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7"/>
  </p:notesMasterIdLst>
  <p:sldIdLst>
    <p:sldId id="265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69" r:id="rId12"/>
    <p:sldId id="271" r:id="rId13"/>
    <p:sldId id="276" r:id="rId14"/>
    <p:sldId id="27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9660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B81F6-B105-4EB0-BA45-B320DE68B6FA}" type="datetimeFigureOut">
              <a:rPr lang="it-IT" smtClean="0"/>
              <a:t>21/03/2017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91E64-BDB1-4EF3-98EA-FB54BAE4D7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38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1E64-BDB1-4EF3-98EA-FB54BAE4D72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16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Compra la </a:t>
            </a:r>
            <a:r>
              <a:rPr lang="it-IT" dirty="0" err="1" smtClean="0"/>
              <a:t>opel</a:t>
            </a:r>
            <a:r>
              <a:rPr lang="it-IT" dirty="0" smtClean="0"/>
              <a:t> compra la </a:t>
            </a:r>
            <a:r>
              <a:rPr lang="it-IT" dirty="0" err="1" smtClean="0"/>
              <a:t>opel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1E64-BDB1-4EF3-98EA-FB54BAE4D72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38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5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7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58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47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07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23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0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0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7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4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9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6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0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6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6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70028" y="259559"/>
            <a:ext cx="6102347" cy="814388"/>
          </a:xfrm>
        </p:spPr>
        <p:txBody>
          <a:bodyPr>
            <a:normAutofit fontScale="90000"/>
          </a:bodyPr>
          <a:lstStyle/>
          <a:p>
            <a:pPr algn="l"/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Popolazione e Territorio Ligure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70698" y="6129341"/>
            <a:ext cx="5159378" cy="547687"/>
          </a:xfrm>
        </p:spPr>
        <p:txBody>
          <a:bodyPr/>
          <a:lstStyle/>
          <a:p>
            <a:pPr marL="0" indent="0">
              <a:buNone/>
            </a:pPr>
            <a:r>
              <a:rPr lang="it-IT" i="1" dirty="0" smtClean="0"/>
              <a:t>Autori: Pezzano, Garretto, Haider, Sacco</a:t>
            </a:r>
            <a:endParaRPr lang="it-IT" i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3" y="990622"/>
            <a:ext cx="6872287" cy="51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9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57224"/>
            <a:ext cx="10018713" cy="742949"/>
          </a:xfrm>
        </p:spPr>
        <p:txBody>
          <a:bodyPr>
            <a:normAutofit/>
          </a:bodyPr>
          <a:lstStyle/>
          <a:p>
            <a:pPr algn="l"/>
            <a:r>
              <a:rPr lang="it-IT" b="1" i="1" dirty="0" smtClean="0"/>
              <a:t>Fattori da esaminare</a:t>
            </a:r>
            <a:endParaRPr lang="it-IT" b="1" i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18567" y="2358775"/>
            <a:ext cx="3896458" cy="36824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2800" dirty="0" smtClean="0"/>
              <a:t>Il territorio</a:t>
            </a:r>
            <a:endParaRPr lang="it-IT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sz="2800" dirty="0"/>
              <a:t>L</a:t>
            </a:r>
            <a:r>
              <a:rPr lang="it-IT" sz="2800" dirty="0" smtClean="0"/>
              <a:t>e infrastrutture</a:t>
            </a:r>
            <a:endParaRPr lang="it-IT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sz="2800" dirty="0" smtClean="0"/>
              <a:t>Intrattenimento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800" dirty="0" smtClean="0"/>
              <a:t>Turismo</a:t>
            </a:r>
            <a:endParaRPr lang="it-IT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sz="2800" dirty="0"/>
              <a:t>Q</a:t>
            </a:r>
            <a:r>
              <a:rPr lang="it-IT" sz="2800" dirty="0" smtClean="0"/>
              <a:t>ualità </a:t>
            </a:r>
            <a:r>
              <a:rPr lang="it-IT" sz="2800" dirty="0"/>
              <a:t>dei servizi e </a:t>
            </a:r>
            <a:r>
              <a:rPr lang="it-IT" sz="2800" dirty="0" smtClean="0"/>
              <a:t>dell’ospitalità</a:t>
            </a:r>
            <a:endParaRPr lang="it-IT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sz="2800" dirty="0" smtClean="0"/>
              <a:t>Sanità</a:t>
            </a:r>
            <a:endParaRPr lang="it-IT" sz="2800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5" y="2614611"/>
            <a:ext cx="5779295" cy="38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25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1923" y="4325274"/>
            <a:ext cx="10460040" cy="2441505"/>
          </a:xfrm>
        </p:spPr>
        <p:txBody>
          <a:bodyPr>
            <a:normAutofit lnSpcReduction="10000"/>
          </a:bodyPr>
          <a:lstStyle/>
          <a:p>
            <a:r>
              <a:rPr lang="it-IT" sz="2800" i="1" dirty="0" smtClean="0"/>
              <a:t>Superficie</a:t>
            </a:r>
            <a:r>
              <a:rPr lang="it-IT" sz="2800" dirty="0" smtClean="0"/>
              <a:t>: 5420 km</a:t>
            </a:r>
            <a:r>
              <a:rPr lang="it-IT" sz="2800" baseline="30000" dirty="0" smtClean="0"/>
              <a:t>2</a:t>
            </a:r>
            <a:r>
              <a:rPr lang="it-IT" sz="2800" dirty="0" smtClean="0"/>
              <a:t> (tra </a:t>
            </a:r>
            <a:r>
              <a:rPr lang="it-IT" sz="2800" dirty="0"/>
              <a:t>le più piccole regioni </a:t>
            </a:r>
            <a:r>
              <a:rPr lang="it-IT" sz="2800" dirty="0" smtClean="0"/>
              <a:t>d'Italia, non </a:t>
            </a:r>
            <a:r>
              <a:rPr lang="it-IT" sz="2800" dirty="0"/>
              <a:t>esistono zone </a:t>
            </a:r>
            <a:r>
              <a:rPr lang="it-IT" sz="2800" dirty="0" smtClean="0"/>
              <a:t>pianeggianti)</a:t>
            </a:r>
          </a:p>
          <a:p>
            <a:r>
              <a:rPr lang="it-IT" sz="2800" i="1" dirty="0" smtClean="0"/>
              <a:t>Infrastrutture: </a:t>
            </a:r>
            <a:r>
              <a:rPr lang="it-IT" sz="2800" dirty="0" smtClean="0"/>
              <a:t>territorio </a:t>
            </a:r>
            <a:r>
              <a:rPr lang="it-IT" sz="2800" dirty="0"/>
              <a:t>molto </a:t>
            </a:r>
            <a:r>
              <a:rPr lang="it-IT" sz="2800" dirty="0" smtClean="0"/>
              <a:t>arretrato (parecchie strade</a:t>
            </a:r>
            <a:r>
              <a:rPr lang="it-IT" sz="2800" dirty="0"/>
              <a:t>, autostrade e ferrovie, ma ridotte in pessime condizioni: l’obiettivo sarebbe quello di ristrutturare il territorio in </a:t>
            </a:r>
            <a:r>
              <a:rPr lang="it-IT" sz="2800" dirty="0" smtClean="0"/>
              <a:t>quest’ambito)</a:t>
            </a:r>
            <a:endParaRPr lang="it-IT" sz="2800" dirty="0"/>
          </a:p>
          <a:p>
            <a:endParaRPr lang="it-IT" sz="2800" i="1" dirty="0" smtClean="0"/>
          </a:p>
          <a:p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 flipH="1">
            <a:off x="7006854" y="2530548"/>
            <a:ext cx="2870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1" y="106434"/>
            <a:ext cx="5929313" cy="301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28648"/>
            <a:ext cx="4530727" cy="885825"/>
          </a:xfrm>
        </p:spPr>
        <p:txBody>
          <a:bodyPr/>
          <a:lstStyle/>
          <a:p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Intrattenimento -1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20197" y="1528761"/>
            <a:ext cx="6466603" cy="31242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3200" dirty="0" smtClean="0"/>
              <a:t>Centro Storico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dirty="0" smtClean="0"/>
              <a:t>Acquario di Genova, Porto Antico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dirty="0" smtClean="0"/>
              <a:t>Coste e stabilimenti balneari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dirty="0" smtClean="0"/>
              <a:t>Monumenti e chiese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dirty="0" smtClean="0"/>
              <a:t>Quartieri storici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dirty="0" smtClean="0"/>
              <a:t>Monti e colline</a:t>
            </a:r>
            <a:endParaRPr lang="it-IT" sz="32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38" y="3009573"/>
            <a:ext cx="5491162" cy="36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3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09772" y="1372556"/>
            <a:ext cx="6019804" cy="4928815"/>
          </a:xfrm>
        </p:spPr>
        <p:txBody>
          <a:bodyPr>
            <a:normAutofit/>
          </a:bodyPr>
          <a:lstStyle/>
          <a:p>
            <a:r>
              <a:rPr lang="it-IT" sz="2800" i="1" dirty="0" smtClean="0"/>
              <a:t>Turismo</a:t>
            </a:r>
            <a:r>
              <a:rPr lang="it-IT" sz="2800" dirty="0" smtClean="0"/>
              <a:t> </a:t>
            </a:r>
            <a:r>
              <a:rPr lang="it-IT" sz="2800" dirty="0" smtClean="0">
                <a:sym typeface="Wingdings" panose="05000000000000000000" pitchFamily="2" charset="2"/>
              </a:rPr>
              <a:t> molto sviluppato</a:t>
            </a:r>
            <a:r>
              <a:rPr lang="it-IT" sz="2800" dirty="0" smtClean="0"/>
              <a:t>, soprattutto </a:t>
            </a:r>
            <a:r>
              <a:rPr lang="it-IT" sz="2800" dirty="0"/>
              <a:t>nel periodo </a:t>
            </a:r>
            <a:r>
              <a:rPr lang="it-IT" sz="2800" dirty="0" smtClean="0"/>
              <a:t>estivo</a:t>
            </a:r>
          </a:p>
          <a:p>
            <a:r>
              <a:rPr lang="it-IT" sz="2800" i="1" dirty="0" smtClean="0"/>
              <a:t>Servizi</a:t>
            </a:r>
            <a:r>
              <a:rPr lang="it-IT" sz="2800" dirty="0" smtClean="0"/>
              <a:t> </a:t>
            </a:r>
            <a:r>
              <a:rPr lang="it-IT" sz="2800" i="1" dirty="0" smtClean="0"/>
              <a:t>ed</a:t>
            </a:r>
            <a:r>
              <a:rPr lang="it-IT" sz="2800" dirty="0" smtClean="0"/>
              <a:t> </a:t>
            </a:r>
            <a:r>
              <a:rPr lang="it-IT" sz="2800" i="1" dirty="0" smtClean="0"/>
              <a:t>Ospitalità</a:t>
            </a:r>
            <a:r>
              <a:rPr lang="it-IT" sz="2800" dirty="0" smtClean="0"/>
              <a:t> </a:t>
            </a:r>
            <a:r>
              <a:rPr lang="it-IT" sz="2800" dirty="0" smtClean="0">
                <a:sym typeface="Wingdings" panose="05000000000000000000" pitchFamily="2" charset="2"/>
              </a:rPr>
              <a:t> </a:t>
            </a:r>
            <a:r>
              <a:rPr lang="it-IT" sz="2800" dirty="0" smtClean="0"/>
              <a:t>buona </a:t>
            </a:r>
            <a:r>
              <a:rPr lang="it-IT" sz="2800" dirty="0"/>
              <a:t>occupazione e lavoro di qualità, </a:t>
            </a:r>
            <a:r>
              <a:rPr lang="it-IT" sz="2800" dirty="0" smtClean="0"/>
              <a:t>sistema </a:t>
            </a:r>
            <a:r>
              <a:rPr lang="it-IT" sz="2800" dirty="0"/>
              <a:t>regionale integrato di sicurezza, tutela e miglioramento della vita </a:t>
            </a:r>
            <a:r>
              <a:rPr lang="it-IT" sz="2800" dirty="0" smtClean="0"/>
              <a:t>lavorativa</a:t>
            </a:r>
          </a:p>
          <a:p>
            <a:r>
              <a:rPr lang="it-IT" sz="2800" i="1" dirty="0" smtClean="0"/>
              <a:t>Sanità</a:t>
            </a:r>
            <a:r>
              <a:rPr lang="it-IT" sz="2800" dirty="0" smtClean="0"/>
              <a:t> </a:t>
            </a:r>
            <a:r>
              <a:rPr lang="it-IT" sz="2800" dirty="0" smtClean="0">
                <a:sym typeface="Wingdings" panose="05000000000000000000" pitchFamily="2" charset="2"/>
              </a:rPr>
              <a:t> </a:t>
            </a:r>
            <a:r>
              <a:rPr lang="it-IT" sz="2800" dirty="0"/>
              <a:t>La Liguria si conferma al sesto posto </a:t>
            </a:r>
            <a:r>
              <a:rPr lang="it-IT" sz="2800" dirty="0" smtClean="0"/>
              <a:t>delle </a:t>
            </a:r>
            <a:r>
              <a:rPr lang="it-IT" sz="2800" dirty="0"/>
              <a:t>regioni italiane che lavorano meglio </a:t>
            </a:r>
            <a:r>
              <a:rPr lang="it-IT" sz="2800" dirty="0" smtClean="0"/>
              <a:t>nell’ambito</a:t>
            </a: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44" y="628648"/>
            <a:ext cx="4650972" cy="3085145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1484311" y="628648"/>
            <a:ext cx="4530727" cy="885825"/>
          </a:xfrm>
        </p:spPr>
        <p:txBody>
          <a:bodyPr/>
          <a:lstStyle/>
          <a:p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Intrattenimento -2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635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43575" y="5886450"/>
            <a:ext cx="6088061" cy="723899"/>
          </a:xfrm>
        </p:spPr>
        <p:txBody>
          <a:bodyPr>
            <a:noAutofit/>
          </a:bodyPr>
          <a:lstStyle/>
          <a:p>
            <a:r>
              <a:rPr lang="it-IT" sz="2400" i="1" dirty="0"/>
              <a:t>Autori: Pezzano, Garretto, Haider, </a:t>
            </a:r>
            <a:r>
              <a:rPr lang="it-IT" sz="2400" i="1" dirty="0" smtClean="0"/>
              <a:t>Sacco</a:t>
            </a:r>
            <a:endParaRPr lang="it-IT" sz="2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1" y="531018"/>
            <a:ext cx="10339387" cy="51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0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7161" y="200025"/>
            <a:ext cx="10902952" cy="1752599"/>
          </a:xfrm>
        </p:spPr>
        <p:txBody>
          <a:bodyPr>
            <a:normAutofit/>
          </a:bodyPr>
          <a:lstStyle/>
          <a:p>
            <a:r>
              <a:rPr lang="it-IT" sz="2800" dirty="0" smtClean="0"/>
              <a:t>La popolazione della </a:t>
            </a:r>
            <a:r>
              <a:rPr lang="it-IT" sz="2800" dirty="0" err="1" smtClean="0"/>
              <a:t>liguria</a:t>
            </a:r>
            <a:r>
              <a:rPr lang="it-IT" sz="2800" dirty="0" smtClean="0"/>
              <a:t> aggiornata al 31 Dicembre 2015 è di circa </a:t>
            </a:r>
            <a:r>
              <a:rPr lang="it-IT" sz="2800" b="1" dirty="0" smtClean="0"/>
              <a:t>1,575 milioni</a:t>
            </a:r>
            <a:endParaRPr lang="it-IT" sz="2800" b="1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82" y="1724025"/>
            <a:ext cx="8679119" cy="4305300"/>
          </a:xfrm>
        </p:spPr>
      </p:pic>
    </p:spTree>
    <p:extLst>
      <p:ext uri="{BB962C8B-B14F-4D97-AF65-F5344CB8AC3E}">
        <p14:creationId xmlns:p14="http://schemas.microsoft.com/office/powerpoint/2010/main" val="40563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341" y="842963"/>
            <a:ext cx="7677425" cy="43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679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804040"/>
              </p:ext>
            </p:extLst>
          </p:nvPr>
        </p:nvGraphicFramePr>
        <p:xfrm>
          <a:off x="1727202" y="1533236"/>
          <a:ext cx="9775820" cy="362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164">
                  <a:extLst>
                    <a:ext uri="{9D8B030D-6E8A-4147-A177-3AD203B41FA5}">
                      <a16:colId xmlns="" xmlns:a16="http://schemas.microsoft.com/office/drawing/2014/main" val="65309119"/>
                    </a:ext>
                  </a:extLst>
                </a:gridCol>
                <a:gridCol w="1955164">
                  <a:extLst>
                    <a:ext uri="{9D8B030D-6E8A-4147-A177-3AD203B41FA5}">
                      <a16:colId xmlns="" xmlns:a16="http://schemas.microsoft.com/office/drawing/2014/main" val="1175535701"/>
                    </a:ext>
                  </a:extLst>
                </a:gridCol>
                <a:gridCol w="1955164">
                  <a:extLst>
                    <a:ext uri="{9D8B030D-6E8A-4147-A177-3AD203B41FA5}">
                      <a16:colId xmlns="" xmlns:a16="http://schemas.microsoft.com/office/drawing/2014/main" val="1362128144"/>
                    </a:ext>
                  </a:extLst>
                </a:gridCol>
                <a:gridCol w="1955164">
                  <a:extLst>
                    <a:ext uri="{9D8B030D-6E8A-4147-A177-3AD203B41FA5}">
                      <a16:colId xmlns="" xmlns:a16="http://schemas.microsoft.com/office/drawing/2014/main" val="29959796"/>
                    </a:ext>
                  </a:extLst>
                </a:gridCol>
                <a:gridCol w="1955164">
                  <a:extLst>
                    <a:ext uri="{9D8B030D-6E8A-4147-A177-3AD203B41FA5}">
                      <a16:colId xmlns="" xmlns:a16="http://schemas.microsoft.com/office/drawing/2014/main" val="3019077783"/>
                    </a:ext>
                  </a:extLst>
                </a:gridCol>
              </a:tblGrid>
              <a:tr h="931025">
                <a:tc>
                  <a:txBody>
                    <a:bodyPr/>
                    <a:lstStyle/>
                    <a:p>
                      <a:r>
                        <a:rPr lang="it-IT" dirty="0" smtClean="0"/>
                        <a:t>Provincia/Città Metropolitana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Popolazione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Superficie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Densità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Numero Comuni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8752426"/>
                  </a:ext>
                </a:extLst>
              </a:tr>
              <a:tr h="539404">
                <a:tc>
                  <a:txBody>
                    <a:bodyPr/>
                    <a:lstStyle/>
                    <a:p>
                      <a:r>
                        <a:rPr lang="it-IT" dirty="0" smtClean="0"/>
                        <a:t>Genova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854.099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1.833,79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466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9549601"/>
                  </a:ext>
                </a:extLst>
              </a:tr>
              <a:tr h="539404">
                <a:tc>
                  <a:txBody>
                    <a:bodyPr/>
                    <a:lstStyle/>
                    <a:p>
                      <a:r>
                        <a:rPr lang="it-IT" dirty="0" smtClean="0"/>
                        <a:t>Savona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280.707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1.546,29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182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2436077"/>
                  </a:ext>
                </a:extLst>
              </a:tr>
              <a:tr h="539404">
                <a:tc>
                  <a:txBody>
                    <a:bodyPr/>
                    <a:lstStyle/>
                    <a:p>
                      <a:r>
                        <a:rPr lang="it-IT" dirty="0" smtClean="0"/>
                        <a:t>La Spezia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221.003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881,35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251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8543715"/>
                  </a:ext>
                </a:extLst>
              </a:tr>
              <a:tr h="539404">
                <a:tc>
                  <a:txBody>
                    <a:bodyPr/>
                    <a:lstStyle/>
                    <a:p>
                      <a:r>
                        <a:rPr lang="it-IT" dirty="0" smtClean="0"/>
                        <a:t>Imperia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215.244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1.154,78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186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3174118"/>
                  </a:ext>
                </a:extLst>
              </a:tr>
              <a:tr h="539404">
                <a:tc>
                  <a:txBody>
                    <a:bodyPr/>
                    <a:lstStyle/>
                    <a:p>
                      <a:r>
                        <a:rPr lang="it-IT" dirty="0" smtClean="0"/>
                        <a:t>Totale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1.571.053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5.416,21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290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235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785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340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45872" y="357188"/>
            <a:ext cx="7449390" cy="1000126"/>
          </a:xfrm>
        </p:spPr>
        <p:txBody>
          <a:bodyPr>
            <a:normAutofit/>
          </a:bodyPr>
          <a:lstStyle/>
          <a:p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Tasso di Disoccupazione in Liguria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2942" y="1357314"/>
            <a:ext cx="9984233" cy="1928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2015</a:t>
            </a:r>
            <a:r>
              <a:rPr lang="it-IT" dirty="0" smtClean="0"/>
              <a:t> (primo trimestre) </a:t>
            </a:r>
            <a:r>
              <a:rPr lang="it-IT" dirty="0" smtClean="0">
                <a:sym typeface="Wingdings" panose="05000000000000000000" pitchFamily="2" charset="2"/>
              </a:rPr>
              <a:t> più del </a:t>
            </a:r>
            <a:r>
              <a:rPr lang="it-IT" b="1" dirty="0" smtClean="0">
                <a:sym typeface="Wingdings" panose="05000000000000000000" pitchFamily="2" charset="2"/>
              </a:rPr>
              <a:t>10%</a:t>
            </a:r>
            <a:endParaRPr lang="it-IT" b="1" dirty="0" smtClean="0"/>
          </a:p>
          <a:p>
            <a:pPr marL="0" indent="0">
              <a:buNone/>
            </a:pPr>
            <a:r>
              <a:rPr lang="it-IT" dirty="0" smtClean="0"/>
              <a:t>2016 (primo trimestre)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b="1" dirty="0" smtClean="0">
                <a:sym typeface="Wingdings" panose="05000000000000000000" pitchFamily="2" charset="2"/>
              </a:rPr>
              <a:t>6,7%</a:t>
            </a:r>
            <a:r>
              <a:rPr lang="it-IT" dirty="0" smtClean="0">
                <a:sym typeface="Wingdings" panose="05000000000000000000" pitchFamily="2" charset="2"/>
              </a:rPr>
              <a:t> (277 mila)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Aumenta il numero di occupati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/>
              <a:t>da </a:t>
            </a:r>
            <a:r>
              <a:rPr lang="it-IT" b="1" dirty="0"/>
              <a:t>607 </a:t>
            </a:r>
            <a:r>
              <a:rPr lang="it-IT" b="1" dirty="0" smtClean="0"/>
              <a:t>mila</a:t>
            </a:r>
            <a:r>
              <a:rPr lang="it-IT" dirty="0" smtClean="0"/>
              <a:t> </a:t>
            </a:r>
            <a:r>
              <a:rPr lang="it-IT" dirty="0"/>
              <a:t>a </a:t>
            </a:r>
            <a:r>
              <a:rPr lang="it-IT" b="1" dirty="0"/>
              <a:t>613 mila</a:t>
            </a:r>
            <a:r>
              <a:rPr lang="it-IT" dirty="0"/>
              <a:t>: </a:t>
            </a:r>
            <a:r>
              <a:rPr lang="it-IT" b="1" dirty="0"/>
              <a:t>+1%</a:t>
            </a:r>
            <a:r>
              <a:rPr lang="it-IT" dirty="0"/>
              <a:t>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49" y="3596929"/>
            <a:ext cx="6142017" cy="2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418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5712" y="0"/>
            <a:ext cx="7102477" cy="1385888"/>
          </a:xfrm>
        </p:spPr>
        <p:txBody>
          <a:bodyPr>
            <a:normAutofit fontScale="90000"/>
          </a:bodyPr>
          <a:lstStyle/>
          <a:p>
            <a:r>
              <a:rPr lang="it-IT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Aziende schedate in Liguria</a:t>
            </a:r>
            <a:endParaRPr lang="it-IT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955213" y="1385888"/>
            <a:ext cx="2988262" cy="3505200"/>
          </a:xfrm>
        </p:spPr>
        <p:txBody>
          <a:bodyPr/>
          <a:lstStyle/>
          <a:p>
            <a:r>
              <a:rPr lang="it-IT" u="sng" dirty="0"/>
              <a:t>L</a:t>
            </a:r>
            <a:r>
              <a:rPr lang="it-IT" u="sng" dirty="0" smtClean="0"/>
              <a:t>iguria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smtClean="0"/>
              <a:t>150.853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Genova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smtClean="0"/>
              <a:t>78.087</a:t>
            </a:r>
          </a:p>
          <a:p>
            <a:r>
              <a:rPr lang="it-IT" dirty="0" smtClean="0"/>
              <a:t>Savona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smtClean="0"/>
              <a:t>29.191</a:t>
            </a:r>
          </a:p>
          <a:p>
            <a:r>
              <a:rPr lang="it-IT" dirty="0" smtClean="0"/>
              <a:t>Imperia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smtClean="0"/>
              <a:t>23.366</a:t>
            </a:r>
          </a:p>
          <a:p>
            <a:r>
              <a:rPr lang="it-IT" dirty="0" smtClean="0"/>
              <a:t>La Spezia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smtClean="0"/>
              <a:t>20.209</a:t>
            </a:r>
            <a:endParaRPr lang="it-IT" dirty="0"/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605071"/>
            <a:ext cx="5233988" cy="34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73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544260"/>
              </p:ext>
            </p:extLst>
          </p:nvPr>
        </p:nvGraphicFramePr>
        <p:xfrm>
          <a:off x="1770061" y="685800"/>
          <a:ext cx="10018712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="" xmlns:a16="http://schemas.microsoft.com/office/drawing/2014/main" val="114001008"/>
                    </a:ext>
                  </a:extLst>
                </a:gridCol>
                <a:gridCol w="5009356">
                  <a:extLst>
                    <a:ext uri="{9D8B030D-6E8A-4147-A177-3AD203B41FA5}">
                      <a16:colId xmlns="" xmlns:a16="http://schemas.microsoft.com/office/drawing/2014/main" val="2183197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Tipologia 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Quantità</a:t>
                      </a:r>
                      <a:endParaRPr lang="it-I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139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Commercio al dettaglio (escluso quello di autoveicoli e di motocicli)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593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111111"/>
                          </a:solidFill>
                        </a:defRPr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Lavori di costruzione specializzati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788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111111"/>
                          </a:solidFill>
                        </a:defRPr>
                      </a:pPr>
                      <a:r>
                        <a:rPr lang="it-IT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Attivita'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dei servizi di ristorazione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914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111111"/>
                          </a:solidFill>
                        </a:defRPr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Commercio all'ingrosso (escluso quello di autoveicoli e di motocicli)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901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111111"/>
                          </a:solidFill>
                        </a:defRPr>
                      </a:pPr>
                      <a:r>
                        <a:rPr lang="it-IT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Attivita'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immobiliari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4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111111"/>
                          </a:solidFill>
                        </a:defRPr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Coltivazioni agricole e produzione di prodotti animali, caccia e servizi connessi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94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111111"/>
                          </a:solidFill>
                        </a:defRPr>
                      </a:pPr>
                      <a:r>
                        <a:rPr lang="it-IT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Costruzione di edifici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131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111111"/>
                          </a:solidFill>
                        </a:defRPr>
                      </a:pPr>
                      <a:r>
                        <a:rPr lang="it-IT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Altre attivita' di servizi per la 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961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111111"/>
                          </a:solidFill>
                        </a:defRPr>
                      </a:pPr>
                      <a:r>
                        <a:rPr lang="it-IT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Commercio all'ingrosso e al dettaglio e riparazione di autoveicoli e motocicli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694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solidFill>
                            <a:srgbClr val="111111"/>
                          </a:solidFill>
                        </a:defRPr>
                      </a:pPr>
                      <a:r>
                        <a:rPr lang="it-IT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Trasporto terrestre e trasporto mediante condotte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124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19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7174" y="342900"/>
            <a:ext cx="10018713" cy="728663"/>
          </a:xfrm>
        </p:spPr>
        <p:txBody>
          <a:bodyPr>
            <a:normAutofit/>
          </a:bodyPr>
          <a:lstStyle/>
          <a:p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Elenco </a:t>
            </a:r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mprese Liguri maggiormente diffuse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12759" y="2073770"/>
            <a:ext cx="3246633" cy="4114802"/>
          </a:xfrm>
        </p:spPr>
        <p:txBody>
          <a:bodyPr>
            <a:normAutofit/>
          </a:bodyPr>
          <a:lstStyle/>
          <a:p>
            <a:r>
              <a:rPr lang="en-US" dirty="0"/>
              <a:t>Costa </a:t>
            </a:r>
            <a:r>
              <a:rPr lang="en-US" dirty="0" err="1"/>
              <a:t>Crociere</a:t>
            </a:r>
            <a:r>
              <a:rPr lang="en-US" dirty="0"/>
              <a:t> SPA</a:t>
            </a:r>
            <a:endParaRPr lang="it-IT" dirty="0"/>
          </a:p>
          <a:p>
            <a:r>
              <a:rPr lang="en-US" dirty="0"/>
              <a:t>Iren </a:t>
            </a:r>
            <a:r>
              <a:rPr lang="en-US" dirty="0" err="1"/>
              <a:t>Mercato</a:t>
            </a:r>
            <a:r>
              <a:rPr lang="en-US" dirty="0"/>
              <a:t> SPA</a:t>
            </a:r>
            <a:endParaRPr lang="it-IT" dirty="0"/>
          </a:p>
          <a:p>
            <a:r>
              <a:rPr lang="en-US" dirty="0" err="1"/>
              <a:t>Axpo</a:t>
            </a:r>
            <a:r>
              <a:rPr lang="en-US" dirty="0"/>
              <a:t> Italia SPA</a:t>
            </a:r>
            <a:endParaRPr lang="it-IT" dirty="0"/>
          </a:p>
          <a:p>
            <a:r>
              <a:rPr lang="en-US" dirty="0" err="1"/>
              <a:t>Amissia</a:t>
            </a:r>
            <a:r>
              <a:rPr lang="en-US" dirty="0"/>
              <a:t> Vita SPA</a:t>
            </a:r>
            <a:endParaRPr lang="it-IT" dirty="0"/>
          </a:p>
          <a:p>
            <a:r>
              <a:rPr lang="en-US" dirty="0" err="1"/>
              <a:t>Ansaldo</a:t>
            </a:r>
            <a:r>
              <a:rPr lang="en-US" dirty="0"/>
              <a:t> </a:t>
            </a:r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smtClean="0"/>
              <a:t>SPA</a:t>
            </a:r>
            <a:endParaRPr lang="it-IT" dirty="0" smtClean="0"/>
          </a:p>
          <a:p>
            <a:r>
              <a:rPr lang="en-US" dirty="0" err="1" smtClean="0"/>
              <a:t>Iplom</a:t>
            </a:r>
            <a:r>
              <a:rPr lang="en-US" dirty="0" smtClean="0"/>
              <a:t> SPA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5375632" y="2438400"/>
            <a:ext cx="653436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/>
              <a:t>Coop Liguria </a:t>
            </a:r>
            <a:r>
              <a:rPr lang="en-US" sz="2400" dirty="0" err="1"/>
              <a:t>Società</a:t>
            </a:r>
            <a:r>
              <a:rPr lang="en-US" sz="2400" dirty="0"/>
              <a:t> </a:t>
            </a:r>
            <a:r>
              <a:rPr lang="en-US" sz="2400" dirty="0" err="1" smtClean="0"/>
              <a:t>Cooperativa</a:t>
            </a:r>
            <a:r>
              <a:rPr lang="en-US" sz="2400" dirty="0" smtClean="0"/>
              <a:t> </a:t>
            </a:r>
            <a:r>
              <a:rPr lang="en-US" sz="2400" dirty="0"/>
              <a:t>di </a:t>
            </a:r>
            <a:r>
              <a:rPr lang="en-US" sz="2400" dirty="0" err="1"/>
              <a:t>Consumo</a:t>
            </a:r>
            <a:endParaRPr lang="it-IT" sz="2400" dirty="0"/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 err="1"/>
              <a:t>Ansaldo</a:t>
            </a:r>
            <a:r>
              <a:rPr lang="en-US" sz="2400" dirty="0"/>
              <a:t> </a:t>
            </a:r>
            <a:r>
              <a:rPr lang="en-US" sz="2400" dirty="0" smtClean="0"/>
              <a:t>S.T.S. </a:t>
            </a:r>
            <a:r>
              <a:rPr lang="en-US" sz="2400" dirty="0"/>
              <a:t>SPA</a:t>
            </a:r>
            <a:endParaRPr lang="it-IT" sz="2400" dirty="0"/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/>
              <a:t>Erg Power Generation</a:t>
            </a:r>
            <a:endParaRPr lang="it-IT" sz="2400" dirty="0"/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 err="1"/>
              <a:t>Sogegross</a:t>
            </a:r>
            <a:r>
              <a:rPr lang="en-US" sz="2400" dirty="0"/>
              <a:t> SPA</a:t>
            </a:r>
            <a:endParaRPr lang="it-IT" sz="2400" dirty="0"/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/>
              <a:t>Banca </a:t>
            </a:r>
            <a:r>
              <a:rPr lang="en-US" sz="2400" dirty="0" err="1"/>
              <a:t>Carige</a:t>
            </a:r>
            <a:r>
              <a:rPr lang="en-US" sz="2400" dirty="0"/>
              <a:t> SPA</a:t>
            </a:r>
            <a:endParaRPr lang="it-IT" sz="2400" dirty="0"/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 err="1" smtClean="0"/>
              <a:t>Basko</a:t>
            </a:r>
            <a:r>
              <a:rPr lang="en-US" sz="2400" dirty="0" smtClean="0"/>
              <a:t> SPA</a:t>
            </a:r>
            <a:endParaRPr lang="it-IT" sz="2400" dirty="0" smtClean="0"/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600" kern="150" dirty="0">
              <a:effectLst/>
              <a:latin typeface="OpenSymbol"/>
              <a:ea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8229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464" y="369119"/>
            <a:ext cx="7878144" cy="1335423"/>
          </a:xfrm>
        </p:spPr>
        <p:txBody>
          <a:bodyPr/>
          <a:lstStyle/>
          <a:p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Territorio Ligure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2177722"/>
            <a:ext cx="6348412" cy="349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788</TotalTime>
  <Words>408</Words>
  <Application>Microsoft Office PowerPoint</Application>
  <PresentationFormat>Widescreen</PresentationFormat>
  <Paragraphs>105</Paragraphs>
  <Slides>15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OpenSymbol</vt:lpstr>
      <vt:lpstr>Wingdings</vt:lpstr>
      <vt:lpstr>Parallasse</vt:lpstr>
      <vt:lpstr>Popolazione e Territorio Ligure</vt:lpstr>
      <vt:lpstr>La popolazione della liguria aggiornata al 31 Dicembre 2015 è di circa 1,575 milioni</vt:lpstr>
      <vt:lpstr>Presentazione standard di PowerPoint</vt:lpstr>
      <vt:lpstr>Presentazione standard di PowerPoint</vt:lpstr>
      <vt:lpstr>Tasso di Disoccupazione in Liguria</vt:lpstr>
      <vt:lpstr>Aziende schedate in Liguria</vt:lpstr>
      <vt:lpstr>Presentazione standard di PowerPoint</vt:lpstr>
      <vt:lpstr>Elenco Imprese Liguri maggiormente diffuse</vt:lpstr>
      <vt:lpstr>Territorio Ligure</vt:lpstr>
      <vt:lpstr>Fattori da esaminare</vt:lpstr>
      <vt:lpstr>Presentazione standard di PowerPoint</vt:lpstr>
      <vt:lpstr>Intrattenimento -1</vt:lpstr>
      <vt:lpstr>Presentazione standard di PowerPoint</vt:lpstr>
      <vt:lpstr>Intrattenimento -2</vt:lpstr>
      <vt:lpstr>Autori: Pezzano, Garretto, Haider, Sacco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Popolazione Liguria</dc:title>
  <dc:creator>Enrico Pezzano</dc:creator>
  <cp:lastModifiedBy>Enrico Pezzano</cp:lastModifiedBy>
  <cp:revision>42</cp:revision>
  <dcterms:created xsi:type="dcterms:W3CDTF">2016-12-21T09:18:40Z</dcterms:created>
  <dcterms:modified xsi:type="dcterms:W3CDTF">2017-03-21T11:55:48Z</dcterms:modified>
</cp:coreProperties>
</file>