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0"/>
  </p:notesMasterIdLst>
  <p:sldIdLst>
    <p:sldId id="256" r:id="rId2"/>
    <p:sldId id="259" r:id="rId3"/>
    <p:sldId id="266" r:id="rId4"/>
    <p:sldId id="267" r:id="rId5"/>
    <p:sldId id="257" r:id="rId6"/>
    <p:sldId id="261" r:id="rId7"/>
    <p:sldId id="260" r:id="rId8"/>
    <p:sldId id="270" r:id="rId9"/>
    <p:sldId id="272" r:id="rId10"/>
    <p:sldId id="263" r:id="rId11"/>
    <p:sldId id="273" r:id="rId12"/>
    <p:sldId id="274" r:id="rId13"/>
    <p:sldId id="275" r:id="rId14"/>
    <p:sldId id="265" r:id="rId15"/>
    <p:sldId id="269" r:id="rId16"/>
    <p:sldId id="268" r:id="rId17"/>
    <p:sldId id="262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7386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3428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518D28-01EC-463B-A759-B11F0D08FFF2}">
          <p14:sldIdLst>
            <p14:sldId id="256"/>
            <p14:sldId id="259"/>
            <p14:sldId id="266"/>
            <p14:sldId id="267"/>
            <p14:sldId id="257"/>
            <p14:sldId id="261"/>
            <p14:sldId id="260"/>
            <p14:sldId id="270"/>
            <p14:sldId id="272"/>
            <p14:sldId id="263"/>
            <p14:sldId id="273"/>
            <p14:sldId id="274"/>
            <p14:sldId id="275"/>
            <p14:sldId id="265"/>
            <p14:sldId id="269"/>
            <p14:sldId id="268"/>
            <p14:sldId id="26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5B54-A314-4AC0-B6A5-82550B4506D6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CE4A0-0B83-48F1-8B26-7BB440928C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17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48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17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217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000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22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E4A0-0B83-48F1-8B26-7BB440928CD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71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840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843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63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61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375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017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10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3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0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97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59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8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268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8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53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0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EA32-5E5F-40E5-9D33-0501AA700628}" type="datetimeFigureOut">
              <a:rPr lang="it-IT" smtClean="0"/>
              <a:t>24/03/2017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CF5A-9531-41D7-88B9-3B56F4A7A23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201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tfinformatica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1" y="1166397"/>
            <a:ext cx="7574867" cy="25249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Trading</a:t>
            </a:r>
            <a:r>
              <a:rPr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plus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687115"/>
            <a:ext cx="3900875" cy="3367770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Quota d’iscrizione, con offerte in base al pagamento;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Abbonamento trimestrale (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r>
              <a:rPr lang="it-IT" sz="2000" dirty="0" smtClean="0">
                <a:latin typeface="High Tower Text" panose="02040502050506030303" pitchFamily="18" charset="0"/>
              </a:rPr>
              <a:t>), semestrale (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€25</a:t>
            </a:r>
            <a:r>
              <a:rPr lang="it-IT" sz="2000" dirty="0" smtClean="0">
                <a:latin typeface="High Tower Text" panose="02040502050506030303" pitchFamily="18" charset="0"/>
              </a:rPr>
              <a:t>) o annuale (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€50</a:t>
            </a:r>
            <a:r>
              <a:rPr lang="it-IT" sz="2000" dirty="0" smtClean="0">
                <a:latin typeface="High Tower Text" panose="02040502050506030303" pitchFamily="18" charset="0"/>
              </a:rPr>
              <a:t>);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Ricezione bonus alla prima iscrizione;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Ricezione bonus il giorno di nascita del cliente;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2" y="1435527"/>
            <a:ext cx="2790718" cy="27907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353282" y="3473606"/>
            <a:ext cx="232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</a:t>
            </a:r>
            <a:endParaRPr lang="it-IT" sz="3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35" y="3935216"/>
            <a:ext cx="1119669" cy="11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Trading plus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687115"/>
            <a:ext cx="3900875" cy="3367770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Il portafogli dell’account è sincronizzato elettronicamente ad una tessera personale;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Ogni tessera avrà un codice collegato all’account;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Iscrizione riservata ai maggiorenni;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2" y="1435527"/>
            <a:ext cx="2790718" cy="27907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353282" y="3473606"/>
            <a:ext cx="232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</a:t>
            </a:r>
            <a:endParaRPr lang="it-IT" sz="3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0" y="3473606"/>
            <a:ext cx="2363629" cy="16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Trading plus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450812"/>
            <a:ext cx="4270744" cy="3367770"/>
          </a:xfrm>
        </p:spPr>
        <p:txBody>
          <a:bodyPr>
            <a:normAutofit lnSpcReduction="10000"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La nostra moneta elettronica è chiamata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‘$CRIPT’</a:t>
            </a:r>
            <a:r>
              <a:rPr lang="it-IT" sz="14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;</a:t>
            </a:r>
            <a:endParaRPr lang="it-IT" dirty="0" smtClean="0"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Guadagnerai ‘script’: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Portandoci indietro la nostra merce usata;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Acquistandoli online o alla cassa;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Acquistando merce nuova; *</a:t>
            </a:r>
          </a:p>
          <a:p>
            <a:pPr>
              <a:buSzPct val="130000"/>
            </a:pPr>
            <a:r>
              <a:rPr lang="it-IT" sz="20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Potrai subito riutilizzarli per acquistare qualsiasi tipo di merce ad un prezzo minore;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2" y="1435527"/>
            <a:ext cx="2790718" cy="27907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353282" y="3473606"/>
            <a:ext cx="232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</a:t>
            </a:r>
            <a:endParaRPr lang="it-IT" sz="3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2861823"/>
            <a:ext cx="847297" cy="93494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01265" y="4664467"/>
            <a:ext cx="17414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200" dirty="0" smtClean="0"/>
              <a:t>*entro un mese dall’uscita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897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Trading plus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687115"/>
            <a:ext cx="4270744" cy="3367770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Vendita facilitata tramite ‘script’;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Accesso web semplice ed immediato;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Accesso ad alcuni prodotti in anteprima;</a:t>
            </a:r>
          </a:p>
          <a:p>
            <a:r>
              <a:rPr lang="it-IT" sz="2000" dirty="0">
                <a:latin typeface="High Tower Text" panose="02040502050506030303" pitchFamily="18" charset="0"/>
              </a:rPr>
              <a:t>Una settimana di prova gratuita; </a:t>
            </a:r>
            <a:r>
              <a:rPr lang="it-IT" sz="2000" dirty="0" smtClean="0">
                <a:latin typeface="High Tower Text" panose="02040502050506030303" pitchFamily="18" charset="0"/>
              </a:rPr>
              <a:t>*</a:t>
            </a:r>
            <a:endParaRPr lang="it-IT" sz="2000" dirty="0">
              <a:latin typeface="High Tower Text" panose="02040502050506030303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2" y="1435527"/>
            <a:ext cx="2790718" cy="27907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353282" y="3473606"/>
            <a:ext cx="232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</a:t>
            </a:r>
            <a:endParaRPr lang="it-IT" sz="3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36878" y="4802293"/>
            <a:ext cx="487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High Tower Text" panose="02040502050506030303" pitchFamily="18" charset="0"/>
              </a:rPr>
              <a:t>*restrittiva alle merci scelte dal commerciante, con allegata assicurazione</a:t>
            </a:r>
            <a:endParaRPr lang="it-IT" sz="1200" dirty="0">
              <a:latin typeface="High Tower Text" panose="02040502050506030303" pitchFamily="18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70" y="3354281"/>
            <a:ext cx="1541212" cy="15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0296" y="300106"/>
            <a:ext cx="7743409" cy="12923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Vieni presto a farci visita.</a:t>
            </a:r>
          </a:p>
          <a:p>
            <a:pPr marL="0" indent="0" algn="ctr">
              <a:buNone/>
            </a:pPr>
            <a:r>
              <a:rPr lang="it-IT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I primi </a:t>
            </a:r>
            <a:r>
              <a:rPr lang="it-IT" sz="20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 </a:t>
            </a:r>
            <a:r>
              <a:rPr lang="it-IT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clienti avranno uno sconto del </a:t>
            </a:r>
            <a:r>
              <a:rPr lang="it-IT" sz="2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it-IT" sz="28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 </a:t>
            </a:r>
            <a:r>
              <a:rPr lang="it-IT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con la </a:t>
            </a:r>
            <a:r>
              <a:rPr lang="it-IT" sz="28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spedizione gratuita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55" y="1941816"/>
            <a:ext cx="4962249" cy="29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2024806" y="4761219"/>
            <a:ext cx="5094389" cy="42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400" i="1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*offerta valida fino al 7° giorno, compreso, dall’inaugurazione.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700296" y="277842"/>
            <a:ext cx="7743409" cy="129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Vieni presto a farci visita.</a:t>
            </a:r>
          </a:p>
          <a:p>
            <a:pPr marL="0" indent="0" algn="ctr">
              <a:buNone/>
            </a:pPr>
            <a:r>
              <a:rPr lang="it-IT" sz="24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I primi </a:t>
            </a:r>
            <a:r>
              <a:rPr lang="it-IT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 </a:t>
            </a:r>
            <a:r>
              <a:rPr lang="it-IT" sz="24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clienti che si abboneranno avranno gli </a:t>
            </a:r>
            <a:r>
              <a:rPr lang="it-IT" sz="36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$</a:t>
            </a:r>
            <a:r>
              <a:rPr lang="it-IT" sz="24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CRIPT iniziali </a:t>
            </a:r>
            <a:r>
              <a:rPr lang="it-IT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RADDOPPIATI !*</a:t>
            </a:r>
            <a:endParaRPr lang="it-IT" sz="2400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30" y="2390916"/>
            <a:ext cx="1959868" cy="1484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93" y="2390916"/>
            <a:ext cx="1959868" cy="1484379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3796302" y="2626135"/>
            <a:ext cx="1551397" cy="980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X2!</a:t>
            </a:r>
            <a:endParaRPr lang="it-IT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56060" y="494711"/>
            <a:ext cx="7429499" cy="1108928"/>
          </a:xfrm>
        </p:spPr>
        <p:txBody>
          <a:bodyPr>
            <a:normAutofit/>
          </a:bodyPr>
          <a:lstStyle/>
          <a:p>
            <a:pPr marL="0" indent="0" algn="ctr"/>
            <a:r>
              <a:rPr lang="it-IT" sz="28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I nostri orari</a:t>
            </a:r>
            <a:endParaRPr lang="it-IT" dirty="0"/>
          </a:p>
        </p:txBody>
      </p:sp>
      <p:graphicFrame>
        <p:nvGraphicFramePr>
          <p:cNvPr id="2" name="Segnaposto contenut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05608"/>
              </p:ext>
            </p:extLst>
          </p:nvPr>
        </p:nvGraphicFramePr>
        <p:xfrm>
          <a:off x="245044" y="1687513"/>
          <a:ext cx="871087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/>
                <a:gridCol w="697238"/>
                <a:gridCol w="1219526"/>
                <a:gridCol w="1219526"/>
                <a:gridCol w="1219526"/>
                <a:gridCol w="1219526"/>
                <a:gridCol w="1219526"/>
                <a:gridCol w="91313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1" dirty="0" smtClean="0">
                          <a:solidFill>
                            <a:sysClr val="windowText" lastClr="000000"/>
                          </a:solidFill>
                        </a:rPr>
                        <a:t>////</a:t>
                      </a:r>
                      <a:endParaRPr lang="it-IT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Lunedì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Martedì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Mercoledì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Giovedì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Venerdì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Sabato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Domenica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ysClr val="windowText" lastClr="000000"/>
                          </a:solidFill>
                        </a:rPr>
                        <a:t>Mattina</a:t>
                      </a: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>
                          <a:solidFill>
                            <a:sysClr val="windowText" lastClr="000000"/>
                          </a:solidFill>
                        </a:rPr>
                        <a:t>CHIUSO</a:t>
                      </a:r>
                      <a:endParaRPr lang="it-IT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9:00 –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13:00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9:00 –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13:00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9:00 –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13:00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9:00 –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13:00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9:00 –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13:00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ysClr val="windowText" lastClr="000000"/>
                          </a:solidFill>
                        </a:rPr>
                        <a:t>CHIUSO</a:t>
                      </a:r>
                      <a:endParaRPr lang="it-IT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ysClr val="windowText" lastClr="000000"/>
                          </a:solidFill>
                        </a:rPr>
                        <a:t>Pomeriggio</a:t>
                      </a:r>
                      <a:endParaRPr lang="it-IT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ysClr val="windowText" lastClr="000000"/>
                          </a:solidFill>
                        </a:rPr>
                        <a:t>CHIUSO</a:t>
                      </a: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14:30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– 19:30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14:30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– 19:30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14:30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– 19:30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14:30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– 19:30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ysClr val="windowText" lastClr="000000"/>
                          </a:solidFill>
                        </a:rPr>
                        <a:t>14:30</a:t>
                      </a:r>
                      <a:r>
                        <a:rPr lang="it-IT" baseline="0" dirty="0" smtClean="0">
                          <a:solidFill>
                            <a:sysClr val="windowText" lastClr="000000"/>
                          </a:solidFill>
                        </a:rPr>
                        <a:t> – 19:30</a:t>
                      </a:r>
                      <a:endParaRPr lang="it-I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>
                          <a:solidFill>
                            <a:sysClr val="windowText" lastClr="000000"/>
                          </a:solidFill>
                        </a:rPr>
                        <a:t>CHIUSO</a:t>
                      </a:r>
                      <a:endParaRPr lang="it-IT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363" marR="7636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5100" y="51375"/>
            <a:ext cx="6633801" cy="1409712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NON ESITARE A CONTATTARCI O A FARCI VISITA!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193960"/>
            <a:ext cx="7429499" cy="2656286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Sito web:</a:t>
            </a:r>
          </a:p>
          <a:p>
            <a:pPr marL="342900" lvl="1" indent="0">
              <a:buNone/>
            </a:pPr>
            <a:r>
              <a:rPr lang="it-IT" sz="1800" dirty="0" smtClean="0">
                <a:latin typeface="High Tower Text" panose="02040502050506030303" pitchFamily="18" charset="0"/>
                <a:cs typeface="Arial" panose="020B0604020202020204" pitchFamily="34" charset="0"/>
                <a:hlinkClick r:id="rId3"/>
              </a:rPr>
              <a:t>www.printfinformatica.it</a:t>
            </a:r>
            <a:endParaRPr lang="it-IT" sz="1800" dirty="0" smtClean="0"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Recapiti telefonici: </a:t>
            </a:r>
          </a:p>
          <a:p>
            <a:pPr lvl="1">
              <a:buSzPct val="130000"/>
              <a:buFont typeface="Arial" panose="020B0604020202020204" pitchFamily="34" charset="0"/>
              <a:buChar char="-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0107654321</a:t>
            </a:r>
          </a:p>
          <a:p>
            <a:pPr lvl="1">
              <a:buSzPct val="130000"/>
              <a:buFont typeface="Arial" panose="020B0604020202020204" pitchFamily="34" charset="0"/>
              <a:buChar char="-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3451234567</a:t>
            </a:r>
          </a:p>
          <a:p>
            <a:pPr lvl="1">
              <a:buSzPct val="130000"/>
              <a:buFont typeface="Arial" panose="020B0604020202020204" pitchFamily="34" charset="0"/>
              <a:buChar char="-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3337428181</a:t>
            </a:r>
          </a:p>
          <a:p>
            <a:pPr lvl="1">
              <a:buSzPct val="130000"/>
              <a:buFont typeface="Arial" panose="020B0604020202020204" pitchFamily="34" charset="0"/>
              <a:buChar char="-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3475610894</a:t>
            </a:r>
          </a:p>
          <a:p>
            <a:pPr lvl="1">
              <a:buSzPct val="130000"/>
              <a:buFont typeface="Arial" panose="020B0604020202020204" pitchFamily="34" charset="0"/>
              <a:buChar char="-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3482929456</a:t>
            </a:r>
          </a:p>
          <a:p>
            <a:r>
              <a:rPr lang="it-IT" sz="20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Indirizzo: </a:t>
            </a:r>
          </a:p>
          <a:p>
            <a:pPr marL="342900" lvl="1" indent="0">
              <a:buNone/>
            </a:pPr>
            <a:r>
              <a:rPr lang="it-IT" sz="1800" dirty="0" smtClean="0">
                <a:latin typeface="High Tower Text" panose="02040502050506030303" pitchFamily="18" charset="0"/>
                <a:cs typeface="Arial" panose="020B0604020202020204" pitchFamily="34" charset="0"/>
              </a:rPr>
              <a:t>Genova, P.zza la bomba e scappa 33</a:t>
            </a:r>
            <a:endParaRPr lang="it-IT" sz="1800" dirty="0">
              <a:latin typeface="High Tower Text" panose="0204050205050603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19" y="1905827"/>
            <a:ext cx="3244982" cy="21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308279" y="3464459"/>
            <a:ext cx="53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Autori: 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Pezzano Enrico, Garretto Gianluca, Haider Ali, Sacco Davide.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7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104295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LA NOSTRA OCCUPAZIONE?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59" y="1306971"/>
            <a:ext cx="7429499" cy="2525289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Informatica in generale, creando innovazione;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Informatica </a:t>
            </a:r>
            <a:r>
              <a:rPr lang="it-IT" sz="2000" dirty="0" smtClean="0">
                <a:latin typeface="High Tower Text" panose="02040502050506030303" pitchFamily="18" charset="0"/>
              </a:rPr>
              <a:t>videoludica;</a:t>
            </a:r>
            <a:endParaRPr lang="it-IT" sz="2000" dirty="0" smtClean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Informatica mobile (smartphone, eccetera);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Vendita della merce relativa;</a:t>
            </a:r>
            <a:endParaRPr lang="it-IT" sz="2000" dirty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Assistenza </a:t>
            </a:r>
            <a:r>
              <a:rPr lang="it-IT" sz="2000" dirty="0">
                <a:latin typeface="High Tower Text" panose="02040502050506030303" pitchFamily="18" charset="0"/>
              </a:rPr>
              <a:t>in ogni </a:t>
            </a:r>
            <a:r>
              <a:rPr lang="it-IT" sz="2000" dirty="0" smtClean="0">
                <a:latin typeface="High Tower Text" panose="02040502050506030303" pitchFamily="18" charset="0"/>
              </a:rPr>
              <a:t>ambito;</a:t>
            </a:r>
            <a:endParaRPr lang="it-IT" sz="2000" dirty="0">
              <a:latin typeface="High Tower Text" panose="02040502050506030303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2" y="2424700"/>
            <a:ext cx="1140431" cy="641493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87" y="3239501"/>
            <a:ext cx="3903171" cy="19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104295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LA NOSTRA OCCUPAZIONE?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0853" y="1306971"/>
            <a:ext cx="7429499" cy="2525289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Vendiamo qualsiasi tipo di merce informatica: 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 smtClean="0">
                <a:latin typeface="High Tower Text" panose="02040502050506030303" pitchFamily="18" charset="0"/>
              </a:rPr>
              <a:t>Componenti Hardware;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 smtClean="0">
                <a:latin typeface="High Tower Text" panose="02040502050506030303" pitchFamily="18" charset="0"/>
              </a:rPr>
              <a:t>PC, Smartphone e Console;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 smtClean="0">
                <a:latin typeface="High Tower Text" panose="02040502050506030303" pitchFamily="18" charset="0"/>
              </a:rPr>
              <a:t>Videogiochi e Gadget;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 smtClean="0">
                <a:latin typeface="High Tower Text" panose="02040502050506030303" pitchFamily="18" charset="0"/>
              </a:rPr>
              <a:t>Accessori e Manuali informatici;</a:t>
            </a:r>
            <a:endParaRPr lang="it-IT" sz="1800" dirty="0">
              <a:latin typeface="High Tower Text" panose="02040502050506030303" pitchFamily="18" charset="0"/>
            </a:endParaRPr>
          </a:p>
          <a:p>
            <a:pPr>
              <a:buSzPct val="130000"/>
            </a:pPr>
            <a:r>
              <a:rPr lang="it-IT" sz="2000" dirty="0" smtClean="0">
                <a:latin typeface="High Tower Text" panose="02040502050506030303" pitchFamily="18" charset="0"/>
              </a:rPr>
              <a:t>Introduciamo un nuovo servizio monetario;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67" y="3013537"/>
            <a:ext cx="3044361" cy="304436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50" y="799249"/>
            <a:ext cx="2974214" cy="35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104295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LA NOSTRA OCCUPAZIONE?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0853" y="1306971"/>
            <a:ext cx="7429499" cy="2525289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Servizi di assistenza per la maggioranza della merce;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Consulenze informatiche e videoludiche;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Biblioteca,</a:t>
            </a:r>
            <a:endParaRPr lang="it-IT" sz="2000" dirty="0" smtClean="0">
              <a:latin typeface="High Tower Text" panose="02040502050506030303" pitchFamily="18" charset="0"/>
            </a:endParaRPr>
          </a:p>
          <a:p>
            <a:pPr marL="342900" lvl="1" indent="0">
              <a:buNone/>
            </a:pPr>
            <a:r>
              <a:rPr lang="it-IT" sz="1600" dirty="0" smtClean="0">
                <a:latin typeface="High Tower Text" panose="02040502050506030303" pitchFamily="18" charset="0"/>
              </a:rPr>
              <a:t>(relativa alla merce venduta</a:t>
            </a:r>
            <a:r>
              <a:rPr lang="it-IT" sz="1600" dirty="0" smtClean="0">
                <a:latin typeface="High Tower Text" panose="02040502050506030303" pitchFamily="18" charset="0"/>
              </a:rPr>
              <a:t>);</a:t>
            </a:r>
            <a:endParaRPr lang="it-IT" sz="1600" dirty="0" smtClean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Web </a:t>
            </a:r>
            <a:r>
              <a:rPr lang="it-IT" sz="2000" dirty="0" smtClean="0">
                <a:latin typeface="High Tower Text" panose="02040502050506030303" pitchFamily="18" charset="0"/>
              </a:rPr>
              <a:t>Design;</a:t>
            </a:r>
            <a:endParaRPr lang="it-IT" sz="2000" dirty="0" smtClean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Spedizione in tutta </a:t>
            </a:r>
            <a:r>
              <a:rPr lang="it-IT" sz="2000" dirty="0" smtClean="0">
                <a:latin typeface="High Tower Text" panose="02040502050506030303" pitchFamily="18" charset="0"/>
              </a:rPr>
              <a:t>Italia,</a:t>
            </a:r>
            <a:endParaRPr lang="it-IT" sz="2000" dirty="0" smtClean="0">
              <a:latin typeface="High Tower Text" panose="02040502050506030303" pitchFamily="18" charset="0"/>
            </a:endParaRPr>
          </a:p>
          <a:p>
            <a:pPr marL="342900" lvl="1" indent="0">
              <a:buNone/>
            </a:pPr>
            <a:r>
              <a:rPr lang="it-IT" sz="1600" dirty="0" smtClean="0">
                <a:latin typeface="High Tower Text" panose="02040502050506030303" pitchFamily="18" charset="0"/>
              </a:rPr>
              <a:t>(gratuita sopra i €</a:t>
            </a:r>
            <a:r>
              <a:rPr lang="it-I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it-IT" sz="1050" dirty="0" smtClean="0">
                <a:latin typeface="High Tower Text" panose="02040502050506030303" pitchFamily="18" charset="0"/>
              </a:rPr>
              <a:t> </a:t>
            </a:r>
            <a:r>
              <a:rPr lang="it-IT" sz="1600" dirty="0" smtClean="0">
                <a:latin typeface="High Tower Text" panose="02040502050506030303" pitchFamily="18" charset="0"/>
              </a:rPr>
              <a:t>di spesa</a:t>
            </a:r>
            <a:r>
              <a:rPr lang="it-IT" sz="1600" dirty="0" smtClean="0">
                <a:latin typeface="High Tower Text" panose="02040502050506030303" pitchFamily="18" charset="0"/>
              </a:rPr>
              <a:t>);</a:t>
            </a:r>
            <a:endParaRPr lang="it-IT" sz="1600" dirty="0" smtClean="0">
              <a:latin typeface="High Tower Text" panose="02040502050506030303" pitchFamily="18" charset="0"/>
            </a:endParaRPr>
          </a:p>
          <a:p>
            <a:pPr>
              <a:buSzPct val="130000"/>
            </a:pPr>
            <a:r>
              <a:rPr lang="it-IT" sz="2000" dirty="0" smtClean="0">
                <a:latin typeface="High Tower Text" panose="02040502050506030303" pitchFamily="18" charset="0"/>
              </a:rPr>
              <a:t>Trading+;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42" y="2845941"/>
            <a:ext cx="4055703" cy="219610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13" y="2845941"/>
            <a:ext cx="920829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194512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Chi siamo?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1481633"/>
            <a:ext cx="3469362" cy="2656286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Gianluca Garretto;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Haider Ali;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Pezzano Enrico;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Sacco Davide;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4 ragazzi esperti nell’ambito relativo all’azienda;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22" y="1411130"/>
            <a:ext cx="3980687" cy="27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6060" y="278956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Il nostro obiettivo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502182"/>
            <a:ext cx="5267337" cy="3018449"/>
          </a:xfrm>
        </p:spPr>
        <p:txBody>
          <a:bodyPr>
            <a:noAutofit/>
          </a:bodyPr>
          <a:lstStyle/>
          <a:p>
            <a:r>
              <a:rPr lang="it-IT" sz="2000" dirty="0" smtClean="0"/>
              <a:t>Facilitare la compra-vendita online ed alla cassa dei prodotti;</a:t>
            </a:r>
            <a:endParaRPr lang="it-IT" sz="2000" dirty="0"/>
          </a:p>
          <a:p>
            <a:r>
              <a:rPr lang="it-IT" sz="2000" dirty="0" smtClean="0"/>
              <a:t>Diffondere un nuovo metodo di acquisto: 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/>
              <a:t>Innovativo e Vantaggioso;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/>
              <a:t>Semplice e portatile;</a:t>
            </a:r>
            <a:endParaRPr lang="it-IT" sz="1600" dirty="0" smtClean="0"/>
          </a:p>
          <a:p>
            <a:r>
              <a:rPr lang="it-IT" sz="2000" dirty="0" smtClean="0"/>
              <a:t>Diffondere la cultura informatica e videoludica;</a:t>
            </a:r>
          </a:p>
          <a:p>
            <a:r>
              <a:rPr lang="it-IT" sz="2000" dirty="0" smtClean="0"/>
              <a:t>Ampliare il nostro commercio per arrivare alla maggiore clientela possibile;</a:t>
            </a:r>
            <a:endParaRPr lang="it-IT" sz="2000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69" y="1674688"/>
            <a:ext cx="2652208" cy="26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Perché scegliere noi?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1687115"/>
            <a:ext cx="4137180" cy="3434344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Offriamo un servizio innovativo (Trading+):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>
                <a:latin typeface="High Tower Text" panose="02040502050506030303" pitchFamily="18" charset="0"/>
              </a:rPr>
              <a:t> </a:t>
            </a:r>
            <a:r>
              <a:rPr lang="it-IT" sz="1600" dirty="0">
                <a:latin typeface="High Tower Text" panose="02040502050506030303" pitchFamily="18" charset="0"/>
              </a:rPr>
              <a:t>L</a:t>
            </a:r>
            <a:r>
              <a:rPr lang="it-IT" sz="1600" dirty="0" smtClean="0">
                <a:latin typeface="High Tower Text" panose="02040502050506030303" pitchFamily="18" charset="0"/>
              </a:rPr>
              <a:t>’utente risparmia notevolmente; 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600" dirty="0" smtClean="0">
                <a:latin typeface="High Tower Text" panose="02040502050506030303" pitchFamily="18" charset="0"/>
              </a:rPr>
              <a:t>Sfrutta </a:t>
            </a:r>
            <a:r>
              <a:rPr lang="it-IT" sz="1600" dirty="0">
                <a:latin typeface="High Tower Text" panose="02040502050506030303" pitchFamily="18" charset="0"/>
              </a:rPr>
              <a:t>al meglio la </a:t>
            </a:r>
            <a:r>
              <a:rPr lang="it-IT" sz="1600" dirty="0" smtClean="0">
                <a:latin typeface="High Tower Text" panose="02040502050506030303" pitchFamily="18" charset="0"/>
              </a:rPr>
              <a:t>compra </a:t>
            </a:r>
            <a:r>
              <a:rPr lang="it-IT" sz="1600" dirty="0" smtClean="0">
                <a:latin typeface="High Tower Text" panose="02040502050506030303" pitchFamily="18" charset="0"/>
                <a:sym typeface="Symbol" panose="05050102010706020507" pitchFamily="18" charset="2"/>
              </a:rPr>
              <a:t> </a:t>
            </a:r>
            <a:r>
              <a:rPr lang="it-IT" sz="1600" dirty="0" smtClean="0">
                <a:latin typeface="High Tower Text" panose="02040502050506030303" pitchFamily="18" charset="0"/>
              </a:rPr>
              <a:t>vendita </a:t>
            </a:r>
            <a:r>
              <a:rPr lang="it-IT" sz="1600" dirty="0">
                <a:latin typeface="High Tower Text" panose="02040502050506030303" pitchFamily="18" charset="0"/>
              </a:rPr>
              <a:t>della </a:t>
            </a:r>
            <a:r>
              <a:rPr lang="it-IT" sz="1600" dirty="0" smtClean="0">
                <a:latin typeface="High Tower Text" panose="02040502050506030303" pitchFamily="18" charset="0"/>
              </a:rPr>
              <a:t>merce;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Prezzi generali vantaggiosi;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Assistenza totale</a:t>
            </a:r>
            <a:r>
              <a:rPr lang="it-IT" sz="2000" dirty="0">
                <a:latin typeface="High Tower Text" panose="02040502050506030303" pitchFamily="18" charset="0"/>
              </a:rPr>
              <a:t> </a:t>
            </a:r>
            <a:r>
              <a:rPr lang="it-IT" sz="2000" dirty="0" smtClean="0">
                <a:latin typeface="High Tower Text" panose="02040502050506030303" pitchFamily="18" charset="0"/>
              </a:rPr>
              <a:t>su ogni tipo di merce</a:t>
            </a:r>
            <a:r>
              <a:rPr lang="it-IT" sz="2000" dirty="0" smtClean="0">
                <a:latin typeface="High Tower Text" panose="02040502050506030303" pitchFamily="18" charset="0"/>
              </a:rPr>
              <a:t>;</a:t>
            </a:r>
            <a:endParaRPr lang="it-IT" sz="2000" dirty="0" smtClean="0">
              <a:latin typeface="High Tower Text" panose="02040502050506030303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82" y="2764825"/>
            <a:ext cx="2356634" cy="235663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84" y="1408770"/>
            <a:ext cx="2112624" cy="21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Perché scegliere noi?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0" y="1687114"/>
            <a:ext cx="3577717" cy="3354765"/>
          </a:xfrm>
        </p:spPr>
        <p:txBody>
          <a:bodyPr tIns="36000" bIns="36000">
            <a:noAutofit/>
          </a:bodyPr>
          <a:lstStyle/>
          <a:p>
            <a:r>
              <a:rPr lang="it-IT" sz="2000" dirty="0">
                <a:latin typeface="High Tower Text" panose="02040502050506030303" pitchFamily="18" charset="0"/>
              </a:rPr>
              <a:t>Sito Web </a:t>
            </a:r>
            <a:r>
              <a:rPr lang="it-IT" sz="2000" dirty="0" smtClean="0">
                <a:latin typeface="High Tower Text" panose="02040502050506030303" pitchFamily="18" charset="0"/>
              </a:rPr>
              <a:t>semplice ed interattivo</a:t>
            </a:r>
            <a:r>
              <a:rPr lang="it-IT" sz="2000" dirty="0" smtClean="0">
                <a:latin typeface="High Tower Text" panose="02040502050506030303" pitchFamily="18" charset="0"/>
              </a:rPr>
              <a:t>;</a:t>
            </a:r>
          </a:p>
          <a:p>
            <a:r>
              <a:rPr lang="it-IT" sz="2000" dirty="0">
                <a:latin typeface="High Tower Text" panose="02040502050506030303" pitchFamily="18" charset="0"/>
              </a:rPr>
              <a:t>Ampia competenza nell’ambito per un’esperienza ottimale con la clientela</a:t>
            </a:r>
            <a:r>
              <a:rPr lang="it-IT" sz="2000" dirty="0" smtClean="0">
                <a:latin typeface="High Tower Text" panose="02040502050506030303" pitchFamily="18" charset="0"/>
              </a:rPr>
              <a:t>;</a:t>
            </a:r>
            <a:endParaRPr lang="it-IT" sz="2000" dirty="0" smtClean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Pagine social aggiornate;</a:t>
            </a:r>
            <a:endParaRPr lang="it-IT" sz="2000" dirty="0">
              <a:latin typeface="High Tower Text" panose="02040502050506030303" pitchFamily="18" charset="0"/>
            </a:endParaRPr>
          </a:p>
          <a:p>
            <a:r>
              <a:rPr lang="it-IT" sz="2000" dirty="0" smtClean="0">
                <a:latin typeface="High Tower Text" panose="02040502050506030303" pitchFamily="18" charset="0"/>
              </a:rPr>
              <a:t>Possibilità di studio in biblioteca</a:t>
            </a:r>
            <a:r>
              <a:rPr lang="it-IT" sz="2000" dirty="0" smtClean="0">
                <a:latin typeface="High Tower Text" panose="02040502050506030303" pitchFamily="18" charset="0"/>
              </a:rPr>
              <a:t>;</a:t>
            </a:r>
            <a:endParaRPr lang="it-IT" sz="2000" dirty="0" smtClean="0">
              <a:latin typeface="High Tower Text" panose="02040502050506030303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49" y="1572815"/>
            <a:ext cx="2182710" cy="205174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25" y="3186064"/>
            <a:ext cx="2166937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anose="02040502050506030303" pitchFamily="18" charset="0"/>
              </a:rPr>
              <a:t>Biblioteca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38252" y="1503391"/>
            <a:ext cx="4517324" cy="2997901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High Tower Text" panose="02040502050506030303" pitchFamily="18" charset="0"/>
              </a:rPr>
              <a:t>Entrata riservata agli abbonati Trading+;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Stanza insonorizzata;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Manuali, guide e riviste informatiche;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Tavoli ampi e comodi, con annesse prese elettriche, per il materiale del cliente;</a:t>
            </a:r>
          </a:p>
          <a:p>
            <a:r>
              <a:rPr lang="it-IT" sz="2000" dirty="0" smtClean="0">
                <a:latin typeface="High Tower Text" panose="02040502050506030303" pitchFamily="18" charset="0"/>
              </a:rPr>
              <a:t>Distributori posizionati all’entrata;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95" y="3205537"/>
            <a:ext cx="2364768" cy="17735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79" y="151245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543</TotalTime>
  <Words>620</Words>
  <Application>Microsoft Office PowerPoint</Application>
  <PresentationFormat>Presentazione su schermo (16:9)</PresentationFormat>
  <Paragraphs>129</Paragraphs>
  <Slides>18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High Tower Text</vt:lpstr>
      <vt:lpstr>Symbol</vt:lpstr>
      <vt:lpstr>Trebuchet MS</vt:lpstr>
      <vt:lpstr>Tw Cen MT</vt:lpstr>
      <vt:lpstr>Circuito</vt:lpstr>
      <vt:lpstr>Presentazione standard di PowerPoint</vt:lpstr>
      <vt:lpstr>LA NOSTRA OCCUPAZIONE? -1</vt:lpstr>
      <vt:lpstr>LA NOSTRA OCCUPAZIONE? -2</vt:lpstr>
      <vt:lpstr>LA NOSTRA OCCUPAZIONE? -3</vt:lpstr>
      <vt:lpstr>Chi siamo?</vt:lpstr>
      <vt:lpstr>Il nostro obiettivo</vt:lpstr>
      <vt:lpstr>Perché scegliere noi? -1</vt:lpstr>
      <vt:lpstr>Perché scegliere noi? -2</vt:lpstr>
      <vt:lpstr>Biblioteca</vt:lpstr>
      <vt:lpstr>Trading plus -1</vt:lpstr>
      <vt:lpstr>Trading plus -2</vt:lpstr>
      <vt:lpstr>Trading plus -3</vt:lpstr>
      <vt:lpstr>Trading plus -4</vt:lpstr>
      <vt:lpstr>Presentazione standard di PowerPoint</vt:lpstr>
      <vt:lpstr>Presentazione standard di PowerPoint</vt:lpstr>
      <vt:lpstr>I nostri orari</vt:lpstr>
      <vt:lpstr>NON ESITARE A CONTATTARCI O A FARCI VISITA!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HP</dc:creator>
  <cp:lastModifiedBy>Enrico Pezzano</cp:lastModifiedBy>
  <cp:revision>54</cp:revision>
  <dcterms:created xsi:type="dcterms:W3CDTF">2017-03-23T10:23:46Z</dcterms:created>
  <dcterms:modified xsi:type="dcterms:W3CDTF">2017-03-24T16:06:03Z</dcterms:modified>
</cp:coreProperties>
</file>