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9" r:id="rId2"/>
    <p:sldId id="268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8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9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9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2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2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0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9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1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4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65540" y="1389185"/>
            <a:ext cx="3549121" cy="1371600"/>
          </a:xfrm>
        </p:spPr>
        <p:txBody>
          <a:bodyPr>
            <a:normAutofit fontScale="90000"/>
          </a:bodyPr>
          <a:lstStyle/>
          <a:p>
            <a:r>
              <a:rPr lang="it-IT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BUSINESS PLAN</a:t>
            </a:r>
            <a:endParaRPr lang="it-IT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testo 9"/>
          <p:cNvSpPr>
            <a:spLocks noGrp="1"/>
          </p:cNvSpPr>
          <p:nvPr>
            <p:ph type="body" sz="half" idx="2"/>
          </p:nvPr>
        </p:nvSpPr>
        <p:spPr>
          <a:xfrm>
            <a:off x="1484312" y="4107766"/>
            <a:ext cx="4002088" cy="692834"/>
          </a:xfrm>
        </p:spPr>
        <p:txBody>
          <a:bodyPr/>
          <a:lstStyle/>
          <a:p>
            <a:r>
              <a:rPr lang="it-IT" b="1" u="sng" dirty="0" smtClean="0"/>
              <a:t>Autori</a:t>
            </a:r>
            <a:r>
              <a:rPr lang="it-IT" b="1" dirty="0" smtClean="0"/>
              <a:t>: Pezzano, Garretto, Haider, Sacco</a:t>
            </a:r>
            <a:endParaRPr lang="it-IT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2426939"/>
            <a:ext cx="5589907" cy="30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66918" y="128791"/>
            <a:ext cx="10018713" cy="1120462"/>
          </a:xfrm>
        </p:spPr>
        <p:txBody>
          <a:bodyPr/>
          <a:lstStyle/>
          <a:p>
            <a:r>
              <a:rPr lang="it-IT" b="1" dirty="0" smtClean="0"/>
              <a:t>Tipologie di aziende Liguri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14" y="1423814"/>
            <a:ext cx="8281520" cy="4875646"/>
          </a:xfrm>
        </p:spPr>
      </p:pic>
    </p:spTree>
    <p:extLst>
      <p:ext uri="{BB962C8B-B14F-4D97-AF65-F5344CB8AC3E}">
        <p14:creationId xmlns:p14="http://schemas.microsoft.com/office/powerpoint/2010/main" val="321462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1385837" y="380833"/>
            <a:ext cx="10018713" cy="670560"/>
          </a:xfrm>
        </p:spPr>
        <p:txBody>
          <a:bodyPr>
            <a:noAutofit/>
          </a:bodyPr>
          <a:lstStyle/>
          <a:p>
            <a:r>
              <a:rPr lang="it-IT" sz="4000" b="1" i="1" dirty="0" smtClean="0"/>
              <a:t>Business Plan</a:t>
            </a:r>
            <a:endParaRPr lang="it-IT" sz="4000" b="1" i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83" y="2089332"/>
            <a:ext cx="9446622" cy="31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143691"/>
            <a:ext cx="10018713" cy="1752599"/>
          </a:xfrm>
        </p:spPr>
        <p:txBody>
          <a:bodyPr>
            <a:normAutofit/>
          </a:bodyPr>
          <a:lstStyle/>
          <a:p>
            <a:r>
              <a:rPr lang="it-IT" b="1" dirty="0"/>
              <a:t>A</a:t>
            </a:r>
            <a:r>
              <a:rPr lang="it-IT" b="1" dirty="0" smtClean="0"/>
              <a:t>prire un’azienda?</a:t>
            </a:r>
            <a:r>
              <a:rPr lang="it-IT" i="1" dirty="0">
                <a:latin typeface="Arial Black" panose="020B0A04020102020204" pitchFamily="34" charset="0"/>
              </a:rPr>
              <a:t/>
            </a:r>
            <a:br>
              <a:rPr lang="it-IT" i="1" dirty="0">
                <a:latin typeface="Arial Black" panose="020B0A04020102020204" pitchFamily="34" charset="0"/>
              </a:rPr>
            </a:br>
            <a:endParaRPr lang="it-IT" i="1" dirty="0">
              <a:latin typeface="Arial Black" panose="020B0A040201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08" y="2558141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/>
              <a:t>Fattori da considerare: </a:t>
            </a:r>
          </a:p>
          <a:p>
            <a:r>
              <a:rPr lang="it-IT" dirty="0" smtClean="0"/>
              <a:t>Età media;</a:t>
            </a:r>
          </a:p>
          <a:p>
            <a:r>
              <a:rPr lang="it-IT" dirty="0" smtClean="0"/>
              <a:t>Reddito medio;</a:t>
            </a:r>
          </a:p>
          <a:p>
            <a:r>
              <a:rPr lang="it-IT" dirty="0" smtClean="0"/>
              <a:t>Tasso di natalità e mortalità;</a:t>
            </a:r>
          </a:p>
          <a:p>
            <a:r>
              <a:rPr lang="it-IT" dirty="0" smtClean="0"/>
              <a:t>Aziende già presenti;</a:t>
            </a:r>
          </a:p>
          <a:p>
            <a:r>
              <a:rPr lang="it-IT" dirty="0" smtClean="0"/>
              <a:t>Spese della </a:t>
            </a:r>
            <a:r>
              <a:rPr lang="it-IT" dirty="0"/>
              <a:t>popolazione </a:t>
            </a:r>
            <a:r>
              <a:rPr lang="it-IT" dirty="0" smtClean="0"/>
              <a:t>nel territorio in questione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02" y="1569040"/>
            <a:ext cx="5622647" cy="38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523178" y="250709"/>
            <a:ext cx="10018713" cy="791306"/>
          </a:xfrm>
        </p:spPr>
        <p:txBody>
          <a:bodyPr/>
          <a:lstStyle/>
          <a:p>
            <a:r>
              <a:rPr lang="it-IT" b="1" dirty="0" smtClean="0"/>
              <a:t>Fasce del reddito - Liguria</a:t>
            </a:r>
            <a:endParaRPr lang="it-IT" b="1" dirty="0"/>
          </a:p>
        </p:txBody>
      </p:sp>
      <p:pic>
        <p:nvPicPr>
          <p:cNvPr id="4" name="Picture 4" descr="C:\Users\I3BI10\Desktop\RTYHUTTTHF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32665" y="1758461"/>
            <a:ext cx="7917763" cy="2095082"/>
          </a:xfrm>
        </p:spPr>
      </p:pic>
      <p:pic>
        <p:nvPicPr>
          <p:cNvPr id="8" name="Picture 2" descr="C:\Users\I3BI10\Desktop\rghrhr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122" y="3967350"/>
            <a:ext cx="10018712" cy="1887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88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93457" y="258247"/>
            <a:ext cx="10018713" cy="647114"/>
          </a:xfrm>
        </p:spPr>
        <p:txBody>
          <a:bodyPr>
            <a:noAutofit/>
          </a:bodyPr>
          <a:lstStyle/>
          <a:p>
            <a:r>
              <a:rPr lang="it-IT" b="1" dirty="0" smtClean="0"/>
              <a:t>Fasce del reddito – Genova - 1</a:t>
            </a:r>
            <a:endParaRPr lang="it-IT" b="1" dirty="0"/>
          </a:p>
        </p:txBody>
      </p:sp>
      <p:pic>
        <p:nvPicPr>
          <p:cNvPr id="4" name="Segnaposto contenuto 3" descr="reddito medio municipi genova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9429" y="1190845"/>
            <a:ext cx="9095873" cy="4749916"/>
          </a:xfrm>
        </p:spPr>
      </p:pic>
    </p:spTree>
    <p:extLst>
      <p:ext uri="{BB962C8B-B14F-4D97-AF65-F5344CB8AC3E}">
        <p14:creationId xmlns:p14="http://schemas.microsoft.com/office/powerpoint/2010/main" val="353151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06575" y="-292569"/>
            <a:ext cx="7269390" cy="1371600"/>
          </a:xfrm>
        </p:spPr>
        <p:txBody>
          <a:bodyPr>
            <a:normAutofit/>
          </a:bodyPr>
          <a:lstStyle/>
          <a:p>
            <a:r>
              <a:rPr lang="it-IT" sz="4000" b="1" dirty="0" smtClean="0"/>
              <a:t>Fasce del reddito – Genova -2</a:t>
            </a:r>
            <a:endParaRPr lang="it-IT" sz="40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type="body" sz="half" idx="2"/>
          </p:nvPr>
        </p:nvSpPr>
        <p:spPr>
          <a:xfrm>
            <a:off x="1247593" y="2982765"/>
            <a:ext cx="5426158" cy="18288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 </a:t>
            </a:r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CONTRIBUENTI RICCHI SONO PREVALENTEMENTE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UOMINI;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AUMENTANO </a:t>
            </a:r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 DICHIARANTI A REDDITO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ZERO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 'RICCHEZZA</a:t>
            </a:r>
            <a:r>
              <a:rPr lang="it-IT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' SI CONCENTRA NELLA FASCIA DI ETA' DA 45 A 64 </a:t>
            </a:r>
            <a:r>
              <a:rPr lang="it-IT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ANNI;</a:t>
            </a:r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79" y="2074545"/>
            <a:ext cx="4850875" cy="30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15790" y="-195942"/>
            <a:ext cx="10018713" cy="1752599"/>
          </a:xfrm>
        </p:spPr>
        <p:txBody>
          <a:bodyPr>
            <a:normAutofit/>
          </a:bodyPr>
          <a:lstStyle/>
          <a:p>
            <a:r>
              <a:rPr lang="it-IT" b="1" dirty="0"/>
              <a:t>Fasce d’ età – </a:t>
            </a:r>
            <a:r>
              <a:rPr lang="it-IT" b="1" dirty="0" smtClean="0"/>
              <a:t>Liguria</a:t>
            </a:r>
            <a:endParaRPr lang="it-IT" dirty="0"/>
          </a:p>
        </p:txBody>
      </p:sp>
      <p:pic>
        <p:nvPicPr>
          <p:cNvPr id="4" name="Picture 3" descr="C:\Users\I3BI10\Desktop\grafico-struttura-popolazione-liguria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57546" y="2575575"/>
            <a:ext cx="9568397" cy="3391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88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54129" y="294651"/>
            <a:ext cx="10018713" cy="624490"/>
          </a:xfrm>
        </p:spPr>
        <p:txBody>
          <a:bodyPr>
            <a:noAutofit/>
          </a:bodyPr>
          <a:lstStyle/>
          <a:p>
            <a:r>
              <a:rPr lang="it-IT" b="1" dirty="0" smtClean="0"/>
              <a:t>Tasso di mortalità in Liguria</a:t>
            </a:r>
            <a:endParaRPr lang="it-IT" b="1" dirty="0"/>
          </a:p>
        </p:txBody>
      </p:sp>
      <p:pic>
        <p:nvPicPr>
          <p:cNvPr id="4" name="Segnaposto contenuto 3" descr="mortalità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4311" y="1275671"/>
            <a:ext cx="5933920" cy="3138731"/>
          </a:xfrm>
          <a:prstGeom prst="rect">
            <a:avLst/>
          </a:prstGeom>
        </p:spPr>
      </p:pic>
      <p:pic>
        <p:nvPicPr>
          <p:cNvPr id="5" name="Immagine 4" descr="migratoria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9987" y="4031089"/>
            <a:ext cx="6032200" cy="26252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1876926" y="4899358"/>
            <a:ext cx="3673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i="1" u="sng" dirty="0" smtClean="0"/>
              <a:t>Tinte </a:t>
            </a:r>
            <a:r>
              <a:rPr lang="it-IT" sz="2000" i="1" u="sng" dirty="0"/>
              <a:t>più scure: tasso </a:t>
            </a:r>
            <a:r>
              <a:rPr lang="it-IT" sz="2000" i="1" u="sng" dirty="0" smtClean="0"/>
              <a:t>maggiore </a:t>
            </a:r>
            <a:r>
              <a:rPr lang="it-IT" sz="2000" i="1" u="sng" dirty="0" smtClean="0">
                <a:sym typeface="Wingdings" panose="05000000000000000000" pitchFamily="2" charset="2"/>
              </a:rPr>
              <a:t> </a:t>
            </a:r>
            <a:endParaRPr lang="it-IT" sz="2000" i="1" u="sng" dirty="0"/>
          </a:p>
          <a:p>
            <a:r>
              <a:rPr lang="it-IT" sz="2000" i="1" u="sng" dirty="0"/>
              <a:t>Tinte più chiare: tasso </a:t>
            </a:r>
            <a:r>
              <a:rPr lang="it-IT" sz="2000" i="1" u="sng" dirty="0" smtClean="0"/>
              <a:t>minore    </a:t>
            </a:r>
            <a:r>
              <a:rPr lang="it-IT" sz="2000" i="1" u="sng" dirty="0" smtClean="0">
                <a:sym typeface="Wingdings" pitchFamily="2" charset="2"/>
              </a:rPr>
              <a:t></a:t>
            </a:r>
            <a:endParaRPr lang="it-IT" sz="2000" i="1" u="sng" dirty="0"/>
          </a:p>
        </p:txBody>
      </p:sp>
    </p:spTree>
    <p:extLst>
      <p:ext uri="{BB962C8B-B14F-4D97-AF65-F5344CB8AC3E}">
        <p14:creationId xmlns:p14="http://schemas.microsoft.com/office/powerpoint/2010/main" val="32414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60336" y="147022"/>
            <a:ext cx="10018713" cy="646331"/>
          </a:xfrm>
        </p:spPr>
        <p:txBody>
          <a:bodyPr>
            <a:noAutofit/>
          </a:bodyPr>
          <a:lstStyle/>
          <a:p>
            <a:r>
              <a:rPr lang="it-IT" b="1" dirty="0" smtClean="0"/>
              <a:t>Tasso di natalità - Liguria</a:t>
            </a:r>
            <a:endParaRPr lang="it-IT" b="1" dirty="0"/>
          </a:p>
        </p:txBody>
      </p:sp>
      <p:pic>
        <p:nvPicPr>
          <p:cNvPr id="4" name="Segnaposto contenuto 3" descr="natalità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5012" y="940375"/>
            <a:ext cx="6958376" cy="3801278"/>
          </a:xfrm>
        </p:spPr>
      </p:pic>
      <p:pic>
        <p:nvPicPr>
          <p:cNvPr id="5" name="Immagine 4" descr="natalità carti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9309" y="4129500"/>
            <a:ext cx="4839740" cy="25202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ttangolo 6"/>
          <p:cNvSpPr/>
          <p:nvPr/>
        </p:nvSpPr>
        <p:spPr>
          <a:xfrm>
            <a:off x="2530634" y="503569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i="1" u="sng" dirty="0" smtClean="0"/>
              <a:t>Tinte </a:t>
            </a:r>
            <a:r>
              <a:rPr lang="it-IT" sz="2000" i="1" u="sng" dirty="0"/>
              <a:t>più scure: tasso </a:t>
            </a:r>
            <a:r>
              <a:rPr lang="it-IT" sz="2000" i="1" u="sng" dirty="0" smtClean="0"/>
              <a:t>maggiore </a:t>
            </a:r>
            <a:r>
              <a:rPr lang="it-IT" sz="2000" i="1" u="sng" dirty="0" smtClean="0">
                <a:sym typeface="Wingdings" panose="05000000000000000000" pitchFamily="2" charset="2"/>
              </a:rPr>
              <a:t></a:t>
            </a:r>
            <a:endParaRPr lang="it-IT" sz="2000" i="1" u="sng" dirty="0"/>
          </a:p>
          <a:p>
            <a:r>
              <a:rPr lang="it-IT" sz="2000" i="1" u="sng" dirty="0"/>
              <a:t>Tinte più chiare: tasso </a:t>
            </a:r>
            <a:r>
              <a:rPr lang="it-IT" sz="2000" i="1" u="sng" dirty="0" smtClean="0"/>
              <a:t>minore    </a:t>
            </a:r>
            <a:r>
              <a:rPr lang="it-IT" sz="2000" i="1" u="sng" dirty="0" smtClean="0">
                <a:sym typeface="Wingdings" pitchFamily="2" charset="2"/>
              </a:rPr>
              <a:t></a:t>
            </a:r>
            <a:endParaRPr lang="it-IT" sz="2000" i="1" u="sng" dirty="0"/>
          </a:p>
        </p:txBody>
      </p:sp>
    </p:spTree>
    <p:extLst>
      <p:ext uri="{BB962C8B-B14F-4D97-AF65-F5344CB8AC3E}">
        <p14:creationId xmlns:p14="http://schemas.microsoft.com/office/powerpoint/2010/main" val="6825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2203" y="195943"/>
            <a:ext cx="10018713" cy="1307886"/>
          </a:xfrm>
        </p:spPr>
        <p:txBody>
          <a:bodyPr>
            <a:noAutofit/>
          </a:bodyPr>
          <a:lstStyle/>
          <a:p>
            <a:r>
              <a:rPr lang="it-IT" b="1" dirty="0" smtClean="0"/>
              <a:t>Spese dei Genovesi nei</a:t>
            </a:r>
            <a:br>
              <a:rPr lang="it-IT" b="1" dirty="0" smtClean="0"/>
            </a:br>
            <a:r>
              <a:rPr lang="it-IT" b="1" dirty="0" smtClean="0"/>
              <a:t>prodotti informatici</a:t>
            </a:r>
            <a:endParaRPr lang="it-IT" b="1" dirty="0"/>
          </a:p>
        </p:txBody>
      </p:sp>
      <p:sp>
        <p:nvSpPr>
          <p:cNvPr id="4" name="Rettangolo 3"/>
          <p:cNvSpPr/>
          <p:nvPr/>
        </p:nvSpPr>
        <p:spPr>
          <a:xfrm>
            <a:off x="2351314" y="2377440"/>
            <a:ext cx="83126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400" dirty="0"/>
              <a:t>Il comparto dei prodotti per l’informatica, tanto in Liguria</a:t>
            </a:r>
          </a:p>
          <a:p>
            <a:pPr>
              <a:buNone/>
            </a:pPr>
            <a:r>
              <a:rPr lang="it-IT" sz="2400" dirty="0"/>
              <a:t>quanto nel resto del Paese, ha fatto registrare un calo dei</a:t>
            </a:r>
          </a:p>
          <a:p>
            <a:pPr>
              <a:buNone/>
            </a:pPr>
            <a:r>
              <a:rPr lang="it-IT" sz="2400" dirty="0"/>
              <a:t>consumi rispetto al 2013 (-4,5% in Liguria, -3,1% la media</a:t>
            </a:r>
          </a:p>
          <a:p>
            <a:pPr>
              <a:buNone/>
            </a:pPr>
            <a:r>
              <a:rPr lang="it-IT" sz="2400" dirty="0"/>
              <a:t>nazionale). Genova è la provincia dove si è speso di più per</a:t>
            </a:r>
          </a:p>
          <a:p>
            <a:pPr>
              <a:buNone/>
            </a:pPr>
            <a:r>
              <a:rPr lang="it-IT" sz="2400" dirty="0"/>
              <a:t>l’acquisto di beni afferenti a questa categoria (37 milioni di euro),</a:t>
            </a:r>
          </a:p>
          <a:p>
            <a:pPr>
              <a:buNone/>
            </a:pPr>
            <a:r>
              <a:rPr lang="it-IT" sz="2400" dirty="0"/>
              <a:t>seguono Savona (12 milioni di euro), Imperia (9 milioni di euro) e La</a:t>
            </a:r>
          </a:p>
          <a:p>
            <a:pPr>
              <a:buNone/>
            </a:pPr>
            <a:r>
              <a:rPr lang="it-IT" sz="2400" dirty="0"/>
              <a:t>Spezia (9 milioni di euro).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91517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232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Corbel</vt:lpstr>
      <vt:lpstr>Courier New</vt:lpstr>
      <vt:lpstr>Wingdings</vt:lpstr>
      <vt:lpstr>Parallasse</vt:lpstr>
      <vt:lpstr>BUSINESS PLAN</vt:lpstr>
      <vt:lpstr>Aprire un’azienda? </vt:lpstr>
      <vt:lpstr>Fasce del reddito - Liguria</vt:lpstr>
      <vt:lpstr>Fasce del reddito – Genova - 1</vt:lpstr>
      <vt:lpstr>Fasce del reddito – Genova -2</vt:lpstr>
      <vt:lpstr>Fasce d’ età – Liguria</vt:lpstr>
      <vt:lpstr>Tasso di mortalità in Liguria</vt:lpstr>
      <vt:lpstr>Tasso di natalità - Liguria</vt:lpstr>
      <vt:lpstr>Spese dei Genovesi nei prodotti informatici</vt:lpstr>
      <vt:lpstr>Tipologie di aziende Liguri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Pezzano</dc:creator>
  <cp:lastModifiedBy>Enrico Pezzano</cp:lastModifiedBy>
  <cp:revision>30</cp:revision>
  <dcterms:created xsi:type="dcterms:W3CDTF">2017-02-27T11:24:37Z</dcterms:created>
  <dcterms:modified xsi:type="dcterms:W3CDTF">2017-03-23T08:49:34Z</dcterms:modified>
</cp:coreProperties>
</file>