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Relationship Id="rId5" Type="http://schemas.openxmlformats.org/officeDocument/2006/relationships/image" Target="../media/image08.jpg"/><Relationship Id="rId6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Relationship Id="rId5" Type="http://schemas.openxmlformats.org/officeDocument/2006/relationships/image" Target="../media/image13.jpg"/><Relationship Id="rId6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306725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6000"/>
              <a:t>CPU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3459400"/>
            <a:ext cx="85206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Central Processing Unit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314150" y="4252000"/>
            <a:ext cx="2049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Autori: </a:t>
            </a:r>
          </a:p>
          <a:p>
            <a:pPr lvl="0">
              <a:spcBef>
                <a:spcPts val="0"/>
              </a:spcBef>
              <a:buNone/>
            </a:pPr>
            <a:r>
              <a:rPr lang="it"/>
              <a:t>Bonafè Elias</a:t>
            </a:r>
          </a:p>
          <a:p>
            <a:pPr lvl="0">
              <a:spcBef>
                <a:spcPts val="0"/>
              </a:spcBef>
              <a:buNone/>
            </a:pPr>
            <a:r>
              <a:rPr lang="it"/>
              <a:t>Pezzano Enrico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912" y="1089900"/>
            <a:ext cx="2802174" cy="181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411175" y="822300"/>
            <a:ext cx="8282400" cy="264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42900" lvl="0" marL="457200" algn="l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i="1" lang="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1993 - Intel rilasciò il processore Pentium, da 60 MHz, incorporando 3.1 milioni di transistors e vendendone per $878.00.</a:t>
            </a:r>
          </a:p>
          <a:p>
            <a:pPr indent="-342900" lvl="0" marL="457200" algn="l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i="1" lang="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2001 - AMD ha annunciato un nuovo schema di massa. Al contrario degli emergenti processori con la loro velocità di clock, il prcessore AMD Athlon XP sostenerà all'incirca 1500+, 1600+, 1700+, 1800+, 1900+, 2000+, etc.</a:t>
            </a: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i="1" lang="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2011 - Intel rilascò sette nuovi processori Core i5 QuadCore.</a:t>
            </a: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i="1" lang="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Fino ad arrivare ai processori moderni.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6000">
                <a:solidFill>
                  <a:srgbClr val="000000"/>
                </a:solidFill>
              </a:rPr>
              <a:t>Aziende </a:t>
            </a:r>
            <a:r>
              <a:rPr lang="it" sz="18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607475" y="3775075"/>
            <a:ext cx="56223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u="sng">
                <a:solidFill>
                  <a:srgbClr val="000000"/>
                </a:solidFill>
              </a:rPr>
              <a:t>Bibliografia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702200" y="778500"/>
            <a:ext cx="39519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i="1" lang="it" sz="1800"/>
              <a:t>Bing 	 	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i="1" lang="it" sz="1800"/>
              <a:t>Computer Hope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i="1" lang="it" sz="1800"/>
              <a:t>Helldragon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i="1" lang="it" sz="1800"/>
              <a:t>Pc Part Picker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i="1" lang="it" sz="1800"/>
              <a:t>Tom’s Hardware	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i="1" lang="it" sz="1800"/>
              <a:t>Wikipedia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75" y="3411000"/>
            <a:ext cx="1567324" cy="1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950" y="3384975"/>
            <a:ext cx="1567337" cy="1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0" y="519075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Introduzione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830750" y="1412700"/>
            <a:ext cx="51975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entralizzazione hardware (scheda video, di rete e audio)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Composizione (ALU, CU, Registri)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Compito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Decentralizzazione</a:t>
            </a:r>
          </a:p>
        </p:txBody>
      </p:sp>
      <p:pic>
        <p:nvPicPr>
          <p:cNvPr descr="thF077ABZY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025" y="3130825"/>
            <a:ext cx="2033199" cy="20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0" y="519075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Struttura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498250" y="1710475"/>
            <a:ext cx="2049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ALU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CU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Registri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450" y="1467099"/>
            <a:ext cx="2049000" cy="15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7194650" y="1467100"/>
            <a:ext cx="1400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/>
              <a:t>La prima ALU prodotta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 amt="96000"/>
          </a:blip>
          <a:stretch>
            <a:fillRect/>
          </a:stretch>
        </p:blipFill>
        <p:spPr>
          <a:xfrm>
            <a:off x="2040900" y="3213224"/>
            <a:ext cx="2254550" cy="187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 flipH="1" rot="10800000">
            <a:off x="7181000" y="2009800"/>
            <a:ext cx="1427400" cy="11700"/>
          </a:xfrm>
          <a:prstGeom prst="straightConnector1">
            <a:avLst/>
          </a:prstGeom>
          <a:noFill/>
          <a:ln cap="flat" cmpd="sng" w="38100">
            <a:solidFill>
              <a:srgbClr val="63A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58900" y="271350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Storia </a:t>
            </a:r>
            <a:r>
              <a:rPr lang="it" sz="1800"/>
              <a:t>1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67375" y="1321275"/>
            <a:ext cx="57216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CPU termoionica (1958)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Nuova tecnologia sviluppata da Federico Faggin (1968)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MicroCPU 4 bit sviluppata da Federico Faggin e Marcian Hoff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3195900"/>
            <a:ext cx="18859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200" y="667050"/>
            <a:ext cx="12001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9450" y="3210000"/>
            <a:ext cx="1409700" cy="179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 flipH="1">
            <a:off x="6299625" y="4133025"/>
            <a:ext cx="1533600" cy="11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6299625" y="3779025"/>
            <a:ext cx="153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Marcian Hoff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1545425" y="3961875"/>
            <a:ext cx="1757700" cy="138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/>
        </p:nvSpPr>
        <p:spPr>
          <a:xfrm>
            <a:off x="1649300" y="3638900"/>
            <a:ext cx="17073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Federico Faggin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406075" y="235950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Storia </a:t>
            </a:r>
            <a:r>
              <a:rPr lang="it" sz="1800"/>
              <a:t>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90325" y="1014550"/>
            <a:ext cx="72507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Controversia tra Aziende: Intel e TI (‘70)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Intel paga brevetto alla TI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Implementazione chip a basso costo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Intel inventa il microcontrollore “ispirandosi” al microprocessore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3276248"/>
            <a:ext cx="2407899" cy="172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724" y="3667187"/>
            <a:ext cx="2780424" cy="102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462" y="3184725"/>
            <a:ext cx="17430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4714062" y="3288037"/>
            <a:ext cx="17430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0" y="224150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Prestazioni </a:t>
            </a:r>
            <a:r>
              <a:rPr lang="it" sz="1800"/>
              <a:t>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26325" y="1322425"/>
            <a:ext cx="5367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Velocità di clock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1970 - Intel 4004: </a:t>
            </a: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0.108 Mhz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1980 - 6-20 Mhz di banda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0" y="3183673"/>
            <a:ext cx="2525850" cy="18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550" y="3210400"/>
            <a:ext cx="2242749" cy="18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11700" y="294925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Prestazioni </a:t>
            </a:r>
            <a:r>
              <a:rPr lang="it" sz="1800"/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168625" y="1428600"/>
            <a:ext cx="50844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1990 - 250 Mhz, 3.5 V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2000 - 1.5 Ghz, 1.45 V, 30 W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CPU odierne: 4.5 Ghz, 1.2 V, 200 W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47" y="3310600"/>
            <a:ext cx="2033375" cy="172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750" y="3267973"/>
            <a:ext cx="2419700" cy="18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0" y="708600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Prestazioni </a:t>
            </a:r>
            <a:r>
              <a:rPr lang="it" sz="1800"/>
              <a:t>3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1600" y="1911537"/>
            <a:ext cx="26181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Dissipatori attivi ed attivo non meccanico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00" y="3232374"/>
            <a:ext cx="1678374" cy="11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3373150"/>
            <a:ext cx="2095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7575" y="3312237"/>
            <a:ext cx="20955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893825" y="1886362"/>
            <a:ext cx="19230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Dissipatori ad acqua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728550" y="1886375"/>
            <a:ext cx="2095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2000">
                <a:latin typeface="Calibri"/>
                <a:ea typeface="Calibri"/>
                <a:cs typeface="Calibri"/>
                <a:sym typeface="Calibri"/>
              </a:rPr>
              <a:t>Dissipatori passivi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9595" y="3732805"/>
            <a:ext cx="1823375" cy="12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277275" y="3734275"/>
            <a:ext cx="8520600" cy="92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rgbClr val="000000"/>
                </a:solidFill>
              </a:rPr>
              <a:t>Aziende </a:t>
            </a:r>
            <a:r>
              <a:rPr lang="it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-34425" y="-58625"/>
            <a:ext cx="91440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1800">
                <a:latin typeface="Calibri"/>
                <a:ea typeface="Calibri"/>
                <a:cs typeface="Calibri"/>
                <a:sym typeface="Calibri"/>
              </a:rPr>
              <a:t>1903 - Nikola Tesla prese il brevetto per i circuiti logici elettrici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1800">
                <a:latin typeface="Calibri"/>
                <a:ea typeface="Calibri"/>
                <a:cs typeface="Calibri"/>
                <a:sym typeface="Calibri"/>
              </a:rPr>
              <a:t>1947 - John Bardeen, Walter Brattain, e William Shockley inventarono il primo transistors ai laboratori Bell.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1800">
                <a:latin typeface="Calibri"/>
                <a:ea typeface="Calibri"/>
                <a:cs typeface="Calibri"/>
                <a:sym typeface="Calibri"/>
              </a:rPr>
              <a:t>1960 - IBM mise in commercio la prima produzione di massa facilitata automatica a New York.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1800">
                <a:latin typeface="Calibri"/>
                <a:ea typeface="Calibri"/>
                <a:cs typeface="Calibri"/>
                <a:sym typeface="Calibri"/>
              </a:rPr>
              <a:t>1968 - Successivamente anche Intel (Noyce e</a:t>
            </a:r>
            <a:r>
              <a:rPr i="1" lang="it" sz="18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it" sz="1800">
                <a:latin typeface="Calibri"/>
                <a:ea typeface="Calibri"/>
                <a:cs typeface="Calibri"/>
                <a:sym typeface="Calibri"/>
              </a:rPr>
              <a:t>Moore) e poi Advanced Micro Devices (AMD) misero in commercio una propria produzione di massa.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it" sz="1800">
                <a:latin typeface="Calibri"/>
                <a:ea typeface="Calibri"/>
                <a:cs typeface="Calibri"/>
                <a:sym typeface="Calibri"/>
              </a:rPr>
              <a:t>1979 - The Motorola 68000, a 16/32-bit processor è stato rilasciato e, dopo, selezionato per il processore dell' Apple Macintosh e per l' Amiga Computers.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