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72" r:id="rId9"/>
    <p:sldId id="273" r:id="rId10"/>
    <p:sldId id="263" r:id="rId11"/>
    <p:sldId id="269" r:id="rId12"/>
    <p:sldId id="270" r:id="rId13"/>
    <p:sldId id="271" r:id="rId14"/>
    <p:sldId id="267" r:id="rId1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717" autoAdjust="0"/>
  </p:normalViewPr>
  <p:slideViewPr>
    <p:cSldViewPr>
      <p:cViewPr>
        <p:scale>
          <a:sx n="100" d="100"/>
          <a:sy n="100" d="100"/>
        </p:scale>
        <p:origin x="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8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B6055F8-1D02-4417-9241-55C834FD9970}" type="datetimeFigureOut">
              <a:rPr lang="it-IT" smtClean="0"/>
              <a:pPr/>
              <a:t>05/04/2017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62044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2041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481731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949777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13096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05/04/2017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40041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05/04/2017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920766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520497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585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B6055F8-1D02-4417-9241-55C834FD9970}" type="datetimeFigureOut">
              <a:rPr lang="it-IT" smtClean="0"/>
              <a:pPr/>
              <a:t>05/04/2017</a:t>
            </a:fld>
            <a:endParaRPr lang="it-IT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30624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32128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76207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05/04/2017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09975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05/04/2017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02779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05/04/2017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54759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16208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97926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05/04/2017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103559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3306" y="571480"/>
            <a:ext cx="4411004" cy="3456384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121956" y="5661248"/>
            <a:ext cx="296786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Autori:</a:t>
            </a:r>
          </a:p>
          <a:p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Bonafè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Elias, </a:t>
            </a:r>
            <a:r>
              <a:rPr lang="it-IT" sz="2000" i="1" dirty="0">
                <a:latin typeface="Calibri" panose="020F0502020204030204" pitchFamily="34" charset="0"/>
                <a:cs typeface="Calibri" panose="020F0502020204030204" pitchFamily="34" charset="0"/>
              </a:rPr>
              <a:t>Pezzano Enrico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  <a:latin typeface="Bodoni MT" pitchFamily="18" charset="0"/>
              </a:rPr>
              <a:t>Tails</a:t>
            </a:r>
            <a:endParaRPr lang="it-IT" dirty="0">
              <a:solidFill>
                <a:schemeClr val="bg1"/>
              </a:solidFill>
              <a:latin typeface="Bodoni MT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33334" y="1"/>
            <a:ext cx="1410665" cy="13407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Quale distribuzione e con quale interfaccia, in base al tipo di utilizzo che ne fai,  installeresti per il tuo </a:t>
            </a:r>
            <a:r>
              <a:rPr lang="it-IT" dirty="0" err="1"/>
              <a:t>pc</a:t>
            </a:r>
            <a:r>
              <a:rPr lang="it-IT" dirty="0"/>
              <a:t> personale?  Argomenta la risposta</a:t>
            </a:r>
          </a:p>
          <a:p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33334" y="1"/>
            <a:ext cx="1410665" cy="13407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Descrivi la </a:t>
            </a:r>
            <a:r>
              <a:rPr lang="it-IT" dirty="0" err="1"/>
              <a:t>shell</a:t>
            </a:r>
            <a:r>
              <a:rPr lang="it-IT" dirty="0"/>
              <a:t> a caratteri di linux/ elenca i comandi principali con esempi di uso/principali differenze con la </a:t>
            </a:r>
            <a:r>
              <a:rPr lang="it-IT" dirty="0" err="1"/>
              <a:t>shell</a:t>
            </a:r>
            <a:r>
              <a:rPr lang="it-IT" dirty="0"/>
              <a:t> di windows?</a:t>
            </a:r>
          </a:p>
          <a:p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33334" y="1"/>
            <a:ext cx="1410665" cy="13407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 file system di linux / tipologie , caratteristiche vantaggi e svantaggi/ il concetto di “</a:t>
            </a:r>
            <a:r>
              <a:rPr lang="it-IT" dirty="0" err="1"/>
              <a:t>mount</a:t>
            </a:r>
            <a:r>
              <a:rPr lang="it-IT" dirty="0"/>
              <a:t>” di un file system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33334" y="1"/>
            <a:ext cx="1410665" cy="13407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1" dirty="0">
                <a:solidFill>
                  <a:schemeClr val="bg1"/>
                </a:solidFill>
                <a:latin typeface="Bodoni MT" panose="02070603080606020203" pitchFamily="18" charset="0"/>
              </a:rPr>
              <a:t>Bibliografia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Bodoni MT" panose="02070603080606020203" pitchFamily="18" charset="0"/>
              </a:rPr>
              <a:t>Tom’s Hardware</a:t>
            </a:r>
          </a:p>
          <a:p>
            <a:r>
              <a:rPr lang="it-IT" dirty="0" err="1">
                <a:latin typeface="Bodoni MT" panose="02070603080606020203" pitchFamily="18" charset="0"/>
              </a:rPr>
              <a:t>Wikipedia</a:t>
            </a:r>
            <a:endParaRPr lang="it-IT" dirty="0">
              <a:latin typeface="Bodoni MT" panose="02070603080606020203" pitchFamily="18" charset="0"/>
            </a:endParaRPr>
          </a:p>
          <a:p>
            <a:endParaRPr lang="it-IT" dirty="0">
              <a:latin typeface="Bodoni MT" panose="02070603080606020203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33334" y="1"/>
            <a:ext cx="1410665" cy="1340767"/>
          </a:xfrm>
          <a:prstGeom prst="rect">
            <a:avLst/>
          </a:prstGeom>
        </p:spPr>
      </p:pic>
      <p:pic>
        <p:nvPicPr>
          <p:cNvPr id="1026" name="Picture 2" descr="E:\Bonafe Pezzano\Sistemi\Esercizi\Linux\immagini\Wikipedia_sphe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3214686"/>
            <a:ext cx="2333608" cy="2128251"/>
          </a:xfrm>
          <a:prstGeom prst="rect">
            <a:avLst/>
          </a:prstGeom>
          <a:noFill/>
        </p:spPr>
      </p:pic>
      <p:pic>
        <p:nvPicPr>
          <p:cNvPr id="1027" name="Picture 3" descr="E:\Bonafe Pezzano\Sistemi\Esercizi\Linux\immagini\BFNGrfOV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78" y="4786322"/>
            <a:ext cx="1309680" cy="1309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i="1" dirty="0">
                <a:solidFill>
                  <a:schemeClr val="bg1"/>
                </a:solidFill>
                <a:latin typeface="Bodoni MT" panose="02070603080606020203" pitchFamily="18" charset="0"/>
              </a:rPr>
              <a:t>Che cos’ è?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sz="2800" dirty="0">
                <a:latin typeface="Bodoni MT" panose="02070603080606020203" pitchFamily="18" charset="0"/>
              </a:rPr>
              <a:t>Famiglia di Sistemi operativi:</a:t>
            </a:r>
          </a:p>
          <a:p>
            <a:pPr lvl="1">
              <a:buSzPct val="130000"/>
              <a:buFont typeface="Symbol" panose="05050102010706020507" pitchFamily="18" charset="2"/>
              <a:buChar char=""/>
            </a:pPr>
            <a:r>
              <a:rPr lang="it-IT" sz="2100" dirty="0">
                <a:latin typeface="Bodoni MT" panose="02070603080606020203" pitchFamily="18" charset="0"/>
              </a:rPr>
              <a:t>Un unico </a:t>
            </a:r>
            <a:r>
              <a:rPr lang="it-IT" sz="2100" dirty="0" err="1">
                <a:latin typeface="Bodoni MT" panose="02070603080606020203" pitchFamily="18" charset="0"/>
              </a:rPr>
              <a:t>Kernel</a:t>
            </a:r>
            <a:r>
              <a:rPr lang="it-IT" sz="2100" dirty="0">
                <a:latin typeface="Bodoni MT" panose="02070603080606020203" pitchFamily="18" charset="0"/>
              </a:rPr>
              <a:t>;</a:t>
            </a:r>
          </a:p>
          <a:p>
            <a:pPr lvl="1">
              <a:buSzPct val="130000"/>
              <a:buFont typeface="Symbol" panose="05050102010706020507" pitchFamily="18" charset="2"/>
              <a:buChar char=""/>
            </a:pPr>
            <a:r>
              <a:rPr lang="it-IT" sz="2100" dirty="0">
                <a:latin typeface="Bodoni MT" panose="02070603080606020203" pitchFamily="18" charset="0"/>
              </a:rPr>
              <a:t>Più distribuzioni di S.O.;</a:t>
            </a:r>
          </a:p>
          <a:p>
            <a:r>
              <a:rPr lang="it-IT" sz="2800" dirty="0">
                <a:latin typeface="Bodoni MT" panose="02070603080606020203" pitchFamily="18" charset="0"/>
              </a:rPr>
              <a:t>Nato nel 1991;</a:t>
            </a:r>
          </a:p>
          <a:p>
            <a:r>
              <a:rPr lang="it-IT" sz="2800" dirty="0">
                <a:latin typeface="Bodoni MT" panose="02070603080606020203" pitchFamily="18" charset="0"/>
              </a:rPr>
              <a:t>Linus </a:t>
            </a:r>
            <a:r>
              <a:rPr lang="it-IT" sz="2800" dirty="0" err="1">
                <a:latin typeface="Bodoni MT" panose="02070603080606020203" pitchFamily="18" charset="0"/>
              </a:rPr>
              <a:t>Torvalds</a:t>
            </a:r>
            <a:r>
              <a:rPr lang="it-IT" sz="2800" dirty="0">
                <a:latin typeface="Bodoni MT" panose="02070603080606020203" pitchFamily="18" charset="0"/>
              </a:rPr>
              <a:t>:</a:t>
            </a:r>
          </a:p>
          <a:p>
            <a:pPr lvl="1">
              <a:buSzPct val="130000"/>
              <a:buFont typeface="Symbol" panose="05050102010706020507" pitchFamily="18" charset="2"/>
              <a:buChar char=""/>
            </a:pPr>
            <a:r>
              <a:rPr lang="it-IT" sz="2100" dirty="0">
                <a:latin typeface="Bodoni MT" panose="02070603080606020203" pitchFamily="18" charset="0"/>
              </a:rPr>
              <a:t>Programmatore finlandese;</a:t>
            </a:r>
          </a:p>
          <a:p>
            <a:pPr lvl="1">
              <a:buSzPct val="130000"/>
              <a:buFont typeface="Symbol" panose="05050102010706020507" pitchFamily="18" charset="2"/>
              <a:buChar char=""/>
            </a:pPr>
            <a:r>
              <a:rPr lang="it-IT" sz="2100" dirty="0">
                <a:latin typeface="Bodoni MT" panose="02070603080606020203" pitchFamily="18" charset="0"/>
              </a:rPr>
              <a:t>Insoddisfatto di </a:t>
            </a:r>
            <a:r>
              <a:rPr lang="it-IT" sz="2100" dirty="0" err="1">
                <a:latin typeface="Bodoni MT" panose="02070603080606020203" pitchFamily="18" charset="0"/>
              </a:rPr>
              <a:t>Minix</a:t>
            </a:r>
            <a:r>
              <a:rPr lang="it-IT" sz="2100" dirty="0">
                <a:latin typeface="Bodoni MT" panose="02070603080606020203" pitchFamily="18" charset="0"/>
              </a:rPr>
              <a:t> (S.O. per la didattica);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14850" y="1772816"/>
            <a:ext cx="4462256" cy="314888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33334" y="1"/>
            <a:ext cx="1410665" cy="13407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i="1" dirty="0">
                <a:solidFill>
                  <a:schemeClr val="bg1"/>
                </a:solidFill>
                <a:latin typeface="Bodoni MT" panose="02070603080606020203" pitchFamily="18" charset="0"/>
              </a:rPr>
              <a:t>Inizialmente …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56057" y="2249486"/>
            <a:ext cx="5447575" cy="3541714"/>
          </a:xfrm>
        </p:spPr>
        <p:txBody>
          <a:bodyPr>
            <a:noAutofit/>
          </a:bodyPr>
          <a:lstStyle/>
          <a:p>
            <a:r>
              <a:rPr lang="it-IT" sz="2600" dirty="0">
                <a:latin typeface="Bodoni MT" panose="02070603080606020203" pitchFamily="18" charset="0"/>
              </a:rPr>
              <a:t>Girava nello spazio-utente di </a:t>
            </a:r>
            <a:r>
              <a:rPr lang="it-IT" sz="2600" dirty="0" err="1">
                <a:latin typeface="Bodoni MT" panose="02070603080606020203" pitchFamily="18" charset="0"/>
              </a:rPr>
              <a:t>Minix</a:t>
            </a:r>
            <a:r>
              <a:rPr lang="it-IT" sz="2600" dirty="0">
                <a:latin typeface="Bodoni MT" panose="02070603080606020203" pitchFamily="18" charset="0"/>
              </a:rPr>
              <a:t>;</a:t>
            </a:r>
          </a:p>
          <a:p>
            <a:r>
              <a:rPr lang="it-IT" sz="2600" dirty="0">
                <a:latin typeface="Bodoni MT" panose="02070603080606020203" pitchFamily="18" charset="0"/>
              </a:rPr>
              <a:t>Semplice terminale virtuale:</a:t>
            </a:r>
          </a:p>
          <a:p>
            <a:pPr>
              <a:buSzPct val="130000"/>
              <a:buFont typeface="Symbol" panose="05050102010706020507" pitchFamily="18" charset="2"/>
              <a:buChar char=""/>
            </a:pPr>
            <a:r>
              <a:rPr lang="it-IT" sz="1800" dirty="0">
                <a:latin typeface="Bodoni MT" panose="02070603080606020203" pitchFamily="18" charset="0"/>
              </a:rPr>
              <a:t> Scritto in C ed Assembly;</a:t>
            </a:r>
          </a:p>
          <a:p>
            <a:r>
              <a:rPr lang="it-IT" sz="2600" dirty="0">
                <a:latin typeface="Bodoni MT" panose="02070603080606020203" pitchFamily="18" charset="0"/>
              </a:rPr>
              <a:t>Gestiva due </a:t>
            </a:r>
            <a:r>
              <a:rPr lang="it-IT" sz="2600" dirty="0" err="1">
                <a:latin typeface="Bodoni MT" panose="02070603080606020203" pitchFamily="18" charset="0"/>
              </a:rPr>
              <a:t>thread</a:t>
            </a:r>
            <a:r>
              <a:rPr lang="it-IT" sz="2600" dirty="0">
                <a:latin typeface="Bodoni MT" panose="02070603080606020203" pitchFamily="18" charset="0"/>
              </a:rPr>
              <a:t>:</a:t>
            </a:r>
          </a:p>
          <a:p>
            <a:pPr lvl="1">
              <a:buSzPct val="130000"/>
              <a:buFont typeface="Symbol" panose="05050102010706020507" pitchFamily="18" charset="2"/>
              <a:buChar char=""/>
            </a:pPr>
            <a:r>
              <a:rPr lang="it-IT" sz="1800" dirty="0">
                <a:latin typeface="Bodoni MT" panose="02070603080606020203" pitchFamily="18" charset="0"/>
              </a:rPr>
              <a:t>1 in input;</a:t>
            </a:r>
          </a:p>
          <a:p>
            <a:pPr lvl="1">
              <a:buSzPct val="130000"/>
              <a:buFont typeface="Symbol" panose="05050102010706020507" pitchFamily="18" charset="2"/>
              <a:buChar char=""/>
            </a:pPr>
            <a:r>
              <a:rPr lang="it-IT" sz="1800" dirty="0">
                <a:latin typeface="Bodoni MT" panose="02070603080606020203" pitchFamily="18" charset="0"/>
              </a:rPr>
              <a:t>1 in output;</a:t>
            </a:r>
          </a:p>
          <a:p>
            <a:r>
              <a:rPr lang="it-IT" sz="2600" dirty="0">
                <a:latin typeface="Bodoni MT" panose="02070603080606020203" pitchFamily="18" charset="0"/>
              </a:rPr>
              <a:t>Linux indipendente:</a:t>
            </a:r>
          </a:p>
          <a:p>
            <a:pPr lvl="1">
              <a:buSzPct val="130000"/>
              <a:buFont typeface="Symbol" panose="05050102010706020507" pitchFamily="18" charset="2"/>
              <a:buChar char=""/>
            </a:pPr>
            <a:r>
              <a:rPr lang="it-IT" sz="1800" dirty="0">
                <a:latin typeface="Bodoni MT" panose="02070603080606020203" pitchFamily="18" charset="0"/>
              </a:rPr>
              <a:t>Dalla v. 0.10 usufruiva più di </a:t>
            </a:r>
            <a:r>
              <a:rPr lang="it-IT" sz="1800" dirty="0" err="1">
                <a:latin typeface="Bodoni MT" panose="02070603080606020203" pitchFamily="18" charset="0"/>
              </a:rPr>
              <a:t>Minix</a:t>
            </a:r>
            <a:r>
              <a:rPr lang="it-IT" sz="1800" dirty="0">
                <a:latin typeface="Bodoni MT" panose="02070603080606020203" pitchFamily="18" charset="0"/>
              </a:rPr>
              <a:t>; 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33334" y="1"/>
            <a:ext cx="1410665" cy="1340767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49427" y="4005064"/>
            <a:ext cx="1354205" cy="135420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90021" y="2609526"/>
            <a:ext cx="1395538" cy="13955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i="1" dirty="0">
                <a:solidFill>
                  <a:schemeClr val="bg1"/>
                </a:solidFill>
                <a:latin typeface="Bodoni MT" panose="02070603080606020203" pitchFamily="18" charset="0"/>
              </a:rPr>
              <a:t>Caratteristiche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56061" y="2249486"/>
            <a:ext cx="4364012" cy="4563889"/>
          </a:xfrm>
        </p:spPr>
        <p:txBody>
          <a:bodyPr>
            <a:normAutofit/>
          </a:bodyPr>
          <a:lstStyle/>
          <a:p>
            <a:r>
              <a:rPr lang="it-IT" dirty="0">
                <a:latin typeface="Bodoni MT" panose="02070603080606020203" pitchFamily="18" charset="0"/>
              </a:rPr>
              <a:t>Altamente portabile;</a:t>
            </a:r>
          </a:p>
          <a:p>
            <a:r>
              <a:rPr lang="it-IT" dirty="0">
                <a:latin typeface="Bodoni MT" panose="02070603080606020203" pitchFamily="18" charset="0"/>
              </a:rPr>
              <a:t>Kernel per PC, Smartphone, Tablet, Console, Mainframe;</a:t>
            </a:r>
          </a:p>
          <a:p>
            <a:r>
              <a:rPr lang="it-IT" dirty="0">
                <a:latin typeface="Bodoni MT" panose="02070603080606020203" pitchFamily="18" charset="0"/>
              </a:rPr>
              <a:t>Multipiattaforma (hardware): </a:t>
            </a:r>
            <a:r>
              <a:rPr lang="it-IT" sz="2600" dirty="0">
                <a:latin typeface="Bodoni MT" panose="02070603080606020203" pitchFamily="18" charset="0"/>
              </a:rPr>
              <a:t> </a:t>
            </a:r>
          </a:p>
          <a:p>
            <a:pPr lvl="1">
              <a:buSzPct val="130000"/>
              <a:buFont typeface="Bodoni MT" panose="02070603080606020203" pitchFamily="18" charset="0"/>
              <a:buChar char="−"/>
            </a:pPr>
            <a:r>
              <a:rPr lang="it-IT" sz="1800" dirty="0">
                <a:latin typeface="Bodoni MT" panose="02070603080606020203" pitchFamily="18" charset="0"/>
              </a:rPr>
              <a:t>Hardware comune compatibile;</a:t>
            </a:r>
          </a:p>
          <a:p>
            <a:pPr lvl="1">
              <a:buSzPct val="130000"/>
              <a:buFont typeface="Bodoni MT" panose="02070603080606020203" pitchFamily="18" charset="0"/>
              <a:buChar char="−"/>
            </a:pPr>
            <a:r>
              <a:rPr lang="it-IT" sz="1800" dirty="0">
                <a:latin typeface="Bodoni MT" panose="02070603080606020203" pitchFamily="18" charset="0"/>
              </a:rPr>
              <a:t>Gira su processori di terza parti (Digital Alpha, </a:t>
            </a:r>
            <a:r>
              <a:rPr lang="it-IT" sz="1800" dirty="0" err="1">
                <a:latin typeface="Bodoni MT" panose="02070603080606020203" pitchFamily="18" charset="0"/>
              </a:rPr>
              <a:t>Sun</a:t>
            </a:r>
            <a:r>
              <a:rPr lang="it-IT" sz="1800" dirty="0">
                <a:latin typeface="Bodoni MT" panose="02070603080606020203" pitchFamily="18" charset="0"/>
              </a:rPr>
              <a:t> </a:t>
            </a:r>
            <a:r>
              <a:rPr lang="it-IT" sz="1800" dirty="0" err="1">
                <a:latin typeface="Bodoni MT" panose="02070603080606020203" pitchFamily="18" charset="0"/>
              </a:rPr>
              <a:t>Sparc,Mips</a:t>
            </a:r>
            <a:r>
              <a:rPr lang="it-IT" sz="1800" dirty="0">
                <a:latin typeface="Bodoni MT" panose="02070603080606020203" pitchFamily="18" charset="0"/>
              </a:rPr>
              <a:t>, Motorola, PowerPC);</a:t>
            </a:r>
          </a:p>
          <a:p>
            <a:r>
              <a:rPr lang="it-IT" u="sng" dirty="0">
                <a:latin typeface="Bodoni MT" panose="02070603080606020203" pitchFamily="18" charset="0"/>
              </a:rPr>
              <a:t>Open Source;</a:t>
            </a:r>
          </a:p>
          <a:p>
            <a:endParaRPr lang="it-IT" u="sng" dirty="0">
              <a:latin typeface="Bodoni MT" panose="02070603080606020203" pitchFamily="18" charset="0"/>
            </a:endParaRPr>
          </a:p>
          <a:p>
            <a:endParaRPr lang="it-IT" dirty="0">
              <a:latin typeface="Bodoni MT" panose="02070603080606020203" pitchFamily="18" charset="0"/>
            </a:endParaRPr>
          </a:p>
          <a:p>
            <a:endParaRPr lang="it-IT" dirty="0">
              <a:latin typeface="Bodoni MT" panose="02070603080606020203" pitchFamily="18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33334" y="1"/>
            <a:ext cx="1410665" cy="134076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4048" y="4403600"/>
            <a:ext cx="4139952" cy="245440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076056" y="2312210"/>
            <a:ext cx="2849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/>
              <a:t>Supporta </a:t>
            </a:r>
            <a:r>
              <a:rPr lang="it-IT" sz="2400" dirty="0"/>
              <a:t>un’ampia gamma di protocolli di rete (TCP/IP, SLIP, PPP, </a:t>
            </a:r>
            <a:r>
              <a:rPr lang="it-IT" sz="2400"/>
              <a:t>etc...);</a:t>
            </a:r>
            <a:endParaRPr lang="it-IT" sz="2400" dirty="0">
              <a:latin typeface="Bodoni MT" panose="020706030806060202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i="1" dirty="0">
                <a:solidFill>
                  <a:schemeClr val="bg1"/>
                </a:solidFill>
                <a:latin typeface="Bodoni MT" panose="02070603080606020203" pitchFamily="18" charset="0"/>
              </a:rPr>
              <a:t>Distribuzioni più conosciute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56061" y="2249487"/>
            <a:ext cx="4501758" cy="3541714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>
                <a:latin typeface="Bodoni MT" panose="02070603080606020203" pitchFamily="18" charset="0"/>
              </a:rPr>
              <a:t>Arch</a:t>
            </a:r>
            <a:r>
              <a:rPr lang="it-IT" dirty="0">
                <a:latin typeface="Bodoni MT" panose="02070603080606020203" pitchFamily="18" charset="0"/>
              </a:rPr>
              <a:t> Linux </a:t>
            </a:r>
            <a:r>
              <a:rPr lang="it-IT" sz="2400" dirty="0">
                <a:latin typeface="Bodoni MT" panose="02070603080606020203" pitchFamily="18" charset="0"/>
              </a:rPr>
              <a:t>(personalizzabile)</a:t>
            </a:r>
            <a:endParaRPr lang="it-IT" dirty="0">
              <a:latin typeface="Bodoni MT" panose="02070603080606020203" pitchFamily="18" charset="0"/>
            </a:endParaRPr>
          </a:p>
          <a:p>
            <a:r>
              <a:rPr lang="it-IT" dirty="0" err="1">
                <a:latin typeface="Bodoni MT" panose="02070603080606020203" pitchFamily="18" charset="0"/>
              </a:rPr>
              <a:t>Ubuntu</a:t>
            </a:r>
            <a:r>
              <a:rPr lang="it-IT" dirty="0">
                <a:latin typeface="Bodoni MT" panose="02070603080606020203" pitchFamily="18" charset="0"/>
              </a:rPr>
              <a:t>/Mate </a:t>
            </a:r>
            <a:r>
              <a:rPr lang="it-IT" sz="2400" dirty="0">
                <a:latin typeface="Bodoni MT" panose="02070603080606020203" pitchFamily="18" charset="0"/>
              </a:rPr>
              <a:t>(interfaccia semplice)</a:t>
            </a:r>
            <a:endParaRPr lang="it-IT" dirty="0">
              <a:latin typeface="Bodoni MT" panose="02070603080606020203" pitchFamily="18" charset="0"/>
            </a:endParaRPr>
          </a:p>
          <a:p>
            <a:r>
              <a:rPr lang="it-IT" dirty="0">
                <a:latin typeface="Bodoni MT" panose="02070603080606020203" pitchFamily="18" charset="0"/>
              </a:rPr>
              <a:t>Linux </a:t>
            </a:r>
            <a:r>
              <a:rPr lang="it-IT" dirty="0" err="1">
                <a:latin typeface="Bodoni MT" panose="02070603080606020203" pitchFamily="18" charset="0"/>
              </a:rPr>
              <a:t>Mint</a:t>
            </a:r>
            <a:r>
              <a:rPr lang="it-IT" dirty="0">
                <a:latin typeface="Bodoni MT" panose="02070603080606020203" pitchFamily="18" charset="0"/>
              </a:rPr>
              <a:t> </a:t>
            </a:r>
            <a:r>
              <a:rPr lang="it-IT" sz="2400" dirty="0">
                <a:latin typeface="Bodoni MT" panose="02070603080606020203" pitchFamily="18" charset="0"/>
              </a:rPr>
              <a:t>(principianti)</a:t>
            </a:r>
            <a:endParaRPr lang="it-IT" dirty="0">
              <a:latin typeface="Bodoni MT" panose="02070603080606020203" pitchFamily="18" charset="0"/>
            </a:endParaRPr>
          </a:p>
          <a:p>
            <a:r>
              <a:rPr lang="it-IT" dirty="0" err="1">
                <a:latin typeface="Bodoni MT" panose="02070603080606020203" pitchFamily="18" charset="0"/>
              </a:rPr>
              <a:t>Lubuntu</a:t>
            </a:r>
            <a:r>
              <a:rPr lang="it-IT" dirty="0">
                <a:latin typeface="Bodoni MT" panose="02070603080606020203" pitchFamily="18" charset="0"/>
              </a:rPr>
              <a:t> </a:t>
            </a:r>
            <a:r>
              <a:rPr lang="it-IT" sz="2400" dirty="0">
                <a:latin typeface="Bodoni MT" panose="02070603080606020203" pitchFamily="18" charset="0"/>
              </a:rPr>
              <a:t>(vecchio hardware)</a:t>
            </a:r>
          </a:p>
          <a:p>
            <a:r>
              <a:rPr lang="it-IT" dirty="0" err="1">
                <a:latin typeface="Bodoni MT" panose="02070603080606020203" pitchFamily="18" charset="0"/>
              </a:rPr>
              <a:t>Steam</a:t>
            </a:r>
            <a:r>
              <a:rPr lang="it-IT" dirty="0">
                <a:latin typeface="Bodoni MT" panose="02070603080606020203" pitchFamily="18" charset="0"/>
              </a:rPr>
              <a:t> OS </a:t>
            </a:r>
            <a:r>
              <a:rPr lang="it-IT" sz="2400" dirty="0">
                <a:latin typeface="Bodoni MT" panose="02070603080606020203" pitchFamily="18" charset="0"/>
              </a:rPr>
              <a:t>(</a:t>
            </a:r>
            <a:r>
              <a:rPr lang="it-IT" sz="2400" dirty="0" err="1">
                <a:latin typeface="Bodoni MT" panose="02070603080606020203" pitchFamily="18" charset="0"/>
              </a:rPr>
              <a:t>gaming</a:t>
            </a:r>
            <a:r>
              <a:rPr lang="it-IT" sz="2400" dirty="0">
                <a:latin typeface="Bodoni MT" panose="02070603080606020203" pitchFamily="18" charset="0"/>
              </a:rPr>
              <a:t>)</a:t>
            </a:r>
          </a:p>
          <a:p>
            <a:r>
              <a:rPr lang="it-IT" dirty="0" err="1">
                <a:latin typeface="Bodoni MT" panose="02070603080606020203" pitchFamily="18" charset="0"/>
              </a:rPr>
              <a:t>Tails</a:t>
            </a:r>
            <a:r>
              <a:rPr lang="it-IT" sz="2400" dirty="0">
                <a:latin typeface="Bodoni MT" panose="02070603080606020203" pitchFamily="18" charset="0"/>
              </a:rPr>
              <a:t> (privacy)</a:t>
            </a:r>
          </a:p>
          <a:p>
            <a:r>
              <a:rPr lang="it-IT" dirty="0" err="1">
                <a:latin typeface="Bodoni MT" panose="02070603080606020203" pitchFamily="18" charset="0"/>
              </a:rPr>
              <a:t>Debian</a:t>
            </a:r>
            <a:r>
              <a:rPr lang="it-IT" dirty="0">
                <a:latin typeface="Bodoni MT" panose="02070603080606020203" pitchFamily="18" charset="0"/>
              </a:rPr>
              <a:t> </a:t>
            </a:r>
            <a:r>
              <a:rPr lang="it-IT" sz="2400" dirty="0">
                <a:latin typeface="Bodoni MT" panose="02070603080606020203" pitchFamily="18" charset="0"/>
              </a:rPr>
              <a:t>(universale)</a:t>
            </a:r>
            <a:endParaRPr lang="it-IT" sz="2800" dirty="0">
              <a:latin typeface="Bodoni MT" panose="02070603080606020203" pitchFamily="18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33334" y="1"/>
            <a:ext cx="1410665" cy="1340767"/>
          </a:xfrm>
          <a:prstGeom prst="rect">
            <a:avLst/>
          </a:prstGeom>
        </p:spPr>
      </p:pic>
      <p:pic>
        <p:nvPicPr>
          <p:cNvPr id="7" name="Picture 2" descr="E:\Bonafe Pezzano\Sistemi\Esercizi\Linux\immagini\distros_linuxand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772" y="1714488"/>
            <a:ext cx="4858228" cy="36375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i="1" dirty="0" smtClean="0">
                <a:solidFill>
                  <a:schemeClr val="bg1"/>
                </a:solidFill>
                <a:latin typeface="Bodoni MT" panose="02070603080606020203" pitchFamily="18" charset="0"/>
              </a:rPr>
              <a:t>Grafica</a:t>
            </a:r>
            <a:endParaRPr lang="it-IT" b="1" i="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1857364"/>
            <a:ext cx="4000528" cy="4214842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it-IT" sz="2400" u="sng" dirty="0" smtClean="0">
                <a:solidFill>
                  <a:schemeClr val="bg1"/>
                </a:solidFill>
                <a:latin typeface="Bodoni MT" pitchFamily="18" charset="0"/>
                <a:cs typeface="Calibri" panose="020F0502020204030204" pitchFamily="34" charset="0"/>
              </a:rPr>
              <a:t>KDE:</a:t>
            </a:r>
          </a:p>
          <a:p>
            <a:r>
              <a:rPr lang="it-IT" sz="2000" dirty="0" smtClean="0">
                <a:latin typeface="Bodoni MT" pitchFamily="18" charset="0"/>
                <a:cs typeface="Calibri" panose="020F0502020204030204" pitchFamily="34" charset="0"/>
              </a:rPr>
              <a:t>K</a:t>
            </a:r>
            <a:r>
              <a:rPr lang="it-IT" sz="2000" dirty="0">
                <a:latin typeface="Bodoni MT" pitchFamily="18" charset="0"/>
                <a:cs typeface="Calibri" panose="020F0502020204030204" pitchFamily="34" charset="0"/>
              </a:rPr>
              <a:t> Desktop </a:t>
            </a:r>
            <a:r>
              <a:rPr lang="it-IT" sz="2000" dirty="0" err="1" smtClean="0">
                <a:latin typeface="Bodoni MT" pitchFamily="18" charset="0"/>
                <a:cs typeface="Calibri" panose="020F0502020204030204" pitchFamily="34" charset="0"/>
              </a:rPr>
              <a:t>Environment</a:t>
            </a:r>
            <a:r>
              <a:rPr lang="it-IT" sz="2000" dirty="0" smtClean="0">
                <a:latin typeface="Bodoni MT" pitchFamily="18" charset="0"/>
                <a:cs typeface="Calibri" panose="020F0502020204030204" pitchFamily="34" charset="0"/>
              </a:rPr>
              <a:t>;</a:t>
            </a:r>
          </a:p>
          <a:p>
            <a:r>
              <a:rPr lang="it-IT" sz="2000" dirty="0" smtClean="0">
                <a:latin typeface="Bodoni MT" pitchFamily="18" charset="0"/>
                <a:cs typeface="Calibri" panose="020F0502020204030204" pitchFamily="34" charset="0"/>
              </a:rPr>
              <a:t>1998, prima distribuzione;</a:t>
            </a:r>
          </a:p>
          <a:p>
            <a:r>
              <a:rPr lang="it-IT" sz="2000" dirty="0" smtClean="0">
                <a:latin typeface="Bodoni MT" pitchFamily="18" charset="0"/>
                <a:cs typeface="Calibri" panose="020F0502020204030204" pitchFamily="34" charset="0"/>
              </a:rPr>
              <a:t>Maggior parte SO Linux compatibili;</a:t>
            </a:r>
          </a:p>
          <a:p>
            <a:r>
              <a:rPr lang="it-IT" sz="2000" dirty="0" smtClean="0">
                <a:latin typeface="Bodoni MT" pitchFamily="18" charset="0"/>
                <a:cs typeface="Calibri" panose="020F0502020204030204" pitchFamily="34" charset="0"/>
              </a:rPr>
              <a:t>Tutt’ora attivo ed in sviluppo;</a:t>
            </a:r>
          </a:p>
          <a:p>
            <a:r>
              <a:rPr lang="it-IT" sz="2000" dirty="0" smtClean="0">
                <a:latin typeface="Bodoni MT" pitchFamily="18" charset="0"/>
                <a:cs typeface="Calibri" panose="020F0502020204030204" pitchFamily="34" charset="0"/>
              </a:rPr>
              <a:t>4 milioni di righe codice sorgente;</a:t>
            </a:r>
          </a:p>
          <a:p>
            <a:r>
              <a:rPr lang="it-IT" sz="2000" dirty="0" smtClean="0">
                <a:latin typeface="Bodoni MT" pitchFamily="18" charset="0"/>
                <a:cs typeface="Calibri" panose="020F0502020204030204" pitchFamily="34" charset="0"/>
              </a:rPr>
              <a:t>Eseguibile in </a:t>
            </a:r>
            <a:r>
              <a:rPr lang="it-IT" sz="2000" dirty="0" err="1" smtClean="0">
                <a:latin typeface="Bodoni MT" pitchFamily="18" charset="0"/>
                <a:cs typeface="Calibri" panose="020F0502020204030204" pitchFamily="34" charset="0"/>
              </a:rPr>
              <a:t>Mac</a:t>
            </a:r>
            <a:r>
              <a:rPr lang="it-IT" sz="2000" dirty="0" smtClean="0">
                <a:latin typeface="Bodoni MT" pitchFamily="18" charset="0"/>
                <a:cs typeface="Calibri" panose="020F0502020204030204" pitchFamily="34" charset="0"/>
              </a:rPr>
              <a:t> e Windows:</a:t>
            </a:r>
          </a:p>
          <a:p>
            <a:pPr lvl="1">
              <a:buSzPct val="130000"/>
              <a:buFont typeface="Bodoni MT" pitchFamily="18" charset="0"/>
              <a:buChar char="–"/>
            </a:pPr>
            <a:r>
              <a:rPr lang="it-IT" sz="1600" dirty="0" smtClean="0">
                <a:latin typeface="Bodoni MT" pitchFamily="18" charset="0"/>
                <a:cs typeface="Calibri" panose="020F0502020204030204" pitchFamily="34" charset="0"/>
              </a:rPr>
              <a:t>Con gli </a:t>
            </a:r>
            <a:r>
              <a:rPr lang="it-IT" sz="1600" dirty="0" err="1" smtClean="0">
                <a:latin typeface="Bodoni MT" pitchFamily="18" charset="0"/>
                <a:cs typeface="Calibri" panose="020F0502020204030204" pitchFamily="34" charset="0"/>
              </a:rPr>
              <a:t>oppurtuni</a:t>
            </a:r>
            <a:r>
              <a:rPr lang="it-IT" sz="1600" dirty="0" smtClean="0">
                <a:latin typeface="Bodoni MT" pitchFamily="18" charset="0"/>
                <a:cs typeface="Calibri" panose="020F0502020204030204" pitchFamily="34" charset="0"/>
              </a:rPr>
              <a:t> software;</a:t>
            </a:r>
          </a:p>
          <a:p>
            <a:pPr lvl="1">
              <a:buSzPct val="130000"/>
              <a:buFont typeface="Bodoni MT" pitchFamily="18" charset="0"/>
              <a:buChar char="–"/>
            </a:pPr>
            <a:r>
              <a:rPr lang="it-IT" sz="1600" dirty="0" smtClean="0">
                <a:latin typeface="Bodoni MT" pitchFamily="18" charset="0"/>
                <a:cs typeface="Calibri" panose="020F0502020204030204" pitchFamily="34" charset="0"/>
              </a:rPr>
              <a:t>X11;</a:t>
            </a:r>
          </a:p>
          <a:p>
            <a:pPr lvl="1">
              <a:buSzPct val="130000"/>
              <a:buFont typeface="Bodoni MT" pitchFamily="18" charset="0"/>
              <a:buChar char="–"/>
            </a:pPr>
            <a:r>
              <a:rPr lang="it-IT" sz="1600" dirty="0" err="1" smtClean="0">
                <a:latin typeface="Bodoni MT" pitchFamily="18" charset="0"/>
                <a:cs typeface="Calibri" panose="020F0502020204030204" pitchFamily="34" charset="0"/>
              </a:rPr>
              <a:t>Cygwin</a:t>
            </a:r>
            <a:r>
              <a:rPr lang="it-IT" sz="1600" dirty="0" smtClean="0">
                <a:latin typeface="Bodoni MT" pitchFamily="18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786314" y="2214554"/>
            <a:ext cx="3643338" cy="30003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1"/>
            <a:r>
              <a:rPr lang="it-IT" sz="2400" u="sng" dirty="0" smtClean="0">
                <a:solidFill>
                  <a:schemeClr val="bg1"/>
                </a:solidFill>
                <a:latin typeface="Bodoni MT" panose="02070603080606020203" pitchFamily="18" charset="0"/>
              </a:rPr>
              <a:t>GNOME</a:t>
            </a:r>
          </a:p>
          <a:p>
            <a:pPr lvl="1"/>
            <a:endParaRPr lang="it-IT" sz="1600" u="sng" dirty="0" smtClean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latin typeface="Bodoni MT" panose="02070603080606020203" pitchFamily="18" charset="0"/>
              </a:rPr>
              <a:t>GNU</a:t>
            </a:r>
            <a:r>
              <a:rPr lang="it-IT" sz="2000" dirty="0">
                <a:latin typeface="Bodoni MT" panose="02070603080606020203" pitchFamily="18" charset="0"/>
              </a:rPr>
              <a:t> Network </a:t>
            </a:r>
            <a:r>
              <a:rPr lang="it-IT" sz="2000" dirty="0" err="1">
                <a:latin typeface="Bodoni MT" panose="02070603080606020203" pitchFamily="18" charset="0"/>
              </a:rPr>
              <a:t>Object</a:t>
            </a:r>
            <a:r>
              <a:rPr lang="it-IT" sz="2000" dirty="0">
                <a:latin typeface="Bodoni MT" panose="02070603080606020203" pitchFamily="18" charset="0"/>
              </a:rPr>
              <a:t> </a:t>
            </a:r>
            <a:r>
              <a:rPr lang="it-IT" sz="2000" dirty="0" err="1">
                <a:latin typeface="Bodoni MT" panose="02070603080606020203" pitchFamily="18" charset="0"/>
              </a:rPr>
              <a:t>Model</a:t>
            </a:r>
            <a:r>
              <a:rPr lang="it-IT" sz="2000" dirty="0">
                <a:latin typeface="Bodoni MT" panose="02070603080606020203" pitchFamily="18" charset="0"/>
              </a:rPr>
              <a:t> </a:t>
            </a:r>
            <a:r>
              <a:rPr lang="it-IT" sz="2000" dirty="0" err="1" smtClean="0">
                <a:latin typeface="Bodoni MT" panose="02070603080606020203" pitchFamily="18" charset="0"/>
              </a:rPr>
              <a:t>Environment</a:t>
            </a:r>
            <a:r>
              <a:rPr lang="it-IT" sz="2000" dirty="0" smtClean="0">
                <a:latin typeface="Bodoni MT" panose="02070603080606020203" pitchFamily="18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latin typeface="Bodoni MT" panose="02070603080606020203" pitchFamily="18" charset="0"/>
              </a:rPr>
              <a:t>1999, prima distribuzione;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latin typeface="Bodoni MT" panose="02070603080606020203" pitchFamily="18" charset="0"/>
              </a:rPr>
              <a:t>Programmato in C;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latin typeface="Bodoni MT" panose="02070603080606020203" pitchFamily="18" charset="0"/>
              </a:rPr>
              <a:t>Diversi componenti  per programmare ecc.;</a:t>
            </a:r>
            <a:endParaRPr lang="it-IT" sz="2000" dirty="0" smtClean="0">
              <a:latin typeface="Bodoni MT" panose="02070603080606020203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latin typeface="Bodoni MT" panose="02070603080606020203" pitchFamily="18" charset="0"/>
              </a:rPr>
              <a:t>Diverse applicazioni multimediali e non;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33334" y="1"/>
            <a:ext cx="1410665" cy="1340767"/>
          </a:xfrm>
          <a:prstGeom prst="rect">
            <a:avLst/>
          </a:prstGeom>
        </p:spPr>
      </p:pic>
      <p:pic>
        <p:nvPicPr>
          <p:cNvPr id="4098" name="Picture 2" descr="E:\Bonafe Pezzano\Sistemi\Esercizi\Linux\immagini\Konqu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142852"/>
            <a:ext cx="1728220" cy="1828804"/>
          </a:xfrm>
          <a:prstGeom prst="rect">
            <a:avLst/>
          </a:prstGeom>
          <a:noFill/>
        </p:spPr>
      </p:pic>
      <p:pic>
        <p:nvPicPr>
          <p:cNvPr id="4099" name="Picture 3" descr="E:\Bonafe Pezzano\Sistemi\Esercizi\Linux\immagini\gnome2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12" y="3619558"/>
            <a:ext cx="3738533" cy="37385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i="1" dirty="0" err="1">
                <a:solidFill>
                  <a:schemeClr val="bg1"/>
                </a:solidFill>
                <a:latin typeface="Bodoni MT" panose="02070603080606020203" pitchFamily="18" charset="0"/>
              </a:rPr>
              <a:t>Steam</a:t>
            </a:r>
            <a:r>
              <a:rPr lang="it-IT" b="1" i="1" dirty="0">
                <a:solidFill>
                  <a:schemeClr val="bg1"/>
                </a:solidFill>
                <a:latin typeface="Bodoni MT" panose="02070603080606020203" pitchFamily="18" charset="0"/>
              </a:rPr>
              <a:t> </a:t>
            </a:r>
            <a:r>
              <a:rPr lang="it-IT" b="1" i="1" dirty="0" smtClean="0">
                <a:solidFill>
                  <a:schemeClr val="bg1"/>
                </a:solidFill>
                <a:latin typeface="Bodoni MT" panose="02070603080606020203" pitchFamily="18" charset="0"/>
              </a:rPr>
              <a:t>OS -1</a:t>
            </a:r>
            <a:endParaRPr lang="it-IT" b="1" i="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56061" y="2249487"/>
            <a:ext cx="4216005" cy="3541714"/>
          </a:xfrm>
        </p:spPr>
        <p:txBody>
          <a:bodyPr/>
          <a:lstStyle/>
          <a:p>
            <a:r>
              <a:rPr lang="it-IT" dirty="0">
                <a:latin typeface="Bodoni MT" panose="02070603080606020203" pitchFamily="18" charset="0"/>
              </a:rPr>
              <a:t>Valve </a:t>
            </a:r>
            <a:r>
              <a:rPr lang="it-IT" dirty="0" err="1">
                <a:latin typeface="Bodoni MT" panose="02070603080606020203" pitchFamily="18" charset="0"/>
              </a:rPr>
              <a:t>Corporation</a:t>
            </a:r>
            <a:r>
              <a:rPr lang="it-IT" dirty="0" err="1" smtClean="0">
                <a:latin typeface="Bodoni MT" panose="02070603080606020203" pitchFamily="18" charset="0"/>
              </a:rPr>
              <a:t>®</a:t>
            </a:r>
            <a:r>
              <a:rPr lang="it-IT" dirty="0" smtClean="0">
                <a:latin typeface="Bodoni MT" panose="02070603080606020203" pitchFamily="18" charset="0"/>
              </a:rPr>
              <a:t>;</a:t>
            </a:r>
          </a:p>
          <a:p>
            <a:r>
              <a:rPr lang="it-IT" dirty="0" smtClean="0">
                <a:latin typeface="Bodoni MT" panose="02070603080606020203" pitchFamily="18" charset="0"/>
              </a:rPr>
              <a:t>Semplice e leggero (PC </a:t>
            </a:r>
            <a:r>
              <a:rPr lang="it-IT" dirty="0" err="1" smtClean="0">
                <a:latin typeface="Bodoni MT" panose="02070603080606020203" pitchFamily="18" charset="0"/>
              </a:rPr>
              <a:t>G</a:t>
            </a:r>
            <a:r>
              <a:rPr lang="it-IT" dirty="0" err="1" smtClean="0">
                <a:latin typeface="Bodoni MT" panose="02070603080606020203" pitchFamily="18" charset="0"/>
              </a:rPr>
              <a:t>aming</a:t>
            </a:r>
            <a:r>
              <a:rPr lang="it-IT" dirty="0" smtClean="0">
                <a:latin typeface="Bodoni MT" panose="02070603080606020203" pitchFamily="18" charset="0"/>
              </a:rPr>
              <a:t>);</a:t>
            </a:r>
          </a:p>
          <a:p>
            <a:r>
              <a:rPr lang="it-IT" dirty="0" smtClean="0">
                <a:latin typeface="Bodoni MT" panose="02070603080606020203" pitchFamily="18" charset="0"/>
              </a:rPr>
              <a:t>Grandi schermi;</a:t>
            </a:r>
          </a:p>
          <a:p>
            <a:r>
              <a:rPr lang="it-IT" dirty="0" smtClean="0">
                <a:latin typeface="Bodoni MT" panose="02070603080606020203" pitchFamily="18" charset="0"/>
              </a:rPr>
              <a:t>Semplice da collegare a TV (rispetto a Windows o </a:t>
            </a:r>
            <a:r>
              <a:rPr lang="it-IT" dirty="0" err="1" smtClean="0">
                <a:latin typeface="Bodoni MT" panose="02070603080606020203" pitchFamily="18" charset="0"/>
              </a:rPr>
              <a:t>Mac</a:t>
            </a:r>
            <a:r>
              <a:rPr lang="it-IT" dirty="0" smtClean="0">
                <a:latin typeface="Bodoni MT" panose="02070603080606020203" pitchFamily="18" charset="0"/>
              </a:rPr>
              <a:t>);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33334" y="1"/>
            <a:ext cx="1410665" cy="1340767"/>
          </a:xfrm>
          <a:prstGeom prst="rect">
            <a:avLst/>
          </a:prstGeom>
        </p:spPr>
      </p:pic>
      <p:pic>
        <p:nvPicPr>
          <p:cNvPr id="1026" name="Picture 2" descr="E:\Bonafe Pezzano\Sistemi\Esercizi\Linux\immagini\download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2561620"/>
            <a:ext cx="3748094" cy="17347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i="1" dirty="0" err="1">
                <a:solidFill>
                  <a:schemeClr val="bg1"/>
                </a:solidFill>
                <a:latin typeface="Bodoni MT" panose="02070603080606020203" pitchFamily="18" charset="0"/>
              </a:rPr>
              <a:t>Steam</a:t>
            </a:r>
            <a:r>
              <a:rPr lang="it-IT" b="1" i="1" dirty="0">
                <a:solidFill>
                  <a:schemeClr val="bg1"/>
                </a:solidFill>
                <a:latin typeface="Bodoni MT" panose="02070603080606020203" pitchFamily="18" charset="0"/>
              </a:rPr>
              <a:t> </a:t>
            </a:r>
            <a:r>
              <a:rPr lang="it-IT" b="1" i="1" dirty="0" smtClean="0">
                <a:solidFill>
                  <a:schemeClr val="bg1"/>
                </a:solidFill>
                <a:latin typeface="Bodoni MT" panose="02070603080606020203" pitchFamily="18" charset="0"/>
              </a:rPr>
              <a:t>OS -2</a:t>
            </a:r>
            <a:endParaRPr lang="it-IT" b="1" i="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56061" y="2249487"/>
            <a:ext cx="4930386" cy="3541714"/>
          </a:xfrm>
        </p:spPr>
        <p:txBody>
          <a:bodyPr>
            <a:normAutofit lnSpcReduction="10000"/>
          </a:bodyPr>
          <a:lstStyle/>
          <a:p>
            <a:r>
              <a:rPr lang="it-IT" dirty="0" smtClean="0">
                <a:latin typeface="Bodoni MT" panose="02070603080606020203" pitchFamily="18" charset="0"/>
              </a:rPr>
              <a:t>Prezzi giochi leggermente inferiori;</a:t>
            </a:r>
          </a:p>
          <a:p>
            <a:r>
              <a:rPr lang="it-IT" dirty="0" smtClean="0">
                <a:latin typeface="Bodoni MT" panose="02070603080606020203" pitchFamily="18" charset="0"/>
              </a:rPr>
              <a:t>Circa 2.000 giochi Linux funzionanti;</a:t>
            </a:r>
          </a:p>
          <a:p>
            <a:pPr lvl="1">
              <a:buSzPct val="130000"/>
              <a:buFont typeface="Bodoni MT" pitchFamily="18" charset="0"/>
              <a:buChar char="–"/>
            </a:pPr>
            <a:r>
              <a:rPr lang="it-IT" sz="1800" dirty="0" smtClean="0">
                <a:latin typeface="Bodoni MT" panose="02070603080606020203" pitchFamily="18" charset="0"/>
              </a:rPr>
              <a:t>Compresi i maggiori titoli;</a:t>
            </a:r>
          </a:p>
          <a:p>
            <a:pPr lvl="1">
              <a:buSzPct val="130000"/>
              <a:buFont typeface="Bodoni MT" pitchFamily="18" charset="0"/>
              <a:buChar char="–"/>
            </a:pPr>
            <a:r>
              <a:rPr lang="it-IT" sz="1800" dirty="0" err="1" smtClean="0">
                <a:latin typeface="Bodoni MT" panose="02070603080606020203" pitchFamily="18" charset="0"/>
              </a:rPr>
              <a:t>Counter</a:t>
            </a:r>
            <a:r>
              <a:rPr lang="it-IT" sz="1800" dirty="0" smtClean="0">
                <a:latin typeface="Bodoni MT" panose="02070603080606020203" pitchFamily="18" charset="0"/>
              </a:rPr>
              <a:t> Strike;</a:t>
            </a:r>
          </a:p>
          <a:p>
            <a:pPr lvl="1">
              <a:buSzPct val="130000"/>
              <a:buFont typeface="Bodoni MT" pitchFamily="18" charset="0"/>
              <a:buChar char="–"/>
            </a:pPr>
            <a:r>
              <a:rPr lang="it-IT" sz="1800" dirty="0" err="1" smtClean="0">
                <a:latin typeface="Bodoni MT" panose="02070603080606020203" pitchFamily="18" charset="0"/>
              </a:rPr>
              <a:t>Hotline</a:t>
            </a:r>
            <a:r>
              <a:rPr lang="it-IT" sz="1800" dirty="0" smtClean="0">
                <a:latin typeface="Bodoni MT" panose="02070603080606020203" pitchFamily="18" charset="0"/>
              </a:rPr>
              <a:t> Miami;</a:t>
            </a:r>
            <a:endParaRPr lang="it-IT" sz="1800" dirty="0" smtClean="0">
              <a:latin typeface="Bodoni MT" panose="02070603080606020203" pitchFamily="18" charset="0"/>
            </a:endParaRPr>
          </a:p>
          <a:p>
            <a:r>
              <a:rPr lang="it-IT" dirty="0" err="1" smtClean="0">
                <a:latin typeface="Bodoni MT" panose="02070603080606020203" pitchFamily="18" charset="0"/>
              </a:rPr>
              <a:t>Steam</a:t>
            </a:r>
            <a:r>
              <a:rPr lang="it-IT" dirty="0" smtClean="0">
                <a:latin typeface="Bodoni MT" panose="02070603080606020203" pitchFamily="18" charset="0"/>
              </a:rPr>
              <a:t> </a:t>
            </a:r>
            <a:r>
              <a:rPr lang="it-IT" dirty="0" err="1" smtClean="0">
                <a:latin typeface="Bodoni MT" panose="02070603080606020203" pitchFamily="18" charset="0"/>
              </a:rPr>
              <a:t>Machine</a:t>
            </a:r>
            <a:r>
              <a:rPr lang="it-IT" dirty="0" smtClean="0">
                <a:latin typeface="Bodoni MT" panose="02070603080606020203" pitchFamily="18" charset="0"/>
              </a:rPr>
              <a:t>;</a:t>
            </a:r>
          </a:p>
          <a:p>
            <a:pPr lvl="1">
              <a:buSzPct val="130000"/>
              <a:buFont typeface="Bodoni MT" pitchFamily="18" charset="0"/>
              <a:buChar char="–"/>
            </a:pPr>
            <a:r>
              <a:rPr lang="it-IT" sz="1800" dirty="0" smtClean="0">
                <a:latin typeface="Bodoni MT" panose="02070603080606020203" pitchFamily="18" charset="0"/>
              </a:rPr>
              <a:t>Da $460 a $5000;</a:t>
            </a:r>
            <a:endParaRPr lang="it-IT" sz="1800" dirty="0" smtClean="0">
              <a:latin typeface="Bodoni MT" panose="02070603080606020203" pitchFamily="18" charset="0"/>
            </a:endParaRPr>
          </a:p>
          <a:p>
            <a:endParaRPr lang="it-IT" dirty="0">
              <a:latin typeface="Bodoni MT" panose="02070603080606020203" pitchFamily="18" charset="0"/>
            </a:endParaRPr>
          </a:p>
          <a:p>
            <a:endParaRPr lang="it-IT" dirty="0">
              <a:latin typeface="Bodoni MT" panose="02070603080606020203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33334" y="1"/>
            <a:ext cx="1410665" cy="1340767"/>
          </a:xfrm>
          <a:prstGeom prst="rect">
            <a:avLst/>
          </a:prstGeom>
        </p:spPr>
      </p:pic>
      <p:pic>
        <p:nvPicPr>
          <p:cNvPr id="2050" name="Picture 2" descr="E:\Bonafe Pezzano\Sistemi\Esercizi\Linux\immagini\wizard_langu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3071828"/>
            <a:ext cx="4063996" cy="22859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i="1" dirty="0" err="1">
                <a:solidFill>
                  <a:schemeClr val="bg1"/>
                </a:solidFill>
                <a:latin typeface="Bodoni MT" panose="02070603080606020203" pitchFamily="18" charset="0"/>
              </a:rPr>
              <a:t>Steam</a:t>
            </a:r>
            <a:r>
              <a:rPr lang="it-IT" b="1" i="1" dirty="0">
                <a:solidFill>
                  <a:schemeClr val="bg1"/>
                </a:solidFill>
                <a:latin typeface="Bodoni MT" panose="02070603080606020203" pitchFamily="18" charset="0"/>
              </a:rPr>
              <a:t> </a:t>
            </a:r>
            <a:r>
              <a:rPr lang="it-IT" b="1" i="1" dirty="0" smtClean="0">
                <a:solidFill>
                  <a:schemeClr val="bg1"/>
                </a:solidFill>
                <a:latin typeface="Bodoni MT" panose="02070603080606020203" pitchFamily="18" charset="0"/>
              </a:rPr>
              <a:t>OS -3</a:t>
            </a:r>
            <a:endParaRPr lang="it-IT" b="1" i="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56061" y="2249486"/>
            <a:ext cx="3430187" cy="4465661"/>
          </a:xfrm>
        </p:spPr>
        <p:txBody>
          <a:bodyPr>
            <a:normAutofit/>
          </a:bodyPr>
          <a:lstStyle/>
          <a:p>
            <a:r>
              <a:rPr lang="it-IT" dirty="0" smtClean="0">
                <a:latin typeface="Bodoni MT" panose="02070603080606020203" pitchFamily="18" charset="0"/>
              </a:rPr>
              <a:t>10.000 giochi </a:t>
            </a:r>
            <a:r>
              <a:rPr lang="it-IT" dirty="0" err="1" smtClean="0">
                <a:latin typeface="Bodoni MT" panose="02070603080606020203" pitchFamily="18" charset="0"/>
              </a:rPr>
              <a:t>steam</a:t>
            </a:r>
            <a:r>
              <a:rPr lang="it-IT" dirty="0" smtClean="0">
                <a:latin typeface="Bodoni MT" panose="02070603080606020203" pitchFamily="18" charset="0"/>
              </a:rPr>
              <a:t> non compatibili;</a:t>
            </a:r>
          </a:p>
          <a:p>
            <a:pPr lvl="1">
              <a:buSzPct val="130000"/>
              <a:buFont typeface="Bodoni MT" pitchFamily="18" charset="0"/>
              <a:buChar char="–"/>
            </a:pPr>
            <a:r>
              <a:rPr lang="it-IT" sz="1800" dirty="0" smtClean="0">
                <a:latin typeface="Bodoni MT" panose="02070603080606020203" pitchFamily="18" charset="0"/>
              </a:rPr>
              <a:t>Alcuni titoli principali non compatibili;</a:t>
            </a:r>
          </a:p>
          <a:p>
            <a:pPr lvl="1">
              <a:buSzPct val="130000"/>
              <a:buFont typeface="Bodoni MT" pitchFamily="18" charset="0"/>
              <a:buChar char="–"/>
            </a:pPr>
            <a:r>
              <a:rPr lang="it-IT" sz="1800" dirty="0" err="1" smtClean="0">
                <a:latin typeface="Bodoni MT" panose="02070603080606020203" pitchFamily="18" charset="0"/>
              </a:rPr>
              <a:t>Grand</a:t>
            </a:r>
            <a:r>
              <a:rPr lang="it-IT" sz="1800" dirty="0" smtClean="0">
                <a:latin typeface="Bodoni MT" panose="02070603080606020203" pitchFamily="18" charset="0"/>
              </a:rPr>
              <a:t> </a:t>
            </a:r>
            <a:r>
              <a:rPr lang="it-IT" sz="1800" dirty="0" err="1" smtClean="0">
                <a:latin typeface="Bodoni MT" panose="02070603080606020203" pitchFamily="18" charset="0"/>
              </a:rPr>
              <a:t>Theft</a:t>
            </a:r>
            <a:r>
              <a:rPr lang="it-IT" sz="1800" dirty="0" smtClean="0">
                <a:latin typeface="Bodoni MT" panose="02070603080606020203" pitchFamily="18" charset="0"/>
              </a:rPr>
              <a:t> Auto;</a:t>
            </a:r>
          </a:p>
          <a:p>
            <a:pPr lvl="1">
              <a:buSzPct val="130000"/>
              <a:buFont typeface="Bodoni MT" pitchFamily="18" charset="0"/>
              <a:buChar char="–"/>
            </a:pPr>
            <a:r>
              <a:rPr lang="it-IT" sz="1800" dirty="0" err="1" smtClean="0">
                <a:latin typeface="Bodoni MT" panose="02070603080606020203" pitchFamily="18" charset="0"/>
              </a:rPr>
              <a:t>Call</a:t>
            </a:r>
            <a:r>
              <a:rPr lang="it-IT" sz="1800" dirty="0" smtClean="0">
                <a:latin typeface="Bodoni MT" panose="02070603080606020203" pitchFamily="18" charset="0"/>
              </a:rPr>
              <a:t> </a:t>
            </a:r>
            <a:r>
              <a:rPr lang="it-IT" sz="1800" dirty="0" err="1" smtClean="0">
                <a:latin typeface="Bodoni MT" panose="02070603080606020203" pitchFamily="18" charset="0"/>
              </a:rPr>
              <a:t>Of</a:t>
            </a:r>
            <a:r>
              <a:rPr lang="it-IT" sz="1800" dirty="0" smtClean="0">
                <a:latin typeface="Bodoni MT" panose="02070603080606020203" pitchFamily="18" charset="0"/>
              </a:rPr>
              <a:t> Duty;</a:t>
            </a:r>
          </a:p>
          <a:p>
            <a:r>
              <a:rPr lang="it-IT" dirty="0" smtClean="0">
                <a:latin typeface="Bodoni MT" panose="02070603080606020203" pitchFamily="18" charset="0"/>
              </a:rPr>
              <a:t>Pochi servizi di default;</a:t>
            </a:r>
          </a:p>
          <a:p>
            <a:pPr lvl="1">
              <a:buSzPct val="130000"/>
              <a:buFont typeface="Bodoni MT" pitchFamily="18" charset="0"/>
              <a:buChar char="–"/>
            </a:pPr>
            <a:r>
              <a:rPr lang="it-IT" sz="1800" dirty="0" smtClean="0">
                <a:latin typeface="Bodoni MT" panose="02070603080606020203" pitchFamily="18" charset="0"/>
              </a:rPr>
              <a:t>Permette però di sviluppare le proprie funzioni;</a:t>
            </a:r>
          </a:p>
          <a:p>
            <a:pPr>
              <a:buSzPct val="130000"/>
            </a:pPr>
            <a:endParaRPr lang="it-IT" sz="2200" dirty="0" smtClean="0">
              <a:latin typeface="Bodoni MT" panose="02070603080606020203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33334" y="1"/>
            <a:ext cx="1410665" cy="1340767"/>
          </a:xfrm>
          <a:prstGeom prst="rect">
            <a:avLst/>
          </a:prstGeom>
        </p:spPr>
      </p:pic>
      <p:pic>
        <p:nvPicPr>
          <p:cNvPr id="3074" name="Picture 2" descr="E:\Bonafe Pezzano\Sistemi\Esercizi\Linux\immagini\steamos_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5840" y="2000240"/>
            <a:ext cx="5078160" cy="28668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622</TotalTime>
  <Words>361</Words>
  <Application>Microsoft Office PowerPoint</Application>
  <PresentationFormat>Presentazione su schermo (4:3)</PresentationFormat>
  <Paragraphs>83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Circuito</vt:lpstr>
      <vt:lpstr>Diapositiva 1</vt:lpstr>
      <vt:lpstr>Che cos’ è?</vt:lpstr>
      <vt:lpstr>Inizialmente …</vt:lpstr>
      <vt:lpstr>Caratteristiche</vt:lpstr>
      <vt:lpstr>Distribuzioni più conosciute</vt:lpstr>
      <vt:lpstr>Grafica</vt:lpstr>
      <vt:lpstr>Steam OS -1</vt:lpstr>
      <vt:lpstr>Steam OS -2</vt:lpstr>
      <vt:lpstr>Steam OS -3</vt:lpstr>
      <vt:lpstr>Tails</vt:lpstr>
      <vt:lpstr>Diapositiva 11</vt:lpstr>
      <vt:lpstr>Diapositiva 12</vt:lpstr>
      <vt:lpstr>Diapositiva 13</vt:lpstr>
      <vt:lpstr>Bibliografia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I3CI4</dc:creator>
  <cp:lastModifiedBy>I3CI4</cp:lastModifiedBy>
  <cp:revision>43</cp:revision>
  <dcterms:created xsi:type="dcterms:W3CDTF">2017-03-01T10:40:31Z</dcterms:created>
  <dcterms:modified xsi:type="dcterms:W3CDTF">2017-04-05T10:13:04Z</dcterms:modified>
</cp:coreProperties>
</file>