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57" r:id="rId4"/>
    <p:sldId id="260" r:id="rId5"/>
    <p:sldId id="269" r:id="rId6"/>
    <p:sldId id="268" r:id="rId7"/>
    <p:sldId id="306" r:id="rId8"/>
    <p:sldId id="280" r:id="rId9"/>
    <p:sldId id="307" r:id="rId10"/>
    <p:sldId id="282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297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1" autoAdjust="0"/>
  </p:normalViewPr>
  <p:slideViewPr>
    <p:cSldViewPr>
      <p:cViewPr>
        <p:scale>
          <a:sx n="112" d="100"/>
          <a:sy n="112" d="100"/>
        </p:scale>
        <p:origin x="-235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E5D9-5584-4948-A4E2-6E54E5F7EA1B}" type="datetimeFigureOut">
              <a:rPr lang="it-IT" smtClean="0"/>
              <a:pPr/>
              <a:t>26/04/16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0654A-936E-44A5-AAF1-AA563C2B2F25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6403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C20FA-AB34-4D6E-97C1-E5E9F2073C6D}" type="datetimeFigureOut">
              <a:rPr lang="it-IT" smtClean="0"/>
              <a:pPr/>
              <a:t>26/04/16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C9B8-204A-40D5-8B99-EB3CC81FC2A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082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3C9B8-204A-40D5-8B99-EB3CC81FC2A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819-DC67-457E-8098-F743D67BD3DA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229A-6286-4208-8251-3B883525E69B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33C3-DA54-4781-889B-B03D49CC9642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8B19-BA7F-4370-B663-8901508B0375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503-D0A0-4BE7-9375-62E2A0D536B6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3D3-7E17-4658-A07E-5615C6F2E12C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273-008A-4D53-8F33-EBBD34402ECE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628-4D34-4940-9C28-C0C60732D505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DE44-02DB-41D8-AA50-FB70E8B42EA8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DB9B-FD3A-435C-BF74-B194E8D3D24D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1264-1DEA-4591-A249-C622CDC1F30F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CED8-845B-4899-8034-B66F43736421}" type="datetime1">
              <a:rPr lang="it-IT" smtClean="0"/>
              <a:pPr/>
              <a:t>26/04/16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it-IT" dirty="0" smtClean="0"/>
              <a:t>BSIC - Reti, protocolli e configurazioni di rete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00B0F0"/>
                </a:solidFill>
              </a:rPr>
              <a:t>Docenti:    Prof. Alessandro </a:t>
            </a:r>
            <a:r>
              <a:rPr lang="it-IT" sz="2800" dirty="0" err="1" smtClean="0">
                <a:solidFill>
                  <a:srgbClr val="00B0F0"/>
                </a:solidFill>
              </a:rPr>
              <a:t>Bonanno</a:t>
            </a:r>
            <a:endParaRPr lang="it-IT" sz="2800" dirty="0" smtClean="0">
              <a:solidFill>
                <a:srgbClr val="00B0F0"/>
              </a:solidFill>
            </a:endParaRPr>
          </a:p>
          <a:p>
            <a:r>
              <a:rPr lang="it-IT" sz="2800" dirty="0" smtClean="0">
                <a:solidFill>
                  <a:srgbClr val="00B0F0"/>
                </a:solidFill>
              </a:rPr>
              <a:t>                Prof.ssa </a:t>
            </a:r>
            <a:r>
              <a:rPr lang="it-IT" sz="2800" dirty="0" err="1" smtClean="0">
                <a:solidFill>
                  <a:srgbClr val="00B0F0"/>
                </a:solidFill>
              </a:rPr>
              <a:t>Vilma</a:t>
            </a:r>
            <a:r>
              <a:rPr lang="it-IT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err="1" smtClean="0">
                <a:solidFill>
                  <a:srgbClr val="00B0F0"/>
                </a:solidFill>
              </a:rPr>
              <a:t>Filippone</a:t>
            </a:r>
            <a:endParaRPr lang="it-IT" sz="2800" dirty="0" smtClean="0">
              <a:solidFill>
                <a:srgbClr val="00B0F0"/>
              </a:solidFill>
            </a:endParaRPr>
          </a:p>
        </p:txBody>
      </p:sp>
      <p:pic>
        <p:nvPicPr>
          <p:cNvPr id="4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836712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smtClean="0"/>
              <a:t>Mezzi ottici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67544" y="1700808"/>
            <a:ext cx="3960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• Trasmette luce anziché segnali elettrici, eliminando così il problema dell’interferenza elettrica</a:t>
            </a:r>
          </a:p>
          <a:p>
            <a:endParaRPr lang="it-IT" sz="2000" dirty="0" smtClean="0"/>
          </a:p>
          <a:p>
            <a:r>
              <a:rPr lang="it-IT" sz="2000" dirty="0" err="1" smtClean="0"/>
              <a:t>•Utilizzato</a:t>
            </a:r>
            <a:r>
              <a:rPr lang="it-IT" sz="2000" dirty="0" smtClean="0"/>
              <a:t> per trasmissione ad</a:t>
            </a:r>
          </a:p>
          <a:p>
            <a:r>
              <a:rPr lang="it-IT" sz="2000" dirty="0" smtClean="0"/>
              <a:t>alta banda e per coprire distanze maggiori rispetto ai mezzi elettrici. </a:t>
            </a:r>
          </a:p>
          <a:p>
            <a:endParaRPr lang="it-IT" sz="2000" dirty="0" smtClean="0"/>
          </a:p>
          <a:p>
            <a:r>
              <a:rPr lang="it-IT" sz="2000" dirty="0" smtClean="0"/>
              <a:t>• Supporta velocità di trasmissione</a:t>
            </a:r>
          </a:p>
          <a:p>
            <a:r>
              <a:rPr lang="it-IT" sz="2000" dirty="0" smtClean="0"/>
              <a:t>nell’ordine dei Gigabit per secondo.</a:t>
            </a:r>
          </a:p>
          <a:p>
            <a:endParaRPr lang="it-IT" sz="2000" dirty="0" smtClean="0"/>
          </a:p>
          <a:p>
            <a:r>
              <a:rPr lang="it-IT" sz="2000" dirty="0" smtClean="0"/>
              <a:t>• Sostanzialmente immune da</a:t>
            </a:r>
          </a:p>
          <a:p>
            <a:r>
              <a:rPr lang="it-IT" sz="2000" dirty="0" smtClean="0"/>
              <a:t>interferenze elettromagnetiche.</a:t>
            </a:r>
          </a:p>
          <a:p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7" name="Rettangolo 6"/>
          <p:cNvSpPr/>
          <p:nvPr/>
        </p:nvSpPr>
        <p:spPr>
          <a:xfrm>
            <a:off x="619944" y="1124744"/>
            <a:ext cx="812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  </a:t>
            </a:r>
            <a:r>
              <a:rPr lang="it-IT" sz="2400" dirty="0" smtClean="0"/>
              <a:t>Cavo Fibra Ottica</a:t>
            </a:r>
          </a:p>
        </p:txBody>
      </p:sp>
      <p:pic>
        <p:nvPicPr>
          <p:cNvPr id="8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22184"/>
            <a:ext cx="3240360" cy="229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magine 9" descr="Fibra Ottic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933156"/>
            <a:ext cx="3752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it-IT" dirty="0" smtClean="0"/>
              <a:t>Reti Wireless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584" y="1484784"/>
            <a:ext cx="6408712" cy="3240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Le reti wireless ci permettono di</a:t>
            </a:r>
          </a:p>
          <a:p>
            <a:pPr algn="just"/>
            <a:r>
              <a:rPr lang="it-IT" sz="2400" dirty="0"/>
              <a:t>stabilire c</a:t>
            </a:r>
            <a:r>
              <a:rPr lang="it-IT" sz="2400" dirty="0" smtClean="0"/>
              <a:t>omunicazioni usando protocolli di rete standard e usando frequenze radio</a:t>
            </a:r>
          </a:p>
          <a:p>
            <a:pPr algn="just"/>
            <a:r>
              <a:rPr lang="it-IT" sz="2400" dirty="0" smtClean="0"/>
              <a:t>Comunicare senza l’uso di cavi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917007" cy="247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reti Wireless - 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Peer-to-Peer (P2P) o Ad-Hoc</a:t>
            </a:r>
          </a:p>
          <a:p>
            <a:pPr lvl="1" algn="just"/>
            <a:r>
              <a:rPr lang="it-IT" dirty="0" smtClean="0"/>
              <a:t>Connessione wireless con l’uso della scheda di rete wireless</a:t>
            </a:r>
          </a:p>
          <a:p>
            <a:pPr lvl="1" algn="just"/>
            <a:r>
              <a:rPr lang="it-IT" dirty="0" smtClean="0"/>
              <a:t>Computer possono condividere file e stampanti</a:t>
            </a:r>
          </a:p>
          <a:p>
            <a:pPr lvl="1" algn="just"/>
            <a:r>
              <a:rPr lang="it-IT" dirty="0" smtClean="0"/>
              <a:t>L’accesso alla rete cablata deve essere fatto attraverso un computer con funzioni di </a:t>
            </a:r>
            <a:r>
              <a:rPr lang="it-IT" dirty="0" err="1" smtClean="0"/>
              <a:t>bridging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0059"/>
            <a:ext cx="3422849" cy="199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fancybox-img" descr="Polo Formativo Regionale della Ligu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157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6" y="1916832"/>
            <a:ext cx="4108497" cy="354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reti Wireless - </a:t>
            </a:r>
            <a:r>
              <a:rPr lang="it-IT" dirty="0" smtClean="0"/>
              <a:t>II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dirty="0" smtClean="0"/>
              <a:t>Rete wireless attraverso un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chiamata a infrastruttura</a:t>
            </a:r>
          </a:p>
          <a:p>
            <a:pPr lvl="1" algn="just"/>
            <a:r>
              <a:rPr lang="it-IT" dirty="0" smtClean="0"/>
              <a:t>I dispostivi wireless usano un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per connettersi alla rete</a:t>
            </a:r>
          </a:p>
          <a:p>
            <a:pPr lvl="1" algn="just"/>
            <a:r>
              <a:rPr lang="it-IT" dirty="0" err="1" smtClean="0"/>
              <a:t>L’access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funziona come un </a:t>
            </a:r>
            <a:r>
              <a:rPr lang="it-IT" dirty="0" err="1" smtClean="0"/>
              <a:t>hub</a:t>
            </a:r>
            <a:r>
              <a:rPr lang="it-IT" dirty="0" smtClean="0"/>
              <a:t> per connettere tutti i dispositivi wireless</a:t>
            </a:r>
          </a:p>
          <a:p>
            <a:pPr lvl="1" algn="just"/>
            <a:r>
              <a:rPr lang="it-IT" dirty="0" err="1" smtClean="0"/>
              <a:t>L’access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funziona da bridge per connettere la rete wireless a quella </a:t>
            </a:r>
            <a:r>
              <a:rPr lang="it-IT" dirty="0" err="1" smtClean="0"/>
              <a:t>wired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90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Wireless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6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0721" cy="448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32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IEEE 802.11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5" y="1772816"/>
            <a:ext cx="87344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IEEE 802.11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02781"/>
              </p:ext>
            </p:extLst>
          </p:nvPr>
        </p:nvGraphicFramePr>
        <p:xfrm>
          <a:off x="1331640" y="1412776"/>
          <a:ext cx="6912768" cy="3993497"/>
        </p:xfrm>
        <a:graphic>
          <a:graphicData uri="http://schemas.openxmlformats.org/drawingml/2006/table">
            <a:tbl>
              <a:tblPr/>
              <a:tblGrid>
                <a:gridCol w="1728192"/>
                <a:gridCol w="1728192"/>
                <a:gridCol w="1728192"/>
                <a:gridCol w="1728192"/>
              </a:tblGrid>
              <a:tr h="665583"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Standard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Frequenza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Velocità di trasferimento (Mb/s)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effectLst/>
                        </a:rPr>
                        <a:t>Distanza (metri)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65908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802.11 legacy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>
                          <a:effectLst/>
                        </a:rPr>
                        <a:t> </a:t>
                      </a:r>
                      <a:r>
                        <a:rPr lang="it-IT" sz="1300" dirty="0">
                          <a:effectLst/>
                        </a:rPr>
                        <a:t>2,4 GHz, IR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1, 2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(pochi metri)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65583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802.11a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5,2, 5,4, 5,8 GHz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6, 9, 12, 18, 24, 36, 48, 54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20-40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802.11b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2,4 GHz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1, 2, 5.5, 11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effectLst/>
                        </a:rPr>
                        <a:t>50-100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5258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802.11g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2,4 GHz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1, 2, 5.5, 6, 9, 11, 12, 18, 24, 36, 48, 54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50-80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64932"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802.11n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2,4 GHz, 5,4 GHz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effectLst/>
                        </a:rPr>
                        <a:t>1, 2, 5.5, 6, 9, 11, 12, 18, 24, 36, 48, 54, 65, 72, 125, 144, 150, 270, 300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effectLst/>
                        </a:rPr>
                        <a:t>Fino ai </a:t>
                      </a:r>
                      <a:r>
                        <a:rPr lang="it-IT" sz="1300" dirty="0" smtClean="0">
                          <a:effectLst/>
                        </a:rPr>
                        <a:t>120-180</a:t>
                      </a:r>
                      <a:endParaRPr lang="it-IT" sz="1300" dirty="0">
                        <a:effectLst/>
                      </a:endParaRP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763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2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IEEE 802.11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Sicurezza</a:t>
            </a:r>
            <a:endParaRPr lang="en-US" dirty="0" smtClean="0"/>
          </a:p>
          <a:p>
            <a:pPr lvl="1"/>
            <a:r>
              <a:rPr lang="en-US" dirty="0" err="1" smtClean="0"/>
              <a:t>Esistono</a:t>
            </a:r>
            <a:r>
              <a:rPr lang="en-US" dirty="0" smtClean="0"/>
              <a:t> 4 </a:t>
            </a:r>
            <a:r>
              <a:rPr lang="en-US" dirty="0" err="1" smtClean="0"/>
              <a:t>metodi</a:t>
            </a:r>
            <a:r>
              <a:rPr lang="en-US" dirty="0" smtClean="0"/>
              <a:t> per </a:t>
            </a:r>
            <a:r>
              <a:rPr lang="en-US" dirty="0" err="1" smtClean="0"/>
              <a:t>rendere</a:t>
            </a:r>
            <a:r>
              <a:rPr lang="en-US" dirty="0" smtClean="0"/>
              <a:t> “</a:t>
            </a:r>
            <a:r>
              <a:rPr lang="en-US" dirty="0" err="1" smtClean="0"/>
              <a:t>sicura</a:t>
            </a:r>
            <a:r>
              <a:rPr lang="en-US" dirty="0" smtClean="0"/>
              <a:t>” </a:t>
            </a:r>
            <a:r>
              <a:rPr lang="en-US" dirty="0" err="1" smtClean="0"/>
              <a:t>una</a:t>
            </a:r>
            <a:r>
              <a:rPr lang="en-US" dirty="0" smtClean="0"/>
              <a:t> rete wireless</a:t>
            </a:r>
          </a:p>
          <a:p>
            <a:pPr lvl="2"/>
            <a:r>
              <a:rPr lang="en-US" dirty="0" err="1" smtClean="0"/>
              <a:t>Cifratura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(WEP o WPA)</a:t>
            </a:r>
          </a:p>
          <a:p>
            <a:pPr lvl="2"/>
            <a:r>
              <a:rPr lang="en-US" dirty="0" err="1" smtClean="0"/>
              <a:t>Controllo</a:t>
            </a:r>
            <a:r>
              <a:rPr lang="en-US" dirty="0" smtClean="0"/>
              <a:t> di accesso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endParaRPr lang="en-US" dirty="0" smtClean="0"/>
          </a:p>
          <a:p>
            <a:pPr lvl="2"/>
            <a:r>
              <a:rPr lang="en-US" dirty="0" smtClean="0"/>
              <a:t>Service Set Identifier (SSID)</a:t>
            </a:r>
          </a:p>
          <a:p>
            <a:pPr lvl="2"/>
            <a:r>
              <a:rPr lang="en-US" dirty="0" err="1" smtClean="0"/>
              <a:t>Filtraggio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Media Access Control (MAC)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17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70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Sicurezza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t-IT" dirty="0" smtClean="0"/>
              <a:t>WEP </a:t>
            </a:r>
          </a:p>
          <a:p>
            <a:pPr lvl="1" algn="just"/>
            <a:r>
              <a:rPr lang="it-IT" dirty="0" smtClean="0"/>
              <a:t>non più consigliabile in quanto non sicuro</a:t>
            </a:r>
          </a:p>
          <a:p>
            <a:pPr lvl="1" algn="just"/>
            <a:r>
              <a:rPr lang="it-IT" dirty="0" smtClean="0"/>
              <a:t>Usa algoritmi di cifratura a 64/128 bit</a:t>
            </a:r>
          </a:p>
          <a:p>
            <a:pPr lvl="1" algn="just"/>
            <a:r>
              <a:rPr lang="it-IT" dirty="0" smtClean="0"/>
              <a:t>Chiavi di cifratura statiche e condivise</a:t>
            </a:r>
          </a:p>
          <a:p>
            <a:pPr lvl="1" algn="just"/>
            <a:r>
              <a:rPr lang="it-IT" dirty="0" smtClean="0"/>
              <a:t>Nessun Meccanismo di autenticazione</a:t>
            </a:r>
          </a:p>
          <a:p>
            <a:pPr algn="just"/>
            <a:r>
              <a:rPr lang="it-IT" dirty="0" smtClean="0"/>
              <a:t>WPA </a:t>
            </a:r>
            <a:endParaRPr lang="it-IT" dirty="0"/>
          </a:p>
          <a:p>
            <a:pPr lvl="1" algn="just"/>
            <a:r>
              <a:rPr lang="it-IT" dirty="0" smtClean="0"/>
              <a:t>attualmente il più usato</a:t>
            </a:r>
          </a:p>
          <a:p>
            <a:pPr lvl="1" algn="just"/>
            <a:r>
              <a:rPr lang="it-IT" dirty="0" smtClean="0"/>
              <a:t>Usa chiavi di crittografia dinamiche</a:t>
            </a:r>
          </a:p>
          <a:p>
            <a:pPr lvl="1" algn="just"/>
            <a:r>
              <a:rPr lang="it-IT" dirty="0" smtClean="0"/>
              <a:t>Permette l’autenticazione attraverso il protocollo EAP</a:t>
            </a:r>
          </a:p>
          <a:p>
            <a:pPr algn="just"/>
            <a:r>
              <a:rPr lang="it-IT" dirty="0" smtClean="0"/>
              <a:t>SSID </a:t>
            </a:r>
          </a:p>
          <a:p>
            <a:pPr lvl="1" algn="just"/>
            <a:r>
              <a:rPr lang="it-IT" dirty="0" smtClean="0"/>
              <a:t>È un identificatore unico della rete wireless</a:t>
            </a:r>
          </a:p>
          <a:p>
            <a:pPr lvl="1" algn="just"/>
            <a:r>
              <a:rPr lang="it-IT" dirty="0" smtClean="0"/>
              <a:t>È inserito all’interno di ogni pacchetto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1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Sicurezza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/>
            <a:r>
              <a:rPr lang="en-US" sz="2800" dirty="0" err="1"/>
              <a:t>Filtraggio</a:t>
            </a:r>
            <a:r>
              <a:rPr lang="en-US" sz="2800" dirty="0"/>
              <a:t> </a:t>
            </a:r>
            <a:r>
              <a:rPr lang="en-US" sz="2800" dirty="0" err="1"/>
              <a:t>basato</a:t>
            </a:r>
            <a:r>
              <a:rPr lang="en-US" sz="2800" dirty="0"/>
              <a:t> </a:t>
            </a:r>
            <a:r>
              <a:rPr lang="en-US" sz="2800" dirty="0" err="1"/>
              <a:t>sul</a:t>
            </a:r>
            <a:r>
              <a:rPr lang="en-US" sz="2800" dirty="0"/>
              <a:t> MAC</a:t>
            </a:r>
            <a:endParaRPr lang="it-IT" sz="2800" dirty="0"/>
          </a:p>
          <a:p>
            <a:pPr lvl="1" algn="just"/>
            <a:r>
              <a:rPr lang="it-IT" dirty="0" smtClean="0"/>
              <a:t>Soltanto i MAC </a:t>
            </a:r>
            <a:r>
              <a:rPr lang="it-IT" dirty="0" err="1" smtClean="0"/>
              <a:t>address</a:t>
            </a:r>
            <a:r>
              <a:rPr lang="it-IT" dirty="0" smtClean="0"/>
              <a:t> configurati </a:t>
            </a:r>
            <a:r>
              <a:rPr lang="it-IT" dirty="0" err="1" smtClean="0"/>
              <a:t>nell’access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hanno accesso alla rete wireless</a:t>
            </a:r>
          </a:p>
          <a:p>
            <a:pPr lvl="1" algn="just"/>
            <a:r>
              <a:rPr lang="it-IT" dirty="0" smtClean="0"/>
              <a:t>Ogni volta che si autorizza un nuovo dispositivo deve bisogna configurare </a:t>
            </a:r>
            <a:r>
              <a:rPr lang="it-IT" dirty="0" err="1" smtClean="0"/>
              <a:t>l’access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 smtClean="0"/>
          </a:p>
          <a:p>
            <a:pPr algn="just"/>
            <a:r>
              <a:rPr lang="en-US" dirty="0" err="1"/>
              <a:t>Controllo</a:t>
            </a:r>
            <a:r>
              <a:rPr lang="en-US" dirty="0"/>
              <a:t> di accesso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 smtClean="0"/>
              <a:t>porte</a:t>
            </a:r>
            <a:endParaRPr lang="en-US" dirty="0" smtClean="0"/>
          </a:p>
          <a:p>
            <a:pPr lvl="1" algn="just"/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EAP e un server </a:t>
            </a:r>
            <a:r>
              <a:rPr lang="en-US" dirty="0" err="1" smtClean="0"/>
              <a:t>remoto</a:t>
            </a:r>
            <a:r>
              <a:rPr lang="en-US" dirty="0" smtClean="0"/>
              <a:t> per </a:t>
            </a:r>
            <a:r>
              <a:rPr lang="en-US" dirty="0" err="1" smtClean="0"/>
              <a:t>l’autorizzazione</a:t>
            </a:r>
            <a:r>
              <a:rPr lang="en-US" dirty="0" smtClean="0"/>
              <a:t> </a:t>
            </a:r>
            <a:r>
              <a:rPr lang="en-US" dirty="0" err="1" smtClean="0"/>
              <a:t>all’accesso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19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1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it-IT" b="1" dirty="0" smtClean="0"/>
              <a:t>8h in classe articolate in 4 incontri di 2h</a:t>
            </a:r>
          </a:p>
          <a:p>
            <a:pPr>
              <a:buNone/>
            </a:pPr>
            <a:endParaRPr lang="it-IT" b="1" dirty="0" smtClean="0"/>
          </a:p>
          <a:p>
            <a:r>
              <a:rPr lang="it-IT" b="1" dirty="0" smtClean="0"/>
              <a:t>Test finale di apprendimento</a:t>
            </a:r>
          </a:p>
          <a:p>
            <a:endParaRPr lang="it-IT" b="1" dirty="0" smtClean="0"/>
          </a:p>
          <a:p>
            <a:pPr>
              <a:buNone/>
            </a:pPr>
            <a:r>
              <a:rPr lang="it-IT" b="1" dirty="0" smtClean="0"/>
              <a:t>Obiettivi:  progettare e configurare una rete</a:t>
            </a:r>
            <a:endParaRPr lang="it-IT" dirty="0"/>
          </a:p>
        </p:txBody>
      </p:sp>
      <p:pic>
        <p:nvPicPr>
          <p:cNvPr id="4" name="fancybox-img" descr="Polo Formativo Regionale della Ligu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richiesti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principali componenti richiesti per impiantare una rete wireless sono:</a:t>
            </a:r>
          </a:p>
          <a:p>
            <a:pPr lvl="1"/>
            <a:r>
              <a:rPr lang="it-IT" dirty="0" smtClean="0"/>
              <a:t>Access Point</a:t>
            </a:r>
          </a:p>
          <a:p>
            <a:pPr lvl="1"/>
            <a:r>
              <a:rPr lang="it-IT" dirty="0" smtClean="0"/>
              <a:t>Antenne</a:t>
            </a:r>
          </a:p>
          <a:p>
            <a:pPr lvl="1"/>
            <a:r>
              <a:rPr lang="it-IT" dirty="0" smtClean="0"/>
              <a:t>Schede di rete wireless</a:t>
            </a:r>
          </a:p>
          <a:p>
            <a:pPr lvl="1"/>
            <a:r>
              <a:rPr lang="it-IT" dirty="0" smtClean="0"/>
              <a:t>Estensori di rete</a:t>
            </a:r>
          </a:p>
          <a:p>
            <a:pPr lvl="1"/>
            <a:r>
              <a:rPr lang="it-IT" dirty="0" err="1" smtClean="0"/>
              <a:t>Power</a:t>
            </a:r>
            <a:r>
              <a:rPr lang="it-IT" dirty="0"/>
              <a:t> </a:t>
            </a:r>
            <a:r>
              <a:rPr lang="it-IT" dirty="0" smtClean="0"/>
              <a:t>Line wireless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20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98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Access Point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un dispositivo che permette la connessione di rete attraverso le onde radio</a:t>
            </a:r>
          </a:p>
          <a:p>
            <a:r>
              <a:rPr lang="it-IT" dirty="0" smtClean="0"/>
              <a:t>Include le funzioni di bridge tra le reti wireless e </a:t>
            </a:r>
            <a:r>
              <a:rPr lang="it-IT" dirty="0" err="1" smtClean="0"/>
              <a:t>wired</a:t>
            </a:r>
            <a:endParaRPr lang="it-IT" dirty="0" smtClean="0"/>
          </a:p>
          <a:p>
            <a:r>
              <a:rPr lang="it-IT" dirty="0" smtClean="0"/>
              <a:t>Include un software che gestisce la sicurezza e l’accesso dei client (in genere accessibile attraverso un browser)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21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32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Antenne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 Antenne permetto la diffusine del segnale radio e devo essere compatibili con </a:t>
            </a:r>
            <a:r>
              <a:rPr lang="it-IT" dirty="0" err="1" smtClean="0"/>
              <a:t>l’access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che gestisce la rete wireless</a:t>
            </a:r>
          </a:p>
          <a:p>
            <a:r>
              <a:rPr lang="it-IT" dirty="0" smtClean="0"/>
              <a:t>Possono essere di diversi tipi</a:t>
            </a:r>
          </a:p>
          <a:p>
            <a:pPr lvl="1"/>
            <a:r>
              <a:rPr lang="it-IT" dirty="0" smtClean="0"/>
              <a:t>Omnidirezionali, usate per reti interne</a:t>
            </a:r>
          </a:p>
          <a:p>
            <a:pPr lvl="1"/>
            <a:r>
              <a:rPr lang="it-IT" dirty="0" smtClean="0"/>
              <a:t>Direzionali, generalmente usate all’aperto</a:t>
            </a:r>
          </a:p>
          <a:p>
            <a:r>
              <a:rPr lang="it-IT" dirty="0" smtClean="0"/>
              <a:t>Possono avere diversi "guadagni"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39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Estensori di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dei dispositivi che permettono di estendere l’area di copertura di rete wireless</a:t>
            </a:r>
          </a:p>
          <a:p>
            <a:r>
              <a:rPr lang="it-IT" dirty="0" smtClean="0"/>
              <a:t>Ritrasmettono amplificando il segnale di un’altra rete wireless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23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" descr="Risultati immagini per wireless exte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460" name="Picture 4" descr="http://www.westnet.com.au/img/hardware-and-software/wireless-ext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08392"/>
            <a:ext cx="23907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4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59305"/>
            <a:ext cx="3225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Power</a:t>
            </a:r>
            <a:r>
              <a:rPr lang="it-IT" dirty="0" smtClean="0"/>
              <a:t> line wireless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Come gli </a:t>
            </a:r>
            <a:r>
              <a:rPr lang="it-IT" dirty="0" err="1" smtClean="0"/>
              <a:t>Extender</a:t>
            </a:r>
            <a:r>
              <a:rPr lang="it-IT" dirty="0" smtClean="0"/>
              <a:t> permettono di estendere la copertura di una rete wireless utilizzando la rete elettrica per l’invio dei dati</a:t>
            </a:r>
          </a:p>
          <a:p>
            <a:r>
              <a:rPr lang="it-IT" dirty="0" smtClean="0"/>
              <a:t>Sono in genere venduti in coppie, uno per l’invio dei dati e l’altro per la ricezione e l’estensione della rete WI-FI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24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315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8" name="Picture 10" descr="Risultati immagini per wireless 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09120"/>
            <a:ext cx="22479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ecx.images-amazon.com/images/I/711AHCQ3im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32012"/>
            <a:ext cx="2094211" cy="209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di rete Wireless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i dispositivi che permettono ai nostri </a:t>
            </a:r>
            <a:r>
              <a:rPr lang="it-IT" dirty="0" err="1" smtClean="0"/>
              <a:t>host</a:t>
            </a:r>
            <a:r>
              <a:rPr lang="it-IT" dirty="0" smtClean="0"/>
              <a:t> di connettersi alle reti Wireless</a:t>
            </a:r>
          </a:p>
          <a:p>
            <a:r>
              <a:rPr lang="it-IT" dirty="0" smtClean="0"/>
              <a:t>Sono in genere incluse nei dispositivi portatili (come notebook, </a:t>
            </a:r>
            <a:r>
              <a:rPr lang="it-IT" dirty="0" err="1" smtClean="0"/>
              <a:t>tablet</a:t>
            </a:r>
            <a:r>
              <a:rPr lang="it-IT" dirty="0" smtClean="0"/>
              <a:t> o </a:t>
            </a:r>
            <a:r>
              <a:rPr lang="it-IT" dirty="0" err="1" smtClean="0"/>
              <a:t>smartphone</a:t>
            </a:r>
            <a:r>
              <a:rPr lang="it-IT" dirty="0" smtClean="0"/>
              <a:t>)</a:t>
            </a:r>
          </a:p>
          <a:p>
            <a:r>
              <a:rPr lang="it-IT" dirty="0" smtClean="0"/>
              <a:t>Hanno dei driver inclusi che permettono la configurazione dei parametri di sicurezza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25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 descr="data:image/jpeg;base64,/9j/4AAQSkZJRgABAQAAAQABAAD/2wCEAAkGBxMTEhUQExMWFhUXFhkYGRYYGBYaGBkYFRgaFxUaGhcYHSggGBonHhcXITEhJykrLi4uFx8zODMsNygtLisBCgoKDg0OGxAQGi0lICYyLy0tODgvLTcrNS8vMS0tLS0tKy0tLS0tMC0vLS0vLjAtMC0vLS0vLS0uLS8rLTctMP/AABEIAQIAwwMBIgACEQEDEQH/xAAcAAEAAgIDAQAAAAAAAAAAAAAABQcEBgIDCAH/xABCEAACAQIEBAMFBQYEBQUBAAABAgADEQQSITEFBkFREyJhBzJxgZEjQlKhsRRicqLB0SRD4fAzgpLC8VNzg7LSCP/EABoBAQEAAwEBAAAAAAAAAAAAAAABAgQFAwb/xAAtEQACAgEDAgMIAwEBAAAAAAAAAQIDEQQhMRJBE1HwImFxgaGx0eEjMsGRBf/aAAwDAQACEQMRAD8AvGIiAJGcy8UGFwtfE6Xp02YA7FreUfM2knKt9v8Axk0sHTw6nWtU838FMX+XmKfQyoFPcF5rxgxhxLVHqVGJLEk637dAOwG09L8lcVfFYKjiKgszg/MBioPzABnlngGHZ3AQEu7Kiix95zlH6z1xwrBLQo06C+7TRUHwUAf0lYMqIiYgREQBEXiAIiIAiIgCIiAIiIAiIgCIiAIiIAiIgCecfbtxbxeIGkD5aKKlv3jdm/8AsB8p6JxVcU0ao2iqpYn0UXP6TyFxjGNicU9U71KjMf8Ama/9ZlEhu/sf4MKuOoHLpSDVm+Qyp/MwPynouVh7D+F5aVfFEe+y0l/hpA5rfFmP/TLPkZUIiJAJV/tX9oBw/wDgMI3+JcfaOuvgqdgO9QjYbjftJP2oc9jAoMNQs2LqjyjcU1OniMP0HU+glGVmFFGLHxK1S5Yt5ixbe99ybypEbNl5X5qq4SrSpUWNZqlRQbkksXYA6m5PreeihKt9kPIBw4GPxS/buL00O9JGG7X/AMw/l8SZacMIRESFEREAREQBERAEREAREQBERAEREA0z2ucV8DhtWx81W1If8x838oaebOFL52c/dBMtf/8AoTi13oYUH3VLsPV7BfyU/WaX7OeFePisPRtcPVDN/BT87fXLb5zNcEPRHJfC/wBmwVChaxWmC38b+d/5mMm4ETAompe0PnWnw2hfR69S4o0u5/E3ZBpf6TP5y5po8Pw5xFU3O1OmD5qj9FH6k9BPOnEeI1a9Z+IYts1R/dXoqj3VUdFH+u5lSIzhXxLBnxeIYvXqksSe57dgNgNgJYfsj5DNVl4pjF03oU2G/aowPT8I+faRPsw5HbiFX9uxS/4ZD5UP+aw6f+2O/U6d5fyqBoNBDYR9iJxdwBcmwkKcokLXLZ85Fm2B9OwPUSRwmKDaHQwXBkxEQQREQBERAEREAREQBERAERIfm7in7Ng69fqtM5f4m8q/mRAPNvtK4p+08Qr1AbgvlX+FAEFvpf5ywvYXwm9ariCNKVIUl/iqEM/zso/6pUNDz1rnveekvZHw7wuHU3trXZqx+DWVP5VWZsiN0kZzFxyjgqD4mu2VEHzY/dVR1Y9BO/i/E6WGoviKzhKaC7MfyHqTsB1nnPmvmSrxWv49W9PC0yfCpf8Ae3dz+Ww7nFIpicwccq8QxBx2J0RbilSvoidBb8R0uep+UkeQuUanFcRnqXXC0yM7D7xGvhr6nqegmFyxy/V4piRQpeSimtSpbRF/qx2AnpHg3CqWFoph6KBaaCwH6knqTuTK2RGRg8KlJFpU1CIihVVRYKoFgAJ3RExKJjY2kWGnTp3mTEAia2GZQOw6dvS3adGF8z5FJBWxJA0F9hfa5HTtMvi1Y6UkIztqSdkTq7f0HU+lyOfDsIFAtew1F9yTu7HqTIXJnxESkEREAREQBERAEREAREQBKq9vfGMmHpYUHWo2dh+6ui/Un+WWrPMvth41+0Y+rY3WmfCH/wAZIP8ANmliRmt8Cwxc2HvOy01+LkKP1nq01KWDwwLstOjRpgFjoAqKB/TaedvZpQT9rwxqEKlMvXqM2gVaKlgT88s+e0rn6pxSt4NG64Sm11XbxCP8xx+i9PjKwjK505rqcXr6Xp4Omfs6Z0LH8bjqew6D5yGwuDq42vTwOGXVja/RVHvM3ZRI5cWXC0aSnMSFAG5J0AHe89DezHkleH0MzgHE1QDUb8I3FMHsOvc/KOATXKPLdHAYdcNSG2rv953PvMf7dBJuImJRERAExMdi8llUZqje6vTTdmPRRfU/LcgTnjcUKYBtdicqqN2Y6gD6E36AEzAw1Iuxubk28RhtptTX90fnr3gHbgcL1JzXNyx3dtrkdFGwHpJKfAJ9gCIiAIiIAiIgCIiAIiIAiIgEZzLxMYbC1sQf8umxH8VrKPraeRcZVNSoSTck3J7kmehfbnxXwsCtEHWq+v8ADT8x/MrPO+H96/aZLghnYu7fZrcXsp+A1Pyvb6TGrAUxkX5n+k5U8RZc4PmNxbsL/roPX6mbn7LuH4Y4oV8X5jTNxSsDZujsD72X8IHX0sRDfPY57PTQC8QxS2rMPsqZ/wAtT94j8ZB+QltTroVldQykMpFwRqCJ2TEyEREATqxWICKWbb6kk6AAdSTOVaqqKWY2AFyTIHE4l3dQB9ofcQ7UlO7v++Rf4DTvcDnd3qW/zSLMRqKNM65AernQk/DoBJqhRCKFUWAnTgMGtJco1J1Zjux6kzKkAiIlAiIgCIiAIiIAiIgCIiAIiIB589vXFs+NFAHSjTA/5n85/Ir9JXXB8C9epTw9P36rrTW+12Nrn06/KSPPWMerjcQ7gqxqtdToV1sAR0NrSL4TxYUGL5AxA8rXIKtvmBEzIWFzL7Ia2BwtXFCv+0MlstNKR0UnzMTmJGUa6A7SsMHj6lJ/ERiGve8u7kX2mMxtUYuG99GN2v1KEnf906H068PaD7MaWMQ8Q4XlzG5egNAx1LZBbyVO6Gw+HWYwMmP7PvaTsrb/AHkJsreqn7rfr17i6eGcSp10FSm1x1HUHsR0M8X+ek5BBV1NiCCCCNwQdQZvvK/O2KoZCHUEE3IHvA7K/wCJdNBpbXrrD3HB6fnF2ABJNgNST0A3mu8m83Uscnl8tVQC9O/Q6BlPVSZjcy8epqhqOfsFO3Wu42Ud6YO/4iOw1xZTvx3ETUZSovc/Y0/xn/1W7KPuj59rS/CuH+EpLHNUbV27nt8JqPInHTWqu1amFdz9m9xta+QA9hrpN8BkXmSMupZR9iIlKIiIAiIgCIiAIiIAiIgCIiAIiIBDcW5UwWJcVa+Fo1XH3mQE29T1HxlVe172Z1Hdsfg0DLlUPQRFUqEFsyBbZtNxv8dpd0+WgHiWlUZCGU29ZZXIntAek6guFYkA5vce5AAcf924+EsH2meyqnjM2KwgWnid2XZKvx/C/rseveefsbgamGrGlWpslRDZkcWI7fEdQfmJlkmC7ObeA4TjlJ62DCJj01ZSbeKo0IDaBwbaPbte19KRqpVw9RqNVGV0NmRhZgR0k3wjjTUmWojEMD5SD5gx2t+cvDG+FXp0quJo0jiqYHiYjJldFXMF0YApUIJIRvcvmOuUGMqNY9l+HelhXaqrKC5Bby3bMFHhUyBcHSzMTa1wLakcOdMFjqoGJqUSmHplh4YILUwhIFQou9LTca9SLWtH8U50UV6aLSV8LTItT1Fwp94EHY9L72vsZa/B+OUMRS/aKVQZALtewKWGoYfdImlbfKElhHsoRkslTcBx5ZlOhVCpRyt8rKTpY6db+ulrSweX+b2ptkrXNNiSHupIGhvYHQebr622M1bjWMou96ChEDN5QCL3N2e17C51tYETHSuFZVqX1I8ut/Nsx1uF7vYgddpsrjJxnqp22uFazjuv98y8KFZXUMpBB2InZK25f4jVw58pDUjuuYGx00uNFNiNdtR6TfuHcQSsgdDp26i/cTJPJvV29WzWGZcREp6iIiAIiIAiIgCIiAIiIAiIgCIiAJovtG9m9DiS+ItqWJUeWqBo1hotQfeHruPhpN6kTzNx+lgqDV6p9FXq7nZR/vQXgFAcM9mlfD1yMWUXKAQVcNYN9/bTYqAbEm52Umb5w3CLi702BOHUKbh7s5zXIc6l81iGvveaFx3nKtX8RCVXxGLOy2B1ACoG6gAAZj67dMHgfGauFcNTOWx17EdmE1r+rp9k9qXGTwyyea+RKbg1sOiqwF2paKrDqUOyN/KfTW+mcEoNQuwJswHlBtdQb3YehGl+uu15sXHOamxeGFKkCmYfaeoB1UfukWJPqB3kFhha1php65NZkc7/ANPXqp+HFevJHdmubi+/Xf5k9ZlYDDU3qBnLZsuRST5cp94H9QNu8xMt9Rp6dD/b4fS04vSBOrWPXyjqgyka9/hNx7rBxdPiFniRnhetmTjVjRQodzotywzlvxDYEC2vQHS4khy9iMQgWqtQX1uBqt7i6lgAOoO3ew0JEJgsISUxOUO2w81iAQSBa9iT2sbaTspo64nOtRh4oVSgGt7A5smyG/awt1toMG8HVrlHp6ZZj9/dh9y2+CcbSuLWy1B7yH9QRuJLSr+EMqHysTUANmPYXPla/mAPwvqbdZuXAuPiqoDjKdLMdA19vh2+MsZqXBsU3dS35J6IiZGwIiIAiIgCIiAIiIAiIgCImNj8clFc9Rsq3t8Sen+/WAdHHOLU8NSNZztoqjdmOyiU57UaGKfwcRXzKzqctIA5KQ6KG61SLkjpp2lo4LANiaq4yutlS/gUj0vbzsPxaC3bftaY4lw+lXptRqoHRhqD+RB3B9RIzCxSccReGeYqFGkaSIifaa5yVzFje6gAajTTp13nVhcORVKMvlU2I69yv8PT0/Xd+c+RqmDfxqZLUSf+INCt9Ar2/Jv0mv8AD8PqFUHMTa3Ukm2g66mYY7M5+p1soLpUcS9cHYtDYqACBsNrdhfr6HffQkk99NwdNj8/9/lfvJvjvKmKwtNa7qGpkAvl1NI9mHb1Fx8NJCPZtb69/wC/99/iNJnxwcy1Sb6b1h9n/jOZYf0FgTfT09P0mRg8IapYodVUEgjU7lbXt0v9JgVCdM2gDA5tSOxvlBtof9BMzgFchzUQi4U3QmxspYHzEWGmu99R3kbeNj002m9pKS27+XrgzeCFS+QkNlUkLffsAv3vh8wQRNnwPBvDDu//ABKh66sqnpf11+QA7xy7wMt/jq6gvZmpU75QxALDy7fDS4AuZLUFOIpiq6+DVuFU7ZrgMFKtbN1BXXVSQes5+slNxxA7OnpXQurfnHzIp6XlFMgae61yCm5zLb1NyNzYa6WmI+HI0clRUa4Y+62S9up8NjoSNje++pma9GxyOLG1yNx2urWGYfmLi8wq4ZQwKq6sDcEddgQdwdvp9NOjVOL6Z8njZVKttx9fEk+XubSuWjiFZDqLMbshBIAJ+8CAD3F+s3dHBAIIIOoI2I+Mp+4vdgwtcI4OqncBtPOB27d9pIcB5oq4V/DreZG81u2Y+8hGlvynZqtVi2MIa1RliXH2LSiY+BxiVUFSmwZT1/oexmRPU6KaayhERBRERAEREAREQBI6pw3xKviVSCq/8NOg6lm7tf5aCSMQBERAOFRAwKkAgixB1BB3BEgOFcnYbD1ziEU3+6pN1S++Xr9b2mxRBhKuMmm1xwcWW+h2lZ84cgFM2IwS6bvQH5mn/wDn6dpZ0QY20xtj0yPPOFpeJdQL9GS9jvYjvJXl/D4MY1adWoovfKCTZmFtCb2Gu197emu/c48jpiCa9C1PEdei1P4rbN+99fSjePcLqJVYOpSqujI3pqP7gj5d5hJZOXVStNNRn/Xz7fMvWtWN8RWxGINKhQcfZeGnh+EqqytnK52ZixsyMLEAWuDfqx9EYukWUsrJlyVai1KZ1ZSwZSotmAt4igj4W1rblPn4+GcDjnbwzYJX3ekVIZC175gGUHMQdtQRLO4jXekBXoFTS8NURAG8BEuGqVHVCB7uxAAUKbk3AjCkdrPdHcaN8mFqlmqAArUOhLDqGAGova+x67kTCxnDaisMw0tYNoEOtlBGysSRr1ubbAHLoVqOIp6KxQE+Q3WrTK6F6euYoNrDUG40IKjIaoyUMjuKxLWzMAVK3AysLjMdfd3ufSadmihN5fJJLKwzXOIcMZCTbTqDsRNfxxVVZTfKQco3IbqQR06E9e3bfOLVxQwxerfYBEYgvmI93PfzC+xOtt5oVbO96rZXJAAVRcX3yD8IAub31J6zCjTyhZjOyOdq6oLc6eX+YKuFcFT5T7ynYj+/rLZ4Dx2likz0zqPeQ7r/AHHrKZr4fTMt7dtiOn6gjtp02nDh3EalBxUptlYG+n6H+06WcnNo1NmleJbx9cfgv6JrXK3NlPFDIxC1RuvRvVb/AKTZBB367Y2R6ovKPsREHoIiIAiIgCIiAIiIAiIgCIiAJqPP3BqGJphWA8Ye443XXY9wex9TpYmbdNN5jwVai7YgXq0mN2G7U+mg6ptp6fG/hqJTjBuC3LGuFnsz4KV49wB6bWdcr2uCDcH1B/O2+o20mRybzxWwDeDUBqYcmxpn7t73KX+Oq7fCWVjsHSxNOzeZdwwPmB11DdDvv+8ToFEr7mXldqfv+ZTcioAdLWHnv7p1GnqOuk16NSrNnszXnTZpJbbw+xZFOphsicQwtQimxCFkCnwKeRi2VCtlYsqrZgQviubC5nPg4VDWxdaqAq2etkyNTqMwJRXyAKcRTst6lMLmzKDewMpjgXHMTw6rnpNdW95TcpUHqO9tA3/iWNxnjxxapTyeEgUN4RBAZmAvexHlBvt1G3fbb7HrKa6eqO508Z46cRV/aXzhARkABIRNhtoGYgi/S/068E6uM6FRfVhY2KkkZLHZiR0tfp2kRwms1hTHmu1ijWyWGpb0YHrta8lsTjMvifZ2cag6ZSWv9oLbg29719ZUuxyuvP8ALJ/H8HDjGJCh0Q+ZhYneygWCjTQf+exkF49yvqu8+YeoWFzqbm5731nR+H0YiZYObba5uS7Z2M6lVKkMpsRrcdJZXKPO4fLRxBAbYVOh9G7H1lYiclaVM89PqJ0SzE9Dgz7Ks5R51ajajXJansD95f7r6SzsPXV1DowZTsRsYPpNNqoXxzHnyO2IiDZEREAREQBERAEREAREQBPhE+xANP43y41NjXwo03ej0Pcp2Og09PlO3C4dFo+LWpglx5aT2Prdr30G+vqdzabXIHmXgbVwKlJytVB5bnynW9iOnxmpZpkn4kFv9Pie0bMrplwVXxnllqJ8Sl5kuxYWF1G233he3qCba2Ntf4nxlsuVRnNlDMp8xG2p6nQddZZmFxhLGlUXw6q6FDfa1tO4sSNOh0uWvNZ5h5QRi1WgnmtrS0AY33HY3Gw0vfYLea9GqafRbyeFmjdcvEpzjy/BrvB0PhmqXyA2yX9dzqLjQj666G8ncHUvn0vqpa+rqSNdR72m43ABGotNcqVrU0pBCr0w2hvexJZbqfdsNh+9frJ/hWJWwLOQ1iAmwAYDXQaqO5BIAG86Dfc5crYzsklt+ufXf6rErYDLmZB5bkj1A+8B0v27C40NpGVB7w9QZsPCsVcmnU2UkXBsrXBJF/vG9zYWvvvtDY7DtTqFSLZlNuxF9JUaN9ayrI8M7KFIvooJNidOwmwPTOIqtQpGkKQAZWyLdV0AGYDOXJYKQbkkmYHC1ypYeSsu4c6OvUDoLAXv3+OncHvmKhUdlKsjbFWAIvtbUJlI3OugkZhXX0LD78/bH5I7GUAjlQwa3UAjXqCGAKkdQRJjlnmirhGt71M+8h2+K9jMnhro6tg1DCy5nZlVi7XCsChIsQxAQhhY6ncyJ4zwnwbMDmQm1yACCADY5SVIINwQSN+oMvUYuudX8tb/AF7vf67F0cI4tSxFMVKTXHUdVPYjpM6ULwbjFXDVPEptr1G4YdiO0tzlnmali10OWoB5qZOvxHcTI7Gk18bvZltInoiIOgIiIAiIgCIiAIiIAiIgCIiARPHuA08Svm8tRfcqLoynpr1HpNMqNUw7ihiQAT7lQDyONvrbS3wGgJvZMxeI4CnXQ0qqhlPT+oPQ+s1r9NG1e89a7XD4FZ8b4Eta9VLLWA8r9Cdxn77HzfxNsADqOMWo1VEcCnihbbypUvfMxN/Kx8trD72tum/8S4fVwR8xNTDk6VLXZNrBx1Gg19B08sxOJYCniE1ttdXB1XrcMdxvv0JJ1YTSrtnRLonwY6jSQuTnDn7mmpxAqDSqhQQ5V1sRYjYpb3W2NjofSYuKrkujnobW30N/r3nDj3DqlAt4rFszDI5Ju2RQutzobWFulra2M6a7AoSOlj9J0oyUllHzepjZGSUlstiaTEKyFWbMc3lYk51I6Enpp8BmO5me1MgBWOV/ep1VsA5IIsSdBfbWwsOotNWo6VGHcAyb4Zi2CsjLnpfeXS46F19QPpeVmEbOqbyu3rPrb6GYOI+cFCPFXyqwHkce7lK2923Q6XJ1mBxbEu7lnAGbXTPlbpn87EknvfaYdQi5K6C5sDqQOlz1n2rXZtWNza3yg153Oaafr9nASSw1VadNa1Osy11f3bEDL0YEeu4kaJuHIHLP7RU8eoPsUOg/Gw6fAdfpKiaeEpz6YrOfp7/kb1wbH4ypQp1GopdlvcsVJ7HLbS4sfnEn8sTM+njU0kup/T8HKIiQ9hERAEREAREQBERAEREAREQDhUphgVIBBFiDqCDuCJpHGeXHw5NbDAtS3ajuy63Jp/rbuBvbTeonnZVGxYkZQm4vKKyApYinYhXQ7qRtboRuP1se7zSuO8tvQfMmZ6bXDHTMt7gAgaafi9CNlls8wcsFmOIw1kq7suyVPj2b17+usgMNiA96bLlddHpsNtgdOq7C3bKvUmcxqzSy84nrbTXqo4ezKrpPZqbdCpF/hNrXG06qU6OQrTpi7AMAWa3mKuRoLeYg7m3zzOYOTPDw7Ymiba+WgRfPc+cq1/KALt1Bs2wtNS4TxRlvTdb0ypzL0u2it3BB1sNd9ROgmppS+Zwo0vTSak1j6PHH7MquV2UWsSL/AIh0JGvm7/LadYmTh8FnqKi+YXN3UNrmsfNfQZbHS3U76TtqcIqiqtAKWZyAlgfNm231Hre1rGZo5VlcpPqS2f8Az4f5kyOWuCPi6wpLoo1dvwr1+Z2Eu7A4NKVNaVMZVUWAH+9+sjuVuBLhKIpjVzq7d2/sNh/rJmZpHd0Wl8GGX/Z+sCIiU3hERAEREAREQBERAEREAREQBERAEREASN4jwSjWdKjr50OjA2JH4SRuJJRI4prDKm1waJxzGt45p1FKW0p/hKaWyna9wDbvlB0Bmrcf5dWqTVpkLUykH8LDcXPQ9c3YXN8wlr8V4ZTxCGnUW46Hqp7g9JpGOwNXDNkqXamT5ao+oDdj/pvacy+qyqfiweT3xXdDw5o0rh+MRFNOqhSohJDZbm++Sqh0ZCRYHpLF5A5a8FTiqo+1qagHdFOtv4j1+necuD8u0qzriKiAhDdT+K21+6jt6fGbkJvUT64KeMHLr0PhWe000uP370IiJ7G4IiIAiIgCIiAIiIAiIgCIiAIiIAiIgCIiAIiIB8MxeJoDSqAgEZDv6CIklwVDhSgUaYAsMi/oJlxER4RBERK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6" descr="data:image/jpeg;base64,/9j/4AAQSkZJRgABAQAAAQABAAD/2wCEAAkGBxMTEhUQExMWFhUXFhkYGRYYGBYaGBkYFRgaFxUaGhcYHSggGBonHhcXITEhJykrLi4uFx8zODMsNygtLisBCgoKDg0OGxAQGi0lICYyLy0tODgvLTcrNS8vMS0tLS0tKy0tLS0tMC0vLS0vLjAtMC0vLS0vLS0uLS8rLTctMP/AABEIAQIAwwMBIgACEQEDEQH/xAAcAAEAAgIDAQAAAAAAAAAAAAAABQcEBgIDCAH/xABCEAACAQIEBAMFBQYEBQUBAAABAgADEQQSITEFBkFREyJhBzJxgZEjQlKhsRRicqLB0SRD4fAzgpLC8VNzg7LSCP/EABoBAQEAAwEBAAAAAAAAAAAAAAABAgQFAwb/xAAtEQACAgEDAgMIAwEBAAAAAAAAAQIDEQQhMRJBE1HwImFxgaGx0eEjMsGRBf/aAAwDAQACEQMRAD8AvGIiAJGcy8UGFwtfE6Xp02YA7FreUfM2knKt9v8Axk0sHTw6nWtU838FMX+XmKfQyoFPcF5rxgxhxLVHqVGJLEk637dAOwG09L8lcVfFYKjiKgszg/MBioPzABnlngGHZ3AQEu7Kiix95zlH6z1xwrBLQo06C+7TRUHwUAf0lYMqIiYgREQBEXiAIiIAiIgCIiAIiIAiIgCIiAIiIAiIgCecfbtxbxeIGkD5aKKlv3jdm/8AsB8p6JxVcU0ao2iqpYn0UXP6TyFxjGNicU9U71KjMf8Ama/9ZlEhu/sf4MKuOoHLpSDVm+Qyp/MwPynouVh7D+F5aVfFEe+y0l/hpA5rfFmP/TLPkZUIiJAJV/tX9oBw/wDgMI3+JcfaOuvgqdgO9QjYbjftJP2oc9jAoMNQs2LqjyjcU1OniMP0HU+glGVmFFGLHxK1S5Yt5ixbe99ybypEbNl5X5qq4SrSpUWNZqlRQbkksXYA6m5PreeihKt9kPIBw4GPxS/buL00O9JGG7X/AMw/l8SZacMIRESFEREAREQBERAEREAREQBERAEREA0z2ucV8DhtWx81W1If8x838oaebOFL52c/dBMtf/8AoTi13oYUH3VLsPV7BfyU/WaX7OeFePisPRtcPVDN/BT87fXLb5zNcEPRHJfC/wBmwVChaxWmC38b+d/5mMm4ETAompe0PnWnw2hfR69S4o0u5/E3ZBpf6TP5y5po8Pw5xFU3O1OmD5qj9FH6k9BPOnEeI1a9Z+IYts1R/dXoqj3VUdFH+u5lSIzhXxLBnxeIYvXqksSe57dgNgNgJYfsj5DNVl4pjF03oU2G/aowPT8I+faRPsw5HbiFX9uxS/4ZD5UP+aw6f+2O/U6d5fyqBoNBDYR9iJxdwBcmwkKcokLXLZ85Fm2B9OwPUSRwmKDaHQwXBkxEQQREQBERAEREAREQBERAERIfm7in7Ng69fqtM5f4m8q/mRAPNvtK4p+08Qr1AbgvlX+FAEFvpf5ywvYXwm9ariCNKVIUl/iqEM/zso/6pUNDz1rnveekvZHw7wuHU3trXZqx+DWVP5VWZsiN0kZzFxyjgqD4mu2VEHzY/dVR1Y9BO/i/E6WGoviKzhKaC7MfyHqTsB1nnPmvmSrxWv49W9PC0yfCpf8Ae3dz+Ww7nFIpicwccq8QxBx2J0RbilSvoidBb8R0uep+UkeQuUanFcRnqXXC0yM7D7xGvhr6nqegmFyxy/V4piRQpeSimtSpbRF/qx2AnpHg3CqWFoph6KBaaCwH6knqTuTK2RGRg8KlJFpU1CIihVVRYKoFgAJ3RExKJjY2kWGnTp3mTEAia2GZQOw6dvS3adGF8z5FJBWxJA0F9hfa5HTtMvi1Y6UkIztqSdkTq7f0HU+lyOfDsIFAtew1F9yTu7HqTIXJnxESkEREAREQBERAEREAREQBKq9vfGMmHpYUHWo2dh+6ui/Un+WWrPMvth41+0Y+rY3WmfCH/wAZIP8ANmliRmt8Cwxc2HvOy01+LkKP1nq01KWDwwLstOjRpgFjoAqKB/TaedvZpQT9rwxqEKlMvXqM2gVaKlgT88s+e0rn6pxSt4NG64Sm11XbxCP8xx+i9PjKwjK505rqcXr6Xp4Omfs6Z0LH8bjqew6D5yGwuDq42vTwOGXVja/RVHvM3ZRI5cWXC0aSnMSFAG5J0AHe89DezHkleH0MzgHE1QDUb8I3FMHsOvc/KOATXKPLdHAYdcNSG2rv953PvMf7dBJuImJRERAExMdi8llUZqje6vTTdmPRRfU/LcgTnjcUKYBtdicqqN2Y6gD6E36AEzAw1Iuxubk28RhtptTX90fnr3gHbgcL1JzXNyx3dtrkdFGwHpJKfAJ9gCIiAIiIAiIgCIiAIiIAiIgEZzLxMYbC1sQf8umxH8VrKPraeRcZVNSoSTck3J7kmehfbnxXwsCtEHWq+v8ADT8x/MrPO+H96/aZLghnYu7fZrcXsp+A1Pyvb6TGrAUxkX5n+k5U8RZc4PmNxbsL/roPX6mbn7LuH4Y4oV8X5jTNxSsDZujsD72X8IHX0sRDfPY57PTQC8QxS2rMPsqZ/wAtT94j8ZB+QltTroVldQykMpFwRqCJ2TEyEREATqxWICKWbb6kk6AAdSTOVaqqKWY2AFyTIHE4l3dQB9ofcQ7UlO7v++Rf4DTvcDnd3qW/zSLMRqKNM65AernQk/DoBJqhRCKFUWAnTgMGtJco1J1Zjux6kzKkAiIlAiIgCIiAIiIAiIgCIiAIiIB589vXFs+NFAHSjTA/5n85/Ir9JXXB8C9epTw9P36rrTW+12Nrn06/KSPPWMerjcQ7gqxqtdToV1sAR0NrSL4TxYUGL5AxA8rXIKtvmBEzIWFzL7Ia2BwtXFCv+0MlstNKR0UnzMTmJGUa6A7SsMHj6lJ/ERiGve8u7kX2mMxtUYuG99GN2v1KEnf906H068PaD7MaWMQ8Q4XlzG5egNAx1LZBbyVO6Gw+HWYwMmP7PvaTsrb/AHkJsreqn7rfr17i6eGcSp10FSm1x1HUHsR0M8X+ek5BBV1NiCCCCNwQdQZvvK/O2KoZCHUEE3IHvA7K/wCJdNBpbXrrD3HB6fnF2ABJNgNST0A3mu8m83Uscnl8tVQC9O/Q6BlPVSZjcy8epqhqOfsFO3Wu42Ud6YO/4iOw1xZTvx3ETUZSovc/Y0/xn/1W7KPuj59rS/CuH+EpLHNUbV27nt8JqPInHTWqu1amFdz9m9xta+QA9hrpN8BkXmSMupZR9iIlKIiIAiIgCIiAIiIAiIgCIiAIiIBDcW5UwWJcVa+Fo1XH3mQE29T1HxlVe172Z1Hdsfg0DLlUPQRFUqEFsyBbZtNxv8dpd0+WgHiWlUZCGU29ZZXIntAek6guFYkA5vce5AAcf924+EsH2meyqnjM2KwgWnid2XZKvx/C/rseveefsbgamGrGlWpslRDZkcWI7fEdQfmJlkmC7ObeA4TjlJ62DCJj01ZSbeKo0IDaBwbaPbte19KRqpVw9RqNVGV0NmRhZgR0k3wjjTUmWojEMD5SD5gx2t+cvDG+FXp0quJo0jiqYHiYjJldFXMF0YApUIJIRvcvmOuUGMqNY9l+HelhXaqrKC5Bby3bMFHhUyBcHSzMTa1wLakcOdMFjqoGJqUSmHplh4YILUwhIFQou9LTca9SLWtH8U50UV6aLSV8LTItT1Fwp94EHY9L72vsZa/B+OUMRS/aKVQZALtewKWGoYfdImlbfKElhHsoRkslTcBx5ZlOhVCpRyt8rKTpY6db+ulrSweX+b2ptkrXNNiSHupIGhvYHQebr622M1bjWMou96ChEDN5QCL3N2e17C51tYETHSuFZVqX1I8ut/Nsx1uF7vYgddpsrjJxnqp22uFazjuv98y8KFZXUMpBB2InZK25f4jVw58pDUjuuYGx00uNFNiNdtR6TfuHcQSsgdDp26i/cTJPJvV29WzWGZcREp6iIiAIiIAiIgCIiAIiIAiIgCIiAJovtG9m9DiS+ItqWJUeWqBo1hotQfeHruPhpN6kTzNx+lgqDV6p9FXq7nZR/vQXgFAcM9mlfD1yMWUXKAQVcNYN9/bTYqAbEm52Umb5w3CLi702BOHUKbh7s5zXIc6l81iGvveaFx3nKtX8RCVXxGLOy2B1ACoG6gAAZj67dMHgfGauFcNTOWx17EdmE1r+rp9k9qXGTwyyea+RKbg1sOiqwF2paKrDqUOyN/KfTW+mcEoNQuwJswHlBtdQb3YehGl+uu15sXHOamxeGFKkCmYfaeoB1UfukWJPqB3kFhha1php65NZkc7/ANPXqp+HFevJHdmubi+/Xf5k9ZlYDDU3qBnLZsuRST5cp94H9QNu8xMt9Rp6dD/b4fS04vSBOrWPXyjqgyka9/hNx7rBxdPiFniRnhetmTjVjRQodzotywzlvxDYEC2vQHS4khy9iMQgWqtQX1uBqt7i6lgAOoO3ew0JEJgsISUxOUO2w81iAQSBa9iT2sbaTspo64nOtRh4oVSgGt7A5smyG/awt1toMG8HVrlHp6ZZj9/dh9y2+CcbSuLWy1B7yH9QRuJLSr+EMqHysTUANmPYXPla/mAPwvqbdZuXAuPiqoDjKdLMdA19vh2+MsZqXBsU3dS35J6IiZGwIiIAiIgCIiAIiIAiIgCImNj8clFc9Rsq3t8Sen+/WAdHHOLU8NSNZztoqjdmOyiU57UaGKfwcRXzKzqctIA5KQ6KG61SLkjpp2lo4LANiaq4yutlS/gUj0vbzsPxaC3bftaY4lw+lXptRqoHRhqD+RB3B9RIzCxSccReGeYqFGkaSIifaa5yVzFje6gAajTTp13nVhcORVKMvlU2I69yv8PT0/Xd+c+RqmDfxqZLUSf+INCt9Ar2/Jv0mv8AD8PqFUHMTa3Ukm2g66mYY7M5+p1soLpUcS9cHYtDYqACBsNrdhfr6HffQkk99NwdNj8/9/lfvJvjvKmKwtNa7qGpkAvl1NI9mHb1Fx8NJCPZtb69/wC/99/iNJnxwcy1Sb6b1h9n/jOZYf0FgTfT09P0mRg8IapYodVUEgjU7lbXt0v9JgVCdM2gDA5tSOxvlBtof9BMzgFchzUQi4U3QmxspYHzEWGmu99R3kbeNj002m9pKS27+XrgzeCFS+QkNlUkLffsAv3vh8wQRNnwPBvDDu//ABKh66sqnpf11+QA7xy7wMt/jq6gvZmpU75QxALDy7fDS4AuZLUFOIpiq6+DVuFU7ZrgMFKtbN1BXXVSQes5+slNxxA7OnpXQurfnHzIp6XlFMgae61yCm5zLb1NyNzYa6WmI+HI0clRUa4Y+62S9up8NjoSNje++pma9GxyOLG1yNx2urWGYfmLi8wq4ZQwKq6sDcEddgQdwdvp9NOjVOL6Z8njZVKttx9fEk+XubSuWjiFZDqLMbshBIAJ+8CAD3F+s3dHBAIIIOoI2I+Mp+4vdgwtcI4OqncBtPOB27d9pIcB5oq4V/DreZG81u2Y+8hGlvynZqtVi2MIa1RliXH2LSiY+BxiVUFSmwZT1/oexmRPU6KaayhERBRERAEREAREQBI6pw3xKviVSCq/8NOg6lm7tf5aCSMQBERAOFRAwKkAgixB1BB3BEgOFcnYbD1ziEU3+6pN1S++Xr9b2mxRBhKuMmm1xwcWW+h2lZ84cgFM2IwS6bvQH5mn/wDn6dpZ0QY20xtj0yPPOFpeJdQL9GS9jvYjvJXl/D4MY1adWoovfKCTZmFtCb2Gu197emu/c48jpiCa9C1PEdei1P4rbN+99fSjePcLqJVYOpSqujI3pqP7gj5d5hJZOXVStNNRn/Xz7fMvWtWN8RWxGINKhQcfZeGnh+EqqytnK52ZixsyMLEAWuDfqx9EYukWUsrJlyVai1KZ1ZSwZSotmAt4igj4W1rblPn4+GcDjnbwzYJX3ekVIZC175gGUHMQdtQRLO4jXekBXoFTS8NURAG8BEuGqVHVCB7uxAAUKbk3AjCkdrPdHcaN8mFqlmqAArUOhLDqGAGova+x67kTCxnDaisMw0tYNoEOtlBGysSRr1ubbAHLoVqOIp6KxQE+Q3WrTK6F6euYoNrDUG40IKjIaoyUMjuKxLWzMAVK3AysLjMdfd3ufSadmihN5fJJLKwzXOIcMZCTbTqDsRNfxxVVZTfKQco3IbqQR06E9e3bfOLVxQwxerfYBEYgvmI93PfzC+xOtt5oVbO96rZXJAAVRcX3yD8IAub31J6zCjTyhZjOyOdq6oLc6eX+YKuFcFT5T7ynYj+/rLZ4Dx2likz0zqPeQ7r/AHHrKZr4fTMt7dtiOn6gjtp02nDh3EalBxUptlYG+n6H+06WcnNo1NmleJbx9cfgv6JrXK3NlPFDIxC1RuvRvVb/AKTZBB367Y2R6ovKPsREHoIiIAiIgCIiAIiIAiIgCIiAJqPP3BqGJphWA8Ye443XXY9wex9TpYmbdNN5jwVai7YgXq0mN2G7U+mg6ptp6fG/hqJTjBuC3LGuFnsz4KV49wB6bWdcr2uCDcH1B/O2+o20mRybzxWwDeDUBqYcmxpn7t73KX+Oq7fCWVjsHSxNOzeZdwwPmB11DdDvv+8ToFEr7mXldqfv+ZTcioAdLWHnv7p1GnqOuk16NSrNnszXnTZpJbbw+xZFOphsicQwtQimxCFkCnwKeRi2VCtlYsqrZgQviubC5nPg4VDWxdaqAq2etkyNTqMwJRXyAKcRTst6lMLmzKDewMpjgXHMTw6rnpNdW95TcpUHqO9tA3/iWNxnjxxapTyeEgUN4RBAZmAvexHlBvt1G3fbb7HrKa6eqO508Z46cRV/aXzhARkABIRNhtoGYgi/S/068E6uM6FRfVhY2KkkZLHZiR0tfp2kRwms1hTHmu1ijWyWGpb0YHrta8lsTjMvifZ2cag6ZSWv9oLbg29719ZUuxyuvP8ALJ/H8HDjGJCh0Q+ZhYneygWCjTQf+exkF49yvqu8+YeoWFzqbm5731nR+H0YiZYObba5uS7Z2M6lVKkMpsRrcdJZXKPO4fLRxBAbYVOh9G7H1lYiclaVM89PqJ0SzE9Dgz7Ks5R51ajajXJansD95f7r6SzsPXV1DowZTsRsYPpNNqoXxzHnyO2IiDZEREAREQBERAEREAREQBPhE+xANP43y41NjXwo03ej0Pcp2Og09PlO3C4dFo+LWpglx5aT2Prdr30G+vqdzabXIHmXgbVwKlJytVB5bnynW9iOnxmpZpkn4kFv9Pie0bMrplwVXxnllqJ8Sl5kuxYWF1G233he3qCba2Ntf4nxlsuVRnNlDMp8xG2p6nQddZZmFxhLGlUXw6q6FDfa1tO4sSNOh0uWvNZ5h5QRi1WgnmtrS0AY33HY3Gw0vfYLea9GqafRbyeFmjdcvEpzjy/BrvB0PhmqXyA2yX9dzqLjQj666G8ncHUvn0vqpa+rqSNdR72m43ABGotNcqVrU0pBCr0w2hvexJZbqfdsNh+9frJ/hWJWwLOQ1iAmwAYDXQaqO5BIAG86Dfc5crYzsklt+ufXf6rErYDLmZB5bkj1A+8B0v27C40NpGVB7w9QZsPCsVcmnU2UkXBsrXBJF/vG9zYWvvvtDY7DtTqFSLZlNuxF9JUaN9ayrI8M7KFIvooJNidOwmwPTOIqtQpGkKQAZWyLdV0AGYDOXJYKQbkkmYHC1ypYeSsu4c6OvUDoLAXv3+OncHvmKhUdlKsjbFWAIvtbUJlI3OugkZhXX0LD78/bH5I7GUAjlQwa3UAjXqCGAKkdQRJjlnmirhGt71M+8h2+K9jMnhro6tg1DCy5nZlVi7XCsChIsQxAQhhY6ncyJ4zwnwbMDmQm1yACCADY5SVIINwQSN+oMvUYuudX8tb/AF7vf67F0cI4tSxFMVKTXHUdVPYjpM6ULwbjFXDVPEptr1G4YdiO0tzlnmali10OWoB5qZOvxHcTI7Gk18bvZltInoiIOgIiIAiIgCIiAIiIAiIgCIiARPHuA08Svm8tRfcqLoynpr1HpNMqNUw7ihiQAT7lQDyONvrbS3wGgJvZMxeI4CnXQ0qqhlPT+oPQ+s1r9NG1e89a7XD4FZ8b4Eta9VLLWA8r9Cdxn77HzfxNsADqOMWo1VEcCnihbbypUvfMxN/Kx8trD72tum/8S4fVwR8xNTDk6VLXZNrBx1Gg19B08sxOJYCniE1ttdXB1XrcMdxvv0JJ1YTSrtnRLonwY6jSQuTnDn7mmpxAqDSqhQQ5V1sRYjYpb3W2NjofSYuKrkujnobW30N/r3nDj3DqlAt4rFszDI5Ju2RQutzobWFulra2M6a7AoSOlj9J0oyUllHzepjZGSUlstiaTEKyFWbMc3lYk51I6Enpp8BmO5me1MgBWOV/ep1VsA5IIsSdBfbWwsOotNWo6VGHcAyb4Zi2CsjLnpfeXS46F19QPpeVmEbOqbyu3rPrb6GYOI+cFCPFXyqwHkce7lK2923Q6XJ1mBxbEu7lnAGbXTPlbpn87EknvfaYdQi5K6C5sDqQOlz1n2rXZtWNza3yg153Oaafr9nASSw1VadNa1Osy11f3bEDL0YEeu4kaJuHIHLP7RU8eoPsUOg/Gw6fAdfpKiaeEpz6YrOfp7/kb1wbH4ypQp1GopdlvcsVJ7HLbS4sfnEn8sTM+njU0kup/T8HKIiQ9hERAEREAREQBERAEREAREQDhUphgVIBBFiDqCDuCJpHGeXHw5NbDAtS3ajuy63Jp/rbuBvbTeonnZVGxYkZQm4vKKyApYinYhXQ7qRtboRuP1se7zSuO8tvQfMmZ6bXDHTMt7gAgaafi9CNlls8wcsFmOIw1kq7suyVPj2b17+usgMNiA96bLlddHpsNtgdOq7C3bKvUmcxqzSy84nrbTXqo4ezKrpPZqbdCpF/hNrXG06qU6OQrTpi7AMAWa3mKuRoLeYg7m3zzOYOTPDw7Ymiba+WgRfPc+cq1/KALt1Bs2wtNS4TxRlvTdb0ypzL0u2it3BB1sNd9ROgmppS+Zwo0vTSak1j6PHH7MquV2UWsSL/AIh0JGvm7/LadYmTh8FnqKi+YXN3UNrmsfNfQZbHS3U76TtqcIqiqtAKWZyAlgfNm231Hre1rGZo5VlcpPqS2f8Az4f5kyOWuCPi6wpLoo1dvwr1+Z2Eu7A4NKVNaVMZVUWAH+9+sjuVuBLhKIpjVzq7d2/sNh/rJmZpHd0Wl8GGX/Z+sCIiU3hERAEREAREQBERAEREAREQBERAEREASN4jwSjWdKjr50OjA2JH4SRuJJRI4prDKm1waJxzGt45p1FKW0p/hKaWyna9wDbvlB0Bmrcf5dWqTVpkLUykH8LDcXPQ9c3YXN8wlr8V4ZTxCGnUW46Hqp7g9JpGOwNXDNkqXamT5ao+oDdj/pvacy+qyqfiweT3xXdDw5o0rh+MRFNOqhSohJDZbm++Sqh0ZCRYHpLF5A5a8FTiqo+1qagHdFOtv4j1+necuD8u0qzriKiAhDdT+K21+6jt6fGbkJvUT64KeMHLr0PhWe000uP370IiJ7G4IiIAiIgCIiAIiIAiIgCIiAIiIAiIgCIiAIiIB8MxeJoDSqAgEZDv6CIklwVDhSgUaYAsMi/oJlxER4RBERKBER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8" descr="data:image/jpeg;base64,/9j/4AAQSkZJRgABAQAAAQABAAD/2wCEAAkGBxMTEhUQExMWFhUXFhkYGRYYGBYaGBkYFRgaFxUaGhcYHSggGBonHhcXITEhJykrLi4uFx8zODMsNygtLisBCgoKDg0OGxAQGi0lICYyLy0tODgvLTcrNS8vMS0tLS0tKy0tLS0tMC0vLS0vLjAtMC0vLS0vLS0uLS8rLTctMP/AABEIAQIAwwMBIgACEQEDEQH/xAAcAAEAAgIDAQAAAAAAAAAAAAAABQcEBgIDCAH/xABCEAACAQIEBAMFBQYEBQUBAAABAgADEQQSITEFBkFREyJhBzJxgZEjQlKhsRRicqLB0SRD4fAzgpLC8VNzg7LSCP/EABoBAQEAAwEBAAAAAAAAAAAAAAABAgQFAwb/xAAtEQACAgEDAgMIAwEBAAAAAAAAAQIDEQQhMRJBE1HwImFxgaGx0eEjMsGRBf/aAAwDAQACEQMRAD8AvGIiAJGcy8UGFwtfE6Xp02YA7FreUfM2knKt9v8Axk0sHTw6nWtU838FMX+XmKfQyoFPcF5rxgxhxLVHqVGJLEk637dAOwG09L8lcVfFYKjiKgszg/MBioPzABnlngGHZ3AQEu7Kiix95zlH6z1xwrBLQo06C+7TRUHwUAf0lYMqIiYgREQBEXiAIiIAiIgCIiAIiIAiIgCIiAIiIAiIgCecfbtxbxeIGkD5aKKlv3jdm/8AsB8p6JxVcU0ao2iqpYn0UXP6TyFxjGNicU9U71KjMf8Ama/9ZlEhu/sf4MKuOoHLpSDVm+Qyp/MwPynouVh7D+F5aVfFEe+y0l/hpA5rfFmP/TLPkZUIiJAJV/tX9oBw/wDgMI3+JcfaOuvgqdgO9QjYbjftJP2oc9jAoMNQs2LqjyjcU1OniMP0HU+glGVmFFGLHxK1S5Yt5ixbe99ybypEbNl5X5qq4SrSpUWNZqlRQbkksXYA6m5PreeihKt9kPIBw4GPxS/buL00O9JGG7X/AMw/l8SZacMIRESFEREAREQBERAEREAREQBERAEREA0z2ucV8DhtWx81W1If8x838oaebOFL52c/dBMtf/8AoTi13oYUH3VLsPV7BfyU/WaX7OeFePisPRtcPVDN/BT87fXLb5zNcEPRHJfC/wBmwVChaxWmC38b+d/5mMm4ETAompe0PnWnw2hfR69S4o0u5/E3ZBpf6TP5y5po8Pw5xFU3O1OmD5qj9FH6k9BPOnEeI1a9Z+IYts1R/dXoqj3VUdFH+u5lSIzhXxLBnxeIYvXqksSe57dgNgNgJYfsj5DNVl4pjF03oU2G/aowPT8I+faRPsw5HbiFX9uxS/4ZD5UP+aw6f+2O/U6d5fyqBoNBDYR9iJxdwBcmwkKcokLXLZ85Fm2B9OwPUSRwmKDaHQwXBkxEQQREQBERAEREAREQBERAERIfm7in7Ng69fqtM5f4m8q/mRAPNvtK4p+08Qr1AbgvlX+FAEFvpf5ywvYXwm9ariCNKVIUl/iqEM/zso/6pUNDz1rnveekvZHw7wuHU3trXZqx+DWVP5VWZsiN0kZzFxyjgqD4mu2VEHzY/dVR1Y9BO/i/E6WGoviKzhKaC7MfyHqTsB1nnPmvmSrxWv49W9PC0yfCpf8Ae3dz+Ww7nFIpicwccq8QxBx2J0RbilSvoidBb8R0uep+UkeQuUanFcRnqXXC0yM7D7xGvhr6nqegmFyxy/V4piRQpeSimtSpbRF/qx2AnpHg3CqWFoph6KBaaCwH6knqTuTK2RGRg8KlJFpU1CIihVVRYKoFgAJ3RExKJjY2kWGnTp3mTEAia2GZQOw6dvS3adGF8z5FJBWxJA0F9hfa5HTtMvi1Y6UkIztqSdkTq7f0HU+lyOfDsIFAtew1F9yTu7HqTIXJnxESkEREAREQBERAEREAREQBKq9vfGMmHpYUHWo2dh+6ui/Un+WWrPMvth41+0Y+rY3WmfCH/wAZIP8ANmliRmt8Cwxc2HvOy01+LkKP1nq01KWDwwLstOjRpgFjoAqKB/TaedvZpQT9rwxqEKlMvXqM2gVaKlgT88s+e0rn6pxSt4NG64Sm11XbxCP8xx+i9PjKwjK505rqcXr6Xp4Omfs6Z0LH8bjqew6D5yGwuDq42vTwOGXVja/RVHvM3ZRI5cWXC0aSnMSFAG5J0AHe89DezHkleH0MzgHE1QDUb8I3FMHsOvc/KOATXKPLdHAYdcNSG2rv953PvMf7dBJuImJRERAExMdi8llUZqje6vTTdmPRRfU/LcgTnjcUKYBtdicqqN2Y6gD6E36AEzAw1Iuxubk28RhtptTX90fnr3gHbgcL1JzXNyx3dtrkdFGwHpJKfAJ9gCIiAIiIAiIgCIiAIiIAiIgEZzLxMYbC1sQf8umxH8VrKPraeRcZVNSoSTck3J7kmehfbnxXwsCtEHWq+v8ADT8x/MrPO+H96/aZLghnYu7fZrcXsp+A1Pyvb6TGrAUxkX5n+k5U8RZc4PmNxbsL/roPX6mbn7LuH4Y4oV8X5jTNxSsDZujsD72X8IHX0sRDfPY57PTQC8QxS2rMPsqZ/wAtT94j8ZB+QltTroVldQykMpFwRqCJ2TEyEREATqxWICKWbb6kk6AAdSTOVaqqKWY2AFyTIHE4l3dQB9ofcQ7UlO7v++Rf4DTvcDnd3qW/zSLMRqKNM65AernQk/DoBJqhRCKFUWAnTgMGtJco1J1Zjux6kzKkAiIlAiIgCIiAIiIAiIgCIiAIiIB589vXFs+NFAHSjTA/5n85/Ir9JXXB8C9epTw9P36rrTW+12Nrn06/KSPPWMerjcQ7gqxqtdToV1sAR0NrSL4TxYUGL5AxA8rXIKtvmBEzIWFzL7Ia2BwtXFCv+0MlstNKR0UnzMTmJGUa6A7SsMHj6lJ/ERiGve8u7kX2mMxtUYuG99GN2v1KEnf906H068PaD7MaWMQ8Q4XlzG5egNAx1LZBbyVO6Gw+HWYwMmP7PvaTsrb/AHkJsreqn7rfr17i6eGcSp10FSm1x1HUHsR0M8X+ek5BBV1NiCCCCNwQdQZvvK/O2KoZCHUEE3IHvA7K/wCJdNBpbXrrD3HB6fnF2ABJNgNST0A3mu8m83Uscnl8tVQC9O/Q6BlPVSZjcy8epqhqOfsFO3Wu42Ud6YO/4iOw1xZTvx3ETUZSovc/Y0/xn/1W7KPuj59rS/CuH+EpLHNUbV27nt8JqPInHTWqu1amFdz9m9xta+QA9hrpN8BkXmSMupZR9iIlKIiIAiIgCIiAIiIAiIgCIiAIiIBDcW5UwWJcVa+Fo1XH3mQE29T1HxlVe172Z1Hdsfg0DLlUPQRFUqEFsyBbZtNxv8dpd0+WgHiWlUZCGU29ZZXIntAek6guFYkA5vce5AAcf924+EsH2meyqnjM2KwgWnid2XZKvx/C/rseveefsbgamGrGlWpslRDZkcWI7fEdQfmJlkmC7ObeA4TjlJ62DCJj01ZSbeKo0IDaBwbaPbte19KRqpVw9RqNVGV0NmRhZgR0k3wjjTUmWojEMD5SD5gx2t+cvDG+FXp0quJo0jiqYHiYjJldFXMF0YApUIJIRvcvmOuUGMqNY9l+HelhXaqrKC5Bby3bMFHhUyBcHSzMTa1wLakcOdMFjqoGJqUSmHplh4YILUwhIFQou9LTca9SLWtH8U50UV6aLSV8LTItT1Fwp94EHY9L72vsZa/B+OUMRS/aKVQZALtewKWGoYfdImlbfKElhHsoRkslTcBx5ZlOhVCpRyt8rKTpY6db+ulrSweX+b2ptkrXNNiSHupIGhvYHQebr622M1bjWMou96ChEDN5QCL3N2e17C51tYETHSuFZVqX1I8ut/Nsx1uF7vYgddpsrjJxnqp22uFazjuv98y8KFZXUMpBB2InZK25f4jVw58pDUjuuYGx00uNFNiNdtR6TfuHcQSsgdDp26i/cTJPJvV29WzWGZcREp6iIiAIiIAiIgCIiAIiIAiIgCIiAJovtG9m9DiS+ItqWJUeWqBo1hotQfeHruPhpN6kTzNx+lgqDV6p9FXq7nZR/vQXgFAcM9mlfD1yMWUXKAQVcNYN9/bTYqAbEm52Umb5w3CLi702BOHUKbh7s5zXIc6l81iGvveaFx3nKtX8RCVXxGLOy2B1ACoG6gAAZj67dMHgfGauFcNTOWx17EdmE1r+rp9k9qXGTwyyea+RKbg1sOiqwF2paKrDqUOyN/KfTW+mcEoNQuwJswHlBtdQb3YehGl+uu15sXHOamxeGFKkCmYfaeoB1UfukWJPqB3kFhha1php65NZkc7/ANPXqp+HFevJHdmubi+/Xf5k9ZlYDDU3qBnLZsuRST5cp94H9QNu8xMt9Rp6dD/b4fS04vSBOrWPXyjqgyka9/hNx7rBxdPiFniRnhetmTjVjRQodzotywzlvxDYEC2vQHS4khy9iMQgWqtQX1uBqt7i6lgAOoO3ew0JEJgsISUxOUO2w81iAQSBa9iT2sbaTspo64nOtRh4oVSgGt7A5smyG/awt1toMG8HVrlHp6ZZj9/dh9y2+CcbSuLWy1B7yH9QRuJLSr+EMqHysTUANmPYXPla/mAPwvqbdZuXAuPiqoDjKdLMdA19vh2+MsZqXBsU3dS35J6IiZGwIiIAiIgCIiAIiIAiIgCImNj8clFc9Rsq3t8Sen+/WAdHHOLU8NSNZztoqjdmOyiU57UaGKfwcRXzKzqctIA5KQ6KG61SLkjpp2lo4LANiaq4yutlS/gUj0vbzsPxaC3bftaY4lw+lXptRqoHRhqD+RB3B9RIzCxSccReGeYqFGkaSIifaa5yVzFje6gAajTTp13nVhcORVKMvlU2I69yv8PT0/Xd+c+RqmDfxqZLUSf+INCt9Ar2/Jv0mv8AD8PqFUHMTa3Ukm2g66mYY7M5+p1soLpUcS9cHYtDYqACBsNrdhfr6HffQkk99NwdNj8/9/lfvJvjvKmKwtNa7qGpkAvl1NI9mHb1Fx8NJCPZtb69/wC/99/iNJnxwcy1Sb6b1h9n/jOZYf0FgTfT09P0mRg8IapYodVUEgjU7lbXt0v9JgVCdM2gDA5tSOxvlBtof9BMzgFchzUQi4U3QmxspYHzEWGmu99R3kbeNj002m9pKS27+XrgzeCFS+QkNlUkLffsAv3vh8wQRNnwPBvDDu//ABKh66sqnpf11+QA7xy7wMt/jq6gvZmpU75QxALDy7fDS4AuZLUFOIpiq6+DVuFU7ZrgMFKtbN1BXXVSQes5+slNxxA7OnpXQurfnHzIp6XlFMgae61yCm5zLb1NyNzYa6WmI+HI0clRUa4Y+62S9up8NjoSNje++pma9GxyOLG1yNx2urWGYfmLi8wq4ZQwKq6sDcEddgQdwdvp9NOjVOL6Z8njZVKttx9fEk+XubSuWjiFZDqLMbshBIAJ+8CAD3F+s3dHBAIIIOoI2I+Mp+4vdgwtcI4OqncBtPOB27d9pIcB5oq4V/DreZG81u2Y+8hGlvynZqtVi2MIa1RliXH2LSiY+BxiVUFSmwZT1/oexmRPU6KaayhERBRERAEREAREQBI6pw3xKviVSCq/8NOg6lm7tf5aCSMQBERAOFRAwKkAgixB1BB3BEgOFcnYbD1ziEU3+6pN1S++Xr9b2mxRBhKuMmm1xwcWW+h2lZ84cgFM2IwS6bvQH5mn/wDn6dpZ0QY20xtj0yPPOFpeJdQL9GS9jvYjvJXl/D4MY1adWoovfKCTZmFtCb2Gu197emu/c48jpiCa9C1PEdei1P4rbN+99fSjePcLqJVYOpSqujI3pqP7gj5d5hJZOXVStNNRn/Xz7fMvWtWN8RWxGINKhQcfZeGnh+EqqytnK52ZixsyMLEAWuDfqx9EYukWUsrJlyVai1KZ1ZSwZSotmAt4igj4W1rblPn4+GcDjnbwzYJX3ekVIZC175gGUHMQdtQRLO4jXekBXoFTS8NURAG8BEuGqVHVCB7uxAAUKbk3AjCkdrPdHcaN8mFqlmqAArUOhLDqGAGova+x67kTCxnDaisMw0tYNoEOtlBGysSRr1ubbAHLoVqOIp6KxQE+Q3WrTK6F6euYoNrDUG40IKjIaoyUMjuKxLWzMAVK3AysLjMdfd3ufSadmihN5fJJLKwzXOIcMZCTbTqDsRNfxxVVZTfKQco3IbqQR06E9e3bfOLVxQwxerfYBEYgvmI93PfzC+xOtt5oVbO96rZXJAAVRcX3yD8IAub31J6zCjTyhZjOyOdq6oLc6eX+YKuFcFT5T7ynYj+/rLZ4Dx2likz0zqPeQ7r/AHHrKZr4fTMt7dtiOn6gjtp02nDh3EalBxUptlYG+n6H+06WcnNo1NmleJbx9cfgv6JrXK3NlPFDIxC1RuvRvVb/AKTZBB367Y2R6ovKPsREHoIiIAiIgCIiAIiIAiIgCIiAJqPP3BqGJphWA8Ye443XXY9wex9TpYmbdNN5jwVai7YgXq0mN2G7U+mg6ptp6fG/hqJTjBuC3LGuFnsz4KV49wB6bWdcr2uCDcH1B/O2+o20mRybzxWwDeDUBqYcmxpn7t73KX+Oq7fCWVjsHSxNOzeZdwwPmB11DdDvv+8ToFEr7mXldqfv+ZTcioAdLWHnv7p1GnqOuk16NSrNnszXnTZpJbbw+xZFOphsicQwtQimxCFkCnwKeRi2VCtlYsqrZgQviubC5nPg4VDWxdaqAq2etkyNTqMwJRXyAKcRTst6lMLmzKDewMpjgXHMTw6rnpNdW95TcpUHqO9tA3/iWNxnjxxapTyeEgUN4RBAZmAvexHlBvt1G3fbb7HrKa6eqO508Z46cRV/aXzhARkABIRNhtoGYgi/S/068E6uM6FRfVhY2KkkZLHZiR0tfp2kRwms1hTHmu1ijWyWGpb0YHrta8lsTjMvifZ2cag6ZSWv9oLbg29719ZUuxyuvP8ALJ/H8HDjGJCh0Q+ZhYneygWCjTQf+exkF49yvqu8+YeoWFzqbm5731nR+H0YiZYObba5uS7Z2M6lVKkMpsRrcdJZXKPO4fLRxBAbYVOh9G7H1lYiclaVM89PqJ0SzE9Dgz7Ks5R51ajajXJansD95f7r6SzsPXV1DowZTsRsYPpNNqoXxzHnyO2IiDZEREAREQBERAEREAREQBPhE+xANP43y41NjXwo03ej0Pcp2Og09PlO3C4dFo+LWpglx5aT2Prdr30G+vqdzabXIHmXgbVwKlJytVB5bnynW9iOnxmpZpkn4kFv9Pie0bMrplwVXxnllqJ8Sl5kuxYWF1G233he3qCba2Ntf4nxlsuVRnNlDMp8xG2p6nQddZZmFxhLGlUXw6q6FDfa1tO4sSNOh0uWvNZ5h5QRi1WgnmtrS0AY33HY3Gw0vfYLea9GqafRbyeFmjdcvEpzjy/BrvB0PhmqXyA2yX9dzqLjQj666G8ncHUvn0vqpa+rqSNdR72m43ABGotNcqVrU0pBCr0w2hvexJZbqfdsNh+9frJ/hWJWwLOQ1iAmwAYDXQaqO5BIAG86Dfc5crYzsklt+ufXf6rErYDLmZB5bkj1A+8B0v27C40NpGVB7w9QZsPCsVcmnU2UkXBsrXBJF/vG9zYWvvvtDY7DtTqFSLZlNuxF9JUaN9ayrI8M7KFIvooJNidOwmwPTOIqtQpGkKQAZWyLdV0AGYDOXJYKQbkkmYHC1ypYeSsu4c6OvUDoLAXv3+OncHvmKhUdlKsjbFWAIvtbUJlI3OugkZhXX0LD78/bH5I7GUAjlQwa3UAjXqCGAKkdQRJjlnmirhGt71M+8h2+K9jMnhro6tg1DCy5nZlVi7XCsChIsQxAQhhY6ncyJ4zwnwbMDmQm1yACCADY5SVIINwQSN+oMvUYuudX8tb/AF7vf67F0cI4tSxFMVKTXHUdVPYjpM6ULwbjFXDVPEptr1G4YdiO0tzlnmali10OWoB5qZOvxHcTI7Gk18bvZltInoiIOgIiIAiIgCIiAIiIAiIgCIiARPHuA08Svm8tRfcqLoynpr1HpNMqNUw7ihiQAT7lQDyONvrbS3wGgJvZMxeI4CnXQ0qqhlPT+oPQ+s1r9NG1e89a7XD4FZ8b4Eta9VLLWA8r9Cdxn77HzfxNsADqOMWo1VEcCnihbbypUvfMxN/Kx8trD72tum/8S4fVwR8xNTDk6VLXZNrBx1Gg19B08sxOJYCniE1ttdXB1XrcMdxvv0JJ1YTSrtnRLonwY6jSQuTnDn7mmpxAqDSqhQQ5V1sRYjYpb3W2NjofSYuKrkujnobW30N/r3nDj3DqlAt4rFszDI5Ju2RQutzobWFulra2M6a7AoSOlj9J0oyUllHzepjZGSUlstiaTEKyFWbMc3lYk51I6Enpp8BmO5me1MgBWOV/ep1VsA5IIsSdBfbWwsOotNWo6VGHcAyb4Zi2CsjLnpfeXS46F19QPpeVmEbOqbyu3rPrb6GYOI+cFCPFXyqwHkce7lK2923Q6XJ1mBxbEu7lnAGbXTPlbpn87EknvfaYdQi5K6C5sDqQOlz1n2rXZtWNza3yg153Oaafr9nASSw1VadNa1Osy11f3bEDL0YEeu4kaJuHIHLP7RU8eoPsUOg/Gw6fAdfpKiaeEpz6YrOfp7/kb1wbH4ypQp1GopdlvcsVJ7HLbS4sfnEn8sTM+njU0kup/T8HKIiQ9hERAEREAREQBERAEREAREQDhUphgVIBBFiDqCDuCJpHGeXHw5NbDAtS3ajuy63Jp/rbuBvbTeonnZVGxYkZQm4vKKyApYinYhXQ7qRtboRuP1se7zSuO8tvQfMmZ6bXDHTMt7gAgaafi9CNlls8wcsFmOIw1kq7suyVPj2b17+usgMNiA96bLlddHpsNtgdOq7C3bKvUmcxqzSy84nrbTXqo4ezKrpPZqbdCpF/hNrXG06qU6OQrTpi7AMAWa3mKuRoLeYg7m3zzOYOTPDw7Ymiba+WgRfPc+cq1/KALt1Bs2wtNS4TxRlvTdb0ypzL0u2it3BB1sNd9ROgmppS+Zwo0vTSak1j6PHH7MquV2UWsSL/AIh0JGvm7/LadYmTh8FnqKi+YXN3UNrmsfNfQZbHS3U76TtqcIqiqtAKWZyAlgfNm231Hre1rGZo5VlcpPqS2f8Az4f5kyOWuCPi6wpLoo1dvwr1+Z2Eu7A4NKVNaVMZVUWAH+9+sjuVuBLhKIpjVzq7d2/sNh/rJmZpHd0Wl8GGX/Z+sCIiU3hERAEREAREQBERAEREAREQBERAEREASN4jwSjWdKjr50OjA2JH4SRuJJRI4prDKm1waJxzGt45p1FKW0p/hKaWyna9wDbvlB0Bmrcf5dWqTVpkLUykH8LDcXPQ9c3YXN8wlr8V4ZTxCGnUW46Hqp7g9JpGOwNXDNkqXamT5ao+oDdj/pvacy+qyqfiweT3xXdDw5o0rh+MRFNOqhSohJDZbm++Sqh0ZCRYHpLF5A5a8FTiqo+1qagHdFOtv4j1+necuD8u0qzriKiAhDdT+K21+6jt6fGbkJvUT64KeMHLr0PhWe000uP370IiJ7G4IiIAiIgCIiAIiIAiIgCIiAIiIAiIgCIiAIiIB8MxeJoDSqAgEZDv6CIklwVDhSgUaYAsMi/oJlxER4RBERKBERA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85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Risoluzione dei 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In caso di problemi nella connessione alla rete WI-FI controllare</a:t>
            </a:r>
          </a:p>
          <a:p>
            <a:pPr lvl="1" algn="just"/>
            <a:r>
              <a:rPr lang="it-IT" dirty="0" smtClean="0"/>
              <a:t>La presenza di disturbi radio (altri dispositivi che usano la stessa frequenza radio come forni a microonde o trasmettitori AV)</a:t>
            </a:r>
          </a:p>
          <a:p>
            <a:pPr lvl="1" algn="just"/>
            <a:r>
              <a:rPr lang="it-IT" dirty="0" smtClean="0"/>
              <a:t>Verificare la potenza del segnale radio che arriva (più basso è più bassa sarà al velocità di trasmissione)</a:t>
            </a:r>
          </a:p>
          <a:p>
            <a:pPr lvl="1" algn="just"/>
            <a:r>
              <a:rPr lang="it-IT" dirty="0" smtClean="0"/>
              <a:t>Verificare le impostazioni di sicurezza di accesso alla rete</a:t>
            </a:r>
          </a:p>
          <a:p>
            <a:pPr lvl="1"/>
            <a:r>
              <a:rPr lang="it-IT" dirty="0" smtClean="0"/>
              <a:t>Verificare la configurazione IP del nostro </a:t>
            </a:r>
            <a:r>
              <a:rPr lang="it-IT" dirty="0" err="1" smtClean="0"/>
              <a:t>host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26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482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Modulo 5: </a:t>
            </a:r>
            <a:r>
              <a:rPr lang="it-IT" sz="4000" dirty="0" err="1" smtClean="0"/>
              <a:t>Packet</a:t>
            </a:r>
            <a:r>
              <a:rPr lang="it-IT" sz="4000" dirty="0" smtClean="0"/>
              <a:t> </a:t>
            </a:r>
            <a:r>
              <a:rPr lang="it-IT" sz="4000" dirty="0" err="1" smtClean="0"/>
              <a:t>Tracer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27</a:t>
            </a:fld>
            <a:endParaRPr lang="it-IT"/>
          </a:p>
        </p:txBody>
      </p:sp>
      <p:pic>
        <p:nvPicPr>
          <p:cNvPr id="47106" name="Picture 2" descr="http://3.bp.blogspot.com/-HwFYXeFJgXM/VoqGOyTW9wI/AAAAAAAAAFo/MbR64UpYLQs/s1600/c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173416" cy="4595303"/>
          </a:xfrm>
          <a:prstGeom prst="rect">
            <a:avLst/>
          </a:prstGeom>
          <a:noFill/>
        </p:spPr>
      </p:pic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Tracer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Tracer</a:t>
            </a:r>
            <a:r>
              <a:rPr lang="it-IT" dirty="0"/>
              <a:t> è un software di simulazione didattico distribuito liberamente agli studenti ed istruttori del Programma Cisco Networking Academy.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Tracer</a:t>
            </a:r>
            <a:r>
              <a:rPr lang="it-IT" dirty="0"/>
              <a:t> è uno strumento fondamentale per la simulazione di reti di PC.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28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843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Grafica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29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3"/>
            <a:ext cx="8171236" cy="491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64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t-IT" dirty="0" smtClean="0"/>
              <a:t>Indice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40000" lnSpcReduction="20000"/>
          </a:bodyPr>
          <a:lstStyle/>
          <a:p>
            <a:endParaRPr lang="it-IT" dirty="0" smtClean="0"/>
          </a:p>
          <a:p>
            <a:pPr>
              <a:buNone/>
            </a:pPr>
            <a:r>
              <a:rPr lang="it-IT" sz="4900" dirty="0" smtClean="0"/>
              <a:t>MODULO 1: </a:t>
            </a:r>
            <a:r>
              <a:rPr lang="it-IT" sz="4900" b="1" dirty="0" smtClean="0"/>
              <a:t>introduzione alle reti 1 (1h) </a:t>
            </a:r>
          </a:p>
          <a:p>
            <a:pPr>
              <a:buNone/>
            </a:pPr>
            <a:r>
              <a:rPr lang="it-IT" sz="4900" dirty="0" smtClean="0"/>
              <a:t>1.1 Tipologia e topologia </a:t>
            </a:r>
          </a:p>
          <a:p>
            <a:pPr>
              <a:buNone/>
            </a:pPr>
            <a:r>
              <a:rPr lang="it-IT" sz="4900" dirty="0" smtClean="0"/>
              <a:t>1.2 Mezzi trasmissivi </a:t>
            </a:r>
          </a:p>
          <a:p>
            <a:pPr>
              <a:buNone/>
            </a:pPr>
            <a:r>
              <a:rPr lang="it-IT" sz="4900" dirty="0" smtClean="0"/>
              <a:t>1.3 Definizioni (download, upload, larghezza di banda, </a:t>
            </a:r>
            <a:r>
              <a:rPr lang="it-IT" sz="4900" dirty="0" err="1" smtClean="0"/>
              <a:t>throughput</a:t>
            </a:r>
            <a:r>
              <a:rPr lang="it-IT" sz="4900" dirty="0" smtClean="0"/>
              <a:t> ecc) </a:t>
            </a:r>
          </a:p>
          <a:p>
            <a:pPr>
              <a:buNone/>
            </a:pPr>
            <a:endParaRPr lang="it-IT" sz="4900" dirty="0" smtClean="0"/>
          </a:p>
          <a:p>
            <a:pPr>
              <a:buNone/>
            </a:pPr>
            <a:r>
              <a:rPr lang="it-IT" sz="4900" dirty="0" smtClean="0"/>
              <a:t>MODULO 2: </a:t>
            </a:r>
            <a:r>
              <a:rPr lang="it-IT" sz="4900" b="1" dirty="0" smtClean="0"/>
              <a:t>introduzione alle reti 2 (1h) </a:t>
            </a:r>
          </a:p>
          <a:p>
            <a:pPr>
              <a:buNone/>
            </a:pPr>
            <a:r>
              <a:rPr lang="it-IT" sz="4900" dirty="0" smtClean="0"/>
              <a:t>2.1  Lan: caratteristiche </a:t>
            </a:r>
          </a:p>
          <a:p>
            <a:pPr lvl="1">
              <a:buNone/>
            </a:pPr>
            <a:r>
              <a:rPr lang="it-IT" sz="4500" dirty="0" smtClean="0"/>
              <a:t>2.1.1 indirizzi MAC e IP </a:t>
            </a:r>
          </a:p>
          <a:p>
            <a:pPr lvl="1">
              <a:buNone/>
            </a:pPr>
            <a:r>
              <a:rPr lang="it-IT" sz="4500" dirty="0" smtClean="0"/>
              <a:t>2.1.2 apparecchiature di rete (</a:t>
            </a:r>
            <a:r>
              <a:rPr lang="it-IT" sz="4500" dirty="0" err="1" smtClean="0"/>
              <a:t>switch</a:t>
            </a:r>
            <a:r>
              <a:rPr lang="it-IT" sz="4500" dirty="0" smtClean="0"/>
              <a:t> e router) </a:t>
            </a:r>
          </a:p>
          <a:p>
            <a:pPr>
              <a:buNone/>
            </a:pPr>
            <a:r>
              <a:rPr lang="it-IT" sz="4900" dirty="0" smtClean="0"/>
              <a:t>2.2   Instradamento </a:t>
            </a:r>
          </a:p>
          <a:p>
            <a:pPr lvl="1">
              <a:buNone/>
            </a:pPr>
            <a:endParaRPr lang="it-IT" sz="4500" dirty="0" smtClean="0"/>
          </a:p>
          <a:p>
            <a:pPr>
              <a:buNone/>
            </a:pPr>
            <a:r>
              <a:rPr lang="it-IT" sz="4900" dirty="0" smtClean="0"/>
              <a:t>MODULO 3: </a:t>
            </a:r>
            <a:r>
              <a:rPr lang="it-IT" sz="4900" b="1" dirty="0" smtClean="0"/>
              <a:t>I protocolli (2h) </a:t>
            </a:r>
          </a:p>
          <a:p>
            <a:pPr>
              <a:buNone/>
            </a:pPr>
            <a:r>
              <a:rPr lang="it-IT" sz="4900" dirty="0" smtClean="0"/>
              <a:t>3.1 ISO/OSI, TCP/IP , RFC </a:t>
            </a:r>
          </a:p>
          <a:p>
            <a:pPr>
              <a:buNone/>
            </a:pPr>
            <a:r>
              <a:rPr lang="it-IT" sz="4900" dirty="0" smtClean="0"/>
              <a:t>3.2 cosa è un protocollo e come funziona </a:t>
            </a:r>
          </a:p>
          <a:p>
            <a:pPr>
              <a:buNone/>
            </a:pPr>
            <a:r>
              <a:rPr lang="it-IT" sz="4900" dirty="0" smtClean="0"/>
              <a:t>3.3 accenno ai principali protocolli e servizi (ARP,IP, TCP, DHCP, DNS) </a:t>
            </a:r>
            <a:endParaRPr lang="it-IT" sz="4500" dirty="0" smtClean="0"/>
          </a:p>
          <a:p>
            <a:pPr lvl="1">
              <a:buNone/>
            </a:pPr>
            <a:endParaRPr lang="it-IT" sz="45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6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Logical</a:t>
            </a:r>
            <a:r>
              <a:rPr lang="it-IT" dirty="0"/>
              <a:t>/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workspace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/>
              <a:t>Workspace</a:t>
            </a:r>
            <a:r>
              <a:rPr lang="it-IT" dirty="0"/>
              <a:t> </a:t>
            </a:r>
            <a:endParaRPr lang="it-IT" dirty="0" smtClean="0"/>
          </a:p>
          <a:p>
            <a:pPr lvl="1" algn="just"/>
            <a:r>
              <a:rPr lang="it-IT" dirty="0" smtClean="0"/>
              <a:t> </a:t>
            </a:r>
            <a:r>
              <a:rPr lang="it-IT" dirty="0"/>
              <a:t>E' la sezione di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Tracer</a:t>
            </a:r>
            <a:r>
              <a:rPr lang="it-IT" dirty="0"/>
              <a:t> che permette di creare e configurare la rete da simulare </a:t>
            </a:r>
          </a:p>
          <a:p>
            <a:pPr lvl="1" algn="just"/>
            <a:r>
              <a:rPr lang="it-IT" dirty="0" smtClean="0"/>
              <a:t>Si </a:t>
            </a:r>
            <a:r>
              <a:rPr lang="it-IT" dirty="0"/>
              <a:t>crea la topologia di rete aggiungendo gli apparati di rete e le connessioni necessarie </a:t>
            </a:r>
          </a:p>
          <a:p>
            <a:pPr lvl="1" algn="just"/>
            <a:r>
              <a:rPr lang="it-IT" dirty="0" smtClean="0"/>
              <a:t>Si </a:t>
            </a:r>
            <a:r>
              <a:rPr lang="it-IT" dirty="0"/>
              <a:t>possono configurare i dispositivi di rete attraverso un'apposita interfaccia grafica e, per gli apparati Cisco, anche attraverso la linea di comando (CLI) di IOS </a:t>
            </a:r>
          </a:p>
          <a:p>
            <a:pPr lvl="1" algn="just"/>
            <a:r>
              <a:rPr lang="it-IT" dirty="0" smtClean="0"/>
              <a:t>E</a:t>
            </a:r>
            <a:r>
              <a:rPr lang="it-IT" dirty="0"/>
              <a:t>' inoltre possibile modificare gli apparati di rete aggiungendo e/o rimuovendo i moduli hardware disponibili </a:t>
            </a:r>
            <a:endParaRPr lang="it-IT" dirty="0" smtClean="0"/>
          </a:p>
          <a:p>
            <a:pPr algn="just"/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/>
              <a:t>Workspace</a:t>
            </a:r>
            <a:r>
              <a:rPr lang="it-IT" dirty="0"/>
              <a:t> </a:t>
            </a:r>
            <a:endParaRPr lang="it-IT" dirty="0" smtClean="0"/>
          </a:p>
          <a:p>
            <a:pPr lvl="1" algn="just"/>
            <a:r>
              <a:rPr lang="it-IT" dirty="0" smtClean="0"/>
              <a:t>Fornisce </a:t>
            </a:r>
            <a:r>
              <a:rPr lang="it-IT" dirty="0"/>
              <a:t>una visione fisica della rete mostrando dove si trovano geograficamente gli apparati che formano la topologia creata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30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31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it-IT" dirty="0"/>
              <a:t>Aggiungere Dispositivi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Per aggiungere dispositivi </a:t>
            </a:r>
          </a:p>
          <a:p>
            <a:pPr lvl="1" algn="just"/>
            <a:r>
              <a:rPr lang="it-IT" dirty="0" smtClean="0"/>
              <a:t>Selezionare </a:t>
            </a:r>
            <a:r>
              <a:rPr lang="it-IT" dirty="0"/>
              <a:t>un dispositivo nel “Device-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Box” e trascinarlo nell'area di lavoro con il classico meccanismo Drag ‘n’ </a:t>
            </a:r>
            <a:r>
              <a:rPr lang="it-IT" dirty="0" err="1"/>
              <a:t>Drop</a:t>
            </a:r>
            <a:r>
              <a:rPr lang="it-IT" dirty="0"/>
              <a:t> </a:t>
            </a:r>
          </a:p>
          <a:p>
            <a:pPr lvl="1" algn="just"/>
            <a:r>
              <a:rPr lang="it-IT" dirty="0" smtClean="0"/>
              <a:t>In </a:t>
            </a:r>
            <a:r>
              <a:rPr lang="it-IT" dirty="0"/>
              <a:t>alternativa è possibile posizionarlo nell'area di lavoro con un semplice click del mouse nel punto in cui lo si vuole </a:t>
            </a:r>
            <a:r>
              <a:rPr lang="it-IT" dirty="0" smtClean="0"/>
              <a:t>inserire</a:t>
            </a:r>
          </a:p>
          <a:p>
            <a:pPr lvl="1" algn="just"/>
            <a:r>
              <a:rPr lang="it-IT" dirty="0" smtClean="0"/>
              <a:t>Per </a:t>
            </a:r>
            <a:r>
              <a:rPr lang="it-IT" dirty="0"/>
              <a:t>inserimenti multipli dello stesso dispositivo è necessario selezionare il dispositivo tenendo premuto il tasto CTRL e trascinarlo in tutti quei punti in cui se ne vuole inserire uno nuovo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31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339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Link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Per collegare due dispositivi </a:t>
            </a:r>
          </a:p>
          <a:p>
            <a:pPr lvl="1" algn="just"/>
            <a:r>
              <a:rPr lang="it-IT" dirty="0" smtClean="0"/>
              <a:t>Selezionare </a:t>
            </a:r>
            <a:r>
              <a:rPr lang="it-IT" dirty="0"/>
              <a:t>un collegamento nel “Device-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Box” e selezionare nell'area di lavoro i due capi del </a:t>
            </a:r>
            <a:r>
              <a:rPr lang="it-IT" dirty="0" smtClean="0"/>
              <a:t>collegamento</a:t>
            </a:r>
          </a:p>
          <a:p>
            <a:pPr lvl="1" algn="just"/>
            <a:r>
              <a:rPr lang="it-IT" dirty="0" smtClean="0"/>
              <a:t>Quando </a:t>
            </a:r>
            <a:r>
              <a:rPr lang="it-IT" dirty="0"/>
              <a:t>si seleziona un capo del collegamento vengono mostrate le porte (interfacce) su cui è possibile attestare il </a:t>
            </a:r>
            <a:r>
              <a:rPr lang="it-IT" dirty="0" smtClean="0"/>
              <a:t>link</a:t>
            </a:r>
          </a:p>
          <a:p>
            <a:pPr lvl="1" algn="just"/>
            <a:r>
              <a:rPr lang="it-IT" dirty="0" smtClean="0"/>
              <a:t>Per </a:t>
            </a:r>
            <a:r>
              <a:rPr lang="it-IT" dirty="0"/>
              <a:t>collegamenti multipli dello stesso tipo è possibile utilizzare, come nel caso di aggiunta di dispositivi, il tasto CTRL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310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Monitoraggio delle reti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0" hangingPunct="0"/>
            <a:r>
              <a:rPr lang="it-IT" dirty="0">
                <a:latin typeface="Calibri"/>
                <a:cs typeface="Calibri"/>
              </a:rPr>
              <a:t>È possibile definire </a:t>
            </a:r>
            <a:r>
              <a:rPr lang="it-IT" dirty="0" smtClean="0">
                <a:latin typeface="Calibri"/>
                <a:cs typeface="Calibri"/>
              </a:rPr>
              <a:t>network </a:t>
            </a:r>
            <a:r>
              <a:rPr lang="it-IT" dirty="0">
                <a:latin typeface="Calibri"/>
                <a:cs typeface="Calibri"/>
              </a:rPr>
              <a:t>management ( gestione di rete) come tutte quelle attività relative alla rilevazione (</a:t>
            </a:r>
            <a:r>
              <a:rPr lang="it-IT" dirty="0" err="1">
                <a:latin typeface="Calibri"/>
                <a:cs typeface="Calibri"/>
              </a:rPr>
              <a:t>monitoring</a:t>
            </a:r>
            <a:r>
              <a:rPr lang="it-IT" dirty="0">
                <a:latin typeface="Calibri"/>
                <a:cs typeface="Calibri"/>
              </a:rPr>
              <a:t>), sperimentazione (</a:t>
            </a:r>
            <a:r>
              <a:rPr lang="it-IT" dirty="0" err="1">
                <a:latin typeface="Calibri"/>
                <a:cs typeface="Calibri"/>
              </a:rPr>
              <a:t>testing</a:t>
            </a:r>
            <a:r>
              <a:rPr lang="it-IT" dirty="0">
                <a:latin typeface="Calibri"/>
                <a:cs typeface="Calibri"/>
              </a:rPr>
              <a:t>), configurazione (</a:t>
            </a:r>
            <a:r>
              <a:rPr lang="it-IT" dirty="0" err="1">
                <a:latin typeface="Calibri"/>
                <a:cs typeface="Calibri"/>
              </a:rPr>
              <a:t>configuring</a:t>
            </a:r>
            <a:r>
              <a:rPr lang="it-IT" dirty="0">
                <a:latin typeface="Calibri"/>
                <a:cs typeface="Calibri"/>
              </a:rPr>
              <a:t>) e risoluzione dei problemi (</a:t>
            </a:r>
            <a:r>
              <a:rPr lang="it-IT" dirty="0" err="1">
                <a:latin typeface="Calibri"/>
                <a:cs typeface="Calibri"/>
              </a:rPr>
              <a:t>troubleshooting</a:t>
            </a:r>
            <a:r>
              <a:rPr lang="it-IT" dirty="0">
                <a:latin typeface="Calibri"/>
                <a:cs typeface="Calibri"/>
              </a:rPr>
              <a:t>) dei componenti di rete al fine di soddisfare le esigenze di un’organizzazione. </a:t>
            </a:r>
          </a:p>
          <a:p>
            <a:pPr algn="just" eaLnBrk="0" hangingPunct="0"/>
            <a:endParaRPr lang="it-IT" dirty="0">
              <a:latin typeface="Calibri"/>
              <a:cs typeface="Calibri"/>
            </a:endParaRPr>
          </a:p>
          <a:p>
            <a:pPr algn="just" eaLnBrk="0" hangingPunct="0"/>
            <a:r>
              <a:rPr lang="it-IT" dirty="0">
                <a:latin typeface="Calibri"/>
                <a:cs typeface="Calibri"/>
              </a:rPr>
              <a:t>Queste esigenze comprendono un funzionamento della rete che sia efficiente, senza interruzioni e con un ben preciso livello di qualità del servizio. Per raggiungere questi obiettivi la gestione di rete ha la necessità di interagire con hardware e software, ma anche la componente umana non deve essere trascurata.</a:t>
            </a:r>
            <a:endParaRPr lang="en-US" dirty="0">
              <a:latin typeface="Calibri"/>
              <a:cs typeface="Calibri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33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156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Aree del Network Management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34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" y="2564904"/>
            <a:ext cx="8991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701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Configuration management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0" hangingPunct="0"/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Una rete di grandi dimensioni è formata da centinaia di entità che sono fisicamente o logicamente collegate tra loro. </a:t>
            </a:r>
          </a:p>
          <a:p>
            <a:pPr algn="just" eaLnBrk="0" hangingPunct="0"/>
            <a:endParaRPr lang="it-IT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just" eaLnBrk="0" hangingPunct="0"/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Ognuna di queste entità ha una configurazione iniziale che viene predisposta al momento del suo inserimento in rete, ma nel corso del tempo può cambiare o può essere necessario aggiornarla. I computer vengono sostituiti, le applicazioni software vengono aggiornate, gli utenti possono spostarsi da un gruppo di lavoro ad un altro.</a:t>
            </a:r>
          </a:p>
          <a:p>
            <a:pPr algn="just" eaLnBrk="0" hangingPunct="0"/>
            <a:endParaRPr lang="it-IT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just" eaLnBrk="0" hangingPunct="0"/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Obiettivo del </a:t>
            </a:r>
            <a:r>
              <a:rPr lang="it-IT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configuration</a:t>
            </a:r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management è quello di conoscere in ogni istante lo stato di ciascuna entità e le sue relazioni con le altre entità.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35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60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Configuration management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RI-Configurazione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Riconfigurazione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hardware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Riconfigurazione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software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Riconfigurazione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relativa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agli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utenti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Documentazione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Documentazione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hardware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Documentazione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software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Documentazione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relativa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agli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utenti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36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455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Le reti moderne sono complesse e spesso formate da un gran numero di componenti. Il funzionamento corretto della rete dipende dal funzionamento di ciascuno dei componenti </a:t>
            </a:r>
            <a:r>
              <a:rPr lang="it-IT" dirty="0" smtClean="0"/>
              <a:t>che ne </a:t>
            </a:r>
            <a:r>
              <a:rPr lang="it-IT" dirty="0"/>
              <a:t>fanno parte.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gestione dei guasti ( fault management) è l’area della gestione di rete che si occupa di questi problemi.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grandi linee il fault management può essere suddiviso in due ampi sottosistemi: gestione reattiva e gestione proattiva dei guasti.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37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4213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management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Gestione reattiva dei guasti</a:t>
            </a:r>
          </a:p>
          <a:p>
            <a:pPr lvl="1"/>
            <a:r>
              <a:rPr lang="it-IT" dirty="0"/>
              <a:t>Individuazione dei guasti</a:t>
            </a:r>
          </a:p>
          <a:p>
            <a:pPr lvl="1"/>
            <a:r>
              <a:rPr lang="it-IT" dirty="0"/>
              <a:t>Isolamento dei guasti</a:t>
            </a:r>
          </a:p>
          <a:p>
            <a:pPr lvl="1"/>
            <a:r>
              <a:rPr lang="it-IT" dirty="0"/>
              <a:t>Correzione dei guasti</a:t>
            </a:r>
          </a:p>
          <a:p>
            <a:pPr lvl="1"/>
            <a:r>
              <a:rPr lang="it-IT" dirty="0"/>
              <a:t>Documentazione dei guasti</a:t>
            </a:r>
          </a:p>
          <a:p>
            <a:r>
              <a:rPr lang="it-IT" dirty="0" smtClean="0"/>
              <a:t>Gestione proattiva dei guasti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38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/>
              <a:t>Il performance management è strettamente correlato al fault management ed ha come scopo l’analisi e la verifica continua delle prestazioni offerte dall’infrastruttura di rete al fine di ottimizzarne il funzionamento.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Nella pratica quello che viene fatto è la rilevazione ad intervalli di tempo regolari e prefissati di alcune misure di prestazione tipiche quali il livello di traffico, il </a:t>
            </a:r>
            <a:r>
              <a:rPr lang="it-IT" dirty="0" err="1"/>
              <a:t>throughput</a:t>
            </a:r>
            <a:r>
              <a:rPr lang="it-IT" dirty="0"/>
              <a:t> ottenuto dalle varie stazioni e il tempo di risposta dei vari componenti.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Alcuni protocolli, come SNMP discusso in questo capitolo, possono essere utilizzati per il performance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39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92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t-IT" dirty="0" smtClean="0"/>
              <a:t>Indice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896544"/>
          </a:xfrm>
        </p:spPr>
        <p:txBody>
          <a:bodyPr>
            <a:normAutofit fontScale="25000" lnSpcReduction="20000"/>
          </a:bodyPr>
          <a:lstStyle/>
          <a:p>
            <a:endParaRPr lang="it-IT" dirty="0" smtClean="0"/>
          </a:p>
          <a:p>
            <a:pPr>
              <a:buNone/>
            </a:pPr>
            <a:endParaRPr lang="it-IT" sz="4900" dirty="0" smtClean="0"/>
          </a:p>
          <a:p>
            <a:pPr>
              <a:buNone/>
            </a:pPr>
            <a:r>
              <a:rPr lang="it-IT" sz="8000" dirty="0" smtClean="0"/>
              <a:t>MODULO 4:</a:t>
            </a:r>
            <a:r>
              <a:rPr lang="it-IT" sz="4900" dirty="0" smtClean="0"/>
              <a:t> </a:t>
            </a:r>
            <a:r>
              <a:rPr lang="it-IT" sz="8000" b="1" dirty="0" smtClean="0"/>
              <a:t>Configurazione di una rete (1h) </a:t>
            </a:r>
          </a:p>
          <a:p>
            <a:pPr>
              <a:buNone/>
            </a:pPr>
            <a:r>
              <a:rPr lang="it-IT" sz="8000" dirty="0" smtClean="0"/>
              <a:t>4.1 </a:t>
            </a:r>
            <a:r>
              <a:rPr lang="it-IT" sz="8000" dirty="0" err="1" smtClean="0"/>
              <a:t>Wlan</a:t>
            </a:r>
            <a:r>
              <a:rPr lang="it-IT" sz="8000" dirty="0" smtClean="0"/>
              <a:t>: caratteristiche tecniche </a:t>
            </a:r>
          </a:p>
          <a:p>
            <a:pPr>
              <a:buNone/>
            </a:pPr>
            <a:r>
              <a:rPr lang="it-IT" sz="8000" dirty="0" smtClean="0"/>
              <a:t>	    4.1.1 Vantaggi e limiti </a:t>
            </a:r>
          </a:p>
          <a:p>
            <a:pPr>
              <a:buNone/>
            </a:pPr>
            <a:r>
              <a:rPr lang="it-IT" sz="8000" dirty="0" smtClean="0"/>
              <a:t>          4.1.2 Access </a:t>
            </a:r>
            <a:r>
              <a:rPr lang="it-IT" sz="8000" dirty="0" err="1" smtClean="0"/>
              <a:t>point</a:t>
            </a:r>
            <a:r>
              <a:rPr lang="it-IT" sz="8000" dirty="0" smtClean="0"/>
              <a:t> </a:t>
            </a:r>
          </a:p>
          <a:p>
            <a:pPr>
              <a:buNone/>
            </a:pPr>
            <a:r>
              <a:rPr lang="it-IT" sz="8000" dirty="0" smtClean="0"/>
              <a:t>4.2 Relazioni LAN e WLAN</a:t>
            </a:r>
            <a:endParaRPr lang="it-IT" sz="8000" b="1" dirty="0" smtClean="0"/>
          </a:p>
          <a:p>
            <a:pPr>
              <a:buNone/>
            </a:pPr>
            <a:r>
              <a:rPr lang="it-IT" sz="8000" dirty="0" smtClean="0"/>
              <a:t>4.3 Dati di configurazione necessari </a:t>
            </a:r>
          </a:p>
          <a:p>
            <a:pPr>
              <a:buNone/>
            </a:pPr>
            <a:r>
              <a:rPr lang="it-IT" sz="8000" dirty="0" smtClean="0"/>
              <a:t>4.2 comandi utili di supporto (IPCONFIG ecc) </a:t>
            </a:r>
          </a:p>
          <a:p>
            <a:pPr>
              <a:buNone/>
            </a:pPr>
            <a:endParaRPr lang="it-IT" sz="4900" dirty="0" smtClean="0"/>
          </a:p>
          <a:p>
            <a:pPr>
              <a:buNone/>
            </a:pPr>
            <a:r>
              <a:rPr lang="pt-BR" sz="8000" dirty="0" smtClean="0"/>
              <a:t>MODULO 5:</a:t>
            </a:r>
            <a:r>
              <a:rPr lang="pt-BR" sz="4900" dirty="0" smtClean="0"/>
              <a:t> </a:t>
            </a:r>
            <a:r>
              <a:rPr lang="pt-BR" sz="8000" b="1" dirty="0" smtClean="0"/>
              <a:t>Packet Tracer (1h) </a:t>
            </a:r>
          </a:p>
          <a:p>
            <a:pPr>
              <a:buNone/>
            </a:pPr>
            <a:r>
              <a:rPr lang="it-IT" sz="8000" dirty="0" smtClean="0"/>
              <a:t>5.1 esercizio di configurazione di una rete </a:t>
            </a:r>
          </a:p>
          <a:p>
            <a:pPr>
              <a:buNone/>
            </a:pPr>
            <a:endParaRPr lang="it-IT" sz="4900" dirty="0" smtClean="0"/>
          </a:p>
          <a:p>
            <a:pPr>
              <a:buNone/>
            </a:pPr>
            <a:r>
              <a:rPr lang="it-IT" sz="8000" dirty="0" smtClean="0"/>
              <a:t>MODULO 6: </a:t>
            </a:r>
            <a:r>
              <a:rPr lang="it-IT" sz="8000" b="1" dirty="0" smtClean="0"/>
              <a:t>Monitoraggio delle reti (1h) </a:t>
            </a:r>
          </a:p>
          <a:p>
            <a:pPr>
              <a:buNone/>
            </a:pPr>
            <a:r>
              <a:rPr lang="it-IT" sz="8000" dirty="0" smtClean="0"/>
              <a:t>6.1 Introduzione a protocolli e </a:t>
            </a:r>
            <a:r>
              <a:rPr lang="it-IT" sz="8000" dirty="0" err="1" smtClean="0"/>
              <a:t>tool</a:t>
            </a:r>
            <a:r>
              <a:rPr lang="it-IT" sz="8000" dirty="0" smtClean="0"/>
              <a:t> di monitoraggio del traffico sulla rete </a:t>
            </a:r>
          </a:p>
          <a:p>
            <a:pPr>
              <a:buNone/>
            </a:pPr>
            <a:endParaRPr lang="it-IT" sz="4900" dirty="0" smtClean="0"/>
          </a:p>
          <a:p>
            <a:pPr>
              <a:buNone/>
            </a:pPr>
            <a:r>
              <a:rPr lang="it-IT" sz="8000" dirty="0" smtClean="0"/>
              <a:t>MODULO 7:</a:t>
            </a:r>
            <a:r>
              <a:rPr lang="it-IT" sz="4900" dirty="0" smtClean="0"/>
              <a:t> </a:t>
            </a:r>
            <a:r>
              <a:rPr lang="it-IT" sz="8000" b="1" dirty="0" smtClean="0"/>
              <a:t>Test finale di apprendimento (1h) </a:t>
            </a:r>
            <a:endParaRPr lang="it-IT" sz="8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Livello di traffico</a:t>
            </a:r>
          </a:p>
          <a:p>
            <a:r>
              <a:rPr lang="it-IT" dirty="0" err="1" smtClean="0"/>
              <a:t>Throughput</a:t>
            </a:r>
            <a:endParaRPr lang="it-IT" dirty="0" smtClean="0"/>
          </a:p>
          <a:p>
            <a:r>
              <a:rPr lang="it-IT" dirty="0" smtClean="0"/>
              <a:t>Tempo di risposta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40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893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La </a:t>
            </a:r>
            <a:r>
              <a:rPr lang="it-IT" dirty="0"/>
              <a:t>gestione della sicurezza ha lo scopo di controllare gli accessi alla rete sulla base di politiche d’accesso predefinite.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Tecnologie e tecniche tipiche in questo ambito sono i meccanismi di autenticazione combinati con varie tecniche crittografiche.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Inoltre, l’analisi della tipologia e della quantità del traffico di rete può essere un ulteriore strumento per individuare accessi non autorizzati ed eventuali fughe di informazioni.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41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514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Accounting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/>
              <a:t>La gestione della rendicontazione (</a:t>
            </a:r>
            <a:r>
              <a:rPr lang="it-IT" dirty="0" err="1"/>
              <a:t>accouting</a:t>
            </a:r>
            <a:r>
              <a:rPr lang="it-IT" dirty="0"/>
              <a:t> management) riguarda l’accesso da parte degli utenti alle risorse di rete.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In questo caso l’attenzione non è sul fatto che un utente sia o</a:t>
            </a:r>
          </a:p>
          <a:p>
            <a:pPr marL="0" indent="0" algn="just">
              <a:buNone/>
            </a:pPr>
            <a:r>
              <a:rPr lang="it-IT" dirty="0"/>
              <a:t>meno autorizzato ad accedere ad una determinata risorsa, bensì sulla rendicontazione del suo accesso relativamente alle risorse che ha “consumato”.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Tutto questo al fine di imputare correttamente i costi alla sua divisione, dipartimento o gruppo d’appartenenza nell’organizzazione. Ovviamente, il fatto che l’utilizzo delle risorse venga rendicontato e imputato non significa necessariamente un trasferimento monetario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42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865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</a:t>
            </a:r>
            <a:r>
              <a:rPr lang="it-IT" dirty="0"/>
              <a:t>protocollo SNMP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Negli ultimi decenni sono stati sviluppati numerosi protocolli per la gestione delle reti.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Il più significativo è il protocollo SNMP (Simple Network Management </a:t>
            </a:r>
            <a:r>
              <a:rPr lang="it-IT" dirty="0" err="1"/>
              <a:t>Protocol</a:t>
            </a:r>
            <a:r>
              <a:rPr lang="it-IT" dirty="0"/>
              <a:t>) utilizzato in Internet e che verrà descritto in questo capitolo.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SNMP è un </a:t>
            </a:r>
            <a:r>
              <a:rPr lang="it-IT" dirty="0" err="1"/>
              <a:t>framework</a:t>
            </a:r>
            <a:r>
              <a:rPr lang="it-IT" dirty="0"/>
              <a:t> per la gestione dei dispositivi nelle internet basate su TCP/IP.</a:t>
            </a:r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43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3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MODULO 4: Configurazione di una rete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7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	Le attività di base per configurare una rete sono: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Definire  quanti e quali </a:t>
            </a:r>
            <a:r>
              <a:rPr lang="it-IT" sz="2400" dirty="0" err="1" smtClean="0"/>
              <a:t>host</a:t>
            </a:r>
            <a:r>
              <a:rPr lang="it-IT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Definire quante e quali apparecchiature di rete (</a:t>
            </a:r>
            <a:r>
              <a:rPr lang="it-IT" sz="2400" dirty="0" err="1" smtClean="0"/>
              <a:t>switch</a:t>
            </a:r>
            <a:r>
              <a:rPr lang="it-IT" sz="2400" dirty="0" smtClean="0"/>
              <a:t> , router)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Definire le modalità di connessione (chi è connesso con chi)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/>
              <a:t>Definire i mezzi trasmissivi </a:t>
            </a:r>
          </a:p>
          <a:p>
            <a:pPr lvl="1">
              <a:buFont typeface="Arial" pitchFamily="34" charset="0"/>
              <a:buChar char="•"/>
            </a:pPr>
            <a:endParaRPr lang="it-IT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Messi trasmissivi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584" y="1484784"/>
            <a:ext cx="7859216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Per realizzare una rete è necessario collegare fisicamente  le apparecchiature di rete mediante opportuni mezzi trasmissivi, che sono: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it-IT" sz="2600" dirty="0" smtClean="0"/>
              <a:t>     </a:t>
            </a:r>
            <a:r>
              <a:rPr lang="it-IT" sz="2400" dirty="0" smtClean="0"/>
              <a:t>Mezzi elettrici (doppini telefonici, cavo coassiale)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it-IT" sz="2400" dirty="0" smtClean="0"/>
              <a:t>     Mezzi ottici  (fibra ottica)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it-IT" sz="2400" dirty="0" smtClean="0"/>
              <a:t>     Mezzi elettromagnetici  (trasmissioni via etere)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Disturbi dei mezzi trasmissivi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584" y="1772816"/>
            <a:ext cx="7859216" cy="259228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it-IT" sz="2400" dirty="0" smtClean="0"/>
              <a:t>Nella scelta del mezzo trasmissivo,  è  importante tenere sempre presente i disturbi  del mezzo fisico, che sono:</a:t>
            </a:r>
          </a:p>
          <a:p>
            <a:pPr indent="0"/>
            <a:r>
              <a:rPr lang="it-IT" sz="2400" dirty="0" smtClean="0"/>
              <a:t> 	distorsione</a:t>
            </a:r>
          </a:p>
          <a:p>
            <a:pPr indent="0"/>
            <a:r>
              <a:rPr lang="it-IT" sz="2400" dirty="0" smtClean="0"/>
              <a:t> 	attenuazione</a:t>
            </a:r>
          </a:p>
          <a:p>
            <a:pPr indent="0"/>
            <a:r>
              <a:rPr lang="it-IT" sz="2400" dirty="0" smtClean="0"/>
              <a:t> 	rumore, diafonia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5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it-IT" dirty="0" smtClean="0"/>
              <a:t>Mezzi elettrici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1722288"/>
            <a:ext cx="540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• </a:t>
            </a:r>
            <a:r>
              <a:rPr lang="it-IT" sz="2000" dirty="0" smtClean="0"/>
              <a:t>Molto usato prima dell'avvento dei doppini di nuova generazione. Oggi si preferisce usare i doppini per medie prestazioni e le fibre ottiche per alte prestazioni. </a:t>
            </a:r>
          </a:p>
          <a:p>
            <a:r>
              <a:rPr lang="it-IT" sz="2000" dirty="0" smtClean="0"/>
              <a:t>• Usato nelle LAN a bus o ad anello</a:t>
            </a:r>
          </a:p>
          <a:p>
            <a:r>
              <a:rPr lang="it-IT" sz="2000" dirty="0" smtClean="0"/>
              <a:t>• Formato da anima di acciaio (sulla quale viaggia il segnale), circondata da una calza di rame (massa). Uno strato di plastica garantisce l’isolamento tra il centro del conduttore e lo schermo di metallo intrecciato. Lo schermo di metallo aiuta a bloccare qualsiasi interferenza esterna.</a:t>
            </a:r>
          </a:p>
          <a:p>
            <a:r>
              <a:rPr lang="it-IT" sz="2000" dirty="0" smtClean="0"/>
              <a:t>• Adatto solo per distanze limitate</a:t>
            </a:r>
          </a:p>
          <a:p>
            <a:r>
              <a:rPr lang="it-IT" sz="2000" dirty="0" smtClean="0"/>
              <a:t>• Difficile e costoso da fabbricare</a:t>
            </a:r>
          </a:p>
          <a:p>
            <a:endParaRPr lang="it-IT" sz="2000" dirty="0" smtClean="0"/>
          </a:p>
        </p:txBody>
      </p:sp>
      <p:sp>
        <p:nvSpPr>
          <p:cNvPr id="7" name="Rettangolo 6"/>
          <p:cNvSpPr/>
          <p:nvPr/>
        </p:nvSpPr>
        <p:spPr>
          <a:xfrm>
            <a:off x="547936" y="828581"/>
            <a:ext cx="79845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 smtClean="0"/>
          </a:p>
          <a:p>
            <a:r>
              <a:rPr lang="it-IT" sz="2800" dirty="0" smtClean="0"/>
              <a:t>Cavo coassiale (RG-58)</a:t>
            </a:r>
          </a:p>
        </p:txBody>
      </p:sp>
      <p:pic>
        <p:nvPicPr>
          <p:cNvPr id="8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9182" y="2348880"/>
            <a:ext cx="2381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t-IT" sz="4000" dirty="0" smtClean="0"/>
              <a:t>Mezzi elettrici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95536" y="1412776"/>
            <a:ext cx="49685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/>
              <a:t> Coppia di fili di rame, isolati singolarmente, ritorti tra di loro, in modo da formare una treccia.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Tre tipi standard: 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 smtClean="0"/>
              <a:t>   UTP (Unshielded Twisted Pair): </a:t>
            </a:r>
            <a:r>
              <a:rPr lang="en-GB" sz="2000" dirty="0" err="1" smtClean="0"/>
              <a:t>doppino</a:t>
            </a:r>
            <a:r>
              <a:rPr lang="en-GB" sz="2000" dirty="0" smtClean="0"/>
              <a:t> non </a:t>
            </a:r>
            <a:r>
              <a:rPr lang="en-GB" sz="2000" dirty="0" err="1" smtClean="0"/>
              <a:t>schermato</a:t>
            </a:r>
            <a:r>
              <a:rPr lang="en-GB" sz="2000" dirty="0" smtClean="0"/>
              <a:t>. </a:t>
            </a:r>
            <a:endParaRPr lang="it-IT" sz="2000" dirty="0" smtClean="0"/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   FTP (</a:t>
            </a:r>
            <a:r>
              <a:rPr lang="it-IT" sz="2000" dirty="0" err="1" smtClean="0"/>
              <a:t>Foilded</a:t>
            </a:r>
            <a:r>
              <a:rPr lang="it-IT" sz="2000" dirty="0" smtClean="0"/>
              <a:t> </a:t>
            </a:r>
            <a:r>
              <a:rPr lang="it-IT" sz="2000" dirty="0" err="1" smtClean="0"/>
              <a:t>Twisted</a:t>
            </a:r>
            <a:r>
              <a:rPr lang="it-IT" sz="2000" dirty="0" smtClean="0"/>
              <a:t> </a:t>
            </a:r>
            <a:r>
              <a:rPr lang="it-IT" sz="2000" dirty="0" err="1" smtClean="0"/>
              <a:t>Pair</a:t>
            </a:r>
            <a:r>
              <a:rPr lang="it-IT" sz="2000" dirty="0" smtClean="0"/>
              <a:t>): doppino con un unico schermo. 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   STP (</a:t>
            </a:r>
            <a:r>
              <a:rPr lang="it-IT" sz="2000" dirty="0" err="1" smtClean="0"/>
              <a:t>Shielded</a:t>
            </a:r>
            <a:r>
              <a:rPr lang="it-IT" sz="2000" dirty="0" smtClean="0"/>
              <a:t> </a:t>
            </a:r>
            <a:r>
              <a:rPr lang="it-IT" sz="2000" dirty="0" err="1" smtClean="0"/>
              <a:t>Twisted</a:t>
            </a:r>
            <a:r>
              <a:rPr lang="it-IT" sz="2000" dirty="0" smtClean="0"/>
              <a:t> </a:t>
            </a:r>
            <a:r>
              <a:rPr lang="it-IT" sz="2000" dirty="0" err="1" smtClean="0"/>
              <a:t>Pair</a:t>
            </a:r>
            <a:r>
              <a:rPr lang="it-IT" sz="2000" dirty="0" smtClean="0"/>
              <a:t>): doppino con una schermatura per ogni singola coppia, oltre alla schermatura globale. 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Testato fino a 100 </a:t>
            </a:r>
            <a:r>
              <a:rPr lang="it-IT" sz="2000" dirty="0" err="1" smtClean="0"/>
              <a:t>Mhz</a:t>
            </a:r>
            <a:r>
              <a:rPr lang="it-IT" sz="2000" dirty="0" smtClean="0"/>
              <a:t>,  garantisce velocità dell'ordine dei 100 Mbps.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Solo per connessioni punto a punto</a:t>
            </a:r>
          </a:p>
          <a:p>
            <a:r>
              <a:rPr lang="it-IT" sz="2000" dirty="0" smtClean="0"/>
              <a:t>   (topologia a stella)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</p:txBody>
      </p:sp>
      <p:sp>
        <p:nvSpPr>
          <p:cNvPr id="7" name="Rettangolo 6"/>
          <p:cNvSpPr/>
          <p:nvPr/>
        </p:nvSpPr>
        <p:spPr>
          <a:xfrm>
            <a:off x="547936" y="980728"/>
            <a:ext cx="8200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Cavo </a:t>
            </a:r>
            <a:r>
              <a:rPr lang="it-IT" sz="2400" dirty="0" err="1" smtClean="0"/>
              <a:t>Twisted</a:t>
            </a:r>
            <a:r>
              <a:rPr lang="it-IT" sz="2400" dirty="0" smtClean="0"/>
              <a:t> </a:t>
            </a:r>
            <a:r>
              <a:rPr lang="it-IT" sz="2400" dirty="0" err="1" smtClean="0"/>
              <a:t>Pair</a:t>
            </a:r>
            <a:r>
              <a:rPr lang="it-IT" sz="2400" dirty="0" smtClean="0"/>
              <a:t>  (doppino)</a:t>
            </a:r>
          </a:p>
        </p:txBody>
      </p:sp>
      <p:pic>
        <p:nvPicPr>
          <p:cNvPr id="8" name="fancybox-img" descr="Polo Formativo Regionale della Ligu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165304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348880"/>
            <a:ext cx="32341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2226</Words>
  <Application>Microsoft Macintosh PowerPoint</Application>
  <PresentationFormat>Presentazione su schermo (4:3)</PresentationFormat>
  <Paragraphs>320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4" baseType="lpstr">
      <vt:lpstr>Tema di Office</vt:lpstr>
      <vt:lpstr>BSIC - Reti, protocolli e configurazioni di rete</vt:lpstr>
      <vt:lpstr>Programma </vt:lpstr>
      <vt:lpstr>Indice (1)</vt:lpstr>
      <vt:lpstr>Indice (2)</vt:lpstr>
      <vt:lpstr> MODULO 4: Configurazione di una rete </vt:lpstr>
      <vt:lpstr> Messi trasmissivi </vt:lpstr>
      <vt:lpstr> Disturbi dei mezzi trasmissivi </vt:lpstr>
      <vt:lpstr>Mezzi elettrici</vt:lpstr>
      <vt:lpstr>Mezzi elettrici</vt:lpstr>
      <vt:lpstr>Mezzi ottici</vt:lpstr>
      <vt:lpstr>Reti Wireless</vt:lpstr>
      <vt:lpstr>Tipi di reti Wireless - I</vt:lpstr>
      <vt:lpstr>Tipi di reti Wireless - II</vt:lpstr>
      <vt:lpstr>Standard Wireless</vt:lpstr>
      <vt:lpstr>Standard IEEE 802.11</vt:lpstr>
      <vt:lpstr>Standard IEEE 802.11</vt:lpstr>
      <vt:lpstr>Standard IEEE 802.11</vt:lpstr>
      <vt:lpstr>Sicurezza </vt:lpstr>
      <vt:lpstr>Sicurezza</vt:lpstr>
      <vt:lpstr>Componenti richiesti</vt:lpstr>
      <vt:lpstr>Access Point</vt:lpstr>
      <vt:lpstr>Antenne </vt:lpstr>
      <vt:lpstr>Estensori di rete</vt:lpstr>
      <vt:lpstr>Power line wireless</vt:lpstr>
      <vt:lpstr>Schede di rete Wireless</vt:lpstr>
      <vt:lpstr>Risoluzione dei Problemi</vt:lpstr>
      <vt:lpstr>Modulo 5: Packet Tracer</vt:lpstr>
      <vt:lpstr>Packet Tracer</vt:lpstr>
      <vt:lpstr>Interfaccia Grafica</vt:lpstr>
      <vt:lpstr>Logical/Physical workspace</vt:lpstr>
      <vt:lpstr>Aggiungere Dispositivi</vt:lpstr>
      <vt:lpstr>Aggiungere Link </vt:lpstr>
      <vt:lpstr>Monitoraggio delle reti</vt:lpstr>
      <vt:lpstr>Aree del Network Management</vt:lpstr>
      <vt:lpstr>Configuration management</vt:lpstr>
      <vt:lpstr>Configuration management</vt:lpstr>
      <vt:lpstr>Fault management</vt:lpstr>
      <vt:lpstr>Fault management </vt:lpstr>
      <vt:lpstr>Performance Management</vt:lpstr>
      <vt:lpstr>Performance Management</vt:lpstr>
      <vt:lpstr>Security Management</vt:lpstr>
      <vt:lpstr>Accounting Management</vt:lpstr>
      <vt:lpstr>Il protocollo SNMP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Vilma Filippone</dc:creator>
  <cp:lastModifiedBy>Alex</cp:lastModifiedBy>
  <cp:revision>133</cp:revision>
  <dcterms:created xsi:type="dcterms:W3CDTF">2016-04-04T21:00:41Z</dcterms:created>
  <dcterms:modified xsi:type="dcterms:W3CDTF">2016-04-26T13:35:03Z</dcterms:modified>
</cp:coreProperties>
</file>