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810725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it"/>
              <a:t>Preambolo del Segmento TCP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it"/>
              <a:t>Caneva Matteo &amp; Enrico Pezzano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/>
              <a:t>20-12-2018</a:t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"/>
              <a:t>Reserved 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343275"/>
            <a:ext cx="8520600" cy="24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4 bit.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Predisposto per sviluppi futuri.</a:t>
            </a:r>
            <a:endParaRPr/>
          </a:p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descr="Risultati immagini per options png" id="133" name="Google Shape;1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7198" y="0"/>
            <a:ext cx="1466801" cy="155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"/>
              <a:t>Flags</a:t>
            </a:r>
            <a:endParaRPr/>
          </a:p>
        </p:txBody>
      </p:sp>
      <p:grpSp>
        <p:nvGrpSpPr>
          <p:cNvPr id="139" name="Google Shape;139;p23"/>
          <p:cNvGrpSpPr/>
          <p:nvPr/>
        </p:nvGrpSpPr>
        <p:grpSpPr>
          <a:xfrm>
            <a:off x="424858" y="1270423"/>
            <a:ext cx="8306813" cy="783013"/>
            <a:chOff x="424813" y="1177875"/>
            <a:chExt cx="8294371" cy="849900"/>
          </a:xfrm>
        </p:grpSpPr>
        <p:sp>
          <p:nvSpPr>
            <p:cNvPr id="140" name="Google Shape;140;p23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23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">
                <a:solidFill>
                  <a:schemeClr val="lt1"/>
                </a:solidFill>
              </a:rPr>
              <a:t>CWR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23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>
                <a:solidFill>
                  <a:schemeClr val="lt1"/>
                </a:solidFill>
              </a:rPr>
              <a:t>Ha bisogno di ECE attivo.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>
                <a:solidFill>
                  <a:schemeClr val="lt1"/>
                </a:solidFill>
              </a:rPr>
              <a:t>Utile per evitare la congestione.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4" name="Google Shape;144;p23"/>
          <p:cNvGrpSpPr/>
          <p:nvPr/>
        </p:nvGrpSpPr>
        <p:grpSpPr>
          <a:xfrm>
            <a:off x="424825" y="2127339"/>
            <a:ext cx="8294359" cy="799416"/>
            <a:chOff x="424813" y="2075689"/>
            <a:chExt cx="8294359" cy="849900"/>
          </a:xfrm>
        </p:grpSpPr>
        <p:sp>
          <p:nvSpPr>
            <p:cNvPr id="145" name="Google Shape;145;p23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23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">
                <a:solidFill>
                  <a:schemeClr val="lt1"/>
                </a:solidFill>
              </a:rPr>
              <a:t>ECE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23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>
                <a:solidFill>
                  <a:schemeClr val="lt1"/>
                </a:solidFill>
              </a:rPr>
              <a:t>Indica che supporta ECN.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>
                <a:solidFill>
                  <a:schemeClr val="lt1"/>
                </a:solidFill>
              </a:rPr>
              <a:t>Notifica l’avvicinarsi di una congestione.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9" name="Google Shape;149;p23"/>
          <p:cNvGrpSpPr/>
          <p:nvPr/>
        </p:nvGrpSpPr>
        <p:grpSpPr>
          <a:xfrm>
            <a:off x="424838" y="3001233"/>
            <a:ext cx="8294359" cy="932886"/>
            <a:chOff x="424813" y="2974405"/>
            <a:chExt cx="8294359" cy="849933"/>
          </a:xfrm>
        </p:grpSpPr>
        <p:sp>
          <p:nvSpPr>
            <p:cNvPr id="150" name="Google Shape;150;p23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23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">
                <a:solidFill>
                  <a:schemeClr val="lt1"/>
                </a:solidFill>
              </a:rPr>
              <a:t>URG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3"/>
          <p:cNvSpPr txBox="1"/>
          <p:nvPr>
            <p:ph idx="4294967295" type="body"/>
          </p:nvPr>
        </p:nvSpPr>
        <p:spPr>
          <a:xfrm>
            <a:off x="3480453" y="3079367"/>
            <a:ext cx="51117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>
                <a:solidFill>
                  <a:schemeClr val="lt1"/>
                </a:solidFill>
              </a:rPr>
              <a:t>Messaggio di interruzione.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>
                <a:solidFill>
                  <a:schemeClr val="lt1"/>
                </a:solidFill>
              </a:rPr>
              <a:t>Viene mandato al destinatario un messaggio urgente (esempio: Ctrl-Alt-Canc)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4" name="Google Shape;154;p23"/>
          <p:cNvGrpSpPr/>
          <p:nvPr/>
        </p:nvGrpSpPr>
        <p:grpSpPr>
          <a:xfrm>
            <a:off x="424838" y="4031268"/>
            <a:ext cx="8294359" cy="644164"/>
            <a:chOff x="424813" y="3871259"/>
            <a:chExt cx="8294359" cy="849933"/>
          </a:xfrm>
        </p:grpSpPr>
        <p:sp>
          <p:nvSpPr>
            <p:cNvPr id="155" name="Google Shape;155;p23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23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">
                <a:solidFill>
                  <a:schemeClr val="lt1"/>
                </a:solidFill>
              </a:rPr>
              <a:t>ACK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23"/>
          <p:cNvSpPr txBox="1"/>
          <p:nvPr>
            <p:ph idx="4294967295" type="body"/>
          </p:nvPr>
        </p:nvSpPr>
        <p:spPr>
          <a:xfrm>
            <a:off x="3480453" y="3881111"/>
            <a:ext cx="51117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>
                <a:solidFill>
                  <a:schemeClr val="lt1"/>
                </a:solidFill>
              </a:rPr>
              <a:t>Se attivo, ‘acknowledgement’ ha significato.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"/>
              <a:t>Flags</a:t>
            </a:r>
            <a:endParaRPr/>
          </a:p>
        </p:txBody>
      </p:sp>
      <p:grpSp>
        <p:nvGrpSpPr>
          <p:cNvPr id="165" name="Google Shape;165;p24"/>
          <p:cNvGrpSpPr/>
          <p:nvPr/>
        </p:nvGrpSpPr>
        <p:grpSpPr>
          <a:xfrm>
            <a:off x="424899" y="1386646"/>
            <a:ext cx="8306813" cy="545126"/>
            <a:chOff x="424813" y="1177875"/>
            <a:chExt cx="8294371" cy="849900"/>
          </a:xfrm>
        </p:grpSpPr>
        <p:sp>
          <p:nvSpPr>
            <p:cNvPr id="166" name="Google Shape;166;p24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24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">
                <a:solidFill>
                  <a:schemeClr val="lt1"/>
                </a:solidFill>
              </a:rPr>
              <a:t>PSH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24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>
                <a:solidFill>
                  <a:schemeClr val="lt1"/>
                </a:solidFill>
              </a:rPr>
              <a:t>Passaggio al livello superiore (PUSH)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70" name="Google Shape;170;p24"/>
          <p:cNvGrpSpPr/>
          <p:nvPr/>
        </p:nvGrpSpPr>
        <p:grpSpPr>
          <a:xfrm>
            <a:off x="424825" y="2127339"/>
            <a:ext cx="8294359" cy="799416"/>
            <a:chOff x="424813" y="2075689"/>
            <a:chExt cx="8294359" cy="849900"/>
          </a:xfrm>
        </p:grpSpPr>
        <p:sp>
          <p:nvSpPr>
            <p:cNvPr id="171" name="Google Shape;171;p24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24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">
                <a:solidFill>
                  <a:schemeClr val="lt1"/>
                </a:solidFill>
              </a:rPr>
              <a:t>RST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4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>
                <a:solidFill>
                  <a:schemeClr val="lt1"/>
                </a:solidFill>
              </a:rPr>
              <a:t>Re-inizializzazione della rete.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>
                <a:solidFill>
                  <a:schemeClr val="lt1"/>
                </a:solidFill>
              </a:rPr>
              <a:t>Errore grave ed irrecuperabile.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75" name="Google Shape;175;p24"/>
          <p:cNvGrpSpPr/>
          <p:nvPr/>
        </p:nvGrpSpPr>
        <p:grpSpPr>
          <a:xfrm>
            <a:off x="431177" y="3115083"/>
            <a:ext cx="8294359" cy="1337200"/>
            <a:chOff x="424813" y="2974405"/>
            <a:chExt cx="8294359" cy="849933"/>
          </a:xfrm>
        </p:grpSpPr>
        <p:sp>
          <p:nvSpPr>
            <p:cNvPr id="176" name="Google Shape;176;p24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4"/>
          <p:cNvSpPr txBox="1"/>
          <p:nvPr>
            <p:ph idx="4294967295" type="body"/>
          </p:nvPr>
        </p:nvSpPr>
        <p:spPr>
          <a:xfrm>
            <a:off x="545975" y="3350525"/>
            <a:ext cx="24225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">
                <a:solidFill>
                  <a:schemeClr val="lt1"/>
                </a:solidFill>
              </a:rPr>
              <a:t>SYN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24"/>
          <p:cNvSpPr txBox="1"/>
          <p:nvPr>
            <p:ph idx="4294967295" type="body"/>
          </p:nvPr>
        </p:nvSpPr>
        <p:spPr>
          <a:xfrm>
            <a:off x="3486753" y="3354067"/>
            <a:ext cx="51117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>
                <a:solidFill>
                  <a:schemeClr val="lt1"/>
                </a:solidFill>
              </a:rPr>
              <a:t>Il terminale locale vuole aprire una nuova connessione.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>
                <a:solidFill>
                  <a:schemeClr val="lt1"/>
                </a:solidFill>
              </a:rPr>
              <a:t>Sincronizzare i ‘sequence number’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>
                <a:solidFill>
                  <a:schemeClr val="lt1"/>
                </a:solidFill>
              </a:rPr>
              <a:t>Richiesta di connessione: SYN=1 e ACK=0.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0" name="Google Shape;180;p24"/>
          <p:cNvSpPr txBox="1"/>
          <p:nvPr>
            <p:ph idx="4294967295" type="body"/>
          </p:nvPr>
        </p:nvSpPr>
        <p:spPr>
          <a:xfrm>
            <a:off x="545975" y="4223850"/>
            <a:ext cx="24225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">
                <a:solidFill>
                  <a:schemeClr val="lt1"/>
                </a:solidFill>
              </a:rPr>
              <a:t>Prodotto finale 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/>
              <a:t>FIN &amp; Window Size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311700" y="1213800"/>
            <a:ext cx="8520600" cy="3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it" sz="2000"/>
              <a:t>FIN:</a:t>
            </a:r>
            <a:endParaRPr b="1" sz="20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Chiusura della connessione.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it" sz="2000"/>
              <a:t>Window Size:</a:t>
            </a:r>
            <a:endParaRPr b="1" sz="2000"/>
          </a:p>
          <a:p>
            <a:pPr indent="-3429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16 bit.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Finestra scorrevole.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Indica i byte liberi che il ricevente è in grado di ricevere.</a:t>
            </a:r>
            <a:endParaRPr/>
          </a:p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descr="Risultati immagini per options png" id="189" name="Google Shape;18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7198" y="0"/>
            <a:ext cx="1466801" cy="155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"/>
              <a:t>Checksum</a:t>
            </a:r>
            <a:endParaRPr/>
          </a:p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311700" y="1152475"/>
            <a:ext cx="8520600" cy="21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16 bit.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Controlla gli errori di trasmissione.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Aggiunge un “pseudo-preambolo”.</a:t>
            </a:r>
            <a:endParaRPr/>
          </a:p>
        </p:txBody>
      </p:sp>
      <p:pic>
        <p:nvPicPr>
          <p:cNvPr id="196" name="Google Shape;196;p26"/>
          <p:cNvPicPr preferRelativeResize="0"/>
          <p:nvPr/>
        </p:nvPicPr>
        <p:blipFill rotWithShape="1">
          <a:blip r:embed="rId3">
            <a:alphaModFix/>
          </a:blip>
          <a:srcRect b="0" l="0" r="25860" t="0"/>
          <a:stretch/>
        </p:blipFill>
        <p:spPr>
          <a:xfrm>
            <a:off x="1273575" y="3232925"/>
            <a:ext cx="6596825" cy="171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descr="Risultati immagini per options png" id="198" name="Google Shape;19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7198" y="0"/>
            <a:ext cx="1466801" cy="155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"/>
              <a:t>Urgent pointer</a:t>
            </a:r>
            <a:endParaRPr/>
          </a:p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16 bit.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Punta ai dati urgenti.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Solo se ‘URG’ è attivo.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Scostamento di byte.</a:t>
            </a:r>
            <a:endParaRPr/>
          </a:p>
        </p:txBody>
      </p:sp>
      <p:sp>
        <p:nvSpPr>
          <p:cNvPr id="205" name="Google Shape;205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descr="Risultati immagini per options png" id="206" name="Google Shape;20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7198" y="0"/>
            <a:ext cx="1466801" cy="155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"/>
              <a:t>Options</a:t>
            </a:r>
            <a:endParaRPr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Campo opzionale (max 60 byte).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Inserisce varie opzioni..: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Negoziazione del segmento TCP.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Negoziazione della massima finestra.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Negoziazione del fattore di scala</a:t>
            </a:r>
            <a:endParaRPr/>
          </a:p>
        </p:txBody>
      </p:sp>
      <p:sp>
        <p:nvSpPr>
          <p:cNvPr id="213" name="Google Shape;213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descr="Risultati immagini per options png" id="214" name="Google Shape;21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7198" y="0"/>
            <a:ext cx="1466801" cy="155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"/>
              <a:t>Data</a:t>
            </a:r>
            <a:endParaRPr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Dati veri e propri (payload).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Protocol Data Unit (dal livello superiore...)</a:t>
            </a:r>
            <a:endParaRPr/>
          </a:p>
        </p:txBody>
      </p:sp>
      <p:sp>
        <p:nvSpPr>
          <p:cNvPr id="221" name="Google Shape;221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descr="Risultati immagini per options png" id="222" name="Google Shape;22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7198" y="0"/>
            <a:ext cx="1466801" cy="155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645900" y="1472575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"/>
              <a:t>Grazie per l’attenzione.</a:t>
            </a:r>
            <a:endParaRPr/>
          </a:p>
        </p:txBody>
      </p:sp>
      <p:pic>
        <p:nvPicPr>
          <p:cNvPr descr="Risultati immagini per end png" id="228" name="Google Shape;22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9475" y="2745050"/>
            <a:ext cx="3805049" cy="2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"/>
              <a:t>Che cos’é?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410875"/>
            <a:ext cx="8520600" cy="28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Dati “superiori” e “buste”.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20 byte prefissati.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Indirizzi, valori, flag.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0" l="25925" r="0" t="0"/>
          <a:stretch/>
        </p:blipFill>
        <p:spPr>
          <a:xfrm>
            <a:off x="3569600" y="1787338"/>
            <a:ext cx="5262702" cy="211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"/>
              <a:t>In generale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Pacchetto IP (65 535 byte max).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MTU per ogni rete, condiziona il numero di byte ammessi.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65535 - (20*2) = 65495 byte max di dati.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TCP usa finestre scorrevoli e flag:</a:t>
            </a:r>
            <a:endParaRPr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-gestione del controllo del flusso</a:t>
            </a:r>
            <a:endParaRPr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-spedizione di dati urgenti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PUSH: forza l’uscita dei dati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URGENT: forza la cessione di accumulo dati e immediato trasmissione del segmento</a:t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descr="Risultati immagini per options png" id="77" name="Google Shape;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7198" y="0"/>
            <a:ext cx="1466801" cy="155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625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"/>
              <a:t>Tutti i campi: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599300"/>
            <a:ext cx="3999900" cy="24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Source port / Destination port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Sequence number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Acknowledgement number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Data offset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Reserved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Flags (varie opzioni)</a:t>
            </a:r>
            <a:endParaRPr sz="1800"/>
          </a:p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4832400" y="1599300"/>
            <a:ext cx="3999900" cy="2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FIN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Window size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Checksum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Urgent pointer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Options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Data</a:t>
            </a:r>
            <a:endParaRPr sz="1800"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descr="Risultati immagini per options png" id="86" name="Google Shape;8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7198" y="0"/>
            <a:ext cx="1466801" cy="155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625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"/>
              <a:t>Tutti i campi: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20261" t="0"/>
          <a:stretch/>
        </p:blipFill>
        <p:spPr>
          <a:xfrm>
            <a:off x="1047750" y="1689675"/>
            <a:ext cx="7048500" cy="26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"/>
              <a:t>Source port/Destination port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399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32 bit (16 bit + 16 bit).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Numero della porta sorgente / destinazione.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Porte diverse permettono di avere più applicazioni in contemporanea.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Su macchina remota assumono il significato scambiato.</a:t>
            </a:r>
            <a:endParaRPr/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descr="Risultati immagini per options png"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7198" y="0"/>
            <a:ext cx="1466801" cy="155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"/>
              <a:t>Sequence Number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529400"/>
            <a:ext cx="8520600" cy="27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32 bit.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Mantiene traccia dei byte inviati e ricevuti nei segmenti.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Individua il numero del primo Byte di segmento.</a:t>
            </a:r>
            <a:endParaRPr/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descr="Risultati immagini per options png"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7198" y="0"/>
            <a:ext cx="1466801" cy="155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"/>
              <a:t>Acknowledgment Number 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440375"/>
            <a:ext cx="8520600" cy="23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32 bit.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E’ il numero complementare del Sequence Number.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Scrive il numero del Byte successivo all’ultimo ricevuto.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Indica al trasmettitore il successivo numero di Byte che si aspetta di ricevere.</a:t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descr="Risultati immagini per options png" id="117" name="Google Shape;11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7198" y="0"/>
            <a:ext cx="1466801" cy="155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"/>
              <a:t>Data offset 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561775"/>
            <a:ext cx="8520600" cy="22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4 bit.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Indica la lunghezza dell’intestazione.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Necessario perché l’header può contenere Options fino a 60 Byte.</a:t>
            </a:r>
            <a:endParaRPr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descr="Risultati immagini per options png" id="125" name="Google Shape;12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7198" y="0"/>
            <a:ext cx="1466801" cy="155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