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26d3a88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26d3a88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2952c66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2952c6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2952c66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2952c6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243ebc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243ebc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243ebc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243ebc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243ebc6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243ebc6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a243ebc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a243ebc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a243ebc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a243ebc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a2952c6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a2952c6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26d3a884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26d3a8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26d3a8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26d3a8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2952c6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2952c6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243eb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243eb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26d3a88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26d3a88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26d3a88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26d3a88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26d3a88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26d3a88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107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Preambolo del Segmento TCP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Caneva Matteo &amp; Enrico Pezzano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20-12-2018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Reserved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343275"/>
            <a:ext cx="85206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4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Predisposto per sviluppi futuri.</a:t>
            </a:r>
            <a:endParaRPr/>
          </a:p>
        </p:txBody>
      </p:sp>
      <p:pic>
        <p:nvPicPr>
          <p:cNvPr descr="Risultati immagini per options png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70" y="1760500"/>
            <a:ext cx="264942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Flags</a:t>
            </a:r>
            <a:endParaRPr/>
          </a:p>
        </p:txBody>
      </p:sp>
      <p:grpSp>
        <p:nvGrpSpPr>
          <p:cNvPr id="128" name="Google Shape;128;p23"/>
          <p:cNvGrpSpPr/>
          <p:nvPr/>
        </p:nvGrpSpPr>
        <p:grpSpPr>
          <a:xfrm>
            <a:off x="424858" y="1270423"/>
            <a:ext cx="8306813" cy="783013"/>
            <a:chOff x="424813" y="1177875"/>
            <a:chExt cx="8294371" cy="849900"/>
          </a:xfrm>
        </p:grpSpPr>
        <p:sp>
          <p:nvSpPr>
            <p:cNvPr id="129" name="Google Shape;129;p2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CWR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Ha bisogno di ECE attivo.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Utile per evitare la congestione.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Google Shape;133;p23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4" name="Google Shape;134;p2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ECE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Indica che supporta ECN.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Notifica l’avvicinarsi di una congestione.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424838" y="3001233"/>
            <a:ext cx="8294360" cy="932886"/>
            <a:chOff x="424813" y="2974405"/>
            <a:chExt cx="8294360" cy="849933"/>
          </a:xfrm>
        </p:grpSpPr>
        <p:sp>
          <p:nvSpPr>
            <p:cNvPr id="139" name="Google Shape;139;p2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URG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3480453" y="30793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Messaggio di interruzione.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Viene mandato al destinatario un messaggio urgente (esempio: Ctrl-Alt-Canc)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3" name="Google Shape;143;p23"/>
          <p:cNvGrpSpPr/>
          <p:nvPr/>
        </p:nvGrpSpPr>
        <p:grpSpPr>
          <a:xfrm>
            <a:off x="424838" y="4031268"/>
            <a:ext cx="8294360" cy="644164"/>
            <a:chOff x="424813" y="3871259"/>
            <a:chExt cx="8294360" cy="849933"/>
          </a:xfrm>
        </p:grpSpPr>
        <p:sp>
          <p:nvSpPr>
            <p:cNvPr id="144" name="Google Shape;144;p2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3480453" y="38811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Se attivo, ‘acknowledgement’ ha significato.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Flags</a:t>
            </a:r>
            <a:endParaRPr/>
          </a:p>
        </p:txBody>
      </p:sp>
      <p:grpSp>
        <p:nvGrpSpPr>
          <p:cNvPr id="153" name="Google Shape;153;p24"/>
          <p:cNvGrpSpPr/>
          <p:nvPr/>
        </p:nvGrpSpPr>
        <p:grpSpPr>
          <a:xfrm>
            <a:off x="424899" y="1386646"/>
            <a:ext cx="8306813" cy="545126"/>
            <a:chOff x="424813" y="1177875"/>
            <a:chExt cx="8294371" cy="849900"/>
          </a:xfrm>
        </p:grpSpPr>
        <p:sp>
          <p:nvSpPr>
            <p:cNvPr id="154" name="Google Shape;154;p2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4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PSH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Passaggio al livello superiore (PUSH)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9" name="Google Shape;159;p2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4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4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Re-inizializzazione della rete.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Errore grave ed irrecuperabile.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3" name="Google Shape;163;p24"/>
          <p:cNvGrpSpPr/>
          <p:nvPr/>
        </p:nvGrpSpPr>
        <p:grpSpPr>
          <a:xfrm>
            <a:off x="431177" y="3115083"/>
            <a:ext cx="8294360" cy="1337200"/>
            <a:chOff x="424813" y="2974405"/>
            <a:chExt cx="8294360" cy="849933"/>
          </a:xfrm>
        </p:grpSpPr>
        <p:sp>
          <p:nvSpPr>
            <p:cNvPr id="164" name="Google Shape;164;p24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545975" y="33505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SYN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3486753" y="33540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Il terminale locale vuole aprire una nuova connessione.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Sincronizzare i ‘sequence number’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Richiesta di connessione: SYN=1 e ACK=0.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545975" y="42238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Prodotto finale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FIN &amp; Window Size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/>
              <a:t>FIN: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</a:t>
            </a:r>
            <a:r>
              <a:rPr lang="it"/>
              <a:t>hiusura della connessione.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000"/>
              <a:t>Window Size: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Finestra scorrevole.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i byte liberi che il ricevente è in grado di ricevere.</a:t>
            </a:r>
            <a:endParaRPr/>
          </a:p>
        </p:txBody>
      </p:sp>
      <p:pic>
        <p:nvPicPr>
          <p:cNvPr descr="Risultati immagini per options png"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798" y="1675025"/>
            <a:ext cx="1691950" cy="17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Checksum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Controlla gli errori di trasmissione.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Aggiunge un “pseudo-preambolo”.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25860" t="0"/>
          <a:stretch/>
        </p:blipFill>
        <p:spPr>
          <a:xfrm>
            <a:off x="1273588" y="3021250"/>
            <a:ext cx="6596825" cy="1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Urgent pointer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16 bit.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Punta ai dati urgenti.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Solo se ‘URG’ è attivo.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Scostamento di byte.</a:t>
            </a:r>
            <a:endParaRPr/>
          </a:p>
        </p:txBody>
      </p:sp>
      <p:pic>
        <p:nvPicPr>
          <p:cNvPr descr="Risultati immagini per options png"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70" y="1760500"/>
            <a:ext cx="264942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Options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Campo opzionale (max 60 byte).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Inserisce varie opzioni..: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 segmento TCP.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della massima finestra.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Negoziazione del fattore di scala</a:t>
            </a:r>
            <a:endParaRPr/>
          </a:p>
        </p:txBody>
      </p:sp>
      <p:pic>
        <p:nvPicPr>
          <p:cNvPr descr="Risultati immagini per options png"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70" y="1760500"/>
            <a:ext cx="264942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Dati veri e propri (payload).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Protocol Data Unit (dal livello superiore...)</a:t>
            </a:r>
            <a:endParaRPr/>
          </a:p>
        </p:txBody>
      </p:sp>
      <p:pic>
        <p:nvPicPr>
          <p:cNvPr descr="Risultati immagini per options png"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70" y="1760500"/>
            <a:ext cx="264942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645900" y="14725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l’attenzione.</a:t>
            </a:r>
            <a:endParaRPr/>
          </a:p>
        </p:txBody>
      </p:sp>
      <p:pic>
        <p:nvPicPr>
          <p:cNvPr descr="Risultati immagini per end png"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75" y="2745050"/>
            <a:ext cx="3805049" cy="2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cos’é?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10875"/>
            <a:ext cx="85206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Dati “superiori” e “buste”.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20 byte prefissati.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Indirizzi, valori, flag.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25925" r="0" t="0"/>
          <a:stretch/>
        </p:blipFill>
        <p:spPr>
          <a:xfrm>
            <a:off x="3569600" y="1787338"/>
            <a:ext cx="5262702" cy="21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generale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Pacchetto IP (65 535 byte max).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MTU per ogni rete, condiziona il numero di byte ammessi.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65535 - (20*2) = 65495 byte max di dati.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TCP usa finestre scorrevoli e flag come..: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PUSH: forza l’uscita dei dati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URGENT: forza la cessione di accumulo dati e immediato trasmissione del segmento</a:t>
            </a:r>
            <a:endParaRPr/>
          </a:p>
        </p:txBody>
      </p:sp>
      <p:pic>
        <p:nvPicPr>
          <p:cNvPr descr="Risultati immagini per options png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498" y="3014075"/>
            <a:ext cx="1466801" cy="15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62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Tutti i campi: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99300"/>
            <a:ext cx="39999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Source port / Destination 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Sequence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Acknowledgement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 offset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Reserved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Flags (varie opzioni)</a:t>
            </a:r>
            <a:endParaRPr sz="18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599300"/>
            <a:ext cx="3999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Window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Checksum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Urgent pointer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Options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62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Tutti i campi: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20261" t="0"/>
          <a:stretch/>
        </p:blipFill>
        <p:spPr>
          <a:xfrm>
            <a:off x="1047750" y="1689675"/>
            <a:ext cx="7048500" cy="26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Source port/Destination port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99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 (16 bit + 16 bit).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Numero della porta sorgente / destinazione.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Porte diverse permettono di avere più applicazioni in contemporanea.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Su macchina remota assumono il significato scambiato.</a:t>
            </a:r>
            <a:endParaRPr/>
          </a:p>
        </p:txBody>
      </p:sp>
      <p:pic>
        <p:nvPicPr>
          <p:cNvPr descr="Risultati immagini per options png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225" y="2744575"/>
            <a:ext cx="1721075" cy="1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Sequence Number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29400"/>
            <a:ext cx="8520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Mantiene traccia dei byte inviati e ricevuti nei segmenti.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Individua il numero del primo Byte di segmento.</a:t>
            </a:r>
            <a:endParaRPr/>
          </a:p>
        </p:txBody>
      </p:sp>
      <p:pic>
        <p:nvPicPr>
          <p:cNvPr descr="Risultati immagini per options png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70" y="1760500"/>
            <a:ext cx="264942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Acknowledgment Number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40375"/>
            <a:ext cx="85206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32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il numero complementare del Sequence Number.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Scrive il numero del Byte successivo all’ultimo ricevuto.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al trasmettitore il successivo numero di Byte che si aspetta di ricevere.</a:t>
            </a:r>
            <a:endParaRPr/>
          </a:p>
        </p:txBody>
      </p:sp>
      <p:pic>
        <p:nvPicPr>
          <p:cNvPr descr="Risultati immagini per options pn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113" y="1017725"/>
            <a:ext cx="2039186" cy="21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offset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561775"/>
            <a:ext cx="8520600" cy="22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4 bit.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Indica la lunghezza dell’intestazione.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Necessario perché l’header può contenere Options fino a 60 Byte.</a:t>
            </a:r>
            <a:endParaRPr/>
          </a:p>
        </p:txBody>
      </p:sp>
      <p:pic>
        <p:nvPicPr>
          <p:cNvPr descr="Risultati immagini per options png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325" y="2672575"/>
            <a:ext cx="1788975" cy="1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