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6" r:id="rId10"/>
    <p:sldId id="274" r:id="rId11"/>
    <p:sldId id="277" r:id="rId12"/>
    <p:sldId id="275" r:id="rId13"/>
    <p:sldId id="278" r:id="rId14"/>
    <p:sldId id="266" r:id="rId15"/>
    <p:sldId id="271" r:id="rId16"/>
    <p:sldId id="267" r:id="rId17"/>
    <p:sldId id="272" r:id="rId18"/>
    <p:sldId id="268" r:id="rId19"/>
    <p:sldId id="269" r:id="rId20"/>
    <p:sldId id="279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62000" y="3200399"/>
            <a:ext cx="7599306" cy="1150493"/>
          </a:xfrm>
        </p:spPr>
        <p:txBody>
          <a:bodyPr/>
          <a:lstStyle/>
          <a:p>
            <a:r>
              <a:rPr lang="it-IT" dirty="0"/>
              <a:t>PHP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62000" y="4237719"/>
            <a:ext cx="7599306" cy="1477281"/>
          </a:xfrm>
        </p:spPr>
        <p:txBody>
          <a:bodyPr>
            <a:normAutofit fontScale="92500"/>
          </a:bodyPr>
          <a:lstStyle/>
          <a:p>
            <a:r>
              <a:rPr lang="it-IT" sz="3500" dirty="0" err="1">
                <a:latin typeface="+mj-lt"/>
                <a:cs typeface="Calibri"/>
              </a:rPr>
              <a:t>Hypertext</a:t>
            </a:r>
            <a:r>
              <a:rPr lang="it-IT" sz="3500" dirty="0">
                <a:latin typeface="+mj-lt"/>
                <a:cs typeface="Calibri"/>
              </a:rPr>
              <a:t> </a:t>
            </a:r>
            <a:r>
              <a:rPr lang="it-IT" sz="3500" dirty="0" err="1">
                <a:latin typeface="+mj-lt"/>
                <a:cs typeface="Calibri"/>
              </a:rPr>
              <a:t>Preprocessor</a:t>
            </a:r>
            <a:endParaRPr lang="it-IT" sz="3500" dirty="0">
              <a:latin typeface="+mj-lt"/>
              <a:cs typeface="Calibri"/>
            </a:endParaRPr>
          </a:p>
          <a:p>
            <a:r>
              <a:rPr lang="it-IT" sz="2400" dirty="0">
                <a:latin typeface="Calibri"/>
                <a:cs typeface="Calibri"/>
              </a:rPr>
              <a:t>				         </a:t>
            </a:r>
          </a:p>
          <a:p>
            <a:r>
              <a:rPr lang="it-IT" sz="2400" i="1" dirty="0">
                <a:latin typeface="Calibri"/>
                <a:cs typeface="Calibri"/>
              </a:rPr>
              <a:t>				Matteo Caneva &amp; Enrico Pezzano</a:t>
            </a:r>
          </a:p>
        </p:txBody>
      </p:sp>
    </p:spTree>
    <p:extLst>
      <p:ext uri="{BB962C8B-B14F-4D97-AF65-F5344CB8AC3E}">
        <p14:creationId xmlns:p14="http://schemas.microsoft.com/office/powerpoint/2010/main" xmlns="" val="286734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PHP gestisce gli array come mappe associative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Sono estremamente versatili 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I singoli elementi possono essere rimossi con </a:t>
            </a:r>
            <a:r>
              <a:rPr lang="it-IT" i="1" dirty="0" err="1">
                <a:latin typeface="Calibri"/>
                <a:cs typeface="Calibri"/>
              </a:rPr>
              <a:t>unset</a:t>
            </a:r>
            <a:r>
              <a:rPr lang="it-IT" i="1" dirty="0">
                <a:latin typeface="Calibri"/>
                <a:cs typeface="Calibri"/>
              </a:rPr>
              <a:t>(); 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Possono essere “attraversati” tramite </a:t>
            </a:r>
            <a:r>
              <a:rPr lang="it-IT" i="1" dirty="0" err="1">
                <a:latin typeface="Calibri"/>
                <a:cs typeface="Calibri"/>
              </a:rPr>
              <a:t>foreach</a:t>
            </a:r>
            <a:endParaRPr lang="it-IT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43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2623742"/>
          </a:xfrm>
        </p:spPr>
        <p:txBody>
          <a:bodyPr/>
          <a:lstStyle/>
          <a:p>
            <a:r>
              <a:rPr lang="it-IT" dirty="0">
                <a:latin typeface="Calibri"/>
                <a:cs typeface="Calibri"/>
              </a:rPr>
              <a:t>Esempio di “attraversamento” tramite </a:t>
            </a:r>
            <a:r>
              <a:rPr lang="it-IT" i="1" dirty="0" err="1">
                <a:latin typeface="Calibri"/>
                <a:cs typeface="Calibri"/>
              </a:rPr>
              <a:t>foreach</a:t>
            </a:r>
            <a:endParaRPr lang="it-IT" i="1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</p:txBody>
      </p:sp>
      <p:pic>
        <p:nvPicPr>
          <p:cNvPr id="8" name="Immagine 7" descr="Schermata 2018-10-10 alle 17.50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959" y="1603460"/>
            <a:ext cx="6126358" cy="34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574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Le funzioni possono avere un mix di parametri opzionali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Il concetto di </a:t>
            </a:r>
            <a:r>
              <a:rPr lang="it-IT" dirty="0" err="1">
                <a:latin typeface="Calibri"/>
                <a:cs typeface="Calibri"/>
              </a:rPr>
              <a:t>overloading</a:t>
            </a:r>
            <a:r>
              <a:rPr lang="it-IT" dirty="0">
                <a:latin typeface="Calibri"/>
                <a:cs typeface="Calibri"/>
              </a:rPr>
              <a:t> è inutile</a:t>
            </a: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Qualunque variabile di qualsiasi tipo creata dentro ad una funzione, è considerata locale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Per specificare variabili globali all’interno di una funzione si utilizza </a:t>
            </a:r>
            <a:r>
              <a:rPr lang="it-IT" i="1" dirty="0">
                <a:latin typeface="Calibri"/>
                <a:cs typeface="Calibri"/>
              </a:rPr>
              <a:t>global $variabile;</a:t>
            </a:r>
          </a:p>
        </p:txBody>
      </p:sp>
    </p:spTree>
    <p:extLst>
      <p:ext uri="{BB962C8B-B14F-4D97-AF65-F5344CB8AC3E}">
        <p14:creationId xmlns:p14="http://schemas.microsoft.com/office/powerpoint/2010/main" xmlns="" val="301374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Esempio </a:t>
            </a: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</p:txBody>
      </p:sp>
      <p:pic>
        <p:nvPicPr>
          <p:cNvPr id="6" name="Immagine 5" descr="Schermata 2018-10-11 alle 08.4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145" y="1262180"/>
            <a:ext cx="6096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1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64A128-7E69-49CA-9016-0972E80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DDE9876-EDA8-4859-A486-FB68F669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È possibile includere una pagina PHP all’interno di un’altra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latin typeface="Calibri"/>
                <a:cs typeface="Calibri"/>
              </a:rPr>
              <a:t>include / </a:t>
            </a:r>
            <a:r>
              <a:rPr lang="it-IT" dirty="0" err="1">
                <a:latin typeface="Calibri"/>
                <a:cs typeface="Calibri"/>
              </a:rPr>
              <a:t>included_once</a:t>
            </a:r>
            <a:r>
              <a:rPr lang="it-IT" dirty="0">
                <a:latin typeface="Calibri"/>
                <a:cs typeface="Calibri"/>
              </a:rPr>
              <a:t> / </a:t>
            </a:r>
            <a:r>
              <a:rPr lang="it-IT" dirty="0" err="1">
                <a:latin typeface="Calibri"/>
                <a:cs typeface="Calibri"/>
              </a:rPr>
              <a:t>require</a:t>
            </a:r>
            <a:r>
              <a:rPr lang="it-IT" dirty="0">
                <a:latin typeface="Calibri"/>
                <a:cs typeface="Calibri"/>
              </a:rPr>
              <a:t> / </a:t>
            </a:r>
            <a:r>
              <a:rPr lang="it-IT" dirty="0" err="1">
                <a:latin typeface="Calibri"/>
                <a:cs typeface="Calibri"/>
              </a:rPr>
              <a:t>require_once</a:t>
            </a:r>
            <a:endParaRPr lang="it-IT" dirty="0">
              <a:latin typeface="Calibri"/>
              <a:cs typeface="Calibri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C85C076-7696-4576-A498-5ABFAECE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2035" y="2286000"/>
            <a:ext cx="595992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050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64A128-7E69-49CA-9016-0972E80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Inclusioni (utilizzi)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DDE9876-EDA8-4859-A486-FB68F669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Include     </a:t>
            </a:r>
            <a:r>
              <a:rPr lang="it-IT" dirty="0">
                <a:latin typeface="Calibri"/>
                <a:cs typeface="Calibri"/>
                <a:sym typeface="Wingdings" panose="05000000000000000000" pitchFamily="2" charset="2"/>
              </a:rPr>
              <a:t>     segnale di avviso</a:t>
            </a:r>
          </a:p>
          <a:p>
            <a:endParaRPr lang="it-IT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it-IT" dirty="0" err="1">
                <a:latin typeface="Calibri"/>
                <a:cs typeface="Calibri"/>
                <a:sym typeface="Wingdings" panose="05000000000000000000" pitchFamily="2" charset="2"/>
              </a:rPr>
              <a:t>Require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>
                <a:latin typeface="Calibri"/>
                <a:cs typeface="Calibri"/>
                <a:sym typeface="Wingdings" panose="05000000000000000000" pitchFamily="2" charset="2"/>
              </a:rPr>
              <a:t> segnale di errore fatale di compilazione</a:t>
            </a:r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err="1">
                <a:latin typeface="Calibri"/>
                <a:cs typeface="Calibri"/>
              </a:rPr>
              <a:t>Included_once</a:t>
            </a:r>
            <a:r>
              <a:rPr lang="it-IT" dirty="0">
                <a:latin typeface="Calibri"/>
                <a:cs typeface="Calibri"/>
              </a:rPr>
              <a:t>/</a:t>
            </a:r>
            <a:r>
              <a:rPr lang="it-IT" dirty="0" err="1">
                <a:latin typeface="Calibri"/>
                <a:cs typeface="Calibri"/>
              </a:rPr>
              <a:t>require_once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>
                <a:latin typeface="Calibri"/>
                <a:cs typeface="Calibri"/>
                <a:sym typeface="Wingdings" panose="05000000000000000000" pitchFamily="2" charset="2"/>
              </a:rPr>
              <a:t> quando il comando è ripetuto più volte</a:t>
            </a:r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78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64A128-7E69-49CA-9016-0972E80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Gestione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DDE9876-EDA8-4859-A486-FB68F669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Funzionalità di passaggio (supportate da HTTP)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Tipo GET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Tipo Post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xmlns="" val="422834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64A128-7E69-49CA-9016-0972E80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Gestione dei Parametri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D5C870D1-28AF-4A7A-A63E-7D0AB3717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1100" y="770013"/>
            <a:ext cx="6781800" cy="4343174"/>
          </a:xfrm>
        </p:spPr>
      </p:pic>
    </p:spTree>
    <p:extLst>
      <p:ext uri="{BB962C8B-B14F-4D97-AF65-F5344CB8AC3E}">
        <p14:creationId xmlns:p14="http://schemas.microsoft.com/office/powerpoint/2010/main" xmlns="" val="348937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64A128-7E69-49CA-9016-0972E80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</a:t>
            </a:r>
            <a:r>
              <a:rPr lang="it-IT" i="1" dirty="0"/>
              <a:t>for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F1B5AD1A-5CEA-4FDB-AF1B-E2E11EC07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4060" y="1575816"/>
            <a:ext cx="6335880" cy="2996184"/>
          </a:xfrm>
        </p:spPr>
      </p:pic>
    </p:spTree>
    <p:extLst>
      <p:ext uri="{BB962C8B-B14F-4D97-AF65-F5344CB8AC3E}">
        <p14:creationId xmlns:p14="http://schemas.microsoft.com/office/powerpoint/2010/main" xmlns="" val="245810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64A128-7E69-49CA-9016-0972E80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</a:t>
            </a:r>
            <a:r>
              <a:rPr lang="it-IT" i="1" dirty="0" err="1"/>
              <a:t>while</a:t>
            </a:r>
            <a:endParaRPr lang="it-IT" i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1AA7E078-25D0-4389-98CD-958328671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5569" y="893064"/>
            <a:ext cx="5372862" cy="4047504"/>
          </a:xfrm>
        </p:spPr>
      </p:pic>
    </p:spTree>
    <p:extLst>
      <p:ext uri="{BB962C8B-B14F-4D97-AF65-F5344CB8AC3E}">
        <p14:creationId xmlns:p14="http://schemas.microsoft.com/office/powerpoint/2010/main" xmlns="" val="421632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930538"/>
            <a:ext cx="7543800" cy="4288018"/>
          </a:xfrm>
        </p:spPr>
        <p:txBody>
          <a:bodyPr>
            <a:normAutofit/>
          </a:bodyPr>
          <a:lstStyle/>
          <a:p>
            <a:r>
              <a:rPr lang="it-IT" dirty="0">
                <a:latin typeface="Calibri"/>
                <a:cs typeface="Calibri"/>
              </a:rPr>
              <a:t>Linguaggio di programmazione interpretato</a:t>
            </a:r>
          </a:p>
          <a:p>
            <a:endParaRPr lang="it-IT" sz="3100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Software libero</a:t>
            </a: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Principalmente utilizzato per sviluppare applicazioni web lato server</a:t>
            </a:r>
          </a:p>
          <a:p>
            <a:pPr lvl="1"/>
            <a:endParaRPr lang="it-IT" sz="1800" dirty="0">
              <a:latin typeface="Calibri"/>
              <a:cs typeface="Calibri"/>
            </a:endParaRPr>
          </a:p>
          <a:p>
            <a:pPr lvl="1"/>
            <a:r>
              <a:rPr lang="it-IT" sz="2000" dirty="0">
                <a:latin typeface="Calibri"/>
                <a:cs typeface="Calibri"/>
              </a:rPr>
              <a:t>Script a riga di comando </a:t>
            </a:r>
          </a:p>
          <a:p>
            <a:pPr lvl="1"/>
            <a:r>
              <a:rPr lang="it-IT" sz="2000" dirty="0">
                <a:latin typeface="Calibri"/>
                <a:cs typeface="Calibri"/>
              </a:rPr>
              <a:t>Applicazioni stand-alone con interfaccia grafica</a:t>
            </a:r>
          </a:p>
          <a:p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06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64A128-7E69-49CA-9016-0972E80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90 </a:t>
            </a:r>
            <a:r>
              <a:rPr lang="it-IT" i="1" dirty="0" err="1"/>
              <a:t>bottle</a:t>
            </a:r>
            <a:r>
              <a:rPr lang="it-IT" i="1" dirty="0"/>
              <a:t> of </a:t>
            </a:r>
            <a:r>
              <a:rPr lang="it-IT" i="1" dirty="0" err="1"/>
              <a:t>beer</a:t>
            </a:r>
            <a:endParaRPr lang="it-IT" i="1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xmlns="" id="{D6360EAD-53FA-406D-96C2-CB47829C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002" y="1039992"/>
            <a:ext cx="7351998" cy="3532008"/>
          </a:xfrm>
        </p:spPr>
      </p:pic>
    </p:spTree>
    <p:extLst>
      <p:ext uri="{BB962C8B-B14F-4D97-AF65-F5344CB8AC3E}">
        <p14:creationId xmlns:p14="http://schemas.microsoft.com/office/powerpoint/2010/main" xmlns="" val="302317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64A128-7E69-49CA-9016-0972E80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90 </a:t>
            </a:r>
            <a:r>
              <a:rPr lang="it-IT" i="1" dirty="0" err="1"/>
              <a:t>bottle</a:t>
            </a:r>
            <a:r>
              <a:rPr lang="it-IT" i="1" dirty="0"/>
              <a:t> of </a:t>
            </a:r>
            <a:r>
              <a:rPr lang="it-IT" i="1" dirty="0" err="1"/>
              <a:t>beer</a:t>
            </a:r>
            <a:endParaRPr lang="it-IT" i="1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3CF53273-6530-458E-8DAF-A3DD07D6D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685800"/>
            <a:ext cx="7436155" cy="4239768"/>
          </a:xfrm>
        </p:spPr>
      </p:pic>
    </p:spTree>
    <p:extLst>
      <p:ext uri="{BB962C8B-B14F-4D97-AF65-F5344CB8AC3E}">
        <p14:creationId xmlns:p14="http://schemas.microsoft.com/office/powerpoint/2010/main" xmlns="" val="332699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64A128-7E69-49CA-9016-0972E80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</a:t>
            </a:r>
            <a:r>
              <a:rPr lang="it-IT" i="1" dirty="0"/>
              <a:t>Database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A272AC5C-B0CA-4503-B1FE-C6317273B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853" y="685800"/>
            <a:ext cx="7318293" cy="4337304"/>
          </a:xfrm>
        </p:spPr>
      </p:pic>
    </p:spTree>
    <p:extLst>
      <p:ext uri="{BB962C8B-B14F-4D97-AF65-F5344CB8AC3E}">
        <p14:creationId xmlns:p14="http://schemas.microsoft.com/office/powerpoint/2010/main" xmlns="" val="422914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2256712"/>
          </a:xfrm>
        </p:spPr>
        <p:txBody>
          <a:bodyPr/>
          <a:lstStyle/>
          <a:p>
            <a:r>
              <a:rPr lang="it-IT" dirty="0">
                <a:latin typeface="Calibri"/>
                <a:cs typeface="Calibri"/>
              </a:rPr>
              <a:t>Creato nel 1994 da </a:t>
            </a:r>
            <a:r>
              <a:rPr lang="it-IT" dirty="0" err="1">
                <a:latin typeface="Calibri"/>
                <a:cs typeface="Calibri"/>
              </a:rPr>
              <a:t>Rasmus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Lerdorf</a:t>
            </a:r>
            <a:r>
              <a:rPr lang="it-IT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</p:txBody>
      </p:sp>
      <p:pic>
        <p:nvPicPr>
          <p:cNvPr id="5" name="Immagine 4" descr="Schermata 2018-10-03 alle 17.39.3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216370"/>
            <a:ext cx="6800372" cy="4154840"/>
          </a:xfrm>
          <a:prstGeom prst="rect">
            <a:avLst/>
          </a:prstGeom>
        </p:spPr>
      </p:pic>
      <p:pic>
        <p:nvPicPr>
          <p:cNvPr id="6" name="Immagine 5" descr="Schermata 2018-10-03 alle 17.53.4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3107" y="1697603"/>
            <a:ext cx="2819886" cy="34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665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303015"/>
          </a:xfrm>
        </p:spPr>
        <p:txBody>
          <a:bodyPr/>
          <a:lstStyle/>
          <a:p>
            <a:r>
              <a:rPr lang="it-IT" dirty="0">
                <a:latin typeface="Calibri"/>
                <a:cs typeface="Calibri"/>
              </a:rPr>
              <a:t>Il pacchetto venne riscritto da </a:t>
            </a:r>
            <a:r>
              <a:rPr lang="it-IT" dirty="0" err="1">
                <a:latin typeface="Calibri"/>
                <a:cs typeface="Calibri"/>
              </a:rPr>
              <a:t>Lerdorf</a:t>
            </a:r>
            <a:r>
              <a:rPr lang="it-IT" dirty="0">
                <a:latin typeface="Calibri"/>
                <a:cs typeface="Calibri"/>
              </a:rPr>
              <a:t> stesso poco tempo dopo</a:t>
            </a:r>
          </a:p>
          <a:p>
            <a:pPr lvl="1"/>
            <a:r>
              <a:rPr lang="it-IT" sz="2000" dirty="0">
                <a:latin typeface="Calibri"/>
                <a:cs typeface="Calibri"/>
              </a:rPr>
              <a:t>Nuova versione: PHP 2.0</a:t>
            </a:r>
          </a:p>
          <a:p>
            <a:pPr lvl="2"/>
            <a:r>
              <a:rPr lang="it-IT" dirty="0">
                <a:latin typeface="Calibri"/>
                <a:cs typeface="Calibri"/>
              </a:rPr>
              <a:t>Integrare il codice PHP con il codice HTML</a:t>
            </a:r>
          </a:p>
          <a:p>
            <a:pPr marL="388620" indent="-342900"/>
            <a:endParaRPr lang="it-IT" dirty="0">
              <a:latin typeface="Calibri"/>
              <a:cs typeface="Calibri"/>
            </a:endParaRPr>
          </a:p>
          <a:p>
            <a:pPr marL="388620" indent="-342900"/>
            <a:r>
              <a:rPr lang="it-IT" dirty="0">
                <a:latin typeface="Calibri"/>
                <a:cs typeface="Calibri"/>
              </a:rPr>
              <a:t>Nel 1998 oltre il 10% dei siti web presenti su internet utilizzava PHP 3.0</a:t>
            </a:r>
          </a:p>
          <a:p>
            <a:pPr marL="45720" indent="0">
              <a:buNone/>
            </a:pPr>
            <a:endParaRPr lang="it-IT" dirty="0">
              <a:latin typeface="Calibri"/>
              <a:cs typeface="Calibri"/>
            </a:endParaRPr>
          </a:p>
          <a:p>
            <a:pPr marL="388620" indent="-342900"/>
            <a:r>
              <a:rPr lang="it-IT" dirty="0">
                <a:latin typeface="Calibri"/>
                <a:cs typeface="Calibri"/>
              </a:rPr>
              <a:t>Versione più recente: PHP 7.2.X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777889" y="25652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51791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40934"/>
          </a:xfrm>
        </p:spPr>
        <p:txBody>
          <a:bodyPr/>
          <a:lstStyle/>
          <a:p>
            <a:r>
              <a:rPr lang="it-IT" dirty="0">
                <a:latin typeface="Calibri"/>
                <a:cs typeface="Calibri"/>
              </a:rPr>
              <a:t>Sintassi molto simile a C/C++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Si integra anche con altri linguaggi di programmazione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Dispone di un archivio (</a:t>
            </a:r>
            <a:r>
              <a:rPr lang="it-IT" dirty="0" err="1">
                <a:latin typeface="Calibri"/>
                <a:cs typeface="Calibri"/>
              </a:rPr>
              <a:t>Pear</a:t>
            </a:r>
            <a:r>
              <a:rPr lang="it-IT" dirty="0">
                <a:latin typeface="Calibri"/>
                <a:cs typeface="Calibri"/>
              </a:rPr>
              <a:t>)</a:t>
            </a:r>
          </a:p>
          <a:p>
            <a:pPr lvl="1"/>
            <a:r>
              <a:rPr lang="it-IT" sz="2000" dirty="0">
                <a:latin typeface="Calibri"/>
                <a:cs typeface="Calibri"/>
              </a:rPr>
              <a:t>Librerie </a:t>
            </a:r>
          </a:p>
          <a:p>
            <a:pPr lvl="1"/>
            <a:r>
              <a:rPr lang="it-IT" sz="2000" dirty="0">
                <a:latin typeface="Calibri"/>
                <a:cs typeface="Calibri"/>
              </a:rPr>
              <a:t>Estensioni </a:t>
            </a:r>
          </a:p>
        </p:txBody>
      </p:sp>
    </p:spTree>
    <p:extLst>
      <p:ext uri="{BB962C8B-B14F-4D97-AF65-F5344CB8AC3E}">
        <p14:creationId xmlns:p14="http://schemas.microsoft.com/office/powerpoint/2010/main" xmlns="" val="85446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Sono precedute dal simbolo $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Il nome della variabile non può essere un numero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Una variabile può contenere qualsiasi carattere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Le variabili </a:t>
            </a:r>
            <a:r>
              <a:rPr lang="it-IT">
                <a:latin typeface="Calibri"/>
                <a:cs typeface="Calibri"/>
              </a:rPr>
              <a:t>sono </a:t>
            </a:r>
            <a:r>
              <a:rPr lang="it-IT" smtClean="0">
                <a:latin typeface="Calibri"/>
                <a:cs typeface="Calibri"/>
              </a:rPr>
              <a:t>casesensitive</a:t>
            </a:r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70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081435"/>
            <a:ext cx="7543800" cy="2879637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>
                <a:latin typeface="Calibri"/>
                <a:cs typeface="Calibri"/>
              </a:rPr>
              <a:t>Non è necessario specificare la tipologia di variabile che si vuole inizializzare</a:t>
            </a: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sz="2800" dirty="0">
                <a:latin typeface="Calibri"/>
                <a:cs typeface="Calibri"/>
              </a:rPr>
              <a:t>Per mostrare il contenuto della variabile, è possibile utilizzare l’istruzione </a:t>
            </a:r>
            <a:r>
              <a:rPr lang="it-IT" sz="2800" i="1" dirty="0" err="1">
                <a:latin typeface="Calibri"/>
                <a:cs typeface="Calibri"/>
              </a:rPr>
              <a:t>echo</a:t>
            </a:r>
            <a:endParaRPr lang="it-IT" sz="2800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</p:txBody>
      </p:sp>
      <p:sp>
        <p:nvSpPr>
          <p:cNvPr id="11" name="CasellaDiTesto 10"/>
          <p:cNvSpPr txBox="1"/>
          <p:nvPr/>
        </p:nvSpPr>
        <p:spPr>
          <a:xfrm flipH="1">
            <a:off x="880138" y="4074246"/>
            <a:ext cx="13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Calibri"/>
              <a:cs typeface="Calibri"/>
            </a:endParaRPr>
          </a:p>
        </p:txBody>
      </p:sp>
      <p:pic>
        <p:nvPicPr>
          <p:cNvPr id="12" name="Immagine 11" descr="Schermata 2018-10-03 alle 22.37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138" y="1634728"/>
            <a:ext cx="7425662" cy="747674"/>
          </a:xfrm>
          <a:prstGeom prst="rect">
            <a:avLst/>
          </a:prstGeom>
        </p:spPr>
      </p:pic>
      <p:pic>
        <p:nvPicPr>
          <p:cNvPr id="13" name="Immagine 12" descr="Schermata 2018-10-03 alle 22.38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138" y="3961072"/>
            <a:ext cx="7425662" cy="7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561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Stringhe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Esistono 2 modi per inizializzare le stringhe in PHP:</a:t>
            </a:r>
          </a:p>
          <a:p>
            <a:pPr lvl="1"/>
            <a:endParaRPr lang="it-IT" dirty="0">
              <a:latin typeface="Calibri"/>
              <a:cs typeface="Calibri"/>
            </a:endParaRPr>
          </a:p>
          <a:p>
            <a:pPr lvl="1"/>
            <a:r>
              <a:rPr lang="it-IT" dirty="0">
                <a:latin typeface="Calibri"/>
                <a:cs typeface="Calibri"/>
              </a:rPr>
              <a:t>Racchiusa da apici doppi, vengono interpretati anche i caratteri speciali.</a:t>
            </a:r>
          </a:p>
          <a:p>
            <a:pPr lvl="1"/>
            <a:endParaRPr lang="it-IT" dirty="0">
              <a:latin typeface="Calibri"/>
              <a:cs typeface="Calibri"/>
            </a:endParaRPr>
          </a:p>
          <a:p>
            <a:pPr lvl="1"/>
            <a:r>
              <a:rPr lang="it-IT" dirty="0">
                <a:latin typeface="Calibri"/>
                <a:cs typeface="Calibri"/>
              </a:rPr>
              <a:t>Racchiusa da apici singoli, il testo all’interno viene salvato così com’è </a:t>
            </a:r>
          </a:p>
        </p:txBody>
      </p:sp>
    </p:spTree>
    <p:extLst>
      <p:ext uri="{BB962C8B-B14F-4D97-AF65-F5344CB8AC3E}">
        <p14:creationId xmlns:p14="http://schemas.microsoft.com/office/powerpoint/2010/main" xmlns="" val="354069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Stringhe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685801"/>
            <a:ext cx="7543800" cy="2316018"/>
          </a:xfrm>
        </p:spPr>
        <p:txBody>
          <a:bodyPr/>
          <a:lstStyle/>
          <a:p>
            <a:r>
              <a:rPr lang="it-IT" dirty="0">
                <a:latin typeface="Calibri"/>
                <a:cs typeface="Calibri"/>
              </a:rPr>
              <a:t>Apici doppi</a:t>
            </a:r>
          </a:p>
          <a:p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pPr>
              <a:buNone/>
            </a:pPr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Apici singoli </a:t>
            </a:r>
          </a:p>
        </p:txBody>
      </p:sp>
      <p:pic>
        <p:nvPicPr>
          <p:cNvPr id="1026" name="Picture 2" descr="C:\Users\i5ci3\Desktop\Cattu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587" y="1297857"/>
            <a:ext cx="6708058" cy="688105"/>
          </a:xfrm>
          <a:prstGeom prst="rect">
            <a:avLst/>
          </a:prstGeom>
          <a:noFill/>
        </p:spPr>
      </p:pic>
      <p:pic>
        <p:nvPicPr>
          <p:cNvPr id="1027" name="Picture 3" descr="C:\Users\i5ci3\Desktop\Cattura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8587" y="3001819"/>
            <a:ext cx="5911133" cy="1857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63628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a di giornal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Carta di giornale.thmx</Template>
  <TotalTime>7902</TotalTime>
  <Words>352</Words>
  <Application>Microsoft Office PowerPoint</Application>
  <PresentationFormat>Presentazione su schermo (4:3)</PresentationFormat>
  <Paragraphs>116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Carta di giornale</vt:lpstr>
      <vt:lpstr>PHP</vt:lpstr>
      <vt:lpstr>Introduzione</vt:lpstr>
      <vt:lpstr>Storia</vt:lpstr>
      <vt:lpstr>Storia</vt:lpstr>
      <vt:lpstr>Caratteristiche</vt:lpstr>
      <vt:lpstr>Variabili</vt:lpstr>
      <vt:lpstr>Variabili </vt:lpstr>
      <vt:lpstr>Stringhe</vt:lpstr>
      <vt:lpstr>Stringhe</vt:lpstr>
      <vt:lpstr>Array</vt:lpstr>
      <vt:lpstr>Array</vt:lpstr>
      <vt:lpstr>Funzioni</vt:lpstr>
      <vt:lpstr>Funzioni </vt:lpstr>
      <vt:lpstr>Inclusioni</vt:lpstr>
      <vt:lpstr>Inclusioni (utilizzi)</vt:lpstr>
      <vt:lpstr>Gestione dei Parametri</vt:lpstr>
      <vt:lpstr>Gestione dei Parametri </vt:lpstr>
      <vt:lpstr>Ciclo for</vt:lpstr>
      <vt:lpstr>Ciclo while</vt:lpstr>
      <vt:lpstr>90 bottle of beer</vt:lpstr>
      <vt:lpstr>90 bottle of beer</vt:lpstr>
      <vt:lpstr>Esempio di Database</vt:lpstr>
    </vt:vector>
  </TitlesOfParts>
  <Company>Matte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Matte</dc:creator>
  <cp:lastModifiedBy>I5CI3</cp:lastModifiedBy>
  <cp:revision>41</cp:revision>
  <dcterms:created xsi:type="dcterms:W3CDTF">2018-10-03T14:56:11Z</dcterms:created>
  <dcterms:modified xsi:type="dcterms:W3CDTF">2018-10-18T06:30:09Z</dcterms:modified>
</cp:coreProperties>
</file>