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1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olo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17" name="Sottotitolo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it-IT" smtClean="0"/>
              <a:t>Fare clic per modificare lo stile del sottotitolo dello schema</a:t>
            </a:r>
            <a:endParaRPr kumimoji="0" lang="en-US"/>
          </a:p>
        </p:txBody>
      </p:sp>
      <p:sp>
        <p:nvSpPr>
          <p:cNvPr id="30" name="Segnaposto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26/01/2015</a:t>
            </a:fld>
            <a:endParaRPr lang="it-IT" dirty="0"/>
          </a:p>
        </p:txBody>
      </p:sp>
      <p:sp>
        <p:nvSpPr>
          <p:cNvPr id="19" name="Segnaposto piè di pagina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27" name="Segnaposto numero diapositiva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26/01/2015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26/01/2015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26/01/2015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26/01/2015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26/01/2015</a:t>
            </a:fld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5" name="Segnaposto contenuto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26/01/2015</a:t>
            </a:fld>
            <a:endParaRPr lang="it-IT" dirty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26/01/2015</a:t>
            </a:fld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26/01/2015</a:t>
            </a:fld>
            <a:endParaRPr lang="it-IT" dirty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26/01/2015</a:t>
            </a:fld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taglia e arrotonda singolo angolo rettangolo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Triangolo rettangolo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26/01/2015</a:t>
            </a:fld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 dirty="0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it-IT" dirty="0" smtClean="0"/>
              <a:t>Fare clic sull'icona per inserire un'immagine</a:t>
            </a:r>
            <a:endParaRPr kumimoji="0" lang="en-US" dirty="0"/>
          </a:p>
        </p:txBody>
      </p:sp>
      <p:sp>
        <p:nvSpPr>
          <p:cNvPr id="10" name="Figura a mano libera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igura a mano libera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igura a mano libera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igura a mano libera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Segnaposto titolo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0" name="Segnaposto testo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  <a:p>
            <a:pPr lvl="1" eaLnBrk="1" latinLnBrk="0" hangingPunct="1"/>
            <a:r>
              <a:rPr kumimoji="0" lang="it-IT" smtClean="0"/>
              <a:t>Secondo livello</a:t>
            </a:r>
          </a:p>
          <a:p>
            <a:pPr lvl="2" eaLnBrk="1" latinLnBrk="0" hangingPunct="1"/>
            <a:r>
              <a:rPr kumimoji="0" lang="it-IT" smtClean="0"/>
              <a:t>Terzo livello</a:t>
            </a:r>
          </a:p>
          <a:p>
            <a:pPr lvl="3" eaLnBrk="1" latinLnBrk="0" hangingPunct="1"/>
            <a:r>
              <a:rPr kumimoji="0" lang="it-IT" smtClean="0"/>
              <a:t>Quarto livello</a:t>
            </a:r>
          </a:p>
          <a:p>
            <a:pPr lvl="4" eaLnBrk="1" latinLnBrk="0" hangingPunct="1"/>
            <a:r>
              <a:rPr kumimoji="0" lang="it-IT" smtClean="0"/>
              <a:t>Quinto livello</a:t>
            </a:r>
            <a:endParaRPr kumimoji="0" lang="en-US"/>
          </a:p>
        </p:txBody>
      </p:sp>
      <p:sp>
        <p:nvSpPr>
          <p:cNvPr id="10" name="Segnaposto data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B6055F8-1D02-4417-9241-55C834FD9970}" type="datetimeFigureOut">
              <a:rPr lang="it-IT" smtClean="0"/>
              <a:pPr/>
              <a:t>26/01/2015</a:t>
            </a:fld>
            <a:endParaRPr lang="it-IT" dirty="0"/>
          </a:p>
        </p:txBody>
      </p:sp>
      <p:sp>
        <p:nvSpPr>
          <p:cNvPr id="22" name="Segnaposto piè di pagina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18" name="Segnaposto numero diapositiva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007B441-5312-499D-93C3-6E37886527FA}" type="slidenum">
              <a:rPr lang="it-IT" smtClean="0"/>
              <a:pPr/>
              <a:t>‹N›</a:t>
            </a:fld>
            <a:endParaRPr lang="it-IT" dirty="0"/>
          </a:p>
        </p:txBody>
      </p:sp>
      <p:grpSp>
        <p:nvGrpSpPr>
          <p:cNvPr id="2" name="Gruppo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igura a mano libera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  <p:sp>
          <p:nvSpPr>
            <p:cNvPr id="13" name="Figura a mano libera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</p:grp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6"/>
          <p:cNvSpPr>
            <a:spLocks noGrp="1"/>
          </p:cNvSpPr>
          <p:nvPr>
            <p:ph type="ctrTitle"/>
          </p:nvPr>
        </p:nvSpPr>
        <p:spPr>
          <a:xfrm>
            <a:off x="0" y="980728"/>
            <a:ext cx="9144000" cy="1728192"/>
          </a:xfrm>
        </p:spPr>
        <p:txBody>
          <a:bodyPr>
            <a:normAutofit fontScale="90000"/>
          </a:bodyPr>
          <a:lstStyle/>
          <a:p>
            <a:pPr algn="ctr"/>
            <a:r>
              <a:rPr lang="it-IT" sz="6000" dirty="0" smtClean="0"/>
              <a:t>Statistiche meteo                                Matera</a:t>
            </a:r>
            <a:endParaRPr lang="it-IT" sz="6000" dirty="0"/>
          </a:p>
        </p:txBody>
      </p:sp>
      <p:sp>
        <p:nvSpPr>
          <p:cNvPr id="8" name="Sottotitolo 7"/>
          <p:cNvSpPr>
            <a:spLocks noGrp="1"/>
          </p:cNvSpPr>
          <p:nvPr>
            <p:ph type="subTitle" idx="1"/>
          </p:nvPr>
        </p:nvSpPr>
        <p:spPr>
          <a:xfrm>
            <a:off x="2771800" y="3228536"/>
            <a:ext cx="6372200" cy="3080784"/>
          </a:xfrm>
        </p:spPr>
        <p:txBody>
          <a:bodyPr>
            <a:normAutofit/>
          </a:bodyPr>
          <a:lstStyle/>
          <a:p>
            <a:r>
              <a:rPr lang="it-IT" sz="3600" dirty="0" smtClean="0">
                <a:solidFill>
                  <a:srgbClr val="FFC000"/>
                </a:solidFill>
              </a:rPr>
              <a:t>Ecco una piccola presentazione su un lavoro di statistica sul meteo nella città di Matera    nel mese di novembre</a:t>
            </a:r>
            <a:endParaRPr lang="it-IT" sz="3600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ransition advTm="10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3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0"/>
                            </p:stCondLst>
                            <p:childTnLst>
                              <p:par>
                                <p:cTn id="13" presetID="18" presetClass="exit" presetSubtype="1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downLeft)">
                                      <p:cBhvr>
                                        <p:cTn id="14" dur="3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8000"/>
                            </p:stCondLst>
                            <p:childTnLst>
                              <p:par>
                                <p:cTn id="17" presetID="55" presetClass="exit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18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533400" y="836712"/>
            <a:ext cx="7851648" cy="1728192"/>
          </a:xfrm>
        </p:spPr>
        <p:txBody>
          <a:bodyPr/>
          <a:lstStyle/>
          <a:p>
            <a:pPr algn="ctr"/>
            <a:r>
              <a:rPr lang="it-IT" dirty="0" smtClean="0"/>
              <a:t>Ecco una breve spiegazione del lavoro…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533400" y="3140968"/>
            <a:ext cx="7854696" cy="3168352"/>
          </a:xfrm>
        </p:spPr>
        <p:txBody>
          <a:bodyPr>
            <a:noAutofit/>
          </a:bodyPr>
          <a:lstStyle/>
          <a:p>
            <a:pPr algn="ctr">
              <a:buFont typeface="Wingdings" pitchFamily="2" charset="2"/>
              <a:buChar char="Ø"/>
            </a:pPr>
            <a:r>
              <a:rPr lang="it-IT" sz="2800" dirty="0" smtClean="0"/>
              <a:t>Inizialmente c’è stata consegnata una scheda relativa ai dati del meteo nella città di Matera nel mese di novembre</a:t>
            </a:r>
          </a:p>
          <a:p>
            <a:pPr algn="ctr">
              <a:buFont typeface="Wingdings" pitchFamily="2" charset="2"/>
              <a:buChar char="Ø"/>
            </a:pPr>
            <a:r>
              <a:rPr lang="it-IT" sz="2800" dirty="0" smtClean="0"/>
              <a:t>In seguito abbiamo riportato i dati in un foglio facendo delle tabelle con le varie frequenze e trovando media, moda e mediana</a:t>
            </a:r>
          </a:p>
        </p:txBody>
      </p:sp>
    </p:spTree>
  </p:cSld>
  <p:clrMapOvr>
    <a:masterClrMapping/>
  </p:clrMapOvr>
  <p:transition advTm="10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43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4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4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3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4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4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16" presetClass="emph" presetSubtype="0" fill="hold" nodeType="afterEffect">
                                  <p:stCondLst>
                                    <p:cond delay="200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7400"/>
                            </p:stCondLst>
                            <p:childTnLst>
                              <p:par>
                                <p:cTn id="42" presetID="16" presetClass="emph" presetSubtype="0" fill="hold" nodeType="afterEffect">
                                  <p:stCondLst>
                                    <p:cond delay="200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1980"/>
                            </p:stCondLst>
                            <p:childTnLst>
                              <p:par>
                                <p:cTn id="47" presetID="37" presetClass="exit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48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" decel="100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37" presetClass="exit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5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" decel="100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2980"/>
                            </p:stCondLst>
                            <p:childTnLst>
                              <p:par>
                                <p:cTn id="60" presetID="25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10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5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de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ac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+.4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de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/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ac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-9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testo 4"/>
          <p:cNvSpPr>
            <a:spLocks noGrp="1"/>
          </p:cNvSpPr>
          <p:nvPr>
            <p:ph type="body" idx="1"/>
          </p:nvPr>
        </p:nvSpPr>
        <p:spPr>
          <a:xfrm>
            <a:off x="107504" y="980728"/>
            <a:ext cx="9036496" cy="5877272"/>
          </a:xfrm>
        </p:spPr>
        <p:txBody>
          <a:bodyPr>
            <a:normAutofit/>
          </a:bodyPr>
          <a:lstStyle/>
          <a:p>
            <a:r>
              <a:rPr lang="it-IT" sz="2800" b="1" dirty="0" smtClean="0">
                <a:solidFill>
                  <a:srgbClr val="7030A0"/>
                </a:solidFill>
              </a:rPr>
              <a:t>Nel foglio abbiamo </a:t>
            </a:r>
            <a:r>
              <a:rPr lang="it-IT" sz="2800" b="1" dirty="0" err="1" smtClean="0">
                <a:solidFill>
                  <a:srgbClr val="7030A0"/>
                </a:solidFill>
              </a:rPr>
              <a:t>inserito…</a:t>
            </a:r>
            <a:endParaRPr lang="it-IT" sz="2800" b="1" dirty="0" smtClean="0">
              <a:solidFill>
                <a:srgbClr val="7030A0"/>
              </a:solidFill>
            </a:endParaRPr>
          </a:p>
          <a:p>
            <a:r>
              <a:rPr lang="it-IT" sz="2000" b="1" dirty="0" smtClean="0">
                <a:solidFill>
                  <a:schemeClr val="accent4"/>
                </a:solidFill>
              </a:rPr>
              <a:t>Frequenze: </a:t>
            </a:r>
          </a:p>
          <a:p>
            <a:endParaRPr lang="it-IT" sz="2400" b="1" dirty="0" smtClean="0">
              <a:solidFill>
                <a:schemeClr val="accent4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it-IT" sz="2400" dirty="0" smtClean="0"/>
              <a:t>Frequenza assoluta: il numero di volte che è stato scritto un dato </a:t>
            </a:r>
          </a:p>
          <a:p>
            <a:pPr>
              <a:buFont typeface="Arial" pitchFamily="34" charset="0"/>
              <a:buChar char="•"/>
            </a:pPr>
            <a:endParaRPr lang="it-IT" sz="2400" dirty="0" smtClean="0"/>
          </a:p>
          <a:p>
            <a:pPr>
              <a:buFont typeface="Arial" pitchFamily="34" charset="0"/>
              <a:buChar char="•"/>
            </a:pPr>
            <a:r>
              <a:rPr lang="it-IT" sz="2400" dirty="0" smtClean="0"/>
              <a:t>Frequenza relativa: il rapporto tra frequenza assoluta e il numero totale dei dati</a:t>
            </a:r>
          </a:p>
          <a:p>
            <a:pPr>
              <a:buFont typeface="Arial" pitchFamily="34" charset="0"/>
              <a:buChar char="•"/>
            </a:pPr>
            <a:endParaRPr lang="it-IT" sz="2400" dirty="0" smtClean="0"/>
          </a:p>
          <a:p>
            <a:pPr>
              <a:buFont typeface="Arial" pitchFamily="34" charset="0"/>
              <a:buChar char="•"/>
            </a:pPr>
            <a:r>
              <a:rPr lang="it-IT" sz="2400" dirty="0" smtClean="0"/>
              <a:t>Frequenza %: il prodotto tra la frequenza relativa e 100</a:t>
            </a:r>
          </a:p>
          <a:p>
            <a:endParaRPr lang="it-IT" sz="2400" dirty="0" smtClean="0"/>
          </a:p>
          <a:p>
            <a:pPr>
              <a:buFont typeface="Arial" pitchFamily="34" charset="0"/>
              <a:buChar char="•"/>
            </a:pPr>
            <a:r>
              <a:rPr lang="it-IT" sz="2400" dirty="0" smtClean="0"/>
              <a:t>Frequenza cumulata: la somma tra una frequenza assoluta e la successiva</a:t>
            </a:r>
          </a:p>
        </p:txBody>
      </p:sp>
    </p:spTree>
  </p:cSld>
  <p:clrMapOvr>
    <a:masterClrMapping/>
  </p:clrMapOvr>
  <p:transition advTm="10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400"/>
                            </p:stCondLst>
                            <p:childTnLst>
                              <p:par>
                                <p:cTn id="18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6400"/>
                            </p:stCondLst>
                            <p:childTnLst>
                              <p:par>
                                <p:cTn id="24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4150"/>
                            </p:stCondLst>
                            <p:childTnLst>
                              <p:par>
                                <p:cTn id="30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6150"/>
                            </p:stCondLst>
                            <p:childTnLst>
                              <p:par>
                                <p:cTn id="36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61650"/>
                            </p:stCondLst>
                            <p:childTnLst>
                              <p:par>
                                <p:cTn id="42" presetID="31" presetClass="exit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anim calcmode="lin" valueType="num">
                                      <p:cBhvr>
                                        <p:cTn id="43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6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63100"/>
                            </p:stCondLst>
                            <p:childTnLst>
                              <p:par>
                                <p:cTn id="49" presetID="31" presetClass="exit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anim calcmode="lin" valueType="num">
                                      <p:cBhvr>
                                        <p:cTn id="50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3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66800"/>
                            </p:stCondLst>
                            <p:childTnLst>
                              <p:par>
                                <p:cTn id="56" presetID="31" presetClass="exit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anim calcmode="lin" valueType="num">
                                      <p:cBhvr>
                                        <p:cTn id="57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0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71250"/>
                            </p:stCondLst>
                            <p:childTnLst>
                              <p:par>
                                <p:cTn id="63" presetID="31" presetClass="exit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anim calcmode="lin" valueType="num">
                                      <p:cBhvr>
                                        <p:cTn id="64" dur="1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7" dur="1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74550"/>
                            </p:stCondLst>
                            <p:childTnLst>
                              <p:par>
                                <p:cTn id="70" presetID="31" presetClass="exit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anim calcmode="lin" valueType="num">
                                      <p:cBhvr>
                                        <p:cTn id="71" dur="10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4" dur="10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testo 4"/>
          <p:cNvSpPr>
            <a:spLocks noGrp="1"/>
          </p:cNvSpPr>
          <p:nvPr>
            <p:ph type="body" idx="1"/>
          </p:nvPr>
        </p:nvSpPr>
        <p:spPr>
          <a:xfrm>
            <a:off x="107504" y="980728"/>
            <a:ext cx="9036496" cy="5877272"/>
          </a:xfrm>
        </p:spPr>
        <p:txBody>
          <a:bodyPr>
            <a:normAutofit/>
          </a:bodyPr>
          <a:lstStyle/>
          <a:p>
            <a:r>
              <a:rPr lang="it-IT" sz="2800" b="1" dirty="0" smtClean="0">
                <a:solidFill>
                  <a:srgbClr val="7030A0"/>
                </a:solidFill>
              </a:rPr>
              <a:t>Nel foglio abbiamo </a:t>
            </a:r>
            <a:r>
              <a:rPr lang="it-IT" sz="2800" b="1" dirty="0" err="1" smtClean="0">
                <a:solidFill>
                  <a:srgbClr val="7030A0"/>
                </a:solidFill>
              </a:rPr>
              <a:t>inserito…</a:t>
            </a:r>
            <a:endParaRPr lang="it-IT" sz="2800" b="1" dirty="0" smtClean="0">
              <a:solidFill>
                <a:srgbClr val="7030A0"/>
              </a:solidFill>
            </a:endParaRPr>
          </a:p>
          <a:p>
            <a:r>
              <a:rPr lang="it-IT" sz="2000" b="1" dirty="0" smtClean="0">
                <a:solidFill>
                  <a:schemeClr val="accent4"/>
                </a:solidFill>
              </a:rPr>
              <a:t>Inoltre: </a:t>
            </a:r>
          </a:p>
          <a:p>
            <a:endParaRPr lang="it-IT" sz="2000" b="1" dirty="0" smtClean="0">
              <a:solidFill>
                <a:schemeClr val="accent4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it-IT" sz="2400" dirty="0" smtClean="0"/>
              <a:t>Media: il rapporto tra la somma a dei dati e il totale del numero dei dati</a:t>
            </a:r>
          </a:p>
          <a:p>
            <a:endParaRPr lang="it-IT" sz="2400" dirty="0" smtClean="0"/>
          </a:p>
          <a:p>
            <a:pPr>
              <a:buFont typeface="Arial" pitchFamily="34" charset="0"/>
              <a:buChar char="•"/>
            </a:pPr>
            <a:r>
              <a:rPr lang="it-IT" sz="2400" dirty="0" smtClean="0"/>
              <a:t>Moda: il dato ripetuto maggiormente</a:t>
            </a:r>
          </a:p>
          <a:p>
            <a:pPr>
              <a:buFont typeface="Arial" pitchFamily="34" charset="0"/>
              <a:buChar char="•"/>
            </a:pPr>
            <a:endParaRPr lang="it-IT" sz="2400" dirty="0" smtClean="0"/>
          </a:p>
          <a:p>
            <a:pPr>
              <a:buFont typeface="Arial" pitchFamily="34" charset="0"/>
              <a:buChar char="•"/>
            </a:pPr>
            <a:r>
              <a:rPr lang="it-IT" sz="2400" dirty="0" smtClean="0"/>
              <a:t>Mediana: il o i dati a metà nella lista dei dati in ordine crescente o decrescente</a:t>
            </a:r>
          </a:p>
          <a:p>
            <a:endParaRPr lang="it-IT" sz="2400" b="1" dirty="0" smtClean="0">
              <a:solidFill>
                <a:schemeClr val="accent4"/>
              </a:solidFill>
            </a:endParaRPr>
          </a:p>
        </p:txBody>
      </p:sp>
    </p:spTree>
  </p:cSld>
  <p:clrMapOvr>
    <a:masterClrMapping/>
  </p:clrMapOvr>
  <p:transition advTm="10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700"/>
                            </p:stCondLst>
                            <p:childTnLst>
                              <p:par>
                                <p:cTn id="11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4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6700"/>
                            </p:stCondLst>
                            <p:childTnLst>
                              <p:par>
                                <p:cTn id="17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4700"/>
                            </p:stCondLst>
                            <p:childTnLst>
                              <p:par>
                                <p:cTn id="23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1700"/>
                            </p:stCondLst>
                            <p:childTnLst>
                              <p:par>
                                <p:cTn id="29" presetID="31" presetClass="exit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anim calcmode="lin" valueType="num">
                                      <p:cBhvr>
                                        <p:cTn id="30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3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5600"/>
                            </p:stCondLst>
                            <p:childTnLst>
                              <p:par>
                                <p:cTn id="36" presetID="31" presetClass="exit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anim calcmode="lin" valueType="num">
                                      <p:cBhvr>
                                        <p:cTn id="37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0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8100"/>
                            </p:stCondLst>
                            <p:childTnLst>
                              <p:par>
                                <p:cTn id="43" presetID="31" presetClass="exit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anim calcmode="lin" valueType="num">
                                      <p:cBhvr>
                                        <p:cTn id="44" dur="1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7" dur="1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1" presetClass="exit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anim calcmode="lin" valueType="num">
                                      <p:cBhvr>
                                        <p:cTn id="52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350"/>
                            </p:stCondLst>
                            <p:childTnLst>
                              <p:par>
                                <p:cTn id="58" presetID="39" presetClass="exit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50000">
                                          <p:val>
                                            <p:strVal val="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ppt_h/2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0">
                                          <p:val>
                                            <p:strVal val="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ppt_w+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0" y="1556792"/>
            <a:ext cx="9144000" cy="5301208"/>
          </a:xfrm>
        </p:spPr>
        <p:txBody>
          <a:bodyPr anchor="t">
            <a:normAutofit/>
          </a:bodyPr>
          <a:lstStyle/>
          <a:p>
            <a:pPr algn="ctr"/>
            <a:r>
              <a:rPr lang="it-IT" sz="4800" b="1" i="1" dirty="0" smtClean="0">
                <a:solidFill>
                  <a:srgbClr val="FFFF00"/>
                </a:solidFill>
              </a:rPr>
              <a:t>WORK IN </a:t>
            </a:r>
            <a:r>
              <a:rPr lang="it-IT" sz="4800" b="1" i="1" dirty="0" err="1" smtClean="0">
                <a:solidFill>
                  <a:srgbClr val="FFFF00"/>
                </a:solidFill>
              </a:rPr>
              <a:t>PROGRESS…</a:t>
            </a:r>
            <a:endParaRPr lang="it-IT" sz="4800" b="1" i="1" dirty="0">
              <a:solidFill>
                <a:srgbClr val="FFFF00"/>
              </a:solidFill>
            </a:endParaRPr>
          </a:p>
        </p:txBody>
      </p:sp>
      <p:pic>
        <p:nvPicPr>
          <p:cNvPr id="1026" name="Picture 2" descr="C:\Program Files (x86)\Microsoft Office\MEDIA\CAGCAT10\j0183290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3768" y="2377723"/>
            <a:ext cx="4176464" cy="4480277"/>
          </a:xfrm>
          <a:prstGeom prst="rect">
            <a:avLst/>
          </a:prstGeom>
          <a:noFill/>
        </p:spPr>
      </p:pic>
    </p:spTree>
  </p:cSld>
  <p:clrMapOvr>
    <a:masterClrMapping/>
  </p:clrMapOvr>
  <p:transition advTm="10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nozio">
  <a:themeElements>
    <a:clrScheme name="Luna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Equinozi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nozi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51</TotalTime>
  <Words>178</Words>
  <Application>Microsoft Office PowerPoint</Application>
  <PresentationFormat>Presentazione su schermo (4:3)</PresentationFormat>
  <Paragraphs>24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5</vt:i4>
      </vt:variant>
    </vt:vector>
  </HeadingPairs>
  <TitlesOfParts>
    <vt:vector size="6" baseType="lpstr">
      <vt:lpstr>Equinozio</vt:lpstr>
      <vt:lpstr>Statistiche meteo                                Matera</vt:lpstr>
      <vt:lpstr>Ecco una breve spiegazione del lavoro…</vt:lpstr>
      <vt:lpstr>Diapositiva 3</vt:lpstr>
      <vt:lpstr>Diapositiva 4</vt:lpstr>
      <vt:lpstr>Diapositiva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Statistiche meteo                                Matera</dc:title>
  <dc:creator>1GT12</dc:creator>
  <cp:lastModifiedBy>1GT12</cp:lastModifiedBy>
  <cp:revision>15</cp:revision>
  <dcterms:created xsi:type="dcterms:W3CDTF">2015-01-26T11:55:00Z</dcterms:created>
  <dcterms:modified xsi:type="dcterms:W3CDTF">2015-01-26T12:52:57Z</dcterms:modified>
</cp:coreProperties>
</file>