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2" r:id="rId4"/>
    <p:sldId id="294" r:id="rId5"/>
    <p:sldId id="261" r:id="rId6"/>
    <p:sldId id="262" r:id="rId7"/>
    <p:sldId id="276" r:id="rId8"/>
    <p:sldId id="277" r:id="rId9"/>
    <p:sldId id="278" r:id="rId10"/>
    <p:sldId id="268" r:id="rId11"/>
    <p:sldId id="265" r:id="rId12"/>
    <p:sldId id="269"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90"/>
    <p:restoredTop sz="92868"/>
  </p:normalViewPr>
  <p:slideViewPr>
    <p:cSldViewPr snapToGrid="0" snapToObjects="1">
      <p:cViewPr varScale="1">
        <p:scale>
          <a:sx n="97" d="100"/>
          <a:sy n="97" d="100"/>
        </p:scale>
        <p:origin x="1856"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0" i="0">
                <a:latin typeface="Calibri Light" panose="020F0302020204030204" pitchFamily="34" charset="0"/>
                <a:cs typeface="Calibri Light" panose="020F0302020204030204" pitchFamily="34" charset="0"/>
              </a:defRPr>
            </a:lvl1p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4" name="Date Placeholder 3"/>
          <p:cNvSpPr>
            <a:spLocks noGrp="1"/>
          </p:cNvSpPr>
          <p:nvPr>
            <p:ph type="dt" sz="half" idx="10"/>
          </p:nvPr>
        </p:nvSpPr>
        <p:spPr/>
        <p:txBody>
          <a:bodyPr/>
          <a:lstStyle/>
          <a:p>
            <a:fld id="{D6CBF23A-D968-DA44-8D56-8F23F95FAC3C}"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695C8-4B7A-E342-B422-EA2AD6AE2E41}" type="slidenum">
              <a:rPr lang="en-US" smtClean="0"/>
              <a:t>‹#›</a:t>
            </a:fld>
            <a:endParaRPr lang="en-US"/>
          </a:p>
        </p:txBody>
      </p:sp>
    </p:spTree>
    <p:extLst>
      <p:ext uri="{BB962C8B-B14F-4D97-AF65-F5344CB8AC3E}">
        <p14:creationId xmlns:p14="http://schemas.microsoft.com/office/powerpoint/2010/main" val="74934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D6CBF23A-D968-DA44-8D56-8F23F95FAC3C}"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695C8-4B7A-E342-B422-EA2AD6AE2E41}" type="slidenum">
              <a:rPr lang="en-US" smtClean="0"/>
              <a:t>‹#›</a:t>
            </a:fld>
            <a:endParaRPr lang="en-US"/>
          </a:p>
        </p:txBody>
      </p:sp>
    </p:spTree>
    <p:extLst>
      <p:ext uri="{BB962C8B-B14F-4D97-AF65-F5344CB8AC3E}">
        <p14:creationId xmlns:p14="http://schemas.microsoft.com/office/powerpoint/2010/main" val="39526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D6CBF23A-D968-DA44-8D56-8F23F95FAC3C}"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695C8-4B7A-E342-B422-EA2AD6AE2E41}" type="slidenum">
              <a:rPr lang="en-US" smtClean="0"/>
              <a:t>‹#›</a:t>
            </a:fld>
            <a:endParaRPr lang="en-US"/>
          </a:p>
        </p:txBody>
      </p:sp>
    </p:spTree>
    <p:extLst>
      <p:ext uri="{BB962C8B-B14F-4D97-AF65-F5344CB8AC3E}">
        <p14:creationId xmlns:p14="http://schemas.microsoft.com/office/powerpoint/2010/main" val="415975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libri Light" panose="020F0302020204030204" pitchFamily="34" charset="0"/>
                <a:cs typeface="Calibri Light" panose="020F0302020204030204" pitchFamily="34" charset="0"/>
              </a:defRPr>
            </a:lvl1pPr>
          </a:lstStyle>
          <a:p>
            <a:r>
              <a:rPr lang="it-IT" dirty="0"/>
              <a:t>Click to </a:t>
            </a:r>
            <a:r>
              <a:rPr lang="it-IT" dirty="0" err="1"/>
              <a:t>edit</a:t>
            </a:r>
            <a:r>
              <a:rPr lang="it-IT" dirty="0"/>
              <a:t> Master </a:t>
            </a:r>
            <a:r>
              <a:rPr lang="it-IT" dirty="0" err="1"/>
              <a:t>title</a:t>
            </a:r>
            <a:r>
              <a:rPr lang="it-IT" dirty="0"/>
              <a:t> style</a:t>
            </a:r>
            <a:endParaRPr lang="en-US" dirty="0"/>
          </a:p>
        </p:txBody>
      </p:sp>
      <p:sp>
        <p:nvSpPr>
          <p:cNvPr id="3" name="Content Placeholder 2"/>
          <p:cNvSpPr>
            <a:spLocks noGrp="1"/>
          </p:cNvSpPr>
          <p:nvPr>
            <p:ph idx="1"/>
          </p:nvPr>
        </p:nvSpPr>
        <p:spPr/>
        <p:txBody>
          <a:bodyPr/>
          <a:lstStyle>
            <a:lvl1pPr>
              <a:defRPr b="0" i="0">
                <a:latin typeface="Calibri Light" panose="020F0302020204030204" pitchFamily="34" charset="0"/>
                <a:cs typeface="Calibri Light" panose="020F0302020204030204" pitchFamily="34" charset="0"/>
              </a:defRPr>
            </a:lvl1pPr>
            <a:lvl2pPr>
              <a:defRPr b="0" i="0">
                <a:latin typeface="Calibri Light" panose="020F0302020204030204" pitchFamily="34" charset="0"/>
                <a:cs typeface="Calibri Light" panose="020F0302020204030204" pitchFamily="34" charset="0"/>
              </a:defRPr>
            </a:lvl2pPr>
            <a:lvl3pPr>
              <a:defRPr b="0" i="0">
                <a:latin typeface="Calibri Light" panose="020F0302020204030204" pitchFamily="34" charset="0"/>
                <a:cs typeface="Calibri Light" panose="020F0302020204030204" pitchFamily="34" charset="0"/>
              </a:defRPr>
            </a:lvl3pPr>
            <a:lvl4pPr>
              <a:defRPr b="0" i="0">
                <a:latin typeface="Calibri Light" panose="020F0302020204030204" pitchFamily="34" charset="0"/>
                <a:cs typeface="Calibri Light" panose="020F0302020204030204" pitchFamily="34" charset="0"/>
              </a:defRPr>
            </a:lvl4pPr>
            <a:lvl5pPr>
              <a:defRPr b="0" i="0">
                <a:latin typeface="Calibri Light" panose="020F0302020204030204" pitchFamily="34" charset="0"/>
                <a:cs typeface="Calibri Light" panose="020F0302020204030204" pitchFamily="34" charset="0"/>
              </a:defRPr>
            </a:lvl5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D6CBF23A-D968-DA44-8D56-8F23F95FAC3C}"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695C8-4B7A-E342-B422-EA2AD6AE2E41}" type="slidenum">
              <a:rPr lang="en-US" smtClean="0"/>
              <a:t>‹#›</a:t>
            </a:fld>
            <a:endParaRPr lang="en-US"/>
          </a:p>
        </p:txBody>
      </p:sp>
    </p:spTree>
    <p:extLst>
      <p:ext uri="{BB962C8B-B14F-4D97-AF65-F5344CB8AC3E}">
        <p14:creationId xmlns:p14="http://schemas.microsoft.com/office/powerpoint/2010/main" val="34657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4" name="Date Placeholder 3"/>
          <p:cNvSpPr>
            <a:spLocks noGrp="1"/>
          </p:cNvSpPr>
          <p:nvPr>
            <p:ph type="dt" sz="half" idx="10"/>
          </p:nvPr>
        </p:nvSpPr>
        <p:spPr/>
        <p:txBody>
          <a:bodyPr/>
          <a:lstStyle/>
          <a:p>
            <a:fld id="{D6CBF23A-D968-DA44-8D56-8F23F95FAC3C}"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695C8-4B7A-E342-B422-EA2AD6AE2E41}" type="slidenum">
              <a:rPr lang="en-US" smtClean="0"/>
              <a:t>‹#›</a:t>
            </a:fld>
            <a:endParaRPr lang="en-US"/>
          </a:p>
        </p:txBody>
      </p:sp>
    </p:spTree>
    <p:extLst>
      <p:ext uri="{BB962C8B-B14F-4D97-AF65-F5344CB8AC3E}">
        <p14:creationId xmlns:p14="http://schemas.microsoft.com/office/powerpoint/2010/main" val="417569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Date Placeholder 4"/>
          <p:cNvSpPr>
            <a:spLocks noGrp="1"/>
          </p:cNvSpPr>
          <p:nvPr>
            <p:ph type="dt" sz="half" idx="10"/>
          </p:nvPr>
        </p:nvSpPr>
        <p:spPr/>
        <p:txBody>
          <a:bodyPr/>
          <a:lstStyle/>
          <a:p>
            <a:fld id="{D6CBF23A-D968-DA44-8D56-8F23F95FAC3C}"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695C8-4B7A-E342-B422-EA2AD6AE2E41}" type="slidenum">
              <a:rPr lang="en-US" smtClean="0"/>
              <a:t>‹#›</a:t>
            </a:fld>
            <a:endParaRPr lang="en-US"/>
          </a:p>
        </p:txBody>
      </p:sp>
    </p:spTree>
    <p:extLst>
      <p:ext uri="{BB962C8B-B14F-4D97-AF65-F5344CB8AC3E}">
        <p14:creationId xmlns:p14="http://schemas.microsoft.com/office/powerpoint/2010/main" val="2017233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Date Placeholder 6"/>
          <p:cNvSpPr>
            <a:spLocks noGrp="1"/>
          </p:cNvSpPr>
          <p:nvPr>
            <p:ph type="dt" sz="half" idx="10"/>
          </p:nvPr>
        </p:nvSpPr>
        <p:spPr/>
        <p:txBody>
          <a:bodyPr/>
          <a:lstStyle/>
          <a:p>
            <a:fld id="{D6CBF23A-D968-DA44-8D56-8F23F95FAC3C}" type="datetimeFigureOut">
              <a:rPr lang="en-US" smtClean="0"/>
              <a:t>5/27/21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695C8-4B7A-E342-B422-EA2AD6AE2E41}" type="slidenum">
              <a:rPr lang="en-US" smtClean="0"/>
              <a:t>‹#›</a:t>
            </a:fld>
            <a:endParaRPr lang="en-US"/>
          </a:p>
        </p:txBody>
      </p:sp>
    </p:spTree>
    <p:extLst>
      <p:ext uri="{BB962C8B-B14F-4D97-AF65-F5344CB8AC3E}">
        <p14:creationId xmlns:p14="http://schemas.microsoft.com/office/powerpoint/2010/main" val="360503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Date Placeholder 2"/>
          <p:cNvSpPr>
            <a:spLocks noGrp="1"/>
          </p:cNvSpPr>
          <p:nvPr>
            <p:ph type="dt" sz="half" idx="10"/>
          </p:nvPr>
        </p:nvSpPr>
        <p:spPr/>
        <p:txBody>
          <a:bodyPr/>
          <a:lstStyle/>
          <a:p>
            <a:fld id="{D6CBF23A-D968-DA44-8D56-8F23F95FAC3C}" type="datetimeFigureOut">
              <a:rPr lang="en-US" smtClean="0"/>
              <a:t>5/27/21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695C8-4B7A-E342-B422-EA2AD6AE2E41}" type="slidenum">
              <a:rPr lang="en-US" smtClean="0"/>
              <a:t>‹#›</a:t>
            </a:fld>
            <a:endParaRPr lang="en-US"/>
          </a:p>
        </p:txBody>
      </p:sp>
    </p:spTree>
    <p:extLst>
      <p:ext uri="{BB962C8B-B14F-4D97-AF65-F5344CB8AC3E}">
        <p14:creationId xmlns:p14="http://schemas.microsoft.com/office/powerpoint/2010/main" val="2785835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BF23A-D968-DA44-8D56-8F23F95FAC3C}" type="datetimeFigureOut">
              <a:rPr lang="en-US" smtClean="0"/>
              <a:t>5/27/21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7695C8-4B7A-E342-B422-EA2AD6AE2E41}" type="slidenum">
              <a:rPr lang="en-US" smtClean="0"/>
              <a:t>‹#›</a:t>
            </a:fld>
            <a:endParaRPr lang="en-US"/>
          </a:p>
        </p:txBody>
      </p:sp>
    </p:spTree>
    <p:extLst>
      <p:ext uri="{BB962C8B-B14F-4D97-AF65-F5344CB8AC3E}">
        <p14:creationId xmlns:p14="http://schemas.microsoft.com/office/powerpoint/2010/main" val="300803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D6CBF23A-D968-DA44-8D56-8F23F95FAC3C}"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695C8-4B7A-E342-B422-EA2AD6AE2E41}" type="slidenum">
              <a:rPr lang="en-US" smtClean="0"/>
              <a:t>‹#›</a:t>
            </a:fld>
            <a:endParaRPr lang="en-US"/>
          </a:p>
        </p:txBody>
      </p:sp>
    </p:spTree>
    <p:extLst>
      <p:ext uri="{BB962C8B-B14F-4D97-AF65-F5344CB8AC3E}">
        <p14:creationId xmlns:p14="http://schemas.microsoft.com/office/powerpoint/2010/main" val="247956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D6CBF23A-D968-DA44-8D56-8F23F95FAC3C}"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695C8-4B7A-E342-B422-EA2AD6AE2E41}" type="slidenum">
              <a:rPr lang="en-US" smtClean="0"/>
              <a:t>‹#›</a:t>
            </a:fld>
            <a:endParaRPr lang="en-US"/>
          </a:p>
        </p:txBody>
      </p:sp>
    </p:spTree>
    <p:extLst>
      <p:ext uri="{BB962C8B-B14F-4D97-AF65-F5344CB8AC3E}">
        <p14:creationId xmlns:p14="http://schemas.microsoft.com/office/powerpoint/2010/main" val="379709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BF23A-D968-DA44-8D56-8F23F95FAC3C}" type="datetimeFigureOut">
              <a:rPr lang="en-US" smtClean="0"/>
              <a:t>5/27/21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695C8-4B7A-E342-B422-EA2AD6AE2E41}" type="slidenum">
              <a:rPr lang="en-US" smtClean="0"/>
              <a:t>‹#›</a:t>
            </a:fld>
            <a:endParaRPr lang="en-US"/>
          </a:p>
        </p:txBody>
      </p:sp>
    </p:spTree>
    <p:extLst>
      <p:ext uri="{BB962C8B-B14F-4D97-AF65-F5344CB8AC3E}">
        <p14:creationId xmlns:p14="http://schemas.microsoft.com/office/powerpoint/2010/main" val="346461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Tuning </a:t>
            </a:r>
            <a:r>
              <a:rPr lang="en-US" dirty="0" err="1"/>
              <a:t>fisico</a:t>
            </a:r>
            <a:br>
              <a:rPr lang="en-US" dirty="0"/>
            </a:br>
            <a:r>
              <a:rPr lang="en-US" dirty="0" err="1"/>
              <a:t>Esercizio</a:t>
            </a:r>
            <a:endParaRPr lang="en-US" dirty="0"/>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28840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p:cNvSpPr>
          <p:nvPr>
            <p:ph type="title"/>
          </p:nvPr>
        </p:nvSpPr>
        <p:spPr/>
        <p:txBody>
          <a:bodyPr/>
          <a:lstStyle/>
          <a:p>
            <a:r>
              <a:rPr lang="en-US" dirty="0">
                <a:sym typeface="Arial" charset="0"/>
              </a:rPr>
              <a:t>Query 6</a:t>
            </a:r>
            <a:endParaRPr lang="en-US" dirty="0"/>
          </a:p>
        </p:txBody>
      </p:sp>
      <p:sp>
        <p:nvSpPr>
          <p:cNvPr id="36866" name="Rectangle 2"/>
          <p:cNvSpPr>
            <a:spLocks noGrp="1"/>
          </p:cNvSpPr>
          <p:nvPr>
            <p:ph type="body" idx="1"/>
          </p:nvPr>
        </p:nvSpPr>
        <p:spPr>
          <a:xfrm>
            <a:off x="457200" y="1973180"/>
            <a:ext cx="8229600" cy="4525963"/>
          </a:xfrm>
        </p:spPr>
        <p:txBody>
          <a:bodyPr>
            <a:normAutofit/>
          </a:bodyPr>
          <a:lstStyle/>
          <a:p>
            <a:endParaRPr lang="en-US" dirty="0"/>
          </a:p>
          <a:p>
            <a:endParaRPr lang="en-US" dirty="0"/>
          </a:p>
          <a:p>
            <a:endParaRPr lang="en-US" dirty="0"/>
          </a:p>
          <a:p>
            <a:endParaRPr lang="en-US" dirty="0"/>
          </a:p>
        </p:txBody>
      </p:sp>
      <p:sp>
        <p:nvSpPr>
          <p:cNvPr id="36867" name="AutoShape 3"/>
          <p:cNvSpPr>
            <a:spLocks/>
          </p:cNvSpPr>
          <p:nvPr/>
        </p:nvSpPr>
        <p:spPr bwMode="auto">
          <a:xfrm>
            <a:off x="1619250" y="1717120"/>
            <a:ext cx="5989638"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r>
              <a:rPr lang="en-US" sz="2000" dirty="0">
                <a:cs typeface="Helvetica" charset="0"/>
              </a:rPr>
              <a:t>SELECT</a:t>
            </a:r>
            <a:r>
              <a:rPr lang="en-US" sz="2400" dirty="0">
                <a:cs typeface="Helvetica" charset="0"/>
              </a:rPr>
              <a:t>  </a:t>
            </a:r>
            <a:r>
              <a:rPr lang="en-US" sz="2400" dirty="0" err="1">
                <a:cs typeface="Helvetica" charset="0"/>
              </a:rPr>
              <a:t>E.ename</a:t>
            </a:r>
            <a:r>
              <a:rPr lang="en-US" sz="2400" dirty="0">
                <a:cs typeface="Helvetica" charset="0"/>
              </a:rPr>
              <a:t>, </a:t>
            </a:r>
            <a:r>
              <a:rPr lang="en-US" sz="2400" dirty="0" err="1">
                <a:cs typeface="Helvetica" charset="0"/>
              </a:rPr>
              <a:t>D.mgr</a:t>
            </a:r>
            <a:endParaRPr lang="en-US" sz="2400" dirty="0">
              <a:cs typeface="Helvetica" charset="0"/>
            </a:endParaRPr>
          </a:p>
          <a:p>
            <a:pPr defTabSz="914400">
              <a:defRPr/>
            </a:pPr>
            <a:r>
              <a:rPr lang="en-US" sz="2000" dirty="0">
                <a:cs typeface="Helvetica" charset="0"/>
              </a:rPr>
              <a:t>FROM</a:t>
            </a:r>
            <a:r>
              <a:rPr lang="en-US" sz="2400" dirty="0">
                <a:cs typeface="Helvetica" charset="0"/>
              </a:rPr>
              <a:t>  </a:t>
            </a:r>
            <a:r>
              <a:rPr lang="en-US" sz="2400" dirty="0" err="1">
                <a:cs typeface="Helvetica" charset="0"/>
              </a:rPr>
              <a:t>Emp</a:t>
            </a:r>
            <a:r>
              <a:rPr lang="en-US" sz="2400" dirty="0">
                <a:cs typeface="Helvetica" charset="0"/>
              </a:rPr>
              <a:t> E, </a:t>
            </a:r>
            <a:r>
              <a:rPr lang="en-US" sz="2400" dirty="0" err="1">
                <a:cs typeface="Helvetica" charset="0"/>
              </a:rPr>
              <a:t>Dept</a:t>
            </a:r>
            <a:r>
              <a:rPr lang="en-US" sz="2400" dirty="0">
                <a:cs typeface="Helvetica" charset="0"/>
              </a:rPr>
              <a:t> D</a:t>
            </a:r>
          </a:p>
          <a:p>
            <a:pPr defTabSz="914400">
              <a:defRPr/>
            </a:pPr>
            <a:r>
              <a:rPr lang="en-US" sz="2000" dirty="0">
                <a:cs typeface="Helvetica" charset="0"/>
              </a:rPr>
              <a:t>WHERE</a:t>
            </a:r>
            <a:r>
              <a:rPr lang="en-US" sz="2400" dirty="0">
                <a:cs typeface="Helvetica" charset="0"/>
              </a:rPr>
              <a:t>  </a:t>
            </a:r>
            <a:r>
              <a:rPr lang="en-US" sz="2400" dirty="0" err="1">
                <a:cs typeface="Helvetica" charset="0"/>
              </a:rPr>
              <a:t>D.dname</a:t>
            </a:r>
            <a:r>
              <a:rPr lang="en-US" sz="2400" dirty="0">
                <a:cs typeface="Helvetica" charset="0"/>
              </a:rPr>
              <a:t>=</a:t>
            </a:r>
            <a:r>
              <a:rPr lang="ja-JP" altLang="en-US" sz="2400" dirty="0">
                <a:cs typeface="Helvetica" charset="0"/>
              </a:rPr>
              <a:t>‘</a:t>
            </a:r>
            <a:r>
              <a:rPr lang="en-US" sz="2400" dirty="0">
                <a:cs typeface="Helvetica" charset="0"/>
              </a:rPr>
              <a:t>Toy</a:t>
            </a:r>
            <a:r>
              <a:rPr lang="ja-JP" altLang="en-US" sz="2400" dirty="0">
                <a:cs typeface="Helvetica" charset="0"/>
              </a:rPr>
              <a:t>’</a:t>
            </a:r>
            <a:r>
              <a:rPr lang="en-US" sz="2400" dirty="0">
                <a:cs typeface="Helvetica" charset="0"/>
              </a:rPr>
              <a:t> </a:t>
            </a:r>
            <a:r>
              <a:rPr lang="en-US" sz="2000" dirty="0">
                <a:cs typeface="Helvetica" charset="0"/>
              </a:rPr>
              <a:t>AND</a:t>
            </a:r>
            <a:r>
              <a:rPr lang="en-US" sz="2400" dirty="0">
                <a:cs typeface="Helvetica" charset="0"/>
              </a:rPr>
              <a:t> </a:t>
            </a:r>
            <a:r>
              <a:rPr lang="en-US" sz="2400" dirty="0" err="1">
                <a:cs typeface="Helvetica" charset="0"/>
              </a:rPr>
              <a:t>E.dno</a:t>
            </a:r>
            <a:r>
              <a:rPr lang="en-US" sz="2400" dirty="0">
                <a:cs typeface="Helvetica" charset="0"/>
              </a:rPr>
              <a:t>=</a:t>
            </a:r>
            <a:r>
              <a:rPr lang="en-US" sz="2400" dirty="0" err="1">
                <a:cs typeface="Helvetica" charset="0"/>
              </a:rPr>
              <a:t>D.dno</a:t>
            </a:r>
            <a:endParaRPr lang="en-US" dirty="0">
              <a:cs typeface="Helvetica" charset="0"/>
            </a:endParaRPr>
          </a:p>
        </p:txBody>
      </p:sp>
    </p:spTree>
    <p:extLst>
      <p:ext uri="{BB962C8B-B14F-4D97-AF65-F5344CB8AC3E}">
        <p14:creationId xmlns:p14="http://schemas.microsoft.com/office/powerpoint/2010/main" val="3535153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p:cNvSpPr>
          <p:nvPr>
            <p:ph type="title"/>
          </p:nvPr>
        </p:nvSpPr>
        <p:spPr/>
        <p:txBody>
          <a:bodyPr/>
          <a:lstStyle/>
          <a:p>
            <a:r>
              <a:rPr lang="en-US" dirty="0">
                <a:sym typeface="Arial" charset="0"/>
              </a:rPr>
              <a:t>Query 7</a:t>
            </a:r>
            <a:endParaRPr lang="en-US" dirty="0"/>
          </a:p>
        </p:txBody>
      </p:sp>
      <p:sp>
        <p:nvSpPr>
          <p:cNvPr id="44034" name="Rectangle 2"/>
          <p:cNvSpPr>
            <a:spLocks noGrp="1"/>
          </p:cNvSpPr>
          <p:nvPr>
            <p:ph type="body" idx="1"/>
          </p:nvPr>
        </p:nvSpPr>
        <p:spPr/>
        <p:txBody>
          <a:bodyPr>
            <a:normAutofit/>
          </a:bodyPr>
          <a:lstStyle/>
          <a:p>
            <a:endParaRPr lang="en-US" dirty="0"/>
          </a:p>
          <a:p>
            <a:endParaRPr lang="en-US" dirty="0"/>
          </a:p>
          <a:p>
            <a:endParaRPr lang="en-US" dirty="0"/>
          </a:p>
          <a:p>
            <a:endParaRPr lang="en-US" dirty="0"/>
          </a:p>
        </p:txBody>
      </p:sp>
      <p:sp>
        <p:nvSpPr>
          <p:cNvPr id="44035" name="AutoShape 3"/>
          <p:cNvSpPr>
            <a:spLocks/>
          </p:cNvSpPr>
          <p:nvPr/>
        </p:nvSpPr>
        <p:spPr bwMode="auto">
          <a:xfrm>
            <a:off x="1476375" y="1628775"/>
            <a:ext cx="6327775"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r>
              <a:rPr lang="en-US" sz="2000" dirty="0">
                <a:cs typeface="Helvetica" charset="0"/>
              </a:rPr>
              <a:t>SELECT</a:t>
            </a:r>
            <a:r>
              <a:rPr lang="en-US" sz="2400" dirty="0">
                <a:cs typeface="Helvetica" charset="0"/>
              </a:rPr>
              <a:t>  </a:t>
            </a:r>
            <a:r>
              <a:rPr lang="en-US" sz="2400" dirty="0" err="1">
                <a:cs typeface="Helvetica" charset="0"/>
              </a:rPr>
              <a:t>E.ename</a:t>
            </a:r>
            <a:r>
              <a:rPr lang="en-US" sz="2400" dirty="0">
                <a:cs typeface="Helvetica" charset="0"/>
              </a:rPr>
              <a:t>, </a:t>
            </a:r>
            <a:r>
              <a:rPr lang="en-US" sz="2400" dirty="0" err="1">
                <a:cs typeface="Helvetica" charset="0"/>
              </a:rPr>
              <a:t>D.mgr</a:t>
            </a:r>
            <a:endParaRPr lang="en-US" sz="2400" dirty="0">
              <a:cs typeface="Helvetica" charset="0"/>
            </a:endParaRPr>
          </a:p>
          <a:p>
            <a:pPr defTabSz="914400">
              <a:defRPr/>
            </a:pPr>
            <a:r>
              <a:rPr lang="en-US" sz="2000" dirty="0">
                <a:cs typeface="Helvetica" charset="0"/>
              </a:rPr>
              <a:t>FROM</a:t>
            </a:r>
            <a:r>
              <a:rPr lang="en-US" sz="2400" dirty="0">
                <a:cs typeface="Helvetica" charset="0"/>
              </a:rPr>
              <a:t>  </a:t>
            </a:r>
            <a:r>
              <a:rPr lang="en-US" sz="2400" dirty="0" err="1">
                <a:cs typeface="Helvetica" charset="0"/>
              </a:rPr>
              <a:t>Emp</a:t>
            </a:r>
            <a:r>
              <a:rPr lang="en-US" sz="2400" dirty="0">
                <a:cs typeface="Helvetica" charset="0"/>
              </a:rPr>
              <a:t> E, </a:t>
            </a:r>
            <a:r>
              <a:rPr lang="en-US" sz="2400" dirty="0" err="1">
                <a:cs typeface="Helvetica" charset="0"/>
              </a:rPr>
              <a:t>Dept</a:t>
            </a:r>
            <a:r>
              <a:rPr lang="en-US" sz="2400" dirty="0">
                <a:cs typeface="Helvetica" charset="0"/>
              </a:rPr>
              <a:t> D</a:t>
            </a:r>
          </a:p>
          <a:p>
            <a:pPr defTabSz="914400">
              <a:defRPr/>
            </a:pPr>
            <a:r>
              <a:rPr lang="en-US" sz="2000" dirty="0">
                <a:cs typeface="Helvetica" charset="0"/>
              </a:rPr>
              <a:t>WHERE</a:t>
            </a:r>
            <a:r>
              <a:rPr lang="en-US" sz="2400" dirty="0">
                <a:cs typeface="Helvetica" charset="0"/>
              </a:rPr>
              <a:t>  </a:t>
            </a:r>
            <a:r>
              <a:rPr lang="en-US" sz="2400" dirty="0" err="1">
                <a:cs typeface="Helvetica" charset="0"/>
              </a:rPr>
              <a:t>E.hobby</a:t>
            </a:r>
            <a:r>
              <a:rPr lang="en-US" sz="2400" dirty="0">
                <a:cs typeface="Helvetica" charset="0"/>
              </a:rPr>
              <a:t>=</a:t>
            </a:r>
            <a:r>
              <a:rPr lang="ja-JP" altLang="en-US" sz="2400" dirty="0">
                <a:cs typeface="Helvetica" charset="0"/>
              </a:rPr>
              <a:t>‘</a:t>
            </a:r>
            <a:r>
              <a:rPr lang="en-US" sz="2400" dirty="0">
                <a:cs typeface="Helvetica" charset="0"/>
              </a:rPr>
              <a:t>Stamps</a:t>
            </a:r>
            <a:r>
              <a:rPr lang="ja-JP" altLang="en-US" sz="2400" dirty="0">
                <a:cs typeface="Helvetica" charset="0"/>
              </a:rPr>
              <a:t>’</a:t>
            </a:r>
            <a:r>
              <a:rPr lang="en-US" sz="2400" dirty="0">
                <a:cs typeface="Helvetica" charset="0"/>
              </a:rPr>
              <a:t> </a:t>
            </a:r>
            <a:r>
              <a:rPr lang="en-US" sz="2000" dirty="0">
                <a:cs typeface="Helvetica" charset="0"/>
              </a:rPr>
              <a:t>AND</a:t>
            </a:r>
            <a:r>
              <a:rPr lang="en-US" sz="2400" dirty="0">
                <a:cs typeface="Helvetica" charset="0"/>
              </a:rPr>
              <a:t> </a:t>
            </a:r>
            <a:r>
              <a:rPr lang="en-US" sz="2400" dirty="0" err="1">
                <a:cs typeface="Helvetica" charset="0"/>
              </a:rPr>
              <a:t>E.dno</a:t>
            </a:r>
            <a:r>
              <a:rPr lang="en-US" sz="2400" dirty="0">
                <a:cs typeface="Helvetica" charset="0"/>
              </a:rPr>
              <a:t>=</a:t>
            </a:r>
            <a:r>
              <a:rPr lang="en-US" sz="2400" dirty="0" err="1">
                <a:cs typeface="Helvetica" charset="0"/>
              </a:rPr>
              <a:t>D.dno</a:t>
            </a:r>
            <a:endParaRPr lang="en-US" dirty="0">
              <a:cs typeface="Helvetica" charset="0"/>
            </a:endParaRPr>
          </a:p>
        </p:txBody>
      </p:sp>
    </p:spTree>
    <p:extLst>
      <p:ext uri="{BB962C8B-B14F-4D97-AF65-F5344CB8AC3E}">
        <p14:creationId xmlns:p14="http://schemas.microsoft.com/office/powerpoint/2010/main" val="248459724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p:cNvSpPr>
          <p:nvPr>
            <p:ph type="title"/>
          </p:nvPr>
        </p:nvSpPr>
        <p:spPr/>
        <p:txBody>
          <a:bodyPr/>
          <a:lstStyle/>
          <a:p>
            <a:r>
              <a:rPr lang="en-US" dirty="0">
                <a:sym typeface="Arial" charset="0"/>
              </a:rPr>
              <a:t>Query 8</a:t>
            </a:r>
            <a:endParaRPr lang="en-US" dirty="0"/>
          </a:p>
        </p:txBody>
      </p:sp>
      <p:sp>
        <p:nvSpPr>
          <p:cNvPr id="37890" name="Rectangle 2"/>
          <p:cNvSpPr>
            <a:spLocks noGrp="1"/>
          </p:cNvSpPr>
          <p:nvPr>
            <p:ph type="body" idx="1"/>
          </p:nvPr>
        </p:nvSpPr>
        <p:spPr>
          <a:xfrm>
            <a:off x="745968" y="2081465"/>
            <a:ext cx="8229600" cy="4525963"/>
          </a:xfrm>
        </p:spPr>
        <p:txBody>
          <a:bodyPr>
            <a:normAutofit/>
          </a:bodyPr>
          <a:lstStyle/>
          <a:p>
            <a:endParaRPr lang="en-US" dirty="0"/>
          </a:p>
          <a:p>
            <a:endParaRPr lang="en-US" dirty="0"/>
          </a:p>
          <a:p>
            <a:endParaRPr lang="en-US" dirty="0"/>
          </a:p>
          <a:p>
            <a:endParaRPr lang="en-US" dirty="0"/>
          </a:p>
        </p:txBody>
      </p:sp>
      <p:sp>
        <p:nvSpPr>
          <p:cNvPr id="37891" name="AutoShape 3"/>
          <p:cNvSpPr>
            <a:spLocks/>
          </p:cNvSpPr>
          <p:nvPr/>
        </p:nvSpPr>
        <p:spPr bwMode="auto">
          <a:xfrm>
            <a:off x="1455738" y="1317625"/>
            <a:ext cx="5989637" cy="162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r>
              <a:rPr lang="en-US" sz="2000" dirty="0">
                <a:cs typeface="Helvetica" charset="0"/>
              </a:rPr>
              <a:t>SELECT</a:t>
            </a:r>
            <a:r>
              <a:rPr lang="en-US" sz="2400" dirty="0">
                <a:cs typeface="Helvetica" charset="0"/>
              </a:rPr>
              <a:t>  </a:t>
            </a:r>
            <a:r>
              <a:rPr lang="en-US" sz="2400" dirty="0" err="1">
                <a:cs typeface="Helvetica" charset="0"/>
              </a:rPr>
              <a:t>E.ename</a:t>
            </a:r>
            <a:r>
              <a:rPr lang="en-US" sz="2400" dirty="0">
                <a:cs typeface="Helvetica" charset="0"/>
              </a:rPr>
              <a:t>, </a:t>
            </a:r>
            <a:r>
              <a:rPr lang="en-US" sz="2400" dirty="0" err="1">
                <a:cs typeface="Helvetica" charset="0"/>
              </a:rPr>
              <a:t>D.mgr</a:t>
            </a:r>
            <a:endParaRPr lang="en-US" sz="2400" dirty="0">
              <a:cs typeface="Helvetica" charset="0"/>
            </a:endParaRPr>
          </a:p>
          <a:p>
            <a:pPr defTabSz="914400">
              <a:defRPr/>
            </a:pPr>
            <a:r>
              <a:rPr lang="en-US" sz="2000" dirty="0">
                <a:cs typeface="Helvetica" charset="0"/>
              </a:rPr>
              <a:t>FROM</a:t>
            </a:r>
            <a:r>
              <a:rPr lang="en-US" sz="2400" dirty="0">
                <a:cs typeface="Helvetica" charset="0"/>
              </a:rPr>
              <a:t>  </a:t>
            </a:r>
            <a:r>
              <a:rPr lang="en-US" sz="2400" dirty="0" err="1">
                <a:cs typeface="Helvetica" charset="0"/>
              </a:rPr>
              <a:t>Emp</a:t>
            </a:r>
            <a:r>
              <a:rPr lang="en-US" sz="2400" dirty="0">
                <a:cs typeface="Helvetica" charset="0"/>
              </a:rPr>
              <a:t> E, </a:t>
            </a:r>
            <a:r>
              <a:rPr lang="en-US" sz="2400" dirty="0" err="1">
                <a:cs typeface="Helvetica" charset="0"/>
              </a:rPr>
              <a:t>Dept</a:t>
            </a:r>
            <a:r>
              <a:rPr lang="en-US" sz="2400" dirty="0">
                <a:cs typeface="Helvetica" charset="0"/>
              </a:rPr>
              <a:t> D</a:t>
            </a:r>
          </a:p>
          <a:p>
            <a:pPr defTabSz="914400">
              <a:defRPr/>
            </a:pPr>
            <a:r>
              <a:rPr lang="en-US" sz="2000" dirty="0">
                <a:cs typeface="Helvetica" charset="0"/>
              </a:rPr>
              <a:t>WHERE</a:t>
            </a:r>
            <a:r>
              <a:rPr lang="en-US" sz="2400" dirty="0">
                <a:cs typeface="Helvetica" charset="0"/>
              </a:rPr>
              <a:t>  </a:t>
            </a:r>
            <a:r>
              <a:rPr lang="en-US" sz="2400" dirty="0" err="1">
                <a:cs typeface="Helvetica" charset="0"/>
              </a:rPr>
              <a:t>D.dname</a:t>
            </a:r>
            <a:r>
              <a:rPr lang="en-US" sz="2400" dirty="0">
                <a:cs typeface="Helvetica" charset="0"/>
              </a:rPr>
              <a:t>=</a:t>
            </a:r>
            <a:r>
              <a:rPr lang="ja-JP" altLang="en-US" sz="2400" dirty="0">
                <a:cs typeface="Helvetica" charset="0"/>
              </a:rPr>
              <a:t>‘</a:t>
            </a:r>
            <a:r>
              <a:rPr lang="en-US" sz="2400" dirty="0">
                <a:cs typeface="Helvetica" charset="0"/>
              </a:rPr>
              <a:t>Toy</a:t>
            </a:r>
            <a:r>
              <a:rPr lang="ja-JP" altLang="en-US" sz="2400" dirty="0">
                <a:cs typeface="Helvetica" charset="0"/>
              </a:rPr>
              <a:t>’</a:t>
            </a:r>
            <a:r>
              <a:rPr lang="en-US" sz="2400" dirty="0">
                <a:cs typeface="Helvetica" charset="0"/>
              </a:rPr>
              <a:t> </a:t>
            </a:r>
            <a:r>
              <a:rPr lang="en-US" sz="2000" dirty="0">
                <a:cs typeface="Helvetica" charset="0"/>
              </a:rPr>
              <a:t>AND</a:t>
            </a:r>
            <a:r>
              <a:rPr lang="en-US" sz="2400" dirty="0">
                <a:cs typeface="Helvetica" charset="0"/>
              </a:rPr>
              <a:t> </a:t>
            </a:r>
            <a:r>
              <a:rPr lang="en-US" sz="2400" dirty="0" err="1">
                <a:cs typeface="Helvetica" charset="0"/>
              </a:rPr>
              <a:t>E.dno</a:t>
            </a:r>
            <a:r>
              <a:rPr lang="en-US" sz="2400" dirty="0">
                <a:cs typeface="Helvetica" charset="0"/>
              </a:rPr>
              <a:t>=</a:t>
            </a:r>
            <a:r>
              <a:rPr lang="en-US" sz="2400" dirty="0" err="1">
                <a:cs typeface="Helvetica" charset="0"/>
              </a:rPr>
              <a:t>D.dno</a:t>
            </a:r>
            <a:endParaRPr lang="en-US" sz="2400" dirty="0">
              <a:cs typeface="Helvetica" charset="0"/>
            </a:endParaRPr>
          </a:p>
          <a:p>
            <a:pPr defTabSz="914400">
              <a:defRPr/>
            </a:pPr>
            <a:r>
              <a:rPr lang="en-US" sz="2000" dirty="0">
                <a:latin typeface="Arial" charset="0"/>
                <a:cs typeface="Arial" charset="0"/>
                <a:sym typeface="Arial" charset="0"/>
              </a:rPr>
              <a:t>               </a:t>
            </a:r>
            <a:r>
              <a:rPr lang="en-US" sz="2400" dirty="0">
                <a:latin typeface="Times New Roman" charset="0"/>
                <a:cs typeface="Times New Roman" charset="0"/>
                <a:sym typeface="Times New Roman" charset="0"/>
              </a:rPr>
              <a:t>AND</a:t>
            </a:r>
            <a:r>
              <a:rPr lang="en-US" sz="2800" dirty="0">
                <a:latin typeface="Times New Roman" charset="0"/>
                <a:cs typeface="Times New Roman" charset="0"/>
                <a:sym typeface="Times New Roman" charset="0"/>
              </a:rPr>
              <a:t>  </a:t>
            </a:r>
            <a:r>
              <a:rPr lang="en-US" sz="2800" dirty="0" err="1">
                <a:latin typeface="Times New Roman" charset="0"/>
                <a:cs typeface="Times New Roman" charset="0"/>
                <a:sym typeface="Times New Roman" charset="0"/>
              </a:rPr>
              <a:t>E.age</a:t>
            </a:r>
            <a:r>
              <a:rPr lang="en-US" sz="2800" dirty="0">
                <a:latin typeface="Times New Roman" charset="0"/>
                <a:cs typeface="Times New Roman" charset="0"/>
                <a:sym typeface="Times New Roman" charset="0"/>
              </a:rPr>
              <a:t>=25</a:t>
            </a:r>
            <a:endParaRPr lang="en-US" dirty="0">
              <a:cs typeface="Helvetica" charset="0"/>
            </a:endParaRPr>
          </a:p>
        </p:txBody>
      </p:sp>
    </p:spTree>
    <p:extLst>
      <p:ext uri="{BB962C8B-B14F-4D97-AF65-F5344CB8AC3E}">
        <p14:creationId xmlns:p14="http://schemas.microsoft.com/office/powerpoint/2010/main" val="29707053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p:cNvSpPr>
          <p:nvPr>
            <p:ph type="title"/>
          </p:nvPr>
        </p:nvSpPr>
        <p:spPr/>
        <p:txBody>
          <a:bodyPr/>
          <a:lstStyle/>
          <a:p>
            <a:r>
              <a:rPr lang="en-US" dirty="0">
                <a:sym typeface="Arial" charset="0"/>
              </a:rPr>
              <a:t>Query 9</a:t>
            </a:r>
            <a:endParaRPr lang="en-US" dirty="0"/>
          </a:p>
        </p:txBody>
      </p:sp>
      <p:sp>
        <p:nvSpPr>
          <p:cNvPr id="38914" name="Rectangle 2"/>
          <p:cNvSpPr>
            <a:spLocks noGrp="1"/>
          </p:cNvSpPr>
          <p:nvPr>
            <p:ph type="body" idx="1"/>
          </p:nvPr>
        </p:nvSpPr>
        <p:spPr>
          <a:xfrm>
            <a:off x="457200" y="2021320"/>
            <a:ext cx="8229600" cy="4525963"/>
          </a:xfrm>
        </p:spPr>
        <p:txBody>
          <a:bodyPr>
            <a:normAutofit/>
          </a:bodyPr>
          <a:lstStyle/>
          <a:p>
            <a:endParaRPr lang="en-US" dirty="0"/>
          </a:p>
          <a:p>
            <a:endParaRPr lang="en-US" dirty="0"/>
          </a:p>
          <a:p>
            <a:endParaRPr lang="en-US" dirty="0"/>
          </a:p>
        </p:txBody>
      </p:sp>
      <p:sp>
        <p:nvSpPr>
          <p:cNvPr id="38915" name="AutoShape 3"/>
          <p:cNvSpPr>
            <a:spLocks/>
          </p:cNvSpPr>
          <p:nvPr/>
        </p:nvSpPr>
        <p:spPr bwMode="auto">
          <a:xfrm>
            <a:off x="1619250" y="1516618"/>
            <a:ext cx="5332413" cy="1333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r>
              <a:rPr lang="en-US" sz="1800" dirty="0">
                <a:cs typeface="Helvetica" charset="0"/>
              </a:rPr>
              <a:t>SELECT</a:t>
            </a:r>
            <a:r>
              <a:rPr lang="en-US" sz="2000" dirty="0">
                <a:cs typeface="Helvetica" charset="0"/>
              </a:rPr>
              <a:t>  </a:t>
            </a:r>
            <a:r>
              <a:rPr lang="en-US" sz="2000" dirty="0" err="1">
                <a:cs typeface="Helvetica" charset="0"/>
              </a:rPr>
              <a:t>E.ename</a:t>
            </a:r>
            <a:r>
              <a:rPr lang="en-US" sz="2000" dirty="0">
                <a:cs typeface="Helvetica" charset="0"/>
              </a:rPr>
              <a:t>, </a:t>
            </a:r>
            <a:r>
              <a:rPr lang="en-US" sz="2000" dirty="0" err="1">
                <a:cs typeface="Helvetica" charset="0"/>
              </a:rPr>
              <a:t>D.mgr</a:t>
            </a:r>
            <a:endParaRPr lang="en-US" sz="2000" dirty="0">
              <a:cs typeface="Helvetica" charset="0"/>
            </a:endParaRPr>
          </a:p>
          <a:p>
            <a:pPr defTabSz="914400">
              <a:defRPr/>
            </a:pPr>
            <a:r>
              <a:rPr lang="en-US" sz="1800" dirty="0">
                <a:cs typeface="Helvetica" charset="0"/>
              </a:rPr>
              <a:t>FROM</a:t>
            </a:r>
            <a:r>
              <a:rPr lang="en-US" sz="2000" dirty="0">
                <a:cs typeface="Helvetica" charset="0"/>
              </a:rPr>
              <a:t>  </a:t>
            </a:r>
            <a:r>
              <a:rPr lang="en-US" sz="2000" dirty="0" err="1">
                <a:cs typeface="Helvetica" charset="0"/>
              </a:rPr>
              <a:t>Emp</a:t>
            </a:r>
            <a:r>
              <a:rPr lang="en-US" sz="2000" dirty="0">
                <a:cs typeface="Helvetica" charset="0"/>
              </a:rPr>
              <a:t> E, </a:t>
            </a:r>
            <a:r>
              <a:rPr lang="en-US" sz="2000" dirty="0" err="1">
                <a:cs typeface="Helvetica" charset="0"/>
              </a:rPr>
              <a:t>Dept</a:t>
            </a:r>
            <a:r>
              <a:rPr lang="en-US" sz="2000" dirty="0">
                <a:cs typeface="Helvetica" charset="0"/>
              </a:rPr>
              <a:t> D</a:t>
            </a:r>
          </a:p>
          <a:p>
            <a:pPr defTabSz="914400">
              <a:defRPr/>
            </a:pPr>
            <a:r>
              <a:rPr lang="en-US" sz="1800" dirty="0">
                <a:cs typeface="Helvetica" charset="0"/>
              </a:rPr>
              <a:t>WHERE</a:t>
            </a:r>
            <a:r>
              <a:rPr lang="en-US" sz="2000" dirty="0">
                <a:cs typeface="Helvetica" charset="0"/>
              </a:rPr>
              <a:t>  </a:t>
            </a:r>
            <a:r>
              <a:rPr lang="en-US" sz="2000" dirty="0" err="1">
                <a:cs typeface="Helvetica" charset="0"/>
              </a:rPr>
              <a:t>E.sal</a:t>
            </a:r>
            <a:r>
              <a:rPr lang="en-US" sz="2000" dirty="0">
                <a:cs typeface="Helvetica" charset="0"/>
              </a:rPr>
              <a:t> </a:t>
            </a:r>
            <a:r>
              <a:rPr lang="en-US" sz="1800" dirty="0">
                <a:cs typeface="Helvetica" charset="0"/>
              </a:rPr>
              <a:t>BETWEEN</a:t>
            </a:r>
            <a:r>
              <a:rPr lang="en-US" sz="2000" dirty="0">
                <a:cs typeface="Helvetica" charset="0"/>
              </a:rPr>
              <a:t> 10000 </a:t>
            </a:r>
            <a:r>
              <a:rPr lang="en-US" sz="1800" dirty="0">
                <a:cs typeface="Helvetica" charset="0"/>
              </a:rPr>
              <a:t>AND </a:t>
            </a:r>
            <a:r>
              <a:rPr lang="en-US" sz="2000" dirty="0">
                <a:cs typeface="Helvetica" charset="0"/>
              </a:rPr>
              <a:t>20000</a:t>
            </a:r>
          </a:p>
          <a:p>
            <a:pPr defTabSz="914400">
              <a:defRPr/>
            </a:pPr>
            <a:r>
              <a:rPr lang="en-US" sz="2000" dirty="0">
                <a:cs typeface="Helvetica" charset="0"/>
              </a:rPr>
              <a:t>  </a:t>
            </a:r>
            <a:r>
              <a:rPr lang="en-US" sz="1800" dirty="0">
                <a:cs typeface="Helvetica" charset="0"/>
              </a:rPr>
              <a:t>AND</a:t>
            </a:r>
            <a:r>
              <a:rPr lang="en-US" sz="2000" dirty="0">
                <a:cs typeface="Helvetica" charset="0"/>
              </a:rPr>
              <a:t> </a:t>
            </a:r>
            <a:r>
              <a:rPr lang="en-US" sz="2000" dirty="0" err="1">
                <a:cs typeface="Helvetica" charset="0"/>
              </a:rPr>
              <a:t>E.hobby</a:t>
            </a:r>
            <a:r>
              <a:rPr lang="en-US" sz="2000" dirty="0">
                <a:cs typeface="Helvetica" charset="0"/>
              </a:rPr>
              <a:t>=</a:t>
            </a:r>
            <a:r>
              <a:rPr lang="ja-JP" altLang="en-US" sz="2000" dirty="0">
                <a:cs typeface="Helvetica" charset="0"/>
              </a:rPr>
              <a:t>‘</a:t>
            </a:r>
            <a:r>
              <a:rPr lang="en-US" sz="2000" dirty="0">
                <a:cs typeface="Helvetica" charset="0"/>
              </a:rPr>
              <a:t>Stamps</a:t>
            </a:r>
            <a:r>
              <a:rPr lang="ja-JP" altLang="en-US" sz="2000" dirty="0">
                <a:cs typeface="Helvetica" charset="0"/>
              </a:rPr>
              <a:t>’</a:t>
            </a:r>
            <a:r>
              <a:rPr lang="en-US" sz="2000" dirty="0">
                <a:cs typeface="Helvetica" charset="0"/>
              </a:rPr>
              <a:t> </a:t>
            </a:r>
            <a:r>
              <a:rPr lang="en-US" sz="1800" dirty="0">
                <a:cs typeface="Helvetica" charset="0"/>
              </a:rPr>
              <a:t>AND</a:t>
            </a:r>
            <a:r>
              <a:rPr lang="en-US" sz="2000" dirty="0">
                <a:cs typeface="Helvetica" charset="0"/>
              </a:rPr>
              <a:t> </a:t>
            </a:r>
            <a:r>
              <a:rPr lang="en-US" sz="2000" dirty="0" err="1">
                <a:cs typeface="Helvetica" charset="0"/>
              </a:rPr>
              <a:t>E.dno</a:t>
            </a:r>
            <a:r>
              <a:rPr lang="en-US" sz="2000" dirty="0">
                <a:cs typeface="Helvetica" charset="0"/>
              </a:rPr>
              <a:t>=</a:t>
            </a:r>
            <a:r>
              <a:rPr lang="en-US" sz="2000" dirty="0" err="1">
                <a:cs typeface="Helvetica" charset="0"/>
              </a:rPr>
              <a:t>D.dno</a:t>
            </a:r>
            <a:endParaRPr lang="en-US" dirty="0">
              <a:cs typeface="Helvetica" charset="0"/>
            </a:endParaRPr>
          </a:p>
        </p:txBody>
      </p:sp>
    </p:spTree>
    <p:extLst>
      <p:ext uri="{BB962C8B-B14F-4D97-AF65-F5344CB8AC3E}">
        <p14:creationId xmlns:p14="http://schemas.microsoft.com/office/powerpoint/2010/main" val="6836110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p:cNvSpPr>
          <p:nvPr>
            <p:ph type="title"/>
          </p:nvPr>
        </p:nvSpPr>
        <p:spPr/>
        <p:txBody>
          <a:bodyPr/>
          <a:lstStyle/>
          <a:p>
            <a:r>
              <a:rPr lang="en-US" dirty="0">
                <a:sym typeface="Arial" charset="0"/>
              </a:rPr>
              <a:t>Schema di </a:t>
            </a:r>
            <a:r>
              <a:rPr lang="en-US" dirty="0" err="1">
                <a:sym typeface="Arial" charset="0"/>
              </a:rPr>
              <a:t>riferimento</a:t>
            </a:r>
            <a:endParaRPr lang="en-US" dirty="0"/>
          </a:p>
        </p:txBody>
      </p:sp>
      <p:sp>
        <p:nvSpPr>
          <p:cNvPr id="2" name="Content Placeholder 1">
            <a:extLst>
              <a:ext uri="{FF2B5EF4-FFF2-40B4-BE49-F238E27FC236}">
                <a16:creationId xmlns:a16="http://schemas.microsoft.com/office/drawing/2014/main" id="{488C70CC-3DAC-1449-87B1-306864A68D51}"/>
              </a:ext>
            </a:extLst>
          </p:cNvPr>
          <p:cNvSpPr>
            <a:spLocks noGrp="1"/>
          </p:cNvSpPr>
          <p:nvPr>
            <p:ph idx="1"/>
          </p:nvPr>
        </p:nvSpPr>
        <p:spPr>
          <a:xfrm>
            <a:off x="457200" y="1891748"/>
            <a:ext cx="8229600" cy="4525963"/>
          </a:xfrm>
        </p:spPr>
        <p:txBody>
          <a:bodyPr>
            <a:normAutofit/>
          </a:bodyPr>
          <a:lstStyle/>
          <a:p>
            <a:endParaRPr lang="it-IT" dirty="0"/>
          </a:p>
          <a:p>
            <a:endParaRPr lang="it-IT" dirty="0"/>
          </a:p>
          <a:p>
            <a:endParaRPr lang="it-IT" dirty="0"/>
          </a:p>
          <a:p>
            <a:endParaRPr lang="it-IT" dirty="0"/>
          </a:p>
          <a:p>
            <a:endParaRPr lang="it-IT" dirty="0"/>
          </a:p>
          <a:p>
            <a:endParaRPr lang="it-IT" dirty="0"/>
          </a:p>
          <a:p>
            <a:endParaRPr lang="it-IT" dirty="0"/>
          </a:p>
        </p:txBody>
      </p:sp>
      <p:sp>
        <p:nvSpPr>
          <p:cNvPr id="35842" name="AutoShape 2"/>
          <p:cNvSpPr>
            <a:spLocks/>
          </p:cNvSpPr>
          <p:nvPr/>
        </p:nvSpPr>
        <p:spPr bwMode="auto">
          <a:xfrm>
            <a:off x="1835150" y="2205038"/>
            <a:ext cx="5208588" cy="162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r>
              <a:rPr lang="en-US" sz="2400" dirty="0" err="1">
                <a:cs typeface="Helvetica" charset="0"/>
              </a:rPr>
              <a:t>Dept</a:t>
            </a:r>
            <a:r>
              <a:rPr lang="en-US" sz="2400" dirty="0">
                <a:cs typeface="Helvetica" charset="0"/>
              </a:rPr>
              <a:t>(</a:t>
            </a:r>
            <a:r>
              <a:rPr lang="en-US" sz="2400" u="sng" dirty="0" err="1">
                <a:cs typeface="Helvetica" charset="0"/>
              </a:rPr>
              <a:t>dno</a:t>
            </a:r>
            <a:r>
              <a:rPr lang="en-US" sz="2400" dirty="0" err="1">
                <a:cs typeface="Helvetica" charset="0"/>
              </a:rPr>
              <a:t>,dname,mgr</a:t>
            </a:r>
            <a:r>
              <a:rPr lang="en-US" sz="2400" baseline="30000" dirty="0" err="1">
                <a:cs typeface="Helvetica" charset="0"/>
              </a:rPr>
              <a:t>Emp</a:t>
            </a:r>
            <a:r>
              <a:rPr lang="en-US" sz="2400" dirty="0">
                <a:cs typeface="Helvetica" charset="0"/>
              </a:rPr>
              <a:t>)</a:t>
            </a:r>
          </a:p>
          <a:p>
            <a:pPr defTabSz="914400">
              <a:defRPr/>
            </a:pPr>
            <a:endParaRPr lang="en-US" sz="2400" dirty="0">
              <a:cs typeface="Helvetica" charset="0"/>
            </a:endParaRPr>
          </a:p>
          <a:p>
            <a:pPr defTabSz="914400">
              <a:defRPr/>
            </a:pPr>
            <a:r>
              <a:rPr lang="en-US" sz="2400" dirty="0" err="1">
                <a:cs typeface="Helvetica" charset="0"/>
              </a:rPr>
              <a:t>Emp</a:t>
            </a:r>
            <a:r>
              <a:rPr lang="en-US" sz="2400" dirty="0">
                <a:cs typeface="Helvetica" charset="0"/>
              </a:rPr>
              <a:t>(</a:t>
            </a:r>
            <a:r>
              <a:rPr lang="en-US" sz="2400" u="sng" dirty="0" err="1">
                <a:cs typeface="Helvetica" charset="0"/>
              </a:rPr>
              <a:t>ename</a:t>
            </a:r>
            <a:r>
              <a:rPr lang="en-US" sz="2400" dirty="0">
                <a:cs typeface="Helvetica" charset="0"/>
              </a:rPr>
              <a:t>, age, </a:t>
            </a:r>
            <a:r>
              <a:rPr lang="en-US" sz="2400" dirty="0" err="1">
                <a:cs typeface="Helvetica" charset="0"/>
              </a:rPr>
              <a:t>sal</a:t>
            </a:r>
            <a:r>
              <a:rPr lang="en-US" sz="2400" dirty="0">
                <a:cs typeface="Helvetica" charset="0"/>
              </a:rPr>
              <a:t>, hobby, </a:t>
            </a:r>
            <a:r>
              <a:rPr lang="en-US" sz="2400" dirty="0" err="1">
                <a:cs typeface="Helvetica" charset="0"/>
              </a:rPr>
              <a:t>dno</a:t>
            </a:r>
            <a:r>
              <a:rPr lang="en-US" sz="2400" baseline="30000" dirty="0" err="1">
                <a:cs typeface="Helvetica" charset="0"/>
              </a:rPr>
              <a:t>Dept</a:t>
            </a:r>
            <a:r>
              <a:rPr lang="en-US" sz="2400" dirty="0">
                <a:cs typeface="Helvetica" charset="0"/>
              </a:rPr>
              <a:t>)</a:t>
            </a:r>
            <a:endParaRPr lang="en-US" dirty="0">
              <a:cs typeface="Helvetica" charset="0"/>
            </a:endParaRPr>
          </a:p>
        </p:txBody>
      </p:sp>
    </p:spTree>
    <p:extLst>
      <p:ext uri="{BB962C8B-B14F-4D97-AF65-F5344CB8AC3E}">
        <p14:creationId xmlns:p14="http://schemas.microsoft.com/office/powerpoint/2010/main" val="3065137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B6BE-B23D-A44F-BF97-DA40F83270F1}"/>
              </a:ext>
            </a:extLst>
          </p:cNvPr>
          <p:cNvSpPr>
            <a:spLocks noGrp="1"/>
          </p:cNvSpPr>
          <p:nvPr>
            <p:ph type="title"/>
          </p:nvPr>
        </p:nvSpPr>
        <p:spPr/>
        <p:txBody>
          <a:bodyPr/>
          <a:lstStyle/>
          <a:p>
            <a:r>
              <a:rPr lang="it-IT" dirty="0"/>
              <a:t>Richiesta</a:t>
            </a:r>
          </a:p>
        </p:txBody>
      </p:sp>
      <p:sp>
        <p:nvSpPr>
          <p:cNvPr id="3" name="Content Placeholder 2">
            <a:extLst>
              <a:ext uri="{FF2B5EF4-FFF2-40B4-BE49-F238E27FC236}">
                <a16:creationId xmlns:a16="http://schemas.microsoft.com/office/drawing/2014/main" id="{CBA8FD1D-75CC-264C-8D50-C2C512425A5A}"/>
              </a:ext>
            </a:extLst>
          </p:cNvPr>
          <p:cNvSpPr>
            <a:spLocks noGrp="1"/>
          </p:cNvSpPr>
          <p:nvPr>
            <p:ph idx="1"/>
          </p:nvPr>
        </p:nvSpPr>
        <p:spPr/>
        <p:txBody>
          <a:bodyPr>
            <a:normAutofit fontScale="70000" lnSpcReduction="20000"/>
          </a:bodyPr>
          <a:lstStyle/>
          <a:p>
            <a:r>
              <a:rPr lang="it-IT" dirty="0">
                <a:solidFill>
                  <a:srgbClr val="C00000"/>
                </a:solidFill>
              </a:rPr>
              <a:t>Per ogni interrogazione</a:t>
            </a:r>
            <a:r>
              <a:rPr lang="it-IT" dirty="0"/>
              <a:t>:</a:t>
            </a:r>
          </a:p>
          <a:p>
            <a:pPr lvl="1"/>
            <a:r>
              <a:rPr lang="it-IT" dirty="0"/>
              <a:t>proporre un adeguato </a:t>
            </a:r>
            <a:r>
              <a:rPr lang="it-IT" b="1" dirty="0"/>
              <a:t>schema fisico</a:t>
            </a:r>
            <a:r>
              <a:rPr lang="it-IT" dirty="0"/>
              <a:t>, utilizzando i principi discussi a lezione (</a:t>
            </a:r>
            <a:r>
              <a:rPr lang="it-IT" dirty="0" err="1"/>
              <a:t>tuning</a:t>
            </a:r>
            <a:r>
              <a:rPr lang="it-IT" dirty="0"/>
              <a:t> fisico)</a:t>
            </a:r>
          </a:p>
          <a:p>
            <a:pPr lvl="1"/>
            <a:r>
              <a:rPr lang="it-IT" dirty="0"/>
              <a:t>motivare la scelta dello schema anche in base ai piani di esecuzione fisici che lo schema potrebbe rendere disponibili nello spazio dei piani considerati dal sistema (ad esempio, se non create indice su attributo di join di relazione </a:t>
            </a:r>
            <a:r>
              <a:rPr lang="it-IT" dirty="0" err="1"/>
              <a:t>inner</a:t>
            </a:r>
            <a:r>
              <a:rPr lang="it-IT" dirty="0"/>
              <a:t>, l’operatore di </a:t>
            </a:r>
            <a:r>
              <a:rPr lang="it-IT" dirty="0" err="1"/>
              <a:t>index</a:t>
            </a:r>
            <a:r>
              <a:rPr lang="it-IT" dirty="0"/>
              <a:t> </a:t>
            </a:r>
            <a:r>
              <a:rPr lang="it-IT" dirty="0" err="1"/>
              <a:t>nested</a:t>
            </a:r>
            <a:r>
              <a:rPr lang="it-IT" dirty="0"/>
              <a:t> </a:t>
            </a:r>
            <a:r>
              <a:rPr lang="it-IT" dirty="0" err="1"/>
              <a:t>loop</a:t>
            </a:r>
            <a:r>
              <a:rPr lang="it-IT" dirty="0"/>
              <a:t> non potrà mai essere utilizzato dal sistema)</a:t>
            </a:r>
          </a:p>
          <a:p>
            <a:pPr lvl="1"/>
            <a:r>
              <a:rPr lang="it-IT" dirty="0"/>
              <a:t>Anche se le interrogazioni non contengono l’operatore DISTINCT, valutare se possono generare o meno duplicati</a:t>
            </a:r>
          </a:p>
          <a:p>
            <a:pPr marL="0" indent="0">
              <a:buNone/>
            </a:pPr>
            <a:endParaRPr lang="it-IT" dirty="0"/>
          </a:p>
          <a:p>
            <a:r>
              <a:rPr lang="it-IT" dirty="0">
                <a:solidFill>
                  <a:srgbClr val="C00000"/>
                </a:solidFill>
              </a:rPr>
              <a:t>Per ogni indice </a:t>
            </a:r>
            <a:r>
              <a:rPr lang="it-IT" dirty="0"/>
              <a:t>contenuto nello schema fisico prescelto, indicare:</a:t>
            </a:r>
          </a:p>
          <a:p>
            <a:pPr lvl="1"/>
            <a:r>
              <a:rPr lang="it-IT" dirty="0"/>
              <a:t>chiave di ricerca</a:t>
            </a:r>
          </a:p>
          <a:p>
            <a:pPr lvl="1"/>
            <a:r>
              <a:rPr lang="it-IT" dirty="0"/>
              <a:t>tipo (ordinato, </a:t>
            </a:r>
            <a:r>
              <a:rPr lang="it-IT" dirty="0" err="1"/>
              <a:t>hash</a:t>
            </a:r>
            <a:r>
              <a:rPr lang="it-IT" dirty="0"/>
              <a:t>)</a:t>
            </a:r>
          </a:p>
          <a:p>
            <a:pPr lvl="1"/>
            <a:r>
              <a:rPr lang="it-IT" dirty="0"/>
              <a:t>sotto quali condizioni potrebbe essere conveniente la </a:t>
            </a:r>
            <a:r>
              <a:rPr lang="it-IT" dirty="0" err="1"/>
              <a:t>clusterizzazione</a:t>
            </a:r>
            <a:r>
              <a:rPr lang="it-IT" dirty="0"/>
              <a:t> </a:t>
            </a:r>
          </a:p>
          <a:p>
            <a:pPr marL="0" indent="0">
              <a:buNone/>
            </a:pPr>
            <a:endParaRPr lang="it-IT" dirty="0"/>
          </a:p>
          <a:p>
            <a:endParaRPr lang="it-IT" dirty="0"/>
          </a:p>
        </p:txBody>
      </p:sp>
    </p:spTree>
    <p:extLst>
      <p:ext uri="{BB962C8B-B14F-4D97-AF65-F5344CB8AC3E}">
        <p14:creationId xmlns:p14="http://schemas.microsoft.com/office/powerpoint/2010/main" val="6137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0536-F10B-1945-A276-3B1A779AA8FD}"/>
              </a:ext>
            </a:extLst>
          </p:cNvPr>
          <p:cNvSpPr>
            <a:spLocks noGrp="1"/>
          </p:cNvSpPr>
          <p:nvPr>
            <p:ph type="title"/>
          </p:nvPr>
        </p:nvSpPr>
        <p:spPr/>
        <p:txBody>
          <a:bodyPr/>
          <a:lstStyle/>
          <a:p>
            <a:r>
              <a:rPr lang="it-IT" dirty="0"/>
              <a:t>Osservazioni generali</a:t>
            </a:r>
          </a:p>
        </p:txBody>
      </p:sp>
      <p:sp>
        <p:nvSpPr>
          <p:cNvPr id="3" name="Content Placeholder 2">
            <a:extLst>
              <a:ext uri="{FF2B5EF4-FFF2-40B4-BE49-F238E27FC236}">
                <a16:creationId xmlns:a16="http://schemas.microsoft.com/office/drawing/2014/main" id="{35BEF207-9A54-424C-890B-9B568D9119B5}"/>
              </a:ext>
            </a:extLst>
          </p:cNvPr>
          <p:cNvSpPr>
            <a:spLocks noGrp="1"/>
          </p:cNvSpPr>
          <p:nvPr>
            <p:ph idx="1"/>
          </p:nvPr>
        </p:nvSpPr>
        <p:spPr/>
        <p:txBody>
          <a:bodyPr>
            <a:normAutofit/>
          </a:bodyPr>
          <a:lstStyle/>
          <a:p>
            <a:r>
              <a:rPr lang="it-IT" dirty="0"/>
              <a:t>Lo spazio dei piani considerato dal sistema dipende dagli indici che abbiamo creato (quindi dallo schema fisico)</a:t>
            </a:r>
          </a:p>
          <a:p>
            <a:r>
              <a:rPr lang="it-IT" dirty="0">
                <a:solidFill>
                  <a:srgbClr val="C00000"/>
                </a:solidFill>
              </a:rPr>
              <a:t>Non abbiamo mai certezze su quale piano verrà scelto dal sistema (i DBMS stimano i costi meglio di noi) ma se NON creiamo alcuni indici avremo la certezza che alcuni piani NON verranno considerati</a:t>
            </a:r>
          </a:p>
          <a:p>
            <a:endParaRPr lang="it-IT" dirty="0"/>
          </a:p>
        </p:txBody>
      </p:sp>
    </p:spTree>
    <p:extLst>
      <p:ext uri="{BB962C8B-B14F-4D97-AF65-F5344CB8AC3E}">
        <p14:creationId xmlns:p14="http://schemas.microsoft.com/office/powerpoint/2010/main" val="2161027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p:cNvSpPr>
          <p:nvPr>
            <p:ph type="title"/>
          </p:nvPr>
        </p:nvSpPr>
        <p:spPr/>
        <p:txBody>
          <a:bodyPr/>
          <a:lstStyle/>
          <a:p>
            <a:r>
              <a:rPr lang="en-US" dirty="0">
                <a:sym typeface="Arial" charset="0"/>
              </a:rPr>
              <a:t>Query 1</a:t>
            </a:r>
            <a:endParaRPr lang="en-US" dirty="0"/>
          </a:p>
        </p:txBody>
      </p:sp>
      <p:sp>
        <p:nvSpPr>
          <p:cNvPr id="39938" name="Rectangle 2"/>
          <p:cNvSpPr>
            <a:spLocks noGrp="1"/>
          </p:cNvSpPr>
          <p:nvPr>
            <p:ph type="body" idx="1"/>
          </p:nvPr>
        </p:nvSpPr>
        <p:spPr>
          <a:xfrm>
            <a:off x="457200" y="1937096"/>
            <a:ext cx="8229600" cy="4525963"/>
          </a:xfrm>
        </p:spPr>
        <p:txBody>
          <a:bodyPr>
            <a:normAutofit/>
          </a:bodyPr>
          <a:lstStyle/>
          <a:p>
            <a:endParaRPr lang="en-US" dirty="0"/>
          </a:p>
          <a:p>
            <a:endParaRPr lang="en-US" dirty="0"/>
          </a:p>
          <a:p>
            <a:endParaRPr lang="en-US" dirty="0"/>
          </a:p>
        </p:txBody>
      </p:sp>
      <p:sp>
        <p:nvSpPr>
          <p:cNvPr id="39939" name="AutoShape 3"/>
          <p:cNvSpPr>
            <a:spLocks/>
          </p:cNvSpPr>
          <p:nvPr/>
        </p:nvSpPr>
        <p:spPr bwMode="auto">
          <a:xfrm>
            <a:off x="2987675" y="1700213"/>
            <a:ext cx="272415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r>
              <a:rPr lang="en-US" sz="2000" dirty="0">
                <a:cs typeface="Helvetica" charset="0"/>
              </a:rPr>
              <a:t>SELECT</a:t>
            </a:r>
            <a:r>
              <a:rPr lang="en-US" sz="2400" dirty="0">
                <a:cs typeface="Helvetica" charset="0"/>
              </a:rPr>
              <a:t>  </a:t>
            </a:r>
            <a:r>
              <a:rPr lang="en-US" sz="2400" dirty="0" err="1">
                <a:cs typeface="Helvetica" charset="0"/>
              </a:rPr>
              <a:t>E.dno</a:t>
            </a:r>
            <a:endParaRPr lang="en-US" sz="2400" dirty="0">
              <a:cs typeface="Helvetica" charset="0"/>
            </a:endParaRPr>
          </a:p>
          <a:p>
            <a:pPr defTabSz="914400">
              <a:defRPr/>
            </a:pPr>
            <a:r>
              <a:rPr lang="en-US" sz="2000" dirty="0">
                <a:cs typeface="Helvetica" charset="0"/>
              </a:rPr>
              <a:t>FROM</a:t>
            </a:r>
            <a:r>
              <a:rPr lang="en-US" sz="2400" dirty="0">
                <a:cs typeface="Helvetica" charset="0"/>
              </a:rPr>
              <a:t>  </a:t>
            </a:r>
            <a:r>
              <a:rPr lang="en-US" sz="2400" dirty="0" err="1">
                <a:cs typeface="Helvetica" charset="0"/>
              </a:rPr>
              <a:t>Emp</a:t>
            </a:r>
            <a:r>
              <a:rPr lang="en-US" sz="2400" dirty="0">
                <a:cs typeface="Helvetica" charset="0"/>
              </a:rPr>
              <a:t> E</a:t>
            </a:r>
          </a:p>
          <a:p>
            <a:pPr defTabSz="914400">
              <a:defRPr/>
            </a:pPr>
            <a:r>
              <a:rPr lang="en-US" sz="2000" dirty="0">
                <a:cs typeface="Helvetica" charset="0"/>
              </a:rPr>
              <a:t>WHERE</a:t>
            </a:r>
            <a:r>
              <a:rPr lang="en-US" sz="2400" dirty="0">
                <a:cs typeface="Helvetica" charset="0"/>
              </a:rPr>
              <a:t>  </a:t>
            </a:r>
            <a:r>
              <a:rPr lang="en-US" sz="2400" dirty="0" err="1">
                <a:cs typeface="Helvetica" charset="0"/>
              </a:rPr>
              <a:t>E.age</a:t>
            </a:r>
            <a:r>
              <a:rPr lang="en-US" sz="2400" dirty="0">
                <a:cs typeface="Helvetica" charset="0"/>
              </a:rPr>
              <a:t> &gt; 40</a:t>
            </a:r>
            <a:endParaRPr lang="en-US" dirty="0">
              <a:cs typeface="Helvetica" charset="0"/>
            </a:endParaRPr>
          </a:p>
        </p:txBody>
      </p:sp>
    </p:spTree>
    <p:extLst>
      <p:ext uri="{BB962C8B-B14F-4D97-AF65-F5344CB8AC3E}">
        <p14:creationId xmlns:p14="http://schemas.microsoft.com/office/powerpoint/2010/main" val="41303661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p:cNvSpPr>
          <p:nvPr>
            <p:ph type="title"/>
          </p:nvPr>
        </p:nvSpPr>
        <p:spPr/>
        <p:txBody>
          <a:bodyPr/>
          <a:lstStyle/>
          <a:p>
            <a:r>
              <a:rPr lang="en-US" dirty="0">
                <a:sym typeface="Arial" charset="0"/>
              </a:rPr>
              <a:t>Query 2</a:t>
            </a:r>
            <a:endParaRPr lang="en-US" dirty="0"/>
          </a:p>
        </p:txBody>
      </p:sp>
      <p:sp>
        <p:nvSpPr>
          <p:cNvPr id="40962" name="Rectangle 2"/>
          <p:cNvSpPr>
            <a:spLocks noGrp="1"/>
          </p:cNvSpPr>
          <p:nvPr>
            <p:ph type="body" idx="1"/>
          </p:nvPr>
        </p:nvSpPr>
        <p:spPr>
          <a:xfrm>
            <a:off x="412750" y="2003701"/>
            <a:ext cx="8229600" cy="4525963"/>
          </a:xfrm>
        </p:spPr>
        <p:txBody>
          <a:bodyPr/>
          <a:lstStyle/>
          <a:p>
            <a:endParaRPr lang="en-US" dirty="0"/>
          </a:p>
          <a:p>
            <a:endParaRPr lang="en-US" dirty="0"/>
          </a:p>
          <a:p>
            <a:endParaRPr lang="en-US" dirty="0"/>
          </a:p>
        </p:txBody>
      </p:sp>
      <p:sp>
        <p:nvSpPr>
          <p:cNvPr id="40963" name="AutoShape 3"/>
          <p:cNvSpPr>
            <a:spLocks/>
          </p:cNvSpPr>
          <p:nvPr/>
        </p:nvSpPr>
        <p:spPr bwMode="auto">
          <a:xfrm>
            <a:off x="2555875" y="1844675"/>
            <a:ext cx="394335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r>
              <a:rPr lang="en-US" sz="2000" dirty="0">
                <a:cs typeface="Helvetica" charset="0"/>
              </a:rPr>
              <a:t>SELECT</a:t>
            </a:r>
            <a:r>
              <a:rPr lang="en-US" sz="2400" dirty="0">
                <a:cs typeface="Helvetica" charset="0"/>
              </a:rPr>
              <a:t>  </a:t>
            </a:r>
            <a:r>
              <a:rPr lang="en-US" sz="2400" dirty="0" err="1">
                <a:cs typeface="Helvetica" charset="0"/>
              </a:rPr>
              <a:t>E.dno</a:t>
            </a:r>
            <a:endParaRPr lang="en-US" sz="2400" dirty="0">
              <a:cs typeface="Helvetica" charset="0"/>
            </a:endParaRPr>
          </a:p>
          <a:p>
            <a:pPr defTabSz="914400">
              <a:defRPr/>
            </a:pPr>
            <a:r>
              <a:rPr lang="en-US" sz="2000" dirty="0">
                <a:cs typeface="Helvetica" charset="0"/>
              </a:rPr>
              <a:t>FROM</a:t>
            </a:r>
            <a:r>
              <a:rPr lang="en-US" sz="2400" dirty="0">
                <a:cs typeface="Helvetica" charset="0"/>
              </a:rPr>
              <a:t>  </a:t>
            </a:r>
            <a:r>
              <a:rPr lang="en-US" sz="2400" dirty="0" err="1">
                <a:cs typeface="Helvetica" charset="0"/>
              </a:rPr>
              <a:t>Emp</a:t>
            </a:r>
            <a:r>
              <a:rPr lang="en-US" sz="2400" dirty="0">
                <a:cs typeface="Helvetica" charset="0"/>
              </a:rPr>
              <a:t> E</a:t>
            </a:r>
          </a:p>
          <a:p>
            <a:pPr defTabSz="914400">
              <a:defRPr/>
            </a:pPr>
            <a:r>
              <a:rPr lang="en-US" sz="2000" dirty="0">
                <a:cs typeface="Helvetica" charset="0"/>
              </a:rPr>
              <a:t>WHERE</a:t>
            </a:r>
            <a:r>
              <a:rPr lang="en-US" sz="2400" dirty="0">
                <a:cs typeface="Helvetica" charset="0"/>
              </a:rPr>
              <a:t>  </a:t>
            </a:r>
            <a:r>
              <a:rPr lang="en-US" sz="2400" dirty="0" err="1">
                <a:cs typeface="Helvetica" charset="0"/>
              </a:rPr>
              <a:t>E.hobby</a:t>
            </a:r>
            <a:r>
              <a:rPr lang="en-US" sz="2400" dirty="0">
                <a:cs typeface="Helvetica" charset="0"/>
              </a:rPr>
              <a:t> = `Stamps`</a:t>
            </a:r>
            <a:endParaRPr lang="en-US" dirty="0">
              <a:cs typeface="Helvetica" charset="0"/>
            </a:endParaRPr>
          </a:p>
        </p:txBody>
      </p:sp>
    </p:spTree>
    <p:extLst>
      <p:ext uri="{BB962C8B-B14F-4D97-AF65-F5344CB8AC3E}">
        <p14:creationId xmlns:p14="http://schemas.microsoft.com/office/powerpoint/2010/main" val="28836239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7E0B-31A7-344D-B3A5-C33675A529B1}"/>
              </a:ext>
            </a:extLst>
          </p:cNvPr>
          <p:cNvSpPr>
            <a:spLocks noGrp="1"/>
          </p:cNvSpPr>
          <p:nvPr>
            <p:ph type="title"/>
          </p:nvPr>
        </p:nvSpPr>
        <p:spPr/>
        <p:txBody>
          <a:bodyPr/>
          <a:lstStyle/>
          <a:p>
            <a:r>
              <a:rPr lang="it-IT" dirty="0"/>
              <a:t>Query 3</a:t>
            </a:r>
          </a:p>
        </p:txBody>
      </p:sp>
      <p:sp>
        <p:nvSpPr>
          <p:cNvPr id="3" name="Content Placeholder 2">
            <a:extLst>
              <a:ext uri="{FF2B5EF4-FFF2-40B4-BE49-F238E27FC236}">
                <a16:creationId xmlns:a16="http://schemas.microsoft.com/office/drawing/2014/main" id="{0D8041BA-BABD-8149-A232-4FCD065F27D6}"/>
              </a:ext>
            </a:extLst>
          </p:cNvPr>
          <p:cNvSpPr>
            <a:spLocks noGrp="1"/>
          </p:cNvSpPr>
          <p:nvPr>
            <p:ph idx="1"/>
          </p:nvPr>
        </p:nvSpPr>
        <p:spPr/>
        <p:txBody>
          <a:bodyPr/>
          <a:lstStyle/>
          <a:p>
            <a:endParaRPr lang="it-IT" dirty="0"/>
          </a:p>
          <a:p>
            <a:endParaRPr lang="it-IT" dirty="0"/>
          </a:p>
          <a:p>
            <a:endParaRPr lang="it-IT" dirty="0"/>
          </a:p>
          <a:p>
            <a:endParaRPr lang="it-IT" dirty="0"/>
          </a:p>
        </p:txBody>
      </p:sp>
      <p:sp>
        <p:nvSpPr>
          <p:cNvPr id="4" name="AutoShape 3">
            <a:extLst>
              <a:ext uri="{FF2B5EF4-FFF2-40B4-BE49-F238E27FC236}">
                <a16:creationId xmlns:a16="http://schemas.microsoft.com/office/drawing/2014/main" id="{465433A4-CF2E-BD48-8776-DB6E0764A656}"/>
              </a:ext>
            </a:extLst>
          </p:cNvPr>
          <p:cNvSpPr>
            <a:spLocks/>
          </p:cNvSpPr>
          <p:nvPr/>
        </p:nvSpPr>
        <p:spPr bwMode="auto">
          <a:xfrm>
            <a:off x="2555875" y="1844675"/>
            <a:ext cx="3943350"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r>
              <a:rPr lang="en-US" sz="2000" dirty="0">
                <a:cs typeface="Helvetica" charset="0"/>
              </a:rPr>
              <a:t>SELECT</a:t>
            </a:r>
            <a:r>
              <a:rPr lang="en-US" sz="2400" dirty="0">
                <a:cs typeface="Helvetica" charset="0"/>
              </a:rPr>
              <a:t>  </a:t>
            </a:r>
            <a:r>
              <a:rPr lang="en-US" sz="2400" dirty="0" err="1">
                <a:cs typeface="Helvetica" charset="0"/>
              </a:rPr>
              <a:t>E.dno</a:t>
            </a:r>
            <a:endParaRPr lang="en-US" sz="2400" dirty="0">
              <a:cs typeface="Helvetica" charset="0"/>
            </a:endParaRPr>
          </a:p>
          <a:p>
            <a:pPr defTabSz="914400">
              <a:defRPr/>
            </a:pPr>
            <a:r>
              <a:rPr lang="en-US" sz="2000" dirty="0">
                <a:cs typeface="Helvetica" charset="0"/>
              </a:rPr>
              <a:t>FROM</a:t>
            </a:r>
            <a:r>
              <a:rPr lang="en-US" sz="2400" dirty="0">
                <a:cs typeface="Helvetica" charset="0"/>
              </a:rPr>
              <a:t>  </a:t>
            </a:r>
            <a:r>
              <a:rPr lang="en-US" sz="2400" dirty="0" err="1">
                <a:cs typeface="Helvetica" charset="0"/>
              </a:rPr>
              <a:t>Emp</a:t>
            </a:r>
            <a:r>
              <a:rPr lang="en-US" sz="2400" dirty="0">
                <a:cs typeface="Helvetica" charset="0"/>
              </a:rPr>
              <a:t> E</a:t>
            </a:r>
          </a:p>
          <a:p>
            <a:pPr defTabSz="914400">
              <a:defRPr/>
            </a:pPr>
            <a:r>
              <a:rPr lang="en-US" sz="2000" dirty="0">
                <a:cs typeface="Helvetica" charset="0"/>
              </a:rPr>
              <a:t>WHERE</a:t>
            </a:r>
            <a:r>
              <a:rPr lang="en-US" sz="2400" dirty="0">
                <a:cs typeface="Helvetica" charset="0"/>
              </a:rPr>
              <a:t> </a:t>
            </a:r>
            <a:r>
              <a:rPr lang="en-US" sz="2400" dirty="0"/>
              <a:t>age=30 AND </a:t>
            </a:r>
            <a:r>
              <a:rPr lang="en-US" sz="2400" dirty="0" err="1"/>
              <a:t>sal</a:t>
            </a:r>
            <a:r>
              <a:rPr lang="en-US" sz="2400" dirty="0"/>
              <a:t>=4000 </a:t>
            </a:r>
            <a:r>
              <a:rPr lang="en-US" sz="2400" dirty="0">
                <a:cs typeface="Helvetica" charset="0"/>
              </a:rPr>
              <a:t>`</a:t>
            </a:r>
            <a:endParaRPr lang="en-US" dirty="0">
              <a:cs typeface="Helvetica" charset="0"/>
            </a:endParaRPr>
          </a:p>
        </p:txBody>
      </p:sp>
    </p:spTree>
    <p:extLst>
      <p:ext uri="{BB962C8B-B14F-4D97-AF65-F5344CB8AC3E}">
        <p14:creationId xmlns:p14="http://schemas.microsoft.com/office/powerpoint/2010/main" val="246590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7E0B-31A7-344D-B3A5-C33675A529B1}"/>
              </a:ext>
            </a:extLst>
          </p:cNvPr>
          <p:cNvSpPr>
            <a:spLocks noGrp="1"/>
          </p:cNvSpPr>
          <p:nvPr>
            <p:ph type="title"/>
          </p:nvPr>
        </p:nvSpPr>
        <p:spPr/>
        <p:txBody>
          <a:bodyPr/>
          <a:lstStyle/>
          <a:p>
            <a:r>
              <a:rPr lang="it-IT" dirty="0"/>
              <a:t>Query 4</a:t>
            </a:r>
          </a:p>
        </p:txBody>
      </p:sp>
      <p:sp>
        <p:nvSpPr>
          <p:cNvPr id="3" name="Content Placeholder 2">
            <a:extLst>
              <a:ext uri="{FF2B5EF4-FFF2-40B4-BE49-F238E27FC236}">
                <a16:creationId xmlns:a16="http://schemas.microsoft.com/office/drawing/2014/main" id="{0D8041BA-BABD-8149-A232-4FCD065F27D6}"/>
              </a:ext>
            </a:extLst>
          </p:cNvPr>
          <p:cNvSpPr>
            <a:spLocks noGrp="1"/>
          </p:cNvSpPr>
          <p:nvPr>
            <p:ph idx="1"/>
          </p:nvPr>
        </p:nvSpPr>
        <p:spPr/>
        <p:txBody>
          <a:bodyPr/>
          <a:lstStyle/>
          <a:p>
            <a:endParaRPr lang="it-IT" dirty="0"/>
          </a:p>
          <a:p>
            <a:endParaRPr lang="it-IT" dirty="0"/>
          </a:p>
          <a:p>
            <a:endParaRPr lang="it-IT" dirty="0"/>
          </a:p>
          <a:p>
            <a:endParaRPr lang="it-IT" dirty="0"/>
          </a:p>
        </p:txBody>
      </p:sp>
      <p:sp>
        <p:nvSpPr>
          <p:cNvPr id="4" name="AutoShape 3">
            <a:extLst>
              <a:ext uri="{FF2B5EF4-FFF2-40B4-BE49-F238E27FC236}">
                <a16:creationId xmlns:a16="http://schemas.microsoft.com/office/drawing/2014/main" id="{465433A4-CF2E-BD48-8776-DB6E0764A656}"/>
              </a:ext>
            </a:extLst>
          </p:cNvPr>
          <p:cNvSpPr>
            <a:spLocks/>
          </p:cNvSpPr>
          <p:nvPr/>
        </p:nvSpPr>
        <p:spPr bwMode="auto">
          <a:xfrm>
            <a:off x="1999283" y="1857927"/>
            <a:ext cx="5408683"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r>
              <a:rPr lang="en-US" sz="2000" dirty="0">
                <a:cs typeface="Helvetica" charset="0"/>
              </a:rPr>
              <a:t>SELECT</a:t>
            </a:r>
            <a:r>
              <a:rPr lang="en-US" sz="2400" dirty="0">
                <a:cs typeface="Helvetica" charset="0"/>
              </a:rPr>
              <a:t>  </a:t>
            </a:r>
            <a:r>
              <a:rPr lang="en-US" sz="2400" dirty="0" err="1">
                <a:cs typeface="Helvetica" charset="0"/>
              </a:rPr>
              <a:t>E.dno</a:t>
            </a:r>
            <a:endParaRPr lang="en-US" sz="2400" dirty="0">
              <a:cs typeface="Helvetica" charset="0"/>
            </a:endParaRPr>
          </a:p>
          <a:p>
            <a:pPr defTabSz="914400">
              <a:defRPr/>
            </a:pPr>
            <a:r>
              <a:rPr lang="en-US" sz="2000" dirty="0">
                <a:cs typeface="Helvetica" charset="0"/>
              </a:rPr>
              <a:t>FROM</a:t>
            </a:r>
            <a:r>
              <a:rPr lang="en-US" sz="2400" dirty="0">
                <a:cs typeface="Helvetica" charset="0"/>
              </a:rPr>
              <a:t>  </a:t>
            </a:r>
            <a:r>
              <a:rPr lang="en-US" sz="2400" dirty="0" err="1">
                <a:cs typeface="Helvetica" charset="0"/>
              </a:rPr>
              <a:t>Emp</a:t>
            </a:r>
            <a:r>
              <a:rPr lang="en-US" sz="2400" dirty="0">
                <a:cs typeface="Helvetica" charset="0"/>
              </a:rPr>
              <a:t> E</a:t>
            </a:r>
          </a:p>
          <a:p>
            <a:pPr defTabSz="914400">
              <a:defRPr/>
            </a:pPr>
            <a:r>
              <a:rPr lang="en-US" sz="2000" dirty="0">
                <a:cs typeface="Helvetica" charset="0"/>
              </a:rPr>
              <a:t>WHERE</a:t>
            </a:r>
            <a:r>
              <a:rPr lang="en-US" sz="2400" dirty="0">
                <a:cs typeface="Helvetica" charset="0"/>
              </a:rPr>
              <a:t> </a:t>
            </a:r>
            <a:r>
              <a:rPr lang="en-US" sz="2400" dirty="0"/>
              <a:t>20&lt;age&lt;30  AND  3000&lt;</a:t>
            </a:r>
            <a:r>
              <a:rPr lang="en-US" sz="2400" dirty="0" err="1"/>
              <a:t>sal</a:t>
            </a:r>
            <a:r>
              <a:rPr lang="en-US" sz="2400" dirty="0"/>
              <a:t>&lt;5000</a:t>
            </a:r>
            <a:endParaRPr lang="en-US" dirty="0">
              <a:cs typeface="Helvetica" charset="0"/>
            </a:endParaRPr>
          </a:p>
        </p:txBody>
      </p:sp>
    </p:spTree>
    <p:extLst>
      <p:ext uri="{BB962C8B-B14F-4D97-AF65-F5344CB8AC3E}">
        <p14:creationId xmlns:p14="http://schemas.microsoft.com/office/powerpoint/2010/main" val="20949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7E0B-31A7-344D-B3A5-C33675A529B1}"/>
              </a:ext>
            </a:extLst>
          </p:cNvPr>
          <p:cNvSpPr>
            <a:spLocks noGrp="1"/>
          </p:cNvSpPr>
          <p:nvPr>
            <p:ph type="title"/>
          </p:nvPr>
        </p:nvSpPr>
        <p:spPr/>
        <p:txBody>
          <a:bodyPr/>
          <a:lstStyle/>
          <a:p>
            <a:r>
              <a:rPr lang="it-IT" dirty="0"/>
              <a:t>Query 5</a:t>
            </a:r>
          </a:p>
        </p:txBody>
      </p:sp>
      <p:sp>
        <p:nvSpPr>
          <p:cNvPr id="3" name="Content Placeholder 2">
            <a:extLst>
              <a:ext uri="{FF2B5EF4-FFF2-40B4-BE49-F238E27FC236}">
                <a16:creationId xmlns:a16="http://schemas.microsoft.com/office/drawing/2014/main" id="{0D8041BA-BABD-8149-A232-4FCD065F27D6}"/>
              </a:ext>
            </a:extLst>
          </p:cNvPr>
          <p:cNvSpPr>
            <a:spLocks noGrp="1"/>
          </p:cNvSpPr>
          <p:nvPr>
            <p:ph idx="1"/>
          </p:nvPr>
        </p:nvSpPr>
        <p:spPr/>
        <p:txBody>
          <a:bodyPr/>
          <a:lstStyle/>
          <a:p>
            <a:endParaRPr lang="it-IT" dirty="0"/>
          </a:p>
          <a:p>
            <a:endParaRPr lang="it-IT" dirty="0"/>
          </a:p>
          <a:p>
            <a:endParaRPr lang="it-IT" dirty="0"/>
          </a:p>
          <a:p>
            <a:endParaRPr lang="it-IT" dirty="0"/>
          </a:p>
        </p:txBody>
      </p:sp>
      <p:sp>
        <p:nvSpPr>
          <p:cNvPr id="4" name="AutoShape 3">
            <a:extLst>
              <a:ext uri="{FF2B5EF4-FFF2-40B4-BE49-F238E27FC236}">
                <a16:creationId xmlns:a16="http://schemas.microsoft.com/office/drawing/2014/main" id="{465433A4-CF2E-BD48-8776-DB6E0764A656}"/>
              </a:ext>
            </a:extLst>
          </p:cNvPr>
          <p:cNvSpPr>
            <a:spLocks/>
          </p:cNvSpPr>
          <p:nvPr/>
        </p:nvSpPr>
        <p:spPr bwMode="auto">
          <a:xfrm>
            <a:off x="1867658" y="1871179"/>
            <a:ext cx="5408683" cy="1219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914400">
              <a:defRPr/>
            </a:pPr>
            <a:r>
              <a:rPr lang="en-US" sz="2000" dirty="0">
                <a:cs typeface="Helvetica" charset="0"/>
              </a:rPr>
              <a:t>SELECT</a:t>
            </a:r>
            <a:r>
              <a:rPr lang="en-US" sz="2400" dirty="0">
                <a:cs typeface="Helvetica" charset="0"/>
              </a:rPr>
              <a:t>  </a:t>
            </a:r>
            <a:r>
              <a:rPr lang="en-US" sz="2400" dirty="0" err="1">
                <a:cs typeface="Helvetica" charset="0"/>
              </a:rPr>
              <a:t>E.dno</a:t>
            </a:r>
            <a:endParaRPr lang="en-US" sz="2400" dirty="0">
              <a:cs typeface="Helvetica" charset="0"/>
            </a:endParaRPr>
          </a:p>
          <a:p>
            <a:pPr defTabSz="914400">
              <a:defRPr/>
            </a:pPr>
            <a:r>
              <a:rPr lang="en-US" sz="2000" dirty="0">
                <a:cs typeface="Helvetica" charset="0"/>
              </a:rPr>
              <a:t>FROM</a:t>
            </a:r>
            <a:r>
              <a:rPr lang="en-US" sz="2400" dirty="0">
                <a:cs typeface="Helvetica" charset="0"/>
              </a:rPr>
              <a:t>  </a:t>
            </a:r>
            <a:r>
              <a:rPr lang="en-US" sz="2400" dirty="0" err="1">
                <a:cs typeface="Helvetica" charset="0"/>
              </a:rPr>
              <a:t>Emp</a:t>
            </a:r>
            <a:r>
              <a:rPr lang="en-US" sz="2400" dirty="0">
                <a:cs typeface="Helvetica" charset="0"/>
              </a:rPr>
              <a:t> E</a:t>
            </a:r>
          </a:p>
          <a:p>
            <a:pPr defTabSz="914400">
              <a:defRPr/>
            </a:pPr>
            <a:r>
              <a:rPr lang="en-US" sz="2000" dirty="0">
                <a:cs typeface="Helvetica" charset="0"/>
              </a:rPr>
              <a:t>WHERE</a:t>
            </a:r>
            <a:r>
              <a:rPr lang="en-US" sz="2400" dirty="0">
                <a:cs typeface="Helvetica" charset="0"/>
              </a:rPr>
              <a:t> </a:t>
            </a:r>
            <a:r>
              <a:rPr lang="en-US" sz="2400" dirty="0"/>
              <a:t>age=30  AND  3000&lt;</a:t>
            </a:r>
            <a:r>
              <a:rPr lang="en-US" sz="2400" dirty="0" err="1"/>
              <a:t>sal</a:t>
            </a:r>
            <a:r>
              <a:rPr lang="en-US" sz="2400" dirty="0"/>
              <a:t>&lt;5000</a:t>
            </a:r>
            <a:endParaRPr lang="en-US" dirty="0">
              <a:cs typeface="Helvetica" charset="0"/>
            </a:endParaRPr>
          </a:p>
        </p:txBody>
      </p:sp>
    </p:spTree>
    <p:extLst>
      <p:ext uri="{BB962C8B-B14F-4D97-AF65-F5344CB8AC3E}">
        <p14:creationId xmlns:p14="http://schemas.microsoft.com/office/powerpoint/2010/main" val="214682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2676</TotalTime>
  <Words>438</Words>
  <Application>Microsoft Macintosh PowerPoint</Application>
  <PresentationFormat>On-screen Show (4:3)</PresentationFormat>
  <Paragraphs>76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Calibri</vt:lpstr>
      <vt:lpstr>Calibri Light</vt:lpstr>
      <vt:lpstr>Helvetica</vt:lpstr>
      <vt:lpstr>Times New Roman</vt:lpstr>
      <vt:lpstr>Office Theme</vt:lpstr>
      <vt:lpstr>Tuning fisico Esercizio</vt:lpstr>
      <vt:lpstr>Schema di riferimento</vt:lpstr>
      <vt:lpstr>Richiesta</vt:lpstr>
      <vt:lpstr>Osservazioni generali</vt:lpstr>
      <vt:lpstr>Query 1</vt:lpstr>
      <vt:lpstr>Query 2</vt:lpstr>
      <vt:lpstr>Query 3</vt:lpstr>
      <vt:lpstr>Query 4</vt:lpstr>
      <vt:lpstr>Query 5</vt:lpstr>
      <vt:lpstr>Query 6</vt:lpstr>
      <vt:lpstr>Query 7</vt:lpstr>
      <vt:lpstr>Query 8</vt:lpstr>
      <vt:lpstr>Query 9</vt:lpstr>
    </vt:vector>
  </TitlesOfParts>
  <Company>DISI - Unige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 Catania</dc:creator>
  <cp:lastModifiedBy>Barbara Catania</cp:lastModifiedBy>
  <cp:revision>26</cp:revision>
  <dcterms:created xsi:type="dcterms:W3CDTF">2013-04-30T10:23:30Z</dcterms:created>
  <dcterms:modified xsi:type="dcterms:W3CDTF">2021-05-27T08:36:36Z</dcterms:modified>
</cp:coreProperties>
</file>