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7"/>
  </p:notesMasterIdLst>
  <p:sldIdLst>
    <p:sldId id="360" r:id="rId4"/>
    <p:sldId id="363" r:id="rId5"/>
    <p:sldId id="365" r:id="rId6"/>
    <p:sldId id="313" r:id="rId7"/>
    <p:sldId id="367" r:id="rId8"/>
    <p:sldId id="368" r:id="rId9"/>
    <p:sldId id="369" r:id="rId10"/>
    <p:sldId id="373" r:id="rId11"/>
    <p:sldId id="370" r:id="rId12"/>
    <p:sldId id="371" r:id="rId13"/>
    <p:sldId id="372" r:id="rId14"/>
    <p:sldId id="375" r:id="rId15"/>
    <p:sldId id="3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76F"/>
    <a:srgbClr val="44C1A3"/>
    <a:srgbClr val="99CB38"/>
    <a:srgbClr val="6FA942"/>
    <a:srgbClr val="63A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65" autoAdjust="0"/>
    <p:restoredTop sz="94660"/>
  </p:normalViewPr>
  <p:slideViewPr>
    <p:cSldViewPr snapToGrid="0" showGuides="1">
      <p:cViewPr varScale="1">
        <p:scale>
          <a:sx n="111" d="100"/>
          <a:sy n="111" d="100"/>
        </p:scale>
        <p:origin x="24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2378E49D-65AE-4D04-8461-65932C231A8C}"/>
              </a:ext>
            </a:extLst>
          </p:cNvPr>
          <p:cNvSpPr>
            <a:spLocks noGrp="1"/>
          </p:cNvSpPr>
          <p:nvPr>
            <p:ph type="pic" sz="quarter" idx="10" hasCustomPrompt="1"/>
          </p:nvPr>
        </p:nvSpPr>
        <p:spPr>
          <a:xfrm>
            <a:off x="3353072" y="2"/>
            <a:ext cx="5472876" cy="6857999"/>
          </a:xfrm>
          <a:custGeom>
            <a:avLst/>
            <a:gdLst>
              <a:gd name="connsiteX0" fmla="*/ 1236560 w 5472876"/>
              <a:gd name="connsiteY0" fmla="*/ 0 h 6857999"/>
              <a:gd name="connsiteX1" fmla="*/ 5472876 w 5472876"/>
              <a:gd name="connsiteY1" fmla="*/ 0 h 6857999"/>
              <a:gd name="connsiteX2" fmla="*/ 4236316 w 5472876"/>
              <a:gd name="connsiteY2" fmla="*/ 6857999 h 6857999"/>
              <a:gd name="connsiteX3" fmla="*/ 0 w 5472876"/>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5472876" h="6857999">
                <a:moveTo>
                  <a:pt x="1236560" y="0"/>
                </a:moveTo>
                <a:lnTo>
                  <a:pt x="5472876" y="0"/>
                </a:lnTo>
                <a:lnTo>
                  <a:pt x="4236316" y="6857999"/>
                </a:lnTo>
                <a:lnTo>
                  <a:pt x="0" y="6857999"/>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371CC08-7ED8-444C-AD50-E4F0B0AEC74E}"/>
              </a:ext>
            </a:extLst>
          </p:cNvPr>
          <p:cNvSpPr>
            <a:spLocks noGrp="1"/>
          </p:cNvSpPr>
          <p:nvPr>
            <p:ph type="pic" sz="quarter" idx="42" hasCustomPrompt="1"/>
          </p:nvPr>
        </p:nvSpPr>
        <p:spPr>
          <a:xfrm>
            <a:off x="4518837" y="1259959"/>
            <a:ext cx="7673163" cy="4338083"/>
          </a:xfrm>
          <a:prstGeom prst="rect">
            <a:avLst/>
          </a:prstGeom>
          <a:solidFill>
            <a:schemeClr val="bg1">
              <a:lumMod val="95000"/>
            </a:schemeClr>
          </a:solidFill>
          <a:ln w="25400">
            <a:noFill/>
          </a:ln>
          <a:effectLst/>
        </p:spPr>
        <p:txBody>
          <a:bodyPr anchor="ctr"/>
          <a:lstStyle>
            <a:lvl1pPr marL="0" indent="0" algn="ctr">
              <a:buFontTx/>
              <a:buNone/>
              <a:defRPr sz="1400">
                <a:solidFill>
                  <a:schemeClr val="tx1">
                    <a:lumMod val="75000"/>
                    <a:lumOff val="25000"/>
                  </a:schemeClr>
                </a:solidFill>
                <a:latin typeface="+mn-lt"/>
              </a:defRPr>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2223866-8657-4507-B95A-AA93AAD075BE}"/>
              </a:ext>
            </a:extLst>
          </p:cNvPr>
          <p:cNvSpPr/>
          <p:nvPr userDrawn="1"/>
        </p:nvSpPr>
        <p:spPr>
          <a:xfrm>
            <a:off x="502468" y="884977"/>
            <a:ext cx="11187065" cy="5088046"/>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그림 개체 틀 2">
            <a:extLst>
              <a:ext uri="{FF2B5EF4-FFF2-40B4-BE49-F238E27FC236}">
                <a16:creationId xmlns:a16="http://schemas.microsoft.com/office/drawing/2014/main" id="{7FF7A32B-7592-4FB4-B321-813DB4998A71}"/>
              </a:ext>
            </a:extLst>
          </p:cNvPr>
          <p:cNvSpPr>
            <a:spLocks noGrp="1"/>
          </p:cNvSpPr>
          <p:nvPr>
            <p:ph type="pic" sz="quarter" idx="14" hasCustomPrompt="1"/>
          </p:nvPr>
        </p:nvSpPr>
        <p:spPr>
          <a:xfrm>
            <a:off x="1791108" y="1155269"/>
            <a:ext cx="3188298" cy="4547463"/>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Oval 50">
            <a:extLst>
              <a:ext uri="{FF2B5EF4-FFF2-40B4-BE49-F238E27FC236}">
                <a16:creationId xmlns:a16="http://schemas.microsoft.com/office/drawing/2014/main" id="{33E9DFB3-473C-4F65-9CAA-7B305D46D700}"/>
              </a:ext>
            </a:extLst>
          </p:cNvPr>
          <p:cNvSpPr/>
          <p:nvPr userDrawn="1"/>
        </p:nvSpPr>
        <p:spPr>
          <a:xfrm>
            <a:off x="-336024" y="5716837"/>
            <a:ext cx="4546999" cy="477707"/>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 name="Group 3">
            <a:extLst>
              <a:ext uri="{FF2B5EF4-FFF2-40B4-BE49-F238E27FC236}">
                <a16:creationId xmlns:a16="http://schemas.microsoft.com/office/drawing/2014/main" id="{63D5A3E9-5F90-4F91-B28A-43C2C98E3F16}"/>
              </a:ext>
            </a:extLst>
          </p:cNvPr>
          <p:cNvGrpSpPr/>
          <p:nvPr userDrawn="1"/>
        </p:nvGrpSpPr>
        <p:grpSpPr>
          <a:xfrm>
            <a:off x="729449" y="1695298"/>
            <a:ext cx="2449180" cy="4305530"/>
            <a:chOff x="445712" y="1449040"/>
            <a:chExt cx="2113018" cy="3924176"/>
          </a:xfrm>
        </p:grpSpPr>
        <p:sp>
          <p:nvSpPr>
            <p:cNvPr id="3" name="Rounded Rectangle 4">
              <a:extLst>
                <a:ext uri="{FF2B5EF4-FFF2-40B4-BE49-F238E27FC236}">
                  <a16:creationId xmlns:a16="http://schemas.microsoft.com/office/drawing/2014/main" id="{1B859249-B134-47D3-87C6-1F1F3B0B0537}"/>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a16="http://schemas.microsoft.com/office/drawing/2014/main" id="{E4FFDB9C-6874-4FC1-BCF1-3527B52793C2}"/>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7FC4A25A-3E8D-4CA6-8074-CFC9C4AAF2CF}"/>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4AD85B98-04BC-4149-9AAF-A83CD27FD44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46BED880-04D6-4CDF-80DE-4718F4DC1217}"/>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66673C15-C2F2-4D33-B6B8-CE7B8C3D6D96}"/>
              </a:ext>
            </a:extLst>
          </p:cNvPr>
          <p:cNvSpPr>
            <a:spLocks noGrp="1"/>
          </p:cNvSpPr>
          <p:nvPr>
            <p:ph type="pic" idx="15" hasCustomPrompt="1"/>
          </p:nvPr>
        </p:nvSpPr>
        <p:spPr>
          <a:xfrm>
            <a:off x="873465" y="2089470"/>
            <a:ext cx="2152765" cy="342553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233F060D-44E8-44A8-8EA8-CF85F4E1C22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3">
                    <a:lumMod val="7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accent3">
                    <a:lumMod val="7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accent3">
                    <a:lumMod val="7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866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3">
                    <a:lumMod val="7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48578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95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3">
                    <a:lumMod val="7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3">
                    <a:lumMod val="75000"/>
                  </a:schemeClr>
                </a:solidFill>
                <a:latin typeface="+mj-lt"/>
                <a:cs typeface="Arial" pitchFamily="34" charset="0"/>
              </a:defRPr>
            </a:lvl1pPr>
          </a:lstStyle>
          <a:p>
            <a:pPr lvl="0"/>
            <a:r>
              <a:rPr lang="en-US" altLang="ko-KR" dirty="0"/>
              <a:t>Our Team LAYOUT</a:t>
            </a:r>
          </a:p>
        </p:txBody>
      </p:sp>
      <p:sp>
        <p:nvSpPr>
          <p:cNvPr id="4" name="직사각형 3">
            <a:extLst>
              <a:ext uri="{FF2B5EF4-FFF2-40B4-BE49-F238E27FC236}">
                <a16:creationId xmlns:a16="http://schemas.microsoft.com/office/drawing/2014/main" id="{B67E0328-9919-4AA5-B345-D27443B0F5D3}"/>
              </a:ext>
            </a:extLst>
          </p:cNvPr>
          <p:cNvSpPr/>
          <p:nvPr userDrawn="1"/>
        </p:nvSpPr>
        <p:spPr>
          <a:xfrm>
            <a:off x="1544417" y="1816072"/>
            <a:ext cx="2627534" cy="1962150"/>
          </a:xfrm>
          <a:prstGeom prst="rect">
            <a:avLst/>
          </a:prstGeom>
          <a:noFill/>
          <a:ln w="3810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98DB0C8-2C48-43B8-8A2B-D023690A459E}"/>
              </a:ext>
            </a:extLst>
          </p:cNvPr>
          <p:cNvSpPr/>
          <p:nvPr userDrawn="1"/>
        </p:nvSpPr>
        <p:spPr>
          <a:xfrm>
            <a:off x="5197607" y="1816072"/>
            <a:ext cx="2627534" cy="1962150"/>
          </a:xfrm>
          <a:prstGeom prst="rect">
            <a:avLst/>
          </a:pr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A82F0998-0191-4AA1-BD74-CC67C4ECD3F2}"/>
              </a:ext>
            </a:extLst>
          </p:cNvPr>
          <p:cNvSpPr/>
          <p:nvPr userDrawn="1"/>
        </p:nvSpPr>
        <p:spPr>
          <a:xfrm>
            <a:off x="8850797" y="1816072"/>
            <a:ext cx="2627534" cy="1962150"/>
          </a:xfrm>
          <a:prstGeom prst="rect">
            <a:avLst/>
          </a:prstGeom>
          <a:noFill/>
          <a:ln w="38100">
            <a:solidFill>
              <a:schemeClr val="accent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그림 개체 틀 2">
            <a:extLst>
              <a:ext uri="{FF2B5EF4-FFF2-40B4-BE49-F238E27FC236}">
                <a16:creationId xmlns:a16="http://schemas.microsoft.com/office/drawing/2014/main" id="{07629ABE-2596-48D1-A7D6-BD92DDC92FFE}"/>
              </a:ext>
            </a:extLst>
          </p:cNvPr>
          <p:cNvSpPr>
            <a:spLocks noGrp="1"/>
          </p:cNvSpPr>
          <p:nvPr>
            <p:ph type="pic" sz="quarter" idx="11" hasCustomPrompt="1"/>
          </p:nvPr>
        </p:nvSpPr>
        <p:spPr>
          <a:xfrm>
            <a:off x="690912" y="1943644"/>
            <a:ext cx="1707010" cy="1707008"/>
          </a:xfrm>
          <a:prstGeom prst="ellipse">
            <a:avLst/>
          </a:prstGeom>
          <a:solidFill>
            <a:schemeClr val="bg1">
              <a:lumMod val="95000"/>
            </a:schemeClr>
          </a:solidFill>
          <a:ln w="22225">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7BE804E2-1E79-4617-AD0C-DB0A5DDDBF57}"/>
              </a:ext>
            </a:extLst>
          </p:cNvPr>
          <p:cNvSpPr>
            <a:spLocks noGrp="1"/>
          </p:cNvSpPr>
          <p:nvPr>
            <p:ph type="pic" sz="quarter" idx="12" hasCustomPrompt="1"/>
          </p:nvPr>
        </p:nvSpPr>
        <p:spPr>
          <a:xfrm>
            <a:off x="4344102" y="1943644"/>
            <a:ext cx="1707010" cy="1707008"/>
          </a:xfrm>
          <a:prstGeom prst="ellipse">
            <a:avLst/>
          </a:prstGeom>
          <a:solidFill>
            <a:schemeClr val="bg1">
              <a:lumMod val="95000"/>
            </a:schemeClr>
          </a:solidFill>
          <a:ln w="22225">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947BF4F-120D-4F3B-BAE0-307CA57729DC}"/>
              </a:ext>
            </a:extLst>
          </p:cNvPr>
          <p:cNvSpPr>
            <a:spLocks noGrp="1"/>
          </p:cNvSpPr>
          <p:nvPr>
            <p:ph type="pic" sz="quarter" idx="13" hasCustomPrompt="1"/>
          </p:nvPr>
        </p:nvSpPr>
        <p:spPr>
          <a:xfrm>
            <a:off x="7997292" y="1943644"/>
            <a:ext cx="1707010" cy="1707008"/>
          </a:xfrm>
          <a:prstGeom prst="ellipse">
            <a:avLst/>
          </a:prstGeom>
          <a:solidFill>
            <a:schemeClr val="bg1">
              <a:lumMod val="95000"/>
            </a:schemeClr>
          </a:solidFill>
          <a:ln w="22225">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0" name="직사각형 9">
            <a:extLst>
              <a:ext uri="{FF2B5EF4-FFF2-40B4-BE49-F238E27FC236}">
                <a16:creationId xmlns:a16="http://schemas.microsoft.com/office/drawing/2014/main" id="{39DA801E-D0AA-4624-AA3C-65562798CCC5}"/>
              </a:ext>
            </a:extLst>
          </p:cNvPr>
          <p:cNvSpPr/>
          <p:nvPr userDrawn="1"/>
        </p:nvSpPr>
        <p:spPr>
          <a:xfrm>
            <a:off x="1544417" y="4159030"/>
            <a:ext cx="2627534" cy="1962150"/>
          </a:xfrm>
          <a:prstGeom prst="rect">
            <a:avLst/>
          </a:prstGeom>
          <a:noFill/>
          <a:ln w="381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E8FDBBF-0181-4065-ADD7-596A70ED15E7}"/>
              </a:ext>
            </a:extLst>
          </p:cNvPr>
          <p:cNvSpPr/>
          <p:nvPr userDrawn="1"/>
        </p:nvSpPr>
        <p:spPr>
          <a:xfrm>
            <a:off x="5197607" y="4159030"/>
            <a:ext cx="2627534" cy="1962150"/>
          </a:xfrm>
          <a:prstGeom prst="rect">
            <a:avLst/>
          </a:prstGeom>
          <a:noFill/>
          <a:ln w="38100">
            <a:solidFill>
              <a:schemeClr val="accent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A11A4459-21FA-4E2C-AB09-A6E10F9BAE3B}"/>
              </a:ext>
            </a:extLst>
          </p:cNvPr>
          <p:cNvSpPr/>
          <p:nvPr userDrawn="1"/>
        </p:nvSpPr>
        <p:spPr>
          <a:xfrm>
            <a:off x="8850797" y="4159030"/>
            <a:ext cx="2627534" cy="1962150"/>
          </a:xfrm>
          <a:prstGeom prst="rect">
            <a:avLst/>
          </a:prstGeom>
          <a:noFill/>
          <a:ln w="381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그림 개체 틀 2">
            <a:extLst>
              <a:ext uri="{FF2B5EF4-FFF2-40B4-BE49-F238E27FC236}">
                <a16:creationId xmlns:a16="http://schemas.microsoft.com/office/drawing/2014/main" id="{824B42AE-110B-46E6-B255-2A380981FD67}"/>
              </a:ext>
            </a:extLst>
          </p:cNvPr>
          <p:cNvSpPr>
            <a:spLocks noGrp="1"/>
          </p:cNvSpPr>
          <p:nvPr>
            <p:ph type="pic" sz="quarter" idx="14" hasCustomPrompt="1"/>
          </p:nvPr>
        </p:nvSpPr>
        <p:spPr>
          <a:xfrm>
            <a:off x="690912" y="4286602"/>
            <a:ext cx="1707010" cy="1707008"/>
          </a:xfrm>
          <a:prstGeom prst="ellipse">
            <a:avLst/>
          </a:prstGeom>
          <a:solidFill>
            <a:schemeClr val="bg1">
              <a:lumMod val="95000"/>
            </a:schemeClr>
          </a:solidFill>
          <a:ln w="22225">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5B75D05D-FB0D-4FB0-BE9C-F5CD22E432D3}"/>
              </a:ext>
            </a:extLst>
          </p:cNvPr>
          <p:cNvSpPr>
            <a:spLocks noGrp="1"/>
          </p:cNvSpPr>
          <p:nvPr>
            <p:ph type="pic" sz="quarter" idx="15" hasCustomPrompt="1"/>
          </p:nvPr>
        </p:nvSpPr>
        <p:spPr>
          <a:xfrm>
            <a:off x="4344102" y="4286602"/>
            <a:ext cx="1707010" cy="1707008"/>
          </a:xfrm>
          <a:prstGeom prst="ellipse">
            <a:avLst/>
          </a:prstGeom>
          <a:solidFill>
            <a:schemeClr val="bg1">
              <a:lumMod val="95000"/>
            </a:schemeClr>
          </a:solidFill>
          <a:ln w="22225">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BD76F4C8-E444-4F51-BA1A-BFEADCC3669F}"/>
              </a:ext>
            </a:extLst>
          </p:cNvPr>
          <p:cNvSpPr>
            <a:spLocks noGrp="1"/>
          </p:cNvSpPr>
          <p:nvPr>
            <p:ph type="pic" sz="quarter" idx="16" hasCustomPrompt="1"/>
          </p:nvPr>
        </p:nvSpPr>
        <p:spPr>
          <a:xfrm>
            <a:off x="7997292" y="4286602"/>
            <a:ext cx="1707010" cy="1707008"/>
          </a:xfrm>
          <a:prstGeom prst="ellipse">
            <a:avLst/>
          </a:prstGeom>
          <a:solidFill>
            <a:schemeClr val="bg1">
              <a:lumMod val="95000"/>
            </a:schemeClr>
          </a:solidFill>
          <a:ln w="22225">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728E09DA-7582-43D5-8FE5-16F6E45B9AEE}"/>
              </a:ext>
            </a:extLst>
          </p:cNvPr>
          <p:cNvSpPr/>
          <p:nvPr userDrawn="1"/>
        </p:nvSpPr>
        <p:spPr>
          <a:xfrm>
            <a:off x="8658318" y="966364"/>
            <a:ext cx="2627534" cy="2628000"/>
          </a:xfrm>
          <a:prstGeom prst="ellipse">
            <a:avLst/>
          </a:pr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E74D7C61-8DAE-43B3-828D-8EBCFECF7583}"/>
              </a:ext>
            </a:extLst>
          </p:cNvPr>
          <p:cNvSpPr>
            <a:spLocks noGrp="1"/>
          </p:cNvSpPr>
          <p:nvPr>
            <p:ph type="pic" sz="quarter" idx="12" hasCustomPrompt="1"/>
          </p:nvPr>
        </p:nvSpPr>
        <p:spPr>
          <a:xfrm>
            <a:off x="8367165" y="1103928"/>
            <a:ext cx="2628000" cy="2628000"/>
          </a:xfrm>
          <a:prstGeom prst="ellipse">
            <a:avLst/>
          </a:prstGeom>
          <a:solidFill>
            <a:schemeClr val="bg1">
              <a:lumMod val="95000"/>
            </a:schemeClr>
          </a:solidFill>
          <a:ln w="22225">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타원 3">
            <a:extLst>
              <a:ext uri="{FF2B5EF4-FFF2-40B4-BE49-F238E27FC236}">
                <a16:creationId xmlns:a16="http://schemas.microsoft.com/office/drawing/2014/main" id="{3A74FD28-79BD-4707-8D4E-19091726CAC2}"/>
              </a:ext>
            </a:extLst>
          </p:cNvPr>
          <p:cNvSpPr/>
          <p:nvPr userDrawn="1"/>
        </p:nvSpPr>
        <p:spPr>
          <a:xfrm>
            <a:off x="6257409" y="3345796"/>
            <a:ext cx="2902614" cy="2903128"/>
          </a:xfrm>
          <a:prstGeom prst="ellipse">
            <a:avLst/>
          </a:prstGeom>
          <a:noFill/>
          <a:ln w="381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그림 개체 틀 2">
            <a:extLst>
              <a:ext uri="{FF2B5EF4-FFF2-40B4-BE49-F238E27FC236}">
                <a16:creationId xmlns:a16="http://schemas.microsoft.com/office/drawing/2014/main" id="{B3E80315-C694-40E6-985F-E608ECE88B82}"/>
              </a:ext>
            </a:extLst>
          </p:cNvPr>
          <p:cNvSpPr>
            <a:spLocks noGrp="1"/>
          </p:cNvSpPr>
          <p:nvPr>
            <p:ph type="pic" sz="quarter" idx="13" hasCustomPrompt="1"/>
          </p:nvPr>
        </p:nvSpPr>
        <p:spPr>
          <a:xfrm>
            <a:off x="5965742" y="3250976"/>
            <a:ext cx="2903128" cy="2903128"/>
          </a:xfrm>
          <a:prstGeom prst="ellipse">
            <a:avLst/>
          </a:prstGeom>
          <a:solidFill>
            <a:schemeClr val="bg1">
              <a:lumMod val="95000"/>
            </a:schemeClr>
          </a:solidFill>
          <a:ln w="22225">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25">
            <a:extLst>
              <a:ext uri="{FF2B5EF4-FFF2-40B4-BE49-F238E27FC236}">
                <a16:creationId xmlns:a16="http://schemas.microsoft.com/office/drawing/2014/main" id="{97B5B012-5088-4057-BFDA-B56D0EFB7C71}"/>
              </a:ext>
            </a:extLst>
          </p:cNvPr>
          <p:cNvSpPr/>
          <p:nvPr userDrawn="1"/>
        </p:nvSpPr>
        <p:spPr>
          <a:xfrm>
            <a:off x="3727633" y="4595302"/>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 name="Rectangle 13">
            <a:extLst>
              <a:ext uri="{FF2B5EF4-FFF2-40B4-BE49-F238E27FC236}">
                <a16:creationId xmlns:a16="http://schemas.microsoft.com/office/drawing/2014/main" id="{705ED100-9A79-4997-BDFA-8362CEE05BA8}"/>
              </a:ext>
            </a:extLst>
          </p:cNvPr>
          <p:cNvSpPr/>
          <p:nvPr userDrawn="1"/>
        </p:nvSpPr>
        <p:spPr>
          <a:xfrm>
            <a:off x="1" y="2060849"/>
            <a:ext cx="4190267" cy="172851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4" name="Rectangle 16">
            <a:extLst>
              <a:ext uri="{FF2B5EF4-FFF2-40B4-BE49-F238E27FC236}">
                <a16:creationId xmlns:a16="http://schemas.microsoft.com/office/drawing/2014/main" id="{FDBBD408-FB29-43A7-A202-10C1284689A4}"/>
              </a:ext>
            </a:extLst>
          </p:cNvPr>
          <p:cNvSpPr/>
          <p:nvPr userDrawn="1"/>
        </p:nvSpPr>
        <p:spPr>
          <a:xfrm>
            <a:off x="7769438" y="3066054"/>
            <a:ext cx="4422562" cy="172800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5" name="Graphic 14">
            <a:extLst>
              <a:ext uri="{FF2B5EF4-FFF2-40B4-BE49-F238E27FC236}">
                <a16:creationId xmlns:a16="http://schemas.microsoft.com/office/drawing/2014/main" id="{DA54A23B-F3F9-4A05-BF9E-0D55C07F9CE1}"/>
              </a:ext>
            </a:extLst>
          </p:cNvPr>
          <p:cNvGrpSpPr/>
          <p:nvPr userDrawn="1"/>
        </p:nvGrpSpPr>
        <p:grpSpPr>
          <a:xfrm>
            <a:off x="3905275" y="1772818"/>
            <a:ext cx="3867113" cy="3041550"/>
            <a:chOff x="2444748" y="555044"/>
            <a:chExt cx="7282046" cy="5727455"/>
          </a:xfrm>
        </p:grpSpPr>
        <p:sp>
          <p:nvSpPr>
            <p:cNvPr id="6" name="Freeform: Shape 2">
              <a:extLst>
                <a:ext uri="{FF2B5EF4-FFF2-40B4-BE49-F238E27FC236}">
                  <a16:creationId xmlns:a16="http://schemas.microsoft.com/office/drawing/2014/main" id="{8E18F695-0ED6-4175-A549-77B7CC890A66}"/>
                </a:ext>
              </a:extLst>
            </p:cNvPr>
            <p:cNvSpPr/>
            <p:nvPr/>
          </p:nvSpPr>
          <p:spPr>
            <a:xfrm>
              <a:off x="4964692"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3">
              <a:extLst>
                <a:ext uri="{FF2B5EF4-FFF2-40B4-BE49-F238E27FC236}">
                  <a16:creationId xmlns:a16="http://schemas.microsoft.com/office/drawing/2014/main" id="{8AFD1071-D8E2-4E93-B96A-EA90009FB8E7}"/>
                </a:ext>
              </a:extLst>
            </p:cNvPr>
            <p:cNvSpPr/>
            <p:nvPr/>
          </p:nvSpPr>
          <p:spPr>
            <a:xfrm>
              <a:off x="2444748" y="555044"/>
              <a:ext cx="7282046"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4">
              <a:extLst>
                <a:ext uri="{FF2B5EF4-FFF2-40B4-BE49-F238E27FC236}">
                  <a16:creationId xmlns:a16="http://schemas.microsoft.com/office/drawing/2014/main" id="{6F99B297-FE3C-455A-AB5B-AF72DD17E811}"/>
                </a:ext>
              </a:extLst>
            </p:cNvPr>
            <p:cNvSpPr/>
            <p:nvPr/>
          </p:nvSpPr>
          <p:spPr>
            <a:xfrm>
              <a:off x="8706598" y="5435656"/>
              <a:ext cx="490924"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5">
              <a:extLst>
                <a:ext uri="{FF2B5EF4-FFF2-40B4-BE49-F238E27FC236}">
                  <a16:creationId xmlns:a16="http://schemas.microsoft.com/office/drawing/2014/main" id="{B1B806E9-4115-46A7-9DEB-BCA56ABFAE35}"/>
                </a:ext>
              </a:extLst>
            </p:cNvPr>
            <p:cNvSpPr/>
            <p:nvPr/>
          </p:nvSpPr>
          <p:spPr>
            <a:xfrm>
              <a:off x="2481568" y="595956"/>
              <a:ext cx="7200227"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6">
              <a:extLst>
                <a:ext uri="{FF2B5EF4-FFF2-40B4-BE49-F238E27FC236}">
                  <a16:creationId xmlns:a16="http://schemas.microsoft.com/office/drawing/2014/main" id="{4FF48343-44D5-4F80-A2D1-6FFD733B0B7E}"/>
                </a:ext>
              </a:extLst>
            </p:cNvPr>
            <p:cNvSpPr/>
            <p:nvPr/>
          </p:nvSpPr>
          <p:spPr>
            <a:xfrm>
              <a:off x="4968920"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7">
              <a:extLst>
                <a:ext uri="{FF2B5EF4-FFF2-40B4-BE49-F238E27FC236}">
                  <a16:creationId xmlns:a16="http://schemas.microsoft.com/office/drawing/2014/main" id="{87921273-B43D-4085-8FF6-F7444AE7C480}"/>
                </a:ext>
              </a:extLst>
            </p:cNvPr>
            <p:cNvSpPr/>
            <p:nvPr/>
          </p:nvSpPr>
          <p:spPr>
            <a:xfrm>
              <a:off x="2481568" y="4903820"/>
              <a:ext cx="7200227"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8">
              <a:extLst>
                <a:ext uri="{FF2B5EF4-FFF2-40B4-BE49-F238E27FC236}">
                  <a16:creationId xmlns:a16="http://schemas.microsoft.com/office/drawing/2014/main" id="{148FFA99-BA9E-478B-9980-603EA4B5B0E5}"/>
                </a:ext>
              </a:extLst>
            </p:cNvPr>
            <p:cNvSpPr/>
            <p:nvPr/>
          </p:nvSpPr>
          <p:spPr>
            <a:xfrm>
              <a:off x="2747714" y="910966"/>
              <a:ext cx="6676114"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9">
              <a:extLst>
                <a:ext uri="{FF2B5EF4-FFF2-40B4-BE49-F238E27FC236}">
                  <a16:creationId xmlns:a16="http://schemas.microsoft.com/office/drawing/2014/main" id="{50447D60-E4C1-4CEC-AA75-C3D5C0867FF4}"/>
                </a:ext>
              </a:extLst>
            </p:cNvPr>
            <p:cNvSpPr/>
            <p:nvPr/>
          </p:nvSpPr>
          <p:spPr>
            <a:xfrm>
              <a:off x="5654591" y="939517"/>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4" name="그림 개체 틀 2">
            <a:extLst>
              <a:ext uri="{FF2B5EF4-FFF2-40B4-BE49-F238E27FC236}">
                <a16:creationId xmlns:a16="http://schemas.microsoft.com/office/drawing/2014/main" id="{EB8551F6-C920-47F1-9EAB-3FD8221760CF}"/>
              </a:ext>
            </a:extLst>
          </p:cNvPr>
          <p:cNvSpPr>
            <a:spLocks noGrp="1"/>
          </p:cNvSpPr>
          <p:nvPr>
            <p:ph type="pic" sz="quarter" idx="14" hasCustomPrompt="1"/>
          </p:nvPr>
        </p:nvSpPr>
        <p:spPr>
          <a:xfrm>
            <a:off x="4042267" y="1895234"/>
            <a:ext cx="3588785" cy="209989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 And Send To Back</a:t>
            </a:r>
            <a:endParaRPr lang="ko-KR" altLang="en-US" dirty="0"/>
          </a:p>
        </p:txBody>
      </p:sp>
      <p:sp>
        <p:nvSpPr>
          <p:cNvPr id="15" name="그림 개체 틀 2">
            <a:extLst>
              <a:ext uri="{FF2B5EF4-FFF2-40B4-BE49-F238E27FC236}">
                <a16:creationId xmlns:a16="http://schemas.microsoft.com/office/drawing/2014/main" id="{B9B15A05-CA07-417F-9666-5228808E3689}"/>
              </a:ext>
            </a:extLst>
          </p:cNvPr>
          <p:cNvSpPr>
            <a:spLocks noGrp="1"/>
          </p:cNvSpPr>
          <p:nvPr>
            <p:ph type="pic" sz="quarter" idx="42" hasCustomPrompt="1"/>
          </p:nvPr>
        </p:nvSpPr>
        <p:spPr>
          <a:xfrm>
            <a:off x="6963135" y="3091028"/>
            <a:ext cx="1045514" cy="1657563"/>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5E2C7528-1052-4DD6-934E-F055F8A0BC9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3">
                    <a:lumMod val="75000"/>
                  </a:schemeClr>
                </a:solidFill>
                <a:latin typeface="+mj-lt"/>
                <a:cs typeface="Arial" pitchFamily="34" charset="0"/>
              </a:defRPr>
            </a:lvl1pPr>
          </a:lstStyle>
          <a:p>
            <a:pPr lvl="0"/>
            <a:r>
              <a:rPr lang="en-US" altLang="ko-KR" dirty="0"/>
              <a:t>BASIC LAYOUT</a:t>
            </a:r>
          </a:p>
        </p:txBody>
      </p:sp>
      <p:sp>
        <p:nvSpPr>
          <p:cNvPr id="17" name="Oval 50">
            <a:extLst>
              <a:ext uri="{FF2B5EF4-FFF2-40B4-BE49-F238E27FC236}">
                <a16:creationId xmlns:a16="http://schemas.microsoft.com/office/drawing/2014/main" id="{43E79C13-A1FB-4CC4-B0E2-5713545028BF}"/>
              </a:ext>
            </a:extLst>
          </p:cNvPr>
          <p:cNvSpPr/>
          <p:nvPr userDrawn="1"/>
        </p:nvSpPr>
        <p:spPr>
          <a:xfrm>
            <a:off x="5322516" y="4766617"/>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 id="214748369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0" r:id="rId2"/>
    <p:sldLayoutId id="214748369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35.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36.jp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0.jp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30.png"/><Relationship Id="rId5" Type="http://schemas.openxmlformats.org/officeDocument/2006/relationships/image" Target="../media/image26.png"/><Relationship Id="rId10" Type="http://schemas.openxmlformats.org/officeDocument/2006/relationships/image" Target="../media/image29.png"/><Relationship Id="rId4" Type="http://schemas.openxmlformats.org/officeDocument/2006/relationships/image" Target="../media/image25.png"/><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15.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그룹 21">
            <a:extLst>
              <a:ext uri="{FF2B5EF4-FFF2-40B4-BE49-F238E27FC236}">
                <a16:creationId xmlns:a16="http://schemas.microsoft.com/office/drawing/2014/main" id="{17D37BB6-BA94-4617-B942-1F9B66EBC35E}"/>
              </a:ext>
            </a:extLst>
          </p:cNvPr>
          <p:cNvGrpSpPr/>
          <p:nvPr/>
        </p:nvGrpSpPr>
        <p:grpSpPr>
          <a:xfrm>
            <a:off x="3452949" y="1865048"/>
            <a:ext cx="5286102" cy="3167981"/>
            <a:chOff x="3452949" y="2070684"/>
            <a:chExt cx="5286102" cy="2481971"/>
          </a:xfrm>
        </p:grpSpPr>
        <p:sp>
          <p:nvSpPr>
            <p:cNvPr id="23" name="TextBox 22">
              <a:hlinkClick r:id="rId2"/>
              <a:extLst>
                <a:ext uri="{FF2B5EF4-FFF2-40B4-BE49-F238E27FC236}">
                  <a16:creationId xmlns:a16="http://schemas.microsoft.com/office/drawing/2014/main" id="{D6A79285-3107-4BC0-8875-8EF27C571FEF}"/>
                </a:ext>
              </a:extLst>
            </p:cNvPr>
            <p:cNvSpPr txBox="1"/>
            <p:nvPr/>
          </p:nvSpPr>
          <p:spPr>
            <a:xfrm>
              <a:off x="3452950" y="3678562"/>
              <a:ext cx="5286101" cy="874093"/>
            </a:xfrm>
            <a:prstGeom prst="rect">
              <a:avLst/>
            </a:prstGeom>
            <a:noFill/>
          </p:spPr>
          <p:txBody>
            <a:bodyPr wrap="square" rtlCol="0" anchor="ctr">
              <a:spAutoFit/>
            </a:bodyPr>
            <a:lstStyle/>
            <a:p>
              <a:pPr algn="ctr"/>
              <a:r>
                <a:rPr lang="en-US" altLang="ko-KR" sz="1400" i="1" dirty="0">
                  <a:solidFill>
                    <a:schemeClr val="accent3">
                      <a:lumMod val="75000"/>
                    </a:schemeClr>
                  </a:solidFill>
                  <a:cs typeface="Arial" pitchFamily="34" charset="0"/>
                </a:rPr>
                <a:t>Internet of Things Course Project</a:t>
              </a:r>
            </a:p>
            <a:p>
              <a:pPr algn="ctr"/>
              <a:endParaRPr lang="en-US" altLang="ko-KR" sz="1050" dirty="0">
                <a:solidFill>
                  <a:schemeClr val="accent3">
                    <a:lumMod val="75000"/>
                  </a:schemeClr>
                </a:solidFill>
                <a:cs typeface="Arial" pitchFamily="34" charset="0"/>
              </a:endParaRPr>
            </a:p>
            <a:p>
              <a:pPr algn="ctr"/>
              <a:endParaRPr lang="en-US" altLang="ko-KR" sz="1050" dirty="0">
                <a:solidFill>
                  <a:schemeClr val="accent3">
                    <a:lumMod val="75000"/>
                  </a:schemeClr>
                </a:solidFill>
                <a:cs typeface="Arial" pitchFamily="34" charset="0"/>
              </a:endParaRPr>
            </a:p>
            <a:p>
              <a:pPr algn="r"/>
              <a:r>
                <a:rPr lang="en-US" altLang="ko-KR" sz="1050" dirty="0">
                  <a:solidFill>
                    <a:schemeClr val="accent3">
                      <a:lumMod val="75000"/>
                    </a:schemeClr>
                  </a:solidFill>
                  <a:cs typeface="Arial" pitchFamily="34" charset="0"/>
                </a:rPr>
                <a:t>Daniele Scala, 4840112</a:t>
              </a:r>
            </a:p>
            <a:p>
              <a:pPr algn="r"/>
              <a:r>
                <a:rPr lang="en-US" altLang="ko-KR" sz="1050" dirty="0">
                  <a:solidFill>
                    <a:schemeClr val="accent3">
                      <a:lumMod val="75000"/>
                    </a:schemeClr>
                  </a:solidFill>
                  <a:cs typeface="Arial" pitchFamily="34" charset="0"/>
                </a:rPr>
                <a:t>Enrico </a:t>
              </a:r>
              <a:r>
                <a:rPr lang="en-US" altLang="ko-KR" sz="1050" dirty="0" err="1">
                  <a:solidFill>
                    <a:schemeClr val="accent3">
                      <a:lumMod val="75000"/>
                    </a:schemeClr>
                  </a:solidFill>
                  <a:cs typeface="Arial" pitchFamily="34" charset="0"/>
                </a:rPr>
                <a:t>Pezzano</a:t>
              </a:r>
              <a:r>
                <a:rPr lang="en-US" altLang="ko-KR" sz="1050" dirty="0">
                  <a:solidFill>
                    <a:schemeClr val="accent3">
                      <a:lumMod val="75000"/>
                    </a:schemeClr>
                  </a:solidFill>
                  <a:cs typeface="Arial" pitchFamily="34" charset="0"/>
                </a:rPr>
                <a:t>, 4825087 </a:t>
              </a:r>
            </a:p>
            <a:p>
              <a:pPr algn="r"/>
              <a:r>
                <a:rPr lang="en-US" altLang="ko-KR" sz="1050" dirty="0">
                  <a:solidFill>
                    <a:schemeClr val="accent3">
                      <a:lumMod val="75000"/>
                    </a:schemeClr>
                  </a:solidFill>
                  <a:cs typeface="Arial" pitchFamily="34" charset="0"/>
                </a:rPr>
                <a:t>Leonardo </a:t>
              </a:r>
              <a:r>
                <a:rPr lang="en-US" altLang="ko-KR" sz="1050" dirty="0" err="1">
                  <a:solidFill>
                    <a:schemeClr val="accent3">
                      <a:lumMod val="75000"/>
                    </a:schemeClr>
                  </a:solidFill>
                  <a:cs typeface="Arial" pitchFamily="34" charset="0"/>
                </a:rPr>
                <a:t>Gonfiantini</a:t>
              </a:r>
              <a:r>
                <a:rPr lang="en-US" altLang="ko-KR" sz="1050" dirty="0">
                  <a:solidFill>
                    <a:schemeClr val="accent3">
                      <a:lumMod val="75000"/>
                    </a:schemeClr>
                  </a:solidFill>
                  <a:cs typeface="Arial" pitchFamily="34" charset="0"/>
                </a:rPr>
                <a:t>, 4844709 </a:t>
              </a:r>
              <a:endParaRPr lang="ko-KR" altLang="en-US" sz="1050" dirty="0">
                <a:solidFill>
                  <a:schemeClr val="accent3">
                    <a:lumMod val="75000"/>
                  </a:schemeClr>
                </a:solidFill>
                <a:cs typeface="Arial" pitchFamily="34" charset="0"/>
              </a:endParaRPr>
            </a:p>
          </p:txBody>
        </p:sp>
        <p:sp>
          <p:nvSpPr>
            <p:cNvPr id="24" name="TextBox 23">
              <a:extLst>
                <a:ext uri="{FF2B5EF4-FFF2-40B4-BE49-F238E27FC236}">
                  <a16:creationId xmlns:a16="http://schemas.microsoft.com/office/drawing/2014/main" id="{C8B135A4-E404-492F-A148-A6DA3E196F2F}"/>
                </a:ext>
              </a:extLst>
            </p:cNvPr>
            <p:cNvSpPr txBox="1"/>
            <p:nvPr/>
          </p:nvSpPr>
          <p:spPr>
            <a:xfrm>
              <a:off x="3452949" y="2070684"/>
              <a:ext cx="5286102" cy="1036855"/>
            </a:xfrm>
            <a:prstGeom prst="rect">
              <a:avLst/>
            </a:prstGeom>
            <a:noFill/>
          </p:spPr>
          <p:txBody>
            <a:bodyPr wrap="square" rtlCol="0" anchor="ctr">
              <a:spAutoFit/>
            </a:bodyPr>
            <a:lstStyle/>
            <a:p>
              <a:pPr algn="ctr"/>
              <a:r>
                <a:rPr lang="en-US" sz="8000" b="1" dirty="0" err="1">
                  <a:solidFill>
                    <a:schemeClr val="accent3">
                      <a:lumMod val="75000"/>
                    </a:schemeClr>
                  </a:solidFill>
                  <a:latin typeface="+mj-lt"/>
                </a:rPr>
                <a:t>Aprus</a:t>
              </a:r>
              <a:endParaRPr lang="ko-KR" altLang="en-US" sz="8000" b="1" dirty="0">
                <a:solidFill>
                  <a:schemeClr val="accent3">
                    <a:lumMod val="75000"/>
                  </a:schemeClr>
                </a:solidFill>
                <a:latin typeface="+mj-lt"/>
                <a:cs typeface="Arial" pitchFamily="34" charset="0"/>
              </a:endParaRPr>
            </a:p>
          </p:txBody>
        </p:sp>
        <p:sp>
          <p:nvSpPr>
            <p:cNvPr id="35" name="TextBox 34">
              <a:extLst>
                <a:ext uri="{FF2B5EF4-FFF2-40B4-BE49-F238E27FC236}">
                  <a16:creationId xmlns:a16="http://schemas.microsoft.com/office/drawing/2014/main" id="{E40B7C1A-C50C-404D-A7B2-1762B76D5ED9}"/>
                </a:ext>
              </a:extLst>
            </p:cNvPr>
            <p:cNvSpPr txBox="1"/>
            <p:nvPr/>
          </p:nvSpPr>
          <p:spPr>
            <a:xfrm>
              <a:off x="3452949" y="3248153"/>
              <a:ext cx="5286102" cy="361694"/>
            </a:xfrm>
            <a:prstGeom prst="rect">
              <a:avLst/>
            </a:prstGeom>
            <a:noFill/>
          </p:spPr>
          <p:txBody>
            <a:bodyPr wrap="square" rtlCol="0" anchor="ctr">
              <a:spAutoFit/>
            </a:bodyPr>
            <a:lstStyle/>
            <a:p>
              <a:pPr algn="ctr"/>
              <a:r>
                <a:rPr lang="en-US" altLang="ko-KR" sz="2400" dirty="0">
                  <a:solidFill>
                    <a:schemeClr val="accent3">
                      <a:lumMod val="75000"/>
                    </a:schemeClr>
                  </a:solidFill>
                  <a:cs typeface="Arial" pitchFamily="34" charset="0"/>
                </a:rPr>
                <a:t>“Robots in the garden? They work!”</a:t>
              </a:r>
              <a:endParaRPr lang="ko-KR" altLang="en-US" sz="2400" dirty="0">
                <a:solidFill>
                  <a:schemeClr val="accent3">
                    <a:lumMod val="75000"/>
                  </a:schemeClr>
                </a:solidFill>
                <a:cs typeface="Arial" pitchFamily="34" charset="0"/>
              </a:endParaRPr>
            </a:p>
          </p:txBody>
        </p:sp>
      </p:grpSp>
      <p:pic>
        <p:nvPicPr>
          <p:cNvPr id="3074" name="Picture 2">
            <a:extLst>
              <a:ext uri="{FF2B5EF4-FFF2-40B4-BE49-F238E27FC236}">
                <a16:creationId xmlns:a16="http://schemas.microsoft.com/office/drawing/2014/main" id="{A91ECD99-AFE0-9EFC-3D19-0A74758711D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8542019" y="1910453"/>
            <a:ext cx="1013460" cy="136777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essuna descrizione della foto disponibile.">
            <a:extLst>
              <a:ext uri="{FF2B5EF4-FFF2-40B4-BE49-F238E27FC236}">
                <a16:creationId xmlns:a16="http://schemas.microsoft.com/office/drawing/2014/main" id="{C41B5D7B-0F33-EE81-FAD2-168DBFCE3D53}"/>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71071" y1="69286" x2="65000" y2="43571"/>
                        <a14:foregroundMark x1="65000" y1="43571" x2="37143" y2="27857"/>
                        <a14:foregroundMark x1="79643" y1="46429" x2="60357" y2="23214"/>
                        <a14:foregroundMark x1="60357" y1="23214" x2="58214" y2="23214"/>
                        <a14:foregroundMark x1="33929" y1="69643" x2="33929" y2="69643"/>
                        <a14:foregroundMark x1="20357" y1="33214" x2="20357" y2="33214"/>
                        <a14:foregroundMark x1="20357" y1="33214" x2="20357" y2="33214"/>
                        <a14:foregroundMark x1="20000" y1="33214" x2="20000" y2="33214"/>
                      </a14:backgroundRemoval>
                    </a14:imgEffect>
                  </a14:imgLayer>
                </a14:imgProps>
              </a:ext>
              <a:ext uri="{28A0092B-C50C-407E-A947-70E740481C1C}">
                <a14:useLocalDpi xmlns:a14="http://schemas.microsoft.com/office/drawing/2010/main" val="0"/>
              </a:ext>
            </a:extLst>
          </a:blip>
          <a:srcRect/>
          <a:stretch>
            <a:fillRect/>
          </a:stretch>
        </p:blipFill>
        <p:spPr bwMode="auto">
          <a:xfrm>
            <a:off x="3770633" y="5884815"/>
            <a:ext cx="805828" cy="80582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okwi · GitHub">
            <a:extLst>
              <a:ext uri="{FF2B5EF4-FFF2-40B4-BE49-F238E27FC236}">
                <a16:creationId xmlns:a16="http://schemas.microsoft.com/office/drawing/2014/main" id="{DDBF1001-3A6A-E3F6-A9B2-BF83EF8226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3154" y="5934883"/>
            <a:ext cx="705691" cy="70569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E8F14F43-252C-F10B-9971-721B5898AD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7897" y="6037106"/>
            <a:ext cx="1228245" cy="58197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MQTT - - INTEROPERABILITY">
            <a:extLst>
              <a:ext uri="{FF2B5EF4-FFF2-40B4-BE49-F238E27FC236}">
                <a16:creationId xmlns:a16="http://schemas.microsoft.com/office/drawing/2014/main" id="{082F29A3-BAA8-04AB-A842-C8297BA200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2884" y="112909"/>
            <a:ext cx="1481326" cy="1110995"/>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descr="Immagine che contiene schermata, Elementi grafici, simbolo, rosso&#10;&#10;Descrizione generata automaticamente">
            <a:extLst>
              <a:ext uri="{FF2B5EF4-FFF2-40B4-BE49-F238E27FC236}">
                <a16:creationId xmlns:a16="http://schemas.microsoft.com/office/drawing/2014/main" id="{D491A3D9-501D-21EA-1EDB-E7D2719F44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09053" y="343856"/>
            <a:ext cx="639792" cy="639792"/>
          </a:xfrm>
          <a:prstGeom prst="rect">
            <a:avLst/>
          </a:prstGeom>
        </p:spPr>
      </p:pic>
      <p:pic>
        <p:nvPicPr>
          <p:cNvPr id="3088" name="Picture 16">
            <a:extLst>
              <a:ext uri="{FF2B5EF4-FFF2-40B4-BE49-F238E27FC236}">
                <a16:creationId xmlns:a16="http://schemas.microsoft.com/office/drawing/2014/main" id="{9051BC74-D510-B662-6D39-16003DA11D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96244" y="317977"/>
            <a:ext cx="691551" cy="69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98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A43276-2964-4B1E-9669-52B6C6F0C78F}"/>
              </a:ext>
            </a:extLst>
          </p:cNvPr>
          <p:cNvSpPr txBox="1"/>
          <p:nvPr/>
        </p:nvSpPr>
        <p:spPr>
          <a:xfrm>
            <a:off x="1196835" y="611352"/>
            <a:ext cx="2848954" cy="923330"/>
          </a:xfrm>
          <a:prstGeom prst="rect">
            <a:avLst/>
          </a:prstGeom>
          <a:noFill/>
        </p:spPr>
        <p:txBody>
          <a:bodyPr wrap="square" rtlCol="0" anchor="ctr">
            <a:spAutoFit/>
          </a:bodyPr>
          <a:lstStyle/>
          <a:p>
            <a:r>
              <a:rPr lang="it-IT" altLang="ko-KR" sz="5400" dirty="0" err="1">
                <a:solidFill>
                  <a:schemeClr val="accent3">
                    <a:lumMod val="75000"/>
                  </a:schemeClr>
                </a:solidFill>
                <a:cs typeface="Arial" pitchFamily="34" charset="0"/>
              </a:rPr>
              <a:t>SQLite</a:t>
            </a:r>
            <a:endParaRPr lang="ko-KR" altLang="en-US" sz="5400" dirty="0">
              <a:solidFill>
                <a:schemeClr val="accent3">
                  <a:lumMod val="75000"/>
                </a:schemeClr>
              </a:solidFill>
              <a:cs typeface="Arial" pitchFamily="34" charset="0"/>
            </a:endParaRPr>
          </a:p>
        </p:txBody>
      </p:sp>
      <p:sp>
        <p:nvSpPr>
          <p:cNvPr id="9" name="Text Placeholder 20">
            <a:extLst>
              <a:ext uri="{FF2B5EF4-FFF2-40B4-BE49-F238E27FC236}">
                <a16:creationId xmlns:a16="http://schemas.microsoft.com/office/drawing/2014/main" id="{BE50CD6C-EB8E-4C7C-BEC9-A6FB96F27E65}"/>
              </a:ext>
            </a:extLst>
          </p:cNvPr>
          <p:cNvSpPr txBox="1">
            <a:spLocks/>
          </p:cNvSpPr>
          <p:nvPr/>
        </p:nvSpPr>
        <p:spPr>
          <a:xfrm>
            <a:off x="686547" y="5065663"/>
            <a:ext cx="3459498" cy="679529"/>
          </a:xfrm>
          <a:prstGeom prst="rect">
            <a:avLst/>
          </a:prstGeom>
          <a:ln w="38100">
            <a:solidFill>
              <a:schemeClr val="tx1"/>
            </a:solidFill>
          </a:ln>
        </p:spPr>
        <p:txBody>
          <a:bodyPr lIns="0" anchor="t"/>
          <a:lstStyle>
            <a:lvl1pPr marL="0" indent="0" algn="r" defTabSz="914400" rtl="0" eaLnBrk="1" latinLnBrk="0" hangingPunct="1">
              <a:spcBef>
                <a:spcPct val="20000"/>
              </a:spcBef>
              <a:buFontTx/>
              <a:buNone/>
              <a:defRPr sz="1200" b="0" kern="1200">
                <a:solidFill>
                  <a:schemeClr val="tx1">
                    <a:lumMod val="50000"/>
                    <a:lumOff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altLang="ko-KR" dirty="0">
                <a:solidFill>
                  <a:schemeClr val="tx1">
                    <a:lumMod val="75000"/>
                    <a:lumOff val="25000"/>
                  </a:schemeClr>
                </a:solidFill>
              </a:rPr>
              <a:t>For larger projects, however, relying on more solid services, such as PostgreSQL, could be more effective</a:t>
            </a:r>
            <a:endParaRPr lang="en-US" altLang="ko-KR"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6D44F8BB-E77A-4FE5-A97F-E727F3DA9612}"/>
              </a:ext>
            </a:extLst>
          </p:cNvPr>
          <p:cNvSpPr txBox="1"/>
          <p:nvPr/>
        </p:nvSpPr>
        <p:spPr>
          <a:xfrm>
            <a:off x="623949" y="2170872"/>
            <a:ext cx="4626504" cy="338554"/>
          </a:xfrm>
          <a:prstGeom prst="rect">
            <a:avLst/>
          </a:prstGeom>
          <a:noFill/>
        </p:spPr>
        <p:txBody>
          <a:bodyPr wrap="square" rtlCol="0" anchor="ctr">
            <a:spAutoFit/>
          </a:bodyPr>
          <a:lstStyle/>
          <a:p>
            <a:r>
              <a:rPr lang="en-GB" altLang="ko-KR" sz="1600" dirty="0">
                <a:solidFill>
                  <a:schemeClr val="accent3"/>
                </a:solidFill>
                <a:cs typeface="Arial" pitchFamily="34" charset="0"/>
              </a:rPr>
              <a:t>Why did we choose this kind of system?</a:t>
            </a:r>
            <a:endParaRPr lang="ko-KR" altLang="en-US" sz="1600" dirty="0">
              <a:solidFill>
                <a:schemeClr val="accent3"/>
              </a:solidFill>
              <a:cs typeface="Arial" pitchFamily="34" charset="0"/>
            </a:endParaRPr>
          </a:p>
        </p:txBody>
      </p:sp>
      <p:sp>
        <p:nvSpPr>
          <p:cNvPr id="12" name="TextBox 11">
            <a:extLst>
              <a:ext uri="{FF2B5EF4-FFF2-40B4-BE49-F238E27FC236}">
                <a16:creationId xmlns:a16="http://schemas.microsoft.com/office/drawing/2014/main" id="{F4A5D362-82A2-47E2-904D-4C5381F6F6C8}"/>
              </a:ext>
            </a:extLst>
          </p:cNvPr>
          <p:cNvSpPr txBox="1"/>
          <p:nvPr/>
        </p:nvSpPr>
        <p:spPr>
          <a:xfrm>
            <a:off x="762237" y="2778278"/>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85000"/>
                    <a:lumOff val="15000"/>
                  </a:schemeClr>
                </a:solidFill>
                <a:cs typeface="Arial" pitchFamily="34" charset="0"/>
              </a:rPr>
              <a:t>Simple logic to handle</a:t>
            </a:r>
          </a:p>
        </p:txBody>
      </p:sp>
      <p:sp>
        <p:nvSpPr>
          <p:cNvPr id="13" name="TextBox 12">
            <a:extLst>
              <a:ext uri="{FF2B5EF4-FFF2-40B4-BE49-F238E27FC236}">
                <a16:creationId xmlns:a16="http://schemas.microsoft.com/office/drawing/2014/main" id="{9EFE41BD-1766-4818-A1E8-1E74794FBE0C}"/>
              </a:ext>
            </a:extLst>
          </p:cNvPr>
          <p:cNvSpPr txBox="1"/>
          <p:nvPr/>
        </p:nvSpPr>
        <p:spPr>
          <a:xfrm>
            <a:off x="762236" y="3099438"/>
            <a:ext cx="3528509"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85000"/>
                    <a:lumOff val="15000"/>
                  </a:schemeClr>
                </a:solidFill>
                <a:cs typeface="Arial" pitchFamily="34" charset="0"/>
              </a:rPr>
              <a:t>Fast connection in every moment</a:t>
            </a:r>
          </a:p>
        </p:txBody>
      </p:sp>
      <p:sp>
        <p:nvSpPr>
          <p:cNvPr id="14" name="TextBox 13">
            <a:extLst>
              <a:ext uri="{FF2B5EF4-FFF2-40B4-BE49-F238E27FC236}">
                <a16:creationId xmlns:a16="http://schemas.microsoft.com/office/drawing/2014/main" id="{F2C4D83C-7CA8-428E-AF3D-E5581884AD54}"/>
              </a:ext>
            </a:extLst>
          </p:cNvPr>
          <p:cNvSpPr txBox="1"/>
          <p:nvPr/>
        </p:nvSpPr>
        <p:spPr>
          <a:xfrm>
            <a:off x="762237" y="4062918"/>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85000"/>
                    <a:lumOff val="15000"/>
                  </a:schemeClr>
                </a:solidFill>
                <a:cs typeface="Arial" pitchFamily="34" charset="0"/>
              </a:rPr>
              <a:t>Free and open source</a:t>
            </a:r>
          </a:p>
        </p:txBody>
      </p:sp>
      <p:sp>
        <p:nvSpPr>
          <p:cNvPr id="15" name="TextBox 14">
            <a:extLst>
              <a:ext uri="{FF2B5EF4-FFF2-40B4-BE49-F238E27FC236}">
                <a16:creationId xmlns:a16="http://schemas.microsoft.com/office/drawing/2014/main" id="{8E345456-E2FB-464B-896B-5DE51A17DB9C}"/>
              </a:ext>
            </a:extLst>
          </p:cNvPr>
          <p:cNvSpPr txBox="1"/>
          <p:nvPr/>
        </p:nvSpPr>
        <p:spPr>
          <a:xfrm>
            <a:off x="762236" y="3741758"/>
            <a:ext cx="3809763"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85000"/>
                    <a:lumOff val="15000"/>
                  </a:schemeClr>
                </a:solidFill>
                <a:cs typeface="Arial" pitchFamily="34" charset="0"/>
              </a:rPr>
              <a:t>Perfectly integrated with </a:t>
            </a:r>
            <a:r>
              <a:rPr lang="en-US" altLang="ko-KR" sz="1600" dirty="0" err="1">
                <a:solidFill>
                  <a:schemeClr val="tx1">
                    <a:lumMod val="85000"/>
                    <a:lumOff val="15000"/>
                  </a:schemeClr>
                </a:solidFill>
                <a:cs typeface="Arial" pitchFamily="34" charset="0"/>
              </a:rPr>
              <a:t>NodeRed</a:t>
            </a:r>
            <a:endParaRPr lang="en-US" altLang="ko-KR" sz="1600" dirty="0">
              <a:solidFill>
                <a:schemeClr val="tx1">
                  <a:lumMod val="85000"/>
                  <a:lumOff val="15000"/>
                </a:schemeClr>
              </a:solidFill>
              <a:cs typeface="Arial" pitchFamily="34" charset="0"/>
            </a:endParaRPr>
          </a:p>
        </p:txBody>
      </p:sp>
      <p:sp>
        <p:nvSpPr>
          <p:cNvPr id="16" name="TextBox 15">
            <a:extLst>
              <a:ext uri="{FF2B5EF4-FFF2-40B4-BE49-F238E27FC236}">
                <a16:creationId xmlns:a16="http://schemas.microsoft.com/office/drawing/2014/main" id="{F7173DE4-0DA8-46FD-8C17-72F64D279A69}"/>
              </a:ext>
            </a:extLst>
          </p:cNvPr>
          <p:cNvSpPr txBox="1"/>
          <p:nvPr/>
        </p:nvSpPr>
        <p:spPr>
          <a:xfrm>
            <a:off x="762237" y="3415425"/>
            <a:ext cx="3283552" cy="289310"/>
          </a:xfrm>
          <a:prstGeom prst="rect">
            <a:avLst/>
          </a:prstGeom>
          <a:noFill/>
        </p:spPr>
        <p:txBody>
          <a:bodyPr wrap="square" rtlCol="0">
            <a:spAutoFit/>
          </a:bodyPr>
          <a:lstStyle/>
          <a:p>
            <a:pPr marL="285750" indent="-285750">
              <a:lnSpc>
                <a:spcPct val="80000"/>
              </a:lnSpc>
              <a:buFont typeface="Wingdings" panose="05000000000000000000" pitchFamily="2" charset="2"/>
              <a:buChar char="ü"/>
            </a:pPr>
            <a:r>
              <a:rPr lang="en-US" altLang="ko-KR" sz="1600" dirty="0">
                <a:solidFill>
                  <a:schemeClr val="tx1">
                    <a:lumMod val="85000"/>
                    <a:lumOff val="15000"/>
                  </a:schemeClr>
                </a:solidFill>
                <a:cs typeface="Arial" pitchFamily="34" charset="0"/>
              </a:rPr>
              <a:t>Directly accessible</a:t>
            </a:r>
          </a:p>
        </p:txBody>
      </p:sp>
      <p:pic>
        <p:nvPicPr>
          <p:cNvPr id="19" name="Segnaposto immagine 18" descr="Immagine che contiene testo, schermata, software, Software multimediale&#10;&#10;Descrizione generata automaticamente">
            <a:extLst>
              <a:ext uri="{FF2B5EF4-FFF2-40B4-BE49-F238E27FC236}">
                <a16:creationId xmlns:a16="http://schemas.microsoft.com/office/drawing/2014/main" id="{7F1CA77A-A933-4E31-124A-4FEEA5E3EE3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7252" t="-23896" r="8439" b="-16463"/>
          <a:stretch/>
        </p:blipFill>
        <p:spPr>
          <a:xfrm>
            <a:off x="5905517" y="3355532"/>
            <a:ext cx="3074741" cy="2903128"/>
          </a:xfrm>
        </p:spPr>
        <p:style>
          <a:lnRef idx="2">
            <a:schemeClr val="dk1">
              <a:shade val="15000"/>
            </a:schemeClr>
          </a:lnRef>
          <a:fillRef idx="1">
            <a:schemeClr val="dk1"/>
          </a:fillRef>
          <a:effectRef idx="0">
            <a:schemeClr val="dk1"/>
          </a:effectRef>
          <a:fontRef idx="minor">
            <a:schemeClr val="lt1"/>
          </a:fontRef>
        </p:style>
      </p:pic>
      <p:sp>
        <p:nvSpPr>
          <p:cNvPr id="2" name="Rounded Rectangle 13">
            <a:extLst>
              <a:ext uri="{FF2B5EF4-FFF2-40B4-BE49-F238E27FC236}">
                <a16:creationId xmlns:a16="http://schemas.microsoft.com/office/drawing/2014/main" id="{32055C77-B92A-8A1C-E816-FCC64F795076}"/>
              </a:ext>
            </a:extLst>
          </p:cNvPr>
          <p:cNvSpPr/>
          <p:nvPr/>
        </p:nvSpPr>
        <p:spPr>
          <a:xfrm>
            <a:off x="5445901" y="447798"/>
            <a:ext cx="2259159" cy="9127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4" name="Rounded Rectangle 14">
            <a:extLst>
              <a:ext uri="{FF2B5EF4-FFF2-40B4-BE49-F238E27FC236}">
                <a16:creationId xmlns:a16="http://schemas.microsoft.com/office/drawing/2014/main" id="{F5B0D5B6-0763-182A-DBA4-36999118AD3E}"/>
              </a:ext>
            </a:extLst>
          </p:cNvPr>
          <p:cNvSpPr/>
          <p:nvPr/>
        </p:nvSpPr>
        <p:spPr>
          <a:xfrm>
            <a:off x="5379177" y="771775"/>
            <a:ext cx="2259159" cy="1897440"/>
          </a:xfrm>
          <a:prstGeom prst="roundRect">
            <a:avLst/>
          </a:prstGeom>
          <a:solidFill>
            <a:schemeClr val="accent1">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5" name="TextBox 11">
            <a:extLst>
              <a:ext uri="{FF2B5EF4-FFF2-40B4-BE49-F238E27FC236}">
                <a16:creationId xmlns:a16="http://schemas.microsoft.com/office/drawing/2014/main" id="{CE4224FB-4620-0F63-238D-E7B47492C2AB}"/>
              </a:ext>
            </a:extLst>
          </p:cNvPr>
          <p:cNvSpPr txBox="1"/>
          <p:nvPr/>
        </p:nvSpPr>
        <p:spPr>
          <a:xfrm>
            <a:off x="5445902" y="481473"/>
            <a:ext cx="2262282"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What is </a:t>
            </a:r>
            <a:r>
              <a:rPr lang="en-US" altLang="ko-KR" sz="1200" b="1" dirty="0" err="1">
                <a:solidFill>
                  <a:schemeClr val="bg1"/>
                </a:solidFill>
                <a:cs typeface="Arial" pitchFamily="34" charset="0"/>
              </a:rPr>
              <a:t>SQLlite</a:t>
            </a:r>
            <a:r>
              <a:rPr lang="en-US" altLang="ko-KR" sz="1200" b="1" dirty="0">
                <a:solidFill>
                  <a:schemeClr val="bg1"/>
                </a:solidFill>
                <a:cs typeface="Arial" pitchFamily="34" charset="0"/>
              </a:rPr>
              <a:t>?</a:t>
            </a:r>
            <a:endParaRPr lang="ko-KR" altLang="en-US" sz="1200" b="1" dirty="0">
              <a:solidFill>
                <a:schemeClr val="bg1"/>
              </a:solidFill>
              <a:cs typeface="Arial" pitchFamily="34" charset="0"/>
            </a:endParaRPr>
          </a:p>
        </p:txBody>
      </p:sp>
      <p:sp>
        <p:nvSpPr>
          <p:cNvPr id="18" name="TextBox 15">
            <a:extLst>
              <a:ext uri="{FF2B5EF4-FFF2-40B4-BE49-F238E27FC236}">
                <a16:creationId xmlns:a16="http://schemas.microsoft.com/office/drawing/2014/main" id="{A0679A52-5857-23A8-37FC-2066AB1C1CF7}"/>
              </a:ext>
            </a:extLst>
          </p:cNvPr>
          <p:cNvSpPr txBox="1"/>
          <p:nvPr/>
        </p:nvSpPr>
        <p:spPr>
          <a:xfrm>
            <a:off x="5432815" y="904887"/>
            <a:ext cx="2151882" cy="1631216"/>
          </a:xfrm>
          <a:prstGeom prst="rect">
            <a:avLst/>
          </a:prstGeom>
          <a:noFill/>
        </p:spPr>
        <p:txBody>
          <a:bodyPr wrap="square" rtlCol="0" anchor="ctr">
            <a:spAutoFit/>
          </a:bodyPr>
          <a:lstStyle/>
          <a:p>
            <a:pPr algn="ctr"/>
            <a:r>
              <a:rPr lang="en-US" altLang="ko-KR" sz="1000" dirty="0">
                <a:cs typeface="Arial" pitchFamily="34" charset="0"/>
              </a:rPr>
              <a:t>SQLite is an </a:t>
            </a:r>
            <a:r>
              <a:rPr lang="en-US" altLang="ko-KR" sz="1000" b="1" dirty="0">
                <a:cs typeface="Arial" pitchFamily="34" charset="0"/>
              </a:rPr>
              <a:t>in-process library </a:t>
            </a:r>
            <a:r>
              <a:rPr lang="en-US" altLang="ko-KR" sz="1000" dirty="0">
                <a:cs typeface="Arial" pitchFamily="34" charset="0"/>
              </a:rPr>
              <a:t>that implements a </a:t>
            </a:r>
            <a:r>
              <a:rPr lang="en-US" altLang="ko-KR" sz="1000" b="1" dirty="0">
                <a:cs typeface="Arial" pitchFamily="34" charset="0"/>
              </a:rPr>
              <a:t>self-contained, serverless, zero-configuration, transactional </a:t>
            </a:r>
            <a:r>
              <a:rPr lang="en-US" altLang="ko-KR" sz="1000" dirty="0">
                <a:cs typeface="Arial" pitchFamily="34" charset="0"/>
              </a:rPr>
              <a:t>SQL </a:t>
            </a:r>
          </a:p>
          <a:p>
            <a:pPr algn="ctr"/>
            <a:r>
              <a:rPr lang="en-US" altLang="ko-KR" sz="1000" dirty="0">
                <a:cs typeface="Arial" pitchFamily="34" charset="0"/>
              </a:rPr>
              <a:t>database engine.</a:t>
            </a:r>
          </a:p>
          <a:p>
            <a:pPr algn="ctr"/>
            <a:endParaRPr lang="en-US" altLang="ko-KR" sz="1000" dirty="0">
              <a:cs typeface="Arial" pitchFamily="34" charset="0"/>
            </a:endParaRPr>
          </a:p>
          <a:p>
            <a:pPr algn="ctr"/>
            <a:r>
              <a:rPr lang="en-US" altLang="ko-KR" sz="1000" dirty="0">
                <a:cs typeface="Arial" pitchFamily="34" charset="0"/>
              </a:rPr>
              <a:t>The code for SQLite is in the </a:t>
            </a:r>
            <a:r>
              <a:rPr lang="en-US" altLang="ko-KR" sz="1000" b="1" dirty="0">
                <a:cs typeface="Arial" pitchFamily="34" charset="0"/>
              </a:rPr>
              <a:t>public domain</a:t>
            </a:r>
            <a:r>
              <a:rPr lang="en-US" altLang="ko-KR" sz="1000" dirty="0">
                <a:cs typeface="Arial" pitchFamily="34" charset="0"/>
              </a:rPr>
              <a:t> and is thus free for use for any purpose, commercial or private</a:t>
            </a:r>
            <a:endParaRPr lang="ko-KR" altLang="en-US" sz="1000" dirty="0">
              <a:cs typeface="Arial" pitchFamily="34" charset="0"/>
            </a:endParaRPr>
          </a:p>
        </p:txBody>
      </p:sp>
      <p:pic>
        <p:nvPicPr>
          <p:cNvPr id="20" name="Picture 2">
            <a:extLst>
              <a:ext uri="{FF2B5EF4-FFF2-40B4-BE49-F238E27FC236}">
                <a16:creationId xmlns:a16="http://schemas.microsoft.com/office/drawing/2014/main" id="{D9CF598A-6DF2-9BFC-54BA-129F39D3A45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qlite | Software DBMS veloce, piccolo e open source">
            <a:extLst>
              <a:ext uri="{FF2B5EF4-FFF2-40B4-BE49-F238E27FC236}">
                <a16:creationId xmlns:a16="http://schemas.microsoft.com/office/drawing/2014/main" id="{029032C8-622D-B16A-0564-6803FA578434}"/>
              </a:ext>
            </a:extLst>
          </p:cNvPr>
          <p:cNvPicPr>
            <a:picLocks noGrp="1" noChangeAspect="1" noChangeArrowheads="1"/>
          </p:cNvPicPr>
          <p:nvPr>
            <p:ph type="pic" sz="quarter" idx="12"/>
          </p:nvPr>
        </p:nvPicPr>
        <p:blipFill>
          <a:blip r:embed="rId5">
            <a:extLst>
              <a:ext uri="{28A0092B-C50C-407E-A947-70E740481C1C}">
                <a14:useLocalDpi xmlns:a14="http://schemas.microsoft.com/office/drawing/2010/main" val="0"/>
              </a:ext>
            </a:extLst>
          </a:blip>
          <a:srcRect l="30" r="30"/>
          <a:stretch>
            <a:fillRect/>
          </a:stretch>
        </p:blipFill>
        <p:spPr bwMode="auto">
          <a:xfrm>
            <a:off x="8376249" y="970544"/>
            <a:ext cx="2784411" cy="270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53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err="1"/>
              <a:t>NodeRed</a:t>
            </a:r>
            <a:endParaRPr lang="en-US" dirty="0"/>
          </a:p>
        </p:txBody>
      </p:sp>
      <p:grpSp>
        <p:nvGrpSpPr>
          <p:cNvPr id="37" name="그룹 8">
            <a:extLst>
              <a:ext uri="{FF2B5EF4-FFF2-40B4-BE49-F238E27FC236}">
                <a16:creationId xmlns:a16="http://schemas.microsoft.com/office/drawing/2014/main" id="{791FC5A5-5433-47DA-AECE-7F9DC929EAD5}"/>
              </a:ext>
            </a:extLst>
          </p:cNvPr>
          <p:cNvGrpSpPr/>
          <p:nvPr/>
        </p:nvGrpSpPr>
        <p:grpSpPr>
          <a:xfrm>
            <a:off x="7619010" y="1707282"/>
            <a:ext cx="4277715" cy="919338"/>
            <a:chOff x="7948505" y="1772817"/>
            <a:chExt cx="3276000" cy="919338"/>
          </a:xfrm>
        </p:grpSpPr>
        <p:sp>
          <p:nvSpPr>
            <p:cNvPr id="38" name="TextBox 37">
              <a:extLst>
                <a:ext uri="{FF2B5EF4-FFF2-40B4-BE49-F238E27FC236}">
                  <a16:creationId xmlns:a16="http://schemas.microsoft.com/office/drawing/2014/main" id="{86D02EA8-0B85-4686-B15E-A60F4DDB9E5E}"/>
                </a:ext>
              </a:extLst>
            </p:cNvPr>
            <p:cNvSpPr txBox="1"/>
            <p:nvPr/>
          </p:nvSpPr>
          <p:spPr>
            <a:xfrm>
              <a:off x="7948505" y="1772817"/>
              <a:ext cx="327600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The “brain” of the project</a:t>
              </a:r>
              <a:endParaRPr lang="ko-KR" altLang="en-US" sz="14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44226653-E949-4FAE-90E4-FBD5965CFBF1}"/>
                </a:ext>
              </a:extLst>
            </p:cNvPr>
            <p:cNvSpPr txBox="1"/>
            <p:nvPr/>
          </p:nvSpPr>
          <p:spPr>
            <a:xfrm>
              <a:off x="7948505" y="2045824"/>
              <a:ext cx="3276000" cy="646331"/>
            </a:xfrm>
            <a:prstGeom prst="rect">
              <a:avLst/>
            </a:prstGeom>
            <a:noFill/>
          </p:spPr>
          <p:txBody>
            <a:bodyPr wrap="square" rtlCol="0">
              <a:spAutoFit/>
            </a:bodyPr>
            <a:lstStyle/>
            <a:p>
              <a:r>
                <a:rPr lang="en-US" altLang="ko-KR" sz="1200" dirty="0" err="1">
                  <a:solidFill>
                    <a:schemeClr val="tx1">
                      <a:lumMod val="75000"/>
                      <a:lumOff val="25000"/>
                    </a:schemeClr>
                  </a:solidFill>
                </a:rPr>
                <a:t>NodeRed</a:t>
              </a:r>
              <a:r>
                <a:rPr lang="en-US" altLang="ko-KR" sz="1200" dirty="0">
                  <a:solidFill>
                    <a:schemeClr val="tx1">
                      <a:lumMod val="75000"/>
                      <a:lumOff val="25000"/>
                    </a:schemeClr>
                  </a:solidFill>
                </a:rPr>
                <a:t> allowed us to make the different tools used “communicate”, managing the sensors input and the updating of the Database and Dashboard</a:t>
              </a:r>
            </a:p>
          </p:txBody>
        </p:sp>
      </p:grpSp>
      <p:grpSp>
        <p:nvGrpSpPr>
          <p:cNvPr id="40" name="그룹 11">
            <a:extLst>
              <a:ext uri="{FF2B5EF4-FFF2-40B4-BE49-F238E27FC236}">
                <a16:creationId xmlns:a16="http://schemas.microsoft.com/office/drawing/2014/main" id="{A2F2EBF4-77F5-45BD-883A-82B112938620}"/>
              </a:ext>
            </a:extLst>
          </p:cNvPr>
          <p:cNvGrpSpPr/>
          <p:nvPr/>
        </p:nvGrpSpPr>
        <p:grpSpPr>
          <a:xfrm>
            <a:off x="7619011" y="3088050"/>
            <a:ext cx="4277715" cy="919338"/>
            <a:chOff x="7948505" y="3968693"/>
            <a:chExt cx="3276000" cy="919338"/>
          </a:xfrm>
        </p:grpSpPr>
        <p:sp>
          <p:nvSpPr>
            <p:cNvPr id="41" name="TextBox 40">
              <a:extLst>
                <a:ext uri="{FF2B5EF4-FFF2-40B4-BE49-F238E27FC236}">
                  <a16:creationId xmlns:a16="http://schemas.microsoft.com/office/drawing/2014/main" id="{00A74163-1D0D-42A8-BE7D-12DC39B0A000}"/>
                </a:ext>
              </a:extLst>
            </p:cNvPr>
            <p:cNvSpPr txBox="1"/>
            <p:nvPr/>
          </p:nvSpPr>
          <p:spPr>
            <a:xfrm>
              <a:off x="7948505" y="3968693"/>
              <a:ext cx="327600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Links with other tools</a:t>
              </a:r>
              <a:endParaRPr lang="ko-KR" altLang="en-US" sz="14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7A32D331-E815-4759-A987-378C16099482}"/>
                </a:ext>
              </a:extLst>
            </p:cNvPr>
            <p:cNvSpPr txBox="1"/>
            <p:nvPr/>
          </p:nvSpPr>
          <p:spPr>
            <a:xfrm>
              <a:off x="7948505" y="4241700"/>
              <a:ext cx="3276000" cy="646331"/>
            </a:xfrm>
            <a:prstGeom prst="rect">
              <a:avLst/>
            </a:prstGeom>
            <a:noFill/>
          </p:spPr>
          <p:txBody>
            <a:bodyPr wrap="square" rtlCol="0">
              <a:spAutoFit/>
            </a:bodyPr>
            <a:lstStyle/>
            <a:p>
              <a:r>
                <a:rPr lang="en-US" altLang="ko-KR" sz="1200" dirty="0">
                  <a:solidFill>
                    <a:schemeClr val="tx1">
                      <a:lumMod val="75000"/>
                      <a:lumOff val="25000"/>
                    </a:schemeClr>
                  </a:solidFill>
                </a:rPr>
                <a:t>Thanks to the MQTT protocol, we are able to receive all the signals from the device, and through function parsing we can connect with other services</a:t>
              </a:r>
              <a:endParaRPr lang="ko-KR" altLang="en-US" sz="1200" dirty="0">
                <a:solidFill>
                  <a:schemeClr val="tx1">
                    <a:lumMod val="75000"/>
                    <a:lumOff val="25000"/>
                  </a:schemeClr>
                </a:solidFill>
                <a:cs typeface="Arial" pitchFamily="34" charset="0"/>
              </a:endParaRPr>
            </a:p>
          </p:txBody>
        </p:sp>
      </p:grpSp>
      <p:sp>
        <p:nvSpPr>
          <p:cNvPr id="4" name="Freeform 108">
            <a:extLst>
              <a:ext uri="{FF2B5EF4-FFF2-40B4-BE49-F238E27FC236}">
                <a16:creationId xmlns:a16="http://schemas.microsoft.com/office/drawing/2014/main" id="{FD2A16F2-4A14-1C50-AE99-D4EE5A61596E}"/>
              </a:ext>
            </a:extLst>
          </p:cNvPr>
          <p:cNvSpPr/>
          <p:nvPr/>
        </p:nvSpPr>
        <p:spPr>
          <a:xfrm>
            <a:off x="6838849" y="1879786"/>
            <a:ext cx="651811" cy="675838"/>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rgbClr val="99CB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99CB38"/>
              </a:solidFill>
            </a:endParaRPr>
          </a:p>
        </p:txBody>
      </p:sp>
      <p:sp>
        <p:nvSpPr>
          <p:cNvPr id="46" name="Oval 25">
            <a:extLst>
              <a:ext uri="{FF2B5EF4-FFF2-40B4-BE49-F238E27FC236}">
                <a16:creationId xmlns:a16="http://schemas.microsoft.com/office/drawing/2014/main" id="{FA59C5F7-E4BD-7976-F6ED-5F6DE9321BC6}"/>
              </a:ext>
            </a:extLst>
          </p:cNvPr>
          <p:cNvSpPr>
            <a:spLocks noChangeAspect="1"/>
          </p:cNvSpPr>
          <p:nvPr/>
        </p:nvSpPr>
        <p:spPr>
          <a:xfrm>
            <a:off x="6838850" y="3161796"/>
            <a:ext cx="704703" cy="705665"/>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rgbClr val="44C1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7" name="그룹 11">
            <a:extLst>
              <a:ext uri="{FF2B5EF4-FFF2-40B4-BE49-F238E27FC236}">
                <a16:creationId xmlns:a16="http://schemas.microsoft.com/office/drawing/2014/main" id="{F9A80701-085D-57A2-00A5-D12F693D2D64}"/>
              </a:ext>
            </a:extLst>
          </p:cNvPr>
          <p:cNvGrpSpPr/>
          <p:nvPr/>
        </p:nvGrpSpPr>
        <p:grpSpPr>
          <a:xfrm>
            <a:off x="7619010" y="4466180"/>
            <a:ext cx="4277715" cy="919338"/>
            <a:chOff x="7948505" y="3968693"/>
            <a:chExt cx="3276000" cy="919338"/>
          </a:xfrm>
        </p:grpSpPr>
        <p:sp>
          <p:nvSpPr>
            <p:cNvPr id="48" name="TextBox 40">
              <a:extLst>
                <a:ext uri="{FF2B5EF4-FFF2-40B4-BE49-F238E27FC236}">
                  <a16:creationId xmlns:a16="http://schemas.microsoft.com/office/drawing/2014/main" id="{2FA42E31-C6B5-40E0-17D0-5BAE35C3EEEB}"/>
                </a:ext>
              </a:extLst>
            </p:cNvPr>
            <p:cNvSpPr txBox="1"/>
            <p:nvPr/>
          </p:nvSpPr>
          <p:spPr>
            <a:xfrm>
              <a:off x="7948505" y="3968693"/>
              <a:ext cx="3276000"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The integrated dashboard</a:t>
              </a:r>
              <a:endParaRPr lang="ko-KR" altLang="en-US" sz="1400" b="1" dirty="0">
                <a:solidFill>
                  <a:schemeClr val="tx1">
                    <a:lumMod val="75000"/>
                    <a:lumOff val="25000"/>
                  </a:schemeClr>
                </a:solidFill>
                <a:cs typeface="Arial" pitchFamily="34" charset="0"/>
              </a:endParaRPr>
            </a:p>
          </p:txBody>
        </p:sp>
        <p:sp>
          <p:nvSpPr>
            <p:cNvPr id="49" name="TextBox 41">
              <a:extLst>
                <a:ext uri="{FF2B5EF4-FFF2-40B4-BE49-F238E27FC236}">
                  <a16:creationId xmlns:a16="http://schemas.microsoft.com/office/drawing/2014/main" id="{AC49004E-28DD-7995-2696-870149620D55}"/>
                </a:ext>
              </a:extLst>
            </p:cNvPr>
            <p:cNvSpPr txBox="1"/>
            <p:nvPr/>
          </p:nvSpPr>
          <p:spPr>
            <a:xfrm>
              <a:off x="7948505" y="4241700"/>
              <a:ext cx="3276000" cy="646331"/>
            </a:xfrm>
            <a:prstGeom prst="rect">
              <a:avLst/>
            </a:prstGeom>
            <a:noFill/>
          </p:spPr>
          <p:txBody>
            <a:bodyPr wrap="square" rtlCol="0">
              <a:spAutoFit/>
            </a:bodyPr>
            <a:lstStyle/>
            <a:p>
              <a:r>
                <a:rPr lang="en-US" altLang="ko-KR" sz="1200" dirty="0" err="1">
                  <a:solidFill>
                    <a:schemeClr val="tx1">
                      <a:lumMod val="75000"/>
                      <a:lumOff val="25000"/>
                    </a:schemeClr>
                  </a:solidFill>
                </a:rPr>
                <a:t>Nodered</a:t>
              </a:r>
              <a:r>
                <a:rPr lang="en-US" altLang="ko-KR" sz="1200" dirty="0">
                  <a:solidFill>
                    <a:schemeClr val="tx1">
                      <a:lumMod val="75000"/>
                      <a:lumOff val="25000"/>
                    </a:schemeClr>
                  </a:solidFill>
                </a:rPr>
                <a:t> allowed us to create and manage an internal dashboard for the dynamic visualization of the data received, in the most appropriate way</a:t>
              </a:r>
              <a:endParaRPr lang="ko-KR" altLang="en-US" sz="1200" dirty="0">
                <a:solidFill>
                  <a:schemeClr val="tx1">
                    <a:lumMod val="75000"/>
                    <a:lumOff val="25000"/>
                  </a:schemeClr>
                </a:solidFill>
                <a:cs typeface="Arial" pitchFamily="34" charset="0"/>
              </a:endParaRPr>
            </a:p>
          </p:txBody>
        </p:sp>
      </p:grpSp>
      <p:sp>
        <p:nvSpPr>
          <p:cNvPr id="51" name="Pie 24">
            <a:extLst>
              <a:ext uri="{FF2B5EF4-FFF2-40B4-BE49-F238E27FC236}">
                <a16:creationId xmlns:a16="http://schemas.microsoft.com/office/drawing/2014/main" id="{37141BC3-9A36-FB93-9F58-5CCFC3BD661F}"/>
              </a:ext>
            </a:extLst>
          </p:cNvPr>
          <p:cNvSpPr/>
          <p:nvPr/>
        </p:nvSpPr>
        <p:spPr>
          <a:xfrm>
            <a:off x="6838849" y="4661271"/>
            <a:ext cx="651811" cy="675838"/>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52" name="Picture 2">
            <a:extLst>
              <a:ext uri="{FF2B5EF4-FFF2-40B4-BE49-F238E27FC236}">
                <a16:creationId xmlns:a16="http://schemas.microsoft.com/office/drawing/2014/main" id="{DD4ED300-CC46-EFBA-F0D8-0B5FA7D587F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descr="Immagine che contiene testo, diagramma, schermata, design&#10;&#10;Descrizione generata automaticamente">
            <a:extLst>
              <a:ext uri="{FF2B5EF4-FFF2-40B4-BE49-F238E27FC236}">
                <a16:creationId xmlns:a16="http://schemas.microsoft.com/office/drawing/2014/main" id="{21E6045B-1AF3-4EE5-E091-4FA81458B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453" y="1704979"/>
            <a:ext cx="6042677" cy="3796370"/>
          </a:xfrm>
          <a:prstGeom prst="round2DiagRect">
            <a:avLst>
              <a:gd name="adj1" fmla="val 16667"/>
              <a:gd name="adj2" fmla="val 0"/>
            </a:avLst>
          </a:prstGeom>
          <a:ln w="88900" cap="sq">
            <a:solidFill>
              <a:schemeClr val="tx1"/>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2020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Dashboard</a:t>
            </a:r>
          </a:p>
        </p:txBody>
      </p:sp>
      <p:pic>
        <p:nvPicPr>
          <p:cNvPr id="52" name="Picture 2">
            <a:extLst>
              <a:ext uri="{FF2B5EF4-FFF2-40B4-BE49-F238E27FC236}">
                <a16:creationId xmlns:a16="http://schemas.microsoft.com/office/drawing/2014/main" id="{DD4ED300-CC46-EFBA-F0D8-0B5FA7D587F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pic>
        <p:nvPicPr>
          <p:cNvPr id="3" name="Immagine 2">
            <a:extLst>
              <a:ext uri="{FF2B5EF4-FFF2-40B4-BE49-F238E27FC236}">
                <a16:creationId xmlns:a16="http://schemas.microsoft.com/office/drawing/2014/main" id="{6B1BD12C-C697-99FA-F4F6-71187EA5C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71" y="1220880"/>
            <a:ext cx="5198066" cy="2680253"/>
          </a:xfrm>
          <a:prstGeom prst="rect">
            <a:avLst/>
          </a:prstGeom>
        </p:spPr>
      </p:pic>
      <p:pic>
        <p:nvPicPr>
          <p:cNvPr id="6" name="Immagine 5">
            <a:extLst>
              <a:ext uri="{FF2B5EF4-FFF2-40B4-BE49-F238E27FC236}">
                <a16:creationId xmlns:a16="http://schemas.microsoft.com/office/drawing/2014/main" id="{7D7C9DD3-C746-541F-371B-DE2485A357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9155" y="4092661"/>
            <a:ext cx="5198067" cy="2680253"/>
          </a:xfrm>
          <a:prstGeom prst="rect">
            <a:avLst/>
          </a:prstGeom>
        </p:spPr>
      </p:pic>
      <p:pic>
        <p:nvPicPr>
          <p:cNvPr id="7" name="Immagine 6">
            <a:extLst>
              <a:ext uri="{FF2B5EF4-FFF2-40B4-BE49-F238E27FC236}">
                <a16:creationId xmlns:a16="http://schemas.microsoft.com/office/drawing/2014/main" id="{81D51FFC-071E-E9A8-2FD5-3DB34AFAA2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7577" y="1222416"/>
            <a:ext cx="5195087" cy="2678717"/>
          </a:xfrm>
          <a:prstGeom prst="rect">
            <a:avLst/>
          </a:prstGeom>
        </p:spPr>
      </p:pic>
      <p:pic>
        <p:nvPicPr>
          <p:cNvPr id="8" name="Immagine 7">
            <a:extLst>
              <a:ext uri="{FF2B5EF4-FFF2-40B4-BE49-F238E27FC236}">
                <a16:creationId xmlns:a16="http://schemas.microsoft.com/office/drawing/2014/main" id="{7873AB04-6AF9-61A6-9532-B4E882E997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98660" y="4092661"/>
            <a:ext cx="5198066" cy="2680253"/>
          </a:xfrm>
          <a:prstGeom prst="rect">
            <a:avLst/>
          </a:prstGeom>
        </p:spPr>
      </p:pic>
    </p:spTree>
    <p:extLst>
      <p:ext uri="{BB962C8B-B14F-4D97-AF65-F5344CB8AC3E}">
        <p14:creationId xmlns:p14="http://schemas.microsoft.com/office/powerpoint/2010/main" val="297805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1" y="2944996"/>
            <a:ext cx="12191999" cy="1318987"/>
            <a:chOff x="1" y="4959383"/>
            <a:chExt cx="12191999" cy="1318987"/>
          </a:xfrm>
        </p:grpSpPr>
        <p:sp>
          <p:nvSpPr>
            <p:cNvPr id="4" name="TextBox 3">
              <a:extLst>
                <a:ext uri="{FF2B5EF4-FFF2-40B4-BE49-F238E27FC236}">
                  <a16:creationId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pPr algn="ctr"/>
              <a:r>
                <a:rPr lang="en-US" altLang="ko-KR" sz="6000" dirty="0">
                  <a:solidFill>
                    <a:schemeClr val="accent3">
                      <a:lumMod val="75000"/>
                    </a:schemeClr>
                  </a:solidFill>
                  <a:cs typeface="Arial" pitchFamily="34" charset="0"/>
                </a:rPr>
                <a:t>THANK YOU</a:t>
              </a:r>
              <a:endParaRPr lang="ko-KR" altLang="en-US" sz="6000" dirty="0">
                <a:solidFill>
                  <a:schemeClr val="accent3">
                    <a:lumMod val="75000"/>
                  </a:schemeClr>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148" y="5898714"/>
              <a:ext cx="12191852" cy="379656"/>
            </a:xfrm>
            <a:prstGeom prst="rect">
              <a:avLst/>
            </a:prstGeom>
            <a:noFill/>
          </p:spPr>
          <p:txBody>
            <a:bodyPr wrap="square" rtlCol="0" anchor="ctr">
              <a:spAutoFit/>
            </a:bodyPr>
            <a:lstStyle/>
            <a:p>
              <a:pPr algn="ctr"/>
              <a:r>
                <a:rPr lang="en-US" altLang="ko-KR" sz="1867" dirty="0">
                  <a:solidFill>
                    <a:schemeClr val="accent3">
                      <a:lumMod val="75000"/>
                    </a:schemeClr>
                  </a:solidFill>
                  <a:cs typeface="Arial" pitchFamily="34" charset="0"/>
                </a:rPr>
                <a:t>Questions about our garden? Ask to robots!</a:t>
              </a:r>
              <a:endParaRPr lang="ko-KR" altLang="en-US" sz="1867" dirty="0">
                <a:solidFill>
                  <a:schemeClr val="accent3">
                    <a:lumMod val="75000"/>
                  </a:schemeClr>
                </a:solidFill>
                <a:cs typeface="Arial" pitchFamily="34" charset="0"/>
              </a:endParaRPr>
            </a:p>
          </p:txBody>
        </p:sp>
      </p:grpSp>
      <p:pic>
        <p:nvPicPr>
          <p:cNvPr id="3" name="Picture 2">
            <a:extLst>
              <a:ext uri="{FF2B5EF4-FFF2-40B4-BE49-F238E27FC236}">
                <a16:creationId xmlns:a16="http://schemas.microsoft.com/office/drawing/2014/main" id="{79D54962-3A4E-A252-B02D-1847D0278C2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1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2E8406-E476-4FCC-87EB-2286510252EB}"/>
              </a:ext>
            </a:extLst>
          </p:cNvPr>
          <p:cNvSpPr txBox="1"/>
          <p:nvPr/>
        </p:nvSpPr>
        <p:spPr>
          <a:xfrm>
            <a:off x="5083481" y="2436230"/>
            <a:ext cx="2205840" cy="2308324"/>
          </a:xfrm>
          <a:prstGeom prst="rect">
            <a:avLst/>
          </a:prstGeom>
          <a:noFill/>
        </p:spPr>
        <p:txBody>
          <a:bodyPr wrap="square" rtlCol="0" anchor="ctr">
            <a:spAutoFit/>
          </a:bodyPr>
          <a:lstStyle/>
          <a:p>
            <a:pPr algn="ctr"/>
            <a:r>
              <a:rPr lang="en-US" altLang="ko-KR" sz="4800" b="1" dirty="0">
                <a:solidFill>
                  <a:schemeClr val="accent3">
                    <a:lumMod val="75000"/>
                  </a:schemeClr>
                </a:solidFill>
                <a:latin typeface="+mj-lt"/>
                <a:cs typeface="Arial" pitchFamily="34" charset="0"/>
              </a:rPr>
              <a:t>What is </a:t>
            </a:r>
            <a:r>
              <a:rPr lang="en-US" altLang="ko-KR" sz="4800" b="1" dirty="0" err="1">
                <a:solidFill>
                  <a:schemeClr val="accent3">
                    <a:lumMod val="75000"/>
                  </a:schemeClr>
                </a:solidFill>
                <a:latin typeface="+mj-lt"/>
                <a:cs typeface="Arial" pitchFamily="34" charset="0"/>
              </a:rPr>
              <a:t>Aprus</a:t>
            </a:r>
            <a:endParaRPr lang="ko-KR" altLang="en-US" sz="4800" b="1" dirty="0">
              <a:solidFill>
                <a:schemeClr val="accent3">
                  <a:lumMod val="75000"/>
                </a:schemeClr>
              </a:solidFill>
              <a:latin typeface="+mj-lt"/>
              <a:cs typeface="Arial" pitchFamily="34" charset="0"/>
            </a:endParaRPr>
          </a:p>
        </p:txBody>
      </p:sp>
      <p:pic>
        <p:nvPicPr>
          <p:cNvPr id="2" name="Picture 2">
            <a:extLst>
              <a:ext uri="{FF2B5EF4-FFF2-40B4-BE49-F238E27FC236}">
                <a16:creationId xmlns:a16="http://schemas.microsoft.com/office/drawing/2014/main" id="{2C07520B-D60C-DF87-190F-65377F3B928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99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Objectives</a:t>
            </a:r>
          </a:p>
        </p:txBody>
      </p:sp>
      <p:grpSp>
        <p:nvGrpSpPr>
          <p:cNvPr id="3" name="Group 2">
            <a:extLst>
              <a:ext uri="{FF2B5EF4-FFF2-40B4-BE49-F238E27FC236}">
                <a16:creationId xmlns:a16="http://schemas.microsoft.com/office/drawing/2014/main" id="{38A021DA-C256-41DC-BE95-4205FE474175}"/>
              </a:ext>
            </a:extLst>
          </p:cNvPr>
          <p:cNvGrpSpPr/>
          <p:nvPr/>
        </p:nvGrpSpPr>
        <p:grpSpPr>
          <a:xfrm>
            <a:off x="4755230" y="2621634"/>
            <a:ext cx="2681540" cy="2681532"/>
            <a:chOff x="10007603" y="2705880"/>
            <a:chExt cx="1441774" cy="1441774"/>
          </a:xfrm>
        </p:grpSpPr>
        <p:sp>
          <p:nvSpPr>
            <p:cNvPr id="4" name="Oval 3">
              <a:extLst>
                <a:ext uri="{FF2B5EF4-FFF2-40B4-BE49-F238E27FC236}">
                  <a16:creationId xmlns:a16="http://schemas.microsoft.com/office/drawing/2014/main" id="{01DE3DF9-6E11-4618-91C8-91F64E754B0F}"/>
                </a:ext>
              </a:extLst>
            </p:cNvPr>
            <p:cNvSpPr>
              <a:spLocks noChangeAspect="1"/>
            </p:cNvSpPr>
            <p:nvPr/>
          </p:nvSpPr>
          <p:spPr>
            <a:xfrm>
              <a:off x="10007603" y="2705880"/>
              <a:ext cx="1441774" cy="1441774"/>
            </a:xfrm>
            <a:prstGeom prst="ellipse">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1A0E676-2F5A-4FED-B588-12C8C6F48AC6}"/>
                </a:ext>
              </a:extLst>
            </p:cNvPr>
            <p:cNvSpPr>
              <a:spLocks noChangeAspect="1"/>
            </p:cNvSpPr>
            <p:nvPr/>
          </p:nvSpPr>
          <p:spPr>
            <a:xfrm>
              <a:off x="10199840" y="2898117"/>
              <a:ext cx="1057300" cy="1057301"/>
            </a:xfrm>
            <a:prstGeom prst="ellipse">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275425-6D6C-4894-91BD-FEC01732D653}"/>
                </a:ext>
              </a:extLst>
            </p:cNvPr>
            <p:cNvSpPr>
              <a:spLocks noChangeAspect="1"/>
            </p:cNvSpPr>
            <p:nvPr/>
          </p:nvSpPr>
          <p:spPr>
            <a:xfrm>
              <a:off x="10392077" y="3090353"/>
              <a:ext cx="672828" cy="672828"/>
            </a:xfrm>
            <a:prstGeom prst="ellipse">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1271FC-1F77-45F8-8665-57D11870E3F7}"/>
                </a:ext>
              </a:extLst>
            </p:cNvPr>
            <p:cNvSpPr>
              <a:spLocks noChangeAspect="1"/>
            </p:cNvSpPr>
            <p:nvPr/>
          </p:nvSpPr>
          <p:spPr>
            <a:xfrm>
              <a:off x="10584313" y="3282590"/>
              <a:ext cx="288355" cy="288355"/>
            </a:xfrm>
            <a:prstGeom prst="ellipse">
              <a:avLst/>
            </a:prstGeom>
            <a:solidFill>
              <a:schemeClr val="accent3">
                <a:lumMod val="75000"/>
              </a:schemeClr>
            </a:solidFill>
            <a:ln w="190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Oval 19">
            <a:extLst>
              <a:ext uri="{FF2B5EF4-FFF2-40B4-BE49-F238E27FC236}">
                <a16:creationId xmlns:a16="http://schemas.microsoft.com/office/drawing/2014/main" id="{D5F8BA84-39AE-4ECC-8F65-27EFFE59F09F}"/>
              </a:ext>
            </a:extLst>
          </p:cNvPr>
          <p:cNvSpPr/>
          <p:nvPr/>
        </p:nvSpPr>
        <p:spPr>
          <a:xfrm>
            <a:off x="4086113" y="1940589"/>
            <a:ext cx="4019774" cy="4019773"/>
          </a:xfrm>
          <a:prstGeom prst="ellipse">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0" name="Oval 20">
            <a:extLst>
              <a:ext uri="{FF2B5EF4-FFF2-40B4-BE49-F238E27FC236}">
                <a16:creationId xmlns:a16="http://schemas.microsoft.com/office/drawing/2014/main" id="{9A89E6E3-9B31-4653-B767-BEC4D18B8BEE}"/>
              </a:ext>
            </a:extLst>
          </p:cNvPr>
          <p:cNvSpPr/>
          <p:nvPr/>
        </p:nvSpPr>
        <p:spPr>
          <a:xfrm rot="19800000">
            <a:off x="4926105" y="2109455"/>
            <a:ext cx="292379" cy="2923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1" name="Oval 21">
            <a:extLst>
              <a:ext uri="{FF2B5EF4-FFF2-40B4-BE49-F238E27FC236}">
                <a16:creationId xmlns:a16="http://schemas.microsoft.com/office/drawing/2014/main" id="{9EBDC993-9017-4EA7-B878-0D7A54EB149C}"/>
              </a:ext>
            </a:extLst>
          </p:cNvPr>
          <p:cNvSpPr/>
          <p:nvPr/>
        </p:nvSpPr>
        <p:spPr>
          <a:xfrm rot="19800000">
            <a:off x="7973383" y="3801466"/>
            <a:ext cx="292379" cy="2923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2" name="Oval 22">
            <a:extLst>
              <a:ext uri="{FF2B5EF4-FFF2-40B4-BE49-F238E27FC236}">
                <a16:creationId xmlns:a16="http://schemas.microsoft.com/office/drawing/2014/main" id="{AC914704-E1B6-421C-AF0D-F97466930CBE}"/>
              </a:ext>
            </a:extLst>
          </p:cNvPr>
          <p:cNvSpPr/>
          <p:nvPr/>
        </p:nvSpPr>
        <p:spPr>
          <a:xfrm rot="19800000">
            <a:off x="4926105" y="5529688"/>
            <a:ext cx="292379" cy="2923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3" name="Oval 23">
            <a:extLst>
              <a:ext uri="{FF2B5EF4-FFF2-40B4-BE49-F238E27FC236}">
                <a16:creationId xmlns:a16="http://schemas.microsoft.com/office/drawing/2014/main" id="{27E53DAE-EE5B-46F1-9A27-C11B2809E7FD}"/>
              </a:ext>
            </a:extLst>
          </p:cNvPr>
          <p:cNvSpPr/>
          <p:nvPr/>
        </p:nvSpPr>
        <p:spPr>
          <a:xfrm rot="19800000">
            <a:off x="7006265" y="2091349"/>
            <a:ext cx="292379" cy="2923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4" name="Oval 24">
            <a:extLst>
              <a:ext uri="{FF2B5EF4-FFF2-40B4-BE49-F238E27FC236}">
                <a16:creationId xmlns:a16="http://schemas.microsoft.com/office/drawing/2014/main" id="{5D668C1E-8179-4AD3-B813-7C194929E89A}"/>
              </a:ext>
            </a:extLst>
          </p:cNvPr>
          <p:cNvSpPr/>
          <p:nvPr/>
        </p:nvSpPr>
        <p:spPr>
          <a:xfrm rot="19800000">
            <a:off x="3958987" y="3819572"/>
            <a:ext cx="292379" cy="2923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25" name="Oval 25">
            <a:extLst>
              <a:ext uri="{FF2B5EF4-FFF2-40B4-BE49-F238E27FC236}">
                <a16:creationId xmlns:a16="http://schemas.microsoft.com/office/drawing/2014/main" id="{27B6B516-7C30-49CC-B8E2-6E84776482F4}"/>
              </a:ext>
            </a:extLst>
          </p:cNvPr>
          <p:cNvSpPr/>
          <p:nvPr/>
        </p:nvSpPr>
        <p:spPr>
          <a:xfrm rot="19800000">
            <a:off x="7006265" y="5511582"/>
            <a:ext cx="292379" cy="2923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grpSp>
        <p:nvGrpSpPr>
          <p:cNvPr id="26" name="Group 29">
            <a:extLst>
              <a:ext uri="{FF2B5EF4-FFF2-40B4-BE49-F238E27FC236}">
                <a16:creationId xmlns:a16="http://schemas.microsoft.com/office/drawing/2014/main" id="{CF268272-ABBD-44B9-9289-BDBE312DCE8F}"/>
              </a:ext>
            </a:extLst>
          </p:cNvPr>
          <p:cNvGrpSpPr/>
          <p:nvPr/>
        </p:nvGrpSpPr>
        <p:grpSpPr>
          <a:xfrm>
            <a:off x="7750821" y="1729630"/>
            <a:ext cx="3431887" cy="923330"/>
            <a:chOff x="2551705" y="4283314"/>
            <a:chExt cx="2357003" cy="923330"/>
          </a:xfrm>
        </p:grpSpPr>
        <p:sp>
          <p:nvSpPr>
            <p:cNvPr id="27" name="TextBox 26">
              <a:extLst>
                <a:ext uri="{FF2B5EF4-FFF2-40B4-BE49-F238E27FC236}">
                  <a16:creationId xmlns:a16="http://schemas.microsoft.com/office/drawing/2014/main" id="{DB6F13AE-056B-4718-BCD4-32AF24A25E72}"/>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There is a need to be able to monitor the samples at any time, and this is possible by interacting with the appropriate service</a:t>
              </a:r>
              <a:endParaRPr lang="ko-KR" altLang="en-US"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3757938C-4D27-4433-AC14-7967A9E58837}"/>
                </a:ext>
              </a:extLst>
            </p:cNvPr>
            <p:cNvSpPr txBox="1"/>
            <p:nvPr/>
          </p:nvSpPr>
          <p:spPr>
            <a:xfrm>
              <a:off x="2551705" y="4283314"/>
              <a:ext cx="2336966" cy="461665"/>
            </a:xfrm>
            <a:prstGeom prst="rect">
              <a:avLst/>
            </a:prstGeom>
            <a:noFill/>
          </p:spPr>
          <p:txBody>
            <a:bodyPr wrap="square" rtlCol="0">
              <a:spAutoFit/>
            </a:bodyPr>
            <a:lstStyle/>
            <a:p>
              <a:r>
                <a:rPr lang="en-US" altLang="ko-KR" sz="1200" b="1" dirty="0">
                  <a:solidFill>
                    <a:schemeClr val="accent1"/>
                  </a:solidFill>
                  <a:cs typeface="Arial" pitchFamily="34" charset="0"/>
                </a:rPr>
                <a:t>Check your plants status by a few clicks</a:t>
              </a:r>
              <a:endParaRPr lang="ko-KR" altLang="en-US" sz="1200" b="1" dirty="0">
                <a:solidFill>
                  <a:schemeClr val="accent1"/>
                </a:solidFill>
                <a:cs typeface="Arial" pitchFamily="34" charset="0"/>
              </a:endParaRPr>
            </a:p>
          </p:txBody>
        </p:sp>
      </p:grpSp>
      <p:grpSp>
        <p:nvGrpSpPr>
          <p:cNvPr id="29" name="Group 32">
            <a:extLst>
              <a:ext uri="{FF2B5EF4-FFF2-40B4-BE49-F238E27FC236}">
                <a16:creationId xmlns:a16="http://schemas.microsoft.com/office/drawing/2014/main" id="{D1B117B9-1355-4078-9CF4-BBB1EF6661D3}"/>
              </a:ext>
            </a:extLst>
          </p:cNvPr>
          <p:cNvGrpSpPr/>
          <p:nvPr/>
        </p:nvGrpSpPr>
        <p:grpSpPr>
          <a:xfrm>
            <a:off x="8644856" y="3441432"/>
            <a:ext cx="3251870" cy="923330"/>
            <a:chOff x="2551705" y="4283314"/>
            <a:chExt cx="2357003" cy="923330"/>
          </a:xfrm>
        </p:grpSpPr>
        <p:sp>
          <p:nvSpPr>
            <p:cNvPr id="30" name="TextBox 29">
              <a:extLst>
                <a:ext uri="{FF2B5EF4-FFF2-40B4-BE49-F238E27FC236}">
                  <a16:creationId xmlns:a16="http://schemas.microsoft.com/office/drawing/2014/main" id="{EFC70FB6-731B-4D55-96DA-67CFC26A1556}"/>
                </a:ext>
              </a:extLst>
            </p:cNvPr>
            <p:cNvSpPr txBox="1"/>
            <p:nvPr/>
          </p:nvSpPr>
          <p:spPr>
            <a:xfrm>
              <a:off x="2551707" y="4560313"/>
              <a:ext cx="2357001"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 connection (also automatic) with a database is required, because allows us to monitor the progress of my data</a:t>
              </a:r>
              <a:endParaRPr lang="ko-KR" altLang="en-US" sz="1200"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34FA9993-B3DD-4CA5-BF59-2DBF314F3041}"/>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accent2"/>
                  </a:solidFill>
                  <a:cs typeface="Arial" pitchFamily="34" charset="0"/>
                </a:rPr>
                <a:t>Keep data saved over time</a:t>
              </a:r>
              <a:endParaRPr lang="ko-KR" altLang="en-US" sz="1200" b="1" dirty="0">
                <a:solidFill>
                  <a:schemeClr val="accent2"/>
                </a:solidFill>
                <a:cs typeface="Arial" pitchFamily="34" charset="0"/>
              </a:endParaRPr>
            </a:p>
          </p:txBody>
        </p:sp>
      </p:grpSp>
      <p:grpSp>
        <p:nvGrpSpPr>
          <p:cNvPr id="32" name="Group 38">
            <a:extLst>
              <a:ext uri="{FF2B5EF4-FFF2-40B4-BE49-F238E27FC236}">
                <a16:creationId xmlns:a16="http://schemas.microsoft.com/office/drawing/2014/main" id="{7B9CFBAA-60AB-49F9-990C-B6521FFBAF55}"/>
              </a:ext>
            </a:extLst>
          </p:cNvPr>
          <p:cNvGrpSpPr/>
          <p:nvPr/>
        </p:nvGrpSpPr>
        <p:grpSpPr>
          <a:xfrm>
            <a:off x="1009291" y="1729630"/>
            <a:ext cx="3439841" cy="1107996"/>
            <a:chOff x="2551705" y="4283314"/>
            <a:chExt cx="2357003" cy="1107996"/>
          </a:xfrm>
        </p:grpSpPr>
        <p:sp>
          <p:nvSpPr>
            <p:cNvPr id="33" name="TextBox 32">
              <a:extLst>
                <a:ext uri="{FF2B5EF4-FFF2-40B4-BE49-F238E27FC236}">
                  <a16:creationId xmlns:a16="http://schemas.microsoft.com/office/drawing/2014/main" id="{08B02F83-A70D-422D-A89E-68235E8D8F51}"/>
                </a:ext>
              </a:extLst>
            </p:cNvPr>
            <p:cNvSpPr txBox="1"/>
            <p:nvPr/>
          </p:nvSpPr>
          <p:spPr>
            <a:xfrm>
              <a:off x="2551706" y="4560313"/>
              <a:ext cx="2357002"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Thanks to devices like Arduino or ESP32, nowadays we can interact with sensors and motors to carry out mechanical actions autonomously</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757F890F-1A6A-4C0A-BDF3-3A0B9B908F29}"/>
                </a:ext>
              </a:extLst>
            </p:cNvPr>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accent4"/>
                  </a:solidFill>
                  <a:cs typeface="Arial" pitchFamily="34" charset="0"/>
                </a:rPr>
                <a:t>Manage your garden automatically</a:t>
              </a:r>
              <a:endParaRPr lang="ko-KR" altLang="en-US" sz="1200" b="1" dirty="0">
                <a:solidFill>
                  <a:schemeClr val="accent4"/>
                </a:solidFill>
                <a:cs typeface="Arial" pitchFamily="34" charset="0"/>
              </a:endParaRPr>
            </a:p>
          </p:txBody>
        </p:sp>
      </p:grpSp>
      <p:grpSp>
        <p:nvGrpSpPr>
          <p:cNvPr id="35" name="Group 41">
            <a:extLst>
              <a:ext uri="{FF2B5EF4-FFF2-40B4-BE49-F238E27FC236}">
                <a16:creationId xmlns:a16="http://schemas.microsoft.com/office/drawing/2014/main" id="{464886CA-4FA9-4A61-BC16-1D5CBC038FF6}"/>
              </a:ext>
            </a:extLst>
          </p:cNvPr>
          <p:cNvGrpSpPr/>
          <p:nvPr/>
        </p:nvGrpSpPr>
        <p:grpSpPr>
          <a:xfrm>
            <a:off x="295274" y="3441432"/>
            <a:ext cx="3237013" cy="738664"/>
            <a:chOff x="2551705" y="4283314"/>
            <a:chExt cx="2357003" cy="738664"/>
          </a:xfrm>
        </p:grpSpPr>
        <p:sp>
          <p:nvSpPr>
            <p:cNvPr id="36" name="TextBox 35">
              <a:extLst>
                <a:ext uri="{FF2B5EF4-FFF2-40B4-BE49-F238E27FC236}">
                  <a16:creationId xmlns:a16="http://schemas.microsoft.com/office/drawing/2014/main" id="{B20D80FC-1518-496D-B5FD-ED087C8B0E4F}"/>
                </a:ext>
              </a:extLst>
            </p:cNvPr>
            <p:cNvSpPr txBox="1"/>
            <p:nvPr/>
          </p:nvSpPr>
          <p:spPr>
            <a:xfrm>
              <a:off x="2551707" y="4560313"/>
              <a:ext cx="2357001"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The devices and sensors need to be set up manually, but after preparation, we're done! </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7B4C1BD7-A03A-4B75-B820-A20FF7E733A9}"/>
                </a:ext>
              </a:extLst>
            </p:cNvPr>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accent5"/>
                  </a:solidFill>
                  <a:cs typeface="Arial" pitchFamily="34" charset="0"/>
                </a:rPr>
                <a:t>Organize your sensors and devices</a:t>
              </a:r>
              <a:endParaRPr lang="ko-KR" altLang="en-US" sz="1200" b="1" dirty="0">
                <a:solidFill>
                  <a:schemeClr val="accent5"/>
                </a:solidFill>
                <a:cs typeface="Arial" pitchFamily="34" charset="0"/>
              </a:endParaRPr>
            </a:p>
          </p:txBody>
        </p:sp>
      </p:grpSp>
      <p:grpSp>
        <p:nvGrpSpPr>
          <p:cNvPr id="38" name="Group 35">
            <a:extLst>
              <a:ext uri="{FF2B5EF4-FFF2-40B4-BE49-F238E27FC236}">
                <a16:creationId xmlns:a16="http://schemas.microsoft.com/office/drawing/2014/main" id="{82148D02-2956-4647-978B-D42364C8441D}"/>
              </a:ext>
            </a:extLst>
          </p:cNvPr>
          <p:cNvGrpSpPr/>
          <p:nvPr/>
        </p:nvGrpSpPr>
        <p:grpSpPr>
          <a:xfrm flipH="1">
            <a:off x="295274" y="5159777"/>
            <a:ext cx="4168717" cy="738664"/>
            <a:chOff x="2551705" y="4283314"/>
            <a:chExt cx="2357003" cy="738664"/>
          </a:xfrm>
        </p:grpSpPr>
        <p:sp>
          <p:nvSpPr>
            <p:cNvPr id="39" name="TextBox 38">
              <a:extLst>
                <a:ext uri="{FF2B5EF4-FFF2-40B4-BE49-F238E27FC236}">
                  <a16:creationId xmlns:a16="http://schemas.microsoft.com/office/drawing/2014/main" id="{18F4113F-A293-4053-AC7D-86C378FF6375}"/>
                </a:ext>
              </a:extLst>
            </p:cNvPr>
            <p:cNvSpPr txBox="1"/>
            <p:nvPr/>
          </p:nvSpPr>
          <p:spPr>
            <a:xfrm>
              <a:off x="2551706" y="4560313"/>
              <a:ext cx="2357002"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Following anomalies or problems of any kind, it is necessary to handle triggers as soon as possible</a:t>
              </a:r>
              <a:endParaRPr lang="ko-KR" altLang="en-US" sz="1200"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274F94E9-C50E-4B8C-B8C9-B20337E3C0B5}"/>
                </a:ext>
              </a:extLst>
            </p:cNvPr>
            <p:cNvSpPr txBox="1"/>
            <p:nvPr/>
          </p:nvSpPr>
          <p:spPr>
            <a:xfrm>
              <a:off x="2551705" y="4283314"/>
              <a:ext cx="2336966" cy="276999"/>
            </a:xfrm>
            <a:prstGeom prst="rect">
              <a:avLst/>
            </a:prstGeom>
            <a:noFill/>
          </p:spPr>
          <p:txBody>
            <a:bodyPr wrap="square" rtlCol="0">
              <a:spAutoFit/>
            </a:bodyPr>
            <a:lstStyle/>
            <a:p>
              <a:pPr algn="r"/>
              <a:r>
                <a:rPr lang="en-US" altLang="ko-KR" sz="1200" b="1" dirty="0">
                  <a:solidFill>
                    <a:schemeClr val="accent3"/>
                  </a:solidFill>
                  <a:cs typeface="Arial" pitchFamily="34" charset="0"/>
                </a:rPr>
                <a:t>Smart response when necessary</a:t>
              </a:r>
              <a:endParaRPr lang="ko-KR" altLang="en-US" sz="1200" b="1" dirty="0">
                <a:solidFill>
                  <a:schemeClr val="accent3"/>
                </a:solidFill>
                <a:cs typeface="Arial" pitchFamily="34" charset="0"/>
              </a:endParaRPr>
            </a:p>
          </p:txBody>
        </p:sp>
      </p:grpSp>
      <p:grpSp>
        <p:nvGrpSpPr>
          <p:cNvPr id="41" name="Group 44">
            <a:extLst>
              <a:ext uri="{FF2B5EF4-FFF2-40B4-BE49-F238E27FC236}">
                <a16:creationId xmlns:a16="http://schemas.microsoft.com/office/drawing/2014/main" id="{AAAE0A7D-CAED-40AE-BDA2-F9665956B8A9}"/>
              </a:ext>
            </a:extLst>
          </p:cNvPr>
          <p:cNvGrpSpPr/>
          <p:nvPr/>
        </p:nvGrpSpPr>
        <p:grpSpPr>
          <a:xfrm flipH="1">
            <a:off x="7765682" y="5159777"/>
            <a:ext cx="3750582" cy="923330"/>
            <a:chOff x="2551705" y="4283314"/>
            <a:chExt cx="2357003" cy="923330"/>
          </a:xfrm>
        </p:grpSpPr>
        <p:sp>
          <p:nvSpPr>
            <p:cNvPr id="42" name="TextBox 41">
              <a:extLst>
                <a:ext uri="{FF2B5EF4-FFF2-40B4-BE49-F238E27FC236}">
                  <a16:creationId xmlns:a16="http://schemas.microsoft.com/office/drawing/2014/main" id="{305495E2-E952-4A46-82BB-6D564219824A}"/>
                </a:ext>
              </a:extLst>
            </p:cNvPr>
            <p:cNvSpPr txBox="1"/>
            <p:nvPr/>
          </p:nvSpPr>
          <p:spPr>
            <a:xfrm>
              <a:off x="2551706" y="4560313"/>
              <a:ext cx="2357002"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Given the storage of data and the possibility of having dynamic information, we can offer graphs that allow perfect data visualization</a:t>
              </a:r>
              <a:endParaRPr lang="ko-KR" altLang="en-US" sz="12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49F31E98-ACED-41F6-87E4-7E4393A687D6}"/>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accent6"/>
                  </a:solidFill>
                  <a:cs typeface="Arial" pitchFamily="34" charset="0"/>
                </a:rPr>
                <a:t>Look at results by your dashboard</a:t>
              </a:r>
              <a:endParaRPr lang="ko-KR" altLang="en-US" sz="1200" b="1" dirty="0">
                <a:solidFill>
                  <a:schemeClr val="accent6"/>
                </a:solidFill>
                <a:cs typeface="Arial" pitchFamily="34" charset="0"/>
              </a:endParaRPr>
            </a:p>
          </p:txBody>
        </p:sp>
      </p:grpSp>
      <p:grpSp>
        <p:nvGrpSpPr>
          <p:cNvPr id="8" name="Group 7">
            <a:extLst>
              <a:ext uri="{FF2B5EF4-FFF2-40B4-BE49-F238E27FC236}">
                <a16:creationId xmlns:a16="http://schemas.microsoft.com/office/drawing/2014/main" id="{5F58BD07-5A4F-42DF-A5CF-1445F9FD328F}"/>
              </a:ext>
            </a:extLst>
          </p:cNvPr>
          <p:cNvGrpSpPr/>
          <p:nvPr/>
        </p:nvGrpSpPr>
        <p:grpSpPr>
          <a:xfrm rot="309025">
            <a:off x="6094535" y="2950124"/>
            <a:ext cx="2133015" cy="1012261"/>
            <a:chOff x="1719925" y="2675941"/>
            <a:chExt cx="2010435" cy="954090"/>
          </a:xfrm>
          <a:effectLst>
            <a:outerShdw blurRad="50800" dist="38100" algn="l" rotWithShape="0">
              <a:prstClr val="black">
                <a:alpha val="40000"/>
              </a:prstClr>
            </a:outerShdw>
          </a:effectLst>
        </p:grpSpPr>
        <p:sp>
          <p:nvSpPr>
            <p:cNvPr id="9" name="Parallelogram 8">
              <a:extLst>
                <a:ext uri="{FF2B5EF4-FFF2-40B4-BE49-F238E27FC236}">
                  <a16:creationId xmlns:a16="http://schemas.microsoft.com/office/drawing/2014/main" id="{E9E4D564-3735-465E-A29F-03792B4FA92E}"/>
                </a:ext>
              </a:extLst>
            </p:cNvPr>
            <p:cNvSpPr/>
            <p:nvPr/>
          </p:nvSpPr>
          <p:spPr>
            <a:xfrm rot="8894940">
              <a:off x="2608993" y="2707412"/>
              <a:ext cx="1054848" cy="208549"/>
            </a:xfrm>
            <a:prstGeom prst="parallelogram">
              <a:avLst>
                <a:gd name="adj" fmla="val 192227"/>
              </a:avLst>
            </a:prstGeom>
            <a:solidFill>
              <a:schemeClr val="accent1">
                <a:lumMod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0" name="Rectangle 34">
              <a:extLst>
                <a:ext uri="{FF2B5EF4-FFF2-40B4-BE49-F238E27FC236}">
                  <a16:creationId xmlns:a16="http://schemas.microsoft.com/office/drawing/2014/main" id="{72061626-0C6A-4164-9170-CD45B210EDD9}"/>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1" name="Group 10">
              <a:extLst>
                <a:ext uri="{FF2B5EF4-FFF2-40B4-BE49-F238E27FC236}">
                  <a16:creationId xmlns:a16="http://schemas.microsoft.com/office/drawing/2014/main" id="{92A62602-DCF5-400C-A5B7-8BE9C2A5B13A}"/>
                </a:ext>
              </a:extLst>
            </p:cNvPr>
            <p:cNvGrpSpPr/>
            <p:nvPr/>
          </p:nvGrpSpPr>
          <p:grpSpPr>
            <a:xfrm rot="19800000">
              <a:off x="1953619" y="2675941"/>
              <a:ext cx="1776741" cy="850143"/>
              <a:chOff x="1475656" y="3331348"/>
              <a:chExt cx="2725289" cy="1304008"/>
            </a:xfrm>
          </p:grpSpPr>
          <p:sp>
            <p:nvSpPr>
              <p:cNvPr id="12" name="Parallelogram 11">
                <a:extLst>
                  <a:ext uri="{FF2B5EF4-FFF2-40B4-BE49-F238E27FC236}">
                    <a16:creationId xmlns:a16="http://schemas.microsoft.com/office/drawing/2014/main" id="{81F5FB6E-B898-41DA-919C-7528902D6FA4}"/>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3" name="Parallelogram 12">
                <a:extLst>
                  <a:ext uri="{FF2B5EF4-FFF2-40B4-BE49-F238E27FC236}">
                    <a16:creationId xmlns:a16="http://schemas.microsoft.com/office/drawing/2014/main" id="{FCF8750C-E659-4769-8362-629D72BDF369}"/>
                  </a:ext>
                </a:extLst>
              </p:cNvPr>
              <p:cNvSpPr/>
              <p:nvPr/>
            </p:nvSpPr>
            <p:spPr>
              <a:xfrm rot="10920000">
                <a:off x="2793780" y="3331348"/>
                <a:ext cx="1201834" cy="597136"/>
              </a:xfrm>
              <a:prstGeom prst="parallelogram">
                <a:avLst>
                  <a:gd name="adj" fmla="val 62269"/>
                </a:avLst>
              </a:prstGeom>
              <a:solidFill>
                <a:schemeClr val="accent1">
                  <a:lumMod val="7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nvGrpSpPr>
              <p:cNvPr id="14" name="Group 13">
                <a:extLst>
                  <a:ext uri="{FF2B5EF4-FFF2-40B4-BE49-F238E27FC236}">
                    <a16:creationId xmlns:a16="http://schemas.microsoft.com/office/drawing/2014/main" id="{899701AC-690A-4B89-8859-A19D6A538BB6}"/>
                  </a:ext>
                </a:extLst>
              </p:cNvPr>
              <p:cNvGrpSpPr/>
              <p:nvPr/>
            </p:nvGrpSpPr>
            <p:grpSpPr>
              <a:xfrm>
                <a:off x="1475656" y="3862964"/>
                <a:ext cx="2152334" cy="246090"/>
                <a:chOff x="1688158" y="3440846"/>
                <a:chExt cx="1659706" cy="379529"/>
              </a:xfrm>
            </p:grpSpPr>
            <p:sp>
              <p:nvSpPr>
                <p:cNvPr id="16" name="Trapezoid 33">
                  <a:extLst>
                    <a:ext uri="{FF2B5EF4-FFF2-40B4-BE49-F238E27FC236}">
                      <a16:creationId xmlns:a16="http://schemas.microsoft.com/office/drawing/2014/main" id="{3F2B95D3-642B-4CA3-AED0-67575FAD996F}"/>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7" name="Chord 16">
                  <a:extLst>
                    <a:ext uri="{FF2B5EF4-FFF2-40B4-BE49-F238E27FC236}">
                      <a16:creationId xmlns:a16="http://schemas.microsoft.com/office/drawing/2014/main" id="{F5988C7B-9097-4366-A509-1669C0E4E767}"/>
                    </a:ext>
                  </a:extLst>
                </p:cNvPr>
                <p:cNvSpPr/>
                <p:nvPr/>
              </p:nvSpPr>
              <p:spPr>
                <a:xfrm>
                  <a:off x="1688158" y="3454556"/>
                  <a:ext cx="155575" cy="352111"/>
                </a:xfrm>
                <a:prstGeom prst="chord">
                  <a:avLst>
                    <a:gd name="adj1" fmla="val 5391179"/>
                    <a:gd name="adj2" fmla="val 16200000"/>
                  </a:avLst>
                </a:prstGeom>
                <a:solidFill>
                  <a:schemeClr val="accent5"/>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8" name="Trapezoid 37">
                  <a:extLst>
                    <a:ext uri="{FF2B5EF4-FFF2-40B4-BE49-F238E27FC236}">
                      <a16:creationId xmlns:a16="http://schemas.microsoft.com/office/drawing/2014/main" id="{317AD35A-D126-4D07-9439-8FD8083A53F3}"/>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accent5"/>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sp>
            <p:nvSpPr>
              <p:cNvPr id="15" name="Parallelogram 14">
                <a:extLst>
                  <a:ext uri="{FF2B5EF4-FFF2-40B4-BE49-F238E27FC236}">
                    <a16:creationId xmlns:a16="http://schemas.microsoft.com/office/drawing/2014/main" id="{B0E7635C-0A20-40B4-84F1-86BB1F8919A1}"/>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grpSp>
      </p:grpSp>
      <p:pic>
        <p:nvPicPr>
          <p:cNvPr id="45" name="Picture 2">
            <a:extLst>
              <a:ext uri="{FF2B5EF4-FFF2-40B4-BE49-F238E27FC236}">
                <a16:creationId xmlns:a16="http://schemas.microsoft.com/office/drawing/2014/main" id="{375110B2-F39E-0030-5508-9EAB3639B3A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04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How it works</a:t>
            </a:r>
          </a:p>
        </p:txBody>
      </p:sp>
      <p:sp>
        <p:nvSpPr>
          <p:cNvPr id="4" name="Rectangle 11">
            <a:extLst>
              <a:ext uri="{FF2B5EF4-FFF2-40B4-BE49-F238E27FC236}">
                <a16:creationId xmlns:a16="http://schemas.microsoft.com/office/drawing/2014/main" id="{38A69CB2-DDBC-4DDF-9CA2-C8AD3D2E6AAE}"/>
              </a:ext>
            </a:extLst>
          </p:cNvPr>
          <p:cNvSpPr/>
          <p:nvPr/>
        </p:nvSpPr>
        <p:spPr>
          <a:xfrm rot="5400000">
            <a:off x="10555291" y="1190988"/>
            <a:ext cx="286344" cy="29870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12">
            <a:extLst>
              <a:ext uri="{FF2B5EF4-FFF2-40B4-BE49-F238E27FC236}">
                <a16:creationId xmlns:a16="http://schemas.microsoft.com/office/drawing/2014/main" id="{E0C32CC7-9FF7-4AD6-B427-2A9906025EC9}"/>
              </a:ext>
            </a:extLst>
          </p:cNvPr>
          <p:cNvSpPr/>
          <p:nvPr/>
        </p:nvSpPr>
        <p:spPr>
          <a:xfrm rot="5400000">
            <a:off x="2718032" y="3148840"/>
            <a:ext cx="283340" cy="57194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2">
            <a:extLst>
              <a:ext uri="{FF2B5EF4-FFF2-40B4-BE49-F238E27FC236}">
                <a16:creationId xmlns:a16="http://schemas.microsoft.com/office/drawing/2014/main" id="{96BF28CB-BC48-4C6D-B9AF-262D36FCCB03}"/>
              </a:ext>
            </a:extLst>
          </p:cNvPr>
          <p:cNvGrpSpPr/>
          <p:nvPr/>
        </p:nvGrpSpPr>
        <p:grpSpPr>
          <a:xfrm rot="2936455">
            <a:off x="6701287" y="1749342"/>
            <a:ext cx="1514103" cy="5200124"/>
            <a:chOff x="5454801" y="1830755"/>
            <a:chExt cx="1282396" cy="4404336"/>
          </a:xfrm>
        </p:grpSpPr>
        <p:sp>
          <p:nvSpPr>
            <p:cNvPr id="28" name="Block Arc 5">
              <a:extLst>
                <a:ext uri="{FF2B5EF4-FFF2-40B4-BE49-F238E27FC236}">
                  <a16:creationId xmlns:a16="http://schemas.microsoft.com/office/drawing/2014/main" id="{D5C2A3FA-32D7-40AB-AF1B-B0BE774A37FD}"/>
                </a:ext>
              </a:extLst>
            </p:cNvPr>
            <p:cNvSpPr/>
            <p:nvPr/>
          </p:nvSpPr>
          <p:spPr>
            <a:xfrm rot="16200000">
              <a:off x="5454802" y="1830754"/>
              <a:ext cx="1282394" cy="1282395"/>
            </a:xfrm>
            <a:prstGeom prst="blockArc">
              <a:avLst>
                <a:gd name="adj1" fmla="val 10800000"/>
                <a:gd name="adj2" fmla="val 0"/>
                <a:gd name="adj3" fmla="val 1885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9" name="Block Arc 8">
              <a:extLst>
                <a:ext uri="{FF2B5EF4-FFF2-40B4-BE49-F238E27FC236}">
                  <a16:creationId xmlns:a16="http://schemas.microsoft.com/office/drawing/2014/main" id="{D7C719D0-86E3-4130-809B-832B80F3ADD4}"/>
                </a:ext>
              </a:extLst>
            </p:cNvPr>
            <p:cNvSpPr/>
            <p:nvPr/>
          </p:nvSpPr>
          <p:spPr>
            <a:xfrm rot="5400000">
              <a:off x="5454802" y="2871401"/>
              <a:ext cx="1282394" cy="1282395"/>
            </a:xfrm>
            <a:prstGeom prst="blockArc">
              <a:avLst>
                <a:gd name="adj1" fmla="val 10800000"/>
                <a:gd name="adj2" fmla="val 0"/>
                <a:gd name="adj3" fmla="val 1885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0" name="Block Arc 9">
              <a:extLst>
                <a:ext uri="{FF2B5EF4-FFF2-40B4-BE49-F238E27FC236}">
                  <a16:creationId xmlns:a16="http://schemas.microsoft.com/office/drawing/2014/main" id="{1B455BFE-2885-4A58-ABA3-833F5FECD253}"/>
                </a:ext>
              </a:extLst>
            </p:cNvPr>
            <p:cNvSpPr/>
            <p:nvPr/>
          </p:nvSpPr>
          <p:spPr>
            <a:xfrm rot="16200000">
              <a:off x="5454802" y="3912049"/>
              <a:ext cx="1282394" cy="1282395"/>
            </a:xfrm>
            <a:prstGeom prst="blockArc">
              <a:avLst>
                <a:gd name="adj1" fmla="val 10800000"/>
                <a:gd name="adj2" fmla="val 0"/>
                <a:gd name="adj3" fmla="val 188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1" name="Block Arc 10">
              <a:extLst>
                <a:ext uri="{FF2B5EF4-FFF2-40B4-BE49-F238E27FC236}">
                  <a16:creationId xmlns:a16="http://schemas.microsoft.com/office/drawing/2014/main" id="{E6E99CF4-7CAB-4EF7-983D-4C83F703A85C}"/>
                </a:ext>
              </a:extLst>
            </p:cNvPr>
            <p:cNvSpPr/>
            <p:nvPr/>
          </p:nvSpPr>
          <p:spPr>
            <a:xfrm rot="5400000">
              <a:off x="5454803" y="4952696"/>
              <a:ext cx="1282394" cy="1282395"/>
            </a:xfrm>
            <a:prstGeom prst="blockArc">
              <a:avLst>
                <a:gd name="adj1" fmla="val 10800000"/>
                <a:gd name="adj2" fmla="val 0"/>
                <a:gd name="adj3" fmla="val 188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2" name="Oval 13">
              <a:extLst>
                <a:ext uri="{FF2B5EF4-FFF2-40B4-BE49-F238E27FC236}">
                  <a16:creationId xmlns:a16="http://schemas.microsoft.com/office/drawing/2014/main" id="{52EB097B-2D6C-459E-AEBF-44DB4C252BA1}"/>
                </a:ext>
              </a:extLst>
            </p:cNvPr>
            <p:cNvSpPr/>
            <p:nvPr/>
          </p:nvSpPr>
          <p:spPr>
            <a:xfrm rot="16200000">
              <a:off x="5792865" y="5286825"/>
              <a:ext cx="614135" cy="61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Oval 14">
              <a:extLst>
                <a:ext uri="{FF2B5EF4-FFF2-40B4-BE49-F238E27FC236}">
                  <a16:creationId xmlns:a16="http://schemas.microsoft.com/office/drawing/2014/main" id="{B7ABAB37-AE92-4CEC-AB6F-B5E25273E0B2}"/>
                </a:ext>
              </a:extLst>
            </p:cNvPr>
            <p:cNvSpPr/>
            <p:nvPr/>
          </p:nvSpPr>
          <p:spPr>
            <a:xfrm rot="16200000">
              <a:off x="5792865" y="4246178"/>
              <a:ext cx="614135" cy="6141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4" name="Oval 15">
              <a:extLst>
                <a:ext uri="{FF2B5EF4-FFF2-40B4-BE49-F238E27FC236}">
                  <a16:creationId xmlns:a16="http://schemas.microsoft.com/office/drawing/2014/main" id="{55578EFD-2513-4DA3-AB57-1E5D9F9FA608}"/>
                </a:ext>
              </a:extLst>
            </p:cNvPr>
            <p:cNvSpPr/>
            <p:nvPr/>
          </p:nvSpPr>
          <p:spPr>
            <a:xfrm rot="16200000">
              <a:off x="5792865" y="3205530"/>
              <a:ext cx="614135" cy="6141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Oval 16">
              <a:extLst>
                <a:ext uri="{FF2B5EF4-FFF2-40B4-BE49-F238E27FC236}">
                  <a16:creationId xmlns:a16="http://schemas.microsoft.com/office/drawing/2014/main" id="{ED09EA83-C4AD-42C8-8187-82101DE7726E}"/>
                </a:ext>
              </a:extLst>
            </p:cNvPr>
            <p:cNvSpPr/>
            <p:nvPr/>
          </p:nvSpPr>
          <p:spPr>
            <a:xfrm rot="16200000">
              <a:off x="5792865" y="2164883"/>
              <a:ext cx="614135" cy="6141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Rectangle 7">
            <a:extLst>
              <a:ext uri="{FF2B5EF4-FFF2-40B4-BE49-F238E27FC236}">
                <a16:creationId xmlns:a16="http://schemas.microsoft.com/office/drawing/2014/main" id="{87DF8A59-8F09-4C70-8B85-D56B3D9CF3F0}"/>
              </a:ext>
            </a:extLst>
          </p:cNvPr>
          <p:cNvSpPr/>
          <p:nvPr/>
        </p:nvSpPr>
        <p:spPr>
          <a:xfrm>
            <a:off x="8678402" y="2962209"/>
            <a:ext cx="376085" cy="35510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11" name="Group 22">
            <a:extLst>
              <a:ext uri="{FF2B5EF4-FFF2-40B4-BE49-F238E27FC236}">
                <a16:creationId xmlns:a16="http://schemas.microsoft.com/office/drawing/2014/main" id="{6A33DFC3-D89E-4281-8606-5EE66CF298AF}"/>
              </a:ext>
            </a:extLst>
          </p:cNvPr>
          <p:cNvGrpSpPr/>
          <p:nvPr/>
        </p:nvGrpSpPr>
        <p:grpSpPr>
          <a:xfrm>
            <a:off x="8740496" y="3802792"/>
            <a:ext cx="2813488" cy="889637"/>
            <a:chOff x="4965552" y="1736224"/>
            <a:chExt cx="2232248" cy="889637"/>
          </a:xfrm>
        </p:grpSpPr>
        <p:sp>
          <p:nvSpPr>
            <p:cNvPr id="26" name="TextBox 25">
              <a:extLst>
                <a:ext uri="{FF2B5EF4-FFF2-40B4-BE49-F238E27FC236}">
                  <a16:creationId xmlns:a16="http://schemas.microsoft.com/office/drawing/2014/main" id="{AC052281-DD08-4013-86A5-BDE1523A345C}"/>
                </a:ext>
              </a:extLst>
            </p:cNvPr>
            <p:cNvSpPr txBox="1"/>
            <p:nvPr/>
          </p:nvSpPr>
          <p:spPr>
            <a:xfrm>
              <a:off x="4965552" y="1979530"/>
              <a:ext cx="223224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add the data received to the database and then the current state of our garden</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EEA15175-BEBE-44CE-9401-2F058402F988}"/>
                </a:ext>
              </a:extLst>
            </p:cNvPr>
            <p:cNvSpPr txBox="1"/>
            <p:nvPr/>
          </p:nvSpPr>
          <p:spPr>
            <a:xfrm>
              <a:off x="4965552" y="1736224"/>
              <a:ext cx="223224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Storage updates in database</a:t>
              </a:r>
              <a:endParaRPr lang="ko-KR" altLang="en-US" sz="1200" b="1" dirty="0">
                <a:solidFill>
                  <a:schemeClr val="tx1">
                    <a:lumMod val="75000"/>
                    <a:lumOff val="25000"/>
                  </a:schemeClr>
                </a:solidFill>
                <a:cs typeface="Arial" pitchFamily="34" charset="0"/>
              </a:endParaRPr>
            </a:p>
          </p:txBody>
        </p:sp>
      </p:grpSp>
      <p:grpSp>
        <p:nvGrpSpPr>
          <p:cNvPr id="12" name="Group 25">
            <a:extLst>
              <a:ext uri="{FF2B5EF4-FFF2-40B4-BE49-F238E27FC236}">
                <a16:creationId xmlns:a16="http://schemas.microsoft.com/office/drawing/2014/main" id="{9BA8CF6F-5FAA-48BD-8F4A-FDDA8E9B217C}"/>
              </a:ext>
            </a:extLst>
          </p:cNvPr>
          <p:cNvGrpSpPr/>
          <p:nvPr/>
        </p:nvGrpSpPr>
        <p:grpSpPr>
          <a:xfrm>
            <a:off x="6874895" y="5563725"/>
            <a:ext cx="2813488" cy="889637"/>
            <a:chOff x="4965552" y="1736224"/>
            <a:chExt cx="2232248" cy="889637"/>
          </a:xfrm>
        </p:grpSpPr>
        <p:sp>
          <p:nvSpPr>
            <p:cNvPr id="24" name="TextBox 23">
              <a:extLst>
                <a:ext uri="{FF2B5EF4-FFF2-40B4-BE49-F238E27FC236}">
                  <a16:creationId xmlns:a16="http://schemas.microsoft.com/office/drawing/2014/main" id="{D52DC6C6-2270-4512-B9EB-6FC1FB4B1D81}"/>
                </a:ext>
              </a:extLst>
            </p:cNvPr>
            <p:cNvSpPr txBox="1"/>
            <p:nvPr/>
          </p:nvSpPr>
          <p:spPr>
            <a:xfrm>
              <a:off x="4965552" y="1979530"/>
              <a:ext cx="223224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Each sensor (we will see them in the next slides) communicates its readings to us every few seconds</a:t>
              </a:r>
              <a:endParaRPr lang="ko-KR" altLang="en-US" sz="12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33ED7AFA-FC49-4361-BB1A-889999813E93}"/>
                </a:ext>
              </a:extLst>
            </p:cNvPr>
            <p:cNvSpPr txBox="1"/>
            <p:nvPr/>
          </p:nvSpPr>
          <p:spPr>
            <a:xfrm>
              <a:off x="4965552" y="1736224"/>
              <a:ext cx="223224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Receive data from sensors</a:t>
              </a:r>
              <a:endParaRPr lang="ko-KR" altLang="en-US" sz="1200" b="1" dirty="0">
                <a:solidFill>
                  <a:schemeClr val="tx1">
                    <a:lumMod val="75000"/>
                    <a:lumOff val="25000"/>
                  </a:schemeClr>
                </a:solidFill>
                <a:cs typeface="Arial" pitchFamily="34" charset="0"/>
              </a:endParaRPr>
            </a:p>
          </p:txBody>
        </p:sp>
      </p:grpSp>
      <p:grpSp>
        <p:nvGrpSpPr>
          <p:cNvPr id="13" name="Group 28">
            <a:extLst>
              <a:ext uri="{FF2B5EF4-FFF2-40B4-BE49-F238E27FC236}">
                <a16:creationId xmlns:a16="http://schemas.microsoft.com/office/drawing/2014/main" id="{1A2710B4-A06E-4907-B998-978B87F9306B}"/>
              </a:ext>
            </a:extLst>
          </p:cNvPr>
          <p:cNvGrpSpPr/>
          <p:nvPr/>
        </p:nvGrpSpPr>
        <p:grpSpPr>
          <a:xfrm>
            <a:off x="5295338" y="1912907"/>
            <a:ext cx="2813488" cy="889637"/>
            <a:chOff x="4965552" y="1736224"/>
            <a:chExt cx="2232248" cy="889637"/>
          </a:xfrm>
        </p:grpSpPr>
        <p:sp>
          <p:nvSpPr>
            <p:cNvPr id="22" name="TextBox 21">
              <a:extLst>
                <a:ext uri="{FF2B5EF4-FFF2-40B4-BE49-F238E27FC236}">
                  <a16:creationId xmlns:a16="http://schemas.microsoft.com/office/drawing/2014/main" id="{E2D8E292-205D-4FA9-95BE-BB69B48737AA}"/>
                </a:ext>
              </a:extLst>
            </p:cNvPr>
            <p:cNvSpPr txBox="1"/>
            <p:nvPr/>
          </p:nvSpPr>
          <p:spPr>
            <a:xfrm>
              <a:off x="4965552" y="1979530"/>
              <a:ext cx="223224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The dynamic graphs are updated, and we can therefore maintain real-time monitoring</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EDB1D8C-1A5B-438A-9E6B-52393D6A224C}"/>
                </a:ext>
              </a:extLst>
            </p:cNvPr>
            <p:cNvSpPr txBox="1"/>
            <p:nvPr/>
          </p:nvSpPr>
          <p:spPr>
            <a:xfrm>
              <a:off x="4965552" y="1736224"/>
              <a:ext cx="223224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Update the dashboard</a:t>
              </a:r>
              <a:endParaRPr lang="ko-KR" altLang="en-US" sz="1200" b="1" dirty="0">
                <a:solidFill>
                  <a:schemeClr val="tx1">
                    <a:lumMod val="75000"/>
                    <a:lumOff val="25000"/>
                  </a:schemeClr>
                </a:solidFill>
                <a:cs typeface="Arial" pitchFamily="34" charset="0"/>
              </a:endParaRPr>
            </a:p>
          </p:txBody>
        </p:sp>
      </p:grpSp>
      <p:grpSp>
        <p:nvGrpSpPr>
          <p:cNvPr id="14" name="Group 31">
            <a:extLst>
              <a:ext uri="{FF2B5EF4-FFF2-40B4-BE49-F238E27FC236}">
                <a16:creationId xmlns:a16="http://schemas.microsoft.com/office/drawing/2014/main" id="{302C43F3-2762-448D-B530-786CF67E68E1}"/>
              </a:ext>
            </a:extLst>
          </p:cNvPr>
          <p:cNvGrpSpPr/>
          <p:nvPr/>
        </p:nvGrpSpPr>
        <p:grpSpPr>
          <a:xfrm>
            <a:off x="3451565" y="3802792"/>
            <a:ext cx="2813488" cy="889637"/>
            <a:chOff x="4965552" y="1736224"/>
            <a:chExt cx="2232248" cy="889637"/>
          </a:xfrm>
        </p:grpSpPr>
        <p:sp>
          <p:nvSpPr>
            <p:cNvPr id="20" name="TextBox 19">
              <a:extLst>
                <a:ext uri="{FF2B5EF4-FFF2-40B4-BE49-F238E27FC236}">
                  <a16:creationId xmlns:a16="http://schemas.microsoft.com/office/drawing/2014/main" id="{994EBE68-10E8-4789-9E1A-9D4D4DD315E2}"/>
                </a:ext>
              </a:extLst>
            </p:cNvPr>
            <p:cNvSpPr txBox="1"/>
            <p:nvPr/>
          </p:nvSpPr>
          <p:spPr>
            <a:xfrm>
              <a:off x="4965552" y="1979530"/>
              <a:ext cx="2232248"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If the received data requires taking some action, the device activates the right modules in an autonomous way</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4985A78A-5040-4EFF-9FF2-B6F16F308C76}"/>
                </a:ext>
              </a:extLst>
            </p:cNvPr>
            <p:cNvSpPr txBox="1"/>
            <p:nvPr/>
          </p:nvSpPr>
          <p:spPr>
            <a:xfrm>
              <a:off x="4965552" y="1736224"/>
              <a:ext cx="223224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Act if necessary</a:t>
              </a:r>
              <a:endParaRPr lang="ko-KR" altLang="en-US" sz="1200" b="1" dirty="0">
                <a:solidFill>
                  <a:schemeClr val="tx1">
                    <a:lumMod val="75000"/>
                    <a:lumOff val="25000"/>
                  </a:schemeClr>
                </a:solidFill>
                <a:cs typeface="Arial" pitchFamily="34" charset="0"/>
              </a:endParaRPr>
            </a:p>
          </p:txBody>
        </p:sp>
      </p:grpSp>
      <p:sp>
        <p:nvSpPr>
          <p:cNvPr id="15" name="TextBox 14">
            <a:extLst>
              <a:ext uri="{FF2B5EF4-FFF2-40B4-BE49-F238E27FC236}">
                <a16:creationId xmlns:a16="http://schemas.microsoft.com/office/drawing/2014/main" id="{F1BC6CD7-E654-414B-A614-F47751285038}"/>
              </a:ext>
            </a:extLst>
          </p:cNvPr>
          <p:cNvSpPr txBox="1"/>
          <p:nvPr/>
        </p:nvSpPr>
        <p:spPr>
          <a:xfrm>
            <a:off x="475084" y="2051406"/>
            <a:ext cx="4248000" cy="1332000"/>
          </a:xfrm>
          <a:prstGeom prst="rect">
            <a:avLst/>
          </a:prstGeom>
          <a:noFill/>
          <a:ln w="19050">
            <a:solidFill>
              <a:schemeClr val="accent1">
                <a:lumMod val="75000"/>
              </a:schemeClr>
            </a:solidFill>
          </a:ln>
        </p:spPr>
        <p:txBody>
          <a:bodyPr wrap="square" rtlCol="0" anchor="ctr">
            <a:spAutoFit/>
          </a:bodyPr>
          <a:lstStyle/>
          <a:p>
            <a:pPr algn="ctr"/>
            <a:r>
              <a:rPr lang="en-US" altLang="ko-KR" sz="2000" dirty="0">
                <a:cs typeface="Arial" pitchFamily="34" charset="0"/>
              </a:rPr>
              <a:t>The combined use of </a:t>
            </a:r>
            <a:r>
              <a:rPr lang="en-US" altLang="ko-KR" sz="2000" dirty="0">
                <a:solidFill>
                  <a:schemeClr val="accent4"/>
                </a:solidFill>
                <a:cs typeface="Arial" pitchFamily="34" charset="0"/>
              </a:rPr>
              <a:t>sensors</a:t>
            </a:r>
            <a:r>
              <a:rPr lang="en-US" altLang="ko-KR" sz="2000" dirty="0">
                <a:cs typeface="Arial" pitchFamily="34" charset="0"/>
              </a:rPr>
              <a:t>, </a:t>
            </a:r>
            <a:r>
              <a:rPr lang="en-US" altLang="ko-KR" sz="2000" dirty="0">
                <a:solidFill>
                  <a:schemeClr val="accent2"/>
                </a:solidFill>
                <a:cs typeface="Arial" pitchFamily="34" charset="0"/>
              </a:rPr>
              <a:t>scripts</a:t>
            </a:r>
            <a:r>
              <a:rPr lang="en-US" altLang="ko-KR" sz="2000" dirty="0">
                <a:cs typeface="Arial" pitchFamily="34" charset="0"/>
              </a:rPr>
              <a:t> and </a:t>
            </a:r>
            <a:r>
              <a:rPr lang="en-US" altLang="ko-KR" sz="2000" dirty="0">
                <a:solidFill>
                  <a:schemeClr val="accent2">
                    <a:lumMod val="75000"/>
                  </a:schemeClr>
                </a:solidFill>
                <a:cs typeface="Arial" pitchFamily="34" charset="0"/>
              </a:rPr>
              <a:t>connections</a:t>
            </a:r>
            <a:r>
              <a:rPr lang="en-US" altLang="ko-KR" sz="2000" dirty="0">
                <a:cs typeface="Arial" pitchFamily="34" charset="0"/>
              </a:rPr>
              <a:t> via certain </a:t>
            </a:r>
            <a:r>
              <a:rPr lang="en-US" altLang="ko-KR" sz="2000" dirty="0">
                <a:solidFill>
                  <a:schemeClr val="accent1"/>
                </a:solidFill>
                <a:cs typeface="Arial" pitchFamily="34" charset="0"/>
              </a:rPr>
              <a:t>modules</a:t>
            </a:r>
            <a:r>
              <a:rPr lang="en-US" altLang="ko-KR" sz="2000" dirty="0">
                <a:cs typeface="Arial" pitchFamily="34" charset="0"/>
              </a:rPr>
              <a:t> allows an effective and continuous operational flow</a:t>
            </a:r>
            <a:endParaRPr lang="ko-KR" altLang="en-US" sz="2000" dirty="0">
              <a:cs typeface="Arial" pitchFamily="34" charset="0"/>
            </a:endParaRPr>
          </a:p>
        </p:txBody>
      </p:sp>
      <p:sp>
        <p:nvSpPr>
          <p:cNvPr id="16" name="TextBox 15">
            <a:extLst>
              <a:ext uri="{FF2B5EF4-FFF2-40B4-BE49-F238E27FC236}">
                <a16:creationId xmlns:a16="http://schemas.microsoft.com/office/drawing/2014/main" id="{56063DE3-593E-479C-A319-B847C54B1AA1}"/>
              </a:ext>
            </a:extLst>
          </p:cNvPr>
          <p:cNvSpPr txBox="1"/>
          <p:nvPr/>
        </p:nvSpPr>
        <p:spPr>
          <a:xfrm>
            <a:off x="272057" y="5146978"/>
            <a:ext cx="4728490" cy="646331"/>
          </a:xfrm>
          <a:prstGeom prst="rect">
            <a:avLst/>
          </a:prstGeom>
          <a:noFill/>
        </p:spPr>
        <p:txBody>
          <a:bodyPr wrap="square" rtlCol="0">
            <a:spAutoFit/>
          </a:bodyPr>
          <a:lstStyle/>
          <a:p>
            <a:r>
              <a:rPr lang="en-US" altLang="ko-KR" b="1" dirty="0">
                <a:solidFill>
                  <a:schemeClr val="accent2">
                    <a:lumMod val="75000"/>
                  </a:schemeClr>
                </a:solidFill>
                <a:cs typeface="Arial" pitchFamily="34" charset="0"/>
              </a:rPr>
              <a:t>Managing your garden automatically is not so impossible, here's how it's done →</a:t>
            </a:r>
          </a:p>
        </p:txBody>
      </p:sp>
      <p:sp>
        <p:nvSpPr>
          <p:cNvPr id="36" name="Block Arc 41">
            <a:extLst>
              <a:ext uri="{FF2B5EF4-FFF2-40B4-BE49-F238E27FC236}">
                <a16:creationId xmlns:a16="http://schemas.microsoft.com/office/drawing/2014/main" id="{63E06FEC-F31A-6D63-CCE3-FC8A15651F3E}"/>
              </a:ext>
            </a:extLst>
          </p:cNvPr>
          <p:cNvSpPr/>
          <p:nvPr/>
        </p:nvSpPr>
        <p:spPr>
          <a:xfrm>
            <a:off x="7719893" y="3740088"/>
            <a:ext cx="403351" cy="402405"/>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Isosceles Triangle 8">
            <a:extLst>
              <a:ext uri="{FF2B5EF4-FFF2-40B4-BE49-F238E27FC236}">
                <a16:creationId xmlns:a16="http://schemas.microsoft.com/office/drawing/2014/main" id="{B3752F8A-67A9-C77C-0E3C-30BFFE2DCAA7}"/>
              </a:ext>
            </a:extLst>
          </p:cNvPr>
          <p:cNvSpPr/>
          <p:nvPr/>
        </p:nvSpPr>
        <p:spPr>
          <a:xfrm rot="16200000">
            <a:off x="5880732" y="5356418"/>
            <a:ext cx="399088" cy="384985"/>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8" name="Oval 21">
            <a:extLst>
              <a:ext uri="{FF2B5EF4-FFF2-40B4-BE49-F238E27FC236}">
                <a16:creationId xmlns:a16="http://schemas.microsoft.com/office/drawing/2014/main" id="{B1B5292E-E94B-F071-DBDB-F78702020D30}"/>
              </a:ext>
            </a:extLst>
          </p:cNvPr>
          <p:cNvSpPr>
            <a:spLocks noChangeAspect="1"/>
          </p:cNvSpPr>
          <p:nvPr/>
        </p:nvSpPr>
        <p:spPr>
          <a:xfrm>
            <a:off x="6764710" y="4512466"/>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39" name="Picture 2">
            <a:extLst>
              <a:ext uri="{FF2B5EF4-FFF2-40B4-BE49-F238E27FC236}">
                <a16:creationId xmlns:a16="http://schemas.microsoft.com/office/drawing/2014/main" id="{B47006F1-0FDE-0BF6-D685-822B2833660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29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2E8406-E476-4FCC-87EB-2286510252EB}"/>
              </a:ext>
            </a:extLst>
          </p:cNvPr>
          <p:cNvSpPr txBox="1"/>
          <p:nvPr/>
        </p:nvSpPr>
        <p:spPr>
          <a:xfrm>
            <a:off x="5083481" y="2805562"/>
            <a:ext cx="2205840" cy="1569660"/>
          </a:xfrm>
          <a:prstGeom prst="rect">
            <a:avLst/>
          </a:prstGeom>
          <a:noFill/>
        </p:spPr>
        <p:txBody>
          <a:bodyPr wrap="square" rtlCol="0" anchor="ctr">
            <a:spAutoFit/>
          </a:bodyPr>
          <a:lstStyle/>
          <a:p>
            <a:pPr algn="ctr"/>
            <a:r>
              <a:rPr lang="en-US" altLang="ko-KR" sz="4800" b="1" dirty="0">
                <a:solidFill>
                  <a:schemeClr val="accent3">
                    <a:lumMod val="75000"/>
                  </a:schemeClr>
                </a:solidFill>
                <a:latin typeface="+mj-lt"/>
                <a:cs typeface="Arial" pitchFamily="34" charset="0"/>
              </a:rPr>
              <a:t>The Device</a:t>
            </a:r>
            <a:endParaRPr lang="ko-KR" altLang="en-US" sz="4800" b="1" dirty="0">
              <a:solidFill>
                <a:schemeClr val="accent3">
                  <a:lumMod val="75000"/>
                </a:schemeClr>
              </a:solidFill>
              <a:latin typeface="+mj-lt"/>
              <a:cs typeface="Arial" pitchFamily="34" charset="0"/>
            </a:endParaRPr>
          </a:p>
        </p:txBody>
      </p:sp>
      <p:pic>
        <p:nvPicPr>
          <p:cNvPr id="2" name="Picture 2">
            <a:extLst>
              <a:ext uri="{FF2B5EF4-FFF2-40B4-BE49-F238E27FC236}">
                <a16:creationId xmlns:a16="http://schemas.microsoft.com/office/drawing/2014/main" id="{EC1ED466-2079-937F-C134-277224C0F01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3B84C539-05AE-4C17-A217-2399DA5953AA}"/>
              </a:ext>
            </a:extLst>
          </p:cNvPr>
          <p:cNvSpPr/>
          <p:nvPr/>
        </p:nvSpPr>
        <p:spPr>
          <a:xfrm>
            <a:off x="4162888" y="1796500"/>
            <a:ext cx="7279563" cy="4180428"/>
          </a:xfrm>
          <a:prstGeom prst="rect">
            <a:avLst/>
          </a:prstGeom>
          <a:noFill/>
          <a:ln w="38100">
            <a:solidFill>
              <a:schemeClr val="accent3"/>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19">
            <a:extLst>
              <a:ext uri="{FF2B5EF4-FFF2-40B4-BE49-F238E27FC236}">
                <a16:creationId xmlns:a16="http://schemas.microsoft.com/office/drawing/2014/main" id="{437748F6-9DB2-4635-A837-72EBE9C4260B}"/>
              </a:ext>
            </a:extLst>
          </p:cNvPr>
          <p:cNvGrpSpPr/>
          <p:nvPr/>
        </p:nvGrpSpPr>
        <p:grpSpPr>
          <a:xfrm>
            <a:off x="291168" y="1347249"/>
            <a:ext cx="3758548" cy="1333097"/>
            <a:chOff x="793181" y="2135206"/>
            <a:chExt cx="3055805" cy="1333097"/>
          </a:xfrm>
        </p:grpSpPr>
        <p:sp>
          <p:nvSpPr>
            <p:cNvPr id="14" name="TextBox 13">
              <a:extLst>
                <a:ext uri="{FF2B5EF4-FFF2-40B4-BE49-F238E27FC236}">
                  <a16:creationId xmlns:a16="http://schemas.microsoft.com/office/drawing/2014/main" id="{39B98243-C81E-44AB-AA65-4E1AE66C49D7}"/>
                </a:ext>
              </a:extLst>
            </p:cNvPr>
            <p:cNvSpPr txBox="1"/>
            <p:nvPr/>
          </p:nvSpPr>
          <p:spPr>
            <a:xfrm>
              <a:off x="793182" y="2452640"/>
              <a:ext cx="3055804"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device has allowed us to connect many different sensors, making it able to manage them all, and above all it is able to perform a </a:t>
              </a:r>
              <a:r>
                <a:rPr lang="en-US" altLang="ko-KR" sz="1200" dirty="0" err="1">
                  <a:solidFill>
                    <a:schemeClr val="tx1">
                      <a:lumMod val="75000"/>
                      <a:lumOff val="25000"/>
                    </a:schemeClr>
                  </a:solidFill>
                  <a:cs typeface="Arial" pitchFamily="34" charset="0"/>
                </a:rPr>
                <a:t>WiFi</a:t>
              </a:r>
              <a:r>
                <a:rPr lang="en-US" altLang="ko-KR" sz="1200" dirty="0">
                  <a:solidFill>
                    <a:schemeClr val="tx1">
                      <a:lumMod val="75000"/>
                      <a:lumOff val="25000"/>
                    </a:schemeClr>
                  </a:solidFill>
                  <a:cs typeface="Arial" pitchFamily="34" charset="0"/>
                </a:rPr>
                <a:t> connection and therefore interact via the MQTT protocol</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D09290F5-B7DF-4D75-9C1A-63C01EBA4DB9}"/>
                </a:ext>
              </a:extLst>
            </p:cNvPr>
            <p:cNvSpPr txBox="1"/>
            <p:nvPr/>
          </p:nvSpPr>
          <p:spPr>
            <a:xfrm>
              <a:off x="793181" y="2135206"/>
              <a:ext cx="3055804" cy="338554"/>
            </a:xfrm>
            <a:prstGeom prst="rect">
              <a:avLst/>
            </a:prstGeom>
            <a:noFill/>
          </p:spPr>
          <p:txBody>
            <a:bodyPr wrap="square" rtlCol="0" anchor="ctr">
              <a:spAutoFit/>
            </a:bodyPr>
            <a:lstStyle/>
            <a:p>
              <a:r>
                <a:rPr lang="en-US" altLang="ko-KR" sz="1600" b="1" dirty="0">
                  <a:solidFill>
                    <a:schemeClr val="accent2"/>
                  </a:solidFill>
                  <a:cs typeface="Arial" pitchFamily="34" charset="0"/>
                </a:rPr>
                <a:t>Why ESP32</a:t>
              </a:r>
              <a:endParaRPr lang="ko-KR" altLang="en-US" sz="1600" b="1" dirty="0">
                <a:solidFill>
                  <a:schemeClr val="accent2"/>
                </a:solidFill>
                <a:cs typeface="Arial" pitchFamily="34" charset="0"/>
              </a:endParaRPr>
            </a:p>
          </p:txBody>
        </p:sp>
      </p:grpSp>
      <p:grpSp>
        <p:nvGrpSpPr>
          <p:cNvPr id="21" name="그룹 20">
            <a:extLst>
              <a:ext uri="{FF2B5EF4-FFF2-40B4-BE49-F238E27FC236}">
                <a16:creationId xmlns:a16="http://schemas.microsoft.com/office/drawing/2014/main" id="{32F590AF-6999-418D-AAB0-27130731F93F}"/>
              </a:ext>
            </a:extLst>
          </p:cNvPr>
          <p:cNvGrpSpPr/>
          <p:nvPr/>
        </p:nvGrpSpPr>
        <p:grpSpPr>
          <a:xfrm>
            <a:off x="268388" y="2680346"/>
            <a:ext cx="3758546" cy="1460442"/>
            <a:chOff x="793181" y="2135206"/>
            <a:chExt cx="3055805" cy="1042303"/>
          </a:xfrm>
        </p:grpSpPr>
        <p:sp>
          <p:nvSpPr>
            <p:cNvPr id="22" name="TextBox 21">
              <a:extLst>
                <a:ext uri="{FF2B5EF4-FFF2-40B4-BE49-F238E27FC236}">
                  <a16:creationId xmlns:a16="http://schemas.microsoft.com/office/drawing/2014/main" id="{DCC818F0-D354-4D33-8E5D-0A324734D471}"/>
                </a:ext>
              </a:extLst>
            </p:cNvPr>
            <p:cNvSpPr txBox="1"/>
            <p:nvPr/>
          </p:nvSpPr>
          <p:spPr>
            <a:xfrm>
              <a:off x="793182" y="2452640"/>
              <a:ext cx="3055804" cy="72486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Thanks to this environment, we have simulated as best as possible all the behaviors of the different modules and objects connected to the device, therefore able to trigger triggers when necessary and other functions</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2971DC8C-2285-4935-A09D-1FE982778E69}"/>
                </a:ext>
              </a:extLst>
            </p:cNvPr>
            <p:cNvSpPr txBox="1"/>
            <p:nvPr/>
          </p:nvSpPr>
          <p:spPr>
            <a:xfrm>
              <a:off x="793181" y="2135206"/>
              <a:ext cx="3055804" cy="338554"/>
            </a:xfrm>
            <a:prstGeom prst="rect">
              <a:avLst/>
            </a:prstGeom>
            <a:noFill/>
          </p:spPr>
          <p:txBody>
            <a:bodyPr wrap="square" rtlCol="0" anchor="ctr">
              <a:spAutoFit/>
            </a:bodyPr>
            <a:lstStyle/>
            <a:p>
              <a:r>
                <a:rPr lang="en-US" altLang="ko-KR" sz="1600" b="1" dirty="0" err="1">
                  <a:solidFill>
                    <a:schemeClr val="accent2"/>
                  </a:solidFill>
                  <a:cs typeface="Arial" pitchFamily="34" charset="0"/>
                </a:rPr>
                <a:t>Wokwi</a:t>
              </a:r>
              <a:r>
                <a:rPr lang="en-US" altLang="ko-KR" sz="1600" b="1" dirty="0">
                  <a:solidFill>
                    <a:schemeClr val="accent2"/>
                  </a:solidFill>
                  <a:cs typeface="Arial" pitchFamily="34" charset="0"/>
                </a:rPr>
                <a:t> environment</a:t>
              </a:r>
              <a:endParaRPr lang="ko-KR" altLang="en-US" sz="1600" b="1" dirty="0">
                <a:solidFill>
                  <a:schemeClr val="accent2"/>
                </a:solidFill>
                <a:cs typeface="Arial" pitchFamily="34" charset="0"/>
              </a:endParaRPr>
            </a:p>
          </p:txBody>
        </p:sp>
      </p:grpSp>
      <p:grpSp>
        <p:nvGrpSpPr>
          <p:cNvPr id="25" name="그룹 24">
            <a:extLst>
              <a:ext uri="{FF2B5EF4-FFF2-40B4-BE49-F238E27FC236}">
                <a16:creationId xmlns:a16="http://schemas.microsoft.com/office/drawing/2014/main" id="{C09E35ED-3954-45A2-9DCE-D8A3F97BC32F}"/>
              </a:ext>
            </a:extLst>
          </p:cNvPr>
          <p:cNvGrpSpPr/>
          <p:nvPr/>
        </p:nvGrpSpPr>
        <p:grpSpPr>
          <a:xfrm>
            <a:off x="268388" y="4301116"/>
            <a:ext cx="3735765" cy="1209635"/>
            <a:chOff x="793181" y="2184691"/>
            <a:chExt cx="3055805" cy="856017"/>
          </a:xfrm>
        </p:grpSpPr>
        <p:sp>
          <p:nvSpPr>
            <p:cNvPr id="26" name="TextBox 25">
              <a:extLst>
                <a:ext uri="{FF2B5EF4-FFF2-40B4-BE49-F238E27FC236}">
                  <a16:creationId xmlns:a16="http://schemas.microsoft.com/office/drawing/2014/main" id="{5E8F156D-D0B5-4B31-BE05-718C92E8AFF8}"/>
                </a:ext>
              </a:extLst>
            </p:cNvPr>
            <p:cNvSpPr txBox="1"/>
            <p:nvPr/>
          </p:nvSpPr>
          <p:spPr>
            <a:xfrm>
              <a:off x="793182" y="2452640"/>
              <a:ext cx="3055804" cy="58806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As mentioned, we have connected to the card various sensors capable of acquiring data, and as many objects capable of responding to these detections to activate consequent mechanisms</a:t>
              </a:r>
              <a:endParaRPr lang="ko-KR" altLang="en-US"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6E1FFB25-BAC7-48CA-BDCF-6A2B52D68599}"/>
                </a:ext>
              </a:extLst>
            </p:cNvPr>
            <p:cNvSpPr txBox="1"/>
            <p:nvPr/>
          </p:nvSpPr>
          <p:spPr>
            <a:xfrm>
              <a:off x="793181" y="2184691"/>
              <a:ext cx="3055804" cy="239583"/>
            </a:xfrm>
            <a:prstGeom prst="rect">
              <a:avLst/>
            </a:prstGeom>
            <a:noFill/>
          </p:spPr>
          <p:txBody>
            <a:bodyPr wrap="square" rtlCol="0" anchor="ctr">
              <a:spAutoFit/>
            </a:bodyPr>
            <a:lstStyle/>
            <a:p>
              <a:r>
                <a:rPr lang="en-US" altLang="ko-KR" sz="1600" b="1" dirty="0">
                  <a:solidFill>
                    <a:schemeClr val="accent2"/>
                  </a:solidFill>
                  <a:cs typeface="Arial" pitchFamily="34" charset="0"/>
                </a:rPr>
                <a:t>The processes involved</a:t>
              </a:r>
              <a:endParaRPr lang="ko-KR" altLang="en-US" sz="1600" b="1" dirty="0">
                <a:solidFill>
                  <a:schemeClr val="accent2"/>
                </a:solidFill>
                <a:cs typeface="Arial" pitchFamily="34" charset="0"/>
              </a:endParaRPr>
            </a:p>
          </p:txBody>
        </p:sp>
      </p:grpSp>
      <p:pic>
        <p:nvPicPr>
          <p:cNvPr id="6" name="Picture 2">
            <a:extLst>
              <a:ext uri="{FF2B5EF4-FFF2-40B4-BE49-F238E27FC236}">
                <a16:creationId xmlns:a16="http://schemas.microsoft.com/office/drawing/2014/main" id="{F111BCC4-59D9-27B5-C223-1DEB461FB08B}"/>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grpSp>
        <p:nvGrpSpPr>
          <p:cNvPr id="2" name="그룹 24">
            <a:extLst>
              <a:ext uri="{FF2B5EF4-FFF2-40B4-BE49-F238E27FC236}">
                <a16:creationId xmlns:a16="http://schemas.microsoft.com/office/drawing/2014/main" id="{A6B51A6B-3984-C095-605D-366F6B7E858A}"/>
              </a:ext>
            </a:extLst>
          </p:cNvPr>
          <p:cNvGrpSpPr/>
          <p:nvPr/>
        </p:nvGrpSpPr>
        <p:grpSpPr>
          <a:xfrm>
            <a:off x="4581596" y="6137537"/>
            <a:ext cx="5485429" cy="461665"/>
            <a:chOff x="783865" y="2533899"/>
            <a:chExt cx="4487007" cy="326704"/>
          </a:xfrm>
        </p:grpSpPr>
        <p:sp>
          <p:nvSpPr>
            <p:cNvPr id="4" name="TextBox 25">
              <a:extLst>
                <a:ext uri="{FF2B5EF4-FFF2-40B4-BE49-F238E27FC236}">
                  <a16:creationId xmlns:a16="http://schemas.microsoft.com/office/drawing/2014/main" id="{D1765ACD-79C7-DD93-B42B-B48155C40463}"/>
                </a:ext>
              </a:extLst>
            </p:cNvPr>
            <p:cNvSpPr txBox="1"/>
            <p:nvPr/>
          </p:nvSpPr>
          <p:spPr>
            <a:xfrm>
              <a:off x="2013920" y="2533899"/>
              <a:ext cx="3256952" cy="326704"/>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If a light sensor communicates a lower lighting level than the desired threshold, it turns ON the specific LED</a:t>
              </a:r>
              <a:endParaRPr lang="ko-KR" altLang="en-US" sz="1200" dirty="0">
                <a:solidFill>
                  <a:schemeClr val="tx1">
                    <a:lumMod val="75000"/>
                    <a:lumOff val="25000"/>
                  </a:schemeClr>
                </a:solidFill>
                <a:cs typeface="Arial" pitchFamily="34" charset="0"/>
              </a:endParaRPr>
            </a:p>
          </p:txBody>
        </p:sp>
        <p:sp>
          <p:nvSpPr>
            <p:cNvPr id="7" name="TextBox 26">
              <a:extLst>
                <a:ext uri="{FF2B5EF4-FFF2-40B4-BE49-F238E27FC236}">
                  <a16:creationId xmlns:a16="http://schemas.microsoft.com/office/drawing/2014/main" id="{2AE5B424-8956-D67E-3392-3E897BFE3029}"/>
                </a:ext>
              </a:extLst>
            </p:cNvPr>
            <p:cNvSpPr txBox="1"/>
            <p:nvPr/>
          </p:nvSpPr>
          <p:spPr>
            <a:xfrm>
              <a:off x="783865" y="2570673"/>
              <a:ext cx="3055804" cy="239583"/>
            </a:xfrm>
            <a:prstGeom prst="rect">
              <a:avLst/>
            </a:prstGeom>
            <a:noFill/>
          </p:spPr>
          <p:txBody>
            <a:bodyPr wrap="square" rtlCol="0" anchor="ctr">
              <a:spAutoFit/>
            </a:bodyPr>
            <a:lstStyle/>
            <a:p>
              <a:r>
                <a:rPr lang="en-US" altLang="ko-KR" sz="1600" b="1" dirty="0">
                  <a:solidFill>
                    <a:schemeClr val="accent2"/>
                  </a:solidFill>
                  <a:cs typeface="Arial" pitchFamily="34" charset="0"/>
                </a:rPr>
                <a:t>An example →</a:t>
              </a:r>
              <a:endParaRPr lang="ko-KR" altLang="en-US" sz="1600" b="1" dirty="0">
                <a:solidFill>
                  <a:schemeClr val="accent2"/>
                </a:solidFill>
                <a:cs typeface="Arial" pitchFamily="34" charset="0"/>
              </a:endParaRPr>
            </a:p>
          </p:txBody>
        </p:sp>
      </p:grpSp>
      <p:sp>
        <p:nvSpPr>
          <p:cNvPr id="9" name="Freccia angolare in su 8">
            <a:extLst>
              <a:ext uri="{FF2B5EF4-FFF2-40B4-BE49-F238E27FC236}">
                <a16:creationId xmlns:a16="http://schemas.microsoft.com/office/drawing/2014/main" id="{D8AA272C-7665-483A-107B-F33DB9A29C8E}"/>
              </a:ext>
            </a:extLst>
          </p:cNvPr>
          <p:cNvSpPr/>
          <p:nvPr/>
        </p:nvSpPr>
        <p:spPr>
          <a:xfrm rot="5400000">
            <a:off x="2400726" y="4924631"/>
            <a:ext cx="731071" cy="2475780"/>
          </a:xfrm>
          <a:prstGeom prst="bentUpArrow">
            <a:avLst>
              <a:gd name="adj1" fmla="val 18398"/>
              <a:gd name="adj2" fmla="val 21652"/>
              <a:gd name="adj3" fmla="val 25000"/>
            </a:avLst>
          </a:prstGeom>
          <a:solidFill>
            <a:srgbClr val="6FA94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Text Placeholder 1">
            <a:extLst>
              <a:ext uri="{FF2B5EF4-FFF2-40B4-BE49-F238E27FC236}">
                <a16:creationId xmlns:a16="http://schemas.microsoft.com/office/drawing/2014/main" id="{541FC692-08AF-601E-050B-5FCB0668DCDA}"/>
              </a:ext>
            </a:extLst>
          </p:cNvPr>
          <p:cNvSpPr txBox="1">
            <a:spLocks/>
          </p:cNvSpPr>
          <p:nvPr/>
        </p:nvSpPr>
        <p:spPr>
          <a:xfrm>
            <a:off x="323529" y="33950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dirty="0">
                <a:solidFill>
                  <a:schemeClr val="accent3">
                    <a:lumMod val="75000"/>
                  </a:schemeClr>
                </a:solidFill>
              </a:rPr>
              <a:t>ESP32 v4</a:t>
            </a:r>
          </a:p>
        </p:txBody>
      </p:sp>
      <p:pic>
        <p:nvPicPr>
          <p:cNvPr id="19" name="Segnaposto immagine 18" descr="Immagine che contiene diagramma, schermata, Piano, schizzo&#10;&#10;Descrizione generata automaticamente">
            <a:extLst>
              <a:ext uri="{FF2B5EF4-FFF2-40B4-BE49-F238E27FC236}">
                <a16:creationId xmlns:a16="http://schemas.microsoft.com/office/drawing/2014/main" id="{112A3D3F-388B-79B9-645D-D824FD4251FE}"/>
              </a:ext>
            </a:extLst>
          </p:cNvPr>
          <p:cNvPicPr>
            <a:picLocks noGrp="1" noChangeAspect="1"/>
          </p:cNvPicPr>
          <p:nvPr>
            <p:ph type="pic" sz="quarter" idx="42"/>
          </p:nvPr>
        </p:nvPicPr>
        <p:blipFill rotWithShape="1">
          <a:blip r:embed="rId4">
            <a:extLst>
              <a:ext uri="{28A0092B-C50C-407E-A947-70E740481C1C}">
                <a14:useLocalDpi xmlns:a14="http://schemas.microsoft.com/office/drawing/2010/main" val="0"/>
              </a:ext>
            </a:extLst>
          </a:blip>
          <a:srcRect l="15349" t="6943" r="21589" b="14345"/>
          <a:stretch/>
        </p:blipFill>
        <p:spPr>
          <a:xfrm>
            <a:off x="4431277" y="1452859"/>
            <a:ext cx="7513144" cy="4338083"/>
          </a:xfrm>
        </p:spPr>
      </p:pic>
    </p:spTree>
    <p:extLst>
      <p:ext uri="{BB962C8B-B14F-4D97-AF65-F5344CB8AC3E}">
        <p14:creationId xmlns:p14="http://schemas.microsoft.com/office/powerpoint/2010/main" val="11999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The sensors</a:t>
            </a:r>
          </a:p>
        </p:txBody>
      </p:sp>
      <p:sp>
        <p:nvSpPr>
          <p:cNvPr id="9" name="Text Placeholder 2">
            <a:extLst>
              <a:ext uri="{FF2B5EF4-FFF2-40B4-BE49-F238E27FC236}">
                <a16:creationId xmlns:a16="http://schemas.microsoft.com/office/drawing/2014/main" id="{BE2B067A-6305-4DA6-9D0A-5483ED0C7EFE}"/>
              </a:ext>
            </a:extLst>
          </p:cNvPr>
          <p:cNvSpPr txBox="1">
            <a:spLocks/>
          </p:cNvSpPr>
          <p:nvPr/>
        </p:nvSpPr>
        <p:spPr>
          <a:xfrm>
            <a:off x="2395185" y="1993717"/>
            <a:ext cx="1776765" cy="288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Water tank level</a:t>
            </a:r>
          </a:p>
        </p:txBody>
      </p:sp>
      <p:sp>
        <p:nvSpPr>
          <p:cNvPr id="11" name="Text Placeholder 4">
            <a:extLst>
              <a:ext uri="{FF2B5EF4-FFF2-40B4-BE49-F238E27FC236}">
                <a16:creationId xmlns:a16="http://schemas.microsoft.com/office/drawing/2014/main" id="{40C6C636-A03A-4A5F-9A1C-DC510C3781AC}"/>
              </a:ext>
            </a:extLst>
          </p:cNvPr>
          <p:cNvSpPr txBox="1">
            <a:spLocks/>
          </p:cNvSpPr>
          <p:nvPr/>
        </p:nvSpPr>
        <p:spPr>
          <a:xfrm>
            <a:off x="2395185" y="2332690"/>
            <a:ext cx="1776765" cy="834246"/>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dirty="0">
                <a:cs typeface="Arial" pitchFamily="34" charset="0"/>
              </a:rPr>
              <a:t>Thanks to ultrasound, we can measure the water level</a:t>
            </a:r>
            <a:endParaRPr lang="ko-KR" altLang="en-US" dirty="0">
              <a:cs typeface="Arial" pitchFamily="34" charset="0"/>
            </a:endParaRPr>
          </a:p>
        </p:txBody>
      </p:sp>
      <p:sp>
        <p:nvSpPr>
          <p:cNvPr id="16" name="Text Placeholder 2">
            <a:extLst>
              <a:ext uri="{FF2B5EF4-FFF2-40B4-BE49-F238E27FC236}">
                <a16:creationId xmlns:a16="http://schemas.microsoft.com/office/drawing/2014/main" id="{7A7778AB-DEF3-4693-9CEF-B88A31C42561}"/>
              </a:ext>
            </a:extLst>
          </p:cNvPr>
          <p:cNvSpPr txBox="1">
            <a:spLocks/>
          </p:cNvSpPr>
          <p:nvPr/>
        </p:nvSpPr>
        <p:spPr>
          <a:xfrm>
            <a:off x="5756058" y="1955137"/>
            <a:ext cx="2069082" cy="288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External temperature / humidity</a:t>
            </a:r>
          </a:p>
        </p:txBody>
      </p:sp>
      <p:sp>
        <p:nvSpPr>
          <p:cNvPr id="18" name="Text Placeholder 4">
            <a:extLst>
              <a:ext uri="{FF2B5EF4-FFF2-40B4-BE49-F238E27FC236}">
                <a16:creationId xmlns:a16="http://schemas.microsoft.com/office/drawing/2014/main" id="{247EF85F-5049-410C-9A5F-69E5976222E4}"/>
              </a:ext>
            </a:extLst>
          </p:cNvPr>
          <p:cNvSpPr txBox="1">
            <a:spLocks/>
          </p:cNvSpPr>
          <p:nvPr/>
        </p:nvSpPr>
        <p:spPr>
          <a:xfrm>
            <a:off x="6048374" y="2438884"/>
            <a:ext cx="1776765" cy="834246"/>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dirty="0">
                <a:cs typeface="Arial" pitchFamily="34" charset="0"/>
              </a:rPr>
              <a:t>This device sends signals about the temperature and humidity it perceives</a:t>
            </a:r>
            <a:endParaRPr lang="ko-KR" altLang="en-US" dirty="0">
              <a:cs typeface="Arial" pitchFamily="34" charset="0"/>
            </a:endParaRPr>
          </a:p>
        </p:txBody>
      </p:sp>
      <p:sp>
        <p:nvSpPr>
          <p:cNvPr id="23" name="Text Placeholder 2">
            <a:extLst>
              <a:ext uri="{FF2B5EF4-FFF2-40B4-BE49-F238E27FC236}">
                <a16:creationId xmlns:a16="http://schemas.microsoft.com/office/drawing/2014/main" id="{AEE83036-9D91-46A7-8DE5-674CE4CC4B5A}"/>
              </a:ext>
            </a:extLst>
          </p:cNvPr>
          <p:cNvSpPr txBox="1">
            <a:spLocks/>
          </p:cNvSpPr>
          <p:nvPr/>
        </p:nvSpPr>
        <p:spPr>
          <a:xfrm>
            <a:off x="9701565" y="1993717"/>
            <a:ext cx="1776765" cy="288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Moisture</a:t>
            </a:r>
          </a:p>
        </p:txBody>
      </p:sp>
      <p:sp>
        <p:nvSpPr>
          <p:cNvPr id="25" name="Text Placeholder 4">
            <a:extLst>
              <a:ext uri="{FF2B5EF4-FFF2-40B4-BE49-F238E27FC236}">
                <a16:creationId xmlns:a16="http://schemas.microsoft.com/office/drawing/2014/main" id="{43B0B85B-28F0-4D08-8B66-18D506CB1DEF}"/>
              </a:ext>
            </a:extLst>
          </p:cNvPr>
          <p:cNvSpPr txBox="1">
            <a:spLocks/>
          </p:cNvSpPr>
          <p:nvPr/>
        </p:nvSpPr>
        <p:spPr>
          <a:xfrm>
            <a:off x="9701565" y="2332690"/>
            <a:ext cx="1776765" cy="834246"/>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dirty="0">
                <a:cs typeface="Arial" pitchFamily="34" charset="0"/>
              </a:rPr>
              <a:t>Custom sensor capable of communicating moisture to us</a:t>
            </a:r>
            <a:endParaRPr lang="ko-KR" altLang="en-US" dirty="0">
              <a:cs typeface="Arial" pitchFamily="34" charset="0"/>
            </a:endParaRPr>
          </a:p>
        </p:txBody>
      </p:sp>
      <p:sp>
        <p:nvSpPr>
          <p:cNvPr id="30" name="Text Placeholder 2">
            <a:extLst>
              <a:ext uri="{FF2B5EF4-FFF2-40B4-BE49-F238E27FC236}">
                <a16:creationId xmlns:a16="http://schemas.microsoft.com/office/drawing/2014/main" id="{B162C019-3A76-4FE6-BD45-2C962AB45DB7}"/>
              </a:ext>
            </a:extLst>
          </p:cNvPr>
          <p:cNvSpPr txBox="1">
            <a:spLocks/>
          </p:cNvSpPr>
          <p:nvPr/>
        </p:nvSpPr>
        <p:spPr>
          <a:xfrm>
            <a:off x="2395185" y="4336675"/>
            <a:ext cx="1776765" cy="288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Soil temperature</a:t>
            </a:r>
          </a:p>
        </p:txBody>
      </p:sp>
      <p:sp>
        <p:nvSpPr>
          <p:cNvPr id="32" name="Text Placeholder 4">
            <a:extLst>
              <a:ext uri="{FF2B5EF4-FFF2-40B4-BE49-F238E27FC236}">
                <a16:creationId xmlns:a16="http://schemas.microsoft.com/office/drawing/2014/main" id="{68B8AB17-51F1-47EF-9A93-85BACCF1E493}"/>
              </a:ext>
            </a:extLst>
          </p:cNvPr>
          <p:cNvSpPr txBox="1">
            <a:spLocks/>
          </p:cNvSpPr>
          <p:nvPr/>
        </p:nvSpPr>
        <p:spPr>
          <a:xfrm>
            <a:off x="2395185" y="4675648"/>
            <a:ext cx="1776765" cy="834246"/>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dirty="0">
                <a:cs typeface="Arial" pitchFamily="34" charset="0"/>
              </a:rPr>
              <a:t>A very small, waterproof device that measures soil conditions</a:t>
            </a:r>
            <a:endParaRPr lang="ko-KR" altLang="en-US" dirty="0">
              <a:cs typeface="Arial" pitchFamily="34" charset="0"/>
            </a:endParaRPr>
          </a:p>
        </p:txBody>
      </p:sp>
      <p:sp>
        <p:nvSpPr>
          <p:cNvPr id="37" name="Text Placeholder 2">
            <a:extLst>
              <a:ext uri="{FF2B5EF4-FFF2-40B4-BE49-F238E27FC236}">
                <a16:creationId xmlns:a16="http://schemas.microsoft.com/office/drawing/2014/main" id="{BC870E58-916D-4537-BEA1-D5CC860BBDDD}"/>
              </a:ext>
            </a:extLst>
          </p:cNvPr>
          <p:cNvSpPr txBox="1">
            <a:spLocks/>
          </p:cNvSpPr>
          <p:nvPr/>
        </p:nvSpPr>
        <p:spPr>
          <a:xfrm>
            <a:off x="6048375" y="4336675"/>
            <a:ext cx="1776765" cy="288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Light</a:t>
            </a:r>
          </a:p>
        </p:txBody>
      </p:sp>
      <p:sp>
        <p:nvSpPr>
          <p:cNvPr id="39" name="Text Placeholder 4">
            <a:extLst>
              <a:ext uri="{FF2B5EF4-FFF2-40B4-BE49-F238E27FC236}">
                <a16:creationId xmlns:a16="http://schemas.microsoft.com/office/drawing/2014/main" id="{4EF4CEDB-BC7A-4492-8E01-5C4AED6FC78F}"/>
              </a:ext>
            </a:extLst>
          </p:cNvPr>
          <p:cNvSpPr txBox="1">
            <a:spLocks/>
          </p:cNvSpPr>
          <p:nvPr/>
        </p:nvSpPr>
        <p:spPr>
          <a:xfrm>
            <a:off x="6048375" y="4675648"/>
            <a:ext cx="1776765" cy="834246"/>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dirty="0">
                <a:cs typeface="Arial" pitchFamily="34" charset="0"/>
              </a:rPr>
              <a:t>photoresistor that turns on or off based on the amount of light it perceives</a:t>
            </a:r>
            <a:endParaRPr lang="ko-KR" altLang="en-US" dirty="0">
              <a:cs typeface="Arial" pitchFamily="34" charset="0"/>
            </a:endParaRPr>
          </a:p>
        </p:txBody>
      </p:sp>
      <p:sp>
        <p:nvSpPr>
          <p:cNvPr id="44" name="Text Placeholder 2">
            <a:extLst>
              <a:ext uri="{FF2B5EF4-FFF2-40B4-BE49-F238E27FC236}">
                <a16:creationId xmlns:a16="http://schemas.microsoft.com/office/drawing/2014/main" id="{346ECA48-F4C4-45D0-8760-DCC979E8C075}"/>
              </a:ext>
            </a:extLst>
          </p:cNvPr>
          <p:cNvSpPr txBox="1">
            <a:spLocks/>
          </p:cNvSpPr>
          <p:nvPr/>
        </p:nvSpPr>
        <p:spPr>
          <a:xfrm>
            <a:off x="9701565" y="4336675"/>
            <a:ext cx="1776765" cy="288000"/>
          </a:xfrm>
          <a:prstGeom prst="rect">
            <a:avLst/>
          </a:prstGeom>
        </p:spPr>
        <p:txBody>
          <a:bodyPr anchor="ct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ko-KR" dirty="0">
              <a:cs typeface="Arial" pitchFamily="34" charset="0"/>
            </a:endParaRPr>
          </a:p>
        </p:txBody>
      </p:sp>
      <p:sp>
        <p:nvSpPr>
          <p:cNvPr id="46" name="Text Placeholder 4">
            <a:extLst>
              <a:ext uri="{FF2B5EF4-FFF2-40B4-BE49-F238E27FC236}">
                <a16:creationId xmlns:a16="http://schemas.microsoft.com/office/drawing/2014/main" id="{2C0ADF37-30A5-4AE9-9218-4B48FA4F1CAC}"/>
              </a:ext>
            </a:extLst>
          </p:cNvPr>
          <p:cNvSpPr txBox="1">
            <a:spLocks/>
          </p:cNvSpPr>
          <p:nvPr/>
        </p:nvSpPr>
        <p:spPr>
          <a:xfrm>
            <a:off x="9701565" y="4675648"/>
            <a:ext cx="1776765" cy="834246"/>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200" dirty="0">
                <a:cs typeface="Arial" pitchFamily="34" charset="0"/>
              </a:rPr>
              <a:t>Manually created probe capable of communicating the pH of the soil</a:t>
            </a:r>
            <a:endParaRPr lang="ko-KR" altLang="en-US" dirty="0">
              <a:cs typeface="Arial" pitchFamily="34" charset="0"/>
            </a:endParaRPr>
          </a:p>
        </p:txBody>
      </p:sp>
      <p:pic>
        <p:nvPicPr>
          <p:cNvPr id="10" name="Segnaposto immagine 9">
            <a:extLst>
              <a:ext uri="{FF2B5EF4-FFF2-40B4-BE49-F238E27FC236}">
                <a16:creationId xmlns:a16="http://schemas.microsoft.com/office/drawing/2014/main" id="{72914F85-BB35-CF0E-1D0B-8A87FFDC3B5E}"/>
              </a:ext>
            </a:extLst>
          </p:cNvPr>
          <p:cNvPicPr>
            <a:picLocks noGrp="1" noChangeAspect="1"/>
          </p:cNvPicPr>
          <p:nvPr>
            <p:ph type="pic" sz="quarter" idx="11"/>
          </p:nvPr>
        </p:nvPicPr>
        <p:blipFill>
          <a:blip r:embed="rId2"/>
          <a:srcRect l="9232" r="9232"/>
          <a:stretch/>
        </p:blipFill>
        <p:spPr/>
      </p:pic>
      <p:pic>
        <p:nvPicPr>
          <p:cNvPr id="19" name="Segnaposto immagine 18">
            <a:extLst>
              <a:ext uri="{FF2B5EF4-FFF2-40B4-BE49-F238E27FC236}">
                <a16:creationId xmlns:a16="http://schemas.microsoft.com/office/drawing/2014/main" id="{4C49F8D8-E749-A12A-A4A0-015476C8D096}"/>
              </a:ext>
            </a:extLst>
          </p:cNvPr>
          <p:cNvPicPr>
            <a:picLocks noGrp="1" noChangeAspect="1"/>
          </p:cNvPicPr>
          <p:nvPr>
            <p:ph type="pic" sz="quarter" idx="12"/>
          </p:nvPr>
        </p:nvPicPr>
        <p:blipFill>
          <a:blip r:embed="rId3"/>
          <a:srcRect l="11914" r="11914"/>
          <a:stretch/>
        </p:blipFill>
        <p:spPr/>
      </p:pic>
      <p:pic>
        <p:nvPicPr>
          <p:cNvPr id="21" name="Segnaposto immagine 20">
            <a:extLst>
              <a:ext uri="{FF2B5EF4-FFF2-40B4-BE49-F238E27FC236}">
                <a16:creationId xmlns:a16="http://schemas.microsoft.com/office/drawing/2014/main" id="{D3A99D28-1C2C-F6A5-2447-1156BA5B040F}"/>
              </a:ext>
            </a:extLst>
          </p:cNvPr>
          <p:cNvPicPr>
            <a:picLocks noGrp="1" noChangeAspect="1"/>
          </p:cNvPicPr>
          <p:nvPr>
            <p:ph type="pic" sz="quarter" idx="13"/>
          </p:nvPr>
        </p:nvPicPr>
        <p:blipFill>
          <a:blip r:embed="rId4"/>
          <a:srcRect t="4521" b="4521"/>
          <a:stretch/>
        </p:blipFill>
        <p:spPr>
          <a:xfrm rot="16200000">
            <a:off x="7997292" y="1943644"/>
            <a:ext cx="1707010" cy="1707008"/>
          </a:xfrm>
        </p:spPr>
      </p:pic>
      <p:pic>
        <p:nvPicPr>
          <p:cNvPr id="27" name="Segnaposto immagine 26">
            <a:extLst>
              <a:ext uri="{FF2B5EF4-FFF2-40B4-BE49-F238E27FC236}">
                <a16:creationId xmlns:a16="http://schemas.microsoft.com/office/drawing/2014/main" id="{BC4B5DB1-83F9-701C-12D3-83B352AB65F4}"/>
              </a:ext>
            </a:extLst>
          </p:cNvPr>
          <p:cNvPicPr>
            <a:picLocks noGrp="1" noChangeAspect="1"/>
          </p:cNvPicPr>
          <p:nvPr>
            <p:ph type="pic" sz="quarter" idx="16"/>
          </p:nvPr>
        </p:nvPicPr>
        <p:blipFill>
          <a:blip r:embed="rId5"/>
          <a:srcRect l="9366" r="9366"/>
          <a:stretch/>
        </p:blipFill>
        <p:spPr/>
      </p:pic>
      <p:pic>
        <p:nvPicPr>
          <p:cNvPr id="24" name="Segnaposto immagine 23">
            <a:extLst>
              <a:ext uri="{FF2B5EF4-FFF2-40B4-BE49-F238E27FC236}">
                <a16:creationId xmlns:a16="http://schemas.microsoft.com/office/drawing/2014/main" id="{6C29174D-0962-454C-EE76-A9EA4FAD053C}"/>
              </a:ext>
            </a:extLst>
          </p:cNvPr>
          <p:cNvPicPr>
            <a:picLocks noGrp="1" noChangeAspect="1"/>
          </p:cNvPicPr>
          <p:nvPr>
            <p:ph type="pic" sz="quarter" idx="15"/>
          </p:nvPr>
        </p:nvPicPr>
        <p:blipFill>
          <a:blip r:embed="rId6"/>
          <a:srcRect l="9341" r="9341"/>
          <a:stretch/>
        </p:blipFill>
        <p:spPr/>
      </p:pic>
      <p:pic>
        <p:nvPicPr>
          <p:cNvPr id="13" name="Segnaposto immagine 12">
            <a:extLst>
              <a:ext uri="{FF2B5EF4-FFF2-40B4-BE49-F238E27FC236}">
                <a16:creationId xmlns:a16="http://schemas.microsoft.com/office/drawing/2014/main" id="{5539F65F-4AA0-75DE-8E0A-0CDC6DEEB0E5}"/>
              </a:ext>
            </a:extLst>
          </p:cNvPr>
          <p:cNvPicPr>
            <a:picLocks noGrp="1" noChangeAspect="1"/>
          </p:cNvPicPr>
          <p:nvPr>
            <p:ph type="pic" sz="quarter" idx="14"/>
          </p:nvPr>
        </p:nvPicPr>
        <p:blipFill>
          <a:blip r:embed="rId7"/>
          <a:srcRect t="2871" b="2871"/>
          <a:stretch>
            <a:fillRect/>
          </a:stretch>
        </p:blipFill>
        <p:spPr>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a:extLst>
              <a:ext uri="{FF2B5EF4-FFF2-40B4-BE49-F238E27FC236}">
                <a16:creationId xmlns:a16="http://schemas.microsoft.com/office/drawing/2014/main" id="{E7514766-E402-5B5A-A5B7-627B63292E62}"/>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pic>
        <p:nvPicPr>
          <p:cNvPr id="26" name="Immagine 25">
            <a:extLst>
              <a:ext uri="{FF2B5EF4-FFF2-40B4-BE49-F238E27FC236}">
                <a16:creationId xmlns:a16="http://schemas.microsoft.com/office/drawing/2014/main" id="{0FE20585-0D96-1571-F824-742F6F02D738}"/>
              </a:ext>
            </a:extLst>
          </p:cNvPr>
          <p:cNvPicPr>
            <a:picLocks noChangeAspect="1"/>
          </p:cNvPicPr>
          <p:nvPr/>
        </p:nvPicPr>
        <p:blipFill>
          <a:blip r:embed="rId10"/>
          <a:stretch>
            <a:fillRect/>
          </a:stretch>
        </p:blipFill>
        <p:spPr>
          <a:xfrm>
            <a:off x="7910423" y="3973413"/>
            <a:ext cx="4291459" cy="2486372"/>
          </a:xfrm>
          <a:prstGeom prst="rect">
            <a:avLst/>
          </a:prstGeom>
        </p:spPr>
      </p:pic>
      <p:pic>
        <p:nvPicPr>
          <p:cNvPr id="1030" name="Picture 6" descr="Sensor - Free electronics icons">
            <a:extLst>
              <a:ext uri="{FF2B5EF4-FFF2-40B4-BE49-F238E27FC236}">
                <a16:creationId xmlns:a16="http://schemas.microsoft.com/office/drawing/2014/main" id="{BCE61810-58D7-20EB-97E6-BC1384F292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50478" y="3953250"/>
            <a:ext cx="2458097" cy="2458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40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Actuators</a:t>
            </a:r>
          </a:p>
        </p:txBody>
      </p:sp>
      <p:grpSp>
        <p:nvGrpSpPr>
          <p:cNvPr id="3" name="Group 6">
            <a:extLst>
              <a:ext uri="{FF2B5EF4-FFF2-40B4-BE49-F238E27FC236}">
                <a16:creationId xmlns:a16="http://schemas.microsoft.com/office/drawing/2014/main" id="{B70CFB9F-164E-426E-B634-57C2214BB33C}"/>
              </a:ext>
            </a:extLst>
          </p:cNvPr>
          <p:cNvGrpSpPr/>
          <p:nvPr/>
        </p:nvGrpSpPr>
        <p:grpSpPr>
          <a:xfrm>
            <a:off x="500062" y="1530453"/>
            <a:ext cx="8391525" cy="1342120"/>
            <a:chOff x="942975" y="1628775"/>
            <a:chExt cx="7305675" cy="1078992"/>
          </a:xfrm>
        </p:grpSpPr>
        <p:sp>
          <p:nvSpPr>
            <p:cNvPr id="4" name="Rectangle: Rounded Corners 1">
              <a:extLst>
                <a:ext uri="{FF2B5EF4-FFF2-40B4-BE49-F238E27FC236}">
                  <a16:creationId xmlns:a16="http://schemas.microsoft.com/office/drawing/2014/main" id="{3332C5DC-ABE3-4D46-AC40-FEC45F5C6516}"/>
                </a:ext>
              </a:extLst>
            </p:cNvPr>
            <p:cNvSpPr/>
            <p:nvPr/>
          </p:nvSpPr>
          <p:spPr>
            <a:xfrm>
              <a:off x="942975" y="1631442"/>
              <a:ext cx="7305675" cy="1076325"/>
            </a:xfrm>
            <a:prstGeom prst="roundRect">
              <a:avLst>
                <a:gd name="adj" fmla="val 50000"/>
              </a:avLst>
            </a:prstGeom>
            <a:solidFill>
              <a:schemeClr val="accent1">
                <a:lumMod val="20000"/>
                <a:lumOff val="80000"/>
                <a:alpha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ardrop 2">
              <a:extLst>
                <a:ext uri="{FF2B5EF4-FFF2-40B4-BE49-F238E27FC236}">
                  <a16:creationId xmlns:a16="http://schemas.microsoft.com/office/drawing/2014/main" id="{BD2171D2-7BC9-434D-9B61-6F21F6C095F7}"/>
                </a:ext>
              </a:extLst>
            </p:cNvPr>
            <p:cNvSpPr/>
            <p:nvPr/>
          </p:nvSpPr>
          <p:spPr>
            <a:xfrm>
              <a:off x="942975" y="1628775"/>
              <a:ext cx="1109662" cy="1078992"/>
            </a:xfrm>
            <a:prstGeom prst="teardrop">
              <a:avLst/>
            </a:prstGeom>
            <a:solidFill>
              <a:schemeClr val="accent1">
                <a:lumMod val="20000"/>
                <a:lumOff val="80000"/>
                <a:alpha val="8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7">
            <a:extLst>
              <a:ext uri="{FF2B5EF4-FFF2-40B4-BE49-F238E27FC236}">
                <a16:creationId xmlns:a16="http://schemas.microsoft.com/office/drawing/2014/main" id="{762B2C34-188A-4A60-A955-48BFA0D2CECB}"/>
              </a:ext>
            </a:extLst>
          </p:cNvPr>
          <p:cNvGrpSpPr/>
          <p:nvPr/>
        </p:nvGrpSpPr>
        <p:grpSpPr>
          <a:xfrm>
            <a:off x="1947862" y="3244942"/>
            <a:ext cx="8391525" cy="1342120"/>
            <a:chOff x="942975" y="1628775"/>
            <a:chExt cx="7305675" cy="1078992"/>
          </a:xfrm>
        </p:grpSpPr>
        <p:sp>
          <p:nvSpPr>
            <p:cNvPr id="8" name="Rectangle: Rounded Corners 8">
              <a:extLst>
                <a:ext uri="{FF2B5EF4-FFF2-40B4-BE49-F238E27FC236}">
                  <a16:creationId xmlns:a16="http://schemas.microsoft.com/office/drawing/2014/main" id="{298092E5-A83B-4C38-B46B-5886059DAE2F}"/>
                </a:ext>
              </a:extLst>
            </p:cNvPr>
            <p:cNvSpPr/>
            <p:nvPr/>
          </p:nvSpPr>
          <p:spPr>
            <a:xfrm>
              <a:off x="942975" y="1631442"/>
              <a:ext cx="7305675" cy="1076325"/>
            </a:xfrm>
            <a:prstGeom prst="roundRect">
              <a:avLst>
                <a:gd name="adj" fmla="val 50000"/>
              </a:avLst>
            </a:prstGeom>
            <a:solidFill>
              <a:schemeClr val="accent2">
                <a:lumMod val="20000"/>
                <a:lumOff val="80000"/>
                <a:alpha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ardrop 9">
              <a:extLst>
                <a:ext uri="{FF2B5EF4-FFF2-40B4-BE49-F238E27FC236}">
                  <a16:creationId xmlns:a16="http://schemas.microsoft.com/office/drawing/2014/main" id="{83C2F7AC-37DD-472F-99EF-E277005B6CB1}"/>
                </a:ext>
              </a:extLst>
            </p:cNvPr>
            <p:cNvSpPr/>
            <p:nvPr/>
          </p:nvSpPr>
          <p:spPr>
            <a:xfrm>
              <a:off x="942975" y="1628775"/>
              <a:ext cx="1109662" cy="1078992"/>
            </a:xfrm>
            <a:prstGeom prst="teardrop">
              <a:avLst/>
            </a:prstGeom>
            <a:solidFill>
              <a:schemeClr val="accent2">
                <a:lumMod val="20000"/>
                <a:lumOff val="80000"/>
                <a:alpha val="8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1">
            <a:extLst>
              <a:ext uri="{FF2B5EF4-FFF2-40B4-BE49-F238E27FC236}">
                <a16:creationId xmlns:a16="http://schemas.microsoft.com/office/drawing/2014/main" id="{684E5709-FD31-4989-B876-D093D842F72F}"/>
              </a:ext>
            </a:extLst>
          </p:cNvPr>
          <p:cNvGrpSpPr/>
          <p:nvPr/>
        </p:nvGrpSpPr>
        <p:grpSpPr>
          <a:xfrm>
            <a:off x="3416833" y="4962748"/>
            <a:ext cx="8391525" cy="1342120"/>
            <a:chOff x="942975" y="1628775"/>
            <a:chExt cx="7305675" cy="1078992"/>
          </a:xfrm>
        </p:grpSpPr>
        <p:sp>
          <p:nvSpPr>
            <p:cNvPr id="12" name="Rectangle: Rounded Corners 12">
              <a:extLst>
                <a:ext uri="{FF2B5EF4-FFF2-40B4-BE49-F238E27FC236}">
                  <a16:creationId xmlns:a16="http://schemas.microsoft.com/office/drawing/2014/main" id="{61A9707E-72B2-49F6-B801-9A93AD1A31B6}"/>
                </a:ext>
              </a:extLst>
            </p:cNvPr>
            <p:cNvSpPr/>
            <p:nvPr/>
          </p:nvSpPr>
          <p:spPr>
            <a:xfrm>
              <a:off x="942975" y="1631442"/>
              <a:ext cx="7305675" cy="1076325"/>
            </a:xfrm>
            <a:prstGeom prst="roundRect">
              <a:avLst>
                <a:gd name="adj" fmla="val 50000"/>
              </a:avLst>
            </a:prstGeom>
            <a:solidFill>
              <a:schemeClr val="accent3">
                <a:lumMod val="20000"/>
                <a:lumOff val="80000"/>
                <a:alpha val="80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ardrop 13">
              <a:extLst>
                <a:ext uri="{FF2B5EF4-FFF2-40B4-BE49-F238E27FC236}">
                  <a16:creationId xmlns:a16="http://schemas.microsoft.com/office/drawing/2014/main" id="{0CED0EF4-EFD1-4CD3-AB21-4E67C274674A}"/>
                </a:ext>
              </a:extLst>
            </p:cNvPr>
            <p:cNvSpPr/>
            <p:nvPr/>
          </p:nvSpPr>
          <p:spPr>
            <a:xfrm>
              <a:off x="942975" y="1628775"/>
              <a:ext cx="1109662" cy="1078992"/>
            </a:xfrm>
            <a:prstGeom prst="teardrop">
              <a:avLst/>
            </a:prstGeom>
            <a:solidFill>
              <a:schemeClr val="accent3">
                <a:lumMod val="20000"/>
                <a:lumOff val="80000"/>
                <a:alpha val="80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3">
            <a:extLst>
              <a:ext uri="{FF2B5EF4-FFF2-40B4-BE49-F238E27FC236}">
                <a16:creationId xmlns:a16="http://schemas.microsoft.com/office/drawing/2014/main" id="{376E6E2F-9158-49C6-87DA-8F4FFD3F1DA7}"/>
              </a:ext>
            </a:extLst>
          </p:cNvPr>
          <p:cNvGrpSpPr/>
          <p:nvPr/>
        </p:nvGrpSpPr>
        <p:grpSpPr>
          <a:xfrm>
            <a:off x="1947862" y="1718723"/>
            <a:ext cx="6422442" cy="848591"/>
            <a:chOff x="819820" y="3646109"/>
            <a:chExt cx="1225994" cy="607506"/>
          </a:xfrm>
          <a:noFill/>
        </p:grpSpPr>
        <p:sp>
          <p:nvSpPr>
            <p:cNvPr id="24" name="TextBox 23">
              <a:extLst>
                <a:ext uri="{FF2B5EF4-FFF2-40B4-BE49-F238E27FC236}">
                  <a16:creationId xmlns:a16="http://schemas.microsoft.com/office/drawing/2014/main" id="{735EC6E0-7AA9-4486-9542-FCCBF419C080}"/>
                </a:ext>
              </a:extLst>
            </p:cNvPr>
            <p:cNvSpPr txBox="1"/>
            <p:nvPr/>
          </p:nvSpPr>
          <p:spPr>
            <a:xfrm>
              <a:off x="819822" y="3646109"/>
              <a:ext cx="1225992" cy="264405"/>
            </a:xfrm>
            <a:prstGeom prst="rect">
              <a:avLst/>
            </a:prstGeom>
            <a:grpFill/>
          </p:spPr>
          <p:txBody>
            <a:bodyPr wrap="square" rtlCol="0">
              <a:spAutoFit/>
            </a:bodyPr>
            <a:lstStyle/>
            <a:p>
              <a:r>
                <a:rPr lang="en-US" altLang="ko-KR" b="1" dirty="0">
                  <a:solidFill>
                    <a:schemeClr val="tx1">
                      <a:lumMod val="75000"/>
                      <a:lumOff val="25000"/>
                    </a:schemeClr>
                  </a:solidFill>
                  <a:cs typeface="Arial" pitchFamily="34" charset="0"/>
                </a:rPr>
                <a:t>Relay</a:t>
              </a:r>
              <a:endParaRPr lang="ko-KR" altLang="en-US"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ECD80C4C-C033-490B-A3BB-6C1620158995}"/>
                </a:ext>
              </a:extLst>
            </p:cNvPr>
            <p:cNvSpPr txBox="1"/>
            <p:nvPr/>
          </p:nvSpPr>
          <p:spPr>
            <a:xfrm>
              <a:off x="819820" y="3923109"/>
              <a:ext cx="1225992" cy="330506"/>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The relay is a device that allows us to turn motors or other mechanisms ON and OFF, based on certain triggers. In our case it was used to manage the turning ON of the water pump</a:t>
              </a:r>
              <a:endParaRPr lang="ko-KR" altLang="en-US" sz="1200" dirty="0">
                <a:solidFill>
                  <a:schemeClr val="tx1">
                    <a:lumMod val="75000"/>
                    <a:lumOff val="25000"/>
                  </a:schemeClr>
                </a:solidFill>
                <a:cs typeface="Arial" pitchFamily="34" charset="0"/>
              </a:endParaRPr>
            </a:p>
          </p:txBody>
        </p:sp>
      </p:grpSp>
      <p:grpSp>
        <p:nvGrpSpPr>
          <p:cNvPr id="26" name="Group 26">
            <a:extLst>
              <a:ext uri="{FF2B5EF4-FFF2-40B4-BE49-F238E27FC236}">
                <a16:creationId xmlns:a16="http://schemas.microsoft.com/office/drawing/2014/main" id="{43EF608B-0D8E-416C-912E-F2E26696F710}"/>
              </a:ext>
            </a:extLst>
          </p:cNvPr>
          <p:cNvGrpSpPr/>
          <p:nvPr/>
        </p:nvGrpSpPr>
        <p:grpSpPr>
          <a:xfrm>
            <a:off x="3374627" y="3464403"/>
            <a:ext cx="6422442" cy="848591"/>
            <a:chOff x="819820" y="3646109"/>
            <a:chExt cx="1225994" cy="607506"/>
          </a:xfrm>
          <a:noFill/>
        </p:grpSpPr>
        <p:sp>
          <p:nvSpPr>
            <p:cNvPr id="27" name="TextBox 26">
              <a:extLst>
                <a:ext uri="{FF2B5EF4-FFF2-40B4-BE49-F238E27FC236}">
                  <a16:creationId xmlns:a16="http://schemas.microsoft.com/office/drawing/2014/main" id="{9AB753D4-177E-4002-9A6C-3A0B48DE95B4}"/>
                </a:ext>
              </a:extLst>
            </p:cNvPr>
            <p:cNvSpPr txBox="1"/>
            <p:nvPr/>
          </p:nvSpPr>
          <p:spPr>
            <a:xfrm>
              <a:off x="819822" y="3646109"/>
              <a:ext cx="1225992" cy="264405"/>
            </a:xfrm>
            <a:prstGeom prst="rect">
              <a:avLst/>
            </a:prstGeom>
            <a:grpFill/>
          </p:spPr>
          <p:txBody>
            <a:bodyPr wrap="square" rtlCol="0">
              <a:spAutoFit/>
            </a:bodyPr>
            <a:lstStyle/>
            <a:p>
              <a:r>
                <a:rPr lang="en-US" altLang="ko-KR" b="1" dirty="0">
                  <a:solidFill>
                    <a:schemeClr val="tx1">
                      <a:lumMod val="75000"/>
                      <a:lumOff val="25000"/>
                    </a:schemeClr>
                  </a:solidFill>
                  <a:cs typeface="Arial" pitchFamily="34" charset="0"/>
                </a:rPr>
                <a:t>Servos</a:t>
              </a:r>
              <a:endParaRPr lang="ko-KR" altLang="en-US"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B9E43E76-A28F-4456-8848-BD677C597E9A}"/>
                </a:ext>
              </a:extLst>
            </p:cNvPr>
            <p:cNvSpPr txBox="1"/>
            <p:nvPr/>
          </p:nvSpPr>
          <p:spPr>
            <a:xfrm>
              <a:off x="819820" y="3923109"/>
              <a:ext cx="1225992" cy="330506"/>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They are devices equipped with levers which, when operated, can rotate and therefore allow objects to be opened or closed. In our case they serve to pull the sun roof up or down</a:t>
              </a:r>
              <a:endParaRPr lang="ko-KR" altLang="en-US" sz="1200" dirty="0">
                <a:solidFill>
                  <a:schemeClr val="tx1">
                    <a:lumMod val="75000"/>
                    <a:lumOff val="25000"/>
                  </a:schemeClr>
                </a:solidFill>
                <a:cs typeface="Arial" pitchFamily="34" charset="0"/>
              </a:endParaRPr>
            </a:p>
          </p:txBody>
        </p:sp>
      </p:grpSp>
      <p:grpSp>
        <p:nvGrpSpPr>
          <p:cNvPr id="29" name="Group 29">
            <a:extLst>
              <a:ext uri="{FF2B5EF4-FFF2-40B4-BE49-F238E27FC236}">
                <a16:creationId xmlns:a16="http://schemas.microsoft.com/office/drawing/2014/main" id="{0B3B804C-05EC-4C58-98F4-4A6CF0C619AC}"/>
              </a:ext>
            </a:extLst>
          </p:cNvPr>
          <p:cNvGrpSpPr/>
          <p:nvPr/>
        </p:nvGrpSpPr>
        <p:grpSpPr>
          <a:xfrm>
            <a:off x="4797098" y="5160902"/>
            <a:ext cx="6905587" cy="1033260"/>
            <a:chOff x="819820" y="3646107"/>
            <a:chExt cx="1225994" cy="739710"/>
          </a:xfrm>
          <a:noFill/>
        </p:grpSpPr>
        <p:sp>
          <p:nvSpPr>
            <p:cNvPr id="30" name="TextBox 29">
              <a:extLst>
                <a:ext uri="{FF2B5EF4-FFF2-40B4-BE49-F238E27FC236}">
                  <a16:creationId xmlns:a16="http://schemas.microsoft.com/office/drawing/2014/main" id="{ED9E8395-7509-4924-849A-B15628D972BA}"/>
                </a:ext>
              </a:extLst>
            </p:cNvPr>
            <p:cNvSpPr txBox="1"/>
            <p:nvPr/>
          </p:nvSpPr>
          <p:spPr>
            <a:xfrm>
              <a:off x="819822" y="3646107"/>
              <a:ext cx="1225992" cy="264405"/>
            </a:xfrm>
            <a:prstGeom prst="rect">
              <a:avLst/>
            </a:prstGeom>
            <a:grpFill/>
          </p:spPr>
          <p:txBody>
            <a:bodyPr wrap="square" rtlCol="0">
              <a:spAutoFit/>
            </a:bodyPr>
            <a:lstStyle/>
            <a:p>
              <a:r>
                <a:rPr lang="en-US" altLang="ko-KR" b="1" dirty="0">
                  <a:solidFill>
                    <a:schemeClr val="tx1">
                      <a:lumMod val="75000"/>
                      <a:lumOff val="25000"/>
                    </a:schemeClr>
                  </a:solidFill>
                  <a:cs typeface="Arial" pitchFamily="34" charset="0"/>
                </a:rPr>
                <a:t>Lights</a:t>
              </a:r>
              <a:endParaRPr lang="ko-KR" altLang="en-US"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CD03DCD1-0EF3-465B-8CF9-3851A81CB337}"/>
                </a:ext>
              </a:extLst>
            </p:cNvPr>
            <p:cNvSpPr txBox="1"/>
            <p:nvPr/>
          </p:nvSpPr>
          <p:spPr>
            <a:xfrm>
              <a:off x="819820" y="3923109"/>
              <a:ext cx="1225992" cy="462708"/>
            </a:xfrm>
            <a:prstGeom prst="rect">
              <a:avLst/>
            </a:prstGeom>
            <a:grpFill/>
          </p:spPr>
          <p:txBody>
            <a:bodyPr wrap="square" rtlCol="0">
              <a:spAutoFit/>
            </a:bodyPr>
            <a:lstStyle/>
            <a:p>
              <a:r>
                <a:rPr lang="en-US" altLang="ko-KR" sz="1200" dirty="0">
                  <a:solidFill>
                    <a:schemeClr val="tx1">
                      <a:lumMod val="75000"/>
                      <a:lumOff val="25000"/>
                    </a:schemeClr>
                  </a:solidFill>
                  <a:cs typeface="Arial" pitchFamily="34" charset="0"/>
                </a:rPr>
                <a:t>The lights, in our case LEDs, have multiple uses. In general, they can be used as actual lighting devices or for simple monitoring. In our case the white LED turns on when little light is detected, while the other 2 serve as monitoring to check the presence of connection</a:t>
              </a:r>
              <a:endParaRPr lang="ko-KR" altLang="en-US" sz="1200" dirty="0">
                <a:solidFill>
                  <a:schemeClr val="tx1">
                    <a:lumMod val="75000"/>
                    <a:lumOff val="25000"/>
                  </a:schemeClr>
                </a:solidFill>
                <a:cs typeface="Arial" pitchFamily="34" charset="0"/>
              </a:endParaRPr>
            </a:p>
          </p:txBody>
        </p:sp>
      </p:grpSp>
      <p:pic>
        <p:nvPicPr>
          <p:cNvPr id="36" name="Immagine 35">
            <a:extLst>
              <a:ext uri="{FF2B5EF4-FFF2-40B4-BE49-F238E27FC236}">
                <a16:creationId xmlns:a16="http://schemas.microsoft.com/office/drawing/2014/main" id="{C73AE6D1-5A02-9842-89AF-7C77C5D8B7CF}"/>
              </a:ext>
            </a:extLst>
          </p:cNvPr>
          <p:cNvPicPr>
            <a:picLocks noChangeAspect="1"/>
          </p:cNvPicPr>
          <p:nvPr/>
        </p:nvPicPr>
        <p:blipFill>
          <a:blip r:embed="rId2"/>
          <a:stretch>
            <a:fillRect/>
          </a:stretch>
        </p:blipFill>
        <p:spPr>
          <a:xfrm>
            <a:off x="558709" y="1636090"/>
            <a:ext cx="1157298" cy="1114435"/>
          </a:xfrm>
          <a:prstGeom prst="ellipse">
            <a:avLst/>
          </a:prstGeom>
          <a:ln>
            <a:noFill/>
          </a:ln>
          <a:effectLst/>
        </p:spPr>
      </p:pic>
      <p:pic>
        <p:nvPicPr>
          <p:cNvPr id="39" name="Immagine 38">
            <a:extLst>
              <a:ext uri="{FF2B5EF4-FFF2-40B4-BE49-F238E27FC236}">
                <a16:creationId xmlns:a16="http://schemas.microsoft.com/office/drawing/2014/main" id="{0B40CCFC-FC32-1985-5BD7-92043F810303}"/>
              </a:ext>
            </a:extLst>
          </p:cNvPr>
          <p:cNvPicPr>
            <a:picLocks noChangeAspect="1"/>
          </p:cNvPicPr>
          <p:nvPr/>
        </p:nvPicPr>
        <p:blipFill>
          <a:blip r:embed="rId3"/>
          <a:stretch>
            <a:fillRect/>
          </a:stretch>
        </p:blipFill>
        <p:spPr>
          <a:xfrm>
            <a:off x="1991969" y="3365592"/>
            <a:ext cx="1186377" cy="1100820"/>
          </a:xfrm>
          <a:prstGeom prst="ellipse">
            <a:avLst/>
          </a:prstGeom>
          <a:ln>
            <a:noFill/>
          </a:ln>
          <a:effectLst/>
        </p:spPr>
      </p:pic>
      <p:pic>
        <p:nvPicPr>
          <p:cNvPr id="41" name="Immagine 40">
            <a:extLst>
              <a:ext uri="{FF2B5EF4-FFF2-40B4-BE49-F238E27FC236}">
                <a16:creationId xmlns:a16="http://schemas.microsoft.com/office/drawing/2014/main" id="{6A3E4BCA-2D84-957F-A620-8091E0DE3268}"/>
              </a:ext>
            </a:extLst>
          </p:cNvPr>
          <p:cNvPicPr>
            <a:picLocks noChangeAspect="1"/>
          </p:cNvPicPr>
          <p:nvPr/>
        </p:nvPicPr>
        <p:blipFill>
          <a:blip r:embed="rId4"/>
          <a:stretch>
            <a:fillRect/>
          </a:stretch>
        </p:blipFill>
        <p:spPr>
          <a:xfrm>
            <a:off x="3467718" y="5044694"/>
            <a:ext cx="1172821" cy="1149468"/>
          </a:xfrm>
          <a:prstGeom prst="ellipse">
            <a:avLst/>
          </a:prstGeom>
          <a:ln>
            <a:noFill/>
          </a:ln>
          <a:effectLst/>
        </p:spPr>
      </p:pic>
      <p:pic>
        <p:nvPicPr>
          <p:cNvPr id="42" name="Picture 2">
            <a:extLst>
              <a:ext uri="{FF2B5EF4-FFF2-40B4-BE49-F238E27FC236}">
                <a16:creationId xmlns:a16="http://schemas.microsoft.com/office/drawing/2014/main" id="{26B2CE81-71BB-D4D9-25CB-1FB10D8569D6}"/>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E2E8406-E476-4FCC-87EB-2286510252EB}"/>
              </a:ext>
            </a:extLst>
          </p:cNvPr>
          <p:cNvSpPr txBox="1"/>
          <p:nvPr/>
        </p:nvSpPr>
        <p:spPr>
          <a:xfrm>
            <a:off x="4537494" y="2551837"/>
            <a:ext cx="3338422" cy="1754326"/>
          </a:xfrm>
          <a:prstGeom prst="rect">
            <a:avLst/>
          </a:prstGeom>
          <a:noFill/>
        </p:spPr>
        <p:txBody>
          <a:bodyPr wrap="square" rtlCol="0" anchor="ctr">
            <a:spAutoFit/>
          </a:bodyPr>
          <a:lstStyle/>
          <a:p>
            <a:pPr algn="ctr"/>
            <a:r>
              <a:rPr lang="en-US" altLang="ko-KR" sz="3600" b="1" dirty="0">
                <a:solidFill>
                  <a:schemeClr val="accent3">
                    <a:lumMod val="75000"/>
                  </a:schemeClr>
                </a:solidFill>
                <a:latin typeface="+mj-lt"/>
                <a:cs typeface="Arial" pitchFamily="34" charset="0"/>
              </a:rPr>
              <a:t>Connection and Data Visualization</a:t>
            </a:r>
            <a:endParaRPr lang="ko-KR" altLang="en-US" sz="3600" b="1" dirty="0">
              <a:solidFill>
                <a:schemeClr val="accent3">
                  <a:lumMod val="75000"/>
                </a:schemeClr>
              </a:solidFill>
              <a:latin typeface="+mj-lt"/>
              <a:cs typeface="Arial" pitchFamily="34" charset="0"/>
            </a:endParaRPr>
          </a:p>
        </p:txBody>
      </p:sp>
      <p:pic>
        <p:nvPicPr>
          <p:cNvPr id="2" name="Picture 2">
            <a:extLst>
              <a:ext uri="{FF2B5EF4-FFF2-40B4-BE49-F238E27FC236}">
                <a16:creationId xmlns:a16="http://schemas.microsoft.com/office/drawing/2014/main" id="{EC1ED466-2079-937F-C134-277224C0F01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10000" b="90000" l="10000" r="90000">
                        <a14:foregroundMark x1="35352" y1="81250" x2="60742" y2="82910"/>
                        <a14:foregroundMark x1="41699" y1="67480" x2="57910" y2="68457"/>
                        <a14:foregroundMark x1="44043" y1="66797" x2="44043" y2="66797"/>
                        <a14:foregroundMark x1="43457" y1="66211" x2="42871" y2="66211"/>
                        <a14:foregroundMark x1="42480" y1="66211" x2="42480" y2="66211"/>
                        <a14:foregroundMark x1="42480" y1="66211" x2="42480" y2="66211"/>
                        <a14:foregroundMark x1="42871" y1="66016" x2="45313" y2="65430"/>
                        <a14:foregroundMark x1="46484" y1="65430" x2="46484" y2="65430"/>
                        <a14:foregroundMark x1="46777" y1="65625" x2="46777" y2="65625"/>
                        <a14:foregroundMark x1="47168" y1="66016" x2="48926" y2="67090"/>
                        <a14:foregroundMark x1="48926" y1="67480" x2="48926" y2="67480"/>
                        <a14:foregroundMark x1="45898" y1="66016" x2="45898" y2="66016"/>
                        <a14:foregroundMark x1="55273" y1="68262" x2="55273" y2="68262"/>
                        <a14:foregroundMark x1="57520" y1="68262" x2="58496" y2="68262"/>
                        <a14:foregroundMark x1="58691" y1="68262" x2="58691" y2="68262"/>
                        <a14:foregroundMark x1="40039" y1="78418" x2="41699" y2="76172"/>
                        <a14:foregroundMark x1="45117" y1="73730" x2="45117" y2="73730"/>
                        <a14:foregroundMark x1="43262" y1="75586" x2="43262" y2="75586"/>
                        <a14:foregroundMark x1="43262" y1="75391" x2="43262" y2="75391"/>
                        <a14:foregroundMark x1="46680" y1="77832" x2="46680" y2="77832"/>
                        <a14:foregroundMark x1="44922" y1="77637" x2="44922" y2="77637"/>
                        <a14:foregroundMark x1="44922" y1="77637" x2="44922" y2="77637"/>
                        <a14:foregroundMark x1="44922" y1="77637" x2="44922" y2="77637"/>
                        <a14:foregroundMark x1="51855" y1="73926" x2="51855" y2="73926"/>
                        <a14:foregroundMark x1="52051" y1="73926" x2="52051" y2="73926"/>
                        <a14:foregroundMark x1="52637" y1="74316" x2="52637" y2="74316"/>
                        <a14:foregroundMark x1="52832" y1="74316" x2="52832" y2="74316"/>
                        <a14:foregroundMark x1="43457" y1="53223" x2="43457" y2="53223"/>
                        <a14:foregroundMark x1="41406" y1="52637" x2="40820" y2="52637"/>
                        <a14:foregroundMark x1="39844" y1="52246" x2="37402" y2="51563"/>
                        <a14:foregroundMark x1="41211" y1="54004" x2="42676" y2="55078"/>
                        <a14:foregroundMark x1="43848" y1="56250" x2="44336" y2="56250"/>
                        <a14:foregroundMark x1="46973" y1="54492" x2="46094" y2="53418"/>
                        <a14:foregroundMark x1="44922" y1="52441" x2="41602" y2="52441"/>
                        <a14:foregroundMark x1="40430" y1="52441" x2="36816" y2="53027"/>
                        <a14:foregroundMark x1="36133" y1="53027" x2="36133" y2="53027"/>
                        <a14:foregroundMark x1="38770" y1="53223" x2="39258" y2="53223"/>
                        <a14:foregroundMark x1="39258" y1="53223" x2="38770" y2="53223"/>
                        <a14:foregroundMark x1="35938" y1="52051" x2="35352" y2="51855"/>
                        <a14:foregroundMark x1="34766" y1="51367" x2="35547" y2="50391"/>
                        <a14:foregroundMark x1="35547" y1="49805" x2="36133" y2="49609"/>
                        <a14:foregroundMark x1="37793" y1="49219" x2="41016" y2="49414"/>
                        <a14:foregroundMark x1="35352" y1="51660" x2="42480" y2="48340"/>
                        <a14:foregroundMark x1="40234" y1="48145" x2="52832" y2="51367"/>
                        <a14:foregroundMark x1="47168" y1="49121" x2="62012" y2="50391"/>
                        <a14:foregroundMark x1="63184" y1="50391" x2="54395" y2="52441"/>
                        <a14:foregroundMark x1="58301" y1="53809" x2="58496" y2="53613"/>
                        <a14:foregroundMark x1="60547" y1="53223" x2="58496" y2="53223"/>
                        <a14:foregroundMark x1="55469" y1="53223" x2="56641" y2="53613"/>
                        <a14:foregroundMark x1="60547" y1="53809" x2="60547" y2="53809"/>
                        <a14:foregroundMark x1="61328" y1="53809" x2="61328" y2="53809"/>
                        <a14:foregroundMark x1="66016" y1="53223" x2="66016" y2="53223"/>
                        <a14:foregroundMark x1="64551" y1="51172" x2="64551" y2="51172"/>
                        <a14:foregroundMark x1="64551" y1="50000" x2="64551" y2="50000"/>
                        <a14:foregroundMark x1="66602" y1="47168" x2="66602" y2="47168"/>
                        <a14:foregroundMark x1="66602" y1="47168" x2="67188" y2="45703"/>
                        <a14:foregroundMark x1="67480" y1="44727" x2="67480" y2="44727"/>
                        <a14:foregroundMark x1="68262" y1="45898" x2="61719" y2="45313"/>
                        <a14:foregroundMark x1="62793" y1="44531" x2="63574" y2="44336"/>
                        <a14:foregroundMark x1="62207" y1="45703" x2="58301" y2="46094"/>
                        <a14:foregroundMark x1="64844" y1="43848" x2="39453" y2="44043"/>
                        <a14:foregroundMark x1="52441" y1="44336" x2="43457" y2="44043"/>
                        <a14:foregroundMark x1="57324" y1="44727" x2="55078" y2="45117"/>
                        <a14:foregroundMark x1="48145" y1="45703" x2="42676" y2="45313"/>
                        <a14:foregroundMark x1="47168" y1="44727" x2="35352" y2="44727"/>
                        <a14:foregroundMark x1="34180" y1="45703" x2="31445" y2="44922"/>
                        <a14:foregroundMark x1="30664" y1="46777" x2="30664" y2="46777"/>
                        <a14:foregroundMark x1="31445" y1="46289" x2="31445" y2="46289"/>
                        <a14:foregroundMark x1="32324" y1="45508" x2="32324" y2="45508"/>
                        <a14:foregroundMark x1="32324" y1="45508" x2="32324" y2="45508"/>
                        <a14:foregroundMark x1="32520" y1="44336" x2="32520" y2="44336"/>
                        <a14:foregroundMark x1="33691" y1="44727" x2="33691" y2="44727"/>
                        <a14:foregroundMark x1="34180" y1="44727" x2="34180" y2="44727"/>
                        <a14:foregroundMark x1="30273" y1="46289" x2="30273" y2="46289"/>
                        <a14:foregroundMark x1="29297" y1="46289" x2="29297" y2="46289"/>
                        <a14:foregroundMark x1="29102" y1="45703" x2="29102" y2="45703"/>
                        <a14:foregroundMark x1="33496" y1="42480" x2="33496" y2="42480"/>
                        <a14:foregroundMark x1="56055" y1="41406" x2="56055" y2="41406"/>
                        <a14:foregroundMark x1="58691" y1="40039" x2="58691" y2="40039"/>
                        <a14:foregroundMark x1="59277" y1="37598" x2="59277" y2="37598"/>
                        <a14:foregroundMark x1="59570" y1="37598" x2="59570" y2="37598"/>
                        <a14:foregroundMark x1="59277" y1="37988" x2="59277" y2="37988"/>
                        <a14:foregroundMark x1="58691" y1="37988" x2="57910" y2="38574"/>
                        <a14:foregroundMark x1="44727" y1="37012" x2="48926" y2="29102"/>
                        <a14:foregroundMark x1="28613" y1="36816" x2="28613" y2="36816"/>
                        <a14:foregroundMark x1="70313" y1="37793" x2="70313" y2="37793"/>
                      </a14:backgroundRemoval>
                    </a14:imgEffect>
                  </a14:imgLayer>
                </a14:imgProps>
              </a:ext>
              <a:ext uri="{28A0092B-C50C-407E-A947-70E740481C1C}">
                <a14:useLocalDpi xmlns:a14="http://schemas.microsoft.com/office/drawing/2010/main" val="0"/>
              </a:ext>
            </a:extLst>
          </a:blip>
          <a:srcRect l="22484" t="15983" r="22138" b="9277"/>
          <a:stretch/>
        </p:blipFill>
        <p:spPr bwMode="auto">
          <a:xfrm>
            <a:off x="11043285" y="85086"/>
            <a:ext cx="1013460" cy="136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113645"/>
      </p:ext>
    </p:extLst>
  </p:cSld>
  <p:clrMapOvr>
    <a:masterClrMapping/>
  </p:clrMapOvr>
</p:sld>
</file>

<file path=ppt/theme/theme1.xml><?xml version="1.0" encoding="utf-8"?>
<a:theme xmlns:a="http://schemas.openxmlformats.org/drawingml/2006/main" name="Cover and End Slide Master">
  <a:themeElements>
    <a:clrScheme name="ALLPPT-628">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28">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28">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7933</TotalTime>
  <Words>856</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3</vt:i4>
      </vt:variant>
      <vt:variant>
        <vt:lpstr>Titoli diapositive</vt:lpstr>
      </vt:variant>
      <vt:variant>
        <vt:i4>13</vt:i4>
      </vt:variant>
    </vt:vector>
  </HeadingPairs>
  <TitlesOfParts>
    <vt:vector size="19" baseType="lpstr">
      <vt:lpstr>Arial</vt:lpstr>
      <vt:lpstr>Calibri</vt:lpstr>
      <vt:lpstr>Wingdings</vt:lpstr>
      <vt:lpstr>Cover and End Slide Master</vt:lpstr>
      <vt:lpstr>Contents Slide Master</vt:lpstr>
      <vt:lpstr>Section Break Slide Master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Daniele Scala</cp:lastModifiedBy>
  <cp:revision>100</cp:revision>
  <dcterms:created xsi:type="dcterms:W3CDTF">2020-01-20T05:08:25Z</dcterms:created>
  <dcterms:modified xsi:type="dcterms:W3CDTF">2024-07-31T20:31:54Z</dcterms:modified>
</cp:coreProperties>
</file>