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389"/>
    <a:srgbClr val="1BD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59" d="100"/>
          <a:sy n="59" d="100"/>
        </p:scale>
        <p:origin x="6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8CCD-104F-4D56-AC7B-354FA27135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2107-7A87-48D6-B416-9F2A105228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543" y="2550215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599794" y="455389"/>
            <a:ext cx="556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Bases de Datos Relacionales</a:t>
            </a:r>
            <a:endParaRPr lang="en-US" sz="3600" b="1" i="1">
              <a:solidFill>
                <a:srgbClr val="1BD2DB"/>
              </a:solidFill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0A29597-D822-4821-A757-E4E7F319EA9D}"/>
              </a:ext>
            </a:extLst>
          </p:cNvPr>
          <p:cNvGrpSpPr/>
          <p:nvPr/>
        </p:nvGrpSpPr>
        <p:grpSpPr>
          <a:xfrm>
            <a:off x="1014184" y="1593945"/>
            <a:ext cx="3915554" cy="4191292"/>
            <a:chOff x="642225" y="1715505"/>
            <a:chExt cx="3915554" cy="4191292"/>
          </a:xfrm>
        </p:grpSpPr>
        <p:pic>
          <p:nvPicPr>
            <p:cNvPr id="16" name="Imagen 15" descr="Imagen que contiene taza, interior, café, tabla&#10;&#10;Descripción generada automáticamente">
              <a:extLst>
                <a:ext uri="{FF2B5EF4-FFF2-40B4-BE49-F238E27FC236}">
                  <a16:creationId xmlns:a16="http://schemas.microsoft.com/office/drawing/2014/main" id="{1AE5E645-8AED-4579-B625-C7FFCAC8D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95" r="33076"/>
            <a:stretch/>
          </p:blipFill>
          <p:spPr>
            <a:xfrm>
              <a:off x="642225" y="3163063"/>
              <a:ext cx="1009933" cy="131747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65227E7-DE03-41AB-A8C9-79B7E3C69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922" y="1715505"/>
              <a:ext cx="389542" cy="965039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DFF9275-D925-4B0D-A890-BAF1699BC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500" t="36507" r="16725" b="10000"/>
            <a:stretch/>
          </p:blipFill>
          <p:spPr>
            <a:xfrm>
              <a:off x="2307613" y="3399235"/>
              <a:ext cx="2250166" cy="860132"/>
            </a:xfrm>
            <a:prstGeom prst="rect">
              <a:avLst/>
            </a:prstGeom>
          </p:spPr>
        </p:pic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629B226F-0827-4D48-B568-C4228A393523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 flipV="1">
              <a:off x="1652158" y="2198025"/>
              <a:ext cx="652764" cy="1623776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53ABA987-99E4-49C4-B8F1-5768F28F1F83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1652158" y="3821801"/>
              <a:ext cx="655455" cy="7500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44998298-EC24-4DAD-9BF6-0414E9680098}"/>
                </a:ext>
              </a:extLst>
            </p:cNvPr>
            <p:cNvCxnSpPr>
              <a:cxnSpLocks/>
              <a:stCxn id="16" idx="3"/>
              <a:endCxn id="76" idx="1"/>
            </p:cNvCxnSpPr>
            <p:nvPr/>
          </p:nvCxnSpPr>
          <p:spPr>
            <a:xfrm>
              <a:off x="1652158" y="3821801"/>
              <a:ext cx="652764" cy="163892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663CA9D2-000D-41A1-82DC-F48E03628F84}"/>
                </a:ext>
              </a:extLst>
            </p:cNvPr>
            <p:cNvCxnSpPr>
              <a:cxnSpLocks/>
            </p:cNvCxnSpPr>
            <p:nvPr/>
          </p:nvCxnSpPr>
          <p:spPr>
            <a:xfrm>
              <a:off x="2391508" y="2671775"/>
              <a:ext cx="0" cy="727460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F2845A90-F290-4613-8859-D679AC132F1D}"/>
                </a:ext>
              </a:extLst>
            </p:cNvPr>
            <p:cNvGrpSpPr/>
            <p:nvPr/>
          </p:nvGrpSpPr>
          <p:grpSpPr>
            <a:xfrm>
              <a:off x="2428190" y="4259368"/>
              <a:ext cx="1430603" cy="769464"/>
              <a:chOff x="2428190" y="4259368"/>
              <a:chExt cx="1430603" cy="769464"/>
            </a:xfrm>
          </p:grpSpPr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1FA61B0E-49A3-4D25-A29C-66E8767BE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90" y="4619805"/>
                <a:ext cx="0" cy="409027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A04F2C6E-EC6F-47E0-AA79-3DCF08055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90" y="4634039"/>
                <a:ext cx="1430603" cy="4743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34E5B7CB-0856-472A-80D7-E5079DF6C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4450" y="4259368"/>
                <a:ext cx="0" cy="393648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FD6572EA-7F6F-485B-9B0F-92B3947A9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10" t="36353" r="75294" b="10688"/>
            <a:stretch/>
          </p:blipFill>
          <p:spPr>
            <a:xfrm>
              <a:off x="2304922" y="5014654"/>
              <a:ext cx="531854" cy="892143"/>
            </a:xfrm>
            <a:prstGeom prst="rect">
              <a:avLst/>
            </a:prstGeom>
          </p:spPr>
        </p:pic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0242795-05AE-44E9-A6DF-9865938B12C1}"/>
              </a:ext>
            </a:extLst>
          </p:cNvPr>
          <p:cNvSpPr txBox="1"/>
          <p:nvPr/>
        </p:nvSpPr>
        <p:spPr>
          <a:xfrm>
            <a:off x="5670416" y="1311991"/>
            <a:ext cx="59038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1BD2DB"/>
                </a:solidFill>
              </a:rPr>
              <a:t>Ventajas: </a:t>
            </a:r>
          </a:p>
          <a:p>
            <a:endParaRPr lang="es-MX" sz="2400" b="1" i="1">
              <a:solidFill>
                <a:srgbClr val="1BD2DB"/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1BD2DB"/>
                </a:solidFill>
              </a:rPr>
              <a:t>Minimiza la duplicación de los datos</a:t>
            </a: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0070C0"/>
                </a:solidFill>
              </a:rPr>
              <a:t>Se requiere de un menor espacio de </a:t>
            </a:r>
          </a:p>
          <a:p>
            <a:pPr lvl="1"/>
            <a:r>
              <a:rPr lang="es-MX" sz="2400" b="1" i="1">
                <a:solidFill>
                  <a:srgbClr val="0070C0"/>
                </a:solidFill>
              </a:rPr>
              <a:t>almacenamiento</a:t>
            </a: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1BD2DB"/>
                </a:solidFill>
              </a:rPr>
              <a:t>Interoperabilidad con otras plataformas</a:t>
            </a: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0070C0"/>
                </a:solidFill>
              </a:rPr>
              <a:t>Rapidez en la extracción de la Información</a:t>
            </a: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1BD2DB"/>
                </a:solidFill>
              </a:rPr>
              <a:t>Facilita el mantenimiento de los datos</a:t>
            </a:r>
          </a:p>
          <a:p>
            <a:pPr marL="342900" indent="-342900">
              <a:buFontTx/>
              <a:buChar char="-"/>
            </a:pPr>
            <a:r>
              <a:rPr lang="es-MX" sz="2400" b="1" i="1">
                <a:solidFill>
                  <a:srgbClr val="1BD2DB"/>
                </a:solidFill>
              </a:rPr>
              <a:t> </a:t>
            </a:r>
            <a:r>
              <a:rPr lang="es-MX" sz="2400" b="1" i="1">
                <a:solidFill>
                  <a:srgbClr val="0070C0"/>
                </a:solidFill>
              </a:rPr>
              <a:t>Es posible guardar los resultados de las </a:t>
            </a:r>
          </a:p>
          <a:p>
            <a:pPr lvl="1"/>
            <a:r>
              <a:rPr lang="es-MX" sz="2400" b="1" i="1">
                <a:solidFill>
                  <a:srgbClr val="0070C0"/>
                </a:solidFill>
              </a:rPr>
              <a:t>consultas en archivos de tipo csv o txt</a:t>
            </a:r>
          </a:p>
          <a:p>
            <a:pPr marL="342900" indent="-342900">
              <a:buFontTx/>
              <a:buChar char="-"/>
            </a:pPr>
            <a:endParaRPr lang="en-US" sz="2400" b="1" i="1">
              <a:solidFill>
                <a:srgbClr val="1BD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641" y="1528423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770276" y="443510"/>
            <a:ext cx="6445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Algunos Conceptos Relacionados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FBFD4B-CC13-4D33-BEA7-E6BBBE62A5F0}"/>
              </a:ext>
            </a:extLst>
          </p:cNvPr>
          <p:cNvSpPr txBox="1"/>
          <p:nvPr/>
        </p:nvSpPr>
        <p:spPr>
          <a:xfrm>
            <a:off x="6798592" y="3082750"/>
            <a:ext cx="329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0070C0"/>
                </a:solidFill>
              </a:rPr>
              <a:t>Fila, Registro o Instancia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9DF696-B19D-4683-A8DF-3FF84BD15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3" t="36091" r="74703" b="10619"/>
          <a:stretch/>
        </p:blipFill>
        <p:spPr>
          <a:xfrm>
            <a:off x="4132883" y="2267061"/>
            <a:ext cx="2185261" cy="35181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038273-FAC3-4469-A543-8E91CDE65F40}"/>
              </a:ext>
            </a:extLst>
          </p:cNvPr>
          <p:cNvSpPr txBox="1"/>
          <p:nvPr/>
        </p:nvSpPr>
        <p:spPr>
          <a:xfrm>
            <a:off x="3544802" y="1348681"/>
            <a:ext cx="371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1BD2DB"/>
                </a:solidFill>
              </a:rPr>
              <a:t>Columna, Campo o Atributo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942D818-F8C4-4E54-AFDE-71CD6A686E05}"/>
              </a:ext>
            </a:extLst>
          </p:cNvPr>
          <p:cNvSpPr/>
          <p:nvPr/>
        </p:nvSpPr>
        <p:spPr>
          <a:xfrm>
            <a:off x="3983063" y="3198167"/>
            <a:ext cx="2495228" cy="230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CC7D8D-81AA-429A-B536-A81FD13412E1}"/>
              </a:ext>
            </a:extLst>
          </p:cNvPr>
          <p:cNvSpPr/>
          <p:nvPr/>
        </p:nvSpPr>
        <p:spPr>
          <a:xfrm rot="16200000">
            <a:off x="3832369" y="3481068"/>
            <a:ext cx="3874575" cy="1096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DCCAB1A-31CD-4EFC-AAEC-06C805DCB58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78291" y="3313583"/>
            <a:ext cx="320301" cy="1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84569A-03D9-47A1-ADED-2D625C10FB22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H="1" flipV="1">
            <a:off x="5401817" y="1810346"/>
            <a:ext cx="367840" cy="28192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FBF7FF-7E5E-4BC2-BF37-7EAFFE1EBA8E}"/>
              </a:ext>
            </a:extLst>
          </p:cNvPr>
          <p:cNvSpPr txBox="1"/>
          <p:nvPr/>
        </p:nvSpPr>
        <p:spPr>
          <a:xfrm>
            <a:off x="781504" y="2366839"/>
            <a:ext cx="215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118389"/>
                </a:solidFill>
              </a:rPr>
              <a:t>Tabla o Entidad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A94E25C-9AA6-42BA-977E-D1BAEF3C6B1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32927" y="2309263"/>
            <a:ext cx="1187174" cy="288409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CC50F14-523D-4461-8B71-1A17863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641" y="1528423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2564E-8B9A-457E-B2D4-CAD4F5C28228}"/>
              </a:ext>
            </a:extLst>
          </p:cNvPr>
          <p:cNvSpPr txBox="1"/>
          <p:nvPr/>
        </p:nvSpPr>
        <p:spPr>
          <a:xfrm>
            <a:off x="681923" y="455389"/>
            <a:ext cx="91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>
                <a:solidFill>
                  <a:srgbClr val="1BD2DB"/>
                </a:solidFill>
              </a:rPr>
              <a:t>Algunos Conceptos Relacionados (Cont.)</a:t>
            </a:r>
            <a:endParaRPr lang="en-US" sz="3600" b="1" i="1">
              <a:solidFill>
                <a:srgbClr val="1BD2DB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FBFD4B-CC13-4D33-BEA7-E6BBBE62A5F0}"/>
              </a:ext>
            </a:extLst>
          </p:cNvPr>
          <p:cNvSpPr txBox="1"/>
          <p:nvPr/>
        </p:nvSpPr>
        <p:spPr>
          <a:xfrm>
            <a:off x="3781745" y="1486057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0070C0"/>
                </a:solidFill>
              </a:rPr>
              <a:t>Llave Primaria</a:t>
            </a:r>
            <a:endParaRPr lang="es-MX" sz="2400" b="1" i="1">
              <a:solidFill>
                <a:srgbClr val="1BD2DB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3152FE-906E-4F62-BCB7-9BA8BD703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2" t="36324" r="79661" b="21213"/>
          <a:stretch/>
        </p:blipFill>
        <p:spPr>
          <a:xfrm>
            <a:off x="1465694" y="2493566"/>
            <a:ext cx="1524838" cy="2803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D28344-CA59-4FC7-B196-3701D6E689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03" t="36352" r="75445" b="10621"/>
          <a:stretch/>
        </p:blipFill>
        <p:spPr>
          <a:xfrm>
            <a:off x="8968548" y="2479604"/>
            <a:ext cx="2030278" cy="35007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BE9B58-6A2B-4033-AA13-8A94CCA95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3" t="36402" r="53720" b="26493"/>
          <a:stretch/>
        </p:blipFill>
        <p:spPr>
          <a:xfrm>
            <a:off x="3692536" y="2493566"/>
            <a:ext cx="4705815" cy="24495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001EABF-23D4-4B98-B64E-9301AEF0BAE0}"/>
              </a:ext>
            </a:extLst>
          </p:cNvPr>
          <p:cNvSpPr txBox="1"/>
          <p:nvPr/>
        </p:nvSpPr>
        <p:spPr>
          <a:xfrm>
            <a:off x="6324915" y="1472095"/>
            <a:ext cx="19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1BD2DB"/>
                </a:solidFill>
              </a:rPr>
              <a:t>Llave Foránea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B89AC3-F7C6-493F-9D27-B32CACD7B869}"/>
              </a:ext>
            </a:extLst>
          </p:cNvPr>
          <p:cNvSpPr txBox="1"/>
          <p:nvPr/>
        </p:nvSpPr>
        <p:spPr>
          <a:xfrm>
            <a:off x="2042806" y="53852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8B4DD1-F843-48B0-B8EB-725937D9E9D0}"/>
              </a:ext>
            </a:extLst>
          </p:cNvPr>
          <p:cNvSpPr txBox="1"/>
          <p:nvPr/>
        </p:nvSpPr>
        <p:spPr>
          <a:xfrm>
            <a:off x="5746061" y="506608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1314E5-B9E4-4735-A697-DD5FD3204EC2}"/>
              </a:ext>
            </a:extLst>
          </p:cNvPr>
          <p:cNvSpPr txBox="1"/>
          <p:nvPr/>
        </p:nvSpPr>
        <p:spPr>
          <a:xfrm>
            <a:off x="9888566" y="613912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>
                <a:solidFill>
                  <a:srgbClr val="FFFF00"/>
                </a:solidFill>
              </a:rPr>
              <a:t>C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FAB74B-2386-40FF-97D1-9675B1663E0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03412" y="1947722"/>
            <a:ext cx="687584" cy="54584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EB13460-36E3-470B-BFFE-4CE647B3AB24}"/>
              </a:ext>
            </a:extLst>
          </p:cNvPr>
          <p:cNvCxnSpPr>
            <a:cxnSpLocks/>
          </p:cNvCxnSpPr>
          <p:nvPr/>
        </p:nvCxnSpPr>
        <p:spPr>
          <a:xfrm>
            <a:off x="7012499" y="1933760"/>
            <a:ext cx="0" cy="54584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62D81B9-98E3-4D18-B09C-E3B0452BDEA0}"/>
              </a:ext>
            </a:extLst>
          </p:cNvPr>
          <p:cNvGrpSpPr/>
          <p:nvPr/>
        </p:nvGrpSpPr>
        <p:grpSpPr>
          <a:xfrm>
            <a:off x="1921196" y="2257525"/>
            <a:ext cx="2092736" cy="236041"/>
            <a:chOff x="1137425" y="2290183"/>
            <a:chExt cx="2092736" cy="236041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86EEFD1-5164-4E94-AA90-D6860ACEDDA0}"/>
                </a:ext>
              </a:extLst>
            </p:cNvPr>
            <p:cNvCxnSpPr/>
            <p:nvPr/>
          </p:nvCxnSpPr>
          <p:spPr>
            <a:xfrm>
              <a:off x="1148576" y="2297151"/>
              <a:ext cx="0" cy="229073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A6DB343-5673-4027-B44B-4328D75CABBF}"/>
                </a:ext>
              </a:extLst>
            </p:cNvPr>
            <p:cNvCxnSpPr>
              <a:cxnSpLocks/>
            </p:cNvCxnSpPr>
            <p:nvPr/>
          </p:nvCxnSpPr>
          <p:spPr>
            <a:xfrm>
              <a:off x="3218986" y="2297151"/>
              <a:ext cx="0" cy="229073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5B493A9-5D52-4AC5-A20C-A72D8E0A4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25" y="2290183"/>
              <a:ext cx="2092736" cy="6968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39E05EA-4F22-4F8C-8BE2-A73593D418CB}"/>
              </a:ext>
            </a:extLst>
          </p:cNvPr>
          <p:cNvGrpSpPr/>
          <p:nvPr/>
        </p:nvGrpSpPr>
        <p:grpSpPr>
          <a:xfrm>
            <a:off x="7113327" y="2257525"/>
            <a:ext cx="2364679" cy="233230"/>
            <a:chOff x="6329556" y="2290183"/>
            <a:chExt cx="2364679" cy="233230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1E9D558-31A7-4C35-9E92-4E069C2C20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1327" y="2294340"/>
              <a:ext cx="0" cy="229073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7336503-06F8-4B23-986A-9789A4F34A53}"/>
                </a:ext>
              </a:extLst>
            </p:cNvPr>
            <p:cNvCxnSpPr/>
            <p:nvPr/>
          </p:nvCxnSpPr>
          <p:spPr>
            <a:xfrm>
              <a:off x="8694235" y="2290183"/>
              <a:ext cx="0" cy="229073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E1AB47E-FAF4-4B39-8987-CBEA6EC1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556" y="2293667"/>
              <a:ext cx="2364679" cy="13449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14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131313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1997</TotalTime>
  <Words>82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Chavez</dc:creator>
  <cp:lastModifiedBy>Rocio Chavez</cp:lastModifiedBy>
  <cp:revision>23</cp:revision>
  <dcterms:created xsi:type="dcterms:W3CDTF">2020-12-20T20:30:41Z</dcterms:created>
  <dcterms:modified xsi:type="dcterms:W3CDTF">2020-12-27T23:37:04Z</dcterms:modified>
</cp:coreProperties>
</file>