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2DB"/>
    <a:srgbClr val="11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66" d="100"/>
          <a:sy n="66" d="100"/>
        </p:scale>
        <p:origin x="31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8CCD-104F-4D56-AC7B-354FA271355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3DE21-578F-45AF-BB56-31EB0B5BE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92687-5D97-49D9-B87C-F6C521EBE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599794" y="455389"/>
            <a:ext cx="255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Qué es SQL?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1779BE-6DDC-496F-BC19-A3F2300C1773}"/>
              </a:ext>
            </a:extLst>
          </p:cNvPr>
          <p:cNvSpPr txBox="1"/>
          <p:nvPr/>
        </p:nvSpPr>
        <p:spPr>
          <a:xfrm>
            <a:off x="3325754" y="1025684"/>
            <a:ext cx="3866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Structured Query Language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A3F085-E3E8-43C0-824D-AC94EB5DC6EE}"/>
              </a:ext>
            </a:extLst>
          </p:cNvPr>
          <p:cNvSpPr txBox="1"/>
          <p:nvPr/>
        </p:nvSpPr>
        <p:spPr>
          <a:xfrm>
            <a:off x="599794" y="1708015"/>
            <a:ext cx="6156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BD2DB"/>
                </a:solidFill>
              </a:rPr>
              <a:t>Nos permite: </a:t>
            </a:r>
          </a:p>
          <a:p>
            <a:endParaRPr lang="en-US">
              <a:solidFill>
                <a:srgbClr val="1BD2DB"/>
              </a:solidFill>
            </a:endParaRPr>
          </a:p>
          <a:p>
            <a:r>
              <a:rPr lang="en-US">
                <a:solidFill>
                  <a:srgbClr val="1BD2DB"/>
                </a:solidFill>
              </a:rPr>
              <a:t>- Extraer información de bases de datos relacionales</a:t>
            </a:r>
          </a:p>
          <a:p>
            <a:r>
              <a:rPr lang="en-US">
                <a:solidFill>
                  <a:srgbClr val="00B0F0"/>
                </a:solidFill>
              </a:rPr>
              <a:t>- Crear y modificar bases de datos</a:t>
            </a:r>
          </a:p>
          <a:p>
            <a:r>
              <a:rPr lang="en-US">
                <a:solidFill>
                  <a:srgbClr val="1BD2DB"/>
                </a:solidFill>
              </a:rPr>
              <a:t>- Controlar el acceso a los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F5DF909-F026-493D-8EB4-C590C1A54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2472" r="20284" b="9678"/>
          <a:stretch/>
        </p:blipFill>
        <p:spPr>
          <a:xfrm>
            <a:off x="8940038" y="4250372"/>
            <a:ext cx="2492271" cy="20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641" y="1528423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599794" y="455389"/>
            <a:ext cx="543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Gestores de Bases de Datos</a:t>
            </a:r>
            <a:endParaRPr lang="en-US" sz="3600" b="1" i="1">
              <a:solidFill>
                <a:srgbClr val="1BD2DB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113A45-9D71-42E8-88E3-229CA033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23" y="4084747"/>
            <a:ext cx="1318647" cy="1318647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7EF6647F-6C3D-4DE2-B552-5E313E7702F6}"/>
              </a:ext>
            </a:extLst>
          </p:cNvPr>
          <p:cNvGrpSpPr/>
          <p:nvPr/>
        </p:nvGrpSpPr>
        <p:grpSpPr>
          <a:xfrm>
            <a:off x="9190431" y="1953945"/>
            <a:ext cx="1424384" cy="1347840"/>
            <a:chOff x="5952318" y="455390"/>
            <a:chExt cx="2797787" cy="217148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1213587-D449-423C-BD58-1BF2FABA915B}"/>
                </a:ext>
              </a:extLst>
            </p:cNvPr>
            <p:cNvSpPr/>
            <p:nvPr/>
          </p:nvSpPr>
          <p:spPr>
            <a:xfrm>
              <a:off x="5952318" y="455390"/>
              <a:ext cx="2797787" cy="2171484"/>
            </a:xfrm>
            <a:prstGeom prst="rect">
              <a:avLst/>
            </a:prstGeom>
            <a:solidFill>
              <a:srgbClr val="1BD2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2E5E8C2F-E814-40AE-8B4F-5EB48E70A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2514" y="601662"/>
              <a:ext cx="2429861" cy="1997074"/>
            </a:xfrm>
            <a:prstGeom prst="rect">
              <a:avLst/>
            </a:prstGeom>
          </p:spPr>
        </p:pic>
      </p:grpSp>
      <p:pic>
        <p:nvPicPr>
          <p:cNvPr id="21" name="Imagen 20" descr="Imagen que contiene taza, interior, café, tabla&#10;&#10;Descripción generada automáticamente">
            <a:extLst>
              <a:ext uri="{FF2B5EF4-FFF2-40B4-BE49-F238E27FC236}">
                <a16:creationId xmlns:a16="http://schemas.microsoft.com/office/drawing/2014/main" id="{115DBFCB-2675-4E90-B544-3EE31CC4A7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5" r="33076"/>
          <a:stretch/>
        </p:blipFill>
        <p:spPr>
          <a:xfrm>
            <a:off x="3583922" y="1686589"/>
            <a:ext cx="1009933" cy="131747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E56586E6-D3F9-4C14-A849-EDFCE9B3B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34" y="3284320"/>
            <a:ext cx="1424384" cy="14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585" y="1623957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599794" y="45538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Grupos de Comandos de SQL</a:t>
            </a:r>
            <a:endParaRPr lang="en-US" sz="3600" b="1" i="1">
              <a:solidFill>
                <a:srgbClr val="1BD2DB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61CB33D3-E713-4BCB-BB7F-ACFA0B477691}"/>
              </a:ext>
            </a:extLst>
          </p:cNvPr>
          <p:cNvGrpSpPr/>
          <p:nvPr/>
        </p:nvGrpSpPr>
        <p:grpSpPr>
          <a:xfrm>
            <a:off x="970355" y="1623957"/>
            <a:ext cx="1668948" cy="2781444"/>
            <a:chOff x="354130" y="1623957"/>
            <a:chExt cx="1668948" cy="278144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D06A0BD-7D0D-4173-AEA9-AAD2B0B887D3}"/>
                </a:ext>
              </a:extLst>
            </p:cNvPr>
            <p:cNvGrpSpPr/>
            <p:nvPr/>
          </p:nvGrpSpPr>
          <p:grpSpPr>
            <a:xfrm>
              <a:off x="599794" y="1623957"/>
              <a:ext cx="1178439" cy="646331"/>
              <a:chOff x="599794" y="1623957"/>
              <a:chExt cx="1178439" cy="646331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D3C98083-98E8-4A17-BEE3-F08B5FA2D1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70" t="16067" r="31044" b="40695"/>
              <a:stretch/>
            </p:blipFill>
            <p:spPr>
              <a:xfrm>
                <a:off x="599794" y="1623957"/>
                <a:ext cx="1178439" cy="646331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37776D-776E-40F0-8AA0-4E8486AED833}"/>
                  </a:ext>
                </a:extLst>
              </p:cNvPr>
              <p:cNvSpPr txBox="1"/>
              <p:nvPr/>
            </p:nvSpPr>
            <p:spPr>
              <a:xfrm>
                <a:off x="795593" y="168899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i="1">
                    <a:solidFill>
                      <a:schemeClr val="bg1"/>
                    </a:solidFill>
                  </a:rPr>
                  <a:t>DDL</a:t>
                </a:r>
                <a:endParaRPr lang="en-US" sz="2800" b="1" i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C2D653B-B658-485F-8A3C-AB5CCEA8E606}"/>
                </a:ext>
              </a:extLst>
            </p:cNvPr>
            <p:cNvSpPr txBox="1"/>
            <p:nvPr/>
          </p:nvSpPr>
          <p:spPr>
            <a:xfrm>
              <a:off x="354130" y="2792525"/>
              <a:ext cx="166894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rgbClr val="1BD2DB"/>
                  </a:solidFill>
                </a:rPr>
                <a:t>CREATE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ALTER</a:t>
              </a:r>
            </a:p>
            <a:p>
              <a:pPr algn="ctr"/>
              <a:r>
                <a:rPr lang="en-US" sz="2400">
                  <a:solidFill>
                    <a:srgbClr val="1BD2DB"/>
                  </a:solidFill>
                </a:rPr>
                <a:t>DROP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TRUNCATE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E725D7C-7CC7-415F-B042-DFD6BD2FB547}"/>
                </a:ext>
              </a:extLst>
            </p:cNvPr>
            <p:cNvCxnSpPr>
              <a:stCxn id="3" idx="2"/>
              <a:endCxn id="27" idx="0"/>
            </p:cNvCxnSpPr>
            <p:nvPr/>
          </p:nvCxnSpPr>
          <p:spPr>
            <a:xfrm flipH="1">
              <a:off x="1188604" y="2270288"/>
              <a:ext cx="410" cy="5222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5CA5F3-829B-4DDC-9A4E-E3CCE953964B}"/>
                </a:ext>
              </a:extLst>
            </p:cNvPr>
            <p:cNvSpPr/>
            <p:nvPr/>
          </p:nvSpPr>
          <p:spPr>
            <a:xfrm>
              <a:off x="354130" y="2792525"/>
              <a:ext cx="1668948" cy="1612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A2F2AE7-A76A-47C0-8EB9-48C1CEF786BB}"/>
              </a:ext>
            </a:extLst>
          </p:cNvPr>
          <p:cNvGrpSpPr/>
          <p:nvPr/>
        </p:nvGrpSpPr>
        <p:grpSpPr>
          <a:xfrm>
            <a:off x="3784075" y="1623956"/>
            <a:ext cx="1671220" cy="2840584"/>
            <a:chOff x="3167850" y="1623956"/>
            <a:chExt cx="1671220" cy="2840584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D8172C4A-A4F6-4378-9BED-034384A5991A}"/>
                </a:ext>
              </a:extLst>
            </p:cNvPr>
            <p:cNvGrpSpPr/>
            <p:nvPr/>
          </p:nvGrpSpPr>
          <p:grpSpPr>
            <a:xfrm>
              <a:off x="3415523" y="1623956"/>
              <a:ext cx="1178439" cy="646331"/>
              <a:chOff x="599794" y="1623957"/>
              <a:chExt cx="1178439" cy="646331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61CF14CC-9C15-4F43-B4A0-19380AF70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70" t="16067" r="31044" b="40695"/>
              <a:stretch/>
            </p:blipFill>
            <p:spPr>
              <a:xfrm>
                <a:off x="599794" y="1623957"/>
                <a:ext cx="1178439" cy="646331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8E5342F-93D7-4724-9AE4-83F8E95DB54D}"/>
                  </a:ext>
                </a:extLst>
              </p:cNvPr>
              <p:cNvSpPr txBox="1"/>
              <p:nvPr/>
            </p:nvSpPr>
            <p:spPr>
              <a:xfrm>
                <a:off x="795593" y="168899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i="1">
                    <a:solidFill>
                      <a:schemeClr val="bg1"/>
                    </a:solidFill>
                  </a:rPr>
                  <a:t>DML</a:t>
                </a:r>
                <a:endParaRPr lang="en-US" sz="2800" b="1" i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B04D1E0-F49A-4394-AF9F-D2926B04A11F}"/>
                </a:ext>
              </a:extLst>
            </p:cNvPr>
            <p:cNvSpPr txBox="1"/>
            <p:nvPr/>
          </p:nvSpPr>
          <p:spPr>
            <a:xfrm>
              <a:off x="3167850" y="2835741"/>
              <a:ext cx="166894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rgbClr val="1BD2DB"/>
                  </a:solidFill>
                </a:rPr>
                <a:t>SELECT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INSERT</a:t>
              </a:r>
            </a:p>
            <a:p>
              <a:pPr algn="ctr"/>
              <a:r>
                <a:rPr lang="en-US" sz="2400">
                  <a:solidFill>
                    <a:srgbClr val="1BD2DB"/>
                  </a:solidFill>
                </a:rPr>
                <a:t>UPDATE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DELETE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01716EEC-FB51-49A2-8DBB-08CB45213BF2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4002324" y="2270287"/>
              <a:ext cx="2419" cy="5654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AEC352E-F4E6-4B3B-8D3D-EEA4981387DA}"/>
                </a:ext>
              </a:extLst>
            </p:cNvPr>
            <p:cNvSpPr/>
            <p:nvPr/>
          </p:nvSpPr>
          <p:spPr>
            <a:xfrm>
              <a:off x="3170122" y="2851664"/>
              <a:ext cx="1668948" cy="1612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03F78AF-49C8-401C-A244-D030EA47C70D}"/>
              </a:ext>
            </a:extLst>
          </p:cNvPr>
          <p:cNvGrpSpPr/>
          <p:nvPr/>
        </p:nvGrpSpPr>
        <p:grpSpPr>
          <a:xfrm>
            <a:off x="6595517" y="1576198"/>
            <a:ext cx="1687148" cy="2131466"/>
            <a:chOff x="5979292" y="1576198"/>
            <a:chExt cx="1687148" cy="2131466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3AAE550-90D7-4090-98D2-15DCF3E1F80D}"/>
                </a:ext>
              </a:extLst>
            </p:cNvPr>
            <p:cNvGrpSpPr/>
            <p:nvPr/>
          </p:nvGrpSpPr>
          <p:grpSpPr>
            <a:xfrm>
              <a:off x="6231252" y="1576198"/>
              <a:ext cx="1178439" cy="646331"/>
              <a:chOff x="599794" y="1623957"/>
              <a:chExt cx="1178439" cy="646331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457ECBD7-B6D1-4637-B43C-3CB73E2D8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70" t="16067" r="31044" b="40695"/>
              <a:stretch/>
            </p:blipFill>
            <p:spPr>
              <a:xfrm>
                <a:off x="599794" y="1623957"/>
                <a:ext cx="1178439" cy="646331"/>
              </a:xfrm>
              <a:prstGeom prst="rect">
                <a:avLst/>
              </a:prstGeom>
            </p:spPr>
          </p:pic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2AEA8D7-4247-479E-BCDD-9F8711CC8E37}"/>
                  </a:ext>
                </a:extLst>
              </p:cNvPr>
              <p:cNvSpPr txBox="1"/>
              <p:nvPr/>
            </p:nvSpPr>
            <p:spPr>
              <a:xfrm>
                <a:off x="795593" y="168899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i="1">
                    <a:solidFill>
                      <a:schemeClr val="bg1"/>
                    </a:solidFill>
                  </a:rPr>
                  <a:t>DCL</a:t>
                </a:r>
                <a:endParaRPr lang="en-US" sz="2800" b="1" i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AB44FD2-A498-4B9E-A74A-43D4D7AD64FA}"/>
                </a:ext>
              </a:extLst>
            </p:cNvPr>
            <p:cNvSpPr txBox="1"/>
            <p:nvPr/>
          </p:nvSpPr>
          <p:spPr>
            <a:xfrm>
              <a:off x="5979292" y="2863037"/>
              <a:ext cx="16689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rgbClr val="1BD2DB"/>
                  </a:solidFill>
                </a:rPr>
                <a:t>GRANT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REVOKE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C989C8B-C601-428F-ABDD-139925470B25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 flipH="1">
              <a:off x="6813766" y="2222529"/>
              <a:ext cx="6706" cy="6405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C2939B3-4936-47C1-B22C-1DBF28134B4B}"/>
                </a:ext>
              </a:extLst>
            </p:cNvPr>
            <p:cNvSpPr/>
            <p:nvPr/>
          </p:nvSpPr>
          <p:spPr>
            <a:xfrm>
              <a:off x="5997492" y="2881237"/>
              <a:ext cx="1668948" cy="826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95E9EED-A7FF-4EF2-8DC0-77B56C300159}"/>
              </a:ext>
            </a:extLst>
          </p:cNvPr>
          <p:cNvGrpSpPr/>
          <p:nvPr/>
        </p:nvGrpSpPr>
        <p:grpSpPr>
          <a:xfrm>
            <a:off x="9427435" y="1545291"/>
            <a:ext cx="1675774" cy="2162391"/>
            <a:chOff x="8811210" y="1545291"/>
            <a:chExt cx="1675774" cy="2162391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02637518-6BDB-42AD-A808-9980D692DC8A}"/>
                </a:ext>
              </a:extLst>
            </p:cNvPr>
            <p:cNvGrpSpPr/>
            <p:nvPr/>
          </p:nvGrpSpPr>
          <p:grpSpPr>
            <a:xfrm>
              <a:off x="9046981" y="1545291"/>
              <a:ext cx="1178439" cy="646331"/>
              <a:chOff x="599794" y="1623957"/>
              <a:chExt cx="1178439" cy="646331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2EB29E5D-83C8-4A04-A90D-C01E0E316F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70" t="16067" r="31044" b="40695"/>
              <a:stretch/>
            </p:blipFill>
            <p:spPr>
              <a:xfrm>
                <a:off x="599794" y="1623957"/>
                <a:ext cx="1178439" cy="646331"/>
              </a:xfrm>
              <a:prstGeom prst="rect">
                <a:avLst/>
              </a:prstGeom>
            </p:spPr>
          </p:pic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6F48661-AAD4-4DA5-ACC5-224262B640BA}"/>
                  </a:ext>
                </a:extLst>
              </p:cNvPr>
              <p:cNvSpPr txBox="1"/>
              <p:nvPr/>
            </p:nvSpPr>
            <p:spPr>
              <a:xfrm>
                <a:off x="795593" y="168899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i="1">
                    <a:solidFill>
                      <a:schemeClr val="bg1"/>
                    </a:solidFill>
                  </a:rPr>
                  <a:t>TCL</a:t>
                </a:r>
                <a:endParaRPr lang="en-US" sz="2800" b="1" i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31CC870-A614-4997-A61C-DDD4B822641F}"/>
                </a:ext>
              </a:extLst>
            </p:cNvPr>
            <p:cNvSpPr txBox="1"/>
            <p:nvPr/>
          </p:nvSpPr>
          <p:spPr>
            <a:xfrm>
              <a:off x="8818036" y="2876685"/>
              <a:ext cx="16689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rgbClr val="1BD2DB"/>
                  </a:solidFill>
                </a:rPr>
                <a:t>COMMIT</a:t>
              </a:r>
            </a:p>
            <a:p>
              <a:pPr algn="ctr"/>
              <a:r>
                <a:rPr lang="en-US" sz="2400">
                  <a:solidFill>
                    <a:srgbClr val="00B0F0"/>
                  </a:solidFill>
                </a:rPr>
                <a:t>ROLLBACK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75C9BBDD-2A3D-4185-A2A1-9832AFC3C2A6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>
            <a:xfrm>
              <a:off x="9636201" y="2191622"/>
              <a:ext cx="16309" cy="68506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C6A6FEC7-72CD-4CAB-B813-B0A2038C3356}"/>
                </a:ext>
              </a:extLst>
            </p:cNvPr>
            <p:cNvSpPr/>
            <p:nvPr/>
          </p:nvSpPr>
          <p:spPr>
            <a:xfrm>
              <a:off x="8811210" y="2883507"/>
              <a:ext cx="1668948" cy="8105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2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585" y="1623957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999561" y="1579087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Cláusulas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C2D653B-B658-485F-8A3C-AB5CCEA8E606}"/>
              </a:ext>
            </a:extLst>
          </p:cNvPr>
          <p:cNvSpPr txBox="1"/>
          <p:nvPr/>
        </p:nvSpPr>
        <p:spPr>
          <a:xfrm>
            <a:off x="3425225" y="932756"/>
            <a:ext cx="1668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1BD2DB"/>
                </a:solidFill>
              </a:rPr>
              <a:t>FROM</a:t>
            </a:r>
          </a:p>
          <a:p>
            <a:r>
              <a:rPr lang="en-US" sz="2400">
                <a:solidFill>
                  <a:srgbClr val="00B0F0"/>
                </a:solidFill>
              </a:rPr>
              <a:t>WHERE</a:t>
            </a:r>
          </a:p>
          <a:p>
            <a:r>
              <a:rPr lang="en-US" sz="2400">
                <a:solidFill>
                  <a:srgbClr val="1BD2DB"/>
                </a:solidFill>
              </a:rPr>
              <a:t>GROUP BY</a:t>
            </a:r>
          </a:p>
          <a:p>
            <a:r>
              <a:rPr lang="en-US" sz="2400">
                <a:solidFill>
                  <a:srgbClr val="00B0F0"/>
                </a:solidFill>
              </a:rPr>
              <a:t>HAVING</a:t>
            </a:r>
          </a:p>
          <a:p>
            <a:r>
              <a:rPr lang="en-US" sz="2400">
                <a:solidFill>
                  <a:srgbClr val="1BD2DB"/>
                </a:solidFill>
              </a:rPr>
              <a:t>ORDERBY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768C09-670E-470F-AE54-F8F7118CD602}"/>
              </a:ext>
            </a:extLst>
          </p:cNvPr>
          <p:cNvSpPr txBox="1"/>
          <p:nvPr/>
        </p:nvSpPr>
        <p:spPr>
          <a:xfrm>
            <a:off x="6861627" y="2356292"/>
            <a:ext cx="265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3600" b="1" i="1">
                <a:solidFill>
                  <a:srgbClr val="1BD2DB"/>
                </a:solidFill>
              </a:rPr>
              <a:t>Funciones de</a:t>
            </a:r>
          </a:p>
          <a:p>
            <a:pPr algn="r"/>
            <a:r>
              <a:rPr lang="es-MX" sz="3600" b="1" i="1">
                <a:solidFill>
                  <a:srgbClr val="1BD2DB"/>
                </a:solidFill>
              </a:rPr>
              <a:t> Agregado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013905C-59C9-43BA-BD10-3F8EBD57AD48}"/>
              </a:ext>
            </a:extLst>
          </p:cNvPr>
          <p:cNvSpPr txBox="1"/>
          <p:nvPr/>
        </p:nvSpPr>
        <p:spPr>
          <a:xfrm>
            <a:off x="9769550" y="1986961"/>
            <a:ext cx="1668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1BD2DB"/>
                </a:solidFill>
              </a:rPr>
              <a:t>SUM</a:t>
            </a:r>
          </a:p>
          <a:p>
            <a:r>
              <a:rPr lang="en-US" sz="2400">
                <a:solidFill>
                  <a:srgbClr val="00B0F0"/>
                </a:solidFill>
              </a:rPr>
              <a:t>AVERAGE</a:t>
            </a:r>
          </a:p>
          <a:p>
            <a:r>
              <a:rPr lang="en-US" sz="2400">
                <a:solidFill>
                  <a:srgbClr val="1BD2DB"/>
                </a:solidFill>
              </a:rPr>
              <a:t>MIN</a:t>
            </a:r>
          </a:p>
          <a:p>
            <a:r>
              <a:rPr lang="en-US" sz="2400">
                <a:solidFill>
                  <a:srgbClr val="00B0F0"/>
                </a:solidFill>
              </a:rPr>
              <a:t>MAX</a:t>
            </a:r>
          </a:p>
          <a:p>
            <a:r>
              <a:rPr lang="en-US" sz="2400">
                <a:solidFill>
                  <a:srgbClr val="1BD2DB"/>
                </a:solidFill>
              </a:rPr>
              <a:t>COUNT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DAEC87D-919D-405E-9078-085770470819}"/>
              </a:ext>
            </a:extLst>
          </p:cNvPr>
          <p:cNvSpPr txBox="1"/>
          <p:nvPr/>
        </p:nvSpPr>
        <p:spPr>
          <a:xfrm>
            <a:off x="839736" y="417306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Operadores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A5EEB9F-4939-4D92-8F8E-ACE65ABEAEAF}"/>
              </a:ext>
            </a:extLst>
          </p:cNvPr>
          <p:cNvSpPr txBox="1"/>
          <p:nvPr/>
        </p:nvSpPr>
        <p:spPr>
          <a:xfrm>
            <a:off x="3550955" y="4127346"/>
            <a:ext cx="2723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1BD2DB"/>
                </a:solidFill>
              </a:rPr>
              <a:t>LÓGICOS</a:t>
            </a:r>
          </a:p>
          <a:p>
            <a:r>
              <a:rPr lang="en-US" sz="2400">
                <a:solidFill>
                  <a:srgbClr val="00B0F0"/>
                </a:solidFill>
              </a:rPr>
              <a:t>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5502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36" grpId="0"/>
      <p:bldP spid="37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131313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78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Chavez</dc:creator>
  <cp:lastModifiedBy>Rocio Chavez</cp:lastModifiedBy>
  <cp:revision>8</cp:revision>
  <dcterms:created xsi:type="dcterms:W3CDTF">2020-12-20T20:30:41Z</dcterms:created>
  <dcterms:modified xsi:type="dcterms:W3CDTF">2020-12-21T23:15:59Z</dcterms:modified>
</cp:coreProperties>
</file>