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563" r:id="rId2"/>
    <p:sldId id="564" r:id="rId3"/>
    <p:sldId id="565" r:id="rId4"/>
    <p:sldId id="511" r:id="rId5"/>
    <p:sldId id="568" r:id="rId6"/>
    <p:sldId id="567" r:id="rId7"/>
    <p:sldId id="566" r:id="rId8"/>
    <p:sldId id="569" r:id="rId9"/>
    <p:sldId id="570" r:id="rId10"/>
    <p:sldId id="579" r:id="rId11"/>
    <p:sldId id="615" r:id="rId12"/>
    <p:sldId id="616" r:id="rId13"/>
    <p:sldId id="618" r:id="rId14"/>
    <p:sldId id="619" r:id="rId15"/>
    <p:sldId id="620" r:id="rId16"/>
    <p:sldId id="621" r:id="rId17"/>
    <p:sldId id="622" r:id="rId18"/>
    <p:sldId id="637" r:id="rId19"/>
    <p:sldId id="630" r:id="rId20"/>
    <p:sldId id="631" r:id="rId21"/>
    <p:sldId id="648" r:id="rId22"/>
    <p:sldId id="635" r:id="rId23"/>
    <p:sldId id="636" r:id="rId24"/>
    <p:sldId id="632" r:id="rId25"/>
    <p:sldId id="633" r:id="rId26"/>
    <p:sldId id="634" r:id="rId27"/>
    <p:sldId id="638" r:id="rId28"/>
    <p:sldId id="609" r:id="rId29"/>
    <p:sldId id="641" r:id="rId30"/>
    <p:sldId id="644" r:id="rId31"/>
    <p:sldId id="642" r:id="rId32"/>
    <p:sldId id="645" r:id="rId33"/>
    <p:sldId id="643" r:id="rId34"/>
    <p:sldId id="646" r:id="rId35"/>
    <p:sldId id="625" r:id="rId36"/>
    <p:sldId id="591" r:id="rId37"/>
    <p:sldId id="596" r:id="rId38"/>
    <p:sldId id="649" r:id="rId39"/>
    <p:sldId id="599" r:id="rId40"/>
    <p:sldId id="600" r:id="rId41"/>
    <p:sldId id="626" r:id="rId42"/>
    <p:sldId id="602" r:id="rId43"/>
    <p:sldId id="604" r:id="rId44"/>
    <p:sldId id="605" r:id="rId45"/>
    <p:sldId id="606" r:id="rId46"/>
    <p:sldId id="607" r:id="rId47"/>
    <p:sldId id="647" r:id="rId48"/>
    <p:sldId id="608" r:id="rId49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5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Rg st="1" end="100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286F"/>
    <a:srgbClr val="000099"/>
    <a:srgbClr val="FF33CC"/>
    <a:srgbClr val="008000"/>
    <a:srgbClr val="FF0000"/>
    <a:srgbClr val="C3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6" autoAdjust="0"/>
    <p:restoredTop sz="99801" autoAdjust="0"/>
  </p:normalViewPr>
  <p:slideViewPr>
    <p:cSldViewPr>
      <p:cViewPr>
        <p:scale>
          <a:sx n="116" d="100"/>
          <a:sy n="116" d="100"/>
        </p:scale>
        <p:origin x="-1232" y="-80"/>
      </p:cViewPr>
      <p:guideLst>
        <p:guide orient="horz" pos="1620"/>
        <p:guide pos="5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885" y="0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885" y="8829054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86989D-3347-4A05-B4D6-78C8B4B7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572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885" y="0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519" y="4416633"/>
            <a:ext cx="5607362" cy="418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054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885" y="8829054"/>
            <a:ext cx="3038319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2D308-F3A6-43D9-B4EE-A91E65DCE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476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C80D14-C43B-4A19-AA5A-2F4FBA44A4AA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6563" y="715963"/>
            <a:ext cx="6137275" cy="3452812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128" y="4410317"/>
            <a:ext cx="5114144" cy="4174538"/>
          </a:xfrm>
          <a:noFill/>
        </p:spPr>
        <p:txBody>
          <a:bodyPr/>
          <a:lstStyle/>
          <a:p>
            <a:pPr marL="231775" indent="-231775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71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9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9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46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20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0D2BD3-4F52-446C-8141-68F115FFD8DA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03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9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88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3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D308-F3A6-43D9-B4EE-A91E65DCE5D8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3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Verdana"/>
                <a:cs typeface="Verdan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6E709-876E-4BE3-84E7-4CC0F12832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73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44529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55959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96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485900"/>
            <a:ext cx="7620000" cy="3086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>
                <a:latin typeface="Consolas"/>
                <a:cs typeface="Consola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50244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38814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4B0D5-BC15-4E4F-BC86-0E0EF8348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6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2313A-CA3E-4BBC-A81F-963F2D48B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"/>
            <a:ext cx="9144000" cy="842963"/>
          </a:xfrm>
          <a:prstGeom prst="rect">
            <a:avLst/>
          </a:prstGeom>
          <a:solidFill>
            <a:srgbClr val="C3C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000">
                <a:solidFill>
                  <a:schemeClr val="tx2"/>
                </a:solidFill>
                <a:latin typeface="Arial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  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00150"/>
            <a:ext cx="7864475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76CAC7-9BBC-4218-895E-444093BD6B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"/>
            <a:ext cx="9144000" cy="842963"/>
          </a:xfrm>
          <a:prstGeom prst="rect">
            <a:avLst/>
          </a:prstGeom>
          <a:solidFill>
            <a:srgbClr val="C3C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000">
                <a:solidFill>
                  <a:schemeClr val="tx2"/>
                </a:solidFill>
                <a:latin typeface="Arial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   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144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31839" y="1131096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"/>
            <a:ext cx="9144000" cy="842963"/>
          </a:xfrm>
          <a:prstGeom prst="rect">
            <a:avLst/>
          </a:prstGeom>
          <a:solidFill>
            <a:srgbClr val="C3C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000">
                <a:solidFill>
                  <a:schemeClr val="tx2"/>
                </a:solidFill>
                <a:latin typeface="Arial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   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731840" y="1"/>
            <a:ext cx="8412163" cy="842963"/>
          </a:xfrm>
          <a:prstGeom prst="rect">
            <a:avLst/>
          </a:prstGeom>
          <a:solidFill>
            <a:srgbClr val="C3C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000">
                <a:solidFill>
                  <a:schemeClr val="tx2"/>
                </a:solidFill>
                <a:latin typeface="Arial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   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-1676400" y="1"/>
            <a:ext cx="12496800" cy="842963"/>
          </a:xfrm>
          <a:prstGeom prst="rect">
            <a:avLst/>
          </a:prstGeom>
          <a:solidFill>
            <a:srgbClr val="C3C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000">
                <a:solidFill>
                  <a:schemeClr val="tx2"/>
                </a:solidFill>
                <a:latin typeface="Arial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3" r:id="rId3"/>
    <p:sldLayoutId id="2147483662" r:id="rId4"/>
    <p:sldLayoutId id="2147483655" r:id="rId5"/>
    <p:sldLayoutId id="2147483656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brgraphs/mr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emf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emf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8600" y="2300288"/>
            <a:ext cx="876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4400" b="1">
              <a:latin typeface="Book Antiqua" panose="02040602050305030304" pitchFamily="18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4" y="4300538"/>
            <a:ext cx="5467351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180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4800" y="2341320"/>
            <a:ext cx="876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Effective Graphs with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Microsoft R Open 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08043" y="3543300"/>
            <a:ext cx="76422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1800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28 April 2016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113088" y="4674394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1950"/>
            <a:ext cx="1371600" cy="144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313A-CA3E-4BBC-A81F-963F2D48BA99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Packages</a:t>
            </a:r>
          </a:p>
          <a:p>
            <a:pPr lvl="1"/>
            <a:r>
              <a:rPr lang="en-US"/>
              <a:t>general: base / lattice / ggplot2</a:t>
            </a:r>
          </a:p>
          <a:p>
            <a:pPr lvl="1"/>
            <a:r>
              <a:rPr lang="en-US"/>
              <a:t>specialized</a:t>
            </a:r>
            <a:endParaRPr lang="en-US"/>
          </a:p>
          <a:p>
            <a:r>
              <a:rPr lang="en-US"/>
              <a:t>Which package?</a:t>
            </a:r>
          </a:p>
          <a:p>
            <a:pPr lvl="1"/>
            <a:r>
              <a:rPr lang="en-US"/>
              <a:t>type of graph</a:t>
            </a:r>
          </a:p>
          <a:p>
            <a:pPr lvl="1"/>
            <a:r>
              <a:rPr lang="en-US"/>
              <a:t>today: base, ggplot2, HH, micromapST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month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bar percent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diverging stacked bar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</a:t>
            </a:r>
            <a:r>
              <a:rPr lang="en-US" dirty="0" err="1"/>
              <a:t>micromaps</a:t>
            </a:r>
          </a:p>
        </p:txBody>
      </p:sp>
    </p:spTree>
    <p:extLst>
      <p:ext uri="{BB962C8B-B14F-4D97-AF65-F5344CB8AC3E}">
        <p14:creationId xmlns:p14="http://schemas.microsoft.com/office/powerpoint/2010/main" val="34519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plot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6765533" cy="350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429000" y="971551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monthplot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(x, …)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4629151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/>
                <a:cs typeface="Verdana"/>
              </a:rPr>
              <a:t>dataset: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UKDriverDeaths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0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857500"/>
            <a:ext cx="7620000" cy="1390650"/>
          </a:xfrm>
        </p:spPr>
        <p:txBody>
          <a:bodyPr/>
          <a:lstStyle/>
          <a:p>
            <a:r>
              <a:rPr lang="en-US">
                <a:solidFill>
                  <a:srgbClr val="BD5A65"/>
                </a:solidFill>
              </a:rPr>
              <a:t>str</a:t>
            </a:r>
            <a:r>
              <a:rPr lang="en-US">
                <a:solidFill>
                  <a:srgbClr val="585858"/>
                </a:solidFill>
              </a:rPr>
              <a:t>(UKDriverDeaths)</a:t>
            </a:r>
          </a:p>
          <a:p>
            <a:r>
              <a:rPr lang="en-US">
                <a:solidFill>
                  <a:srgbClr val="585858"/>
                </a:solidFill>
              </a:rPr>
              <a:t>## Time-Series [1:192] from 1969 to 1985: 1687 1508 1507 1385 1632 ...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 plot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838200" y="1352550"/>
            <a:ext cx="7620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InconsolataGo"/>
                <a:ea typeface="+mn-ea"/>
                <a:cs typeface="InconsolataGo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BD5A65"/>
                </a:solidFill>
                <a:latin typeface="Consolas"/>
                <a:cs typeface="Consolas"/>
              </a:rPr>
              <a:t>class</a:t>
            </a:r>
            <a:r>
              <a:rPr lang="en-US" dirty="0">
                <a:solidFill>
                  <a:srgbClr val="585858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585858"/>
                </a:solidFill>
                <a:latin typeface="Consolas"/>
                <a:cs typeface="Consolas"/>
              </a:rPr>
              <a:t>UKDriverDeaths</a:t>
            </a:r>
            <a:r>
              <a:rPr lang="en-US" dirty="0">
                <a:solidFill>
                  <a:srgbClr val="585858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>
                <a:solidFill>
                  <a:srgbClr val="585858"/>
                </a:solidFill>
                <a:latin typeface="Consolas"/>
                <a:cs typeface="Consolas"/>
              </a:rPr>
              <a:t>## [1] "</a:t>
            </a:r>
            <a:r>
              <a:rPr lang="en-US" dirty="0" err="1">
                <a:solidFill>
                  <a:srgbClr val="585858"/>
                </a:solidFill>
                <a:latin typeface="Consolas"/>
                <a:cs typeface="Consolas"/>
              </a:rPr>
              <a:t>ts</a:t>
            </a:r>
            <a:r>
              <a:rPr lang="en-US" dirty="0">
                <a:solidFill>
                  <a:srgbClr val="585858"/>
                </a:solidFill>
                <a:latin typeface="Consolas"/>
                <a:cs typeface="Consolas"/>
              </a:rPr>
              <a:t>"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02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/>
        </p:nvPicPr>
        <p:blipFill rotWithShape="1">
          <a:blip r:embed="rId2"/>
          <a:srcRect l="208" t="16120" r="883" b="11340"/>
          <a:stretch/>
        </p:blipFill>
        <p:spPr bwMode="auto">
          <a:xfrm>
            <a:off x="1752600" y="1581150"/>
            <a:ext cx="5803412" cy="3406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028700"/>
            <a:ext cx="7620000" cy="514350"/>
          </a:xfrm>
        </p:spPr>
        <p:txBody>
          <a:bodyPr/>
          <a:lstStyle/>
          <a:p>
            <a:r>
              <a:rPr lang="en-US">
                <a:solidFill>
                  <a:srgbClr val="BC5A64"/>
                </a:solidFill>
              </a:rPr>
              <a:t>monthplot</a:t>
            </a:r>
            <a:r>
              <a:rPr lang="en-US">
                <a:solidFill>
                  <a:srgbClr val="1A1A1A"/>
                </a:solidFill>
              </a:rPr>
              <a:t>(UKDriverDeaths)</a:t>
            </a:r>
            <a:endParaRPr lang="en-US">
              <a:solidFill>
                <a:srgbClr val="204A87"/>
              </a:solidFill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 plot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14</a:t>
            </a:fld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3867150"/>
            <a:ext cx="381000" cy="2286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28800" y="4324350"/>
            <a:ext cx="381000" cy="2286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14600" y="4705350"/>
            <a:ext cx="381000" cy="2286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23950"/>
            <a:ext cx="7848600" cy="3714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BC5A64"/>
                </a:solidFill>
                <a:latin typeface="Consolas"/>
                <a:cs typeface="Consolas"/>
              </a:rPr>
              <a:t>par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54AB54"/>
                </a:solidFill>
                <a:latin typeface="Consolas"/>
                <a:cs typeface="Consolas"/>
              </a:rPr>
              <a:t>mar 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en-US" dirty="0">
                <a:solidFill>
                  <a:srgbClr val="B5009F"/>
                </a:solidFill>
                <a:latin typeface="Consolas"/>
                <a:cs typeface="Consolas"/>
              </a:rPr>
              <a:t>c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B5009F"/>
                </a:solidFill>
                <a:latin typeface="Consolas"/>
                <a:cs typeface="Consolas"/>
              </a:rPr>
              <a:t>5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,</a:t>
            </a:r>
            <a:r>
              <a:rPr lang="en-US" dirty="0">
                <a:solidFill>
                  <a:srgbClr val="B5009F"/>
                </a:solidFill>
                <a:latin typeface="Consolas"/>
                <a:cs typeface="Consolas"/>
              </a:rPr>
              <a:t>6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,</a:t>
            </a:r>
            <a:r>
              <a:rPr lang="en-US" dirty="0">
                <a:solidFill>
                  <a:srgbClr val="B5009F"/>
                </a:solidFill>
                <a:latin typeface="Consolas"/>
                <a:cs typeface="Consolas"/>
              </a:rPr>
              <a:t>2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,</a:t>
            </a:r>
            <a:r>
              <a:rPr lang="en-US" dirty="0">
                <a:solidFill>
                  <a:srgbClr val="B5009F"/>
                </a:solidFill>
                <a:latin typeface="Consolas"/>
                <a:cs typeface="Consolas"/>
              </a:rPr>
              <a:t>2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))</a:t>
            </a:r>
          </a:p>
          <a:p>
            <a:r>
              <a:rPr lang="en-US" dirty="0" err="1">
                <a:solidFill>
                  <a:srgbClr val="BC5A64"/>
                </a:solidFill>
              </a:rPr>
              <a:t>monthplot</a:t>
            </a:r>
            <a:r>
              <a:rPr lang="en-US" dirty="0">
                <a:solidFill>
                  <a:srgbClr val="1A1A1A"/>
                </a:solidFill>
              </a:rPr>
              <a:t>(</a:t>
            </a:r>
            <a:r>
              <a:rPr lang="en-US" dirty="0" err="1">
                <a:solidFill>
                  <a:srgbClr val="1A1A1A"/>
                </a:solidFill>
              </a:rPr>
              <a:t>UKDriverDeaths</a:t>
            </a:r>
            <a:r>
              <a:rPr lang="en-US" dirty="0">
                <a:solidFill>
                  <a:srgbClr val="1A1A1A"/>
                </a:solidFill>
              </a:rPr>
              <a:t>,</a:t>
            </a:r>
          </a:p>
          <a:p>
            <a:r>
              <a:rPr lang="en-US" dirty="0">
                <a:solidFill>
                  <a:srgbClr val="54AB54"/>
                </a:solidFill>
                <a:latin typeface="Consolas"/>
                <a:cs typeface="Consolas"/>
              </a:rPr>
              <a:t>	main 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en-US" dirty="0">
                <a:solidFill>
                  <a:srgbClr val="307DCD"/>
                </a:solidFill>
                <a:latin typeface="Consolas"/>
                <a:cs typeface="Consolas"/>
              </a:rPr>
              <a:t>"UK Road </a:t>
            </a:r>
            <a:r>
              <a:rPr lang="en-US" dirty="0" err="1">
                <a:solidFill>
                  <a:srgbClr val="307DCD"/>
                </a:solidFill>
                <a:latin typeface="Consolas"/>
                <a:cs typeface="Consolas"/>
              </a:rPr>
              <a:t>Casualities</a:t>
            </a:r>
            <a:r>
              <a:rPr lang="en-US" dirty="0">
                <a:solidFill>
                  <a:srgbClr val="307DCD"/>
                </a:solidFill>
                <a:latin typeface="Consolas"/>
                <a:cs typeface="Consolas"/>
              </a:rPr>
              <a:t> 1969-1984"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srgbClr val="54AB54"/>
                </a:solidFill>
                <a:latin typeface="Consolas"/>
                <a:cs typeface="Consolas"/>
              </a:rPr>
              <a:t>	</a:t>
            </a:r>
            <a:r>
              <a:rPr lang="en-US" dirty="0" err="1">
                <a:solidFill>
                  <a:srgbClr val="54AB54"/>
                </a:solidFill>
                <a:latin typeface="Consolas"/>
                <a:cs typeface="Consolas"/>
              </a:rPr>
              <a:t>las</a:t>
            </a:r>
            <a:r>
              <a:rPr lang="en-US" dirty="0">
                <a:solidFill>
                  <a:srgbClr val="54AB5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en-US" dirty="0">
                <a:solidFill>
                  <a:srgbClr val="B5009F"/>
                </a:solidFill>
                <a:latin typeface="Consolas"/>
                <a:cs typeface="Consolas"/>
              </a:rPr>
              <a:t>1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54AB54"/>
                </a:solidFill>
                <a:latin typeface="Consolas"/>
                <a:cs typeface="Consolas"/>
              </a:rPr>
              <a:t>labels 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en-US" dirty="0" err="1">
                <a:solidFill>
                  <a:srgbClr val="1A1A1A"/>
                </a:solidFill>
                <a:latin typeface="Consolas"/>
                <a:cs typeface="Consolas"/>
              </a:rPr>
              <a:t>month.abb</a:t>
            </a:r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1A1A1A"/>
                </a:solidFill>
                <a:latin typeface="Consolas"/>
                <a:cs typeface="Consolas"/>
              </a:rPr>
              <a:t>	</a:t>
            </a:r>
            <a:r>
              <a:rPr lang="fr-FR" dirty="0" err="1">
                <a:solidFill>
                  <a:srgbClr val="54AB54"/>
                </a:solidFill>
                <a:latin typeface="Consolas"/>
                <a:cs typeface="Consolas"/>
              </a:rPr>
              <a:t>cex.axis</a:t>
            </a:r>
            <a:r>
              <a:rPr lang="fr-FR" dirty="0">
                <a:solidFill>
                  <a:srgbClr val="54AB54"/>
                </a:solidFill>
                <a:latin typeface="Consolas"/>
                <a:cs typeface="Consolas"/>
              </a:rPr>
              <a:t> 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fr-FR" dirty="0">
                <a:solidFill>
                  <a:srgbClr val="B5009F"/>
                </a:solidFill>
                <a:latin typeface="Consolas"/>
                <a:cs typeface="Consolas"/>
              </a:rPr>
              <a:t>1.2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, </a:t>
            </a:r>
            <a:r>
              <a:rPr lang="fr-FR" dirty="0" err="1">
                <a:solidFill>
                  <a:srgbClr val="54AB54"/>
                </a:solidFill>
                <a:latin typeface="Consolas"/>
                <a:cs typeface="Consolas"/>
              </a:rPr>
              <a:t>cex.main</a:t>
            </a:r>
            <a:r>
              <a:rPr lang="fr-FR" dirty="0">
                <a:solidFill>
                  <a:srgbClr val="54AB54"/>
                </a:solidFill>
                <a:latin typeface="Consolas"/>
                <a:cs typeface="Consolas"/>
              </a:rPr>
              <a:t> 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fr-FR" dirty="0">
                <a:solidFill>
                  <a:srgbClr val="B5009F"/>
                </a:solidFill>
                <a:latin typeface="Consolas"/>
                <a:cs typeface="Consolas"/>
              </a:rPr>
              <a:t>1.4</a:t>
            </a:r>
            <a:r>
              <a:rPr lang="en-US" dirty="0">
                <a:solidFill>
                  <a:srgbClr val="1A1A1A"/>
                </a:solidFill>
              </a:rPr>
              <a:t>,</a:t>
            </a:r>
            <a:endParaRPr lang="fr-FR" dirty="0">
              <a:solidFill>
                <a:srgbClr val="B5009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54AB54"/>
                </a:solidFill>
              </a:rPr>
              <a:t>	</a:t>
            </a:r>
            <a:r>
              <a:rPr lang="en-US" dirty="0" err="1">
                <a:solidFill>
                  <a:srgbClr val="54AB54"/>
                </a:solidFill>
              </a:rPr>
              <a:t>ylab</a:t>
            </a:r>
            <a:r>
              <a:rPr lang="en-US" dirty="0">
                <a:solidFill>
                  <a:srgbClr val="54AB54"/>
                </a:solidFill>
              </a:rPr>
              <a:t> </a:t>
            </a:r>
            <a:r>
              <a:rPr lang="en-US" dirty="0">
                <a:solidFill>
                  <a:srgbClr val="1A1A1A"/>
                </a:solidFill>
              </a:rPr>
              <a:t>= </a:t>
            </a:r>
            <a:r>
              <a:rPr lang="en-US" dirty="0">
                <a:solidFill>
                  <a:srgbClr val="307DCD"/>
                </a:solidFill>
              </a:rPr>
              <a:t>""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)</a:t>
            </a:r>
          </a:p>
          <a:p>
            <a:r>
              <a:rPr lang="fr-FR" dirty="0" err="1">
                <a:solidFill>
                  <a:srgbClr val="BC5A64"/>
                </a:solidFill>
                <a:latin typeface="Consolas"/>
                <a:cs typeface="Consolas"/>
              </a:rPr>
              <a:t>mtext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(</a:t>
            </a:r>
            <a:r>
              <a:rPr lang="fr-FR" dirty="0">
                <a:solidFill>
                  <a:srgbClr val="307DCD"/>
                </a:solidFill>
                <a:latin typeface="Consolas"/>
                <a:cs typeface="Consolas"/>
              </a:rPr>
              <a:t>"driver </a:t>
            </a:r>
            <a:r>
              <a:rPr lang="fr-FR" dirty="0" err="1">
                <a:solidFill>
                  <a:srgbClr val="307DCD"/>
                </a:solidFill>
                <a:latin typeface="Consolas"/>
                <a:cs typeface="Consolas"/>
              </a:rPr>
              <a:t>deaths</a:t>
            </a:r>
            <a:r>
              <a:rPr lang="fr-FR" dirty="0">
                <a:solidFill>
                  <a:srgbClr val="307DCD"/>
                </a:solidFill>
                <a:latin typeface="Consolas"/>
                <a:cs typeface="Consolas"/>
              </a:rPr>
              <a:t>"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, </a:t>
            </a:r>
            <a:r>
              <a:rPr lang="fr-FR" dirty="0" err="1">
                <a:solidFill>
                  <a:srgbClr val="54AB54"/>
                </a:solidFill>
                <a:latin typeface="Consolas"/>
                <a:cs typeface="Consolas"/>
              </a:rPr>
              <a:t>side</a:t>
            </a:r>
            <a:r>
              <a:rPr lang="fr-FR" dirty="0">
                <a:solidFill>
                  <a:srgbClr val="54AB54"/>
                </a:solidFill>
                <a:latin typeface="Consolas"/>
                <a:cs typeface="Consolas"/>
              </a:rPr>
              <a:t> 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fr-FR" dirty="0">
                <a:solidFill>
                  <a:srgbClr val="B5009F"/>
                </a:solidFill>
                <a:latin typeface="Consolas"/>
                <a:cs typeface="Consolas"/>
              </a:rPr>
              <a:t>2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, </a:t>
            </a:r>
            <a:r>
              <a:rPr lang="fr-FR" dirty="0">
                <a:solidFill>
                  <a:srgbClr val="54AB54"/>
                </a:solidFill>
                <a:latin typeface="Consolas"/>
                <a:cs typeface="Consolas"/>
              </a:rPr>
              <a:t>line 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fr-FR" dirty="0">
                <a:solidFill>
                  <a:srgbClr val="B5009F"/>
                </a:solidFill>
                <a:latin typeface="Consolas"/>
                <a:cs typeface="Consolas"/>
              </a:rPr>
              <a:t>4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, 	</a:t>
            </a:r>
            <a:r>
              <a:rPr lang="fr-FR" dirty="0" err="1">
                <a:solidFill>
                  <a:srgbClr val="54AB54"/>
                </a:solidFill>
                <a:latin typeface="Consolas"/>
                <a:cs typeface="Consolas"/>
              </a:rPr>
              <a:t>cex</a:t>
            </a:r>
            <a:r>
              <a:rPr lang="fr-FR" dirty="0">
                <a:solidFill>
                  <a:srgbClr val="54AB54"/>
                </a:solidFill>
                <a:latin typeface="Consolas"/>
                <a:cs typeface="Consolas"/>
              </a:rPr>
              <a:t> 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= </a:t>
            </a:r>
            <a:r>
              <a:rPr lang="fr-FR" dirty="0">
                <a:solidFill>
                  <a:srgbClr val="B5009F"/>
                </a:solidFill>
                <a:latin typeface="Consolas"/>
                <a:cs typeface="Consolas"/>
              </a:rPr>
              <a:t>1.3</a:t>
            </a:r>
            <a:r>
              <a:rPr lang="fr-FR" dirty="0">
                <a:solidFill>
                  <a:srgbClr val="1A1A1A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 plot</a:t>
            </a:r>
            <a:br>
              <a:rPr lang="en-US"/>
            </a:b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15</a:t>
            </a:fld>
            <a:endParaRPr lang="en-US" alt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43000" y="2571750"/>
            <a:ext cx="475488" cy="1310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0800" y="2571750"/>
            <a:ext cx="438912" cy="1310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886200" y="3333750"/>
            <a:ext cx="362712" cy="326137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>
            <a:off x="457200" y="3486150"/>
            <a:ext cx="304800" cy="990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445294"/>
          </a:xfrm>
        </p:spPr>
        <p:txBody>
          <a:bodyPr/>
          <a:lstStyle/>
          <a:p>
            <a:r>
              <a:rPr lang="en-US"/>
              <a:t>Month plot</a:t>
            </a: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047750"/>
            <a:ext cx="7732644" cy="40957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221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485900"/>
            <a:ext cx="7620000" cy="17716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2800">
                <a:solidFill>
                  <a:srgbClr val="1A1A1A"/>
                </a:solidFill>
              </a:rPr>
              <a:t>data </a:t>
            </a:r>
            <a:r>
              <a:rPr lang="en-US" sz="2800">
                <a:solidFill>
                  <a:srgbClr val="BC5A64"/>
                </a:solidFill>
              </a:rPr>
              <a:t>&lt;- ts</a:t>
            </a:r>
            <a:r>
              <a:rPr lang="en-US" sz="2800">
                <a:solidFill>
                  <a:srgbClr val="1A1A1A"/>
                </a:solidFill>
              </a:rPr>
              <a:t>(data, </a:t>
            </a:r>
          </a:p>
          <a:p>
            <a:r>
              <a:rPr lang="en-US" sz="2800">
                <a:solidFill>
                  <a:srgbClr val="1A1A1A"/>
                </a:solidFill>
              </a:rPr>
              <a:t>	</a:t>
            </a:r>
            <a:r>
              <a:rPr lang="en-US" sz="2800">
                <a:solidFill>
                  <a:srgbClr val="54AB54"/>
                </a:solidFill>
              </a:rPr>
              <a:t>start </a:t>
            </a:r>
            <a:r>
              <a:rPr lang="en-US" sz="2800">
                <a:solidFill>
                  <a:srgbClr val="1A1A1A"/>
                </a:solidFill>
              </a:rPr>
              <a:t>= </a:t>
            </a:r>
            <a:r>
              <a:rPr lang="en-US" sz="2800">
                <a:solidFill>
                  <a:srgbClr val="BC5A64"/>
                </a:solidFill>
              </a:rPr>
              <a:t>c</a:t>
            </a:r>
            <a:r>
              <a:rPr lang="en-US" sz="2800">
                <a:solidFill>
                  <a:srgbClr val="1A1A1A"/>
                </a:solidFill>
              </a:rPr>
              <a:t>(</a:t>
            </a:r>
            <a:r>
              <a:rPr lang="en-US" sz="2800">
                <a:solidFill>
                  <a:srgbClr val="B5009F"/>
                </a:solidFill>
              </a:rPr>
              <a:t>2010</a:t>
            </a:r>
            <a:r>
              <a:rPr lang="en-US" sz="2800">
                <a:solidFill>
                  <a:srgbClr val="1A1A1A"/>
                </a:solidFill>
              </a:rPr>
              <a:t>,</a:t>
            </a:r>
            <a:r>
              <a:rPr lang="en-US" sz="2800">
                <a:solidFill>
                  <a:srgbClr val="B5009F"/>
                </a:solidFill>
              </a:rPr>
              <a:t>7</a:t>
            </a:r>
            <a:r>
              <a:rPr lang="en-US" sz="2800">
                <a:solidFill>
                  <a:srgbClr val="1A1A1A"/>
                </a:solidFill>
              </a:rPr>
              <a:t>),</a:t>
            </a:r>
          </a:p>
          <a:p>
            <a:r>
              <a:rPr lang="en-US" sz="2800">
                <a:solidFill>
                  <a:srgbClr val="1A1A1A"/>
                </a:solidFill>
              </a:rPr>
              <a:t> 	</a:t>
            </a:r>
            <a:r>
              <a:rPr lang="en-US" sz="2800">
                <a:solidFill>
                  <a:srgbClr val="54AB54"/>
                </a:solidFill>
              </a:rPr>
              <a:t>frequency </a:t>
            </a:r>
            <a:r>
              <a:rPr lang="en-US" sz="2800">
                <a:solidFill>
                  <a:srgbClr val="1A1A1A"/>
                </a:solidFill>
              </a:rPr>
              <a:t>= </a:t>
            </a:r>
            <a:r>
              <a:rPr lang="en-US" sz="2800">
                <a:solidFill>
                  <a:srgbClr val="B5009F"/>
                </a:solidFill>
              </a:rPr>
              <a:t>12</a:t>
            </a:r>
            <a:r>
              <a:rPr lang="en-US" sz="2800">
                <a:solidFill>
                  <a:srgbClr val="1A1A1A"/>
                </a:solidFill>
              </a:rPr>
              <a:t>)</a:t>
            </a:r>
            <a:endParaRPr lang="en-US" sz="2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time series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month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bar percent chart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diverging stacked bar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</a:t>
            </a:r>
            <a:r>
              <a:rPr lang="en-US" dirty="0" err="1"/>
              <a:t>micromaps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3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percent chart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8575"/>
            <a:ext cx="8179622" cy="409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1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Who are we?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85850"/>
            <a:ext cx="533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Naomi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Offers short courses and seminars on effective charts and graphs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 of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More Effective Graphs</a:t>
            </a:r>
          </a:p>
          <a:p>
            <a:endParaRPr lang="en-US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Organizer of Data Visualization New York Meetup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Immediate Past-Chair of Statistical Graphics Section of the American Statistical Association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71550"/>
            <a:ext cx="1981200" cy="295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3943350"/>
            <a:ext cx="3200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>
                <a:solidFill>
                  <a:srgbClr val="18286F"/>
                </a:solidFill>
                <a:latin typeface="Verdana"/>
                <a:cs typeface="Verdana"/>
              </a:rPr>
              <a:t>naomi@nbr-graphs.com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18286F"/>
                </a:solidFill>
                <a:latin typeface="Verdana"/>
                <a:cs typeface="Verdana"/>
              </a:rPr>
              <a:t>www.nbr-graphs.com</a:t>
            </a:r>
          </a:p>
        </p:txBody>
      </p:sp>
    </p:spTree>
    <p:extLst>
      <p:ext uri="{BB962C8B-B14F-4D97-AF65-F5344CB8AC3E}">
        <p14:creationId xmlns:p14="http://schemas.microsoft.com/office/powerpoint/2010/main" val="17084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971550"/>
            <a:ext cx="8077200" cy="3657600"/>
          </a:xfrm>
          <a:ln w="25400"/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BD5A65"/>
                </a:solidFill>
              </a:rPr>
              <a:t>source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"barpercent.R"</a:t>
            </a:r>
            <a:r>
              <a:rPr lang="en-US">
                <a:solidFill>
                  <a:srgbClr val="585858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585858"/>
                </a:solidFill>
              </a:rPr>
              <a:t>data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BD5A65"/>
                </a:solidFill>
              </a:rPr>
              <a:t>c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B00F92"/>
                </a:solidFill>
              </a:rPr>
              <a:t>21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B00F92"/>
                </a:solidFill>
              </a:rPr>
              <a:t>49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B00F92"/>
                </a:solidFill>
              </a:rPr>
              <a:t>21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B00F92"/>
                </a:solidFill>
              </a:rPr>
              <a:t>9</a:t>
            </a:r>
            <a:r>
              <a:rPr lang="en-US">
                <a:solidFill>
                  <a:srgbClr val="585858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>
                <a:solidFill>
                  <a:srgbClr val="BD5A65"/>
                </a:solidFill>
              </a:rPr>
              <a:t>names</a:t>
            </a:r>
            <a:r>
              <a:rPr lang="is-IS">
                <a:solidFill>
                  <a:srgbClr val="585858"/>
                </a:solidFill>
              </a:rPr>
              <a:t>(data) </a:t>
            </a:r>
            <a:r>
              <a:rPr lang="is-IS">
                <a:solidFill>
                  <a:srgbClr val="B15A65"/>
                </a:solidFill>
              </a:rPr>
              <a:t>&lt;- </a:t>
            </a:r>
            <a:r>
              <a:rPr lang="is-IS">
                <a:solidFill>
                  <a:srgbClr val="BD5A65"/>
                </a:solidFill>
              </a:rPr>
              <a:t>c</a:t>
            </a:r>
            <a:r>
              <a:rPr lang="is-IS">
                <a:solidFill>
                  <a:srgbClr val="585858"/>
                </a:solidFill>
              </a:rPr>
              <a:t>(</a:t>
            </a:r>
            <a:r>
              <a:rPr lang="is-IS">
                <a:solidFill>
                  <a:srgbClr val="317ECD"/>
                </a:solidFill>
              </a:rPr>
              <a:t>"&lt; 20 yrs"</a:t>
            </a:r>
            <a:r>
              <a:rPr lang="is-IS">
                <a:solidFill>
                  <a:srgbClr val="585858"/>
                </a:solidFill>
              </a:rPr>
              <a:t>, </a:t>
            </a:r>
            <a:r>
              <a:rPr lang="is-IS">
                <a:solidFill>
                  <a:srgbClr val="317ECD"/>
                </a:solidFill>
              </a:rPr>
              <a:t>"20-24 yrs"</a:t>
            </a:r>
            <a:r>
              <a:rPr lang="is-IS">
                <a:solidFill>
                  <a:srgbClr val="585858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>
                <a:solidFill>
                  <a:srgbClr val="585858"/>
                </a:solidFill>
              </a:rPr>
              <a:t> 	</a:t>
            </a:r>
            <a:r>
              <a:rPr lang="is-IS">
                <a:solidFill>
                  <a:srgbClr val="317ECD"/>
                </a:solidFill>
              </a:rPr>
              <a:t>"25-29 yrs"</a:t>
            </a:r>
            <a:r>
              <a:rPr lang="is-IS">
                <a:solidFill>
                  <a:srgbClr val="585858"/>
                </a:solidFill>
              </a:rPr>
              <a:t>, </a:t>
            </a:r>
            <a:r>
              <a:rPr lang="is-IS">
                <a:solidFill>
                  <a:srgbClr val="317ECD"/>
                </a:solidFill>
              </a:rPr>
              <a:t>"30-44 yrs"</a:t>
            </a:r>
            <a:r>
              <a:rPr lang="is-IS">
                <a:solidFill>
                  <a:srgbClr val="585858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BD5A65"/>
                </a:solidFill>
              </a:rPr>
              <a:t>barpercent</a:t>
            </a:r>
            <a:r>
              <a:rPr lang="en-US">
                <a:solidFill>
                  <a:srgbClr val="585858"/>
                </a:solidFill>
              </a:rPr>
              <a:t>(data)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BD5A65"/>
                </a:solidFill>
              </a:rPr>
              <a:t>mtext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BD5A65"/>
                </a:solidFill>
              </a:rPr>
              <a:t>paste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"Fathers without High School",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317ECD"/>
                </a:solidFill>
              </a:rPr>
              <a:t> 	"Degrees: \nAge at First Child"</a:t>
            </a:r>
            <a:r>
              <a:rPr lang="en-US">
                <a:solidFill>
                  <a:srgbClr val="585858"/>
                </a:solidFill>
              </a:rPr>
              <a:t>),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585858"/>
                </a:solidFill>
              </a:rPr>
              <a:t>	</a:t>
            </a:r>
            <a:r>
              <a:rPr lang="en-US">
                <a:solidFill>
                  <a:srgbClr val="55AB55"/>
                </a:solidFill>
              </a:rPr>
              <a:t>side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3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line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1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font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2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cex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1.5</a:t>
            </a:r>
            <a:r>
              <a:rPr lang="en-US">
                <a:solidFill>
                  <a:srgbClr val="585858"/>
                </a:solidFill>
              </a:rPr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percent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" name="Left Brace 13"/>
          <p:cNvSpPr/>
          <p:nvPr/>
        </p:nvSpPr>
        <p:spPr>
          <a:xfrm>
            <a:off x="152400" y="1504950"/>
            <a:ext cx="304800" cy="8229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" y="2571750"/>
            <a:ext cx="323088" cy="2834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95600" y="3638550"/>
            <a:ext cx="585309" cy="5834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" y="3028950"/>
            <a:ext cx="323088" cy="2834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3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percent chart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8575"/>
            <a:ext cx="8179622" cy="409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1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barpercent() 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047750"/>
            <a:ext cx="822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>
                <a:latin typeface="Consolas"/>
                <a:cs typeface="Consolas"/>
              </a:rPr>
              <a:t> barpercent (x, names = NULL, col = "lightblue")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endParaRPr lang="en-US">
              <a:latin typeface="Consolas"/>
              <a:cs typeface="Consolas"/>
            </a:endParaRPr>
          </a:p>
          <a:p>
            <a:pPr marL="0" indent="0">
              <a:buFontTx/>
              <a:buNone/>
            </a:pPr>
            <a:endParaRPr lang="en-US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038350"/>
            <a:ext cx="7924800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/>
              <a:t>Arguments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nsolas"/>
                <a:cs typeface="Consolas"/>
              </a:rPr>
              <a:t>x</a:t>
            </a:r>
            <a:r>
              <a:rPr lang="en-US" sz="2400"/>
              <a:t>		a vector of values (raw or %s)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nsolas"/>
                <a:cs typeface="Consolas"/>
              </a:rPr>
              <a:t>names 	</a:t>
            </a:r>
            <a:r>
              <a:rPr lang="en-US" sz="2400"/>
              <a:t>a vector of bar labels, if omitted, </a:t>
            </a:r>
            <a:r>
              <a:rPr lang="en-US" sz="2400">
                <a:latin typeface="Consolas"/>
                <a:cs typeface="Consolas"/>
              </a:rPr>
              <a:t>names(x)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nsolas"/>
                <a:cs typeface="Consolas"/>
              </a:rPr>
              <a:t>		</a:t>
            </a:r>
            <a:r>
              <a:rPr lang="en-US" sz="2400"/>
              <a:t>will be used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nsolas"/>
                <a:cs typeface="Consolas"/>
              </a:rPr>
              <a:t>col		</a:t>
            </a:r>
            <a:r>
              <a:rPr lang="en-US" sz="2400"/>
              <a:t>bar color (default is light blue)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2724150"/>
            <a:ext cx="475488" cy="1310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" y="3181350"/>
            <a:ext cx="475488" cy="1310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943350"/>
            <a:ext cx="475488" cy="1310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1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percent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971550"/>
            <a:ext cx="7620000" cy="1447800"/>
          </a:xfrm>
        </p:spPr>
        <p:txBody>
          <a:bodyPr/>
          <a:lstStyle/>
          <a:p>
            <a:r>
              <a:rPr lang="en-US">
                <a:solidFill>
                  <a:srgbClr val="BD5A65"/>
                </a:solidFill>
              </a:rPr>
              <a:t>barpercent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BD5A65"/>
                </a:solidFill>
              </a:rPr>
              <a:t>c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B00F92"/>
                </a:solidFill>
              </a:rPr>
              <a:t>2</a:t>
            </a:r>
            <a:r>
              <a:rPr lang="en-US">
                <a:solidFill>
                  <a:srgbClr val="585858"/>
                </a:solidFill>
              </a:rPr>
              <a:t>,</a:t>
            </a:r>
            <a:r>
              <a:rPr lang="en-US">
                <a:solidFill>
                  <a:srgbClr val="B00F92"/>
                </a:solidFill>
              </a:rPr>
              <a:t>1</a:t>
            </a:r>
            <a:r>
              <a:rPr lang="en-US">
                <a:solidFill>
                  <a:srgbClr val="585858"/>
                </a:solidFill>
              </a:rPr>
              <a:t>,</a:t>
            </a:r>
            <a:r>
              <a:rPr lang="en-US">
                <a:solidFill>
                  <a:srgbClr val="B00F92"/>
                </a:solidFill>
              </a:rPr>
              <a:t>3</a:t>
            </a:r>
            <a:r>
              <a:rPr lang="en-US">
                <a:solidFill>
                  <a:srgbClr val="585858"/>
                </a:solidFill>
              </a:rPr>
              <a:t>), </a:t>
            </a:r>
          </a:p>
          <a:p>
            <a:r>
              <a:rPr lang="en-US">
                <a:solidFill>
                  <a:srgbClr val="585858"/>
                </a:solidFill>
              </a:rPr>
              <a:t>	</a:t>
            </a:r>
            <a:r>
              <a:rPr lang="en-US">
                <a:solidFill>
                  <a:srgbClr val="BD5A65"/>
                </a:solidFill>
              </a:rPr>
              <a:t>c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"City A"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317ECD"/>
                </a:solidFill>
              </a:rPr>
              <a:t>"City B"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317ECD"/>
                </a:solidFill>
              </a:rPr>
              <a:t>"City C"</a:t>
            </a:r>
            <a:r>
              <a:rPr lang="en-US">
                <a:solidFill>
                  <a:srgbClr val="585858"/>
                </a:solidFill>
              </a:rPr>
              <a:t>),</a:t>
            </a:r>
          </a:p>
          <a:p>
            <a:r>
              <a:rPr lang="en-US">
                <a:solidFill>
                  <a:srgbClr val="55AB55"/>
                </a:solidFill>
              </a:rPr>
              <a:t>	col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317ECD"/>
                </a:solidFill>
              </a:rPr>
              <a:t>"lightgreen"</a:t>
            </a:r>
            <a:r>
              <a:rPr lang="en-US">
                <a:solidFill>
                  <a:srgbClr val="585858"/>
                </a:solidFill>
              </a:rPr>
              <a:t>)</a:t>
            </a:r>
          </a:p>
        </p:txBody>
      </p:sp>
      <p:pic>
        <p:nvPicPr>
          <p:cNvPr id="7" name="Picture 6" descr="unnamed-chunk-2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62150"/>
            <a:ext cx="6172200" cy="30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percent chart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4" y="1143002"/>
            <a:ext cx="7864475" cy="102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>
                <a:latin typeface="Consolas"/>
                <a:cs typeface="Consolas"/>
              </a:rPr>
              <a:t>barpercent.R </a:t>
            </a:r>
            <a:r>
              <a:rPr lang="en-US"/>
              <a:t>is available on Github:</a:t>
            </a:r>
            <a:endParaRPr lang="en-US">
              <a:hlinkClick r:id="rId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u="sng">
                <a:solidFill>
                  <a:srgbClr val="3366FF"/>
                </a:solidFill>
                <a:hlinkClick r:id="rId2"/>
              </a:rPr>
              <a:t>https://github.com/nbrgraphs/mro</a:t>
            </a:r>
            <a:endParaRPr lang="en-US" u="sng">
              <a:solidFill>
                <a:srgbClr val="3366FF"/>
              </a:solidFill>
            </a:endParaRPr>
          </a:p>
          <a:p>
            <a:pPr marL="0" indent="0">
              <a:buFontTx/>
              <a:buNone/>
            </a:pP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71800" y="2495550"/>
            <a:ext cx="5562600" cy="2254483"/>
            <a:chOff x="2971800" y="2763476"/>
            <a:chExt cx="5562600" cy="30059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2763476"/>
              <a:ext cx="4876800" cy="3005977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2971800" y="4592276"/>
              <a:ext cx="838200" cy="7112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81350"/>
            <a:ext cx="2667000" cy="7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percent chart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733550"/>
            <a:ext cx="6768444" cy="2286000"/>
            <a:chOff x="914399" y="2387600"/>
            <a:chExt cx="6768444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399" y="2387600"/>
              <a:ext cx="6768444" cy="30480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333999" y="3403600"/>
              <a:ext cx="533400" cy="5334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4" y="1143001"/>
            <a:ext cx="7864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000" u="sng">
                <a:solidFill>
                  <a:srgbClr val="3366FF"/>
                </a:solidFill>
              </a:rPr>
              <a:t>https://github.com/nbrgraphs/mro/blob/master/barpercent.R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0" y="19621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261418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percent chart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1" y="971550"/>
            <a:ext cx="82657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u="sng">
                <a:solidFill>
                  <a:srgbClr val="3366FF"/>
                </a:solidFill>
              </a:rPr>
              <a:t>https://raw.githubusercontent.com/nbrgraphs/mro/master/barpercent.R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" y="1581150"/>
            <a:ext cx="6738938" cy="3314700"/>
            <a:chOff x="-202894" y="2057400"/>
            <a:chExt cx="7794434" cy="4419600"/>
          </a:xfrm>
        </p:grpSpPr>
        <p:grpSp>
          <p:nvGrpSpPr>
            <p:cNvPr id="4" name="Group 3"/>
            <p:cNvGrpSpPr/>
            <p:nvPr/>
          </p:nvGrpSpPr>
          <p:grpSpPr>
            <a:xfrm>
              <a:off x="1647940" y="2057400"/>
              <a:ext cx="5943600" cy="4419600"/>
              <a:chOff x="1133254" y="1905000"/>
              <a:chExt cx="7543800" cy="544318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3254" y="1905000"/>
                <a:ext cx="7543800" cy="5443189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1468845" y="3156308"/>
                <a:ext cx="1981201" cy="533400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-202894" y="2667000"/>
              <a:ext cx="20381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Save As…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39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/>
              <a:t>month plot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bar percent chart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dot plot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diverging stacked bar chart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linked micromaps</a:t>
            </a:r>
          </a:p>
        </p:txBody>
      </p:sp>
    </p:spTree>
    <p:extLst>
      <p:ext uri="{BB962C8B-B14F-4D97-AF65-F5344CB8AC3E}">
        <p14:creationId xmlns:p14="http://schemas.microsoft.com/office/powerpoint/2010/main" val="285412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388144"/>
          </a:xfrm>
        </p:spPr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7" name="Picture 6" descr="ggplot2dot3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95350"/>
            <a:ext cx="4190999" cy="41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71550"/>
            <a:ext cx="7620000" cy="3886200"/>
          </a:xfrm>
        </p:spPr>
        <p:txBody>
          <a:bodyPr/>
          <a:lstStyle/>
          <a:p>
            <a:r>
              <a:rPr lang="en-US">
                <a:solidFill>
                  <a:srgbClr val="BD5A65"/>
                </a:solidFill>
              </a:rPr>
              <a:t>library</a:t>
            </a:r>
            <a:r>
              <a:rPr lang="en-US">
                <a:solidFill>
                  <a:srgbClr val="585858"/>
                </a:solidFill>
              </a:rPr>
              <a:t>(ggplot2)</a:t>
            </a:r>
          </a:p>
          <a:p>
            <a:r>
              <a:rPr lang="en-US">
                <a:solidFill>
                  <a:srgbClr val="585858"/>
                </a:solidFill>
              </a:rPr>
              <a:t>data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BD5A65"/>
                </a:solidFill>
              </a:rPr>
              <a:t>read.csv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"countries2012.csv"</a:t>
            </a:r>
            <a:r>
              <a:rPr lang="en-US">
                <a:solidFill>
                  <a:srgbClr val="585858"/>
                </a:solidFill>
              </a:rPr>
              <a:t>)</a:t>
            </a:r>
          </a:p>
          <a:p>
            <a:r>
              <a:rPr lang="en-US">
                <a:solidFill>
                  <a:srgbClr val="585858"/>
                </a:solidFill>
              </a:rPr>
              <a:t>index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BD5A65"/>
                </a:solidFill>
              </a:rPr>
              <a:t>seq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55AB55"/>
                </a:solidFill>
              </a:rPr>
              <a:t>from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1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to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179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by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8</a:t>
            </a:r>
            <a:r>
              <a:rPr lang="en-US">
                <a:solidFill>
                  <a:srgbClr val="585858"/>
                </a:solidFill>
              </a:rPr>
              <a:t>)</a:t>
            </a:r>
          </a:p>
          <a:p>
            <a:r>
              <a:rPr lang="en-US">
                <a:solidFill>
                  <a:srgbClr val="585858"/>
                </a:solidFill>
              </a:rPr>
              <a:t>sample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585858"/>
                </a:solidFill>
              </a:rPr>
              <a:t>data[index,]</a:t>
            </a:r>
          </a:p>
          <a:p>
            <a:r>
              <a:rPr lang="en-US">
                <a:solidFill>
                  <a:srgbClr val="585858"/>
                </a:solidFill>
              </a:rPr>
              <a:t>sample</a:t>
            </a:r>
            <a:r>
              <a:rPr lang="en-US">
                <a:solidFill>
                  <a:srgbClr val="000000"/>
                </a:solidFill>
              </a:rPr>
              <a:t>$</a:t>
            </a:r>
            <a:r>
              <a:rPr lang="en-US">
                <a:solidFill>
                  <a:srgbClr val="585858"/>
                </a:solidFill>
              </a:rPr>
              <a:t>COUNTRY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BD5A65"/>
                </a:solidFill>
              </a:rPr>
              <a:t>reorder</a:t>
            </a:r>
            <a:r>
              <a:rPr lang="en-US">
                <a:solidFill>
                  <a:srgbClr val="585858"/>
                </a:solidFill>
              </a:rPr>
              <a:t>(sample</a:t>
            </a:r>
            <a:r>
              <a:rPr lang="en-US">
                <a:solidFill>
                  <a:srgbClr val="000000"/>
                </a:solidFill>
              </a:rPr>
              <a:t>$</a:t>
            </a:r>
            <a:r>
              <a:rPr lang="en-US">
                <a:solidFill>
                  <a:srgbClr val="585858"/>
                </a:solidFill>
              </a:rPr>
              <a:t>COUNTRY, 	sample</a:t>
            </a:r>
            <a:r>
              <a:rPr lang="en-US">
                <a:solidFill>
                  <a:srgbClr val="000000"/>
                </a:solidFill>
              </a:rPr>
              <a:t>$</a:t>
            </a:r>
            <a:r>
              <a:rPr lang="en-US">
                <a:solidFill>
                  <a:srgbClr val="585858"/>
                </a:solidFill>
              </a:rPr>
              <a:t>TFR)</a:t>
            </a:r>
          </a:p>
          <a:p>
            <a:r>
              <a:rPr lang="en-US">
                <a:solidFill>
                  <a:srgbClr val="585858"/>
                </a:solidFill>
              </a:rPr>
              <a:t>g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BD5A65"/>
                </a:solidFill>
              </a:rPr>
              <a:t>ggplot</a:t>
            </a:r>
            <a:r>
              <a:rPr lang="en-US">
                <a:solidFill>
                  <a:srgbClr val="585858"/>
                </a:solidFill>
              </a:rPr>
              <a:t>(sample, </a:t>
            </a:r>
            <a:r>
              <a:rPr lang="en-US">
                <a:solidFill>
                  <a:srgbClr val="BD5A65"/>
                </a:solidFill>
              </a:rPr>
              <a:t>aes</a:t>
            </a:r>
            <a:r>
              <a:rPr lang="en-US">
                <a:solidFill>
                  <a:srgbClr val="585858"/>
                </a:solidFill>
              </a:rPr>
              <a:t>(TFR, COUNTRY))</a:t>
            </a:r>
          </a:p>
          <a:p>
            <a:r>
              <a:rPr lang="en-US">
                <a:solidFill>
                  <a:srgbClr val="585858"/>
                </a:solidFill>
              </a:rPr>
              <a:t>g &lt;- g + </a:t>
            </a:r>
            <a:r>
              <a:rPr lang="en-US">
                <a:solidFill>
                  <a:srgbClr val="BD5A65"/>
                </a:solidFill>
              </a:rPr>
              <a:t>geom_point</a:t>
            </a:r>
            <a:r>
              <a:rPr lang="en-US">
                <a:solidFill>
                  <a:srgbClr val="585858"/>
                </a:solidFill>
              </a:rPr>
              <a:t>() </a:t>
            </a:r>
          </a:p>
          <a:p>
            <a:r>
              <a:rPr lang="en-US">
                <a:solidFill>
                  <a:srgbClr val="585858"/>
                </a:solidFill>
              </a:rPr>
              <a:t>g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502444"/>
          </a:xfrm>
        </p:spPr>
        <p:txBody>
          <a:bodyPr/>
          <a:lstStyle/>
          <a:p>
            <a:r>
              <a:rPr lang="en-US"/>
              <a:t>Dot plot code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29</a:t>
            </a:fld>
            <a:endParaRPr lang="en-US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" y="2821687"/>
            <a:ext cx="475488" cy="131063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609600" y="1657350"/>
            <a:ext cx="304800" cy="8229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09600" y="3790950"/>
            <a:ext cx="304800" cy="8229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767" y="1200152"/>
            <a:ext cx="36274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Joyce</a:t>
            </a:r>
          </a:p>
          <a:p>
            <a:endParaRPr lang="en-US" sz="2000" dirty="0">
              <a:latin typeface="Verdana"/>
              <a:cs typeface="Verdana"/>
            </a:endParaRPr>
          </a:p>
          <a:p>
            <a:r>
              <a:rPr lang="en-US" sz="2000" dirty="0">
                <a:latin typeface="Verdana"/>
                <a:cs typeface="Verdana"/>
              </a:rPr>
              <a:t>Ph.D. sociologist</a:t>
            </a:r>
          </a:p>
          <a:p>
            <a:endParaRPr lang="en-US" sz="2000" dirty="0">
              <a:latin typeface="Verdana"/>
              <a:cs typeface="Verdana"/>
            </a:endParaRPr>
          </a:p>
          <a:p>
            <a:r>
              <a:rPr lang="en-US" sz="2000" dirty="0">
                <a:latin typeface="Verdana"/>
                <a:cs typeface="Verdana"/>
              </a:rPr>
              <a:t>Freelance R programmer specializing in data visualization</a:t>
            </a:r>
          </a:p>
          <a:p>
            <a:endParaRPr lang="en-US" sz="2000" dirty="0">
              <a:latin typeface="Verdana"/>
              <a:cs typeface="Verdana"/>
            </a:endParaRPr>
          </a:p>
          <a:p>
            <a:r>
              <a:rPr lang="en-US" sz="2000" dirty="0">
                <a:latin typeface="Verdana"/>
                <a:cs typeface="Verdana"/>
              </a:rPr>
              <a:t>Expert in qualitative and quantitative analyses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8" name="Picture 7" descr="joyce card FINAL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05157"/>
            <a:ext cx="4267200" cy="2485793"/>
          </a:xfrm>
          <a:prstGeom prst="rect">
            <a:avLst/>
          </a:prstGeom>
          <a:ln>
            <a:solidFill>
              <a:srgbClr val="BBE0E3"/>
            </a:solidFill>
          </a:ln>
        </p:spPr>
      </p:pic>
    </p:spTree>
    <p:extLst>
      <p:ext uri="{BB962C8B-B14F-4D97-AF65-F5344CB8AC3E}">
        <p14:creationId xmlns:p14="http://schemas.microsoft.com/office/powerpoint/2010/main" val="412398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plot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4" name="Picture 3" descr="ggplot2dot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3962399" cy="39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8382000" cy="4038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585858"/>
                </a:solidFill>
              </a:rPr>
              <a:t>g &lt;- g + </a:t>
            </a:r>
            <a:r>
              <a:rPr lang="en-US" dirty="0" err="1">
                <a:solidFill>
                  <a:srgbClr val="BD5A65"/>
                </a:solidFill>
              </a:rPr>
              <a:t>scale_x_continuous</a:t>
            </a:r>
            <a:r>
              <a:rPr lang="en-US" dirty="0">
                <a:solidFill>
                  <a:srgbClr val="585858"/>
                </a:solidFill>
              </a:rPr>
              <a:t>(</a:t>
            </a:r>
            <a:r>
              <a:rPr lang="en-US" dirty="0">
                <a:solidFill>
                  <a:srgbClr val="55AB55"/>
                </a:solidFill>
              </a:rPr>
              <a:t>limits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D5A65"/>
                </a:solidFill>
              </a:rPr>
              <a:t>c</a:t>
            </a:r>
            <a:r>
              <a:rPr lang="en-US" dirty="0">
                <a:solidFill>
                  <a:srgbClr val="585858"/>
                </a:solidFill>
              </a:rPr>
              <a:t>(</a:t>
            </a:r>
            <a:r>
              <a:rPr lang="en-US" dirty="0">
                <a:solidFill>
                  <a:srgbClr val="B00F92"/>
                </a:solidFill>
              </a:rPr>
              <a:t>1</a:t>
            </a:r>
            <a:r>
              <a:rPr lang="en-US" dirty="0">
                <a:solidFill>
                  <a:srgbClr val="585858"/>
                </a:solidFill>
              </a:rPr>
              <a:t>,</a:t>
            </a:r>
            <a:r>
              <a:rPr lang="en-US" dirty="0">
                <a:solidFill>
                  <a:srgbClr val="B00F92"/>
                </a:solidFill>
              </a:rPr>
              <a:t>7</a:t>
            </a:r>
            <a:r>
              <a:rPr lang="en-US" dirty="0">
                <a:solidFill>
                  <a:srgbClr val="585858"/>
                </a:solidFill>
              </a:rPr>
              <a:t>),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85858"/>
                </a:solidFill>
              </a:rPr>
              <a:t>		</a:t>
            </a:r>
            <a:r>
              <a:rPr lang="en-US" dirty="0">
                <a:solidFill>
                  <a:srgbClr val="55AB55"/>
                </a:solidFill>
              </a:rPr>
              <a:t>breaks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00F92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B00F92"/>
                </a:solidFill>
              </a:rPr>
              <a:t>7</a:t>
            </a:r>
            <a:r>
              <a:rPr lang="en-US" dirty="0">
                <a:solidFill>
                  <a:srgbClr val="585858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 err="1">
                <a:solidFill>
                  <a:srgbClr val="BD5A65"/>
                </a:solidFill>
              </a:rPr>
              <a:t>theme_bw</a:t>
            </a:r>
            <a:r>
              <a:rPr lang="en-US" dirty="0">
                <a:solidFill>
                  <a:srgbClr val="585858"/>
                </a:solidFill>
              </a:rPr>
              <a:t>(</a:t>
            </a:r>
            <a:r>
              <a:rPr lang="en-US" dirty="0">
                <a:solidFill>
                  <a:srgbClr val="B00F92"/>
                </a:solidFill>
              </a:rPr>
              <a:t>18</a:t>
            </a:r>
            <a:r>
              <a:rPr lang="en-US" dirty="0">
                <a:solidFill>
                  <a:srgbClr val="585858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 +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BD5A65"/>
                </a:solidFill>
              </a:rPr>
              <a:t>	theme</a:t>
            </a:r>
            <a:r>
              <a:rPr lang="en-US" dirty="0">
                <a:solidFill>
                  <a:srgbClr val="585858"/>
                </a:solidFill>
              </a:rPr>
              <a:t>(</a:t>
            </a:r>
            <a:r>
              <a:rPr lang="en-US" dirty="0" err="1">
                <a:solidFill>
                  <a:srgbClr val="55AB55"/>
                </a:solidFill>
              </a:rPr>
              <a:t>panel.grid.major.y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85858"/>
                </a:solidFill>
              </a:rPr>
              <a:t>			</a:t>
            </a:r>
            <a:r>
              <a:rPr lang="en-US" dirty="0" err="1">
                <a:solidFill>
                  <a:srgbClr val="BD5A65"/>
                </a:solidFill>
              </a:rPr>
              <a:t>element_line</a:t>
            </a:r>
            <a:r>
              <a:rPr lang="en-US" dirty="0">
                <a:solidFill>
                  <a:srgbClr val="585858"/>
                </a:solidFill>
              </a:rPr>
              <a:t>(</a:t>
            </a:r>
            <a:r>
              <a:rPr lang="en-US" dirty="0">
                <a:solidFill>
                  <a:srgbClr val="55AB55"/>
                </a:solidFill>
              </a:rPr>
              <a:t>size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00F92"/>
                </a:solidFill>
              </a:rPr>
              <a:t>0.5</a:t>
            </a:r>
            <a:r>
              <a:rPr lang="en-US" dirty="0">
                <a:solidFill>
                  <a:srgbClr val="585858"/>
                </a:solidFill>
              </a:rPr>
              <a:t>),</a:t>
            </a:r>
          </a:p>
          <a:p>
            <a:pPr>
              <a:spcBef>
                <a:spcPts val="1000"/>
              </a:spcBef>
            </a:pPr>
            <a:r>
              <a:rPr lang="en-US" dirty="0" err="1">
                <a:solidFill>
                  <a:srgbClr val="585858"/>
                </a:solidFill>
              </a:rPr>
              <a:t>		</a:t>
            </a:r>
            <a:r>
              <a:rPr lang="en-US" dirty="0" err="1">
                <a:solidFill>
                  <a:srgbClr val="55AB55"/>
                </a:solidFill>
              </a:rPr>
              <a:t>panel.grid.major.x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 err="1">
                <a:solidFill>
                  <a:srgbClr val="BD5A65"/>
                </a:solidFill>
              </a:rPr>
              <a:t>element_blank</a:t>
            </a:r>
            <a:r>
              <a:rPr lang="en-US" dirty="0">
                <a:solidFill>
                  <a:srgbClr val="585858"/>
                </a:solidFill>
              </a:rPr>
              <a:t>(),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85858"/>
                </a:solidFill>
              </a:rPr>
              <a:t>		</a:t>
            </a:r>
            <a:r>
              <a:rPr lang="en-US" dirty="0" err="1">
                <a:solidFill>
                  <a:srgbClr val="55AB55"/>
                </a:solidFill>
              </a:rPr>
              <a:t>panel.grid.minor.x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 err="1">
                <a:solidFill>
                  <a:srgbClr val="BD5A65"/>
                </a:solidFill>
              </a:rPr>
              <a:t>element_blank</a:t>
            </a:r>
            <a:r>
              <a:rPr lang="en-US" dirty="0">
                <a:solidFill>
                  <a:srgbClr val="585858"/>
                </a:solidFill>
              </a:rPr>
              <a:t>(),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5AB55"/>
                </a:solidFill>
              </a:rPr>
              <a:t>		</a:t>
            </a:r>
            <a:r>
              <a:rPr lang="en-US" dirty="0" err="1">
                <a:solidFill>
                  <a:srgbClr val="55AB55"/>
                </a:solidFill>
              </a:rPr>
              <a:t>axis.ticks.y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 err="1">
                <a:solidFill>
                  <a:srgbClr val="BD5A65"/>
                </a:solidFill>
              </a:rPr>
              <a:t>element_blank</a:t>
            </a:r>
            <a:r>
              <a:rPr lang="en-US" dirty="0">
                <a:solidFill>
                  <a:srgbClr val="585858"/>
                </a:solidFill>
              </a:rPr>
              <a:t>())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585858"/>
                </a:solidFill>
              </a:rPr>
              <a:t>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plot code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31</a:t>
            </a:fld>
            <a:endParaRPr lang="en-US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1885950"/>
            <a:ext cx="304800" cy="3048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990600" y="2190750"/>
            <a:ext cx="3048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52600" y="1428750"/>
            <a:ext cx="457200" cy="2286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3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plot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5" name="Picture 4" descr="ggplot2dot2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50455"/>
            <a:ext cx="4190999" cy="41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047750"/>
            <a:ext cx="8610600" cy="3657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solidFill>
                  <a:srgbClr val="585858"/>
                </a:solidFill>
              </a:rPr>
              <a:t> g + 	</a:t>
            </a:r>
            <a:r>
              <a:rPr lang="en-US">
                <a:solidFill>
                  <a:srgbClr val="BD5A65"/>
                </a:solidFill>
              </a:rPr>
              <a:t>xlab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"average births per woman"</a:t>
            </a:r>
            <a:r>
              <a:rPr lang="en-US">
                <a:solidFill>
                  <a:srgbClr val="585858"/>
                </a:solidFill>
              </a:rPr>
              <a:t>) </a:t>
            </a:r>
            <a:r>
              <a:rPr lang="en-US">
                <a:solidFill>
                  <a:srgbClr val="000000"/>
                </a:solidFill>
              </a:rPr>
              <a:t>+ </a:t>
            </a:r>
          </a:p>
          <a:p>
            <a:pPr>
              <a:spcBef>
                <a:spcPts val="1000"/>
              </a:spcBef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BD5A65"/>
                </a:solidFill>
              </a:rPr>
              <a:t>ylab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""</a:t>
            </a:r>
            <a:r>
              <a:rPr lang="en-US">
                <a:solidFill>
                  <a:srgbClr val="585858"/>
                </a:solidFill>
              </a:rPr>
              <a:t>) +</a:t>
            </a:r>
          </a:p>
          <a:p>
            <a:pPr>
              <a:spcBef>
                <a:spcPts val="1000"/>
              </a:spcBef>
            </a:pPr>
            <a:r>
              <a:rPr lang="en-US">
                <a:solidFill>
                  <a:srgbClr val="585858"/>
                </a:solidFill>
              </a:rPr>
              <a:t>	</a:t>
            </a:r>
            <a:r>
              <a:rPr lang="en-US">
                <a:solidFill>
                  <a:srgbClr val="BD5A65"/>
                </a:solidFill>
              </a:rPr>
              <a:t>ggtitle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"Total Fertility Rate by Country"</a:t>
            </a:r>
            <a:r>
              <a:rPr lang="en-US">
                <a:solidFill>
                  <a:srgbClr val="585858"/>
                </a:solidFill>
              </a:rPr>
              <a:t>) </a:t>
            </a:r>
            <a:r>
              <a:rPr lang="en-US">
                <a:solidFill>
                  <a:srgbClr val="000000"/>
                </a:solidFill>
              </a:rPr>
              <a:t>+</a:t>
            </a:r>
          </a:p>
          <a:p>
            <a:pPr>
              <a:spcBef>
                <a:spcPts val="1000"/>
              </a:spcBef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BD5A65"/>
                </a:solidFill>
              </a:rPr>
              <a:t>geom_vline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55AB55"/>
                </a:solidFill>
              </a:rPr>
              <a:t>xintercept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2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color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317ECD"/>
                </a:solidFill>
              </a:rPr>
              <a:t>"red"</a:t>
            </a:r>
            <a:r>
              <a:rPr lang="en-US">
                <a:solidFill>
                  <a:srgbClr val="585858"/>
                </a:solidFill>
              </a:rPr>
              <a:t>)</a:t>
            </a:r>
            <a:r>
              <a:rPr lang="en-US">
                <a:solidFill>
                  <a:srgbClr val="000000"/>
                </a:solidFill>
              </a:rPr>
              <a:t> + </a:t>
            </a:r>
          </a:p>
          <a:p>
            <a:pPr>
              <a:spcBef>
                <a:spcPts val="1000"/>
              </a:spcBef>
            </a:pPr>
            <a:r>
              <a:rPr lang="es-ES_tradnl">
                <a:solidFill>
                  <a:srgbClr val="BD5A65"/>
                </a:solidFill>
              </a:rPr>
              <a:t>	annotate</a:t>
            </a:r>
            <a:r>
              <a:rPr lang="es-ES_tradnl">
                <a:solidFill>
                  <a:srgbClr val="585858"/>
                </a:solidFill>
              </a:rPr>
              <a:t>(</a:t>
            </a:r>
            <a:r>
              <a:rPr lang="es-ES_tradnl">
                <a:solidFill>
                  <a:srgbClr val="317ECD"/>
                </a:solidFill>
              </a:rPr>
              <a:t>"text"</a:t>
            </a:r>
            <a:r>
              <a:rPr lang="es-ES_tradnl">
                <a:solidFill>
                  <a:srgbClr val="585858"/>
                </a:solidFill>
              </a:rPr>
              <a:t>, </a:t>
            </a:r>
            <a:r>
              <a:rPr lang="es-ES_tradnl">
                <a:solidFill>
                  <a:srgbClr val="55AB55"/>
                </a:solidFill>
              </a:rPr>
              <a:t>x </a:t>
            </a:r>
            <a:r>
              <a:rPr lang="es-ES_tradnl">
                <a:solidFill>
                  <a:srgbClr val="585858"/>
                </a:solidFill>
              </a:rPr>
              <a:t>= </a:t>
            </a:r>
            <a:r>
              <a:rPr lang="es-ES_tradnl">
                <a:solidFill>
                  <a:srgbClr val="B00F92"/>
                </a:solidFill>
              </a:rPr>
              <a:t>2.1</a:t>
            </a:r>
            <a:r>
              <a:rPr lang="es-ES_tradnl">
                <a:solidFill>
                  <a:srgbClr val="585858"/>
                </a:solidFill>
              </a:rPr>
              <a:t>, </a:t>
            </a:r>
            <a:r>
              <a:rPr lang="es-ES_tradnl">
                <a:solidFill>
                  <a:srgbClr val="55AB55"/>
                </a:solidFill>
              </a:rPr>
              <a:t>y </a:t>
            </a:r>
            <a:r>
              <a:rPr lang="es-ES_tradnl">
                <a:solidFill>
                  <a:srgbClr val="585858"/>
                </a:solidFill>
              </a:rPr>
              <a:t>= </a:t>
            </a:r>
            <a:r>
              <a:rPr lang="es-ES_tradnl">
                <a:solidFill>
                  <a:srgbClr val="B00F92"/>
                </a:solidFill>
              </a:rPr>
              <a:t>4.5</a:t>
            </a:r>
            <a:r>
              <a:rPr lang="es-ES_tradnl">
                <a:solidFill>
                  <a:srgbClr val="585858"/>
                </a:solidFill>
              </a:rPr>
              <a:t>,</a:t>
            </a:r>
          </a:p>
          <a:p>
            <a:pPr>
              <a:spcBef>
                <a:spcPts val="1000"/>
              </a:spcBef>
            </a:pPr>
            <a:r>
              <a:rPr lang="es-ES_tradnl">
                <a:solidFill>
                  <a:srgbClr val="55AB55"/>
                </a:solidFill>
              </a:rPr>
              <a:t>		label </a:t>
            </a:r>
            <a:r>
              <a:rPr lang="es-ES_tradnl">
                <a:solidFill>
                  <a:srgbClr val="585858"/>
                </a:solidFill>
              </a:rPr>
              <a:t>= </a:t>
            </a:r>
            <a:r>
              <a:rPr lang="es-ES_tradnl">
                <a:solidFill>
                  <a:srgbClr val="317ECD"/>
                </a:solidFill>
              </a:rPr>
              <a:t>"replacement rate"</a:t>
            </a:r>
            <a:r>
              <a:rPr lang="es-ES_tradnl">
                <a:solidFill>
                  <a:srgbClr val="585858"/>
                </a:solidFill>
              </a:rPr>
              <a:t>,</a:t>
            </a:r>
            <a:r>
              <a:rPr lang="en-US">
                <a:solidFill>
                  <a:srgbClr val="55AB55"/>
                </a:solidFill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en-US">
                <a:solidFill>
                  <a:srgbClr val="55AB55"/>
                </a:solidFill>
              </a:rPr>
              <a:t>		color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317ECD"/>
                </a:solidFill>
              </a:rPr>
              <a:t>"red"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sv-SE">
                <a:solidFill>
                  <a:srgbClr val="55AB55"/>
                </a:solidFill>
              </a:rPr>
              <a:t>size </a:t>
            </a:r>
            <a:r>
              <a:rPr lang="sv-SE">
                <a:solidFill>
                  <a:srgbClr val="585858"/>
                </a:solidFill>
              </a:rPr>
              <a:t>= </a:t>
            </a:r>
            <a:r>
              <a:rPr lang="sv-SE">
                <a:solidFill>
                  <a:srgbClr val="B00F92"/>
                </a:solidFill>
              </a:rPr>
              <a:t>5</a:t>
            </a:r>
            <a:r>
              <a:rPr lang="sv-SE">
                <a:solidFill>
                  <a:srgbClr val="585858"/>
                </a:solidFill>
              </a:rPr>
              <a:t>, </a:t>
            </a:r>
            <a:r>
              <a:rPr lang="sv-SE">
                <a:solidFill>
                  <a:srgbClr val="55AB55"/>
                </a:solidFill>
              </a:rPr>
              <a:t>hjust </a:t>
            </a:r>
            <a:r>
              <a:rPr lang="sv-SE">
                <a:solidFill>
                  <a:srgbClr val="585858"/>
                </a:solidFill>
              </a:rPr>
              <a:t>= </a:t>
            </a:r>
            <a:r>
              <a:rPr lang="sv-SE">
                <a:solidFill>
                  <a:srgbClr val="B00F92"/>
                </a:solidFill>
              </a:rPr>
              <a:t>0</a:t>
            </a:r>
            <a:r>
              <a:rPr lang="sv-SE">
                <a:solidFill>
                  <a:srgbClr val="585858"/>
                </a:solidFill>
              </a:rPr>
              <a:t>)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plot code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33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2000" y="2800350"/>
            <a:ext cx="457200" cy="3048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8200" y="3409950"/>
            <a:ext cx="457200" cy="3048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990600" y="1047750"/>
            <a:ext cx="304800" cy="152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4" name="Picture 3" descr="ggplot2dot3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95350"/>
            <a:ext cx="3962399" cy="39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2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month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 percent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diverging stacked bar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</a:t>
            </a:r>
            <a:r>
              <a:rPr lang="en-US" dirty="0" err="1"/>
              <a:t>micromaps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stacked bar chart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71550"/>
            <a:ext cx="5486400" cy="392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1581150"/>
            <a:ext cx="1066800" cy="2133600"/>
            <a:chOff x="609600" y="1581150"/>
            <a:chExt cx="1066800" cy="2133600"/>
          </a:xfrm>
        </p:grpSpPr>
        <p:sp>
          <p:nvSpPr>
            <p:cNvPr id="5" name="Left Brace 4"/>
            <p:cNvSpPr/>
            <p:nvPr/>
          </p:nvSpPr>
          <p:spPr>
            <a:xfrm>
              <a:off x="1371600" y="1581150"/>
              <a:ext cx="304800" cy="21336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9600" y="2495550"/>
              <a:ext cx="672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rows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47800" y="4324350"/>
            <a:ext cx="1371600" cy="685800"/>
            <a:chOff x="6858000" y="2724150"/>
            <a:chExt cx="1371600" cy="685800"/>
          </a:xfrm>
        </p:grpSpPr>
        <p:sp>
          <p:nvSpPr>
            <p:cNvPr id="12" name="Left Brace 11"/>
            <p:cNvSpPr/>
            <p:nvPr/>
          </p:nvSpPr>
          <p:spPr>
            <a:xfrm>
              <a:off x="7924800" y="2724150"/>
              <a:ext cx="304800" cy="685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0" y="2876550"/>
              <a:ext cx="1044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06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stacked bar chart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4" name="Picture 3" descr="Screenshot 2016-04-27 16.28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28750"/>
            <a:ext cx="6705600" cy="3220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895350"/>
            <a:ext cx="238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/>
                <a:cs typeface="Consolas"/>
              </a:rPr>
              <a:t>&gt; View (data)</a:t>
            </a:r>
          </a:p>
        </p:txBody>
      </p:sp>
    </p:spTree>
    <p:extLst>
      <p:ext uri="{BB962C8B-B14F-4D97-AF65-F5344CB8AC3E}">
        <p14:creationId xmlns:p14="http://schemas.microsoft.com/office/powerpoint/2010/main" val="319530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Diverging stacked bar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09750"/>
            <a:ext cx="6172200" cy="3148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123950"/>
            <a:ext cx="2722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/>
                <a:cs typeface="Consolas"/>
              </a:rPr>
              <a:t>&gt; likert (data)</a:t>
            </a:r>
          </a:p>
        </p:txBody>
      </p:sp>
    </p:spTree>
    <p:extLst>
      <p:ext uri="{BB962C8B-B14F-4D97-AF65-F5344CB8AC3E}">
        <p14:creationId xmlns:p14="http://schemas.microsoft.com/office/powerpoint/2010/main" val="64569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123950"/>
            <a:ext cx="8686800" cy="3352800"/>
          </a:xfrm>
        </p:spPr>
        <p:txBody>
          <a:bodyPr/>
          <a:lstStyle/>
          <a:p>
            <a:r>
              <a:rPr lang="en-US" dirty="0" err="1">
                <a:solidFill>
                  <a:srgbClr val="BD5A65"/>
                </a:solidFill>
              </a:rPr>
              <a:t>likert</a:t>
            </a:r>
            <a:r>
              <a:rPr lang="en-US" dirty="0">
                <a:solidFill>
                  <a:srgbClr val="585858"/>
                </a:solidFill>
              </a:rPr>
              <a:t>(Question</a:t>
            </a:r>
            <a:r>
              <a:rPr lang="en-US" dirty="0">
                <a:solidFill>
                  <a:srgbClr val="000000"/>
                </a:solidFill>
              </a:rPr>
              <a:t> ~ </a:t>
            </a:r>
            <a:r>
              <a:rPr lang="en-US" dirty="0">
                <a:solidFill>
                  <a:srgbClr val="585858"/>
                </a:solidFill>
              </a:rPr>
              <a:t>., data,</a:t>
            </a:r>
          </a:p>
          <a:p>
            <a:r>
              <a:rPr lang="en-US" dirty="0">
                <a:solidFill>
                  <a:srgbClr val="55AB55"/>
                </a:solidFill>
              </a:rPr>
              <a:t>	</a:t>
            </a:r>
            <a:r>
              <a:rPr lang="en-US" dirty="0" err="1">
                <a:solidFill>
                  <a:srgbClr val="55AB55"/>
                </a:solidFill>
              </a:rPr>
              <a:t>ReferenceZero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00F92"/>
                </a:solidFill>
              </a:rPr>
              <a:t>2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en-US" dirty="0">
                <a:solidFill>
                  <a:srgbClr val="55AB55"/>
                </a:solidFill>
              </a:rPr>
              <a:t>	</a:t>
            </a:r>
            <a:r>
              <a:rPr lang="en-US" dirty="0" err="1">
                <a:solidFill>
                  <a:srgbClr val="55AB55"/>
                </a:solidFill>
              </a:rPr>
              <a:t>positive.order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00F92"/>
                </a:solidFill>
              </a:rPr>
              <a:t>TRUE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en-US" dirty="0">
                <a:solidFill>
                  <a:srgbClr val="55AB55"/>
                </a:solidFill>
              </a:rPr>
              <a:t>	main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317ECD"/>
                </a:solidFill>
              </a:rPr>
              <a:t>"Public Attitudes Toward Video Games"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en-US" dirty="0">
                <a:solidFill>
                  <a:srgbClr val="55AB55"/>
                </a:solidFill>
              </a:rPr>
              <a:t>	</a:t>
            </a:r>
            <a:r>
              <a:rPr lang="en-US" dirty="0" err="1">
                <a:solidFill>
                  <a:srgbClr val="55AB55"/>
                </a:solidFill>
              </a:rPr>
              <a:t>xlab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D5A65"/>
                </a:solidFill>
              </a:rPr>
              <a:t>paste</a:t>
            </a:r>
            <a:r>
              <a:rPr lang="en-US" dirty="0">
                <a:solidFill>
                  <a:srgbClr val="585858"/>
                </a:solidFill>
              </a:rPr>
              <a:t>(</a:t>
            </a:r>
            <a:r>
              <a:rPr lang="en-US" dirty="0">
                <a:solidFill>
                  <a:srgbClr val="317ECD"/>
                </a:solidFill>
              </a:rPr>
              <a:t>"% of all adults who think the"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en-US" dirty="0">
                <a:solidFill>
                  <a:srgbClr val="317ECD"/>
                </a:solidFill>
              </a:rPr>
              <a:t>		"above qualities are..."</a:t>
            </a:r>
            <a:r>
              <a:rPr lang="en-US" dirty="0">
                <a:solidFill>
                  <a:srgbClr val="585858"/>
                </a:solidFill>
              </a:rPr>
              <a:t>),</a:t>
            </a:r>
          </a:p>
          <a:p>
            <a:r>
              <a:rPr lang="cs-CZ" dirty="0">
                <a:solidFill>
                  <a:srgbClr val="55AB55"/>
                </a:solidFill>
              </a:rPr>
              <a:t>	ylab </a:t>
            </a:r>
            <a:r>
              <a:rPr lang="cs-CZ" dirty="0">
                <a:solidFill>
                  <a:srgbClr val="585858"/>
                </a:solidFill>
              </a:rPr>
              <a:t>= </a:t>
            </a:r>
            <a:r>
              <a:rPr lang="cs-CZ" dirty="0">
                <a:solidFill>
                  <a:srgbClr val="317ECD"/>
                </a:solidFill>
              </a:rPr>
              <a:t>""</a:t>
            </a:r>
            <a:r>
              <a:rPr lang="cs-CZ" dirty="0">
                <a:solidFill>
                  <a:srgbClr val="585858"/>
                </a:solidFill>
              </a:rPr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stacked bar chart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39</a:t>
            </a:fld>
            <a:endParaRPr lang="en-US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81400" y="1047750"/>
            <a:ext cx="381000" cy="2286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2000" y="1809750"/>
            <a:ext cx="457200" cy="3048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2000" y="2266950"/>
            <a:ext cx="457200" cy="3048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914400" y="2571750"/>
            <a:ext cx="304800" cy="152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4" y="3"/>
            <a:ext cx="7902575" cy="91439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 of session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95350"/>
            <a:ext cx="7864475" cy="3962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Graphs we like that you may not know:</a:t>
            </a:r>
            <a:endParaRPr lang="en-US" sz="2400" dirty="0">
              <a:latin typeface="Verdana"/>
              <a:ea typeface="Calibri"/>
              <a:cs typeface="Times New Roman"/>
            </a:endParaRPr>
          </a:p>
          <a:p>
            <a:pPr marL="1371600" lvl="2" indent="-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Month plots</a:t>
            </a: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 percent charts</a:t>
            </a:r>
            <a:endParaRPr lang="en-US" dirty="0">
              <a:latin typeface="Verdana"/>
              <a:ea typeface="Calibri"/>
              <a:cs typeface="Times New Roman"/>
            </a:endParaRP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Verdana"/>
                <a:ea typeface="Calibri"/>
                <a:cs typeface="Times New Roman"/>
              </a:rPr>
              <a:t>Dot plots</a:t>
            </a: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micromaps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Diverging stacked bar charts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Drawing these graphs with Microsoft R Open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>
              <a:latin typeface="Calibri"/>
              <a:ea typeface="Calibri"/>
              <a:cs typeface="Times New Roman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864475" cy="388144"/>
          </a:xfrm>
        </p:spPr>
        <p:txBody>
          <a:bodyPr/>
          <a:lstStyle/>
          <a:p>
            <a:r>
              <a:rPr lang="en-US" dirty="0"/>
              <a:t>Diverging stacked bar chart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1550"/>
            <a:ext cx="5486400" cy="392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53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month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 percent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diverging stacked bar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linked </a:t>
            </a:r>
            <a:r>
              <a:rPr lang="en-US" dirty="0" err="1">
                <a:solidFill>
                  <a:srgbClr val="FF0000"/>
                </a:solidFill>
              </a:rPr>
              <a:t>micromaps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err="1"/>
              <a:t>micromap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4" name="Picture 3" descr="micromap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0550"/>
            <a:ext cx="2409839" cy="482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1550"/>
            <a:ext cx="6019799" cy="33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47750"/>
            <a:ext cx="7543800" cy="3810000"/>
          </a:xfrm>
        </p:spPr>
        <p:txBody>
          <a:bodyPr/>
          <a:lstStyle/>
          <a:p>
            <a:r>
              <a:rPr lang="en-US" sz="2000" dirty="0">
                <a:solidFill>
                  <a:srgbClr val="BD5A65"/>
                </a:solidFill>
              </a:rPr>
              <a:t>library</a:t>
            </a:r>
            <a:r>
              <a:rPr lang="en-US" sz="2000" dirty="0">
                <a:solidFill>
                  <a:srgbClr val="585858"/>
                </a:solidFill>
              </a:rPr>
              <a:t>(</a:t>
            </a:r>
            <a:r>
              <a:rPr lang="en-US" sz="2000" dirty="0" err="1">
                <a:solidFill>
                  <a:srgbClr val="585858"/>
                </a:solidFill>
              </a:rPr>
              <a:t>micromapST</a:t>
            </a:r>
            <a:r>
              <a:rPr lang="en-US" sz="2000" dirty="0">
                <a:solidFill>
                  <a:srgbClr val="585858"/>
                </a:solidFill>
              </a:rPr>
              <a:t>)</a:t>
            </a:r>
          </a:p>
          <a:p>
            <a:r>
              <a:rPr lang="en-US" sz="2000" dirty="0">
                <a:solidFill>
                  <a:srgbClr val="585858"/>
                </a:solidFill>
              </a:rPr>
              <a:t>data </a:t>
            </a:r>
            <a:r>
              <a:rPr lang="en-US" sz="2000" dirty="0">
                <a:solidFill>
                  <a:srgbClr val="B15A65"/>
                </a:solidFill>
              </a:rPr>
              <a:t>&lt;- </a:t>
            </a:r>
            <a:r>
              <a:rPr lang="en-US" sz="2000" dirty="0" err="1">
                <a:solidFill>
                  <a:srgbClr val="BD5A65"/>
                </a:solidFill>
              </a:rPr>
              <a:t>read.csv</a:t>
            </a:r>
            <a:r>
              <a:rPr lang="en-US" sz="2000" dirty="0">
                <a:solidFill>
                  <a:srgbClr val="585858"/>
                </a:solidFill>
              </a:rPr>
              <a:t>(</a:t>
            </a:r>
            <a:r>
              <a:rPr lang="en-US" sz="2000" dirty="0">
                <a:solidFill>
                  <a:srgbClr val="317ECD"/>
                </a:solidFill>
              </a:rPr>
              <a:t>"acs2014.csv"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 err="1">
                <a:solidFill>
                  <a:srgbClr val="55AB55"/>
                </a:solidFill>
              </a:rPr>
              <a:t>row.names</a:t>
            </a:r>
            <a:r>
              <a:rPr lang="en-US" sz="2000" dirty="0">
                <a:solidFill>
                  <a:srgbClr val="55AB55"/>
                </a:solidFill>
              </a:rPr>
              <a:t> </a:t>
            </a:r>
            <a:r>
              <a:rPr lang="en-US" sz="2000" dirty="0">
                <a:solidFill>
                  <a:srgbClr val="585858"/>
                </a:solidFill>
              </a:rPr>
              <a:t>= </a:t>
            </a:r>
            <a:r>
              <a:rPr lang="en-US" sz="2000" dirty="0">
                <a:solidFill>
                  <a:srgbClr val="B00F92"/>
                </a:solidFill>
              </a:rPr>
              <a:t>1</a:t>
            </a:r>
            <a:r>
              <a:rPr lang="en-US" sz="2000" dirty="0">
                <a:solidFill>
                  <a:srgbClr val="585858"/>
                </a:solidFill>
              </a:rPr>
              <a:t>)</a:t>
            </a:r>
          </a:p>
          <a:p>
            <a:r>
              <a:rPr lang="en-US" sz="2000" dirty="0" err="1">
                <a:solidFill>
                  <a:srgbClr val="585858"/>
                </a:solidFill>
              </a:rPr>
              <a:t>panelDesc</a:t>
            </a:r>
            <a:r>
              <a:rPr lang="en-US" sz="2000" dirty="0">
                <a:solidFill>
                  <a:srgbClr val="585858"/>
                </a:solidFill>
              </a:rPr>
              <a:t> </a:t>
            </a:r>
            <a:r>
              <a:rPr lang="en-US" sz="2000" dirty="0">
                <a:solidFill>
                  <a:srgbClr val="B15A65"/>
                </a:solidFill>
              </a:rPr>
              <a:t>&lt;- </a:t>
            </a:r>
            <a:r>
              <a:rPr lang="en-US" sz="2000" dirty="0" err="1">
                <a:solidFill>
                  <a:srgbClr val="BD5A65"/>
                </a:solidFill>
              </a:rPr>
              <a:t>data.frame</a:t>
            </a:r>
            <a:r>
              <a:rPr lang="en-US" sz="2000" dirty="0">
                <a:solidFill>
                  <a:srgbClr val="585858"/>
                </a:solidFill>
              </a:rPr>
              <a:t>(</a:t>
            </a:r>
          </a:p>
          <a:p>
            <a:r>
              <a:rPr lang="en-US" sz="2000" dirty="0">
                <a:solidFill>
                  <a:srgbClr val="55AB55"/>
                </a:solidFill>
              </a:rPr>
              <a:t>	type </a:t>
            </a:r>
            <a:r>
              <a:rPr lang="en-US" sz="2000" dirty="0">
                <a:solidFill>
                  <a:srgbClr val="585858"/>
                </a:solidFill>
              </a:rPr>
              <a:t>= </a:t>
            </a:r>
            <a:r>
              <a:rPr lang="en-US" sz="2000" dirty="0">
                <a:solidFill>
                  <a:srgbClr val="BD5A65"/>
                </a:solidFill>
              </a:rPr>
              <a:t>c</a:t>
            </a:r>
            <a:r>
              <a:rPr lang="en-US" sz="2000" dirty="0">
                <a:solidFill>
                  <a:srgbClr val="585858"/>
                </a:solidFill>
              </a:rPr>
              <a:t>(</a:t>
            </a:r>
            <a:r>
              <a:rPr lang="en-US" sz="2000" dirty="0">
                <a:solidFill>
                  <a:srgbClr val="317ECD"/>
                </a:solidFill>
              </a:rPr>
              <a:t>"map"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317ECD"/>
                </a:solidFill>
              </a:rPr>
              <a:t>"id"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317ECD"/>
                </a:solidFill>
              </a:rPr>
              <a:t>"dot"</a:t>
            </a:r>
            <a:r>
              <a:rPr lang="en-US" sz="2000" dirty="0">
                <a:solidFill>
                  <a:srgbClr val="585858"/>
                </a:solidFill>
              </a:rPr>
              <a:t>),</a:t>
            </a:r>
          </a:p>
          <a:p>
            <a:r>
              <a:rPr lang="en-US" sz="2000" dirty="0">
                <a:solidFill>
                  <a:srgbClr val="55AB55"/>
                </a:solidFill>
              </a:rPr>
              <a:t>	lab1 </a:t>
            </a:r>
            <a:r>
              <a:rPr lang="en-US" sz="2000" dirty="0">
                <a:solidFill>
                  <a:srgbClr val="585858"/>
                </a:solidFill>
              </a:rPr>
              <a:t>= </a:t>
            </a:r>
            <a:r>
              <a:rPr lang="en-US" sz="2000" dirty="0">
                <a:solidFill>
                  <a:srgbClr val="BD5A65"/>
                </a:solidFill>
              </a:rPr>
              <a:t>c</a:t>
            </a:r>
            <a:r>
              <a:rPr lang="en-US" sz="2000" dirty="0">
                <a:solidFill>
                  <a:srgbClr val="585858"/>
                </a:solidFill>
              </a:rPr>
              <a:t>(</a:t>
            </a:r>
            <a:r>
              <a:rPr lang="en-US" sz="2000" dirty="0">
                <a:solidFill>
                  <a:srgbClr val="317ECD"/>
                </a:solidFill>
              </a:rPr>
              <a:t>""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317ECD"/>
                </a:solidFill>
              </a:rPr>
              <a:t>""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317ECD"/>
                </a:solidFill>
              </a:rPr>
              <a:t>"Median Age"</a:t>
            </a:r>
            <a:r>
              <a:rPr lang="en-US" sz="2000" dirty="0">
                <a:solidFill>
                  <a:srgbClr val="585858"/>
                </a:solidFill>
              </a:rPr>
              <a:t>),</a:t>
            </a:r>
          </a:p>
          <a:p>
            <a:r>
              <a:rPr lang="en-US" sz="2000" dirty="0">
                <a:solidFill>
                  <a:srgbClr val="55AB55"/>
                </a:solidFill>
              </a:rPr>
              <a:t>	col1 </a:t>
            </a:r>
            <a:r>
              <a:rPr lang="en-US" sz="2000" dirty="0">
                <a:solidFill>
                  <a:srgbClr val="585858"/>
                </a:solidFill>
              </a:rPr>
              <a:t>= </a:t>
            </a:r>
            <a:r>
              <a:rPr lang="en-US" sz="2000" dirty="0">
                <a:solidFill>
                  <a:srgbClr val="BD5A65"/>
                </a:solidFill>
              </a:rPr>
              <a:t>c</a:t>
            </a:r>
            <a:r>
              <a:rPr lang="en-US" sz="2000" dirty="0">
                <a:solidFill>
                  <a:srgbClr val="585858"/>
                </a:solidFill>
              </a:rPr>
              <a:t>(</a:t>
            </a:r>
            <a:r>
              <a:rPr lang="en-US" sz="2000" dirty="0">
                <a:solidFill>
                  <a:srgbClr val="B00F92"/>
                </a:solidFill>
              </a:rPr>
              <a:t>NA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B00F92"/>
                </a:solidFill>
              </a:rPr>
              <a:t>NA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317ECD"/>
                </a:solidFill>
              </a:rPr>
              <a:t>"Age"</a:t>
            </a:r>
            <a:r>
              <a:rPr lang="en-US" sz="2000" dirty="0">
                <a:solidFill>
                  <a:srgbClr val="585858"/>
                </a:solidFill>
              </a:rPr>
              <a:t>))</a:t>
            </a:r>
          </a:p>
          <a:p>
            <a:r>
              <a:rPr lang="en-US" sz="2000" dirty="0" err="1">
                <a:solidFill>
                  <a:srgbClr val="BD5A65"/>
                </a:solidFill>
              </a:rPr>
              <a:t>micromapST</a:t>
            </a:r>
            <a:r>
              <a:rPr lang="en-US" sz="2000" dirty="0">
                <a:solidFill>
                  <a:srgbClr val="585858"/>
                </a:solidFill>
              </a:rPr>
              <a:t>(data, </a:t>
            </a:r>
            <a:r>
              <a:rPr lang="en-US" sz="2000" dirty="0" err="1">
                <a:solidFill>
                  <a:srgbClr val="585858"/>
                </a:solidFill>
              </a:rPr>
              <a:t>panelDesc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 err="1">
                <a:solidFill>
                  <a:srgbClr val="55AB55"/>
                </a:solidFill>
              </a:rPr>
              <a:t>rowNames</a:t>
            </a:r>
            <a:r>
              <a:rPr lang="en-US" sz="2000" dirty="0">
                <a:solidFill>
                  <a:srgbClr val="55AB55"/>
                </a:solidFill>
              </a:rPr>
              <a:t> </a:t>
            </a:r>
            <a:r>
              <a:rPr lang="en-US" sz="2000" dirty="0">
                <a:solidFill>
                  <a:srgbClr val="585858"/>
                </a:solidFill>
              </a:rPr>
              <a:t>= </a:t>
            </a:r>
            <a:r>
              <a:rPr lang="en-US" sz="2000" dirty="0">
                <a:solidFill>
                  <a:srgbClr val="317ECD"/>
                </a:solidFill>
              </a:rPr>
              <a:t>"full"</a:t>
            </a:r>
            <a:r>
              <a:rPr lang="en-US" sz="2000" dirty="0">
                <a:solidFill>
                  <a:srgbClr val="585858"/>
                </a:solidFill>
              </a:rPr>
              <a:t>,</a:t>
            </a:r>
          </a:p>
          <a:p>
            <a:r>
              <a:rPr lang="en-US" sz="2000" dirty="0">
                <a:solidFill>
                  <a:srgbClr val="585858"/>
                </a:solidFill>
              </a:rPr>
              <a:t> 	</a:t>
            </a:r>
            <a:r>
              <a:rPr lang="en-US" sz="2000" dirty="0" err="1">
                <a:solidFill>
                  <a:srgbClr val="55AB55"/>
                </a:solidFill>
              </a:rPr>
              <a:t>sortVar</a:t>
            </a:r>
            <a:r>
              <a:rPr lang="en-US" sz="2000" dirty="0">
                <a:solidFill>
                  <a:srgbClr val="585858"/>
                </a:solidFill>
              </a:rPr>
              <a:t>=</a:t>
            </a:r>
            <a:r>
              <a:rPr lang="en-US" sz="2000" dirty="0">
                <a:solidFill>
                  <a:srgbClr val="317ECD"/>
                </a:solidFill>
              </a:rPr>
              <a:t>"Age"</a:t>
            </a:r>
            <a:r>
              <a:rPr lang="en-US" sz="2000" dirty="0">
                <a:solidFill>
                  <a:srgbClr val="585858"/>
                </a:solidFill>
              </a:rPr>
              <a:t>, </a:t>
            </a:r>
            <a:r>
              <a:rPr lang="en-US" sz="2000" dirty="0">
                <a:solidFill>
                  <a:srgbClr val="55AB55"/>
                </a:solidFill>
              </a:rPr>
              <a:t>ascend </a:t>
            </a:r>
            <a:r>
              <a:rPr lang="en-US" sz="2000" dirty="0">
                <a:solidFill>
                  <a:srgbClr val="585858"/>
                </a:solidFill>
              </a:rPr>
              <a:t>= </a:t>
            </a:r>
            <a:r>
              <a:rPr lang="en-US" sz="2000" dirty="0">
                <a:solidFill>
                  <a:srgbClr val="B00F92"/>
                </a:solidFill>
              </a:rPr>
              <a:t>FALSE</a:t>
            </a:r>
            <a:r>
              <a:rPr lang="en-US" sz="2000" dirty="0">
                <a:solidFill>
                  <a:srgbClr val="585858"/>
                </a:solidFill>
              </a:rPr>
              <a:t>,</a:t>
            </a:r>
          </a:p>
          <a:p>
            <a:r>
              <a:rPr lang="ro-RO" sz="2000" dirty="0">
                <a:solidFill>
                  <a:srgbClr val="55AB55"/>
                </a:solidFill>
              </a:rPr>
              <a:t>	title </a:t>
            </a:r>
            <a:r>
              <a:rPr lang="ro-RO" sz="2000" dirty="0">
                <a:solidFill>
                  <a:srgbClr val="585858"/>
                </a:solidFill>
              </a:rPr>
              <a:t>= </a:t>
            </a:r>
            <a:r>
              <a:rPr lang="ro-RO" sz="2000" dirty="0">
                <a:solidFill>
                  <a:srgbClr val="317ECD"/>
                </a:solidFill>
              </a:rPr>
              <a:t>"2010-2014 ACS: State Age"</a:t>
            </a:r>
            <a:r>
              <a:rPr lang="ro-RO" sz="2000" dirty="0">
                <a:solidFill>
                  <a:srgbClr val="585858"/>
                </a:solidFill>
              </a:rPr>
              <a:t>,</a:t>
            </a:r>
          </a:p>
          <a:p>
            <a:r>
              <a:rPr lang="ro-RO" sz="2000" dirty="0">
                <a:solidFill>
                  <a:srgbClr val="55AB55"/>
                </a:solidFill>
              </a:rPr>
              <a:t>	details </a:t>
            </a:r>
            <a:r>
              <a:rPr lang="ro-RO" sz="2000" dirty="0">
                <a:solidFill>
                  <a:srgbClr val="585858"/>
                </a:solidFill>
              </a:rPr>
              <a:t>= </a:t>
            </a:r>
            <a:r>
              <a:rPr lang="ro-RO" sz="2000" dirty="0">
                <a:solidFill>
                  <a:srgbClr val="BD5A65"/>
                </a:solidFill>
              </a:rPr>
              <a:t>list</a:t>
            </a:r>
            <a:r>
              <a:rPr lang="ro-RO" sz="2000" dirty="0">
                <a:solidFill>
                  <a:srgbClr val="585858"/>
                </a:solidFill>
              </a:rPr>
              <a:t>(</a:t>
            </a:r>
            <a:r>
              <a:rPr lang="ro-RO" sz="2000" dirty="0">
                <a:solidFill>
                  <a:srgbClr val="55AB55"/>
                </a:solidFill>
              </a:rPr>
              <a:t>Title.cex </a:t>
            </a:r>
            <a:r>
              <a:rPr lang="ro-RO" sz="2000" dirty="0">
                <a:solidFill>
                  <a:srgbClr val="585858"/>
                </a:solidFill>
              </a:rPr>
              <a:t>= </a:t>
            </a:r>
            <a:r>
              <a:rPr lang="ro-RO" sz="2000" dirty="0">
                <a:solidFill>
                  <a:srgbClr val="B00F92"/>
                </a:solidFill>
              </a:rPr>
              <a:t>1.2</a:t>
            </a:r>
            <a:r>
              <a:rPr lang="ro-RO" sz="2000" dirty="0">
                <a:solidFill>
                  <a:srgbClr val="585858"/>
                </a:solidFill>
              </a:rPr>
              <a:t>))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micromap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7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8077200" cy="514350"/>
          </a:xfrm>
        </p:spPr>
        <p:txBody>
          <a:bodyPr/>
          <a:lstStyle/>
          <a:p>
            <a:r>
              <a:rPr lang="en-US">
                <a:solidFill>
                  <a:srgbClr val="585858"/>
                </a:solidFill>
              </a:rPr>
              <a:t>data </a:t>
            </a:r>
            <a:r>
              <a:rPr lang="en-US">
                <a:solidFill>
                  <a:srgbClr val="B15A65"/>
                </a:solidFill>
              </a:rPr>
              <a:t>&lt;- </a:t>
            </a:r>
            <a:r>
              <a:rPr lang="en-US">
                <a:solidFill>
                  <a:srgbClr val="BD5A65"/>
                </a:solidFill>
              </a:rPr>
              <a:t>read.csv</a:t>
            </a:r>
            <a:r>
              <a:rPr lang="en-US">
                <a:solidFill>
                  <a:srgbClr val="585858"/>
                </a:solidFill>
              </a:rPr>
              <a:t>(</a:t>
            </a:r>
            <a:r>
              <a:rPr lang="en-US">
                <a:solidFill>
                  <a:srgbClr val="317ECD"/>
                </a:solidFill>
              </a:rPr>
              <a:t>"acs2014.csv"</a:t>
            </a:r>
            <a:r>
              <a:rPr lang="en-US">
                <a:solidFill>
                  <a:srgbClr val="585858"/>
                </a:solidFill>
              </a:rPr>
              <a:t>, </a:t>
            </a:r>
            <a:r>
              <a:rPr lang="en-US">
                <a:solidFill>
                  <a:srgbClr val="55AB55"/>
                </a:solidFill>
              </a:rPr>
              <a:t>row.names </a:t>
            </a:r>
            <a:r>
              <a:rPr lang="en-US">
                <a:solidFill>
                  <a:srgbClr val="585858"/>
                </a:solidFill>
              </a:rPr>
              <a:t>= </a:t>
            </a:r>
            <a:r>
              <a:rPr lang="en-US">
                <a:solidFill>
                  <a:srgbClr val="B00F92"/>
                </a:solidFill>
              </a:rPr>
              <a:t>1</a:t>
            </a:r>
            <a:r>
              <a:rPr lang="en-US">
                <a:solidFill>
                  <a:srgbClr val="585858"/>
                </a:solidFill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micromap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85950"/>
            <a:ext cx="6248400" cy="295475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876550"/>
            <a:ext cx="381000" cy="1524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2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97747"/>
            <a:ext cx="8077200" cy="1504950"/>
          </a:xfrm>
        </p:spPr>
        <p:txBody>
          <a:bodyPr/>
          <a:lstStyle/>
          <a:p>
            <a:r>
              <a:rPr lang="en-US" sz="2000">
                <a:solidFill>
                  <a:srgbClr val="585858"/>
                </a:solidFill>
              </a:rPr>
              <a:t>panelDesc </a:t>
            </a:r>
            <a:r>
              <a:rPr lang="en-US" sz="2000">
                <a:solidFill>
                  <a:srgbClr val="B15A65"/>
                </a:solidFill>
              </a:rPr>
              <a:t>&lt;- </a:t>
            </a:r>
            <a:r>
              <a:rPr lang="en-US" sz="2000">
                <a:solidFill>
                  <a:srgbClr val="BD5A65"/>
                </a:solidFill>
              </a:rPr>
              <a:t>data.frame</a:t>
            </a:r>
            <a:r>
              <a:rPr lang="en-US" sz="2000">
                <a:solidFill>
                  <a:srgbClr val="585858"/>
                </a:solidFill>
              </a:rPr>
              <a:t>(</a:t>
            </a:r>
          </a:p>
          <a:p>
            <a:r>
              <a:rPr lang="en-US" sz="2000">
                <a:solidFill>
                  <a:srgbClr val="55AB55"/>
                </a:solidFill>
              </a:rPr>
              <a:t>	type </a:t>
            </a:r>
            <a:r>
              <a:rPr lang="en-US" sz="2000">
                <a:solidFill>
                  <a:srgbClr val="585858"/>
                </a:solidFill>
              </a:rPr>
              <a:t>= </a:t>
            </a:r>
            <a:r>
              <a:rPr lang="en-US" sz="2000">
                <a:solidFill>
                  <a:srgbClr val="BD5A65"/>
                </a:solidFill>
              </a:rPr>
              <a:t>c</a:t>
            </a:r>
            <a:r>
              <a:rPr lang="en-US" sz="2000">
                <a:solidFill>
                  <a:srgbClr val="585858"/>
                </a:solidFill>
              </a:rPr>
              <a:t>(</a:t>
            </a:r>
            <a:r>
              <a:rPr lang="en-US" sz="2000">
                <a:solidFill>
                  <a:srgbClr val="317ECD"/>
                </a:solidFill>
              </a:rPr>
              <a:t>"map"</a:t>
            </a:r>
            <a:r>
              <a:rPr lang="en-US" sz="2000">
                <a:solidFill>
                  <a:srgbClr val="585858"/>
                </a:solidFill>
              </a:rPr>
              <a:t>, </a:t>
            </a:r>
            <a:r>
              <a:rPr lang="en-US" sz="2000">
                <a:solidFill>
                  <a:srgbClr val="317ECD"/>
                </a:solidFill>
              </a:rPr>
              <a:t>"id"</a:t>
            </a:r>
            <a:r>
              <a:rPr lang="en-US" sz="2000">
                <a:solidFill>
                  <a:srgbClr val="585858"/>
                </a:solidFill>
              </a:rPr>
              <a:t>, </a:t>
            </a:r>
            <a:r>
              <a:rPr lang="en-US" sz="2000">
                <a:solidFill>
                  <a:srgbClr val="317ECD"/>
                </a:solidFill>
              </a:rPr>
              <a:t>"dot"</a:t>
            </a:r>
            <a:r>
              <a:rPr lang="en-US" sz="2000">
                <a:solidFill>
                  <a:srgbClr val="585858"/>
                </a:solidFill>
              </a:rPr>
              <a:t>),</a:t>
            </a:r>
          </a:p>
          <a:p>
            <a:r>
              <a:rPr lang="en-US" sz="2000">
                <a:solidFill>
                  <a:srgbClr val="55AB55"/>
                </a:solidFill>
              </a:rPr>
              <a:t>	lab1 </a:t>
            </a:r>
            <a:r>
              <a:rPr lang="en-US" sz="2000">
                <a:solidFill>
                  <a:srgbClr val="585858"/>
                </a:solidFill>
              </a:rPr>
              <a:t>= </a:t>
            </a:r>
            <a:r>
              <a:rPr lang="en-US" sz="2000">
                <a:solidFill>
                  <a:srgbClr val="BD5A65"/>
                </a:solidFill>
              </a:rPr>
              <a:t>c</a:t>
            </a:r>
            <a:r>
              <a:rPr lang="en-US" sz="2000">
                <a:solidFill>
                  <a:srgbClr val="585858"/>
                </a:solidFill>
              </a:rPr>
              <a:t>(</a:t>
            </a:r>
            <a:r>
              <a:rPr lang="en-US" sz="2000">
                <a:solidFill>
                  <a:srgbClr val="317ECD"/>
                </a:solidFill>
              </a:rPr>
              <a:t>""</a:t>
            </a:r>
            <a:r>
              <a:rPr lang="en-US" sz="2000">
                <a:solidFill>
                  <a:srgbClr val="585858"/>
                </a:solidFill>
              </a:rPr>
              <a:t>, </a:t>
            </a:r>
            <a:r>
              <a:rPr lang="en-US" sz="2000">
                <a:solidFill>
                  <a:srgbClr val="317ECD"/>
                </a:solidFill>
              </a:rPr>
              <a:t>""</a:t>
            </a:r>
            <a:r>
              <a:rPr lang="en-US" sz="2000">
                <a:solidFill>
                  <a:srgbClr val="585858"/>
                </a:solidFill>
              </a:rPr>
              <a:t>, </a:t>
            </a:r>
            <a:r>
              <a:rPr lang="en-US" sz="2000">
                <a:solidFill>
                  <a:srgbClr val="317ECD"/>
                </a:solidFill>
              </a:rPr>
              <a:t>"Median Age"</a:t>
            </a:r>
            <a:r>
              <a:rPr lang="en-US" sz="2000">
                <a:solidFill>
                  <a:srgbClr val="585858"/>
                </a:solidFill>
              </a:rPr>
              <a:t>),</a:t>
            </a:r>
          </a:p>
          <a:p>
            <a:r>
              <a:rPr lang="en-US" sz="2000">
                <a:solidFill>
                  <a:srgbClr val="55AB55"/>
                </a:solidFill>
              </a:rPr>
              <a:t>	col1 </a:t>
            </a:r>
            <a:r>
              <a:rPr lang="en-US" sz="2000">
                <a:solidFill>
                  <a:srgbClr val="585858"/>
                </a:solidFill>
              </a:rPr>
              <a:t>= </a:t>
            </a:r>
            <a:r>
              <a:rPr lang="en-US" sz="2000">
                <a:solidFill>
                  <a:srgbClr val="BD5A65"/>
                </a:solidFill>
              </a:rPr>
              <a:t>c</a:t>
            </a:r>
            <a:r>
              <a:rPr lang="en-US" sz="2000">
                <a:solidFill>
                  <a:srgbClr val="585858"/>
                </a:solidFill>
              </a:rPr>
              <a:t>(</a:t>
            </a:r>
            <a:r>
              <a:rPr lang="en-US" sz="2000">
                <a:solidFill>
                  <a:srgbClr val="B00F92"/>
                </a:solidFill>
              </a:rPr>
              <a:t>NA</a:t>
            </a:r>
            <a:r>
              <a:rPr lang="en-US" sz="2000">
                <a:solidFill>
                  <a:srgbClr val="585858"/>
                </a:solidFill>
              </a:rPr>
              <a:t>, </a:t>
            </a:r>
            <a:r>
              <a:rPr lang="en-US" sz="2000">
                <a:solidFill>
                  <a:srgbClr val="B00F92"/>
                </a:solidFill>
              </a:rPr>
              <a:t>NA</a:t>
            </a:r>
            <a:r>
              <a:rPr lang="en-US" sz="2000">
                <a:solidFill>
                  <a:srgbClr val="585858"/>
                </a:solidFill>
              </a:rPr>
              <a:t>, </a:t>
            </a:r>
            <a:r>
              <a:rPr lang="en-US" sz="2000">
                <a:solidFill>
                  <a:srgbClr val="317ECD"/>
                </a:solidFill>
              </a:rPr>
              <a:t>"Age"</a:t>
            </a:r>
            <a:r>
              <a:rPr lang="en-US" sz="2000">
                <a:solidFill>
                  <a:srgbClr val="585858"/>
                </a:solidFill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micromap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458" b="15580"/>
          <a:stretch/>
        </p:blipFill>
        <p:spPr>
          <a:xfrm>
            <a:off x="2057400" y="2800350"/>
            <a:ext cx="4953000" cy="20390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90600" y="1766398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0600" y="2136448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79653" y="2528398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5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8077200" cy="3429000"/>
          </a:xfrm>
        </p:spPr>
        <p:txBody>
          <a:bodyPr/>
          <a:lstStyle/>
          <a:p>
            <a:r>
              <a:rPr lang="en-US" dirty="0" err="1">
                <a:solidFill>
                  <a:srgbClr val="BD5A65"/>
                </a:solidFill>
              </a:rPr>
              <a:t>micromapST</a:t>
            </a:r>
            <a:r>
              <a:rPr lang="en-US" dirty="0">
                <a:solidFill>
                  <a:srgbClr val="585858"/>
                </a:solidFill>
              </a:rPr>
              <a:t>(data, </a:t>
            </a:r>
          </a:p>
          <a:p>
            <a:r>
              <a:rPr lang="en-US" dirty="0">
                <a:solidFill>
                  <a:srgbClr val="585858"/>
                </a:solidFill>
              </a:rPr>
              <a:t>	</a:t>
            </a:r>
            <a:r>
              <a:rPr lang="en-US" dirty="0" err="1">
                <a:solidFill>
                  <a:srgbClr val="585858"/>
                </a:solidFill>
              </a:rPr>
              <a:t>panelDesc</a:t>
            </a:r>
            <a:r>
              <a:rPr lang="en-US" dirty="0">
                <a:solidFill>
                  <a:srgbClr val="585858"/>
                </a:solidFill>
              </a:rPr>
              <a:t>, </a:t>
            </a:r>
          </a:p>
          <a:p>
            <a:r>
              <a:rPr lang="en-US" dirty="0">
                <a:solidFill>
                  <a:srgbClr val="55AB55"/>
                </a:solidFill>
              </a:rPr>
              <a:t>	</a:t>
            </a:r>
            <a:r>
              <a:rPr lang="en-US" dirty="0" err="1">
                <a:solidFill>
                  <a:srgbClr val="55AB55"/>
                </a:solidFill>
              </a:rPr>
              <a:t>rowNames</a:t>
            </a:r>
            <a:r>
              <a:rPr lang="en-US" dirty="0">
                <a:solidFill>
                  <a:srgbClr val="55AB55"/>
                </a:solidFill>
              </a:rPr>
              <a:t>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317ECD"/>
                </a:solidFill>
              </a:rPr>
              <a:t>"full"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en-US" dirty="0">
                <a:solidFill>
                  <a:srgbClr val="585858"/>
                </a:solidFill>
              </a:rPr>
              <a:t> 	</a:t>
            </a:r>
            <a:r>
              <a:rPr lang="en-US" dirty="0" err="1">
                <a:solidFill>
                  <a:srgbClr val="55AB55"/>
                </a:solidFill>
              </a:rPr>
              <a:t>sortVar</a:t>
            </a:r>
            <a:r>
              <a:rPr lang="en-US" dirty="0">
                <a:solidFill>
                  <a:srgbClr val="585858"/>
                </a:solidFill>
              </a:rPr>
              <a:t>=</a:t>
            </a:r>
            <a:r>
              <a:rPr lang="en-US" dirty="0">
                <a:solidFill>
                  <a:srgbClr val="317ECD"/>
                </a:solidFill>
              </a:rPr>
              <a:t>"Age"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en-US" dirty="0">
                <a:solidFill>
                  <a:srgbClr val="585858"/>
                </a:solidFill>
              </a:rPr>
              <a:t>	</a:t>
            </a:r>
            <a:r>
              <a:rPr lang="en-US" dirty="0">
                <a:solidFill>
                  <a:srgbClr val="55AB55"/>
                </a:solidFill>
              </a:rPr>
              <a:t>ascend </a:t>
            </a:r>
            <a:r>
              <a:rPr lang="en-US" dirty="0">
                <a:solidFill>
                  <a:srgbClr val="585858"/>
                </a:solidFill>
              </a:rPr>
              <a:t>= </a:t>
            </a:r>
            <a:r>
              <a:rPr lang="en-US" dirty="0">
                <a:solidFill>
                  <a:srgbClr val="B00F92"/>
                </a:solidFill>
              </a:rPr>
              <a:t>FALSE</a:t>
            </a:r>
            <a:r>
              <a:rPr lang="en-US" dirty="0">
                <a:solidFill>
                  <a:srgbClr val="585858"/>
                </a:solidFill>
              </a:rPr>
              <a:t>,</a:t>
            </a:r>
          </a:p>
          <a:p>
            <a:r>
              <a:rPr lang="ro-RO" dirty="0">
                <a:solidFill>
                  <a:srgbClr val="55AB55"/>
                </a:solidFill>
              </a:rPr>
              <a:t>	title </a:t>
            </a:r>
            <a:r>
              <a:rPr lang="ro-RO" dirty="0">
                <a:solidFill>
                  <a:srgbClr val="585858"/>
                </a:solidFill>
              </a:rPr>
              <a:t>= </a:t>
            </a:r>
            <a:r>
              <a:rPr lang="ro-RO" dirty="0">
                <a:solidFill>
                  <a:srgbClr val="317ECD"/>
                </a:solidFill>
              </a:rPr>
              <a:t>"2010-2014 ACS: State Age"</a:t>
            </a:r>
            <a:r>
              <a:rPr lang="ro-RO" dirty="0">
                <a:solidFill>
                  <a:srgbClr val="585858"/>
                </a:solidFill>
              </a:rPr>
              <a:t>,</a:t>
            </a:r>
          </a:p>
          <a:p>
            <a:r>
              <a:rPr lang="ro-RO" dirty="0">
                <a:solidFill>
                  <a:srgbClr val="55AB55"/>
                </a:solidFill>
              </a:rPr>
              <a:t>	details </a:t>
            </a:r>
            <a:r>
              <a:rPr lang="ro-RO" dirty="0">
                <a:solidFill>
                  <a:srgbClr val="585858"/>
                </a:solidFill>
              </a:rPr>
              <a:t>= </a:t>
            </a:r>
            <a:r>
              <a:rPr lang="ro-RO" dirty="0">
                <a:solidFill>
                  <a:srgbClr val="BD5A65"/>
                </a:solidFill>
              </a:rPr>
              <a:t>list</a:t>
            </a:r>
            <a:r>
              <a:rPr lang="ro-RO" dirty="0">
                <a:solidFill>
                  <a:srgbClr val="585858"/>
                </a:solidFill>
              </a:rPr>
              <a:t>(</a:t>
            </a:r>
            <a:r>
              <a:rPr lang="ro-RO" dirty="0">
                <a:solidFill>
                  <a:srgbClr val="55AB55"/>
                </a:solidFill>
              </a:rPr>
              <a:t>Title.cex </a:t>
            </a:r>
            <a:r>
              <a:rPr lang="ro-RO" dirty="0">
                <a:solidFill>
                  <a:srgbClr val="585858"/>
                </a:solidFill>
              </a:rPr>
              <a:t>= </a:t>
            </a:r>
            <a:r>
              <a:rPr lang="ro-RO" dirty="0">
                <a:solidFill>
                  <a:srgbClr val="B00F92"/>
                </a:solidFill>
              </a:rPr>
              <a:t>1.2</a:t>
            </a:r>
            <a:r>
              <a:rPr lang="ro-RO" dirty="0">
                <a:solidFill>
                  <a:srgbClr val="585858"/>
                </a:solidFill>
              </a:rPr>
              <a:t>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micromap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AC7-9BBC-4218-895E-444093BD6B3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166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(other options:</a:t>
            </a:r>
          </a:p>
          <a:p>
            <a:r>
              <a:rPr lang="en-US" dirty="0"/>
              <a:t>"</a:t>
            </a:r>
            <a:r>
              <a:rPr lang="en-US" dirty="0" err="1"/>
              <a:t>ab</a:t>
            </a:r>
            <a:r>
              <a:rPr lang="en-US" dirty="0"/>
              <a:t>", "</a:t>
            </a:r>
            <a:r>
              <a:rPr lang="en-US" dirty="0" err="1"/>
              <a:t>fips</a:t>
            </a:r>
            <a:r>
              <a:rPr lang="en-US" dirty="0"/>
              <a:t>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0400" y="895350"/>
            <a:ext cx="381000" cy="38100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0600" y="1809750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0600" y="2266950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90600" y="2724150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181350"/>
            <a:ext cx="457200" cy="0"/>
          </a:xfrm>
          <a:prstGeom prst="straightConnector1">
            <a:avLst/>
          </a:prstGeom>
          <a:ln w="38100" cap="flat">
            <a:solidFill>
              <a:srgbClr val="FF0000"/>
            </a:solidFill>
            <a:tailEnd type="arrow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1295400" y="3409950"/>
            <a:ext cx="304800" cy="762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err="1"/>
              <a:t>micromap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4" name="Picture 3" descr="micromap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0550"/>
            <a:ext cx="2409839" cy="482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1550"/>
            <a:ext cx="6019799" cy="33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plots are not difficult to code</a:t>
            </a:r>
          </a:p>
          <a:p>
            <a:r>
              <a:rPr lang="en-US" dirty="0"/>
              <a:t>Many more options are available for all the graphs we’ve shown</a:t>
            </a:r>
          </a:p>
          <a:p>
            <a:r>
              <a:rPr lang="en-US" dirty="0"/>
              <a:t>Be creative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2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plot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23803"/>
            <a:ext cx="7937280" cy="408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4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percent chart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50"/>
            <a:ext cx="7952065" cy="398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04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5" name="Picture 4" descr="ggplot2dot3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95350"/>
            <a:ext cx="4114799" cy="41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7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Diverging stacked bar chart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38823"/>
            <a:ext cx="5479132" cy="391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47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err="1"/>
              <a:t>micromap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4"/>
          <a:stretch/>
        </p:blipFill>
        <p:spPr bwMode="auto">
          <a:xfrm>
            <a:off x="381000" y="1200150"/>
            <a:ext cx="2590800" cy="338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B0D5-BC15-4E4F-BC86-0E0EF8348A2A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1" t="-807" r="-3426" b="61310"/>
          <a:stretch/>
        </p:blipFill>
        <p:spPr bwMode="auto">
          <a:xfrm>
            <a:off x="2667000" y="1123950"/>
            <a:ext cx="603906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60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GMR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F"/>
      </a:hlink>
      <a:folHlink>
        <a:srgbClr val="0000CF"/>
      </a:folHlink>
    </a:clrScheme>
    <a:fontScheme name="newlook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look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look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look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look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look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look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look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look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look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look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look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look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NBR_template" id="{0C344F32-8147-4110-978B-5D4B48AF6F25}" vid="{E3DDF39B-E50D-44BB-A926-54371635E51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EGMRO.potx</Template>
  <TotalTime>8399</TotalTime>
  <Words>727</Words>
  <Application>Microsoft Macintosh PowerPoint</Application>
  <PresentationFormat>On-screen Show (16:9)</PresentationFormat>
  <Paragraphs>260</Paragraphs>
  <Slides>48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EGMRO</vt:lpstr>
      <vt:lpstr>PowerPoint Presentation</vt:lpstr>
      <vt:lpstr>Who are we?</vt:lpstr>
      <vt:lpstr>Who are we?</vt:lpstr>
      <vt:lpstr>Summary of session</vt:lpstr>
      <vt:lpstr>Month plot</vt:lpstr>
      <vt:lpstr>Bar percent chart</vt:lpstr>
      <vt:lpstr>Dot plot</vt:lpstr>
      <vt:lpstr>Diverging stacked bar chart</vt:lpstr>
      <vt:lpstr>Linked micromap</vt:lpstr>
      <vt:lpstr>Data Visualization in R</vt:lpstr>
      <vt:lpstr>Outline</vt:lpstr>
      <vt:lpstr>Month plot</vt:lpstr>
      <vt:lpstr>Month plot</vt:lpstr>
      <vt:lpstr>Month plot</vt:lpstr>
      <vt:lpstr>Month plot </vt:lpstr>
      <vt:lpstr>Month plot</vt:lpstr>
      <vt:lpstr>Creating a time series object</vt:lpstr>
      <vt:lpstr>Outline</vt:lpstr>
      <vt:lpstr>Bar percent chart</vt:lpstr>
      <vt:lpstr>Bar percent chart</vt:lpstr>
      <vt:lpstr>Bar percent chart</vt:lpstr>
      <vt:lpstr>barpercent()  function</vt:lpstr>
      <vt:lpstr>Bar percent plot</vt:lpstr>
      <vt:lpstr>Bar percent chart</vt:lpstr>
      <vt:lpstr>Bar percent chart</vt:lpstr>
      <vt:lpstr>Bar percent chart</vt:lpstr>
      <vt:lpstr>Outline</vt:lpstr>
      <vt:lpstr>Dot plot</vt:lpstr>
      <vt:lpstr>Dot plot code (1)</vt:lpstr>
      <vt:lpstr>Dot plot (1)</vt:lpstr>
      <vt:lpstr>Dot plot code (2)</vt:lpstr>
      <vt:lpstr>Dot plot (2)</vt:lpstr>
      <vt:lpstr>Dot plot code (3)</vt:lpstr>
      <vt:lpstr>Dot plot</vt:lpstr>
      <vt:lpstr>Outline</vt:lpstr>
      <vt:lpstr>Diverging stacked bar chart</vt:lpstr>
      <vt:lpstr>Diverging stacked bar chart</vt:lpstr>
      <vt:lpstr>Diverging stacked bar chart</vt:lpstr>
      <vt:lpstr>Diverging stacked bar chart</vt:lpstr>
      <vt:lpstr>Diverging stacked bar chart</vt:lpstr>
      <vt:lpstr>Outline</vt:lpstr>
      <vt:lpstr>Linked micromap</vt:lpstr>
      <vt:lpstr>Linked micromap</vt:lpstr>
      <vt:lpstr>Linked micromap</vt:lpstr>
      <vt:lpstr>Linked micromap</vt:lpstr>
      <vt:lpstr>Linked micromap</vt:lpstr>
      <vt:lpstr>Linked micromap</vt:lpstr>
      <vt:lpstr>Conclusion</vt:lpstr>
    </vt:vector>
  </TitlesOfParts>
  <Company>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Robbins</dc:creator>
  <cp:lastModifiedBy>Joyce Robbins</cp:lastModifiedBy>
  <cp:revision>147</cp:revision>
  <cp:lastPrinted>2013-10-24T18:13:43Z</cp:lastPrinted>
  <dcterms:created xsi:type="dcterms:W3CDTF">2016-03-30T22:34:40Z</dcterms:created>
  <dcterms:modified xsi:type="dcterms:W3CDTF">2016-04-27T23:22:16Z</dcterms:modified>
</cp:coreProperties>
</file>