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0.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2.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3.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4.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5.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8.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9.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0.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2.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23.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24.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25.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26.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27.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28.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330" r:id="rId3"/>
    <p:sldId id="420" r:id="rId4"/>
    <p:sldId id="473" r:id="rId5"/>
    <p:sldId id="527" r:id="rId6"/>
    <p:sldId id="474" r:id="rId7"/>
    <p:sldId id="475" r:id="rId8"/>
    <p:sldId id="476" r:id="rId9"/>
    <p:sldId id="477" r:id="rId10"/>
    <p:sldId id="478" r:id="rId11"/>
    <p:sldId id="479" r:id="rId12"/>
    <p:sldId id="480" r:id="rId13"/>
    <p:sldId id="481" r:id="rId14"/>
    <p:sldId id="482" r:id="rId15"/>
    <p:sldId id="483" r:id="rId16"/>
    <p:sldId id="526"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533" r:id="rId32"/>
    <p:sldId id="528" r:id="rId33"/>
    <p:sldId id="501" r:id="rId34"/>
    <p:sldId id="498" r:id="rId35"/>
    <p:sldId id="499" r:id="rId36"/>
    <p:sldId id="500" r:id="rId37"/>
    <p:sldId id="503"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1" r:id="rId56"/>
    <p:sldId id="522" r:id="rId57"/>
    <p:sldId id="523" r:id="rId58"/>
    <p:sldId id="525" r:id="rId59"/>
    <p:sldId id="298" r:id="rId60"/>
    <p:sldId id="524" r:id="rId61"/>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389" autoAdjust="0"/>
  </p:normalViewPr>
  <p:slideViewPr>
    <p:cSldViewPr snapToGrid="0" snapToObjects="1">
      <p:cViewPr>
        <p:scale>
          <a:sx n="104" d="100"/>
          <a:sy n="104" d="100"/>
        </p:scale>
        <p:origin x="-798" y="19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A8D0F4-470D-4D49-9C10-7B2CC11306D1}" type="datetimeFigureOut">
              <a:rPr lang="fr-FR" smtClean="0"/>
              <a:pPr/>
              <a:t>27/03/2018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8F7068-5CAF-2944-8588-65838AF42FF6}" type="slidenum">
              <a:rPr lang="fr-FR" smtClean="0"/>
              <a:pPr/>
              <a:t>‹#›</a:t>
            </a:fld>
            <a:endParaRPr lang="fr-FR"/>
          </a:p>
        </p:txBody>
      </p:sp>
    </p:spTree>
    <p:extLst>
      <p:ext uri="{BB962C8B-B14F-4D97-AF65-F5344CB8AC3E}">
        <p14:creationId xmlns:p14="http://schemas.microsoft.com/office/powerpoint/2010/main" val="1669600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5309FF-7D17-D340-A5A3-6F07CB673B25}" type="slidenum">
              <a:rPr lang="en-US" sz="1200">
                <a:latin typeface="Calibri" charset="0"/>
              </a:rPr>
              <a:pPr eaLnBrk="1" hangingPunct="1"/>
              <a:t>6</a:t>
            </a:fld>
            <a:endParaRPr lang="en-US" sz="1200">
              <a:latin typeface="Calibri" charset="0"/>
            </a:endParaRPr>
          </a:p>
        </p:txBody>
      </p:sp>
      <p:sp>
        <p:nvSpPr>
          <p:cNvPr id="24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From the customers’ (external) point of view, the main issues reported are [</a:t>
            </a:r>
            <a:r>
              <a:rPr lang="en-US" i="1">
                <a:latin typeface="Calibri" charset="0"/>
              </a:rPr>
              <a:t>Pigosky 1997</a:t>
            </a:r>
            <a:r>
              <a:rPr lang="en-US">
                <a:latin typeface="Calibri" charset="0"/>
              </a:rPr>
              <a:t>] high cost, slow delivery of services and fuzziness of prioritisation (internal IS/IT priorities versus users’ priorities).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6FB954-B899-C143-8CD6-203774C8894F}" type="slidenum">
              <a:rPr lang="en-US" sz="1200">
                <a:latin typeface="Calibri" charset="0"/>
              </a:rPr>
              <a:pPr eaLnBrk="1" hangingPunct="1"/>
              <a:t>23</a:t>
            </a:fld>
            <a:endParaRPr lang="en-US" sz="1200">
              <a:latin typeface="Calibri" charset="0"/>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Maintainers are often confronted with a million lines of somebody else's source code. They must familiarise themselves quickly and process urgent changes without disrupting service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764C5FF-8D5A-6D42-883A-D08EBFD357EC}" type="slidenum">
              <a:rPr lang="en-US" sz="1200">
                <a:latin typeface="Calibri" charset="0"/>
              </a:rPr>
              <a:pPr eaLnBrk="1" hangingPunct="1"/>
              <a:t>24</a:t>
            </a:fld>
            <a:endParaRPr lang="en-US" sz="1200">
              <a:latin typeface="Calibri" charset="0"/>
            </a:endParaRPr>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To make things more difficult, the newly developed software often has a number of urgent changes pending that the software developers could not include in the initial development, as they had been under pressure to deliver. </a:t>
            </a:r>
          </a:p>
          <a:p>
            <a:pPr eaLnBrk="1" hangingPunct="1">
              <a:spcBef>
                <a:spcPct val="0"/>
              </a:spcBef>
            </a:pPr>
            <a:endParaRPr lang="fr-CA">
              <a:latin typeface="Calibri" charset="0"/>
            </a:endParaRPr>
          </a:p>
          <a:p>
            <a:pPr eaLnBrk="1" hangingPunct="1">
              <a:spcBef>
                <a:spcPct val="0"/>
              </a:spcBef>
            </a:pPr>
            <a:r>
              <a:rPr lang="fr-CA">
                <a:latin typeface="Calibri" charset="0"/>
              </a:rPr>
              <a:t>The average age of software under maintenance is 15-19 years old</a:t>
            </a:r>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047EA8-273F-ED4A-B1F6-F4C6C3813BD7}" type="slidenum">
              <a:rPr lang="en-US" sz="1200">
                <a:latin typeface="Calibri" charset="0"/>
              </a:rPr>
              <a:pPr eaLnBrk="1" hangingPunct="1"/>
              <a:t>25</a:t>
            </a:fld>
            <a:endParaRPr lang="en-US" sz="1200">
              <a:latin typeface="Calibri" charset="0"/>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r>
              <a:rPr lang="en-US">
                <a:latin typeface="Calibri" charset="0"/>
              </a:rPr>
              <a:t>Lehman [</a:t>
            </a:r>
            <a:r>
              <a:rPr lang="en-US" i="1">
                <a:latin typeface="Calibri" charset="0"/>
              </a:rPr>
              <a:t>Lehman 1985, 1997</a:t>
            </a:r>
            <a:r>
              <a:rPr lang="en-US">
                <a:latin typeface="Calibri" charset="0"/>
              </a:rPr>
              <a:t>] reports that, in addition to age, the structure of software undergoing maintenance becomes increasingly complex as it is modified over time. The size and complexity of the software increases, and an increasing number of resources is required to maintain it. </a:t>
            </a:r>
          </a:p>
          <a:p>
            <a:pPr marL="228600" indent="-228600" eaLnBrk="1" hangingPunct="1">
              <a:spcBef>
                <a:spcPct val="0"/>
              </a:spcBef>
            </a:pPr>
            <a:endParaRPr lang="fr-CA">
              <a:latin typeface="Calibri" charset="0"/>
            </a:endParaRPr>
          </a:p>
          <a:p>
            <a:pPr marL="228600" indent="-228600" eaLnBrk="1" hangingPunct="1">
              <a:spcBef>
                <a:spcPct val="0"/>
              </a:spcBef>
            </a:pPr>
            <a:r>
              <a:rPr lang="en-US">
                <a:latin typeface="Calibri" charset="0"/>
              </a:rPr>
              <a:t>Lehman [</a:t>
            </a:r>
            <a:r>
              <a:rPr lang="en-US" i="1">
                <a:latin typeface="Calibri" charset="0"/>
              </a:rPr>
              <a:t>Lehman 1980</a:t>
            </a:r>
            <a:r>
              <a:rPr lang="en-US">
                <a:latin typeface="Calibri" charset="0"/>
              </a:rPr>
              <a:t>] states that </a:t>
            </a:r>
            <a:r>
              <a:rPr lang="en-US" i="1">
                <a:latin typeface="Calibri" charset="0"/>
              </a:rPr>
              <a:t>“being unavoidable, changes force software applications to evolve, or else they progressively become less useful and obsolete.”</a:t>
            </a:r>
            <a:r>
              <a:rPr lang="en-US" altLang="ja-JP">
                <a:latin typeface="Calibri" charset="0"/>
              </a:rPr>
              <a:t> Maintenance is therefore considered inevitable for application software which is being used daily by employees everywhere in a changing organisation.</a:t>
            </a:r>
          </a:p>
          <a:p>
            <a:pPr marL="228600" indent="-228600" eaLnBrk="1" hangingPunct="1">
              <a:spcBef>
                <a:spcPct val="0"/>
              </a:spcBef>
            </a:pPr>
            <a:endParaRPr lang="fr-CA">
              <a:latin typeface="Calibri" charset="0"/>
            </a:endParaRPr>
          </a:p>
          <a:p>
            <a:pPr marL="228600" indent="-228600" eaLnBrk="1" hangingPunct="1">
              <a:spcBef>
                <a:spcPct val="0"/>
              </a:spcBef>
            </a:pPr>
            <a:r>
              <a:rPr lang="fr-CA">
                <a:latin typeface="Calibri" charset="0"/>
              </a:rPr>
              <a:t>3) </a:t>
            </a:r>
            <a:r>
              <a:rPr lang="en-US" sz="1100">
                <a:solidFill>
                  <a:srgbClr val="008000"/>
                </a:solidFill>
                <a:latin typeface="Calibri" charset="0"/>
              </a:rPr>
              <a:t>(Gosh! – in English it means that the process of the evolution has behavioral and statistical features that can be forecasted and measured)</a:t>
            </a:r>
          </a:p>
          <a:p>
            <a:pPr marL="228600" indent="-228600" eaLnBrk="1" hangingPunct="1">
              <a:spcBef>
                <a:spcPct val="0"/>
              </a:spcBef>
            </a:pPr>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2E491BD-1EF8-8441-8119-BABD5622137C}" type="slidenum">
              <a:rPr lang="en-US" sz="1200">
                <a:latin typeface="Calibri" charset="0"/>
              </a:rPr>
              <a:pPr eaLnBrk="1" hangingPunct="1"/>
              <a:t>26</a:t>
            </a:fld>
            <a:endParaRPr lang="en-US" sz="1200">
              <a:latin typeface="Calibri" charset="0"/>
            </a:endParaRPr>
          </a:p>
        </p:txBody>
      </p:sp>
      <p:sp>
        <p:nvSpPr>
          <p:cNvPr id="563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r>
              <a:rPr lang="fr-CA">
                <a:latin typeface="Calibri" charset="0"/>
              </a:rPr>
              <a:t>4) </a:t>
            </a:r>
            <a:r>
              <a:rPr lang="en-US" sz="1100">
                <a:solidFill>
                  <a:srgbClr val="008000"/>
                </a:solidFill>
                <a:latin typeface="Calibri" charset="0"/>
              </a:rPr>
              <a:t>It means: after some time of maintenance effort the ratio resources/result stabilizes optimally. Adding more resources will only worsen an effort.</a:t>
            </a:r>
          </a:p>
          <a:p>
            <a:pPr marL="228600" indent="-228600" eaLnBrk="1" hangingPunct="1">
              <a:spcBef>
                <a:spcPct val="0"/>
              </a:spcBef>
            </a:pPr>
            <a:endParaRPr lang="fr-CA" sz="1100">
              <a:solidFill>
                <a:srgbClr val="008000"/>
              </a:solidFill>
              <a:latin typeface="Calibri" charset="0"/>
            </a:endParaRPr>
          </a:p>
          <a:p>
            <a:pPr marL="228600" indent="-228600" eaLnBrk="1" hangingPunct="1">
              <a:spcBef>
                <a:spcPct val="0"/>
              </a:spcBef>
            </a:pPr>
            <a:r>
              <a:rPr lang="fr-CA" sz="1100">
                <a:latin typeface="Calibri" charset="0"/>
              </a:rPr>
              <a:t>5)</a:t>
            </a:r>
            <a:r>
              <a:rPr lang="fr-CA" sz="1100">
                <a:solidFill>
                  <a:srgbClr val="008000"/>
                </a:solidFill>
                <a:latin typeface="Calibri" charset="0"/>
              </a:rPr>
              <a:t> </a:t>
            </a:r>
            <a:r>
              <a:rPr lang="en-US" sz="1100">
                <a:solidFill>
                  <a:srgbClr val="008000"/>
                </a:solidFill>
                <a:latin typeface="Calibri" charset="0"/>
              </a:rPr>
              <a:t>means: each new release adds less to the system's functionality than the previous one, to finally reach the level of “functional saturation”</a:t>
            </a:r>
          </a:p>
          <a:p>
            <a:pPr marL="228600" indent="-228600" eaLnBrk="1" hangingPunct="1">
              <a:spcBef>
                <a:spcPct val="0"/>
              </a:spcBef>
            </a:pPr>
            <a:endParaRPr lang="en-US" sz="1100">
              <a:solidFill>
                <a:srgbClr val="008000"/>
              </a:solidFill>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EEEA789-629D-A04D-A8AE-1CD3D1C9C1C0}" type="slidenum">
              <a:rPr lang="en-US" sz="1200">
                <a:latin typeface="Calibri" charset="0"/>
              </a:rPr>
              <a:pPr eaLnBrk="1" hangingPunct="1"/>
              <a:t>27</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52B8C09-DA4F-464F-86AD-E6D1D1675880}" type="slidenum">
              <a:rPr lang="en-US" sz="1200">
                <a:latin typeface="Calibri" charset="0"/>
              </a:rPr>
              <a:pPr eaLnBrk="1" hangingPunct="1"/>
              <a:t>28</a:t>
            </a:fld>
            <a:endParaRPr lang="en-US" sz="1200">
              <a:latin typeface="Calibri" charset="0"/>
            </a:endParaRPr>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041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Bennett [</a:t>
            </a:r>
            <a:r>
              <a:rPr lang="en-US" i="1">
                <a:latin typeface="Calibri" charset="0"/>
              </a:rPr>
              <a:t>Bennett 2000</a:t>
            </a:r>
            <a:r>
              <a:rPr lang="en-US">
                <a:latin typeface="Calibri" charset="0"/>
              </a:rPr>
              <a:t>] stipulates that software maintenance problems can be grouped into three categories: 1) problems of alignment with the organisation’s objectives; 2) process problems; and 3) technical problems.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B16E5D-6860-334E-8C5F-897F63D1467E}" type="slidenum">
              <a:rPr lang="en-US" sz="1200">
                <a:latin typeface="Calibri" charset="0"/>
              </a:rPr>
              <a:pPr eaLnBrk="1" hangingPunct="1"/>
              <a:t>29</a:t>
            </a:fld>
            <a:endParaRPr lang="en-US" sz="1200">
              <a:latin typeface="Calibri" charset="0"/>
            </a:endParaRPr>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246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Maintenance engineers also claim that their professional status is perceived as being inferior to that of developers [</a:t>
            </a:r>
            <a:r>
              <a:rPr lang="en-US" i="1">
                <a:latin typeface="Calibri" charset="0"/>
              </a:rPr>
              <a:t>Landsbaum 1992</a:t>
            </a:r>
            <a:r>
              <a:rPr lang="en-US">
                <a:latin typeface="Calibri" charset="0"/>
              </a:rPr>
              <a:t>] and that they have no choice but to accept the newly developed software, which is being forced on them whatever its level of quality. From their point of view, the software is transferred to the maintenance organisation with a backlog of changes and problems which, in their opinion, should have been addressed by the developers and which are hard to handle with a small number of individuals. The maintainers also report being poorly equipped, supported and understood by management, while being responsible 24/7 for the proper functioning and management of software and, more importantly, for the support of all customer-related issues.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4DBB103-7279-214D-8C94-F07D3E43735F}" type="slidenum">
              <a:rPr lang="en-US" sz="1200">
                <a:latin typeface="Calibri" charset="0"/>
              </a:rPr>
              <a:pPr eaLnBrk="1" hangingPunct="1"/>
              <a:t>30</a:t>
            </a:fld>
            <a:endParaRPr lang="en-US" sz="1200">
              <a:latin typeface="Calibri" charset="0"/>
            </a:endParaRPr>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451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It has long been recognised that an immature software development process creates a number of problems in the final product delivered to the customer and to the maintenance organisation. Various authors have claimed that a mature process which clearly captures and manages requirements and specifications resulting in a stable design will lower maintenance costs [</a:t>
            </a:r>
            <a:r>
              <a:rPr lang="en-US" i="1">
                <a:latin typeface="Calibri" charset="0"/>
              </a:rPr>
              <a:t>Khan 2005</a:t>
            </a:r>
            <a:r>
              <a:rPr lang="en-US">
                <a:latin typeface="Calibri" charset="0"/>
              </a:rPr>
              <a:t> p. 345, </a:t>
            </a:r>
            <a:r>
              <a:rPr lang="en-US" i="1">
                <a:latin typeface="Calibri" charset="0"/>
              </a:rPr>
              <a:t>Schach 2000,</a:t>
            </a:r>
            <a:r>
              <a:rPr lang="en-US">
                <a:latin typeface="Calibri" charset="0"/>
              </a:rPr>
              <a:t> </a:t>
            </a:r>
            <a:r>
              <a:rPr lang="en-US" i="1">
                <a:latin typeface="Calibri" charset="0"/>
              </a:rPr>
              <a:t>MICAH 1990</a:t>
            </a:r>
            <a:r>
              <a:rPr lang="en-US">
                <a:latin typeface="Calibri" charset="0"/>
              </a:rPr>
              <a:t>]. Use of immature development processes creates an initial maintenance backlog which needs to be addressed, on a priority basis, during the first months/year of operation of the new software. It is observed that processing this backlog creates a large increase in the number of lines of code during the first three years of software maintenance. Gibbs [</a:t>
            </a:r>
            <a:r>
              <a:rPr lang="en-US" i="1">
                <a:latin typeface="Calibri" charset="0"/>
              </a:rPr>
              <a:t>Gibbs 1994</a:t>
            </a:r>
            <a:r>
              <a:rPr lang="en-US">
                <a:latin typeface="Calibri" charset="0"/>
              </a:rPr>
              <a:t>] reports this situation as a major cause of increased maintenance costs and initial dissatisfaction of customers. </a:t>
            </a:r>
          </a:p>
          <a:p>
            <a:pPr eaLnBrk="1" hangingPunct="1">
              <a:spcBef>
                <a:spcPct val="0"/>
              </a:spcBef>
            </a:pPr>
            <a:endParaRPr lang="fr-CA">
              <a:latin typeface="Calibri" charset="0"/>
            </a:endParaRPr>
          </a:p>
          <a:p>
            <a:pPr eaLnBrk="1" hangingPunct="1">
              <a:spcBef>
                <a:spcPct val="0"/>
              </a:spcBef>
            </a:pPr>
            <a:r>
              <a:rPr lang="en-US">
                <a:latin typeface="Calibri" charset="0"/>
              </a:rPr>
              <a:t>Bennett [</a:t>
            </a:r>
            <a:r>
              <a:rPr lang="en-US" i="1">
                <a:latin typeface="Calibri" charset="0"/>
              </a:rPr>
              <a:t>Bennett 2000</a:t>
            </a:r>
            <a:r>
              <a:rPr lang="en-US">
                <a:latin typeface="Calibri" charset="0"/>
              </a:rPr>
              <a:t> s6] indicates that, in a context where financial resources are limited, the analysis, design and testing phases of the initial software development project are all put under pressure and are often only partially completed. Such omissions necessarily lead to dire consequences for software maintenance.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C168B9-D33F-0D44-8255-674826A66CE0}" type="slidenum">
              <a:rPr lang="en-US" sz="1200">
                <a:latin typeface="Calibri" charset="0"/>
              </a:rPr>
              <a:pPr eaLnBrk="1" hangingPunct="1"/>
              <a:t>34</a:t>
            </a:fld>
            <a:endParaRPr lang="en-US" sz="1200">
              <a:latin typeface="Calibri" charset="0"/>
            </a:endParaRPr>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656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A second group of problems have been identified as originating from the software development process itself (items 4, 6, 11 and 12 of Table II). Schneidewind [</a:t>
            </a:r>
            <a:r>
              <a:rPr lang="en-US" i="1">
                <a:latin typeface="Calibri" charset="0"/>
              </a:rPr>
              <a:t>Schneidewind 1987, Pigoski 1997</a:t>
            </a:r>
            <a:r>
              <a:rPr lang="en-US">
                <a:latin typeface="Calibri" charset="0"/>
              </a:rPr>
              <a:t> s2] also identifies other maintenance problems stemming from the same source: </a:t>
            </a:r>
          </a:p>
          <a:p>
            <a:pPr eaLnBrk="1" hangingPunct="1">
              <a:spcBef>
                <a:spcPct val="0"/>
              </a:spcBef>
            </a:pPr>
            <a:r>
              <a:rPr lang="en-US">
                <a:latin typeface="Calibri" charset="0"/>
              </a:rPr>
              <a:t>poor traceability to the processes and products that created the software; </a:t>
            </a:r>
          </a:p>
          <a:p>
            <a:pPr eaLnBrk="1" hangingPunct="1">
              <a:spcBef>
                <a:spcPct val="0"/>
              </a:spcBef>
            </a:pPr>
            <a:r>
              <a:rPr lang="en-US">
                <a:latin typeface="Calibri" charset="0"/>
              </a:rPr>
              <a:t>changes rarely documented; </a:t>
            </a:r>
          </a:p>
          <a:p>
            <a:pPr eaLnBrk="1" hangingPunct="1">
              <a:spcBef>
                <a:spcPct val="0"/>
              </a:spcBef>
            </a:pPr>
            <a:r>
              <a:rPr lang="en-US">
                <a:latin typeface="Calibri" charset="0"/>
              </a:rPr>
              <a:t>difficulty of change management and monitoring, and</a:t>
            </a:r>
          </a:p>
          <a:p>
            <a:pPr eaLnBrk="1" hangingPunct="1">
              <a:spcBef>
                <a:spcPct val="0"/>
              </a:spcBef>
            </a:pPr>
            <a:r>
              <a:rPr lang="en-US">
                <a:latin typeface="Calibri" charset="0"/>
              </a:rPr>
              <a:t>ripple effects of software changes.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E06A66-AF12-F744-984C-305BAECDDCD7}" type="slidenum">
              <a:rPr lang="en-US" sz="1200">
                <a:latin typeface="Calibri" charset="0"/>
              </a:rPr>
              <a:pPr eaLnBrk="1" hangingPunct="1"/>
              <a:t>35</a:t>
            </a:fld>
            <a:endParaRPr lang="en-US" sz="1200">
              <a:latin typeface="Calibri" charset="0"/>
            </a:endParaRPr>
          </a:p>
        </p:txBody>
      </p:sp>
      <p:sp>
        <p:nvSpPr>
          <p:cNvPr id="686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861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962992-22E1-6B48-A275-1BF36C87C186}" type="slidenum">
              <a:rPr lang="en-US" sz="1200">
                <a:latin typeface="Calibri" charset="0"/>
              </a:rPr>
              <a:pPr eaLnBrk="1" hangingPunct="1"/>
              <a:t>7</a:t>
            </a:fld>
            <a:endParaRPr 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During 1987, Colter [</a:t>
            </a:r>
            <a:r>
              <a:rPr lang="en-US" i="1">
                <a:latin typeface="Calibri" charset="0"/>
              </a:rPr>
              <a:t>Colter 1987</a:t>
            </a:r>
            <a:r>
              <a:rPr lang="en-US">
                <a:latin typeface="Calibri" charset="0"/>
              </a:rPr>
              <a:t>] made the following observation: “</a:t>
            </a:r>
            <a:r>
              <a:rPr lang="en-US" altLang="ja-JP" i="1">
                <a:latin typeface="Calibri" charset="0"/>
              </a:rPr>
              <a:t>The biggest problem in software maintenance is not technical, but it is rather its management</a:t>
            </a:r>
            <a:r>
              <a:rPr lang="en-US">
                <a:latin typeface="Calibri" charset="0"/>
              </a:rPr>
              <a:t>”</a:t>
            </a:r>
            <a:r>
              <a:rPr lang="en-US" altLang="ja-JP">
                <a:latin typeface="Calibri" charset="0"/>
              </a:rPr>
              <a:t>. Lets examine both viewpoints in more detail.</a:t>
            </a:r>
            <a:endParaRPr lang="en-US">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645CA1-91C4-074E-98CF-42614E37B5B7}" type="slidenum">
              <a:rPr lang="en-US" sz="1200">
                <a:latin typeface="Calibri" charset="0"/>
              </a:rPr>
              <a:pPr eaLnBrk="1" hangingPunct="1"/>
              <a:t>36</a:t>
            </a:fld>
            <a:endParaRPr lang="en-US" sz="1200">
              <a:latin typeface="Calibri" charset="0"/>
            </a:endParaRPr>
          </a:p>
        </p:txBody>
      </p:sp>
      <p:sp>
        <p:nvSpPr>
          <p:cNvPr id="706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065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fr-CA">
                <a:latin typeface="Calibri" charset="0"/>
              </a:rPr>
              <a:t>Average age of a software developer is :</a:t>
            </a:r>
          </a:p>
          <a:p>
            <a:pPr eaLnBrk="1" hangingPunct="1">
              <a:spcBef>
                <a:spcPct val="0"/>
              </a:spcBef>
            </a:pPr>
            <a:endParaRPr lang="fr-CA">
              <a:latin typeface="Calibri" charset="0"/>
            </a:endParaRPr>
          </a:p>
          <a:p>
            <a:pPr eaLnBrk="1" hangingPunct="1">
              <a:spcBef>
                <a:spcPct val="0"/>
              </a:spcBef>
            </a:pPr>
            <a:r>
              <a:rPr lang="fr-CA">
                <a:latin typeface="Calibri" charset="0"/>
              </a:rPr>
              <a:t>India 26-27</a:t>
            </a:r>
          </a:p>
          <a:p>
            <a:pPr eaLnBrk="1" hangingPunct="1">
              <a:spcBef>
                <a:spcPct val="0"/>
              </a:spcBef>
            </a:pPr>
            <a:r>
              <a:rPr lang="fr-CA">
                <a:latin typeface="Calibri" charset="0"/>
              </a:rPr>
              <a:t>South-Africa 28-32</a:t>
            </a:r>
            <a:endParaRPr lang="en-US">
              <a:latin typeface="Calibri" charset="0"/>
            </a:endParaRPr>
          </a:p>
          <a:p>
            <a:pPr eaLnBrk="1" hangingPunct="1">
              <a:spcBef>
                <a:spcPct val="0"/>
              </a:spcBef>
            </a:pPr>
            <a:endParaRPr lang="fr-CA">
              <a:latin typeface="Calibri" charset="0"/>
            </a:endParaRPr>
          </a:p>
          <a:p>
            <a:pPr eaLnBrk="1" hangingPunct="1">
              <a:spcBef>
                <a:spcPct val="0"/>
              </a:spcBef>
            </a:pPr>
            <a:r>
              <a:rPr lang="en-US">
                <a:latin typeface="Calibri" charset="0"/>
              </a:rPr>
              <a:t>It has long been recognised that an immature software development process creates a number of problems in the final product delivered to the customer and to the maintenance organisation. Various authors have claimed that a mature process which clearly captures and manages requirements and specifications resulting in a stable design will lower maintenance costs [</a:t>
            </a:r>
            <a:r>
              <a:rPr lang="en-US" i="1">
                <a:latin typeface="Calibri" charset="0"/>
              </a:rPr>
              <a:t>Khan 2005</a:t>
            </a:r>
            <a:r>
              <a:rPr lang="en-US">
                <a:latin typeface="Calibri" charset="0"/>
              </a:rPr>
              <a:t> p. 345, </a:t>
            </a:r>
            <a:r>
              <a:rPr lang="en-US" i="1">
                <a:latin typeface="Calibri" charset="0"/>
              </a:rPr>
              <a:t>Schach 2000,</a:t>
            </a:r>
            <a:r>
              <a:rPr lang="en-US">
                <a:latin typeface="Calibri" charset="0"/>
              </a:rPr>
              <a:t> </a:t>
            </a:r>
            <a:r>
              <a:rPr lang="en-US" i="1">
                <a:latin typeface="Calibri" charset="0"/>
              </a:rPr>
              <a:t>MICAH 1990</a:t>
            </a:r>
            <a:r>
              <a:rPr lang="en-US">
                <a:latin typeface="Calibri" charset="0"/>
              </a:rPr>
              <a:t>]. Use of immature development processes creates an initial maintenance backlog which needs to be addressed, on a priority basis, during the first months/year of operation of the new software. It is observed that processing this backlog creates a large increase in the number of lines of code during the first three years of software maintenance. Gibbs [</a:t>
            </a:r>
            <a:r>
              <a:rPr lang="en-US" i="1">
                <a:latin typeface="Calibri" charset="0"/>
              </a:rPr>
              <a:t>Gibbs 1994</a:t>
            </a:r>
            <a:r>
              <a:rPr lang="en-US">
                <a:latin typeface="Calibri" charset="0"/>
              </a:rPr>
              <a:t>] reports this situation as a major cause of increased maintenance costs and initial dissatisfaction of customers.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C7E054-DA71-3E41-BED8-693B586CCAEB}" type="slidenum">
              <a:rPr lang="en-US" sz="1200">
                <a:latin typeface="Calibri" charset="0"/>
              </a:rPr>
              <a:pPr eaLnBrk="1" hangingPunct="1"/>
              <a:t>38</a:t>
            </a:fld>
            <a:endParaRPr lang="en-US" sz="1200">
              <a:latin typeface="Calibri" charset="0"/>
            </a:endParaRPr>
          </a:p>
        </p:txBody>
      </p:sp>
      <p:sp>
        <p:nvSpPr>
          <p:cNvPr id="778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Tom De Marco [</a:t>
            </a:r>
            <a:r>
              <a:rPr lang="en-US" i="1">
                <a:latin typeface="Calibri" charset="0"/>
              </a:rPr>
              <a:t>DeMarco 1985</a:t>
            </a:r>
            <a:r>
              <a:rPr lang="en-US">
                <a:latin typeface="Calibri" charset="0"/>
              </a:rPr>
              <a:t>] has investigated the impact of the work environment on programmer productivity, and reported that the physical environment (noise and interruptions) hinders their performance. Also present in literature is the issue of the lack of software maintenance skills being taught in schools [</a:t>
            </a:r>
            <a:r>
              <a:rPr lang="en-US" i="1">
                <a:latin typeface="Calibri" charset="0"/>
              </a:rPr>
              <a:t>Cardow 1992, Kajko-Mattsson 2001a</a:t>
            </a:r>
            <a:r>
              <a:rPr lang="en-US">
                <a:latin typeface="Calibri" charset="0"/>
              </a:rPr>
              <a:t>]. Authors recognize that what is taught there does not reflect what software maintenance is in reality. This leads to a workforce with a lack of knowledge of maintenance-related processes and techniques. </a:t>
            </a:r>
          </a:p>
          <a:p>
            <a:pPr eaLnBrk="1" hangingPunct="1">
              <a:spcBef>
                <a:spcPct val="0"/>
              </a:spcBef>
            </a:pPr>
            <a:r>
              <a:rPr lang="en-US">
                <a:latin typeface="Calibri" charset="0"/>
              </a:rPr>
              <a:t>Could there also be a cultural factor that would explain why software maintenance is not as visible, and not promoted, in software development? Bennett [</a:t>
            </a:r>
            <a:r>
              <a:rPr lang="en-US" i="1">
                <a:latin typeface="Calibri" charset="0"/>
              </a:rPr>
              <a:t>Bennett 2000</a:t>
            </a:r>
            <a:r>
              <a:rPr lang="en-US">
                <a:latin typeface="Calibri" charset="0"/>
              </a:rPr>
              <a:t>] conducted a study in Japan, during 1993, as a result of which he describes how the managers’ perceptions, based on the notion that software improvement increases customer satisfaction on a daily basis, seem a more important concept in a Japanese organisation than it is in a European or American one. Without good software maintenance, these Japanese organisations report that they would rapidly lose market share. The quality culture being stronger in Japan [</a:t>
            </a:r>
            <a:r>
              <a:rPr lang="en-US" i="1">
                <a:latin typeface="Calibri" charset="0"/>
              </a:rPr>
              <a:t>Azuma 1994</a:t>
            </a:r>
            <a:r>
              <a:rPr lang="en-US">
                <a:latin typeface="Calibri" charset="0"/>
              </a:rPr>
              <a:t>], maintenance activities benefit from more visibility and achieve greater recognition: maintenance engineer morale is higher and maintenance management is more visible, both to managers and customers.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B07283-723B-864F-8429-DCC3CADCB952}" type="slidenum">
              <a:rPr lang="en-US" sz="1200">
                <a:latin typeface="Calibri" charset="0"/>
              </a:rPr>
              <a:pPr eaLnBrk="1" hangingPunct="1"/>
              <a:t>39</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5D4BE4C-C4AE-D746-ADEC-51C2C52EE8F7}" type="slidenum">
              <a:rPr lang="en-US" sz="1200">
                <a:latin typeface="Calibri" charset="0"/>
              </a:rPr>
              <a:pPr eaLnBrk="1" hangingPunct="1"/>
              <a:t>40</a:t>
            </a:fld>
            <a:endParaRPr lang="en-US" sz="1200">
              <a:latin typeface="Calibri" charset="0"/>
            </a:endParaRPr>
          </a:p>
        </p:txBody>
      </p:sp>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86B64B-31C0-CE48-B127-541A3D4E84EF}" type="slidenum">
              <a:rPr lang="en-US" sz="1200">
                <a:latin typeface="Calibri" charset="0"/>
              </a:rPr>
              <a:pPr eaLnBrk="1" hangingPunct="1"/>
              <a:t>41</a:t>
            </a:fld>
            <a:endParaRPr lang="en-US" sz="1200">
              <a:latin typeface="Calibri" charset="0"/>
            </a:endParaRPr>
          </a:p>
        </p:txBody>
      </p:sp>
      <p:sp>
        <p:nvSpPr>
          <p:cNvPr id="83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A maintainer is defined, in ISO12207, as an organisation which performs maintenance activities. In the industry, software organisations currently favour two organisational structures with regard to the location of the software maintenance function. The first model favors maintenance of the software by its developer. In another model, a software maintenance organisation, independent of the developer, takes care of the organisation’s software maintenance needs. Pigoski [</a:t>
            </a:r>
            <a:r>
              <a:rPr lang="en-US" i="1">
                <a:latin typeface="Calibri" charset="0"/>
              </a:rPr>
              <a:t>Pigoski 1997 </a:t>
            </a:r>
            <a:r>
              <a:rPr lang="en-US">
                <a:latin typeface="Calibri" charset="0"/>
              </a:rPr>
              <a:t>s2] describes each organisational model, along with their advantages and disadvantages as follow.</a:t>
            </a:r>
          </a:p>
          <a:p>
            <a:pPr eaLnBrk="1" hangingPunct="1">
              <a:spcBef>
                <a:spcPct val="0"/>
              </a:spcBef>
            </a:pPr>
            <a:endParaRPr lang="fr-CA">
              <a:latin typeface="Calibri" charset="0"/>
            </a:endParaRPr>
          </a:p>
          <a:p>
            <a:pPr eaLnBrk="1" hangingPunct="1">
              <a:spcBef>
                <a:spcPct val="0"/>
              </a:spcBef>
            </a:pPr>
            <a:r>
              <a:rPr lang="en-US">
                <a:latin typeface="Calibri" charset="0"/>
              </a:rPr>
              <a:t>There are a number of disadvantages to letting the development team maintain the software after it has been put into production: 1) developers do not like performing maintenance and are more likely to leave for more interesting work; 2) new hires in the development team will be both surprised and dissatisfied to discover that they also need to maintain existing software; 3) developers are often re-assigned to other development projects and prefer this kind of work; and 4) when the individuals who developed the software leave, the other employees will probably not be qualified to maintain it.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4B92FD-4A6B-1D4B-81BF-7370E924D06F}" type="slidenum">
              <a:rPr lang="en-US" sz="1200">
                <a:latin typeface="Calibri" charset="0"/>
              </a:rPr>
              <a:pPr eaLnBrk="1" hangingPunct="1"/>
              <a:t>42</a:t>
            </a:fld>
            <a:endParaRPr lang="en-US" sz="1200">
              <a:latin typeface="Calibri" charset="0"/>
            </a:endParaRPr>
          </a:p>
        </p:txBody>
      </p:sp>
      <p:sp>
        <p:nvSpPr>
          <p:cNvPr id="860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A maintainer is defined, in ISO12207, as an organisation which performs maintenance activities. In the industry, software organisations currently favour two organisational structures with regard to the location of the software maintenance function. The first model favors maintenance of the software by its developer. In another model, a software maintenance organisation, independent of the developer, takes care of the organisation’s software maintenance needs. Pigoski [</a:t>
            </a:r>
            <a:r>
              <a:rPr lang="en-US" i="1">
                <a:latin typeface="Calibri" charset="0"/>
              </a:rPr>
              <a:t>Pigoski 1997 </a:t>
            </a:r>
            <a:r>
              <a:rPr lang="en-US">
                <a:latin typeface="Calibri" charset="0"/>
              </a:rPr>
              <a:t>s2] describes each organisational model, along with their advantages and disadvantages as follow.</a:t>
            </a:r>
          </a:p>
          <a:p>
            <a:pPr eaLnBrk="1" hangingPunct="1">
              <a:spcBef>
                <a:spcPct val="0"/>
              </a:spcBef>
            </a:pPr>
            <a:endParaRPr lang="fr-CA">
              <a:latin typeface="Calibri" charset="0"/>
            </a:endParaRPr>
          </a:p>
          <a:p>
            <a:pPr eaLnBrk="1" hangingPunct="1">
              <a:spcBef>
                <a:spcPct val="0"/>
              </a:spcBef>
            </a:pPr>
            <a:r>
              <a:rPr lang="en-US">
                <a:latin typeface="Calibri" charset="0"/>
              </a:rPr>
              <a:t>There are a number of disadvantages to letting the development team maintain the software after it has been put into production: 1) developers do not like performing maintenance and are more likely to leave for more interesting work; 2) new hires in the development team will be both surprised and dissatisfied to discover that they also need to maintain existing software; 3) developers are often re-assigned to other development projects and prefer this kind of work; and 4) when the individuals who developed the software leave, the other employees will probably not be qualified to maintain 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DE727-444E-144B-A7D6-3C5AD10DA38D}" type="slidenum">
              <a:rPr lang="en-US" sz="1200">
                <a:latin typeface="Calibri" charset="0"/>
              </a:rPr>
              <a:pPr eaLnBrk="1" hangingPunct="1"/>
              <a:t>43</a:t>
            </a:fld>
            <a:endParaRPr lang="en-US" sz="1200">
              <a:latin typeface="Calibri" charset="0"/>
            </a:endParaRPr>
          </a:p>
        </p:txBody>
      </p:sp>
      <p:sp>
        <p:nvSpPr>
          <p:cNvPr id="880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806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312FA0-C1BF-A843-A46F-153A129A47C3}" type="slidenum">
              <a:rPr lang="en-US" sz="1200">
                <a:latin typeface="Calibri" charset="0"/>
              </a:rPr>
              <a:pPr eaLnBrk="1" hangingPunct="1"/>
              <a:t>53</a:t>
            </a:fld>
            <a:endParaRPr lang="en-US" sz="1200">
              <a:latin typeface="Calibri" charset="0"/>
            </a:endParaRPr>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933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But, is this user perception representative of the actual maintainers’ workload? On the basis of a survey of 487 software maintenance specialists, Lientz and Swanson [</a:t>
            </a:r>
            <a:r>
              <a:rPr lang="en-US" i="1">
                <a:latin typeface="Calibri" charset="0"/>
              </a:rPr>
              <a:t>Lientz 1980</a:t>
            </a:r>
            <a:r>
              <a:rPr lang="en-US">
                <a:latin typeface="Calibri" charset="0"/>
              </a:rPr>
              <a:t>] were the first to point out that 55% of requests routed to maintenance organisations concerned new functions rather than failure correction. Another study [</a:t>
            </a:r>
            <a:r>
              <a:rPr lang="en-US" i="1">
                <a:latin typeface="Calibri" charset="0"/>
              </a:rPr>
              <a:t>Abran 1991</a:t>
            </a:r>
            <a:r>
              <a:rPr lang="en-US">
                <a:latin typeface="Calibri" charset="0"/>
              </a:rPr>
              <a:t>], based on data collected over a few years and for each maintenance activity category, further confirmed this fact. Pressman [</a:t>
            </a:r>
            <a:r>
              <a:rPr lang="en-US" i="1">
                <a:latin typeface="Calibri" charset="0"/>
              </a:rPr>
              <a:t>Pressman 1997</a:t>
            </a:r>
            <a:r>
              <a:rPr lang="en-US">
                <a:latin typeface="Calibri" charset="0"/>
              </a:rPr>
              <a:t>, s27.2.1] also notes, based on feedback collected from maintenance engineers, that, rather than spending from 50% to 80% of their effort on correcting problems, they spend the biggest portion of their effort on software evolution, on adding user-requested functionality and on answering all kinds of questions about the business rules of application software. Unfortunately, such value-added activities are poorly communicated and rarely reported in detail to the clients as monthly maintenance accomplishments. </a:t>
            </a:r>
          </a:p>
          <a:p>
            <a:pPr eaLnBrk="1" hangingPunct="1">
              <a:spcBef>
                <a:spcPct val="0"/>
              </a:spcBef>
            </a:pPr>
            <a:endParaRPr lang="fr-CA">
              <a:latin typeface="Calibri" charset="0"/>
            </a:endParaRPr>
          </a:p>
          <a:p>
            <a:pPr eaLnBrk="1" hangingPunct="1">
              <a:spcBef>
                <a:spcPct val="0"/>
              </a:spcBef>
            </a:pPr>
            <a:r>
              <a:rPr lang="en-US" i="1">
                <a:latin typeface="Calibri" charset="0"/>
              </a:rPr>
              <a:t>“The more substantial portion of maintenance costs is devoted to accommodating necessary functional changes to the software in order to keep pace with changing user needs. Based on the data we had reviewed, we also noted that systems with well-structured software were more able to accommodate such changes.”</a:t>
            </a:r>
            <a:r>
              <a:rPr lang="en-US" altLang="ja-JP">
                <a:latin typeface="Calibri" charset="0"/>
              </a:rPr>
              <a:t> [</a:t>
            </a:r>
            <a:r>
              <a:rPr lang="en-US" altLang="ja-JP" i="1">
                <a:latin typeface="Calibri" charset="0"/>
              </a:rPr>
              <a:t>Fornell 1992</a:t>
            </a:r>
            <a:r>
              <a:rPr lang="en-US" altLang="ja-JP">
                <a:latin typeface="Calibri" charset="0"/>
              </a:rPr>
              <a:t>]</a:t>
            </a:r>
            <a:endParaRPr lang="en-US">
              <a:latin typeface="Calibri"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92">
              <a:defRPr sz="1100">
                <a:solidFill>
                  <a:schemeClr val="tx1"/>
                </a:solidFill>
                <a:latin typeface="Times New Roman" charset="0"/>
                <a:ea typeface="MS PGothic" charset="0"/>
                <a:cs typeface="MS PGothic" charset="0"/>
              </a:defRPr>
            </a:lvl1pPr>
            <a:lvl2pPr marL="685817" indent="-263776" defTabSz="911492">
              <a:defRPr sz="1100">
                <a:solidFill>
                  <a:schemeClr val="tx1"/>
                </a:solidFill>
                <a:latin typeface="Times New Roman" charset="0"/>
                <a:ea typeface="MS PGothic" charset="0"/>
                <a:cs typeface="MS PGothic" charset="0"/>
              </a:defRPr>
            </a:lvl2pPr>
            <a:lvl3pPr marL="1055103" indent="-211021" defTabSz="911492">
              <a:defRPr sz="1100">
                <a:solidFill>
                  <a:schemeClr val="tx1"/>
                </a:solidFill>
                <a:latin typeface="Times New Roman" charset="0"/>
                <a:ea typeface="MS PGothic" charset="0"/>
                <a:cs typeface="MS PGothic" charset="0"/>
              </a:defRPr>
            </a:lvl3pPr>
            <a:lvl4pPr marL="1477145" indent="-211021" defTabSz="911492">
              <a:defRPr sz="1100">
                <a:solidFill>
                  <a:schemeClr val="tx1"/>
                </a:solidFill>
                <a:latin typeface="Times New Roman" charset="0"/>
                <a:ea typeface="MS PGothic" charset="0"/>
                <a:cs typeface="MS PGothic" charset="0"/>
              </a:defRPr>
            </a:lvl4pPr>
            <a:lvl5pPr marL="1899186" indent="-211021" defTabSz="911492">
              <a:defRPr sz="1100">
                <a:solidFill>
                  <a:schemeClr val="tx1"/>
                </a:solidFill>
                <a:latin typeface="Times New Roman" charset="0"/>
                <a:ea typeface="MS PGothic" charset="0"/>
                <a:cs typeface="MS PGothic" charset="0"/>
              </a:defRPr>
            </a:lvl5pPr>
            <a:lvl6pPr marL="2321227"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6pPr>
            <a:lvl7pPr marL="2743269"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7pPr>
            <a:lvl8pPr marL="3165310"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8pPr>
            <a:lvl9pPr marL="3587351"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9pPr>
          </a:lstStyle>
          <a:p>
            <a:fld id="{F24C6EA6-6518-F94A-A1BF-465FBF717E26}" type="slidenum">
              <a:rPr lang="fr-CA" sz="1200">
                <a:cs typeface="Arial" charset="0"/>
              </a:rPr>
              <a:pPr/>
              <a:t>59</a:t>
            </a:fld>
            <a:endParaRPr lang="fr-CA" sz="1200">
              <a:cs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New Roman" charset="0"/>
              <a:ea typeface="MS PGothic"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92">
              <a:defRPr sz="1100">
                <a:solidFill>
                  <a:schemeClr val="tx1"/>
                </a:solidFill>
                <a:latin typeface="Times New Roman" charset="0"/>
                <a:ea typeface="MS PGothic" charset="0"/>
                <a:cs typeface="MS PGothic" charset="0"/>
              </a:defRPr>
            </a:lvl1pPr>
            <a:lvl2pPr marL="685817" indent="-263776" defTabSz="911492">
              <a:defRPr sz="1100">
                <a:solidFill>
                  <a:schemeClr val="tx1"/>
                </a:solidFill>
                <a:latin typeface="Times New Roman" charset="0"/>
                <a:ea typeface="MS PGothic" charset="0"/>
                <a:cs typeface="MS PGothic" charset="0"/>
              </a:defRPr>
            </a:lvl2pPr>
            <a:lvl3pPr marL="1055103" indent="-211021" defTabSz="911492">
              <a:defRPr sz="1100">
                <a:solidFill>
                  <a:schemeClr val="tx1"/>
                </a:solidFill>
                <a:latin typeface="Times New Roman" charset="0"/>
                <a:ea typeface="MS PGothic" charset="0"/>
                <a:cs typeface="MS PGothic" charset="0"/>
              </a:defRPr>
            </a:lvl3pPr>
            <a:lvl4pPr marL="1477145" indent="-211021" defTabSz="911492">
              <a:defRPr sz="1100">
                <a:solidFill>
                  <a:schemeClr val="tx1"/>
                </a:solidFill>
                <a:latin typeface="Times New Roman" charset="0"/>
                <a:ea typeface="MS PGothic" charset="0"/>
                <a:cs typeface="MS PGothic" charset="0"/>
              </a:defRPr>
            </a:lvl4pPr>
            <a:lvl5pPr marL="1899186" indent="-211021" defTabSz="911492">
              <a:defRPr sz="1100">
                <a:solidFill>
                  <a:schemeClr val="tx1"/>
                </a:solidFill>
                <a:latin typeface="Times New Roman" charset="0"/>
                <a:ea typeface="MS PGothic" charset="0"/>
                <a:cs typeface="MS PGothic" charset="0"/>
              </a:defRPr>
            </a:lvl5pPr>
            <a:lvl6pPr marL="2321227"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6pPr>
            <a:lvl7pPr marL="2743269"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7pPr>
            <a:lvl8pPr marL="3165310"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8pPr>
            <a:lvl9pPr marL="3587351"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9pPr>
          </a:lstStyle>
          <a:p>
            <a:fld id="{F24C6EA6-6518-F94A-A1BF-465FBF717E26}" type="slidenum">
              <a:rPr lang="fr-CA" sz="1200">
                <a:cs typeface="Arial" charset="0"/>
              </a:rPr>
              <a:pPr/>
              <a:t>60</a:t>
            </a:fld>
            <a:endParaRPr lang="fr-CA" sz="1200">
              <a:cs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New Roman" charset="0"/>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1DD26C-E247-424B-A62D-72935C44CF97}" type="slidenum">
              <a:rPr lang="en-US" sz="1200">
                <a:latin typeface="Calibri" charset="0"/>
              </a:rPr>
              <a:pPr eaLnBrk="1" hangingPunct="1"/>
              <a:t>8</a:t>
            </a:fld>
            <a:endParaRPr lang="en-US" sz="1200">
              <a:latin typeface="Calibri"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It is also reported that a significant part of the user’s perception of the high cost of maintenance may stem from inadequate communication by maintenance managers about the type of maintenance work performed on the customer’s behalf. Maintenance managers too often group enhancement and corrective work together in their management reports, statistics and budgets, which warps costs, in both maintenance budgets and reports. This aggregation maintains customer misconceptions about maintenance services and perpetuates the misleading perception that software maintenance is mainly concerned with correcting defective software.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EA72C3-5658-A14B-AD1A-940FD32722CA}" type="slidenum">
              <a:rPr lang="en-US" sz="1200">
                <a:latin typeface="Calibri" charset="0"/>
              </a:rPr>
              <a:pPr eaLnBrk="1" hangingPunct="1"/>
              <a:t>9</a:t>
            </a:fld>
            <a:endParaRPr lang="en-US" sz="1200">
              <a:latin typeface="Calibri" charset="0"/>
            </a:endParaRPr>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Schneidewind’s [</a:t>
            </a:r>
            <a:r>
              <a:rPr lang="en-US" i="1">
                <a:latin typeface="Calibri" charset="0"/>
              </a:rPr>
              <a:t>Schneidewind 1987</a:t>
            </a:r>
            <a:r>
              <a:rPr lang="en-US">
                <a:latin typeface="Calibri" charset="0"/>
              </a:rPr>
              <a:t>] opinion is that users’ perceptions of the slowness of service is partially based on a misunderstanding of the fundamental difference between electronic/computer hardware maintenance and the software maintenance domains. He finds that the user does not have a clear idea of what constitutes a software maintenance activity, describing, for example, how the repair of a broken printer or computer component may simply involve a modular component replacement activity. He also notes that electronic equipment design, being more mature than software design, is based on a thorough “</a:t>
            </a:r>
            <a:r>
              <a:rPr lang="en-US" altLang="ja-JP" i="1">
                <a:latin typeface="Calibri" charset="0"/>
              </a:rPr>
              <a:t>modularization</a:t>
            </a:r>
            <a:r>
              <a:rPr lang="en-US">
                <a:latin typeface="Calibri" charset="0"/>
              </a:rPr>
              <a:t>”</a:t>
            </a:r>
            <a:r>
              <a:rPr lang="en-US" altLang="ja-JP">
                <a:latin typeface="Calibri" charset="0"/>
              </a:rPr>
              <a:t> of components, which does not create side-effects during maintenance activities. Moreover, when well designed, hardware allows complete testing and diagnostics of components at the touch of a button! Many users, unfamiliar with the software domain, may perceive that software is maintained in a similar fashion. Unfortunately, software has not yet matured to this stage. There remain many challenges to the existence of modularity and auto-testing in software, in particular because of its lack of maturity, and, furthermore, most software currently in use is more than a decade old and would not incorporate this type of architectural technology.</a:t>
            </a:r>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6390CEC-9CF6-9F4D-A9C3-7372BF0D11D2}" type="slidenum">
              <a:rPr lang="en-US" sz="1200">
                <a:latin typeface="Calibri" charset="0"/>
              </a:rPr>
              <a:pPr eaLnBrk="1" hangingPunct="1"/>
              <a:t>10</a:t>
            </a:fld>
            <a:endParaRPr lang="en-US" sz="1200">
              <a:latin typeface="Calibri" charset="0"/>
            </a:endParaRPr>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Software maintenance has some peculiarities when compared to maintenance in other domains: while hardware and mechanical components deteriorate when there is no maintenance, software, by contrast, deteriorates as a result of multiple maintenance activities [</a:t>
            </a:r>
            <a:r>
              <a:rPr lang="en-US" i="1">
                <a:latin typeface="Calibri" charset="0"/>
              </a:rPr>
              <a:t>Glass 1992</a:t>
            </a:r>
            <a:r>
              <a:rPr lang="en-US">
                <a:latin typeface="Calibri" charset="0"/>
              </a:rPr>
              <a:t>] Because software practices have not matured to the extent that hardware practices have, maintenance is performed by identifying one or many components and fixing them. Software maintenance often requires reworking in many, if not all, parts of the software. Multiple maintenance activities are blamed for further degrading its internal structure and making future maintenance activities progressively more difficult. If no strategy is put in place to control these effects, the software structure and quality continue to deteriorate. </a:t>
            </a:r>
          </a:p>
          <a:p>
            <a:pPr eaLnBrk="1" hangingPunct="1">
              <a:spcBef>
                <a:spcPct val="0"/>
              </a:spcBef>
            </a:pPr>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810189D-4869-4345-A070-FD9D2C6651C5}" type="slidenum">
              <a:rPr lang="en-US" sz="1200">
                <a:latin typeface="Calibri" charset="0"/>
              </a:rPr>
              <a:pPr eaLnBrk="1" hangingPunct="1"/>
              <a:t>15</a:t>
            </a:fld>
            <a:endParaRPr lang="en-US" sz="1200">
              <a:latin typeface="Calibri" charset="0"/>
            </a:endParaRPr>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Without agreed-upon and mature queue management mechanisms supported by detailed service level agreements (SLAs), users will fail to obtain service based on their real and stated priorities. In this situation, users have a tendency to rank all requests as high priority. Some users also demand that all problems and requests be addressed at the same time. Given that production system failures are random events, and that they need to be addressed first, such users will perceive that work on their requests is not progressing as they would expect. Bennett [</a:t>
            </a:r>
            <a:r>
              <a:rPr lang="en-US" i="1">
                <a:latin typeface="Calibri" charset="0"/>
              </a:rPr>
              <a:t>Bennett 2000</a:t>
            </a:r>
            <a:r>
              <a:rPr lang="en-US">
                <a:latin typeface="Calibri" charset="0"/>
              </a:rPr>
              <a:t>] also points out that, when customers become frustrated with the slow delivery of services, they will consider developing local solutions to solve their problems, or might consider a sub-contract or outsourcing maintenance work altogether. </a:t>
            </a:r>
          </a:p>
          <a:p>
            <a:pPr eaLnBrk="1" hangingPunct="1">
              <a:spcBef>
                <a:spcPct val="0"/>
              </a:spcBef>
            </a:pPr>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F37905-E9BE-1142-823D-EFEC35904CC7}" type="slidenum">
              <a:rPr lang="en-US" sz="1200">
                <a:latin typeface="Calibri" charset="0"/>
              </a:rPr>
              <a:pPr eaLnBrk="1" hangingPunct="1"/>
              <a:t>17</a:t>
            </a:fld>
            <a:endParaRPr 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6264CE-DA0D-3343-BFA9-4F3CA317CB80}" type="slidenum">
              <a:rPr lang="en-US" sz="1200">
                <a:latin typeface="Calibri" charset="0"/>
              </a:rPr>
              <a:pPr eaLnBrk="1" hangingPunct="1"/>
              <a:t>21</a:t>
            </a:fld>
            <a:endParaRPr lang="en-US" sz="1200">
              <a:latin typeface="Calibri" charset="0"/>
            </a:endParaRPr>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8557CFE-B238-BE42-98E5-79864CD065F7}" type="slidenum">
              <a:rPr lang="en-US" sz="1200">
                <a:latin typeface="Calibri" charset="0"/>
              </a:rPr>
              <a:pPr eaLnBrk="1" hangingPunct="1"/>
              <a:t>22</a:t>
            </a:fld>
            <a:endParaRPr lang="en-US" sz="1200">
              <a:latin typeface="Calibri" charset="0"/>
            </a:endParaRPr>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To better justify maintenance costs, management must do a better job of communicating the many maintenance activities, especially the value-added ones. To do this, it is important that management understand the maintainers’ processes and services and their many challenges.</a:t>
            </a:r>
          </a:p>
          <a:p>
            <a:pPr eaLnBrk="1" hangingPunct="1">
              <a:spcBef>
                <a:spcPct val="0"/>
              </a:spcBef>
            </a:pPr>
            <a:r>
              <a:rPr lang="en-US">
                <a:latin typeface="Calibri" charset="0"/>
              </a:rPr>
              <a:t>To ease the mounting pressure, maintainers must better communicate that there is a fair and efficient queue and priority process in place that manages and monitors the status of each maintenance request/event. This process has many inputs and concurrent interrupting sources, such as: 1) operators who report system failures; 2) users who notice service degradation; 3) development project managers who require current software information and inputs in re-engineering studies; and 4) customers who require urgent information. A maintainer must clearly point out that there is a process and an SLA based on the priorities of everyone involved to obtain his resources, and that this sometimes leads to contention in requests for his services [</a:t>
            </a:r>
            <a:r>
              <a:rPr lang="en-US" i="1">
                <a:latin typeface="Calibri" charset="0"/>
              </a:rPr>
              <a:t>Dorfman 2002</a:t>
            </a:r>
            <a:r>
              <a:rPr lang="en-US">
                <a:latin typeface="Calibri"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356891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52391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CA"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2464690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457200" y="1600200"/>
            <a:ext cx="8229600" cy="4525963"/>
          </a:xfrm>
        </p:spPr>
        <p:txBody>
          <a:bodyPr/>
          <a:lstStyle/>
          <a:p>
            <a:pPr lvl="0"/>
            <a:endParaRPr lang="fr-FR" noProof="0"/>
          </a:p>
        </p:txBody>
      </p:sp>
      <p:sp>
        <p:nvSpPr>
          <p:cNvPr id="4" name="Espace réservé de la date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5" name="Espace réservé du pied de page 4"/>
          <p:cNvSpPr>
            <a:spLocks noGrp="1"/>
          </p:cNvSpPr>
          <p:nvPr>
            <p:ph type="ftr" sz="quarter" idx="11"/>
          </p:nvPr>
        </p:nvSpPr>
        <p:spPr>
          <a:xfrm>
            <a:off x="3124200" y="6245225"/>
            <a:ext cx="2895600" cy="476250"/>
          </a:xfrm>
        </p:spPr>
        <p:txBody>
          <a:bodyPr/>
          <a:lstStyle>
            <a:lvl1pPr>
              <a:defRPr/>
            </a:lvl1pPr>
          </a:lstStyle>
          <a:p>
            <a:pPr>
              <a:defRPr/>
            </a:pPr>
            <a:r>
              <a:rPr lang="fr-CA"/>
              <a:t>A. Cardinal MTI515 Cours 12</a:t>
            </a:r>
            <a:endParaRPr lang="en-US"/>
          </a:p>
        </p:txBody>
      </p:sp>
      <p:sp>
        <p:nvSpPr>
          <p:cNvPr id="6" name="Espace réservé du numéro de diapositive 5"/>
          <p:cNvSpPr>
            <a:spLocks noGrp="1"/>
          </p:cNvSpPr>
          <p:nvPr>
            <p:ph type="sldNum" sz="quarter" idx="12"/>
          </p:nvPr>
        </p:nvSpPr>
        <p:spPr>
          <a:xfrm>
            <a:off x="6553200" y="6245225"/>
            <a:ext cx="2133600" cy="476250"/>
          </a:xfrm>
        </p:spPr>
        <p:txBody>
          <a:bodyPr/>
          <a:lstStyle>
            <a:lvl1pPr>
              <a:defRPr/>
            </a:lvl1pPr>
          </a:lstStyle>
          <a:p>
            <a:pPr>
              <a:defRPr/>
            </a:pPr>
            <a:fld id="{C39BB179-8486-1D4C-B950-B6C7F3297D13}" type="slidenum">
              <a:rPr lang="en-US"/>
              <a:pPr>
                <a:defRPr/>
              </a:pPr>
              <a:t>‹#›</a:t>
            </a:fld>
            <a:endParaRPr lang="en-US"/>
          </a:p>
        </p:txBody>
      </p:sp>
    </p:spTree>
    <p:extLst>
      <p:ext uri="{BB962C8B-B14F-4D97-AF65-F5344CB8AC3E}">
        <p14:creationId xmlns:p14="http://schemas.microsoft.com/office/powerpoint/2010/main" val="410636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89314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Cliquez pour modifier les styles du texte du masque</a:t>
            </a: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29630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e la date 4"/>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299675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CA"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7" name="Espace réservé de la date 6"/>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111137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e la date 2"/>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17811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68352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CA"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427801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CA"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fld id="{C1F48945-373B-F644-B878-9AD28BF7AD29}" type="datetimeFigureOut">
              <a:rPr lang="fr-FR" smtClean="0"/>
              <a:pPr/>
              <a:t>27/03/2018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141288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48945-373B-F644-B878-9AD28BF7AD29}" type="datetimeFigureOut">
              <a:rPr lang="fr-FR" smtClean="0"/>
              <a:pPr/>
              <a:t>27/03/2018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26CDD-29CE-A94E-BFEA-18BFB474CDFC}" type="slidenum">
              <a:rPr lang="fr-FR" smtClean="0"/>
              <a:pPr/>
              <a:t>‹#›</a:t>
            </a:fld>
            <a:endParaRPr lang="fr-FR"/>
          </a:p>
        </p:txBody>
      </p:sp>
    </p:spTree>
    <p:extLst>
      <p:ext uri="{BB962C8B-B14F-4D97-AF65-F5344CB8AC3E}">
        <p14:creationId xmlns:p14="http://schemas.microsoft.com/office/powerpoint/2010/main" val="283468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1.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1.jpe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8.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7.png"/><Relationship Id="rId5" Type="http://schemas.openxmlformats.org/officeDocument/2006/relationships/tags" Target="../tags/tag44.xml"/><Relationship Id="rId10" Type="http://schemas.openxmlformats.org/officeDocument/2006/relationships/slideLayout" Target="../slideLayouts/slideLayout5.xml"/><Relationship Id="rId4" Type="http://schemas.openxmlformats.org/officeDocument/2006/relationships/tags" Target="../tags/tag43.xml"/><Relationship Id="rId9" Type="http://schemas.openxmlformats.org/officeDocument/2006/relationships/tags" Target="../tags/tag48.xml"/></Relationships>
</file>

<file path=ppt/slides/_rels/slide1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52.xml"/></Relationships>
</file>

<file path=ppt/slides/_rels/slide13.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jpeg"/><Relationship Id="rId5" Type="http://schemas.openxmlformats.org/officeDocument/2006/relationships/image" Target="../media/image9.png"/><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5.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1.jpe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6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Entente_Service.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66.xml"/><Relationship Id="rId7" Type="http://schemas.openxmlformats.org/officeDocument/2006/relationships/notesSlide" Target="../notesSlides/notesSlide7.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Layout" Target="../slideLayouts/slideLayout2.xml"/><Relationship Id="rId5" Type="http://schemas.openxmlformats.org/officeDocument/2006/relationships/tags" Target="../tags/tag68.xml"/><Relationship Id="rId4" Type="http://schemas.openxmlformats.org/officeDocument/2006/relationships/tags" Target="../tags/tag67.xml"/></Relationships>
</file>

<file path=ppt/slides/_rels/slide18.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1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tags" Target="../tags/tag75.xml"/><Relationship Id="rId7" Type="http://schemas.openxmlformats.org/officeDocument/2006/relationships/slideLayout" Target="../slideLayouts/slideLayout6.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9"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1.xml"/><Relationship Id="rId7" Type="http://schemas.openxmlformats.org/officeDocument/2006/relationships/slideLayout" Target="../slideLayouts/slideLayout6.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10" Type="http://schemas.openxmlformats.org/officeDocument/2006/relationships/image" Target="../media/image1.jpeg"/><Relationship Id="rId4" Type="http://schemas.openxmlformats.org/officeDocument/2006/relationships/tags" Target="../tags/tag82.xml"/><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jpe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22.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jpe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92.xml"/></Relationships>
</file>

<file path=ppt/slides/_rels/slide23.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1.jpe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96.xml"/></Relationships>
</file>

<file path=ppt/slides/_rels/slide24.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1.jpe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100.xml"/></Relationships>
</file>

<file path=ppt/slides/_rels/slide25.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1.jpe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26.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image" Target="../media/image1.jpe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08.xml"/></Relationships>
</file>

<file path=ppt/slides/_rels/slide27.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image" Target="../media/image1.jpe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112.xml"/></Relationships>
</file>

<file path=ppt/slides/_rels/slide28.xml.rels><?xml version="1.0" encoding="UTF-8" standalone="yes"?>
<Relationships xmlns="http://schemas.openxmlformats.org/package/2006/relationships"><Relationship Id="rId3" Type="http://schemas.openxmlformats.org/officeDocument/2006/relationships/tags" Target="../tags/tag115.xml"/><Relationship Id="rId7" Type="http://schemas.openxmlformats.org/officeDocument/2006/relationships/image" Target="../media/image1.jpe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116.xml"/></Relationships>
</file>

<file path=ppt/slides/_rels/slide29.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image" Target="../media/image1.jpe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20.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23.xml"/><Relationship Id="rId7" Type="http://schemas.openxmlformats.org/officeDocument/2006/relationships/notesSlide" Target="../notesSlides/notesSlide1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xml"/><Relationship Id="rId5" Type="http://schemas.openxmlformats.org/officeDocument/2006/relationships/tags" Target="../tags/tag125.xml"/><Relationship Id="rId4" Type="http://schemas.openxmlformats.org/officeDocument/2006/relationships/tags" Target="../tags/tag124.xml"/><Relationship Id="rId9"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DDC.doc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10" Type="http://schemas.openxmlformats.org/officeDocument/2006/relationships/image" Target="../media/image1.jpeg"/><Relationship Id="rId4" Type="http://schemas.openxmlformats.org/officeDocument/2006/relationships/tags" Target="../tags/tag129.xml"/><Relationship Id="rId9"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1.jpe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3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39.xml"/><Relationship Id="rId7" Type="http://schemas.openxmlformats.org/officeDocument/2006/relationships/notesSlide" Target="../notesSlides/notesSlide20.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slideLayout" Target="../slideLayouts/slideLayout2.xml"/><Relationship Id="rId5" Type="http://schemas.openxmlformats.org/officeDocument/2006/relationships/tags" Target="../tags/tag141.xml"/><Relationship Id="rId4" Type="http://schemas.openxmlformats.org/officeDocument/2006/relationships/tags" Target="../tags/tag140.xml"/></Relationships>
</file>

<file path=ppt/slides/_rels/slide37.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145.xml"/></Relationships>
</file>

<file path=ppt/slides/_rels/slide38.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notesSlide" Target="../notesSlides/notesSlide21.xml"/><Relationship Id="rId18" Type="http://schemas.openxmlformats.org/officeDocument/2006/relationships/image" Target="../media/image20.jpeg"/><Relationship Id="rId3" Type="http://schemas.openxmlformats.org/officeDocument/2006/relationships/tags" Target="../tags/tag148.xml"/><Relationship Id="rId21" Type="http://schemas.openxmlformats.org/officeDocument/2006/relationships/image" Target="../media/image22.png"/><Relationship Id="rId7" Type="http://schemas.openxmlformats.org/officeDocument/2006/relationships/tags" Target="../tags/tag152.xml"/><Relationship Id="rId12" Type="http://schemas.openxmlformats.org/officeDocument/2006/relationships/slideLayout" Target="../slideLayouts/slideLayout6.xml"/><Relationship Id="rId17" Type="http://schemas.openxmlformats.org/officeDocument/2006/relationships/image" Target="../media/image19.png"/><Relationship Id="rId2" Type="http://schemas.openxmlformats.org/officeDocument/2006/relationships/tags" Target="../tags/tag147.xml"/><Relationship Id="rId16" Type="http://schemas.openxmlformats.org/officeDocument/2006/relationships/image" Target="../media/image18.png"/><Relationship Id="rId20" Type="http://schemas.openxmlformats.org/officeDocument/2006/relationships/image" Target="../media/image1.jpeg"/><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5" Type="http://schemas.openxmlformats.org/officeDocument/2006/relationships/image" Target="../media/image17.jpeg"/><Relationship Id="rId10" Type="http://schemas.openxmlformats.org/officeDocument/2006/relationships/tags" Target="../tags/tag155.xml"/><Relationship Id="rId19" Type="http://schemas.openxmlformats.org/officeDocument/2006/relationships/image" Target="../media/image21.jpeg"/><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image" Target="../media/image16.jpe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image" Target="../media/image1.jpeg"/><Relationship Id="rId2" Type="http://schemas.openxmlformats.org/officeDocument/2006/relationships/tags" Target="../tags/tag157.xml"/><Relationship Id="rId1" Type="http://schemas.openxmlformats.org/officeDocument/2006/relationships/vmlDrawing" Target="../drawings/vmlDrawing1.vml"/><Relationship Id="rId6" Type="http://schemas.openxmlformats.org/officeDocument/2006/relationships/tags" Target="../tags/tag161.xml"/><Relationship Id="rId11" Type="http://schemas.openxmlformats.org/officeDocument/2006/relationships/image" Target="../media/image23.wmf"/><Relationship Id="rId5" Type="http://schemas.openxmlformats.org/officeDocument/2006/relationships/tags" Target="../tags/tag160.xml"/><Relationship Id="rId10" Type="http://schemas.openxmlformats.org/officeDocument/2006/relationships/oleObject" Target="../embeddings/oleObject1.bin"/><Relationship Id="rId4" Type="http://schemas.openxmlformats.org/officeDocument/2006/relationships/tags" Target="../tags/tag159.xml"/><Relationship Id="rId9"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12.xml"/></Relationships>
</file>

<file path=ppt/slides/_rels/slide4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65.xml"/><Relationship Id="rId7" Type="http://schemas.openxmlformats.org/officeDocument/2006/relationships/notesSlide" Target="../notesSlides/notesSlide23.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slideLayout" Target="../slideLayouts/slideLayout2.xml"/><Relationship Id="rId5" Type="http://schemas.openxmlformats.org/officeDocument/2006/relationships/tags" Target="../tags/tag167.xml"/><Relationship Id="rId4" Type="http://schemas.openxmlformats.org/officeDocument/2006/relationships/tags" Target="../tags/tag166.xml"/></Relationships>
</file>

<file path=ppt/slides/_rels/slide41.xml.rels><?xml version="1.0" encoding="UTF-8" standalone="yes"?>
<Relationships xmlns="http://schemas.openxmlformats.org/package/2006/relationships"><Relationship Id="rId3" Type="http://schemas.openxmlformats.org/officeDocument/2006/relationships/tags" Target="../tags/tag170.xml"/><Relationship Id="rId7" Type="http://schemas.openxmlformats.org/officeDocument/2006/relationships/image" Target="../media/image1.jpe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71.xml"/></Relationships>
</file>

<file path=ppt/slides/_rels/slide42.xml.rels><?xml version="1.0" encoding="UTF-8" standalone="yes"?>
<Relationships xmlns="http://schemas.openxmlformats.org/package/2006/relationships"><Relationship Id="rId3" Type="http://schemas.openxmlformats.org/officeDocument/2006/relationships/tags" Target="../tags/tag174.xml"/><Relationship Id="rId7" Type="http://schemas.openxmlformats.org/officeDocument/2006/relationships/image" Target="../media/image1.jpeg"/><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175.xml"/></Relationships>
</file>

<file path=ppt/slides/_rels/slide4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78.xml"/><Relationship Id="rId7" Type="http://schemas.openxmlformats.org/officeDocument/2006/relationships/notesSlide" Target="../notesSlides/notesSlide26.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s>
</file>

<file path=ppt/slides/_rels/slide44.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184.xml"/></Relationships>
</file>

<file path=ppt/slides/_rels/slide4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87.xml"/><Relationship Id="rId7" Type="http://schemas.openxmlformats.org/officeDocument/2006/relationships/slideLayout" Target="../slideLayouts/slideLayout2.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s>
</file>

<file path=ppt/slides/_rels/slide4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93.xml"/><Relationship Id="rId7" Type="http://schemas.openxmlformats.org/officeDocument/2006/relationships/slideLayout" Target="../slideLayouts/slideLayout2.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s>
</file>

<file path=ppt/slides/_rels/slide47.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200.xml"/></Relationships>
</file>

<file path=ppt/slides/_rels/slide48.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204.xml"/></Relationships>
</file>

<file path=ppt/slides/_rels/slide49.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208.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211.xml"/><Relationship Id="rId7" Type="http://schemas.openxmlformats.org/officeDocument/2006/relationships/image" Target="../media/image1.jpeg"/><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image" Target="../media/image24.png"/><Relationship Id="rId5" Type="http://schemas.openxmlformats.org/officeDocument/2006/relationships/slideLayout" Target="../slideLayouts/slideLayout6.xml"/><Relationship Id="rId4" Type="http://schemas.openxmlformats.org/officeDocument/2006/relationships/tags" Target="../tags/tag212.xml"/></Relationships>
</file>

<file path=ppt/slides/_rels/slide51.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216.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10" Type="http://schemas.openxmlformats.org/officeDocument/2006/relationships/image" Target="../media/image1.jpeg"/><Relationship Id="rId4" Type="http://schemas.openxmlformats.org/officeDocument/2006/relationships/tags" Target="../tags/tag220.xml"/><Relationship Id="rId9" Type="http://schemas.openxmlformats.org/officeDocument/2006/relationships/image" Target="../media/image25.jpeg"/></Relationships>
</file>

<file path=ppt/slides/_rels/slide53.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1.jpeg"/><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227.xml"/></Relationships>
</file>

<file path=ppt/slides/_rels/slide54.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jpeg"/><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slideLayout" Target="../slideLayouts/slideLayout2.xml"/><Relationship Id="rId5" Type="http://schemas.openxmlformats.org/officeDocument/2006/relationships/tags" Target="../tags/tag232.xml"/><Relationship Id="rId4" Type="http://schemas.openxmlformats.org/officeDocument/2006/relationships/tags" Target="../tags/tag231.xml"/></Relationships>
</file>

<file path=ppt/slides/_rels/slide55.xml.rels><?xml version="1.0" encoding="UTF-8" standalone="yes"?>
<Relationships xmlns="http://schemas.openxmlformats.org/package/2006/relationships"><Relationship Id="rId3" Type="http://schemas.openxmlformats.org/officeDocument/2006/relationships/tags" Target="../tags/tag235.xml"/><Relationship Id="rId7" Type="http://schemas.openxmlformats.org/officeDocument/2006/relationships/image" Target="../media/image1.jpeg"/><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slideLayout" Target="../slideLayouts/slideLayout2.xml"/><Relationship Id="rId5" Type="http://schemas.openxmlformats.org/officeDocument/2006/relationships/tags" Target="../tags/tag237.xml"/><Relationship Id="rId4" Type="http://schemas.openxmlformats.org/officeDocument/2006/relationships/tags" Target="../tags/tag236.xml"/></Relationships>
</file>

<file path=ppt/slides/_rels/slide56.xml.rels><?xml version="1.0" encoding="UTF-8" standalone="yes"?>
<Relationships xmlns="http://schemas.openxmlformats.org/package/2006/relationships"><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tags" Target="../tags/tag241.xml"/></Relationships>
</file>

<file path=ppt/slides/_rels/slide57.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jpe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Layout" Target="../slideLayouts/slideLayout2.xml"/><Relationship Id="rId5" Type="http://schemas.openxmlformats.org/officeDocument/2006/relationships/tags" Target="../tags/tag246.xml"/><Relationship Id="rId4" Type="http://schemas.openxmlformats.org/officeDocument/2006/relationships/tags" Target="../tags/tag245.xml"/></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49.xml"/><Relationship Id="rId7" Type="http://schemas.openxmlformats.org/officeDocument/2006/relationships/hyperlink" Target="http://www.lozedion.com/html/mainframe26.html" TargetMode="Externa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hyperlink" Target="http://www.s3m.ca/index_fr.html" TargetMode="External"/><Relationship Id="rId5" Type="http://schemas.openxmlformats.org/officeDocument/2006/relationships/slideLayout" Target="../slideLayouts/slideLayout2.xml"/><Relationship Id="rId4" Type="http://schemas.openxmlformats.org/officeDocument/2006/relationships/tags" Target="../tags/tag250.xml"/><Relationship Id="rId9" Type="http://schemas.openxmlformats.org/officeDocument/2006/relationships/image" Target="../media/image1.jpeg"/></Relationships>
</file>

<file path=ppt/slides/_rels/slide5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253.xml"/><Relationship Id="rId7" Type="http://schemas.openxmlformats.org/officeDocument/2006/relationships/image" Target="../media/image27.jpe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254.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jpe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image" Target="../media/image1.jpeg"/><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jpe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8.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tags" Target="../tags/tag23.xml"/><Relationship Id="rId7" Type="http://schemas.openxmlformats.org/officeDocument/2006/relationships/notesSlide" Target="../notesSlides/notesSlide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4.gif"/><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notesSlide" Target="../notesSlides/notesSlide4.xml"/><Relationship Id="rId2" Type="http://schemas.openxmlformats.org/officeDocument/2006/relationships/tags" Target="../tags/tag27.xml"/><Relationship Id="rId16" Type="http://schemas.openxmlformats.org/officeDocument/2006/relationships/image" Target="../media/image1.jpe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Layout" Target="../slideLayouts/slideLayout12.xml"/><Relationship Id="rId5" Type="http://schemas.openxmlformats.org/officeDocument/2006/relationships/tags" Target="../tags/tag30.xml"/><Relationship Id="rId15" Type="http://schemas.openxmlformats.org/officeDocument/2006/relationships/image" Target="../media/image6.gif"/><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24971" y="1917876"/>
            <a:ext cx="7772400" cy="1470025"/>
          </a:xfrm>
        </p:spPr>
        <p:txBody>
          <a:bodyPr>
            <a:normAutofit fontScale="90000"/>
          </a:bodyPr>
          <a:lstStyle/>
          <a:p>
            <a:r>
              <a:rPr lang="fr-FR" sz="2400" b="1" dirty="0" smtClean="0">
                <a:latin typeface="Verdana"/>
                <a:cs typeface="Verdana"/>
              </a:rPr>
              <a:t>INF755 Méthodes d’analyse et de conception</a:t>
            </a:r>
            <a:br>
              <a:rPr lang="fr-FR" sz="2400" b="1" dirty="0" smtClean="0">
                <a:latin typeface="Verdana"/>
                <a:cs typeface="Verdana"/>
              </a:rPr>
            </a:br>
            <a:r>
              <a:rPr lang="fr-FR" sz="2400" b="1" dirty="0" smtClean="0">
                <a:latin typeface="Verdana"/>
                <a:cs typeface="Verdana"/>
              </a:rPr>
              <a:t/>
            </a:r>
            <a:br>
              <a:rPr lang="fr-FR" sz="2400" b="1" dirty="0" smtClean="0">
                <a:latin typeface="Verdana"/>
                <a:cs typeface="Verdana"/>
              </a:rPr>
            </a:br>
            <a:r>
              <a:rPr lang="fr-FR" sz="2400" b="1" dirty="0" smtClean="0">
                <a:latin typeface="Verdana"/>
                <a:cs typeface="Verdana"/>
              </a:rPr>
              <a:t>Hiver 2018</a:t>
            </a:r>
            <a:br>
              <a:rPr lang="fr-FR" sz="2400" b="1" dirty="0" smtClean="0">
                <a:latin typeface="Verdana"/>
                <a:cs typeface="Verdana"/>
              </a:rPr>
            </a:br>
            <a:r>
              <a:rPr lang="fr-FR" sz="2400" b="1" dirty="0" smtClean="0">
                <a:latin typeface="Verdana"/>
                <a:cs typeface="Verdana"/>
              </a:rPr>
              <a:t/>
            </a:r>
            <a:br>
              <a:rPr lang="fr-FR" sz="2400" b="1" dirty="0" smtClean="0">
                <a:latin typeface="Verdana"/>
                <a:cs typeface="Verdana"/>
              </a:rPr>
            </a:br>
            <a:r>
              <a:rPr lang="fr-FR" sz="2400" b="1" dirty="0" smtClean="0">
                <a:latin typeface="Verdana"/>
                <a:cs typeface="Verdana"/>
              </a:rPr>
              <a:t>Séance-12</a:t>
            </a:r>
            <a:endParaRPr lang="fr-FR" sz="2400" b="1" dirty="0">
              <a:latin typeface="Verdana"/>
              <a:cs typeface="Verdana"/>
            </a:endParaRPr>
          </a:p>
        </p:txBody>
      </p:sp>
      <p:sp>
        <p:nvSpPr>
          <p:cNvPr id="3" name="Sous-titre 2"/>
          <p:cNvSpPr>
            <a:spLocks noGrp="1"/>
          </p:cNvSpPr>
          <p:nvPr>
            <p:ph type="subTitle" idx="1"/>
          </p:nvPr>
        </p:nvSpPr>
        <p:spPr>
          <a:xfrm>
            <a:off x="1615150" y="5105400"/>
            <a:ext cx="6400800" cy="1752600"/>
          </a:xfrm>
        </p:spPr>
        <p:txBody>
          <a:bodyPr>
            <a:normAutofit/>
          </a:bodyPr>
          <a:lstStyle/>
          <a:p>
            <a:r>
              <a:rPr lang="fr-FR" sz="2400" dirty="0" smtClean="0">
                <a:solidFill>
                  <a:schemeClr val="tx1"/>
                </a:solidFill>
                <a:latin typeface="Verdana"/>
                <a:cs typeface="Verdana"/>
              </a:rPr>
              <a:t>Chargé de cours: Alain Cardinal</a:t>
            </a:r>
            <a:endParaRPr lang="fr-FR" sz="2400" dirty="0">
              <a:solidFill>
                <a:schemeClr val="tx1"/>
              </a:solidFill>
              <a:latin typeface="Verdana"/>
              <a:cs typeface="Verdana"/>
            </a:endParaRPr>
          </a:p>
        </p:txBody>
      </p:sp>
      <p:pic>
        <p:nvPicPr>
          <p:cNvPr id="4" name="Image 3" descr="UdeS_coul_300dp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
        <p:nvSpPr>
          <p:cNvPr id="5" name="Rectangle 4"/>
          <p:cNvSpPr/>
          <p:nvPr/>
        </p:nvSpPr>
        <p:spPr>
          <a:xfrm>
            <a:off x="3578242" y="805446"/>
            <a:ext cx="2763610" cy="923330"/>
          </a:xfrm>
          <a:prstGeom prst="rect">
            <a:avLst/>
          </a:prstGeom>
          <a:noFill/>
        </p:spPr>
        <p:txBody>
          <a:bodyPr wrap="none" lIns="91440" tIns="45720" rIns="91440" bIns="45720">
            <a:spAutoFit/>
          </a:bodyPr>
          <a:lstStyle/>
          <a:p>
            <a:pPr algn="ctr"/>
            <a:r>
              <a:rPr lang="fr-CA" sz="5400" b="1" cap="none" spc="0" dirty="0" smtClean="0">
                <a:ln w="12700">
                  <a:solidFill>
                    <a:schemeClr val="tx2">
                      <a:satMod val="155000"/>
                    </a:schemeClr>
                  </a:solidFill>
                  <a:prstDash val="solid"/>
                </a:ln>
                <a:solidFill>
                  <a:schemeClr val="accent3">
                    <a:lumMod val="75000"/>
                  </a:schemeClr>
                </a:solidFill>
                <a:effectLst>
                  <a:outerShdw blurRad="41275" dist="20320" dir="1800000" algn="tl" rotWithShape="0">
                    <a:srgbClr val="000000">
                      <a:alpha val="40000"/>
                    </a:srgbClr>
                  </a:outerShdw>
                </a:effectLst>
              </a:rPr>
              <a:t>Bonsoir !</a:t>
            </a:r>
            <a:endParaRPr lang="fr-CA" sz="5400" b="1" cap="none" spc="0" dirty="0">
              <a:ln w="12700">
                <a:solidFill>
                  <a:schemeClr val="tx2">
                    <a:satMod val="155000"/>
                  </a:schemeClr>
                </a:solidFill>
                <a:prstDash val="solid"/>
              </a:ln>
              <a:solidFill>
                <a:schemeClr val="accent3">
                  <a:lumMod val="7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662852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a:xfrm>
            <a:off x="369619" y="1417638"/>
            <a:ext cx="8229600" cy="1143000"/>
          </a:xfrm>
        </p:spPr>
        <p:txBody>
          <a:bodyPr>
            <a:normAutofit fontScale="90000"/>
          </a:bodyPr>
          <a:lstStyle/>
          <a:p>
            <a:pPr eaLnBrk="1" hangingPunct="1">
              <a:defRPr/>
            </a:pPr>
            <a:r>
              <a:rPr lang="fr-CA" dirty="0">
                <a:effectLst>
                  <a:outerShdw blurRad="38100" dist="38100" dir="2700000" algn="tl">
                    <a:srgbClr val="DDDDDD"/>
                  </a:outerShdw>
                </a:effectLst>
                <a:latin typeface="Arial" charset="0"/>
                <a:cs typeface="+mj-cs"/>
              </a:rPr>
              <a:t>Maintenance matérielle VS Maintenance logicielle?</a:t>
            </a:r>
          </a:p>
        </p:txBody>
      </p:sp>
      <p:sp>
        <p:nvSpPr>
          <p:cNvPr id="31746" name="Espace réservé du contenu 9"/>
          <p:cNvSpPr>
            <a:spLocks noGrp="1"/>
          </p:cNvSpPr>
          <p:nvPr>
            <p:ph idx="1"/>
            <p:custDataLst>
              <p:tags r:id="rId2"/>
            </p:custDataLst>
          </p:nvPr>
        </p:nvSpPr>
        <p:spPr>
          <a:xfrm>
            <a:off x="457200" y="3087537"/>
            <a:ext cx="8229600" cy="3038626"/>
          </a:xfrm>
        </p:spPr>
        <p:txBody>
          <a:bodyPr/>
          <a:lstStyle/>
          <a:p>
            <a:r>
              <a:rPr lang="fr-CA" dirty="0">
                <a:latin typeface="Arial" charset="0"/>
              </a:rPr>
              <a:t>Le matériel se dégrade sans maintenance</a:t>
            </a:r>
          </a:p>
          <a:p>
            <a:r>
              <a:rPr lang="fr-CA" dirty="0">
                <a:latin typeface="Arial" charset="0"/>
              </a:rPr>
              <a:t>Le logiciel se dégrade lorsqu’il est maintenu!!!</a:t>
            </a:r>
          </a:p>
        </p:txBody>
      </p:sp>
      <p:sp>
        <p:nvSpPr>
          <p:cNvPr id="2867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en-US" dirty="0"/>
          </a:p>
        </p:txBody>
      </p:sp>
      <p:sp>
        <p:nvSpPr>
          <p:cNvPr id="3174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F2BC42-CDAE-DF4C-A386-58CC928D0A99}" type="slidenum">
              <a:rPr lang="en-US" sz="1000"/>
              <a:pPr eaLnBrk="1" hangingPunct="1"/>
              <a:t>10</a:t>
            </a:fld>
            <a:endParaRPr lang="en-US"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160035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custDataLst>
              <p:tags r:id="rId1"/>
            </p:custDataLst>
          </p:nvPr>
        </p:nvSpPr>
        <p:spPr>
          <a:xfrm>
            <a:off x="2309948" y="548680"/>
            <a:ext cx="6747236" cy="1143000"/>
          </a:xfrm>
        </p:spPr>
        <p:txBody>
          <a:bodyPr>
            <a:normAutofit/>
          </a:bodyPr>
          <a:lstStyle/>
          <a:p>
            <a:pPr eaLnBrk="1" hangingPunct="1">
              <a:defRPr/>
            </a:pPr>
            <a:r>
              <a:rPr lang="fr-CA" sz="3200" b="1" dirty="0">
                <a:effectLst>
                  <a:outerShdw blurRad="38100" dist="38100" dir="2700000" algn="tl">
                    <a:srgbClr val="DDDDDD"/>
                  </a:outerShdw>
                </a:effectLst>
                <a:latin typeface="Arial" charset="0"/>
                <a:cs typeface="+mj-cs"/>
              </a:rPr>
              <a:t>Maintenance matérielle VS Maintenance logicielle?</a:t>
            </a:r>
          </a:p>
        </p:txBody>
      </p:sp>
      <p:sp>
        <p:nvSpPr>
          <p:cNvPr id="33794" name="Espace réservé du texte 6"/>
          <p:cNvSpPr>
            <a:spLocks noGrp="1"/>
          </p:cNvSpPr>
          <p:nvPr>
            <p:ph type="body" idx="1"/>
            <p:custDataLst>
              <p:tags r:id="rId2"/>
            </p:custDataLst>
          </p:nvPr>
        </p:nvSpPr>
        <p:spPr/>
        <p:txBody>
          <a:bodyPr/>
          <a:lstStyle/>
          <a:p>
            <a:pPr eaLnBrk="1" hangingPunct="1"/>
            <a:r>
              <a:rPr lang="fr-CA" dirty="0">
                <a:latin typeface="Arial" charset="0"/>
              </a:rPr>
              <a:t>Matériel</a:t>
            </a:r>
          </a:p>
        </p:txBody>
      </p:sp>
      <p:sp>
        <p:nvSpPr>
          <p:cNvPr id="8" name="Espace réservé du contenu 7"/>
          <p:cNvSpPr>
            <a:spLocks noGrp="1"/>
          </p:cNvSpPr>
          <p:nvPr>
            <p:ph sz="half" idx="2"/>
            <p:custDataLst>
              <p:tags r:id="rId3"/>
            </p:custDataLst>
          </p:nvPr>
        </p:nvSpPr>
        <p:spPr/>
        <p:txBody>
          <a:bodyPr/>
          <a:lstStyle/>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Photocopier </a:t>
            </a:r>
            <a:r>
              <a:rPr lang="fr-CA" sz="2000" dirty="0" err="1" smtClean="0">
                <a:ea typeface="+mn-ea"/>
                <a:cs typeface="+mn-cs"/>
              </a:rPr>
              <a:t>Repair</a:t>
            </a:r>
            <a:r>
              <a:rPr lang="fr-CA" sz="2000" dirty="0" smtClean="0">
                <a:ea typeface="+mn-ea"/>
                <a:cs typeface="+mn-cs"/>
              </a:rPr>
              <a:t> $15/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PC </a:t>
            </a:r>
            <a:r>
              <a:rPr lang="fr-CA" sz="2000" dirty="0" err="1" smtClean="0">
                <a:ea typeface="+mn-ea"/>
                <a:cs typeface="+mn-cs"/>
              </a:rPr>
              <a:t>Repair</a:t>
            </a:r>
            <a:r>
              <a:rPr lang="fr-CA" sz="2000" dirty="0" smtClean="0">
                <a:ea typeface="+mn-ea"/>
                <a:cs typeface="+mn-cs"/>
              </a:rPr>
              <a:t>  $20/</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Camera </a:t>
            </a:r>
            <a:r>
              <a:rPr lang="fr-CA" sz="2000" dirty="0" err="1" smtClean="0">
                <a:ea typeface="+mn-ea"/>
                <a:cs typeface="+mn-cs"/>
              </a:rPr>
              <a:t>Repair</a:t>
            </a:r>
            <a:r>
              <a:rPr lang="fr-CA" sz="2000" dirty="0" smtClean="0">
                <a:ea typeface="+mn-ea"/>
                <a:cs typeface="+mn-cs"/>
              </a:rPr>
              <a:t>  $20/</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TV </a:t>
            </a:r>
            <a:r>
              <a:rPr lang="fr-CA" sz="2000" dirty="0" err="1" smtClean="0">
                <a:ea typeface="+mn-ea"/>
                <a:cs typeface="+mn-cs"/>
              </a:rPr>
              <a:t>Repair</a:t>
            </a:r>
            <a:r>
              <a:rPr lang="fr-CA" sz="2000" dirty="0" smtClean="0">
                <a:ea typeface="+mn-ea"/>
                <a:cs typeface="+mn-cs"/>
              </a:rPr>
              <a:t>  $20/</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Audio </a:t>
            </a:r>
            <a:r>
              <a:rPr lang="fr-CA" sz="2000" dirty="0" err="1" smtClean="0">
                <a:ea typeface="+mn-ea"/>
                <a:cs typeface="+mn-cs"/>
              </a:rPr>
              <a:t>Repair</a:t>
            </a:r>
            <a:r>
              <a:rPr lang="fr-CA" sz="2000" dirty="0" smtClean="0">
                <a:ea typeface="+mn-ea"/>
                <a:cs typeface="+mn-cs"/>
              </a:rPr>
              <a:t>  $25/</a:t>
            </a:r>
            <a:r>
              <a:rPr lang="fr-CA" sz="2000" dirty="0" err="1" smtClean="0">
                <a:ea typeface="+mn-ea"/>
                <a:cs typeface="+mn-cs"/>
              </a:rPr>
              <a:t>hr</a:t>
            </a:r>
            <a:endParaRPr lang="en-US" sz="2000" dirty="0" smtClean="0">
              <a:ea typeface="+mn-ea"/>
              <a:cs typeface="+mn-cs"/>
            </a:endParaRPr>
          </a:p>
          <a:p>
            <a:pPr eaLnBrk="1" hangingPunct="1">
              <a:buFont typeface="Wingdings" pitchFamily="2" charset="2"/>
              <a:buChar char="¤"/>
              <a:defRPr/>
            </a:pPr>
            <a:endParaRPr lang="fr-CA" sz="2000" dirty="0">
              <a:ea typeface="+mn-ea"/>
              <a:cs typeface="+mn-cs"/>
            </a:endParaRPr>
          </a:p>
        </p:txBody>
      </p:sp>
      <p:sp>
        <p:nvSpPr>
          <p:cNvPr id="33796" name="Espace réservé du texte 8"/>
          <p:cNvSpPr>
            <a:spLocks noGrp="1"/>
          </p:cNvSpPr>
          <p:nvPr>
            <p:ph type="body" sz="quarter" idx="3"/>
            <p:custDataLst>
              <p:tags r:id="rId4"/>
            </p:custDataLst>
          </p:nvPr>
        </p:nvSpPr>
        <p:spPr/>
        <p:txBody>
          <a:bodyPr/>
          <a:lstStyle/>
          <a:p>
            <a:pPr eaLnBrk="1" hangingPunct="1"/>
            <a:r>
              <a:rPr lang="fr-CA">
                <a:latin typeface="Arial" charset="0"/>
              </a:rPr>
              <a:t>Logiciel</a:t>
            </a:r>
          </a:p>
        </p:txBody>
      </p:sp>
      <p:sp>
        <p:nvSpPr>
          <p:cNvPr id="10" name="Espace réservé du contenu 9"/>
          <p:cNvSpPr>
            <a:spLocks noGrp="1"/>
          </p:cNvSpPr>
          <p:nvPr>
            <p:ph sz="quarter" idx="4"/>
            <p:custDataLst>
              <p:tags r:id="rId5"/>
            </p:custDataLst>
          </p:nvPr>
        </p:nvSpPr>
        <p:spPr/>
        <p:txBody>
          <a:bodyPr/>
          <a:lstStyle/>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Web maintenance     $45/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Cobol Maintenance  $55/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a:t>
            </a:r>
            <a:r>
              <a:rPr lang="fr-CA" sz="2000" dirty="0" err="1" smtClean="0">
                <a:ea typeface="+mn-ea"/>
                <a:cs typeface="+mn-cs"/>
              </a:rPr>
              <a:t>Database</a:t>
            </a:r>
            <a:r>
              <a:rPr lang="fr-CA" sz="2000" dirty="0" smtClean="0">
                <a:ea typeface="+mn-ea"/>
                <a:cs typeface="+mn-cs"/>
              </a:rPr>
              <a:t> maintenance $65/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OS maintenance  $75/</a:t>
            </a:r>
            <a:r>
              <a:rPr lang="fr-CA" sz="2000" dirty="0" err="1" smtClean="0">
                <a:ea typeface="+mn-ea"/>
                <a:cs typeface="+mn-cs"/>
              </a:rPr>
              <a:t>hr</a:t>
            </a:r>
            <a:endParaRPr lang="fr-CA" sz="2000" dirty="0" smtClean="0">
              <a:ea typeface="+mn-ea"/>
              <a:cs typeface="+mn-cs"/>
            </a:endParaRPr>
          </a:p>
          <a:p>
            <a:pPr marL="234950" indent="-234950">
              <a:lnSpc>
                <a:spcPct val="120000"/>
              </a:lnSpc>
              <a:spcBef>
                <a:spcPts val="300"/>
              </a:spcBef>
              <a:spcAft>
                <a:spcPts val="300"/>
              </a:spcAft>
              <a:buFont typeface="Wingdings" pitchFamily="2" charset="2"/>
              <a:buChar char="¤"/>
              <a:defRPr/>
            </a:pPr>
            <a:r>
              <a:rPr lang="fr-CA" sz="2000" dirty="0" smtClean="0">
                <a:ea typeface="+mn-ea"/>
                <a:cs typeface="+mn-cs"/>
              </a:rPr>
              <a:t> ERP maintenance  $130/</a:t>
            </a:r>
            <a:r>
              <a:rPr lang="fr-CA" sz="2000" dirty="0" err="1" smtClean="0">
                <a:ea typeface="+mn-ea"/>
                <a:cs typeface="+mn-cs"/>
              </a:rPr>
              <a:t>hr</a:t>
            </a:r>
            <a:endParaRPr lang="en-US" sz="2000" dirty="0" smtClean="0">
              <a:ea typeface="+mn-ea"/>
              <a:cs typeface="+mn-cs"/>
            </a:endParaRPr>
          </a:p>
          <a:p>
            <a:pPr eaLnBrk="1" hangingPunct="1">
              <a:buFont typeface="Wingdings" pitchFamily="2" charset="2"/>
              <a:buChar char="¤"/>
              <a:defRPr/>
            </a:pPr>
            <a:endParaRPr lang="fr-CA" sz="2000" dirty="0">
              <a:ea typeface="+mn-ea"/>
              <a:cs typeface="+mn-cs"/>
            </a:endParaRPr>
          </a:p>
        </p:txBody>
      </p:sp>
      <p:sp>
        <p:nvSpPr>
          <p:cNvPr id="29703" name="Espace réservé du pied de page 3"/>
          <p:cNvSpPr>
            <a:spLocks noGrp="1"/>
          </p:cNvSpPr>
          <p:nvPr>
            <p:ph type="ftr" sz="quarter" idx="10"/>
            <p:custDataLst>
              <p:tags r:id="rId6"/>
            </p:custDataLst>
          </p:nvPr>
        </p:nvSpPr>
        <p:spPr/>
        <p:txBody>
          <a:bodyPr/>
          <a:lstStyle/>
          <a:p>
            <a:pPr fontAlgn="base">
              <a:spcBef>
                <a:spcPct val="0"/>
              </a:spcBef>
              <a:spcAft>
                <a:spcPct val="0"/>
              </a:spcAft>
              <a:defRPr/>
            </a:pPr>
            <a:endParaRPr lang="en-US" dirty="0"/>
          </a:p>
        </p:txBody>
      </p:sp>
      <p:sp>
        <p:nvSpPr>
          <p:cNvPr id="33799" name="Espace réservé du numéro de diapositive 4"/>
          <p:cNvSpPr>
            <a:spLocks noGrp="1"/>
          </p:cNvSpPr>
          <p:nvPr>
            <p:ph type="sldNum" sz="quarter" idx="11"/>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E1E532-6DDA-CD4A-B0AE-BDFA276C2FB2}" type="slidenum">
              <a:rPr lang="en-US" sz="1000"/>
              <a:pPr eaLnBrk="1" hangingPunct="1"/>
              <a:t>11</a:t>
            </a:fld>
            <a:endParaRPr lang="en-US" sz="1000"/>
          </a:p>
        </p:txBody>
      </p:sp>
      <p:pic>
        <p:nvPicPr>
          <p:cNvPr id="33800" name="Picture 8"/>
          <p:cNvPicPr>
            <a:picLocks noChangeAspect="1" noChangeArrowheads="1"/>
          </p:cNvPicPr>
          <p:nvPr>
            <p:custDataLst>
              <p:tags r:id="rId8"/>
            </p:custDataLst>
          </p:nvPr>
        </p:nvPicPr>
        <p:blipFill>
          <a:blip r:embed="rId11">
            <a:extLst>
              <a:ext uri="{28A0092B-C50C-407E-A947-70E740481C1C}">
                <a14:useLocalDpi xmlns:a14="http://schemas.microsoft.com/office/drawing/2010/main" val="0"/>
              </a:ext>
            </a:extLst>
          </a:blip>
          <a:srcRect/>
          <a:stretch>
            <a:fillRect/>
          </a:stretch>
        </p:blipFill>
        <p:spPr bwMode="auto">
          <a:xfrm>
            <a:off x="1285875" y="47863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9"/>
          <p:cNvPicPr>
            <a:picLocks noChangeAspect="1" noChangeArrowheads="1"/>
          </p:cNvPicPr>
          <p:nvPr>
            <p:custDataLst>
              <p:tags r:id="rId9"/>
            </p:custDataLst>
          </p:nvPr>
        </p:nvPicPr>
        <p:blipFill>
          <a:blip r:embed="rId12">
            <a:extLst>
              <a:ext uri="{28A0092B-C50C-407E-A947-70E740481C1C}">
                <a14:useLocalDpi xmlns:a14="http://schemas.microsoft.com/office/drawing/2010/main" val="0"/>
              </a:ext>
            </a:extLst>
          </a:blip>
          <a:srcRect/>
          <a:stretch>
            <a:fillRect/>
          </a:stretch>
        </p:blipFill>
        <p:spPr bwMode="auto">
          <a:xfrm>
            <a:off x="5786438" y="47863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 5" descr="UdeS_coul_300dpi.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17" y="-17394"/>
            <a:ext cx="3022013" cy="1061098"/>
          </a:xfrm>
          <a:prstGeom prst="rect">
            <a:avLst/>
          </a:prstGeom>
        </p:spPr>
      </p:pic>
    </p:spTree>
    <p:extLst>
      <p:ext uri="{BB962C8B-B14F-4D97-AF65-F5344CB8AC3E}">
        <p14:creationId xmlns:p14="http://schemas.microsoft.com/office/powerpoint/2010/main" val="399359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séance-12</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636434" cy="4525963"/>
          </a:xfrm>
        </p:spPr>
        <p:txBody>
          <a:bodyPr/>
          <a:lstStyle/>
          <a:p>
            <a:r>
              <a:rPr lang="fr-CA" sz="2800" dirty="0" smtClean="0">
                <a:latin typeface="Arial" charset="0"/>
              </a:rPr>
              <a:t>Retour séance-11</a:t>
            </a:r>
          </a:p>
          <a:p>
            <a:r>
              <a:rPr lang="fr-CA" dirty="0" smtClean="0">
                <a:latin typeface="Arial" charset="0"/>
              </a:rPr>
              <a:t>Maintenance des SI</a:t>
            </a:r>
          </a:p>
          <a:p>
            <a:pPr lvl="1"/>
            <a:r>
              <a:rPr lang="fr-CA" sz="2400" b="1" dirty="0">
                <a:latin typeface="Arial" charset="0"/>
              </a:rPr>
              <a:t>Problèmes</a:t>
            </a:r>
            <a:r>
              <a:rPr lang="fr-CA" sz="2400" dirty="0">
                <a:latin typeface="Arial" charset="0"/>
              </a:rPr>
              <a:t> avec la maintenance</a:t>
            </a:r>
          </a:p>
          <a:p>
            <a:pPr lvl="1"/>
            <a:r>
              <a:rPr lang="fr-CA" sz="2400" b="1" dirty="0">
                <a:latin typeface="Arial" charset="0"/>
              </a:rPr>
              <a:t>Définition</a:t>
            </a:r>
            <a:r>
              <a:rPr lang="fr-CA" sz="2400" dirty="0">
                <a:latin typeface="Arial" charset="0"/>
              </a:rPr>
              <a:t> de la maintenance</a:t>
            </a:r>
          </a:p>
          <a:p>
            <a:pPr lvl="1"/>
            <a:r>
              <a:rPr lang="fr-CA" sz="3600" b="1" dirty="0">
                <a:latin typeface="Arial" charset="0"/>
              </a:rPr>
              <a:t>Perception de la maintenance</a:t>
            </a:r>
          </a:p>
          <a:p>
            <a:pPr lvl="1"/>
            <a:r>
              <a:rPr lang="fr-CA" sz="2400" b="1" dirty="0">
                <a:latin typeface="Arial" charset="0"/>
              </a:rPr>
              <a:t>Environnement</a:t>
            </a:r>
            <a:r>
              <a:rPr lang="fr-CA" sz="2400" dirty="0">
                <a:latin typeface="Arial" charset="0"/>
              </a:rPr>
              <a:t> de la maintenance</a:t>
            </a:r>
          </a:p>
          <a:p>
            <a:endParaRPr lang="fr-CA" sz="2800" dirty="0">
              <a:latin typeface="Arial" charset="0"/>
            </a:endParaRPr>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12</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34766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pied de page 3"/>
          <p:cNvSpPr>
            <a:spLocks noGrp="1"/>
          </p:cNvSpPr>
          <p:nvPr>
            <p:ph type="ftr" sz="quarter" idx="10"/>
            <p:custDataLst>
              <p:tags r:id="rId1"/>
            </p:custDataLst>
          </p:nvPr>
        </p:nvSpPr>
        <p:spPr/>
        <p:txBody>
          <a:bodyPr/>
          <a:lstStyle/>
          <a:p>
            <a:pPr fontAlgn="base">
              <a:spcBef>
                <a:spcPct val="0"/>
              </a:spcBef>
              <a:spcAft>
                <a:spcPct val="0"/>
              </a:spcAft>
              <a:defRPr/>
            </a:pPr>
            <a:endParaRPr lang="fr-BE" dirty="0"/>
          </a:p>
        </p:txBody>
      </p:sp>
      <p:sp>
        <p:nvSpPr>
          <p:cNvPr id="35842" name="Espace réservé du numéro de diapositive 4"/>
          <p:cNvSpPr>
            <a:spLocks noGrp="1"/>
          </p:cNvSpPr>
          <p:nvPr>
            <p:ph type="sldNum" sz="quarter" idx="11"/>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499CC5-19A5-1B43-ABE5-A26A6B8403A6}" type="slidenum">
              <a:rPr lang="fr-BE" sz="1000"/>
              <a:pPr eaLnBrk="1" hangingPunct="1"/>
              <a:t>13</a:t>
            </a:fld>
            <a:endParaRPr lang="fr-BE" sz="1000"/>
          </a:p>
        </p:txBody>
      </p:sp>
      <p:pic>
        <p:nvPicPr>
          <p:cNvPr id="28676" name="Picture 2"/>
          <p:cNvPicPr>
            <a:picLocks noChangeAspect="1" noChangeArrowheads="1"/>
          </p:cNvPicPr>
          <p:nvPr>
            <p:custDataLst>
              <p:tags r:id="rId3"/>
            </p:custDataLst>
          </p:nvPr>
        </p:nvPicPr>
        <p:blipFill>
          <a:blip r:embed="rId5" cstate="print">
            <a:extLst/>
          </a:blip>
          <a:srcRect/>
          <a:stretch>
            <a:fillRect/>
          </a:stretch>
        </p:blipFill>
        <p:spPr bwMode="auto">
          <a:xfrm>
            <a:off x="3124199" y="153282"/>
            <a:ext cx="5918535" cy="6287332"/>
          </a:xfrm>
          <a:prstGeom prst="rect">
            <a:avLst/>
          </a:prstGeom>
          <a:ln w="88900" cap="sq" cmpd="thickThin">
            <a:solidFill>
              <a:srgbClr val="000000"/>
            </a:solidFill>
            <a:prstDash val="solid"/>
            <a:miter lim="800000"/>
          </a:ln>
          <a:effectLst>
            <a:innerShdw blurRad="76200">
              <a:srgbClr val="000000"/>
            </a:innerShdw>
          </a:effectLst>
          <a:extLst/>
        </p:spPr>
      </p:pic>
      <p:pic>
        <p:nvPicPr>
          <p:cNvPr id="5"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48710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pPr eaLnBrk="1" hangingPunct="1">
              <a:defRPr/>
            </a:pPr>
            <a:r>
              <a:rPr lang="fr-CA" b="1" dirty="0">
                <a:effectLst>
                  <a:outerShdw blurRad="38100" dist="38100" dir="2700000" algn="tl">
                    <a:srgbClr val="DDDDDD"/>
                  </a:outerShdw>
                </a:effectLst>
                <a:latin typeface="Arial" charset="0"/>
                <a:cs typeface="+mj-cs"/>
              </a:rPr>
              <a:t>Perception</a:t>
            </a:r>
          </a:p>
        </p:txBody>
      </p:sp>
      <p:sp>
        <p:nvSpPr>
          <p:cNvPr id="36866" name="Espace réservé du contenu 5"/>
          <p:cNvSpPr>
            <a:spLocks noGrp="1"/>
          </p:cNvSpPr>
          <p:nvPr>
            <p:ph idx="1"/>
            <p:custDataLst>
              <p:tags r:id="rId2"/>
            </p:custDataLst>
          </p:nvPr>
        </p:nvSpPr>
        <p:spPr/>
        <p:txBody>
          <a:bodyPr/>
          <a:lstStyle/>
          <a:p>
            <a:pPr eaLnBrk="1" hangingPunct="1"/>
            <a:r>
              <a:rPr lang="fr-CA">
                <a:latin typeface="Arial" charset="0"/>
              </a:rPr>
              <a:t>Coût élevé et mauvais service </a:t>
            </a:r>
          </a:p>
          <a:p>
            <a:pPr lvl="1" eaLnBrk="1" hangingPunct="1"/>
            <a:r>
              <a:rPr lang="fr-CA">
                <a:latin typeface="Arial" charset="0"/>
              </a:rPr>
              <a:t>Le client paie beaucoup </a:t>
            </a:r>
          </a:p>
          <a:p>
            <a:pPr lvl="1" eaLnBrk="1" hangingPunct="1"/>
            <a:r>
              <a:rPr lang="fr-CA">
                <a:latin typeface="Arial" charset="0"/>
              </a:rPr>
              <a:t>Il ne voit pas la valeur pour son argent</a:t>
            </a:r>
          </a:p>
          <a:p>
            <a:pPr lvl="2" eaLnBrk="1" hangingPunct="1"/>
            <a:r>
              <a:rPr lang="fr-CA">
                <a:latin typeface="Arial" charset="0"/>
              </a:rPr>
              <a:t>Pannes en production</a:t>
            </a:r>
          </a:p>
          <a:p>
            <a:pPr lvl="2" eaLnBrk="1" hangingPunct="1"/>
            <a:r>
              <a:rPr lang="fr-CA">
                <a:latin typeface="Arial" charset="0"/>
              </a:rPr>
              <a:t>Erreurs logicielles</a:t>
            </a:r>
          </a:p>
          <a:p>
            <a:pPr lvl="2" eaLnBrk="1" hangingPunct="1"/>
            <a:r>
              <a:rPr lang="fr-CA">
                <a:latin typeface="Arial" charset="0"/>
              </a:rPr>
              <a:t>Longs délais d'attente </a:t>
            </a:r>
          </a:p>
          <a:p>
            <a:pPr lvl="2" eaLnBrk="1" hangingPunct="1"/>
            <a:r>
              <a:rPr lang="fr-CA">
                <a:latin typeface="Arial" charset="0"/>
              </a:rPr>
              <a:t>Coût élevé associé à un petit changement</a:t>
            </a:r>
          </a:p>
          <a:p>
            <a:pPr eaLnBrk="1" hangingPunct="1"/>
            <a:endParaRPr lang="fr-CA">
              <a:latin typeface="Arial" charset="0"/>
            </a:endParaRPr>
          </a:p>
        </p:txBody>
      </p:sp>
      <p:sp>
        <p:nvSpPr>
          <p:cNvPr id="32772"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en-US" dirty="0"/>
          </a:p>
        </p:txBody>
      </p:sp>
      <p:sp>
        <p:nvSpPr>
          <p:cNvPr id="36868"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68ECEB-271C-D34F-9092-F643C9BD6E24}" type="slidenum">
              <a:rPr lang="en-US" sz="1000"/>
              <a:pPr eaLnBrk="1" hangingPunct="1"/>
              <a:t>14</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1297072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pPr eaLnBrk="1" hangingPunct="1">
              <a:defRPr/>
            </a:pPr>
            <a:r>
              <a:rPr lang="fr-CA" sz="4000" b="1" dirty="0" smtClean="0">
                <a:ea typeface="+mj-ea"/>
                <a:cs typeface="+mj-cs"/>
              </a:rPr>
              <a:t>SLA flous</a:t>
            </a:r>
            <a:endParaRPr lang="fr-CA" b="1" dirty="0">
              <a:ea typeface="+mj-ea"/>
              <a:cs typeface="+mj-cs"/>
            </a:endParaRPr>
          </a:p>
        </p:txBody>
      </p:sp>
      <p:sp>
        <p:nvSpPr>
          <p:cNvPr id="37890" name="Espace réservé du contenu 5"/>
          <p:cNvSpPr>
            <a:spLocks noGrp="1"/>
          </p:cNvSpPr>
          <p:nvPr>
            <p:ph idx="1"/>
            <p:custDataLst>
              <p:tags r:id="rId2"/>
            </p:custDataLst>
          </p:nvPr>
        </p:nvSpPr>
        <p:spPr>
          <a:xfrm>
            <a:off x="741852" y="1209966"/>
            <a:ext cx="7772400" cy="4371975"/>
          </a:xfrm>
        </p:spPr>
        <p:txBody>
          <a:bodyPr/>
          <a:lstStyle/>
          <a:p>
            <a:r>
              <a:rPr lang="fr-CA" sz="2800" dirty="0" smtClean="0">
                <a:latin typeface="Arial" charset="0"/>
              </a:rPr>
              <a:t>La personne à la maintenance doit mettre fin à tous les autres travaux lorsqu'une défaillance en production se produit</a:t>
            </a:r>
          </a:p>
          <a:p>
            <a:pPr lvl="1"/>
            <a:r>
              <a:rPr lang="fr-CA" sz="2400" dirty="0" smtClean="0">
                <a:solidFill>
                  <a:srgbClr val="FF0000"/>
                </a:solidFill>
                <a:latin typeface="Arial" charset="0"/>
              </a:rPr>
              <a:t>Perception : l’entretien ne se fait pas selon la priorité des utilisateurs </a:t>
            </a:r>
          </a:p>
          <a:p>
            <a:r>
              <a:rPr lang="fr-CA" sz="2800" dirty="0" smtClean="0">
                <a:latin typeface="Arial" charset="0"/>
              </a:rPr>
              <a:t>Les utilisateurs ont tendance à classer toutes les demandes en tant que hautes</a:t>
            </a:r>
          </a:p>
          <a:p>
            <a:r>
              <a:rPr lang="fr-CA" sz="2800" dirty="0" smtClean="0">
                <a:latin typeface="Arial" charset="0"/>
              </a:rPr>
              <a:t>Les utilisateurs envoient beaucoup de demandes </a:t>
            </a:r>
            <a:r>
              <a:rPr lang="fr-CA" sz="2000" dirty="0" smtClean="0">
                <a:latin typeface="Arial" charset="0"/>
              </a:rPr>
              <a:t>(comité de gestion des demandes!)</a:t>
            </a:r>
            <a:endParaRPr lang="fr-CA" sz="2000" dirty="0">
              <a:latin typeface="Arial" charset="0"/>
            </a:endParaRPr>
          </a:p>
        </p:txBody>
      </p:sp>
      <p:sp>
        <p:nvSpPr>
          <p:cNvPr id="3379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37892"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1BCC41-164A-B54A-B902-12A5450C2A0A}" type="slidenum">
              <a:rPr lang="fr-BE" sz="1000"/>
              <a:pPr eaLnBrk="1" hangingPunct="1"/>
              <a:t>15</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1862560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1047"/>
            <a:ext cx="8229600" cy="2371532"/>
          </a:xfrm>
        </p:spPr>
        <p:txBody>
          <a:bodyPr>
            <a:normAutofit/>
          </a:bodyPr>
          <a:lstStyle/>
          <a:p>
            <a:r>
              <a:rPr lang="en-US" sz="6600" dirty="0" smtClean="0">
                <a:hlinkClick r:id="rId2" action="ppaction://hlinkfile"/>
              </a:rPr>
              <a:t>Entente de service</a:t>
            </a:r>
            <a:endParaRPr lang="en-US" sz="6600" dirty="0"/>
          </a:p>
        </p:txBody>
      </p:sp>
      <p:sp>
        <p:nvSpPr>
          <p:cNvPr id="4" name="Rectangle 3"/>
          <p:cNvSpPr/>
          <p:nvPr/>
        </p:nvSpPr>
        <p:spPr>
          <a:xfrm>
            <a:off x="2286000" y="612844"/>
            <a:ext cx="4572000" cy="369332"/>
          </a:xfrm>
          <a:prstGeom prst="rect">
            <a:avLst/>
          </a:prstGeom>
        </p:spPr>
        <p:txBody>
          <a:bodyPr>
            <a:spAutoFit/>
          </a:bodyPr>
          <a:lstStyle/>
          <a:p>
            <a:r>
              <a:rPr lang="en-US" dirty="0" smtClean="0"/>
              <a:t>￼</a:t>
            </a:r>
            <a:endParaRPr lang="en-US" dirty="0"/>
          </a:p>
        </p:txBody>
      </p:sp>
      <p:pic>
        <p:nvPicPr>
          <p:cNvPr id="7"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841813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234908" y="1246428"/>
            <a:ext cx="8229600" cy="1143000"/>
          </a:xfrm>
        </p:spPr>
        <p:txBody>
          <a:bodyPr>
            <a:normAutofit fontScale="90000"/>
          </a:bodyPr>
          <a:lstStyle/>
          <a:p>
            <a:pPr eaLnBrk="1" hangingPunct="1">
              <a:defRPr/>
            </a:pPr>
            <a:r>
              <a:rPr lang="fr-CA" sz="4000" b="1" dirty="0">
                <a:effectLst>
                  <a:outerShdw blurRad="38100" dist="38100" dir="2700000" algn="tl">
                    <a:srgbClr val="DDDDDD"/>
                  </a:outerShdw>
                </a:effectLst>
                <a:latin typeface="Arial" charset="0"/>
                <a:cs typeface="+mj-cs"/>
              </a:rPr>
              <a:t>Est-ce que ces perceptions sont réelles?</a:t>
            </a:r>
            <a:endParaRPr lang="fr-CA" b="1" dirty="0">
              <a:effectLst>
                <a:outerShdw blurRad="38100" dist="38100" dir="2700000" algn="tl">
                  <a:srgbClr val="DDDDDD"/>
                </a:outerShdw>
              </a:effectLst>
              <a:latin typeface="Arial" charset="0"/>
              <a:cs typeface="+mj-cs"/>
            </a:endParaRPr>
          </a:p>
        </p:txBody>
      </p:sp>
      <p:sp>
        <p:nvSpPr>
          <p:cNvPr id="39938" name="Espace réservé du contenu 5"/>
          <p:cNvSpPr>
            <a:spLocks noGrp="1"/>
          </p:cNvSpPr>
          <p:nvPr>
            <p:ph idx="1"/>
            <p:custDataLst>
              <p:tags r:id="rId2"/>
            </p:custDataLst>
          </p:nvPr>
        </p:nvSpPr>
        <p:spPr>
          <a:xfrm>
            <a:off x="457200" y="2802870"/>
            <a:ext cx="8229600" cy="4199190"/>
          </a:xfrm>
        </p:spPr>
        <p:txBody>
          <a:bodyPr/>
          <a:lstStyle/>
          <a:p>
            <a:r>
              <a:rPr lang="fr-CA" dirty="0">
                <a:latin typeface="Arial" charset="0"/>
              </a:rPr>
              <a:t>Plusieurs réponses possibles!</a:t>
            </a:r>
          </a:p>
          <a:p>
            <a:pPr lvl="1"/>
            <a:r>
              <a:rPr lang="fr-CA" dirty="0">
                <a:latin typeface="Arial" charset="0"/>
              </a:rPr>
              <a:t>Maturité du mainteneur</a:t>
            </a:r>
          </a:p>
          <a:p>
            <a:pPr lvl="1"/>
            <a:r>
              <a:rPr lang="fr-CA" dirty="0">
                <a:latin typeface="Arial" charset="0"/>
              </a:rPr>
              <a:t>Maturité du client </a:t>
            </a:r>
          </a:p>
          <a:p>
            <a:pPr lvl="1"/>
            <a:r>
              <a:rPr lang="fr-CA" dirty="0">
                <a:latin typeface="Arial" charset="0"/>
              </a:rPr>
              <a:t>Quel type de logiciel</a:t>
            </a:r>
            <a:endParaRPr lang="fr-CA" sz="3600" dirty="0">
              <a:latin typeface="Arial" charset="0"/>
            </a:endParaRPr>
          </a:p>
          <a:p>
            <a:pPr eaLnBrk="1" hangingPunct="1"/>
            <a:endParaRPr lang="fr-CA" dirty="0">
              <a:latin typeface="Arial" charset="0"/>
            </a:endParaRPr>
          </a:p>
        </p:txBody>
      </p:sp>
      <p:sp>
        <p:nvSpPr>
          <p:cNvPr id="34820"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39940"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1C0130E-CEC0-B941-A9CC-79437D6503E6}" type="slidenum">
              <a:rPr lang="fr-BE" sz="1000"/>
              <a:pPr eaLnBrk="1" hangingPunct="1"/>
              <a:t>17</a:t>
            </a:fld>
            <a:endParaRPr lang="fr-BE" sz="1000"/>
          </a:p>
        </p:txBody>
      </p:sp>
      <p:sp>
        <p:nvSpPr>
          <p:cNvPr id="39941" name="Rectangle 3"/>
          <p:cNvSpPr>
            <a:spLocks noChangeArrowheads="1"/>
          </p:cNvSpPr>
          <p:nvPr>
            <p:custDataLst>
              <p:tags r:id="rId5"/>
            </p:custDataLst>
          </p:nvPr>
        </p:nvSpPr>
        <p:spPr bwMode="auto">
          <a:xfrm>
            <a:off x="900113" y="19161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spcBef>
                <a:spcPct val="20000"/>
              </a:spcBef>
              <a:spcAft>
                <a:spcPts val="600"/>
              </a:spcAft>
              <a:buClr>
                <a:srgbClr val="A50021"/>
              </a:buClr>
              <a:buSzPct val="80000"/>
            </a:pPr>
            <a:endParaRPr lang="fr-CA" sz="4000"/>
          </a:p>
        </p:txBody>
      </p:sp>
      <p:pic>
        <p:nvPicPr>
          <p:cNvPr id="7"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2656395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custDataLst>
              <p:tags r:id="rId1"/>
            </p:custDataLst>
          </p:nvPr>
        </p:nvSpPr>
        <p:spPr>
          <a:xfrm>
            <a:off x="442466" y="1084843"/>
            <a:ext cx="8229600" cy="1143000"/>
          </a:xfrm>
        </p:spPr>
        <p:txBody>
          <a:bodyPr>
            <a:normAutofit/>
          </a:bodyPr>
          <a:lstStyle/>
          <a:p>
            <a:pPr eaLnBrk="1" hangingPunct="1">
              <a:defRPr/>
            </a:pPr>
            <a:r>
              <a:rPr lang="en-US" sz="3200" b="1" dirty="0">
                <a:effectLst>
                  <a:outerShdw blurRad="38100" dist="38100" dir="2700000" algn="tl">
                    <a:srgbClr val="DDDDDD"/>
                  </a:outerShdw>
                </a:effectLst>
                <a:latin typeface="Arial" charset="0"/>
                <a:cs typeface="+mj-cs"/>
              </a:rPr>
              <a:t>Temps de </a:t>
            </a:r>
            <a:r>
              <a:rPr lang="en-US" sz="3200" b="1" dirty="0" err="1">
                <a:effectLst>
                  <a:outerShdw blurRad="38100" dist="38100" dir="2700000" algn="tl">
                    <a:srgbClr val="DDDDDD"/>
                  </a:outerShdw>
                </a:effectLst>
                <a:latin typeface="Arial" charset="0"/>
                <a:cs typeface="+mj-cs"/>
              </a:rPr>
              <a:t>développement</a:t>
            </a:r>
            <a:r>
              <a:rPr lang="en-US" sz="3200" b="1" dirty="0">
                <a:effectLst>
                  <a:outerShdw blurRad="38100" dist="38100" dir="2700000" algn="tl">
                    <a:srgbClr val="DDDDDD"/>
                  </a:outerShdw>
                </a:effectLst>
                <a:latin typeface="Arial" charset="0"/>
                <a:cs typeface="+mj-cs"/>
              </a:rPr>
              <a:t> vs. Temps de maintenance</a:t>
            </a:r>
            <a:endParaRPr lang="fr-CA" sz="3200" b="1" dirty="0">
              <a:effectLst>
                <a:outerShdw blurRad="38100" dist="38100" dir="2700000" algn="tl">
                  <a:srgbClr val="DDDDDD"/>
                </a:outerShdw>
              </a:effectLst>
              <a:latin typeface="Arial" charset="0"/>
              <a:cs typeface="+mj-cs"/>
            </a:endParaRPr>
          </a:p>
        </p:txBody>
      </p:sp>
      <p:sp>
        <p:nvSpPr>
          <p:cNvPr id="41986" name="Espace réservé du contenu 6"/>
          <p:cNvSpPr>
            <a:spLocks noGrp="1"/>
          </p:cNvSpPr>
          <p:nvPr>
            <p:ph idx="1"/>
            <p:custDataLst>
              <p:tags r:id="rId2"/>
            </p:custDataLst>
          </p:nvPr>
        </p:nvSpPr>
        <p:spPr>
          <a:xfrm>
            <a:off x="457200" y="2386819"/>
            <a:ext cx="8229600" cy="3739344"/>
          </a:xfrm>
        </p:spPr>
        <p:txBody>
          <a:bodyPr>
            <a:normAutofit lnSpcReduction="10000"/>
          </a:bodyPr>
          <a:lstStyle/>
          <a:p>
            <a:pPr marL="571500" indent="-571500" eaLnBrk="1" hangingPunct="1"/>
            <a:r>
              <a:rPr lang="fr-CA" dirty="0">
                <a:latin typeface="Arial" charset="0"/>
              </a:rPr>
              <a:t>Un projet de développement typique prend entre 1 et 2 ans</a:t>
            </a:r>
          </a:p>
          <a:p>
            <a:pPr marL="571500" indent="-571500" eaLnBrk="1" hangingPunct="1"/>
            <a:r>
              <a:rPr lang="fr-CA" dirty="0">
                <a:latin typeface="Arial" charset="0"/>
              </a:rPr>
              <a:t>La maintenance requiert un temps additionnel de 5 à 6 ans</a:t>
            </a:r>
          </a:p>
          <a:p>
            <a:pPr marL="571500" indent="-571500" eaLnBrk="1" hangingPunct="1"/>
            <a:r>
              <a:rPr lang="fr-CA" dirty="0">
                <a:latin typeface="Arial" charset="0"/>
              </a:rPr>
              <a:t>Règle du 80-20 (Pareto): </a:t>
            </a:r>
          </a:p>
          <a:p>
            <a:pPr marL="952500" lvl="1" indent="-495300" eaLnBrk="1" hangingPunct="1"/>
            <a:r>
              <a:rPr lang="fr-CA" dirty="0">
                <a:latin typeface="Arial" charset="0"/>
              </a:rPr>
              <a:t>20 % de l’effort dans le développement</a:t>
            </a:r>
          </a:p>
          <a:p>
            <a:pPr marL="952500" lvl="1" indent="-495300" eaLnBrk="1" hangingPunct="1"/>
            <a:r>
              <a:rPr lang="fr-CA" dirty="0">
                <a:latin typeface="Arial" charset="0"/>
              </a:rPr>
              <a:t>80 % de l’effort dans la maintenance.</a:t>
            </a:r>
          </a:p>
          <a:p>
            <a:pPr marL="571500" indent="-571500" eaLnBrk="1" hangingPunct="1"/>
            <a:endParaRPr lang="fr-CA" dirty="0">
              <a:latin typeface="Arial" charset="0"/>
            </a:endParaRPr>
          </a:p>
        </p:txBody>
      </p:sp>
      <p:sp>
        <p:nvSpPr>
          <p:cNvPr id="35844"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1988"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58A7248-AF99-0F4A-AAEF-75E8B7D4AD1E}" type="slidenum">
              <a:rPr lang="fr-BE" sz="1000"/>
              <a:pPr eaLnBrk="1" hangingPunct="1"/>
              <a:t>18</a:t>
            </a:fld>
            <a:endParaRPr lang="fr-BE" sz="1000"/>
          </a:p>
        </p:txBody>
      </p:sp>
      <p:pic>
        <p:nvPicPr>
          <p:cNvPr id="7"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129703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custDataLst>
              <p:tags r:id="rId1"/>
            </p:custDataLst>
          </p:nvPr>
        </p:nvSpPr>
        <p:spPr>
          <a:xfrm>
            <a:off x="2353738" y="274638"/>
            <a:ext cx="6333062" cy="1143000"/>
          </a:xfrm>
        </p:spPr>
        <p:txBody>
          <a:bodyPr>
            <a:normAutofit/>
          </a:bodyPr>
          <a:lstStyle/>
          <a:p>
            <a:pPr eaLnBrk="1" hangingPunct="1">
              <a:defRPr/>
            </a:pPr>
            <a:r>
              <a:rPr lang="fr-CA" sz="3600" dirty="0">
                <a:effectLst>
                  <a:outerShdw blurRad="38100" dist="38100" dir="2700000" algn="tl">
                    <a:srgbClr val="DDDDDD"/>
                  </a:outerShdw>
                </a:effectLst>
                <a:latin typeface="Arial" charset="0"/>
                <a:cs typeface="+mj-cs"/>
              </a:rPr>
              <a:t>Mauvaise perception</a:t>
            </a:r>
          </a:p>
        </p:txBody>
      </p:sp>
      <p:sp>
        <p:nvSpPr>
          <p:cNvPr id="36867" name="Espace réservé du pied de page 3"/>
          <p:cNvSpPr>
            <a:spLocks noGrp="1"/>
          </p:cNvSpPr>
          <p:nvPr>
            <p:ph type="ftr" sz="quarter" idx="10"/>
            <p:custDataLst>
              <p:tags r:id="rId2"/>
            </p:custDataLst>
          </p:nvPr>
        </p:nvSpPr>
        <p:spPr/>
        <p:txBody>
          <a:bodyPr/>
          <a:lstStyle/>
          <a:p>
            <a:pPr fontAlgn="base">
              <a:spcBef>
                <a:spcPct val="0"/>
              </a:spcBef>
              <a:spcAft>
                <a:spcPct val="0"/>
              </a:spcAft>
              <a:defRPr/>
            </a:pPr>
            <a:endParaRPr lang="fr-BE" dirty="0"/>
          </a:p>
        </p:txBody>
      </p:sp>
      <p:sp>
        <p:nvSpPr>
          <p:cNvPr id="43011" name="Espace réservé du numéro de diapositive 4"/>
          <p:cNvSpPr>
            <a:spLocks noGrp="1"/>
          </p:cNvSpPr>
          <p:nvPr>
            <p:ph type="sldNum" sz="quarter" idx="11"/>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6FAF612-8019-F14D-A1F9-1FF1FDE47679}" type="slidenum">
              <a:rPr lang="fr-BE" sz="1000"/>
              <a:pPr eaLnBrk="1" hangingPunct="1"/>
              <a:t>19</a:t>
            </a:fld>
            <a:endParaRPr lang="fr-BE" sz="1000"/>
          </a:p>
        </p:txBody>
      </p:sp>
      <p:pic>
        <p:nvPicPr>
          <p:cNvPr id="43012" name="Picture 5"/>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676337" y="2012950"/>
            <a:ext cx="76962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7"/>
          <p:cNvSpPr>
            <a:spLocks noChangeArrowheads="1"/>
          </p:cNvSpPr>
          <p:nvPr>
            <p:custDataLst>
              <p:tags r:id="rId5"/>
            </p:custDataLst>
          </p:nvPr>
        </p:nvSpPr>
        <p:spPr bwMode="auto">
          <a:xfrm>
            <a:off x="857250" y="1643063"/>
            <a:ext cx="4542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CA" b="1" dirty="0"/>
              <a:t>Oui, la maintenance est le coût le plus élevé!!</a:t>
            </a:r>
          </a:p>
        </p:txBody>
      </p:sp>
      <p:sp>
        <p:nvSpPr>
          <p:cNvPr id="43014" name="Rectangle 8"/>
          <p:cNvSpPr>
            <a:spLocks noChangeArrowheads="1"/>
          </p:cNvSpPr>
          <p:nvPr>
            <p:custDataLst>
              <p:tags r:id="rId6"/>
            </p:custDataLst>
          </p:nvPr>
        </p:nvSpPr>
        <p:spPr bwMode="auto">
          <a:xfrm>
            <a:off x="5429250" y="5572125"/>
            <a:ext cx="1846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4" defTabSz="746125" eaLnBrk="0" hangingPunct="0">
              <a:spcBef>
                <a:spcPct val="20000"/>
              </a:spcBef>
              <a:spcAft>
                <a:spcPts val="600"/>
              </a:spcAft>
              <a:buClr>
                <a:srgbClr val="A50021"/>
              </a:buClr>
              <a:buFont typeface="Wingdings" charset="0"/>
              <a:buNone/>
            </a:pPr>
            <a:endParaRPr lang="en-US" sz="900" dirty="0">
              <a:solidFill>
                <a:schemeClr val="tx2"/>
              </a:solidFill>
            </a:endParaRPr>
          </a:p>
        </p:txBody>
      </p:sp>
      <p:pic>
        <p:nvPicPr>
          <p:cNvPr id="8" name="Image 5" descr="UdeS_coul_300dpi.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2530534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séance-12</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636434" cy="4525963"/>
          </a:xfrm>
        </p:spPr>
        <p:txBody>
          <a:bodyPr/>
          <a:lstStyle/>
          <a:p>
            <a:r>
              <a:rPr lang="fr-CA" sz="2800" b="1" dirty="0" smtClean="0">
                <a:latin typeface="Arial" charset="0"/>
              </a:rPr>
              <a:t>Retour séance-12</a:t>
            </a:r>
          </a:p>
          <a:p>
            <a:r>
              <a:rPr lang="fr-CA" sz="2800" dirty="0" smtClean="0">
                <a:latin typeface="Arial" charset="0"/>
              </a:rPr>
              <a:t>Maintenance des SI</a:t>
            </a:r>
          </a:p>
          <a:p>
            <a:pPr lvl="1"/>
            <a:r>
              <a:rPr lang="fr-CA" sz="2400" b="1" dirty="0">
                <a:latin typeface="Arial" charset="0"/>
              </a:rPr>
              <a:t>Problèmes</a:t>
            </a:r>
            <a:r>
              <a:rPr lang="fr-CA" sz="2400" dirty="0">
                <a:latin typeface="Arial" charset="0"/>
              </a:rPr>
              <a:t> avec la maintenance</a:t>
            </a:r>
          </a:p>
          <a:p>
            <a:pPr lvl="1"/>
            <a:r>
              <a:rPr lang="fr-CA" sz="2400" b="1" dirty="0">
                <a:latin typeface="Arial" charset="0"/>
              </a:rPr>
              <a:t>Définition</a:t>
            </a:r>
            <a:r>
              <a:rPr lang="fr-CA" sz="2400" dirty="0">
                <a:latin typeface="Arial" charset="0"/>
              </a:rPr>
              <a:t> de la maintenance</a:t>
            </a:r>
          </a:p>
          <a:p>
            <a:pPr lvl="1"/>
            <a:r>
              <a:rPr lang="fr-CA" sz="2400" b="1" dirty="0">
                <a:latin typeface="Arial" charset="0"/>
              </a:rPr>
              <a:t>Perception</a:t>
            </a:r>
            <a:r>
              <a:rPr lang="fr-CA" sz="2400" dirty="0">
                <a:latin typeface="Arial" charset="0"/>
              </a:rPr>
              <a:t> de la maintenance</a:t>
            </a:r>
          </a:p>
          <a:p>
            <a:pPr lvl="1"/>
            <a:r>
              <a:rPr lang="fr-CA" sz="2400" b="1" dirty="0">
                <a:latin typeface="Arial" charset="0"/>
              </a:rPr>
              <a:t>Environnement</a:t>
            </a:r>
            <a:r>
              <a:rPr lang="fr-CA" sz="2400" dirty="0">
                <a:latin typeface="Arial" charset="0"/>
              </a:rPr>
              <a:t> de la maintenance</a:t>
            </a:r>
          </a:p>
          <a:p>
            <a:endParaRPr lang="fr-CA" sz="2800" dirty="0">
              <a:latin typeface="Arial" charset="0"/>
            </a:endParaRPr>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2</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553338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3"/>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4000500" y="3500438"/>
            <a:ext cx="47720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5"/>
          <p:cNvSpPr>
            <a:spLocks noGrp="1"/>
          </p:cNvSpPr>
          <p:nvPr>
            <p:ph type="title"/>
            <p:custDataLst>
              <p:tags r:id="rId2"/>
            </p:custDataLst>
          </p:nvPr>
        </p:nvSpPr>
        <p:spPr>
          <a:xfrm>
            <a:off x="785629" y="630906"/>
            <a:ext cx="8229600" cy="1143000"/>
          </a:xfrm>
        </p:spPr>
        <p:txBody>
          <a:bodyPr>
            <a:normAutofit/>
          </a:bodyPr>
          <a:lstStyle/>
          <a:p>
            <a:pPr eaLnBrk="1" hangingPunct="1">
              <a:defRPr/>
            </a:pPr>
            <a:r>
              <a:rPr lang="fr-FR" sz="3200" dirty="0">
                <a:effectLst>
                  <a:outerShdw blurRad="38100" dist="38100" dir="2700000" algn="tl">
                    <a:srgbClr val="DDDDDD"/>
                  </a:outerShdw>
                </a:effectLst>
                <a:latin typeface="Arial" charset="0"/>
                <a:cs typeface="+mj-cs"/>
              </a:rPr>
              <a:t>Les coûts de la maintenance</a:t>
            </a:r>
          </a:p>
        </p:txBody>
      </p:sp>
      <p:sp>
        <p:nvSpPr>
          <p:cNvPr id="37892"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4036"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923DFF-1BB1-F745-BF71-27C298E2C0D6}" type="slidenum">
              <a:rPr lang="fr-BE" sz="1000"/>
              <a:pPr eaLnBrk="1" hangingPunct="1"/>
              <a:t>20</a:t>
            </a:fld>
            <a:endParaRPr lang="fr-BE" sz="1000"/>
          </a:p>
        </p:txBody>
      </p:sp>
      <p:pic>
        <p:nvPicPr>
          <p:cNvPr id="44037" name="Picture 2"/>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357188" y="1773906"/>
            <a:ext cx="428682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8"/>
          <p:cNvSpPr>
            <a:spLocks noChangeArrowheads="1"/>
          </p:cNvSpPr>
          <p:nvPr>
            <p:custDataLst>
              <p:tags r:id="rId6"/>
            </p:custDataLst>
          </p:nvPr>
        </p:nvSpPr>
        <p:spPr bwMode="auto">
          <a:xfrm>
            <a:off x="5380038" y="6072188"/>
            <a:ext cx="376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sz="1000"/>
              <a:t>Yann-Gaël Guéhéneuc, </a:t>
            </a:r>
            <a:r>
              <a:rPr lang="fr-CA" sz="1000"/>
              <a:t>IFT3902 :Gestion de projet pour le développement et la maintenance des logiciels</a:t>
            </a:r>
            <a:endParaRPr lang="fr-FR" sz="1000"/>
          </a:p>
        </p:txBody>
      </p:sp>
      <p:pic>
        <p:nvPicPr>
          <p:cNvPr id="10" name="Image 5" descr="UdeS_coul_300dpi.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
        <p:nvSpPr>
          <p:cNvPr id="3" name="Bent-Up Arrow 2"/>
          <p:cNvSpPr/>
          <p:nvPr/>
        </p:nvSpPr>
        <p:spPr>
          <a:xfrm>
            <a:off x="4644008" y="2321127"/>
            <a:ext cx="736030" cy="591230"/>
          </a:xfrm>
          <a:prstGeom prst="bentUp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779393" y="2918260"/>
            <a:ext cx="600645" cy="338554"/>
          </a:xfrm>
          <a:prstGeom prst="rect">
            <a:avLst/>
          </a:prstGeom>
          <a:noFill/>
        </p:spPr>
        <p:txBody>
          <a:bodyPr wrap="none" rtlCol="0">
            <a:spAutoFit/>
          </a:bodyPr>
          <a:lstStyle/>
          <a:p>
            <a:r>
              <a:rPr lang="en-US" sz="1600" dirty="0" smtClean="0"/>
              <a:t>2000</a:t>
            </a:r>
            <a:endParaRPr lang="en-US" sz="1600" dirty="0"/>
          </a:p>
        </p:txBody>
      </p:sp>
    </p:spTree>
    <p:extLst>
      <p:ext uri="{BB962C8B-B14F-4D97-AF65-F5344CB8AC3E}">
        <p14:creationId xmlns:p14="http://schemas.microsoft.com/office/powerpoint/2010/main" val="4052211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custDataLst>
              <p:tags r:id="rId1"/>
            </p:custDataLst>
          </p:nvPr>
        </p:nvSpPr>
        <p:spPr>
          <a:xfrm>
            <a:off x="1696881" y="501915"/>
            <a:ext cx="6989919"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Coût de la maintenance</a:t>
            </a:r>
            <a:endParaRPr lang="en-US" sz="3600" b="1" dirty="0">
              <a:effectLst>
                <a:outerShdw blurRad="38100" dist="38100" dir="2700000" algn="tl">
                  <a:srgbClr val="DDDDDD"/>
                </a:outerShdw>
              </a:effectLst>
              <a:latin typeface="Arial" charset="0"/>
              <a:cs typeface="+mj-cs"/>
            </a:endParaRPr>
          </a:p>
        </p:txBody>
      </p:sp>
      <p:sp>
        <p:nvSpPr>
          <p:cNvPr id="45058" name="Rectangle 3"/>
          <p:cNvSpPr>
            <a:spLocks noGrp="1" noChangeArrowheads="1"/>
          </p:cNvSpPr>
          <p:nvPr>
            <p:ph idx="1"/>
            <p:custDataLst>
              <p:tags r:id="rId2"/>
            </p:custDataLst>
          </p:nvPr>
        </p:nvSpPr>
        <p:spPr/>
        <p:txBody>
          <a:bodyPr/>
          <a:lstStyle/>
          <a:p>
            <a:pPr eaLnBrk="1" hangingPunct="1">
              <a:lnSpc>
                <a:spcPct val="90000"/>
              </a:lnSpc>
            </a:pPr>
            <a:r>
              <a:rPr lang="fr-CA" sz="2400">
                <a:latin typeface="Arial" charset="0"/>
              </a:rPr>
              <a:t>Habituellement plus élevé que le développement</a:t>
            </a:r>
          </a:p>
          <a:p>
            <a:pPr lvl="1" eaLnBrk="1" hangingPunct="1">
              <a:lnSpc>
                <a:spcPct val="90000"/>
              </a:lnSpc>
            </a:pPr>
            <a:r>
              <a:rPr lang="fr-CA" sz="2000">
                <a:latin typeface="Arial" charset="0"/>
              </a:rPr>
              <a:t>2 à 100 fois plus, dépendant de l’application</a:t>
            </a:r>
          </a:p>
          <a:p>
            <a:pPr eaLnBrk="1" hangingPunct="1">
              <a:lnSpc>
                <a:spcPct val="90000"/>
              </a:lnSpc>
            </a:pPr>
            <a:r>
              <a:rPr lang="fr-CA" sz="2400">
                <a:latin typeface="Arial" charset="0"/>
              </a:rPr>
              <a:t>Touché par des facteurs techniques et non techniques</a:t>
            </a:r>
          </a:p>
          <a:p>
            <a:pPr eaLnBrk="1" hangingPunct="1">
              <a:lnSpc>
                <a:spcPct val="90000"/>
              </a:lnSpc>
            </a:pPr>
            <a:r>
              <a:rPr lang="fr-CA" sz="2400">
                <a:latin typeface="Arial" charset="0"/>
              </a:rPr>
              <a:t>Augmente au fur et à mesure que le logiciel est maintenu. </a:t>
            </a:r>
          </a:p>
          <a:p>
            <a:pPr lvl="1" eaLnBrk="1" hangingPunct="1">
              <a:lnSpc>
                <a:spcPct val="90000"/>
              </a:lnSpc>
            </a:pPr>
            <a:r>
              <a:rPr lang="fr-CA" sz="2000">
                <a:solidFill>
                  <a:srgbClr val="FF0000"/>
                </a:solidFill>
                <a:latin typeface="Arial" charset="0"/>
              </a:rPr>
              <a:t>La maintenance dégrade la structure du logiciel, rendant la maintenance plus difficile.</a:t>
            </a:r>
          </a:p>
          <a:p>
            <a:pPr eaLnBrk="1" hangingPunct="1">
              <a:lnSpc>
                <a:spcPct val="90000"/>
              </a:lnSpc>
            </a:pPr>
            <a:r>
              <a:rPr lang="fr-CA" sz="2400">
                <a:latin typeface="Arial" charset="0"/>
              </a:rPr>
              <a:t>Les vieux systèmes peuvent avoir des coûts plus élevés </a:t>
            </a:r>
          </a:p>
          <a:p>
            <a:pPr lvl="1" eaLnBrk="1" hangingPunct="1">
              <a:lnSpc>
                <a:spcPct val="90000"/>
              </a:lnSpc>
            </a:pPr>
            <a:r>
              <a:rPr lang="fr-CA" sz="2000">
                <a:latin typeface="Arial" charset="0"/>
              </a:rPr>
              <a:t>vieux langages, compilateurs</a:t>
            </a:r>
          </a:p>
        </p:txBody>
      </p:sp>
      <p:sp>
        <p:nvSpPr>
          <p:cNvPr id="3891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5060"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8C7EEB-AD2C-BE42-BB31-C5FDE82EAA09}" type="slidenum">
              <a:rPr lang="fr-BE" sz="1000"/>
              <a:pPr eaLnBrk="1" hangingPunct="1"/>
              <a:t>21</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196190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custDataLst>
              <p:tags r:id="rId1"/>
            </p:custDataLst>
          </p:nvPr>
        </p:nvSpPr>
        <p:spPr>
          <a:xfrm>
            <a:off x="2156682" y="581691"/>
            <a:ext cx="6891390" cy="1143000"/>
          </a:xfrm>
        </p:spPr>
        <p:txBody>
          <a:bodyPr>
            <a:normAutofit/>
          </a:bodyPr>
          <a:lstStyle/>
          <a:p>
            <a:pPr eaLnBrk="1" hangingPunct="1">
              <a:defRPr/>
            </a:pPr>
            <a:r>
              <a:rPr lang="fr-CA" sz="3200" b="1" dirty="0">
                <a:effectLst>
                  <a:outerShdw blurRad="38100" dist="38100" dir="2700000" algn="tl">
                    <a:srgbClr val="DDDDDD"/>
                  </a:outerShdw>
                </a:effectLst>
                <a:latin typeface="Arial" charset="0"/>
                <a:cs typeface="+mj-cs"/>
              </a:rPr>
              <a:t>Fausse perception des coûts</a:t>
            </a:r>
            <a:endParaRPr lang="en-US" sz="3200" b="1" dirty="0">
              <a:effectLst>
                <a:outerShdw blurRad="38100" dist="38100" dir="2700000" algn="tl">
                  <a:srgbClr val="DDDDDD"/>
                </a:outerShdw>
              </a:effectLst>
              <a:latin typeface="Arial" charset="0"/>
              <a:cs typeface="+mj-cs"/>
            </a:endParaRPr>
          </a:p>
        </p:txBody>
      </p:sp>
      <p:sp>
        <p:nvSpPr>
          <p:cNvPr id="47106" name="Rectangle 3"/>
          <p:cNvSpPr>
            <a:spLocks noGrp="1" noChangeArrowheads="1"/>
          </p:cNvSpPr>
          <p:nvPr>
            <p:ph idx="1"/>
            <p:custDataLst>
              <p:tags r:id="rId2"/>
            </p:custDataLst>
          </p:nvPr>
        </p:nvSpPr>
        <p:spPr>
          <a:xfrm>
            <a:off x="971550" y="1628775"/>
            <a:ext cx="7772400" cy="4729163"/>
          </a:xfrm>
        </p:spPr>
        <p:txBody>
          <a:bodyPr/>
          <a:lstStyle/>
          <a:p>
            <a:pPr eaLnBrk="1" hangingPunct="1">
              <a:lnSpc>
                <a:spcPct val="90000"/>
              </a:lnSpc>
            </a:pPr>
            <a:r>
              <a:rPr lang="fr-CA">
                <a:latin typeface="Arial" charset="0"/>
              </a:rPr>
              <a:t>Le service de maintenance n’est pas clair lorsque:</a:t>
            </a:r>
          </a:p>
          <a:p>
            <a:pPr lvl="1" eaLnBrk="1" hangingPunct="1">
              <a:lnSpc>
                <a:spcPct val="90000"/>
              </a:lnSpc>
            </a:pPr>
            <a:r>
              <a:rPr lang="fr-CA">
                <a:latin typeface="Arial" charset="0"/>
              </a:rPr>
              <a:t>Les parties et les processus sont immatures (pas de SLA); </a:t>
            </a:r>
          </a:p>
          <a:p>
            <a:pPr lvl="1" eaLnBrk="1" hangingPunct="1">
              <a:lnSpc>
                <a:spcPct val="90000"/>
              </a:lnSpc>
            </a:pPr>
            <a:r>
              <a:rPr lang="fr-CA">
                <a:latin typeface="Arial" charset="0"/>
              </a:rPr>
              <a:t>Symptômes</a:t>
            </a:r>
          </a:p>
          <a:p>
            <a:pPr lvl="2" eaLnBrk="1" hangingPunct="1">
              <a:lnSpc>
                <a:spcPct val="90000"/>
              </a:lnSpc>
            </a:pPr>
            <a:r>
              <a:rPr lang="fr-CA">
                <a:latin typeface="Arial" charset="0"/>
              </a:rPr>
              <a:t>priorités confuses, délais, coûts non justifiés</a:t>
            </a:r>
          </a:p>
          <a:p>
            <a:pPr eaLnBrk="1" hangingPunct="1">
              <a:lnSpc>
                <a:spcPct val="90000"/>
              </a:lnSpc>
            </a:pPr>
            <a:r>
              <a:rPr lang="fr-CA">
                <a:latin typeface="Arial" charset="0"/>
              </a:rPr>
              <a:t>Oui, la main d’œuvre est chère, mais lorsqu’elle est utilisée pour ajouter de nouvelles fonctionnalités…</a:t>
            </a:r>
          </a:p>
        </p:txBody>
      </p:sp>
      <p:sp>
        <p:nvSpPr>
          <p:cNvPr id="39940"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710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9BC47EB-DB3D-9F42-BF83-DFDD1F5A673E}" type="slidenum">
              <a:rPr lang="fr-BE" sz="1000"/>
              <a:pPr eaLnBrk="1" hangingPunct="1"/>
              <a:t>22</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2034035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custDataLst>
              <p:tags r:id="rId1"/>
            </p:custDataLst>
          </p:nvPr>
        </p:nvSpPr>
        <p:spPr>
          <a:xfrm>
            <a:off x="914400" y="512864"/>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Perception interne</a:t>
            </a:r>
          </a:p>
        </p:txBody>
      </p:sp>
      <p:sp>
        <p:nvSpPr>
          <p:cNvPr id="49154" name="Espace réservé du contenu 5"/>
          <p:cNvSpPr>
            <a:spLocks noGrp="1"/>
          </p:cNvSpPr>
          <p:nvPr>
            <p:ph idx="1"/>
            <p:custDataLst>
              <p:tags r:id="rId2"/>
            </p:custDataLst>
          </p:nvPr>
        </p:nvSpPr>
        <p:spPr/>
        <p:txBody>
          <a:bodyPr/>
          <a:lstStyle/>
          <a:p>
            <a:r>
              <a:rPr lang="fr-CA" dirty="0">
                <a:latin typeface="Arial" charset="0"/>
              </a:rPr>
              <a:t>Logiciel très mal conçu et programmé </a:t>
            </a:r>
          </a:p>
          <a:p>
            <a:pPr lvl="1"/>
            <a:r>
              <a:rPr lang="fr-CA" dirty="0">
                <a:latin typeface="Arial" charset="0"/>
              </a:rPr>
              <a:t>Conception douteuse</a:t>
            </a:r>
          </a:p>
          <a:p>
            <a:r>
              <a:rPr lang="fr-CA" u="sng" dirty="0">
                <a:latin typeface="Arial" charset="0"/>
              </a:rPr>
              <a:t>Absence de documentation</a:t>
            </a:r>
          </a:p>
          <a:p>
            <a:r>
              <a:rPr lang="fr-CA" u="sng" dirty="0">
                <a:latin typeface="Arial" charset="0"/>
              </a:rPr>
              <a:t>Pas de système de test automatisé</a:t>
            </a:r>
          </a:p>
          <a:p>
            <a:pPr eaLnBrk="1" hangingPunct="1"/>
            <a:endParaRPr lang="fr-CA" dirty="0">
              <a:latin typeface="Arial" charset="0"/>
            </a:endParaRPr>
          </a:p>
        </p:txBody>
      </p:sp>
      <p:sp>
        <p:nvSpPr>
          <p:cNvPr id="4096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4915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F38956-8B6D-A84D-8CD8-7D7AE3D1B00B}" type="slidenum">
              <a:rPr lang="fr-BE" sz="1000"/>
              <a:pPr eaLnBrk="1" hangingPunct="1"/>
              <a:t>23</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3593388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custDataLst>
              <p:tags r:id="rId1"/>
            </p:custDataLst>
          </p:nvPr>
        </p:nvSpPr>
        <p:spPr>
          <a:xfrm>
            <a:off x="514350" y="1123383"/>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Réalité de mainteneur</a:t>
            </a:r>
          </a:p>
        </p:txBody>
      </p:sp>
      <p:sp>
        <p:nvSpPr>
          <p:cNvPr id="51202" name="Espace réservé du contenu 5"/>
          <p:cNvSpPr>
            <a:spLocks noGrp="1"/>
          </p:cNvSpPr>
          <p:nvPr>
            <p:ph idx="1"/>
            <p:custDataLst>
              <p:tags r:id="rId2"/>
            </p:custDataLst>
          </p:nvPr>
        </p:nvSpPr>
        <p:spPr>
          <a:xfrm>
            <a:off x="971550" y="2540101"/>
            <a:ext cx="7772400" cy="3603523"/>
          </a:xfrm>
        </p:spPr>
        <p:txBody>
          <a:bodyPr/>
          <a:lstStyle/>
          <a:p>
            <a:r>
              <a:rPr lang="fr-CA" dirty="0">
                <a:latin typeface="Arial" charset="0"/>
              </a:rPr>
              <a:t>Logiciels large et complexe avec peu de documentation;</a:t>
            </a:r>
          </a:p>
          <a:p>
            <a:r>
              <a:rPr lang="fr-CA" dirty="0">
                <a:latin typeface="Arial" charset="0"/>
              </a:rPr>
              <a:t>Doit être changé rapidement sans interrompre le service;</a:t>
            </a:r>
          </a:p>
          <a:p>
            <a:pPr>
              <a:buFont typeface="Wingdings" charset="0"/>
              <a:buNone/>
            </a:pPr>
            <a:endParaRPr lang="fr-CA" sz="3600" dirty="0">
              <a:latin typeface="Arial" charset="0"/>
            </a:endParaRPr>
          </a:p>
          <a:p>
            <a:pPr eaLnBrk="1" hangingPunct="1"/>
            <a:endParaRPr lang="fr-CA" dirty="0">
              <a:latin typeface="Arial" charset="0"/>
            </a:endParaRPr>
          </a:p>
        </p:txBody>
      </p:sp>
      <p:sp>
        <p:nvSpPr>
          <p:cNvPr id="41988"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1204"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96F77A-9A94-3F43-AF19-C633C3C5013F}" type="slidenum">
              <a:rPr lang="fr-BE" sz="1000"/>
              <a:pPr eaLnBrk="1" hangingPunct="1"/>
              <a:t>24</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614619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1"/>
            </p:custDataLst>
          </p:nvPr>
        </p:nvSpPr>
        <p:spPr>
          <a:xfrm>
            <a:off x="708996" y="512864"/>
            <a:ext cx="8229600" cy="1143000"/>
          </a:xfrm>
        </p:spPr>
        <p:txBody>
          <a:bodyPr>
            <a:normAutofit/>
          </a:bodyPr>
          <a:lstStyle/>
          <a:p>
            <a:pPr eaLnBrk="1" hangingPunct="1">
              <a:defRPr/>
            </a:pPr>
            <a:r>
              <a:rPr lang="fr-CA" sz="3600" b="1" dirty="0" smtClean="0">
                <a:ea typeface="+mj-ea"/>
                <a:cs typeface="+mj-cs"/>
              </a:rPr>
              <a:t>Les lois de </a:t>
            </a:r>
            <a:r>
              <a:rPr lang="fr-CA" sz="3600" b="1" dirty="0" err="1" smtClean="0">
                <a:ea typeface="+mj-ea"/>
                <a:cs typeface="+mj-cs"/>
              </a:rPr>
              <a:t>Lehman</a:t>
            </a:r>
            <a:endParaRPr lang="en-US" sz="3600" b="1" dirty="0">
              <a:ea typeface="+mj-ea"/>
              <a:cs typeface="+mj-cs"/>
            </a:endParaRPr>
          </a:p>
        </p:txBody>
      </p:sp>
      <p:sp>
        <p:nvSpPr>
          <p:cNvPr id="53250" name="Espace réservé du contenu 5"/>
          <p:cNvSpPr>
            <a:spLocks noGrp="1"/>
          </p:cNvSpPr>
          <p:nvPr>
            <p:ph idx="1"/>
            <p:custDataLst>
              <p:tags r:id="rId2"/>
            </p:custDataLst>
          </p:nvPr>
        </p:nvSpPr>
        <p:spPr/>
        <p:txBody>
          <a:bodyPr/>
          <a:lstStyle/>
          <a:p>
            <a:pPr eaLnBrk="1" hangingPunct="1"/>
            <a:r>
              <a:rPr lang="fr-CA" sz="1800" b="1" dirty="0">
                <a:latin typeface="Arial" charset="0"/>
              </a:rPr>
              <a:t>Changement continue</a:t>
            </a:r>
          </a:p>
          <a:p>
            <a:pPr lvl="1" eaLnBrk="1" hangingPunct="1"/>
            <a:r>
              <a:rPr lang="fr-CA" sz="1600" dirty="0">
                <a:latin typeface="Arial" charset="0"/>
              </a:rPr>
              <a:t>Un logiciel doit continuellement être adapté. Sinon la satisfaction du client diminuera. </a:t>
            </a:r>
          </a:p>
          <a:p>
            <a:pPr lvl="1" algn="just" eaLnBrk="1" hangingPunct="1"/>
            <a:r>
              <a:rPr lang="fr-CA" sz="1600" dirty="0">
                <a:latin typeface="Arial" charset="0"/>
              </a:rPr>
              <a:t>Ces changements se font </a:t>
            </a:r>
            <a:r>
              <a:rPr lang="fr-CA" sz="1600" b="1" dirty="0">
                <a:latin typeface="Arial" charset="0"/>
              </a:rPr>
              <a:t>sous l’effet de la pression </a:t>
            </a:r>
            <a:r>
              <a:rPr lang="fr-CA" sz="1600" dirty="0">
                <a:latin typeface="Arial" charset="0"/>
              </a:rPr>
              <a:t>de l’environnement (les utilisateurs) dans lequel le système évolue et par l’écart qui existe entre </a:t>
            </a:r>
            <a:r>
              <a:rPr lang="fr-CA" sz="1600" u="sng" dirty="0">
                <a:latin typeface="Arial" charset="0"/>
              </a:rPr>
              <a:t>les caractéristiques du système et les besoins du domaine</a:t>
            </a:r>
            <a:r>
              <a:rPr lang="fr-CA" sz="1600" dirty="0">
                <a:latin typeface="Arial" charset="0"/>
              </a:rPr>
              <a:t>.</a:t>
            </a:r>
          </a:p>
          <a:p>
            <a:pPr eaLnBrk="1" hangingPunct="1"/>
            <a:r>
              <a:rPr lang="fr-CA" sz="1800" b="1" dirty="0">
                <a:latin typeface="Arial" charset="0"/>
              </a:rPr>
              <a:t>Complexité croissante</a:t>
            </a:r>
          </a:p>
          <a:p>
            <a:pPr lvl="1" algn="just" eaLnBrk="1" hangingPunct="1"/>
            <a:r>
              <a:rPr lang="fr-CA" sz="1600" dirty="0">
                <a:latin typeface="Arial" charset="0"/>
              </a:rPr>
              <a:t>La complexité du logiciel augmente à chaque évolution à moins que cette évolution soit faite pour maintenir ou diminuer cette complexité. Les interactions et les dépendances augmentent, le couplage croit et le risque d’erreur croit. </a:t>
            </a:r>
          </a:p>
          <a:p>
            <a:pPr lvl="1" algn="just" eaLnBrk="1" hangingPunct="1"/>
            <a:r>
              <a:rPr lang="fr-CA" sz="1600" dirty="0">
                <a:latin typeface="Arial" charset="0"/>
              </a:rPr>
              <a:t>Si beaucoup d’effort est consacré à éviter la croissance de la complexité, alors ce sont moins de ressources et de temps disponibles pour la transformation du système.</a:t>
            </a:r>
          </a:p>
        </p:txBody>
      </p:sp>
      <p:sp>
        <p:nvSpPr>
          <p:cNvPr id="43012"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3252"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6932648-76A9-5D4A-8852-5FBE693AA747}" type="slidenum">
              <a:rPr lang="fr-BE" sz="1000"/>
              <a:pPr eaLnBrk="1" hangingPunct="1"/>
              <a:t>25</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3453345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1"/>
            </p:custDataLst>
          </p:nvPr>
        </p:nvSpPr>
        <p:spPr>
          <a:xfrm>
            <a:off x="1000125" y="581201"/>
            <a:ext cx="8229600" cy="1143000"/>
          </a:xfrm>
        </p:spPr>
        <p:txBody>
          <a:bodyPr>
            <a:normAutofit/>
          </a:bodyPr>
          <a:lstStyle/>
          <a:p>
            <a:pPr eaLnBrk="1" hangingPunct="1">
              <a:defRPr/>
            </a:pPr>
            <a:r>
              <a:rPr lang="fr-CA" sz="3600" b="1" dirty="0" smtClean="0">
                <a:ea typeface="+mj-ea"/>
                <a:cs typeface="+mj-cs"/>
              </a:rPr>
              <a:t>Lois de </a:t>
            </a:r>
            <a:r>
              <a:rPr lang="fr-CA" sz="3600" b="1" dirty="0" err="1" smtClean="0">
                <a:ea typeface="+mj-ea"/>
                <a:cs typeface="+mj-cs"/>
              </a:rPr>
              <a:t>Lehman</a:t>
            </a:r>
            <a:endParaRPr lang="en-US" sz="3600" b="1" dirty="0">
              <a:ea typeface="+mj-ea"/>
              <a:cs typeface="+mj-cs"/>
            </a:endParaRPr>
          </a:p>
        </p:txBody>
      </p:sp>
      <p:sp>
        <p:nvSpPr>
          <p:cNvPr id="55298" name="Espace réservé du contenu 5"/>
          <p:cNvSpPr>
            <a:spLocks noGrp="1"/>
          </p:cNvSpPr>
          <p:nvPr>
            <p:ph idx="1"/>
            <p:custDataLst>
              <p:tags r:id="rId2"/>
            </p:custDataLst>
          </p:nvPr>
        </p:nvSpPr>
        <p:spPr>
          <a:xfrm>
            <a:off x="912544" y="1998625"/>
            <a:ext cx="7772400" cy="4643438"/>
          </a:xfrm>
        </p:spPr>
        <p:txBody>
          <a:bodyPr/>
          <a:lstStyle/>
          <a:p>
            <a:pPr marL="514350" indent="-514350" eaLnBrk="1" hangingPunct="1"/>
            <a:r>
              <a:rPr lang="fr-CA" sz="2000" b="1" dirty="0">
                <a:latin typeface="Arial" charset="0"/>
              </a:rPr>
              <a:t>Croissance continue</a:t>
            </a:r>
          </a:p>
          <a:p>
            <a:pPr marL="1187450" lvl="1" indent="-514350" algn="just" eaLnBrk="1" hangingPunct="1"/>
            <a:r>
              <a:rPr lang="fr-CA" sz="1800" dirty="0">
                <a:latin typeface="Arial" charset="0"/>
              </a:rPr>
              <a:t>Le contenu fonctionnel d’un logiciel doit continuellement croître afin de satisfaire les besoins des utilisateurs durant toute sa vie utile.</a:t>
            </a:r>
          </a:p>
          <a:p>
            <a:pPr marL="514350" indent="-514350" algn="just" eaLnBrk="1" hangingPunct="1"/>
            <a:r>
              <a:rPr lang="fr-CA" sz="2000" b="1" dirty="0">
                <a:latin typeface="Arial" charset="0"/>
              </a:rPr>
              <a:t>Qualité décroissante</a:t>
            </a:r>
          </a:p>
          <a:p>
            <a:pPr marL="1187450" lvl="1" indent="-514350" algn="just" eaLnBrk="1" hangingPunct="1"/>
            <a:r>
              <a:rPr lang="fr-CA" sz="1800" dirty="0">
                <a:latin typeface="Arial" charset="0"/>
              </a:rPr>
              <a:t>La qualité d’un logiciel va être perçue comme décroissante à moins d’une maintenance rigoureuse et adaptée aux changements dans l’environnement opérationnel.</a:t>
            </a:r>
          </a:p>
          <a:p>
            <a:pPr marL="1187450" lvl="1" indent="-514350" eaLnBrk="1" hangingPunct="1"/>
            <a:endParaRPr lang="en-US" sz="1800" dirty="0">
              <a:latin typeface="Arial" charset="0"/>
            </a:endParaRPr>
          </a:p>
        </p:txBody>
      </p:sp>
      <p:sp>
        <p:nvSpPr>
          <p:cNvPr id="4403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5300"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3788E29-E0BB-A645-A08E-E027D61FBCBC}" type="slidenum">
              <a:rPr lang="fr-BE" sz="1000"/>
              <a:pPr eaLnBrk="1" hangingPunct="1"/>
              <a:t>26</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1631162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custDataLst>
              <p:tags r:id="rId1"/>
            </p:custDataLst>
          </p:nvPr>
        </p:nvSpPr>
        <p:spPr>
          <a:xfrm>
            <a:off x="1146900" y="614048"/>
            <a:ext cx="8229600" cy="1143000"/>
          </a:xfrm>
        </p:spPr>
        <p:txBody>
          <a:bodyPr>
            <a:normAutofit/>
          </a:bodyPr>
          <a:lstStyle/>
          <a:p>
            <a:pPr eaLnBrk="1" hangingPunct="1">
              <a:defRPr/>
            </a:pPr>
            <a:r>
              <a:rPr lang="fr-CA" sz="3600" b="1" dirty="0" smtClean="0">
                <a:ea typeface="+mj-ea"/>
                <a:cs typeface="+mj-cs"/>
              </a:rPr>
              <a:t>Conclusion sur les lois</a:t>
            </a:r>
            <a:endParaRPr lang="en-US" sz="3600" b="1" dirty="0">
              <a:ea typeface="+mj-ea"/>
              <a:cs typeface="+mj-cs"/>
            </a:endParaRPr>
          </a:p>
        </p:txBody>
      </p:sp>
      <p:sp>
        <p:nvSpPr>
          <p:cNvPr id="57346" name="Espace réservé du contenu 5"/>
          <p:cNvSpPr>
            <a:spLocks noGrp="1"/>
          </p:cNvSpPr>
          <p:nvPr>
            <p:ph idx="1"/>
            <p:custDataLst>
              <p:tags r:id="rId2"/>
            </p:custDataLst>
          </p:nvPr>
        </p:nvSpPr>
        <p:spPr>
          <a:xfrm>
            <a:off x="457200" y="2230046"/>
            <a:ext cx="8229600" cy="4525963"/>
          </a:xfrm>
        </p:spPr>
        <p:txBody>
          <a:bodyPr/>
          <a:lstStyle/>
          <a:p>
            <a:pPr eaLnBrk="1" hangingPunct="1">
              <a:lnSpc>
                <a:spcPct val="80000"/>
              </a:lnSpc>
            </a:pPr>
            <a:r>
              <a:rPr lang="fr-CA" sz="2800" b="1" dirty="0">
                <a:latin typeface="Arial" charset="0"/>
              </a:rPr>
              <a:t>Observations:</a:t>
            </a:r>
          </a:p>
          <a:p>
            <a:pPr lvl="1" eaLnBrk="1" hangingPunct="1">
              <a:lnSpc>
                <a:spcPct val="80000"/>
              </a:lnSpc>
            </a:pPr>
            <a:r>
              <a:rPr lang="fr-CA" dirty="0">
                <a:latin typeface="Arial" charset="0"/>
              </a:rPr>
              <a:t>Les logiciels évoluent ou disparaissent</a:t>
            </a:r>
          </a:p>
          <a:p>
            <a:pPr lvl="1" eaLnBrk="1" hangingPunct="1">
              <a:lnSpc>
                <a:spcPct val="80000"/>
              </a:lnSpc>
            </a:pPr>
            <a:r>
              <a:rPr lang="fr-CA" dirty="0">
                <a:latin typeface="Arial" charset="0"/>
              </a:rPr>
              <a:t>Un logiciel qui grossit implique une complexité qui va limiter sa capacité de croître. </a:t>
            </a:r>
          </a:p>
          <a:p>
            <a:pPr eaLnBrk="1" hangingPunct="1">
              <a:lnSpc>
                <a:spcPct val="80000"/>
              </a:lnSpc>
            </a:pPr>
            <a:r>
              <a:rPr lang="fr-CA" sz="2800" b="1" dirty="0">
                <a:latin typeface="Arial" charset="0"/>
              </a:rPr>
              <a:t>Solutions</a:t>
            </a:r>
            <a:r>
              <a:rPr lang="fr-CA" sz="2800" dirty="0">
                <a:latin typeface="Arial" charset="0"/>
              </a:rPr>
              <a:t>: </a:t>
            </a:r>
          </a:p>
          <a:p>
            <a:pPr lvl="1" eaLnBrk="1" hangingPunct="1">
              <a:lnSpc>
                <a:spcPct val="80000"/>
              </a:lnSpc>
            </a:pPr>
            <a:r>
              <a:rPr lang="fr-CA" dirty="0">
                <a:latin typeface="Arial" charset="0"/>
              </a:rPr>
              <a:t>Nécessité de gérer la complexité </a:t>
            </a:r>
          </a:p>
          <a:p>
            <a:pPr lvl="1" eaLnBrk="1" hangingPunct="1">
              <a:lnSpc>
                <a:spcPct val="80000"/>
              </a:lnSpc>
            </a:pPr>
            <a:r>
              <a:rPr lang="fr-CA" dirty="0">
                <a:latin typeface="Arial" charset="0"/>
              </a:rPr>
              <a:t>Revoir périodiquement le design</a:t>
            </a:r>
          </a:p>
          <a:p>
            <a:pPr lvl="2" eaLnBrk="1" hangingPunct="1">
              <a:lnSpc>
                <a:spcPct val="80000"/>
              </a:lnSpc>
            </a:pPr>
            <a:r>
              <a:rPr lang="fr-CA" sz="2000" b="1" dirty="0">
                <a:latin typeface="Arial" charset="0"/>
              </a:rPr>
              <a:t>Activités de </a:t>
            </a:r>
            <a:r>
              <a:rPr lang="fr-CA" sz="2000" b="1" dirty="0" err="1">
                <a:latin typeface="Arial" charset="0"/>
              </a:rPr>
              <a:t>refactoring</a:t>
            </a:r>
            <a:r>
              <a:rPr lang="fr-CA" sz="2000" b="1" dirty="0">
                <a:latin typeface="Arial" charset="0"/>
              </a:rPr>
              <a:t> pour rajeunir le logiciel</a:t>
            </a:r>
          </a:p>
        </p:txBody>
      </p:sp>
      <p:sp>
        <p:nvSpPr>
          <p:cNvPr id="45060"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734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34578D-4B02-A44C-A9A9-80EADDF574EA}" type="slidenum">
              <a:rPr lang="fr-BE" sz="1000"/>
              <a:pPr eaLnBrk="1" hangingPunct="1"/>
              <a:t>27</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1757581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a:xfrm>
            <a:off x="2590800" y="687387"/>
            <a:ext cx="6684571" cy="1143000"/>
          </a:xfrm>
        </p:spPr>
        <p:txBody>
          <a:bodyPr>
            <a:noAutofit/>
          </a:bodyPr>
          <a:lstStyle/>
          <a:p>
            <a:pPr eaLnBrk="1" hangingPunct="1">
              <a:defRPr/>
            </a:pPr>
            <a:r>
              <a:rPr lang="fr-CA" sz="3200" b="1" dirty="0">
                <a:effectLst>
                  <a:outerShdw blurRad="38100" dist="38100" dir="2700000" algn="tl">
                    <a:srgbClr val="DDDDDD"/>
                  </a:outerShdw>
                </a:effectLst>
                <a:latin typeface="Arial" charset="0"/>
                <a:cs typeface="+mj-cs"/>
              </a:rPr>
              <a:t>Classification des problèmes </a:t>
            </a:r>
            <a:r>
              <a:rPr lang="fr-CA" sz="3200" b="1" dirty="0" smtClean="0">
                <a:effectLst>
                  <a:outerShdw blurRad="38100" dist="38100" dir="2700000" algn="tl">
                    <a:srgbClr val="DDDDDD"/>
                  </a:outerShdw>
                </a:effectLst>
                <a:latin typeface="Arial" charset="0"/>
                <a:cs typeface="+mj-cs"/>
              </a:rPr>
              <a:t/>
            </a:r>
            <a:br>
              <a:rPr lang="fr-CA" sz="3200" b="1" dirty="0" smtClean="0">
                <a:effectLst>
                  <a:outerShdw blurRad="38100" dist="38100" dir="2700000" algn="tl">
                    <a:srgbClr val="DDDDDD"/>
                  </a:outerShdw>
                </a:effectLst>
                <a:latin typeface="Arial" charset="0"/>
                <a:cs typeface="+mj-cs"/>
              </a:rPr>
            </a:br>
            <a:r>
              <a:rPr lang="fr-CA" sz="3200" b="1" dirty="0" smtClean="0">
                <a:effectLst>
                  <a:outerShdw blurRad="38100" dist="38100" dir="2700000" algn="tl">
                    <a:srgbClr val="DDDDDD"/>
                  </a:outerShdw>
                </a:effectLst>
                <a:latin typeface="Arial" charset="0"/>
                <a:cs typeface="+mj-cs"/>
              </a:rPr>
              <a:t>selon  </a:t>
            </a:r>
            <a:r>
              <a:rPr lang="fr-CA" sz="3200" b="1" dirty="0">
                <a:effectLst>
                  <a:outerShdw blurRad="38100" dist="38100" dir="2700000" algn="tl">
                    <a:srgbClr val="DDDDDD"/>
                  </a:outerShdw>
                </a:effectLst>
                <a:latin typeface="Arial" charset="0"/>
                <a:cs typeface="+mj-cs"/>
              </a:rPr>
              <a:t>Dr. Bennet</a:t>
            </a:r>
            <a:endParaRPr lang="en-US" sz="3200" b="1" dirty="0">
              <a:effectLst>
                <a:outerShdw blurRad="38100" dist="38100" dir="2700000" algn="tl">
                  <a:srgbClr val="DDDDDD"/>
                </a:outerShdw>
              </a:effectLst>
              <a:latin typeface="Arial" charset="0"/>
              <a:cs typeface="+mj-cs"/>
            </a:endParaRPr>
          </a:p>
        </p:txBody>
      </p:sp>
      <p:sp>
        <p:nvSpPr>
          <p:cNvPr id="59394" name="Espace réservé du contenu 5"/>
          <p:cNvSpPr>
            <a:spLocks noGrp="1"/>
          </p:cNvSpPr>
          <p:nvPr>
            <p:ph idx="1"/>
            <p:custDataLst>
              <p:tags r:id="rId2"/>
            </p:custDataLst>
          </p:nvPr>
        </p:nvSpPr>
        <p:spPr>
          <a:xfrm>
            <a:off x="457200" y="1830387"/>
            <a:ext cx="8229600" cy="4525963"/>
          </a:xfrm>
        </p:spPr>
        <p:txBody>
          <a:bodyPr/>
          <a:lstStyle/>
          <a:p>
            <a:pPr marL="609600" indent="-609600" eaLnBrk="1" hangingPunct="1"/>
            <a:r>
              <a:rPr lang="fr-CA" sz="2800" b="1" dirty="0">
                <a:latin typeface="Arial" charset="0"/>
              </a:rPr>
              <a:t>Problèmes d’alignement </a:t>
            </a:r>
            <a:r>
              <a:rPr lang="fr-CA" sz="2800" dirty="0">
                <a:latin typeface="Arial" charset="0"/>
              </a:rPr>
              <a:t>(A)</a:t>
            </a:r>
          </a:p>
          <a:p>
            <a:pPr marL="609600" indent="-609600" eaLnBrk="1" hangingPunct="1"/>
            <a:r>
              <a:rPr lang="fr-CA" sz="2800" b="1" dirty="0">
                <a:latin typeface="Arial" charset="0"/>
              </a:rPr>
              <a:t>Problèmes de processus </a:t>
            </a:r>
            <a:r>
              <a:rPr lang="fr-CA" sz="2800" dirty="0">
                <a:latin typeface="Arial" charset="0"/>
              </a:rPr>
              <a:t>(P)</a:t>
            </a:r>
          </a:p>
          <a:p>
            <a:pPr marL="609600" indent="-609600" eaLnBrk="1" hangingPunct="1"/>
            <a:r>
              <a:rPr lang="fr-CA" sz="2800" b="1" dirty="0">
                <a:latin typeface="Arial" charset="0"/>
              </a:rPr>
              <a:t>Problèmes techniques </a:t>
            </a:r>
            <a:r>
              <a:rPr lang="fr-CA" sz="2800" dirty="0">
                <a:latin typeface="Arial" charset="0"/>
              </a:rPr>
              <a:t>(</a:t>
            </a:r>
            <a:r>
              <a:rPr lang="fr-CA" sz="2800" dirty="0" err="1">
                <a:latin typeface="Arial" charset="0"/>
              </a:rPr>
              <a:t>T</a:t>
            </a:r>
            <a:r>
              <a:rPr lang="fr-CA" sz="2800" dirty="0">
                <a:latin typeface="Arial" charset="0"/>
              </a:rPr>
              <a:t>)</a:t>
            </a:r>
          </a:p>
          <a:p>
            <a:pPr marL="1181100" lvl="1" indent="-609600" eaLnBrk="1" hangingPunct="1"/>
            <a:r>
              <a:rPr lang="fr-CA" sz="2400" dirty="0">
                <a:latin typeface="Arial" charset="0"/>
              </a:rPr>
              <a:t>(A) Et (P) sont des problèmes de management</a:t>
            </a:r>
          </a:p>
          <a:p>
            <a:pPr marL="1181100" lvl="1" indent="-609600" eaLnBrk="1" hangingPunct="1"/>
            <a:r>
              <a:rPr lang="fr-CA" sz="2400" dirty="0">
                <a:latin typeface="Arial" charset="0"/>
              </a:rPr>
              <a:t>(</a:t>
            </a:r>
            <a:r>
              <a:rPr lang="fr-CA" sz="2400" dirty="0" err="1">
                <a:latin typeface="Arial" charset="0"/>
              </a:rPr>
              <a:t>T</a:t>
            </a:r>
            <a:r>
              <a:rPr lang="fr-CA" sz="2400" dirty="0">
                <a:latin typeface="Arial" charset="0"/>
              </a:rPr>
              <a:t>) Sont des problèmes techniques</a:t>
            </a:r>
          </a:p>
          <a:p>
            <a:pPr marL="609600" indent="-609600" eaLnBrk="1" hangingPunct="1"/>
            <a:r>
              <a:rPr lang="fr-CA" sz="2800" dirty="0">
                <a:latin typeface="Arial" charset="0"/>
              </a:rPr>
              <a:t>Est-ce qu’il est vrai que la plupart des problèmes de maintenance sont des problèmes de management?</a:t>
            </a:r>
          </a:p>
        </p:txBody>
      </p:sp>
      <p:sp>
        <p:nvSpPr>
          <p:cNvPr id="4608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5939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95124C-40D0-D248-9FF9-D0029BFBD9D5}" type="slidenum">
              <a:rPr lang="fr-BE" sz="1000"/>
              <a:pPr eaLnBrk="1" hangingPunct="1"/>
              <a:t>28</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3748684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custDataLst>
              <p:tags r:id="rId1"/>
            </p:custDataLst>
          </p:nvPr>
        </p:nvSpPr>
        <p:spPr>
          <a:xfrm>
            <a:off x="457200" y="922766"/>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Le système est imposé</a:t>
            </a:r>
            <a:endParaRPr lang="en-US" sz="3600" b="1" dirty="0">
              <a:effectLst>
                <a:outerShdw blurRad="38100" dist="38100" dir="2700000" algn="tl">
                  <a:srgbClr val="DDDDDD"/>
                </a:outerShdw>
              </a:effectLst>
              <a:latin typeface="Arial" charset="0"/>
              <a:cs typeface="+mj-cs"/>
            </a:endParaRPr>
          </a:p>
        </p:txBody>
      </p:sp>
      <p:sp>
        <p:nvSpPr>
          <p:cNvPr id="61442" name="Espace réservé du contenu 5"/>
          <p:cNvSpPr>
            <a:spLocks noGrp="1"/>
          </p:cNvSpPr>
          <p:nvPr>
            <p:ph idx="1"/>
            <p:custDataLst>
              <p:tags r:id="rId2"/>
            </p:custDataLst>
          </p:nvPr>
        </p:nvSpPr>
        <p:spPr>
          <a:xfrm>
            <a:off x="914400" y="2065766"/>
            <a:ext cx="7772400" cy="4800600"/>
          </a:xfrm>
        </p:spPr>
        <p:txBody>
          <a:bodyPr/>
          <a:lstStyle/>
          <a:p>
            <a:pPr eaLnBrk="1" hangingPunct="1"/>
            <a:r>
              <a:rPr lang="fr-CA" sz="2800" b="1" dirty="0">
                <a:latin typeface="Arial" charset="0"/>
              </a:rPr>
              <a:t>Imposé aux mainteneurs</a:t>
            </a:r>
          </a:p>
          <a:p>
            <a:pPr lvl="1" eaLnBrk="1" hangingPunct="1"/>
            <a:r>
              <a:rPr lang="fr-CA" sz="2400" dirty="0">
                <a:latin typeface="Arial" charset="0"/>
              </a:rPr>
              <a:t>Il a souvent beaucoup de problèmes</a:t>
            </a:r>
          </a:p>
          <a:p>
            <a:pPr eaLnBrk="1" hangingPunct="1"/>
            <a:r>
              <a:rPr lang="fr-CA" sz="2800" dirty="0">
                <a:latin typeface="Arial" charset="0"/>
              </a:rPr>
              <a:t>Un grand nombre de problèmes à résoudre</a:t>
            </a:r>
          </a:p>
          <a:p>
            <a:pPr lvl="1" eaLnBrk="1" hangingPunct="1"/>
            <a:r>
              <a:rPr lang="fr-CA" sz="2400" dirty="0">
                <a:latin typeface="Arial" charset="0"/>
              </a:rPr>
              <a:t>Un </a:t>
            </a:r>
            <a:r>
              <a:rPr lang="fr-CA" sz="2400" dirty="0" err="1">
                <a:latin typeface="Arial" charset="0"/>
              </a:rPr>
              <a:t>backlog</a:t>
            </a:r>
            <a:r>
              <a:rPr lang="fr-CA" sz="2400" dirty="0">
                <a:latin typeface="Arial" charset="0"/>
              </a:rPr>
              <a:t> qui vient avec</a:t>
            </a:r>
          </a:p>
          <a:p>
            <a:pPr eaLnBrk="1" hangingPunct="1"/>
            <a:r>
              <a:rPr lang="fr-CA" sz="2800" dirty="0">
                <a:latin typeface="Arial" charset="0"/>
              </a:rPr>
              <a:t>Pas de support du management pour vous aider dans cette situation</a:t>
            </a:r>
          </a:p>
          <a:p>
            <a:pPr lvl="1" eaLnBrk="1" hangingPunct="1"/>
            <a:r>
              <a:rPr lang="fr-CA" sz="2400" dirty="0">
                <a:latin typeface="Arial" charset="0"/>
              </a:rPr>
              <a:t>Faites-le!</a:t>
            </a:r>
          </a:p>
        </p:txBody>
      </p:sp>
      <p:sp>
        <p:nvSpPr>
          <p:cNvPr id="48132"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1444"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3DB55C2-E3EC-BD43-B200-3D4CEACFAA7A}" type="slidenum">
              <a:rPr lang="fr-BE" sz="1000"/>
              <a:pPr eaLnBrk="1" hangingPunct="1"/>
              <a:t>29</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1859151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smtClean="0">
                <a:effectLst>
                  <a:outerShdw blurRad="38100" dist="38100" dir="2700000" algn="tl">
                    <a:srgbClr val="DDDDDD"/>
                  </a:outerShdw>
                </a:effectLst>
                <a:latin typeface="Arial" charset="0"/>
                <a:ea typeface="MS PGothic" charset="0"/>
              </a:rPr>
              <a:t>Retour séance-11</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127000" y="2228319"/>
            <a:ext cx="9017000" cy="4525963"/>
          </a:xfrm>
        </p:spPr>
        <p:txBody>
          <a:bodyPr/>
          <a:lstStyle/>
          <a:p>
            <a:r>
              <a:rPr lang="fr-CA" b="1" dirty="0" smtClean="0"/>
              <a:t>SAP</a:t>
            </a:r>
          </a:p>
          <a:p>
            <a:pPr lvl="1"/>
            <a:r>
              <a:rPr lang="fr-CA" b="1" dirty="0" smtClean="0"/>
              <a:t>ERP</a:t>
            </a:r>
          </a:p>
          <a:p>
            <a:pPr lvl="1"/>
            <a:r>
              <a:rPr lang="fr-CA" b="1" dirty="0" smtClean="0"/>
              <a:t>ASAP</a:t>
            </a:r>
          </a:p>
          <a:p>
            <a:pPr lvl="1"/>
            <a:r>
              <a:rPr lang="fr-CA" b="1" dirty="0" smtClean="0"/>
              <a:t>ABAP</a:t>
            </a:r>
            <a:endParaRPr lang="fr-CA" b="1" dirty="0"/>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3</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700748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custDataLst>
              <p:tags r:id="rId1"/>
            </p:custDataLst>
          </p:nvPr>
        </p:nvSpPr>
        <p:spPr/>
        <p:txBody>
          <a:bodyPr/>
          <a:lstStyle/>
          <a:p>
            <a:pPr eaLnBrk="1" hangingPunct="1">
              <a:defRPr/>
            </a:pPr>
            <a:r>
              <a:rPr lang="fr-CA" dirty="0" smtClean="0">
                <a:ea typeface="+mj-ea"/>
                <a:cs typeface="+mj-cs"/>
              </a:rPr>
              <a:t>Le conflit</a:t>
            </a:r>
            <a:endParaRPr lang="en-US" dirty="0">
              <a:ea typeface="+mj-ea"/>
              <a:cs typeface="+mj-cs"/>
            </a:endParaRPr>
          </a:p>
        </p:txBody>
      </p:sp>
      <p:sp>
        <p:nvSpPr>
          <p:cNvPr id="63490" name="Espace réservé du contenu 6"/>
          <p:cNvSpPr>
            <a:spLocks noGrp="1"/>
          </p:cNvSpPr>
          <p:nvPr>
            <p:ph idx="1"/>
            <p:custDataLst>
              <p:tags r:id="rId2"/>
            </p:custDataLst>
          </p:nvPr>
        </p:nvSpPr>
        <p:spPr>
          <a:xfrm>
            <a:off x="457200" y="1792716"/>
            <a:ext cx="8229600" cy="4525963"/>
          </a:xfrm>
        </p:spPr>
        <p:txBody>
          <a:bodyPr/>
          <a:lstStyle/>
          <a:p>
            <a:pPr algn="just" eaLnBrk="1" hangingPunct="1"/>
            <a:r>
              <a:rPr lang="fr-CA" sz="2800" dirty="0">
                <a:latin typeface="Arial" charset="0"/>
              </a:rPr>
              <a:t>Les clients ont besoin d’un système maintenant! Les attentes sont élevées.</a:t>
            </a:r>
          </a:p>
          <a:p>
            <a:pPr algn="just" eaLnBrk="1" hangingPunct="1"/>
            <a:r>
              <a:rPr lang="fr-CA" sz="2800" dirty="0">
                <a:latin typeface="Arial" charset="0"/>
              </a:rPr>
              <a:t>Les développeurs construisent rapidement (plus vite et en deçà du budget si possible)</a:t>
            </a:r>
          </a:p>
          <a:p>
            <a:pPr algn="just" eaLnBrk="1" hangingPunct="1"/>
            <a:r>
              <a:rPr lang="fr-CA" sz="2800" dirty="0">
                <a:latin typeface="Arial" charset="0"/>
              </a:rPr>
              <a:t>Les mainteneurs veulent un système sans défaut, venant avec une documentation pour la maintenance du système pour les prochaines </a:t>
            </a:r>
            <a:r>
              <a:rPr lang="fr-CA" sz="2800" dirty="0" smtClean="0">
                <a:latin typeface="Arial" charset="0"/>
              </a:rPr>
              <a:t>années…</a:t>
            </a:r>
            <a:endParaRPr lang="fr-CA" sz="2800" dirty="0">
              <a:latin typeface="Arial" charset="0"/>
            </a:endParaRPr>
          </a:p>
          <a:p>
            <a:pPr eaLnBrk="1" hangingPunct="1"/>
            <a:r>
              <a:rPr lang="fr-CA" sz="2800" dirty="0">
                <a:latin typeface="Arial" charset="0"/>
              </a:rPr>
              <a:t>La DDC???</a:t>
            </a:r>
          </a:p>
        </p:txBody>
      </p:sp>
      <p:sp>
        <p:nvSpPr>
          <p:cNvPr id="49156" name="Espace réservé du pied de page 5"/>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3492"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0B5D88-965D-0340-932D-CF294A2FC3D1}" type="slidenum">
              <a:rPr lang="fr-BE" sz="1000"/>
              <a:pPr eaLnBrk="1" hangingPunct="1"/>
              <a:t>30</a:t>
            </a:fld>
            <a:endParaRPr lang="fr-BE" sz="1000"/>
          </a:p>
        </p:txBody>
      </p:sp>
      <p:pic>
        <p:nvPicPr>
          <p:cNvPr id="63493" name="Picture 4"/>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629400" y="228600"/>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5" descr="UdeS_coul_300dpi.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67416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1047"/>
            <a:ext cx="8229600" cy="2371532"/>
          </a:xfrm>
        </p:spPr>
        <p:txBody>
          <a:bodyPr>
            <a:normAutofit/>
          </a:bodyPr>
          <a:lstStyle/>
          <a:p>
            <a:r>
              <a:rPr lang="en-US" sz="6600" dirty="0" smtClean="0">
                <a:hlinkClick r:id="rId2" action="ppaction://hlinkfile"/>
              </a:rPr>
              <a:t>DDC</a:t>
            </a:r>
            <a:r>
              <a:rPr lang="en-US" sz="6600" dirty="0" smtClean="0"/>
              <a:t> </a:t>
            </a:r>
            <a:endParaRPr lang="en-US" sz="6600" dirty="0"/>
          </a:p>
        </p:txBody>
      </p:sp>
      <p:sp>
        <p:nvSpPr>
          <p:cNvPr id="4" name="Rectangle 3"/>
          <p:cNvSpPr/>
          <p:nvPr/>
        </p:nvSpPr>
        <p:spPr>
          <a:xfrm>
            <a:off x="2286000" y="612844"/>
            <a:ext cx="4572000" cy="369332"/>
          </a:xfrm>
          <a:prstGeom prst="rect">
            <a:avLst/>
          </a:prstGeom>
        </p:spPr>
        <p:txBody>
          <a:bodyPr>
            <a:spAutoFit/>
          </a:bodyPr>
          <a:lstStyle/>
          <a:p>
            <a:r>
              <a:rPr lang="en-US" dirty="0" smtClean="0"/>
              <a:t>￼</a:t>
            </a:r>
            <a:endParaRPr lang="en-US" dirty="0"/>
          </a:p>
        </p:txBody>
      </p:sp>
      <p:pic>
        <p:nvPicPr>
          <p:cNvPr id="7"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0" y="-17394"/>
            <a:ext cx="2638846" cy="1061098"/>
          </a:xfrm>
          <a:prstGeom prst="rect">
            <a:avLst/>
          </a:prstGeom>
        </p:spPr>
      </p:pic>
    </p:spTree>
    <p:extLst>
      <p:ext uri="{BB962C8B-B14F-4D97-AF65-F5344CB8AC3E}">
        <p14:creationId xmlns:p14="http://schemas.microsoft.com/office/powerpoint/2010/main" val="1669269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705" y="826174"/>
            <a:ext cx="9006295" cy="6031826"/>
          </a:xfrm>
          <a:prstGeom prst="rect">
            <a:avLst/>
          </a:prstGeom>
        </p:spPr>
      </p:pic>
      <p:pic>
        <p:nvPicPr>
          <p:cNvPr id="5"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2842021" cy="927003"/>
          </a:xfrm>
          <a:prstGeom prst="rect">
            <a:avLst/>
          </a:prstGeom>
        </p:spPr>
      </p:pic>
      <p:sp>
        <p:nvSpPr>
          <p:cNvPr id="6" name="TextBox 5"/>
          <p:cNvSpPr txBox="1"/>
          <p:nvPr/>
        </p:nvSpPr>
        <p:spPr>
          <a:xfrm>
            <a:off x="3238500" y="0"/>
            <a:ext cx="5905500" cy="523220"/>
          </a:xfrm>
          <a:prstGeom prst="rect">
            <a:avLst/>
          </a:prstGeom>
          <a:noFill/>
        </p:spPr>
        <p:txBody>
          <a:bodyPr wrap="square" rtlCol="0">
            <a:spAutoFit/>
          </a:bodyPr>
          <a:lstStyle/>
          <a:p>
            <a:r>
              <a:rPr lang="en-US" sz="2800" dirty="0" err="1" smtClean="0"/>
              <a:t>Comité</a:t>
            </a:r>
            <a:r>
              <a:rPr lang="en-US" sz="2800" dirty="0" smtClean="0"/>
              <a:t> de </a:t>
            </a:r>
            <a:r>
              <a:rPr lang="en-US" sz="2800" dirty="0" err="1" smtClean="0"/>
              <a:t>controle</a:t>
            </a:r>
            <a:r>
              <a:rPr lang="en-US" sz="2800" dirty="0" smtClean="0"/>
              <a:t> des </a:t>
            </a:r>
            <a:r>
              <a:rPr lang="en-US" sz="2800" dirty="0" err="1" smtClean="0"/>
              <a:t>changements</a:t>
            </a:r>
            <a:endParaRPr lang="en-US" sz="2800" dirty="0"/>
          </a:p>
        </p:txBody>
      </p:sp>
    </p:spTree>
    <p:extLst>
      <p:ext uri="{BB962C8B-B14F-4D97-AF65-F5344CB8AC3E}">
        <p14:creationId xmlns:p14="http://schemas.microsoft.com/office/powerpoint/2010/main" val="3157056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pPr>
              <a:defRPr/>
            </a:pPr>
            <a:endParaRPr lang="fr-BE" dirty="0"/>
          </a:p>
        </p:txBody>
      </p:sp>
      <p:sp>
        <p:nvSpPr>
          <p:cNvPr id="73730" name="Espace réservé du numéro de diapositive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211254-A222-5A41-81B6-4B7FD831D48E}" type="slidenum">
              <a:rPr lang="fr-BE" sz="1000"/>
              <a:pPr eaLnBrk="1" hangingPunct="1"/>
              <a:t>33</a:t>
            </a:fld>
            <a:endParaRPr lang="fr-BE" sz="1000"/>
          </a:p>
        </p:txBody>
      </p:sp>
      <p:pic>
        <p:nvPicPr>
          <p:cNvPr id="737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908050"/>
            <a:ext cx="8928100"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ZoneTexte 4"/>
          <p:cNvSpPr txBox="1">
            <a:spLocks noChangeArrowheads="1"/>
          </p:cNvSpPr>
          <p:nvPr/>
        </p:nvSpPr>
        <p:spPr bwMode="auto">
          <a:xfrm>
            <a:off x="3134036" y="261719"/>
            <a:ext cx="57715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fr-CA" sz="3600" dirty="0" smtClean="0">
                <a:solidFill>
                  <a:srgbClr val="000000"/>
                </a:solidFill>
              </a:rPr>
              <a:t>Macroscope une solution ?</a:t>
            </a:r>
            <a:endParaRPr lang="fr-CA" sz="3600" dirty="0">
              <a:solidFill>
                <a:srgbClr val="000000"/>
              </a:solidFill>
            </a:endParaRPr>
          </a:p>
        </p:txBody>
      </p:sp>
      <p:pic>
        <p:nvPicPr>
          <p:cNvPr id="6"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 y="0"/>
            <a:ext cx="2638846" cy="788307"/>
          </a:xfrm>
          <a:prstGeom prst="rect">
            <a:avLst/>
          </a:prstGeom>
        </p:spPr>
      </p:pic>
    </p:spTree>
    <p:extLst>
      <p:ext uri="{BB962C8B-B14F-4D97-AF65-F5344CB8AC3E}">
        <p14:creationId xmlns:p14="http://schemas.microsoft.com/office/powerpoint/2010/main" val="497693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3"/>
          <p:cNvGrpSpPr>
            <a:grpSpLocks/>
          </p:cNvGrpSpPr>
          <p:nvPr>
            <p:custDataLst>
              <p:tags r:id="rId1"/>
            </p:custDataLst>
          </p:nvPr>
        </p:nvGrpSpPr>
        <p:grpSpPr bwMode="auto">
          <a:xfrm>
            <a:off x="638364" y="1285875"/>
            <a:ext cx="8233607" cy="5041900"/>
            <a:chOff x="399" y="960"/>
            <a:chExt cx="5066" cy="3221"/>
          </a:xfrm>
        </p:grpSpPr>
        <p:grpSp>
          <p:nvGrpSpPr>
            <p:cNvPr id="65545" name="Group 4"/>
            <p:cNvGrpSpPr>
              <a:grpSpLocks/>
            </p:cNvGrpSpPr>
            <p:nvPr/>
          </p:nvGrpSpPr>
          <p:grpSpPr bwMode="auto">
            <a:xfrm>
              <a:off x="399" y="960"/>
              <a:ext cx="1129" cy="424"/>
              <a:chOff x="3" y="248"/>
              <a:chExt cx="1144" cy="518"/>
            </a:xfrm>
          </p:grpSpPr>
          <p:sp>
            <p:nvSpPr>
              <p:cNvPr id="65574" name="Rectangle 5"/>
              <p:cNvSpPr>
                <a:spLocks noChangeArrowheads="1"/>
              </p:cNvSpPr>
              <p:nvPr/>
            </p:nvSpPr>
            <p:spPr bwMode="auto">
              <a:xfrm>
                <a:off x="47" y="248"/>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75" name="Rectangle 6"/>
              <p:cNvSpPr>
                <a:spLocks noChangeArrowheads="1"/>
              </p:cNvSpPr>
              <p:nvPr/>
            </p:nvSpPr>
            <p:spPr bwMode="auto">
              <a:xfrm>
                <a:off x="3" y="309"/>
                <a:ext cx="1144"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REQUIREMENTS</a:t>
                </a:r>
              </a:p>
              <a:p>
                <a:pPr algn="ctr" eaLnBrk="0" hangingPunct="0"/>
                <a:r>
                  <a:rPr lang="en-US" sz="1600" b="1" dirty="0">
                    <a:solidFill>
                      <a:schemeClr val="bg1"/>
                    </a:solidFill>
                    <a:latin typeface="DawnCastle" charset="0"/>
                  </a:rPr>
                  <a:t>ANALYSIS</a:t>
                </a:r>
              </a:p>
            </p:txBody>
          </p:sp>
        </p:grpSp>
        <p:grpSp>
          <p:nvGrpSpPr>
            <p:cNvPr id="65546" name="Group 7"/>
            <p:cNvGrpSpPr>
              <a:grpSpLocks/>
            </p:cNvGrpSpPr>
            <p:nvPr/>
          </p:nvGrpSpPr>
          <p:grpSpPr bwMode="auto">
            <a:xfrm>
              <a:off x="882" y="1392"/>
              <a:ext cx="978" cy="424"/>
              <a:chOff x="527" y="776"/>
              <a:chExt cx="1053" cy="517"/>
            </a:xfrm>
          </p:grpSpPr>
          <p:sp>
            <p:nvSpPr>
              <p:cNvPr id="65572" name="Rectangle 8"/>
              <p:cNvSpPr>
                <a:spLocks noChangeArrowheads="1"/>
              </p:cNvSpPr>
              <p:nvPr/>
            </p:nvSpPr>
            <p:spPr bwMode="auto">
              <a:xfrm>
                <a:off x="527" y="776"/>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73" name="Rectangle 9"/>
              <p:cNvSpPr>
                <a:spLocks noChangeArrowheads="1"/>
              </p:cNvSpPr>
              <p:nvPr/>
            </p:nvSpPr>
            <p:spPr bwMode="auto">
              <a:xfrm>
                <a:off x="715" y="837"/>
                <a:ext cx="681"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SYSTEM</a:t>
                </a:r>
              </a:p>
              <a:p>
                <a:pPr algn="ctr" eaLnBrk="0" hangingPunct="0"/>
                <a:r>
                  <a:rPr lang="en-US" sz="1600" b="1" dirty="0">
                    <a:solidFill>
                      <a:schemeClr val="bg1"/>
                    </a:solidFill>
                    <a:latin typeface="DawnCastle" charset="0"/>
                  </a:rPr>
                  <a:t>DESIGN</a:t>
                </a:r>
              </a:p>
            </p:txBody>
          </p:sp>
        </p:grpSp>
        <p:grpSp>
          <p:nvGrpSpPr>
            <p:cNvPr id="65547" name="Group 10"/>
            <p:cNvGrpSpPr>
              <a:grpSpLocks/>
            </p:cNvGrpSpPr>
            <p:nvPr/>
          </p:nvGrpSpPr>
          <p:grpSpPr bwMode="auto">
            <a:xfrm>
              <a:off x="1283" y="1825"/>
              <a:ext cx="978" cy="424"/>
              <a:chOff x="959" y="1304"/>
              <a:chExt cx="1053" cy="518"/>
            </a:xfrm>
          </p:grpSpPr>
          <p:sp>
            <p:nvSpPr>
              <p:cNvPr id="65570" name="Rectangle 11"/>
              <p:cNvSpPr>
                <a:spLocks noChangeArrowheads="1"/>
              </p:cNvSpPr>
              <p:nvPr/>
            </p:nvSpPr>
            <p:spPr bwMode="auto">
              <a:xfrm>
                <a:off x="959" y="1304"/>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71" name="Rectangle 12"/>
              <p:cNvSpPr>
                <a:spLocks noChangeArrowheads="1"/>
              </p:cNvSpPr>
              <p:nvPr/>
            </p:nvSpPr>
            <p:spPr bwMode="auto">
              <a:xfrm>
                <a:off x="1071" y="1365"/>
                <a:ext cx="833"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PROGRAM</a:t>
                </a:r>
              </a:p>
              <a:p>
                <a:pPr algn="ctr" eaLnBrk="0" hangingPunct="0"/>
                <a:r>
                  <a:rPr lang="en-US" sz="1600" b="1" dirty="0">
                    <a:solidFill>
                      <a:schemeClr val="bg1"/>
                    </a:solidFill>
                    <a:latin typeface="DawnCastle" charset="0"/>
                  </a:rPr>
                  <a:t>DESIGN</a:t>
                </a:r>
              </a:p>
            </p:txBody>
          </p:sp>
        </p:grpSp>
        <p:grpSp>
          <p:nvGrpSpPr>
            <p:cNvPr id="65548" name="Group 13"/>
            <p:cNvGrpSpPr>
              <a:grpSpLocks/>
            </p:cNvGrpSpPr>
            <p:nvPr/>
          </p:nvGrpSpPr>
          <p:grpSpPr bwMode="auto">
            <a:xfrm>
              <a:off x="1649" y="2249"/>
              <a:ext cx="978" cy="384"/>
              <a:chOff x="1353" y="1822"/>
              <a:chExt cx="1053" cy="468"/>
            </a:xfrm>
          </p:grpSpPr>
          <p:sp>
            <p:nvSpPr>
              <p:cNvPr id="65568" name="Rectangle 14"/>
              <p:cNvSpPr>
                <a:spLocks noChangeArrowheads="1"/>
              </p:cNvSpPr>
              <p:nvPr/>
            </p:nvSpPr>
            <p:spPr bwMode="auto">
              <a:xfrm>
                <a:off x="1353" y="1822"/>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9" name="Rectangle 15"/>
              <p:cNvSpPr>
                <a:spLocks noChangeArrowheads="1"/>
              </p:cNvSpPr>
              <p:nvPr/>
            </p:nvSpPr>
            <p:spPr bwMode="auto">
              <a:xfrm>
                <a:off x="1489" y="1893"/>
                <a:ext cx="66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CODING</a:t>
                </a:r>
              </a:p>
            </p:txBody>
          </p:sp>
        </p:grpSp>
        <p:grpSp>
          <p:nvGrpSpPr>
            <p:cNvPr id="65549" name="Group 16"/>
            <p:cNvGrpSpPr>
              <a:grpSpLocks/>
            </p:cNvGrpSpPr>
            <p:nvPr/>
          </p:nvGrpSpPr>
          <p:grpSpPr bwMode="auto">
            <a:xfrm>
              <a:off x="1940" y="2689"/>
              <a:ext cx="1268" cy="424"/>
              <a:chOff x="1645" y="2360"/>
              <a:chExt cx="1143" cy="518"/>
            </a:xfrm>
          </p:grpSpPr>
          <p:sp>
            <p:nvSpPr>
              <p:cNvPr id="65566" name="Rectangle 17"/>
              <p:cNvSpPr>
                <a:spLocks noChangeArrowheads="1"/>
              </p:cNvSpPr>
              <p:nvPr/>
            </p:nvSpPr>
            <p:spPr bwMode="auto">
              <a:xfrm>
                <a:off x="1655" y="2360"/>
                <a:ext cx="1121"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7" name="Rectangle 18"/>
              <p:cNvSpPr>
                <a:spLocks noChangeArrowheads="1"/>
              </p:cNvSpPr>
              <p:nvPr/>
            </p:nvSpPr>
            <p:spPr bwMode="auto">
              <a:xfrm>
                <a:off x="1645" y="2421"/>
                <a:ext cx="1143"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UNIT &amp; INTE-</a:t>
                </a:r>
              </a:p>
              <a:p>
                <a:pPr algn="ctr" eaLnBrk="0" hangingPunct="0"/>
                <a:r>
                  <a:rPr lang="en-US" sz="1600" b="1" dirty="0">
                    <a:solidFill>
                      <a:schemeClr val="bg1"/>
                    </a:solidFill>
                    <a:latin typeface="DawnCastle" charset="0"/>
                  </a:rPr>
                  <a:t>GRATION TESTING</a:t>
                </a:r>
              </a:p>
            </p:txBody>
          </p:sp>
        </p:grpSp>
        <p:grpSp>
          <p:nvGrpSpPr>
            <p:cNvPr id="65550" name="Group 19"/>
            <p:cNvGrpSpPr>
              <a:grpSpLocks/>
            </p:cNvGrpSpPr>
            <p:nvPr/>
          </p:nvGrpSpPr>
          <p:grpSpPr bwMode="auto">
            <a:xfrm>
              <a:off x="2308" y="3121"/>
              <a:ext cx="978" cy="424"/>
              <a:chOff x="2063" y="2888"/>
              <a:chExt cx="1053" cy="518"/>
            </a:xfrm>
          </p:grpSpPr>
          <p:sp>
            <p:nvSpPr>
              <p:cNvPr id="65564" name="Rectangle 20"/>
              <p:cNvSpPr>
                <a:spLocks noChangeArrowheads="1"/>
              </p:cNvSpPr>
              <p:nvPr/>
            </p:nvSpPr>
            <p:spPr bwMode="auto">
              <a:xfrm>
                <a:off x="2063" y="2888"/>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5" name="Rectangle 21"/>
              <p:cNvSpPr>
                <a:spLocks noChangeArrowheads="1"/>
              </p:cNvSpPr>
              <p:nvPr/>
            </p:nvSpPr>
            <p:spPr bwMode="auto">
              <a:xfrm>
                <a:off x="2235" y="2949"/>
                <a:ext cx="711"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SYSTEM</a:t>
                </a:r>
              </a:p>
              <a:p>
                <a:pPr algn="ctr" eaLnBrk="0" hangingPunct="0"/>
                <a:r>
                  <a:rPr lang="en-US" sz="1600" b="1" dirty="0">
                    <a:solidFill>
                      <a:schemeClr val="bg1"/>
                    </a:solidFill>
                    <a:latin typeface="DawnCastle" charset="0"/>
                  </a:rPr>
                  <a:t>TESTING</a:t>
                </a:r>
              </a:p>
            </p:txBody>
          </p:sp>
        </p:grpSp>
        <p:grpSp>
          <p:nvGrpSpPr>
            <p:cNvPr id="65551" name="Group 22"/>
            <p:cNvGrpSpPr>
              <a:grpSpLocks/>
            </p:cNvGrpSpPr>
            <p:nvPr/>
          </p:nvGrpSpPr>
          <p:grpSpPr bwMode="auto">
            <a:xfrm>
              <a:off x="2887" y="3553"/>
              <a:ext cx="979" cy="422"/>
              <a:chOff x="2687" y="3416"/>
              <a:chExt cx="1053" cy="515"/>
            </a:xfrm>
          </p:grpSpPr>
          <p:sp>
            <p:nvSpPr>
              <p:cNvPr id="65562" name="Rectangle 23"/>
              <p:cNvSpPr>
                <a:spLocks noChangeArrowheads="1"/>
              </p:cNvSpPr>
              <p:nvPr/>
            </p:nvSpPr>
            <p:spPr bwMode="auto">
              <a:xfrm>
                <a:off x="2687" y="3416"/>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3" name="Rectangle 24"/>
              <p:cNvSpPr>
                <a:spLocks noChangeArrowheads="1"/>
              </p:cNvSpPr>
              <p:nvPr/>
            </p:nvSpPr>
            <p:spPr bwMode="auto">
              <a:xfrm>
                <a:off x="2688" y="3475"/>
                <a:ext cx="105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ACCEPTANCE</a:t>
                </a:r>
              </a:p>
              <a:p>
                <a:pPr algn="ctr" eaLnBrk="0" hangingPunct="0"/>
                <a:r>
                  <a:rPr lang="en-US" sz="1600" b="1" dirty="0">
                    <a:solidFill>
                      <a:schemeClr val="bg1"/>
                    </a:solidFill>
                    <a:latin typeface="DawnCastle" charset="0"/>
                  </a:rPr>
                  <a:t>TESTING</a:t>
                </a:r>
              </a:p>
            </p:txBody>
          </p:sp>
        </p:grpSp>
        <p:grpSp>
          <p:nvGrpSpPr>
            <p:cNvPr id="65552" name="Group 25"/>
            <p:cNvGrpSpPr>
              <a:grpSpLocks/>
            </p:cNvGrpSpPr>
            <p:nvPr/>
          </p:nvGrpSpPr>
          <p:grpSpPr bwMode="auto">
            <a:xfrm>
              <a:off x="4294" y="3750"/>
              <a:ext cx="1171" cy="424"/>
              <a:chOff x="4188" y="3656"/>
              <a:chExt cx="1128" cy="518"/>
            </a:xfrm>
          </p:grpSpPr>
          <p:sp>
            <p:nvSpPr>
              <p:cNvPr id="65560" name="Rectangle 26"/>
              <p:cNvSpPr>
                <a:spLocks noChangeArrowheads="1"/>
              </p:cNvSpPr>
              <p:nvPr/>
            </p:nvSpPr>
            <p:spPr bwMode="auto">
              <a:xfrm>
                <a:off x="4223" y="3656"/>
                <a:ext cx="1053" cy="468"/>
              </a:xfrm>
              <a:prstGeom prst="rect">
                <a:avLst/>
              </a:prstGeom>
              <a:solidFill>
                <a:schemeClr val="folHlink"/>
              </a:solidFill>
              <a:ln w="12700">
                <a:solidFill>
                  <a:schemeClr val="tx1"/>
                </a:solidFill>
                <a:miter lim="800000"/>
                <a:headEnd/>
                <a:tailEnd/>
              </a:ln>
            </p:spPr>
            <p:txBody>
              <a:bodyPr wrap="none" anchor="ctr"/>
              <a:lstStyle/>
              <a:p>
                <a:endParaRPr lang="en-US"/>
              </a:p>
            </p:txBody>
          </p:sp>
          <p:sp>
            <p:nvSpPr>
              <p:cNvPr id="65561" name="Rectangle 27"/>
              <p:cNvSpPr>
                <a:spLocks noChangeArrowheads="1"/>
              </p:cNvSpPr>
              <p:nvPr/>
            </p:nvSpPr>
            <p:spPr bwMode="auto">
              <a:xfrm>
                <a:off x="4188" y="3717"/>
                <a:ext cx="1128"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dirty="0">
                    <a:solidFill>
                      <a:schemeClr val="bg1"/>
                    </a:solidFill>
                    <a:latin typeface="DawnCastle" charset="0"/>
                  </a:rPr>
                  <a:t>OPERATION</a:t>
                </a:r>
              </a:p>
              <a:p>
                <a:pPr algn="ctr" eaLnBrk="0" hangingPunct="0"/>
                <a:r>
                  <a:rPr lang="en-US" sz="1600" b="1" dirty="0">
                    <a:solidFill>
                      <a:schemeClr val="bg1"/>
                    </a:solidFill>
                    <a:latin typeface="DawnCastle" charset="0"/>
                  </a:rPr>
                  <a:t>&amp; MAINTENANCE</a:t>
                </a:r>
              </a:p>
            </p:txBody>
          </p:sp>
        </p:grpSp>
        <p:sp>
          <p:nvSpPr>
            <p:cNvPr id="65553" name="Arc 28"/>
            <p:cNvSpPr>
              <a:spLocks/>
            </p:cNvSpPr>
            <p:nvPr/>
          </p:nvSpPr>
          <p:spPr bwMode="auto">
            <a:xfrm rot="8340000">
              <a:off x="1105" y="1740"/>
              <a:ext cx="134" cy="3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4" name="Arc 29"/>
            <p:cNvSpPr>
              <a:spLocks/>
            </p:cNvSpPr>
            <p:nvPr/>
          </p:nvSpPr>
          <p:spPr bwMode="auto">
            <a:xfrm rot="8340000">
              <a:off x="1462" y="2173"/>
              <a:ext cx="134"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5" name="Arc 30"/>
            <p:cNvSpPr>
              <a:spLocks/>
            </p:cNvSpPr>
            <p:nvPr/>
          </p:nvSpPr>
          <p:spPr bwMode="auto">
            <a:xfrm rot="8340000">
              <a:off x="698" y="1308"/>
              <a:ext cx="141" cy="316"/>
            </a:xfrm>
            <a:custGeom>
              <a:avLst/>
              <a:gdLst>
                <a:gd name="T0" fmla="*/ 0 w 21742"/>
                <a:gd name="T1" fmla="*/ 0 h 21600"/>
                <a:gd name="T2" fmla="*/ 0 w 21742"/>
                <a:gd name="T3" fmla="*/ 0 h 21600"/>
                <a:gd name="T4" fmla="*/ 0 w 21742"/>
                <a:gd name="T5" fmla="*/ 0 h 21600"/>
                <a:gd name="T6" fmla="*/ 0 60000 65536"/>
                <a:gd name="T7" fmla="*/ 0 60000 65536"/>
                <a:gd name="T8" fmla="*/ 0 60000 65536"/>
                <a:gd name="T9" fmla="*/ 0 w 21742"/>
                <a:gd name="T10" fmla="*/ 0 h 21600"/>
                <a:gd name="T11" fmla="*/ 21742 w 21742"/>
                <a:gd name="T12" fmla="*/ 21600 h 21600"/>
              </a:gdLst>
              <a:ahLst/>
              <a:cxnLst>
                <a:cxn ang="T6">
                  <a:pos x="T0" y="T1"/>
                </a:cxn>
                <a:cxn ang="T7">
                  <a:pos x="T2" y="T3"/>
                </a:cxn>
                <a:cxn ang="T8">
                  <a:pos x="T4" y="T5"/>
                </a:cxn>
              </a:cxnLst>
              <a:rect l="T9" t="T10" r="T11" b="T12"/>
              <a:pathLst>
                <a:path w="21742" h="21600" fill="none" extrusionOk="0">
                  <a:moveTo>
                    <a:pt x="0" y="0"/>
                  </a:moveTo>
                  <a:cubicBezTo>
                    <a:pt x="47" y="0"/>
                    <a:pt x="94" y="-1"/>
                    <a:pt x="142" y="0"/>
                  </a:cubicBezTo>
                  <a:cubicBezTo>
                    <a:pt x="12049" y="0"/>
                    <a:pt x="21711" y="9636"/>
                    <a:pt x="21741" y="21544"/>
                  </a:cubicBezTo>
                </a:path>
                <a:path w="21742" h="21600" stroke="0" extrusionOk="0">
                  <a:moveTo>
                    <a:pt x="0" y="0"/>
                  </a:moveTo>
                  <a:cubicBezTo>
                    <a:pt x="47" y="0"/>
                    <a:pt x="94" y="-1"/>
                    <a:pt x="142" y="0"/>
                  </a:cubicBezTo>
                  <a:cubicBezTo>
                    <a:pt x="12049" y="0"/>
                    <a:pt x="21711" y="9636"/>
                    <a:pt x="21741" y="21544"/>
                  </a:cubicBezTo>
                  <a:lnTo>
                    <a:pt x="142" y="21600"/>
                  </a:lnTo>
                  <a:lnTo>
                    <a:pt x="0"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6" name="Arc 31"/>
            <p:cNvSpPr>
              <a:spLocks/>
            </p:cNvSpPr>
            <p:nvPr/>
          </p:nvSpPr>
          <p:spPr bwMode="auto">
            <a:xfrm rot="8340000">
              <a:off x="1774" y="2605"/>
              <a:ext cx="134" cy="3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7" name="Arc 32"/>
            <p:cNvSpPr>
              <a:spLocks/>
            </p:cNvSpPr>
            <p:nvPr/>
          </p:nvSpPr>
          <p:spPr bwMode="auto">
            <a:xfrm rot="8340000">
              <a:off x="3826" y="3789"/>
              <a:ext cx="355" cy="3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8" name="Arc 33"/>
            <p:cNvSpPr>
              <a:spLocks/>
            </p:cNvSpPr>
            <p:nvPr/>
          </p:nvSpPr>
          <p:spPr bwMode="auto">
            <a:xfrm rot="8340000">
              <a:off x="2175" y="3038"/>
              <a:ext cx="134"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9" name="Arc 34"/>
            <p:cNvSpPr>
              <a:spLocks/>
            </p:cNvSpPr>
            <p:nvPr/>
          </p:nvSpPr>
          <p:spPr bwMode="auto">
            <a:xfrm rot="8340000">
              <a:off x="2710" y="3470"/>
              <a:ext cx="134" cy="3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4754" name="Rectangle 2"/>
          <p:cNvSpPr>
            <a:spLocks noGrp="1" noChangeArrowheads="1"/>
          </p:cNvSpPr>
          <p:nvPr>
            <p:ph type="title"/>
            <p:custDataLst>
              <p:tags r:id="rId2"/>
            </p:custDataLst>
          </p:nvPr>
        </p:nvSpPr>
        <p:spPr>
          <a:xfrm>
            <a:off x="1861094" y="274638"/>
            <a:ext cx="6825705" cy="1143000"/>
          </a:xfrm>
        </p:spPr>
        <p:txBody>
          <a:bodyPr>
            <a:normAutofit/>
          </a:bodyPr>
          <a:lstStyle/>
          <a:p>
            <a:pPr eaLnBrk="1" hangingPunct="1">
              <a:defRPr/>
            </a:pPr>
            <a:r>
              <a:rPr lang="fr-CA" sz="3600" b="1" dirty="0" smtClean="0">
                <a:ea typeface="+mj-ea"/>
                <a:cs typeface="+mj-cs"/>
              </a:rPr>
              <a:t>Points de pression</a:t>
            </a:r>
            <a:endParaRPr lang="en-US" sz="3600" b="1" dirty="0">
              <a:ea typeface="+mj-ea"/>
              <a:cs typeface="+mj-cs"/>
            </a:endParaRPr>
          </a:p>
        </p:txBody>
      </p:sp>
      <p:sp>
        <p:nvSpPr>
          <p:cNvPr id="50180" name="Espace réservé du pied de page 38"/>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5541" name="Espace réservé du numéro de diapositive 37"/>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05AB16E-B94E-8E48-BFE0-95B90CDB2B77}" type="slidenum">
              <a:rPr lang="fr-BE" sz="1000"/>
              <a:pPr eaLnBrk="1" hangingPunct="1"/>
              <a:t>34</a:t>
            </a:fld>
            <a:endParaRPr lang="fr-BE" sz="1000"/>
          </a:p>
        </p:txBody>
      </p:sp>
      <p:sp>
        <p:nvSpPr>
          <p:cNvPr id="65542" name="Text Box 35"/>
          <p:cNvSpPr txBox="1">
            <a:spLocks noChangeArrowheads="1"/>
          </p:cNvSpPr>
          <p:nvPr>
            <p:custDataLst>
              <p:tags r:id="rId5"/>
            </p:custDataLst>
          </p:nvPr>
        </p:nvSpPr>
        <p:spPr bwMode="auto">
          <a:xfrm>
            <a:off x="5286375" y="1285875"/>
            <a:ext cx="36703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fr-CA" dirty="0"/>
              <a:t>La pression sur le développement résulte en un logiciel de mauvaise qualité qui est transféré à la maintenance lors de la phase de transition</a:t>
            </a:r>
          </a:p>
        </p:txBody>
      </p:sp>
      <p:sp>
        <p:nvSpPr>
          <p:cNvPr id="74789" name="Line 37"/>
          <p:cNvSpPr>
            <a:spLocks noChangeShapeType="1"/>
          </p:cNvSpPr>
          <p:nvPr>
            <p:custDataLst>
              <p:tags r:id="rId6"/>
            </p:custDataLst>
          </p:nvPr>
        </p:nvSpPr>
        <p:spPr bwMode="auto">
          <a:xfrm flipH="1">
            <a:off x="6500813" y="5300663"/>
            <a:ext cx="231775" cy="771525"/>
          </a:xfrm>
          <a:prstGeom prst="line">
            <a:avLst/>
          </a:prstGeom>
          <a:noFill/>
          <a:ln w="9525">
            <a:solidFill>
              <a:srgbClr val="FF0000"/>
            </a:solidFill>
            <a:round/>
            <a:headEnd/>
            <a:tailEnd type="triangle" w="med" len="med"/>
          </a:ln>
          <a:effectLst>
            <a:outerShdw dist="35921" dir="2700000" algn="ctr" rotWithShape="0">
              <a:schemeClr val="bg2"/>
            </a:outerShdw>
          </a:effectLst>
        </p:spPr>
        <p:txBody>
          <a:bodyPr lIns="228600" tIns="228600" rIns="228600" bIns="228600">
            <a:spAutoFit/>
          </a:bodyPr>
          <a:lstStyle/>
          <a:p>
            <a:pPr fontAlgn="auto">
              <a:spcBef>
                <a:spcPts val="0"/>
              </a:spcBef>
              <a:spcAft>
                <a:spcPts val="0"/>
              </a:spcAft>
              <a:defRPr/>
            </a:pPr>
            <a:endParaRPr lang="fr-FR">
              <a:latin typeface="+mn-lt"/>
              <a:ea typeface="+mn-ea"/>
              <a:cs typeface="+mn-cs"/>
            </a:endParaRPr>
          </a:p>
        </p:txBody>
      </p:sp>
      <p:sp>
        <p:nvSpPr>
          <p:cNvPr id="65544" name="Rectangle 39"/>
          <p:cNvSpPr>
            <a:spLocks noChangeArrowheads="1"/>
          </p:cNvSpPr>
          <p:nvPr>
            <p:custDataLst>
              <p:tags r:id="rId7"/>
            </p:custDataLst>
          </p:nvPr>
        </p:nvSpPr>
        <p:spPr bwMode="auto">
          <a:xfrm>
            <a:off x="5572125" y="4786313"/>
            <a:ext cx="217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1203325" indent="-228600" algn="ctr" defTabSz="746125" eaLnBrk="0" hangingPunct="0">
              <a:spcBef>
                <a:spcPct val="20000"/>
              </a:spcBef>
              <a:spcAft>
                <a:spcPts val="600"/>
              </a:spcAft>
              <a:buClr>
                <a:srgbClr val="A50021"/>
              </a:buClr>
              <a:buFont typeface="Wingdings" charset="0"/>
              <a:buNone/>
            </a:pPr>
            <a:r>
              <a:rPr lang="fr-CA">
                <a:solidFill>
                  <a:srgbClr val="FF0000"/>
                </a:solidFill>
              </a:rPr>
              <a:t>Transition</a:t>
            </a:r>
            <a:endParaRPr lang="en-US">
              <a:solidFill>
                <a:srgbClr val="FF0000"/>
              </a:solidFill>
            </a:endParaRPr>
          </a:p>
        </p:txBody>
      </p:sp>
      <p:pic>
        <p:nvPicPr>
          <p:cNvPr id="40" name="Image 5" descr="UdeS_coul_300dpi.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2068473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custDataLst>
              <p:tags r:id="rId1"/>
            </p:custDataLst>
          </p:nvPr>
        </p:nvSpPr>
        <p:spPr>
          <a:xfrm>
            <a:off x="2430372" y="523812"/>
            <a:ext cx="6442538"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Coûts d’une faute</a:t>
            </a:r>
          </a:p>
        </p:txBody>
      </p:sp>
      <p:sp>
        <p:nvSpPr>
          <p:cNvPr id="67587" name="Espace réservé du contenu 5"/>
          <p:cNvSpPr>
            <a:spLocks noGrp="1"/>
          </p:cNvSpPr>
          <p:nvPr>
            <p:ph idx="1"/>
            <p:custDataLst>
              <p:tags r:id="rId2"/>
            </p:custDataLst>
          </p:nvPr>
        </p:nvSpPr>
        <p:spPr>
          <a:xfrm>
            <a:off x="457200" y="1666812"/>
            <a:ext cx="8229600" cy="4459351"/>
          </a:xfrm>
        </p:spPr>
        <p:txBody>
          <a:bodyPr/>
          <a:lstStyle/>
          <a:p>
            <a:pPr eaLnBrk="1" hangingPunct="1"/>
            <a:r>
              <a:rPr lang="fr-CA" sz="2400" dirty="0">
                <a:latin typeface="Arial" charset="0"/>
              </a:rPr>
              <a:t>Le coût de correction d’une faute croît avec le temps</a:t>
            </a:r>
          </a:p>
          <a:p>
            <a:pPr eaLnBrk="1" hangingPunct="1"/>
            <a:r>
              <a:rPr lang="fr-CA" sz="2400" dirty="0">
                <a:latin typeface="Arial" charset="0"/>
              </a:rPr>
              <a:t>Si trouvée, combien elle coûte à réparer? </a:t>
            </a:r>
          </a:p>
          <a:p>
            <a:pPr eaLnBrk="1" hangingPunct="1"/>
            <a:r>
              <a:rPr lang="fr-CA" sz="2400" dirty="0">
                <a:latin typeface="Arial" charset="0"/>
              </a:rPr>
              <a:t>Prenons un problème dans les exigences, mais que nous identifions plus tard</a:t>
            </a:r>
            <a:r>
              <a:rPr lang="fr-CA" sz="2400" dirty="0" smtClean="0">
                <a:latin typeface="Arial" charset="0"/>
              </a:rPr>
              <a:t>…</a:t>
            </a:r>
          </a:p>
          <a:p>
            <a:pPr eaLnBrk="1" hangingPunct="1"/>
            <a:endParaRPr lang="fr-CA" sz="2400" dirty="0">
              <a:latin typeface="Arial" charset="0"/>
            </a:endParaRPr>
          </a:p>
          <a:p>
            <a:pPr lvl="1" eaLnBrk="1" hangingPunct="1"/>
            <a:r>
              <a:rPr lang="fr-CA" sz="2000" dirty="0">
                <a:latin typeface="Arial" charset="0"/>
              </a:rPr>
              <a:t>4x </a:t>
            </a:r>
            <a:r>
              <a:rPr lang="fr-CA" sz="2000" dirty="0" smtClean="0">
                <a:latin typeface="Arial" charset="0"/>
              </a:rPr>
              <a:t>			si </a:t>
            </a:r>
            <a:r>
              <a:rPr lang="fr-CA" sz="2000" dirty="0">
                <a:latin typeface="Arial" charset="0"/>
              </a:rPr>
              <a:t>trouver et corriger pendant le design</a:t>
            </a:r>
          </a:p>
          <a:p>
            <a:pPr lvl="1" eaLnBrk="1" hangingPunct="1"/>
            <a:r>
              <a:rPr lang="fr-CA" sz="2000" dirty="0">
                <a:latin typeface="Arial" charset="0"/>
              </a:rPr>
              <a:t>10x </a:t>
            </a:r>
            <a:r>
              <a:rPr lang="fr-CA" sz="2000" dirty="0" smtClean="0">
                <a:latin typeface="Arial" charset="0"/>
              </a:rPr>
              <a:t>			si </a:t>
            </a:r>
            <a:r>
              <a:rPr lang="fr-CA" sz="2000" dirty="0">
                <a:latin typeface="Arial" charset="0"/>
              </a:rPr>
              <a:t>trouver et corriger pendant l’implémentation</a:t>
            </a:r>
          </a:p>
          <a:p>
            <a:pPr lvl="1" eaLnBrk="1" hangingPunct="1"/>
            <a:r>
              <a:rPr lang="fr-CA" sz="2000" dirty="0">
                <a:latin typeface="Arial" charset="0"/>
              </a:rPr>
              <a:t>30 – 52 x </a:t>
            </a:r>
            <a:r>
              <a:rPr lang="fr-CA" sz="2000" dirty="0" smtClean="0">
                <a:latin typeface="Arial" charset="0"/>
              </a:rPr>
              <a:t>	si </a:t>
            </a:r>
            <a:r>
              <a:rPr lang="fr-CA" sz="2000" dirty="0">
                <a:latin typeface="Arial" charset="0"/>
              </a:rPr>
              <a:t>trouver…lors de l’intégration</a:t>
            </a:r>
          </a:p>
          <a:p>
            <a:pPr lvl="1" eaLnBrk="1" hangingPunct="1"/>
            <a:r>
              <a:rPr lang="fr-CA" sz="2000" dirty="0">
                <a:latin typeface="Arial" charset="0"/>
              </a:rPr>
              <a:t>200 – 368 x </a:t>
            </a:r>
            <a:r>
              <a:rPr lang="fr-CA" sz="2000" dirty="0" smtClean="0">
                <a:latin typeface="Arial" charset="0"/>
              </a:rPr>
              <a:t>	si </a:t>
            </a:r>
            <a:r>
              <a:rPr lang="fr-CA" sz="2000" dirty="0">
                <a:latin typeface="Arial" charset="0"/>
              </a:rPr>
              <a:t>trouver … lors de la maintenance</a:t>
            </a:r>
          </a:p>
          <a:p>
            <a:pPr eaLnBrk="1" hangingPunct="1"/>
            <a:endParaRPr lang="fr-CA" sz="2800" dirty="0">
              <a:latin typeface="Arial" charset="0"/>
            </a:endParaRPr>
          </a:p>
        </p:txBody>
      </p:sp>
      <p:sp>
        <p:nvSpPr>
          <p:cNvPr id="5120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7589"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99A0CD-D79E-1D4E-8FD6-EE93528383E9}" type="slidenum">
              <a:rPr lang="fr-BE" sz="1000"/>
              <a:pPr eaLnBrk="1" hangingPunct="1"/>
              <a:t>35</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2063720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custDataLst>
              <p:tags r:id="rId1"/>
            </p:custDataLst>
          </p:nvPr>
        </p:nvSpPr>
        <p:spPr>
          <a:xfrm>
            <a:off x="2069100" y="458120"/>
            <a:ext cx="6968024"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Processus immatures</a:t>
            </a:r>
          </a:p>
        </p:txBody>
      </p:sp>
      <p:sp>
        <p:nvSpPr>
          <p:cNvPr id="69634" name="Espace réservé du contenu 5"/>
          <p:cNvSpPr>
            <a:spLocks noGrp="1"/>
          </p:cNvSpPr>
          <p:nvPr>
            <p:ph idx="1"/>
            <p:custDataLst>
              <p:tags r:id="rId2"/>
            </p:custDataLst>
          </p:nvPr>
        </p:nvSpPr>
        <p:spPr/>
        <p:txBody>
          <a:bodyPr/>
          <a:lstStyle/>
          <a:p>
            <a:r>
              <a:rPr lang="fr-CA" sz="2400" dirty="0">
                <a:latin typeface="Arial" charset="0"/>
              </a:rPr>
              <a:t>Âge moyen des codeurs </a:t>
            </a:r>
          </a:p>
          <a:p>
            <a:pPr lvl="1"/>
            <a:r>
              <a:rPr lang="fr-CA" sz="2000" dirty="0">
                <a:latin typeface="Arial" charset="0"/>
              </a:rPr>
              <a:t>en inde: 26-27</a:t>
            </a:r>
          </a:p>
          <a:p>
            <a:pPr lvl="1"/>
            <a:r>
              <a:rPr lang="fr-CA" sz="2000" dirty="0">
                <a:latin typeface="Arial" charset="0"/>
              </a:rPr>
              <a:t>En </a:t>
            </a:r>
            <a:r>
              <a:rPr lang="fr-CA" sz="2000" dirty="0" err="1">
                <a:latin typeface="Arial" charset="0"/>
              </a:rPr>
              <a:t>afrique</a:t>
            </a:r>
            <a:r>
              <a:rPr lang="fr-CA" sz="2000" dirty="0">
                <a:latin typeface="Arial" charset="0"/>
              </a:rPr>
              <a:t> du sud : 28-32</a:t>
            </a:r>
            <a:endParaRPr lang="fr-CA" sz="2400" dirty="0">
              <a:latin typeface="Arial" charset="0"/>
            </a:endParaRPr>
          </a:p>
          <a:p>
            <a:r>
              <a:rPr lang="fr-CA" sz="2400" dirty="0">
                <a:latin typeface="Arial" charset="0"/>
              </a:rPr>
              <a:t>Il y a toujours une grande proportion de développeurs/processus de développement immatures.</a:t>
            </a:r>
          </a:p>
          <a:p>
            <a:r>
              <a:rPr lang="fr-CA" sz="2400" dirty="0">
                <a:latin typeface="Arial" charset="0"/>
              </a:rPr>
              <a:t>Les processus matures permettent de créer des logiciels plus faciles à maintenir</a:t>
            </a:r>
          </a:p>
          <a:p>
            <a:r>
              <a:rPr lang="fr-CA" sz="2400" dirty="0">
                <a:latin typeface="Arial" charset="0"/>
              </a:rPr>
              <a:t>Ces logiciels arrivent souvent avec un gros </a:t>
            </a:r>
            <a:r>
              <a:rPr lang="fr-CA" sz="2400" dirty="0" err="1">
                <a:latin typeface="Arial" charset="0"/>
              </a:rPr>
              <a:t>backlog</a:t>
            </a:r>
            <a:endParaRPr lang="fr-CA" sz="2400" dirty="0">
              <a:latin typeface="Arial" charset="0"/>
            </a:endParaRPr>
          </a:p>
          <a:p>
            <a:pPr lvl="1"/>
            <a:r>
              <a:rPr lang="fr-CA" sz="2000" dirty="0">
                <a:latin typeface="Arial" charset="0"/>
              </a:rPr>
              <a:t>Clients insatisfaits</a:t>
            </a:r>
          </a:p>
        </p:txBody>
      </p:sp>
      <p:sp>
        <p:nvSpPr>
          <p:cNvPr id="52228"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6963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71002-4731-CF49-93A6-5B33FD4AC24E}" type="slidenum">
              <a:rPr lang="fr-BE" sz="1000"/>
              <a:pPr eaLnBrk="1" hangingPunct="1"/>
              <a:t>36</a:t>
            </a:fld>
            <a:endParaRPr lang="fr-BE" sz="1000"/>
          </a:p>
        </p:txBody>
      </p:sp>
      <p:sp>
        <p:nvSpPr>
          <p:cNvPr id="69637" name="Rectangle 3"/>
          <p:cNvSpPr>
            <a:spLocks noChangeArrowheads="1"/>
          </p:cNvSpPr>
          <p:nvPr>
            <p:custDataLst>
              <p:tags r:id="rId5"/>
            </p:custDataLst>
          </p:nvPr>
        </p:nvSpPr>
        <p:spPr bwMode="auto">
          <a:xfrm>
            <a:off x="1066800" y="1676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spcBef>
                <a:spcPct val="20000"/>
              </a:spcBef>
              <a:spcAft>
                <a:spcPts val="600"/>
              </a:spcAft>
              <a:buClr>
                <a:srgbClr val="A50021"/>
              </a:buClr>
              <a:buSzPct val="80000"/>
              <a:buFont typeface="Wingdings" charset="0"/>
              <a:buChar char="¤"/>
            </a:pPr>
            <a:endParaRPr lang="fr-CA" sz="3600"/>
          </a:p>
        </p:txBody>
      </p:sp>
      <p:pic>
        <p:nvPicPr>
          <p:cNvPr id="7"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200" y="0"/>
            <a:ext cx="2638846" cy="1061098"/>
          </a:xfrm>
          <a:prstGeom prst="rect">
            <a:avLst/>
          </a:prstGeom>
        </p:spPr>
      </p:pic>
    </p:spTree>
    <p:extLst>
      <p:ext uri="{BB962C8B-B14F-4D97-AF65-F5344CB8AC3E}">
        <p14:creationId xmlns:p14="http://schemas.microsoft.com/office/powerpoint/2010/main" val="42327853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séance-12</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295586" y="1976498"/>
            <a:ext cx="8636434" cy="4525963"/>
          </a:xfrm>
        </p:spPr>
        <p:txBody>
          <a:bodyPr/>
          <a:lstStyle/>
          <a:p>
            <a:r>
              <a:rPr lang="fr-CA" sz="2800" b="1" dirty="0" smtClean="0">
                <a:latin typeface="Arial" charset="0"/>
              </a:rPr>
              <a:t>Retour séance-11</a:t>
            </a:r>
          </a:p>
          <a:p>
            <a:r>
              <a:rPr lang="fr-CA" sz="2800" dirty="0" smtClean="0">
                <a:latin typeface="Arial" charset="0"/>
              </a:rPr>
              <a:t>Maintenance des SI</a:t>
            </a:r>
          </a:p>
          <a:p>
            <a:pPr lvl="1"/>
            <a:r>
              <a:rPr lang="fr-CA" sz="2400" b="1" dirty="0">
                <a:latin typeface="Arial" charset="0"/>
              </a:rPr>
              <a:t>Problèmes</a:t>
            </a:r>
            <a:r>
              <a:rPr lang="fr-CA" sz="2400" dirty="0">
                <a:latin typeface="Arial" charset="0"/>
              </a:rPr>
              <a:t> avec la maintenance</a:t>
            </a:r>
          </a:p>
          <a:p>
            <a:pPr lvl="1"/>
            <a:r>
              <a:rPr lang="fr-CA" sz="2400" b="1" dirty="0">
                <a:latin typeface="Arial" charset="0"/>
              </a:rPr>
              <a:t>Définition</a:t>
            </a:r>
            <a:r>
              <a:rPr lang="fr-CA" sz="2400" dirty="0">
                <a:latin typeface="Arial" charset="0"/>
              </a:rPr>
              <a:t> de la maintenance</a:t>
            </a:r>
          </a:p>
          <a:p>
            <a:pPr lvl="1"/>
            <a:r>
              <a:rPr lang="fr-CA" sz="2400" b="1" dirty="0">
                <a:latin typeface="Arial" charset="0"/>
              </a:rPr>
              <a:t>Perception</a:t>
            </a:r>
            <a:r>
              <a:rPr lang="fr-CA" sz="2400" dirty="0">
                <a:latin typeface="Arial" charset="0"/>
              </a:rPr>
              <a:t> de la maintenance</a:t>
            </a:r>
          </a:p>
          <a:p>
            <a:pPr lvl="1"/>
            <a:r>
              <a:rPr lang="fr-CA" sz="3600" b="1" dirty="0">
                <a:latin typeface="Arial" charset="0"/>
              </a:rPr>
              <a:t>Environnement de la maintenance</a:t>
            </a:r>
          </a:p>
          <a:p>
            <a:endParaRPr lang="fr-CA" sz="2800" dirty="0">
              <a:latin typeface="Arial" charset="0"/>
            </a:endParaRPr>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37</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212852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custDataLst>
              <p:tags r:id="rId1"/>
            </p:custDataLst>
          </p:nvPr>
        </p:nvSpPr>
        <p:spPr>
          <a:xfrm>
            <a:off x="282038" y="1044624"/>
            <a:ext cx="8229600" cy="1143000"/>
          </a:xfrm>
        </p:spPr>
        <p:txBody>
          <a:bodyPr>
            <a:noAutofit/>
          </a:bodyPr>
          <a:lstStyle/>
          <a:p>
            <a:pPr eaLnBrk="1" hangingPunct="1">
              <a:defRPr/>
            </a:pPr>
            <a:r>
              <a:rPr lang="fr-CA" sz="3600" b="1" dirty="0">
                <a:effectLst>
                  <a:outerShdw blurRad="38100" dist="38100" dir="2700000" algn="tl">
                    <a:srgbClr val="DDDDDD"/>
                  </a:outerShdw>
                </a:effectLst>
                <a:latin typeface="Arial" charset="0"/>
                <a:cs typeface="+mj-cs"/>
              </a:rPr>
              <a:t>L’environnement de travail de la maintenance</a:t>
            </a:r>
            <a:endParaRPr lang="en-US" sz="3600" b="1" dirty="0">
              <a:effectLst>
                <a:outerShdw blurRad="38100" dist="38100" dir="2700000" algn="tl">
                  <a:srgbClr val="DDDDDD"/>
                </a:outerShdw>
              </a:effectLst>
              <a:latin typeface="Arial" charset="0"/>
              <a:cs typeface="+mj-cs"/>
            </a:endParaRPr>
          </a:p>
        </p:txBody>
      </p:sp>
      <p:sp>
        <p:nvSpPr>
          <p:cNvPr id="55299" name="Espace réservé du pied de page 12"/>
          <p:cNvSpPr>
            <a:spLocks noGrp="1"/>
          </p:cNvSpPr>
          <p:nvPr>
            <p:ph type="ftr" sz="quarter" idx="10"/>
            <p:custDataLst>
              <p:tags r:id="rId2"/>
            </p:custDataLst>
          </p:nvPr>
        </p:nvSpPr>
        <p:spPr/>
        <p:txBody>
          <a:bodyPr/>
          <a:lstStyle/>
          <a:p>
            <a:pPr fontAlgn="base">
              <a:spcBef>
                <a:spcPct val="0"/>
              </a:spcBef>
              <a:spcAft>
                <a:spcPct val="0"/>
              </a:spcAft>
              <a:defRPr/>
            </a:pPr>
            <a:endParaRPr lang="fr-BE" dirty="0"/>
          </a:p>
        </p:txBody>
      </p:sp>
      <p:sp>
        <p:nvSpPr>
          <p:cNvPr id="76803" name="Espace réservé du numéro de diapositive 11"/>
          <p:cNvSpPr>
            <a:spLocks noGrp="1"/>
          </p:cNvSpPr>
          <p:nvPr>
            <p:ph type="sldNum" sz="quarter" idx="11"/>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987E8B-38C9-FE40-8D83-C095C9D1B290}" type="slidenum">
              <a:rPr lang="fr-BE" sz="1000"/>
              <a:pPr eaLnBrk="1" hangingPunct="1"/>
              <a:t>38</a:t>
            </a:fld>
            <a:endParaRPr lang="fr-BE" sz="1000"/>
          </a:p>
        </p:txBody>
      </p:sp>
      <p:pic>
        <p:nvPicPr>
          <p:cNvPr id="76804" name="Picture 3"/>
          <p:cNvPicPr>
            <a:picLocks noChangeAspect="1" noChangeArrowheads="1"/>
          </p:cNvPicPr>
          <p:nvPr>
            <p:custDataLst>
              <p:tags r:id="rId4"/>
            </p:custDataLst>
          </p:nvPr>
        </p:nvPicPr>
        <p:blipFill>
          <a:blip r:embed="rId14">
            <a:extLst>
              <a:ext uri="{28A0092B-C50C-407E-A947-70E740481C1C}">
                <a14:useLocalDpi xmlns:a14="http://schemas.microsoft.com/office/drawing/2010/main" val="0"/>
              </a:ext>
            </a:extLst>
          </a:blip>
          <a:srcRect/>
          <a:stretch>
            <a:fillRect/>
          </a:stretch>
        </p:blipFill>
        <p:spPr bwMode="auto">
          <a:xfrm>
            <a:off x="395288" y="3716338"/>
            <a:ext cx="15827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5"/>
          <p:cNvPicPr>
            <a:picLocks noChangeAspect="1" noChangeArrowheads="1"/>
          </p:cNvPicPr>
          <p:nvPr>
            <p:custDataLst>
              <p:tags r:id="rId5"/>
            </p:custDataLst>
          </p:nvPr>
        </p:nvPicPr>
        <p:blipFill>
          <a:blip r:embed="rId15">
            <a:extLst>
              <a:ext uri="{28A0092B-C50C-407E-A947-70E740481C1C}">
                <a14:useLocalDpi xmlns:a14="http://schemas.microsoft.com/office/drawing/2010/main" val="0"/>
              </a:ext>
            </a:extLst>
          </a:blip>
          <a:srcRect/>
          <a:stretch>
            <a:fillRect/>
          </a:stretch>
        </p:blipFill>
        <p:spPr bwMode="auto">
          <a:xfrm>
            <a:off x="5364163" y="2133600"/>
            <a:ext cx="2232025"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6"/>
          <p:cNvPicPr>
            <a:picLocks noChangeAspect="1" noChangeArrowheads="1"/>
          </p:cNvPicPr>
          <p:nvPr>
            <p:custDataLst>
              <p:tags r:id="rId6"/>
            </p:custDataLst>
          </p:nvPr>
        </p:nvPicPr>
        <p:blipFill>
          <a:blip r:embed="rId16">
            <a:extLst>
              <a:ext uri="{28A0092B-C50C-407E-A947-70E740481C1C}">
                <a14:useLocalDpi xmlns:a14="http://schemas.microsoft.com/office/drawing/2010/main" val="0"/>
              </a:ext>
            </a:extLst>
          </a:blip>
          <a:srcRect/>
          <a:stretch>
            <a:fillRect/>
          </a:stretch>
        </p:blipFill>
        <p:spPr bwMode="auto">
          <a:xfrm>
            <a:off x="3560003" y="2913063"/>
            <a:ext cx="8763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7"/>
          <p:cNvPicPr>
            <a:picLocks noChangeAspect="1" noChangeArrowheads="1"/>
          </p:cNvPicPr>
          <p:nvPr>
            <p:custDataLst>
              <p:tags r:id="rId7"/>
            </p:custDataLst>
          </p:nvPr>
        </p:nvPicPr>
        <p:blipFill>
          <a:blip r:embed="rId17">
            <a:extLst>
              <a:ext uri="{28A0092B-C50C-407E-A947-70E740481C1C}">
                <a14:useLocalDpi xmlns:a14="http://schemas.microsoft.com/office/drawing/2010/main" val="0"/>
              </a:ext>
            </a:extLst>
          </a:blip>
          <a:srcRect/>
          <a:stretch>
            <a:fillRect/>
          </a:stretch>
        </p:blipFill>
        <p:spPr bwMode="auto">
          <a:xfrm>
            <a:off x="1670027" y="2133600"/>
            <a:ext cx="8001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9" name="Picture 8"/>
          <p:cNvPicPr>
            <a:picLocks noChangeAspect="1" noChangeArrowheads="1"/>
          </p:cNvPicPr>
          <p:nvPr>
            <p:custDataLst>
              <p:tags r:id="rId8"/>
            </p:custDataLst>
          </p:nvPr>
        </p:nvPicPr>
        <p:blipFill>
          <a:blip r:embed="rId18">
            <a:extLst>
              <a:ext uri="{28A0092B-C50C-407E-A947-70E740481C1C}">
                <a14:useLocalDpi xmlns:a14="http://schemas.microsoft.com/office/drawing/2010/main" val="0"/>
              </a:ext>
            </a:extLst>
          </a:blip>
          <a:srcRect/>
          <a:stretch>
            <a:fillRect/>
          </a:stretch>
        </p:blipFill>
        <p:spPr bwMode="auto">
          <a:xfrm>
            <a:off x="6804025" y="4005263"/>
            <a:ext cx="12763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0" name="Text Box 9"/>
          <p:cNvSpPr txBox="1">
            <a:spLocks noChangeArrowheads="1"/>
          </p:cNvSpPr>
          <p:nvPr>
            <p:custDataLst>
              <p:tags r:id="rId9"/>
            </p:custDataLst>
          </p:nvPr>
        </p:nvSpPr>
        <p:spPr bwMode="auto">
          <a:xfrm>
            <a:off x="5795963" y="1773238"/>
            <a:ext cx="3487737" cy="892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spAutoFit/>
          </a:bodyPr>
          <a:lstStyle>
            <a:lvl1pPr marL="1203325" indent="-228600" defTabSz="746125" eaLnBrk="0" hangingPunct="0">
              <a:defRPr sz="2400">
                <a:solidFill>
                  <a:schemeClr val="tx1"/>
                </a:solidFill>
                <a:latin typeface="Arial" charset="0"/>
                <a:ea typeface="ＭＳ Ｐゴシック" charset="0"/>
                <a:cs typeface="ＭＳ Ｐゴシック" charset="0"/>
              </a:defRPr>
            </a:lvl1pPr>
            <a:lvl2pPr marL="742950" indent="-285750" defTabSz="746125" eaLnBrk="0" hangingPunct="0">
              <a:defRPr sz="2400">
                <a:solidFill>
                  <a:schemeClr val="tx1"/>
                </a:solidFill>
                <a:latin typeface="Arial" charset="0"/>
                <a:ea typeface="ＭＳ Ｐゴシック" charset="0"/>
              </a:defRPr>
            </a:lvl2pPr>
            <a:lvl3pPr marL="1143000" indent="-228600" defTabSz="746125" eaLnBrk="0" hangingPunct="0">
              <a:defRPr sz="2400">
                <a:solidFill>
                  <a:schemeClr val="tx1"/>
                </a:solidFill>
                <a:latin typeface="Arial" charset="0"/>
                <a:ea typeface="ＭＳ Ｐゴシック" charset="0"/>
              </a:defRPr>
            </a:lvl3pPr>
            <a:lvl4pPr marL="1600200" indent="-228600" defTabSz="746125" eaLnBrk="0" hangingPunct="0">
              <a:defRPr sz="2400">
                <a:solidFill>
                  <a:schemeClr val="tx1"/>
                </a:solidFill>
                <a:latin typeface="Arial" charset="0"/>
                <a:ea typeface="ＭＳ Ｐゴシック" charset="0"/>
              </a:defRPr>
            </a:lvl4pPr>
            <a:lvl5pPr marL="2057400" indent="-228600" defTabSz="746125" eaLnBrk="0" hangingPunct="0">
              <a:defRPr sz="2400">
                <a:solidFill>
                  <a:schemeClr val="tx1"/>
                </a:solidFill>
                <a:latin typeface="Arial" charset="0"/>
                <a:ea typeface="ＭＳ Ｐゴシック" charset="0"/>
              </a:defRPr>
            </a:lvl5pPr>
            <a:lvl6pPr marL="2514600" indent="-228600" defTabSz="7461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461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461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46125"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spcAft>
                <a:spcPts val="600"/>
              </a:spcAft>
              <a:buClr>
                <a:srgbClr val="A50021"/>
              </a:buClr>
              <a:buFont typeface="Wingdings" charset="0"/>
              <a:buNone/>
            </a:pPr>
            <a:r>
              <a:rPr lang="fr-CA" sz="2800"/>
              <a:t>Développeur</a:t>
            </a:r>
            <a:endParaRPr lang="en-US" sz="2800"/>
          </a:p>
        </p:txBody>
      </p:sp>
      <p:sp>
        <p:nvSpPr>
          <p:cNvPr id="82954" name="Text Box 10"/>
          <p:cNvSpPr txBox="1">
            <a:spLocks noChangeArrowheads="1"/>
          </p:cNvSpPr>
          <p:nvPr>
            <p:custDataLst>
              <p:tags r:id="rId10"/>
            </p:custDataLst>
          </p:nvPr>
        </p:nvSpPr>
        <p:spPr bwMode="auto">
          <a:xfrm>
            <a:off x="5508625" y="5229225"/>
            <a:ext cx="3248025" cy="892175"/>
          </a:xfrm>
          <a:prstGeom prst="rect">
            <a:avLst/>
          </a:prstGeom>
          <a:noFill/>
          <a:ln w="9525">
            <a:noFill/>
            <a:miter lim="800000"/>
            <a:headEnd/>
            <a:tailEnd/>
          </a:ln>
          <a:effectLst>
            <a:outerShdw dist="35921" dir="2700000" algn="ctr" rotWithShape="0">
              <a:schemeClr val="bg2"/>
            </a:outerShdw>
          </a:effectLst>
        </p:spPr>
        <p:txBody>
          <a:bodyPr wrap="none" lIns="228600" tIns="228600" rIns="228600" bIns="228600">
            <a:spAutoFit/>
          </a:bodyPr>
          <a:lstStyle/>
          <a:p>
            <a:pPr marL="1203325" indent="-228600" defTabSz="746125" eaLnBrk="0" fontAlgn="auto" hangingPunct="0">
              <a:spcBef>
                <a:spcPct val="20000"/>
              </a:spcBef>
              <a:spcAft>
                <a:spcPts val="600"/>
              </a:spcAft>
              <a:buClr>
                <a:srgbClr val="A50021"/>
              </a:buClr>
              <a:buFont typeface="Wingdings" pitchFamily="2" charset="2"/>
              <a:buNone/>
              <a:defRPr/>
            </a:pPr>
            <a:r>
              <a:rPr lang="fr-CA" sz="2800" dirty="0">
                <a:latin typeface="+mn-lt"/>
                <a:ea typeface="+mn-ea"/>
                <a:cs typeface="+mn-cs"/>
              </a:rPr>
              <a:t>Mainteneur</a:t>
            </a:r>
            <a:endParaRPr lang="en-US" sz="2800" dirty="0">
              <a:latin typeface="+mn-lt"/>
              <a:ea typeface="+mn-ea"/>
              <a:cs typeface="+mn-cs"/>
            </a:endParaRPr>
          </a:p>
        </p:txBody>
      </p:sp>
      <p:pic>
        <p:nvPicPr>
          <p:cNvPr id="76812" name="Picture 11"/>
          <p:cNvPicPr>
            <a:picLocks noChangeAspect="1" noChangeArrowheads="1"/>
          </p:cNvPicPr>
          <p:nvPr>
            <p:custDataLst>
              <p:tags r:id="rId11"/>
            </p:custDataLst>
          </p:nvPr>
        </p:nvPicPr>
        <p:blipFill>
          <a:blip r:embed="rId19">
            <a:extLst>
              <a:ext uri="{28A0092B-C50C-407E-A947-70E740481C1C}">
                <a14:useLocalDpi xmlns:a14="http://schemas.microsoft.com/office/drawing/2010/main" val="0"/>
              </a:ext>
            </a:extLst>
          </a:blip>
          <a:srcRect/>
          <a:stretch>
            <a:fillRect/>
          </a:stretch>
        </p:blipFill>
        <p:spPr bwMode="auto">
          <a:xfrm>
            <a:off x="1074714" y="4991667"/>
            <a:ext cx="11906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 5" descr="UdeS_coul_300dpi.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pic>
        <p:nvPicPr>
          <p:cNvPr id="2" name="Picture 1"/>
          <p:cNvPicPr>
            <a:picLocks noChangeAspect="1"/>
          </p:cNvPicPr>
          <p:nvPr/>
        </p:nvPicPr>
        <p:blipFill>
          <a:blip r:embed="rId21"/>
          <a:stretch>
            <a:fillRect/>
          </a:stretch>
        </p:blipFill>
        <p:spPr>
          <a:xfrm>
            <a:off x="3124200" y="4094163"/>
            <a:ext cx="2819400" cy="1828800"/>
          </a:xfrm>
          <a:prstGeom prst="rect">
            <a:avLst/>
          </a:prstGeom>
        </p:spPr>
      </p:pic>
    </p:spTree>
    <p:extLst>
      <p:ext uri="{BB962C8B-B14F-4D97-AF65-F5344CB8AC3E}">
        <p14:creationId xmlns:p14="http://schemas.microsoft.com/office/powerpoint/2010/main" val="36329830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49" name="Object 2"/>
          <p:cNvGraphicFramePr>
            <a:graphicFrameLocks/>
          </p:cNvGraphicFramePr>
          <p:nvPr>
            <p:custDataLst>
              <p:tags r:id="rId2"/>
            </p:custDataLst>
          </p:nvPr>
        </p:nvGraphicFramePr>
        <p:xfrm>
          <a:off x="7143750" y="4214813"/>
          <a:ext cx="1868488" cy="2003425"/>
        </p:xfrm>
        <a:graphic>
          <a:graphicData uri="http://schemas.openxmlformats.org/presentationml/2006/ole">
            <mc:AlternateContent xmlns:mc="http://schemas.openxmlformats.org/markup-compatibility/2006">
              <mc:Choice xmlns:v="urn:schemas-microsoft-com:vml" Requires="v">
                <p:oleObj spid="_x0000_s65589" name="Clip" r:id="rId10" imgW="2988816" imgH="3662039" progId="">
                  <p:embed/>
                </p:oleObj>
              </mc:Choice>
              <mc:Fallback>
                <p:oleObj name="Clip" r:id="rId10" imgW="2988816" imgH="3662039" progId="">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3750" y="4214813"/>
                        <a:ext cx="1868488"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4994" name="Rectangle 2"/>
          <p:cNvSpPr>
            <a:spLocks noGrp="1" noChangeArrowheads="1"/>
          </p:cNvSpPr>
          <p:nvPr>
            <p:ph type="title"/>
            <p:custDataLst>
              <p:tags r:id="rId3"/>
            </p:custDataLst>
          </p:nvPr>
        </p:nvSpPr>
        <p:spPr>
          <a:xfrm>
            <a:off x="1576457" y="603100"/>
            <a:ext cx="7318348"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Problème: Le morale</a:t>
            </a:r>
          </a:p>
        </p:txBody>
      </p:sp>
      <p:sp>
        <p:nvSpPr>
          <p:cNvPr id="78851" name="Espace réservé du contenu 7"/>
          <p:cNvSpPr>
            <a:spLocks noGrp="1"/>
          </p:cNvSpPr>
          <p:nvPr>
            <p:ph idx="1"/>
            <p:custDataLst>
              <p:tags r:id="rId4"/>
            </p:custDataLst>
          </p:nvPr>
        </p:nvSpPr>
        <p:spPr>
          <a:xfrm>
            <a:off x="457200" y="1600200"/>
            <a:ext cx="8229600" cy="4860925"/>
          </a:xfrm>
        </p:spPr>
        <p:txBody>
          <a:bodyPr/>
          <a:lstStyle/>
          <a:p>
            <a:pPr eaLnBrk="1" hangingPunct="1"/>
            <a:r>
              <a:rPr lang="fr-CA" sz="2800" b="1" dirty="0">
                <a:latin typeface="Arial" charset="0"/>
              </a:rPr>
              <a:t>11.9 % </a:t>
            </a:r>
            <a:r>
              <a:rPr lang="fr-CA" sz="2800" dirty="0">
                <a:latin typeface="Arial" charset="0"/>
              </a:rPr>
              <a:t>des problèmes pendant la maintenance sont le résultat d’un mauvais moral</a:t>
            </a:r>
          </a:p>
          <a:p>
            <a:pPr eaLnBrk="1" hangingPunct="1"/>
            <a:r>
              <a:rPr lang="fr-CA" sz="2800" dirty="0">
                <a:latin typeface="Arial" charset="0"/>
              </a:rPr>
              <a:t>Pendant la maintenance, 8 % des problèmes proviennent d’un programmeur poussé dans trop de dossiers, l’empêchant de se concentrer suffisamment longtemps pour régler un seul problème.</a:t>
            </a:r>
          </a:p>
          <a:p>
            <a:pPr eaLnBrk="1" hangingPunct="1">
              <a:buFont typeface="Wingdings" charset="0"/>
              <a:buNone/>
            </a:pPr>
            <a:endParaRPr lang="fr-CA" sz="2800" dirty="0">
              <a:latin typeface="Arial" charset="0"/>
            </a:endParaRPr>
          </a:p>
        </p:txBody>
      </p:sp>
      <p:sp>
        <p:nvSpPr>
          <p:cNvPr id="1029" name="Espace réservé du pied de page 6"/>
          <p:cNvSpPr>
            <a:spLocks noGrp="1"/>
          </p:cNvSpPr>
          <p:nvPr>
            <p:ph type="ftr" sz="quarter" idx="10"/>
            <p:custDataLst>
              <p:tags r:id="rId5"/>
            </p:custDataLst>
          </p:nvPr>
        </p:nvSpPr>
        <p:spPr/>
        <p:txBody>
          <a:bodyPr/>
          <a:lstStyle/>
          <a:p>
            <a:pPr fontAlgn="base">
              <a:spcBef>
                <a:spcPct val="0"/>
              </a:spcBef>
              <a:spcAft>
                <a:spcPct val="0"/>
              </a:spcAft>
              <a:defRPr/>
            </a:pPr>
            <a:endParaRPr lang="fr-BE" dirty="0"/>
          </a:p>
        </p:txBody>
      </p:sp>
      <p:sp>
        <p:nvSpPr>
          <p:cNvPr id="78853" name="Espace réservé du numéro de diapositive 5"/>
          <p:cNvSpPr>
            <a:spLocks noGrp="1"/>
          </p:cNvSpPr>
          <p:nvPr>
            <p:ph type="sldNum" sz="quarter" idx="11"/>
            <p:custDataLst>
              <p:tags r:id="rId6"/>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797DB1-41D8-7642-BC3F-FCC00FD15042}" type="slidenum">
              <a:rPr lang="fr-BE" sz="1000"/>
              <a:pPr eaLnBrk="1" hangingPunct="1"/>
              <a:t>39</a:t>
            </a:fld>
            <a:endParaRPr lang="fr-BE" sz="1000"/>
          </a:p>
        </p:txBody>
      </p:sp>
      <p:sp>
        <p:nvSpPr>
          <p:cNvPr id="78854" name="Rectangle 8"/>
          <p:cNvSpPr>
            <a:spLocks noChangeArrowheads="1"/>
          </p:cNvSpPr>
          <p:nvPr>
            <p:custDataLst>
              <p:tags r:id="rId7"/>
            </p:custDataLst>
          </p:nvPr>
        </p:nvSpPr>
        <p:spPr bwMode="auto">
          <a:xfrm>
            <a:off x="5857875" y="6215063"/>
            <a:ext cx="260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1203325" indent="-228600" defTabSz="746125" eaLnBrk="0" hangingPunct="0">
              <a:spcBef>
                <a:spcPct val="20000"/>
              </a:spcBef>
              <a:spcAft>
                <a:spcPts val="600"/>
              </a:spcAft>
              <a:buClr>
                <a:srgbClr val="A50021"/>
              </a:buClr>
              <a:buFont typeface="Wingdings" charset="0"/>
              <a:buNone/>
            </a:pPr>
            <a:r>
              <a:rPr lang="fr-CA" sz="1000"/>
              <a:t>Sari Lawrence Pfleeger </a:t>
            </a:r>
            <a:endParaRPr lang="en-US" sz="1000"/>
          </a:p>
        </p:txBody>
      </p:sp>
      <p:pic>
        <p:nvPicPr>
          <p:cNvPr id="8" name="Image 5" descr="UdeS_coul_300dpi.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875956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séance-12</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636434" cy="4525963"/>
          </a:xfrm>
        </p:spPr>
        <p:txBody>
          <a:bodyPr/>
          <a:lstStyle/>
          <a:p>
            <a:r>
              <a:rPr lang="fr-CA" b="1" dirty="0" smtClean="0">
                <a:latin typeface="Arial" charset="0"/>
              </a:rPr>
              <a:t>Maintenance des SI</a:t>
            </a:r>
          </a:p>
          <a:p>
            <a:pPr lvl="1"/>
            <a:r>
              <a:rPr lang="fr-CA" sz="2400" b="1" dirty="0">
                <a:latin typeface="Arial" charset="0"/>
              </a:rPr>
              <a:t>Problèmes</a:t>
            </a:r>
            <a:r>
              <a:rPr lang="fr-CA" sz="2400" dirty="0">
                <a:latin typeface="Arial" charset="0"/>
              </a:rPr>
              <a:t> avec la maintenance</a:t>
            </a:r>
          </a:p>
          <a:p>
            <a:pPr lvl="1"/>
            <a:r>
              <a:rPr lang="fr-CA" sz="2400" b="1" dirty="0">
                <a:latin typeface="Arial" charset="0"/>
              </a:rPr>
              <a:t>Définition</a:t>
            </a:r>
            <a:r>
              <a:rPr lang="fr-CA" sz="2400" dirty="0">
                <a:latin typeface="Arial" charset="0"/>
              </a:rPr>
              <a:t> de la maintenance</a:t>
            </a:r>
          </a:p>
          <a:p>
            <a:pPr lvl="1"/>
            <a:r>
              <a:rPr lang="fr-CA" sz="2400" b="1" dirty="0">
                <a:latin typeface="Arial" charset="0"/>
              </a:rPr>
              <a:t>Perception</a:t>
            </a:r>
            <a:r>
              <a:rPr lang="fr-CA" sz="2400" dirty="0">
                <a:latin typeface="Arial" charset="0"/>
              </a:rPr>
              <a:t> de la maintenance</a:t>
            </a:r>
          </a:p>
          <a:p>
            <a:pPr lvl="1"/>
            <a:r>
              <a:rPr lang="fr-CA" sz="2400" b="1" dirty="0">
                <a:latin typeface="Arial" charset="0"/>
              </a:rPr>
              <a:t>Environnement</a:t>
            </a:r>
            <a:r>
              <a:rPr lang="fr-CA" sz="2400" dirty="0">
                <a:latin typeface="Arial" charset="0"/>
              </a:rPr>
              <a:t> de la maintenance</a:t>
            </a:r>
          </a:p>
          <a:p>
            <a:endParaRPr lang="fr-CA" sz="2800" dirty="0">
              <a:latin typeface="Arial" charset="0"/>
            </a:endParaRPr>
          </a:p>
          <a:p>
            <a:pPr marL="0" indent="0">
              <a:buNone/>
            </a:pPr>
            <a:endParaRPr lang="fr-CA" dirty="0"/>
          </a:p>
          <a:p>
            <a:pPr marL="0" indent="0" eaLnBrk="1" hangingPunct="1">
              <a:buNone/>
            </a:pPr>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4</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5896712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custDataLst>
              <p:tags r:id="rId1"/>
            </p:custDataLst>
          </p:nvPr>
        </p:nvSpPr>
        <p:spPr>
          <a:xfrm>
            <a:off x="2320895" y="472204"/>
            <a:ext cx="6592917"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Inexpérience</a:t>
            </a:r>
            <a:endParaRPr lang="en-US" sz="3600" b="1" dirty="0">
              <a:effectLst>
                <a:outerShdw blurRad="38100" dist="38100" dir="2700000" algn="tl">
                  <a:srgbClr val="DDDDDD"/>
                </a:outerShdw>
              </a:effectLst>
              <a:latin typeface="Arial" charset="0"/>
              <a:cs typeface="+mj-cs"/>
            </a:endParaRPr>
          </a:p>
        </p:txBody>
      </p:sp>
      <p:sp>
        <p:nvSpPr>
          <p:cNvPr id="80898" name="Espace réservé du contenu 5"/>
          <p:cNvSpPr>
            <a:spLocks noGrp="1"/>
          </p:cNvSpPr>
          <p:nvPr>
            <p:ph idx="1"/>
            <p:custDataLst>
              <p:tags r:id="rId2"/>
            </p:custDataLst>
          </p:nvPr>
        </p:nvSpPr>
        <p:spPr/>
        <p:txBody>
          <a:bodyPr/>
          <a:lstStyle/>
          <a:p>
            <a:r>
              <a:rPr lang="fr-CA">
                <a:latin typeface="Arial" charset="0"/>
              </a:rPr>
              <a:t>Qui fait la maintenance:</a:t>
            </a:r>
          </a:p>
          <a:p>
            <a:pPr lvl="1">
              <a:buSzPct val="80000"/>
              <a:buFont typeface="Wingdings" charset="0"/>
              <a:buChar char="¤"/>
            </a:pPr>
            <a:r>
              <a:rPr lang="fr-CA" sz="3200">
                <a:latin typeface="Arial" charset="0"/>
              </a:rPr>
              <a:t>25 % des étudiants</a:t>
            </a:r>
          </a:p>
          <a:p>
            <a:pPr lvl="1">
              <a:buSzPct val="80000"/>
              <a:buFont typeface="Wingdings" charset="0"/>
              <a:buChar char="¤"/>
            </a:pPr>
            <a:r>
              <a:rPr lang="fr-CA" sz="3200">
                <a:latin typeface="Arial" charset="0"/>
              </a:rPr>
              <a:t>61 % des programmeurs d’expériences (Swanson-Beath)</a:t>
            </a:r>
          </a:p>
          <a:p>
            <a:pPr lvl="1">
              <a:buSzPct val="80000"/>
              <a:buFont typeface="Wingdings" charset="0"/>
              <a:buChar char="¤"/>
            </a:pPr>
            <a:r>
              <a:rPr lang="fr-CA" sz="3200">
                <a:latin typeface="Arial" charset="0"/>
              </a:rPr>
              <a:t>Dans une autre étude</a:t>
            </a:r>
          </a:p>
          <a:p>
            <a:pPr lvl="2">
              <a:buSzPct val="80000"/>
              <a:buFont typeface="Wingdings" charset="0"/>
              <a:buChar char="¤"/>
            </a:pPr>
            <a:r>
              <a:rPr lang="fr-CA">
                <a:latin typeface="Arial" charset="0"/>
              </a:rPr>
              <a:t> 60 % à 80 % - personnes récemment engagées.</a:t>
            </a:r>
          </a:p>
          <a:p>
            <a:pPr eaLnBrk="1" hangingPunct="1"/>
            <a:endParaRPr lang="fr-CA" sz="2800">
              <a:latin typeface="Arial" charset="0"/>
            </a:endParaRPr>
          </a:p>
        </p:txBody>
      </p:sp>
      <p:sp>
        <p:nvSpPr>
          <p:cNvPr id="5632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0900"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099E42-0025-3F4E-9D13-3241958DF63E}" type="slidenum">
              <a:rPr lang="fr-BE" sz="1000"/>
              <a:pPr eaLnBrk="1" hangingPunct="1"/>
              <a:t>40</a:t>
            </a:fld>
            <a:endParaRPr lang="fr-BE" sz="1000"/>
          </a:p>
        </p:txBody>
      </p:sp>
      <p:sp>
        <p:nvSpPr>
          <p:cNvPr id="80901" name="Rectangle 3"/>
          <p:cNvSpPr>
            <a:spLocks noChangeArrowheads="1"/>
          </p:cNvSpPr>
          <p:nvPr>
            <p:custDataLst>
              <p:tags r:id="rId5"/>
            </p:custDataLst>
          </p:nvPr>
        </p:nvSpPr>
        <p:spPr bwMode="auto">
          <a:xfrm>
            <a:off x="684213" y="1844675"/>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spcBef>
                <a:spcPct val="20000"/>
              </a:spcBef>
              <a:spcAft>
                <a:spcPts val="600"/>
              </a:spcAft>
              <a:buClr>
                <a:srgbClr val="A50021"/>
              </a:buClr>
              <a:buSzPct val="80000"/>
              <a:buFont typeface="Wingdings" charset="0"/>
              <a:buChar char="¤"/>
            </a:pPr>
            <a:endParaRPr lang="fr-CA" sz="3600"/>
          </a:p>
        </p:txBody>
      </p:sp>
      <p:pic>
        <p:nvPicPr>
          <p:cNvPr id="7"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9180450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610467" y="635945"/>
            <a:ext cx="8229600" cy="1143000"/>
          </a:xfrm>
        </p:spPr>
        <p:txBody>
          <a:bodyPr/>
          <a:lstStyle/>
          <a:p>
            <a:pPr eaLnBrk="1" hangingPunct="1">
              <a:defRPr/>
            </a:pPr>
            <a:r>
              <a:rPr lang="fr-CA" sz="3600" b="1" dirty="0" smtClean="0">
                <a:ea typeface="+mj-ea"/>
                <a:cs typeface="+mj-cs"/>
              </a:rPr>
              <a:t>Qui fait la maintenance</a:t>
            </a:r>
            <a:endParaRPr lang="en-US" sz="3600" b="1" dirty="0">
              <a:ea typeface="+mj-ea"/>
              <a:cs typeface="+mj-cs"/>
            </a:endParaRPr>
          </a:p>
        </p:txBody>
      </p:sp>
      <p:sp>
        <p:nvSpPr>
          <p:cNvPr id="82946" name="Rectangle 3"/>
          <p:cNvSpPr>
            <a:spLocks noGrp="1" noChangeArrowheads="1"/>
          </p:cNvSpPr>
          <p:nvPr>
            <p:ph idx="1"/>
            <p:custDataLst>
              <p:tags r:id="rId2"/>
            </p:custDataLst>
          </p:nvPr>
        </p:nvSpPr>
        <p:spPr>
          <a:xfrm>
            <a:off x="205216" y="2206625"/>
            <a:ext cx="7772400" cy="4514850"/>
          </a:xfrm>
        </p:spPr>
        <p:txBody>
          <a:bodyPr/>
          <a:lstStyle/>
          <a:p>
            <a:pPr eaLnBrk="1" hangingPunct="1">
              <a:lnSpc>
                <a:spcPct val="90000"/>
              </a:lnSpc>
            </a:pPr>
            <a:r>
              <a:rPr lang="fr-CA" dirty="0">
                <a:latin typeface="Arial" charset="0"/>
              </a:rPr>
              <a:t>Parfois des développeurs:</a:t>
            </a:r>
          </a:p>
          <a:p>
            <a:pPr lvl="1" eaLnBrk="1" hangingPunct="1">
              <a:lnSpc>
                <a:spcPct val="90000"/>
              </a:lnSpc>
            </a:pPr>
            <a:r>
              <a:rPr lang="fr-CA" dirty="0">
                <a:latin typeface="Arial" charset="0"/>
              </a:rPr>
              <a:t>Moins d’intérêts, il veulent quitter pour un meilleur travail (créatif)</a:t>
            </a:r>
          </a:p>
          <a:p>
            <a:pPr lvl="1" eaLnBrk="1" hangingPunct="1">
              <a:lnSpc>
                <a:spcPct val="90000"/>
              </a:lnSpc>
            </a:pPr>
            <a:r>
              <a:rPr lang="fr-CA" dirty="0">
                <a:latin typeface="Arial" charset="0"/>
              </a:rPr>
              <a:t>Difficile d’embaucher</a:t>
            </a:r>
          </a:p>
          <a:p>
            <a:pPr lvl="1" eaLnBrk="1" hangingPunct="1">
              <a:lnSpc>
                <a:spcPct val="90000"/>
              </a:lnSpc>
            </a:pPr>
            <a:r>
              <a:rPr lang="fr-CA" dirty="0">
                <a:latin typeface="Arial" charset="0"/>
              </a:rPr>
              <a:t>Problème de continuité (roulement)</a:t>
            </a:r>
          </a:p>
          <a:p>
            <a:pPr lvl="1" eaLnBrk="1" hangingPunct="1">
              <a:lnSpc>
                <a:spcPct val="90000"/>
              </a:lnSpc>
            </a:pPr>
            <a:r>
              <a:rPr lang="fr-CA" dirty="0">
                <a:latin typeface="Arial" charset="0"/>
              </a:rPr>
              <a:t>Moins d’indépendance</a:t>
            </a:r>
          </a:p>
          <a:p>
            <a:pPr lvl="2" eaLnBrk="1" hangingPunct="1">
              <a:lnSpc>
                <a:spcPct val="90000"/>
              </a:lnSpc>
            </a:pPr>
            <a:r>
              <a:rPr lang="fr-CA" dirty="0">
                <a:latin typeface="Arial" charset="0"/>
              </a:rPr>
              <a:t>Moins bonne qualité</a:t>
            </a:r>
          </a:p>
          <a:p>
            <a:pPr lvl="2" eaLnBrk="1" hangingPunct="1">
              <a:lnSpc>
                <a:spcPct val="90000"/>
              </a:lnSpc>
            </a:pPr>
            <a:r>
              <a:rPr lang="fr-CA" dirty="0">
                <a:latin typeface="Arial" charset="0"/>
              </a:rPr>
              <a:t>Moins de transparence</a:t>
            </a:r>
          </a:p>
        </p:txBody>
      </p:sp>
      <p:sp>
        <p:nvSpPr>
          <p:cNvPr id="57348"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294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6ED734-9930-4F4D-8E17-46544F87B43E}" type="slidenum">
              <a:rPr lang="fr-BE" sz="1000"/>
              <a:pPr eaLnBrk="1" hangingPunct="1"/>
              <a:t>41</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586278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a:xfrm>
            <a:off x="2189524" y="485775"/>
            <a:ext cx="6554426" cy="1143000"/>
          </a:xfrm>
        </p:spPr>
        <p:txBody>
          <a:bodyPr/>
          <a:lstStyle/>
          <a:p>
            <a:pPr eaLnBrk="1" hangingPunct="1">
              <a:defRPr/>
            </a:pPr>
            <a:r>
              <a:rPr lang="fr-CA" sz="3600" b="1" dirty="0" smtClean="0">
                <a:ea typeface="+mj-ea"/>
                <a:cs typeface="+mj-cs"/>
              </a:rPr>
              <a:t>Qui fait la maintenance</a:t>
            </a:r>
            <a:endParaRPr lang="en-US" sz="3600" b="1" dirty="0">
              <a:ea typeface="+mj-ea"/>
              <a:cs typeface="+mj-cs"/>
            </a:endParaRPr>
          </a:p>
        </p:txBody>
      </p:sp>
      <p:sp>
        <p:nvSpPr>
          <p:cNvPr id="84994" name="Rectangle 3"/>
          <p:cNvSpPr>
            <a:spLocks noGrp="1" noChangeArrowheads="1"/>
          </p:cNvSpPr>
          <p:nvPr>
            <p:ph idx="1"/>
            <p:custDataLst>
              <p:tags r:id="rId2"/>
            </p:custDataLst>
          </p:nvPr>
        </p:nvSpPr>
        <p:spPr>
          <a:xfrm>
            <a:off x="971550" y="1628775"/>
            <a:ext cx="7772400" cy="4443413"/>
          </a:xfrm>
        </p:spPr>
        <p:txBody>
          <a:bodyPr/>
          <a:lstStyle/>
          <a:p>
            <a:pPr eaLnBrk="1" hangingPunct="1">
              <a:lnSpc>
                <a:spcPct val="90000"/>
              </a:lnSpc>
            </a:pPr>
            <a:r>
              <a:rPr lang="fr-CA">
                <a:latin typeface="Arial" charset="0"/>
              </a:rPr>
              <a:t>Parfois des mainteneurs:</a:t>
            </a:r>
          </a:p>
          <a:p>
            <a:pPr lvl="1" eaLnBrk="1" hangingPunct="1">
              <a:lnSpc>
                <a:spcPct val="90000"/>
              </a:lnSpc>
            </a:pPr>
            <a:r>
              <a:rPr lang="fr-CA">
                <a:latin typeface="Arial" charset="0"/>
              </a:rPr>
              <a:t>Grandes organisations</a:t>
            </a:r>
          </a:p>
          <a:p>
            <a:pPr lvl="1" eaLnBrk="1" hangingPunct="1">
              <a:lnSpc>
                <a:spcPct val="90000"/>
              </a:lnSpc>
            </a:pPr>
            <a:r>
              <a:rPr lang="fr-CA">
                <a:latin typeface="Arial" charset="0"/>
              </a:rPr>
              <a:t>Plus d’indépendance</a:t>
            </a:r>
          </a:p>
          <a:p>
            <a:pPr lvl="2" eaLnBrk="1" hangingPunct="1">
              <a:lnSpc>
                <a:spcPct val="90000"/>
              </a:lnSpc>
            </a:pPr>
            <a:r>
              <a:rPr lang="fr-CA">
                <a:latin typeface="Arial" charset="0"/>
              </a:rPr>
              <a:t>Qualité et transparence accrues</a:t>
            </a:r>
          </a:p>
          <a:p>
            <a:pPr lvl="1" eaLnBrk="1" hangingPunct="1">
              <a:lnSpc>
                <a:spcPct val="90000"/>
              </a:lnSpc>
            </a:pPr>
            <a:r>
              <a:rPr lang="fr-CA">
                <a:latin typeface="Arial" charset="0"/>
              </a:rPr>
              <a:t>Compétition pour résoudre les problèmes entre développeurs et mainteneurs</a:t>
            </a:r>
          </a:p>
          <a:p>
            <a:pPr lvl="1" eaLnBrk="1" hangingPunct="1">
              <a:lnSpc>
                <a:spcPct val="90000"/>
              </a:lnSpc>
            </a:pPr>
            <a:r>
              <a:rPr lang="fr-CA">
                <a:latin typeface="Arial" charset="0"/>
              </a:rPr>
              <a:t>Besoin d’établir la frontière entre le développement et la maintenance</a:t>
            </a:r>
          </a:p>
        </p:txBody>
      </p:sp>
      <p:sp>
        <p:nvSpPr>
          <p:cNvPr id="58372"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499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C3E7E20-DDA5-CE48-87AF-04783903E547}" type="slidenum">
              <a:rPr lang="fr-BE" sz="1000"/>
              <a:pPr eaLnBrk="1" hangingPunct="1"/>
              <a:t>42</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4431178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custDataLst>
              <p:tags r:id="rId1"/>
            </p:custDataLst>
          </p:nvPr>
        </p:nvSpPr>
        <p:spPr>
          <a:xfrm>
            <a:off x="1302767" y="603589"/>
            <a:ext cx="6486328" cy="1143000"/>
          </a:xfrm>
        </p:spPr>
        <p:txBody>
          <a:bodyPr/>
          <a:lstStyle/>
          <a:p>
            <a:pPr eaLnBrk="1" hangingPunct="1">
              <a:defRPr/>
            </a:pPr>
            <a:r>
              <a:rPr lang="fr-CA" dirty="0" smtClean="0">
                <a:ea typeface="+mj-ea"/>
                <a:cs typeface="+mj-cs"/>
              </a:rPr>
              <a:t>Sommaires</a:t>
            </a:r>
            <a:endParaRPr lang="en-US" dirty="0">
              <a:ea typeface="+mj-ea"/>
              <a:cs typeface="+mj-cs"/>
            </a:endParaRPr>
          </a:p>
        </p:txBody>
      </p:sp>
      <p:sp>
        <p:nvSpPr>
          <p:cNvPr id="87042" name="Espace réservé du contenu 5"/>
          <p:cNvSpPr>
            <a:spLocks noGrp="1"/>
          </p:cNvSpPr>
          <p:nvPr>
            <p:ph idx="1"/>
            <p:custDataLst>
              <p:tags r:id="rId2"/>
            </p:custDataLst>
          </p:nvPr>
        </p:nvSpPr>
        <p:spPr>
          <a:xfrm>
            <a:off x="971550" y="1628775"/>
            <a:ext cx="7772400" cy="4371975"/>
          </a:xfrm>
        </p:spPr>
        <p:txBody>
          <a:bodyPr/>
          <a:lstStyle/>
          <a:p>
            <a:r>
              <a:rPr lang="fr-CA" sz="2000">
                <a:latin typeface="Arial" charset="0"/>
              </a:rPr>
              <a:t>Point de vue divergent avec client/utilisateur</a:t>
            </a:r>
          </a:p>
          <a:p>
            <a:r>
              <a:rPr lang="fr-CA" sz="2000">
                <a:latin typeface="Arial" charset="0"/>
              </a:rPr>
              <a:t>Grande proportion de problèmes de management</a:t>
            </a:r>
          </a:p>
          <a:p>
            <a:r>
              <a:rPr lang="fr-CA" sz="2000">
                <a:latin typeface="Arial" charset="0"/>
              </a:rPr>
              <a:t>Les rapports de maintenance ne montrent pas réellement ce qui se passe.</a:t>
            </a:r>
          </a:p>
          <a:p>
            <a:r>
              <a:rPr lang="fr-CA" sz="2000">
                <a:latin typeface="Arial" charset="0"/>
              </a:rPr>
              <a:t>La complexité des logiciels est croissante</a:t>
            </a:r>
          </a:p>
          <a:p>
            <a:r>
              <a:rPr lang="fr-CA" sz="2000">
                <a:latin typeface="Arial" charset="0"/>
              </a:rPr>
              <a:t>Le coût de la maintenance est élevé et en croissance</a:t>
            </a:r>
          </a:p>
          <a:p>
            <a:r>
              <a:rPr lang="fr-CA" sz="2000">
                <a:latin typeface="Arial" charset="0"/>
              </a:rPr>
              <a:t>La mauvaise qualité du développement est toujours un problème (Agile…)</a:t>
            </a:r>
          </a:p>
          <a:p>
            <a:r>
              <a:rPr lang="fr-CA" sz="2000">
                <a:latin typeface="Arial" charset="0"/>
              </a:rPr>
              <a:t>La maintenance n’est pas un travail intéressant (morale)</a:t>
            </a:r>
          </a:p>
          <a:p>
            <a:r>
              <a:rPr lang="fr-CA" sz="2000">
                <a:latin typeface="Arial" charset="0"/>
              </a:rPr>
              <a:t>Manque de méthodologies/Outils/Formation</a:t>
            </a:r>
          </a:p>
          <a:p>
            <a:pPr eaLnBrk="1" hangingPunct="1"/>
            <a:endParaRPr lang="fr-CA" sz="2000">
              <a:latin typeface="Arial" charset="0"/>
            </a:endParaRPr>
          </a:p>
        </p:txBody>
      </p:sp>
      <p:sp>
        <p:nvSpPr>
          <p:cNvPr id="59396"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7044"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0530C2-EA16-8F4A-8110-7B15088EB9B3}" type="slidenum">
              <a:rPr lang="fr-BE" sz="1000"/>
              <a:pPr eaLnBrk="1" hangingPunct="1"/>
              <a:t>43</a:t>
            </a:fld>
            <a:endParaRPr lang="fr-BE" sz="1000"/>
          </a:p>
        </p:txBody>
      </p:sp>
      <p:sp>
        <p:nvSpPr>
          <p:cNvPr id="87045" name="Rectangle 3"/>
          <p:cNvSpPr>
            <a:spLocks noChangeArrowheads="1"/>
          </p:cNvSpPr>
          <p:nvPr>
            <p:custDataLst>
              <p:tags r:id="rId5"/>
            </p:custDataLst>
          </p:nvPr>
        </p:nvSpPr>
        <p:spPr bwMode="auto">
          <a:xfrm>
            <a:off x="685800" y="13716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spcBef>
                <a:spcPct val="20000"/>
              </a:spcBef>
              <a:spcAft>
                <a:spcPts val="600"/>
              </a:spcAft>
              <a:buClr>
                <a:srgbClr val="A50021"/>
              </a:buClr>
              <a:buSzPct val="80000"/>
              <a:buFont typeface="Wingdings" charset="0"/>
              <a:buChar char="¤"/>
            </a:pPr>
            <a:endParaRPr lang="fr-CA" sz="2400"/>
          </a:p>
        </p:txBody>
      </p:sp>
      <p:pic>
        <p:nvPicPr>
          <p:cNvPr id="7"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6311704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custDataLst>
              <p:tags r:id="rId1"/>
            </p:custDataLst>
          </p:nvPr>
        </p:nvSpPr>
        <p:spPr>
          <a:xfrm>
            <a:off x="974337" y="665226"/>
            <a:ext cx="7028373"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Processus de la maintenance</a:t>
            </a:r>
          </a:p>
        </p:txBody>
      </p:sp>
      <p:sp>
        <p:nvSpPr>
          <p:cNvPr id="89090" name="Espace réservé du contenu 4"/>
          <p:cNvSpPr>
            <a:spLocks noGrp="1"/>
          </p:cNvSpPr>
          <p:nvPr>
            <p:ph idx="1"/>
            <p:custDataLst>
              <p:tags r:id="rId2"/>
            </p:custDataLst>
          </p:nvPr>
        </p:nvSpPr>
        <p:spPr>
          <a:xfrm>
            <a:off x="457200" y="1720636"/>
            <a:ext cx="8229600" cy="4525963"/>
          </a:xfrm>
        </p:spPr>
        <p:txBody>
          <a:bodyPr/>
          <a:lstStyle/>
          <a:p>
            <a:pPr algn="just" eaLnBrk="1" hangingPunct="1"/>
            <a:r>
              <a:rPr lang="fr-CA" dirty="0">
                <a:latin typeface="Arial" charset="0"/>
              </a:rPr>
              <a:t>Nécessité d’identifier le travail correspondant à une maintenance versus un projet de développement</a:t>
            </a:r>
          </a:p>
          <a:p>
            <a:pPr algn="just" eaLnBrk="1" hangingPunct="1"/>
            <a:r>
              <a:rPr lang="fr-CA" dirty="0">
                <a:latin typeface="Arial" charset="0"/>
              </a:rPr>
              <a:t>Une modification qui prend 5 mois n’est sûrement pas de la maintenance</a:t>
            </a:r>
          </a:p>
          <a:p>
            <a:pPr algn="just" eaLnBrk="1" hangingPunct="1"/>
            <a:r>
              <a:rPr lang="fr-CA" dirty="0">
                <a:latin typeface="Arial" charset="0"/>
              </a:rPr>
              <a:t>Le processus n’est pas le même</a:t>
            </a:r>
          </a:p>
          <a:p>
            <a:pPr eaLnBrk="1" hangingPunct="1"/>
            <a:endParaRPr lang="fr-CA" dirty="0">
              <a:latin typeface="Arial" charset="0"/>
            </a:endParaRPr>
          </a:p>
        </p:txBody>
      </p:sp>
      <p:sp>
        <p:nvSpPr>
          <p:cNvPr id="61444" name="Espace réservé du pied de page 1"/>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89092" name="Espace réservé du numéro de diapositive 2"/>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1ED748B-6204-B848-80C4-022D613E2107}" type="slidenum">
              <a:rPr lang="fr-BE" sz="1000"/>
              <a:pPr eaLnBrk="1" hangingPunct="1"/>
              <a:t>44</a:t>
            </a:fld>
            <a:endParaRPr lang="fr-BE"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882342"/>
          </a:xfrm>
          <a:prstGeom prst="rect">
            <a:avLst/>
          </a:prstGeom>
        </p:spPr>
      </p:pic>
    </p:spTree>
    <p:extLst>
      <p:ext uri="{BB962C8B-B14F-4D97-AF65-F5344CB8AC3E}">
        <p14:creationId xmlns:p14="http://schemas.microsoft.com/office/powerpoint/2010/main" val="16231723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custDataLst>
              <p:tags r:id="rId1"/>
            </p:custDataLst>
          </p:nvPr>
        </p:nvSpPr>
        <p:spPr>
          <a:xfrm>
            <a:off x="1642142" y="450737"/>
            <a:ext cx="7044657"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Catégoriser les billets</a:t>
            </a:r>
          </a:p>
        </p:txBody>
      </p:sp>
      <p:sp>
        <p:nvSpPr>
          <p:cNvPr id="90114" name="Rectangle 3"/>
          <p:cNvSpPr>
            <a:spLocks noGrp="1" noChangeArrowheads="1"/>
          </p:cNvSpPr>
          <p:nvPr>
            <p:ph idx="1"/>
            <p:custDataLst>
              <p:tags r:id="rId2"/>
            </p:custDataLst>
          </p:nvPr>
        </p:nvSpPr>
        <p:spPr>
          <a:xfrm>
            <a:off x="971550" y="1412875"/>
            <a:ext cx="7772400" cy="4330700"/>
          </a:xfrm>
        </p:spPr>
        <p:txBody>
          <a:bodyPr/>
          <a:lstStyle/>
          <a:p>
            <a:pPr eaLnBrk="1" hangingPunct="1">
              <a:lnSpc>
                <a:spcPct val="80000"/>
              </a:lnSpc>
              <a:buFont typeface="Wingdings" charset="0"/>
              <a:buNone/>
            </a:pPr>
            <a:r>
              <a:rPr lang="fr-CA" sz="2400" b="1">
                <a:latin typeface="Arial" charset="0"/>
                <a:ea typeface="MS PGothic" charset="0"/>
                <a:cs typeface="MS PGothic" charset="0"/>
              </a:rPr>
              <a:t>Définitions:</a:t>
            </a:r>
          </a:p>
          <a:p>
            <a:pPr eaLnBrk="1" hangingPunct="1">
              <a:lnSpc>
                <a:spcPct val="80000"/>
              </a:lnSpc>
            </a:pPr>
            <a:r>
              <a:rPr lang="fr-CA" sz="2400" b="1">
                <a:latin typeface="Arial" charset="0"/>
                <a:ea typeface="MS PGothic" charset="0"/>
                <a:cs typeface="MS PGothic" charset="0"/>
              </a:rPr>
              <a:t>Haute</a:t>
            </a:r>
            <a:endParaRPr lang="fr-CA" sz="2400">
              <a:latin typeface="Arial" charset="0"/>
              <a:ea typeface="MS PGothic" charset="0"/>
              <a:cs typeface="MS PGothic" charset="0"/>
            </a:endParaRPr>
          </a:p>
          <a:p>
            <a:pPr lvl="1" eaLnBrk="1" hangingPunct="1">
              <a:lnSpc>
                <a:spcPct val="80000"/>
              </a:lnSpc>
            </a:pPr>
            <a:r>
              <a:rPr lang="fr-CA" sz="2000">
                <a:latin typeface="Arial" charset="0"/>
                <a:ea typeface="MS PGothic" charset="0"/>
                <a:cs typeface="MS PGothic" charset="0"/>
              </a:rPr>
              <a:t>Le problème est sérieux </a:t>
            </a:r>
          </a:p>
          <a:p>
            <a:pPr lvl="1" eaLnBrk="1" hangingPunct="1">
              <a:lnSpc>
                <a:spcPct val="80000"/>
              </a:lnSpc>
            </a:pPr>
            <a:r>
              <a:rPr lang="fr-CA" sz="2000">
                <a:latin typeface="Arial" charset="0"/>
                <a:ea typeface="MS PGothic" charset="0"/>
                <a:cs typeface="MS PGothic" charset="0"/>
              </a:rPr>
              <a:t>Le client ne peut plus travailler </a:t>
            </a:r>
          </a:p>
          <a:p>
            <a:pPr lvl="1" eaLnBrk="1" hangingPunct="1">
              <a:lnSpc>
                <a:spcPct val="80000"/>
              </a:lnSpc>
            </a:pPr>
            <a:r>
              <a:rPr lang="fr-CA" sz="2000">
                <a:latin typeface="Arial" charset="0"/>
                <a:ea typeface="MS PGothic" charset="0"/>
                <a:cs typeface="MS PGothic" charset="0"/>
              </a:rPr>
              <a:t>Il n’y a pas de voie de contournement connue </a:t>
            </a:r>
          </a:p>
          <a:p>
            <a:pPr eaLnBrk="1" hangingPunct="1">
              <a:lnSpc>
                <a:spcPct val="80000"/>
              </a:lnSpc>
            </a:pPr>
            <a:r>
              <a:rPr lang="fr-CA" sz="2400" b="1">
                <a:latin typeface="Arial" charset="0"/>
                <a:ea typeface="MS PGothic" charset="0"/>
                <a:cs typeface="MS PGothic" charset="0"/>
              </a:rPr>
              <a:t> Élevée</a:t>
            </a:r>
          </a:p>
          <a:p>
            <a:pPr lvl="1" eaLnBrk="1" hangingPunct="1">
              <a:lnSpc>
                <a:spcPct val="80000"/>
              </a:lnSpc>
            </a:pPr>
            <a:r>
              <a:rPr lang="fr-CA" sz="2000">
                <a:latin typeface="Arial" charset="0"/>
                <a:ea typeface="MS PGothic" charset="0"/>
                <a:cs typeface="MS PGothic" charset="0"/>
              </a:rPr>
              <a:t>La majorité des problèmes des applications</a:t>
            </a:r>
          </a:p>
          <a:p>
            <a:pPr lvl="1" eaLnBrk="1" hangingPunct="1">
              <a:lnSpc>
                <a:spcPct val="80000"/>
              </a:lnSpc>
            </a:pPr>
            <a:r>
              <a:rPr lang="fr-CA" sz="2000">
                <a:latin typeface="Arial" charset="0"/>
                <a:ea typeface="MS PGothic" charset="0"/>
                <a:cs typeface="MS PGothic" charset="0"/>
              </a:rPr>
              <a:t>Représente 80 % du volume</a:t>
            </a:r>
          </a:p>
          <a:p>
            <a:pPr eaLnBrk="1" hangingPunct="1">
              <a:lnSpc>
                <a:spcPct val="80000"/>
              </a:lnSpc>
            </a:pPr>
            <a:r>
              <a:rPr lang="fr-CA" sz="2400">
                <a:latin typeface="Arial" charset="0"/>
                <a:ea typeface="MS PGothic" charset="0"/>
                <a:cs typeface="MS PGothic" charset="0"/>
              </a:rPr>
              <a:t> </a:t>
            </a:r>
            <a:r>
              <a:rPr lang="fr-CA" sz="2400" b="1">
                <a:latin typeface="Arial" charset="0"/>
                <a:ea typeface="MS PGothic" charset="0"/>
                <a:cs typeface="MS PGothic" charset="0"/>
              </a:rPr>
              <a:t>Basse</a:t>
            </a:r>
            <a:endParaRPr lang="fr-CA" sz="2400">
              <a:latin typeface="Arial" charset="0"/>
              <a:ea typeface="MS PGothic" charset="0"/>
              <a:cs typeface="MS PGothic" charset="0"/>
            </a:endParaRPr>
          </a:p>
          <a:p>
            <a:pPr lvl="1" eaLnBrk="1" hangingPunct="1">
              <a:lnSpc>
                <a:spcPct val="80000"/>
              </a:lnSpc>
            </a:pPr>
            <a:r>
              <a:rPr lang="fr-CA" sz="2000">
                <a:latin typeface="Arial" charset="0"/>
                <a:ea typeface="MS PGothic" charset="0"/>
                <a:cs typeface="MS PGothic" charset="0"/>
              </a:rPr>
              <a:t>Problèmes mineurs</a:t>
            </a:r>
          </a:p>
        </p:txBody>
      </p:sp>
      <p:sp>
        <p:nvSpPr>
          <p:cNvPr id="63492"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0116"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446216-9E18-9A4C-9A31-822EE96A05F9}" type="slidenum">
              <a:rPr lang="fr-CA" sz="1000">
                <a:ea typeface="MS PGothic" charset="0"/>
                <a:cs typeface="MS PGothic" charset="0"/>
              </a:rPr>
              <a:pPr eaLnBrk="1" hangingPunct="1"/>
              <a:t>45</a:t>
            </a:fld>
            <a:endParaRPr lang="fr-CA" sz="1400">
              <a:ea typeface="MS PGothic" charset="0"/>
              <a:cs typeface="MS PGothic" charset="0"/>
            </a:endParaRPr>
          </a:p>
        </p:txBody>
      </p:sp>
      <p:sp>
        <p:nvSpPr>
          <p:cNvPr id="90117" name="Rectangle 4"/>
          <p:cNvSpPr>
            <a:spLocks noChangeArrowheads="1"/>
          </p:cNvSpPr>
          <p:nvPr>
            <p:custDataLst>
              <p:tags r:id="rId5"/>
            </p:custDataLst>
          </p:nvPr>
        </p:nvSpPr>
        <p:spPr bwMode="auto">
          <a:xfrm>
            <a:off x="2843213" y="5805488"/>
            <a:ext cx="5037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sz="1200"/>
              <a:t>http://www.lgc.com/customersupport/supportservices/servicelevels/default.htm</a:t>
            </a:r>
          </a:p>
          <a:p>
            <a:pPr eaLnBrk="0" hangingPunct="0"/>
            <a:endParaRPr lang="en-CA" sz="1200"/>
          </a:p>
        </p:txBody>
      </p:sp>
      <p:sp>
        <p:nvSpPr>
          <p:cNvPr id="90118" name="Text Box 5"/>
          <p:cNvSpPr txBox="1">
            <a:spLocks noChangeArrowheads="1"/>
          </p:cNvSpPr>
          <p:nvPr>
            <p:custDataLst>
              <p:tags r:id="rId6"/>
            </p:custDataLst>
          </p:nvPr>
        </p:nvSpPr>
        <p:spPr bwMode="auto">
          <a:xfrm>
            <a:off x="1816100" y="2513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CA" sz="1800"/>
          </a:p>
        </p:txBody>
      </p:sp>
      <p:pic>
        <p:nvPicPr>
          <p:cNvPr id="8"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7" y="-17394"/>
            <a:ext cx="3253133" cy="882342"/>
          </a:xfrm>
          <a:prstGeom prst="rect">
            <a:avLst/>
          </a:prstGeom>
        </p:spPr>
      </p:pic>
    </p:spTree>
    <p:extLst>
      <p:ext uri="{BB962C8B-B14F-4D97-AF65-F5344CB8AC3E}">
        <p14:creationId xmlns:p14="http://schemas.microsoft.com/office/powerpoint/2010/main" val="12469839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custDataLst>
              <p:tags r:id="rId1"/>
            </p:custDataLst>
          </p:nvPr>
        </p:nvSpPr>
        <p:spPr>
          <a:xfrm>
            <a:off x="1923616" y="458120"/>
            <a:ext cx="668655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Résolution d’un billet</a:t>
            </a:r>
          </a:p>
        </p:txBody>
      </p:sp>
      <p:sp>
        <p:nvSpPr>
          <p:cNvPr id="91138" name="Rectangle 3"/>
          <p:cNvSpPr>
            <a:spLocks noGrp="1" noChangeArrowheads="1"/>
          </p:cNvSpPr>
          <p:nvPr>
            <p:ph idx="1"/>
            <p:custDataLst>
              <p:tags r:id="rId2"/>
            </p:custDataLst>
          </p:nvPr>
        </p:nvSpPr>
        <p:spPr/>
        <p:txBody>
          <a:bodyPr/>
          <a:lstStyle/>
          <a:p>
            <a:pPr eaLnBrk="1" hangingPunct="1">
              <a:lnSpc>
                <a:spcPct val="90000"/>
              </a:lnSpc>
            </a:pPr>
            <a:r>
              <a:rPr lang="fr-CA" sz="2800" b="1">
                <a:latin typeface="Arial" charset="0"/>
                <a:ea typeface="MS PGothic" charset="0"/>
                <a:cs typeface="MS PGothic" charset="0"/>
              </a:rPr>
              <a:t>Résolution: </a:t>
            </a:r>
            <a:r>
              <a:rPr lang="fr-CA" sz="2800" i="1">
                <a:latin typeface="Arial" charset="0"/>
                <a:ea typeface="MS PGothic" charset="0"/>
                <a:cs typeface="MS PGothic" charset="0"/>
              </a:rPr>
              <a:t>L’intervalle de temps entre la demande de support et lorsque l’analyste technique trouve une solution et ferme le billet. </a:t>
            </a:r>
            <a:r>
              <a:rPr lang="fr-CA" sz="2800">
                <a:latin typeface="Arial" charset="0"/>
                <a:ea typeface="MS PGothic" charset="0"/>
                <a:cs typeface="MS PGothic" charset="0"/>
              </a:rPr>
              <a:t>  </a:t>
            </a:r>
          </a:p>
          <a:p>
            <a:pPr lvl="1" eaLnBrk="1" hangingPunct="1">
              <a:lnSpc>
                <a:spcPct val="90000"/>
              </a:lnSpc>
            </a:pPr>
            <a:r>
              <a:rPr lang="fr-CA" sz="2400">
                <a:latin typeface="Arial" charset="0"/>
                <a:ea typeface="MS PGothic" charset="0"/>
                <a:cs typeface="MS PGothic" charset="0"/>
              </a:rPr>
              <a:t>Répondre à une question</a:t>
            </a:r>
          </a:p>
          <a:p>
            <a:pPr lvl="1" eaLnBrk="1" hangingPunct="1">
              <a:lnSpc>
                <a:spcPct val="90000"/>
              </a:lnSpc>
            </a:pPr>
            <a:r>
              <a:rPr lang="fr-CA" sz="2400">
                <a:latin typeface="Arial" charset="0"/>
                <a:ea typeface="MS PGothic" charset="0"/>
                <a:cs typeface="MS PGothic" charset="0"/>
              </a:rPr>
              <a:t>Expliquer un processus</a:t>
            </a:r>
          </a:p>
          <a:p>
            <a:pPr lvl="1" eaLnBrk="1" hangingPunct="1">
              <a:lnSpc>
                <a:spcPct val="90000"/>
              </a:lnSpc>
            </a:pPr>
            <a:r>
              <a:rPr lang="fr-CA" sz="2400">
                <a:latin typeface="Arial" charset="0"/>
                <a:ea typeface="MS PGothic" charset="0"/>
                <a:cs typeface="MS PGothic" charset="0"/>
              </a:rPr>
              <a:t>Proposer une solution de rechange</a:t>
            </a:r>
          </a:p>
          <a:p>
            <a:pPr lvl="1" eaLnBrk="1" hangingPunct="1">
              <a:lnSpc>
                <a:spcPct val="90000"/>
              </a:lnSpc>
            </a:pPr>
            <a:r>
              <a:rPr lang="fr-CA" sz="2400">
                <a:latin typeface="Arial" charset="0"/>
              </a:rPr>
              <a:t>Signaler un défaut à corriger ou une amélioration à apporter pour le compte du client.</a:t>
            </a:r>
            <a:endParaRPr lang="fr-CA" sz="2400">
              <a:latin typeface="Arial" charset="0"/>
              <a:ea typeface="MS PGothic" charset="0"/>
              <a:cs typeface="MS PGothic" charset="0"/>
            </a:endParaRPr>
          </a:p>
        </p:txBody>
      </p:sp>
      <p:sp>
        <p:nvSpPr>
          <p:cNvPr id="65540"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1140"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1F307E2-EAE7-5E4D-8FD3-F3EF530B3108}" type="slidenum">
              <a:rPr lang="fr-CA" sz="1000">
                <a:ea typeface="MS PGothic" charset="0"/>
                <a:cs typeface="MS PGothic" charset="0"/>
              </a:rPr>
              <a:pPr eaLnBrk="1" hangingPunct="1"/>
              <a:t>46</a:t>
            </a:fld>
            <a:endParaRPr lang="fr-CA" sz="1400">
              <a:ea typeface="MS PGothic" charset="0"/>
              <a:cs typeface="MS PGothic" charset="0"/>
            </a:endParaRPr>
          </a:p>
        </p:txBody>
      </p:sp>
      <p:sp>
        <p:nvSpPr>
          <p:cNvPr id="91141" name="Rectangle 4"/>
          <p:cNvSpPr>
            <a:spLocks noChangeArrowheads="1"/>
          </p:cNvSpPr>
          <p:nvPr>
            <p:custDataLst>
              <p:tags r:id="rId5"/>
            </p:custDataLst>
          </p:nvPr>
        </p:nvSpPr>
        <p:spPr bwMode="auto">
          <a:xfrm>
            <a:off x="2700338" y="5589588"/>
            <a:ext cx="5037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CA" sz="1200"/>
              <a:t>http://www.lgc.com/customersupport/supportservices/servicelevels/default.htm</a:t>
            </a:r>
          </a:p>
          <a:p>
            <a:pPr eaLnBrk="0" hangingPunct="0"/>
            <a:endParaRPr lang="en-CA" sz="1200"/>
          </a:p>
        </p:txBody>
      </p:sp>
      <p:sp>
        <p:nvSpPr>
          <p:cNvPr id="91142" name="Text Box 5"/>
          <p:cNvSpPr txBox="1">
            <a:spLocks noChangeArrowheads="1"/>
          </p:cNvSpPr>
          <p:nvPr>
            <p:custDataLst>
              <p:tags r:id="rId6"/>
            </p:custDataLst>
          </p:nvPr>
        </p:nvSpPr>
        <p:spPr bwMode="auto">
          <a:xfrm>
            <a:off x="1816100" y="2513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CA" sz="1800"/>
          </a:p>
        </p:txBody>
      </p:sp>
      <p:pic>
        <p:nvPicPr>
          <p:cNvPr id="8"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17" y="-17394"/>
            <a:ext cx="3253133" cy="882342"/>
          </a:xfrm>
          <a:prstGeom prst="rect">
            <a:avLst/>
          </a:prstGeom>
        </p:spPr>
      </p:pic>
    </p:spTree>
    <p:extLst>
      <p:ext uri="{BB962C8B-B14F-4D97-AF65-F5344CB8AC3E}">
        <p14:creationId xmlns:p14="http://schemas.microsoft.com/office/powerpoint/2010/main" val="21983137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custDataLst>
              <p:tags r:id="rId1"/>
            </p:custDataLst>
          </p:nvPr>
        </p:nvSpPr>
        <p:spPr>
          <a:xfrm>
            <a:off x="2156680" y="469069"/>
            <a:ext cx="6530119"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Centre de support</a:t>
            </a:r>
          </a:p>
        </p:txBody>
      </p:sp>
      <p:sp>
        <p:nvSpPr>
          <p:cNvPr id="92162" name="Rectangle 3"/>
          <p:cNvSpPr>
            <a:spLocks noGrp="1" noChangeArrowheads="1"/>
          </p:cNvSpPr>
          <p:nvPr>
            <p:ph idx="1"/>
            <p:custDataLst>
              <p:tags r:id="rId2"/>
            </p:custDataLst>
          </p:nvPr>
        </p:nvSpPr>
        <p:spPr/>
        <p:txBody>
          <a:bodyPr/>
          <a:lstStyle/>
          <a:p>
            <a:pPr eaLnBrk="1" hangingPunct="1"/>
            <a:r>
              <a:rPr lang="fr-CA">
                <a:latin typeface="Arial" charset="0"/>
                <a:ea typeface="MS PGothic" charset="0"/>
                <a:cs typeface="MS PGothic" charset="0"/>
              </a:rPr>
              <a:t>Centre de service centralisé ou:</a:t>
            </a:r>
          </a:p>
          <a:p>
            <a:pPr lvl="1" eaLnBrk="1" hangingPunct="1"/>
            <a:r>
              <a:rPr lang="fr-CA">
                <a:latin typeface="Arial" charset="0"/>
                <a:ea typeface="MS PGothic" charset="0"/>
                <a:cs typeface="MS PGothic" charset="0"/>
              </a:rPr>
              <a:t>Tous les problèmes et les demandes de services sont acheminés</a:t>
            </a:r>
          </a:p>
          <a:p>
            <a:pPr lvl="1" eaLnBrk="1" hangingPunct="1"/>
            <a:r>
              <a:rPr lang="fr-CA">
                <a:latin typeface="Arial" charset="0"/>
                <a:ea typeface="MS PGothic" charset="0"/>
                <a:cs typeface="MS PGothic" charset="0"/>
              </a:rPr>
              <a:t>Ces problèmes et demandes sont réglés ou assignés</a:t>
            </a:r>
          </a:p>
          <a:p>
            <a:pPr lvl="1" eaLnBrk="1" hangingPunct="1"/>
            <a:r>
              <a:rPr lang="fr-CA">
                <a:latin typeface="Arial" charset="0"/>
                <a:ea typeface="MS PGothic" charset="0"/>
                <a:cs typeface="MS PGothic" charset="0"/>
              </a:rPr>
              <a:t>Ces problèmes et demandes de services sont suivis</a:t>
            </a:r>
          </a:p>
        </p:txBody>
      </p:sp>
      <p:sp>
        <p:nvSpPr>
          <p:cNvPr id="66564"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2164"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6DAA84-82E1-0147-AA6A-E834370DCC97}" type="slidenum">
              <a:rPr lang="fr-CA" sz="1000">
                <a:ea typeface="MS PGothic" charset="0"/>
                <a:cs typeface="MS PGothic" charset="0"/>
              </a:rPr>
              <a:pPr eaLnBrk="1" hangingPunct="1"/>
              <a:t>47</a:t>
            </a:fld>
            <a:endParaRPr lang="fr-CA" sz="1400">
              <a:ea typeface="MS PGothic" charset="0"/>
              <a:cs typeface="MS PGothic" charset="0"/>
            </a:endParaRPr>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882342"/>
          </a:xfrm>
          <a:prstGeom prst="rect">
            <a:avLst/>
          </a:prstGeom>
        </p:spPr>
      </p:pic>
    </p:spTree>
    <p:extLst>
      <p:ext uri="{BB962C8B-B14F-4D97-AF65-F5344CB8AC3E}">
        <p14:creationId xmlns:p14="http://schemas.microsoft.com/office/powerpoint/2010/main" val="28028901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custDataLst>
              <p:tags r:id="rId1"/>
            </p:custDataLst>
          </p:nvPr>
        </p:nvSpPr>
        <p:spPr>
          <a:xfrm>
            <a:off x="2423553" y="480018"/>
            <a:ext cx="5562600" cy="1143000"/>
          </a:xfrm>
        </p:spPr>
        <p:txBody>
          <a:bodyPr/>
          <a:lstStyle/>
          <a:p>
            <a:pPr eaLnBrk="1" hangingPunct="1">
              <a:defRPr/>
            </a:pPr>
            <a:r>
              <a:rPr lang="fr-CA" dirty="0">
                <a:effectLst>
                  <a:outerShdw blurRad="38100" dist="38100" dir="2700000" algn="tl">
                    <a:srgbClr val="DDDDDD"/>
                  </a:outerShdw>
                </a:effectLst>
                <a:latin typeface="Arial" charset="0"/>
                <a:cs typeface="+mj-cs"/>
              </a:rPr>
              <a:t>Processus</a:t>
            </a:r>
          </a:p>
        </p:txBody>
      </p:sp>
      <p:sp>
        <p:nvSpPr>
          <p:cNvPr id="93186" name="Rectangle 3"/>
          <p:cNvSpPr>
            <a:spLocks noGrp="1" noChangeArrowheads="1"/>
          </p:cNvSpPr>
          <p:nvPr>
            <p:ph idx="1"/>
            <p:custDataLst>
              <p:tags r:id="rId2"/>
            </p:custDataLst>
          </p:nvPr>
        </p:nvSpPr>
        <p:spPr/>
        <p:txBody>
          <a:bodyPr/>
          <a:lstStyle/>
          <a:p>
            <a:pPr eaLnBrk="1" hangingPunct="1">
              <a:lnSpc>
                <a:spcPct val="90000"/>
              </a:lnSpc>
            </a:pPr>
            <a:r>
              <a:rPr lang="fr-CA" sz="2800">
                <a:latin typeface="Arial" charset="0"/>
                <a:ea typeface="MS PGothic" charset="0"/>
                <a:cs typeface="MS PGothic" charset="0"/>
              </a:rPr>
              <a:t>Gestion des problèmes et des demandes</a:t>
            </a:r>
          </a:p>
          <a:p>
            <a:pPr lvl="1" eaLnBrk="1" hangingPunct="1">
              <a:lnSpc>
                <a:spcPct val="90000"/>
              </a:lnSpc>
            </a:pPr>
            <a:r>
              <a:rPr lang="fr-CA" sz="2400">
                <a:latin typeface="Arial" charset="0"/>
                <a:ea typeface="MS PGothic" charset="0"/>
                <a:cs typeface="MS PGothic" charset="0"/>
              </a:rPr>
              <a:t>Communiquer</a:t>
            </a:r>
          </a:p>
          <a:p>
            <a:pPr lvl="1" eaLnBrk="1" hangingPunct="1">
              <a:lnSpc>
                <a:spcPct val="90000"/>
              </a:lnSpc>
            </a:pPr>
            <a:r>
              <a:rPr lang="fr-CA" sz="2400">
                <a:latin typeface="Arial" charset="0"/>
                <a:ea typeface="MS PGothic" charset="0"/>
                <a:cs typeface="MS PGothic" charset="0"/>
              </a:rPr>
              <a:t>Documenter</a:t>
            </a:r>
          </a:p>
          <a:p>
            <a:pPr lvl="1" eaLnBrk="1" hangingPunct="1">
              <a:lnSpc>
                <a:spcPct val="90000"/>
              </a:lnSpc>
            </a:pPr>
            <a:r>
              <a:rPr lang="fr-CA" sz="2400">
                <a:latin typeface="Arial" charset="0"/>
                <a:ea typeface="MS PGothic" charset="0"/>
                <a:cs typeface="MS PGothic" charset="0"/>
              </a:rPr>
              <a:t>Évaluer (en fonction des politiques)</a:t>
            </a:r>
          </a:p>
          <a:p>
            <a:pPr lvl="1" eaLnBrk="1" hangingPunct="1">
              <a:lnSpc>
                <a:spcPct val="90000"/>
              </a:lnSpc>
            </a:pPr>
            <a:r>
              <a:rPr lang="fr-CA" sz="2400">
                <a:latin typeface="Arial" charset="0"/>
                <a:ea typeface="MS PGothic" charset="0"/>
                <a:cs typeface="MS PGothic" charset="0"/>
              </a:rPr>
              <a:t>Résoudre ou assigner</a:t>
            </a:r>
          </a:p>
          <a:p>
            <a:pPr lvl="1" eaLnBrk="1" hangingPunct="1">
              <a:lnSpc>
                <a:spcPct val="90000"/>
              </a:lnSpc>
            </a:pPr>
            <a:r>
              <a:rPr lang="fr-CA" sz="2400">
                <a:latin typeface="Arial" charset="0"/>
                <a:ea typeface="MS PGothic" charset="0"/>
                <a:cs typeface="MS PGothic" charset="0"/>
              </a:rPr>
              <a:t>Suivre</a:t>
            </a:r>
          </a:p>
          <a:p>
            <a:pPr lvl="1" eaLnBrk="1" hangingPunct="1">
              <a:lnSpc>
                <a:spcPct val="90000"/>
              </a:lnSpc>
            </a:pPr>
            <a:r>
              <a:rPr lang="fr-CA" sz="2400">
                <a:latin typeface="Arial" charset="0"/>
                <a:ea typeface="MS PGothic" charset="0"/>
                <a:cs typeface="MS PGothic" charset="0"/>
              </a:rPr>
              <a:t>Clore / Fermer</a:t>
            </a:r>
          </a:p>
          <a:p>
            <a:pPr eaLnBrk="1" hangingPunct="1">
              <a:lnSpc>
                <a:spcPct val="90000"/>
              </a:lnSpc>
              <a:buFont typeface="Wingdings" charset="0"/>
              <a:buNone/>
            </a:pPr>
            <a:r>
              <a:rPr lang="en-CA" sz="2800">
                <a:latin typeface="Arial" charset="0"/>
                <a:ea typeface="MS PGothic" charset="0"/>
                <a:cs typeface="MS PGothic" charset="0"/>
              </a:rPr>
              <a:t> </a:t>
            </a:r>
          </a:p>
        </p:txBody>
      </p:sp>
      <p:sp>
        <p:nvSpPr>
          <p:cNvPr id="71684"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3188"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DDE4141-C41B-4149-9C43-C2D327C3AA21}" type="slidenum">
              <a:rPr lang="fr-CA" sz="1000">
                <a:ea typeface="MS PGothic" charset="0"/>
                <a:cs typeface="MS PGothic" charset="0"/>
              </a:rPr>
              <a:pPr eaLnBrk="1" hangingPunct="1"/>
              <a:t>48</a:t>
            </a:fld>
            <a:endParaRPr lang="fr-CA" sz="1400">
              <a:ea typeface="MS PGothic" charset="0"/>
              <a:cs typeface="MS PGothic" charset="0"/>
            </a:endParaRPr>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343990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872043" y="570253"/>
            <a:ext cx="6924232"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Niveau de service à l’interne</a:t>
            </a:r>
            <a:endParaRPr lang="fr-FR" sz="3600" b="1" dirty="0">
              <a:effectLst>
                <a:outerShdw blurRad="38100" dist="38100" dir="2700000" algn="tl">
                  <a:srgbClr val="DDDDDD"/>
                </a:outerShdw>
              </a:effectLst>
              <a:latin typeface="Arial" charset="0"/>
              <a:cs typeface="+mj-cs"/>
            </a:endParaRPr>
          </a:p>
        </p:txBody>
      </p:sp>
      <p:sp>
        <p:nvSpPr>
          <p:cNvPr id="94210" name="Espace réservé du contenu 2"/>
          <p:cNvSpPr>
            <a:spLocks noGrp="1"/>
          </p:cNvSpPr>
          <p:nvPr>
            <p:ph idx="1"/>
            <p:custDataLst>
              <p:tags r:id="rId2"/>
            </p:custDataLst>
          </p:nvPr>
        </p:nvSpPr>
        <p:spPr/>
        <p:txBody>
          <a:bodyPr/>
          <a:lstStyle/>
          <a:p>
            <a:pPr eaLnBrk="1" hangingPunct="1"/>
            <a:r>
              <a:rPr lang="fr-CA">
                <a:latin typeface="Arial" charset="0"/>
                <a:ea typeface="MS PGothic" charset="0"/>
                <a:cs typeface="MS PGothic" charset="0"/>
              </a:rPr>
              <a:t>Peut-être très utile pour prioriser la maintenance des systèmes patrimoniaux</a:t>
            </a:r>
          </a:p>
          <a:p>
            <a:pPr eaLnBrk="1" hangingPunct="1"/>
            <a:r>
              <a:rPr lang="fr-CA">
                <a:latin typeface="Arial" charset="0"/>
                <a:ea typeface="MS PGothic" charset="0"/>
                <a:cs typeface="MS PGothic" charset="0"/>
              </a:rPr>
              <a:t>Peut aussi être utilisé pour mettre au rencart graduellement un vieux système.</a:t>
            </a:r>
            <a:endParaRPr lang="fr-FR">
              <a:latin typeface="Arial" charset="0"/>
              <a:ea typeface="MS PGothic" charset="0"/>
              <a:cs typeface="MS PGothic" charset="0"/>
            </a:endParaRPr>
          </a:p>
        </p:txBody>
      </p:sp>
      <p:sp>
        <p:nvSpPr>
          <p:cNvPr id="72708"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CA" dirty="0">
              <a:ea typeface="ＭＳ Ｐゴシック" pitchFamily="34" charset="-128"/>
            </a:endParaRPr>
          </a:p>
        </p:txBody>
      </p:sp>
      <p:sp>
        <p:nvSpPr>
          <p:cNvPr id="94212"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6C36C6-BB3D-204B-94A2-3A7DEC5643C0}" type="slidenum">
              <a:rPr lang="fr-CA" sz="1000">
                <a:ea typeface="MS PGothic" charset="0"/>
                <a:cs typeface="MS PGothic" charset="0"/>
              </a:rPr>
              <a:pPr eaLnBrk="1" hangingPunct="1"/>
              <a:t>49</a:t>
            </a:fld>
            <a:endParaRPr lang="fr-CA" sz="1400">
              <a:ea typeface="MS PGothic" charset="0"/>
              <a:cs typeface="MS PGothic" charset="0"/>
            </a:endParaRPr>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3143965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8416" y="1713544"/>
            <a:ext cx="8016778" cy="4927184"/>
          </a:xfrm>
          <a:prstGeom prst="rect">
            <a:avLst/>
          </a:prstGeom>
          <a:noFill/>
          <a:ln>
            <a:noFill/>
          </a:ln>
        </p:spPr>
      </p:pic>
      <p:pic>
        <p:nvPicPr>
          <p:cNvPr id="5"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
        <p:nvSpPr>
          <p:cNvPr id="6" name="TextBox 5"/>
          <p:cNvSpPr txBox="1"/>
          <p:nvPr/>
        </p:nvSpPr>
        <p:spPr>
          <a:xfrm>
            <a:off x="4008748" y="751316"/>
            <a:ext cx="3836307" cy="584776"/>
          </a:xfrm>
          <a:prstGeom prst="rect">
            <a:avLst/>
          </a:prstGeom>
          <a:noFill/>
        </p:spPr>
        <p:txBody>
          <a:bodyPr wrap="none" rtlCol="0">
            <a:spAutoFit/>
          </a:bodyPr>
          <a:lstStyle/>
          <a:p>
            <a:r>
              <a:rPr lang="en-US" sz="3200" dirty="0" err="1" smtClean="0">
                <a:solidFill>
                  <a:srgbClr val="3366FF"/>
                </a:solidFill>
              </a:rPr>
              <a:t>Étapes</a:t>
            </a:r>
            <a:r>
              <a:rPr lang="en-US" sz="3200" dirty="0" smtClean="0">
                <a:solidFill>
                  <a:srgbClr val="3366FF"/>
                </a:solidFill>
              </a:rPr>
              <a:t> du cycle de vie</a:t>
            </a:r>
            <a:endParaRPr lang="en-US" sz="3200" dirty="0">
              <a:solidFill>
                <a:srgbClr val="3366FF"/>
              </a:solidFill>
            </a:endParaRPr>
          </a:p>
        </p:txBody>
      </p:sp>
    </p:spTree>
    <p:extLst>
      <p:ext uri="{BB962C8B-B14F-4D97-AF65-F5344CB8AC3E}">
        <p14:creationId xmlns:p14="http://schemas.microsoft.com/office/powerpoint/2010/main" val="40784221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2590800" y="583369"/>
            <a:ext cx="60960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Catégorie de requête</a:t>
            </a:r>
            <a:endParaRPr lang="fr-FR" sz="3600" b="1" dirty="0">
              <a:effectLst>
                <a:outerShdw blurRad="38100" dist="38100" dir="2700000" algn="tl">
                  <a:srgbClr val="DDDDDD"/>
                </a:outerShdw>
              </a:effectLst>
              <a:latin typeface="Arial" charset="0"/>
              <a:cs typeface="+mj-cs"/>
            </a:endParaRPr>
          </a:p>
        </p:txBody>
      </p:sp>
      <p:sp>
        <p:nvSpPr>
          <p:cNvPr id="73731" name="Espace réservé du pied de page 3"/>
          <p:cNvSpPr>
            <a:spLocks noGrp="1"/>
          </p:cNvSpPr>
          <p:nvPr>
            <p:ph type="ftr" sz="quarter" idx="10"/>
            <p:custDataLst>
              <p:tags r:id="rId2"/>
            </p:custDataLst>
          </p:nvPr>
        </p:nvSpPr>
        <p:spPr/>
        <p:txBody>
          <a:bodyPr/>
          <a:lstStyle/>
          <a:p>
            <a:pPr fontAlgn="base">
              <a:spcBef>
                <a:spcPct val="0"/>
              </a:spcBef>
              <a:spcAft>
                <a:spcPct val="0"/>
              </a:spcAft>
              <a:defRPr/>
            </a:pPr>
            <a:endParaRPr lang="fr-BE" dirty="0"/>
          </a:p>
        </p:txBody>
      </p:sp>
      <p:sp>
        <p:nvSpPr>
          <p:cNvPr id="95235" name="Espace réservé du numéro de diapositive 4"/>
          <p:cNvSpPr>
            <a:spLocks noGrp="1"/>
          </p:cNvSpPr>
          <p:nvPr>
            <p:ph type="sldNum" sz="quarter" idx="11"/>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21FF9BE-C4F0-5841-8C6A-40DEA514DDB5}" type="slidenum">
              <a:rPr lang="fr-BE" sz="1000"/>
              <a:pPr eaLnBrk="1" hangingPunct="1"/>
              <a:t>50</a:t>
            </a:fld>
            <a:endParaRPr lang="fr-BE" sz="1000"/>
          </a:p>
        </p:txBody>
      </p:sp>
      <p:pic>
        <p:nvPicPr>
          <p:cNvPr id="95236" name="Picture 3"/>
          <p:cNvPicPr>
            <a:picLocks noGrp="1" noChangeAspect="1" noChangeArrowheads="1"/>
          </p:cNvPicPr>
          <p:nvPr>
            <p:ph idx="4294967295"/>
            <p:custDataLst>
              <p:tags r:id="rId4"/>
            </p:custDataLst>
          </p:nvPr>
        </p:nvPicPr>
        <p:blipFill>
          <a:blip r:embed="rId6">
            <a:extLst>
              <a:ext uri="{28A0092B-C50C-407E-A947-70E740481C1C}">
                <a14:useLocalDpi xmlns:a14="http://schemas.microsoft.com/office/drawing/2010/main" val="0"/>
              </a:ext>
            </a:extLst>
          </a:blip>
          <a:srcRect/>
          <a:stretch>
            <a:fillRect/>
          </a:stretch>
        </p:blipFill>
        <p:spPr>
          <a:xfrm>
            <a:off x="857250" y="1714500"/>
            <a:ext cx="7615238" cy="3552825"/>
          </a:xfrm>
        </p:spPr>
      </p:pic>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10732380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227299" y="882184"/>
            <a:ext cx="8229600" cy="1143000"/>
          </a:xfrm>
        </p:spPr>
        <p:txBody>
          <a:bodyPr>
            <a:normAutofit/>
          </a:bodyPr>
          <a:lstStyle/>
          <a:p>
            <a:pPr eaLnBrk="1" hangingPunct="1">
              <a:defRPr/>
            </a:pPr>
            <a:r>
              <a:rPr lang="fr-CA" sz="3600" dirty="0" smtClean="0">
                <a:ea typeface="+mj-ea"/>
                <a:cs typeface="+mj-cs"/>
              </a:rPr>
              <a:t>Types de maintenance</a:t>
            </a:r>
            <a:endParaRPr lang="fr-FR" sz="3600" dirty="0">
              <a:ea typeface="+mj-ea"/>
              <a:cs typeface="+mj-cs"/>
            </a:endParaRPr>
          </a:p>
        </p:txBody>
      </p:sp>
      <p:sp>
        <p:nvSpPr>
          <p:cNvPr id="96258" name="Espace réservé du contenu 2"/>
          <p:cNvSpPr>
            <a:spLocks noGrp="1"/>
          </p:cNvSpPr>
          <p:nvPr>
            <p:ph idx="1"/>
            <p:custDataLst>
              <p:tags r:id="rId2"/>
            </p:custDataLst>
          </p:nvPr>
        </p:nvSpPr>
        <p:spPr>
          <a:xfrm>
            <a:off x="457200" y="2025184"/>
            <a:ext cx="7772400" cy="4114800"/>
          </a:xfrm>
        </p:spPr>
        <p:txBody>
          <a:bodyPr/>
          <a:lstStyle/>
          <a:p>
            <a:pPr eaLnBrk="1" hangingPunct="1">
              <a:spcBef>
                <a:spcPts val="400"/>
              </a:spcBef>
              <a:spcAft>
                <a:spcPts val="300"/>
              </a:spcAft>
            </a:pPr>
            <a:r>
              <a:rPr lang="fr-CA" sz="2200" b="1" dirty="0">
                <a:latin typeface="Arial" charset="0"/>
              </a:rPr>
              <a:t>Corrective</a:t>
            </a:r>
          </a:p>
          <a:p>
            <a:pPr lvl="1" eaLnBrk="1" hangingPunct="1">
              <a:spcBef>
                <a:spcPts val="400"/>
              </a:spcBef>
              <a:spcAft>
                <a:spcPts val="300"/>
              </a:spcAft>
            </a:pPr>
            <a:r>
              <a:rPr lang="fr-CA" sz="2000" dirty="0">
                <a:latin typeface="Arial" charset="0"/>
              </a:rPr>
              <a:t>La correction d’une défectuosité découverte par la clientèle</a:t>
            </a:r>
          </a:p>
          <a:p>
            <a:pPr eaLnBrk="1" hangingPunct="1">
              <a:spcBef>
                <a:spcPts val="400"/>
              </a:spcBef>
              <a:spcAft>
                <a:spcPts val="300"/>
              </a:spcAft>
            </a:pPr>
            <a:r>
              <a:rPr lang="fr-CA" sz="2200" b="1" dirty="0">
                <a:latin typeface="Arial" charset="0"/>
              </a:rPr>
              <a:t>Préventive</a:t>
            </a:r>
          </a:p>
          <a:p>
            <a:pPr lvl="1" eaLnBrk="1" hangingPunct="1">
              <a:spcBef>
                <a:spcPts val="400"/>
              </a:spcBef>
              <a:spcAft>
                <a:spcPts val="300"/>
              </a:spcAft>
            </a:pPr>
            <a:r>
              <a:rPr lang="fr-CA" sz="2000" dirty="0">
                <a:latin typeface="Arial" charset="0"/>
              </a:rPr>
              <a:t>Modifier un logiciel pour détecter et corriger des fautes avant qu’elles ne deviennent des défaillances</a:t>
            </a:r>
          </a:p>
          <a:p>
            <a:pPr eaLnBrk="1" hangingPunct="1">
              <a:spcBef>
                <a:spcPts val="400"/>
              </a:spcBef>
              <a:spcAft>
                <a:spcPts val="300"/>
              </a:spcAft>
            </a:pPr>
            <a:r>
              <a:rPr lang="fr-CA" sz="2200" b="1" dirty="0">
                <a:latin typeface="Arial" charset="0"/>
              </a:rPr>
              <a:t>Perfective</a:t>
            </a:r>
          </a:p>
          <a:p>
            <a:pPr lvl="1" eaLnBrk="1" hangingPunct="1">
              <a:spcBef>
                <a:spcPts val="400"/>
              </a:spcBef>
              <a:spcAft>
                <a:spcPts val="300"/>
              </a:spcAft>
            </a:pPr>
            <a:r>
              <a:rPr lang="fr-CA" sz="2000" dirty="0">
                <a:latin typeface="Arial" charset="0"/>
              </a:rPr>
              <a:t>Améliorer les fonctionnalités d’un logiciel</a:t>
            </a:r>
          </a:p>
          <a:p>
            <a:pPr eaLnBrk="1" hangingPunct="1">
              <a:spcBef>
                <a:spcPts val="400"/>
              </a:spcBef>
              <a:spcAft>
                <a:spcPts val="300"/>
              </a:spcAft>
            </a:pPr>
            <a:r>
              <a:rPr lang="fr-CA" sz="2200" b="1" dirty="0">
                <a:latin typeface="Arial" charset="0"/>
              </a:rPr>
              <a:t>Adaptative</a:t>
            </a:r>
          </a:p>
          <a:p>
            <a:pPr lvl="1" eaLnBrk="1" hangingPunct="1">
              <a:spcBef>
                <a:spcPts val="400"/>
              </a:spcBef>
              <a:spcAft>
                <a:spcPts val="300"/>
              </a:spcAft>
            </a:pPr>
            <a:r>
              <a:rPr lang="fr-FR" sz="2000" dirty="0">
                <a:latin typeface="Arial" charset="0"/>
              </a:rPr>
              <a:t>Modifier un logiciel afin de le mettre en relation avec d’autres applications</a:t>
            </a:r>
          </a:p>
        </p:txBody>
      </p:sp>
      <p:sp>
        <p:nvSpPr>
          <p:cNvPr id="74756"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96260"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9CEAB5-601E-FF48-8634-2BD448F3D79B}" type="slidenum">
              <a:rPr lang="fr-BE" sz="1000"/>
              <a:pPr eaLnBrk="1" hangingPunct="1"/>
              <a:t>51</a:t>
            </a:fld>
            <a:endParaRPr lang="fr-BE"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33196546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custDataLst>
              <p:tags r:id="rId1"/>
            </p:custDataLst>
          </p:nvPr>
        </p:nvSpPr>
        <p:spPr>
          <a:xfrm>
            <a:off x="514350" y="544778"/>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Types de maintenance</a:t>
            </a:r>
          </a:p>
        </p:txBody>
      </p:sp>
      <p:sp>
        <p:nvSpPr>
          <p:cNvPr id="97282" name="Espace réservé du contenu 8"/>
          <p:cNvSpPr>
            <a:spLocks noGrp="1"/>
          </p:cNvSpPr>
          <p:nvPr>
            <p:ph sz="half" idx="1"/>
            <p:custDataLst>
              <p:tags r:id="rId2"/>
            </p:custDataLst>
          </p:nvPr>
        </p:nvSpPr>
        <p:spPr>
          <a:xfrm>
            <a:off x="928688" y="1643063"/>
            <a:ext cx="3810000" cy="1214437"/>
          </a:xfrm>
        </p:spPr>
        <p:txBody>
          <a:bodyPr/>
          <a:lstStyle/>
          <a:p>
            <a:pPr lvl="1" eaLnBrk="1" hangingPunct="1"/>
            <a:r>
              <a:rPr lang="en-US">
                <a:latin typeface="Arial" charset="0"/>
              </a:rPr>
              <a:t>Perfective: 50 % </a:t>
            </a:r>
            <a:endParaRPr lang="fr-CA" sz="2000">
              <a:latin typeface="Arial" charset="0"/>
            </a:endParaRPr>
          </a:p>
          <a:p>
            <a:pPr lvl="1" eaLnBrk="1" hangingPunct="1"/>
            <a:r>
              <a:rPr lang="en-US">
                <a:latin typeface="Arial" charset="0"/>
              </a:rPr>
              <a:t>Adaptative: 25 % </a:t>
            </a:r>
            <a:endParaRPr lang="fr-CA" sz="2000">
              <a:latin typeface="Arial" charset="0"/>
            </a:endParaRPr>
          </a:p>
          <a:p>
            <a:pPr eaLnBrk="1" hangingPunct="1"/>
            <a:endParaRPr lang="fr-CA">
              <a:latin typeface="Arial" charset="0"/>
            </a:endParaRPr>
          </a:p>
        </p:txBody>
      </p:sp>
      <p:sp>
        <p:nvSpPr>
          <p:cNvPr id="97283" name="Espace réservé du contenu 10"/>
          <p:cNvSpPr>
            <a:spLocks noGrp="1"/>
          </p:cNvSpPr>
          <p:nvPr>
            <p:ph sz="half" idx="2"/>
            <p:custDataLst>
              <p:tags r:id="rId3"/>
            </p:custDataLst>
          </p:nvPr>
        </p:nvSpPr>
        <p:spPr>
          <a:xfrm>
            <a:off x="4933950" y="1628775"/>
            <a:ext cx="3810000" cy="1371600"/>
          </a:xfrm>
        </p:spPr>
        <p:txBody>
          <a:bodyPr/>
          <a:lstStyle/>
          <a:p>
            <a:pPr lvl="1" eaLnBrk="1" hangingPunct="1"/>
            <a:r>
              <a:rPr lang="en-US">
                <a:latin typeface="Arial" charset="0"/>
              </a:rPr>
              <a:t>Corrective: 21 % </a:t>
            </a:r>
            <a:endParaRPr lang="fr-CA" sz="2000">
              <a:latin typeface="Arial" charset="0"/>
            </a:endParaRPr>
          </a:p>
          <a:p>
            <a:pPr lvl="1" eaLnBrk="1" hangingPunct="1"/>
            <a:r>
              <a:rPr lang="en-US">
                <a:latin typeface="Arial" charset="0"/>
              </a:rPr>
              <a:t>Préventive: 4 % </a:t>
            </a:r>
            <a:endParaRPr lang="fr-CA" sz="2000">
              <a:latin typeface="Arial" charset="0"/>
            </a:endParaRPr>
          </a:p>
          <a:p>
            <a:pPr eaLnBrk="1" hangingPunct="1"/>
            <a:endParaRPr lang="fr-CA">
              <a:latin typeface="Arial" charset="0"/>
            </a:endParaRPr>
          </a:p>
        </p:txBody>
      </p:sp>
      <p:sp>
        <p:nvSpPr>
          <p:cNvPr id="75781" name="Espace réservé du pied de page 3"/>
          <p:cNvSpPr>
            <a:spLocks noGrp="1"/>
          </p:cNvSpPr>
          <p:nvPr>
            <p:ph type="ftr" sz="quarter" idx="10"/>
            <p:custDataLst>
              <p:tags r:id="rId4"/>
            </p:custDataLst>
          </p:nvPr>
        </p:nvSpPr>
        <p:spPr/>
        <p:txBody>
          <a:bodyPr/>
          <a:lstStyle/>
          <a:p>
            <a:pPr fontAlgn="base">
              <a:spcBef>
                <a:spcPct val="0"/>
              </a:spcBef>
              <a:spcAft>
                <a:spcPct val="0"/>
              </a:spcAft>
              <a:defRPr/>
            </a:pPr>
            <a:endParaRPr lang="fr-BE" dirty="0"/>
          </a:p>
        </p:txBody>
      </p:sp>
      <p:sp>
        <p:nvSpPr>
          <p:cNvPr id="97285" name="Espace réservé du numéro de diapositive 4"/>
          <p:cNvSpPr>
            <a:spLocks noGrp="1"/>
          </p:cNvSpPr>
          <p:nvPr>
            <p:ph type="sldNum" sz="quarter" idx="11"/>
            <p:custDataLst>
              <p:tags r:id="rId5"/>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F32F928-2572-C74F-B464-FDC280B7DEE9}" type="slidenum">
              <a:rPr lang="fr-BE" sz="1000"/>
              <a:pPr eaLnBrk="1" hangingPunct="1"/>
              <a:t>52</a:t>
            </a:fld>
            <a:endParaRPr lang="fr-BE" sz="1000"/>
          </a:p>
        </p:txBody>
      </p:sp>
      <p:pic>
        <p:nvPicPr>
          <p:cNvPr id="97286" name="Picture 2" descr="1_2"/>
          <p:cNvPicPr>
            <a:picLocks noChangeAspect="1" noChangeArrowheads="1"/>
          </p:cNvPicPr>
          <p:nvPr>
            <p:custDataLst>
              <p:tags r:id="rId6"/>
            </p:custDataLst>
          </p:nvPr>
        </p:nvPicPr>
        <p:blipFill>
          <a:blip r:embed="rId9">
            <a:extLst>
              <a:ext uri="{28A0092B-C50C-407E-A947-70E740481C1C}">
                <a14:useLocalDpi xmlns:a14="http://schemas.microsoft.com/office/drawing/2010/main" val="0"/>
              </a:ext>
            </a:extLst>
          </a:blip>
          <a:srcRect/>
          <a:stretch>
            <a:fillRect/>
          </a:stretch>
        </p:blipFill>
        <p:spPr bwMode="auto">
          <a:xfrm>
            <a:off x="785813" y="3000375"/>
            <a:ext cx="7772400"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7" name="Rectangle 11"/>
          <p:cNvSpPr>
            <a:spLocks noChangeArrowheads="1"/>
          </p:cNvSpPr>
          <p:nvPr>
            <p:custDataLst>
              <p:tags r:id="rId7"/>
            </p:custDataLst>
          </p:nvPr>
        </p:nvSpPr>
        <p:spPr bwMode="auto">
          <a:xfrm>
            <a:off x="4357688" y="621506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fr-CA" sz="800"/>
              <a:t>http://www.massworkforce.org/ResourceCenter/SteeringCommMinutes/2006/Word/June06A.doc</a:t>
            </a:r>
          </a:p>
        </p:txBody>
      </p:sp>
      <p:pic>
        <p:nvPicPr>
          <p:cNvPr id="9" name="Image 5" descr="UdeS_coul_300dpi.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25569983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custDataLst>
              <p:tags r:id="rId1"/>
            </p:custDataLst>
          </p:nvPr>
        </p:nvSpPr>
        <p:spPr>
          <a:xfrm>
            <a:off x="457200" y="846138"/>
            <a:ext cx="8229600" cy="1143000"/>
          </a:xfrm>
        </p:spPr>
        <p:txBody>
          <a:bodyPr>
            <a:noAutofit/>
          </a:bodyPr>
          <a:lstStyle/>
          <a:p>
            <a:pPr eaLnBrk="1" hangingPunct="1">
              <a:defRPr/>
            </a:pPr>
            <a:r>
              <a:rPr lang="fr-CA" sz="3600" b="1" dirty="0">
                <a:effectLst>
                  <a:outerShdw blurRad="38100" dist="38100" dir="2700000" algn="tl">
                    <a:srgbClr val="DDDDDD"/>
                  </a:outerShdw>
                </a:effectLst>
                <a:latin typeface="Arial" charset="0"/>
                <a:cs typeface="+mj-cs"/>
              </a:rPr>
              <a:t>Les défaillances ne sont pas la première source </a:t>
            </a:r>
            <a:endParaRPr lang="en-US" sz="3600" b="1" dirty="0">
              <a:effectLst>
                <a:outerShdw blurRad="38100" dist="38100" dir="2700000" algn="tl">
                  <a:srgbClr val="DDDDDD"/>
                </a:outerShdw>
              </a:effectLst>
              <a:latin typeface="Arial" charset="0"/>
              <a:cs typeface="+mj-cs"/>
            </a:endParaRPr>
          </a:p>
        </p:txBody>
      </p:sp>
      <p:sp>
        <p:nvSpPr>
          <p:cNvPr id="98306" name="Rectangle 3"/>
          <p:cNvSpPr>
            <a:spLocks noGrp="1" noChangeArrowheads="1"/>
          </p:cNvSpPr>
          <p:nvPr>
            <p:ph idx="1"/>
            <p:custDataLst>
              <p:tags r:id="rId2"/>
            </p:custDataLst>
          </p:nvPr>
        </p:nvSpPr>
        <p:spPr>
          <a:xfrm>
            <a:off x="260142" y="2195512"/>
            <a:ext cx="8229600" cy="4525963"/>
          </a:xfrm>
        </p:spPr>
        <p:txBody>
          <a:bodyPr/>
          <a:lstStyle/>
          <a:p>
            <a:pPr eaLnBrk="1" hangingPunct="1"/>
            <a:r>
              <a:rPr lang="fr-CA" sz="2800" dirty="0">
                <a:latin typeface="Arial" charset="0"/>
              </a:rPr>
              <a:t>Les défaillances ne représentent pas le plus gros pourcentage de maintenance. </a:t>
            </a:r>
          </a:p>
          <a:p>
            <a:pPr eaLnBrk="1" hangingPunct="1"/>
            <a:r>
              <a:rPr lang="fr-CA" sz="2800" dirty="0">
                <a:latin typeface="Arial" charset="0"/>
              </a:rPr>
              <a:t>Lorsque correctement mesuré:</a:t>
            </a:r>
          </a:p>
          <a:p>
            <a:pPr lvl="1" eaLnBrk="1" hangingPunct="1"/>
            <a:r>
              <a:rPr lang="fr-CA" sz="2400" dirty="0">
                <a:latin typeface="Arial" charset="0"/>
              </a:rPr>
              <a:t>55 % requêtes sont des améliorations (</a:t>
            </a:r>
            <a:r>
              <a:rPr lang="fr-CA" sz="2400" dirty="0" err="1">
                <a:latin typeface="Arial" charset="0"/>
              </a:rPr>
              <a:t>Lientz</a:t>
            </a:r>
            <a:r>
              <a:rPr lang="fr-CA" sz="2400" dirty="0">
                <a:latin typeface="Arial" charset="0"/>
              </a:rPr>
              <a:t>)</a:t>
            </a:r>
          </a:p>
          <a:p>
            <a:pPr lvl="1" eaLnBrk="1" hangingPunct="1"/>
            <a:r>
              <a:rPr lang="fr-CA" sz="2400" dirty="0">
                <a:latin typeface="Arial" charset="0"/>
              </a:rPr>
              <a:t>Le plus gros pourcentage d’effort est dépensé dans l’ajout de fonctionnalité en réponse à un besoin d’affaires (</a:t>
            </a:r>
            <a:r>
              <a:rPr lang="fr-CA" sz="2400" dirty="0" err="1">
                <a:latin typeface="Arial" charset="0"/>
              </a:rPr>
              <a:t>Pressman</a:t>
            </a:r>
            <a:r>
              <a:rPr lang="fr-CA" sz="2400" dirty="0">
                <a:latin typeface="Arial" charset="0"/>
              </a:rPr>
              <a:t>)</a:t>
            </a:r>
          </a:p>
          <a:p>
            <a:pPr eaLnBrk="1" hangingPunct="1"/>
            <a:endParaRPr lang="en-US" sz="2800" dirty="0">
              <a:latin typeface="Arial" charset="0"/>
            </a:endParaRPr>
          </a:p>
        </p:txBody>
      </p:sp>
      <p:sp>
        <p:nvSpPr>
          <p:cNvPr id="76804"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98308"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E62E625-DD07-FD42-B051-4AEFF5E3A38B}" type="slidenum">
              <a:rPr lang="fr-BE" sz="1000"/>
              <a:pPr eaLnBrk="1" hangingPunct="1"/>
              <a:t>53</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24510853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457200" y="592150"/>
            <a:ext cx="8229600" cy="1143000"/>
          </a:xfrm>
        </p:spPr>
        <p:txBody>
          <a:bodyPr>
            <a:normAutofit/>
          </a:bodyPr>
          <a:lstStyle/>
          <a:p>
            <a:pPr eaLnBrk="1" hangingPunct="1">
              <a:defRPr/>
            </a:pPr>
            <a:r>
              <a:rPr lang="fr-CA" sz="3600" b="1" dirty="0" smtClean="0">
                <a:ea typeface="+mj-ea"/>
                <a:cs typeface="+mj-cs"/>
              </a:rPr>
              <a:t>Similitude avec logiciel</a:t>
            </a:r>
            <a:endParaRPr lang="fr-FR" sz="3600" b="1" dirty="0">
              <a:ea typeface="+mj-ea"/>
              <a:cs typeface="+mj-cs"/>
            </a:endParaRPr>
          </a:p>
        </p:txBody>
      </p:sp>
      <p:sp>
        <p:nvSpPr>
          <p:cNvPr id="100354" name="Espace réservé du contenu 2"/>
          <p:cNvSpPr>
            <a:spLocks noGrp="1"/>
          </p:cNvSpPr>
          <p:nvPr>
            <p:ph idx="1"/>
            <p:custDataLst>
              <p:tags r:id="rId2"/>
            </p:custDataLst>
          </p:nvPr>
        </p:nvSpPr>
        <p:spPr/>
        <p:txBody>
          <a:bodyPr/>
          <a:lstStyle/>
          <a:p>
            <a:pPr eaLnBrk="1" hangingPunct="1"/>
            <a:r>
              <a:rPr lang="fr-CA">
                <a:latin typeface="Arial" charset="0"/>
              </a:rPr>
              <a:t>Processus définis</a:t>
            </a:r>
          </a:p>
          <a:p>
            <a:pPr eaLnBrk="1" hangingPunct="1"/>
            <a:r>
              <a:rPr lang="fr-CA">
                <a:latin typeface="Arial" charset="0"/>
              </a:rPr>
              <a:t>Il y a du code et des tests</a:t>
            </a:r>
          </a:p>
          <a:p>
            <a:pPr eaLnBrk="1" hangingPunct="1"/>
            <a:r>
              <a:rPr lang="fr-CA">
                <a:latin typeface="Arial" charset="0"/>
              </a:rPr>
              <a:t>Il y a de l’assurance qualité</a:t>
            </a:r>
          </a:p>
          <a:p>
            <a:pPr eaLnBrk="1" hangingPunct="1"/>
            <a:r>
              <a:rPr lang="fr-CA">
                <a:latin typeface="Arial" charset="0"/>
              </a:rPr>
              <a:t>Il y a de la gestion de la configuration</a:t>
            </a:r>
            <a:endParaRPr lang="fr-FR">
              <a:latin typeface="Arial" charset="0"/>
            </a:endParaRPr>
          </a:p>
        </p:txBody>
      </p:sp>
      <p:sp>
        <p:nvSpPr>
          <p:cNvPr id="78852"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0356"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AAB852-924A-5D43-9350-62DB886CE86E}" type="slidenum">
              <a:rPr lang="fr-BE" sz="1000"/>
              <a:pPr eaLnBrk="1" hangingPunct="1"/>
              <a:t>54</a:t>
            </a:fld>
            <a:endParaRPr lang="fr-BE" sz="1000"/>
          </a:p>
        </p:txBody>
      </p:sp>
      <p:sp>
        <p:nvSpPr>
          <p:cNvPr id="100357" name="Rectangle 5"/>
          <p:cNvSpPr>
            <a:spLocks noChangeArrowheads="1"/>
          </p:cNvSpPr>
          <p:nvPr>
            <p:custDataLst>
              <p:tags r:id="rId5"/>
            </p:custDataLst>
          </p:nvPr>
        </p:nvSpPr>
        <p:spPr bwMode="auto">
          <a:xfrm>
            <a:off x="2714625" y="6111875"/>
            <a:ext cx="621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000"/>
              <a:t>Alain April &amp; al., Software Maintenance MaturityModel,: the software maintenance process model</a:t>
            </a:r>
            <a:endParaRPr lang="fr-FR" sz="1000"/>
          </a:p>
        </p:txBody>
      </p:sp>
      <p:pic>
        <p:nvPicPr>
          <p:cNvPr id="7"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29499995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457200" y="497644"/>
            <a:ext cx="8229600" cy="1143000"/>
          </a:xfrm>
        </p:spPr>
        <p:txBody>
          <a:bodyPr>
            <a:normAutofit/>
          </a:bodyPr>
          <a:lstStyle/>
          <a:p>
            <a:pPr eaLnBrk="1" hangingPunct="1">
              <a:defRPr/>
            </a:pPr>
            <a:r>
              <a:rPr lang="fr-CA" sz="3600" b="1" dirty="0">
                <a:effectLst>
                  <a:outerShdw blurRad="38100" dist="38100" dir="2700000" algn="tl">
                    <a:srgbClr val="DDDDDD"/>
                  </a:outerShdw>
                </a:effectLst>
                <a:latin typeface="Arial" charset="0"/>
                <a:cs typeface="+mj-cs"/>
              </a:rPr>
              <a:t>Activités distinctes</a:t>
            </a:r>
            <a:endParaRPr lang="fr-FR" sz="3600" b="1" dirty="0">
              <a:effectLst>
                <a:outerShdw blurRad="38100" dist="38100" dir="2700000" algn="tl">
                  <a:srgbClr val="DDDDDD"/>
                </a:outerShdw>
              </a:effectLst>
              <a:latin typeface="Arial" charset="0"/>
              <a:cs typeface="+mj-cs"/>
            </a:endParaRPr>
          </a:p>
        </p:txBody>
      </p:sp>
      <p:sp>
        <p:nvSpPr>
          <p:cNvPr id="101378" name="Espace réservé du contenu 2"/>
          <p:cNvSpPr>
            <a:spLocks noGrp="1"/>
          </p:cNvSpPr>
          <p:nvPr>
            <p:ph idx="1"/>
            <p:custDataLst>
              <p:tags r:id="rId2"/>
            </p:custDataLst>
          </p:nvPr>
        </p:nvSpPr>
        <p:spPr>
          <a:xfrm>
            <a:off x="971550" y="1628775"/>
            <a:ext cx="7772400" cy="4586288"/>
          </a:xfrm>
        </p:spPr>
        <p:txBody>
          <a:bodyPr/>
          <a:lstStyle/>
          <a:p>
            <a:pPr eaLnBrk="1" hangingPunct="1"/>
            <a:r>
              <a:rPr lang="fr-CA">
                <a:latin typeface="Arial" charset="0"/>
              </a:rPr>
              <a:t>Gestion du service et des évènements</a:t>
            </a:r>
          </a:p>
          <a:p>
            <a:pPr eaLnBrk="1" hangingPunct="1"/>
            <a:r>
              <a:rPr lang="fr-CA">
                <a:latin typeface="Arial" charset="0"/>
              </a:rPr>
              <a:t>Existence d’un SLA (parfois…)</a:t>
            </a:r>
          </a:p>
          <a:p>
            <a:pPr eaLnBrk="1" hangingPunct="1"/>
            <a:r>
              <a:rPr lang="fr-CA">
                <a:latin typeface="Arial" charset="0"/>
              </a:rPr>
              <a:t>Transition</a:t>
            </a:r>
          </a:p>
          <a:p>
            <a:pPr eaLnBrk="1" hangingPunct="1"/>
            <a:r>
              <a:rPr lang="fr-CA">
                <a:latin typeface="Arial" charset="0"/>
              </a:rPr>
              <a:t>Support opérationnel</a:t>
            </a:r>
          </a:p>
          <a:p>
            <a:pPr eaLnBrk="1" hangingPunct="1"/>
            <a:r>
              <a:rPr lang="fr-CA">
                <a:latin typeface="Arial" charset="0"/>
              </a:rPr>
              <a:t>Résolution de problème</a:t>
            </a:r>
          </a:p>
          <a:p>
            <a:pPr eaLnBrk="1" hangingPunct="1"/>
            <a:r>
              <a:rPr lang="fr-CA">
                <a:latin typeface="Arial" charset="0"/>
              </a:rPr>
              <a:t>Analyse d’impact</a:t>
            </a:r>
          </a:p>
          <a:p>
            <a:pPr eaLnBrk="1" hangingPunct="1"/>
            <a:r>
              <a:rPr lang="fr-CA">
                <a:latin typeface="Arial" charset="0"/>
              </a:rPr>
              <a:t>Évolution et retrait</a:t>
            </a:r>
            <a:endParaRPr lang="fr-FR">
              <a:latin typeface="Arial" charset="0"/>
            </a:endParaRPr>
          </a:p>
        </p:txBody>
      </p:sp>
      <p:sp>
        <p:nvSpPr>
          <p:cNvPr id="79876"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1380"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5A9CC0-CCC8-5B4B-B516-D8E2CAAD9822}" type="slidenum">
              <a:rPr lang="fr-BE" sz="1000"/>
              <a:pPr eaLnBrk="1" hangingPunct="1"/>
              <a:t>55</a:t>
            </a:fld>
            <a:endParaRPr lang="fr-BE" sz="1000"/>
          </a:p>
        </p:txBody>
      </p:sp>
      <p:sp>
        <p:nvSpPr>
          <p:cNvPr id="101381" name="Rectangle 5"/>
          <p:cNvSpPr>
            <a:spLocks noChangeArrowheads="1"/>
          </p:cNvSpPr>
          <p:nvPr>
            <p:custDataLst>
              <p:tags r:id="rId5"/>
            </p:custDataLst>
          </p:nvPr>
        </p:nvSpPr>
        <p:spPr bwMode="auto">
          <a:xfrm>
            <a:off x="2714625" y="6143625"/>
            <a:ext cx="6215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000"/>
              <a:t>Alain April &amp; al., Software Maintenance MaturityModel,: the software maintenance process model</a:t>
            </a:r>
            <a:endParaRPr lang="fr-FR" sz="1000"/>
          </a:p>
        </p:txBody>
      </p:sp>
      <p:pic>
        <p:nvPicPr>
          <p:cNvPr id="7"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36711552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728662" y="514728"/>
            <a:ext cx="7958138" cy="1143000"/>
          </a:xfrm>
        </p:spPr>
        <p:txBody>
          <a:bodyPr/>
          <a:lstStyle/>
          <a:p>
            <a:pPr eaLnBrk="1" hangingPunct="1">
              <a:defRPr/>
            </a:pPr>
            <a:r>
              <a:rPr lang="fr-CA" sz="3600" b="1" dirty="0">
                <a:effectLst>
                  <a:outerShdw blurRad="38100" dist="38100" dir="2700000" algn="tl">
                    <a:srgbClr val="DDDDDD"/>
                  </a:outerShdw>
                </a:effectLst>
                <a:latin typeface="Arial" charset="0"/>
                <a:cs typeface="+mj-cs"/>
              </a:rPr>
              <a:t>Caractéristiques de la maintenance</a:t>
            </a:r>
          </a:p>
        </p:txBody>
      </p:sp>
      <p:sp>
        <p:nvSpPr>
          <p:cNvPr id="102402" name="Espace réservé du contenu 2"/>
          <p:cNvSpPr>
            <a:spLocks noGrp="1"/>
          </p:cNvSpPr>
          <p:nvPr>
            <p:ph idx="1"/>
            <p:custDataLst>
              <p:tags r:id="rId2"/>
            </p:custDataLst>
          </p:nvPr>
        </p:nvSpPr>
        <p:spPr/>
        <p:txBody>
          <a:bodyPr/>
          <a:lstStyle/>
          <a:p>
            <a:pPr eaLnBrk="1" hangingPunct="1"/>
            <a:r>
              <a:rPr lang="fr-FR" sz="2400" dirty="0">
                <a:latin typeface="Arial" charset="0"/>
              </a:rPr>
              <a:t>Réception des requêtes aléatoires </a:t>
            </a:r>
          </a:p>
          <a:p>
            <a:pPr lvl="1" eaLnBrk="1" hangingPunct="1"/>
            <a:r>
              <a:rPr lang="fr-FR" sz="2000" dirty="0">
                <a:latin typeface="Arial" charset="0"/>
              </a:rPr>
              <a:t>Budget  difficile à évaluer</a:t>
            </a:r>
          </a:p>
          <a:p>
            <a:pPr eaLnBrk="1" hangingPunct="1"/>
            <a:r>
              <a:rPr lang="fr-FR" sz="2400" dirty="0">
                <a:latin typeface="Arial" charset="0"/>
              </a:rPr>
              <a:t>Charge de la maintenance  </a:t>
            </a:r>
          </a:p>
          <a:p>
            <a:pPr lvl="1" eaLnBrk="1" hangingPunct="1"/>
            <a:r>
              <a:rPr lang="fr-FR" sz="2000" dirty="0">
                <a:latin typeface="Arial" charset="0"/>
              </a:rPr>
              <a:t>Gestion par files d’attente et non par gestion de projet</a:t>
            </a:r>
          </a:p>
          <a:p>
            <a:pPr eaLnBrk="1" hangingPunct="1"/>
            <a:r>
              <a:rPr lang="fr-FR" sz="2400" dirty="0">
                <a:latin typeface="Arial" charset="0"/>
              </a:rPr>
              <a:t>Taille des requêtes limitées</a:t>
            </a:r>
          </a:p>
          <a:p>
            <a:pPr eaLnBrk="1" hangingPunct="1"/>
            <a:r>
              <a:rPr lang="fr-FR" sz="2400" dirty="0">
                <a:latin typeface="Arial" charset="0"/>
              </a:rPr>
              <a:t>Assignation du travail dynamique</a:t>
            </a:r>
          </a:p>
          <a:p>
            <a:pPr eaLnBrk="1" hangingPunct="1"/>
            <a:r>
              <a:rPr lang="fr-FR" sz="2400" dirty="0">
                <a:latin typeface="Arial" charset="0"/>
              </a:rPr>
              <a:t>Arrêt des travaux quand il y a une panne</a:t>
            </a:r>
          </a:p>
          <a:p>
            <a:pPr eaLnBrk="1" hangingPunct="1"/>
            <a:r>
              <a:rPr lang="fr-FR" sz="2400" dirty="0">
                <a:latin typeface="Arial" charset="0"/>
              </a:rPr>
              <a:t>Contraintes face à une application déjà développée</a:t>
            </a:r>
          </a:p>
          <a:p>
            <a:pPr eaLnBrk="1" hangingPunct="1"/>
            <a:r>
              <a:rPr lang="fr-FR" sz="2400" dirty="0">
                <a:latin typeface="Arial" charset="0"/>
              </a:rPr>
              <a:t>Attentes du client élevées</a:t>
            </a:r>
          </a:p>
          <a:p>
            <a:pPr eaLnBrk="1" hangingPunct="1"/>
            <a:endParaRPr lang="fr-CA" sz="2400" dirty="0">
              <a:latin typeface="Arial" charset="0"/>
            </a:endParaRPr>
          </a:p>
        </p:txBody>
      </p:sp>
      <p:sp>
        <p:nvSpPr>
          <p:cNvPr id="80900"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2404"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728C34-2A91-E547-9D40-64E235C87924}" type="slidenum">
              <a:rPr lang="fr-BE" sz="1000"/>
              <a:pPr eaLnBrk="1" hangingPunct="1"/>
              <a:t>56</a:t>
            </a:fld>
            <a:endParaRPr lang="fr-BE" sz="1000"/>
          </a:p>
        </p:txBody>
      </p:sp>
      <p:pic>
        <p:nvPicPr>
          <p:cNvPr id="7"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6390235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17824" y="886386"/>
            <a:ext cx="7815263" cy="1143000"/>
          </a:xfrm>
        </p:spPr>
        <p:txBody>
          <a:bodyPr/>
          <a:lstStyle/>
          <a:p>
            <a:pPr eaLnBrk="1" hangingPunct="1">
              <a:defRPr/>
            </a:pPr>
            <a:r>
              <a:rPr lang="fr-CA" sz="3600" dirty="0">
                <a:effectLst>
                  <a:outerShdw blurRad="38100" dist="38100" dir="2700000" algn="tl">
                    <a:srgbClr val="DDDDDD"/>
                  </a:outerShdw>
                </a:effectLst>
                <a:latin typeface="Arial" charset="0"/>
                <a:cs typeface="+mj-cs"/>
              </a:rPr>
              <a:t>Différence avec le développement</a:t>
            </a:r>
          </a:p>
        </p:txBody>
      </p:sp>
      <p:sp>
        <p:nvSpPr>
          <p:cNvPr id="103426" name="Espace réservé du contenu 2"/>
          <p:cNvSpPr>
            <a:spLocks noGrp="1"/>
          </p:cNvSpPr>
          <p:nvPr>
            <p:ph idx="1"/>
            <p:custDataLst>
              <p:tags r:id="rId2"/>
            </p:custDataLst>
          </p:nvPr>
        </p:nvSpPr>
        <p:spPr>
          <a:xfrm>
            <a:off x="117824" y="2208149"/>
            <a:ext cx="8229600" cy="4525963"/>
          </a:xfrm>
        </p:spPr>
        <p:txBody>
          <a:bodyPr/>
          <a:lstStyle/>
          <a:p>
            <a:pPr eaLnBrk="1" hangingPunct="1"/>
            <a:r>
              <a:rPr lang="fr-CA" sz="2400" dirty="0">
                <a:latin typeface="Arial" charset="0"/>
              </a:rPr>
              <a:t>La situation est beaucoup moins favorable pour le mainteneur. </a:t>
            </a:r>
          </a:p>
          <a:p>
            <a:pPr eaLnBrk="1" hangingPunct="1"/>
            <a:r>
              <a:rPr lang="fr-CA" sz="2400" dirty="0">
                <a:latin typeface="Arial" charset="0"/>
              </a:rPr>
              <a:t>Le système existe, avec ses défauts et ses contraintes architecturales. Il faut vivre avec. </a:t>
            </a:r>
          </a:p>
          <a:p>
            <a:pPr eaLnBrk="1" hangingPunct="1"/>
            <a:r>
              <a:rPr lang="fr-CA" sz="2400" dirty="0">
                <a:latin typeface="Arial" charset="0"/>
              </a:rPr>
              <a:t>Les outils sont parfois désuets et ne supportent pas les techniques modernes de maintenance.</a:t>
            </a:r>
          </a:p>
          <a:p>
            <a:pPr eaLnBrk="1" hangingPunct="1"/>
            <a:r>
              <a:rPr lang="fr-CA" sz="2400" dirty="0">
                <a:latin typeface="Arial" charset="0"/>
              </a:rPr>
              <a:t>Conséquemment, il y a moins d’options pour les améliorations.</a:t>
            </a:r>
          </a:p>
          <a:p>
            <a:pPr eaLnBrk="1" hangingPunct="1"/>
            <a:r>
              <a:rPr lang="fr-CA" sz="2400" dirty="0">
                <a:latin typeface="Arial" charset="0"/>
              </a:rPr>
              <a:t>Les délais sont souvent courts.</a:t>
            </a:r>
          </a:p>
        </p:txBody>
      </p:sp>
      <p:sp>
        <p:nvSpPr>
          <p:cNvPr id="81924" name="Espace réservé du pied de page 3"/>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3428"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A856EB-9808-D443-9A75-F26135CAFF41}" type="slidenum">
              <a:rPr lang="fr-BE" sz="1000"/>
              <a:pPr eaLnBrk="1" hangingPunct="1"/>
              <a:t>57</a:t>
            </a:fld>
            <a:endParaRPr lang="fr-BE" sz="1000"/>
          </a:p>
        </p:txBody>
      </p:sp>
      <p:sp>
        <p:nvSpPr>
          <p:cNvPr id="103429" name="Rectangle 5"/>
          <p:cNvSpPr>
            <a:spLocks noChangeArrowheads="1"/>
          </p:cNvSpPr>
          <p:nvPr>
            <p:custDataLst>
              <p:tags r:id="rId5"/>
            </p:custDataLst>
          </p:nvPr>
        </p:nvSpPr>
        <p:spPr bwMode="auto">
          <a:xfrm>
            <a:off x="4357688" y="621506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fr-CA" sz="800"/>
              <a:t>ASL, Application Service Library – A Management Guide , p55</a:t>
            </a:r>
          </a:p>
        </p:txBody>
      </p:sp>
      <p:pic>
        <p:nvPicPr>
          <p:cNvPr id="7"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22053822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587405" y="758548"/>
            <a:ext cx="5796628" cy="1143000"/>
          </a:xfrm>
        </p:spPr>
        <p:txBody>
          <a:bodyPr/>
          <a:lstStyle/>
          <a:p>
            <a:pPr eaLnBrk="1" hangingPunct="1">
              <a:defRPr/>
            </a:pPr>
            <a:r>
              <a:rPr lang="fr-CA" dirty="0" smtClean="0">
                <a:ea typeface="+mj-ea"/>
                <a:cs typeface="+mj-cs"/>
              </a:rPr>
              <a:t>Ressources</a:t>
            </a:r>
            <a:endParaRPr lang="fr-FR" dirty="0">
              <a:ea typeface="+mj-ea"/>
              <a:cs typeface="+mj-cs"/>
            </a:endParaRPr>
          </a:p>
        </p:txBody>
      </p:sp>
      <p:sp>
        <p:nvSpPr>
          <p:cNvPr id="105474" name="Espace réservé du contenu 4"/>
          <p:cNvSpPr>
            <a:spLocks noGrp="1"/>
          </p:cNvSpPr>
          <p:nvPr>
            <p:ph idx="1"/>
            <p:custDataLst>
              <p:tags r:id="rId2"/>
            </p:custDataLst>
          </p:nvPr>
        </p:nvSpPr>
        <p:spPr>
          <a:xfrm>
            <a:off x="457200" y="2410405"/>
            <a:ext cx="8229600" cy="4525963"/>
          </a:xfrm>
        </p:spPr>
        <p:txBody>
          <a:bodyPr/>
          <a:lstStyle/>
          <a:p>
            <a:pPr eaLnBrk="1" hangingPunct="1"/>
            <a:r>
              <a:rPr lang="fr-CA" dirty="0" smtClean="0">
                <a:latin typeface="Arial" charset="0"/>
                <a:hlinkClick r:id="rId6"/>
              </a:rPr>
              <a:t>S3M</a:t>
            </a:r>
            <a:endParaRPr lang="fr-CA" dirty="0">
              <a:latin typeface="Arial" charset="0"/>
            </a:endParaRPr>
          </a:p>
          <a:p>
            <a:pPr eaLnBrk="1" hangingPunct="1"/>
            <a:r>
              <a:rPr lang="fr-FR" dirty="0">
                <a:latin typeface="Arial" charset="0"/>
                <a:hlinkClick r:id="rId7"/>
              </a:rPr>
              <a:t>April, A. et Abran, A. </a:t>
            </a:r>
            <a:r>
              <a:rPr lang="fr-FR" i="1" dirty="0">
                <a:latin typeface="Arial" charset="0"/>
                <a:hlinkClick r:id="rId7"/>
              </a:rPr>
              <a:t>Améliorer la maintenance du logiciel</a:t>
            </a:r>
            <a:r>
              <a:rPr lang="fr-FR" dirty="0">
                <a:latin typeface="Arial" charset="0"/>
                <a:hlinkClick r:id="rId7"/>
              </a:rPr>
              <a:t>. Loze-Dion éditeur, ISBN 292118088X, 2006, 337 p</a:t>
            </a:r>
            <a:r>
              <a:rPr lang="fr-FR" dirty="0" smtClean="0">
                <a:latin typeface="Arial" charset="0"/>
                <a:hlinkClick r:id="rId7"/>
              </a:rPr>
              <a:t>.</a:t>
            </a:r>
            <a:endParaRPr lang="fr-CA" dirty="0">
              <a:latin typeface="Arial" charset="0"/>
            </a:endParaRPr>
          </a:p>
        </p:txBody>
      </p:sp>
      <p:sp>
        <p:nvSpPr>
          <p:cNvPr id="87044" name="Espace réservé du pied de page 2"/>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105476"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8CF8E95-B202-B243-BC0E-4B498C33D882}" type="slidenum">
              <a:rPr lang="fr-BE" sz="1000"/>
              <a:pPr eaLnBrk="1" hangingPunct="1"/>
              <a:t>58</a:t>
            </a:fld>
            <a:endParaRPr lang="fr-BE" sz="1000"/>
          </a:p>
        </p:txBody>
      </p:sp>
      <p:pic>
        <p:nvPicPr>
          <p:cNvPr id="3" name="Picture 2"/>
          <p:cNvPicPr>
            <a:picLocks noChangeAspect="1"/>
          </p:cNvPicPr>
          <p:nvPr/>
        </p:nvPicPr>
        <p:blipFill>
          <a:blip r:embed="rId8"/>
          <a:stretch>
            <a:fillRect/>
          </a:stretch>
        </p:blipFill>
        <p:spPr>
          <a:xfrm>
            <a:off x="1795409" y="2410404"/>
            <a:ext cx="5286311" cy="540745"/>
          </a:xfrm>
          <a:prstGeom prst="rect">
            <a:avLst/>
          </a:prstGeom>
        </p:spPr>
      </p:pic>
      <p:pic>
        <p:nvPicPr>
          <p:cNvPr id="7" name="Image 5" descr="UdeS_coul_300dpi.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31926"/>
            <a:ext cx="3253133" cy="882342"/>
          </a:xfrm>
          <a:prstGeom prst="rect">
            <a:avLst/>
          </a:prstGeom>
        </p:spPr>
      </p:pic>
    </p:spTree>
    <p:extLst>
      <p:ext uri="{BB962C8B-B14F-4D97-AF65-F5344CB8AC3E}">
        <p14:creationId xmlns:p14="http://schemas.microsoft.com/office/powerpoint/2010/main" val="13570893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u pied de page 3"/>
          <p:cNvSpPr>
            <a:spLocks noGrp="1"/>
          </p:cNvSpPr>
          <p:nvPr>
            <p:ph type="ftr"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endParaRPr lang="fr-CA" sz="1200" dirty="0">
              <a:solidFill>
                <a:srgbClr val="A50021"/>
              </a:solidFill>
              <a:cs typeface="Arial" charset="0"/>
            </a:endParaRPr>
          </a:p>
        </p:txBody>
      </p:sp>
      <p:sp>
        <p:nvSpPr>
          <p:cNvPr id="65539" name="Espace réservé du numéro de diapositive 4"/>
          <p:cNvSpPr>
            <a:spLocks noGrp="1"/>
          </p:cNvSpPr>
          <p:nvPr>
            <p:ph type="sldNum" sz="quarter" idx="11"/>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fld id="{F75A31E9-A482-4D47-9639-79F53AFA269A}" type="slidenum">
              <a:rPr lang="fr-CA" sz="1000">
                <a:cs typeface="Arial" charset="0"/>
              </a:rPr>
              <a:pPr/>
              <a:t>59</a:t>
            </a:fld>
            <a:endParaRPr lang="fr-CA" sz="1400">
              <a:cs typeface="Arial" charset="0"/>
            </a:endParaRPr>
          </a:p>
        </p:txBody>
      </p:sp>
      <p:sp>
        <p:nvSpPr>
          <p:cNvPr id="264194" name="Rectangle 2"/>
          <p:cNvSpPr>
            <a:spLocks noGrp="1" noChangeArrowheads="1"/>
          </p:cNvSpPr>
          <p:nvPr>
            <p:ph type="title"/>
            <p:custDataLst>
              <p:tags r:id="rId3"/>
            </p:custDataLst>
          </p:nvPr>
        </p:nvSpPr>
        <p:spPr>
          <a:xfrm>
            <a:off x="0" y="1433514"/>
            <a:ext cx="5816600" cy="1143000"/>
          </a:xfrm>
        </p:spPr>
        <p:txBody>
          <a:bodyPr/>
          <a:lstStyle/>
          <a:p>
            <a:r>
              <a:rPr lang="fr-CA" dirty="0">
                <a:effectLst>
                  <a:outerShdw blurRad="38100" dist="38100" dir="2700000" algn="tl">
                    <a:srgbClr val="DDDDDD"/>
                  </a:outerShdw>
                </a:effectLst>
                <a:latin typeface="Arial" charset="0"/>
                <a:ea typeface="MS PGothic" charset="0"/>
              </a:rPr>
              <a:t>Questions?</a:t>
            </a:r>
          </a:p>
        </p:txBody>
      </p:sp>
      <p:pic>
        <p:nvPicPr>
          <p:cNvPr id="65541" name="Picture 5" descr="MPj04395360000[1]"/>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2228850" y="2560638"/>
            <a:ext cx="6400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14300"/>
            <a:ext cx="2679700" cy="792094"/>
          </a:xfrm>
          <a:prstGeom prst="rect">
            <a:avLst/>
          </a:prstGeom>
        </p:spPr>
      </p:pic>
    </p:spTree>
    <p:extLst>
      <p:ext uri="{BB962C8B-B14F-4D97-AF65-F5344CB8AC3E}">
        <p14:creationId xmlns:p14="http://schemas.microsoft.com/office/powerpoint/2010/main" val="3566829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custDataLst>
              <p:tags r:id="rId1"/>
            </p:custDataLst>
          </p:nvPr>
        </p:nvSpPr>
        <p:spPr>
          <a:xfrm>
            <a:off x="336776" y="1194330"/>
            <a:ext cx="8229600" cy="1143000"/>
          </a:xfrm>
        </p:spPr>
        <p:txBody>
          <a:bodyPr>
            <a:normAutofit fontScale="90000"/>
          </a:bodyPr>
          <a:lstStyle/>
          <a:p>
            <a:pPr eaLnBrk="1" hangingPunct="1">
              <a:defRPr/>
            </a:pPr>
            <a:r>
              <a:rPr lang="fr-CA" sz="4000" b="1" dirty="0">
                <a:effectLst>
                  <a:outerShdw blurRad="38100" dist="38100" dir="2700000" algn="tl">
                    <a:srgbClr val="DDDDDD"/>
                  </a:outerShdw>
                </a:effectLst>
                <a:latin typeface="Arial" charset="0"/>
                <a:cs typeface="+mj-cs"/>
              </a:rPr>
              <a:t>Problème avec la maintenance vue par le client</a:t>
            </a:r>
            <a:endParaRPr lang="fr-CA" b="1" dirty="0">
              <a:effectLst>
                <a:outerShdw blurRad="38100" dist="38100" dir="2700000" algn="tl">
                  <a:srgbClr val="DDDDDD"/>
                </a:outerShdw>
              </a:effectLst>
              <a:latin typeface="Arial" charset="0"/>
              <a:cs typeface="+mj-cs"/>
            </a:endParaRPr>
          </a:p>
        </p:txBody>
      </p:sp>
      <p:sp>
        <p:nvSpPr>
          <p:cNvPr id="23554" name="Espace réservé du contenu 6"/>
          <p:cNvSpPr>
            <a:spLocks noGrp="1"/>
          </p:cNvSpPr>
          <p:nvPr>
            <p:ph idx="1"/>
            <p:custDataLst>
              <p:tags r:id="rId2"/>
            </p:custDataLst>
          </p:nvPr>
        </p:nvSpPr>
        <p:spPr>
          <a:xfrm>
            <a:off x="457200" y="2901409"/>
            <a:ext cx="8229600" cy="3224754"/>
          </a:xfrm>
        </p:spPr>
        <p:txBody>
          <a:bodyPr/>
          <a:lstStyle/>
          <a:p>
            <a:r>
              <a:rPr lang="fr-CA" dirty="0">
                <a:latin typeface="Arial" charset="0"/>
              </a:rPr>
              <a:t>Coût élevé de la maintenance</a:t>
            </a:r>
          </a:p>
          <a:p>
            <a:r>
              <a:rPr lang="fr-CA" dirty="0">
                <a:latin typeface="Arial" charset="0"/>
              </a:rPr>
              <a:t>Service de maintenance lent</a:t>
            </a:r>
          </a:p>
          <a:p>
            <a:pPr lvl="1"/>
            <a:r>
              <a:rPr lang="fr-CA" dirty="0">
                <a:latin typeface="Arial" charset="0"/>
              </a:rPr>
              <a:t>Ressources vs. @</a:t>
            </a:r>
            <a:r>
              <a:rPr lang="fr-CA" dirty="0" err="1">
                <a:latin typeface="Arial" charset="0"/>
              </a:rPr>
              <a:t>Backlog</a:t>
            </a:r>
            <a:r>
              <a:rPr lang="fr-CA" dirty="0">
                <a:latin typeface="Arial" charset="0"/>
              </a:rPr>
              <a:t>@</a:t>
            </a:r>
          </a:p>
          <a:p>
            <a:r>
              <a:rPr lang="fr-CA" dirty="0">
                <a:latin typeface="Arial" charset="0"/>
              </a:rPr>
              <a:t>Ne comprend pas comment le service de maintenance est priorisé et assigné</a:t>
            </a:r>
          </a:p>
          <a:p>
            <a:pPr eaLnBrk="1" hangingPunct="1"/>
            <a:endParaRPr lang="fr-CA" dirty="0">
              <a:latin typeface="Arial" charset="0"/>
            </a:endParaRPr>
          </a:p>
        </p:txBody>
      </p:sp>
      <p:sp>
        <p:nvSpPr>
          <p:cNvPr id="23556" name="Espace réservé du pied de page 5"/>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2"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FA52EE-68E2-0D44-B3C6-53B335F4D219}" type="slidenum">
              <a:rPr lang="fr-BE" sz="1000"/>
              <a:pPr eaLnBrk="1" hangingPunct="1"/>
              <a:t>6</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55485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u pied de page 3"/>
          <p:cNvSpPr>
            <a:spLocks noGrp="1"/>
          </p:cNvSpPr>
          <p:nvPr>
            <p:ph type="ftr"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endParaRPr lang="fr-CA" sz="1200" dirty="0">
              <a:solidFill>
                <a:srgbClr val="A50021"/>
              </a:solidFill>
              <a:cs typeface="Arial" charset="0"/>
            </a:endParaRPr>
          </a:p>
        </p:txBody>
      </p:sp>
      <p:sp>
        <p:nvSpPr>
          <p:cNvPr id="65539" name="Espace réservé du numéro de diapositive 4"/>
          <p:cNvSpPr>
            <a:spLocks noGrp="1"/>
          </p:cNvSpPr>
          <p:nvPr>
            <p:ph type="sldNum" sz="quarter" idx="11"/>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fld id="{F75A31E9-A482-4D47-9639-79F53AFA269A}" type="slidenum">
              <a:rPr lang="fr-CA" sz="1000">
                <a:cs typeface="Arial" charset="0"/>
              </a:rPr>
              <a:pPr/>
              <a:t>60</a:t>
            </a:fld>
            <a:endParaRPr lang="fr-CA" sz="1400">
              <a:cs typeface="Arial" charset="0"/>
            </a:endParaRPr>
          </a:p>
        </p:txBody>
      </p:sp>
      <p:sp>
        <p:nvSpPr>
          <p:cNvPr id="264194" name="Rectangle 2"/>
          <p:cNvSpPr>
            <a:spLocks noGrp="1" noChangeArrowheads="1"/>
          </p:cNvSpPr>
          <p:nvPr>
            <p:ph type="title"/>
            <p:custDataLst>
              <p:tags r:id="rId3"/>
            </p:custDataLst>
          </p:nvPr>
        </p:nvSpPr>
        <p:spPr>
          <a:xfrm>
            <a:off x="1040024" y="2456079"/>
            <a:ext cx="5816600" cy="1143000"/>
          </a:xfrm>
        </p:spPr>
        <p:txBody>
          <a:bodyPr>
            <a:normAutofit/>
          </a:bodyPr>
          <a:lstStyle/>
          <a:p>
            <a:r>
              <a:rPr lang="fr-CA" sz="6000" dirty="0" smtClean="0">
                <a:effectLst>
                  <a:outerShdw blurRad="38100" dist="38100" dir="2700000" algn="tl">
                    <a:srgbClr val="DDDDDD"/>
                  </a:outerShdw>
                </a:effectLst>
                <a:latin typeface="Arial" charset="0"/>
                <a:ea typeface="MS PGothic" charset="0"/>
              </a:rPr>
              <a:t>TRAVAIL-2</a:t>
            </a:r>
            <a:endParaRPr lang="fr-CA" sz="6000" dirty="0">
              <a:effectLst>
                <a:outerShdw blurRad="38100" dist="38100" dir="2700000" algn="tl">
                  <a:srgbClr val="DDDDDD"/>
                </a:outerShdw>
              </a:effectLst>
              <a:latin typeface="Arial" charset="0"/>
              <a:ea typeface="MS PGothic" charset="0"/>
            </a:endParaRPr>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14300"/>
            <a:ext cx="2679700" cy="792094"/>
          </a:xfrm>
          <a:prstGeom prst="rect">
            <a:avLst/>
          </a:prstGeom>
        </p:spPr>
      </p:pic>
    </p:spTree>
    <p:extLst>
      <p:ext uri="{BB962C8B-B14F-4D97-AF65-F5344CB8AC3E}">
        <p14:creationId xmlns:p14="http://schemas.microsoft.com/office/powerpoint/2010/main" val="45627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1"/>
            </p:custDataLst>
          </p:nvPr>
        </p:nvSpPr>
        <p:spPr>
          <a:xfrm>
            <a:off x="314881" y="1043704"/>
            <a:ext cx="8229600" cy="1143000"/>
          </a:xfrm>
        </p:spPr>
        <p:txBody>
          <a:bodyPr/>
          <a:lstStyle/>
          <a:p>
            <a:pPr eaLnBrk="1" hangingPunct="1">
              <a:defRPr/>
            </a:pPr>
            <a:r>
              <a:rPr lang="fr-CA" sz="4000" b="1" dirty="0">
                <a:effectLst>
                  <a:outerShdw blurRad="38100" dist="38100" dir="2700000" algn="tl">
                    <a:srgbClr val="DDDDDD"/>
                  </a:outerShdw>
                </a:effectLst>
                <a:latin typeface="Arial" charset="0"/>
                <a:cs typeface="+mj-cs"/>
              </a:rPr>
              <a:t>Opinion d’experts</a:t>
            </a:r>
            <a:endParaRPr lang="fr-CA" b="1" dirty="0">
              <a:effectLst>
                <a:outerShdw blurRad="38100" dist="38100" dir="2700000" algn="tl">
                  <a:srgbClr val="DDDDDD"/>
                </a:outerShdw>
              </a:effectLst>
              <a:latin typeface="Arial" charset="0"/>
              <a:cs typeface="+mj-cs"/>
            </a:endParaRPr>
          </a:p>
        </p:txBody>
      </p:sp>
      <p:sp>
        <p:nvSpPr>
          <p:cNvPr id="25602" name="Espace réservé du contenu 5"/>
          <p:cNvSpPr>
            <a:spLocks noGrp="1"/>
          </p:cNvSpPr>
          <p:nvPr>
            <p:ph idx="1"/>
            <p:custDataLst>
              <p:tags r:id="rId2"/>
            </p:custDataLst>
          </p:nvPr>
        </p:nvSpPr>
        <p:spPr>
          <a:xfrm>
            <a:off x="314881" y="2186704"/>
            <a:ext cx="8229600" cy="3279498"/>
          </a:xfrm>
        </p:spPr>
        <p:txBody>
          <a:bodyPr/>
          <a:lstStyle/>
          <a:p>
            <a:pPr algn="just" eaLnBrk="1" hangingPunct="1"/>
            <a:r>
              <a:rPr lang="fr-CA" dirty="0">
                <a:latin typeface="Arial" charset="0"/>
              </a:rPr>
              <a:t>La maintenance logicielle souffre plus d’un </a:t>
            </a:r>
            <a:r>
              <a:rPr lang="fr-CA" b="1" dirty="0">
                <a:latin typeface="Arial" charset="0"/>
              </a:rPr>
              <a:t>manque de gestion </a:t>
            </a:r>
            <a:r>
              <a:rPr lang="fr-CA" dirty="0">
                <a:latin typeface="Arial" charset="0"/>
              </a:rPr>
              <a:t>que d’un simple problème de connaissances techniques</a:t>
            </a:r>
          </a:p>
          <a:p>
            <a:pPr lvl="1" eaLnBrk="1" hangingPunct="1"/>
            <a:r>
              <a:rPr lang="fr-CA" dirty="0">
                <a:latin typeface="Arial" charset="0"/>
              </a:rPr>
              <a:t>On ne </a:t>
            </a:r>
            <a:r>
              <a:rPr lang="fr-CA" b="1" dirty="0">
                <a:latin typeface="Arial" charset="0"/>
              </a:rPr>
              <a:t>reconnait</a:t>
            </a:r>
            <a:r>
              <a:rPr lang="fr-CA" dirty="0">
                <a:latin typeface="Arial" charset="0"/>
              </a:rPr>
              <a:t> pas la maintenance</a:t>
            </a:r>
          </a:p>
          <a:p>
            <a:pPr lvl="1" eaLnBrk="1" hangingPunct="1"/>
            <a:r>
              <a:rPr lang="fr-CA" dirty="0">
                <a:latin typeface="Arial" charset="0"/>
              </a:rPr>
              <a:t>On ne </a:t>
            </a:r>
            <a:r>
              <a:rPr lang="fr-CA" b="1" dirty="0">
                <a:latin typeface="Arial" charset="0"/>
              </a:rPr>
              <a:t>structure</a:t>
            </a:r>
            <a:r>
              <a:rPr lang="fr-CA" dirty="0">
                <a:latin typeface="Arial" charset="0"/>
              </a:rPr>
              <a:t> pas la maintenance</a:t>
            </a:r>
          </a:p>
          <a:p>
            <a:pPr lvl="1" eaLnBrk="1" hangingPunct="1"/>
            <a:r>
              <a:rPr lang="fr-CA" dirty="0">
                <a:latin typeface="Arial" charset="0"/>
              </a:rPr>
              <a:t>On ne </a:t>
            </a:r>
            <a:r>
              <a:rPr lang="fr-CA" b="1" dirty="0">
                <a:latin typeface="Arial" charset="0"/>
              </a:rPr>
              <a:t>mesure</a:t>
            </a:r>
            <a:r>
              <a:rPr lang="fr-CA" dirty="0">
                <a:latin typeface="Arial" charset="0"/>
              </a:rPr>
              <a:t> pas la maintenance</a:t>
            </a:r>
          </a:p>
          <a:p>
            <a:pPr eaLnBrk="1" hangingPunct="1"/>
            <a:endParaRPr lang="fr-FR" dirty="0">
              <a:latin typeface="Arial" charset="0"/>
            </a:endParaRPr>
          </a:p>
        </p:txBody>
      </p:sp>
      <p:sp>
        <p:nvSpPr>
          <p:cNvPr id="24580" name="Espace réservé du pied de page 4"/>
          <p:cNvSpPr>
            <a:spLocks noGrp="1"/>
          </p:cNvSpPr>
          <p:nvPr>
            <p:ph type="ftr" sz="quarter" idx="10"/>
            <p:custDataLst>
              <p:tags r:id="rId3"/>
            </p:custDataLst>
          </p:nvPr>
        </p:nvSpPr>
        <p:spPr/>
        <p:txBody>
          <a:bodyPr/>
          <a:lstStyle/>
          <a:p>
            <a:pPr fontAlgn="base">
              <a:spcBef>
                <a:spcPct val="0"/>
              </a:spcBef>
              <a:spcAft>
                <a:spcPct val="0"/>
              </a:spcAft>
              <a:defRPr/>
            </a:pPr>
            <a:endParaRPr lang="fr-BE" dirty="0"/>
          </a:p>
        </p:txBody>
      </p:sp>
      <p:sp>
        <p:nvSpPr>
          <p:cNvPr id="25604" name="Espace réservé du numéro de diapositive 3"/>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B21940F-86C8-6842-8EAD-B7967EB0CBAD}" type="slidenum">
              <a:rPr lang="fr-BE" sz="1000"/>
              <a:pPr eaLnBrk="1" hangingPunct="1"/>
              <a:t>7</a:t>
            </a:fld>
            <a:endParaRPr lang="fr-BE" sz="1000"/>
          </a:p>
        </p:txBody>
      </p:sp>
      <p:pic>
        <p:nvPicPr>
          <p:cNvPr id="6"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122928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a:xfrm>
            <a:off x="457200" y="1124052"/>
            <a:ext cx="8229600" cy="1143000"/>
          </a:xfrm>
        </p:spPr>
        <p:txBody>
          <a:bodyPr/>
          <a:lstStyle/>
          <a:p>
            <a:pPr eaLnBrk="1" hangingPunct="1">
              <a:defRPr/>
            </a:pPr>
            <a:r>
              <a:rPr lang="fr-CA" sz="4000" b="1" dirty="0">
                <a:effectLst>
                  <a:outerShdw blurRad="38100" dist="38100" dir="2700000" algn="tl">
                    <a:srgbClr val="DDDDDD"/>
                  </a:outerShdw>
                </a:effectLst>
                <a:latin typeface="Arial" charset="0"/>
                <a:cs typeface="+mj-cs"/>
              </a:rPr>
              <a:t>Collecte inadéquate des données</a:t>
            </a:r>
            <a:r>
              <a:rPr lang="fr-CA" sz="4000" dirty="0">
                <a:effectLst>
                  <a:outerShdw blurRad="38100" dist="38100" dir="2700000" algn="tl">
                    <a:srgbClr val="DDDDDD"/>
                  </a:outerShdw>
                </a:effectLst>
                <a:latin typeface="Arial" charset="0"/>
                <a:cs typeface="+mj-cs"/>
              </a:rPr>
              <a:t> </a:t>
            </a:r>
            <a:endParaRPr lang="fr-CA" dirty="0">
              <a:effectLst>
                <a:outerShdw blurRad="38100" dist="38100" dir="2700000" algn="tl">
                  <a:srgbClr val="DDDDDD"/>
                </a:outerShdw>
              </a:effectLst>
              <a:latin typeface="Arial" charset="0"/>
              <a:cs typeface="+mj-cs"/>
            </a:endParaRPr>
          </a:p>
        </p:txBody>
      </p:sp>
      <p:sp>
        <p:nvSpPr>
          <p:cNvPr id="27650" name="Espace réservé du contenu 7"/>
          <p:cNvSpPr>
            <a:spLocks noGrp="1"/>
          </p:cNvSpPr>
          <p:nvPr>
            <p:ph idx="1"/>
            <p:custDataLst>
              <p:tags r:id="rId2"/>
            </p:custDataLst>
          </p:nvPr>
        </p:nvSpPr>
        <p:spPr>
          <a:xfrm>
            <a:off x="971550" y="2211388"/>
            <a:ext cx="7772400" cy="4114800"/>
          </a:xfrm>
        </p:spPr>
        <p:txBody>
          <a:bodyPr/>
          <a:lstStyle/>
          <a:p>
            <a:pPr algn="just">
              <a:lnSpc>
                <a:spcPct val="85000"/>
              </a:lnSpc>
            </a:pPr>
            <a:r>
              <a:rPr lang="fr-CA" dirty="0">
                <a:latin typeface="Arial" charset="0"/>
              </a:rPr>
              <a:t>Les gestionnaires de la maintenance ont de la difficulté à expliquer leurs </a:t>
            </a:r>
            <a:r>
              <a:rPr lang="fr-CA" dirty="0" smtClean="0">
                <a:latin typeface="Arial" charset="0"/>
              </a:rPr>
              <a:t>coûts.</a:t>
            </a:r>
            <a:endParaRPr lang="fr-CA" dirty="0">
              <a:latin typeface="Arial" charset="0"/>
            </a:endParaRPr>
          </a:p>
          <a:p>
            <a:pPr lvl="1">
              <a:lnSpc>
                <a:spcPct val="85000"/>
              </a:lnSpc>
            </a:pPr>
            <a:r>
              <a:rPr lang="fr-CA" b="1" dirty="0">
                <a:latin typeface="Arial" charset="0"/>
              </a:rPr>
              <a:t>Que peuvent 'ils utiliser ?</a:t>
            </a:r>
          </a:p>
          <a:p>
            <a:pPr algn="just">
              <a:lnSpc>
                <a:spcPct val="85000"/>
              </a:lnSpc>
            </a:pPr>
            <a:r>
              <a:rPr lang="fr-CA" dirty="0">
                <a:latin typeface="Arial" charset="0"/>
              </a:rPr>
              <a:t>Les gestionnaires de la maintenance ont de la difficulté à expliquer la valeur ajoutée de la maintenance.</a:t>
            </a:r>
          </a:p>
        </p:txBody>
      </p:sp>
      <p:sp>
        <p:nvSpPr>
          <p:cNvPr id="26628" name="Espace réservé du pied de page 6"/>
          <p:cNvSpPr>
            <a:spLocks noGrp="1"/>
          </p:cNvSpPr>
          <p:nvPr>
            <p:ph type="ftr" sz="quarter" idx="10"/>
            <p:custDataLst>
              <p:tags r:id="rId3"/>
            </p:custDataLst>
          </p:nvPr>
        </p:nvSpPr>
        <p:spPr/>
        <p:txBody>
          <a:bodyPr/>
          <a:lstStyle/>
          <a:p>
            <a:pPr fontAlgn="base">
              <a:spcBef>
                <a:spcPct val="0"/>
              </a:spcBef>
              <a:spcAft>
                <a:spcPct val="0"/>
              </a:spcAft>
              <a:defRPr/>
            </a:pPr>
            <a:endParaRPr lang="en-US" dirty="0"/>
          </a:p>
        </p:txBody>
      </p:sp>
      <p:sp>
        <p:nvSpPr>
          <p:cNvPr id="27652" name="Espace réservé du numéro de diapositive 5"/>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E9D3B50-D60E-984D-AD93-1DCD93C4B7AC}" type="slidenum">
              <a:rPr lang="en-US" sz="1000"/>
              <a:pPr eaLnBrk="1" hangingPunct="1"/>
              <a:t>8</a:t>
            </a:fld>
            <a:endParaRPr lang="en-US" sz="1000"/>
          </a:p>
        </p:txBody>
      </p:sp>
      <p:pic>
        <p:nvPicPr>
          <p:cNvPr id="27653" name="Picture 4" descr="j0284001"/>
          <p:cNvPicPr>
            <a:picLocks noChangeAspect="1" noChangeArrowheads="1" noCrop="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588125" y="5013325"/>
            <a:ext cx="159067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5" descr="UdeS_coul_300dpi.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541361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a:xfrm>
            <a:off x="1392982" y="976277"/>
            <a:ext cx="6891390" cy="1143000"/>
          </a:xfrm>
        </p:spPr>
        <p:txBody>
          <a:bodyPr>
            <a:normAutofit fontScale="90000"/>
          </a:bodyPr>
          <a:lstStyle/>
          <a:p>
            <a:pPr eaLnBrk="1" hangingPunct="1">
              <a:defRPr/>
            </a:pPr>
            <a:r>
              <a:rPr lang="fr-CA" sz="4000" b="1" dirty="0">
                <a:effectLst>
                  <a:outerShdw blurRad="38100" dist="38100" dir="2700000" algn="tl">
                    <a:srgbClr val="DDDDDD"/>
                  </a:outerShdw>
                </a:effectLst>
                <a:latin typeface="Arial" charset="0"/>
                <a:cs typeface="+mj-cs"/>
              </a:rPr>
              <a:t>Maintenance matérielle VS Maintenance logicielle?</a:t>
            </a:r>
            <a:endParaRPr lang="fr-CA" b="1" dirty="0">
              <a:effectLst>
                <a:outerShdw blurRad="38100" dist="38100" dir="2700000" algn="tl">
                  <a:srgbClr val="DDDDDD"/>
                </a:outerShdw>
              </a:effectLst>
              <a:latin typeface="Arial" charset="0"/>
              <a:cs typeface="+mj-cs"/>
            </a:endParaRPr>
          </a:p>
        </p:txBody>
      </p:sp>
      <p:sp>
        <p:nvSpPr>
          <p:cNvPr id="29698" name="Rectangle 3"/>
          <p:cNvSpPr>
            <a:spLocks noChangeArrowheads="1"/>
          </p:cNvSpPr>
          <p:nvPr>
            <p:custDataLst>
              <p:tags r:id="rId2"/>
            </p:custDataLst>
          </p:nvPr>
        </p:nvSpPr>
        <p:spPr bwMode="auto">
          <a:xfrm>
            <a:off x="4356100" y="4437063"/>
            <a:ext cx="100806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82600" indent="-482600" eaLnBrk="0" hangingPunct="0">
              <a:lnSpc>
                <a:spcPct val="85000"/>
              </a:lnSpc>
              <a:spcBef>
                <a:spcPct val="20000"/>
              </a:spcBef>
              <a:spcAft>
                <a:spcPts val="600"/>
              </a:spcAft>
              <a:buClr>
                <a:srgbClr val="A50021"/>
              </a:buClr>
              <a:buSzPct val="80000"/>
              <a:buFont typeface="Wingdings" charset="0"/>
              <a:buNone/>
            </a:pPr>
            <a:r>
              <a:rPr lang="fr-CA" sz="4000"/>
              <a:t>VS.</a:t>
            </a:r>
          </a:p>
        </p:txBody>
      </p:sp>
      <p:pic>
        <p:nvPicPr>
          <p:cNvPr id="29699" name="Picture 4" descr="j0283792"/>
          <p:cNvPicPr>
            <a:picLocks noChangeAspect="1" noChangeArrowheads="1" noCrop="1"/>
          </p:cNvPicPr>
          <p:nvPr>
            <p:custDataLst>
              <p:tags r:id="rId3"/>
            </p:custDataLst>
          </p:nvPr>
        </p:nvPicPr>
        <p:blipFill>
          <a:blip r:embed="rId13">
            <a:extLst>
              <a:ext uri="{28A0092B-C50C-407E-A947-70E740481C1C}">
                <a14:useLocalDpi xmlns:a14="http://schemas.microsoft.com/office/drawing/2010/main" val="0"/>
              </a:ext>
            </a:extLst>
          </a:blip>
          <a:srcRect/>
          <a:stretch>
            <a:fillRect/>
          </a:stretch>
        </p:blipFill>
        <p:spPr bwMode="auto">
          <a:xfrm>
            <a:off x="1547813" y="4508500"/>
            <a:ext cx="93503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5"/>
          <p:cNvPicPr>
            <a:picLocks noChangeAspect="1" noChangeArrowheads="1"/>
          </p:cNvPicPr>
          <p:nvPr>
            <p:custDataLst>
              <p:tags r:id="rId4"/>
            </p:custDataLst>
          </p:nvPr>
        </p:nvPicPr>
        <p:blipFill>
          <a:blip r:embed="rId14">
            <a:extLst>
              <a:ext uri="{28A0092B-C50C-407E-A947-70E740481C1C}">
                <a14:useLocalDpi xmlns:a14="http://schemas.microsoft.com/office/drawing/2010/main" val="0"/>
              </a:ext>
            </a:extLst>
          </a:blip>
          <a:srcRect/>
          <a:stretch>
            <a:fillRect/>
          </a:stretch>
        </p:blipFill>
        <p:spPr bwMode="auto">
          <a:xfrm>
            <a:off x="2484438" y="3429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6"/>
          <p:cNvPicPr>
            <a:picLocks noChangeAspect="1" noChangeArrowheads="1"/>
          </p:cNvPicPr>
          <p:nvPr>
            <p:custDataLst>
              <p:tags r:id="rId5"/>
            </p:custDataLst>
          </p:nvPr>
        </p:nvPicPr>
        <p:blipFill>
          <a:blip r:embed="rId14">
            <a:extLst>
              <a:ext uri="{28A0092B-C50C-407E-A947-70E740481C1C}">
                <a14:useLocalDpi xmlns:a14="http://schemas.microsoft.com/office/drawing/2010/main" val="0"/>
              </a:ext>
            </a:extLst>
          </a:blip>
          <a:srcRect/>
          <a:stretch>
            <a:fillRect/>
          </a:stretch>
        </p:blipFill>
        <p:spPr bwMode="auto">
          <a:xfrm>
            <a:off x="6948488" y="35734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7" descr="j0283497"/>
          <p:cNvPicPr>
            <a:picLocks noChangeAspect="1" noChangeArrowheads="1" noCrop="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6227763" y="4437063"/>
            <a:ext cx="9366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8"/>
          <p:cNvSpPr>
            <a:spLocks noChangeArrowheads="1"/>
          </p:cNvSpPr>
          <p:nvPr>
            <p:custDataLst>
              <p:tags r:id="rId7"/>
            </p:custDataLst>
          </p:nvPr>
        </p:nvSpPr>
        <p:spPr bwMode="auto">
          <a:xfrm>
            <a:off x="250825" y="2492375"/>
            <a:ext cx="4464050" cy="792163"/>
          </a:xfrm>
          <a:prstGeom prst="rect">
            <a:avLst/>
          </a:prstGeom>
          <a:solidFill>
            <a:schemeClr val="bg1"/>
          </a:solidFill>
          <a:ln w="12700">
            <a:solidFill>
              <a:schemeClr val="tx1"/>
            </a:solidFill>
            <a:miter lim="800000"/>
            <a:headEnd type="none" w="sm" len="sm"/>
            <a:tailEnd type="none" w="sm" len="sm"/>
          </a:ln>
        </p:spPr>
        <p:txBody>
          <a:bodyPr anchor="ctr"/>
          <a:lstStyle/>
          <a:p>
            <a:pPr marL="234950" indent="-234950" eaLnBrk="0" hangingPunct="0">
              <a:lnSpc>
                <a:spcPct val="120000"/>
              </a:lnSpc>
              <a:spcBef>
                <a:spcPts val="300"/>
              </a:spcBef>
              <a:spcAft>
                <a:spcPts val="300"/>
              </a:spcAft>
              <a:buClr>
                <a:srgbClr val="A50021"/>
              </a:buClr>
              <a:buSzPct val="80000"/>
              <a:buFont typeface="Wingdings" charset="0"/>
              <a:buChar char="¤"/>
            </a:pPr>
            <a:r>
              <a:rPr lang="fr-CA" b="1"/>
              <a:t> Remplacer une composante</a:t>
            </a:r>
          </a:p>
          <a:p>
            <a:pPr marL="234950" indent="-234950" eaLnBrk="0" hangingPunct="0">
              <a:lnSpc>
                <a:spcPct val="120000"/>
              </a:lnSpc>
              <a:spcBef>
                <a:spcPts val="300"/>
              </a:spcBef>
              <a:spcAft>
                <a:spcPts val="300"/>
              </a:spcAft>
              <a:buClr>
                <a:srgbClr val="A50021"/>
              </a:buClr>
              <a:buSzPct val="80000"/>
              <a:buFont typeface="Wingdings" charset="0"/>
              <a:buChar char="¤"/>
            </a:pPr>
            <a:r>
              <a:rPr lang="fr-CA" b="1"/>
              <a:t>On pèse sur le bouton pour vérifier</a:t>
            </a:r>
            <a:endParaRPr lang="en-US" b="1"/>
          </a:p>
        </p:txBody>
      </p:sp>
      <p:sp>
        <p:nvSpPr>
          <p:cNvPr id="29704" name="Rectangle 9"/>
          <p:cNvSpPr>
            <a:spLocks noChangeArrowheads="1"/>
          </p:cNvSpPr>
          <p:nvPr>
            <p:custDataLst>
              <p:tags r:id="rId8"/>
            </p:custDataLst>
          </p:nvPr>
        </p:nvSpPr>
        <p:spPr bwMode="auto">
          <a:xfrm>
            <a:off x="6372225" y="2492376"/>
            <a:ext cx="1079500" cy="792162"/>
          </a:xfrm>
          <a:prstGeom prst="rect">
            <a:avLst/>
          </a:prstGeom>
          <a:solidFill>
            <a:schemeClr val="bg1"/>
          </a:solidFill>
          <a:ln w="12700">
            <a:solidFill>
              <a:schemeClr val="tx1"/>
            </a:solidFill>
            <a:miter lim="800000"/>
            <a:headEnd type="none" w="sm" len="sm"/>
            <a:tailEnd type="none" w="sm" len="sm"/>
          </a:ln>
        </p:spPr>
        <p:txBody>
          <a:bodyPr anchor="ctr"/>
          <a:lstStyle/>
          <a:p>
            <a:pPr marL="234950" indent="-234950" eaLnBrk="0" hangingPunct="0">
              <a:lnSpc>
                <a:spcPct val="120000"/>
              </a:lnSpc>
              <a:spcBef>
                <a:spcPts val="300"/>
              </a:spcBef>
              <a:spcAft>
                <a:spcPts val="300"/>
              </a:spcAft>
              <a:buClr>
                <a:srgbClr val="A50021"/>
              </a:buClr>
              <a:buSzPct val="80000"/>
              <a:buFont typeface="Wingdings" charset="0"/>
              <a:buChar char="¤"/>
            </a:pPr>
            <a:r>
              <a:rPr lang="fr-CA" b="1"/>
              <a:t> ?</a:t>
            </a:r>
            <a:endParaRPr lang="en-US" b="1"/>
          </a:p>
        </p:txBody>
      </p:sp>
      <p:sp>
        <p:nvSpPr>
          <p:cNvPr id="29705" name="Espace réservé du numéro de diapositive 9"/>
          <p:cNvSpPr>
            <a:spLocks noGrp="1"/>
          </p:cNvSpPr>
          <p:nvPr>
            <p:ph type="sldNum" sz="quarter" idx="12"/>
            <p:custDataLst>
              <p:tags r:id="rId9"/>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E4FB41-4AEB-FB41-B3A0-E5EF6E238E5A}" type="slidenum">
              <a:rPr lang="en-US" sz="1000"/>
              <a:pPr eaLnBrk="1" hangingPunct="1"/>
              <a:t>9</a:t>
            </a:fld>
            <a:endParaRPr lang="en-US" sz="1000"/>
          </a:p>
        </p:txBody>
      </p:sp>
      <p:sp>
        <p:nvSpPr>
          <p:cNvPr id="27659" name="Espace réservé du pied de page 10"/>
          <p:cNvSpPr>
            <a:spLocks noGrp="1"/>
          </p:cNvSpPr>
          <p:nvPr>
            <p:ph type="ftr" sz="quarter" idx="11"/>
            <p:custDataLst>
              <p:tags r:id="rId10"/>
            </p:custDataLst>
          </p:nvPr>
        </p:nvSpPr>
        <p:spPr/>
        <p:txBody>
          <a:bodyPr/>
          <a:lstStyle/>
          <a:p>
            <a:pPr fontAlgn="base">
              <a:spcBef>
                <a:spcPct val="0"/>
              </a:spcBef>
              <a:spcAft>
                <a:spcPct val="0"/>
              </a:spcAft>
              <a:defRPr/>
            </a:pPr>
            <a:endParaRPr lang="en-US" dirty="0"/>
          </a:p>
        </p:txBody>
      </p:sp>
      <p:pic>
        <p:nvPicPr>
          <p:cNvPr id="12" name="Image 5" descr="UdeS_coul_300dpi.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6224494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4"/>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3"/>
</p:tagLst>
</file>

<file path=ppt/tags/tag104.xml><?xml version="1.0" encoding="utf-8"?>
<p:tagLst xmlns:a="http://schemas.openxmlformats.org/drawingml/2006/main" xmlns:r="http://schemas.openxmlformats.org/officeDocument/2006/relationships" xmlns:p="http://schemas.openxmlformats.org/presentationml/2006/main">
  <p:tag name="NUM" val="4"/>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3"/>
</p:tagLst>
</file>

<file path=ppt/tags/tag108.xml><?xml version="1.0" encoding="utf-8"?>
<p:tagLst xmlns:a="http://schemas.openxmlformats.org/drawingml/2006/main" xmlns:r="http://schemas.openxmlformats.org/officeDocument/2006/relationships" xmlns:p="http://schemas.openxmlformats.org/presentationml/2006/main">
  <p:tag name="NUM" val="4"/>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10.xml><?xml version="1.0" encoding="utf-8"?>
<p:tagLst xmlns:a="http://schemas.openxmlformats.org/drawingml/2006/main" xmlns:r="http://schemas.openxmlformats.org/officeDocument/2006/relationships" xmlns:p="http://schemas.openxmlformats.org/presentationml/2006/main">
  <p:tag name="NUM" val="2"/>
</p:tagLst>
</file>

<file path=ppt/tags/tag111.xml><?xml version="1.0" encoding="utf-8"?>
<p:tagLst xmlns:a="http://schemas.openxmlformats.org/drawingml/2006/main" xmlns:r="http://schemas.openxmlformats.org/officeDocument/2006/relationships" xmlns:p="http://schemas.openxmlformats.org/presentationml/2006/main">
  <p:tag name="NUM" val="3"/>
</p:tagLst>
</file>

<file path=ppt/tags/tag112.xml><?xml version="1.0" encoding="utf-8"?>
<p:tagLst xmlns:a="http://schemas.openxmlformats.org/drawingml/2006/main" xmlns:r="http://schemas.openxmlformats.org/officeDocument/2006/relationships" xmlns:p="http://schemas.openxmlformats.org/presentationml/2006/main">
  <p:tag name="NUM" val="4"/>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2"/>
</p:tagLst>
</file>

<file path=ppt/tags/tag115.xml><?xml version="1.0" encoding="utf-8"?>
<p:tagLst xmlns:a="http://schemas.openxmlformats.org/drawingml/2006/main" xmlns:r="http://schemas.openxmlformats.org/officeDocument/2006/relationships" xmlns:p="http://schemas.openxmlformats.org/presentationml/2006/main">
  <p:tag name="NUM" val="3"/>
</p:tagLst>
</file>

<file path=ppt/tags/tag116.xml><?xml version="1.0" encoding="utf-8"?>
<p:tagLst xmlns:a="http://schemas.openxmlformats.org/drawingml/2006/main" xmlns:r="http://schemas.openxmlformats.org/officeDocument/2006/relationships" xmlns:p="http://schemas.openxmlformats.org/presentationml/2006/main">
  <p:tag name="NUM" val="4"/>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20.xml><?xml version="1.0" encoding="utf-8"?>
<p:tagLst xmlns:a="http://schemas.openxmlformats.org/drawingml/2006/main" xmlns:r="http://schemas.openxmlformats.org/officeDocument/2006/relationships" xmlns:p="http://schemas.openxmlformats.org/presentationml/2006/main">
  <p:tag name="NUM" val="4"/>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3"/>
</p:tagLst>
</file>

<file path=ppt/tags/tag124.xml><?xml version="1.0" encoding="utf-8"?>
<p:tagLst xmlns:a="http://schemas.openxmlformats.org/drawingml/2006/main" xmlns:r="http://schemas.openxmlformats.org/officeDocument/2006/relationships" xmlns:p="http://schemas.openxmlformats.org/presentationml/2006/main">
  <p:tag name="NUM" val="4"/>
</p:tagLst>
</file>

<file path=ppt/tags/tag125.xml><?xml version="1.0" encoding="utf-8"?>
<p:tagLst xmlns:a="http://schemas.openxmlformats.org/drawingml/2006/main" xmlns:r="http://schemas.openxmlformats.org/officeDocument/2006/relationships" xmlns:p="http://schemas.openxmlformats.org/presentationml/2006/main">
  <p:tag name="NUM" val="5"/>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5"/>
</p:tagLst>
</file>

<file path=ppt/tags/tag131.xml><?xml version="1.0" encoding="utf-8"?>
<p:tagLst xmlns:a="http://schemas.openxmlformats.org/drawingml/2006/main" xmlns:r="http://schemas.openxmlformats.org/officeDocument/2006/relationships" xmlns:p="http://schemas.openxmlformats.org/presentationml/2006/main">
  <p:tag name="NUM" val="6"/>
</p:tagLst>
</file>

<file path=ppt/tags/tag132.xml><?xml version="1.0" encoding="utf-8"?>
<p:tagLst xmlns:a="http://schemas.openxmlformats.org/drawingml/2006/main" xmlns:r="http://schemas.openxmlformats.org/officeDocument/2006/relationships" xmlns:p="http://schemas.openxmlformats.org/presentationml/2006/main">
  <p:tag name="NUM" val="7"/>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2"/>
</p:tagLst>
</file>

<file path=ppt/tags/tag135.xml><?xml version="1.0" encoding="utf-8"?>
<p:tagLst xmlns:a="http://schemas.openxmlformats.org/drawingml/2006/main" xmlns:r="http://schemas.openxmlformats.org/officeDocument/2006/relationships" xmlns:p="http://schemas.openxmlformats.org/presentationml/2006/main">
  <p:tag name="NUM" val="3"/>
</p:tagLst>
</file>

<file path=ppt/tags/tag136.xml><?xml version="1.0" encoding="utf-8"?>
<p:tagLst xmlns:a="http://schemas.openxmlformats.org/drawingml/2006/main" xmlns:r="http://schemas.openxmlformats.org/officeDocument/2006/relationships" xmlns:p="http://schemas.openxmlformats.org/presentationml/2006/main">
  <p:tag name="NUM" val="4"/>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4"/>
</p:tagLst>
</file>

<file path=ppt/tags/tag141.xml><?xml version="1.0" encoding="utf-8"?>
<p:tagLst xmlns:a="http://schemas.openxmlformats.org/drawingml/2006/main" xmlns:r="http://schemas.openxmlformats.org/officeDocument/2006/relationships" xmlns:p="http://schemas.openxmlformats.org/presentationml/2006/main">
  <p:tag name="NUM" val="5"/>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2"/>
</p:tagLst>
</file>

<file path=ppt/tags/tag144.xml><?xml version="1.0" encoding="utf-8"?>
<p:tagLst xmlns:a="http://schemas.openxmlformats.org/drawingml/2006/main" xmlns:r="http://schemas.openxmlformats.org/officeDocument/2006/relationships" xmlns:p="http://schemas.openxmlformats.org/presentationml/2006/main">
  <p:tag name="NUM" val="3"/>
</p:tagLst>
</file>

<file path=ppt/tags/tag145.xml><?xml version="1.0" encoding="utf-8"?>
<p:tagLst xmlns:a="http://schemas.openxmlformats.org/drawingml/2006/main" xmlns:r="http://schemas.openxmlformats.org/officeDocument/2006/relationships" xmlns:p="http://schemas.openxmlformats.org/presentationml/2006/main">
  <p:tag name="NUM" val="4"/>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2"/>
</p:tagLst>
</file>

<file path=ppt/tags/tag148.xml><?xml version="1.0" encoding="utf-8"?>
<p:tagLst xmlns:a="http://schemas.openxmlformats.org/drawingml/2006/main" xmlns:r="http://schemas.openxmlformats.org/officeDocument/2006/relationships" xmlns:p="http://schemas.openxmlformats.org/presentationml/2006/main">
  <p:tag name="NUM" val="3"/>
</p:tagLst>
</file>

<file path=ppt/tags/tag149.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6"/>
</p:tagLst>
</file>

<file path=ppt/tags/tag151.xml><?xml version="1.0" encoding="utf-8"?>
<p:tagLst xmlns:a="http://schemas.openxmlformats.org/drawingml/2006/main" xmlns:r="http://schemas.openxmlformats.org/officeDocument/2006/relationships" xmlns:p="http://schemas.openxmlformats.org/presentationml/2006/main">
  <p:tag name="NUM" val="7"/>
</p:tagLst>
</file>

<file path=ppt/tags/tag152.xml><?xml version="1.0" encoding="utf-8"?>
<p:tagLst xmlns:a="http://schemas.openxmlformats.org/drawingml/2006/main" xmlns:r="http://schemas.openxmlformats.org/officeDocument/2006/relationships" xmlns:p="http://schemas.openxmlformats.org/presentationml/2006/main">
  <p:tag name="NUM" val="8"/>
</p:tagLst>
</file>

<file path=ppt/tags/tag153.xml><?xml version="1.0" encoding="utf-8"?>
<p:tagLst xmlns:a="http://schemas.openxmlformats.org/drawingml/2006/main" xmlns:r="http://schemas.openxmlformats.org/officeDocument/2006/relationships" xmlns:p="http://schemas.openxmlformats.org/presentationml/2006/main">
  <p:tag name="NUM" val="9"/>
</p:tagLst>
</file>

<file path=ppt/tags/tag154.xml><?xml version="1.0" encoding="utf-8"?>
<p:tagLst xmlns:a="http://schemas.openxmlformats.org/drawingml/2006/main" xmlns:r="http://schemas.openxmlformats.org/officeDocument/2006/relationships" xmlns:p="http://schemas.openxmlformats.org/presentationml/2006/main">
  <p:tag name="NUM" val="10"/>
</p:tagLst>
</file>

<file path=ppt/tags/tag155.xml><?xml version="1.0" encoding="utf-8"?>
<p:tagLst xmlns:a="http://schemas.openxmlformats.org/drawingml/2006/main" xmlns:r="http://schemas.openxmlformats.org/officeDocument/2006/relationships" xmlns:p="http://schemas.openxmlformats.org/presentationml/2006/main">
  <p:tag name="NUM" val="11"/>
</p:tagLst>
</file>

<file path=ppt/tags/tag156.xml><?xml version="1.0" encoding="utf-8"?>
<p:tagLst xmlns:a="http://schemas.openxmlformats.org/drawingml/2006/main" xmlns:r="http://schemas.openxmlformats.org/officeDocument/2006/relationships" xmlns:p="http://schemas.openxmlformats.org/presentationml/2006/main">
  <p:tag name="NUM" val="12"/>
</p:tagLst>
</file>

<file path=ppt/tags/tag157.xml><?xml version="1.0" encoding="utf-8"?>
<p:tagLst xmlns:a="http://schemas.openxmlformats.org/drawingml/2006/main" xmlns:r="http://schemas.openxmlformats.org/officeDocument/2006/relationships" xmlns:p="http://schemas.openxmlformats.org/presentationml/2006/main">
  <p:tag name="NUM" val="1"/>
</p:tagLst>
</file>

<file path=ppt/tags/tag158.xml><?xml version="1.0" encoding="utf-8"?>
<p:tagLst xmlns:a="http://schemas.openxmlformats.org/drawingml/2006/main" xmlns:r="http://schemas.openxmlformats.org/officeDocument/2006/relationships" xmlns:p="http://schemas.openxmlformats.org/presentationml/2006/main">
  <p:tag name="NUM" val="2"/>
</p:tagLst>
</file>

<file path=ppt/tags/tag159.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60.xml><?xml version="1.0" encoding="utf-8"?>
<p:tagLst xmlns:a="http://schemas.openxmlformats.org/drawingml/2006/main" xmlns:r="http://schemas.openxmlformats.org/officeDocument/2006/relationships" xmlns:p="http://schemas.openxmlformats.org/presentationml/2006/main">
  <p:tag name="NUM" val="4"/>
</p:tagLst>
</file>

<file path=ppt/tags/tag161.xml><?xml version="1.0" encoding="utf-8"?>
<p:tagLst xmlns:a="http://schemas.openxmlformats.org/drawingml/2006/main" xmlns:r="http://schemas.openxmlformats.org/officeDocument/2006/relationships" xmlns:p="http://schemas.openxmlformats.org/presentationml/2006/main">
  <p:tag name="NUM" val="5"/>
</p:tagLst>
</file>

<file path=ppt/tags/tag162.xml><?xml version="1.0" encoding="utf-8"?>
<p:tagLst xmlns:a="http://schemas.openxmlformats.org/drawingml/2006/main" xmlns:r="http://schemas.openxmlformats.org/officeDocument/2006/relationships" xmlns:p="http://schemas.openxmlformats.org/presentationml/2006/main">
  <p:tag name="NUM" val="6"/>
</p:tagLst>
</file>

<file path=ppt/tags/tag163.xml><?xml version="1.0" encoding="utf-8"?>
<p:tagLst xmlns:a="http://schemas.openxmlformats.org/drawingml/2006/main" xmlns:r="http://schemas.openxmlformats.org/officeDocument/2006/relationships" xmlns:p="http://schemas.openxmlformats.org/presentationml/2006/main">
  <p:tag name="NUM" val="1"/>
</p:tagLst>
</file>

<file path=ppt/tags/tag164.xml><?xml version="1.0" encoding="utf-8"?>
<p:tagLst xmlns:a="http://schemas.openxmlformats.org/drawingml/2006/main" xmlns:r="http://schemas.openxmlformats.org/officeDocument/2006/relationships" xmlns:p="http://schemas.openxmlformats.org/presentationml/2006/main">
  <p:tag name="NUM" val="2"/>
</p:tagLst>
</file>

<file path=ppt/tags/tag165.xml><?xml version="1.0" encoding="utf-8"?>
<p:tagLst xmlns:a="http://schemas.openxmlformats.org/drawingml/2006/main" xmlns:r="http://schemas.openxmlformats.org/officeDocument/2006/relationships" xmlns:p="http://schemas.openxmlformats.org/presentationml/2006/main">
  <p:tag name="NUM" val="3"/>
</p:tagLst>
</file>

<file path=ppt/tags/tag166.xml><?xml version="1.0" encoding="utf-8"?>
<p:tagLst xmlns:a="http://schemas.openxmlformats.org/drawingml/2006/main" xmlns:r="http://schemas.openxmlformats.org/officeDocument/2006/relationships" xmlns:p="http://schemas.openxmlformats.org/presentationml/2006/main">
  <p:tag name="NUM" val="4"/>
</p:tagLst>
</file>

<file path=ppt/tags/tag167.xml><?xml version="1.0" encoding="utf-8"?>
<p:tagLst xmlns:a="http://schemas.openxmlformats.org/drawingml/2006/main" xmlns:r="http://schemas.openxmlformats.org/officeDocument/2006/relationships" xmlns:p="http://schemas.openxmlformats.org/presentationml/2006/main">
  <p:tag name="NUM" val="5"/>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2"/>
</p:tagLst>
</file>

<file path=ppt/tags/tag174.xml><?xml version="1.0" encoding="utf-8"?>
<p:tagLst xmlns:a="http://schemas.openxmlformats.org/drawingml/2006/main" xmlns:r="http://schemas.openxmlformats.org/officeDocument/2006/relationships" xmlns:p="http://schemas.openxmlformats.org/presentationml/2006/main">
  <p:tag name="NUM" val="3"/>
</p:tagLst>
</file>

<file path=ppt/tags/tag175.xml><?xml version="1.0" encoding="utf-8"?>
<p:tagLst xmlns:a="http://schemas.openxmlformats.org/drawingml/2006/main" xmlns:r="http://schemas.openxmlformats.org/officeDocument/2006/relationships" xmlns:p="http://schemas.openxmlformats.org/presentationml/2006/main">
  <p:tag name="NUM" val="4"/>
</p:tagLst>
</file>

<file path=ppt/tags/tag176.xml><?xml version="1.0" encoding="utf-8"?>
<p:tagLst xmlns:a="http://schemas.openxmlformats.org/drawingml/2006/main" xmlns:r="http://schemas.openxmlformats.org/officeDocument/2006/relationships" xmlns:p="http://schemas.openxmlformats.org/presentationml/2006/main">
  <p:tag name="NUM" val="1"/>
</p:tagLst>
</file>

<file path=ppt/tags/tag177.xml><?xml version="1.0" encoding="utf-8"?>
<p:tagLst xmlns:a="http://schemas.openxmlformats.org/drawingml/2006/main" xmlns:r="http://schemas.openxmlformats.org/officeDocument/2006/relationships" xmlns:p="http://schemas.openxmlformats.org/presentationml/2006/main">
  <p:tag name="NUM" val="2"/>
</p:tagLst>
</file>

<file path=ppt/tags/tag178.xml><?xml version="1.0" encoding="utf-8"?>
<p:tagLst xmlns:a="http://schemas.openxmlformats.org/drawingml/2006/main" xmlns:r="http://schemas.openxmlformats.org/officeDocument/2006/relationships" xmlns:p="http://schemas.openxmlformats.org/presentationml/2006/main">
  <p:tag name="NUM" val="3"/>
</p:tagLst>
</file>

<file path=ppt/tags/tag179.xml><?xml version="1.0" encoding="utf-8"?>
<p:tagLst xmlns:a="http://schemas.openxmlformats.org/drawingml/2006/main" xmlns:r="http://schemas.openxmlformats.org/officeDocument/2006/relationships" xmlns:p="http://schemas.openxmlformats.org/presentationml/2006/main">
  <p:tag name="NUM" val="4"/>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5"/>
</p:tagLst>
</file>

<file path=ppt/tags/tag181.xml><?xml version="1.0" encoding="utf-8"?>
<p:tagLst xmlns:a="http://schemas.openxmlformats.org/drawingml/2006/main" xmlns:r="http://schemas.openxmlformats.org/officeDocument/2006/relationships" xmlns:p="http://schemas.openxmlformats.org/presentationml/2006/main">
  <p:tag name="NUM" val="1"/>
</p:tagLst>
</file>

<file path=ppt/tags/tag182.xml><?xml version="1.0" encoding="utf-8"?>
<p:tagLst xmlns:a="http://schemas.openxmlformats.org/drawingml/2006/main" xmlns:r="http://schemas.openxmlformats.org/officeDocument/2006/relationships" xmlns:p="http://schemas.openxmlformats.org/presentationml/2006/main">
  <p:tag name="NUM" val="2"/>
</p:tagLst>
</file>

<file path=ppt/tags/tag183.xml><?xml version="1.0" encoding="utf-8"?>
<p:tagLst xmlns:a="http://schemas.openxmlformats.org/drawingml/2006/main" xmlns:r="http://schemas.openxmlformats.org/officeDocument/2006/relationships" xmlns:p="http://schemas.openxmlformats.org/presentationml/2006/main">
  <p:tag name="NUM" val="3"/>
</p:tagLst>
</file>

<file path=ppt/tags/tag184.xml><?xml version="1.0" encoding="utf-8"?>
<p:tagLst xmlns:a="http://schemas.openxmlformats.org/drawingml/2006/main" xmlns:r="http://schemas.openxmlformats.org/officeDocument/2006/relationships" xmlns:p="http://schemas.openxmlformats.org/presentationml/2006/main">
  <p:tag name="NUM" val="4"/>
</p:tagLst>
</file>

<file path=ppt/tags/tag185.xml><?xml version="1.0" encoding="utf-8"?>
<p:tagLst xmlns:a="http://schemas.openxmlformats.org/drawingml/2006/main" xmlns:r="http://schemas.openxmlformats.org/officeDocument/2006/relationships" xmlns:p="http://schemas.openxmlformats.org/presentationml/2006/main">
  <p:tag name="NUM" val="1"/>
</p:tagLst>
</file>

<file path=ppt/tags/tag186.xml><?xml version="1.0" encoding="utf-8"?>
<p:tagLst xmlns:a="http://schemas.openxmlformats.org/drawingml/2006/main" xmlns:r="http://schemas.openxmlformats.org/officeDocument/2006/relationships" xmlns:p="http://schemas.openxmlformats.org/presentationml/2006/main">
  <p:tag name="NUM" val="2"/>
</p:tagLst>
</file>

<file path=ppt/tags/tag187.xml><?xml version="1.0" encoding="utf-8"?>
<p:tagLst xmlns:a="http://schemas.openxmlformats.org/drawingml/2006/main" xmlns:r="http://schemas.openxmlformats.org/officeDocument/2006/relationships" xmlns:p="http://schemas.openxmlformats.org/presentationml/2006/main">
  <p:tag name="NUM" val="3"/>
</p:tagLst>
</file>

<file path=ppt/tags/tag188.xml><?xml version="1.0" encoding="utf-8"?>
<p:tagLst xmlns:a="http://schemas.openxmlformats.org/drawingml/2006/main" xmlns:r="http://schemas.openxmlformats.org/officeDocument/2006/relationships" xmlns:p="http://schemas.openxmlformats.org/presentationml/2006/main">
  <p:tag name="NUM" val="4"/>
</p:tagLst>
</file>

<file path=ppt/tags/tag189.xml><?xml version="1.0" encoding="utf-8"?>
<p:tagLst xmlns:a="http://schemas.openxmlformats.org/drawingml/2006/main" xmlns:r="http://schemas.openxmlformats.org/officeDocument/2006/relationships" xmlns:p="http://schemas.openxmlformats.org/presentationml/2006/main">
  <p:tag name="NUM" val="5"/>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190.xml><?xml version="1.0" encoding="utf-8"?>
<p:tagLst xmlns:a="http://schemas.openxmlformats.org/drawingml/2006/main" xmlns:r="http://schemas.openxmlformats.org/officeDocument/2006/relationships" xmlns:p="http://schemas.openxmlformats.org/presentationml/2006/main">
  <p:tag name="NUM" val="6"/>
</p:tagLst>
</file>

<file path=ppt/tags/tag191.xml><?xml version="1.0" encoding="utf-8"?>
<p:tagLst xmlns:a="http://schemas.openxmlformats.org/drawingml/2006/main" xmlns:r="http://schemas.openxmlformats.org/officeDocument/2006/relationships" xmlns:p="http://schemas.openxmlformats.org/presentationml/2006/main">
  <p:tag name="NUM" val="1"/>
</p:tagLst>
</file>

<file path=ppt/tags/tag192.xml><?xml version="1.0" encoding="utf-8"?>
<p:tagLst xmlns:a="http://schemas.openxmlformats.org/drawingml/2006/main" xmlns:r="http://schemas.openxmlformats.org/officeDocument/2006/relationships" xmlns:p="http://schemas.openxmlformats.org/presentationml/2006/main">
  <p:tag name="NUM" val="2"/>
</p:tagLst>
</file>

<file path=ppt/tags/tag193.xml><?xml version="1.0" encoding="utf-8"?>
<p:tagLst xmlns:a="http://schemas.openxmlformats.org/drawingml/2006/main" xmlns:r="http://schemas.openxmlformats.org/officeDocument/2006/relationships" xmlns:p="http://schemas.openxmlformats.org/presentationml/2006/main">
  <p:tag name="NUM" val="3"/>
</p:tagLst>
</file>

<file path=ppt/tags/tag194.xml><?xml version="1.0" encoding="utf-8"?>
<p:tagLst xmlns:a="http://schemas.openxmlformats.org/drawingml/2006/main" xmlns:r="http://schemas.openxmlformats.org/officeDocument/2006/relationships" xmlns:p="http://schemas.openxmlformats.org/presentationml/2006/main">
  <p:tag name="NUM" val="4"/>
</p:tagLst>
</file>

<file path=ppt/tags/tag195.xml><?xml version="1.0" encoding="utf-8"?>
<p:tagLst xmlns:a="http://schemas.openxmlformats.org/drawingml/2006/main" xmlns:r="http://schemas.openxmlformats.org/officeDocument/2006/relationships" xmlns:p="http://schemas.openxmlformats.org/presentationml/2006/main">
  <p:tag name="NUM" val="5"/>
</p:tagLst>
</file>

<file path=ppt/tags/tag196.xml><?xml version="1.0" encoding="utf-8"?>
<p:tagLst xmlns:a="http://schemas.openxmlformats.org/drawingml/2006/main" xmlns:r="http://schemas.openxmlformats.org/officeDocument/2006/relationships" xmlns:p="http://schemas.openxmlformats.org/presentationml/2006/main">
  <p:tag name="NUM" val="6"/>
</p:tagLst>
</file>

<file path=ppt/tags/tag197.xml><?xml version="1.0" encoding="utf-8"?>
<p:tagLst xmlns:a="http://schemas.openxmlformats.org/drawingml/2006/main" xmlns:r="http://schemas.openxmlformats.org/officeDocument/2006/relationships" xmlns:p="http://schemas.openxmlformats.org/presentationml/2006/main">
  <p:tag name="NUM" val="1"/>
</p:tagLst>
</file>

<file path=ppt/tags/tag198.xml><?xml version="1.0" encoding="utf-8"?>
<p:tagLst xmlns:a="http://schemas.openxmlformats.org/drawingml/2006/main" xmlns:r="http://schemas.openxmlformats.org/officeDocument/2006/relationships" xmlns:p="http://schemas.openxmlformats.org/presentationml/2006/main">
  <p:tag name="NUM" val="2"/>
</p:tagLst>
</file>

<file path=ppt/tags/tag19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00.xml><?xml version="1.0" encoding="utf-8"?>
<p:tagLst xmlns:a="http://schemas.openxmlformats.org/drawingml/2006/main" xmlns:r="http://schemas.openxmlformats.org/officeDocument/2006/relationships" xmlns:p="http://schemas.openxmlformats.org/presentationml/2006/main">
  <p:tag name="NUM" val="4"/>
</p:tagLst>
</file>

<file path=ppt/tags/tag201.xml><?xml version="1.0" encoding="utf-8"?>
<p:tagLst xmlns:a="http://schemas.openxmlformats.org/drawingml/2006/main" xmlns:r="http://schemas.openxmlformats.org/officeDocument/2006/relationships" xmlns:p="http://schemas.openxmlformats.org/presentationml/2006/main">
  <p:tag name="NUM" val="1"/>
</p:tagLst>
</file>

<file path=ppt/tags/tag202.xml><?xml version="1.0" encoding="utf-8"?>
<p:tagLst xmlns:a="http://schemas.openxmlformats.org/drawingml/2006/main" xmlns:r="http://schemas.openxmlformats.org/officeDocument/2006/relationships" xmlns:p="http://schemas.openxmlformats.org/presentationml/2006/main">
  <p:tag name="NUM" val="2"/>
</p:tagLst>
</file>

<file path=ppt/tags/tag203.xml><?xml version="1.0" encoding="utf-8"?>
<p:tagLst xmlns:a="http://schemas.openxmlformats.org/drawingml/2006/main" xmlns:r="http://schemas.openxmlformats.org/officeDocument/2006/relationships" xmlns:p="http://schemas.openxmlformats.org/presentationml/2006/main">
  <p:tag name="NUM" val="3"/>
</p:tagLst>
</file>

<file path=ppt/tags/tag204.xml><?xml version="1.0" encoding="utf-8"?>
<p:tagLst xmlns:a="http://schemas.openxmlformats.org/drawingml/2006/main" xmlns:r="http://schemas.openxmlformats.org/officeDocument/2006/relationships" xmlns:p="http://schemas.openxmlformats.org/presentationml/2006/main">
  <p:tag name="NUM" val="4"/>
</p:tagLst>
</file>

<file path=ppt/tags/tag205.xml><?xml version="1.0" encoding="utf-8"?>
<p:tagLst xmlns:a="http://schemas.openxmlformats.org/drawingml/2006/main" xmlns:r="http://schemas.openxmlformats.org/officeDocument/2006/relationships" xmlns:p="http://schemas.openxmlformats.org/presentationml/2006/main">
  <p:tag name="NUM" val="1"/>
</p:tagLst>
</file>

<file path=ppt/tags/tag206.xml><?xml version="1.0" encoding="utf-8"?>
<p:tagLst xmlns:a="http://schemas.openxmlformats.org/drawingml/2006/main" xmlns:r="http://schemas.openxmlformats.org/officeDocument/2006/relationships" xmlns:p="http://schemas.openxmlformats.org/presentationml/2006/main">
  <p:tag name="NUM" val="2"/>
</p:tagLst>
</file>

<file path=ppt/tags/tag207.xml><?xml version="1.0" encoding="utf-8"?>
<p:tagLst xmlns:a="http://schemas.openxmlformats.org/drawingml/2006/main" xmlns:r="http://schemas.openxmlformats.org/officeDocument/2006/relationships" xmlns:p="http://schemas.openxmlformats.org/presentationml/2006/main">
  <p:tag name="NUM" val="3"/>
</p:tagLst>
</file>

<file path=ppt/tags/tag208.xml><?xml version="1.0" encoding="utf-8"?>
<p:tagLst xmlns:a="http://schemas.openxmlformats.org/drawingml/2006/main" xmlns:r="http://schemas.openxmlformats.org/officeDocument/2006/relationships" xmlns:p="http://schemas.openxmlformats.org/presentationml/2006/main">
  <p:tag name="NUM" val="4"/>
</p:tagLst>
</file>

<file path=ppt/tags/tag209.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10.xml><?xml version="1.0" encoding="utf-8"?>
<p:tagLst xmlns:a="http://schemas.openxmlformats.org/drawingml/2006/main" xmlns:r="http://schemas.openxmlformats.org/officeDocument/2006/relationships" xmlns:p="http://schemas.openxmlformats.org/presentationml/2006/main">
  <p:tag name="NUM" val="2"/>
</p:tagLst>
</file>

<file path=ppt/tags/tag211.xml><?xml version="1.0" encoding="utf-8"?>
<p:tagLst xmlns:a="http://schemas.openxmlformats.org/drawingml/2006/main" xmlns:r="http://schemas.openxmlformats.org/officeDocument/2006/relationships" xmlns:p="http://schemas.openxmlformats.org/presentationml/2006/main">
  <p:tag name="NUM" val="3"/>
</p:tagLst>
</file>

<file path=ppt/tags/tag212.xml><?xml version="1.0" encoding="utf-8"?>
<p:tagLst xmlns:a="http://schemas.openxmlformats.org/drawingml/2006/main" xmlns:r="http://schemas.openxmlformats.org/officeDocument/2006/relationships" xmlns:p="http://schemas.openxmlformats.org/presentationml/2006/main">
  <p:tag name="NUM" val="4"/>
</p:tagLst>
</file>

<file path=ppt/tags/tag213.xml><?xml version="1.0" encoding="utf-8"?>
<p:tagLst xmlns:a="http://schemas.openxmlformats.org/drawingml/2006/main" xmlns:r="http://schemas.openxmlformats.org/officeDocument/2006/relationships" xmlns:p="http://schemas.openxmlformats.org/presentationml/2006/main">
  <p:tag name="NUM" val="1"/>
</p:tagLst>
</file>

<file path=ppt/tags/tag214.xml><?xml version="1.0" encoding="utf-8"?>
<p:tagLst xmlns:a="http://schemas.openxmlformats.org/drawingml/2006/main" xmlns:r="http://schemas.openxmlformats.org/officeDocument/2006/relationships" xmlns:p="http://schemas.openxmlformats.org/presentationml/2006/main">
  <p:tag name="NUM" val="2"/>
</p:tagLst>
</file>

<file path=ppt/tags/tag215.xml><?xml version="1.0" encoding="utf-8"?>
<p:tagLst xmlns:a="http://schemas.openxmlformats.org/drawingml/2006/main" xmlns:r="http://schemas.openxmlformats.org/officeDocument/2006/relationships" xmlns:p="http://schemas.openxmlformats.org/presentationml/2006/main">
  <p:tag name="NUM" val="3"/>
</p:tagLst>
</file>

<file path=ppt/tags/tag216.xml><?xml version="1.0" encoding="utf-8"?>
<p:tagLst xmlns:a="http://schemas.openxmlformats.org/drawingml/2006/main" xmlns:r="http://schemas.openxmlformats.org/officeDocument/2006/relationships" xmlns:p="http://schemas.openxmlformats.org/presentationml/2006/main">
  <p:tag name="NUM" val="4"/>
</p:tagLst>
</file>

<file path=ppt/tags/tag217.xml><?xml version="1.0" encoding="utf-8"?>
<p:tagLst xmlns:a="http://schemas.openxmlformats.org/drawingml/2006/main" xmlns:r="http://schemas.openxmlformats.org/officeDocument/2006/relationships" xmlns:p="http://schemas.openxmlformats.org/presentationml/2006/main">
  <p:tag name="NUM" val="1"/>
</p:tagLst>
</file>

<file path=ppt/tags/tag218.xml><?xml version="1.0" encoding="utf-8"?>
<p:tagLst xmlns:a="http://schemas.openxmlformats.org/drawingml/2006/main" xmlns:r="http://schemas.openxmlformats.org/officeDocument/2006/relationships" xmlns:p="http://schemas.openxmlformats.org/presentationml/2006/main">
  <p:tag name="NUM" val="2"/>
</p:tagLst>
</file>

<file path=ppt/tags/tag219.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20.xml><?xml version="1.0" encoding="utf-8"?>
<p:tagLst xmlns:a="http://schemas.openxmlformats.org/drawingml/2006/main" xmlns:r="http://schemas.openxmlformats.org/officeDocument/2006/relationships" xmlns:p="http://schemas.openxmlformats.org/presentationml/2006/main">
  <p:tag name="NUM" val="4"/>
</p:tagLst>
</file>

<file path=ppt/tags/tag221.xml><?xml version="1.0" encoding="utf-8"?>
<p:tagLst xmlns:a="http://schemas.openxmlformats.org/drawingml/2006/main" xmlns:r="http://schemas.openxmlformats.org/officeDocument/2006/relationships" xmlns:p="http://schemas.openxmlformats.org/presentationml/2006/main">
  <p:tag name="NUM" val="5"/>
</p:tagLst>
</file>

<file path=ppt/tags/tag222.xml><?xml version="1.0" encoding="utf-8"?>
<p:tagLst xmlns:a="http://schemas.openxmlformats.org/drawingml/2006/main" xmlns:r="http://schemas.openxmlformats.org/officeDocument/2006/relationships" xmlns:p="http://schemas.openxmlformats.org/presentationml/2006/main">
  <p:tag name="NUM" val="6"/>
</p:tagLst>
</file>

<file path=ppt/tags/tag223.xml><?xml version="1.0" encoding="utf-8"?>
<p:tagLst xmlns:a="http://schemas.openxmlformats.org/drawingml/2006/main" xmlns:r="http://schemas.openxmlformats.org/officeDocument/2006/relationships" xmlns:p="http://schemas.openxmlformats.org/presentationml/2006/main">
  <p:tag name="NUM" val="7"/>
</p:tagLst>
</file>

<file path=ppt/tags/tag224.xml><?xml version="1.0" encoding="utf-8"?>
<p:tagLst xmlns:a="http://schemas.openxmlformats.org/drawingml/2006/main" xmlns:r="http://schemas.openxmlformats.org/officeDocument/2006/relationships" xmlns:p="http://schemas.openxmlformats.org/presentationml/2006/main">
  <p:tag name="NUM" val="1"/>
</p:tagLst>
</file>

<file path=ppt/tags/tag225.xml><?xml version="1.0" encoding="utf-8"?>
<p:tagLst xmlns:a="http://schemas.openxmlformats.org/drawingml/2006/main" xmlns:r="http://schemas.openxmlformats.org/officeDocument/2006/relationships" xmlns:p="http://schemas.openxmlformats.org/presentationml/2006/main">
  <p:tag name="NUM" val="2"/>
</p:tagLst>
</file>

<file path=ppt/tags/tag226.xml><?xml version="1.0" encoding="utf-8"?>
<p:tagLst xmlns:a="http://schemas.openxmlformats.org/drawingml/2006/main" xmlns:r="http://schemas.openxmlformats.org/officeDocument/2006/relationships" xmlns:p="http://schemas.openxmlformats.org/presentationml/2006/main">
  <p:tag name="NUM" val="3"/>
</p:tagLst>
</file>

<file path=ppt/tags/tag227.xml><?xml version="1.0" encoding="utf-8"?>
<p:tagLst xmlns:a="http://schemas.openxmlformats.org/drawingml/2006/main" xmlns:r="http://schemas.openxmlformats.org/officeDocument/2006/relationships" xmlns:p="http://schemas.openxmlformats.org/presentationml/2006/main">
  <p:tag name="NUM" val="4"/>
</p:tagLst>
</file>

<file path=ppt/tags/tag228.xml><?xml version="1.0" encoding="utf-8"?>
<p:tagLst xmlns:a="http://schemas.openxmlformats.org/drawingml/2006/main" xmlns:r="http://schemas.openxmlformats.org/officeDocument/2006/relationships" xmlns:p="http://schemas.openxmlformats.org/presentationml/2006/main">
  <p:tag name="NUM" val="1"/>
</p:tagLst>
</file>

<file path=ppt/tags/tag229.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30.xml><?xml version="1.0" encoding="utf-8"?>
<p:tagLst xmlns:a="http://schemas.openxmlformats.org/drawingml/2006/main" xmlns:r="http://schemas.openxmlformats.org/officeDocument/2006/relationships" xmlns:p="http://schemas.openxmlformats.org/presentationml/2006/main">
  <p:tag name="NUM" val="3"/>
</p:tagLst>
</file>

<file path=ppt/tags/tag231.xml><?xml version="1.0" encoding="utf-8"?>
<p:tagLst xmlns:a="http://schemas.openxmlformats.org/drawingml/2006/main" xmlns:r="http://schemas.openxmlformats.org/officeDocument/2006/relationships" xmlns:p="http://schemas.openxmlformats.org/presentationml/2006/main">
  <p:tag name="NUM" val="4"/>
</p:tagLst>
</file>

<file path=ppt/tags/tag232.xml><?xml version="1.0" encoding="utf-8"?>
<p:tagLst xmlns:a="http://schemas.openxmlformats.org/drawingml/2006/main" xmlns:r="http://schemas.openxmlformats.org/officeDocument/2006/relationships" xmlns:p="http://schemas.openxmlformats.org/presentationml/2006/main">
  <p:tag name="NUM" val="5"/>
</p:tagLst>
</file>

<file path=ppt/tags/tag233.xml><?xml version="1.0" encoding="utf-8"?>
<p:tagLst xmlns:a="http://schemas.openxmlformats.org/drawingml/2006/main" xmlns:r="http://schemas.openxmlformats.org/officeDocument/2006/relationships" xmlns:p="http://schemas.openxmlformats.org/presentationml/2006/main">
  <p:tag name="NUM" val="1"/>
</p:tagLst>
</file>

<file path=ppt/tags/tag234.xml><?xml version="1.0" encoding="utf-8"?>
<p:tagLst xmlns:a="http://schemas.openxmlformats.org/drawingml/2006/main" xmlns:r="http://schemas.openxmlformats.org/officeDocument/2006/relationships" xmlns:p="http://schemas.openxmlformats.org/presentationml/2006/main">
  <p:tag name="NUM" val="2"/>
</p:tagLst>
</file>

<file path=ppt/tags/tag235.xml><?xml version="1.0" encoding="utf-8"?>
<p:tagLst xmlns:a="http://schemas.openxmlformats.org/drawingml/2006/main" xmlns:r="http://schemas.openxmlformats.org/officeDocument/2006/relationships" xmlns:p="http://schemas.openxmlformats.org/presentationml/2006/main">
  <p:tag name="NUM" val="3"/>
</p:tagLst>
</file>

<file path=ppt/tags/tag236.xml><?xml version="1.0" encoding="utf-8"?>
<p:tagLst xmlns:a="http://schemas.openxmlformats.org/drawingml/2006/main" xmlns:r="http://schemas.openxmlformats.org/officeDocument/2006/relationships" xmlns:p="http://schemas.openxmlformats.org/presentationml/2006/main">
  <p:tag name="NUM" val="4"/>
</p:tagLst>
</file>

<file path=ppt/tags/tag237.xml><?xml version="1.0" encoding="utf-8"?>
<p:tagLst xmlns:a="http://schemas.openxmlformats.org/drawingml/2006/main" xmlns:r="http://schemas.openxmlformats.org/officeDocument/2006/relationships" xmlns:p="http://schemas.openxmlformats.org/presentationml/2006/main">
  <p:tag name="NUM" val="5"/>
</p:tagLst>
</file>

<file path=ppt/tags/tag238.xml><?xml version="1.0" encoding="utf-8"?>
<p:tagLst xmlns:a="http://schemas.openxmlformats.org/drawingml/2006/main" xmlns:r="http://schemas.openxmlformats.org/officeDocument/2006/relationships" xmlns:p="http://schemas.openxmlformats.org/presentationml/2006/main">
  <p:tag name="NUM" val="1"/>
</p:tagLst>
</file>

<file path=ppt/tags/tag239.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40.xml><?xml version="1.0" encoding="utf-8"?>
<p:tagLst xmlns:a="http://schemas.openxmlformats.org/drawingml/2006/main" xmlns:r="http://schemas.openxmlformats.org/officeDocument/2006/relationships" xmlns:p="http://schemas.openxmlformats.org/presentationml/2006/main">
  <p:tag name="NUM" val="3"/>
</p:tagLst>
</file>

<file path=ppt/tags/tag241.xml><?xml version="1.0" encoding="utf-8"?>
<p:tagLst xmlns:a="http://schemas.openxmlformats.org/drawingml/2006/main" xmlns:r="http://schemas.openxmlformats.org/officeDocument/2006/relationships" xmlns:p="http://schemas.openxmlformats.org/presentationml/2006/main">
  <p:tag name="NUM" val="4"/>
</p:tagLst>
</file>

<file path=ppt/tags/tag242.xml><?xml version="1.0" encoding="utf-8"?>
<p:tagLst xmlns:a="http://schemas.openxmlformats.org/drawingml/2006/main" xmlns:r="http://schemas.openxmlformats.org/officeDocument/2006/relationships" xmlns:p="http://schemas.openxmlformats.org/presentationml/2006/main">
  <p:tag name="NUM" val="1"/>
</p:tagLst>
</file>

<file path=ppt/tags/tag243.xml><?xml version="1.0" encoding="utf-8"?>
<p:tagLst xmlns:a="http://schemas.openxmlformats.org/drawingml/2006/main" xmlns:r="http://schemas.openxmlformats.org/officeDocument/2006/relationships" xmlns:p="http://schemas.openxmlformats.org/presentationml/2006/main">
  <p:tag name="NUM" val="2"/>
</p:tagLst>
</file>

<file path=ppt/tags/tag244.xml><?xml version="1.0" encoding="utf-8"?>
<p:tagLst xmlns:a="http://schemas.openxmlformats.org/drawingml/2006/main" xmlns:r="http://schemas.openxmlformats.org/officeDocument/2006/relationships" xmlns:p="http://schemas.openxmlformats.org/presentationml/2006/main">
  <p:tag name="NUM" val="3"/>
</p:tagLst>
</file>

<file path=ppt/tags/tag245.xml><?xml version="1.0" encoding="utf-8"?>
<p:tagLst xmlns:a="http://schemas.openxmlformats.org/drawingml/2006/main" xmlns:r="http://schemas.openxmlformats.org/officeDocument/2006/relationships" xmlns:p="http://schemas.openxmlformats.org/presentationml/2006/main">
  <p:tag name="NUM" val="4"/>
</p:tagLst>
</file>

<file path=ppt/tags/tag246.xml><?xml version="1.0" encoding="utf-8"?>
<p:tagLst xmlns:a="http://schemas.openxmlformats.org/drawingml/2006/main" xmlns:r="http://schemas.openxmlformats.org/officeDocument/2006/relationships" xmlns:p="http://schemas.openxmlformats.org/presentationml/2006/main">
  <p:tag name="NUM" val="5"/>
</p:tagLst>
</file>

<file path=ppt/tags/tag247.xml><?xml version="1.0" encoding="utf-8"?>
<p:tagLst xmlns:a="http://schemas.openxmlformats.org/drawingml/2006/main" xmlns:r="http://schemas.openxmlformats.org/officeDocument/2006/relationships" xmlns:p="http://schemas.openxmlformats.org/presentationml/2006/main">
  <p:tag name="NUM" val="1"/>
</p:tagLst>
</file>

<file path=ppt/tags/tag248.xml><?xml version="1.0" encoding="utf-8"?>
<p:tagLst xmlns:a="http://schemas.openxmlformats.org/drawingml/2006/main" xmlns:r="http://schemas.openxmlformats.org/officeDocument/2006/relationships" xmlns:p="http://schemas.openxmlformats.org/presentationml/2006/main">
  <p:tag name="NUM" val="2"/>
</p:tagLst>
</file>

<file path=ppt/tags/tag249.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50.xml><?xml version="1.0" encoding="utf-8"?>
<p:tagLst xmlns:a="http://schemas.openxmlformats.org/drawingml/2006/main" xmlns:r="http://schemas.openxmlformats.org/officeDocument/2006/relationships" xmlns:p="http://schemas.openxmlformats.org/presentationml/2006/main">
  <p:tag name="NUM" val="4"/>
</p:tagLst>
</file>

<file path=ppt/tags/tag251.xml><?xml version="1.0" encoding="utf-8"?>
<p:tagLst xmlns:a="http://schemas.openxmlformats.org/drawingml/2006/main" xmlns:r="http://schemas.openxmlformats.org/officeDocument/2006/relationships" xmlns:p="http://schemas.openxmlformats.org/presentationml/2006/main">
  <p:tag name="NUM" val="1"/>
</p:tagLst>
</file>

<file path=ppt/tags/tag252.xml><?xml version="1.0" encoding="utf-8"?>
<p:tagLst xmlns:a="http://schemas.openxmlformats.org/drawingml/2006/main" xmlns:r="http://schemas.openxmlformats.org/officeDocument/2006/relationships" xmlns:p="http://schemas.openxmlformats.org/presentationml/2006/main">
  <p:tag name="NUM" val="2"/>
</p:tagLst>
</file>

<file path=ppt/tags/tag253.xml><?xml version="1.0" encoding="utf-8"?>
<p:tagLst xmlns:a="http://schemas.openxmlformats.org/drawingml/2006/main" xmlns:r="http://schemas.openxmlformats.org/officeDocument/2006/relationships" xmlns:p="http://schemas.openxmlformats.org/presentationml/2006/main">
  <p:tag name="NUM" val="3"/>
</p:tagLst>
</file>

<file path=ppt/tags/tag254.xml><?xml version="1.0" encoding="utf-8"?>
<p:tagLst xmlns:a="http://schemas.openxmlformats.org/drawingml/2006/main" xmlns:r="http://schemas.openxmlformats.org/officeDocument/2006/relationships" xmlns:p="http://schemas.openxmlformats.org/presentationml/2006/main">
  <p:tag name="NUM" val="4"/>
</p:tagLst>
</file>

<file path=ppt/tags/tag255.xml><?xml version="1.0" encoding="utf-8"?>
<p:tagLst xmlns:a="http://schemas.openxmlformats.org/drawingml/2006/main" xmlns:r="http://schemas.openxmlformats.org/officeDocument/2006/relationships" xmlns:p="http://schemas.openxmlformats.org/presentationml/2006/main">
  <p:tag name="NUM" val="1"/>
</p:tagLst>
</file>

<file path=ppt/tags/tag256.xml><?xml version="1.0" encoding="utf-8"?>
<p:tagLst xmlns:a="http://schemas.openxmlformats.org/drawingml/2006/main" xmlns:r="http://schemas.openxmlformats.org/officeDocument/2006/relationships" xmlns:p="http://schemas.openxmlformats.org/presentationml/2006/main">
  <p:tag name="NUM" val="2"/>
</p:tagLst>
</file>

<file path=ppt/tags/tag257.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5"/>
</p:tagLst>
</file>

<file path=ppt/tags/tag31.xml><?xml version="1.0" encoding="utf-8"?>
<p:tagLst xmlns:a="http://schemas.openxmlformats.org/drawingml/2006/main" xmlns:r="http://schemas.openxmlformats.org/officeDocument/2006/relationships" xmlns:p="http://schemas.openxmlformats.org/presentationml/2006/main">
  <p:tag name="NUM" val="6"/>
</p:tagLst>
</file>

<file path=ppt/tags/tag32.xml><?xml version="1.0" encoding="utf-8"?>
<p:tagLst xmlns:a="http://schemas.openxmlformats.org/drawingml/2006/main" xmlns:r="http://schemas.openxmlformats.org/officeDocument/2006/relationships" xmlns:p="http://schemas.openxmlformats.org/presentationml/2006/main">
  <p:tag name="NUM" val="7"/>
</p:tagLst>
</file>

<file path=ppt/tags/tag33.xml><?xml version="1.0" encoding="utf-8"?>
<p:tagLst xmlns:a="http://schemas.openxmlformats.org/drawingml/2006/main" xmlns:r="http://schemas.openxmlformats.org/officeDocument/2006/relationships" xmlns:p="http://schemas.openxmlformats.org/presentationml/2006/main">
  <p:tag name="NUM" val="8"/>
</p:tagLst>
</file>

<file path=ppt/tags/tag34.xml><?xml version="1.0" encoding="utf-8"?>
<p:tagLst xmlns:a="http://schemas.openxmlformats.org/drawingml/2006/main" xmlns:r="http://schemas.openxmlformats.org/officeDocument/2006/relationships" xmlns:p="http://schemas.openxmlformats.org/presentationml/2006/main">
  <p:tag name="NUM" val="9"/>
</p:tagLst>
</file>

<file path=ppt/tags/tag35.xml><?xml version="1.0" encoding="utf-8"?>
<p:tagLst xmlns:a="http://schemas.openxmlformats.org/drawingml/2006/main" xmlns:r="http://schemas.openxmlformats.org/officeDocument/2006/relationships" xmlns:p="http://schemas.openxmlformats.org/presentationml/2006/main">
  <p:tag name="NUM" val="10"/>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5"/>
</p:tagLst>
</file>

<file path=ppt/tags/tag45.xml><?xml version="1.0" encoding="utf-8"?>
<p:tagLst xmlns:a="http://schemas.openxmlformats.org/drawingml/2006/main" xmlns:r="http://schemas.openxmlformats.org/officeDocument/2006/relationships" xmlns:p="http://schemas.openxmlformats.org/presentationml/2006/main">
  <p:tag name="NUM" val="6"/>
</p:tagLst>
</file>

<file path=ppt/tags/tag46.xml><?xml version="1.0" encoding="utf-8"?>
<p:tagLst xmlns:a="http://schemas.openxmlformats.org/drawingml/2006/main" xmlns:r="http://schemas.openxmlformats.org/officeDocument/2006/relationships" xmlns:p="http://schemas.openxmlformats.org/presentationml/2006/main">
  <p:tag name="NUM" val="7"/>
</p:tagLst>
</file>

<file path=ppt/tags/tag47.xml><?xml version="1.0" encoding="utf-8"?>
<p:tagLst xmlns:a="http://schemas.openxmlformats.org/drawingml/2006/main" xmlns:r="http://schemas.openxmlformats.org/officeDocument/2006/relationships" xmlns:p="http://schemas.openxmlformats.org/presentationml/2006/main">
  <p:tag name="NUM" val="8"/>
</p:tagLst>
</file>

<file path=ppt/tags/tag48.xml><?xml version="1.0" encoding="utf-8"?>
<p:tagLst xmlns:a="http://schemas.openxmlformats.org/drawingml/2006/main" xmlns:r="http://schemas.openxmlformats.org/officeDocument/2006/relationships" xmlns:p="http://schemas.openxmlformats.org/presentationml/2006/main">
  <p:tag name="NUM" val="9"/>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4"/>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3"/>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4"/>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NUM" val="4"/>
</p:tagLst>
</file>

<file path=ppt/tags/tag68.xml><?xml version="1.0" encoding="utf-8"?>
<p:tagLst xmlns:a="http://schemas.openxmlformats.org/drawingml/2006/main" xmlns:r="http://schemas.openxmlformats.org/officeDocument/2006/relationships" xmlns:p="http://schemas.openxmlformats.org/presentationml/2006/main">
  <p:tag name="NUM" val="5"/>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4"/>
</p:tagLst>
</file>

<file path=ppt/tags/tag77.xml><?xml version="1.0" encoding="utf-8"?>
<p:tagLst xmlns:a="http://schemas.openxmlformats.org/drawingml/2006/main" xmlns:r="http://schemas.openxmlformats.org/officeDocument/2006/relationships" xmlns:p="http://schemas.openxmlformats.org/presentationml/2006/main">
  <p:tag name="NUM" val="5"/>
</p:tagLst>
</file>

<file path=ppt/tags/tag78.xml><?xml version="1.0" encoding="utf-8"?>
<p:tagLst xmlns:a="http://schemas.openxmlformats.org/drawingml/2006/main" xmlns:r="http://schemas.openxmlformats.org/officeDocument/2006/relationships" xmlns:p="http://schemas.openxmlformats.org/presentationml/2006/main">
  <p:tag name="NUM" val="6"/>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4"/>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4"/>
</p:tagLst>
</file>

<file path=ppt/tags/tag83.xml><?xml version="1.0" encoding="utf-8"?>
<p:tagLst xmlns:a="http://schemas.openxmlformats.org/drawingml/2006/main" xmlns:r="http://schemas.openxmlformats.org/officeDocument/2006/relationships" xmlns:p="http://schemas.openxmlformats.org/presentationml/2006/main">
  <p:tag name="NUM" val="5"/>
</p:tagLst>
</file>

<file path=ppt/tags/tag84.xml><?xml version="1.0" encoding="utf-8"?>
<p:tagLst xmlns:a="http://schemas.openxmlformats.org/drawingml/2006/main" xmlns:r="http://schemas.openxmlformats.org/officeDocument/2006/relationships" xmlns:p="http://schemas.openxmlformats.org/presentationml/2006/main">
  <p:tag name="NUM" val="6"/>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4"/>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NUM" val="4"/>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2845</TotalTime>
  <Words>4507</Words>
  <Application>Microsoft Office PowerPoint</Application>
  <PresentationFormat>On-screen Show (4:3)</PresentationFormat>
  <Paragraphs>472</Paragraphs>
  <Slides>60</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Thème Office</vt:lpstr>
      <vt:lpstr>Clip</vt:lpstr>
      <vt:lpstr>INF755 Méthodes d’analyse et de conception  Hiver 2018  Séance-12</vt:lpstr>
      <vt:lpstr>Plan de la séance-12</vt:lpstr>
      <vt:lpstr>Retour séance-11</vt:lpstr>
      <vt:lpstr>Plan de la séance-12</vt:lpstr>
      <vt:lpstr>PowerPoint Presentation</vt:lpstr>
      <vt:lpstr>Problème avec la maintenance vue par le client</vt:lpstr>
      <vt:lpstr>Opinion d’experts</vt:lpstr>
      <vt:lpstr>Collecte inadéquate des données </vt:lpstr>
      <vt:lpstr>Maintenance matérielle VS Maintenance logicielle?</vt:lpstr>
      <vt:lpstr>Maintenance matérielle VS Maintenance logicielle?</vt:lpstr>
      <vt:lpstr>Maintenance matérielle VS Maintenance logicielle?</vt:lpstr>
      <vt:lpstr>Plan de la séance-12</vt:lpstr>
      <vt:lpstr>PowerPoint Presentation</vt:lpstr>
      <vt:lpstr>Perception</vt:lpstr>
      <vt:lpstr>SLA flous</vt:lpstr>
      <vt:lpstr>PowerPoint Presentation</vt:lpstr>
      <vt:lpstr>Est-ce que ces perceptions sont réelles?</vt:lpstr>
      <vt:lpstr>Temps de développement vs. Temps de maintenance</vt:lpstr>
      <vt:lpstr>Mauvaise perception</vt:lpstr>
      <vt:lpstr>Les coûts de la maintenance</vt:lpstr>
      <vt:lpstr>Coût de la maintenance</vt:lpstr>
      <vt:lpstr>Fausse perception des coûts</vt:lpstr>
      <vt:lpstr>Perception interne</vt:lpstr>
      <vt:lpstr>Réalité de mainteneur</vt:lpstr>
      <vt:lpstr>Les lois de Lehman</vt:lpstr>
      <vt:lpstr>Lois de Lehman</vt:lpstr>
      <vt:lpstr>Conclusion sur les lois</vt:lpstr>
      <vt:lpstr>Classification des problèmes  selon  Dr. Bennet</vt:lpstr>
      <vt:lpstr>Le système est imposé</vt:lpstr>
      <vt:lpstr>Le conflit</vt:lpstr>
      <vt:lpstr>PowerPoint Presentation</vt:lpstr>
      <vt:lpstr>PowerPoint Presentation</vt:lpstr>
      <vt:lpstr>PowerPoint Presentation</vt:lpstr>
      <vt:lpstr>Points de pression</vt:lpstr>
      <vt:lpstr>Coûts d’une faute</vt:lpstr>
      <vt:lpstr>Processus immatures</vt:lpstr>
      <vt:lpstr>Plan de la séance-12</vt:lpstr>
      <vt:lpstr>L’environnement de travail de la maintenance</vt:lpstr>
      <vt:lpstr>Problème: Le morale</vt:lpstr>
      <vt:lpstr>Inexpérience</vt:lpstr>
      <vt:lpstr>Qui fait la maintenance</vt:lpstr>
      <vt:lpstr>Qui fait la maintenance</vt:lpstr>
      <vt:lpstr>Sommaires</vt:lpstr>
      <vt:lpstr>Processus de la maintenance</vt:lpstr>
      <vt:lpstr>Catégoriser les billets</vt:lpstr>
      <vt:lpstr>Résolution d’un billet</vt:lpstr>
      <vt:lpstr>Centre de support</vt:lpstr>
      <vt:lpstr>Processus</vt:lpstr>
      <vt:lpstr>Niveau de service à l’interne</vt:lpstr>
      <vt:lpstr>Catégorie de requête</vt:lpstr>
      <vt:lpstr>Types de maintenance</vt:lpstr>
      <vt:lpstr>Types de maintenance</vt:lpstr>
      <vt:lpstr>Les défaillances ne sont pas la première source </vt:lpstr>
      <vt:lpstr>Similitude avec logiciel</vt:lpstr>
      <vt:lpstr>Activités distinctes</vt:lpstr>
      <vt:lpstr>Caractéristiques de la maintenance</vt:lpstr>
      <vt:lpstr>Différence avec le développement</vt:lpstr>
      <vt:lpstr>Ressources</vt:lpstr>
      <vt:lpstr>Questions?</vt:lpstr>
      <vt:lpstr>TRAVAIL-2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INF755 Méthodes analyse et conception  Hiver 2016  Séance-1</dc:title>
  <dc:creator>Alain Cardinal</dc:creator>
  <cp:lastModifiedBy>Enrique ESCOBAR</cp:lastModifiedBy>
  <cp:revision>409</cp:revision>
  <cp:lastPrinted>2016-03-23T02:21:48Z</cp:lastPrinted>
  <dcterms:created xsi:type="dcterms:W3CDTF">2015-12-01T15:04:02Z</dcterms:created>
  <dcterms:modified xsi:type="dcterms:W3CDTF">2018-03-27T22:51:31Z</dcterms:modified>
</cp:coreProperties>
</file>