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7.xml" ContentType="application/vnd.openxmlformats-officedocument.presentationml.notesSlide+xml"/>
  <Override PartName="/ppt/media/audio1.bin" ContentType="audio/unknown"/>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3.bin" ContentType="application/vnd.openxmlformats-officedocument.oleObject"/>
  <Override PartName="/ppt/notesSlides/notesSlide13.xml" ContentType="application/vnd.openxmlformats-officedocument.presentationml.notesSlide+xml"/>
  <Override PartName="/ppt/embeddings/oleObject4.bin" ContentType="application/vnd.openxmlformats-officedocument.oleObject"/>
  <Override PartName="/ppt/notesSlides/notesSlide14.xml" ContentType="application/vnd.openxmlformats-officedocument.presentationml.notesSlide+xml"/>
  <Override PartName="/ppt/embeddings/oleObject5.bin" ContentType="application/vnd.openxmlformats-officedocument.oleObject"/>
  <Override PartName="/ppt/notesSlides/notesSlide15.xml" ContentType="application/vnd.openxmlformats-officedocument.presentationml.notesSlide+xml"/>
  <Override PartName="/ppt/embeddings/oleObject6.bin" ContentType="application/vnd.openxmlformats-officedocument.oleObject"/>
  <Override PartName="/ppt/notesSlides/notesSlide16.xml" ContentType="application/vnd.openxmlformats-officedocument.presentationml.notesSlide+xml"/>
  <Override PartName="/ppt/embeddings/oleObject7.bin" ContentType="application/vnd.openxmlformats-officedocument.oleObject"/>
  <Override PartName="/ppt/notesSlides/notesSlide17.xml" ContentType="application/vnd.openxmlformats-officedocument.presentationml.notesSlide+xml"/>
  <Override PartName="/ppt/embeddings/oleObject8.bin" ContentType="application/vnd.openxmlformats-officedocument.oleObject"/>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9.bin" ContentType="application/vnd.openxmlformats-officedocument.oleObject"/>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330" r:id="rId3"/>
    <p:sldId id="389" r:id="rId4"/>
    <p:sldId id="390" r:id="rId5"/>
    <p:sldId id="391" r:id="rId6"/>
    <p:sldId id="392" r:id="rId7"/>
    <p:sldId id="393" r:id="rId8"/>
    <p:sldId id="394" r:id="rId9"/>
    <p:sldId id="395" r:id="rId10"/>
    <p:sldId id="396" r:id="rId11"/>
    <p:sldId id="397" r:id="rId12"/>
    <p:sldId id="398" r:id="rId13"/>
    <p:sldId id="399" r:id="rId14"/>
    <p:sldId id="418" r:id="rId15"/>
    <p:sldId id="417" r:id="rId16"/>
    <p:sldId id="421" r:id="rId17"/>
    <p:sldId id="422" r:id="rId18"/>
    <p:sldId id="423" r:id="rId19"/>
    <p:sldId id="424" r:id="rId20"/>
    <p:sldId id="425" r:id="rId21"/>
    <p:sldId id="426" r:id="rId22"/>
    <p:sldId id="427" r:id="rId23"/>
    <p:sldId id="400" r:id="rId24"/>
    <p:sldId id="402" r:id="rId25"/>
    <p:sldId id="401" r:id="rId26"/>
    <p:sldId id="403" r:id="rId27"/>
    <p:sldId id="404" r:id="rId28"/>
    <p:sldId id="405" r:id="rId29"/>
    <p:sldId id="406" r:id="rId30"/>
    <p:sldId id="407" r:id="rId31"/>
    <p:sldId id="408" r:id="rId32"/>
    <p:sldId id="428" r:id="rId33"/>
    <p:sldId id="409" r:id="rId34"/>
    <p:sldId id="410" r:id="rId35"/>
    <p:sldId id="411" r:id="rId36"/>
    <p:sldId id="412" r:id="rId37"/>
    <p:sldId id="413" r:id="rId38"/>
    <p:sldId id="414" r:id="rId39"/>
    <p:sldId id="415" r:id="rId40"/>
    <p:sldId id="416" r:id="rId41"/>
    <p:sldId id="298" r:id="rId42"/>
    <p:sldId id="419" r:id="rId43"/>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389" autoAdjust="0"/>
  </p:normalViewPr>
  <p:slideViewPr>
    <p:cSldViewPr snapToGrid="0" snapToObjects="1">
      <p:cViewPr varScale="1">
        <p:scale>
          <a:sx n="80" d="100"/>
          <a:sy n="80" d="100"/>
        </p:scale>
        <p:origin x="-1832" y="-11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A8D0F4-470D-4D49-9C10-7B2CC11306D1}" type="datetimeFigureOut">
              <a:rPr lang="fr-FR" smtClean="0"/>
              <a:pPr/>
              <a:t>2018-03-19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8F7068-5CAF-2944-8588-65838AF42FF6}" type="slidenum">
              <a:rPr lang="fr-FR" smtClean="0"/>
              <a:pPr/>
              <a:t>‹#›</a:t>
            </a:fld>
            <a:endParaRPr lang="fr-FR"/>
          </a:p>
        </p:txBody>
      </p:sp>
    </p:spTree>
    <p:extLst>
      <p:ext uri="{BB962C8B-B14F-4D97-AF65-F5344CB8AC3E}">
        <p14:creationId xmlns:p14="http://schemas.microsoft.com/office/powerpoint/2010/main" val="16696007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EC3E7B1-B3D5-8C4E-BAE3-40E0A1375732}" type="slidenum">
              <a:rPr lang="fr-CA" sz="1200">
                <a:solidFill>
                  <a:schemeClr val="tx1"/>
                </a:solidFill>
                <a:latin typeface="Arial" charset="0"/>
              </a:rPr>
              <a:pPr eaLnBrk="1" hangingPunct="1"/>
              <a:t>5</a:t>
            </a:fld>
            <a:endParaRPr lang="fr-CA" sz="1200">
              <a:solidFill>
                <a:schemeClr val="tx1"/>
              </a:solidFill>
              <a:latin typeface="Arial" charset="0"/>
            </a:endParaRPr>
          </a:p>
        </p:txBody>
      </p:sp>
      <p:sp>
        <p:nvSpPr>
          <p:cNvPr id="73731" name="Rectangle 2"/>
          <p:cNvSpPr>
            <a:spLocks noGrp="1" noRot="1" noChangeAspect="1" noChangeArrowheads="1" noTextEdit="1"/>
          </p:cNvSpPr>
          <p:nvPr>
            <p:ph type="sldImg"/>
          </p:nvPr>
        </p:nvSpPr>
        <p:spPr>
          <a:xfrm>
            <a:off x="1155700" y="682625"/>
            <a:ext cx="4548188" cy="3411538"/>
          </a:xfrm>
          <a:ln/>
        </p:spPr>
      </p:sp>
      <p:sp>
        <p:nvSpPr>
          <p:cNvPr id="73732"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BFE78FD1-E0E6-9B48-805F-FBC73D30E54F}" type="slidenum">
              <a:rPr lang="fr-CA" sz="1200">
                <a:solidFill>
                  <a:schemeClr val="tx1"/>
                </a:solidFill>
                <a:latin typeface="Arial" charset="0"/>
              </a:rPr>
              <a:pPr eaLnBrk="1" hangingPunct="1"/>
              <a:t>23</a:t>
            </a:fld>
            <a:endParaRPr lang="fr-CA" sz="1200">
              <a:solidFill>
                <a:schemeClr val="tx1"/>
              </a:solidFill>
              <a:latin typeface="Arial" charset="0"/>
            </a:endParaRPr>
          </a:p>
        </p:txBody>
      </p:sp>
      <p:sp>
        <p:nvSpPr>
          <p:cNvPr id="82947" name="Rectangle 2"/>
          <p:cNvSpPr>
            <a:spLocks noGrp="1" noRot="1" noChangeAspect="1" noChangeArrowheads="1" noTextEdit="1"/>
          </p:cNvSpPr>
          <p:nvPr>
            <p:ph type="sldImg"/>
          </p:nvPr>
        </p:nvSpPr>
        <p:spPr>
          <a:xfrm>
            <a:off x="1155700" y="682625"/>
            <a:ext cx="4548188" cy="3411538"/>
          </a:xfrm>
          <a:ln/>
        </p:spPr>
      </p:sp>
      <p:sp>
        <p:nvSpPr>
          <p:cNvPr id="82948"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395E6E55-5C60-864B-A31F-F397C8E2A844}" type="slidenum">
              <a:rPr lang="fr-CA" sz="1200">
                <a:solidFill>
                  <a:schemeClr val="tx1"/>
                </a:solidFill>
                <a:latin typeface="Arial" charset="0"/>
              </a:rPr>
              <a:pPr eaLnBrk="1" hangingPunct="1"/>
              <a:t>25</a:t>
            </a:fld>
            <a:endParaRPr lang="fr-CA" sz="1200">
              <a:solidFill>
                <a:schemeClr val="tx1"/>
              </a:solidFill>
              <a:latin typeface="Arial" charset="0"/>
            </a:endParaRPr>
          </a:p>
        </p:txBody>
      </p:sp>
      <p:sp>
        <p:nvSpPr>
          <p:cNvPr id="83971" name="Rectangle 2"/>
          <p:cNvSpPr>
            <a:spLocks noGrp="1" noRot="1" noChangeAspect="1" noChangeArrowheads="1" noTextEdit="1"/>
          </p:cNvSpPr>
          <p:nvPr>
            <p:ph type="sldImg"/>
          </p:nvPr>
        </p:nvSpPr>
        <p:spPr>
          <a:xfrm>
            <a:off x="1155700" y="682625"/>
            <a:ext cx="4548188" cy="3411538"/>
          </a:xfrm>
          <a:ln/>
        </p:spPr>
      </p:sp>
      <p:sp>
        <p:nvSpPr>
          <p:cNvPr id="83972"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H">
                <a:latin typeface="Arial" charset="0"/>
              </a:rPr>
              <a:t>. </a:t>
            </a:r>
            <a:r>
              <a:rPr lang="fr-CH" b="1">
                <a:latin typeface="Arial" charset="0"/>
              </a:rPr>
              <a:t>Dans votre livre on parle aussi d’une méthode d’acquisition d’un ERP ( sélection )</a:t>
            </a:r>
          </a:p>
          <a:p>
            <a:pPr eaLnBrk="1" hangingPunct="1"/>
            <a:r>
              <a:rPr lang="fr-CH" b="1">
                <a:latin typeface="Arial" charset="0"/>
              </a:rPr>
              <a:t>. P596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14062F46-C5F4-4742-A785-E92AB081D4D2}" type="slidenum">
              <a:rPr lang="fr-CA" sz="1200">
                <a:solidFill>
                  <a:schemeClr val="tx1"/>
                </a:solidFill>
                <a:latin typeface="Arial" charset="0"/>
              </a:rPr>
              <a:pPr eaLnBrk="1" hangingPunct="1"/>
              <a:t>26</a:t>
            </a:fld>
            <a:endParaRPr lang="fr-CA" sz="1200">
              <a:solidFill>
                <a:schemeClr val="tx1"/>
              </a:solidFill>
              <a:latin typeface="Arial" charset="0"/>
            </a:endParaRPr>
          </a:p>
        </p:txBody>
      </p:sp>
      <p:sp>
        <p:nvSpPr>
          <p:cNvPr id="84995" name="Rectangle 2"/>
          <p:cNvSpPr>
            <a:spLocks noGrp="1" noRot="1" noChangeAspect="1" noChangeArrowheads="1" noTextEdit="1"/>
          </p:cNvSpPr>
          <p:nvPr>
            <p:ph type="sldImg"/>
          </p:nvPr>
        </p:nvSpPr>
        <p:spPr>
          <a:xfrm>
            <a:off x="1155700" y="682625"/>
            <a:ext cx="4548188" cy="3411538"/>
          </a:xfrm>
          <a:ln/>
        </p:spPr>
      </p:sp>
      <p:sp>
        <p:nvSpPr>
          <p:cNvPr id="84996"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H">
                <a:latin typeface="Arial" charset="0"/>
              </a:rPr>
              <a:t> </a:t>
            </a:r>
            <a:r>
              <a:rPr lang="fr-CH" b="1">
                <a:latin typeface="Arial" charset="0"/>
              </a:rPr>
              <a:t>P 586: Les histoires d’horreur sur les tentatives infructueuses de la mise en œuvre de logiciels ERP abondent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E2EC94D7-DDC3-414C-94D5-4441F90B2D4F}" type="slidenum">
              <a:rPr lang="fr-CA" sz="1200">
                <a:solidFill>
                  <a:schemeClr val="tx1"/>
                </a:solidFill>
                <a:latin typeface="Arial" charset="0"/>
              </a:rPr>
              <a:pPr eaLnBrk="1" hangingPunct="1"/>
              <a:t>27</a:t>
            </a:fld>
            <a:endParaRPr lang="fr-CA" sz="1200">
              <a:solidFill>
                <a:schemeClr val="tx1"/>
              </a:solidFill>
              <a:latin typeface="Arial" charset="0"/>
            </a:endParaRPr>
          </a:p>
        </p:txBody>
      </p:sp>
      <p:sp>
        <p:nvSpPr>
          <p:cNvPr id="86019" name="Rectangle 2"/>
          <p:cNvSpPr>
            <a:spLocks noGrp="1" noRot="1" noChangeAspect="1" noChangeArrowheads="1" noTextEdit="1"/>
          </p:cNvSpPr>
          <p:nvPr>
            <p:ph type="sldImg"/>
          </p:nvPr>
        </p:nvSpPr>
        <p:spPr>
          <a:xfrm>
            <a:off x="1155700" y="682625"/>
            <a:ext cx="4548188" cy="3411538"/>
          </a:xfrm>
          <a:ln/>
        </p:spPr>
      </p:sp>
      <p:sp>
        <p:nvSpPr>
          <p:cNvPr id="86020"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fr-CH">
                <a:latin typeface="Arial" charset="0"/>
              </a:rPr>
              <a:t>. </a:t>
            </a:r>
            <a:r>
              <a:rPr lang="fr-CH" b="1">
                <a:latin typeface="Arial" charset="0"/>
              </a:rPr>
              <a:t>Modèle des processus ( VISIO )</a:t>
            </a:r>
          </a:p>
          <a:p>
            <a:pPr eaLnBrk="1" hangingPunct="1">
              <a:spcBef>
                <a:spcPct val="0"/>
              </a:spcBef>
            </a:pPr>
            <a:r>
              <a:rPr lang="fr-CH" b="1">
                <a:latin typeface="Arial" charset="0"/>
              </a:rPr>
              <a:t>	.. 800 scénarios de proposés par domaine d’affaires</a:t>
            </a:r>
          </a:p>
          <a:p>
            <a:pPr eaLnBrk="1" hangingPunct="1">
              <a:spcBef>
                <a:spcPct val="0"/>
              </a:spcBef>
            </a:pPr>
            <a:r>
              <a:rPr lang="fr-CH" b="1">
                <a:latin typeface="Arial" charset="0"/>
              </a:rPr>
              <a:t>. Définir l’organisation</a:t>
            </a:r>
          </a:p>
          <a:p>
            <a:pPr eaLnBrk="1" hangingPunct="1">
              <a:spcBef>
                <a:spcPct val="0"/>
              </a:spcBef>
            </a:pPr>
            <a:r>
              <a:rPr lang="fr-CH" b="1">
                <a:latin typeface="Arial" charset="0"/>
              </a:rPr>
              <a:t>. Définir les processus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0E093C9-FD38-0F41-959F-7E2F5AE1CB48}" type="slidenum">
              <a:rPr lang="fr-CA" sz="1200">
                <a:solidFill>
                  <a:schemeClr val="tx1"/>
                </a:solidFill>
                <a:latin typeface="Arial" charset="0"/>
              </a:rPr>
              <a:pPr eaLnBrk="1" hangingPunct="1"/>
              <a:t>28</a:t>
            </a:fld>
            <a:endParaRPr lang="fr-CA" sz="1200">
              <a:solidFill>
                <a:schemeClr val="tx1"/>
              </a:solidFill>
              <a:latin typeface="Arial" charset="0"/>
            </a:endParaRPr>
          </a:p>
        </p:txBody>
      </p:sp>
      <p:sp>
        <p:nvSpPr>
          <p:cNvPr id="87043" name="Rectangle 2"/>
          <p:cNvSpPr>
            <a:spLocks noGrp="1" noRot="1" noChangeAspect="1" noChangeArrowheads="1" noTextEdit="1"/>
          </p:cNvSpPr>
          <p:nvPr>
            <p:ph type="sldImg"/>
          </p:nvPr>
        </p:nvSpPr>
        <p:spPr>
          <a:xfrm>
            <a:off x="1155700" y="682625"/>
            <a:ext cx="4548188" cy="3411538"/>
          </a:xfrm>
          <a:ln/>
        </p:spPr>
      </p:sp>
      <p:sp>
        <p:nvSpPr>
          <p:cNvPr id="87044"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H" b="1">
                <a:latin typeface="Arial" charset="0"/>
              </a:rPr>
              <a:t>. Paramétrisation au niveau de la transaction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C7C8CF59-F572-F249-BBB3-6445E74FD08D}" type="slidenum">
              <a:rPr lang="fr-CA" sz="1200">
                <a:solidFill>
                  <a:schemeClr val="tx1"/>
                </a:solidFill>
                <a:latin typeface="Arial" charset="0"/>
              </a:rPr>
              <a:pPr eaLnBrk="1" hangingPunct="1"/>
              <a:t>29</a:t>
            </a:fld>
            <a:endParaRPr lang="fr-CA" sz="1200">
              <a:solidFill>
                <a:schemeClr val="tx1"/>
              </a:solidFill>
              <a:latin typeface="Arial" charset="0"/>
            </a:endParaRPr>
          </a:p>
        </p:txBody>
      </p:sp>
      <p:sp>
        <p:nvSpPr>
          <p:cNvPr id="88067" name="Rectangle 2"/>
          <p:cNvSpPr>
            <a:spLocks noGrp="1" noRot="1" noChangeAspect="1" noChangeArrowheads="1" noTextEdit="1"/>
          </p:cNvSpPr>
          <p:nvPr>
            <p:ph type="sldImg"/>
          </p:nvPr>
        </p:nvSpPr>
        <p:spPr>
          <a:xfrm>
            <a:off x="1155700" y="682625"/>
            <a:ext cx="4548188" cy="3411538"/>
          </a:xfrm>
          <a:ln/>
        </p:spPr>
      </p:sp>
      <p:sp>
        <p:nvSpPr>
          <p:cNvPr id="88068"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atin typeface="Arial" charset="0"/>
                <a:cs typeface="Arial" charset="0"/>
              </a:rPr>
              <a:t>The purpose of this phase is to move from a pre-production environment to live production operation. You must set up a support organization for end users, not just for the first critical days of your production operations, but also to provide long-term support.</a:t>
            </a:r>
          </a:p>
          <a:p>
            <a:pPr eaLnBrk="1" hangingPunct="1"/>
            <a:r>
              <a:rPr lang="fr-CA">
                <a:latin typeface="Arial" charset="0"/>
                <a:cs typeface="Arial" charset="0"/>
              </a:rPr>
              <a:t>During this phase, end users of the SAP system have many questions. There must be a solid end user support organization easily accessible to all end users. This phase is also used to monitor system transactions and to optimize overall system performance. Finally, the completed project is closed.</a:t>
            </a:r>
          </a:p>
          <a:p>
            <a:pPr eaLnBrk="1" hangingPunct="1"/>
            <a:endParaRPr lang="fr-CH">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AF190B10-5771-B24B-B1F4-FA2679691B8D}" type="slidenum">
              <a:rPr lang="fr-CA" sz="1200">
                <a:solidFill>
                  <a:schemeClr val="tx1"/>
                </a:solidFill>
                <a:latin typeface="Arial" charset="0"/>
              </a:rPr>
              <a:pPr eaLnBrk="1" hangingPunct="1"/>
              <a:t>30</a:t>
            </a:fld>
            <a:endParaRPr lang="fr-CA" sz="1200">
              <a:solidFill>
                <a:schemeClr val="tx1"/>
              </a:solidFill>
              <a:latin typeface="Arial" charset="0"/>
            </a:endParaRPr>
          </a:p>
        </p:txBody>
      </p:sp>
      <p:sp>
        <p:nvSpPr>
          <p:cNvPr id="89091" name="Rectangle 2"/>
          <p:cNvSpPr>
            <a:spLocks noGrp="1" noRot="1" noChangeAspect="1" noChangeArrowheads="1" noTextEdit="1"/>
          </p:cNvSpPr>
          <p:nvPr>
            <p:ph type="sldImg"/>
          </p:nvPr>
        </p:nvSpPr>
        <p:spPr>
          <a:xfrm>
            <a:off x="1155700" y="682625"/>
            <a:ext cx="4548188" cy="3411538"/>
          </a:xfrm>
          <a:ln/>
        </p:spPr>
      </p:sp>
      <p:sp>
        <p:nvSpPr>
          <p:cNvPr id="89092"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H">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7FE5DB64-C776-6141-AC13-18C95F6195D4}" type="slidenum">
              <a:rPr lang="fr-CA" sz="1200">
                <a:solidFill>
                  <a:schemeClr val="tx1"/>
                </a:solidFill>
                <a:latin typeface="Arial" charset="0"/>
              </a:rPr>
              <a:pPr eaLnBrk="1" hangingPunct="1"/>
              <a:t>31</a:t>
            </a:fld>
            <a:endParaRPr lang="fr-CA" sz="1200">
              <a:solidFill>
                <a:schemeClr val="tx1"/>
              </a:solidFill>
              <a:latin typeface="Arial" charset="0"/>
            </a:endParaRPr>
          </a:p>
        </p:txBody>
      </p:sp>
      <p:sp>
        <p:nvSpPr>
          <p:cNvPr id="90115" name="Rectangle 2"/>
          <p:cNvSpPr>
            <a:spLocks noGrp="1" noRot="1" noChangeAspect="1" noChangeArrowheads="1" noTextEdit="1"/>
          </p:cNvSpPr>
          <p:nvPr>
            <p:ph type="sldImg"/>
          </p:nvPr>
        </p:nvSpPr>
        <p:spPr>
          <a:xfrm>
            <a:off x="1155700" y="682625"/>
            <a:ext cx="4548188" cy="3411538"/>
          </a:xfrm>
          <a:ln/>
        </p:spPr>
      </p:sp>
      <p:sp>
        <p:nvSpPr>
          <p:cNvPr id="90116"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atin typeface="Arial" charset="0"/>
                <a:cs typeface="Arial" charset="0"/>
              </a:rPr>
              <a:t>The purpose of this phase is to move from a pre-production environment to live production operation. You must set up a support organization for end users, not just for the first critical days of your production operations, but also to provide long-term support.</a:t>
            </a:r>
          </a:p>
          <a:p>
            <a:pPr eaLnBrk="1" hangingPunct="1"/>
            <a:r>
              <a:rPr lang="fr-CA">
                <a:latin typeface="Arial" charset="0"/>
                <a:cs typeface="Arial" charset="0"/>
              </a:rPr>
              <a:t>During this phase, end users of the SAP system have many questions. There must be a solid end user support organization easily accessible to all end users. This phase is also used to monitor system transactions and to optimize overall system performance. Finally, the completed project is closed.</a:t>
            </a:r>
          </a:p>
          <a:p>
            <a:pPr eaLnBrk="1" hangingPunct="1"/>
            <a:endParaRPr lang="fr-CH">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E0500256-5B9E-9A49-A444-7823CF795F20}" type="slidenum">
              <a:rPr lang="fr-CA" sz="1200">
                <a:solidFill>
                  <a:schemeClr val="tx1"/>
                </a:solidFill>
                <a:latin typeface="Arial" charset="0"/>
              </a:rPr>
              <a:pPr eaLnBrk="1" hangingPunct="1"/>
              <a:t>34</a:t>
            </a:fld>
            <a:endParaRPr lang="fr-CA" sz="1200">
              <a:solidFill>
                <a:schemeClr val="tx1"/>
              </a:solidFill>
              <a:latin typeface="Arial" charset="0"/>
            </a:endParaRPr>
          </a:p>
        </p:txBody>
      </p:sp>
      <p:sp>
        <p:nvSpPr>
          <p:cNvPr id="91139" name="Rectangle 2"/>
          <p:cNvSpPr>
            <a:spLocks noGrp="1" noRot="1" noChangeAspect="1" noChangeArrowheads="1" noTextEdit="1"/>
          </p:cNvSpPr>
          <p:nvPr>
            <p:ph type="sldImg"/>
          </p:nvPr>
        </p:nvSpPr>
        <p:spPr>
          <a:xfrm>
            <a:off x="1155700" y="682625"/>
            <a:ext cx="4548188" cy="3411538"/>
          </a:xfrm>
          <a:ln/>
        </p:spPr>
      </p:sp>
      <p:sp>
        <p:nvSpPr>
          <p:cNvPr id="91140"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atin typeface="Arial" charset="0"/>
              </a:rPr>
              <a:t>SAP structure</a:t>
            </a:r>
          </a:p>
          <a:p>
            <a:pPr eaLnBrk="1" hangingPunct="1"/>
            <a:r>
              <a:rPr lang="fr-CA">
                <a:latin typeface="Arial" charset="0"/>
              </a:rPr>
              <a:t>. CLIENT ( données, transactions,…. )</a:t>
            </a:r>
          </a:p>
          <a:p>
            <a:pPr eaLnBrk="1" hangingPunct="1"/>
            <a:r>
              <a:rPr lang="fr-CA">
                <a:latin typeface="Arial" charset="0"/>
              </a:rPr>
              <a:t>. CUSTOMIZING </a:t>
            </a:r>
          </a:p>
          <a:p>
            <a:pPr eaLnBrk="1" hangingPunct="1"/>
            <a:r>
              <a:rPr lang="fr-CA">
                <a:latin typeface="Arial" charset="0"/>
              </a:rPr>
              <a:t>.. Selon l’organisation</a:t>
            </a:r>
          </a:p>
          <a:p>
            <a:pPr eaLnBrk="1" hangingPunct="1"/>
            <a:r>
              <a:rPr lang="fr-CA">
                <a:latin typeface="Arial" charset="0"/>
              </a:rPr>
              <a:t>.. Processus du client</a:t>
            </a:r>
          </a:p>
          <a:p>
            <a:pPr eaLnBrk="1" hangingPunct="1"/>
            <a:r>
              <a:rPr lang="fr-CA">
                <a:latin typeface="Arial" charset="0"/>
              </a:rPr>
              <a:t>. REPOSITORY ( Référentiel )</a:t>
            </a:r>
          </a:p>
          <a:p>
            <a:pPr eaLnBrk="1" hangingPunct="1"/>
            <a:r>
              <a:rPr lang="fr-CA">
                <a:latin typeface="Arial" charset="0"/>
              </a:rPr>
              <a:t>.. Dictionnaire des objets ( tables, données, domaines… )</a:t>
            </a:r>
          </a:p>
          <a:p>
            <a:pPr eaLnBrk="1" hangingPunct="1"/>
            <a:r>
              <a:rPr lang="fr-CA">
                <a:latin typeface="Arial" charset="0"/>
              </a:rPr>
              <a:t>                                     ( programmes ABAP, écrans, menus )</a:t>
            </a:r>
          </a:p>
          <a:p>
            <a:pPr eaLnBrk="1" hangingPunct="1"/>
            <a:r>
              <a:rPr lang="fr-CA">
                <a:latin typeface="Arial" charset="0"/>
              </a:rPr>
              <a:t>. PACKAGES</a:t>
            </a:r>
          </a:p>
          <a:p>
            <a:pPr eaLnBrk="1" hangingPunct="1"/>
            <a:r>
              <a:rPr lang="fr-CA">
                <a:latin typeface="Arial" charset="0"/>
              </a:rPr>
              <a:t>.. Les développements ( programmes, tables … )</a:t>
            </a:r>
          </a:p>
          <a:p>
            <a:pPr eaLnBrk="1" hangingPunct="1"/>
            <a:endParaRPr lang="fr-CA">
              <a:latin typeface="Arial" charset="0"/>
            </a:endParaRPr>
          </a:p>
          <a:p>
            <a:pPr eaLnBrk="1" hangingPunct="1"/>
            <a:r>
              <a:rPr lang="fr-CA">
                <a:latin typeface="Arial" charset="0"/>
              </a:rPr>
              <a:t>. IN HOUSE DÉVELOPPEMENT</a:t>
            </a:r>
          </a:p>
          <a:p>
            <a:pPr eaLnBrk="1" hangingPunct="1"/>
            <a:r>
              <a:rPr lang="fr-CA">
                <a:latin typeface="Arial" charset="0"/>
              </a:rPr>
              <a:t>.. Espace dans l’environnement</a:t>
            </a:r>
          </a:p>
          <a:p>
            <a:pPr eaLnBrk="1" hangingPunct="1"/>
            <a:r>
              <a:rPr lang="fr-CA">
                <a:latin typeface="Arial" charset="0"/>
              </a:rPr>
              <a:t>.. CUSTOMER EXIT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DACB8F90-64F7-7B47-AEFE-CC5C8005C1BF}" type="slidenum">
              <a:rPr lang="fr-CA" sz="1200">
                <a:solidFill>
                  <a:schemeClr val="tx1"/>
                </a:solidFill>
                <a:latin typeface="Arial" charset="0"/>
              </a:rPr>
              <a:pPr eaLnBrk="1" hangingPunct="1"/>
              <a:t>35</a:t>
            </a:fld>
            <a:endParaRPr lang="fr-CA" sz="1200">
              <a:solidFill>
                <a:schemeClr val="tx1"/>
              </a:solidFill>
              <a:latin typeface="Arial" charset="0"/>
            </a:endParaRPr>
          </a:p>
        </p:txBody>
      </p:sp>
      <p:sp>
        <p:nvSpPr>
          <p:cNvPr id="92163" name="Rectangle 2"/>
          <p:cNvSpPr>
            <a:spLocks noGrp="1" noRot="1" noChangeAspect="1" noChangeArrowheads="1" noTextEdit="1"/>
          </p:cNvSpPr>
          <p:nvPr>
            <p:ph type="sldImg"/>
          </p:nvPr>
        </p:nvSpPr>
        <p:spPr>
          <a:xfrm>
            <a:off x="1155700" y="682625"/>
            <a:ext cx="4548188" cy="3411538"/>
          </a:xfrm>
          <a:ln/>
        </p:spPr>
      </p:sp>
      <p:sp>
        <p:nvSpPr>
          <p:cNvPr id="92164"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CFE570B7-5CF5-6947-8EFF-16B4280FC73F}" type="slidenum">
              <a:rPr lang="fr-CA" sz="1200">
                <a:solidFill>
                  <a:schemeClr val="tx1"/>
                </a:solidFill>
                <a:latin typeface="Arial" charset="0"/>
              </a:rPr>
              <a:pPr eaLnBrk="1" hangingPunct="1"/>
              <a:t>6</a:t>
            </a:fld>
            <a:endParaRPr lang="fr-CA" sz="1200">
              <a:solidFill>
                <a:schemeClr val="tx1"/>
              </a:solidFill>
              <a:latin typeface="Arial" charset="0"/>
            </a:endParaRPr>
          </a:p>
        </p:txBody>
      </p:sp>
      <p:sp>
        <p:nvSpPr>
          <p:cNvPr id="77827" name="Rectangle 2"/>
          <p:cNvSpPr>
            <a:spLocks noGrp="1" noRot="1" noChangeAspect="1" noChangeArrowheads="1" noTextEdit="1"/>
          </p:cNvSpPr>
          <p:nvPr>
            <p:ph type="sldImg"/>
          </p:nvPr>
        </p:nvSpPr>
        <p:spPr>
          <a:xfrm>
            <a:off x="1155700" y="682625"/>
            <a:ext cx="4548188" cy="3411538"/>
          </a:xfrm>
          <a:ln/>
        </p:spPr>
      </p:sp>
      <p:sp>
        <p:nvSpPr>
          <p:cNvPr id="77828"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D6F29F9F-36F1-8F41-A10F-C9D093CF6D31}" type="slidenum">
              <a:rPr lang="fr-CA" sz="1200">
                <a:solidFill>
                  <a:schemeClr val="tx1"/>
                </a:solidFill>
                <a:latin typeface="Arial" charset="0"/>
              </a:rPr>
              <a:pPr eaLnBrk="1" hangingPunct="1"/>
              <a:t>36</a:t>
            </a:fld>
            <a:endParaRPr lang="fr-CA" sz="1200">
              <a:solidFill>
                <a:schemeClr val="tx1"/>
              </a:solidFill>
              <a:latin typeface="Arial" charset="0"/>
            </a:endParaRPr>
          </a:p>
        </p:txBody>
      </p:sp>
      <p:sp>
        <p:nvSpPr>
          <p:cNvPr id="93187" name="Rectangle 2"/>
          <p:cNvSpPr>
            <a:spLocks noGrp="1" noRot="1" noChangeAspect="1" noChangeArrowheads="1" noTextEdit="1"/>
          </p:cNvSpPr>
          <p:nvPr>
            <p:ph type="sldImg"/>
          </p:nvPr>
        </p:nvSpPr>
        <p:spPr>
          <a:xfrm>
            <a:off x="1141413" y="685800"/>
            <a:ext cx="4572000" cy="3429000"/>
          </a:xfrm>
          <a:ln/>
        </p:spPr>
      </p:sp>
      <p:sp>
        <p:nvSpPr>
          <p:cNvPr id="93188" name="Rectangle 3"/>
          <p:cNvSpPr>
            <a:spLocks noGrp="1" noChangeArrowheads="1"/>
          </p:cNvSpPr>
          <p:nvPr>
            <p:ph type="body" idx="1"/>
          </p:nvPr>
        </p:nvSpPr>
        <p:spPr>
          <a:xfrm>
            <a:off x="914920" y="4343400"/>
            <a:ext cx="502816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89954" tIns="44978" rIns="89954" bIns="44978"/>
          <a:lstStyle/>
          <a:p>
            <a:pPr eaLnBrk="1" hangingPunct="1"/>
            <a:endParaRPr lang="fr-CA">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75E13FC4-6B49-7B49-B86D-713F1C00BC3A}" type="slidenum">
              <a:rPr lang="fr-CA" sz="1200">
                <a:solidFill>
                  <a:schemeClr val="tx1"/>
                </a:solidFill>
                <a:latin typeface="Arial" charset="0"/>
              </a:rPr>
              <a:pPr eaLnBrk="1" hangingPunct="1"/>
              <a:t>37</a:t>
            </a:fld>
            <a:endParaRPr lang="fr-CA" sz="1200">
              <a:solidFill>
                <a:schemeClr val="tx1"/>
              </a:solidFill>
              <a:latin typeface="Arial" charset="0"/>
            </a:endParaRPr>
          </a:p>
        </p:txBody>
      </p:sp>
      <p:sp>
        <p:nvSpPr>
          <p:cNvPr id="94211" name="Rectangle 2"/>
          <p:cNvSpPr>
            <a:spLocks noGrp="1" noRot="1" noChangeAspect="1" noChangeArrowheads="1" noTextEdit="1"/>
          </p:cNvSpPr>
          <p:nvPr>
            <p:ph type="sldImg"/>
          </p:nvPr>
        </p:nvSpPr>
        <p:spPr>
          <a:xfrm>
            <a:off x="1155700" y="682625"/>
            <a:ext cx="4548188" cy="3411538"/>
          </a:xfrm>
          <a:ln/>
        </p:spPr>
      </p:sp>
      <p:sp>
        <p:nvSpPr>
          <p:cNvPr id="94212"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48B4A36-5CD2-3A4C-8BBA-1A6FBF7FE068}" type="slidenum">
              <a:rPr lang="fr-CA" sz="1200">
                <a:solidFill>
                  <a:schemeClr val="tx1"/>
                </a:solidFill>
                <a:latin typeface="Arial" charset="0"/>
              </a:rPr>
              <a:pPr eaLnBrk="1" hangingPunct="1"/>
              <a:t>38</a:t>
            </a:fld>
            <a:endParaRPr lang="fr-CA" sz="1200">
              <a:solidFill>
                <a:schemeClr val="tx1"/>
              </a:solidFill>
              <a:latin typeface="Arial" charset="0"/>
            </a:endParaRPr>
          </a:p>
        </p:txBody>
      </p:sp>
      <p:sp>
        <p:nvSpPr>
          <p:cNvPr id="95235" name="Rectangle 2"/>
          <p:cNvSpPr>
            <a:spLocks noGrp="1" noRot="1" noChangeAspect="1" noChangeArrowheads="1" noTextEdit="1"/>
          </p:cNvSpPr>
          <p:nvPr>
            <p:ph type="sldImg"/>
          </p:nvPr>
        </p:nvSpPr>
        <p:spPr>
          <a:xfrm>
            <a:off x="1155700" y="682625"/>
            <a:ext cx="4548188" cy="3411538"/>
          </a:xfrm>
          <a:ln/>
        </p:spPr>
      </p:sp>
      <p:sp>
        <p:nvSpPr>
          <p:cNvPr id="95236"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sz="1400" b="1">
                <a:latin typeface="Arial" charset="0"/>
              </a:rPr>
              <a:t>. Environnement de développement  ( WORK BENCH )</a:t>
            </a:r>
          </a:p>
          <a:p>
            <a:pPr eaLnBrk="1" hangingPunct="1"/>
            <a:r>
              <a:rPr lang="fr-CA" sz="1400" b="1">
                <a:latin typeface="Arial" charset="0"/>
              </a:rPr>
              <a:t>. Le produit SAP est développé en ABAP</a:t>
            </a:r>
          </a:p>
          <a:p>
            <a:pPr eaLnBrk="1" hangingPunct="1"/>
            <a:r>
              <a:rPr lang="fr-CA" sz="1400" b="1">
                <a:latin typeface="Arial" charset="0"/>
              </a:rPr>
              <a:t>. Les programmes ABAP sont compilés ( active lors de l’enregistrement )</a:t>
            </a:r>
          </a:p>
          <a:p>
            <a:pPr eaLnBrk="1" hangingPunct="1"/>
            <a:endParaRPr lang="fr-CA" sz="1400" b="1">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F6EDE261-E1A1-9C45-9F1F-291E005E4115}" type="slidenum">
              <a:rPr lang="fr-CA" sz="1200">
                <a:solidFill>
                  <a:schemeClr val="tx1"/>
                </a:solidFill>
                <a:latin typeface="Arial" charset="0"/>
              </a:rPr>
              <a:pPr eaLnBrk="1" hangingPunct="1"/>
              <a:t>39</a:t>
            </a:fld>
            <a:endParaRPr lang="fr-CA" sz="1200">
              <a:solidFill>
                <a:schemeClr val="tx1"/>
              </a:solidFill>
              <a:latin typeface="Arial" charset="0"/>
            </a:endParaRPr>
          </a:p>
        </p:txBody>
      </p:sp>
      <p:sp>
        <p:nvSpPr>
          <p:cNvPr id="96259" name="Rectangle 2"/>
          <p:cNvSpPr>
            <a:spLocks noGrp="1" noRot="1" noChangeAspect="1" noChangeArrowheads="1" noTextEdit="1"/>
          </p:cNvSpPr>
          <p:nvPr>
            <p:ph type="sldImg"/>
          </p:nvPr>
        </p:nvSpPr>
        <p:spPr>
          <a:xfrm>
            <a:off x="1155700" y="682625"/>
            <a:ext cx="4548188" cy="3411538"/>
          </a:xfrm>
          <a:ln/>
        </p:spPr>
      </p:sp>
      <p:sp>
        <p:nvSpPr>
          <p:cNvPr id="96260"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100">
                <a:solidFill>
                  <a:schemeClr val="tx1"/>
                </a:solidFill>
                <a:latin typeface="Times New Roman" charset="0"/>
                <a:ea typeface="MS PGothic" charset="0"/>
                <a:cs typeface="MS PGothic" charset="0"/>
              </a:defRPr>
            </a:lvl1pPr>
            <a:lvl2pPr marL="685817" indent="-263776" defTabSz="911492">
              <a:defRPr sz="1100">
                <a:solidFill>
                  <a:schemeClr val="tx1"/>
                </a:solidFill>
                <a:latin typeface="Times New Roman" charset="0"/>
                <a:ea typeface="MS PGothic" charset="0"/>
                <a:cs typeface="MS PGothic" charset="0"/>
              </a:defRPr>
            </a:lvl2pPr>
            <a:lvl3pPr marL="1055103" indent="-211021" defTabSz="911492">
              <a:defRPr sz="1100">
                <a:solidFill>
                  <a:schemeClr val="tx1"/>
                </a:solidFill>
                <a:latin typeface="Times New Roman" charset="0"/>
                <a:ea typeface="MS PGothic" charset="0"/>
                <a:cs typeface="MS PGothic" charset="0"/>
              </a:defRPr>
            </a:lvl3pPr>
            <a:lvl4pPr marL="1477145" indent="-211021" defTabSz="911492">
              <a:defRPr sz="1100">
                <a:solidFill>
                  <a:schemeClr val="tx1"/>
                </a:solidFill>
                <a:latin typeface="Times New Roman" charset="0"/>
                <a:ea typeface="MS PGothic" charset="0"/>
                <a:cs typeface="MS PGothic" charset="0"/>
              </a:defRPr>
            </a:lvl4pPr>
            <a:lvl5pPr marL="1899186" indent="-211021" defTabSz="911492">
              <a:defRPr sz="1100">
                <a:solidFill>
                  <a:schemeClr val="tx1"/>
                </a:solidFill>
                <a:latin typeface="Times New Roman" charset="0"/>
                <a:ea typeface="MS PGothic" charset="0"/>
                <a:cs typeface="MS PGothic" charset="0"/>
              </a:defRPr>
            </a:lvl5pPr>
            <a:lvl6pPr marL="2321227"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6pPr>
            <a:lvl7pPr marL="2743269"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7pPr>
            <a:lvl8pPr marL="3165310"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8pPr>
            <a:lvl9pPr marL="3587351" indent="-211021" defTabSz="911492" eaLnBrk="0" fontAlgn="base" hangingPunct="0">
              <a:spcBef>
                <a:spcPct val="30000"/>
              </a:spcBef>
              <a:spcAft>
                <a:spcPct val="0"/>
              </a:spcAft>
              <a:defRPr sz="1100">
                <a:solidFill>
                  <a:schemeClr val="tx1"/>
                </a:solidFill>
                <a:latin typeface="Times New Roman" charset="0"/>
                <a:ea typeface="MS PGothic" charset="0"/>
                <a:cs typeface="MS PGothic" charset="0"/>
              </a:defRPr>
            </a:lvl9pPr>
          </a:lstStyle>
          <a:p>
            <a:fld id="{F24C6EA6-6518-F94A-A1BF-465FBF717E26}" type="slidenum">
              <a:rPr lang="fr-CA" sz="1200">
                <a:cs typeface="Arial" charset="0"/>
              </a:rPr>
              <a:pPr/>
              <a:t>41</a:t>
            </a:fld>
            <a:endParaRPr lang="fr-CA" sz="1200">
              <a:cs typeface="Arial"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FR">
              <a:latin typeface="Times New Roman" charset="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2C89E8F-D3BC-CF4A-95BF-546EE262E44B}" type="slidenum">
              <a:rPr lang="fr-CA" sz="1200">
                <a:solidFill>
                  <a:schemeClr val="tx1"/>
                </a:solidFill>
                <a:latin typeface="Arial" charset="0"/>
              </a:rPr>
              <a:pPr eaLnBrk="1" hangingPunct="1"/>
              <a:t>7</a:t>
            </a:fld>
            <a:endParaRPr lang="fr-CA" sz="1200">
              <a:solidFill>
                <a:schemeClr val="tx1"/>
              </a:solidFill>
              <a:latin typeface="Arial" charset="0"/>
            </a:endParaRPr>
          </a:p>
        </p:txBody>
      </p:sp>
      <p:sp>
        <p:nvSpPr>
          <p:cNvPr id="78851" name="Rectangle 2"/>
          <p:cNvSpPr>
            <a:spLocks noGrp="1" noRot="1" noChangeAspect="1" noChangeArrowheads="1" noTextEdit="1"/>
          </p:cNvSpPr>
          <p:nvPr>
            <p:ph type="sldImg"/>
          </p:nvPr>
        </p:nvSpPr>
        <p:spPr>
          <a:xfrm>
            <a:off x="1155700" y="682625"/>
            <a:ext cx="4548188" cy="3411538"/>
          </a:xfrm>
          <a:ln/>
        </p:spPr>
      </p:sp>
      <p:sp>
        <p:nvSpPr>
          <p:cNvPr id="78852"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6305F6D-85D1-F04C-80E8-8B40F62CEA44}" type="slidenum">
              <a:rPr lang="fr-CA" sz="1200">
                <a:solidFill>
                  <a:schemeClr val="tx1"/>
                </a:solidFill>
                <a:latin typeface="Arial" charset="0"/>
              </a:rPr>
              <a:pPr eaLnBrk="1" hangingPunct="1"/>
              <a:t>10</a:t>
            </a:fld>
            <a:endParaRPr lang="fr-CA" sz="1200">
              <a:solidFill>
                <a:schemeClr val="tx1"/>
              </a:solidFill>
              <a:latin typeface="Arial" charset="0"/>
            </a:endParaRPr>
          </a:p>
        </p:txBody>
      </p:sp>
      <p:sp>
        <p:nvSpPr>
          <p:cNvPr id="79875" name="Rectangle 2"/>
          <p:cNvSpPr>
            <a:spLocks noGrp="1" noRot="1" noChangeAspect="1" noChangeArrowheads="1" noTextEdit="1"/>
          </p:cNvSpPr>
          <p:nvPr>
            <p:ph type="sldImg"/>
          </p:nvPr>
        </p:nvSpPr>
        <p:spPr>
          <a:xfrm>
            <a:off x="1155700" y="682625"/>
            <a:ext cx="4548188" cy="3411538"/>
          </a:xfrm>
          <a:ln/>
        </p:spPr>
      </p:sp>
      <p:sp>
        <p:nvSpPr>
          <p:cNvPr id="79876"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CA">
                <a:latin typeface="Arial" charset="0"/>
              </a:rPr>
              <a:t>. Donner les caractéristiques des fournisseurs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FAFFE0BB-9A00-FE4C-A82D-223E525B9225}" type="slidenum">
              <a:rPr lang="fr-CA" sz="1200">
                <a:solidFill>
                  <a:schemeClr val="tx1"/>
                </a:solidFill>
                <a:latin typeface="Arial" charset="0"/>
              </a:rPr>
              <a:pPr eaLnBrk="1" hangingPunct="1"/>
              <a:t>12</a:t>
            </a:fld>
            <a:endParaRPr lang="fr-CA" sz="1200">
              <a:solidFill>
                <a:schemeClr val="tx1"/>
              </a:solidFill>
              <a:latin typeface="Arial" charset="0"/>
            </a:endParaRPr>
          </a:p>
        </p:txBody>
      </p:sp>
      <p:sp>
        <p:nvSpPr>
          <p:cNvPr id="80899" name="Rectangle 2"/>
          <p:cNvSpPr>
            <a:spLocks noGrp="1" noRot="1" noChangeAspect="1" noChangeArrowheads="1" noTextEdit="1"/>
          </p:cNvSpPr>
          <p:nvPr>
            <p:ph type="sldImg"/>
          </p:nvPr>
        </p:nvSpPr>
        <p:spPr>
          <a:xfrm>
            <a:off x="1141413" y="685800"/>
            <a:ext cx="4572000" cy="3429000"/>
          </a:xfrm>
          <a:ln/>
        </p:spPr>
      </p:sp>
      <p:sp>
        <p:nvSpPr>
          <p:cNvPr id="80900" name="Rectangle 3"/>
          <p:cNvSpPr>
            <a:spLocks noGrp="1" noChangeArrowheads="1"/>
          </p:cNvSpPr>
          <p:nvPr>
            <p:ph type="body" idx="1"/>
          </p:nvPr>
        </p:nvSpPr>
        <p:spPr>
          <a:xfrm>
            <a:off x="914920" y="4343400"/>
            <a:ext cx="502816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54" tIns="44978" rIns="89954" bIns="44978"/>
          <a:lstStyle/>
          <a:p>
            <a:pPr eaLnBrk="1" hangingPunct="1"/>
            <a:r>
              <a:rPr lang="fr-CA" b="1">
                <a:latin typeface="Arial" charset="0"/>
              </a:rPr>
              <a:t>. P580 : Le rôle de l’ERP est donc de faciliter l’intégration de toute la chaîne de valeur</a:t>
            </a:r>
          </a:p>
          <a:p>
            <a:pPr eaLnBrk="1" hangingPunct="1"/>
            <a:r>
              <a:rPr lang="fr-CA" b="1">
                <a:latin typeface="Arial" charset="0"/>
              </a:rPr>
              <a:t>  .. Enchaînement des processus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CA750EF-69ED-284C-B8AC-350FBB41F033}" type="slidenum">
              <a:rPr lang="fr-FR" sz="1200">
                <a:solidFill>
                  <a:schemeClr val="tx1"/>
                </a:solidFill>
                <a:latin typeface="Arial" charset="0"/>
              </a:rPr>
              <a:pPr eaLnBrk="1" hangingPunct="1"/>
              <a:t>13</a:t>
            </a:fld>
            <a:endParaRPr lang="fr-FR" sz="1200">
              <a:solidFill>
                <a:schemeClr val="tx1"/>
              </a:solidFill>
              <a:latin typeface="Arial" charset="0"/>
            </a:endParaRPr>
          </a:p>
        </p:txBody>
      </p:sp>
      <p:sp>
        <p:nvSpPr>
          <p:cNvPr id="81923" name="Rectangle 2"/>
          <p:cNvSpPr>
            <a:spLocks noGrp="1" noRot="1" noChangeAspect="1" noChangeArrowheads="1" noTextEdit="1"/>
          </p:cNvSpPr>
          <p:nvPr>
            <p:ph type="sldImg"/>
          </p:nvPr>
        </p:nvSpPr>
        <p:spPr>
          <a:xfrm>
            <a:off x="1143000" y="687388"/>
            <a:ext cx="4572000" cy="3429000"/>
          </a:xfrm>
          <a:ln/>
        </p:spPr>
      </p:sp>
      <p:sp>
        <p:nvSpPr>
          <p:cNvPr id="81924" name="Rectangle 3"/>
          <p:cNvSpPr>
            <a:spLocks noGrp="1" noChangeArrowheads="1"/>
          </p:cNvSpPr>
          <p:nvPr>
            <p:ph type="body" idx="1"/>
          </p:nvPr>
        </p:nvSpPr>
        <p:spPr>
          <a:xfrm>
            <a:off x="914920" y="4343400"/>
            <a:ext cx="5028161" cy="41132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fr-CH">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564C9A7-A46E-A84A-9163-8B204A70B9FB}" type="slidenum">
              <a:rPr lang="fr-CA" sz="1200">
                <a:solidFill>
                  <a:schemeClr val="tx1"/>
                </a:solidFill>
                <a:latin typeface="Arial" charset="0"/>
              </a:rPr>
              <a:pPr eaLnBrk="1" hangingPunct="1"/>
              <a:t>15</a:t>
            </a:fld>
            <a:endParaRPr lang="fr-CA" sz="1200">
              <a:solidFill>
                <a:schemeClr val="tx1"/>
              </a:solidFill>
              <a:latin typeface="Arial" charset="0"/>
            </a:endParaRPr>
          </a:p>
        </p:txBody>
      </p:sp>
      <p:sp>
        <p:nvSpPr>
          <p:cNvPr id="98307" name="Rectangle 2"/>
          <p:cNvSpPr>
            <a:spLocks noGrp="1" noRot="1" noChangeAspect="1" noChangeArrowheads="1" noTextEdit="1"/>
          </p:cNvSpPr>
          <p:nvPr>
            <p:ph type="sldImg"/>
          </p:nvPr>
        </p:nvSpPr>
        <p:spPr>
          <a:xfrm>
            <a:off x="1155700" y="682625"/>
            <a:ext cx="4548188" cy="3411538"/>
          </a:xfrm>
          <a:ln/>
        </p:spPr>
      </p:sp>
      <p:sp>
        <p:nvSpPr>
          <p:cNvPr id="98308" name="Rectangle 3"/>
          <p:cNvSpPr>
            <a:spLocks noGrp="1" noChangeArrowheads="1"/>
          </p:cNvSpPr>
          <p:nvPr>
            <p:ph type="body" idx="1"/>
          </p:nvPr>
        </p:nvSpPr>
        <p:spPr>
          <a:xfrm>
            <a:off x="914920" y="4321480"/>
            <a:ext cx="5028161" cy="41696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B411FFEA-73D2-4347-948F-A141BE466F74}" type="slidenum">
              <a:rPr lang="fr-CA" sz="1200">
                <a:solidFill>
                  <a:schemeClr val="tx1"/>
                </a:solidFill>
                <a:latin typeface="Arial" charset="0"/>
              </a:rPr>
              <a:pPr eaLnBrk="1" hangingPunct="1"/>
              <a:t>20</a:t>
            </a:fld>
            <a:endParaRPr lang="fr-CA" sz="1200">
              <a:solidFill>
                <a:schemeClr val="tx1"/>
              </a:solidFill>
              <a:latin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14920" y="4343400"/>
            <a:ext cx="502816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FR">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lvl1pPr defTabSz="914108" eaLnBrk="0" hangingPunct="0">
              <a:defRPr sz="2800">
                <a:solidFill>
                  <a:schemeClr val="hlink"/>
                </a:solidFill>
                <a:latin typeface="Garamond" charset="0"/>
                <a:ea typeface="ＭＳ Ｐゴシック" charset="0"/>
                <a:cs typeface="Arial" charset="0"/>
              </a:defRPr>
            </a:lvl1pPr>
            <a:lvl2pPr marL="731286" indent="-281264" defTabSz="914108" eaLnBrk="0" hangingPunct="0">
              <a:defRPr sz="2800">
                <a:solidFill>
                  <a:schemeClr val="hlink"/>
                </a:solidFill>
                <a:latin typeface="Garamond" charset="0"/>
                <a:ea typeface="Arial" charset="0"/>
                <a:cs typeface="Arial" charset="0"/>
              </a:defRPr>
            </a:lvl2pPr>
            <a:lvl3pPr marL="1125055" indent="-225011" defTabSz="914108" eaLnBrk="0" hangingPunct="0">
              <a:defRPr sz="2800">
                <a:solidFill>
                  <a:schemeClr val="hlink"/>
                </a:solidFill>
                <a:latin typeface="Garamond" charset="0"/>
                <a:ea typeface="Arial" charset="0"/>
                <a:cs typeface="Arial" charset="0"/>
              </a:defRPr>
            </a:lvl3pPr>
            <a:lvl4pPr marL="1575077" indent="-225011" defTabSz="914108" eaLnBrk="0" hangingPunct="0">
              <a:defRPr sz="2800">
                <a:solidFill>
                  <a:schemeClr val="hlink"/>
                </a:solidFill>
                <a:latin typeface="Garamond" charset="0"/>
                <a:ea typeface="Arial" charset="0"/>
                <a:cs typeface="Arial" charset="0"/>
              </a:defRPr>
            </a:lvl4pPr>
            <a:lvl5pPr marL="2025099" indent="-225011" defTabSz="914108" eaLnBrk="0" hangingPunct="0">
              <a:defRPr sz="2800">
                <a:solidFill>
                  <a:schemeClr val="hlink"/>
                </a:solidFill>
                <a:latin typeface="Garamond" charset="0"/>
                <a:ea typeface="Arial" charset="0"/>
                <a:cs typeface="Arial" charset="0"/>
              </a:defRPr>
            </a:lvl5pPr>
            <a:lvl6pPr marL="2475121" indent="-225011" defTabSz="914108" eaLnBrk="0" fontAlgn="base" hangingPunct="0">
              <a:spcBef>
                <a:spcPct val="0"/>
              </a:spcBef>
              <a:spcAft>
                <a:spcPct val="0"/>
              </a:spcAft>
              <a:defRPr sz="2800">
                <a:solidFill>
                  <a:schemeClr val="hlink"/>
                </a:solidFill>
                <a:latin typeface="Garamond" charset="0"/>
                <a:ea typeface="Arial" charset="0"/>
                <a:cs typeface="Arial" charset="0"/>
              </a:defRPr>
            </a:lvl6pPr>
            <a:lvl7pPr marL="2925143" indent="-225011" defTabSz="914108" eaLnBrk="0" fontAlgn="base" hangingPunct="0">
              <a:spcBef>
                <a:spcPct val="0"/>
              </a:spcBef>
              <a:spcAft>
                <a:spcPct val="0"/>
              </a:spcAft>
              <a:defRPr sz="2800">
                <a:solidFill>
                  <a:schemeClr val="hlink"/>
                </a:solidFill>
                <a:latin typeface="Garamond" charset="0"/>
                <a:ea typeface="Arial" charset="0"/>
                <a:cs typeface="Arial" charset="0"/>
              </a:defRPr>
            </a:lvl7pPr>
            <a:lvl8pPr marL="3375165" indent="-225011" defTabSz="914108" eaLnBrk="0" fontAlgn="base" hangingPunct="0">
              <a:spcBef>
                <a:spcPct val="0"/>
              </a:spcBef>
              <a:spcAft>
                <a:spcPct val="0"/>
              </a:spcAft>
              <a:defRPr sz="2800">
                <a:solidFill>
                  <a:schemeClr val="hlink"/>
                </a:solidFill>
                <a:latin typeface="Garamond" charset="0"/>
                <a:ea typeface="Arial" charset="0"/>
                <a:cs typeface="Arial" charset="0"/>
              </a:defRPr>
            </a:lvl8pPr>
            <a:lvl9pPr marL="3825187" indent="-225011" defTabSz="914108"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412425E-47F4-DB49-90B0-424432C0FC85}" type="slidenum">
              <a:rPr lang="fr-CA" sz="1200">
                <a:solidFill>
                  <a:schemeClr val="tx1"/>
                </a:solidFill>
                <a:latin typeface="Arial" charset="0"/>
              </a:rPr>
              <a:pPr eaLnBrk="1" hangingPunct="1"/>
              <a:t>21</a:t>
            </a:fld>
            <a:endParaRPr lang="fr-CA" sz="1200">
              <a:solidFill>
                <a:schemeClr val="tx1"/>
              </a:solidFill>
              <a:latin typeface="Arial"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14920" y="4343400"/>
            <a:ext cx="5028161"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fr-CA">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CA"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A"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356891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52391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CA"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464690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900113" y="1052513"/>
            <a:ext cx="8243887" cy="5329237"/>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3" name="Espace réservé de la date 2"/>
          <p:cNvSpPr>
            <a:spLocks noGrp="1"/>
          </p:cNvSpPr>
          <p:nvPr>
            <p:ph type="dt" sz="half" idx="10"/>
          </p:nvPr>
        </p:nvSpPr>
        <p:spPr>
          <a:xfrm>
            <a:off x="457200" y="6337300"/>
            <a:ext cx="2133600" cy="476250"/>
          </a:xfrm>
        </p:spPr>
        <p:txBody>
          <a:bodyPr/>
          <a:lstStyle>
            <a:lvl1pPr>
              <a:defRPr>
                <a:latin typeface="Arial" charset="0"/>
              </a:defRPr>
            </a:lvl1pPr>
          </a:lstStyle>
          <a:p>
            <a:pPr>
              <a:defRPr/>
            </a:pPr>
            <a:endParaRPr lang="fr-CA"/>
          </a:p>
        </p:txBody>
      </p:sp>
      <p:sp>
        <p:nvSpPr>
          <p:cNvPr id="4" name="Espace réservé du pied de page 3"/>
          <p:cNvSpPr>
            <a:spLocks noGrp="1"/>
          </p:cNvSpPr>
          <p:nvPr>
            <p:ph type="ftr" sz="quarter" idx="11"/>
          </p:nvPr>
        </p:nvSpPr>
        <p:spPr>
          <a:xfrm>
            <a:off x="3124200" y="6337300"/>
            <a:ext cx="2895600" cy="476250"/>
          </a:xfrm>
        </p:spPr>
        <p:txBody>
          <a:bodyPr/>
          <a:lstStyle>
            <a:lvl1pPr>
              <a:defRPr>
                <a:latin typeface="Arial" charset="0"/>
              </a:defRPr>
            </a:lvl1pPr>
          </a:lstStyle>
          <a:p>
            <a:pPr>
              <a:defRPr/>
            </a:pPr>
            <a:endParaRPr lang="fr-CA"/>
          </a:p>
        </p:txBody>
      </p:sp>
      <p:sp>
        <p:nvSpPr>
          <p:cNvPr id="5" name="Espace réservé du numéro de diapositive 4"/>
          <p:cNvSpPr>
            <a:spLocks noGrp="1"/>
          </p:cNvSpPr>
          <p:nvPr>
            <p:ph type="sldNum" sz="quarter" idx="12"/>
          </p:nvPr>
        </p:nvSpPr>
        <p:spPr>
          <a:xfrm>
            <a:off x="6588125" y="6337300"/>
            <a:ext cx="2133600" cy="476250"/>
          </a:xfrm>
        </p:spPr>
        <p:txBody>
          <a:bodyPr/>
          <a:lstStyle>
            <a:lvl1pPr>
              <a:defRPr/>
            </a:lvl1pPr>
          </a:lstStyle>
          <a:p>
            <a:fld id="{B570C972-8C2F-F944-8038-179D514E2E22}" type="slidenum">
              <a:rPr lang="fr-CA"/>
              <a:pPr/>
              <a:t>‹#›</a:t>
            </a:fld>
            <a:endParaRPr lang="fr-CA"/>
          </a:p>
        </p:txBody>
      </p:sp>
    </p:spTree>
    <p:extLst>
      <p:ext uri="{BB962C8B-B14F-4D97-AF65-F5344CB8AC3E}">
        <p14:creationId xmlns:p14="http://schemas.microsoft.com/office/powerpoint/2010/main" val="3893004695"/>
      </p:ext>
    </p:extLst>
  </p:cSld>
  <p:clrMapOvr>
    <a:masterClrMapping/>
  </p:clrMapOvr>
  <p:transition xmlns:p14="http://schemas.microsoft.com/office/powerpoint/2010/mai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Rectangle 13"/>
          <p:cNvSpPr>
            <a:spLocks noGrp="1" noChangeArrowheads="1"/>
          </p:cNvSpPr>
          <p:nvPr>
            <p:ph type="dt" sz="half" idx="10"/>
          </p:nvPr>
        </p:nvSpPr>
        <p:spPr>
          <a:ln/>
        </p:spPr>
        <p:txBody>
          <a:bodyPr/>
          <a:lstStyle>
            <a:lvl1pPr>
              <a:defRPr/>
            </a:lvl1pPr>
          </a:lstStyle>
          <a:p>
            <a:pPr>
              <a:defRPr/>
            </a:pPr>
            <a:endParaRPr lang="fr-CA"/>
          </a:p>
        </p:txBody>
      </p:sp>
      <p:sp>
        <p:nvSpPr>
          <p:cNvPr id="7" name="Rectangle 15"/>
          <p:cNvSpPr>
            <a:spLocks noGrp="1" noChangeArrowheads="1"/>
          </p:cNvSpPr>
          <p:nvPr>
            <p:ph type="sldNum" sz="quarter" idx="11"/>
          </p:nvPr>
        </p:nvSpPr>
        <p:spPr>
          <a:ln/>
        </p:spPr>
        <p:txBody>
          <a:bodyPr/>
          <a:lstStyle>
            <a:lvl1pPr>
              <a:defRPr/>
            </a:lvl1pPr>
          </a:lstStyle>
          <a:p>
            <a:fld id="{BA318E2F-111A-904C-9A43-744C302BD2D5}" type="slidenum">
              <a:rPr lang="fr-CA"/>
              <a:pPr/>
              <a:t>‹#›</a:t>
            </a:fld>
            <a:endParaRPr lang="fr-CA"/>
          </a:p>
        </p:txBody>
      </p:sp>
      <p:sp>
        <p:nvSpPr>
          <p:cNvPr id="8" name="Rectangle 14"/>
          <p:cNvSpPr>
            <a:spLocks noGrp="1" noChangeArrowheads="1"/>
          </p:cNvSpPr>
          <p:nvPr>
            <p:ph type="ftr" sz="quarter" idx="12"/>
          </p:nvPr>
        </p:nvSpPr>
        <p:spPr>
          <a:ln/>
        </p:spPr>
        <p:txBody>
          <a:bodyPr/>
          <a:lstStyle>
            <a:lvl1pPr>
              <a:defRPr/>
            </a:lvl1pPr>
          </a:lstStyle>
          <a:p>
            <a:pPr>
              <a:defRPr/>
            </a:pPr>
            <a:endParaRPr lang="fr-CA"/>
          </a:p>
        </p:txBody>
      </p:sp>
    </p:spTree>
    <p:extLst>
      <p:ext uri="{BB962C8B-B14F-4D97-AF65-F5344CB8AC3E}">
        <p14:creationId xmlns:p14="http://schemas.microsoft.com/office/powerpoint/2010/main" val="3774025082"/>
      </p:ext>
    </p:extLst>
  </p:cSld>
  <p:clrMapOvr>
    <a:masterClrMapping/>
  </p:clrMapOvr>
  <p:transition xmlns:p14="http://schemas.microsoft.com/office/powerpoint/2010/mai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idx="1"/>
          </p:nvPr>
        </p:nvSpPr>
        <p:spPr/>
        <p:txBody>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89314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CA"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A" smtClean="0"/>
              <a:t>Cliquez pour modifier les styles du texte du masque</a:t>
            </a:r>
          </a:p>
        </p:txBody>
      </p:sp>
      <p:sp>
        <p:nvSpPr>
          <p:cNvPr id="4" name="Espace réservé de la date 3"/>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63073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299675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CA"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7" name="Espace réservé de la date 6"/>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11137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A" smtClean="0"/>
              <a:t>Cliquez et modifiez le titre</a:t>
            </a:r>
            <a:endParaRPr lang="fr-FR"/>
          </a:p>
        </p:txBody>
      </p:sp>
      <p:sp>
        <p:nvSpPr>
          <p:cNvPr id="3" name="Espace réservé de la date 2"/>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7811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683523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CA"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427801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CA"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A" smtClean="0"/>
              <a:t>Cliquez pour modifier les styles du texte du masque</a:t>
            </a:r>
          </a:p>
        </p:txBody>
      </p:sp>
      <p:sp>
        <p:nvSpPr>
          <p:cNvPr id="5" name="Espace réservé de la date 4"/>
          <p:cNvSpPr>
            <a:spLocks noGrp="1"/>
          </p:cNvSpPr>
          <p:nvPr>
            <p:ph type="dt" sz="half" idx="10"/>
          </p:nvPr>
        </p:nvSpPr>
        <p:spPr/>
        <p:txBody>
          <a:bodyPr/>
          <a:lstStyle/>
          <a:p>
            <a:fld id="{C1F48945-373B-F644-B878-9AD28BF7AD29}" type="datetimeFigureOut">
              <a:rPr lang="fr-FR" smtClean="0"/>
              <a:pPr/>
              <a:t>2018-03-19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7026CDD-29CE-A94E-BFEA-18BFB474CDFC}" type="slidenum">
              <a:rPr lang="fr-FR" smtClean="0"/>
              <a:pPr/>
              <a:t>‹#›</a:t>
            </a:fld>
            <a:endParaRPr lang="fr-FR"/>
          </a:p>
        </p:txBody>
      </p:sp>
    </p:spTree>
    <p:extLst>
      <p:ext uri="{BB962C8B-B14F-4D97-AF65-F5344CB8AC3E}">
        <p14:creationId xmlns:p14="http://schemas.microsoft.com/office/powerpoint/2010/main" val="1412884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A"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48945-373B-F644-B878-9AD28BF7AD29}" type="datetimeFigureOut">
              <a:rPr lang="fr-FR" smtClean="0"/>
              <a:pPr/>
              <a:t>2018-03-19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026CDD-29CE-A94E-BFEA-18BFB474CDFC}" type="slidenum">
              <a:rPr lang="fr-FR" smtClean="0"/>
              <a:pPr/>
              <a:t>‹#›</a:t>
            </a:fld>
            <a:endParaRPr lang="fr-FR"/>
          </a:p>
        </p:txBody>
      </p:sp>
    </p:spTree>
    <p:extLst>
      <p:ext uri="{BB962C8B-B14F-4D97-AF65-F5344CB8AC3E}">
        <p14:creationId xmlns:p14="http://schemas.microsoft.com/office/powerpoint/2010/main" val="283468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oleObject" Target="../embeddings/oleObject1.bin"/><Relationship Id="rId5" Type="http://schemas.openxmlformats.org/officeDocument/2006/relationships/image" Target="../media/image3.png"/><Relationship Id="rId6" Type="http://schemas.openxmlformats.org/officeDocument/2006/relationships/image" Target="../media/image1.jpe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5" Type="http://schemas.openxmlformats.org/officeDocument/2006/relationships/image" Target="../media/image5.wmf"/><Relationship Id="rId6" Type="http://schemas.openxmlformats.org/officeDocument/2006/relationships/image" Target="../media/image6.wmf"/><Relationship Id="rId7" Type="http://schemas.openxmlformats.org/officeDocument/2006/relationships/image" Target="../media/image1.jpe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audio" Target="../media/audio1.bin"/></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audio" Target="../media/audio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3.xml"/><Relationship Id="rId2"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1.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9.wmf"/><Relationship Id="rId5" Type="http://schemas.openxmlformats.org/officeDocument/2006/relationships/oleObject" Target="../embeddings/oleObject3.bin"/><Relationship Id="rId6" Type="http://schemas.openxmlformats.org/officeDocument/2006/relationships/image" Target="../media/image20.wmf"/><Relationship Id="rId7" Type="http://schemas.openxmlformats.org/officeDocument/2006/relationships/image" Target="../media/image1.jpe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9.wmf"/><Relationship Id="rId5" Type="http://schemas.openxmlformats.org/officeDocument/2006/relationships/oleObject" Target="../embeddings/oleObject4.bin"/><Relationship Id="rId6" Type="http://schemas.openxmlformats.org/officeDocument/2006/relationships/image" Target="../media/image20.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9.wmf"/><Relationship Id="rId5" Type="http://schemas.openxmlformats.org/officeDocument/2006/relationships/oleObject" Target="../embeddings/oleObject5.bin"/><Relationship Id="rId6" Type="http://schemas.openxmlformats.org/officeDocument/2006/relationships/image" Target="../media/image20.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9.wmf"/><Relationship Id="rId5" Type="http://schemas.openxmlformats.org/officeDocument/2006/relationships/oleObject" Target="../embeddings/oleObject6.bin"/><Relationship Id="rId6" Type="http://schemas.openxmlformats.org/officeDocument/2006/relationships/image" Target="../media/image20.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5.xml"/><Relationship Id="rId2"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9.wmf"/><Relationship Id="rId5" Type="http://schemas.openxmlformats.org/officeDocument/2006/relationships/oleObject" Target="../embeddings/oleObject7.bin"/><Relationship Id="rId6" Type="http://schemas.openxmlformats.org/officeDocument/2006/relationships/image" Target="../media/image20.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9.wmf"/><Relationship Id="rId5" Type="http://schemas.openxmlformats.org/officeDocument/2006/relationships/oleObject" Target="../embeddings/oleObject8.bin"/><Relationship Id="rId6" Type="http://schemas.openxmlformats.org/officeDocument/2006/relationships/image" Target="../media/image20.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33.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17.xml"/><Relationship Id="rId2" Type="http://schemas.openxmlformats.org/officeDocument/2006/relationships/tags" Target="../tags/tag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4"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3.png"/><Relationship Id="rId6" Type="http://schemas.openxmlformats.org/officeDocument/2006/relationships/image" Target="../media/image1.jpeg"/><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4" Type="http://schemas.openxmlformats.org/officeDocument/2006/relationships/image" Target="../media/image25.gif"/><Relationship Id="rId5" Type="http://schemas.openxmlformats.org/officeDocument/2006/relationships/image" Target="../media/image26.wmf"/><Relationship Id="rId6" Type="http://schemas.openxmlformats.org/officeDocument/2006/relationships/image" Target="../media/image27.wmf"/><Relationship Id="rId7"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3" Type="http://schemas.openxmlformats.org/officeDocument/2006/relationships/image" Target="../media/image28.wmf"/><Relationship Id="rId4" Type="http://schemas.openxmlformats.org/officeDocument/2006/relationships/image" Target="../media/image29.wmf"/><Relationship Id="rId5" Type="http://schemas.openxmlformats.org/officeDocument/2006/relationships/image" Target="../media/image1.jpeg"/><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2.xml"/><Relationship Id="rId6" Type="http://schemas.openxmlformats.org/officeDocument/2006/relationships/image" Target="../media/image1.jpeg"/><Relationship Id="rId1" Type="http://schemas.openxmlformats.org/officeDocument/2006/relationships/tags" Target="../tags/tag9.xml"/><Relationship Id="rId2" Type="http://schemas.openxmlformats.org/officeDocument/2006/relationships/tags" Target="../tags/tag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1.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Layout" Target="../slideLayouts/slideLayout2.xml"/><Relationship Id="rId6" Type="http://schemas.openxmlformats.org/officeDocument/2006/relationships/notesSlide" Target="../notesSlides/notesSlide24.xml"/><Relationship Id="rId7" Type="http://schemas.openxmlformats.org/officeDocument/2006/relationships/image" Target="../media/image30.jpeg"/><Relationship Id="rId8" Type="http://schemas.openxmlformats.org/officeDocument/2006/relationships/image" Target="../media/image1.jpeg"/><Relationship Id="rId1" Type="http://schemas.openxmlformats.org/officeDocument/2006/relationships/tags" Target="../tags/tag21.xml"/><Relationship Id="rId2" Type="http://schemas.openxmlformats.org/officeDocument/2006/relationships/tags" Target="../tags/tag22.xml"/></Relationships>
</file>

<file path=ppt/slides/_rels/slide42.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2.xml"/><Relationship Id="rId5" Type="http://schemas.openxmlformats.org/officeDocument/2006/relationships/image" Target="../media/image1.jpeg"/><Relationship Id="rId1" Type="http://schemas.openxmlformats.org/officeDocument/2006/relationships/tags" Target="../tags/tag25.xml"/><Relationship Id="rId2" Type="http://schemas.openxmlformats.org/officeDocument/2006/relationships/tags" Target="../tags/tag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24971" y="1917876"/>
            <a:ext cx="7772400" cy="1470025"/>
          </a:xfrm>
        </p:spPr>
        <p:txBody>
          <a:bodyPr>
            <a:normAutofit fontScale="90000"/>
          </a:bodyPr>
          <a:lstStyle/>
          <a:p>
            <a:r>
              <a:rPr lang="fr-FR" sz="2400" b="1" dirty="0" smtClean="0">
                <a:latin typeface="Verdana"/>
                <a:cs typeface="Verdana"/>
              </a:rPr>
              <a:t>INF755 Méthodes d’analyse et de conception</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Hiver </a:t>
            </a:r>
            <a:r>
              <a:rPr lang="fr-FR" sz="2400" b="1" dirty="0" smtClean="0">
                <a:latin typeface="Verdana"/>
                <a:cs typeface="Verdana"/>
              </a:rPr>
              <a:t>2018</a:t>
            </a: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
            </a:r>
            <a:br>
              <a:rPr lang="fr-FR" sz="2400" b="1" dirty="0" smtClean="0">
                <a:latin typeface="Verdana"/>
                <a:cs typeface="Verdana"/>
              </a:rPr>
            </a:br>
            <a:r>
              <a:rPr lang="fr-FR" sz="2400" b="1" dirty="0" smtClean="0">
                <a:latin typeface="Verdana"/>
                <a:cs typeface="Verdana"/>
              </a:rPr>
              <a:t>Séance</a:t>
            </a:r>
            <a:r>
              <a:rPr lang="fr-FR" sz="2400" b="1" dirty="0" smtClean="0">
                <a:latin typeface="Verdana"/>
                <a:cs typeface="Verdana"/>
              </a:rPr>
              <a:t>-11</a:t>
            </a:r>
            <a:endParaRPr lang="fr-FR" sz="2400" b="1" dirty="0">
              <a:latin typeface="Verdana"/>
              <a:cs typeface="Verdana"/>
            </a:endParaRPr>
          </a:p>
        </p:txBody>
      </p:sp>
      <p:sp>
        <p:nvSpPr>
          <p:cNvPr id="3" name="Sous-titre 2"/>
          <p:cNvSpPr>
            <a:spLocks noGrp="1"/>
          </p:cNvSpPr>
          <p:nvPr>
            <p:ph type="subTitle" idx="1"/>
          </p:nvPr>
        </p:nvSpPr>
        <p:spPr>
          <a:xfrm>
            <a:off x="1615150" y="5105400"/>
            <a:ext cx="6400800" cy="1752600"/>
          </a:xfrm>
        </p:spPr>
        <p:txBody>
          <a:bodyPr>
            <a:normAutofit/>
          </a:bodyPr>
          <a:lstStyle/>
          <a:p>
            <a:r>
              <a:rPr lang="fr-FR" sz="2400" dirty="0" smtClean="0">
                <a:solidFill>
                  <a:schemeClr val="tx1"/>
                </a:solidFill>
                <a:latin typeface="Verdana"/>
                <a:cs typeface="Verdana"/>
              </a:rPr>
              <a:t>Chargé de cours: Alain Cardinal</a:t>
            </a:r>
            <a:endParaRPr lang="fr-FR" sz="2400" dirty="0">
              <a:solidFill>
                <a:schemeClr val="tx1"/>
              </a:solidFill>
              <a:latin typeface="Verdana"/>
              <a:cs typeface="Verdana"/>
            </a:endParaRPr>
          </a:p>
        </p:txBody>
      </p:sp>
      <p:pic>
        <p:nvPicPr>
          <p:cNvPr id="4" name="Image 3"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5" name="Rectangle 4"/>
          <p:cNvSpPr/>
          <p:nvPr/>
        </p:nvSpPr>
        <p:spPr>
          <a:xfrm>
            <a:off x="3631854" y="3784985"/>
            <a:ext cx="2606804"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fr-FR" sz="5400" b="1" cap="none" spc="0" dirty="0" smtClean="0">
                <a:ln/>
                <a:solidFill>
                  <a:schemeClr val="accent3"/>
                </a:solidFill>
                <a:effectLst/>
              </a:rPr>
              <a:t>Bonsoir!</a:t>
            </a:r>
            <a:endParaRPr lang="fr-FR" sz="5400" b="1" cap="none" spc="0" dirty="0">
              <a:ln/>
              <a:solidFill>
                <a:schemeClr val="accent3"/>
              </a:solidFill>
              <a:effectLst/>
            </a:endParaRPr>
          </a:p>
        </p:txBody>
      </p:sp>
    </p:spTree>
    <p:extLst>
      <p:ext uri="{BB962C8B-B14F-4D97-AF65-F5344CB8AC3E}">
        <p14:creationId xmlns:p14="http://schemas.microsoft.com/office/powerpoint/2010/main" val="36628528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A0418C53-1510-6E42-B5C7-7E3648862ADC}" type="slidenum">
              <a:rPr lang="fr-CA" sz="1200">
                <a:solidFill>
                  <a:schemeClr val="tx1"/>
                </a:solidFill>
                <a:latin typeface="Arial" charset="0"/>
              </a:rPr>
              <a:pPr eaLnBrk="1" hangingPunct="1"/>
              <a:t>10</a:t>
            </a:fld>
            <a:endParaRPr lang="fr-CA" sz="1200">
              <a:solidFill>
                <a:schemeClr val="tx1"/>
              </a:solidFill>
              <a:latin typeface="Arial" charset="0"/>
            </a:endParaRPr>
          </a:p>
        </p:txBody>
      </p:sp>
      <p:sp>
        <p:nvSpPr>
          <p:cNvPr id="23555" name="Espace réservé du pied de page 4"/>
          <p:cNvSpPr>
            <a:spLocks noGrp="1"/>
          </p:cNvSpPr>
          <p:nvPr>
            <p:ph type="ftr" sz="quarter" idx="12"/>
          </p:nvPr>
        </p:nvSpPr>
        <p:spPr>
          <a:xfrm>
            <a:off x="3214688" y="6381750"/>
            <a:ext cx="2895600" cy="476250"/>
          </a:xfrm>
        </p:spPr>
        <p:txBody>
          <a:bodyPr/>
          <a:lstStyle/>
          <a:p>
            <a:pPr>
              <a:defRPr/>
            </a:pPr>
            <a:endParaRPr lang="fr-CA" smtClean="0"/>
          </a:p>
        </p:txBody>
      </p:sp>
      <p:sp>
        <p:nvSpPr>
          <p:cNvPr id="792578" name="Rectangle 2"/>
          <p:cNvSpPr>
            <a:spLocks noChangeArrowheads="1"/>
          </p:cNvSpPr>
          <p:nvPr/>
        </p:nvSpPr>
        <p:spPr bwMode="auto">
          <a:xfrm>
            <a:off x="1066800" y="0"/>
            <a:ext cx="7772400" cy="609600"/>
          </a:xfrm>
          <a:prstGeom prst="rect">
            <a:avLst/>
          </a:prstGeom>
          <a:noFill/>
          <a:ln w="9525">
            <a:noFill/>
            <a:miter lim="800000"/>
            <a:headEnd/>
            <a:tailEnd/>
          </a:ln>
        </p:spPr>
        <p:txBody>
          <a:bodyPr/>
          <a:lstStyle/>
          <a:p>
            <a:pPr algn="r" eaLnBrk="0" hangingPunct="0">
              <a:defRPr/>
            </a:pPr>
            <a:endParaRPr kumimoji="1" lang="fr-CA" sz="3800" b="1" i="1">
              <a:effectLst>
                <a:outerShdw blurRad="38100" dist="38100" dir="2700000" algn="tl">
                  <a:srgbClr val="000000"/>
                </a:outerShdw>
              </a:effectLst>
              <a:latin typeface="Times New Roman" pitchFamily="18" charset="0"/>
              <a:ea typeface="+mn-ea"/>
              <a:cs typeface="+mn-cs"/>
            </a:endParaRPr>
          </a:p>
        </p:txBody>
      </p:sp>
      <p:sp>
        <p:nvSpPr>
          <p:cNvPr id="792580" name="Text Box 4"/>
          <p:cNvSpPr txBox="1">
            <a:spLocks noChangeArrowheads="1"/>
          </p:cNvSpPr>
          <p:nvPr/>
        </p:nvSpPr>
        <p:spPr bwMode="auto">
          <a:xfrm>
            <a:off x="1066800" y="2381250"/>
            <a:ext cx="7661275" cy="463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74650" indent="-374650"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85000"/>
              </a:spcBef>
            </a:pPr>
            <a:r>
              <a:rPr kumimoji="1" lang="fr-CA" sz="2200" dirty="0">
                <a:solidFill>
                  <a:srgbClr val="000000"/>
                </a:solidFill>
                <a:latin typeface="Comic Sans MS" charset="0"/>
                <a:sym typeface="Monotype Sorts" charset="0"/>
              </a:rPr>
              <a:t></a:t>
            </a:r>
            <a:r>
              <a:rPr kumimoji="1" lang="fr-CH" sz="2200" b="1" dirty="0">
                <a:solidFill>
                  <a:srgbClr val="000000"/>
                </a:solidFill>
                <a:latin typeface="Comic Sans MS" charset="0"/>
              </a:rPr>
              <a:t>  </a:t>
            </a:r>
            <a:r>
              <a:rPr kumimoji="1" lang="fr-CA" sz="2400" dirty="0">
                <a:solidFill>
                  <a:srgbClr val="000000"/>
                </a:solidFill>
                <a:latin typeface="Times New Roman" charset="0"/>
              </a:rPr>
              <a:t>Baan</a:t>
            </a:r>
            <a:endParaRPr kumimoji="1" lang="fr-CH" sz="2200" dirty="0">
              <a:solidFill>
                <a:srgbClr val="000000"/>
              </a:solidFill>
              <a:latin typeface="Comic Sans MS" charset="0"/>
            </a:endParaRPr>
          </a:p>
          <a:p>
            <a:pPr>
              <a:spcBef>
                <a:spcPct val="85000"/>
              </a:spcBef>
            </a:pPr>
            <a:r>
              <a:rPr kumimoji="1" lang="fr-CA" sz="2200" dirty="0">
                <a:solidFill>
                  <a:srgbClr val="000000"/>
                </a:solidFill>
                <a:latin typeface="Comic Sans MS" charset="0"/>
                <a:sym typeface="Monotype Sorts" charset="0"/>
              </a:rPr>
              <a:t></a:t>
            </a:r>
            <a:r>
              <a:rPr kumimoji="1" lang="fr-CH" sz="2200" dirty="0">
                <a:solidFill>
                  <a:srgbClr val="000000"/>
                </a:solidFill>
                <a:latin typeface="Comic Sans MS" charset="0"/>
              </a:rPr>
              <a:t>   </a:t>
            </a:r>
            <a:r>
              <a:rPr kumimoji="1" lang="fr-CA" sz="2400" dirty="0">
                <a:solidFill>
                  <a:srgbClr val="000000"/>
                </a:solidFill>
                <a:latin typeface="Times New Roman" charset="0"/>
              </a:rPr>
              <a:t>J.D. Edwards</a:t>
            </a:r>
            <a:endParaRPr kumimoji="1" lang="fr-CH" sz="2200" dirty="0">
              <a:solidFill>
                <a:srgbClr val="000000"/>
              </a:solidFill>
              <a:latin typeface="Comic Sans MS" charset="0"/>
            </a:endParaRPr>
          </a:p>
          <a:p>
            <a:pPr>
              <a:lnSpc>
                <a:spcPct val="130000"/>
              </a:lnSpc>
              <a:spcBef>
                <a:spcPct val="85000"/>
              </a:spcBef>
            </a:pPr>
            <a:r>
              <a:rPr kumimoji="1" lang="fr-CA" sz="2200" dirty="0">
                <a:solidFill>
                  <a:srgbClr val="000000"/>
                </a:solidFill>
                <a:latin typeface="Comic Sans MS" charset="0"/>
                <a:sym typeface="Monotype Sorts" charset="0"/>
              </a:rPr>
              <a:t></a:t>
            </a:r>
            <a:r>
              <a:rPr kumimoji="1" lang="fr-CH" sz="2200" dirty="0">
                <a:solidFill>
                  <a:srgbClr val="000000"/>
                </a:solidFill>
                <a:latin typeface="Comic Sans MS" charset="0"/>
              </a:rPr>
              <a:t>   Oracle</a:t>
            </a:r>
          </a:p>
          <a:p>
            <a:pPr>
              <a:lnSpc>
                <a:spcPct val="130000"/>
              </a:lnSpc>
              <a:spcBef>
                <a:spcPct val="85000"/>
              </a:spcBef>
            </a:pPr>
            <a:r>
              <a:rPr kumimoji="1" lang="fr-CA" sz="2200" dirty="0">
                <a:solidFill>
                  <a:srgbClr val="000000"/>
                </a:solidFill>
                <a:latin typeface="Comic Sans MS" charset="0"/>
                <a:sym typeface="Monotype Sorts" charset="0"/>
              </a:rPr>
              <a:t></a:t>
            </a:r>
            <a:r>
              <a:rPr kumimoji="1" lang="fr-CH" sz="2200" dirty="0">
                <a:solidFill>
                  <a:srgbClr val="000000"/>
                </a:solidFill>
                <a:latin typeface="Comic Sans MS" charset="0"/>
              </a:rPr>
              <a:t>   </a:t>
            </a:r>
            <a:r>
              <a:rPr kumimoji="1" lang="fr-CA" sz="2400" dirty="0" err="1">
                <a:solidFill>
                  <a:srgbClr val="000000"/>
                </a:solidFill>
                <a:latin typeface="Times New Roman" charset="0"/>
              </a:rPr>
              <a:t>PeopleSoft</a:t>
            </a:r>
            <a:endParaRPr kumimoji="1" lang="fr-CH" sz="2400" dirty="0">
              <a:solidFill>
                <a:srgbClr val="000000"/>
              </a:solidFill>
              <a:latin typeface="Times New Roman" charset="0"/>
            </a:endParaRPr>
          </a:p>
          <a:p>
            <a:pPr>
              <a:lnSpc>
                <a:spcPct val="130000"/>
              </a:lnSpc>
              <a:spcBef>
                <a:spcPct val="85000"/>
              </a:spcBef>
            </a:pPr>
            <a:r>
              <a:rPr kumimoji="1" lang="fr-CA" dirty="0">
                <a:solidFill>
                  <a:srgbClr val="000000"/>
                </a:solidFill>
                <a:latin typeface="Comic Sans MS" charset="0"/>
                <a:sym typeface="Monotype Sorts" charset="0"/>
              </a:rPr>
              <a:t></a:t>
            </a:r>
            <a:r>
              <a:rPr kumimoji="1" lang="fr-CH" dirty="0">
                <a:solidFill>
                  <a:srgbClr val="000000"/>
                </a:solidFill>
                <a:latin typeface="Comic Sans MS" charset="0"/>
              </a:rPr>
              <a:t>   </a:t>
            </a:r>
            <a:r>
              <a:rPr kumimoji="1" lang="fr-CH" sz="3200" dirty="0">
                <a:solidFill>
                  <a:srgbClr val="000000"/>
                </a:solidFill>
                <a:latin typeface="Comic Sans MS" charset="0"/>
              </a:rPr>
              <a:t>SAP</a:t>
            </a:r>
          </a:p>
          <a:p>
            <a:pPr>
              <a:lnSpc>
                <a:spcPct val="130000"/>
              </a:lnSpc>
              <a:spcBef>
                <a:spcPct val="85000"/>
              </a:spcBef>
            </a:pPr>
            <a:endParaRPr kumimoji="1" lang="fr-CH" dirty="0">
              <a:solidFill>
                <a:schemeClr val="folHlink"/>
              </a:solidFill>
              <a:latin typeface="Comic Sans MS" charset="0"/>
            </a:endParaRPr>
          </a:p>
        </p:txBody>
      </p:sp>
      <p:sp>
        <p:nvSpPr>
          <p:cNvPr id="24582" name="Text Box 5"/>
          <p:cNvSpPr txBox="1">
            <a:spLocks noChangeArrowheads="1"/>
          </p:cNvSpPr>
          <p:nvPr/>
        </p:nvSpPr>
        <p:spPr bwMode="auto">
          <a:xfrm>
            <a:off x="114300" y="1831975"/>
            <a:ext cx="6019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r>
              <a:rPr lang="fr-CH" sz="3000" b="1" dirty="0">
                <a:solidFill>
                  <a:srgbClr val="000000"/>
                </a:solidFill>
                <a:latin typeface="Times New Roman" charset="0"/>
              </a:rPr>
              <a:t>Principaux fournisseurs de SGI:</a:t>
            </a:r>
          </a:p>
        </p:txBody>
      </p:sp>
      <p:sp>
        <p:nvSpPr>
          <p:cNvPr id="792582" name="Rectangle 6"/>
          <p:cNvSpPr>
            <a:spLocks noChangeArrowheads="1"/>
          </p:cNvSpPr>
          <p:nvPr/>
        </p:nvSpPr>
        <p:spPr bwMode="auto">
          <a:xfrm>
            <a:off x="3124200" y="722313"/>
            <a:ext cx="5327650" cy="1128712"/>
          </a:xfrm>
          <a:prstGeom prst="rect">
            <a:avLst/>
          </a:prstGeom>
          <a:noFill/>
          <a:ln w="9525">
            <a:noFill/>
            <a:miter lim="800000"/>
            <a:headEnd/>
            <a:tailEnd/>
          </a:ln>
          <a:effectLst/>
        </p:spPr>
        <p:txBody>
          <a:bodyPr>
            <a:spAutoFit/>
          </a:bodyPr>
          <a:lstStyle/>
          <a:p>
            <a:r>
              <a:rPr lang="fr-CA" sz="4000" dirty="0">
                <a:effectLst>
                  <a:outerShdw blurRad="38100" dist="38100" dir="2700000" algn="tl">
                    <a:srgbClr val="000000"/>
                  </a:outerShdw>
                </a:effectLst>
              </a:rPr>
              <a:t>Introduction à un ERP </a:t>
            </a:r>
          </a:p>
          <a:p>
            <a:r>
              <a:rPr lang="fr-CA" dirty="0">
                <a:effectLst>
                  <a:outerShdw blurRad="38100" dist="38100" dir="2700000" algn="tl">
                    <a:srgbClr val="000000"/>
                  </a:outerShdw>
                </a:effectLst>
              </a:rPr>
              <a:t>                  </a:t>
            </a:r>
            <a:endParaRPr lang="fr-CA" sz="3200" dirty="0">
              <a:effectLst>
                <a:outerShdw blurRad="38100" dist="38100" dir="2700000" algn="tl">
                  <a:srgbClr val="000000"/>
                </a:outerShdw>
              </a:effectLst>
            </a:endParaRPr>
          </a:p>
        </p:txBody>
      </p:sp>
      <p:pic>
        <p:nvPicPr>
          <p:cNvPr id="8"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45144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792578"/>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0" fill="hold" grpId="0" nodeType="afterEffect">
                                  <p:stCondLst>
                                    <p:cond delay="1000"/>
                                  </p:stCondLst>
                                  <p:childTnLst>
                                    <p:set>
                                      <p:cBhvr>
                                        <p:cTn id="9" dur="1" fill="hold">
                                          <p:stCondLst>
                                            <p:cond delay="0"/>
                                          </p:stCondLst>
                                        </p:cTn>
                                        <p:tgtEl>
                                          <p:spTgt spid="792580">
                                            <p:txEl>
                                              <p:pRg st="0" end="0"/>
                                            </p:txEl>
                                          </p:spTgt>
                                        </p:tgtEl>
                                        <p:attrNameLst>
                                          <p:attrName>style.visibility</p:attrName>
                                        </p:attrNameLst>
                                      </p:cBhvr>
                                      <p:to>
                                        <p:strVal val="visible"/>
                                      </p:to>
                                    </p:set>
                                    <p:anim calcmode="lin" valueType="num">
                                      <p:cBhvr>
                                        <p:cTn id="10" dur="500" fill="hold"/>
                                        <p:tgtEl>
                                          <p:spTgt spid="792580">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792580">
                                            <p:txEl>
                                              <p:pRg st="0" end="0"/>
                                            </p:txEl>
                                          </p:spTgt>
                                        </p:tgtEl>
                                        <p:attrNameLst>
                                          <p:attrName>ppt_h</p:attrName>
                                        </p:attrNameLst>
                                      </p:cBhvr>
                                      <p:tavLst>
                                        <p:tav tm="0">
                                          <p:val>
                                            <p:strVal val="#ppt_h"/>
                                          </p:val>
                                        </p:tav>
                                        <p:tav tm="100000">
                                          <p:val>
                                            <p:strVal val="#ppt_h"/>
                                          </p:val>
                                        </p:tav>
                                      </p:tavLst>
                                    </p:anim>
                                  </p:childTnLst>
                                </p:cTn>
                              </p:par>
                            </p:childTnLst>
                          </p:cTn>
                        </p:par>
                        <p:par>
                          <p:cTn id="12" fill="hold" nodeType="afterGroup">
                            <p:stCondLst>
                              <p:cond delay="2000"/>
                            </p:stCondLst>
                            <p:childTnLst>
                              <p:par>
                                <p:cTn id="13" presetID="17" presetClass="entr" presetSubtype="10" fill="hold" grpId="0" nodeType="afterEffect">
                                  <p:stCondLst>
                                    <p:cond delay="1000"/>
                                  </p:stCondLst>
                                  <p:childTnLst>
                                    <p:set>
                                      <p:cBhvr>
                                        <p:cTn id="14" dur="1" fill="hold">
                                          <p:stCondLst>
                                            <p:cond delay="0"/>
                                          </p:stCondLst>
                                        </p:cTn>
                                        <p:tgtEl>
                                          <p:spTgt spid="792580">
                                            <p:txEl>
                                              <p:pRg st="1" end="1"/>
                                            </p:txEl>
                                          </p:spTgt>
                                        </p:tgtEl>
                                        <p:attrNameLst>
                                          <p:attrName>style.visibility</p:attrName>
                                        </p:attrNameLst>
                                      </p:cBhvr>
                                      <p:to>
                                        <p:strVal val="visible"/>
                                      </p:to>
                                    </p:set>
                                    <p:anim calcmode="lin" valueType="num">
                                      <p:cBhvr>
                                        <p:cTn id="15" dur="500" fill="hold"/>
                                        <p:tgtEl>
                                          <p:spTgt spid="792580">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792580">
                                            <p:txEl>
                                              <p:p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3500"/>
                            </p:stCondLst>
                            <p:childTnLst>
                              <p:par>
                                <p:cTn id="18" presetID="17" presetClass="entr" presetSubtype="10" fill="hold" grpId="0" nodeType="afterEffect">
                                  <p:stCondLst>
                                    <p:cond delay="1000"/>
                                  </p:stCondLst>
                                  <p:childTnLst>
                                    <p:set>
                                      <p:cBhvr>
                                        <p:cTn id="19" dur="1" fill="hold">
                                          <p:stCondLst>
                                            <p:cond delay="0"/>
                                          </p:stCondLst>
                                        </p:cTn>
                                        <p:tgtEl>
                                          <p:spTgt spid="792580">
                                            <p:txEl>
                                              <p:pRg st="2" end="2"/>
                                            </p:txEl>
                                          </p:spTgt>
                                        </p:tgtEl>
                                        <p:attrNameLst>
                                          <p:attrName>style.visibility</p:attrName>
                                        </p:attrNameLst>
                                      </p:cBhvr>
                                      <p:to>
                                        <p:strVal val="visible"/>
                                      </p:to>
                                    </p:set>
                                    <p:anim calcmode="lin" valueType="num">
                                      <p:cBhvr>
                                        <p:cTn id="20" dur="500" fill="hold"/>
                                        <p:tgtEl>
                                          <p:spTgt spid="792580">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92580">
                                            <p:txEl>
                                              <p:pRg st="2" end="2"/>
                                            </p:txEl>
                                          </p:spTgt>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0"/>
                            </p:stCondLst>
                            <p:childTnLst>
                              <p:par>
                                <p:cTn id="23" presetID="17" presetClass="entr" presetSubtype="10" fill="hold" grpId="0" nodeType="afterEffect">
                                  <p:stCondLst>
                                    <p:cond delay="1000"/>
                                  </p:stCondLst>
                                  <p:childTnLst>
                                    <p:set>
                                      <p:cBhvr>
                                        <p:cTn id="24" dur="1" fill="hold">
                                          <p:stCondLst>
                                            <p:cond delay="0"/>
                                          </p:stCondLst>
                                        </p:cTn>
                                        <p:tgtEl>
                                          <p:spTgt spid="792580">
                                            <p:txEl>
                                              <p:pRg st="3" end="3"/>
                                            </p:txEl>
                                          </p:spTgt>
                                        </p:tgtEl>
                                        <p:attrNameLst>
                                          <p:attrName>style.visibility</p:attrName>
                                        </p:attrNameLst>
                                      </p:cBhvr>
                                      <p:to>
                                        <p:strVal val="visible"/>
                                      </p:to>
                                    </p:set>
                                    <p:anim calcmode="lin" valueType="num">
                                      <p:cBhvr>
                                        <p:cTn id="25" dur="500" fill="hold"/>
                                        <p:tgtEl>
                                          <p:spTgt spid="792580">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792580">
                                            <p:txEl>
                                              <p:pRg st="3" end="3"/>
                                            </p:txEl>
                                          </p:spTgt>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6500"/>
                            </p:stCondLst>
                            <p:childTnLst>
                              <p:par>
                                <p:cTn id="28" presetID="17" presetClass="entr" presetSubtype="10" fill="hold" grpId="0" nodeType="afterEffect">
                                  <p:stCondLst>
                                    <p:cond delay="1000"/>
                                  </p:stCondLst>
                                  <p:childTnLst>
                                    <p:set>
                                      <p:cBhvr>
                                        <p:cTn id="29" dur="1" fill="hold">
                                          <p:stCondLst>
                                            <p:cond delay="0"/>
                                          </p:stCondLst>
                                        </p:cTn>
                                        <p:tgtEl>
                                          <p:spTgt spid="792580">
                                            <p:txEl>
                                              <p:pRg st="4" end="4"/>
                                            </p:txEl>
                                          </p:spTgt>
                                        </p:tgtEl>
                                        <p:attrNameLst>
                                          <p:attrName>style.visibility</p:attrName>
                                        </p:attrNameLst>
                                      </p:cBhvr>
                                      <p:to>
                                        <p:strVal val="visible"/>
                                      </p:to>
                                    </p:set>
                                    <p:anim calcmode="lin" valueType="num">
                                      <p:cBhvr>
                                        <p:cTn id="30" dur="500" fill="hold"/>
                                        <p:tgtEl>
                                          <p:spTgt spid="792580">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792580">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8" grpId="0" autoUpdateAnimBg="0"/>
      <p:bldP spid="792580" grpId="0" build="p" autoUpdateAnimBg="0" advAuto="100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u pied de page 2"/>
          <p:cNvSpPr>
            <a:spLocks noGrp="1"/>
          </p:cNvSpPr>
          <p:nvPr>
            <p:ph type="ftr" sz="quarter" idx="11"/>
          </p:nvPr>
        </p:nvSpPr>
        <p:spPr>
          <a:xfrm>
            <a:off x="1428750" y="6072188"/>
            <a:ext cx="7329488" cy="476250"/>
          </a:xfrm>
        </p:spPr>
        <p:txBody>
          <a:bodyPr/>
          <a:lstStyle/>
          <a:p>
            <a:pPr algn="l">
              <a:defRPr/>
            </a:pPr>
            <a:endParaRPr lang="en-US" smtClean="0">
              <a:latin typeface="Arial" pitchFamily="34" charset="0"/>
            </a:endParaRPr>
          </a:p>
        </p:txBody>
      </p:sp>
      <p:sp>
        <p:nvSpPr>
          <p:cNvPr id="24579" name="Espace réservé du numéro de diapositive 3"/>
          <p:cNvSpPr>
            <a:spLocks noGrp="1"/>
          </p:cNvSpPr>
          <p:nvPr>
            <p:ph type="sldNum" sz="quarter" idx="12"/>
          </p:nvPr>
        </p:nvSpPr>
        <p:spPr>
          <a:xfrm>
            <a:off x="3124200" y="6337300"/>
            <a:ext cx="2895600" cy="476250"/>
          </a:xfrm>
        </p:spPr>
        <p:txBody>
          <a:bodyPr/>
          <a:lstStyle/>
          <a:p>
            <a:pPr algn="ctr">
              <a:defRPr/>
            </a:pPr>
            <a:endParaRPr lang="fr-FR">
              <a:latin typeface="Arial" pitchFamily="34" charset="0"/>
              <a:ea typeface="+mn-ea"/>
              <a:cs typeface="+mn-cs"/>
            </a:endParaRPr>
          </a:p>
        </p:txBody>
      </p:sp>
      <p:pic>
        <p:nvPicPr>
          <p:cNvPr id="18438" name="Picture 6" descr="ch01_table1-7"/>
          <p:cNvPicPr>
            <a:picLocks noGrp="1" noChangeAspect="1" noChangeArrowheads="1"/>
          </p:cNvPicPr>
          <p:nvPr>
            <p:ph/>
          </p:nvPr>
        </p:nvPicPr>
        <p:blipFill>
          <a:blip r:embed="rId2" cstate="print"/>
          <a:srcRect/>
          <a:stretch>
            <a:fillRect/>
          </a:stretch>
        </p:blipFill>
        <p:spPr>
          <a:xfrm>
            <a:off x="714348" y="500042"/>
            <a:ext cx="7924800" cy="5562600"/>
          </a:xfrm>
          <a:ln w="228600" cap="sq" cmpd="thickThin">
            <a:solidFill>
              <a:srgbClr val="000000"/>
            </a:solidFill>
          </a:ln>
          <a:effectLst>
            <a:innerShdw blurRad="76200">
              <a:srgbClr val="000000"/>
            </a:innerShdw>
          </a:effectLst>
        </p:spPr>
      </p:pic>
    </p:spTree>
    <p:extLst>
      <p:ext uri="{BB962C8B-B14F-4D97-AF65-F5344CB8AC3E}">
        <p14:creationId xmlns:p14="http://schemas.microsoft.com/office/powerpoint/2010/main" val="221393375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3D50DED8-CD25-7B4E-880A-DBF25ADF61C7}" type="slidenum">
              <a:rPr lang="fr-CA" sz="1200">
                <a:solidFill>
                  <a:schemeClr val="tx1"/>
                </a:solidFill>
                <a:latin typeface="Arial" charset="0"/>
              </a:rPr>
              <a:pPr eaLnBrk="1" hangingPunct="1"/>
              <a:t>12</a:t>
            </a:fld>
            <a:endParaRPr lang="fr-CA" sz="1200">
              <a:solidFill>
                <a:schemeClr val="tx1"/>
              </a:solidFill>
              <a:latin typeface="Arial" charset="0"/>
            </a:endParaRPr>
          </a:p>
        </p:txBody>
      </p:sp>
      <p:sp>
        <p:nvSpPr>
          <p:cNvPr id="26627" name="Espace réservé du pied de page 5"/>
          <p:cNvSpPr>
            <a:spLocks noGrp="1"/>
          </p:cNvSpPr>
          <p:nvPr>
            <p:ph type="ftr" sz="quarter" idx="12"/>
          </p:nvPr>
        </p:nvSpPr>
        <p:spPr/>
        <p:txBody>
          <a:bodyPr/>
          <a:lstStyle/>
          <a:p>
            <a:pPr>
              <a:defRPr/>
            </a:pPr>
            <a:endParaRPr lang="fr-CA" smtClean="0"/>
          </a:p>
        </p:txBody>
      </p:sp>
      <p:sp>
        <p:nvSpPr>
          <p:cNvPr id="27652" name="Text Box 2"/>
          <p:cNvSpPr txBox="1">
            <a:spLocks noChangeArrowheads="1"/>
          </p:cNvSpPr>
          <p:nvPr/>
        </p:nvSpPr>
        <p:spPr bwMode="auto">
          <a:xfrm>
            <a:off x="642938" y="2133600"/>
            <a:ext cx="7848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lnSpc>
                <a:spcPct val="150000"/>
              </a:lnSpc>
              <a:spcBef>
                <a:spcPct val="50000"/>
              </a:spcBef>
            </a:pPr>
            <a:endParaRPr lang="fr-CH" sz="2400">
              <a:solidFill>
                <a:schemeClr val="tx1"/>
              </a:solidFill>
              <a:latin typeface="Times New Roman" charset="0"/>
            </a:endParaRPr>
          </a:p>
        </p:txBody>
      </p:sp>
      <p:grpSp>
        <p:nvGrpSpPr>
          <p:cNvPr id="27653" name="Group 3"/>
          <p:cNvGrpSpPr>
            <a:grpSpLocks/>
          </p:cNvGrpSpPr>
          <p:nvPr/>
        </p:nvGrpSpPr>
        <p:grpSpPr bwMode="auto">
          <a:xfrm>
            <a:off x="1244600" y="1692415"/>
            <a:ext cx="7246938" cy="5083175"/>
            <a:chOff x="1136" y="687"/>
            <a:chExt cx="3550" cy="3058"/>
          </a:xfrm>
        </p:grpSpPr>
        <p:grpSp>
          <p:nvGrpSpPr>
            <p:cNvPr id="27656" name="Group 4"/>
            <p:cNvGrpSpPr>
              <a:grpSpLocks/>
            </p:cNvGrpSpPr>
            <p:nvPr/>
          </p:nvGrpSpPr>
          <p:grpSpPr bwMode="auto">
            <a:xfrm>
              <a:off x="1146" y="687"/>
              <a:ext cx="3540" cy="3058"/>
              <a:chOff x="1150" y="687"/>
              <a:chExt cx="3540" cy="3058"/>
            </a:xfrm>
          </p:grpSpPr>
          <p:grpSp>
            <p:nvGrpSpPr>
              <p:cNvPr id="27718" name="Group 5"/>
              <p:cNvGrpSpPr>
                <a:grpSpLocks/>
              </p:cNvGrpSpPr>
              <p:nvPr/>
            </p:nvGrpSpPr>
            <p:grpSpPr bwMode="auto">
              <a:xfrm>
                <a:off x="1150" y="687"/>
                <a:ext cx="1181" cy="1195"/>
                <a:chOff x="1150" y="687"/>
                <a:chExt cx="1181" cy="1195"/>
              </a:xfrm>
            </p:grpSpPr>
            <p:grpSp>
              <p:nvGrpSpPr>
                <p:cNvPr id="27791" name="Group 6"/>
                <p:cNvGrpSpPr>
                  <a:grpSpLocks/>
                </p:cNvGrpSpPr>
                <p:nvPr/>
              </p:nvGrpSpPr>
              <p:grpSpPr bwMode="auto">
                <a:xfrm>
                  <a:off x="1150" y="1260"/>
                  <a:ext cx="591" cy="622"/>
                  <a:chOff x="1150" y="1260"/>
                  <a:chExt cx="591" cy="622"/>
                </a:xfrm>
              </p:grpSpPr>
              <p:sp>
                <p:nvSpPr>
                  <p:cNvPr id="27800" name="Freeform 7"/>
                  <p:cNvSpPr>
                    <a:spLocks/>
                  </p:cNvSpPr>
                  <p:nvPr/>
                </p:nvSpPr>
                <p:spPr bwMode="auto">
                  <a:xfrm>
                    <a:off x="1150" y="1543"/>
                    <a:ext cx="293" cy="339"/>
                  </a:xfrm>
                  <a:custGeom>
                    <a:avLst/>
                    <a:gdLst>
                      <a:gd name="T0" fmla="*/ 292 w 293"/>
                      <a:gd name="T1" fmla="*/ 286 h 339"/>
                      <a:gd name="T2" fmla="*/ 238 w 293"/>
                      <a:gd name="T3" fmla="*/ 338 h 339"/>
                      <a:gd name="T4" fmla="*/ 0 w 293"/>
                      <a:gd name="T5" fmla="*/ 108 h 339"/>
                      <a:gd name="T6" fmla="*/ 0 w 293"/>
                      <a:gd name="T7" fmla="*/ 0 h 339"/>
                      <a:gd name="T8" fmla="*/ 292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292" y="286"/>
                        </a:moveTo>
                        <a:lnTo>
                          <a:pt x="238" y="338"/>
                        </a:lnTo>
                        <a:lnTo>
                          <a:pt x="0" y="108"/>
                        </a:lnTo>
                        <a:lnTo>
                          <a:pt x="0" y="0"/>
                        </a:lnTo>
                        <a:lnTo>
                          <a:pt x="292"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801" name="Freeform 8"/>
                  <p:cNvSpPr>
                    <a:spLocks/>
                  </p:cNvSpPr>
                  <p:nvPr/>
                </p:nvSpPr>
                <p:spPr bwMode="auto">
                  <a:xfrm>
                    <a:off x="1150" y="1260"/>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802" name="Freeform 9"/>
                  <p:cNvSpPr>
                    <a:spLocks/>
                  </p:cNvSpPr>
                  <p:nvPr/>
                </p:nvSpPr>
                <p:spPr bwMode="auto">
                  <a:xfrm>
                    <a:off x="1442" y="1260"/>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803" name="Freeform 10"/>
                  <p:cNvSpPr>
                    <a:spLocks/>
                  </p:cNvSpPr>
                  <p:nvPr/>
                </p:nvSpPr>
                <p:spPr bwMode="auto">
                  <a:xfrm>
                    <a:off x="1446" y="1543"/>
                    <a:ext cx="295" cy="339"/>
                  </a:xfrm>
                  <a:custGeom>
                    <a:avLst/>
                    <a:gdLst>
                      <a:gd name="T0" fmla="*/ 0 w 295"/>
                      <a:gd name="T1" fmla="*/ 286 h 339"/>
                      <a:gd name="T2" fmla="*/ 54 w 295"/>
                      <a:gd name="T3" fmla="*/ 338 h 339"/>
                      <a:gd name="T4" fmla="*/ 294 w 295"/>
                      <a:gd name="T5" fmla="*/ 108 h 339"/>
                      <a:gd name="T6" fmla="*/ 294 w 295"/>
                      <a:gd name="T7" fmla="*/ 0 h 339"/>
                      <a:gd name="T8" fmla="*/ 0 w 295"/>
                      <a:gd name="T9" fmla="*/ 286 h 339"/>
                      <a:gd name="T10" fmla="*/ 0 60000 65536"/>
                      <a:gd name="T11" fmla="*/ 0 60000 65536"/>
                      <a:gd name="T12" fmla="*/ 0 60000 65536"/>
                      <a:gd name="T13" fmla="*/ 0 60000 65536"/>
                      <a:gd name="T14" fmla="*/ 0 60000 65536"/>
                      <a:gd name="T15" fmla="*/ 0 w 295"/>
                      <a:gd name="T16" fmla="*/ 0 h 339"/>
                      <a:gd name="T17" fmla="*/ 295 w 295"/>
                      <a:gd name="T18" fmla="*/ 339 h 339"/>
                    </a:gdLst>
                    <a:ahLst/>
                    <a:cxnLst>
                      <a:cxn ang="T10">
                        <a:pos x="T0" y="T1"/>
                      </a:cxn>
                      <a:cxn ang="T11">
                        <a:pos x="T2" y="T3"/>
                      </a:cxn>
                      <a:cxn ang="T12">
                        <a:pos x="T4" y="T5"/>
                      </a:cxn>
                      <a:cxn ang="T13">
                        <a:pos x="T6" y="T7"/>
                      </a:cxn>
                      <a:cxn ang="T14">
                        <a:pos x="T8" y="T9"/>
                      </a:cxn>
                    </a:cxnLst>
                    <a:rect l="T15" t="T16" r="T17" b="T18"/>
                    <a:pathLst>
                      <a:path w="295" h="339">
                        <a:moveTo>
                          <a:pt x="0" y="286"/>
                        </a:moveTo>
                        <a:lnTo>
                          <a:pt x="54" y="338"/>
                        </a:lnTo>
                        <a:lnTo>
                          <a:pt x="294" y="108"/>
                        </a:lnTo>
                        <a:lnTo>
                          <a:pt x="294"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92" name="Group 11"/>
                <p:cNvGrpSpPr>
                  <a:grpSpLocks/>
                </p:cNvGrpSpPr>
                <p:nvPr/>
              </p:nvGrpSpPr>
              <p:grpSpPr bwMode="auto">
                <a:xfrm>
                  <a:off x="1446" y="974"/>
                  <a:ext cx="590" cy="673"/>
                  <a:chOff x="1446" y="974"/>
                  <a:chExt cx="590" cy="673"/>
                </a:xfrm>
              </p:grpSpPr>
              <p:sp>
                <p:nvSpPr>
                  <p:cNvPr id="27797" name="Freeform 12"/>
                  <p:cNvSpPr>
                    <a:spLocks/>
                  </p:cNvSpPr>
                  <p:nvPr/>
                </p:nvSpPr>
                <p:spPr bwMode="auto">
                  <a:xfrm>
                    <a:off x="1446" y="974"/>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8" name="Freeform 13"/>
                  <p:cNvSpPr>
                    <a:spLocks/>
                  </p:cNvSpPr>
                  <p:nvPr/>
                </p:nvSpPr>
                <p:spPr bwMode="auto">
                  <a:xfrm>
                    <a:off x="1740" y="974"/>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9" name="Freeform 14"/>
                  <p:cNvSpPr>
                    <a:spLocks/>
                  </p:cNvSpPr>
                  <p:nvPr/>
                </p:nvSpPr>
                <p:spPr bwMode="auto">
                  <a:xfrm>
                    <a:off x="1742" y="1258"/>
                    <a:ext cx="294" cy="389"/>
                  </a:xfrm>
                  <a:custGeom>
                    <a:avLst/>
                    <a:gdLst>
                      <a:gd name="T0" fmla="*/ 0 w 294"/>
                      <a:gd name="T1" fmla="*/ 284 h 389"/>
                      <a:gd name="T2" fmla="*/ 0 w 294"/>
                      <a:gd name="T3" fmla="*/ 388 h 389"/>
                      <a:gd name="T4" fmla="*/ 293 w 294"/>
                      <a:gd name="T5" fmla="*/ 107 h 389"/>
                      <a:gd name="T6" fmla="*/ 293 w 294"/>
                      <a:gd name="T7" fmla="*/ 0 h 389"/>
                      <a:gd name="T8" fmla="*/ 0 w 294"/>
                      <a:gd name="T9" fmla="*/ 284 h 389"/>
                      <a:gd name="T10" fmla="*/ 0 60000 65536"/>
                      <a:gd name="T11" fmla="*/ 0 60000 65536"/>
                      <a:gd name="T12" fmla="*/ 0 60000 65536"/>
                      <a:gd name="T13" fmla="*/ 0 60000 65536"/>
                      <a:gd name="T14" fmla="*/ 0 60000 65536"/>
                      <a:gd name="T15" fmla="*/ 0 w 294"/>
                      <a:gd name="T16" fmla="*/ 0 h 389"/>
                      <a:gd name="T17" fmla="*/ 294 w 294"/>
                      <a:gd name="T18" fmla="*/ 389 h 389"/>
                    </a:gdLst>
                    <a:ahLst/>
                    <a:cxnLst>
                      <a:cxn ang="T10">
                        <a:pos x="T0" y="T1"/>
                      </a:cxn>
                      <a:cxn ang="T11">
                        <a:pos x="T2" y="T3"/>
                      </a:cxn>
                      <a:cxn ang="T12">
                        <a:pos x="T4" y="T5"/>
                      </a:cxn>
                      <a:cxn ang="T13">
                        <a:pos x="T6" y="T7"/>
                      </a:cxn>
                      <a:cxn ang="T14">
                        <a:pos x="T8" y="T9"/>
                      </a:cxn>
                    </a:cxnLst>
                    <a:rect l="T15" t="T16" r="T17" b="T18"/>
                    <a:pathLst>
                      <a:path w="294" h="389">
                        <a:moveTo>
                          <a:pt x="0" y="284"/>
                        </a:moveTo>
                        <a:lnTo>
                          <a:pt x="0" y="388"/>
                        </a:lnTo>
                        <a:lnTo>
                          <a:pt x="293" y="107"/>
                        </a:lnTo>
                        <a:lnTo>
                          <a:pt x="293" y="0"/>
                        </a:lnTo>
                        <a:lnTo>
                          <a:pt x="0" y="284"/>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93" name="Group 15"/>
                <p:cNvGrpSpPr>
                  <a:grpSpLocks/>
                </p:cNvGrpSpPr>
                <p:nvPr/>
              </p:nvGrpSpPr>
              <p:grpSpPr bwMode="auto">
                <a:xfrm>
                  <a:off x="1742" y="687"/>
                  <a:ext cx="589" cy="676"/>
                  <a:chOff x="1742" y="687"/>
                  <a:chExt cx="589" cy="676"/>
                </a:xfrm>
              </p:grpSpPr>
              <p:sp>
                <p:nvSpPr>
                  <p:cNvPr id="27794" name="Freeform 16"/>
                  <p:cNvSpPr>
                    <a:spLocks/>
                  </p:cNvSpPr>
                  <p:nvPr/>
                </p:nvSpPr>
                <p:spPr bwMode="auto">
                  <a:xfrm>
                    <a:off x="1742"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5" name="Freeform 17"/>
                  <p:cNvSpPr>
                    <a:spLocks/>
                  </p:cNvSpPr>
                  <p:nvPr/>
                </p:nvSpPr>
                <p:spPr bwMode="auto">
                  <a:xfrm>
                    <a:off x="2035" y="687"/>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6" name="Freeform 18"/>
                  <p:cNvSpPr>
                    <a:spLocks/>
                  </p:cNvSpPr>
                  <p:nvPr/>
                </p:nvSpPr>
                <p:spPr bwMode="auto">
                  <a:xfrm>
                    <a:off x="2039" y="970"/>
                    <a:ext cx="292" cy="393"/>
                  </a:xfrm>
                  <a:custGeom>
                    <a:avLst/>
                    <a:gdLst>
                      <a:gd name="T0" fmla="*/ 0 w 292"/>
                      <a:gd name="T1" fmla="*/ 287 h 393"/>
                      <a:gd name="T2" fmla="*/ 0 w 292"/>
                      <a:gd name="T3" fmla="*/ 392 h 393"/>
                      <a:gd name="T4" fmla="*/ 291 w 292"/>
                      <a:gd name="T5" fmla="*/ 108 h 393"/>
                      <a:gd name="T6" fmla="*/ 291 w 292"/>
                      <a:gd name="T7" fmla="*/ 0 h 393"/>
                      <a:gd name="T8" fmla="*/ 0 w 292"/>
                      <a:gd name="T9" fmla="*/ 287 h 393"/>
                      <a:gd name="T10" fmla="*/ 0 60000 65536"/>
                      <a:gd name="T11" fmla="*/ 0 60000 65536"/>
                      <a:gd name="T12" fmla="*/ 0 60000 65536"/>
                      <a:gd name="T13" fmla="*/ 0 60000 65536"/>
                      <a:gd name="T14" fmla="*/ 0 60000 65536"/>
                      <a:gd name="T15" fmla="*/ 0 w 292"/>
                      <a:gd name="T16" fmla="*/ 0 h 393"/>
                      <a:gd name="T17" fmla="*/ 292 w 292"/>
                      <a:gd name="T18" fmla="*/ 393 h 393"/>
                    </a:gdLst>
                    <a:ahLst/>
                    <a:cxnLst>
                      <a:cxn ang="T10">
                        <a:pos x="T0" y="T1"/>
                      </a:cxn>
                      <a:cxn ang="T11">
                        <a:pos x="T2" y="T3"/>
                      </a:cxn>
                      <a:cxn ang="T12">
                        <a:pos x="T4" y="T5"/>
                      </a:cxn>
                      <a:cxn ang="T13">
                        <a:pos x="T6" y="T7"/>
                      </a:cxn>
                      <a:cxn ang="T14">
                        <a:pos x="T8" y="T9"/>
                      </a:cxn>
                    </a:cxnLst>
                    <a:rect l="T15" t="T16" r="T17" b="T18"/>
                    <a:pathLst>
                      <a:path w="292" h="393">
                        <a:moveTo>
                          <a:pt x="0" y="287"/>
                        </a:moveTo>
                        <a:lnTo>
                          <a:pt x="0" y="392"/>
                        </a:lnTo>
                        <a:lnTo>
                          <a:pt x="291" y="108"/>
                        </a:lnTo>
                        <a:lnTo>
                          <a:pt x="291"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719" name="Group 19"/>
              <p:cNvGrpSpPr>
                <a:grpSpLocks/>
              </p:cNvGrpSpPr>
              <p:nvPr/>
            </p:nvGrpSpPr>
            <p:grpSpPr bwMode="auto">
              <a:xfrm>
                <a:off x="1150" y="1836"/>
                <a:ext cx="591" cy="623"/>
                <a:chOff x="1150" y="1836"/>
                <a:chExt cx="591" cy="623"/>
              </a:xfrm>
            </p:grpSpPr>
            <p:sp>
              <p:nvSpPr>
                <p:cNvPr id="27787" name="Freeform 20"/>
                <p:cNvSpPr>
                  <a:spLocks/>
                </p:cNvSpPr>
                <p:nvPr/>
              </p:nvSpPr>
              <p:spPr bwMode="auto">
                <a:xfrm>
                  <a:off x="1150" y="2119"/>
                  <a:ext cx="293" cy="340"/>
                </a:xfrm>
                <a:custGeom>
                  <a:avLst/>
                  <a:gdLst>
                    <a:gd name="T0" fmla="*/ 292 w 293"/>
                    <a:gd name="T1" fmla="*/ 287 h 340"/>
                    <a:gd name="T2" fmla="*/ 238 w 293"/>
                    <a:gd name="T3" fmla="*/ 339 h 340"/>
                    <a:gd name="T4" fmla="*/ 0 w 293"/>
                    <a:gd name="T5" fmla="*/ 108 h 340"/>
                    <a:gd name="T6" fmla="*/ 0 w 293"/>
                    <a:gd name="T7" fmla="*/ 0 h 340"/>
                    <a:gd name="T8" fmla="*/ 292 w 293"/>
                    <a:gd name="T9" fmla="*/ 287 h 340"/>
                    <a:gd name="T10" fmla="*/ 0 60000 65536"/>
                    <a:gd name="T11" fmla="*/ 0 60000 65536"/>
                    <a:gd name="T12" fmla="*/ 0 60000 65536"/>
                    <a:gd name="T13" fmla="*/ 0 60000 65536"/>
                    <a:gd name="T14" fmla="*/ 0 60000 65536"/>
                    <a:gd name="T15" fmla="*/ 0 w 293"/>
                    <a:gd name="T16" fmla="*/ 0 h 340"/>
                    <a:gd name="T17" fmla="*/ 293 w 293"/>
                    <a:gd name="T18" fmla="*/ 340 h 340"/>
                  </a:gdLst>
                  <a:ahLst/>
                  <a:cxnLst>
                    <a:cxn ang="T10">
                      <a:pos x="T0" y="T1"/>
                    </a:cxn>
                    <a:cxn ang="T11">
                      <a:pos x="T2" y="T3"/>
                    </a:cxn>
                    <a:cxn ang="T12">
                      <a:pos x="T4" y="T5"/>
                    </a:cxn>
                    <a:cxn ang="T13">
                      <a:pos x="T6" y="T7"/>
                    </a:cxn>
                    <a:cxn ang="T14">
                      <a:pos x="T8" y="T9"/>
                    </a:cxn>
                  </a:cxnLst>
                  <a:rect l="T15" t="T16" r="T17" b="T18"/>
                  <a:pathLst>
                    <a:path w="293" h="340">
                      <a:moveTo>
                        <a:pt x="292" y="287"/>
                      </a:moveTo>
                      <a:lnTo>
                        <a:pt x="238" y="339"/>
                      </a:lnTo>
                      <a:lnTo>
                        <a:pt x="0" y="108"/>
                      </a:lnTo>
                      <a:lnTo>
                        <a:pt x="0" y="0"/>
                      </a:lnTo>
                      <a:lnTo>
                        <a:pt x="292"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8" name="Freeform 21"/>
                <p:cNvSpPr>
                  <a:spLocks/>
                </p:cNvSpPr>
                <p:nvPr/>
              </p:nvSpPr>
              <p:spPr bwMode="auto">
                <a:xfrm>
                  <a:off x="1150" y="1836"/>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9" name="Freeform 22"/>
                <p:cNvSpPr>
                  <a:spLocks/>
                </p:cNvSpPr>
                <p:nvPr/>
              </p:nvSpPr>
              <p:spPr bwMode="auto">
                <a:xfrm>
                  <a:off x="1442" y="1836"/>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90" name="Freeform 23"/>
                <p:cNvSpPr>
                  <a:spLocks/>
                </p:cNvSpPr>
                <p:nvPr/>
              </p:nvSpPr>
              <p:spPr bwMode="auto">
                <a:xfrm>
                  <a:off x="1446" y="2119"/>
                  <a:ext cx="295" cy="340"/>
                </a:xfrm>
                <a:custGeom>
                  <a:avLst/>
                  <a:gdLst>
                    <a:gd name="T0" fmla="*/ 0 w 295"/>
                    <a:gd name="T1" fmla="*/ 287 h 340"/>
                    <a:gd name="T2" fmla="*/ 54 w 295"/>
                    <a:gd name="T3" fmla="*/ 339 h 340"/>
                    <a:gd name="T4" fmla="*/ 294 w 295"/>
                    <a:gd name="T5" fmla="*/ 108 h 340"/>
                    <a:gd name="T6" fmla="*/ 294 w 295"/>
                    <a:gd name="T7" fmla="*/ 0 h 340"/>
                    <a:gd name="T8" fmla="*/ 0 w 295"/>
                    <a:gd name="T9" fmla="*/ 287 h 340"/>
                    <a:gd name="T10" fmla="*/ 0 60000 65536"/>
                    <a:gd name="T11" fmla="*/ 0 60000 65536"/>
                    <a:gd name="T12" fmla="*/ 0 60000 65536"/>
                    <a:gd name="T13" fmla="*/ 0 60000 65536"/>
                    <a:gd name="T14" fmla="*/ 0 60000 65536"/>
                    <a:gd name="T15" fmla="*/ 0 w 295"/>
                    <a:gd name="T16" fmla="*/ 0 h 340"/>
                    <a:gd name="T17" fmla="*/ 295 w 295"/>
                    <a:gd name="T18" fmla="*/ 340 h 340"/>
                  </a:gdLst>
                  <a:ahLst/>
                  <a:cxnLst>
                    <a:cxn ang="T10">
                      <a:pos x="T0" y="T1"/>
                    </a:cxn>
                    <a:cxn ang="T11">
                      <a:pos x="T2" y="T3"/>
                    </a:cxn>
                    <a:cxn ang="T12">
                      <a:pos x="T4" y="T5"/>
                    </a:cxn>
                    <a:cxn ang="T13">
                      <a:pos x="T6" y="T7"/>
                    </a:cxn>
                    <a:cxn ang="T14">
                      <a:pos x="T8" y="T9"/>
                    </a:cxn>
                  </a:cxnLst>
                  <a:rect l="T15" t="T16" r="T17" b="T18"/>
                  <a:pathLst>
                    <a:path w="295" h="340">
                      <a:moveTo>
                        <a:pt x="0" y="287"/>
                      </a:moveTo>
                      <a:lnTo>
                        <a:pt x="54" y="339"/>
                      </a:lnTo>
                      <a:lnTo>
                        <a:pt x="294" y="108"/>
                      </a:lnTo>
                      <a:lnTo>
                        <a:pt x="294"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20" name="Group 24"/>
              <p:cNvGrpSpPr>
                <a:grpSpLocks/>
              </p:cNvGrpSpPr>
              <p:nvPr/>
            </p:nvGrpSpPr>
            <p:grpSpPr bwMode="auto">
              <a:xfrm>
                <a:off x="1150" y="2409"/>
                <a:ext cx="1171" cy="1237"/>
                <a:chOff x="1150" y="2409"/>
                <a:chExt cx="1171" cy="1237"/>
              </a:xfrm>
            </p:grpSpPr>
            <p:sp>
              <p:nvSpPr>
                <p:cNvPr id="27775" name="Freeform 25"/>
                <p:cNvSpPr>
                  <a:spLocks/>
                </p:cNvSpPr>
                <p:nvPr/>
              </p:nvSpPr>
              <p:spPr bwMode="auto">
                <a:xfrm>
                  <a:off x="1150" y="2692"/>
                  <a:ext cx="293" cy="390"/>
                </a:xfrm>
                <a:custGeom>
                  <a:avLst/>
                  <a:gdLst>
                    <a:gd name="T0" fmla="*/ 292 w 293"/>
                    <a:gd name="T1" fmla="*/ 285 h 390"/>
                    <a:gd name="T2" fmla="*/ 292 w 293"/>
                    <a:gd name="T3" fmla="*/ 389 h 390"/>
                    <a:gd name="T4" fmla="*/ 0 w 293"/>
                    <a:gd name="T5" fmla="*/ 107 h 390"/>
                    <a:gd name="T6" fmla="*/ 0 w 293"/>
                    <a:gd name="T7" fmla="*/ 0 h 390"/>
                    <a:gd name="T8" fmla="*/ 292 w 293"/>
                    <a:gd name="T9" fmla="*/ 285 h 390"/>
                    <a:gd name="T10" fmla="*/ 0 60000 65536"/>
                    <a:gd name="T11" fmla="*/ 0 60000 65536"/>
                    <a:gd name="T12" fmla="*/ 0 60000 65536"/>
                    <a:gd name="T13" fmla="*/ 0 60000 65536"/>
                    <a:gd name="T14" fmla="*/ 0 60000 65536"/>
                    <a:gd name="T15" fmla="*/ 0 w 293"/>
                    <a:gd name="T16" fmla="*/ 0 h 390"/>
                    <a:gd name="T17" fmla="*/ 293 w 293"/>
                    <a:gd name="T18" fmla="*/ 390 h 390"/>
                  </a:gdLst>
                  <a:ahLst/>
                  <a:cxnLst>
                    <a:cxn ang="T10">
                      <a:pos x="T0" y="T1"/>
                    </a:cxn>
                    <a:cxn ang="T11">
                      <a:pos x="T2" y="T3"/>
                    </a:cxn>
                    <a:cxn ang="T12">
                      <a:pos x="T4" y="T5"/>
                    </a:cxn>
                    <a:cxn ang="T13">
                      <a:pos x="T6" y="T7"/>
                    </a:cxn>
                    <a:cxn ang="T14">
                      <a:pos x="T8" y="T9"/>
                    </a:cxn>
                  </a:cxnLst>
                  <a:rect l="T15" t="T16" r="T17" b="T18"/>
                  <a:pathLst>
                    <a:path w="293" h="390">
                      <a:moveTo>
                        <a:pt x="292" y="285"/>
                      </a:moveTo>
                      <a:lnTo>
                        <a:pt x="292" y="389"/>
                      </a:lnTo>
                      <a:lnTo>
                        <a:pt x="0" y="107"/>
                      </a:lnTo>
                      <a:lnTo>
                        <a:pt x="0" y="0"/>
                      </a:lnTo>
                      <a:lnTo>
                        <a:pt x="292" y="285"/>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6" name="Freeform 26"/>
                <p:cNvSpPr>
                  <a:spLocks/>
                </p:cNvSpPr>
                <p:nvPr/>
              </p:nvSpPr>
              <p:spPr bwMode="auto">
                <a:xfrm>
                  <a:off x="1150" y="2409"/>
                  <a:ext cx="293" cy="334"/>
                </a:xfrm>
                <a:custGeom>
                  <a:avLst/>
                  <a:gdLst>
                    <a:gd name="T0" fmla="*/ 54 w 293"/>
                    <a:gd name="T1" fmla="*/ 333 h 334"/>
                    <a:gd name="T2" fmla="*/ 292 w 293"/>
                    <a:gd name="T3" fmla="*/ 102 h 334"/>
                    <a:gd name="T4" fmla="*/ 292 w 293"/>
                    <a:gd name="T5" fmla="*/ 0 h 334"/>
                    <a:gd name="T6" fmla="*/ 0 w 293"/>
                    <a:gd name="T7" fmla="*/ 284 h 334"/>
                    <a:gd name="T8" fmla="*/ 54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54" y="333"/>
                      </a:moveTo>
                      <a:lnTo>
                        <a:pt x="292" y="102"/>
                      </a:lnTo>
                      <a:lnTo>
                        <a:pt x="292"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7" name="Freeform 27"/>
                <p:cNvSpPr>
                  <a:spLocks/>
                </p:cNvSpPr>
                <p:nvPr/>
              </p:nvSpPr>
              <p:spPr bwMode="auto">
                <a:xfrm>
                  <a:off x="1442" y="2409"/>
                  <a:ext cx="294" cy="334"/>
                </a:xfrm>
                <a:custGeom>
                  <a:avLst/>
                  <a:gdLst>
                    <a:gd name="T0" fmla="*/ 239 w 294"/>
                    <a:gd name="T1" fmla="*/ 333 h 334"/>
                    <a:gd name="T2" fmla="*/ 0 w 294"/>
                    <a:gd name="T3" fmla="*/ 102 h 334"/>
                    <a:gd name="T4" fmla="*/ 0 w 294"/>
                    <a:gd name="T5" fmla="*/ 0 h 334"/>
                    <a:gd name="T6" fmla="*/ 293 w 294"/>
                    <a:gd name="T7" fmla="*/ 284 h 334"/>
                    <a:gd name="T8" fmla="*/ 239 w 294"/>
                    <a:gd name="T9" fmla="*/ 333 h 334"/>
                    <a:gd name="T10" fmla="*/ 0 60000 65536"/>
                    <a:gd name="T11" fmla="*/ 0 60000 65536"/>
                    <a:gd name="T12" fmla="*/ 0 60000 65536"/>
                    <a:gd name="T13" fmla="*/ 0 60000 65536"/>
                    <a:gd name="T14" fmla="*/ 0 60000 65536"/>
                    <a:gd name="T15" fmla="*/ 0 w 294"/>
                    <a:gd name="T16" fmla="*/ 0 h 334"/>
                    <a:gd name="T17" fmla="*/ 294 w 294"/>
                    <a:gd name="T18" fmla="*/ 334 h 334"/>
                  </a:gdLst>
                  <a:ahLst/>
                  <a:cxnLst>
                    <a:cxn ang="T10">
                      <a:pos x="T0" y="T1"/>
                    </a:cxn>
                    <a:cxn ang="T11">
                      <a:pos x="T2" y="T3"/>
                    </a:cxn>
                    <a:cxn ang="T12">
                      <a:pos x="T4" y="T5"/>
                    </a:cxn>
                    <a:cxn ang="T13">
                      <a:pos x="T6" y="T7"/>
                    </a:cxn>
                    <a:cxn ang="T14">
                      <a:pos x="T8" y="T9"/>
                    </a:cxn>
                  </a:cxnLst>
                  <a:rect l="T15" t="T16" r="T17" b="T18"/>
                  <a:pathLst>
                    <a:path w="294" h="334">
                      <a:moveTo>
                        <a:pt x="239" y="333"/>
                      </a:moveTo>
                      <a:lnTo>
                        <a:pt x="0" y="102"/>
                      </a:lnTo>
                      <a:lnTo>
                        <a:pt x="0" y="0"/>
                      </a:lnTo>
                      <a:lnTo>
                        <a:pt x="293" y="284"/>
                      </a:lnTo>
                      <a:lnTo>
                        <a:pt x="239"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7778" name="Group 28"/>
                <p:cNvGrpSpPr>
                  <a:grpSpLocks/>
                </p:cNvGrpSpPr>
                <p:nvPr/>
              </p:nvGrpSpPr>
              <p:grpSpPr bwMode="auto">
                <a:xfrm>
                  <a:off x="1442" y="2688"/>
                  <a:ext cx="587" cy="676"/>
                  <a:chOff x="1442" y="2688"/>
                  <a:chExt cx="587" cy="676"/>
                </a:xfrm>
              </p:grpSpPr>
              <p:sp>
                <p:nvSpPr>
                  <p:cNvPr id="27784" name="Freeform 29"/>
                  <p:cNvSpPr>
                    <a:spLocks/>
                  </p:cNvSpPr>
                  <p:nvPr/>
                </p:nvSpPr>
                <p:spPr bwMode="auto">
                  <a:xfrm>
                    <a:off x="1442" y="2972"/>
                    <a:ext cx="294" cy="392"/>
                  </a:xfrm>
                  <a:custGeom>
                    <a:avLst/>
                    <a:gdLst>
                      <a:gd name="T0" fmla="*/ 293 w 294"/>
                      <a:gd name="T1" fmla="*/ 286 h 392"/>
                      <a:gd name="T2" fmla="*/ 293 w 294"/>
                      <a:gd name="T3" fmla="*/ 391 h 392"/>
                      <a:gd name="T4" fmla="*/ 0 w 294"/>
                      <a:gd name="T5" fmla="*/ 108 h 392"/>
                      <a:gd name="T6" fmla="*/ 0 w 294"/>
                      <a:gd name="T7" fmla="*/ 0 h 392"/>
                      <a:gd name="T8" fmla="*/ 293 w 294"/>
                      <a:gd name="T9" fmla="*/ 286 h 392"/>
                      <a:gd name="T10" fmla="*/ 0 60000 65536"/>
                      <a:gd name="T11" fmla="*/ 0 60000 65536"/>
                      <a:gd name="T12" fmla="*/ 0 60000 65536"/>
                      <a:gd name="T13" fmla="*/ 0 60000 65536"/>
                      <a:gd name="T14" fmla="*/ 0 60000 65536"/>
                      <a:gd name="T15" fmla="*/ 0 w 294"/>
                      <a:gd name="T16" fmla="*/ 0 h 392"/>
                      <a:gd name="T17" fmla="*/ 294 w 294"/>
                      <a:gd name="T18" fmla="*/ 392 h 392"/>
                    </a:gdLst>
                    <a:ahLst/>
                    <a:cxnLst>
                      <a:cxn ang="T10">
                        <a:pos x="T0" y="T1"/>
                      </a:cxn>
                      <a:cxn ang="T11">
                        <a:pos x="T2" y="T3"/>
                      </a:cxn>
                      <a:cxn ang="T12">
                        <a:pos x="T4" y="T5"/>
                      </a:cxn>
                      <a:cxn ang="T13">
                        <a:pos x="T6" y="T7"/>
                      </a:cxn>
                      <a:cxn ang="T14">
                        <a:pos x="T8" y="T9"/>
                      </a:cxn>
                    </a:cxnLst>
                    <a:rect l="T15" t="T16" r="T17" b="T18"/>
                    <a:pathLst>
                      <a:path w="294" h="392">
                        <a:moveTo>
                          <a:pt x="293" y="286"/>
                        </a:moveTo>
                        <a:lnTo>
                          <a:pt x="293" y="391"/>
                        </a:lnTo>
                        <a:lnTo>
                          <a:pt x="0" y="108"/>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5" name="Freeform 30"/>
                  <p:cNvSpPr>
                    <a:spLocks/>
                  </p:cNvSpPr>
                  <p:nvPr/>
                </p:nvSpPr>
                <p:spPr bwMode="auto">
                  <a:xfrm>
                    <a:off x="1442" y="2688"/>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6" name="Freeform 31"/>
                  <p:cNvSpPr>
                    <a:spLocks/>
                  </p:cNvSpPr>
                  <p:nvPr/>
                </p:nvSpPr>
                <p:spPr bwMode="auto">
                  <a:xfrm>
                    <a:off x="1735" y="2688"/>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79" name="Group 32"/>
                <p:cNvGrpSpPr>
                  <a:grpSpLocks/>
                </p:cNvGrpSpPr>
                <p:nvPr/>
              </p:nvGrpSpPr>
              <p:grpSpPr bwMode="auto">
                <a:xfrm>
                  <a:off x="1735" y="2972"/>
                  <a:ext cx="586" cy="674"/>
                  <a:chOff x="1735" y="2972"/>
                  <a:chExt cx="586" cy="674"/>
                </a:xfrm>
              </p:grpSpPr>
              <p:sp>
                <p:nvSpPr>
                  <p:cNvPr id="27780" name="Freeform 33"/>
                  <p:cNvSpPr>
                    <a:spLocks/>
                  </p:cNvSpPr>
                  <p:nvPr/>
                </p:nvSpPr>
                <p:spPr bwMode="auto">
                  <a:xfrm>
                    <a:off x="1735" y="3255"/>
                    <a:ext cx="294" cy="391"/>
                  </a:xfrm>
                  <a:custGeom>
                    <a:avLst/>
                    <a:gdLst>
                      <a:gd name="T0" fmla="*/ 293 w 294"/>
                      <a:gd name="T1" fmla="*/ 286 h 391"/>
                      <a:gd name="T2" fmla="*/ 293 w 294"/>
                      <a:gd name="T3" fmla="*/ 390 h 391"/>
                      <a:gd name="T4" fmla="*/ 0 w 294"/>
                      <a:gd name="T5" fmla="*/ 107 h 391"/>
                      <a:gd name="T6" fmla="*/ 0 w 294"/>
                      <a:gd name="T7" fmla="*/ 0 h 391"/>
                      <a:gd name="T8" fmla="*/ 293 w 294"/>
                      <a:gd name="T9" fmla="*/ 286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293" y="286"/>
                        </a:moveTo>
                        <a:lnTo>
                          <a:pt x="293" y="390"/>
                        </a:lnTo>
                        <a:lnTo>
                          <a:pt x="0" y="107"/>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1" name="Freeform 34"/>
                  <p:cNvSpPr>
                    <a:spLocks/>
                  </p:cNvSpPr>
                  <p:nvPr/>
                </p:nvSpPr>
                <p:spPr bwMode="auto">
                  <a:xfrm>
                    <a:off x="1735" y="2972"/>
                    <a:ext cx="294" cy="334"/>
                  </a:xfrm>
                  <a:custGeom>
                    <a:avLst/>
                    <a:gdLst>
                      <a:gd name="T0" fmla="*/ 54 w 294"/>
                      <a:gd name="T1" fmla="*/ 333 h 334"/>
                      <a:gd name="T2" fmla="*/ 293 w 294"/>
                      <a:gd name="T3" fmla="*/ 102 h 334"/>
                      <a:gd name="T4" fmla="*/ 293 w 294"/>
                      <a:gd name="T5" fmla="*/ 0 h 334"/>
                      <a:gd name="T6" fmla="*/ 0 w 294"/>
                      <a:gd name="T7" fmla="*/ 284 h 334"/>
                      <a:gd name="T8" fmla="*/ 54 w 294"/>
                      <a:gd name="T9" fmla="*/ 333 h 334"/>
                      <a:gd name="T10" fmla="*/ 0 60000 65536"/>
                      <a:gd name="T11" fmla="*/ 0 60000 65536"/>
                      <a:gd name="T12" fmla="*/ 0 60000 65536"/>
                      <a:gd name="T13" fmla="*/ 0 60000 65536"/>
                      <a:gd name="T14" fmla="*/ 0 60000 65536"/>
                      <a:gd name="T15" fmla="*/ 0 w 294"/>
                      <a:gd name="T16" fmla="*/ 0 h 334"/>
                      <a:gd name="T17" fmla="*/ 294 w 294"/>
                      <a:gd name="T18" fmla="*/ 334 h 334"/>
                    </a:gdLst>
                    <a:ahLst/>
                    <a:cxnLst>
                      <a:cxn ang="T10">
                        <a:pos x="T0" y="T1"/>
                      </a:cxn>
                      <a:cxn ang="T11">
                        <a:pos x="T2" y="T3"/>
                      </a:cxn>
                      <a:cxn ang="T12">
                        <a:pos x="T4" y="T5"/>
                      </a:cxn>
                      <a:cxn ang="T13">
                        <a:pos x="T6" y="T7"/>
                      </a:cxn>
                      <a:cxn ang="T14">
                        <a:pos x="T8" y="T9"/>
                      </a:cxn>
                    </a:cxnLst>
                    <a:rect l="T15" t="T16" r="T17" b="T18"/>
                    <a:pathLst>
                      <a:path w="294" h="334">
                        <a:moveTo>
                          <a:pt x="54" y="333"/>
                        </a:moveTo>
                        <a:lnTo>
                          <a:pt x="293" y="102"/>
                        </a:lnTo>
                        <a:lnTo>
                          <a:pt x="293"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2" name="Freeform 35"/>
                  <p:cNvSpPr>
                    <a:spLocks/>
                  </p:cNvSpPr>
                  <p:nvPr/>
                </p:nvSpPr>
                <p:spPr bwMode="auto">
                  <a:xfrm>
                    <a:off x="2028" y="2972"/>
                    <a:ext cx="293" cy="334"/>
                  </a:xfrm>
                  <a:custGeom>
                    <a:avLst/>
                    <a:gdLst>
                      <a:gd name="T0" fmla="*/ 238 w 293"/>
                      <a:gd name="T1" fmla="*/ 333 h 334"/>
                      <a:gd name="T2" fmla="*/ 0 w 293"/>
                      <a:gd name="T3" fmla="*/ 102 h 334"/>
                      <a:gd name="T4" fmla="*/ 0 w 293"/>
                      <a:gd name="T5" fmla="*/ 0 h 334"/>
                      <a:gd name="T6" fmla="*/ 292 w 293"/>
                      <a:gd name="T7" fmla="*/ 284 h 334"/>
                      <a:gd name="T8" fmla="*/ 238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238" y="333"/>
                        </a:moveTo>
                        <a:lnTo>
                          <a:pt x="0" y="102"/>
                        </a:lnTo>
                        <a:lnTo>
                          <a:pt x="0" y="0"/>
                        </a:lnTo>
                        <a:lnTo>
                          <a:pt x="292" y="284"/>
                        </a:lnTo>
                        <a:lnTo>
                          <a:pt x="238"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83" name="Freeform 36"/>
                  <p:cNvSpPr>
                    <a:spLocks/>
                  </p:cNvSpPr>
                  <p:nvPr/>
                </p:nvSpPr>
                <p:spPr bwMode="auto">
                  <a:xfrm>
                    <a:off x="2026" y="3255"/>
                    <a:ext cx="295" cy="387"/>
                  </a:xfrm>
                  <a:custGeom>
                    <a:avLst/>
                    <a:gdLst>
                      <a:gd name="T0" fmla="*/ 0 w 295"/>
                      <a:gd name="T1" fmla="*/ 386 h 387"/>
                      <a:gd name="T2" fmla="*/ 294 w 295"/>
                      <a:gd name="T3" fmla="*/ 102 h 387"/>
                      <a:gd name="T4" fmla="*/ 294 w 295"/>
                      <a:gd name="T5" fmla="*/ 0 h 387"/>
                      <a:gd name="T6" fmla="*/ 0 w 295"/>
                      <a:gd name="T7" fmla="*/ 284 h 387"/>
                      <a:gd name="T8" fmla="*/ 0 w 295"/>
                      <a:gd name="T9" fmla="*/ 386 h 387"/>
                      <a:gd name="T10" fmla="*/ 0 60000 65536"/>
                      <a:gd name="T11" fmla="*/ 0 60000 65536"/>
                      <a:gd name="T12" fmla="*/ 0 60000 65536"/>
                      <a:gd name="T13" fmla="*/ 0 60000 65536"/>
                      <a:gd name="T14" fmla="*/ 0 60000 65536"/>
                      <a:gd name="T15" fmla="*/ 0 w 295"/>
                      <a:gd name="T16" fmla="*/ 0 h 387"/>
                      <a:gd name="T17" fmla="*/ 295 w 295"/>
                      <a:gd name="T18" fmla="*/ 387 h 387"/>
                    </a:gdLst>
                    <a:ahLst/>
                    <a:cxnLst>
                      <a:cxn ang="T10">
                        <a:pos x="T0" y="T1"/>
                      </a:cxn>
                      <a:cxn ang="T11">
                        <a:pos x="T2" y="T3"/>
                      </a:cxn>
                      <a:cxn ang="T12">
                        <a:pos x="T4" y="T5"/>
                      </a:cxn>
                      <a:cxn ang="T13">
                        <a:pos x="T6" y="T7"/>
                      </a:cxn>
                      <a:cxn ang="T14">
                        <a:pos x="T8" y="T9"/>
                      </a:cxn>
                    </a:cxnLst>
                    <a:rect l="T15" t="T16" r="T17" b="T18"/>
                    <a:pathLst>
                      <a:path w="295" h="387">
                        <a:moveTo>
                          <a:pt x="0" y="386"/>
                        </a:moveTo>
                        <a:lnTo>
                          <a:pt x="294" y="102"/>
                        </a:lnTo>
                        <a:lnTo>
                          <a:pt x="294" y="0"/>
                        </a:lnTo>
                        <a:lnTo>
                          <a:pt x="0" y="284"/>
                        </a:lnTo>
                        <a:lnTo>
                          <a:pt x="0" y="3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721" name="Group 37"/>
              <p:cNvGrpSpPr>
                <a:grpSpLocks/>
              </p:cNvGrpSpPr>
              <p:nvPr/>
            </p:nvGrpSpPr>
            <p:grpSpPr bwMode="auto">
              <a:xfrm>
                <a:off x="2327" y="687"/>
                <a:ext cx="1174" cy="676"/>
                <a:chOff x="2327" y="687"/>
                <a:chExt cx="1174" cy="676"/>
              </a:xfrm>
            </p:grpSpPr>
            <p:grpSp>
              <p:nvGrpSpPr>
                <p:cNvPr id="27765" name="Group 38"/>
                <p:cNvGrpSpPr>
                  <a:grpSpLocks/>
                </p:cNvGrpSpPr>
                <p:nvPr/>
              </p:nvGrpSpPr>
              <p:grpSpPr bwMode="auto">
                <a:xfrm>
                  <a:off x="2327" y="687"/>
                  <a:ext cx="590" cy="676"/>
                  <a:chOff x="2327" y="687"/>
                  <a:chExt cx="590" cy="676"/>
                </a:xfrm>
              </p:grpSpPr>
              <p:sp>
                <p:nvSpPr>
                  <p:cNvPr id="27771" name="Freeform 39"/>
                  <p:cNvSpPr>
                    <a:spLocks/>
                  </p:cNvSpPr>
                  <p:nvPr/>
                </p:nvSpPr>
                <p:spPr bwMode="auto">
                  <a:xfrm>
                    <a:off x="2327" y="687"/>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2" name="Freeform 40"/>
                  <p:cNvSpPr>
                    <a:spLocks/>
                  </p:cNvSpPr>
                  <p:nvPr/>
                </p:nvSpPr>
                <p:spPr bwMode="auto">
                  <a:xfrm>
                    <a:off x="2619" y="687"/>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3" name="Freeform 41"/>
                  <p:cNvSpPr>
                    <a:spLocks/>
                  </p:cNvSpPr>
                  <p:nvPr/>
                </p:nvSpPr>
                <p:spPr bwMode="auto">
                  <a:xfrm>
                    <a:off x="2624" y="970"/>
                    <a:ext cx="293" cy="393"/>
                  </a:xfrm>
                  <a:custGeom>
                    <a:avLst/>
                    <a:gdLst>
                      <a:gd name="T0" fmla="*/ 0 w 293"/>
                      <a:gd name="T1" fmla="*/ 287 h 393"/>
                      <a:gd name="T2" fmla="*/ 0 w 293"/>
                      <a:gd name="T3" fmla="*/ 392 h 393"/>
                      <a:gd name="T4" fmla="*/ 292 w 293"/>
                      <a:gd name="T5" fmla="*/ 108 h 393"/>
                      <a:gd name="T6" fmla="*/ 292 w 293"/>
                      <a:gd name="T7" fmla="*/ 0 h 393"/>
                      <a:gd name="T8" fmla="*/ 0 w 293"/>
                      <a:gd name="T9" fmla="*/ 287 h 393"/>
                      <a:gd name="T10" fmla="*/ 0 60000 65536"/>
                      <a:gd name="T11" fmla="*/ 0 60000 65536"/>
                      <a:gd name="T12" fmla="*/ 0 60000 65536"/>
                      <a:gd name="T13" fmla="*/ 0 60000 65536"/>
                      <a:gd name="T14" fmla="*/ 0 60000 65536"/>
                      <a:gd name="T15" fmla="*/ 0 w 293"/>
                      <a:gd name="T16" fmla="*/ 0 h 393"/>
                      <a:gd name="T17" fmla="*/ 293 w 293"/>
                      <a:gd name="T18" fmla="*/ 393 h 393"/>
                    </a:gdLst>
                    <a:ahLst/>
                    <a:cxnLst>
                      <a:cxn ang="T10">
                        <a:pos x="T0" y="T1"/>
                      </a:cxn>
                      <a:cxn ang="T11">
                        <a:pos x="T2" y="T3"/>
                      </a:cxn>
                      <a:cxn ang="T12">
                        <a:pos x="T4" y="T5"/>
                      </a:cxn>
                      <a:cxn ang="T13">
                        <a:pos x="T6" y="T7"/>
                      </a:cxn>
                      <a:cxn ang="T14">
                        <a:pos x="T8" y="T9"/>
                      </a:cxn>
                    </a:cxnLst>
                    <a:rect l="T15" t="T16" r="T17" b="T18"/>
                    <a:pathLst>
                      <a:path w="293" h="393">
                        <a:moveTo>
                          <a:pt x="0" y="287"/>
                        </a:moveTo>
                        <a:lnTo>
                          <a:pt x="0" y="392"/>
                        </a:lnTo>
                        <a:lnTo>
                          <a:pt x="292" y="108"/>
                        </a:lnTo>
                        <a:lnTo>
                          <a:pt x="292"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4" name="Freeform 42"/>
                  <p:cNvSpPr>
                    <a:spLocks/>
                  </p:cNvSpPr>
                  <p:nvPr/>
                </p:nvSpPr>
                <p:spPr bwMode="auto">
                  <a:xfrm>
                    <a:off x="2330" y="970"/>
                    <a:ext cx="295" cy="393"/>
                  </a:xfrm>
                  <a:custGeom>
                    <a:avLst/>
                    <a:gdLst>
                      <a:gd name="T0" fmla="*/ 294 w 295"/>
                      <a:gd name="T1" fmla="*/ 287 h 393"/>
                      <a:gd name="T2" fmla="*/ 294 w 295"/>
                      <a:gd name="T3" fmla="*/ 392 h 393"/>
                      <a:gd name="T4" fmla="*/ 0 w 295"/>
                      <a:gd name="T5" fmla="*/ 108 h 393"/>
                      <a:gd name="T6" fmla="*/ 0 w 295"/>
                      <a:gd name="T7" fmla="*/ 0 h 393"/>
                      <a:gd name="T8" fmla="*/ 294 w 295"/>
                      <a:gd name="T9" fmla="*/ 287 h 393"/>
                      <a:gd name="T10" fmla="*/ 0 60000 65536"/>
                      <a:gd name="T11" fmla="*/ 0 60000 65536"/>
                      <a:gd name="T12" fmla="*/ 0 60000 65536"/>
                      <a:gd name="T13" fmla="*/ 0 60000 65536"/>
                      <a:gd name="T14" fmla="*/ 0 60000 65536"/>
                      <a:gd name="T15" fmla="*/ 0 w 295"/>
                      <a:gd name="T16" fmla="*/ 0 h 393"/>
                      <a:gd name="T17" fmla="*/ 295 w 295"/>
                      <a:gd name="T18" fmla="*/ 393 h 393"/>
                    </a:gdLst>
                    <a:ahLst/>
                    <a:cxnLst>
                      <a:cxn ang="T10">
                        <a:pos x="T0" y="T1"/>
                      </a:cxn>
                      <a:cxn ang="T11">
                        <a:pos x="T2" y="T3"/>
                      </a:cxn>
                      <a:cxn ang="T12">
                        <a:pos x="T4" y="T5"/>
                      </a:cxn>
                      <a:cxn ang="T13">
                        <a:pos x="T6" y="T7"/>
                      </a:cxn>
                      <a:cxn ang="T14">
                        <a:pos x="T8" y="T9"/>
                      </a:cxn>
                    </a:cxnLst>
                    <a:rect l="T15" t="T16" r="T17" b="T18"/>
                    <a:pathLst>
                      <a:path w="295" h="393">
                        <a:moveTo>
                          <a:pt x="294" y="287"/>
                        </a:moveTo>
                        <a:lnTo>
                          <a:pt x="294" y="392"/>
                        </a:lnTo>
                        <a:lnTo>
                          <a:pt x="0" y="108"/>
                        </a:lnTo>
                        <a:lnTo>
                          <a:pt x="0" y="0"/>
                        </a:lnTo>
                        <a:lnTo>
                          <a:pt x="294"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66" name="Group 43"/>
                <p:cNvGrpSpPr>
                  <a:grpSpLocks/>
                </p:cNvGrpSpPr>
                <p:nvPr/>
              </p:nvGrpSpPr>
              <p:grpSpPr bwMode="auto">
                <a:xfrm>
                  <a:off x="2912" y="687"/>
                  <a:ext cx="589" cy="676"/>
                  <a:chOff x="2912" y="687"/>
                  <a:chExt cx="589" cy="676"/>
                </a:xfrm>
              </p:grpSpPr>
              <p:sp>
                <p:nvSpPr>
                  <p:cNvPr id="27767" name="Freeform 44"/>
                  <p:cNvSpPr>
                    <a:spLocks/>
                  </p:cNvSpPr>
                  <p:nvPr/>
                </p:nvSpPr>
                <p:spPr bwMode="auto">
                  <a:xfrm>
                    <a:off x="2912"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8" name="Freeform 45"/>
                  <p:cNvSpPr>
                    <a:spLocks/>
                  </p:cNvSpPr>
                  <p:nvPr/>
                </p:nvSpPr>
                <p:spPr bwMode="auto">
                  <a:xfrm>
                    <a:off x="3205" y="687"/>
                    <a:ext cx="292" cy="333"/>
                  </a:xfrm>
                  <a:custGeom>
                    <a:avLst/>
                    <a:gdLst>
                      <a:gd name="T0" fmla="*/ 237 w 292"/>
                      <a:gd name="T1" fmla="*/ 332 h 333"/>
                      <a:gd name="T2" fmla="*/ 0 w 292"/>
                      <a:gd name="T3" fmla="*/ 101 h 333"/>
                      <a:gd name="T4" fmla="*/ 0 w 292"/>
                      <a:gd name="T5" fmla="*/ 0 h 333"/>
                      <a:gd name="T6" fmla="*/ 291 w 292"/>
                      <a:gd name="T7" fmla="*/ 283 h 333"/>
                      <a:gd name="T8" fmla="*/ 237 w 292"/>
                      <a:gd name="T9" fmla="*/ 332 h 333"/>
                      <a:gd name="T10" fmla="*/ 0 60000 65536"/>
                      <a:gd name="T11" fmla="*/ 0 60000 65536"/>
                      <a:gd name="T12" fmla="*/ 0 60000 65536"/>
                      <a:gd name="T13" fmla="*/ 0 60000 65536"/>
                      <a:gd name="T14" fmla="*/ 0 60000 65536"/>
                      <a:gd name="T15" fmla="*/ 0 w 292"/>
                      <a:gd name="T16" fmla="*/ 0 h 333"/>
                      <a:gd name="T17" fmla="*/ 292 w 292"/>
                      <a:gd name="T18" fmla="*/ 333 h 333"/>
                    </a:gdLst>
                    <a:ahLst/>
                    <a:cxnLst>
                      <a:cxn ang="T10">
                        <a:pos x="T0" y="T1"/>
                      </a:cxn>
                      <a:cxn ang="T11">
                        <a:pos x="T2" y="T3"/>
                      </a:cxn>
                      <a:cxn ang="T12">
                        <a:pos x="T4" y="T5"/>
                      </a:cxn>
                      <a:cxn ang="T13">
                        <a:pos x="T6" y="T7"/>
                      </a:cxn>
                      <a:cxn ang="T14">
                        <a:pos x="T8" y="T9"/>
                      </a:cxn>
                    </a:cxnLst>
                    <a:rect l="T15" t="T16" r="T17" b="T18"/>
                    <a:pathLst>
                      <a:path w="292" h="333">
                        <a:moveTo>
                          <a:pt x="237" y="332"/>
                        </a:moveTo>
                        <a:lnTo>
                          <a:pt x="0" y="101"/>
                        </a:lnTo>
                        <a:lnTo>
                          <a:pt x="0" y="0"/>
                        </a:lnTo>
                        <a:lnTo>
                          <a:pt x="291" y="283"/>
                        </a:lnTo>
                        <a:lnTo>
                          <a:pt x="237"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9" name="Freeform 46"/>
                  <p:cNvSpPr>
                    <a:spLocks/>
                  </p:cNvSpPr>
                  <p:nvPr/>
                </p:nvSpPr>
                <p:spPr bwMode="auto">
                  <a:xfrm>
                    <a:off x="3209" y="970"/>
                    <a:ext cx="292" cy="393"/>
                  </a:xfrm>
                  <a:custGeom>
                    <a:avLst/>
                    <a:gdLst>
                      <a:gd name="T0" fmla="*/ 0 w 292"/>
                      <a:gd name="T1" fmla="*/ 287 h 393"/>
                      <a:gd name="T2" fmla="*/ 0 w 292"/>
                      <a:gd name="T3" fmla="*/ 392 h 393"/>
                      <a:gd name="T4" fmla="*/ 291 w 292"/>
                      <a:gd name="T5" fmla="*/ 108 h 393"/>
                      <a:gd name="T6" fmla="*/ 291 w 292"/>
                      <a:gd name="T7" fmla="*/ 0 h 393"/>
                      <a:gd name="T8" fmla="*/ 0 w 292"/>
                      <a:gd name="T9" fmla="*/ 287 h 393"/>
                      <a:gd name="T10" fmla="*/ 0 60000 65536"/>
                      <a:gd name="T11" fmla="*/ 0 60000 65536"/>
                      <a:gd name="T12" fmla="*/ 0 60000 65536"/>
                      <a:gd name="T13" fmla="*/ 0 60000 65536"/>
                      <a:gd name="T14" fmla="*/ 0 60000 65536"/>
                      <a:gd name="T15" fmla="*/ 0 w 292"/>
                      <a:gd name="T16" fmla="*/ 0 h 393"/>
                      <a:gd name="T17" fmla="*/ 292 w 292"/>
                      <a:gd name="T18" fmla="*/ 393 h 393"/>
                    </a:gdLst>
                    <a:ahLst/>
                    <a:cxnLst>
                      <a:cxn ang="T10">
                        <a:pos x="T0" y="T1"/>
                      </a:cxn>
                      <a:cxn ang="T11">
                        <a:pos x="T2" y="T3"/>
                      </a:cxn>
                      <a:cxn ang="T12">
                        <a:pos x="T4" y="T5"/>
                      </a:cxn>
                      <a:cxn ang="T13">
                        <a:pos x="T6" y="T7"/>
                      </a:cxn>
                      <a:cxn ang="T14">
                        <a:pos x="T8" y="T9"/>
                      </a:cxn>
                    </a:cxnLst>
                    <a:rect l="T15" t="T16" r="T17" b="T18"/>
                    <a:pathLst>
                      <a:path w="292" h="393">
                        <a:moveTo>
                          <a:pt x="0" y="287"/>
                        </a:moveTo>
                        <a:lnTo>
                          <a:pt x="0" y="392"/>
                        </a:lnTo>
                        <a:lnTo>
                          <a:pt x="291" y="108"/>
                        </a:lnTo>
                        <a:lnTo>
                          <a:pt x="291"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70" name="Freeform 47"/>
                  <p:cNvSpPr>
                    <a:spLocks/>
                  </p:cNvSpPr>
                  <p:nvPr/>
                </p:nvSpPr>
                <p:spPr bwMode="auto">
                  <a:xfrm>
                    <a:off x="2916" y="970"/>
                    <a:ext cx="294" cy="393"/>
                  </a:xfrm>
                  <a:custGeom>
                    <a:avLst/>
                    <a:gdLst>
                      <a:gd name="T0" fmla="*/ 293 w 294"/>
                      <a:gd name="T1" fmla="*/ 287 h 393"/>
                      <a:gd name="T2" fmla="*/ 293 w 294"/>
                      <a:gd name="T3" fmla="*/ 392 h 393"/>
                      <a:gd name="T4" fmla="*/ 0 w 294"/>
                      <a:gd name="T5" fmla="*/ 108 h 393"/>
                      <a:gd name="T6" fmla="*/ 0 w 294"/>
                      <a:gd name="T7" fmla="*/ 0 h 393"/>
                      <a:gd name="T8" fmla="*/ 293 w 294"/>
                      <a:gd name="T9" fmla="*/ 287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287"/>
                        </a:moveTo>
                        <a:lnTo>
                          <a:pt x="293" y="392"/>
                        </a:lnTo>
                        <a:lnTo>
                          <a:pt x="0" y="108"/>
                        </a:lnTo>
                        <a:lnTo>
                          <a:pt x="0" y="0"/>
                        </a:lnTo>
                        <a:lnTo>
                          <a:pt x="293"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722" name="Group 48"/>
              <p:cNvGrpSpPr>
                <a:grpSpLocks/>
              </p:cNvGrpSpPr>
              <p:nvPr/>
            </p:nvGrpSpPr>
            <p:grpSpPr bwMode="auto">
              <a:xfrm>
                <a:off x="3502" y="687"/>
                <a:ext cx="1182" cy="1195"/>
                <a:chOff x="3502" y="687"/>
                <a:chExt cx="1182" cy="1195"/>
              </a:xfrm>
            </p:grpSpPr>
            <p:grpSp>
              <p:nvGrpSpPr>
                <p:cNvPr id="27752" name="Group 49"/>
                <p:cNvGrpSpPr>
                  <a:grpSpLocks/>
                </p:cNvGrpSpPr>
                <p:nvPr/>
              </p:nvGrpSpPr>
              <p:grpSpPr bwMode="auto">
                <a:xfrm>
                  <a:off x="4094" y="1260"/>
                  <a:ext cx="590" cy="622"/>
                  <a:chOff x="4094" y="1260"/>
                  <a:chExt cx="590" cy="622"/>
                </a:xfrm>
              </p:grpSpPr>
              <p:sp>
                <p:nvSpPr>
                  <p:cNvPr id="27761" name="Freeform 50"/>
                  <p:cNvSpPr>
                    <a:spLocks/>
                  </p:cNvSpPr>
                  <p:nvPr/>
                </p:nvSpPr>
                <p:spPr bwMode="auto">
                  <a:xfrm>
                    <a:off x="4391" y="1543"/>
                    <a:ext cx="293" cy="339"/>
                  </a:xfrm>
                  <a:custGeom>
                    <a:avLst/>
                    <a:gdLst>
                      <a:gd name="T0" fmla="*/ 0 w 293"/>
                      <a:gd name="T1" fmla="*/ 286 h 339"/>
                      <a:gd name="T2" fmla="*/ 54 w 293"/>
                      <a:gd name="T3" fmla="*/ 338 h 339"/>
                      <a:gd name="T4" fmla="*/ 292 w 293"/>
                      <a:gd name="T5" fmla="*/ 108 h 339"/>
                      <a:gd name="T6" fmla="*/ 292 w 293"/>
                      <a:gd name="T7" fmla="*/ 0 h 339"/>
                      <a:gd name="T8" fmla="*/ 0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0" y="286"/>
                        </a:moveTo>
                        <a:lnTo>
                          <a:pt x="54" y="338"/>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2" name="Freeform 51"/>
                  <p:cNvSpPr>
                    <a:spLocks/>
                  </p:cNvSpPr>
                  <p:nvPr/>
                </p:nvSpPr>
                <p:spPr bwMode="auto">
                  <a:xfrm>
                    <a:off x="4391" y="1260"/>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3" name="Freeform 52"/>
                  <p:cNvSpPr>
                    <a:spLocks/>
                  </p:cNvSpPr>
                  <p:nvPr/>
                </p:nvSpPr>
                <p:spPr bwMode="auto">
                  <a:xfrm>
                    <a:off x="4097" y="1260"/>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4" name="Freeform 53"/>
                  <p:cNvSpPr>
                    <a:spLocks/>
                  </p:cNvSpPr>
                  <p:nvPr/>
                </p:nvSpPr>
                <p:spPr bwMode="auto">
                  <a:xfrm>
                    <a:off x="4094" y="1543"/>
                    <a:ext cx="293" cy="339"/>
                  </a:xfrm>
                  <a:custGeom>
                    <a:avLst/>
                    <a:gdLst>
                      <a:gd name="T0" fmla="*/ 292 w 293"/>
                      <a:gd name="T1" fmla="*/ 286 h 339"/>
                      <a:gd name="T2" fmla="*/ 238 w 293"/>
                      <a:gd name="T3" fmla="*/ 338 h 339"/>
                      <a:gd name="T4" fmla="*/ 0 w 293"/>
                      <a:gd name="T5" fmla="*/ 108 h 339"/>
                      <a:gd name="T6" fmla="*/ 0 w 293"/>
                      <a:gd name="T7" fmla="*/ 0 h 339"/>
                      <a:gd name="T8" fmla="*/ 292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292" y="286"/>
                        </a:moveTo>
                        <a:lnTo>
                          <a:pt x="238" y="338"/>
                        </a:lnTo>
                        <a:lnTo>
                          <a:pt x="0" y="108"/>
                        </a:lnTo>
                        <a:lnTo>
                          <a:pt x="0" y="0"/>
                        </a:lnTo>
                        <a:lnTo>
                          <a:pt x="292"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53" name="Group 54"/>
                <p:cNvGrpSpPr>
                  <a:grpSpLocks/>
                </p:cNvGrpSpPr>
                <p:nvPr/>
              </p:nvGrpSpPr>
              <p:grpSpPr bwMode="auto">
                <a:xfrm>
                  <a:off x="3799" y="974"/>
                  <a:ext cx="588" cy="673"/>
                  <a:chOff x="3799" y="974"/>
                  <a:chExt cx="588" cy="673"/>
                </a:xfrm>
              </p:grpSpPr>
              <p:sp>
                <p:nvSpPr>
                  <p:cNvPr id="27758" name="Freeform 55"/>
                  <p:cNvSpPr>
                    <a:spLocks/>
                  </p:cNvSpPr>
                  <p:nvPr/>
                </p:nvSpPr>
                <p:spPr bwMode="auto">
                  <a:xfrm>
                    <a:off x="4094" y="974"/>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59" name="Freeform 56"/>
                  <p:cNvSpPr>
                    <a:spLocks/>
                  </p:cNvSpPr>
                  <p:nvPr/>
                </p:nvSpPr>
                <p:spPr bwMode="auto">
                  <a:xfrm>
                    <a:off x="3802" y="974"/>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60" name="Freeform 57"/>
                  <p:cNvSpPr>
                    <a:spLocks/>
                  </p:cNvSpPr>
                  <p:nvPr/>
                </p:nvSpPr>
                <p:spPr bwMode="auto">
                  <a:xfrm>
                    <a:off x="3799" y="1258"/>
                    <a:ext cx="294" cy="389"/>
                  </a:xfrm>
                  <a:custGeom>
                    <a:avLst/>
                    <a:gdLst>
                      <a:gd name="T0" fmla="*/ 293 w 294"/>
                      <a:gd name="T1" fmla="*/ 284 h 389"/>
                      <a:gd name="T2" fmla="*/ 293 w 294"/>
                      <a:gd name="T3" fmla="*/ 388 h 389"/>
                      <a:gd name="T4" fmla="*/ 0 w 294"/>
                      <a:gd name="T5" fmla="*/ 107 h 389"/>
                      <a:gd name="T6" fmla="*/ 0 w 294"/>
                      <a:gd name="T7" fmla="*/ 0 h 389"/>
                      <a:gd name="T8" fmla="*/ 293 w 294"/>
                      <a:gd name="T9" fmla="*/ 284 h 389"/>
                      <a:gd name="T10" fmla="*/ 0 60000 65536"/>
                      <a:gd name="T11" fmla="*/ 0 60000 65536"/>
                      <a:gd name="T12" fmla="*/ 0 60000 65536"/>
                      <a:gd name="T13" fmla="*/ 0 60000 65536"/>
                      <a:gd name="T14" fmla="*/ 0 60000 65536"/>
                      <a:gd name="T15" fmla="*/ 0 w 294"/>
                      <a:gd name="T16" fmla="*/ 0 h 389"/>
                      <a:gd name="T17" fmla="*/ 294 w 294"/>
                      <a:gd name="T18" fmla="*/ 389 h 389"/>
                    </a:gdLst>
                    <a:ahLst/>
                    <a:cxnLst>
                      <a:cxn ang="T10">
                        <a:pos x="T0" y="T1"/>
                      </a:cxn>
                      <a:cxn ang="T11">
                        <a:pos x="T2" y="T3"/>
                      </a:cxn>
                      <a:cxn ang="T12">
                        <a:pos x="T4" y="T5"/>
                      </a:cxn>
                      <a:cxn ang="T13">
                        <a:pos x="T6" y="T7"/>
                      </a:cxn>
                      <a:cxn ang="T14">
                        <a:pos x="T8" y="T9"/>
                      </a:cxn>
                    </a:cxnLst>
                    <a:rect l="T15" t="T16" r="T17" b="T18"/>
                    <a:pathLst>
                      <a:path w="294" h="389">
                        <a:moveTo>
                          <a:pt x="293" y="284"/>
                        </a:moveTo>
                        <a:lnTo>
                          <a:pt x="293" y="388"/>
                        </a:lnTo>
                        <a:lnTo>
                          <a:pt x="0" y="107"/>
                        </a:lnTo>
                        <a:lnTo>
                          <a:pt x="0" y="0"/>
                        </a:lnTo>
                        <a:lnTo>
                          <a:pt x="293" y="284"/>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54" name="Group 58"/>
                <p:cNvGrpSpPr>
                  <a:grpSpLocks/>
                </p:cNvGrpSpPr>
                <p:nvPr/>
              </p:nvGrpSpPr>
              <p:grpSpPr bwMode="auto">
                <a:xfrm>
                  <a:off x="3502" y="687"/>
                  <a:ext cx="591" cy="676"/>
                  <a:chOff x="3502" y="687"/>
                  <a:chExt cx="591" cy="676"/>
                </a:xfrm>
              </p:grpSpPr>
              <p:sp>
                <p:nvSpPr>
                  <p:cNvPr id="27755" name="Freeform 59"/>
                  <p:cNvSpPr>
                    <a:spLocks/>
                  </p:cNvSpPr>
                  <p:nvPr/>
                </p:nvSpPr>
                <p:spPr bwMode="auto">
                  <a:xfrm>
                    <a:off x="3799" y="687"/>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56" name="Freeform 60"/>
                  <p:cNvSpPr>
                    <a:spLocks/>
                  </p:cNvSpPr>
                  <p:nvPr/>
                </p:nvSpPr>
                <p:spPr bwMode="auto">
                  <a:xfrm>
                    <a:off x="3506"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57" name="Freeform 61"/>
                  <p:cNvSpPr>
                    <a:spLocks/>
                  </p:cNvSpPr>
                  <p:nvPr/>
                </p:nvSpPr>
                <p:spPr bwMode="auto">
                  <a:xfrm>
                    <a:off x="3502" y="970"/>
                    <a:ext cx="294" cy="393"/>
                  </a:xfrm>
                  <a:custGeom>
                    <a:avLst/>
                    <a:gdLst>
                      <a:gd name="T0" fmla="*/ 293 w 294"/>
                      <a:gd name="T1" fmla="*/ 287 h 393"/>
                      <a:gd name="T2" fmla="*/ 293 w 294"/>
                      <a:gd name="T3" fmla="*/ 392 h 393"/>
                      <a:gd name="T4" fmla="*/ 0 w 294"/>
                      <a:gd name="T5" fmla="*/ 108 h 393"/>
                      <a:gd name="T6" fmla="*/ 0 w 294"/>
                      <a:gd name="T7" fmla="*/ 0 h 393"/>
                      <a:gd name="T8" fmla="*/ 293 w 294"/>
                      <a:gd name="T9" fmla="*/ 287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287"/>
                        </a:moveTo>
                        <a:lnTo>
                          <a:pt x="293" y="392"/>
                        </a:lnTo>
                        <a:lnTo>
                          <a:pt x="0" y="108"/>
                        </a:lnTo>
                        <a:lnTo>
                          <a:pt x="0" y="0"/>
                        </a:lnTo>
                        <a:lnTo>
                          <a:pt x="293"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723" name="Group 62"/>
              <p:cNvGrpSpPr>
                <a:grpSpLocks/>
              </p:cNvGrpSpPr>
              <p:nvPr/>
            </p:nvGrpSpPr>
            <p:grpSpPr bwMode="auto">
              <a:xfrm>
                <a:off x="4099" y="1830"/>
                <a:ext cx="591" cy="623"/>
                <a:chOff x="4099" y="1830"/>
                <a:chExt cx="591" cy="623"/>
              </a:xfrm>
            </p:grpSpPr>
            <p:sp>
              <p:nvSpPr>
                <p:cNvPr id="27748" name="Freeform 63"/>
                <p:cNvSpPr>
                  <a:spLocks/>
                </p:cNvSpPr>
                <p:nvPr/>
              </p:nvSpPr>
              <p:spPr bwMode="auto">
                <a:xfrm>
                  <a:off x="4099" y="2114"/>
                  <a:ext cx="295" cy="339"/>
                </a:xfrm>
                <a:custGeom>
                  <a:avLst/>
                  <a:gdLst>
                    <a:gd name="T0" fmla="*/ 294 w 295"/>
                    <a:gd name="T1" fmla="*/ 286 h 339"/>
                    <a:gd name="T2" fmla="*/ 240 w 295"/>
                    <a:gd name="T3" fmla="*/ 338 h 339"/>
                    <a:gd name="T4" fmla="*/ 0 w 295"/>
                    <a:gd name="T5" fmla="*/ 108 h 339"/>
                    <a:gd name="T6" fmla="*/ 0 w 295"/>
                    <a:gd name="T7" fmla="*/ 0 h 339"/>
                    <a:gd name="T8" fmla="*/ 294 w 295"/>
                    <a:gd name="T9" fmla="*/ 286 h 339"/>
                    <a:gd name="T10" fmla="*/ 0 60000 65536"/>
                    <a:gd name="T11" fmla="*/ 0 60000 65536"/>
                    <a:gd name="T12" fmla="*/ 0 60000 65536"/>
                    <a:gd name="T13" fmla="*/ 0 60000 65536"/>
                    <a:gd name="T14" fmla="*/ 0 60000 65536"/>
                    <a:gd name="T15" fmla="*/ 0 w 295"/>
                    <a:gd name="T16" fmla="*/ 0 h 339"/>
                    <a:gd name="T17" fmla="*/ 295 w 295"/>
                    <a:gd name="T18" fmla="*/ 339 h 339"/>
                  </a:gdLst>
                  <a:ahLst/>
                  <a:cxnLst>
                    <a:cxn ang="T10">
                      <a:pos x="T0" y="T1"/>
                    </a:cxn>
                    <a:cxn ang="T11">
                      <a:pos x="T2" y="T3"/>
                    </a:cxn>
                    <a:cxn ang="T12">
                      <a:pos x="T4" y="T5"/>
                    </a:cxn>
                    <a:cxn ang="T13">
                      <a:pos x="T6" y="T7"/>
                    </a:cxn>
                    <a:cxn ang="T14">
                      <a:pos x="T8" y="T9"/>
                    </a:cxn>
                  </a:cxnLst>
                  <a:rect l="T15" t="T16" r="T17" b="T18"/>
                  <a:pathLst>
                    <a:path w="295" h="339">
                      <a:moveTo>
                        <a:pt x="294" y="286"/>
                      </a:moveTo>
                      <a:lnTo>
                        <a:pt x="240" y="338"/>
                      </a:lnTo>
                      <a:lnTo>
                        <a:pt x="0" y="108"/>
                      </a:lnTo>
                      <a:lnTo>
                        <a:pt x="0" y="0"/>
                      </a:lnTo>
                      <a:lnTo>
                        <a:pt x="294"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9" name="Freeform 64"/>
                <p:cNvSpPr>
                  <a:spLocks/>
                </p:cNvSpPr>
                <p:nvPr/>
              </p:nvSpPr>
              <p:spPr bwMode="auto">
                <a:xfrm>
                  <a:off x="4099" y="1830"/>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50" name="Freeform 65"/>
                <p:cNvSpPr>
                  <a:spLocks/>
                </p:cNvSpPr>
                <p:nvPr/>
              </p:nvSpPr>
              <p:spPr bwMode="auto">
                <a:xfrm>
                  <a:off x="4393" y="1830"/>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51" name="Freeform 66"/>
                <p:cNvSpPr>
                  <a:spLocks/>
                </p:cNvSpPr>
                <p:nvPr/>
              </p:nvSpPr>
              <p:spPr bwMode="auto">
                <a:xfrm>
                  <a:off x="4397" y="2114"/>
                  <a:ext cx="293" cy="339"/>
                </a:xfrm>
                <a:custGeom>
                  <a:avLst/>
                  <a:gdLst>
                    <a:gd name="T0" fmla="*/ 0 w 293"/>
                    <a:gd name="T1" fmla="*/ 286 h 339"/>
                    <a:gd name="T2" fmla="*/ 54 w 293"/>
                    <a:gd name="T3" fmla="*/ 338 h 339"/>
                    <a:gd name="T4" fmla="*/ 292 w 293"/>
                    <a:gd name="T5" fmla="*/ 108 h 339"/>
                    <a:gd name="T6" fmla="*/ 292 w 293"/>
                    <a:gd name="T7" fmla="*/ 0 h 339"/>
                    <a:gd name="T8" fmla="*/ 0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0" y="286"/>
                      </a:moveTo>
                      <a:lnTo>
                        <a:pt x="54" y="338"/>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24" name="Group 67"/>
              <p:cNvGrpSpPr>
                <a:grpSpLocks/>
              </p:cNvGrpSpPr>
              <p:nvPr/>
            </p:nvGrpSpPr>
            <p:grpSpPr bwMode="auto">
              <a:xfrm>
                <a:off x="3515" y="2397"/>
                <a:ext cx="1171" cy="1241"/>
                <a:chOff x="3515" y="2397"/>
                <a:chExt cx="1171" cy="1241"/>
              </a:xfrm>
            </p:grpSpPr>
            <p:grpSp>
              <p:nvGrpSpPr>
                <p:cNvPr id="27735" name="Group 68"/>
                <p:cNvGrpSpPr>
                  <a:grpSpLocks/>
                </p:cNvGrpSpPr>
                <p:nvPr/>
              </p:nvGrpSpPr>
              <p:grpSpPr bwMode="auto">
                <a:xfrm>
                  <a:off x="4099" y="2397"/>
                  <a:ext cx="587" cy="674"/>
                  <a:chOff x="4099" y="2397"/>
                  <a:chExt cx="587" cy="674"/>
                </a:xfrm>
              </p:grpSpPr>
              <p:sp>
                <p:nvSpPr>
                  <p:cNvPr id="27745" name="Freeform 69"/>
                  <p:cNvSpPr>
                    <a:spLocks/>
                  </p:cNvSpPr>
                  <p:nvPr/>
                </p:nvSpPr>
                <p:spPr bwMode="auto">
                  <a:xfrm>
                    <a:off x="4393" y="2680"/>
                    <a:ext cx="293" cy="391"/>
                  </a:xfrm>
                  <a:custGeom>
                    <a:avLst/>
                    <a:gdLst>
                      <a:gd name="T0" fmla="*/ 0 w 293"/>
                      <a:gd name="T1" fmla="*/ 286 h 391"/>
                      <a:gd name="T2" fmla="*/ 0 w 293"/>
                      <a:gd name="T3" fmla="*/ 390 h 391"/>
                      <a:gd name="T4" fmla="*/ 292 w 293"/>
                      <a:gd name="T5" fmla="*/ 107 h 391"/>
                      <a:gd name="T6" fmla="*/ 292 w 293"/>
                      <a:gd name="T7" fmla="*/ 0 h 391"/>
                      <a:gd name="T8" fmla="*/ 0 w 293"/>
                      <a:gd name="T9" fmla="*/ 286 h 391"/>
                      <a:gd name="T10" fmla="*/ 0 60000 65536"/>
                      <a:gd name="T11" fmla="*/ 0 60000 65536"/>
                      <a:gd name="T12" fmla="*/ 0 60000 65536"/>
                      <a:gd name="T13" fmla="*/ 0 60000 65536"/>
                      <a:gd name="T14" fmla="*/ 0 60000 65536"/>
                      <a:gd name="T15" fmla="*/ 0 w 293"/>
                      <a:gd name="T16" fmla="*/ 0 h 391"/>
                      <a:gd name="T17" fmla="*/ 293 w 293"/>
                      <a:gd name="T18" fmla="*/ 391 h 391"/>
                    </a:gdLst>
                    <a:ahLst/>
                    <a:cxnLst>
                      <a:cxn ang="T10">
                        <a:pos x="T0" y="T1"/>
                      </a:cxn>
                      <a:cxn ang="T11">
                        <a:pos x="T2" y="T3"/>
                      </a:cxn>
                      <a:cxn ang="T12">
                        <a:pos x="T4" y="T5"/>
                      </a:cxn>
                      <a:cxn ang="T13">
                        <a:pos x="T6" y="T7"/>
                      </a:cxn>
                      <a:cxn ang="T14">
                        <a:pos x="T8" y="T9"/>
                      </a:cxn>
                    </a:cxnLst>
                    <a:rect l="T15" t="T16" r="T17" b="T18"/>
                    <a:pathLst>
                      <a:path w="293" h="391">
                        <a:moveTo>
                          <a:pt x="0" y="286"/>
                        </a:moveTo>
                        <a:lnTo>
                          <a:pt x="0" y="390"/>
                        </a:lnTo>
                        <a:lnTo>
                          <a:pt x="292" y="107"/>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6" name="Freeform 70"/>
                  <p:cNvSpPr>
                    <a:spLocks/>
                  </p:cNvSpPr>
                  <p:nvPr/>
                </p:nvSpPr>
                <p:spPr bwMode="auto">
                  <a:xfrm>
                    <a:off x="4393" y="2397"/>
                    <a:ext cx="293" cy="334"/>
                  </a:xfrm>
                  <a:custGeom>
                    <a:avLst/>
                    <a:gdLst>
                      <a:gd name="T0" fmla="*/ 238 w 293"/>
                      <a:gd name="T1" fmla="*/ 333 h 334"/>
                      <a:gd name="T2" fmla="*/ 0 w 293"/>
                      <a:gd name="T3" fmla="*/ 102 h 334"/>
                      <a:gd name="T4" fmla="*/ 0 w 293"/>
                      <a:gd name="T5" fmla="*/ 0 h 334"/>
                      <a:gd name="T6" fmla="*/ 292 w 293"/>
                      <a:gd name="T7" fmla="*/ 284 h 334"/>
                      <a:gd name="T8" fmla="*/ 238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238" y="333"/>
                        </a:moveTo>
                        <a:lnTo>
                          <a:pt x="0" y="102"/>
                        </a:lnTo>
                        <a:lnTo>
                          <a:pt x="0" y="0"/>
                        </a:lnTo>
                        <a:lnTo>
                          <a:pt x="292" y="284"/>
                        </a:lnTo>
                        <a:lnTo>
                          <a:pt x="238"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7" name="Freeform 71"/>
                  <p:cNvSpPr>
                    <a:spLocks/>
                  </p:cNvSpPr>
                  <p:nvPr/>
                </p:nvSpPr>
                <p:spPr bwMode="auto">
                  <a:xfrm>
                    <a:off x="4099" y="2397"/>
                    <a:ext cx="295" cy="334"/>
                  </a:xfrm>
                  <a:custGeom>
                    <a:avLst/>
                    <a:gdLst>
                      <a:gd name="T0" fmla="*/ 54 w 295"/>
                      <a:gd name="T1" fmla="*/ 333 h 334"/>
                      <a:gd name="T2" fmla="*/ 294 w 295"/>
                      <a:gd name="T3" fmla="*/ 102 h 334"/>
                      <a:gd name="T4" fmla="*/ 294 w 295"/>
                      <a:gd name="T5" fmla="*/ 0 h 334"/>
                      <a:gd name="T6" fmla="*/ 0 w 295"/>
                      <a:gd name="T7" fmla="*/ 284 h 334"/>
                      <a:gd name="T8" fmla="*/ 54 w 295"/>
                      <a:gd name="T9" fmla="*/ 333 h 334"/>
                      <a:gd name="T10" fmla="*/ 0 60000 65536"/>
                      <a:gd name="T11" fmla="*/ 0 60000 65536"/>
                      <a:gd name="T12" fmla="*/ 0 60000 65536"/>
                      <a:gd name="T13" fmla="*/ 0 60000 65536"/>
                      <a:gd name="T14" fmla="*/ 0 60000 65536"/>
                      <a:gd name="T15" fmla="*/ 0 w 295"/>
                      <a:gd name="T16" fmla="*/ 0 h 334"/>
                      <a:gd name="T17" fmla="*/ 295 w 295"/>
                      <a:gd name="T18" fmla="*/ 334 h 334"/>
                    </a:gdLst>
                    <a:ahLst/>
                    <a:cxnLst>
                      <a:cxn ang="T10">
                        <a:pos x="T0" y="T1"/>
                      </a:cxn>
                      <a:cxn ang="T11">
                        <a:pos x="T2" y="T3"/>
                      </a:cxn>
                      <a:cxn ang="T12">
                        <a:pos x="T4" y="T5"/>
                      </a:cxn>
                      <a:cxn ang="T13">
                        <a:pos x="T6" y="T7"/>
                      </a:cxn>
                      <a:cxn ang="T14">
                        <a:pos x="T8" y="T9"/>
                      </a:cxn>
                    </a:cxnLst>
                    <a:rect l="T15" t="T16" r="T17" b="T18"/>
                    <a:pathLst>
                      <a:path w="295" h="334">
                        <a:moveTo>
                          <a:pt x="54" y="333"/>
                        </a:moveTo>
                        <a:lnTo>
                          <a:pt x="294" y="102"/>
                        </a:lnTo>
                        <a:lnTo>
                          <a:pt x="294"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36" name="Group 72"/>
                <p:cNvGrpSpPr>
                  <a:grpSpLocks/>
                </p:cNvGrpSpPr>
                <p:nvPr/>
              </p:nvGrpSpPr>
              <p:grpSpPr bwMode="auto">
                <a:xfrm>
                  <a:off x="3807" y="2680"/>
                  <a:ext cx="587" cy="675"/>
                  <a:chOff x="3807" y="2680"/>
                  <a:chExt cx="587" cy="675"/>
                </a:xfrm>
              </p:grpSpPr>
              <p:sp>
                <p:nvSpPr>
                  <p:cNvPr id="27742" name="Freeform 73"/>
                  <p:cNvSpPr>
                    <a:spLocks/>
                  </p:cNvSpPr>
                  <p:nvPr/>
                </p:nvSpPr>
                <p:spPr bwMode="auto">
                  <a:xfrm>
                    <a:off x="4099" y="2963"/>
                    <a:ext cx="295" cy="392"/>
                  </a:xfrm>
                  <a:custGeom>
                    <a:avLst/>
                    <a:gdLst>
                      <a:gd name="T0" fmla="*/ 0 w 295"/>
                      <a:gd name="T1" fmla="*/ 286 h 392"/>
                      <a:gd name="T2" fmla="*/ 0 w 295"/>
                      <a:gd name="T3" fmla="*/ 391 h 392"/>
                      <a:gd name="T4" fmla="*/ 294 w 295"/>
                      <a:gd name="T5" fmla="*/ 108 h 392"/>
                      <a:gd name="T6" fmla="*/ 294 w 295"/>
                      <a:gd name="T7" fmla="*/ 0 h 392"/>
                      <a:gd name="T8" fmla="*/ 0 w 295"/>
                      <a:gd name="T9" fmla="*/ 286 h 392"/>
                      <a:gd name="T10" fmla="*/ 0 60000 65536"/>
                      <a:gd name="T11" fmla="*/ 0 60000 65536"/>
                      <a:gd name="T12" fmla="*/ 0 60000 65536"/>
                      <a:gd name="T13" fmla="*/ 0 60000 65536"/>
                      <a:gd name="T14" fmla="*/ 0 60000 65536"/>
                      <a:gd name="T15" fmla="*/ 0 w 295"/>
                      <a:gd name="T16" fmla="*/ 0 h 392"/>
                      <a:gd name="T17" fmla="*/ 295 w 295"/>
                      <a:gd name="T18" fmla="*/ 392 h 392"/>
                    </a:gdLst>
                    <a:ahLst/>
                    <a:cxnLst>
                      <a:cxn ang="T10">
                        <a:pos x="T0" y="T1"/>
                      </a:cxn>
                      <a:cxn ang="T11">
                        <a:pos x="T2" y="T3"/>
                      </a:cxn>
                      <a:cxn ang="T12">
                        <a:pos x="T4" y="T5"/>
                      </a:cxn>
                      <a:cxn ang="T13">
                        <a:pos x="T6" y="T7"/>
                      </a:cxn>
                      <a:cxn ang="T14">
                        <a:pos x="T8" y="T9"/>
                      </a:cxn>
                    </a:cxnLst>
                    <a:rect l="T15" t="T16" r="T17" b="T18"/>
                    <a:pathLst>
                      <a:path w="295" h="392">
                        <a:moveTo>
                          <a:pt x="0" y="286"/>
                        </a:moveTo>
                        <a:lnTo>
                          <a:pt x="0" y="391"/>
                        </a:lnTo>
                        <a:lnTo>
                          <a:pt x="294" y="108"/>
                        </a:lnTo>
                        <a:lnTo>
                          <a:pt x="294"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3" name="Freeform 74"/>
                  <p:cNvSpPr>
                    <a:spLocks/>
                  </p:cNvSpPr>
                  <p:nvPr/>
                </p:nvSpPr>
                <p:spPr bwMode="auto">
                  <a:xfrm>
                    <a:off x="4099" y="2680"/>
                    <a:ext cx="295" cy="333"/>
                  </a:xfrm>
                  <a:custGeom>
                    <a:avLst/>
                    <a:gdLst>
                      <a:gd name="T0" fmla="*/ 240 w 295"/>
                      <a:gd name="T1" fmla="*/ 332 h 333"/>
                      <a:gd name="T2" fmla="*/ 0 w 295"/>
                      <a:gd name="T3" fmla="*/ 101 h 333"/>
                      <a:gd name="T4" fmla="*/ 0 w 295"/>
                      <a:gd name="T5" fmla="*/ 0 h 333"/>
                      <a:gd name="T6" fmla="*/ 294 w 295"/>
                      <a:gd name="T7" fmla="*/ 283 h 333"/>
                      <a:gd name="T8" fmla="*/ 240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240" y="332"/>
                        </a:moveTo>
                        <a:lnTo>
                          <a:pt x="0" y="101"/>
                        </a:lnTo>
                        <a:lnTo>
                          <a:pt x="0" y="0"/>
                        </a:lnTo>
                        <a:lnTo>
                          <a:pt x="294" y="283"/>
                        </a:lnTo>
                        <a:lnTo>
                          <a:pt x="240"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4" name="Freeform 75"/>
                  <p:cNvSpPr>
                    <a:spLocks/>
                  </p:cNvSpPr>
                  <p:nvPr/>
                </p:nvSpPr>
                <p:spPr bwMode="auto">
                  <a:xfrm>
                    <a:off x="3807" y="2680"/>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37" name="Group 76"/>
                <p:cNvGrpSpPr>
                  <a:grpSpLocks/>
                </p:cNvGrpSpPr>
                <p:nvPr/>
              </p:nvGrpSpPr>
              <p:grpSpPr bwMode="auto">
                <a:xfrm>
                  <a:off x="3515" y="2963"/>
                  <a:ext cx="585" cy="675"/>
                  <a:chOff x="3515" y="2963"/>
                  <a:chExt cx="585" cy="675"/>
                </a:xfrm>
              </p:grpSpPr>
              <p:sp>
                <p:nvSpPr>
                  <p:cNvPr id="27738" name="Freeform 77"/>
                  <p:cNvSpPr>
                    <a:spLocks/>
                  </p:cNvSpPr>
                  <p:nvPr/>
                </p:nvSpPr>
                <p:spPr bwMode="auto">
                  <a:xfrm>
                    <a:off x="3807" y="3246"/>
                    <a:ext cx="293" cy="392"/>
                  </a:xfrm>
                  <a:custGeom>
                    <a:avLst/>
                    <a:gdLst>
                      <a:gd name="T0" fmla="*/ 0 w 293"/>
                      <a:gd name="T1" fmla="*/ 286 h 392"/>
                      <a:gd name="T2" fmla="*/ 0 w 293"/>
                      <a:gd name="T3" fmla="*/ 391 h 392"/>
                      <a:gd name="T4" fmla="*/ 292 w 293"/>
                      <a:gd name="T5" fmla="*/ 108 h 392"/>
                      <a:gd name="T6" fmla="*/ 292 w 293"/>
                      <a:gd name="T7" fmla="*/ 0 h 392"/>
                      <a:gd name="T8" fmla="*/ 0 w 293"/>
                      <a:gd name="T9" fmla="*/ 286 h 392"/>
                      <a:gd name="T10" fmla="*/ 0 60000 65536"/>
                      <a:gd name="T11" fmla="*/ 0 60000 65536"/>
                      <a:gd name="T12" fmla="*/ 0 60000 65536"/>
                      <a:gd name="T13" fmla="*/ 0 60000 65536"/>
                      <a:gd name="T14" fmla="*/ 0 60000 65536"/>
                      <a:gd name="T15" fmla="*/ 0 w 293"/>
                      <a:gd name="T16" fmla="*/ 0 h 392"/>
                      <a:gd name="T17" fmla="*/ 293 w 293"/>
                      <a:gd name="T18" fmla="*/ 392 h 392"/>
                    </a:gdLst>
                    <a:ahLst/>
                    <a:cxnLst>
                      <a:cxn ang="T10">
                        <a:pos x="T0" y="T1"/>
                      </a:cxn>
                      <a:cxn ang="T11">
                        <a:pos x="T2" y="T3"/>
                      </a:cxn>
                      <a:cxn ang="T12">
                        <a:pos x="T4" y="T5"/>
                      </a:cxn>
                      <a:cxn ang="T13">
                        <a:pos x="T6" y="T7"/>
                      </a:cxn>
                      <a:cxn ang="T14">
                        <a:pos x="T8" y="T9"/>
                      </a:cxn>
                    </a:cxnLst>
                    <a:rect l="T15" t="T16" r="T17" b="T18"/>
                    <a:pathLst>
                      <a:path w="293" h="392">
                        <a:moveTo>
                          <a:pt x="0" y="286"/>
                        </a:moveTo>
                        <a:lnTo>
                          <a:pt x="0" y="391"/>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9" name="Freeform 78"/>
                  <p:cNvSpPr>
                    <a:spLocks/>
                  </p:cNvSpPr>
                  <p:nvPr/>
                </p:nvSpPr>
                <p:spPr bwMode="auto">
                  <a:xfrm>
                    <a:off x="3807" y="2963"/>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0" name="Freeform 79"/>
                  <p:cNvSpPr>
                    <a:spLocks/>
                  </p:cNvSpPr>
                  <p:nvPr/>
                </p:nvSpPr>
                <p:spPr bwMode="auto">
                  <a:xfrm>
                    <a:off x="3515" y="2963"/>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41" name="Freeform 80"/>
                  <p:cNvSpPr>
                    <a:spLocks/>
                  </p:cNvSpPr>
                  <p:nvPr/>
                </p:nvSpPr>
                <p:spPr bwMode="auto">
                  <a:xfrm>
                    <a:off x="3515" y="3246"/>
                    <a:ext cx="297" cy="384"/>
                  </a:xfrm>
                  <a:custGeom>
                    <a:avLst/>
                    <a:gdLst>
                      <a:gd name="T0" fmla="*/ 296 w 297"/>
                      <a:gd name="T1" fmla="*/ 383 h 384"/>
                      <a:gd name="T2" fmla="*/ 0 w 297"/>
                      <a:gd name="T3" fmla="*/ 101 h 384"/>
                      <a:gd name="T4" fmla="*/ 0 w 297"/>
                      <a:gd name="T5" fmla="*/ 0 h 384"/>
                      <a:gd name="T6" fmla="*/ 296 w 297"/>
                      <a:gd name="T7" fmla="*/ 282 h 384"/>
                      <a:gd name="T8" fmla="*/ 296 w 297"/>
                      <a:gd name="T9" fmla="*/ 383 h 384"/>
                      <a:gd name="T10" fmla="*/ 0 60000 65536"/>
                      <a:gd name="T11" fmla="*/ 0 60000 65536"/>
                      <a:gd name="T12" fmla="*/ 0 60000 65536"/>
                      <a:gd name="T13" fmla="*/ 0 60000 65536"/>
                      <a:gd name="T14" fmla="*/ 0 60000 65536"/>
                      <a:gd name="T15" fmla="*/ 0 w 297"/>
                      <a:gd name="T16" fmla="*/ 0 h 384"/>
                      <a:gd name="T17" fmla="*/ 297 w 297"/>
                      <a:gd name="T18" fmla="*/ 384 h 384"/>
                    </a:gdLst>
                    <a:ahLst/>
                    <a:cxnLst>
                      <a:cxn ang="T10">
                        <a:pos x="T0" y="T1"/>
                      </a:cxn>
                      <a:cxn ang="T11">
                        <a:pos x="T2" y="T3"/>
                      </a:cxn>
                      <a:cxn ang="T12">
                        <a:pos x="T4" y="T5"/>
                      </a:cxn>
                      <a:cxn ang="T13">
                        <a:pos x="T6" y="T7"/>
                      </a:cxn>
                      <a:cxn ang="T14">
                        <a:pos x="T8" y="T9"/>
                      </a:cxn>
                    </a:cxnLst>
                    <a:rect l="T15" t="T16" r="T17" b="T18"/>
                    <a:pathLst>
                      <a:path w="297" h="384">
                        <a:moveTo>
                          <a:pt x="296" y="383"/>
                        </a:moveTo>
                        <a:lnTo>
                          <a:pt x="0" y="101"/>
                        </a:lnTo>
                        <a:lnTo>
                          <a:pt x="0" y="0"/>
                        </a:lnTo>
                        <a:lnTo>
                          <a:pt x="296" y="282"/>
                        </a:lnTo>
                        <a:lnTo>
                          <a:pt x="296" y="38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725" name="Group 81"/>
              <p:cNvGrpSpPr>
                <a:grpSpLocks/>
              </p:cNvGrpSpPr>
              <p:nvPr/>
            </p:nvGrpSpPr>
            <p:grpSpPr bwMode="auto">
              <a:xfrm>
                <a:off x="2327" y="3063"/>
                <a:ext cx="590" cy="676"/>
                <a:chOff x="2327" y="3063"/>
                <a:chExt cx="590" cy="676"/>
              </a:xfrm>
            </p:grpSpPr>
            <p:sp>
              <p:nvSpPr>
                <p:cNvPr id="27731" name="Freeform 82"/>
                <p:cNvSpPr>
                  <a:spLocks/>
                </p:cNvSpPr>
                <p:nvPr/>
              </p:nvSpPr>
              <p:spPr bwMode="auto">
                <a:xfrm>
                  <a:off x="2327" y="3063"/>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2" name="Freeform 83"/>
                <p:cNvSpPr>
                  <a:spLocks/>
                </p:cNvSpPr>
                <p:nvPr/>
              </p:nvSpPr>
              <p:spPr bwMode="auto">
                <a:xfrm>
                  <a:off x="2619" y="3063"/>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3" name="Freeform 84"/>
                <p:cNvSpPr>
                  <a:spLocks/>
                </p:cNvSpPr>
                <p:nvPr/>
              </p:nvSpPr>
              <p:spPr bwMode="auto">
                <a:xfrm>
                  <a:off x="2624" y="3346"/>
                  <a:ext cx="293" cy="393"/>
                </a:xfrm>
                <a:custGeom>
                  <a:avLst/>
                  <a:gdLst>
                    <a:gd name="T0" fmla="*/ 0 w 293"/>
                    <a:gd name="T1" fmla="*/ 287 h 393"/>
                    <a:gd name="T2" fmla="*/ 0 w 293"/>
                    <a:gd name="T3" fmla="*/ 392 h 393"/>
                    <a:gd name="T4" fmla="*/ 292 w 293"/>
                    <a:gd name="T5" fmla="*/ 108 h 393"/>
                    <a:gd name="T6" fmla="*/ 292 w 293"/>
                    <a:gd name="T7" fmla="*/ 0 h 393"/>
                    <a:gd name="T8" fmla="*/ 0 w 293"/>
                    <a:gd name="T9" fmla="*/ 287 h 393"/>
                    <a:gd name="T10" fmla="*/ 0 60000 65536"/>
                    <a:gd name="T11" fmla="*/ 0 60000 65536"/>
                    <a:gd name="T12" fmla="*/ 0 60000 65536"/>
                    <a:gd name="T13" fmla="*/ 0 60000 65536"/>
                    <a:gd name="T14" fmla="*/ 0 60000 65536"/>
                    <a:gd name="T15" fmla="*/ 0 w 293"/>
                    <a:gd name="T16" fmla="*/ 0 h 393"/>
                    <a:gd name="T17" fmla="*/ 293 w 293"/>
                    <a:gd name="T18" fmla="*/ 393 h 393"/>
                  </a:gdLst>
                  <a:ahLst/>
                  <a:cxnLst>
                    <a:cxn ang="T10">
                      <a:pos x="T0" y="T1"/>
                    </a:cxn>
                    <a:cxn ang="T11">
                      <a:pos x="T2" y="T3"/>
                    </a:cxn>
                    <a:cxn ang="T12">
                      <a:pos x="T4" y="T5"/>
                    </a:cxn>
                    <a:cxn ang="T13">
                      <a:pos x="T6" y="T7"/>
                    </a:cxn>
                    <a:cxn ang="T14">
                      <a:pos x="T8" y="T9"/>
                    </a:cxn>
                  </a:cxnLst>
                  <a:rect l="T15" t="T16" r="T17" b="T18"/>
                  <a:pathLst>
                    <a:path w="293" h="393">
                      <a:moveTo>
                        <a:pt x="0" y="287"/>
                      </a:moveTo>
                      <a:lnTo>
                        <a:pt x="0" y="392"/>
                      </a:lnTo>
                      <a:lnTo>
                        <a:pt x="292" y="108"/>
                      </a:lnTo>
                      <a:lnTo>
                        <a:pt x="292"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4" name="Freeform 85"/>
                <p:cNvSpPr>
                  <a:spLocks/>
                </p:cNvSpPr>
                <p:nvPr/>
              </p:nvSpPr>
              <p:spPr bwMode="auto">
                <a:xfrm>
                  <a:off x="2330" y="3346"/>
                  <a:ext cx="295" cy="393"/>
                </a:xfrm>
                <a:custGeom>
                  <a:avLst/>
                  <a:gdLst>
                    <a:gd name="T0" fmla="*/ 294 w 295"/>
                    <a:gd name="T1" fmla="*/ 287 h 393"/>
                    <a:gd name="T2" fmla="*/ 294 w 295"/>
                    <a:gd name="T3" fmla="*/ 392 h 393"/>
                    <a:gd name="T4" fmla="*/ 0 w 295"/>
                    <a:gd name="T5" fmla="*/ 108 h 393"/>
                    <a:gd name="T6" fmla="*/ 0 w 295"/>
                    <a:gd name="T7" fmla="*/ 0 h 393"/>
                    <a:gd name="T8" fmla="*/ 294 w 295"/>
                    <a:gd name="T9" fmla="*/ 287 h 393"/>
                    <a:gd name="T10" fmla="*/ 0 60000 65536"/>
                    <a:gd name="T11" fmla="*/ 0 60000 65536"/>
                    <a:gd name="T12" fmla="*/ 0 60000 65536"/>
                    <a:gd name="T13" fmla="*/ 0 60000 65536"/>
                    <a:gd name="T14" fmla="*/ 0 60000 65536"/>
                    <a:gd name="T15" fmla="*/ 0 w 295"/>
                    <a:gd name="T16" fmla="*/ 0 h 393"/>
                    <a:gd name="T17" fmla="*/ 295 w 295"/>
                    <a:gd name="T18" fmla="*/ 393 h 393"/>
                  </a:gdLst>
                  <a:ahLst/>
                  <a:cxnLst>
                    <a:cxn ang="T10">
                      <a:pos x="T0" y="T1"/>
                    </a:cxn>
                    <a:cxn ang="T11">
                      <a:pos x="T2" y="T3"/>
                    </a:cxn>
                    <a:cxn ang="T12">
                      <a:pos x="T4" y="T5"/>
                    </a:cxn>
                    <a:cxn ang="T13">
                      <a:pos x="T6" y="T7"/>
                    </a:cxn>
                    <a:cxn ang="T14">
                      <a:pos x="T8" y="T9"/>
                    </a:cxn>
                  </a:cxnLst>
                  <a:rect l="T15" t="T16" r="T17" b="T18"/>
                  <a:pathLst>
                    <a:path w="295" h="393">
                      <a:moveTo>
                        <a:pt x="294" y="287"/>
                      </a:moveTo>
                      <a:lnTo>
                        <a:pt x="294" y="392"/>
                      </a:lnTo>
                      <a:lnTo>
                        <a:pt x="0" y="108"/>
                      </a:lnTo>
                      <a:lnTo>
                        <a:pt x="0" y="0"/>
                      </a:lnTo>
                      <a:lnTo>
                        <a:pt x="294"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7726" name="Group 86"/>
              <p:cNvGrpSpPr>
                <a:grpSpLocks/>
              </p:cNvGrpSpPr>
              <p:nvPr/>
            </p:nvGrpSpPr>
            <p:grpSpPr bwMode="auto">
              <a:xfrm>
                <a:off x="2912" y="3070"/>
                <a:ext cx="589" cy="675"/>
                <a:chOff x="2912" y="3070"/>
                <a:chExt cx="589" cy="675"/>
              </a:xfrm>
            </p:grpSpPr>
            <p:sp>
              <p:nvSpPr>
                <p:cNvPr id="27727" name="Freeform 87"/>
                <p:cNvSpPr>
                  <a:spLocks/>
                </p:cNvSpPr>
                <p:nvPr/>
              </p:nvSpPr>
              <p:spPr bwMode="auto">
                <a:xfrm>
                  <a:off x="2912" y="3070"/>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28" name="Freeform 88"/>
                <p:cNvSpPr>
                  <a:spLocks/>
                </p:cNvSpPr>
                <p:nvPr/>
              </p:nvSpPr>
              <p:spPr bwMode="auto">
                <a:xfrm>
                  <a:off x="3205" y="3070"/>
                  <a:ext cx="292" cy="333"/>
                </a:xfrm>
                <a:custGeom>
                  <a:avLst/>
                  <a:gdLst>
                    <a:gd name="T0" fmla="*/ 237 w 292"/>
                    <a:gd name="T1" fmla="*/ 332 h 333"/>
                    <a:gd name="T2" fmla="*/ 0 w 292"/>
                    <a:gd name="T3" fmla="*/ 101 h 333"/>
                    <a:gd name="T4" fmla="*/ 0 w 292"/>
                    <a:gd name="T5" fmla="*/ 0 h 333"/>
                    <a:gd name="T6" fmla="*/ 291 w 292"/>
                    <a:gd name="T7" fmla="*/ 283 h 333"/>
                    <a:gd name="T8" fmla="*/ 237 w 292"/>
                    <a:gd name="T9" fmla="*/ 332 h 333"/>
                    <a:gd name="T10" fmla="*/ 0 60000 65536"/>
                    <a:gd name="T11" fmla="*/ 0 60000 65536"/>
                    <a:gd name="T12" fmla="*/ 0 60000 65536"/>
                    <a:gd name="T13" fmla="*/ 0 60000 65536"/>
                    <a:gd name="T14" fmla="*/ 0 60000 65536"/>
                    <a:gd name="T15" fmla="*/ 0 w 292"/>
                    <a:gd name="T16" fmla="*/ 0 h 333"/>
                    <a:gd name="T17" fmla="*/ 292 w 292"/>
                    <a:gd name="T18" fmla="*/ 333 h 333"/>
                  </a:gdLst>
                  <a:ahLst/>
                  <a:cxnLst>
                    <a:cxn ang="T10">
                      <a:pos x="T0" y="T1"/>
                    </a:cxn>
                    <a:cxn ang="T11">
                      <a:pos x="T2" y="T3"/>
                    </a:cxn>
                    <a:cxn ang="T12">
                      <a:pos x="T4" y="T5"/>
                    </a:cxn>
                    <a:cxn ang="T13">
                      <a:pos x="T6" y="T7"/>
                    </a:cxn>
                    <a:cxn ang="T14">
                      <a:pos x="T8" y="T9"/>
                    </a:cxn>
                  </a:cxnLst>
                  <a:rect l="T15" t="T16" r="T17" b="T18"/>
                  <a:pathLst>
                    <a:path w="292" h="333">
                      <a:moveTo>
                        <a:pt x="237" y="332"/>
                      </a:moveTo>
                      <a:lnTo>
                        <a:pt x="0" y="101"/>
                      </a:lnTo>
                      <a:lnTo>
                        <a:pt x="0" y="0"/>
                      </a:lnTo>
                      <a:lnTo>
                        <a:pt x="291" y="283"/>
                      </a:lnTo>
                      <a:lnTo>
                        <a:pt x="237"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29" name="Freeform 89"/>
                <p:cNvSpPr>
                  <a:spLocks/>
                </p:cNvSpPr>
                <p:nvPr/>
              </p:nvSpPr>
              <p:spPr bwMode="auto">
                <a:xfrm>
                  <a:off x="3209" y="3354"/>
                  <a:ext cx="292" cy="391"/>
                </a:xfrm>
                <a:custGeom>
                  <a:avLst/>
                  <a:gdLst>
                    <a:gd name="T0" fmla="*/ 0 w 292"/>
                    <a:gd name="T1" fmla="*/ 286 h 391"/>
                    <a:gd name="T2" fmla="*/ 0 w 292"/>
                    <a:gd name="T3" fmla="*/ 390 h 391"/>
                    <a:gd name="T4" fmla="*/ 291 w 292"/>
                    <a:gd name="T5" fmla="*/ 107 h 391"/>
                    <a:gd name="T6" fmla="*/ 291 w 292"/>
                    <a:gd name="T7" fmla="*/ 0 h 391"/>
                    <a:gd name="T8" fmla="*/ 0 w 292"/>
                    <a:gd name="T9" fmla="*/ 286 h 391"/>
                    <a:gd name="T10" fmla="*/ 0 60000 65536"/>
                    <a:gd name="T11" fmla="*/ 0 60000 65536"/>
                    <a:gd name="T12" fmla="*/ 0 60000 65536"/>
                    <a:gd name="T13" fmla="*/ 0 60000 65536"/>
                    <a:gd name="T14" fmla="*/ 0 60000 65536"/>
                    <a:gd name="T15" fmla="*/ 0 w 292"/>
                    <a:gd name="T16" fmla="*/ 0 h 391"/>
                    <a:gd name="T17" fmla="*/ 292 w 292"/>
                    <a:gd name="T18" fmla="*/ 391 h 391"/>
                  </a:gdLst>
                  <a:ahLst/>
                  <a:cxnLst>
                    <a:cxn ang="T10">
                      <a:pos x="T0" y="T1"/>
                    </a:cxn>
                    <a:cxn ang="T11">
                      <a:pos x="T2" y="T3"/>
                    </a:cxn>
                    <a:cxn ang="T12">
                      <a:pos x="T4" y="T5"/>
                    </a:cxn>
                    <a:cxn ang="T13">
                      <a:pos x="T6" y="T7"/>
                    </a:cxn>
                    <a:cxn ang="T14">
                      <a:pos x="T8" y="T9"/>
                    </a:cxn>
                  </a:cxnLst>
                  <a:rect l="T15" t="T16" r="T17" b="T18"/>
                  <a:pathLst>
                    <a:path w="292" h="391">
                      <a:moveTo>
                        <a:pt x="0" y="286"/>
                      </a:moveTo>
                      <a:lnTo>
                        <a:pt x="0" y="390"/>
                      </a:lnTo>
                      <a:lnTo>
                        <a:pt x="291" y="107"/>
                      </a:lnTo>
                      <a:lnTo>
                        <a:pt x="291"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730" name="Freeform 90"/>
                <p:cNvSpPr>
                  <a:spLocks/>
                </p:cNvSpPr>
                <p:nvPr/>
              </p:nvSpPr>
              <p:spPr bwMode="auto">
                <a:xfrm>
                  <a:off x="2916" y="3354"/>
                  <a:ext cx="294" cy="391"/>
                </a:xfrm>
                <a:custGeom>
                  <a:avLst/>
                  <a:gdLst>
                    <a:gd name="T0" fmla="*/ 293 w 294"/>
                    <a:gd name="T1" fmla="*/ 286 h 391"/>
                    <a:gd name="T2" fmla="*/ 293 w 294"/>
                    <a:gd name="T3" fmla="*/ 390 h 391"/>
                    <a:gd name="T4" fmla="*/ 0 w 294"/>
                    <a:gd name="T5" fmla="*/ 107 h 391"/>
                    <a:gd name="T6" fmla="*/ 0 w 294"/>
                    <a:gd name="T7" fmla="*/ 0 h 391"/>
                    <a:gd name="T8" fmla="*/ 293 w 294"/>
                    <a:gd name="T9" fmla="*/ 286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293" y="286"/>
                      </a:moveTo>
                      <a:lnTo>
                        <a:pt x="293" y="390"/>
                      </a:lnTo>
                      <a:lnTo>
                        <a:pt x="0" y="107"/>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27657" name="Group 91"/>
            <p:cNvGrpSpPr>
              <a:grpSpLocks/>
            </p:cNvGrpSpPr>
            <p:nvPr/>
          </p:nvGrpSpPr>
          <p:grpSpPr bwMode="auto">
            <a:xfrm>
              <a:off x="1731" y="1241"/>
              <a:ext cx="2365" cy="1946"/>
              <a:chOff x="1735" y="1241"/>
              <a:chExt cx="2365" cy="1946"/>
            </a:xfrm>
          </p:grpSpPr>
          <p:sp>
            <p:nvSpPr>
              <p:cNvPr id="27716" name="Freeform 92"/>
              <p:cNvSpPr>
                <a:spLocks/>
              </p:cNvSpPr>
              <p:nvPr/>
            </p:nvSpPr>
            <p:spPr bwMode="auto">
              <a:xfrm>
                <a:off x="1735" y="1241"/>
                <a:ext cx="2365" cy="1827"/>
              </a:xfrm>
              <a:custGeom>
                <a:avLst/>
                <a:gdLst>
                  <a:gd name="T0" fmla="*/ 890 w 2365"/>
                  <a:gd name="T1" fmla="*/ 0 h 1827"/>
                  <a:gd name="T2" fmla="*/ 2022 w 2365"/>
                  <a:gd name="T3" fmla="*/ 0 h 1827"/>
                  <a:gd name="T4" fmla="*/ 2364 w 2365"/>
                  <a:gd name="T5" fmla="*/ 880 h 1827"/>
                  <a:gd name="T6" fmla="*/ 1474 w 2365"/>
                  <a:gd name="T7" fmla="*/ 1826 h 1827"/>
                  <a:gd name="T8" fmla="*/ 882 w 2365"/>
                  <a:gd name="T9" fmla="*/ 1826 h 1827"/>
                  <a:gd name="T10" fmla="*/ 0 w 2365"/>
                  <a:gd name="T11" fmla="*/ 875 h 1827"/>
                  <a:gd name="T12" fmla="*/ 320 w 2365"/>
                  <a:gd name="T13" fmla="*/ 0 h 1827"/>
                  <a:gd name="T14" fmla="*/ 890 w 2365"/>
                  <a:gd name="T15" fmla="*/ 0 h 1827"/>
                  <a:gd name="T16" fmla="*/ 0 60000 65536"/>
                  <a:gd name="T17" fmla="*/ 0 60000 65536"/>
                  <a:gd name="T18" fmla="*/ 0 60000 65536"/>
                  <a:gd name="T19" fmla="*/ 0 60000 65536"/>
                  <a:gd name="T20" fmla="*/ 0 60000 65536"/>
                  <a:gd name="T21" fmla="*/ 0 60000 65536"/>
                  <a:gd name="T22" fmla="*/ 0 60000 65536"/>
                  <a:gd name="T23" fmla="*/ 0 60000 65536"/>
                  <a:gd name="T24" fmla="*/ 0 w 2365"/>
                  <a:gd name="T25" fmla="*/ 0 h 1827"/>
                  <a:gd name="T26" fmla="*/ 2365 w 2365"/>
                  <a:gd name="T27" fmla="*/ 1827 h 18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65" h="1827">
                    <a:moveTo>
                      <a:pt x="890" y="0"/>
                    </a:moveTo>
                    <a:lnTo>
                      <a:pt x="2022" y="0"/>
                    </a:lnTo>
                    <a:lnTo>
                      <a:pt x="2364" y="880"/>
                    </a:lnTo>
                    <a:lnTo>
                      <a:pt x="1474" y="1826"/>
                    </a:lnTo>
                    <a:lnTo>
                      <a:pt x="882" y="1826"/>
                    </a:lnTo>
                    <a:lnTo>
                      <a:pt x="0" y="875"/>
                    </a:lnTo>
                    <a:lnTo>
                      <a:pt x="320" y="0"/>
                    </a:lnTo>
                    <a:lnTo>
                      <a:pt x="890" y="0"/>
                    </a:lnTo>
                  </a:path>
                </a:pathLst>
              </a:custGeom>
              <a:solidFill>
                <a:srgbClr val="0A8AE8"/>
              </a:solidFill>
              <a:ln w="12700" cap="rnd">
                <a:solidFill>
                  <a:srgbClr val="000000"/>
                </a:solidFill>
                <a:round/>
                <a:headEnd/>
                <a:tailEnd/>
              </a:ln>
            </p:spPr>
            <p:txBody>
              <a:bodyPr/>
              <a:lstStyle/>
              <a:p>
                <a:endParaRPr lang="en-US"/>
              </a:p>
            </p:txBody>
          </p:sp>
          <p:sp>
            <p:nvSpPr>
              <p:cNvPr id="27717" name="Freeform 93"/>
              <p:cNvSpPr>
                <a:spLocks/>
              </p:cNvSpPr>
              <p:nvPr/>
            </p:nvSpPr>
            <p:spPr bwMode="auto">
              <a:xfrm>
                <a:off x="2636" y="3063"/>
                <a:ext cx="578" cy="124"/>
              </a:xfrm>
              <a:custGeom>
                <a:avLst/>
                <a:gdLst>
                  <a:gd name="T0" fmla="*/ 127 w 578"/>
                  <a:gd name="T1" fmla="*/ 123 h 124"/>
                  <a:gd name="T2" fmla="*/ 0 w 578"/>
                  <a:gd name="T3" fmla="*/ 0 h 124"/>
                  <a:gd name="T4" fmla="*/ 577 w 578"/>
                  <a:gd name="T5" fmla="*/ 0 h 124"/>
                  <a:gd name="T6" fmla="*/ 450 w 578"/>
                  <a:gd name="T7" fmla="*/ 123 h 124"/>
                  <a:gd name="T8" fmla="*/ 127 w 578"/>
                  <a:gd name="T9" fmla="*/ 123 h 124"/>
                  <a:gd name="T10" fmla="*/ 0 60000 65536"/>
                  <a:gd name="T11" fmla="*/ 0 60000 65536"/>
                  <a:gd name="T12" fmla="*/ 0 60000 65536"/>
                  <a:gd name="T13" fmla="*/ 0 60000 65536"/>
                  <a:gd name="T14" fmla="*/ 0 60000 65536"/>
                  <a:gd name="T15" fmla="*/ 0 w 578"/>
                  <a:gd name="T16" fmla="*/ 0 h 124"/>
                  <a:gd name="T17" fmla="*/ 578 w 578"/>
                  <a:gd name="T18" fmla="*/ 124 h 124"/>
                </a:gdLst>
                <a:ahLst/>
                <a:cxnLst>
                  <a:cxn ang="T10">
                    <a:pos x="T0" y="T1"/>
                  </a:cxn>
                  <a:cxn ang="T11">
                    <a:pos x="T2" y="T3"/>
                  </a:cxn>
                  <a:cxn ang="T12">
                    <a:pos x="T4" y="T5"/>
                  </a:cxn>
                  <a:cxn ang="T13">
                    <a:pos x="T6" y="T7"/>
                  </a:cxn>
                  <a:cxn ang="T14">
                    <a:pos x="T8" y="T9"/>
                  </a:cxn>
                </a:cxnLst>
                <a:rect l="T15" t="T16" r="T17" b="T18"/>
                <a:pathLst>
                  <a:path w="578" h="124">
                    <a:moveTo>
                      <a:pt x="127" y="123"/>
                    </a:moveTo>
                    <a:lnTo>
                      <a:pt x="0" y="0"/>
                    </a:lnTo>
                    <a:lnTo>
                      <a:pt x="577" y="0"/>
                    </a:lnTo>
                    <a:lnTo>
                      <a:pt x="450" y="123"/>
                    </a:lnTo>
                    <a:lnTo>
                      <a:pt x="127" y="123"/>
                    </a:lnTo>
                  </a:path>
                </a:pathLst>
              </a:custGeom>
              <a:solidFill>
                <a:srgbClr val="4A83CC"/>
              </a:solidFill>
              <a:ln w="12700" cap="rnd">
                <a:solidFill>
                  <a:srgbClr val="000000"/>
                </a:solidFill>
                <a:round/>
                <a:headEnd/>
                <a:tailEnd/>
              </a:ln>
            </p:spPr>
            <p:txBody>
              <a:bodyPr/>
              <a:lstStyle/>
              <a:p>
                <a:endParaRPr lang="en-US"/>
              </a:p>
            </p:txBody>
          </p:sp>
        </p:grpSp>
        <p:sp>
          <p:nvSpPr>
            <p:cNvPr id="27658" name="AutoShape 94"/>
            <p:cNvSpPr>
              <a:spLocks noChangeArrowheads="1"/>
            </p:cNvSpPr>
            <p:nvPr/>
          </p:nvSpPr>
          <p:spPr bwMode="auto">
            <a:xfrm>
              <a:off x="2015" y="967"/>
              <a:ext cx="594" cy="570"/>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659" name="AutoShape 95"/>
            <p:cNvSpPr>
              <a:spLocks noChangeArrowheads="1"/>
            </p:cNvSpPr>
            <p:nvPr/>
          </p:nvSpPr>
          <p:spPr bwMode="auto">
            <a:xfrm>
              <a:off x="1721" y="1251"/>
              <a:ext cx="591" cy="571"/>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660" name="AutoShape 96"/>
            <p:cNvSpPr>
              <a:spLocks noChangeArrowheads="1"/>
            </p:cNvSpPr>
            <p:nvPr/>
          </p:nvSpPr>
          <p:spPr bwMode="auto">
            <a:xfrm>
              <a:off x="1432" y="1539"/>
              <a:ext cx="594" cy="571"/>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661" name="AutoShape 97"/>
            <p:cNvSpPr>
              <a:spLocks noChangeArrowheads="1"/>
            </p:cNvSpPr>
            <p:nvPr/>
          </p:nvSpPr>
          <p:spPr bwMode="auto">
            <a:xfrm>
              <a:off x="1717" y="2396"/>
              <a:ext cx="594" cy="572"/>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662" name="Freeform 98"/>
            <p:cNvSpPr>
              <a:spLocks/>
            </p:cNvSpPr>
            <p:nvPr/>
          </p:nvSpPr>
          <p:spPr bwMode="auto">
            <a:xfrm>
              <a:off x="2316" y="1252"/>
              <a:ext cx="293" cy="391"/>
            </a:xfrm>
            <a:custGeom>
              <a:avLst/>
              <a:gdLst>
                <a:gd name="T0" fmla="*/ 292 w 293"/>
                <a:gd name="T1" fmla="*/ 0 h 391"/>
                <a:gd name="T2" fmla="*/ 292 w 293"/>
                <a:gd name="T3" fmla="*/ 108 h 391"/>
                <a:gd name="T4" fmla="*/ 0 w 293"/>
                <a:gd name="T5" fmla="*/ 390 h 391"/>
                <a:gd name="T6" fmla="*/ 0 w 293"/>
                <a:gd name="T7" fmla="*/ 282 h 391"/>
                <a:gd name="T8" fmla="*/ 292 w 293"/>
                <a:gd name="T9" fmla="*/ 0 h 391"/>
                <a:gd name="T10" fmla="*/ 0 60000 65536"/>
                <a:gd name="T11" fmla="*/ 0 60000 65536"/>
                <a:gd name="T12" fmla="*/ 0 60000 65536"/>
                <a:gd name="T13" fmla="*/ 0 60000 65536"/>
                <a:gd name="T14" fmla="*/ 0 60000 65536"/>
                <a:gd name="T15" fmla="*/ 0 w 293"/>
                <a:gd name="T16" fmla="*/ 0 h 391"/>
                <a:gd name="T17" fmla="*/ 293 w 293"/>
                <a:gd name="T18" fmla="*/ 391 h 391"/>
              </a:gdLst>
              <a:ahLst/>
              <a:cxnLst>
                <a:cxn ang="T10">
                  <a:pos x="T0" y="T1"/>
                </a:cxn>
                <a:cxn ang="T11">
                  <a:pos x="T2" y="T3"/>
                </a:cxn>
                <a:cxn ang="T12">
                  <a:pos x="T4" y="T5"/>
                </a:cxn>
                <a:cxn ang="T13">
                  <a:pos x="T6" y="T7"/>
                </a:cxn>
                <a:cxn ang="T14">
                  <a:pos x="T8" y="T9"/>
                </a:cxn>
              </a:cxnLst>
              <a:rect l="T15" t="T16" r="T17" b="T18"/>
              <a:pathLst>
                <a:path w="293" h="391">
                  <a:moveTo>
                    <a:pt x="292" y="0"/>
                  </a:moveTo>
                  <a:lnTo>
                    <a:pt x="292" y="108"/>
                  </a:lnTo>
                  <a:lnTo>
                    <a:pt x="0" y="390"/>
                  </a:lnTo>
                  <a:lnTo>
                    <a:pt x="0" y="282"/>
                  </a:lnTo>
                  <a:lnTo>
                    <a:pt x="292" y="0"/>
                  </a:lnTo>
                </a:path>
              </a:pathLst>
            </a:custGeom>
            <a:solidFill>
              <a:srgbClr val="00AE00"/>
            </a:solidFill>
            <a:ln w="12700" cap="rnd">
              <a:solidFill>
                <a:srgbClr val="000000"/>
              </a:solidFill>
              <a:round/>
              <a:headEnd/>
              <a:tailEnd/>
            </a:ln>
          </p:spPr>
          <p:txBody>
            <a:bodyPr/>
            <a:lstStyle/>
            <a:p>
              <a:endParaRPr lang="en-US"/>
            </a:p>
          </p:txBody>
        </p:sp>
        <p:sp>
          <p:nvSpPr>
            <p:cNvPr id="27663" name="Freeform 99"/>
            <p:cNvSpPr>
              <a:spLocks/>
            </p:cNvSpPr>
            <p:nvPr/>
          </p:nvSpPr>
          <p:spPr bwMode="auto">
            <a:xfrm>
              <a:off x="2022" y="1537"/>
              <a:ext cx="294" cy="393"/>
            </a:xfrm>
            <a:custGeom>
              <a:avLst/>
              <a:gdLst>
                <a:gd name="T0" fmla="*/ 293 w 294"/>
                <a:gd name="T1" fmla="*/ 0 h 393"/>
                <a:gd name="T2" fmla="*/ 293 w 294"/>
                <a:gd name="T3" fmla="*/ 109 h 393"/>
                <a:gd name="T4" fmla="*/ 0 w 294"/>
                <a:gd name="T5" fmla="*/ 392 h 393"/>
                <a:gd name="T6" fmla="*/ 0 w 294"/>
                <a:gd name="T7" fmla="*/ 283 h 393"/>
                <a:gd name="T8" fmla="*/ 293 w 294"/>
                <a:gd name="T9" fmla="*/ 0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0"/>
                  </a:moveTo>
                  <a:lnTo>
                    <a:pt x="293" y="109"/>
                  </a:lnTo>
                  <a:lnTo>
                    <a:pt x="0" y="392"/>
                  </a:lnTo>
                  <a:lnTo>
                    <a:pt x="0" y="283"/>
                  </a:lnTo>
                  <a:lnTo>
                    <a:pt x="293" y="0"/>
                  </a:lnTo>
                </a:path>
              </a:pathLst>
            </a:custGeom>
            <a:solidFill>
              <a:srgbClr val="00AE00"/>
            </a:solidFill>
            <a:ln w="12700" cap="rnd">
              <a:solidFill>
                <a:srgbClr val="000000"/>
              </a:solidFill>
              <a:round/>
              <a:headEnd/>
              <a:tailEnd/>
            </a:ln>
          </p:spPr>
          <p:txBody>
            <a:bodyPr/>
            <a:lstStyle/>
            <a:p>
              <a:endParaRPr lang="en-US"/>
            </a:p>
          </p:txBody>
        </p:sp>
        <p:sp>
          <p:nvSpPr>
            <p:cNvPr id="27664" name="Freeform 100"/>
            <p:cNvSpPr>
              <a:spLocks/>
            </p:cNvSpPr>
            <p:nvPr/>
          </p:nvSpPr>
          <p:spPr bwMode="auto">
            <a:xfrm>
              <a:off x="1725" y="1824"/>
              <a:ext cx="294" cy="390"/>
            </a:xfrm>
            <a:custGeom>
              <a:avLst/>
              <a:gdLst>
                <a:gd name="T0" fmla="*/ 293 w 294"/>
                <a:gd name="T1" fmla="*/ 0 h 390"/>
                <a:gd name="T2" fmla="*/ 293 w 294"/>
                <a:gd name="T3" fmla="*/ 108 h 390"/>
                <a:gd name="T4" fmla="*/ 0 w 294"/>
                <a:gd name="T5" fmla="*/ 389 h 390"/>
                <a:gd name="T6" fmla="*/ 0 w 294"/>
                <a:gd name="T7" fmla="*/ 281 h 390"/>
                <a:gd name="T8" fmla="*/ 293 w 294"/>
                <a:gd name="T9" fmla="*/ 0 h 390"/>
                <a:gd name="T10" fmla="*/ 0 60000 65536"/>
                <a:gd name="T11" fmla="*/ 0 60000 65536"/>
                <a:gd name="T12" fmla="*/ 0 60000 65536"/>
                <a:gd name="T13" fmla="*/ 0 60000 65536"/>
                <a:gd name="T14" fmla="*/ 0 60000 65536"/>
                <a:gd name="T15" fmla="*/ 0 w 294"/>
                <a:gd name="T16" fmla="*/ 0 h 390"/>
                <a:gd name="T17" fmla="*/ 294 w 294"/>
                <a:gd name="T18" fmla="*/ 390 h 390"/>
              </a:gdLst>
              <a:ahLst/>
              <a:cxnLst>
                <a:cxn ang="T10">
                  <a:pos x="T0" y="T1"/>
                </a:cxn>
                <a:cxn ang="T11">
                  <a:pos x="T2" y="T3"/>
                </a:cxn>
                <a:cxn ang="T12">
                  <a:pos x="T4" y="T5"/>
                </a:cxn>
                <a:cxn ang="T13">
                  <a:pos x="T6" y="T7"/>
                </a:cxn>
                <a:cxn ang="T14">
                  <a:pos x="T8" y="T9"/>
                </a:cxn>
              </a:cxnLst>
              <a:rect l="T15" t="T16" r="T17" b="T18"/>
              <a:pathLst>
                <a:path w="294" h="390">
                  <a:moveTo>
                    <a:pt x="293" y="0"/>
                  </a:moveTo>
                  <a:lnTo>
                    <a:pt x="293" y="108"/>
                  </a:lnTo>
                  <a:lnTo>
                    <a:pt x="0" y="389"/>
                  </a:lnTo>
                  <a:lnTo>
                    <a:pt x="0" y="281"/>
                  </a:lnTo>
                  <a:lnTo>
                    <a:pt x="293" y="0"/>
                  </a:lnTo>
                </a:path>
              </a:pathLst>
            </a:custGeom>
            <a:solidFill>
              <a:srgbClr val="00AE00"/>
            </a:solidFill>
            <a:ln w="12700" cap="rnd">
              <a:solidFill>
                <a:srgbClr val="000000"/>
              </a:solidFill>
              <a:round/>
              <a:headEnd/>
              <a:tailEnd/>
            </a:ln>
          </p:spPr>
          <p:txBody>
            <a:bodyPr/>
            <a:lstStyle/>
            <a:p>
              <a:endParaRPr lang="en-US"/>
            </a:p>
          </p:txBody>
        </p:sp>
        <p:sp>
          <p:nvSpPr>
            <p:cNvPr id="27665" name="Freeform 101"/>
            <p:cNvSpPr>
              <a:spLocks/>
            </p:cNvSpPr>
            <p:nvPr/>
          </p:nvSpPr>
          <p:spPr bwMode="auto">
            <a:xfrm>
              <a:off x="1426" y="1824"/>
              <a:ext cx="297" cy="390"/>
            </a:xfrm>
            <a:custGeom>
              <a:avLst/>
              <a:gdLst>
                <a:gd name="T0" fmla="*/ 0 w 297"/>
                <a:gd name="T1" fmla="*/ 0 h 390"/>
                <a:gd name="T2" fmla="*/ 0 w 297"/>
                <a:gd name="T3" fmla="*/ 108 h 390"/>
                <a:gd name="T4" fmla="*/ 296 w 297"/>
                <a:gd name="T5" fmla="*/ 389 h 390"/>
                <a:gd name="T6" fmla="*/ 296 w 297"/>
                <a:gd name="T7" fmla="*/ 281 h 390"/>
                <a:gd name="T8" fmla="*/ 0 w 297"/>
                <a:gd name="T9" fmla="*/ 0 h 390"/>
                <a:gd name="T10" fmla="*/ 0 60000 65536"/>
                <a:gd name="T11" fmla="*/ 0 60000 65536"/>
                <a:gd name="T12" fmla="*/ 0 60000 65536"/>
                <a:gd name="T13" fmla="*/ 0 60000 65536"/>
                <a:gd name="T14" fmla="*/ 0 60000 65536"/>
                <a:gd name="T15" fmla="*/ 0 w 297"/>
                <a:gd name="T16" fmla="*/ 0 h 390"/>
                <a:gd name="T17" fmla="*/ 297 w 297"/>
                <a:gd name="T18" fmla="*/ 390 h 390"/>
              </a:gdLst>
              <a:ahLst/>
              <a:cxnLst>
                <a:cxn ang="T10">
                  <a:pos x="T0" y="T1"/>
                </a:cxn>
                <a:cxn ang="T11">
                  <a:pos x="T2" y="T3"/>
                </a:cxn>
                <a:cxn ang="T12">
                  <a:pos x="T4" y="T5"/>
                </a:cxn>
                <a:cxn ang="T13">
                  <a:pos x="T6" y="T7"/>
                </a:cxn>
                <a:cxn ang="T14">
                  <a:pos x="T8" y="T9"/>
                </a:cxn>
              </a:cxnLst>
              <a:rect l="T15" t="T16" r="T17" b="T18"/>
              <a:pathLst>
                <a:path w="297" h="390">
                  <a:moveTo>
                    <a:pt x="0" y="0"/>
                  </a:moveTo>
                  <a:lnTo>
                    <a:pt x="0" y="108"/>
                  </a:lnTo>
                  <a:lnTo>
                    <a:pt x="296" y="389"/>
                  </a:lnTo>
                  <a:lnTo>
                    <a:pt x="296" y="281"/>
                  </a:lnTo>
                  <a:lnTo>
                    <a:pt x="0" y="0"/>
                  </a:lnTo>
                </a:path>
              </a:pathLst>
            </a:custGeom>
            <a:solidFill>
              <a:srgbClr val="005400"/>
            </a:solidFill>
            <a:ln w="12700" cap="rnd">
              <a:solidFill>
                <a:srgbClr val="000000"/>
              </a:solidFill>
              <a:round/>
              <a:headEnd/>
              <a:tailEnd/>
            </a:ln>
          </p:spPr>
          <p:txBody>
            <a:bodyPr/>
            <a:lstStyle/>
            <a:p>
              <a:endParaRPr lang="en-US"/>
            </a:p>
          </p:txBody>
        </p:sp>
        <p:sp>
          <p:nvSpPr>
            <p:cNvPr id="27666" name="Freeform 102"/>
            <p:cNvSpPr>
              <a:spLocks/>
            </p:cNvSpPr>
            <p:nvPr/>
          </p:nvSpPr>
          <p:spPr bwMode="auto">
            <a:xfrm>
              <a:off x="1426" y="2398"/>
              <a:ext cx="297" cy="393"/>
            </a:xfrm>
            <a:custGeom>
              <a:avLst/>
              <a:gdLst>
                <a:gd name="T0" fmla="*/ 0 w 297"/>
                <a:gd name="T1" fmla="*/ 0 h 393"/>
                <a:gd name="T2" fmla="*/ 0 w 297"/>
                <a:gd name="T3" fmla="*/ 109 h 393"/>
                <a:gd name="T4" fmla="*/ 296 w 297"/>
                <a:gd name="T5" fmla="*/ 392 h 393"/>
                <a:gd name="T6" fmla="*/ 296 w 297"/>
                <a:gd name="T7" fmla="*/ 283 h 393"/>
                <a:gd name="T8" fmla="*/ 0 w 297"/>
                <a:gd name="T9" fmla="*/ 0 h 393"/>
                <a:gd name="T10" fmla="*/ 0 60000 65536"/>
                <a:gd name="T11" fmla="*/ 0 60000 65536"/>
                <a:gd name="T12" fmla="*/ 0 60000 65536"/>
                <a:gd name="T13" fmla="*/ 0 60000 65536"/>
                <a:gd name="T14" fmla="*/ 0 60000 65536"/>
                <a:gd name="T15" fmla="*/ 0 w 297"/>
                <a:gd name="T16" fmla="*/ 0 h 393"/>
                <a:gd name="T17" fmla="*/ 297 w 297"/>
                <a:gd name="T18" fmla="*/ 393 h 393"/>
              </a:gdLst>
              <a:ahLst/>
              <a:cxnLst>
                <a:cxn ang="T10">
                  <a:pos x="T0" y="T1"/>
                </a:cxn>
                <a:cxn ang="T11">
                  <a:pos x="T2" y="T3"/>
                </a:cxn>
                <a:cxn ang="T12">
                  <a:pos x="T4" y="T5"/>
                </a:cxn>
                <a:cxn ang="T13">
                  <a:pos x="T6" y="T7"/>
                </a:cxn>
                <a:cxn ang="T14">
                  <a:pos x="T8" y="T9"/>
                </a:cxn>
              </a:cxnLst>
              <a:rect l="T15" t="T16" r="T17" b="T18"/>
              <a:pathLst>
                <a:path w="297" h="393">
                  <a:moveTo>
                    <a:pt x="0" y="0"/>
                  </a:moveTo>
                  <a:lnTo>
                    <a:pt x="0" y="109"/>
                  </a:lnTo>
                  <a:lnTo>
                    <a:pt x="296" y="392"/>
                  </a:lnTo>
                  <a:lnTo>
                    <a:pt x="296" y="283"/>
                  </a:lnTo>
                  <a:lnTo>
                    <a:pt x="0" y="0"/>
                  </a:lnTo>
                </a:path>
              </a:pathLst>
            </a:custGeom>
            <a:solidFill>
              <a:srgbClr val="005400"/>
            </a:solidFill>
            <a:ln w="12700" cap="rnd">
              <a:solidFill>
                <a:srgbClr val="000000"/>
              </a:solidFill>
              <a:round/>
              <a:headEnd/>
              <a:tailEnd/>
            </a:ln>
          </p:spPr>
          <p:txBody>
            <a:bodyPr/>
            <a:lstStyle/>
            <a:p>
              <a:endParaRPr lang="en-US"/>
            </a:p>
          </p:txBody>
        </p:sp>
        <p:sp>
          <p:nvSpPr>
            <p:cNvPr id="27667" name="Freeform 103"/>
            <p:cNvSpPr>
              <a:spLocks/>
            </p:cNvSpPr>
            <p:nvPr/>
          </p:nvSpPr>
          <p:spPr bwMode="auto">
            <a:xfrm>
              <a:off x="1722" y="2681"/>
              <a:ext cx="294" cy="394"/>
            </a:xfrm>
            <a:custGeom>
              <a:avLst/>
              <a:gdLst>
                <a:gd name="T0" fmla="*/ 0 w 294"/>
                <a:gd name="T1" fmla="*/ 0 h 394"/>
                <a:gd name="T2" fmla="*/ 0 w 294"/>
                <a:gd name="T3" fmla="*/ 109 h 394"/>
                <a:gd name="T4" fmla="*/ 293 w 294"/>
                <a:gd name="T5" fmla="*/ 393 h 394"/>
                <a:gd name="T6" fmla="*/ 293 w 294"/>
                <a:gd name="T7" fmla="*/ 284 h 394"/>
                <a:gd name="T8" fmla="*/ 0 w 294"/>
                <a:gd name="T9" fmla="*/ 0 h 394"/>
                <a:gd name="T10" fmla="*/ 0 60000 65536"/>
                <a:gd name="T11" fmla="*/ 0 60000 65536"/>
                <a:gd name="T12" fmla="*/ 0 60000 65536"/>
                <a:gd name="T13" fmla="*/ 0 60000 65536"/>
                <a:gd name="T14" fmla="*/ 0 60000 65536"/>
                <a:gd name="T15" fmla="*/ 0 w 294"/>
                <a:gd name="T16" fmla="*/ 0 h 394"/>
                <a:gd name="T17" fmla="*/ 294 w 294"/>
                <a:gd name="T18" fmla="*/ 394 h 394"/>
              </a:gdLst>
              <a:ahLst/>
              <a:cxnLst>
                <a:cxn ang="T10">
                  <a:pos x="T0" y="T1"/>
                </a:cxn>
                <a:cxn ang="T11">
                  <a:pos x="T2" y="T3"/>
                </a:cxn>
                <a:cxn ang="T12">
                  <a:pos x="T4" y="T5"/>
                </a:cxn>
                <a:cxn ang="T13">
                  <a:pos x="T6" y="T7"/>
                </a:cxn>
                <a:cxn ang="T14">
                  <a:pos x="T8" y="T9"/>
                </a:cxn>
              </a:cxnLst>
              <a:rect l="T15" t="T16" r="T17" b="T18"/>
              <a:pathLst>
                <a:path w="294" h="394">
                  <a:moveTo>
                    <a:pt x="0" y="0"/>
                  </a:moveTo>
                  <a:lnTo>
                    <a:pt x="0" y="109"/>
                  </a:lnTo>
                  <a:lnTo>
                    <a:pt x="293" y="393"/>
                  </a:lnTo>
                  <a:lnTo>
                    <a:pt x="293" y="284"/>
                  </a:lnTo>
                  <a:lnTo>
                    <a:pt x="0" y="0"/>
                  </a:lnTo>
                </a:path>
              </a:pathLst>
            </a:custGeom>
            <a:solidFill>
              <a:srgbClr val="005400"/>
            </a:solidFill>
            <a:ln w="12700" cap="rnd">
              <a:solidFill>
                <a:srgbClr val="000000"/>
              </a:solidFill>
              <a:round/>
              <a:headEnd/>
              <a:tailEnd/>
            </a:ln>
          </p:spPr>
          <p:txBody>
            <a:bodyPr/>
            <a:lstStyle/>
            <a:p>
              <a:endParaRPr lang="en-US"/>
            </a:p>
          </p:txBody>
        </p:sp>
        <p:sp>
          <p:nvSpPr>
            <p:cNvPr id="27668" name="AutoShape 104"/>
            <p:cNvSpPr>
              <a:spLocks noChangeArrowheads="1"/>
            </p:cNvSpPr>
            <p:nvPr/>
          </p:nvSpPr>
          <p:spPr bwMode="auto">
            <a:xfrm>
              <a:off x="2013" y="2679"/>
              <a:ext cx="590" cy="572"/>
            </a:xfrm>
            <a:prstGeom prst="diamond">
              <a:avLst/>
            </a:prstGeom>
            <a:solidFill>
              <a:srgbClr val="B3B900"/>
            </a:solidFill>
            <a:ln w="12700">
              <a:solidFill>
                <a:srgbClr val="000000"/>
              </a:solidFill>
              <a:miter lim="800000"/>
              <a:headEnd/>
              <a:tailEnd/>
            </a:ln>
          </p:spPr>
          <p:txBody>
            <a:bodyPr wrap="none" anchor="ctr"/>
            <a:lstStyle/>
            <a:p>
              <a:endParaRPr lang="fr-CA"/>
            </a:p>
          </p:txBody>
        </p:sp>
        <p:sp>
          <p:nvSpPr>
            <p:cNvPr id="27669" name="Freeform 105"/>
            <p:cNvSpPr>
              <a:spLocks/>
            </p:cNvSpPr>
            <p:nvPr/>
          </p:nvSpPr>
          <p:spPr bwMode="auto">
            <a:xfrm>
              <a:off x="2011" y="2964"/>
              <a:ext cx="297" cy="394"/>
            </a:xfrm>
            <a:custGeom>
              <a:avLst/>
              <a:gdLst>
                <a:gd name="T0" fmla="*/ 0 w 297"/>
                <a:gd name="T1" fmla="*/ 0 h 394"/>
                <a:gd name="T2" fmla="*/ 0 w 297"/>
                <a:gd name="T3" fmla="*/ 109 h 394"/>
                <a:gd name="T4" fmla="*/ 296 w 297"/>
                <a:gd name="T5" fmla="*/ 393 h 394"/>
                <a:gd name="T6" fmla="*/ 296 w 297"/>
                <a:gd name="T7" fmla="*/ 284 h 394"/>
                <a:gd name="T8" fmla="*/ 0 w 297"/>
                <a:gd name="T9" fmla="*/ 0 h 394"/>
                <a:gd name="T10" fmla="*/ 0 60000 65536"/>
                <a:gd name="T11" fmla="*/ 0 60000 65536"/>
                <a:gd name="T12" fmla="*/ 0 60000 65536"/>
                <a:gd name="T13" fmla="*/ 0 60000 65536"/>
                <a:gd name="T14" fmla="*/ 0 60000 65536"/>
                <a:gd name="T15" fmla="*/ 0 w 297"/>
                <a:gd name="T16" fmla="*/ 0 h 394"/>
                <a:gd name="T17" fmla="*/ 297 w 297"/>
                <a:gd name="T18" fmla="*/ 394 h 394"/>
              </a:gdLst>
              <a:ahLst/>
              <a:cxnLst>
                <a:cxn ang="T10">
                  <a:pos x="T0" y="T1"/>
                </a:cxn>
                <a:cxn ang="T11">
                  <a:pos x="T2" y="T3"/>
                </a:cxn>
                <a:cxn ang="T12">
                  <a:pos x="T4" y="T5"/>
                </a:cxn>
                <a:cxn ang="T13">
                  <a:pos x="T6" y="T7"/>
                </a:cxn>
                <a:cxn ang="T14">
                  <a:pos x="T8" y="T9"/>
                </a:cxn>
              </a:cxnLst>
              <a:rect l="T15" t="T16" r="T17" b="T18"/>
              <a:pathLst>
                <a:path w="297" h="394">
                  <a:moveTo>
                    <a:pt x="0" y="0"/>
                  </a:moveTo>
                  <a:lnTo>
                    <a:pt x="0" y="109"/>
                  </a:lnTo>
                  <a:lnTo>
                    <a:pt x="296" y="393"/>
                  </a:lnTo>
                  <a:lnTo>
                    <a:pt x="296" y="284"/>
                  </a:lnTo>
                  <a:lnTo>
                    <a:pt x="0" y="0"/>
                  </a:lnTo>
                </a:path>
              </a:pathLst>
            </a:custGeom>
            <a:solidFill>
              <a:srgbClr val="AD6900"/>
            </a:solidFill>
            <a:ln w="12700" cap="rnd">
              <a:solidFill>
                <a:srgbClr val="000000"/>
              </a:solidFill>
              <a:round/>
              <a:headEnd/>
              <a:tailEnd/>
            </a:ln>
          </p:spPr>
          <p:txBody>
            <a:bodyPr/>
            <a:lstStyle/>
            <a:p>
              <a:endParaRPr lang="en-US"/>
            </a:p>
          </p:txBody>
        </p:sp>
        <p:sp>
          <p:nvSpPr>
            <p:cNvPr id="27670" name="Freeform 106"/>
            <p:cNvSpPr>
              <a:spLocks/>
            </p:cNvSpPr>
            <p:nvPr/>
          </p:nvSpPr>
          <p:spPr bwMode="auto">
            <a:xfrm>
              <a:off x="2307" y="2969"/>
              <a:ext cx="296" cy="391"/>
            </a:xfrm>
            <a:custGeom>
              <a:avLst/>
              <a:gdLst>
                <a:gd name="T0" fmla="*/ 295 w 296"/>
                <a:gd name="T1" fmla="*/ 0 h 391"/>
                <a:gd name="T2" fmla="*/ 295 w 296"/>
                <a:gd name="T3" fmla="*/ 108 h 391"/>
                <a:gd name="T4" fmla="*/ 0 w 296"/>
                <a:gd name="T5" fmla="*/ 390 h 391"/>
                <a:gd name="T6" fmla="*/ 0 w 296"/>
                <a:gd name="T7" fmla="*/ 282 h 391"/>
                <a:gd name="T8" fmla="*/ 295 w 296"/>
                <a:gd name="T9" fmla="*/ 0 h 391"/>
                <a:gd name="T10" fmla="*/ 0 60000 65536"/>
                <a:gd name="T11" fmla="*/ 0 60000 65536"/>
                <a:gd name="T12" fmla="*/ 0 60000 65536"/>
                <a:gd name="T13" fmla="*/ 0 60000 65536"/>
                <a:gd name="T14" fmla="*/ 0 60000 65536"/>
                <a:gd name="T15" fmla="*/ 0 w 296"/>
                <a:gd name="T16" fmla="*/ 0 h 391"/>
                <a:gd name="T17" fmla="*/ 296 w 296"/>
                <a:gd name="T18" fmla="*/ 391 h 391"/>
              </a:gdLst>
              <a:ahLst/>
              <a:cxnLst>
                <a:cxn ang="T10">
                  <a:pos x="T0" y="T1"/>
                </a:cxn>
                <a:cxn ang="T11">
                  <a:pos x="T2" y="T3"/>
                </a:cxn>
                <a:cxn ang="T12">
                  <a:pos x="T4" y="T5"/>
                </a:cxn>
                <a:cxn ang="T13">
                  <a:pos x="T6" y="T7"/>
                </a:cxn>
                <a:cxn ang="T14">
                  <a:pos x="T8" y="T9"/>
                </a:cxn>
              </a:cxnLst>
              <a:rect l="T15" t="T16" r="T17" b="T18"/>
              <a:pathLst>
                <a:path w="296" h="391">
                  <a:moveTo>
                    <a:pt x="295" y="0"/>
                  </a:moveTo>
                  <a:lnTo>
                    <a:pt x="295" y="108"/>
                  </a:lnTo>
                  <a:lnTo>
                    <a:pt x="0" y="390"/>
                  </a:lnTo>
                  <a:lnTo>
                    <a:pt x="0" y="282"/>
                  </a:lnTo>
                  <a:lnTo>
                    <a:pt x="295" y="0"/>
                  </a:lnTo>
                </a:path>
              </a:pathLst>
            </a:custGeom>
            <a:solidFill>
              <a:srgbClr val="EAEC5E"/>
            </a:solidFill>
            <a:ln w="12700" cap="rnd">
              <a:solidFill>
                <a:srgbClr val="000000"/>
              </a:solidFill>
              <a:round/>
              <a:headEnd/>
              <a:tailEnd/>
            </a:ln>
          </p:spPr>
          <p:txBody>
            <a:bodyPr/>
            <a:lstStyle/>
            <a:p>
              <a:endParaRPr lang="en-US"/>
            </a:p>
          </p:txBody>
        </p:sp>
        <p:sp>
          <p:nvSpPr>
            <p:cNvPr id="27671" name="AutoShape 107"/>
            <p:cNvSpPr>
              <a:spLocks noChangeArrowheads="1"/>
            </p:cNvSpPr>
            <p:nvPr/>
          </p:nvSpPr>
          <p:spPr bwMode="auto">
            <a:xfrm>
              <a:off x="1424" y="2110"/>
              <a:ext cx="594" cy="574"/>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672" name="AutoShape 108"/>
            <p:cNvSpPr>
              <a:spLocks noChangeArrowheads="1"/>
            </p:cNvSpPr>
            <p:nvPr/>
          </p:nvSpPr>
          <p:spPr bwMode="auto">
            <a:xfrm>
              <a:off x="3489" y="1251"/>
              <a:ext cx="590" cy="571"/>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27673" name="AutoShape 109"/>
            <p:cNvSpPr>
              <a:spLocks noChangeArrowheads="1"/>
            </p:cNvSpPr>
            <p:nvPr/>
          </p:nvSpPr>
          <p:spPr bwMode="auto">
            <a:xfrm>
              <a:off x="3787" y="1539"/>
              <a:ext cx="589" cy="571"/>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27674" name="AutoShape 110"/>
            <p:cNvSpPr>
              <a:spLocks noChangeArrowheads="1"/>
            </p:cNvSpPr>
            <p:nvPr/>
          </p:nvSpPr>
          <p:spPr bwMode="auto">
            <a:xfrm>
              <a:off x="3489" y="2396"/>
              <a:ext cx="595" cy="572"/>
            </a:xfrm>
            <a:prstGeom prst="diamond">
              <a:avLst/>
            </a:prstGeom>
            <a:solidFill>
              <a:srgbClr val="7B00E4"/>
            </a:solidFill>
            <a:ln w="12700">
              <a:solidFill>
                <a:srgbClr val="000000"/>
              </a:solidFill>
              <a:miter lim="800000"/>
              <a:headEnd/>
              <a:tailEnd/>
            </a:ln>
          </p:spPr>
          <p:txBody>
            <a:bodyPr wrap="none" anchor="ctr"/>
            <a:lstStyle/>
            <a:p>
              <a:endParaRPr lang="fr-CA"/>
            </a:p>
          </p:txBody>
        </p:sp>
        <p:sp>
          <p:nvSpPr>
            <p:cNvPr id="27675" name="AutoShape 111"/>
            <p:cNvSpPr>
              <a:spLocks noChangeArrowheads="1"/>
            </p:cNvSpPr>
            <p:nvPr/>
          </p:nvSpPr>
          <p:spPr bwMode="auto">
            <a:xfrm>
              <a:off x="3197" y="2679"/>
              <a:ext cx="594" cy="572"/>
            </a:xfrm>
            <a:prstGeom prst="diamond">
              <a:avLst/>
            </a:prstGeom>
            <a:solidFill>
              <a:srgbClr val="7B00E4"/>
            </a:solidFill>
            <a:ln w="12700">
              <a:solidFill>
                <a:srgbClr val="000000"/>
              </a:solidFill>
              <a:miter lim="800000"/>
              <a:headEnd/>
              <a:tailEnd/>
            </a:ln>
          </p:spPr>
          <p:txBody>
            <a:bodyPr wrap="none" anchor="ctr"/>
            <a:lstStyle/>
            <a:p>
              <a:endParaRPr lang="fr-CA"/>
            </a:p>
          </p:txBody>
        </p:sp>
        <p:sp>
          <p:nvSpPr>
            <p:cNvPr id="27676" name="Freeform 112"/>
            <p:cNvSpPr>
              <a:spLocks/>
            </p:cNvSpPr>
            <p:nvPr/>
          </p:nvSpPr>
          <p:spPr bwMode="auto">
            <a:xfrm>
              <a:off x="3485" y="1537"/>
              <a:ext cx="299" cy="393"/>
            </a:xfrm>
            <a:custGeom>
              <a:avLst/>
              <a:gdLst>
                <a:gd name="T0" fmla="*/ 0 w 299"/>
                <a:gd name="T1" fmla="*/ 0 h 393"/>
                <a:gd name="T2" fmla="*/ 0 w 299"/>
                <a:gd name="T3" fmla="*/ 109 h 393"/>
                <a:gd name="T4" fmla="*/ 298 w 299"/>
                <a:gd name="T5" fmla="*/ 392 h 393"/>
                <a:gd name="T6" fmla="*/ 298 w 299"/>
                <a:gd name="T7" fmla="*/ 283 h 393"/>
                <a:gd name="T8" fmla="*/ 0 w 299"/>
                <a:gd name="T9" fmla="*/ 0 h 393"/>
                <a:gd name="T10" fmla="*/ 0 60000 65536"/>
                <a:gd name="T11" fmla="*/ 0 60000 65536"/>
                <a:gd name="T12" fmla="*/ 0 60000 65536"/>
                <a:gd name="T13" fmla="*/ 0 60000 65536"/>
                <a:gd name="T14" fmla="*/ 0 60000 65536"/>
                <a:gd name="T15" fmla="*/ 0 w 299"/>
                <a:gd name="T16" fmla="*/ 0 h 393"/>
                <a:gd name="T17" fmla="*/ 299 w 299"/>
                <a:gd name="T18" fmla="*/ 393 h 393"/>
              </a:gdLst>
              <a:ahLst/>
              <a:cxnLst>
                <a:cxn ang="T10">
                  <a:pos x="T0" y="T1"/>
                </a:cxn>
                <a:cxn ang="T11">
                  <a:pos x="T2" y="T3"/>
                </a:cxn>
                <a:cxn ang="T12">
                  <a:pos x="T4" y="T5"/>
                </a:cxn>
                <a:cxn ang="T13">
                  <a:pos x="T6" y="T7"/>
                </a:cxn>
                <a:cxn ang="T14">
                  <a:pos x="T8" y="T9"/>
                </a:cxn>
              </a:cxnLst>
              <a:rect l="T15" t="T16" r="T17" b="T18"/>
              <a:pathLst>
                <a:path w="299" h="393">
                  <a:moveTo>
                    <a:pt x="0" y="0"/>
                  </a:moveTo>
                  <a:lnTo>
                    <a:pt x="0" y="109"/>
                  </a:lnTo>
                  <a:lnTo>
                    <a:pt x="298" y="392"/>
                  </a:lnTo>
                  <a:lnTo>
                    <a:pt x="298" y="283"/>
                  </a:lnTo>
                  <a:lnTo>
                    <a:pt x="0" y="0"/>
                  </a:lnTo>
                </a:path>
              </a:pathLst>
            </a:custGeom>
            <a:solidFill>
              <a:srgbClr val="790015"/>
            </a:solidFill>
            <a:ln w="12700" cap="rnd">
              <a:solidFill>
                <a:srgbClr val="000000"/>
              </a:solidFill>
              <a:round/>
              <a:headEnd/>
              <a:tailEnd/>
            </a:ln>
          </p:spPr>
          <p:txBody>
            <a:bodyPr/>
            <a:lstStyle/>
            <a:p>
              <a:endParaRPr lang="en-US"/>
            </a:p>
          </p:txBody>
        </p:sp>
        <p:sp>
          <p:nvSpPr>
            <p:cNvPr id="27677" name="Freeform 113"/>
            <p:cNvSpPr>
              <a:spLocks/>
            </p:cNvSpPr>
            <p:nvPr/>
          </p:nvSpPr>
          <p:spPr bwMode="auto">
            <a:xfrm>
              <a:off x="3783" y="1824"/>
              <a:ext cx="295" cy="390"/>
            </a:xfrm>
            <a:custGeom>
              <a:avLst/>
              <a:gdLst>
                <a:gd name="T0" fmla="*/ 0 w 295"/>
                <a:gd name="T1" fmla="*/ 0 h 390"/>
                <a:gd name="T2" fmla="*/ 0 w 295"/>
                <a:gd name="T3" fmla="*/ 108 h 390"/>
                <a:gd name="T4" fmla="*/ 294 w 295"/>
                <a:gd name="T5" fmla="*/ 389 h 390"/>
                <a:gd name="T6" fmla="*/ 294 w 295"/>
                <a:gd name="T7" fmla="*/ 281 h 390"/>
                <a:gd name="T8" fmla="*/ 0 w 295"/>
                <a:gd name="T9" fmla="*/ 0 h 390"/>
                <a:gd name="T10" fmla="*/ 0 60000 65536"/>
                <a:gd name="T11" fmla="*/ 0 60000 65536"/>
                <a:gd name="T12" fmla="*/ 0 60000 65536"/>
                <a:gd name="T13" fmla="*/ 0 60000 65536"/>
                <a:gd name="T14" fmla="*/ 0 60000 65536"/>
                <a:gd name="T15" fmla="*/ 0 w 295"/>
                <a:gd name="T16" fmla="*/ 0 h 390"/>
                <a:gd name="T17" fmla="*/ 295 w 295"/>
                <a:gd name="T18" fmla="*/ 390 h 390"/>
              </a:gdLst>
              <a:ahLst/>
              <a:cxnLst>
                <a:cxn ang="T10">
                  <a:pos x="T0" y="T1"/>
                </a:cxn>
                <a:cxn ang="T11">
                  <a:pos x="T2" y="T3"/>
                </a:cxn>
                <a:cxn ang="T12">
                  <a:pos x="T4" y="T5"/>
                </a:cxn>
                <a:cxn ang="T13">
                  <a:pos x="T6" y="T7"/>
                </a:cxn>
                <a:cxn ang="T14">
                  <a:pos x="T8" y="T9"/>
                </a:cxn>
              </a:cxnLst>
              <a:rect l="T15" t="T16" r="T17" b="T18"/>
              <a:pathLst>
                <a:path w="295" h="390">
                  <a:moveTo>
                    <a:pt x="0" y="0"/>
                  </a:moveTo>
                  <a:lnTo>
                    <a:pt x="0" y="108"/>
                  </a:lnTo>
                  <a:lnTo>
                    <a:pt x="294" y="389"/>
                  </a:lnTo>
                  <a:lnTo>
                    <a:pt x="294" y="281"/>
                  </a:lnTo>
                  <a:lnTo>
                    <a:pt x="0" y="0"/>
                  </a:lnTo>
                </a:path>
              </a:pathLst>
            </a:custGeom>
            <a:solidFill>
              <a:srgbClr val="790015"/>
            </a:solidFill>
            <a:ln w="12700" cap="rnd">
              <a:solidFill>
                <a:srgbClr val="000000"/>
              </a:solidFill>
              <a:round/>
              <a:headEnd/>
              <a:tailEnd/>
            </a:ln>
          </p:spPr>
          <p:txBody>
            <a:bodyPr/>
            <a:lstStyle/>
            <a:p>
              <a:endParaRPr lang="en-US"/>
            </a:p>
          </p:txBody>
        </p:sp>
        <p:sp>
          <p:nvSpPr>
            <p:cNvPr id="27678" name="Freeform 114"/>
            <p:cNvSpPr>
              <a:spLocks/>
            </p:cNvSpPr>
            <p:nvPr/>
          </p:nvSpPr>
          <p:spPr bwMode="auto">
            <a:xfrm>
              <a:off x="4077" y="1824"/>
              <a:ext cx="299" cy="390"/>
            </a:xfrm>
            <a:custGeom>
              <a:avLst/>
              <a:gdLst>
                <a:gd name="T0" fmla="*/ 298 w 299"/>
                <a:gd name="T1" fmla="*/ 0 h 390"/>
                <a:gd name="T2" fmla="*/ 298 w 299"/>
                <a:gd name="T3" fmla="*/ 108 h 390"/>
                <a:gd name="T4" fmla="*/ 0 w 299"/>
                <a:gd name="T5" fmla="*/ 389 h 390"/>
                <a:gd name="T6" fmla="*/ 0 w 299"/>
                <a:gd name="T7" fmla="*/ 281 h 390"/>
                <a:gd name="T8" fmla="*/ 298 w 299"/>
                <a:gd name="T9" fmla="*/ 0 h 390"/>
                <a:gd name="T10" fmla="*/ 0 60000 65536"/>
                <a:gd name="T11" fmla="*/ 0 60000 65536"/>
                <a:gd name="T12" fmla="*/ 0 60000 65536"/>
                <a:gd name="T13" fmla="*/ 0 60000 65536"/>
                <a:gd name="T14" fmla="*/ 0 60000 65536"/>
                <a:gd name="T15" fmla="*/ 0 w 299"/>
                <a:gd name="T16" fmla="*/ 0 h 390"/>
                <a:gd name="T17" fmla="*/ 299 w 299"/>
                <a:gd name="T18" fmla="*/ 390 h 390"/>
              </a:gdLst>
              <a:ahLst/>
              <a:cxnLst>
                <a:cxn ang="T10">
                  <a:pos x="T0" y="T1"/>
                </a:cxn>
                <a:cxn ang="T11">
                  <a:pos x="T2" y="T3"/>
                </a:cxn>
                <a:cxn ang="T12">
                  <a:pos x="T4" y="T5"/>
                </a:cxn>
                <a:cxn ang="T13">
                  <a:pos x="T6" y="T7"/>
                </a:cxn>
                <a:cxn ang="T14">
                  <a:pos x="T8" y="T9"/>
                </a:cxn>
              </a:cxnLst>
              <a:rect l="T15" t="T16" r="T17" b="T18"/>
              <a:pathLst>
                <a:path w="299" h="390">
                  <a:moveTo>
                    <a:pt x="298" y="0"/>
                  </a:moveTo>
                  <a:lnTo>
                    <a:pt x="298" y="108"/>
                  </a:lnTo>
                  <a:lnTo>
                    <a:pt x="0" y="389"/>
                  </a:lnTo>
                  <a:lnTo>
                    <a:pt x="0" y="281"/>
                  </a:lnTo>
                  <a:lnTo>
                    <a:pt x="298" y="0"/>
                  </a:lnTo>
                </a:path>
              </a:pathLst>
            </a:custGeom>
            <a:solidFill>
              <a:srgbClr val="E5405D"/>
            </a:solidFill>
            <a:ln w="12700" cap="rnd">
              <a:solidFill>
                <a:srgbClr val="000000"/>
              </a:solidFill>
              <a:round/>
              <a:headEnd/>
              <a:tailEnd/>
            </a:ln>
          </p:spPr>
          <p:txBody>
            <a:bodyPr/>
            <a:lstStyle/>
            <a:p>
              <a:endParaRPr lang="en-US"/>
            </a:p>
          </p:txBody>
        </p:sp>
        <p:sp>
          <p:nvSpPr>
            <p:cNvPr id="27679" name="Freeform 115"/>
            <p:cNvSpPr>
              <a:spLocks/>
            </p:cNvSpPr>
            <p:nvPr/>
          </p:nvSpPr>
          <p:spPr bwMode="auto">
            <a:xfrm>
              <a:off x="4077" y="2398"/>
              <a:ext cx="299" cy="393"/>
            </a:xfrm>
            <a:custGeom>
              <a:avLst/>
              <a:gdLst>
                <a:gd name="T0" fmla="*/ 298 w 299"/>
                <a:gd name="T1" fmla="*/ 0 h 393"/>
                <a:gd name="T2" fmla="*/ 298 w 299"/>
                <a:gd name="T3" fmla="*/ 109 h 393"/>
                <a:gd name="T4" fmla="*/ 0 w 299"/>
                <a:gd name="T5" fmla="*/ 392 h 393"/>
                <a:gd name="T6" fmla="*/ 0 w 299"/>
                <a:gd name="T7" fmla="*/ 283 h 393"/>
                <a:gd name="T8" fmla="*/ 298 w 299"/>
                <a:gd name="T9" fmla="*/ 0 h 393"/>
                <a:gd name="T10" fmla="*/ 0 60000 65536"/>
                <a:gd name="T11" fmla="*/ 0 60000 65536"/>
                <a:gd name="T12" fmla="*/ 0 60000 65536"/>
                <a:gd name="T13" fmla="*/ 0 60000 65536"/>
                <a:gd name="T14" fmla="*/ 0 60000 65536"/>
                <a:gd name="T15" fmla="*/ 0 w 299"/>
                <a:gd name="T16" fmla="*/ 0 h 393"/>
                <a:gd name="T17" fmla="*/ 299 w 299"/>
                <a:gd name="T18" fmla="*/ 393 h 393"/>
              </a:gdLst>
              <a:ahLst/>
              <a:cxnLst>
                <a:cxn ang="T10">
                  <a:pos x="T0" y="T1"/>
                </a:cxn>
                <a:cxn ang="T11">
                  <a:pos x="T2" y="T3"/>
                </a:cxn>
                <a:cxn ang="T12">
                  <a:pos x="T4" y="T5"/>
                </a:cxn>
                <a:cxn ang="T13">
                  <a:pos x="T6" y="T7"/>
                </a:cxn>
                <a:cxn ang="T14">
                  <a:pos x="T8" y="T9"/>
                </a:cxn>
              </a:cxnLst>
              <a:rect l="T15" t="T16" r="T17" b="T18"/>
              <a:pathLst>
                <a:path w="299" h="393">
                  <a:moveTo>
                    <a:pt x="298" y="0"/>
                  </a:moveTo>
                  <a:lnTo>
                    <a:pt x="298" y="109"/>
                  </a:lnTo>
                  <a:lnTo>
                    <a:pt x="0" y="392"/>
                  </a:lnTo>
                  <a:lnTo>
                    <a:pt x="0" y="283"/>
                  </a:lnTo>
                  <a:lnTo>
                    <a:pt x="298" y="0"/>
                  </a:lnTo>
                </a:path>
              </a:pathLst>
            </a:custGeom>
            <a:solidFill>
              <a:srgbClr val="E5405D"/>
            </a:solidFill>
            <a:ln w="12700" cap="rnd">
              <a:solidFill>
                <a:srgbClr val="000000"/>
              </a:solidFill>
              <a:round/>
              <a:headEnd/>
              <a:tailEnd/>
            </a:ln>
          </p:spPr>
          <p:txBody>
            <a:bodyPr/>
            <a:lstStyle/>
            <a:p>
              <a:endParaRPr lang="en-US"/>
            </a:p>
          </p:txBody>
        </p:sp>
        <p:sp>
          <p:nvSpPr>
            <p:cNvPr id="27680" name="Freeform 116"/>
            <p:cNvSpPr>
              <a:spLocks/>
            </p:cNvSpPr>
            <p:nvPr/>
          </p:nvSpPr>
          <p:spPr bwMode="auto">
            <a:xfrm>
              <a:off x="3785" y="2681"/>
              <a:ext cx="293" cy="394"/>
            </a:xfrm>
            <a:custGeom>
              <a:avLst/>
              <a:gdLst>
                <a:gd name="T0" fmla="*/ 292 w 293"/>
                <a:gd name="T1" fmla="*/ 0 h 394"/>
                <a:gd name="T2" fmla="*/ 292 w 293"/>
                <a:gd name="T3" fmla="*/ 109 h 394"/>
                <a:gd name="T4" fmla="*/ 0 w 293"/>
                <a:gd name="T5" fmla="*/ 393 h 394"/>
                <a:gd name="T6" fmla="*/ 0 w 293"/>
                <a:gd name="T7" fmla="*/ 284 h 394"/>
                <a:gd name="T8" fmla="*/ 292 w 293"/>
                <a:gd name="T9" fmla="*/ 0 h 394"/>
                <a:gd name="T10" fmla="*/ 0 60000 65536"/>
                <a:gd name="T11" fmla="*/ 0 60000 65536"/>
                <a:gd name="T12" fmla="*/ 0 60000 65536"/>
                <a:gd name="T13" fmla="*/ 0 60000 65536"/>
                <a:gd name="T14" fmla="*/ 0 60000 65536"/>
                <a:gd name="T15" fmla="*/ 0 w 293"/>
                <a:gd name="T16" fmla="*/ 0 h 394"/>
                <a:gd name="T17" fmla="*/ 293 w 293"/>
                <a:gd name="T18" fmla="*/ 394 h 394"/>
              </a:gdLst>
              <a:ahLst/>
              <a:cxnLst>
                <a:cxn ang="T10">
                  <a:pos x="T0" y="T1"/>
                </a:cxn>
                <a:cxn ang="T11">
                  <a:pos x="T2" y="T3"/>
                </a:cxn>
                <a:cxn ang="T12">
                  <a:pos x="T4" y="T5"/>
                </a:cxn>
                <a:cxn ang="T13">
                  <a:pos x="T6" y="T7"/>
                </a:cxn>
                <a:cxn ang="T14">
                  <a:pos x="T8" y="T9"/>
                </a:cxn>
              </a:cxnLst>
              <a:rect l="T15" t="T16" r="T17" b="T18"/>
              <a:pathLst>
                <a:path w="293" h="394">
                  <a:moveTo>
                    <a:pt x="292" y="0"/>
                  </a:moveTo>
                  <a:lnTo>
                    <a:pt x="292" y="109"/>
                  </a:lnTo>
                  <a:lnTo>
                    <a:pt x="0" y="393"/>
                  </a:lnTo>
                  <a:lnTo>
                    <a:pt x="0" y="284"/>
                  </a:lnTo>
                  <a:lnTo>
                    <a:pt x="292" y="0"/>
                  </a:lnTo>
                </a:path>
              </a:pathLst>
            </a:custGeom>
            <a:solidFill>
              <a:srgbClr val="B760F9"/>
            </a:solidFill>
            <a:ln w="12700" cap="rnd">
              <a:solidFill>
                <a:srgbClr val="000000"/>
              </a:solidFill>
              <a:round/>
              <a:headEnd/>
              <a:tailEnd/>
            </a:ln>
          </p:spPr>
          <p:txBody>
            <a:bodyPr/>
            <a:lstStyle/>
            <a:p>
              <a:endParaRPr lang="en-US"/>
            </a:p>
          </p:txBody>
        </p:sp>
        <p:sp>
          <p:nvSpPr>
            <p:cNvPr id="27681" name="Freeform 117"/>
            <p:cNvSpPr>
              <a:spLocks/>
            </p:cNvSpPr>
            <p:nvPr/>
          </p:nvSpPr>
          <p:spPr bwMode="auto">
            <a:xfrm>
              <a:off x="3492" y="2964"/>
              <a:ext cx="294" cy="394"/>
            </a:xfrm>
            <a:custGeom>
              <a:avLst/>
              <a:gdLst>
                <a:gd name="T0" fmla="*/ 293 w 294"/>
                <a:gd name="T1" fmla="*/ 0 h 394"/>
                <a:gd name="T2" fmla="*/ 293 w 294"/>
                <a:gd name="T3" fmla="*/ 109 h 394"/>
                <a:gd name="T4" fmla="*/ 0 w 294"/>
                <a:gd name="T5" fmla="*/ 393 h 394"/>
                <a:gd name="T6" fmla="*/ 0 w 294"/>
                <a:gd name="T7" fmla="*/ 284 h 394"/>
                <a:gd name="T8" fmla="*/ 293 w 294"/>
                <a:gd name="T9" fmla="*/ 0 h 394"/>
                <a:gd name="T10" fmla="*/ 0 60000 65536"/>
                <a:gd name="T11" fmla="*/ 0 60000 65536"/>
                <a:gd name="T12" fmla="*/ 0 60000 65536"/>
                <a:gd name="T13" fmla="*/ 0 60000 65536"/>
                <a:gd name="T14" fmla="*/ 0 60000 65536"/>
                <a:gd name="T15" fmla="*/ 0 w 294"/>
                <a:gd name="T16" fmla="*/ 0 h 394"/>
                <a:gd name="T17" fmla="*/ 294 w 294"/>
                <a:gd name="T18" fmla="*/ 394 h 394"/>
              </a:gdLst>
              <a:ahLst/>
              <a:cxnLst>
                <a:cxn ang="T10">
                  <a:pos x="T0" y="T1"/>
                </a:cxn>
                <a:cxn ang="T11">
                  <a:pos x="T2" y="T3"/>
                </a:cxn>
                <a:cxn ang="T12">
                  <a:pos x="T4" y="T5"/>
                </a:cxn>
                <a:cxn ang="T13">
                  <a:pos x="T6" y="T7"/>
                </a:cxn>
                <a:cxn ang="T14">
                  <a:pos x="T8" y="T9"/>
                </a:cxn>
              </a:cxnLst>
              <a:rect l="T15" t="T16" r="T17" b="T18"/>
              <a:pathLst>
                <a:path w="294" h="394">
                  <a:moveTo>
                    <a:pt x="293" y="0"/>
                  </a:moveTo>
                  <a:lnTo>
                    <a:pt x="293" y="109"/>
                  </a:lnTo>
                  <a:lnTo>
                    <a:pt x="0" y="393"/>
                  </a:lnTo>
                  <a:lnTo>
                    <a:pt x="0" y="284"/>
                  </a:lnTo>
                  <a:lnTo>
                    <a:pt x="293" y="0"/>
                  </a:lnTo>
                </a:path>
              </a:pathLst>
            </a:custGeom>
            <a:solidFill>
              <a:srgbClr val="B760F9"/>
            </a:solidFill>
            <a:ln w="12700" cap="rnd">
              <a:solidFill>
                <a:srgbClr val="000000"/>
              </a:solidFill>
              <a:round/>
              <a:headEnd/>
              <a:tailEnd/>
            </a:ln>
          </p:spPr>
          <p:txBody>
            <a:bodyPr/>
            <a:lstStyle/>
            <a:p>
              <a:endParaRPr lang="en-US"/>
            </a:p>
          </p:txBody>
        </p:sp>
        <p:sp>
          <p:nvSpPr>
            <p:cNvPr id="27682" name="Freeform 118"/>
            <p:cNvSpPr>
              <a:spLocks/>
            </p:cNvSpPr>
            <p:nvPr/>
          </p:nvSpPr>
          <p:spPr bwMode="auto">
            <a:xfrm>
              <a:off x="3197" y="2969"/>
              <a:ext cx="294" cy="391"/>
            </a:xfrm>
            <a:custGeom>
              <a:avLst/>
              <a:gdLst>
                <a:gd name="T0" fmla="*/ 0 w 294"/>
                <a:gd name="T1" fmla="*/ 0 h 391"/>
                <a:gd name="T2" fmla="*/ 0 w 294"/>
                <a:gd name="T3" fmla="*/ 108 h 391"/>
                <a:gd name="T4" fmla="*/ 293 w 294"/>
                <a:gd name="T5" fmla="*/ 390 h 391"/>
                <a:gd name="T6" fmla="*/ 293 w 294"/>
                <a:gd name="T7" fmla="*/ 282 h 391"/>
                <a:gd name="T8" fmla="*/ 0 w 294"/>
                <a:gd name="T9" fmla="*/ 0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0" y="0"/>
                  </a:moveTo>
                  <a:lnTo>
                    <a:pt x="0" y="108"/>
                  </a:lnTo>
                  <a:lnTo>
                    <a:pt x="293" y="390"/>
                  </a:lnTo>
                  <a:lnTo>
                    <a:pt x="293" y="282"/>
                  </a:lnTo>
                  <a:lnTo>
                    <a:pt x="0" y="0"/>
                  </a:lnTo>
                </a:path>
              </a:pathLst>
            </a:custGeom>
            <a:solidFill>
              <a:srgbClr val="500093"/>
            </a:solidFill>
            <a:ln w="12700" cap="rnd">
              <a:solidFill>
                <a:srgbClr val="000000"/>
              </a:solidFill>
              <a:round/>
              <a:headEnd/>
              <a:tailEnd/>
            </a:ln>
          </p:spPr>
          <p:txBody>
            <a:bodyPr/>
            <a:lstStyle/>
            <a:p>
              <a:endParaRPr lang="en-US"/>
            </a:p>
          </p:txBody>
        </p:sp>
        <p:sp>
          <p:nvSpPr>
            <p:cNvPr id="27683" name="AutoShape 119"/>
            <p:cNvSpPr>
              <a:spLocks noChangeArrowheads="1"/>
            </p:cNvSpPr>
            <p:nvPr/>
          </p:nvSpPr>
          <p:spPr bwMode="auto">
            <a:xfrm>
              <a:off x="3787" y="2110"/>
              <a:ext cx="589" cy="574"/>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27684" name="Freeform 120"/>
            <p:cNvSpPr>
              <a:spLocks/>
            </p:cNvSpPr>
            <p:nvPr/>
          </p:nvSpPr>
          <p:spPr bwMode="auto">
            <a:xfrm>
              <a:off x="3191" y="1252"/>
              <a:ext cx="295" cy="391"/>
            </a:xfrm>
            <a:custGeom>
              <a:avLst/>
              <a:gdLst>
                <a:gd name="T0" fmla="*/ 0 w 295"/>
                <a:gd name="T1" fmla="*/ 0 h 391"/>
                <a:gd name="T2" fmla="*/ 0 w 295"/>
                <a:gd name="T3" fmla="*/ 108 h 391"/>
                <a:gd name="T4" fmla="*/ 294 w 295"/>
                <a:gd name="T5" fmla="*/ 390 h 391"/>
                <a:gd name="T6" fmla="*/ 294 w 295"/>
                <a:gd name="T7" fmla="*/ 282 h 391"/>
                <a:gd name="T8" fmla="*/ 0 w 295"/>
                <a:gd name="T9" fmla="*/ 0 h 391"/>
                <a:gd name="T10" fmla="*/ 0 60000 65536"/>
                <a:gd name="T11" fmla="*/ 0 60000 65536"/>
                <a:gd name="T12" fmla="*/ 0 60000 65536"/>
                <a:gd name="T13" fmla="*/ 0 60000 65536"/>
                <a:gd name="T14" fmla="*/ 0 60000 65536"/>
                <a:gd name="T15" fmla="*/ 0 w 295"/>
                <a:gd name="T16" fmla="*/ 0 h 391"/>
                <a:gd name="T17" fmla="*/ 295 w 295"/>
                <a:gd name="T18" fmla="*/ 391 h 391"/>
              </a:gdLst>
              <a:ahLst/>
              <a:cxnLst>
                <a:cxn ang="T10">
                  <a:pos x="T0" y="T1"/>
                </a:cxn>
                <a:cxn ang="T11">
                  <a:pos x="T2" y="T3"/>
                </a:cxn>
                <a:cxn ang="T12">
                  <a:pos x="T4" y="T5"/>
                </a:cxn>
                <a:cxn ang="T13">
                  <a:pos x="T6" y="T7"/>
                </a:cxn>
                <a:cxn ang="T14">
                  <a:pos x="T8" y="T9"/>
                </a:cxn>
              </a:cxnLst>
              <a:rect l="T15" t="T16" r="T17" b="T18"/>
              <a:pathLst>
                <a:path w="295" h="391">
                  <a:moveTo>
                    <a:pt x="0" y="0"/>
                  </a:moveTo>
                  <a:lnTo>
                    <a:pt x="0" y="108"/>
                  </a:lnTo>
                  <a:lnTo>
                    <a:pt x="294" y="390"/>
                  </a:lnTo>
                  <a:lnTo>
                    <a:pt x="294" y="282"/>
                  </a:lnTo>
                  <a:lnTo>
                    <a:pt x="0" y="0"/>
                  </a:lnTo>
                </a:path>
              </a:pathLst>
            </a:custGeom>
            <a:solidFill>
              <a:srgbClr val="790015"/>
            </a:solidFill>
            <a:ln w="12700" cap="rnd">
              <a:solidFill>
                <a:srgbClr val="000000"/>
              </a:solidFill>
              <a:round/>
              <a:headEnd/>
              <a:tailEnd/>
            </a:ln>
          </p:spPr>
          <p:txBody>
            <a:bodyPr/>
            <a:lstStyle/>
            <a:p>
              <a:endParaRPr lang="en-US"/>
            </a:p>
          </p:txBody>
        </p:sp>
        <p:sp>
          <p:nvSpPr>
            <p:cNvPr id="27685" name="AutoShape 121"/>
            <p:cNvSpPr>
              <a:spLocks noChangeArrowheads="1"/>
            </p:cNvSpPr>
            <p:nvPr/>
          </p:nvSpPr>
          <p:spPr bwMode="auto">
            <a:xfrm>
              <a:off x="3195" y="967"/>
              <a:ext cx="590" cy="570"/>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794746" name="Rectangle 122"/>
            <p:cNvSpPr>
              <a:spLocks noChangeArrowheads="1"/>
            </p:cNvSpPr>
            <p:nvPr/>
          </p:nvSpPr>
          <p:spPr bwMode="auto">
            <a:xfrm>
              <a:off x="2508" y="1934"/>
              <a:ext cx="28" cy="252"/>
            </a:xfrm>
            <a:prstGeom prst="rect">
              <a:avLst/>
            </a:prstGeom>
            <a:noFill/>
            <a:ln w="12700">
              <a:noFill/>
              <a:miter lim="800000"/>
              <a:headEnd/>
              <a:tailEnd/>
            </a:ln>
            <a:effectLst/>
          </p:spPr>
          <p:txBody>
            <a:bodyPr wrap="none" lIns="20638" tIns="11112" rIns="20638" bIns="11112">
              <a:spAutoFit/>
            </a:bodyPr>
            <a:lstStyle/>
            <a:p>
              <a:pPr defTabSz="317500" eaLnBrk="0" hangingPunct="0">
                <a:defRPr/>
              </a:pPr>
              <a:endParaRPr lang="fr-CA" sz="2600" b="1">
                <a:solidFill>
                  <a:srgbClr val="FFFFFF"/>
                </a:solidFill>
                <a:effectLst>
                  <a:outerShdw blurRad="38100" dist="38100" dir="2700000" algn="tl">
                    <a:srgbClr val="000000"/>
                  </a:outerShdw>
                </a:effectLst>
                <a:latin typeface="Arial" pitchFamily="34" charset="0"/>
                <a:ea typeface="+mn-ea"/>
                <a:cs typeface="+mn-cs"/>
              </a:endParaRPr>
            </a:p>
          </p:txBody>
        </p:sp>
        <p:sp>
          <p:nvSpPr>
            <p:cNvPr id="794747" name="Rectangle 123"/>
            <p:cNvSpPr>
              <a:spLocks noChangeArrowheads="1"/>
            </p:cNvSpPr>
            <p:nvPr/>
          </p:nvSpPr>
          <p:spPr bwMode="auto">
            <a:xfrm>
              <a:off x="2215" y="1081"/>
              <a:ext cx="204"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SD</a:t>
              </a:r>
            </a:p>
          </p:txBody>
        </p:sp>
        <p:sp>
          <p:nvSpPr>
            <p:cNvPr id="794748" name="Rectangle 124"/>
            <p:cNvSpPr>
              <a:spLocks noChangeArrowheads="1"/>
            </p:cNvSpPr>
            <p:nvPr/>
          </p:nvSpPr>
          <p:spPr bwMode="auto">
            <a:xfrm>
              <a:off x="1902" y="1385"/>
              <a:ext cx="239"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MM</a:t>
              </a:r>
            </a:p>
          </p:txBody>
        </p:sp>
        <p:sp>
          <p:nvSpPr>
            <p:cNvPr id="794749" name="Rectangle 125"/>
            <p:cNvSpPr>
              <a:spLocks noChangeArrowheads="1"/>
            </p:cNvSpPr>
            <p:nvPr/>
          </p:nvSpPr>
          <p:spPr bwMode="auto">
            <a:xfrm>
              <a:off x="1634" y="1658"/>
              <a:ext cx="197"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PP</a:t>
              </a:r>
            </a:p>
          </p:txBody>
        </p:sp>
        <p:sp>
          <p:nvSpPr>
            <p:cNvPr id="794750" name="Rectangle 126"/>
            <p:cNvSpPr>
              <a:spLocks noChangeArrowheads="1"/>
            </p:cNvSpPr>
            <p:nvPr/>
          </p:nvSpPr>
          <p:spPr bwMode="auto">
            <a:xfrm>
              <a:off x="1610" y="2228"/>
              <a:ext cx="213"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QA</a:t>
              </a:r>
            </a:p>
          </p:txBody>
        </p:sp>
        <p:sp>
          <p:nvSpPr>
            <p:cNvPr id="794751" name="Rectangle 127"/>
            <p:cNvSpPr>
              <a:spLocks noChangeArrowheads="1"/>
            </p:cNvSpPr>
            <p:nvPr/>
          </p:nvSpPr>
          <p:spPr bwMode="auto">
            <a:xfrm>
              <a:off x="1906" y="2516"/>
              <a:ext cx="213"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PM</a:t>
              </a:r>
            </a:p>
          </p:txBody>
        </p:sp>
        <p:sp>
          <p:nvSpPr>
            <p:cNvPr id="794752" name="Rectangle 128"/>
            <p:cNvSpPr>
              <a:spLocks noChangeArrowheads="1"/>
            </p:cNvSpPr>
            <p:nvPr/>
          </p:nvSpPr>
          <p:spPr bwMode="auto">
            <a:xfrm>
              <a:off x="2203" y="2799"/>
              <a:ext cx="211"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HR</a:t>
              </a:r>
            </a:p>
          </p:txBody>
        </p:sp>
        <p:sp>
          <p:nvSpPr>
            <p:cNvPr id="794753" name="Rectangle 129"/>
            <p:cNvSpPr>
              <a:spLocks noChangeArrowheads="1"/>
            </p:cNvSpPr>
            <p:nvPr/>
          </p:nvSpPr>
          <p:spPr bwMode="auto">
            <a:xfrm>
              <a:off x="3382" y="2803"/>
              <a:ext cx="239"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BW</a:t>
              </a:r>
            </a:p>
          </p:txBody>
        </p:sp>
        <p:sp>
          <p:nvSpPr>
            <p:cNvPr id="794754" name="Rectangle 130"/>
            <p:cNvSpPr>
              <a:spLocks noChangeArrowheads="1"/>
            </p:cNvSpPr>
            <p:nvPr/>
          </p:nvSpPr>
          <p:spPr bwMode="auto">
            <a:xfrm>
              <a:off x="3676" y="2516"/>
              <a:ext cx="224"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WF</a:t>
              </a:r>
            </a:p>
          </p:txBody>
        </p:sp>
        <p:sp>
          <p:nvSpPr>
            <p:cNvPr id="794755" name="Rectangle 131"/>
            <p:cNvSpPr>
              <a:spLocks noChangeArrowheads="1"/>
            </p:cNvSpPr>
            <p:nvPr/>
          </p:nvSpPr>
          <p:spPr bwMode="auto">
            <a:xfrm>
              <a:off x="3993" y="2236"/>
              <a:ext cx="194"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PS</a:t>
              </a:r>
            </a:p>
          </p:txBody>
        </p:sp>
        <p:sp>
          <p:nvSpPr>
            <p:cNvPr id="794756" name="Rectangle 132"/>
            <p:cNvSpPr>
              <a:spLocks noChangeArrowheads="1"/>
            </p:cNvSpPr>
            <p:nvPr/>
          </p:nvSpPr>
          <p:spPr bwMode="auto">
            <a:xfrm>
              <a:off x="3977" y="1655"/>
              <a:ext cx="211"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AA</a:t>
              </a:r>
            </a:p>
          </p:txBody>
        </p:sp>
        <p:sp>
          <p:nvSpPr>
            <p:cNvPr id="794757" name="Rectangle 133"/>
            <p:cNvSpPr>
              <a:spLocks noChangeArrowheads="1"/>
            </p:cNvSpPr>
            <p:nvPr/>
          </p:nvSpPr>
          <p:spPr bwMode="auto">
            <a:xfrm>
              <a:off x="3678" y="1364"/>
              <a:ext cx="218"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CO</a:t>
              </a:r>
            </a:p>
          </p:txBody>
        </p:sp>
        <p:sp>
          <p:nvSpPr>
            <p:cNvPr id="794758" name="Rectangle 134"/>
            <p:cNvSpPr>
              <a:spLocks noChangeArrowheads="1"/>
            </p:cNvSpPr>
            <p:nvPr/>
          </p:nvSpPr>
          <p:spPr bwMode="auto">
            <a:xfrm>
              <a:off x="3419" y="1056"/>
              <a:ext cx="139"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FI</a:t>
              </a:r>
            </a:p>
          </p:txBody>
        </p:sp>
        <p:sp>
          <p:nvSpPr>
            <p:cNvPr id="794759" name="Rectangle 135"/>
            <p:cNvSpPr>
              <a:spLocks noChangeArrowheads="1"/>
            </p:cNvSpPr>
            <p:nvPr/>
          </p:nvSpPr>
          <p:spPr bwMode="auto">
            <a:xfrm>
              <a:off x="2113" y="1199"/>
              <a:ext cx="408"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Vente &amp;</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Distribution</a:t>
              </a:r>
            </a:p>
          </p:txBody>
        </p:sp>
        <p:sp>
          <p:nvSpPr>
            <p:cNvPr id="794760" name="Rectangle 136"/>
            <p:cNvSpPr>
              <a:spLocks noChangeArrowheads="1"/>
            </p:cNvSpPr>
            <p:nvPr/>
          </p:nvSpPr>
          <p:spPr bwMode="auto">
            <a:xfrm>
              <a:off x="1860" y="1523"/>
              <a:ext cx="347"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Achats</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Inventaire</a:t>
              </a:r>
            </a:p>
          </p:txBody>
        </p:sp>
        <p:sp>
          <p:nvSpPr>
            <p:cNvPr id="794761" name="Rectangle 137"/>
            <p:cNvSpPr>
              <a:spLocks noChangeArrowheads="1"/>
            </p:cNvSpPr>
            <p:nvPr/>
          </p:nvSpPr>
          <p:spPr bwMode="auto">
            <a:xfrm>
              <a:off x="1500" y="1769"/>
              <a:ext cx="453"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Gestion de la</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Production</a:t>
              </a:r>
            </a:p>
          </p:txBody>
        </p:sp>
        <p:sp>
          <p:nvSpPr>
            <p:cNvPr id="794762" name="Rectangle 138"/>
            <p:cNvSpPr>
              <a:spLocks noChangeArrowheads="1"/>
            </p:cNvSpPr>
            <p:nvPr/>
          </p:nvSpPr>
          <p:spPr bwMode="auto">
            <a:xfrm>
              <a:off x="1548" y="2359"/>
              <a:ext cx="379"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Assurance</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Qualité</a:t>
              </a:r>
            </a:p>
          </p:txBody>
        </p:sp>
        <p:sp>
          <p:nvSpPr>
            <p:cNvPr id="794763" name="Rectangle 139"/>
            <p:cNvSpPr>
              <a:spLocks noChangeArrowheads="1"/>
            </p:cNvSpPr>
            <p:nvPr/>
          </p:nvSpPr>
          <p:spPr bwMode="auto">
            <a:xfrm>
              <a:off x="1787" y="2647"/>
              <a:ext cx="472"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Gestion de la </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Maintenance</a:t>
              </a:r>
            </a:p>
          </p:txBody>
        </p:sp>
        <p:sp>
          <p:nvSpPr>
            <p:cNvPr id="794764" name="Rectangle 140"/>
            <p:cNvSpPr>
              <a:spLocks noChangeArrowheads="1"/>
            </p:cNvSpPr>
            <p:nvPr/>
          </p:nvSpPr>
          <p:spPr bwMode="auto">
            <a:xfrm>
              <a:off x="2104" y="2930"/>
              <a:ext cx="416"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Ressources</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Humaines</a:t>
              </a:r>
            </a:p>
          </p:txBody>
        </p:sp>
        <p:sp>
          <p:nvSpPr>
            <p:cNvPr id="794765" name="Rectangle 141"/>
            <p:cNvSpPr>
              <a:spLocks noChangeArrowheads="1"/>
            </p:cNvSpPr>
            <p:nvPr/>
          </p:nvSpPr>
          <p:spPr bwMode="auto">
            <a:xfrm>
              <a:off x="3305" y="2930"/>
              <a:ext cx="404"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Entrepôt </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de données</a:t>
              </a:r>
            </a:p>
          </p:txBody>
        </p:sp>
        <p:sp>
          <p:nvSpPr>
            <p:cNvPr id="794766" name="Rectangle 142"/>
            <p:cNvSpPr>
              <a:spLocks noChangeArrowheads="1"/>
            </p:cNvSpPr>
            <p:nvPr/>
          </p:nvSpPr>
          <p:spPr bwMode="auto">
            <a:xfrm>
              <a:off x="3583" y="2652"/>
              <a:ext cx="423" cy="138"/>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Workflow</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Bureautique</a:t>
              </a:r>
            </a:p>
          </p:txBody>
        </p:sp>
        <p:sp>
          <p:nvSpPr>
            <p:cNvPr id="794767" name="Rectangle 143"/>
            <p:cNvSpPr>
              <a:spLocks noChangeArrowheads="1"/>
            </p:cNvSpPr>
            <p:nvPr/>
          </p:nvSpPr>
          <p:spPr bwMode="auto">
            <a:xfrm>
              <a:off x="3901" y="2359"/>
              <a:ext cx="378"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Gestion de</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Projets</a:t>
              </a:r>
            </a:p>
          </p:txBody>
        </p:sp>
        <p:sp>
          <p:nvSpPr>
            <p:cNvPr id="794768" name="Rectangle 144"/>
            <p:cNvSpPr>
              <a:spLocks noChangeArrowheads="1"/>
            </p:cNvSpPr>
            <p:nvPr/>
          </p:nvSpPr>
          <p:spPr bwMode="auto">
            <a:xfrm>
              <a:off x="3835" y="1799"/>
              <a:ext cx="507"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Gestion des </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Immobilisation</a:t>
              </a:r>
            </a:p>
          </p:txBody>
        </p:sp>
        <p:sp>
          <p:nvSpPr>
            <p:cNvPr id="794769" name="Rectangle 145"/>
            <p:cNvSpPr>
              <a:spLocks noChangeArrowheads="1"/>
            </p:cNvSpPr>
            <p:nvPr/>
          </p:nvSpPr>
          <p:spPr bwMode="auto">
            <a:xfrm>
              <a:off x="3581" y="1504"/>
              <a:ext cx="438"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Comptabilité</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Analytique</a:t>
              </a:r>
            </a:p>
          </p:txBody>
        </p:sp>
        <p:sp>
          <p:nvSpPr>
            <p:cNvPr id="794770" name="Rectangle 146"/>
            <p:cNvSpPr>
              <a:spLocks noChangeArrowheads="1"/>
            </p:cNvSpPr>
            <p:nvPr/>
          </p:nvSpPr>
          <p:spPr bwMode="auto">
            <a:xfrm>
              <a:off x="3281" y="1199"/>
              <a:ext cx="438"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Comptabilité</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Financière</a:t>
              </a:r>
            </a:p>
          </p:txBody>
        </p:sp>
        <p:sp>
          <p:nvSpPr>
            <p:cNvPr id="794771" name="Rectangle 147"/>
            <p:cNvSpPr>
              <a:spLocks noChangeArrowheads="1"/>
            </p:cNvSpPr>
            <p:nvPr/>
          </p:nvSpPr>
          <p:spPr bwMode="auto">
            <a:xfrm>
              <a:off x="2695" y="1505"/>
              <a:ext cx="462" cy="329"/>
            </a:xfrm>
            <a:prstGeom prst="rect">
              <a:avLst/>
            </a:prstGeom>
            <a:noFill/>
            <a:ln w="12700">
              <a:noFill/>
              <a:miter lim="800000"/>
              <a:headEnd/>
              <a:tailEnd/>
            </a:ln>
            <a:effectLst/>
          </p:spPr>
          <p:txBody>
            <a:bodyPr wrap="none" lIns="90488" tIns="44450" rIns="90488" bIns="44450">
              <a:spAutoFit/>
            </a:bodyPr>
            <a:lstStyle/>
            <a:p>
              <a:pPr eaLnBrk="0" hangingPunct="0"/>
              <a:r>
                <a:rPr lang="fr-CA" sz="3000" b="1">
                  <a:solidFill>
                    <a:srgbClr val="FFFFFF"/>
                  </a:solidFill>
                  <a:effectLst>
                    <a:outerShdw blurRad="38100" dist="38100" dir="2700000" algn="tl">
                      <a:srgbClr val="000000"/>
                    </a:outerShdw>
                  </a:effectLst>
                  <a:latin typeface="Arial" charset="0"/>
                </a:rPr>
                <a:t>R/3</a:t>
              </a:r>
            </a:p>
          </p:txBody>
        </p:sp>
        <p:sp>
          <p:nvSpPr>
            <p:cNvPr id="27712" name="AutoShape 148"/>
            <p:cNvSpPr>
              <a:spLocks noChangeArrowheads="1"/>
            </p:cNvSpPr>
            <p:nvPr/>
          </p:nvSpPr>
          <p:spPr bwMode="auto">
            <a:xfrm>
              <a:off x="1136" y="1827"/>
              <a:ext cx="594" cy="571"/>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27713" name="Freeform 149"/>
            <p:cNvSpPr>
              <a:spLocks/>
            </p:cNvSpPr>
            <p:nvPr/>
          </p:nvSpPr>
          <p:spPr bwMode="auto">
            <a:xfrm>
              <a:off x="1138" y="2102"/>
              <a:ext cx="297" cy="393"/>
            </a:xfrm>
            <a:custGeom>
              <a:avLst/>
              <a:gdLst>
                <a:gd name="T0" fmla="*/ 0 w 297"/>
                <a:gd name="T1" fmla="*/ 0 h 393"/>
                <a:gd name="T2" fmla="*/ 0 w 297"/>
                <a:gd name="T3" fmla="*/ 109 h 393"/>
                <a:gd name="T4" fmla="*/ 296 w 297"/>
                <a:gd name="T5" fmla="*/ 392 h 393"/>
                <a:gd name="T6" fmla="*/ 296 w 297"/>
                <a:gd name="T7" fmla="*/ 283 h 393"/>
                <a:gd name="T8" fmla="*/ 0 w 297"/>
                <a:gd name="T9" fmla="*/ 0 h 393"/>
                <a:gd name="T10" fmla="*/ 0 60000 65536"/>
                <a:gd name="T11" fmla="*/ 0 60000 65536"/>
                <a:gd name="T12" fmla="*/ 0 60000 65536"/>
                <a:gd name="T13" fmla="*/ 0 60000 65536"/>
                <a:gd name="T14" fmla="*/ 0 60000 65536"/>
                <a:gd name="T15" fmla="*/ 0 w 297"/>
                <a:gd name="T16" fmla="*/ 0 h 393"/>
                <a:gd name="T17" fmla="*/ 297 w 297"/>
                <a:gd name="T18" fmla="*/ 393 h 393"/>
              </a:gdLst>
              <a:ahLst/>
              <a:cxnLst>
                <a:cxn ang="T10">
                  <a:pos x="T0" y="T1"/>
                </a:cxn>
                <a:cxn ang="T11">
                  <a:pos x="T2" y="T3"/>
                </a:cxn>
                <a:cxn ang="T12">
                  <a:pos x="T4" y="T5"/>
                </a:cxn>
                <a:cxn ang="T13">
                  <a:pos x="T6" y="T7"/>
                </a:cxn>
                <a:cxn ang="T14">
                  <a:pos x="T8" y="T9"/>
                </a:cxn>
              </a:cxnLst>
              <a:rect l="T15" t="T16" r="T17" b="T18"/>
              <a:pathLst>
                <a:path w="297" h="393">
                  <a:moveTo>
                    <a:pt x="0" y="0"/>
                  </a:moveTo>
                  <a:lnTo>
                    <a:pt x="0" y="109"/>
                  </a:lnTo>
                  <a:lnTo>
                    <a:pt x="296" y="392"/>
                  </a:lnTo>
                  <a:lnTo>
                    <a:pt x="296" y="283"/>
                  </a:lnTo>
                  <a:lnTo>
                    <a:pt x="0" y="0"/>
                  </a:lnTo>
                </a:path>
              </a:pathLst>
            </a:custGeom>
            <a:solidFill>
              <a:srgbClr val="005400"/>
            </a:solidFill>
            <a:ln w="12700" cap="rnd">
              <a:solidFill>
                <a:srgbClr val="000000"/>
              </a:solidFill>
              <a:round/>
              <a:headEnd/>
              <a:tailEnd/>
            </a:ln>
          </p:spPr>
          <p:txBody>
            <a:bodyPr/>
            <a:lstStyle/>
            <a:p>
              <a:endParaRPr lang="en-US"/>
            </a:p>
          </p:txBody>
        </p:sp>
        <p:sp>
          <p:nvSpPr>
            <p:cNvPr id="794774" name="Rectangle 150"/>
            <p:cNvSpPr>
              <a:spLocks noChangeArrowheads="1"/>
            </p:cNvSpPr>
            <p:nvPr/>
          </p:nvSpPr>
          <p:spPr bwMode="auto">
            <a:xfrm>
              <a:off x="1246" y="2063"/>
              <a:ext cx="381" cy="145"/>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Gestion du</a:t>
              </a:r>
            </a:p>
            <a:p>
              <a:pPr algn="ctr" defTabSz="317500" eaLnBrk="0" hangingPunct="0">
                <a:lnSpc>
                  <a:spcPct val="80000"/>
                </a:lnSpc>
              </a:pPr>
              <a:r>
                <a:rPr lang="fr-CA" sz="900" b="1">
                  <a:solidFill>
                    <a:srgbClr val="FFFFFF"/>
                  </a:solidFill>
                  <a:effectLst>
                    <a:outerShdw blurRad="38100" dist="38100" dir="2700000" algn="tl">
                      <a:srgbClr val="000000"/>
                    </a:outerShdw>
                  </a:effectLst>
                  <a:latin typeface="Arial" charset="0"/>
                </a:rPr>
                <a:t>Service </a:t>
              </a:r>
            </a:p>
          </p:txBody>
        </p:sp>
        <p:sp>
          <p:nvSpPr>
            <p:cNvPr id="794775" name="Rectangle 151"/>
            <p:cNvSpPr>
              <a:spLocks noChangeArrowheads="1"/>
            </p:cNvSpPr>
            <p:nvPr/>
          </p:nvSpPr>
          <p:spPr bwMode="auto">
            <a:xfrm>
              <a:off x="1299" y="1924"/>
              <a:ext cx="301" cy="138"/>
            </a:xfrm>
            <a:prstGeom prst="rect">
              <a:avLst/>
            </a:prstGeom>
            <a:noFill/>
            <a:ln w="12700">
              <a:noFill/>
              <a:miter lim="800000"/>
              <a:headEnd/>
              <a:tailEnd/>
            </a:ln>
            <a:effectLst/>
          </p:spPr>
          <p:txBody>
            <a:bodyPr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latin typeface="Arial" charset="0"/>
                </a:rPr>
                <a:t>SM</a:t>
              </a:r>
            </a:p>
          </p:txBody>
        </p:sp>
      </p:grpSp>
      <p:sp>
        <p:nvSpPr>
          <p:cNvPr id="794776" name="Rectangle 152"/>
          <p:cNvSpPr>
            <a:spLocks noChangeArrowheads="1"/>
          </p:cNvSpPr>
          <p:nvPr/>
        </p:nvSpPr>
        <p:spPr bwMode="auto">
          <a:xfrm>
            <a:off x="685800" y="0"/>
            <a:ext cx="8153400" cy="609600"/>
          </a:xfrm>
          <a:prstGeom prst="rect">
            <a:avLst/>
          </a:prstGeom>
          <a:noFill/>
          <a:ln w="9525">
            <a:noFill/>
            <a:miter lim="800000"/>
            <a:headEnd/>
            <a:tailEnd/>
          </a:ln>
        </p:spPr>
        <p:txBody>
          <a:bodyPr/>
          <a:lstStyle/>
          <a:p>
            <a:pPr algn="r" eaLnBrk="0" hangingPunct="0">
              <a:defRPr/>
            </a:pPr>
            <a:endParaRPr kumimoji="1" lang="fr-CA" sz="3800" b="1" i="1">
              <a:effectLst>
                <a:outerShdw blurRad="38100" dist="38100" dir="2700000" algn="tl">
                  <a:srgbClr val="000000"/>
                </a:outerShdw>
              </a:effectLst>
              <a:latin typeface="Times New Roman" pitchFamily="18" charset="0"/>
              <a:ea typeface="+mn-ea"/>
              <a:cs typeface="+mn-cs"/>
            </a:endParaRPr>
          </a:p>
        </p:txBody>
      </p:sp>
      <p:sp>
        <p:nvSpPr>
          <p:cNvPr id="794780" name="Rectangle 156"/>
          <p:cNvSpPr>
            <a:spLocks noChangeArrowheads="1"/>
          </p:cNvSpPr>
          <p:nvPr/>
        </p:nvSpPr>
        <p:spPr bwMode="auto">
          <a:xfrm>
            <a:off x="3544768" y="188913"/>
            <a:ext cx="5459532" cy="1477328"/>
          </a:xfrm>
          <a:prstGeom prst="rect">
            <a:avLst/>
          </a:prstGeom>
          <a:noFill/>
          <a:ln w="9525">
            <a:noFill/>
            <a:miter lim="800000"/>
            <a:headEnd/>
            <a:tailEnd/>
          </a:ln>
          <a:effectLst/>
        </p:spPr>
        <p:txBody>
          <a:bodyPr wrap="square">
            <a:spAutoFit/>
          </a:bodyPr>
          <a:lstStyle/>
          <a:p>
            <a:r>
              <a:rPr lang="fr-CA" sz="4000" dirty="0">
                <a:effectLst>
                  <a:outerShdw blurRad="38100" dist="38100" dir="2700000" algn="tl">
                    <a:srgbClr val="000000"/>
                  </a:outerShdw>
                </a:effectLst>
              </a:rPr>
              <a:t>Introduction à un ERP </a:t>
            </a:r>
          </a:p>
          <a:p>
            <a:r>
              <a:rPr lang="fr-CA" sz="3200" dirty="0">
                <a:effectLst>
                  <a:outerShdw blurRad="38100" dist="38100" dir="2700000" algn="tl">
                    <a:srgbClr val="000000"/>
                  </a:outerShdw>
                </a:effectLst>
              </a:rPr>
              <a:t>	  (exemple SAP)</a:t>
            </a:r>
          </a:p>
          <a:p>
            <a:r>
              <a:rPr lang="fr-CA" dirty="0">
                <a:effectLst>
                  <a:outerShdw blurRad="38100" dist="38100" dir="2700000" algn="tl">
                    <a:srgbClr val="000000"/>
                  </a:outerShdw>
                </a:effectLst>
              </a:rPr>
              <a:t>                  </a:t>
            </a:r>
            <a:endParaRPr lang="fr-CA" sz="3200" dirty="0">
              <a:effectLst>
                <a:outerShdw blurRad="38100" dist="38100" dir="2700000" algn="tl">
                  <a:srgbClr val="000000"/>
                </a:outerShdw>
              </a:effectLst>
            </a:endParaRPr>
          </a:p>
        </p:txBody>
      </p:sp>
      <p:pic>
        <p:nvPicPr>
          <p:cNvPr id="156"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387500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794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77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44500" y="1168400"/>
            <a:ext cx="7642225" cy="5502275"/>
            <a:chOff x="224" y="416"/>
            <a:chExt cx="4870" cy="3786"/>
          </a:xfrm>
        </p:grpSpPr>
        <p:grpSp>
          <p:nvGrpSpPr>
            <p:cNvPr id="1035" name="Group 3"/>
            <p:cNvGrpSpPr>
              <a:grpSpLocks/>
            </p:cNvGrpSpPr>
            <p:nvPr/>
          </p:nvGrpSpPr>
          <p:grpSpPr bwMode="auto">
            <a:xfrm>
              <a:off x="2120" y="1792"/>
              <a:ext cx="2974" cy="2410"/>
              <a:chOff x="912" y="624"/>
              <a:chExt cx="3838" cy="3490"/>
            </a:xfrm>
          </p:grpSpPr>
          <p:grpSp>
            <p:nvGrpSpPr>
              <p:cNvPr id="1043" name="Group 4"/>
              <p:cNvGrpSpPr>
                <a:grpSpLocks/>
              </p:cNvGrpSpPr>
              <p:nvPr/>
            </p:nvGrpSpPr>
            <p:grpSpPr bwMode="auto">
              <a:xfrm>
                <a:off x="923" y="624"/>
                <a:ext cx="3827" cy="3490"/>
                <a:chOff x="1150" y="687"/>
                <a:chExt cx="3540" cy="3058"/>
              </a:xfrm>
            </p:grpSpPr>
            <p:grpSp>
              <p:nvGrpSpPr>
                <p:cNvPr id="1104" name="Group 5"/>
                <p:cNvGrpSpPr>
                  <a:grpSpLocks/>
                </p:cNvGrpSpPr>
                <p:nvPr/>
              </p:nvGrpSpPr>
              <p:grpSpPr bwMode="auto">
                <a:xfrm>
                  <a:off x="1150" y="687"/>
                  <a:ext cx="1181" cy="1195"/>
                  <a:chOff x="1150" y="687"/>
                  <a:chExt cx="1181" cy="1195"/>
                </a:xfrm>
              </p:grpSpPr>
              <p:grpSp>
                <p:nvGrpSpPr>
                  <p:cNvPr id="1177" name="Group 6"/>
                  <p:cNvGrpSpPr>
                    <a:grpSpLocks/>
                  </p:cNvGrpSpPr>
                  <p:nvPr/>
                </p:nvGrpSpPr>
                <p:grpSpPr bwMode="auto">
                  <a:xfrm>
                    <a:off x="1150" y="1260"/>
                    <a:ext cx="591" cy="622"/>
                    <a:chOff x="1150" y="1260"/>
                    <a:chExt cx="591" cy="622"/>
                  </a:xfrm>
                </p:grpSpPr>
                <p:sp>
                  <p:nvSpPr>
                    <p:cNvPr id="1186" name="Freeform 7"/>
                    <p:cNvSpPr>
                      <a:spLocks/>
                    </p:cNvSpPr>
                    <p:nvPr/>
                  </p:nvSpPr>
                  <p:spPr bwMode="auto">
                    <a:xfrm>
                      <a:off x="1150" y="1543"/>
                      <a:ext cx="293" cy="339"/>
                    </a:xfrm>
                    <a:custGeom>
                      <a:avLst/>
                      <a:gdLst>
                        <a:gd name="T0" fmla="*/ 292 w 293"/>
                        <a:gd name="T1" fmla="*/ 286 h 339"/>
                        <a:gd name="T2" fmla="*/ 238 w 293"/>
                        <a:gd name="T3" fmla="*/ 338 h 339"/>
                        <a:gd name="T4" fmla="*/ 0 w 293"/>
                        <a:gd name="T5" fmla="*/ 108 h 339"/>
                        <a:gd name="T6" fmla="*/ 0 w 293"/>
                        <a:gd name="T7" fmla="*/ 0 h 339"/>
                        <a:gd name="T8" fmla="*/ 292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292" y="286"/>
                          </a:moveTo>
                          <a:lnTo>
                            <a:pt x="238" y="338"/>
                          </a:lnTo>
                          <a:lnTo>
                            <a:pt x="0" y="108"/>
                          </a:lnTo>
                          <a:lnTo>
                            <a:pt x="0" y="0"/>
                          </a:lnTo>
                          <a:lnTo>
                            <a:pt x="292"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7" name="Freeform 8"/>
                    <p:cNvSpPr>
                      <a:spLocks/>
                    </p:cNvSpPr>
                    <p:nvPr/>
                  </p:nvSpPr>
                  <p:spPr bwMode="auto">
                    <a:xfrm>
                      <a:off x="1150" y="1260"/>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8" name="Freeform 9"/>
                    <p:cNvSpPr>
                      <a:spLocks/>
                    </p:cNvSpPr>
                    <p:nvPr/>
                  </p:nvSpPr>
                  <p:spPr bwMode="auto">
                    <a:xfrm>
                      <a:off x="1442" y="1260"/>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9" name="Freeform 10"/>
                    <p:cNvSpPr>
                      <a:spLocks/>
                    </p:cNvSpPr>
                    <p:nvPr/>
                  </p:nvSpPr>
                  <p:spPr bwMode="auto">
                    <a:xfrm>
                      <a:off x="1446" y="1543"/>
                      <a:ext cx="295" cy="339"/>
                    </a:xfrm>
                    <a:custGeom>
                      <a:avLst/>
                      <a:gdLst>
                        <a:gd name="T0" fmla="*/ 0 w 295"/>
                        <a:gd name="T1" fmla="*/ 286 h 339"/>
                        <a:gd name="T2" fmla="*/ 54 w 295"/>
                        <a:gd name="T3" fmla="*/ 338 h 339"/>
                        <a:gd name="T4" fmla="*/ 294 w 295"/>
                        <a:gd name="T5" fmla="*/ 108 h 339"/>
                        <a:gd name="T6" fmla="*/ 294 w 295"/>
                        <a:gd name="T7" fmla="*/ 0 h 339"/>
                        <a:gd name="T8" fmla="*/ 0 w 295"/>
                        <a:gd name="T9" fmla="*/ 286 h 339"/>
                        <a:gd name="T10" fmla="*/ 0 60000 65536"/>
                        <a:gd name="T11" fmla="*/ 0 60000 65536"/>
                        <a:gd name="T12" fmla="*/ 0 60000 65536"/>
                        <a:gd name="T13" fmla="*/ 0 60000 65536"/>
                        <a:gd name="T14" fmla="*/ 0 60000 65536"/>
                        <a:gd name="T15" fmla="*/ 0 w 295"/>
                        <a:gd name="T16" fmla="*/ 0 h 339"/>
                        <a:gd name="T17" fmla="*/ 295 w 295"/>
                        <a:gd name="T18" fmla="*/ 339 h 339"/>
                      </a:gdLst>
                      <a:ahLst/>
                      <a:cxnLst>
                        <a:cxn ang="T10">
                          <a:pos x="T0" y="T1"/>
                        </a:cxn>
                        <a:cxn ang="T11">
                          <a:pos x="T2" y="T3"/>
                        </a:cxn>
                        <a:cxn ang="T12">
                          <a:pos x="T4" y="T5"/>
                        </a:cxn>
                        <a:cxn ang="T13">
                          <a:pos x="T6" y="T7"/>
                        </a:cxn>
                        <a:cxn ang="T14">
                          <a:pos x="T8" y="T9"/>
                        </a:cxn>
                      </a:cxnLst>
                      <a:rect l="T15" t="T16" r="T17" b="T18"/>
                      <a:pathLst>
                        <a:path w="295" h="339">
                          <a:moveTo>
                            <a:pt x="0" y="286"/>
                          </a:moveTo>
                          <a:lnTo>
                            <a:pt x="54" y="338"/>
                          </a:lnTo>
                          <a:lnTo>
                            <a:pt x="294" y="108"/>
                          </a:lnTo>
                          <a:lnTo>
                            <a:pt x="294"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78" name="Group 11"/>
                  <p:cNvGrpSpPr>
                    <a:grpSpLocks/>
                  </p:cNvGrpSpPr>
                  <p:nvPr/>
                </p:nvGrpSpPr>
                <p:grpSpPr bwMode="auto">
                  <a:xfrm>
                    <a:off x="1446" y="974"/>
                    <a:ext cx="590" cy="673"/>
                    <a:chOff x="1446" y="974"/>
                    <a:chExt cx="590" cy="673"/>
                  </a:xfrm>
                </p:grpSpPr>
                <p:sp>
                  <p:nvSpPr>
                    <p:cNvPr id="1183" name="Freeform 12"/>
                    <p:cNvSpPr>
                      <a:spLocks/>
                    </p:cNvSpPr>
                    <p:nvPr/>
                  </p:nvSpPr>
                  <p:spPr bwMode="auto">
                    <a:xfrm>
                      <a:off x="1446" y="974"/>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4" name="Freeform 13"/>
                    <p:cNvSpPr>
                      <a:spLocks/>
                    </p:cNvSpPr>
                    <p:nvPr/>
                  </p:nvSpPr>
                  <p:spPr bwMode="auto">
                    <a:xfrm>
                      <a:off x="1740" y="974"/>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5" name="Freeform 14"/>
                    <p:cNvSpPr>
                      <a:spLocks/>
                    </p:cNvSpPr>
                    <p:nvPr/>
                  </p:nvSpPr>
                  <p:spPr bwMode="auto">
                    <a:xfrm>
                      <a:off x="1742" y="1258"/>
                      <a:ext cx="294" cy="389"/>
                    </a:xfrm>
                    <a:custGeom>
                      <a:avLst/>
                      <a:gdLst>
                        <a:gd name="T0" fmla="*/ 0 w 294"/>
                        <a:gd name="T1" fmla="*/ 284 h 389"/>
                        <a:gd name="T2" fmla="*/ 0 w 294"/>
                        <a:gd name="T3" fmla="*/ 388 h 389"/>
                        <a:gd name="T4" fmla="*/ 293 w 294"/>
                        <a:gd name="T5" fmla="*/ 107 h 389"/>
                        <a:gd name="T6" fmla="*/ 293 w 294"/>
                        <a:gd name="T7" fmla="*/ 0 h 389"/>
                        <a:gd name="T8" fmla="*/ 0 w 294"/>
                        <a:gd name="T9" fmla="*/ 284 h 389"/>
                        <a:gd name="T10" fmla="*/ 0 60000 65536"/>
                        <a:gd name="T11" fmla="*/ 0 60000 65536"/>
                        <a:gd name="T12" fmla="*/ 0 60000 65536"/>
                        <a:gd name="T13" fmla="*/ 0 60000 65536"/>
                        <a:gd name="T14" fmla="*/ 0 60000 65536"/>
                        <a:gd name="T15" fmla="*/ 0 w 294"/>
                        <a:gd name="T16" fmla="*/ 0 h 389"/>
                        <a:gd name="T17" fmla="*/ 294 w 294"/>
                        <a:gd name="T18" fmla="*/ 389 h 389"/>
                      </a:gdLst>
                      <a:ahLst/>
                      <a:cxnLst>
                        <a:cxn ang="T10">
                          <a:pos x="T0" y="T1"/>
                        </a:cxn>
                        <a:cxn ang="T11">
                          <a:pos x="T2" y="T3"/>
                        </a:cxn>
                        <a:cxn ang="T12">
                          <a:pos x="T4" y="T5"/>
                        </a:cxn>
                        <a:cxn ang="T13">
                          <a:pos x="T6" y="T7"/>
                        </a:cxn>
                        <a:cxn ang="T14">
                          <a:pos x="T8" y="T9"/>
                        </a:cxn>
                      </a:cxnLst>
                      <a:rect l="T15" t="T16" r="T17" b="T18"/>
                      <a:pathLst>
                        <a:path w="294" h="389">
                          <a:moveTo>
                            <a:pt x="0" y="284"/>
                          </a:moveTo>
                          <a:lnTo>
                            <a:pt x="0" y="388"/>
                          </a:lnTo>
                          <a:lnTo>
                            <a:pt x="293" y="107"/>
                          </a:lnTo>
                          <a:lnTo>
                            <a:pt x="293" y="0"/>
                          </a:lnTo>
                          <a:lnTo>
                            <a:pt x="0" y="284"/>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79" name="Group 15"/>
                  <p:cNvGrpSpPr>
                    <a:grpSpLocks/>
                  </p:cNvGrpSpPr>
                  <p:nvPr/>
                </p:nvGrpSpPr>
                <p:grpSpPr bwMode="auto">
                  <a:xfrm>
                    <a:off x="1742" y="687"/>
                    <a:ext cx="589" cy="676"/>
                    <a:chOff x="1742" y="687"/>
                    <a:chExt cx="589" cy="676"/>
                  </a:xfrm>
                </p:grpSpPr>
                <p:sp>
                  <p:nvSpPr>
                    <p:cNvPr id="1180" name="Freeform 16"/>
                    <p:cNvSpPr>
                      <a:spLocks/>
                    </p:cNvSpPr>
                    <p:nvPr/>
                  </p:nvSpPr>
                  <p:spPr bwMode="auto">
                    <a:xfrm>
                      <a:off x="1742"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1" name="Freeform 17"/>
                    <p:cNvSpPr>
                      <a:spLocks/>
                    </p:cNvSpPr>
                    <p:nvPr/>
                  </p:nvSpPr>
                  <p:spPr bwMode="auto">
                    <a:xfrm>
                      <a:off x="2035" y="687"/>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2" name="Freeform 18"/>
                    <p:cNvSpPr>
                      <a:spLocks/>
                    </p:cNvSpPr>
                    <p:nvPr/>
                  </p:nvSpPr>
                  <p:spPr bwMode="auto">
                    <a:xfrm>
                      <a:off x="2039" y="970"/>
                      <a:ext cx="292" cy="393"/>
                    </a:xfrm>
                    <a:custGeom>
                      <a:avLst/>
                      <a:gdLst>
                        <a:gd name="T0" fmla="*/ 0 w 292"/>
                        <a:gd name="T1" fmla="*/ 287 h 393"/>
                        <a:gd name="T2" fmla="*/ 0 w 292"/>
                        <a:gd name="T3" fmla="*/ 392 h 393"/>
                        <a:gd name="T4" fmla="*/ 291 w 292"/>
                        <a:gd name="T5" fmla="*/ 108 h 393"/>
                        <a:gd name="T6" fmla="*/ 291 w 292"/>
                        <a:gd name="T7" fmla="*/ 0 h 393"/>
                        <a:gd name="T8" fmla="*/ 0 w 292"/>
                        <a:gd name="T9" fmla="*/ 287 h 393"/>
                        <a:gd name="T10" fmla="*/ 0 60000 65536"/>
                        <a:gd name="T11" fmla="*/ 0 60000 65536"/>
                        <a:gd name="T12" fmla="*/ 0 60000 65536"/>
                        <a:gd name="T13" fmla="*/ 0 60000 65536"/>
                        <a:gd name="T14" fmla="*/ 0 60000 65536"/>
                        <a:gd name="T15" fmla="*/ 0 w 292"/>
                        <a:gd name="T16" fmla="*/ 0 h 393"/>
                        <a:gd name="T17" fmla="*/ 292 w 292"/>
                        <a:gd name="T18" fmla="*/ 393 h 393"/>
                      </a:gdLst>
                      <a:ahLst/>
                      <a:cxnLst>
                        <a:cxn ang="T10">
                          <a:pos x="T0" y="T1"/>
                        </a:cxn>
                        <a:cxn ang="T11">
                          <a:pos x="T2" y="T3"/>
                        </a:cxn>
                        <a:cxn ang="T12">
                          <a:pos x="T4" y="T5"/>
                        </a:cxn>
                        <a:cxn ang="T13">
                          <a:pos x="T6" y="T7"/>
                        </a:cxn>
                        <a:cxn ang="T14">
                          <a:pos x="T8" y="T9"/>
                        </a:cxn>
                      </a:cxnLst>
                      <a:rect l="T15" t="T16" r="T17" b="T18"/>
                      <a:pathLst>
                        <a:path w="292" h="393">
                          <a:moveTo>
                            <a:pt x="0" y="287"/>
                          </a:moveTo>
                          <a:lnTo>
                            <a:pt x="0" y="392"/>
                          </a:lnTo>
                          <a:lnTo>
                            <a:pt x="291" y="108"/>
                          </a:lnTo>
                          <a:lnTo>
                            <a:pt x="291"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05" name="Group 19"/>
                <p:cNvGrpSpPr>
                  <a:grpSpLocks/>
                </p:cNvGrpSpPr>
                <p:nvPr/>
              </p:nvGrpSpPr>
              <p:grpSpPr bwMode="auto">
                <a:xfrm>
                  <a:off x="1150" y="1836"/>
                  <a:ext cx="591" cy="623"/>
                  <a:chOff x="1150" y="1836"/>
                  <a:chExt cx="591" cy="623"/>
                </a:xfrm>
              </p:grpSpPr>
              <p:sp>
                <p:nvSpPr>
                  <p:cNvPr id="1173" name="Freeform 20"/>
                  <p:cNvSpPr>
                    <a:spLocks/>
                  </p:cNvSpPr>
                  <p:nvPr/>
                </p:nvSpPr>
                <p:spPr bwMode="auto">
                  <a:xfrm>
                    <a:off x="1150" y="2119"/>
                    <a:ext cx="293" cy="340"/>
                  </a:xfrm>
                  <a:custGeom>
                    <a:avLst/>
                    <a:gdLst>
                      <a:gd name="T0" fmla="*/ 292 w 293"/>
                      <a:gd name="T1" fmla="*/ 287 h 340"/>
                      <a:gd name="T2" fmla="*/ 238 w 293"/>
                      <a:gd name="T3" fmla="*/ 339 h 340"/>
                      <a:gd name="T4" fmla="*/ 0 w 293"/>
                      <a:gd name="T5" fmla="*/ 108 h 340"/>
                      <a:gd name="T6" fmla="*/ 0 w 293"/>
                      <a:gd name="T7" fmla="*/ 0 h 340"/>
                      <a:gd name="T8" fmla="*/ 292 w 293"/>
                      <a:gd name="T9" fmla="*/ 287 h 340"/>
                      <a:gd name="T10" fmla="*/ 0 60000 65536"/>
                      <a:gd name="T11" fmla="*/ 0 60000 65536"/>
                      <a:gd name="T12" fmla="*/ 0 60000 65536"/>
                      <a:gd name="T13" fmla="*/ 0 60000 65536"/>
                      <a:gd name="T14" fmla="*/ 0 60000 65536"/>
                      <a:gd name="T15" fmla="*/ 0 w 293"/>
                      <a:gd name="T16" fmla="*/ 0 h 340"/>
                      <a:gd name="T17" fmla="*/ 293 w 293"/>
                      <a:gd name="T18" fmla="*/ 340 h 340"/>
                    </a:gdLst>
                    <a:ahLst/>
                    <a:cxnLst>
                      <a:cxn ang="T10">
                        <a:pos x="T0" y="T1"/>
                      </a:cxn>
                      <a:cxn ang="T11">
                        <a:pos x="T2" y="T3"/>
                      </a:cxn>
                      <a:cxn ang="T12">
                        <a:pos x="T4" y="T5"/>
                      </a:cxn>
                      <a:cxn ang="T13">
                        <a:pos x="T6" y="T7"/>
                      </a:cxn>
                      <a:cxn ang="T14">
                        <a:pos x="T8" y="T9"/>
                      </a:cxn>
                    </a:cxnLst>
                    <a:rect l="T15" t="T16" r="T17" b="T18"/>
                    <a:pathLst>
                      <a:path w="293" h="340">
                        <a:moveTo>
                          <a:pt x="292" y="287"/>
                        </a:moveTo>
                        <a:lnTo>
                          <a:pt x="238" y="339"/>
                        </a:lnTo>
                        <a:lnTo>
                          <a:pt x="0" y="108"/>
                        </a:lnTo>
                        <a:lnTo>
                          <a:pt x="0" y="0"/>
                        </a:lnTo>
                        <a:lnTo>
                          <a:pt x="292"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4" name="Freeform 21"/>
                  <p:cNvSpPr>
                    <a:spLocks/>
                  </p:cNvSpPr>
                  <p:nvPr/>
                </p:nvSpPr>
                <p:spPr bwMode="auto">
                  <a:xfrm>
                    <a:off x="1150" y="1836"/>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5" name="Freeform 22"/>
                  <p:cNvSpPr>
                    <a:spLocks/>
                  </p:cNvSpPr>
                  <p:nvPr/>
                </p:nvSpPr>
                <p:spPr bwMode="auto">
                  <a:xfrm>
                    <a:off x="1442" y="1836"/>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6" name="Freeform 23"/>
                  <p:cNvSpPr>
                    <a:spLocks/>
                  </p:cNvSpPr>
                  <p:nvPr/>
                </p:nvSpPr>
                <p:spPr bwMode="auto">
                  <a:xfrm>
                    <a:off x="1446" y="2119"/>
                    <a:ext cx="295" cy="340"/>
                  </a:xfrm>
                  <a:custGeom>
                    <a:avLst/>
                    <a:gdLst>
                      <a:gd name="T0" fmla="*/ 0 w 295"/>
                      <a:gd name="T1" fmla="*/ 287 h 340"/>
                      <a:gd name="T2" fmla="*/ 54 w 295"/>
                      <a:gd name="T3" fmla="*/ 339 h 340"/>
                      <a:gd name="T4" fmla="*/ 294 w 295"/>
                      <a:gd name="T5" fmla="*/ 108 h 340"/>
                      <a:gd name="T6" fmla="*/ 294 w 295"/>
                      <a:gd name="T7" fmla="*/ 0 h 340"/>
                      <a:gd name="T8" fmla="*/ 0 w 295"/>
                      <a:gd name="T9" fmla="*/ 287 h 340"/>
                      <a:gd name="T10" fmla="*/ 0 60000 65536"/>
                      <a:gd name="T11" fmla="*/ 0 60000 65536"/>
                      <a:gd name="T12" fmla="*/ 0 60000 65536"/>
                      <a:gd name="T13" fmla="*/ 0 60000 65536"/>
                      <a:gd name="T14" fmla="*/ 0 60000 65536"/>
                      <a:gd name="T15" fmla="*/ 0 w 295"/>
                      <a:gd name="T16" fmla="*/ 0 h 340"/>
                      <a:gd name="T17" fmla="*/ 295 w 295"/>
                      <a:gd name="T18" fmla="*/ 340 h 340"/>
                    </a:gdLst>
                    <a:ahLst/>
                    <a:cxnLst>
                      <a:cxn ang="T10">
                        <a:pos x="T0" y="T1"/>
                      </a:cxn>
                      <a:cxn ang="T11">
                        <a:pos x="T2" y="T3"/>
                      </a:cxn>
                      <a:cxn ang="T12">
                        <a:pos x="T4" y="T5"/>
                      </a:cxn>
                      <a:cxn ang="T13">
                        <a:pos x="T6" y="T7"/>
                      </a:cxn>
                      <a:cxn ang="T14">
                        <a:pos x="T8" y="T9"/>
                      </a:cxn>
                    </a:cxnLst>
                    <a:rect l="T15" t="T16" r="T17" b="T18"/>
                    <a:pathLst>
                      <a:path w="295" h="340">
                        <a:moveTo>
                          <a:pt x="0" y="287"/>
                        </a:moveTo>
                        <a:lnTo>
                          <a:pt x="54" y="339"/>
                        </a:lnTo>
                        <a:lnTo>
                          <a:pt x="294" y="108"/>
                        </a:lnTo>
                        <a:lnTo>
                          <a:pt x="294"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06" name="Group 24"/>
                <p:cNvGrpSpPr>
                  <a:grpSpLocks/>
                </p:cNvGrpSpPr>
                <p:nvPr/>
              </p:nvGrpSpPr>
              <p:grpSpPr bwMode="auto">
                <a:xfrm>
                  <a:off x="1150" y="2409"/>
                  <a:ext cx="1171" cy="1237"/>
                  <a:chOff x="1150" y="2409"/>
                  <a:chExt cx="1171" cy="1237"/>
                </a:xfrm>
              </p:grpSpPr>
              <p:sp>
                <p:nvSpPr>
                  <p:cNvPr id="1161" name="Freeform 25"/>
                  <p:cNvSpPr>
                    <a:spLocks/>
                  </p:cNvSpPr>
                  <p:nvPr/>
                </p:nvSpPr>
                <p:spPr bwMode="auto">
                  <a:xfrm>
                    <a:off x="1150" y="2692"/>
                    <a:ext cx="293" cy="390"/>
                  </a:xfrm>
                  <a:custGeom>
                    <a:avLst/>
                    <a:gdLst>
                      <a:gd name="T0" fmla="*/ 292 w 293"/>
                      <a:gd name="T1" fmla="*/ 285 h 390"/>
                      <a:gd name="T2" fmla="*/ 292 w 293"/>
                      <a:gd name="T3" fmla="*/ 389 h 390"/>
                      <a:gd name="T4" fmla="*/ 0 w 293"/>
                      <a:gd name="T5" fmla="*/ 107 h 390"/>
                      <a:gd name="T6" fmla="*/ 0 w 293"/>
                      <a:gd name="T7" fmla="*/ 0 h 390"/>
                      <a:gd name="T8" fmla="*/ 292 w 293"/>
                      <a:gd name="T9" fmla="*/ 285 h 390"/>
                      <a:gd name="T10" fmla="*/ 0 60000 65536"/>
                      <a:gd name="T11" fmla="*/ 0 60000 65536"/>
                      <a:gd name="T12" fmla="*/ 0 60000 65536"/>
                      <a:gd name="T13" fmla="*/ 0 60000 65536"/>
                      <a:gd name="T14" fmla="*/ 0 60000 65536"/>
                      <a:gd name="T15" fmla="*/ 0 w 293"/>
                      <a:gd name="T16" fmla="*/ 0 h 390"/>
                      <a:gd name="T17" fmla="*/ 293 w 293"/>
                      <a:gd name="T18" fmla="*/ 390 h 390"/>
                    </a:gdLst>
                    <a:ahLst/>
                    <a:cxnLst>
                      <a:cxn ang="T10">
                        <a:pos x="T0" y="T1"/>
                      </a:cxn>
                      <a:cxn ang="T11">
                        <a:pos x="T2" y="T3"/>
                      </a:cxn>
                      <a:cxn ang="T12">
                        <a:pos x="T4" y="T5"/>
                      </a:cxn>
                      <a:cxn ang="T13">
                        <a:pos x="T6" y="T7"/>
                      </a:cxn>
                      <a:cxn ang="T14">
                        <a:pos x="T8" y="T9"/>
                      </a:cxn>
                    </a:cxnLst>
                    <a:rect l="T15" t="T16" r="T17" b="T18"/>
                    <a:pathLst>
                      <a:path w="293" h="390">
                        <a:moveTo>
                          <a:pt x="292" y="285"/>
                        </a:moveTo>
                        <a:lnTo>
                          <a:pt x="292" y="389"/>
                        </a:lnTo>
                        <a:lnTo>
                          <a:pt x="0" y="107"/>
                        </a:lnTo>
                        <a:lnTo>
                          <a:pt x="0" y="0"/>
                        </a:lnTo>
                        <a:lnTo>
                          <a:pt x="292" y="285"/>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2" name="Freeform 26"/>
                  <p:cNvSpPr>
                    <a:spLocks/>
                  </p:cNvSpPr>
                  <p:nvPr/>
                </p:nvSpPr>
                <p:spPr bwMode="auto">
                  <a:xfrm>
                    <a:off x="1150" y="2409"/>
                    <a:ext cx="293" cy="334"/>
                  </a:xfrm>
                  <a:custGeom>
                    <a:avLst/>
                    <a:gdLst>
                      <a:gd name="T0" fmla="*/ 54 w 293"/>
                      <a:gd name="T1" fmla="*/ 333 h 334"/>
                      <a:gd name="T2" fmla="*/ 292 w 293"/>
                      <a:gd name="T3" fmla="*/ 102 h 334"/>
                      <a:gd name="T4" fmla="*/ 292 w 293"/>
                      <a:gd name="T5" fmla="*/ 0 h 334"/>
                      <a:gd name="T6" fmla="*/ 0 w 293"/>
                      <a:gd name="T7" fmla="*/ 284 h 334"/>
                      <a:gd name="T8" fmla="*/ 54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54" y="333"/>
                        </a:moveTo>
                        <a:lnTo>
                          <a:pt x="292" y="102"/>
                        </a:lnTo>
                        <a:lnTo>
                          <a:pt x="292"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3" name="Freeform 27"/>
                  <p:cNvSpPr>
                    <a:spLocks/>
                  </p:cNvSpPr>
                  <p:nvPr/>
                </p:nvSpPr>
                <p:spPr bwMode="auto">
                  <a:xfrm>
                    <a:off x="1442" y="2409"/>
                    <a:ext cx="294" cy="334"/>
                  </a:xfrm>
                  <a:custGeom>
                    <a:avLst/>
                    <a:gdLst>
                      <a:gd name="T0" fmla="*/ 239 w 294"/>
                      <a:gd name="T1" fmla="*/ 333 h 334"/>
                      <a:gd name="T2" fmla="*/ 0 w 294"/>
                      <a:gd name="T3" fmla="*/ 102 h 334"/>
                      <a:gd name="T4" fmla="*/ 0 w 294"/>
                      <a:gd name="T5" fmla="*/ 0 h 334"/>
                      <a:gd name="T6" fmla="*/ 293 w 294"/>
                      <a:gd name="T7" fmla="*/ 284 h 334"/>
                      <a:gd name="T8" fmla="*/ 239 w 294"/>
                      <a:gd name="T9" fmla="*/ 333 h 334"/>
                      <a:gd name="T10" fmla="*/ 0 60000 65536"/>
                      <a:gd name="T11" fmla="*/ 0 60000 65536"/>
                      <a:gd name="T12" fmla="*/ 0 60000 65536"/>
                      <a:gd name="T13" fmla="*/ 0 60000 65536"/>
                      <a:gd name="T14" fmla="*/ 0 60000 65536"/>
                      <a:gd name="T15" fmla="*/ 0 w 294"/>
                      <a:gd name="T16" fmla="*/ 0 h 334"/>
                      <a:gd name="T17" fmla="*/ 294 w 294"/>
                      <a:gd name="T18" fmla="*/ 334 h 334"/>
                    </a:gdLst>
                    <a:ahLst/>
                    <a:cxnLst>
                      <a:cxn ang="T10">
                        <a:pos x="T0" y="T1"/>
                      </a:cxn>
                      <a:cxn ang="T11">
                        <a:pos x="T2" y="T3"/>
                      </a:cxn>
                      <a:cxn ang="T12">
                        <a:pos x="T4" y="T5"/>
                      </a:cxn>
                      <a:cxn ang="T13">
                        <a:pos x="T6" y="T7"/>
                      </a:cxn>
                      <a:cxn ang="T14">
                        <a:pos x="T8" y="T9"/>
                      </a:cxn>
                    </a:cxnLst>
                    <a:rect l="T15" t="T16" r="T17" b="T18"/>
                    <a:pathLst>
                      <a:path w="294" h="334">
                        <a:moveTo>
                          <a:pt x="239" y="333"/>
                        </a:moveTo>
                        <a:lnTo>
                          <a:pt x="0" y="102"/>
                        </a:lnTo>
                        <a:lnTo>
                          <a:pt x="0" y="0"/>
                        </a:lnTo>
                        <a:lnTo>
                          <a:pt x="293" y="284"/>
                        </a:lnTo>
                        <a:lnTo>
                          <a:pt x="239"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164" name="Group 28"/>
                  <p:cNvGrpSpPr>
                    <a:grpSpLocks/>
                  </p:cNvGrpSpPr>
                  <p:nvPr/>
                </p:nvGrpSpPr>
                <p:grpSpPr bwMode="auto">
                  <a:xfrm>
                    <a:off x="1442" y="2688"/>
                    <a:ext cx="587" cy="676"/>
                    <a:chOff x="1442" y="2688"/>
                    <a:chExt cx="587" cy="676"/>
                  </a:xfrm>
                </p:grpSpPr>
                <p:sp>
                  <p:nvSpPr>
                    <p:cNvPr id="1170" name="Freeform 29"/>
                    <p:cNvSpPr>
                      <a:spLocks/>
                    </p:cNvSpPr>
                    <p:nvPr/>
                  </p:nvSpPr>
                  <p:spPr bwMode="auto">
                    <a:xfrm>
                      <a:off x="1442" y="2972"/>
                      <a:ext cx="294" cy="392"/>
                    </a:xfrm>
                    <a:custGeom>
                      <a:avLst/>
                      <a:gdLst>
                        <a:gd name="T0" fmla="*/ 293 w 294"/>
                        <a:gd name="T1" fmla="*/ 286 h 392"/>
                        <a:gd name="T2" fmla="*/ 293 w 294"/>
                        <a:gd name="T3" fmla="*/ 391 h 392"/>
                        <a:gd name="T4" fmla="*/ 0 w 294"/>
                        <a:gd name="T5" fmla="*/ 108 h 392"/>
                        <a:gd name="T6" fmla="*/ 0 w 294"/>
                        <a:gd name="T7" fmla="*/ 0 h 392"/>
                        <a:gd name="T8" fmla="*/ 293 w 294"/>
                        <a:gd name="T9" fmla="*/ 286 h 392"/>
                        <a:gd name="T10" fmla="*/ 0 60000 65536"/>
                        <a:gd name="T11" fmla="*/ 0 60000 65536"/>
                        <a:gd name="T12" fmla="*/ 0 60000 65536"/>
                        <a:gd name="T13" fmla="*/ 0 60000 65536"/>
                        <a:gd name="T14" fmla="*/ 0 60000 65536"/>
                        <a:gd name="T15" fmla="*/ 0 w 294"/>
                        <a:gd name="T16" fmla="*/ 0 h 392"/>
                        <a:gd name="T17" fmla="*/ 294 w 294"/>
                        <a:gd name="T18" fmla="*/ 392 h 392"/>
                      </a:gdLst>
                      <a:ahLst/>
                      <a:cxnLst>
                        <a:cxn ang="T10">
                          <a:pos x="T0" y="T1"/>
                        </a:cxn>
                        <a:cxn ang="T11">
                          <a:pos x="T2" y="T3"/>
                        </a:cxn>
                        <a:cxn ang="T12">
                          <a:pos x="T4" y="T5"/>
                        </a:cxn>
                        <a:cxn ang="T13">
                          <a:pos x="T6" y="T7"/>
                        </a:cxn>
                        <a:cxn ang="T14">
                          <a:pos x="T8" y="T9"/>
                        </a:cxn>
                      </a:cxnLst>
                      <a:rect l="T15" t="T16" r="T17" b="T18"/>
                      <a:pathLst>
                        <a:path w="294" h="392">
                          <a:moveTo>
                            <a:pt x="293" y="286"/>
                          </a:moveTo>
                          <a:lnTo>
                            <a:pt x="293" y="391"/>
                          </a:lnTo>
                          <a:lnTo>
                            <a:pt x="0" y="108"/>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1" name="Freeform 30"/>
                    <p:cNvSpPr>
                      <a:spLocks/>
                    </p:cNvSpPr>
                    <p:nvPr/>
                  </p:nvSpPr>
                  <p:spPr bwMode="auto">
                    <a:xfrm>
                      <a:off x="1442" y="2688"/>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2" name="Freeform 31"/>
                    <p:cNvSpPr>
                      <a:spLocks/>
                    </p:cNvSpPr>
                    <p:nvPr/>
                  </p:nvSpPr>
                  <p:spPr bwMode="auto">
                    <a:xfrm>
                      <a:off x="1735" y="2688"/>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65" name="Group 32"/>
                  <p:cNvGrpSpPr>
                    <a:grpSpLocks/>
                  </p:cNvGrpSpPr>
                  <p:nvPr/>
                </p:nvGrpSpPr>
                <p:grpSpPr bwMode="auto">
                  <a:xfrm>
                    <a:off x="1735" y="2972"/>
                    <a:ext cx="586" cy="674"/>
                    <a:chOff x="1735" y="2972"/>
                    <a:chExt cx="586" cy="674"/>
                  </a:xfrm>
                </p:grpSpPr>
                <p:sp>
                  <p:nvSpPr>
                    <p:cNvPr id="1166" name="Freeform 33"/>
                    <p:cNvSpPr>
                      <a:spLocks/>
                    </p:cNvSpPr>
                    <p:nvPr/>
                  </p:nvSpPr>
                  <p:spPr bwMode="auto">
                    <a:xfrm>
                      <a:off x="1735" y="3255"/>
                      <a:ext cx="294" cy="391"/>
                    </a:xfrm>
                    <a:custGeom>
                      <a:avLst/>
                      <a:gdLst>
                        <a:gd name="T0" fmla="*/ 293 w 294"/>
                        <a:gd name="T1" fmla="*/ 286 h 391"/>
                        <a:gd name="T2" fmla="*/ 293 w 294"/>
                        <a:gd name="T3" fmla="*/ 390 h 391"/>
                        <a:gd name="T4" fmla="*/ 0 w 294"/>
                        <a:gd name="T5" fmla="*/ 107 h 391"/>
                        <a:gd name="T6" fmla="*/ 0 w 294"/>
                        <a:gd name="T7" fmla="*/ 0 h 391"/>
                        <a:gd name="T8" fmla="*/ 293 w 294"/>
                        <a:gd name="T9" fmla="*/ 286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293" y="286"/>
                          </a:moveTo>
                          <a:lnTo>
                            <a:pt x="293" y="390"/>
                          </a:lnTo>
                          <a:lnTo>
                            <a:pt x="0" y="107"/>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 name="Freeform 34"/>
                    <p:cNvSpPr>
                      <a:spLocks/>
                    </p:cNvSpPr>
                    <p:nvPr/>
                  </p:nvSpPr>
                  <p:spPr bwMode="auto">
                    <a:xfrm>
                      <a:off x="1735" y="2972"/>
                      <a:ext cx="294" cy="334"/>
                    </a:xfrm>
                    <a:custGeom>
                      <a:avLst/>
                      <a:gdLst>
                        <a:gd name="T0" fmla="*/ 54 w 294"/>
                        <a:gd name="T1" fmla="*/ 333 h 334"/>
                        <a:gd name="T2" fmla="*/ 293 w 294"/>
                        <a:gd name="T3" fmla="*/ 102 h 334"/>
                        <a:gd name="T4" fmla="*/ 293 w 294"/>
                        <a:gd name="T5" fmla="*/ 0 h 334"/>
                        <a:gd name="T6" fmla="*/ 0 w 294"/>
                        <a:gd name="T7" fmla="*/ 284 h 334"/>
                        <a:gd name="T8" fmla="*/ 54 w 294"/>
                        <a:gd name="T9" fmla="*/ 333 h 334"/>
                        <a:gd name="T10" fmla="*/ 0 60000 65536"/>
                        <a:gd name="T11" fmla="*/ 0 60000 65536"/>
                        <a:gd name="T12" fmla="*/ 0 60000 65536"/>
                        <a:gd name="T13" fmla="*/ 0 60000 65536"/>
                        <a:gd name="T14" fmla="*/ 0 60000 65536"/>
                        <a:gd name="T15" fmla="*/ 0 w 294"/>
                        <a:gd name="T16" fmla="*/ 0 h 334"/>
                        <a:gd name="T17" fmla="*/ 294 w 294"/>
                        <a:gd name="T18" fmla="*/ 334 h 334"/>
                      </a:gdLst>
                      <a:ahLst/>
                      <a:cxnLst>
                        <a:cxn ang="T10">
                          <a:pos x="T0" y="T1"/>
                        </a:cxn>
                        <a:cxn ang="T11">
                          <a:pos x="T2" y="T3"/>
                        </a:cxn>
                        <a:cxn ang="T12">
                          <a:pos x="T4" y="T5"/>
                        </a:cxn>
                        <a:cxn ang="T13">
                          <a:pos x="T6" y="T7"/>
                        </a:cxn>
                        <a:cxn ang="T14">
                          <a:pos x="T8" y="T9"/>
                        </a:cxn>
                      </a:cxnLst>
                      <a:rect l="T15" t="T16" r="T17" b="T18"/>
                      <a:pathLst>
                        <a:path w="294" h="334">
                          <a:moveTo>
                            <a:pt x="54" y="333"/>
                          </a:moveTo>
                          <a:lnTo>
                            <a:pt x="293" y="102"/>
                          </a:lnTo>
                          <a:lnTo>
                            <a:pt x="293"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 name="Freeform 35"/>
                    <p:cNvSpPr>
                      <a:spLocks/>
                    </p:cNvSpPr>
                    <p:nvPr/>
                  </p:nvSpPr>
                  <p:spPr bwMode="auto">
                    <a:xfrm>
                      <a:off x="2028" y="2972"/>
                      <a:ext cx="293" cy="334"/>
                    </a:xfrm>
                    <a:custGeom>
                      <a:avLst/>
                      <a:gdLst>
                        <a:gd name="T0" fmla="*/ 238 w 293"/>
                        <a:gd name="T1" fmla="*/ 333 h 334"/>
                        <a:gd name="T2" fmla="*/ 0 w 293"/>
                        <a:gd name="T3" fmla="*/ 102 h 334"/>
                        <a:gd name="T4" fmla="*/ 0 w 293"/>
                        <a:gd name="T5" fmla="*/ 0 h 334"/>
                        <a:gd name="T6" fmla="*/ 292 w 293"/>
                        <a:gd name="T7" fmla="*/ 284 h 334"/>
                        <a:gd name="T8" fmla="*/ 238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238" y="333"/>
                          </a:moveTo>
                          <a:lnTo>
                            <a:pt x="0" y="102"/>
                          </a:lnTo>
                          <a:lnTo>
                            <a:pt x="0" y="0"/>
                          </a:lnTo>
                          <a:lnTo>
                            <a:pt x="292" y="284"/>
                          </a:lnTo>
                          <a:lnTo>
                            <a:pt x="238"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9" name="Freeform 36"/>
                    <p:cNvSpPr>
                      <a:spLocks/>
                    </p:cNvSpPr>
                    <p:nvPr/>
                  </p:nvSpPr>
                  <p:spPr bwMode="auto">
                    <a:xfrm>
                      <a:off x="2026" y="3255"/>
                      <a:ext cx="295" cy="387"/>
                    </a:xfrm>
                    <a:custGeom>
                      <a:avLst/>
                      <a:gdLst>
                        <a:gd name="T0" fmla="*/ 0 w 295"/>
                        <a:gd name="T1" fmla="*/ 386 h 387"/>
                        <a:gd name="T2" fmla="*/ 294 w 295"/>
                        <a:gd name="T3" fmla="*/ 102 h 387"/>
                        <a:gd name="T4" fmla="*/ 294 w 295"/>
                        <a:gd name="T5" fmla="*/ 0 h 387"/>
                        <a:gd name="T6" fmla="*/ 0 w 295"/>
                        <a:gd name="T7" fmla="*/ 284 h 387"/>
                        <a:gd name="T8" fmla="*/ 0 w 295"/>
                        <a:gd name="T9" fmla="*/ 386 h 387"/>
                        <a:gd name="T10" fmla="*/ 0 60000 65536"/>
                        <a:gd name="T11" fmla="*/ 0 60000 65536"/>
                        <a:gd name="T12" fmla="*/ 0 60000 65536"/>
                        <a:gd name="T13" fmla="*/ 0 60000 65536"/>
                        <a:gd name="T14" fmla="*/ 0 60000 65536"/>
                        <a:gd name="T15" fmla="*/ 0 w 295"/>
                        <a:gd name="T16" fmla="*/ 0 h 387"/>
                        <a:gd name="T17" fmla="*/ 295 w 295"/>
                        <a:gd name="T18" fmla="*/ 387 h 387"/>
                      </a:gdLst>
                      <a:ahLst/>
                      <a:cxnLst>
                        <a:cxn ang="T10">
                          <a:pos x="T0" y="T1"/>
                        </a:cxn>
                        <a:cxn ang="T11">
                          <a:pos x="T2" y="T3"/>
                        </a:cxn>
                        <a:cxn ang="T12">
                          <a:pos x="T4" y="T5"/>
                        </a:cxn>
                        <a:cxn ang="T13">
                          <a:pos x="T6" y="T7"/>
                        </a:cxn>
                        <a:cxn ang="T14">
                          <a:pos x="T8" y="T9"/>
                        </a:cxn>
                      </a:cxnLst>
                      <a:rect l="T15" t="T16" r="T17" b="T18"/>
                      <a:pathLst>
                        <a:path w="295" h="387">
                          <a:moveTo>
                            <a:pt x="0" y="386"/>
                          </a:moveTo>
                          <a:lnTo>
                            <a:pt x="294" y="102"/>
                          </a:lnTo>
                          <a:lnTo>
                            <a:pt x="294" y="0"/>
                          </a:lnTo>
                          <a:lnTo>
                            <a:pt x="0" y="284"/>
                          </a:lnTo>
                          <a:lnTo>
                            <a:pt x="0" y="3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07" name="Group 37"/>
                <p:cNvGrpSpPr>
                  <a:grpSpLocks/>
                </p:cNvGrpSpPr>
                <p:nvPr/>
              </p:nvGrpSpPr>
              <p:grpSpPr bwMode="auto">
                <a:xfrm>
                  <a:off x="2327" y="687"/>
                  <a:ext cx="1174" cy="676"/>
                  <a:chOff x="2327" y="687"/>
                  <a:chExt cx="1174" cy="676"/>
                </a:xfrm>
              </p:grpSpPr>
              <p:grpSp>
                <p:nvGrpSpPr>
                  <p:cNvPr id="1151" name="Group 38"/>
                  <p:cNvGrpSpPr>
                    <a:grpSpLocks/>
                  </p:cNvGrpSpPr>
                  <p:nvPr/>
                </p:nvGrpSpPr>
                <p:grpSpPr bwMode="auto">
                  <a:xfrm>
                    <a:off x="2327" y="687"/>
                    <a:ext cx="590" cy="676"/>
                    <a:chOff x="2327" y="687"/>
                    <a:chExt cx="590" cy="676"/>
                  </a:xfrm>
                </p:grpSpPr>
                <p:sp>
                  <p:nvSpPr>
                    <p:cNvPr id="1157" name="Freeform 39"/>
                    <p:cNvSpPr>
                      <a:spLocks/>
                    </p:cNvSpPr>
                    <p:nvPr/>
                  </p:nvSpPr>
                  <p:spPr bwMode="auto">
                    <a:xfrm>
                      <a:off x="2327" y="687"/>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8" name="Freeform 40"/>
                    <p:cNvSpPr>
                      <a:spLocks/>
                    </p:cNvSpPr>
                    <p:nvPr/>
                  </p:nvSpPr>
                  <p:spPr bwMode="auto">
                    <a:xfrm>
                      <a:off x="2619" y="687"/>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9" name="Freeform 41"/>
                    <p:cNvSpPr>
                      <a:spLocks/>
                    </p:cNvSpPr>
                    <p:nvPr/>
                  </p:nvSpPr>
                  <p:spPr bwMode="auto">
                    <a:xfrm>
                      <a:off x="2624" y="970"/>
                      <a:ext cx="293" cy="393"/>
                    </a:xfrm>
                    <a:custGeom>
                      <a:avLst/>
                      <a:gdLst>
                        <a:gd name="T0" fmla="*/ 0 w 293"/>
                        <a:gd name="T1" fmla="*/ 287 h 393"/>
                        <a:gd name="T2" fmla="*/ 0 w 293"/>
                        <a:gd name="T3" fmla="*/ 392 h 393"/>
                        <a:gd name="T4" fmla="*/ 292 w 293"/>
                        <a:gd name="T5" fmla="*/ 108 h 393"/>
                        <a:gd name="T6" fmla="*/ 292 w 293"/>
                        <a:gd name="T7" fmla="*/ 0 h 393"/>
                        <a:gd name="T8" fmla="*/ 0 w 293"/>
                        <a:gd name="T9" fmla="*/ 287 h 393"/>
                        <a:gd name="T10" fmla="*/ 0 60000 65536"/>
                        <a:gd name="T11" fmla="*/ 0 60000 65536"/>
                        <a:gd name="T12" fmla="*/ 0 60000 65536"/>
                        <a:gd name="T13" fmla="*/ 0 60000 65536"/>
                        <a:gd name="T14" fmla="*/ 0 60000 65536"/>
                        <a:gd name="T15" fmla="*/ 0 w 293"/>
                        <a:gd name="T16" fmla="*/ 0 h 393"/>
                        <a:gd name="T17" fmla="*/ 293 w 293"/>
                        <a:gd name="T18" fmla="*/ 393 h 393"/>
                      </a:gdLst>
                      <a:ahLst/>
                      <a:cxnLst>
                        <a:cxn ang="T10">
                          <a:pos x="T0" y="T1"/>
                        </a:cxn>
                        <a:cxn ang="T11">
                          <a:pos x="T2" y="T3"/>
                        </a:cxn>
                        <a:cxn ang="T12">
                          <a:pos x="T4" y="T5"/>
                        </a:cxn>
                        <a:cxn ang="T13">
                          <a:pos x="T6" y="T7"/>
                        </a:cxn>
                        <a:cxn ang="T14">
                          <a:pos x="T8" y="T9"/>
                        </a:cxn>
                      </a:cxnLst>
                      <a:rect l="T15" t="T16" r="T17" b="T18"/>
                      <a:pathLst>
                        <a:path w="293" h="393">
                          <a:moveTo>
                            <a:pt x="0" y="287"/>
                          </a:moveTo>
                          <a:lnTo>
                            <a:pt x="0" y="392"/>
                          </a:lnTo>
                          <a:lnTo>
                            <a:pt x="292" y="108"/>
                          </a:lnTo>
                          <a:lnTo>
                            <a:pt x="292"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0" name="Freeform 42"/>
                    <p:cNvSpPr>
                      <a:spLocks/>
                    </p:cNvSpPr>
                    <p:nvPr/>
                  </p:nvSpPr>
                  <p:spPr bwMode="auto">
                    <a:xfrm>
                      <a:off x="2330" y="970"/>
                      <a:ext cx="295" cy="393"/>
                    </a:xfrm>
                    <a:custGeom>
                      <a:avLst/>
                      <a:gdLst>
                        <a:gd name="T0" fmla="*/ 294 w 295"/>
                        <a:gd name="T1" fmla="*/ 287 h 393"/>
                        <a:gd name="T2" fmla="*/ 294 w 295"/>
                        <a:gd name="T3" fmla="*/ 392 h 393"/>
                        <a:gd name="T4" fmla="*/ 0 w 295"/>
                        <a:gd name="T5" fmla="*/ 108 h 393"/>
                        <a:gd name="T6" fmla="*/ 0 w 295"/>
                        <a:gd name="T7" fmla="*/ 0 h 393"/>
                        <a:gd name="T8" fmla="*/ 294 w 295"/>
                        <a:gd name="T9" fmla="*/ 287 h 393"/>
                        <a:gd name="T10" fmla="*/ 0 60000 65536"/>
                        <a:gd name="T11" fmla="*/ 0 60000 65536"/>
                        <a:gd name="T12" fmla="*/ 0 60000 65536"/>
                        <a:gd name="T13" fmla="*/ 0 60000 65536"/>
                        <a:gd name="T14" fmla="*/ 0 60000 65536"/>
                        <a:gd name="T15" fmla="*/ 0 w 295"/>
                        <a:gd name="T16" fmla="*/ 0 h 393"/>
                        <a:gd name="T17" fmla="*/ 295 w 295"/>
                        <a:gd name="T18" fmla="*/ 393 h 393"/>
                      </a:gdLst>
                      <a:ahLst/>
                      <a:cxnLst>
                        <a:cxn ang="T10">
                          <a:pos x="T0" y="T1"/>
                        </a:cxn>
                        <a:cxn ang="T11">
                          <a:pos x="T2" y="T3"/>
                        </a:cxn>
                        <a:cxn ang="T12">
                          <a:pos x="T4" y="T5"/>
                        </a:cxn>
                        <a:cxn ang="T13">
                          <a:pos x="T6" y="T7"/>
                        </a:cxn>
                        <a:cxn ang="T14">
                          <a:pos x="T8" y="T9"/>
                        </a:cxn>
                      </a:cxnLst>
                      <a:rect l="T15" t="T16" r="T17" b="T18"/>
                      <a:pathLst>
                        <a:path w="295" h="393">
                          <a:moveTo>
                            <a:pt x="294" y="287"/>
                          </a:moveTo>
                          <a:lnTo>
                            <a:pt x="294" y="392"/>
                          </a:lnTo>
                          <a:lnTo>
                            <a:pt x="0" y="108"/>
                          </a:lnTo>
                          <a:lnTo>
                            <a:pt x="0" y="0"/>
                          </a:lnTo>
                          <a:lnTo>
                            <a:pt x="294"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52" name="Group 43"/>
                  <p:cNvGrpSpPr>
                    <a:grpSpLocks/>
                  </p:cNvGrpSpPr>
                  <p:nvPr/>
                </p:nvGrpSpPr>
                <p:grpSpPr bwMode="auto">
                  <a:xfrm>
                    <a:off x="2912" y="687"/>
                    <a:ext cx="589" cy="676"/>
                    <a:chOff x="2912" y="687"/>
                    <a:chExt cx="589" cy="676"/>
                  </a:xfrm>
                </p:grpSpPr>
                <p:sp>
                  <p:nvSpPr>
                    <p:cNvPr id="1153" name="Freeform 44"/>
                    <p:cNvSpPr>
                      <a:spLocks/>
                    </p:cNvSpPr>
                    <p:nvPr/>
                  </p:nvSpPr>
                  <p:spPr bwMode="auto">
                    <a:xfrm>
                      <a:off x="2912"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4" name="Freeform 45"/>
                    <p:cNvSpPr>
                      <a:spLocks/>
                    </p:cNvSpPr>
                    <p:nvPr/>
                  </p:nvSpPr>
                  <p:spPr bwMode="auto">
                    <a:xfrm>
                      <a:off x="3205" y="687"/>
                      <a:ext cx="292" cy="333"/>
                    </a:xfrm>
                    <a:custGeom>
                      <a:avLst/>
                      <a:gdLst>
                        <a:gd name="T0" fmla="*/ 237 w 292"/>
                        <a:gd name="T1" fmla="*/ 332 h 333"/>
                        <a:gd name="T2" fmla="*/ 0 w 292"/>
                        <a:gd name="T3" fmla="*/ 101 h 333"/>
                        <a:gd name="T4" fmla="*/ 0 w 292"/>
                        <a:gd name="T5" fmla="*/ 0 h 333"/>
                        <a:gd name="T6" fmla="*/ 291 w 292"/>
                        <a:gd name="T7" fmla="*/ 283 h 333"/>
                        <a:gd name="T8" fmla="*/ 237 w 292"/>
                        <a:gd name="T9" fmla="*/ 332 h 333"/>
                        <a:gd name="T10" fmla="*/ 0 60000 65536"/>
                        <a:gd name="T11" fmla="*/ 0 60000 65536"/>
                        <a:gd name="T12" fmla="*/ 0 60000 65536"/>
                        <a:gd name="T13" fmla="*/ 0 60000 65536"/>
                        <a:gd name="T14" fmla="*/ 0 60000 65536"/>
                        <a:gd name="T15" fmla="*/ 0 w 292"/>
                        <a:gd name="T16" fmla="*/ 0 h 333"/>
                        <a:gd name="T17" fmla="*/ 292 w 292"/>
                        <a:gd name="T18" fmla="*/ 333 h 333"/>
                      </a:gdLst>
                      <a:ahLst/>
                      <a:cxnLst>
                        <a:cxn ang="T10">
                          <a:pos x="T0" y="T1"/>
                        </a:cxn>
                        <a:cxn ang="T11">
                          <a:pos x="T2" y="T3"/>
                        </a:cxn>
                        <a:cxn ang="T12">
                          <a:pos x="T4" y="T5"/>
                        </a:cxn>
                        <a:cxn ang="T13">
                          <a:pos x="T6" y="T7"/>
                        </a:cxn>
                        <a:cxn ang="T14">
                          <a:pos x="T8" y="T9"/>
                        </a:cxn>
                      </a:cxnLst>
                      <a:rect l="T15" t="T16" r="T17" b="T18"/>
                      <a:pathLst>
                        <a:path w="292" h="333">
                          <a:moveTo>
                            <a:pt x="237" y="332"/>
                          </a:moveTo>
                          <a:lnTo>
                            <a:pt x="0" y="101"/>
                          </a:lnTo>
                          <a:lnTo>
                            <a:pt x="0" y="0"/>
                          </a:lnTo>
                          <a:lnTo>
                            <a:pt x="291" y="283"/>
                          </a:lnTo>
                          <a:lnTo>
                            <a:pt x="237"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5" name="Freeform 46"/>
                    <p:cNvSpPr>
                      <a:spLocks/>
                    </p:cNvSpPr>
                    <p:nvPr/>
                  </p:nvSpPr>
                  <p:spPr bwMode="auto">
                    <a:xfrm>
                      <a:off x="3209" y="970"/>
                      <a:ext cx="292" cy="393"/>
                    </a:xfrm>
                    <a:custGeom>
                      <a:avLst/>
                      <a:gdLst>
                        <a:gd name="T0" fmla="*/ 0 w 292"/>
                        <a:gd name="T1" fmla="*/ 287 h 393"/>
                        <a:gd name="T2" fmla="*/ 0 w 292"/>
                        <a:gd name="T3" fmla="*/ 392 h 393"/>
                        <a:gd name="T4" fmla="*/ 291 w 292"/>
                        <a:gd name="T5" fmla="*/ 108 h 393"/>
                        <a:gd name="T6" fmla="*/ 291 w 292"/>
                        <a:gd name="T7" fmla="*/ 0 h 393"/>
                        <a:gd name="T8" fmla="*/ 0 w 292"/>
                        <a:gd name="T9" fmla="*/ 287 h 393"/>
                        <a:gd name="T10" fmla="*/ 0 60000 65536"/>
                        <a:gd name="T11" fmla="*/ 0 60000 65536"/>
                        <a:gd name="T12" fmla="*/ 0 60000 65536"/>
                        <a:gd name="T13" fmla="*/ 0 60000 65536"/>
                        <a:gd name="T14" fmla="*/ 0 60000 65536"/>
                        <a:gd name="T15" fmla="*/ 0 w 292"/>
                        <a:gd name="T16" fmla="*/ 0 h 393"/>
                        <a:gd name="T17" fmla="*/ 292 w 292"/>
                        <a:gd name="T18" fmla="*/ 393 h 393"/>
                      </a:gdLst>
                      <a:ahLst/>
                      <a:cxnLst>
                        <a:cxn ang="T10">
                          <a:pos x="T0" y="T1"/>
                        </a:cxn>
                        <a:cxn ang="T11">
                          <a:pos x="T2" y="T3"/>
                        </a:cxn>
                        <a:cxn ang="T12">
                          <a:pos x="T4" y="T5"/>
                        </a:cxn>
                        <a:cxn ang="T13">
                          <a:pos x="T6" y="T7"/>
                        </a:cxn>
                        <a:cxn ang="T14">
                          <a:pos x="T8" y="T9"/>
                        </a:cxn>
                      </a:cxnLst>
                      <a:rect l="T15" t="T16" r="T17" b="T18"/>
                      <a:pathLst>
                        <a:path w="292" h="393">
                          <a:moveTo>
                            <a:pt x="0" y="287"/>
                          </a:moveTo>
                          <a:lnTo>
                            <a:pt x="0" y="392"/>
                          </a:lnTo>
                          <a:lnTo>
                            <a:pt x="291" y="108"/>
                          </a:lnTo>
                          <a:lnTo>
                            <a:pt x="291"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6" name="Freeform 47"/>
                    <p:cNvSpPr>
                      <a:spLocks/>
                    </p:cNvSpPr>
                    <p:nvPr/>
                  </p:nvSpPr>
                  <p:spPr bwMode="auto">
                    <a:xfrm>
                      <a:off x="2916" y="970"/>
                      <a:ext cx="294" cy="393"/>
                    </a:xfrm>
                    <a:custGeom>
                      <a:avLst/>
                      <a:gdLst>
                        <a:gd name="T0" fmla="*/ 293 w 294"/>
                        <a:gd name="T1" fmla="*/ 287 h 393"/>
                        <a:gd name="T2" fmla="*/ 293 w 294"/>
                        <a:gd name="T3" fmla="*/ 392 h 393"/>
                        <a:gd name="T4" fmla="*/ 0 w 294"/>
                        <a:gd name="T5" fmla="*/ 108 h 393"/>
                        <a:gd name="T6" fmla="*/ 0 w 294"/>
                        <a:gd name="T7" fmla="*/ 0 h 393"/>
                        <a:gd name="T8" fmla="*/ 293 w 294"/>
                        <a:gd name="T9" fmla="*/ 287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287"/>
                          </a:moveTo>
                          <a:lnTo>
                            <a:pt x="293" y="392"/>
                          </a:lnTo>
                          <a:lnTo>
                            <a:pt x="0" y="108"/>
                          </a:lnTo>
                          <a:lnTo>
                            <a:pt x="0" y="0"/>
                          </a:lnTo>
                          <a:lnTo>
                            <a:pt x="293"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08" name="Group 48"/>
                <p:cNvGrpSpPr>
                  <a:grpSpLocks/>
                </p:cNvGrpSpPr>
                <p:nvPr/>
              </p:nvGrpSpPr>
              <p:grpSpPr bwMode="auto">
                <a:xfrm>
                  <a:off x="3502" y="687"/>
                  <a:ext cx="1182" cy="1195"/>
                  <a:chOff x="3502" y="687"/>
                  <a:chExt cx="1182" cy="1195"/>
                </a:xfrm>
              </p:grpSpPr>
              <p:grpSp>
                <p:nvGrpSpPr>
                  <p:cNvPr id="1138" name="Group 49"/>
                  <p:cNvGrpSpPr>
                    <a:grpSpLocks/>
                  </p:cNvGrpSpPr>
                  <p:nvPr/>
                </p:nvGrpSpPr>
                <p:grpSpPr bwMode="auto">
                  <a:xfrm>
                    <a:off x="4094" y="1260"/>
                    <a:ext cx="590" cy="622"/>
                    <a:chOff x="4094" y="1260"/>
                    <a:chExt cx="590" cy="622"/>
                  </a:xfrm>
                </p:grpSpPr>
                <p:sp>
                  <p:nvSpPr>
                    <p:cNvPr id="1147" name="Freeform 50"/>
                    <p:cNvSpPr>
                      <a:spLocks/>
                    </p:cNvSpPr>
                    <p:nvPr/>
                  </p:nvSpPr>
                  <p:spPr bwMode="auto">
                    <a:xfrm>
                      <a:off x="4391" y="1543"/>
                      <a:ext cx="293" cy="339"/>
                    </a:xfrm>
                    <a:custGeom>
                      <a:avLst/>
                      <a:gdLst>
                        <a:gd name="T0" fmla="*/ 0 w 293"/>
                        <a:gd name="T1" fmla="*/ 286 h 339"/>
                        <a:gd name="T2" fmla="*/ 54 w 293"/>
                        <a:gd name="T3" fmla="*/ 338 h 339"/>
                        <a:gd name="T4" fmla="*/ 292 w 293"/>
                        <a:gd name="T5" fmla="*/ 108 h 339"/>
                        <a:gd name="T6" fmla="*/ 292 w 293"/>
                        <a:gd name="T7" fmla="*/ 0 h 339"/>
                        <a:gd name="T8" fmla="*/ 0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0" y="286"/>
                          </a:moveTo>
                          <a:lnTo>
                            <a:pt x="54" y="338"/>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8" name="Freeform 51"/>
                    <p:cNvSpPr>
                      <a:spLocks/>
                    </p:cNvSpPr>
                    <p:nvPr/>
                  </p:nvSpPr>
                  <p:spPr bwMode="auto">
                    <a:xfrm>
                      <a:off x="4391" y="1260"/>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9" name="Freeform 52"/>
                    <p:cNvSpPr>
                      <a:spLocks/>
                    </p:cNvSpPr>
                    <p:nvPr/>
                  </p:nvSpPr>
                  <p:spPr bwMode="auto">
                    <a:xfrm>
                      <a:off x="4097" y="1260"/>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50" name="Freeform 53"/>
                    <p:cNvSpPr>
                      <a:spLocks/>
                    </p:cNvSpPr>
                    <p:nvPr/>
                  </p:nvSpPr>
                  <p:spPr bwMode="auto">
                    <a:xfrm>
                      <a:off x="4094" y="1543"/>
                      <a:ext cx="293" cy="339"/>
                    </a:xfrm>
                    <a:custGeom>
                      <a:avLst/>
                      <a:gdLst>
                        <a:gd name="T0" fmla="*/ 292 w 293"/>
                        <a:gd name="T1" fmla="*/ 286 h 339"/>
                        <a:gd name="T2" fmla="*/ 238 w 293"/>
                        <a:gd name="T3" fmla="*/ 338 h 339"/>
                        <a:gd name="T4" fmla="*/ 0 w 293"/>
                        <a:gd name="T5" fmla="*/ 108 h 339"/>
                        <a:gd name="T6" fmla="*/ 0 w 293"/>
                        <a:gd name="T7" fmla="*/ 0 h 339"/>
                        <a:gd name="T8" fmla="*/ 292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292" y="286"/>
                          </a:moveTo>
                          <a:lnTo>
                            <a:pt x="238" y="338"/>
                          </a:lnTo>
                          <a:lnTo>
                            <a:pt x="0" y="108"/>
                          </a:lnTo>
                          <a:lnTo>
                            <a:pt x="0" y="0"/>
                          </a:lnTo>
                          <a:lnTo>
                            <a:pt x="292"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39" name="Group 54"/>
                  <p:cNvGrpSpPr>
                    <a:grpSpLocks/>
                  </p:cNvGrpSpPr>
                  <p:nvPr/>
                </p:nvGrpSpPr>
                <p:grpSpPr bwMode="auto">
                  <a:xfrm>
                    <a:off x="3799" y="974"/>
                    <a:ext cx="588" cy="673"/>
                    <a:chOff x="3799" y="974"/>
                    <a:chExt cx="588" cy="673"/>
                  </a:xfrm>
                </p:grpSpPr>
                <p:sp>
                  <p:nvSpPr>
                    <p:cNvPr id="1144" name="Freeform 55"/>
                    <p:cNvSpPr>
                      <a:spLocks/>
                    </p:cNvSpPr>
                    <p:nvPr/>
                  </p:nvSpPr>
                  <p:spPr bwMode="auto">
                    <a:xfrm>
                      <a:off x="4094" y="974"/>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5" name="Freeform 56"/>
                    <p:cNvSpPr>
                      <a:spLocks/>
                    </p:cNvSpPr>
                    <p:nvPr/>
                  </p:nvSpPr>
                  <p:spPr bwMode="auto">
                    <a:xfrm>
                      <a:off x="3802" y="974"/>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6" name="Freeform 57"/>
                    <p:cNvSpPr>
                      <a:spLocks/>
                    </p:cNvSpPr>
                    <p:nvPr/>
                  </p:nvSpPr>
                  <p:spPr bwMode="auto">
                    <a:xfrm>
                      <a:off x="3799" y="1258"/>
                      <a:ext cx="294" cy="389"/>
                    </a:xfrm>
                    <a:custGeom>
                      <a:avLst/>
                      <a:gdLst>
                        <a:gd name="T0" fmla="*/ 293 w 294"/>
                        <a:gd name="T1" fmla="*/ 284 h 389"/>
                        <a:gd name="T2" fmla="*/ 293 w 294"/>
                        <a:gd name="T3" fmla="*/ 388 h 389"/>
                        <a:gd name="T4" fmla="*/ 0 w 294"/>
                        <a:gd name="T5" fmla="*/ 107 h 389"/>
                        <a:gd name="T6" fmla="*/ 0 w 294"/>
                        <a:gd name="T7" fmla="*/ 0 h 389"/>
                        <a:gd name="T8" fmla="*/ 293 w 294"/>
                        <a:gd name="T9" fmla="*/ 284 h 389"/>
                        <a:gd name="T10" fmla="*/ 0 60000 65536"/>
                        <a:gd name="T11" fmla="*/ 0 60000 65536"/>
                        <a:gd name="T12" fmla="*/ 0 60000 65536"/>
                        <a:gd name="T13" fmla="*/ 0 60000 65536"/>
                        <a:gd name="T14" fmla="*/ 0 60000 65536"/>
                        <a:gd name="T15" fmla="*/ 0 w 294"/>
                        <a:gd name="T16" fmla="*/ 0 h 389"/>
                        <a:gd name="T17" fmla="*/ 294 w 294"/>
                        <a:gd name="T18" fmla="*/ 389 h 389"/>
                      </a:gdLst>
                      <a:ahLst/>
                      <a:cxnLst>
                        <a:cxn ang="T10">
                          <a:pos x="T0" y="T1"/>
                        </a:cxn>
                        <a:cxn ang="T11">
                          <a:pos x="T2" y="T3"/>
                        </a:cxn>
                        <a:cxn ang="T12">
                          <a:pos x="T4" y="T5"/>
                        </a:cxn>
                        <a:cxn ang="T13">
                          <a:pos x="T6" y="T7"/>
                        </a:cxn>
                        <a:cxn ang="T14">
                          <a:pos x="T8" y="T9"/>
                        </a:cxn>
                      </a:cxnLst>
                      <a:rect l="T15" t="T16" r="T17" b="T18"/>
                      <a:pathLst>
                        <a:path w="294" h="389">
                          <a:moveTo>
                            <a:pt x="293" y="284"/>
                          </a:moveTo>
                          <a:lnTo>
                            <a:pt x="293" y="388"/>
                          </a:lnTo>
                          <a:lnTo>
                            <a:pt x="0" y="107"/>
                          </a:lnTo>
                          <a:lnTo>
                            <a:pt x="0" y="0"/>
                          </a:lnTo>
                          <a:lnTo>
                            <a:pt x="293" y="284"/>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40" name="Group 58"/>
                  <p:cNvGrpSpPr>
                    <a:grpSpLocks/>
                  </p:cNvGrpSpPr>
                  <p:nvPr/>
                </p:nvGrpSpPr>
                <p:grpSpPr bwMode="auto">
                  <a:xfrm>
                    <a:off x="3502" y="687"/>
                    <a:ext cx="591" cy="676"/>
                    <a:chOff x="3502" y="687"/>
                    <a:chExt cx="591" cy="676"/>
                  </a:xfrm>
                </p:grpSpPr>
                <p:sp>
                  <p:nvSpPr>
                    <p:cNvPr id="1141" name="Freeform 59"/>
                    <p:cNvSpPr>
                      <a:spLocks/>
                    </p:cNvSpPr>
                    <p:nvPr/>
                  </p:nvSpPr>
                  <p:spPr bwMode="auto">
                    <a:xfrm>
                      <a:off x="3799" y="687"/>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2" name="Freeform 60"/>
                    <p:cNvSpPr>
                      <a:spLocks/>
                    </p:cNvSpPr>
                    <p:nvPr/>
                  </p:nvSpPr>
                  <p:spPr bwMode="auto">
                    <a:xfrm>
                      <a:off x="3506" y="687"/>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43" name="Freeform 61"/>
                    <p:cNvSpPr>
                      <a:spLocks/>
                    </p:cNvSpPr>
                    <p:nvPr/>
                  </p:nvSpPr>
                  <p:spPr bwMode="auto">
                    <a:xfrm>
                      <a:off x="3502" y="970"/>
                      <a:ext cx="294" cy="393"/>
                    </a:xfrm>
                    <a:custGeom>
                      <a:avLst/>
                      <a:gdLst>
                        <a:gd name="T0" fmla="*/ 293 w 294"/>
                        <a:gd name="T1" fmla="*/ 287 h 393"/>
                        <a:gd name="T2" fmla="*/ 293 w 294"/>
                        <a:gd name="T3" fmla="*/ 392 h 393"/>
                        <a:gd name="T4" fmla="*/ 0 w 294"/>
                        <a:gd name="T5" fmla="*/ 108 h 393"/>
                        <a:gd name="T6" fmla="*/ 0 w 294"/>
                        <a:gd name="T7" fmla="*/ 0 h 393"/>
                        <a:gd name="T8" fmla="*/ 293 w 294"/>
                        <a:gd name="T9" fmla="*/ 287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287"/>
                          </a:moveTo>
                          <a:lnTo>
                            <a:pt x="293" y="392"/>
                          </a:lnTo>
                          <a:lnTo>
                            <a:pt x="0" y="108"/>
                          </a:lnTo>
                          <a:lnTo>
                            <a:pt x="0" y="0"/>
                          </a:lnTo>
                          <a:lnTo>
                            <a:pt x="293"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09" name="Group 62"/>
                <p:cNvGrpSpPr>
                  <a:grpSpLocks/>
                </p:cNvGrpSpPr>
                <p:nvPr/>
              </p:nvGrpSpPr>
              <p:grpSpPr bwMode="auto">
                <a:xfrm>
                  <a:off x="4099" y="1830"/>
                  <a:ext cx="591" cy="623"/>
                  <a:chOff x="4099" y="1830"/>
                  <a:chExt cx="591" cy="623"/>
                </a:xfrm>
              </p:grpSpPr>
              <p:sp>
                <p:nvSpPr>
                  <p:cNvPr id="1134" name="Freeform 63"/>
                  <p:cNvSpPr>
                    <a:spLocks/>
                  </p:cNvSpPr>
                  <p:nvPr/>
                </p:nvSpPr>
                <p:spPr bwMode="auto">
                  <a:xfrm>
                    <a:off x="4099" y="2114"/>
                    <a:ext cx="295" cy="339"/>
                  </a:xfrm>
                  <a:custGeom>
                    <a:avLst/>
                    <a:gdLst>
                      <a:gd name="T0" fmla="*/ 294 w 295"/>
                      <a:gd name="T1" fmla="*/ 286 h 339"/>
                      <a:gd name="T2" fmla="*/ 240 w 295"/>
                      <a:gd name="T3" fmla="*/ 338 h 339"/>
                      <a:gd name="T4" fmla="*/ 0 w 295"/>
                      <a:gd name="T5" fmla="*/ 108 h 339"/>
                      <a:gd name="T6" fmla="*/ 0 w 295"/>
                      <a:gd name="T7" fmla="*/ 0 h 339"/>
                      <a:gd name="T8" fmla="*/ 294 w 295"/>
                      <a:gd name="T9" fmla="*/ 286 h 339"/>
                      <a:gd name="T10" fmla="*/ 0 60000 65536"/>
                      <a:gd name="T11" fmla="*/ 0 60000 65536"/>
                      <a:gd name="T12" fmla="*/ 0 60000 65536"/>
                      <a:gd name="T13" fmla="*/ 0 60000 65536"/>
                      <a:gd name="T14" fmla="*/ 0 60000 65536"/>
                      <a:gd name="T15" fmla="*/ 0 w 295"/>
                      <a:gd name="T16" fmla="*/ 0 h 339"/>
                      <a:gd name="T17" fmla="*/ 295 w 295"/>
                      <a:gd name="T18" fmla="*/ 339 h 339"/>
                    </a:gdLst>
                    <a:ahLst/>
                    <a:cxnLst>
                      <a:cxn ang="T10">
                        <a:pos x="T0" y="T1"/>
                      </a:cxn>
                      <a:cxn ang="T11">
                        <a:pos x="T2" y="T3"/>
                      </a:cxn>
                      <a:cxn ang="T12">
                        <a:pos x="T4" y="T5"/>
                      </a:cxn>
                      <a:cxn ang="T13">
                        <a:pos x="T6" y="T7"/>
                      </a:cxn>
                      <a:cxn ang="T14">
                        <a:pos x="T8" y="T9"/>
                      </a:cxn>
                    </a:cxnLst>
                    <a:rect l="T15" t="T16" r="T17" b="T18"/>
                    <a:pathLst>
                      <a:path w="295" h="339">
                        <a:moveTo>
                          <a:pt x="294" y="286"/>
                        </a:moveTo>
                        <a:lnTo>
                          <a:pt x="240" y="338"/>
                        </a:lnTo>
                        <a:lnTo>
                          <a:pt x="0" y="108"/>
                        </a:lnTo>
                        <a:lnTo>
                          <a:pt x="0" y="0"/>
                        </a:lnTo>
                        <a:lnTo>
                          <a:pt x="294"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5" name="Freeform 64"/>
                  <p:cNvSpPr>
                    <a:spLocks/>
                  </p:cNvSpPr>
                  <p:nvPr/>
                </p:nvSpPr>
                <p:spPr bwMode="auto">
                  <a:xfrm>
                    <a:off x="4099" y="1830"/>
                    <a:ext cx="295" cy="333"/>
                  </a:xfrm>
                  <a:custGeom>
                    <a:avLst/>
                    <a:gdLst>
                      <a:gd name="T0" fmla="*/ 54 w 295"/>
                      <a:gd name="T1" fmla="*/ 332 h 333"/>
                      <a:gd name="T2" fmla="*/ 294 w 295"/>
                      <a:gd name="T3" fmla="*/ 101 h 333"/>
                      <a:gd name="T4" fmla="*/ 294 w 295"/>
                      <a:gd name="T5" fmla="*/ 0 h 333"/>
                      <a:gd name="T6" fmla="*/ 0 w 295"/>
                      <a:gd name="T7" fmla="*/ 283 h 333"/>
                      <a:gd name="T8" fmla="*/ 54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54" y="332"/>
                        </a:moveTo>
                        <a:lnTo>
                          <a:pt x="294" y="101"/>
                        </a:lnTo>
                        <a:lnTo>
                          <a:pt x="294"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6" name="Freeform 65"/>
                  <p:cNvSpPr>
                    <a:spLocks/>
                  </p:cNvSpPr>
                  <p:nvPr/>
                </p:nvSpPr>
                <p:spPr bwMode="auto">
                  <a:xfrm>
                    <a:off x="4393" y="1830"/>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 name="Freeform 66"/>
                  <p:cNvSpPr>
                    <a:spLocks/>
                  </p:cNvSpPr>
                  <p:nvPr/>
                </p:nvSpPr>
                <p:spPr bwMode="auto">
                  <a:xfrm>
                    <a:off x="4397" y="2114"/>
                    <a:ext cx="293" cy="339"/>
                  </a:xfrm>
                  <a:custGeom>
                    <a:avLst/>
                    <a:gdLst>
                      <a:gd name="T0" fmla="*/ 0 w 293"/>
                      <a:gd name="T1" fmla="*/ 286 h 339"/>
                      <a:gd name="T2" fmla="*/ 54 w 293"/>
                      <a:gd name="T3" fmla="*/ 338 h 339"/>
                      <a:gd name="T4" fmla="*/ 292 w 293"/>
                      <a:gd name="T5" fmla="*/ 108 h 339"/>
                      <a:gd name="T6" fmla="*/ 292 w 293"/>
                      <a:gd name="T7" fmla="*/ 0 h 339"/>
                      <a:gd name="T8" fmla="*/ 0 w 293"/>
                      <a:gd name="T9" fmla="*/ 286 h 339"/>
                      <a:gd name="T10" fmla="*/ 0 60000 65536"/>
                      <a:gd name="T11" fmla="*/ 0 60000 65536"/>
                      <a:gd name="T12" fmla="*/ 0 60000 65536"/>
                      <a:gd name="T13" fmla="*/ 0 60000 65536"/>
                      <a:gd name="T14" fmla="*/ 0 60000 65536"/>
                      <a:gd name="T15" fmla="*/ 0 w 293"/>
                      <a:gd name="T16" fmla="*/ 0 h 339"/>
                      <a:gd name="T17" fmla="*/ 293 w 293"/>
                      <a:gd name="T18" fmla="*/ 339 h 339"/>
                    </a:gdLst>
                    <a:ahLst/>
                    <a:cxnLst>
                      <a:cxn ang="T10">
                        <a:pos x="T0" y="T1"/>
                      </a:cxn>
                      <a:cxn ang="T11">
                        <a:pos x="T2" y="T3"/>
                      </a:cxn>
                      <a:cxn ang="T12">
                        <a:pos x="T4" y="T5"/>
                      </a:cxn>
                      <a:cxn ang="T13">
                        <a:pos x="T6" y="T7"/>
                      </a:cxn>
                      <a:cxn ang="T14">
                        <a:pos x="T8" y="T9"/>
                      </a:cxn>
                    </a:cxnLst>
                    <a:rect l="T15" t="T16" r="T17" b="T18"/>
                    <a:pathLst>
                      <a:path w="293" h="339">
                        <a:moveTo>
                          <a:pt x="0" y="286"/>
                        </a:moveTo>
                        <a:lnTo>
                          <a:pt x="54" y="338"/>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10" name="Group 67"/>
                <p:cNvGrpSpPr>
                  <a:grpSpLocks/>
                </p:cNvGrpSpPr>
                <p:nvPr/>
              </p:nvGrpSpPr>
              <p:grpSpPr bwMode="auto">
                <a:xfrm>
                  <a:off x="3515" y="2397"/>
                  <a:ext cx="1171" cy="1241"/>
                  <a:chOff x="3515" y="2397"/>
                  <a:chExt cx="1171" cy="1241"/>
                </a:xfrm>
              </p:grpSpPr>
              <p:grpSp>
                <p:nvGrpSpPr>
                  <p:cNvPr id="1121" name="Group 68"/>
                  <p:cNvGrpSpPr>
                    <a:grpSpLocks/>
                  </p:cNvGrpSpPr>
                  <p:nvPr/>
                </p:nvGrpSpPr>
                <p:grpSpPr bwMode="auto">
                  <a:xfrm>
                    <a:off x="4099" y="2397"/>
                    <a:ext cx="587" cy="674"/>
                    <a:chOff x="4099" y="2397"/>
                    <a:chExt cx="587" cy="674"/>
                  </a:xfrm>
                </p:grpSpPr>
                <p:sp>
                  <p:nvSpPr>
                    <p:cNvPr id="1131" name="Freeform 69"/>
                    <p:cNvSpPr>
                      <a:spLocks/>
                    </p:cNvSpPr>
                    <p:nvPr/>
                  </p:nvSpPr>
                  <p:spPr bwMode="auto">
                    <a:xfrm>
                      <a:off x="4393" y="2680"/>
                      <a:ext cx="293" cy="391"/>
                    </a:xfrm>
                    <a:custGeom>
                      <a:avLst/>
                      <a:gdLst>
                        <a:gd name="T0" fmla="*/ 0 w 293"/>
                        <a:gd name="T1" fmla="*/ 286 h 391"/>
                        <a:gd name="T2" fmla="*/ 0 w 293"/>
                        <a:gd name="T3" fmla="*/ 390 h 391"/>
                        <a:gd name="T4" fmla="*/ 292 w 293"/>
                        <a:gd name="T5" fmla="*/ 107 h 391"/>
                        <a:gd name="T6" fmla="*/ 292 w 293"/>
                        <a:gd name="T7" fmla="*/ 0 h 391"/>
                        <a:gd name="T8" fmla="*/ 0 w 293"/>
                        <a:gd name="T9" fmla="*/ 286 h 391"/>
                        <a:gd name="T10" fmla="*/ 0 60000 65536"/>
                        <a:gd name="T11" fmla="*/ 0 60000 65536"/>
                        <a:gd name="T12" fmla="*/ 0 60000 65536"/>
                        <a:gd name="T13" fmla="*/ 0 60000 65536"/>
                        <a:gd name="T14" fmla="*/ 0 60000 65536"/>
                        <a:gd name="T15" fmla="*/ 0 w 293"/>
                        <a:gd name="T16" fmla="*/ 0 h 391"/>
                        <a:gd name="T17" fmla="*/ 293 w 293"/>
                        <a:gd name="T18" fmla="*/ 391 h 391"/>
                      </a:gdLst>
                      <a:ahLst/>
                      <a:cxnLst>
                        <a:cxn ang="T10">
                          <a:pos x="T0" y="T1"/>
                        </a:cxn>
                        <a:cxn ang="T11">
                          <a:pos x="T2" y="T3"/>
                        </a:cxn>
                        <a:cxn ang="T12">
                          <a:pos x="T4" y="T5"/>
                        </a:cxn>
                        <a:cxn ang="T13">
                          <a:pos x="T6" y="T7"/>
                        </a:cxn>
                        <a:cxn ang="T14">
                          <a:pos x="T8" y="T9"/>
                        </a:cxn>
                      </a:cxnLst>
                      <a:rect l="T15" t="T16" r="T17" b="T18"/>
                      <a:pathLst>
                        <a:path w="293" h="391">
                          <a:moveTo>
                            <a:pt x="0" y="286"/>
                          </a:moveTo>
                          <a:lnTo>
                            <a:pt x="0" y="390"/>
                          </a:lnTo>
                          <a:lnTo>
                            <a:pt x="292" y="107"/>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2" name="Freeform 70"/>
                    <p:cNvSpPr>
                      <a:spLocks/>
                    </p:cNvSpPr>
                    <p:nvPr/>
                  </p:nvSpPr>
                  <p:spPr bwMode="auto">
                    <a:xfrm>
                      <a:off x="4393" y="2397"/>
                      <a:ext cx="293" cy="334"/>
                    </a:xfrm>
                    <a:custGeom>
                      <a:avLst/>
                      <a:gdLst>
                        <a:gd name="T0" fmla="*/ 238 w 293"/>
                        <a:gd name="T1" fmla="*/ 333 h 334"/>
                        <a:gd name="T2" fmla="*/ 0 w 293"/>
                        <a:gd name="T3" fmla="*/ 102 h 334"/>
                        <a:gd name="T4" fmla="*/ 0 w 293"/>
                        <a:gd name="T5" fmla="*/ 0 h 334"/>
                        <a:gd name="T6" fmla="*/ 292 w 293"/>
                        <a:gd name="T7" fmla="*/ 284 h 334"/>
                        <a:gd name="T8" fmla="*/ 238 w 293"/>
                        <a:gd name="T9" fmla="*/ 333 h 334"/>
                        <a:gd name="T10" fmla="*/ 0 60000 65536"/>
                        <a:gd name="T11" fmla="*/ 0 60000 65536"/>
                        <a:gd name="T12" fmla="*/ 0 60000 65536"/>
                        <a:gd name="T13" fmla="*/ 0 60000 65536"/>
                        <a:gd name="T14" fmla="*/ 0 60000 65536"/>
                        <a:gd name="T15" fmla="*/ 0 w 293"/>
                        <a:gd name="T16" fmla="*/ 0 h 334"/>
                        <a:gd name="T17" fmla="*/ 293 w 293"/>
                        <a:gd name="T18" fmla="*/ 334 h 334"/>
                      </a:gdLst>
                      <a:ahLst/>
                      <a:cxnLst>
                        <a:cxn ang="T10">
                          <a:pos x="T0" y="T1"/>
                        </a:cxn>
                        <a:cxn ang="T11">
                          <a:pos x="T2" y="T3"/>
                        </a:cxn>
                        <a:cxn ang="T12">
                          <a:pos x="T4" y="T5"/>
                        </a:cxn>
                        <a:cxn ang="T13">
                          <a:pos x="T6" y="T7"/>
                        </a:cxn>
                        <a:cxn ang="T14">
                          <a:pos x="T8" y="T9"/>
                        </a:cxn>
                      </a:cxnLst>
                      <a:rect l="T15" t="T16" r="T17" b="T18"/>
                      <a:pathLst>
                        <a:path w="293" h="334">
                          <a:moveTo>
                            <a:pt x="238" y="333"/>
                          </a:moveTo>
                          <a:lnTo>
                            <a:pt x="0" y="102"/>
                          </a:lnTo>
                          <a:lnTo>
                            <a:pt x="0" y="0"/>
                          </a:lnTo>
                          <a:lnTo>
                            <a:pt x="292" y="284"/>
                          </a:lnTo>
                          <a:lnTo>
                            <a:pt x="238"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3" name="Freeform 71"/>
                    <p:cNvSpPr>
                      <a:spLocks/>
                    </p:cNvSpPr>
                    <p:nvPr/>
                  </p:nvSpPr>
                  <p:spPr bwMode="auto">
                    <a:xfrm>
                      <a:off x="4099" y="2397"/>
                      <a:ext cx="295" cy="334"/>
                    </a:xfrm>
                    <a:custGeom>
                      <a:avLst/>
                      <a:gdLst>
                        <a:gd name="T0" fmla="*/ 54 w 295"/>
                        <a:gd name="T1" fmla="*/ 333 h 334"/>
                        <a:gd name="T2" fmla="*/ 294 w 295"/>
                        <a:gd name="T3" fmla="*/ 102 h 334"/>
                        <a:gd name="T4" fmla="*/ 294 w 295"/>
                        <a:gd name="T5" fmla="*/ 0 h 334"/>
                        <a:gd name="T6" fmla="*/ 0 w 295"/>
                        <a:gd name="T7" fmla="*/ 284 h 334"/>
                        <a:gd name="T8" fmla="*/ 54 w 295"/>
                        <a:gd name="T9" fmla="*/ 333 h 334"/>
                        <a:gd name="T10" fmla="*/ 0 60000 65536"/>
                        <a:gd name="T11" fmla="*/ 0 60000 65536"/>
                        <a:gd name="T12" fmla="*/ 0 60000 65536"/>
                        <a:gd name="T13" fmla="*/ 0 60000 65536"/>
                        <a:gd name="T14" fmla="*/ 0 60000 65536"/>
                        <a:gd name="T15" fmla="*/ 0 w 295"/>
                        <a:gd name="T16" fmla="*/ 0 h 334"/>
                        <a:gd name="T17" fmla="*/ 295 w 295"/>
                        <a:gd name="T18" fmla="*/ 334 h 334"/>
                      </a:gdLst>
                      <a:ahLst/>
                      <a:cxnLst>
                        <a:cxn ang="T10">
                          <a:pos x="T0" y="T1"/>
                        </a:cxn>
                        <a:cxn ang="T11">
                          <a:pos x="T2" y="T3"/>
                        </a:cxn>
                        <a:cxn ang="T12">
                          <a:pos x="T4" y="T5"/>
                        </a:cxn>
                        <a:cxn ang="T13">
                          <a:pos x="T6" y="T7"/>
                        </a:cxn>
                        <a:cxn ang="T14">
                          <a:pos x="T8" y="T9"/>
                        </a:cxn>
                      </a:cxnLst>
                      <a:rect l="T15" t="T16" r="T17" b="T18"/>
                      <a:pathLst>
                        <a:path w="295" h="334">
                          <a:moveTo>
                            <a:pt x="54" y="333"/>
                          </a:moveTo>
                          <a:lnTo>
                            <a:pt x="294" y="102"/>
                          </a:lnTo>
                          <a:lnTo>
                            <a:pt x="294" y="0"/>
                          </a:lnTo>
                          <a:lnTo>
                            <a:pt x="0" y="284"/>
                          </a:lnTo>
                          <a:lnTo>
                            <a:pt x="54" y="33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2" name="Group 72"/>
                  <p:cNvGrpSpPr>
                    <a:grpSpLocks/>
                  </p:cNvGrpSpPr>
                  <p:nvPr/>
                </p:nvGrpSpPr>
                <p:grpSpPr bwMode="auto">
                  <a:xfrm>
                    <a:off x="3807" y="2680"/>
                    <a:ext cx="587" cy="675"/>
                    <a:chOff x="3807" y="2680"/>
                    <a:chExt cx="587" cy="675"/>
                  </a:xfrm>
                </p:grpSpPr>
                <p:sp>
                  <p:nvSpPr>
                    <p:cNvPr id="1128" name="Freeform 73"/>
                    <p:cNvSpPr>
                      <a:spLocks/>
                    </p:cNvSpPr>
                    <p:nvPr/>
                  </p:nvSpPr>
                  <p:spPr bwMode="auto">
                    <a:xfrm>
                      <a:off x="4099" y="2963"/>
                      <a:ext cx="295" cy="392"/>
                    </a:xfrm>
                    <a:custGeom>
                      <a:avLst/>
                      <a:gdLst>
                        <a:gd name="T0" fmla="*/ 0 w 295"/>
                        <a:gd name="T1" fmla="*/ 286 h 392"/>
                        <a:gd name="T2" fmla="*/ 0 w 295"/>
                        <a:gd name="T3" fmla="*/ 391 h 392"/>
                        <a:gd name="T4" fmla="*/ 294 w 295"/>
                        <a:gd name="T5" fmla="*/ 108 h 392"/>
                        <a:gd name="T6" fmla="*/ 294 w 295"/>
                        <a:gd name="T7" fmla="*/ 0 h 392"/>
                        <a:gd name="T8" fmla="*/ 0 w 295"/>
                        <a:gd name="T9" fmla="*/ 286 h 392"/>
                        <a:gd name="T10" fmla="*/ 0 60000 65536"/>
                        <a:gd name="T11" fmla="*/ 0 60000 65536"/>
                        <a:gd name="T12" fmla="*/ 0 60000 65536"/>
                        <a:gd name="T13" fmla="*/ 0 60000 65536"/>
                        <a:gd name="T14" fmla="*/ 0 60000 65536"/>
                        <a:gd name="T15" fmla="*/ 0 w 295"/>
                        <a:gd name="T16" fmla="*/ 0 h 392"/>
                        <a:gd name="T17" fmla="*/ 295 w 295"/>
                        <a:gd name="T18" fmla="*/ 392 h 392"/>
                      </a:gdLst>
                      <a:ahLst/>
                      <a:cxnLst>
                        <a:cxn ang="T10">
                          <a:pos x="T0" y="T1"/>
                        </a:cxn>
                        <a:cxn ang="T11">
                          <a:pos x="T2" y="T3"/>
                        </a:cxn>
                        <a:cxn ang="T12">
                          <a:pos x="T4" y="T5"/>
                        </a:cxn>
                        <a:cxn ang="T13">
                          <a:pos x="T6" y="T7"/>
                        </a:cxn>
                        <a:cxn ang="T14">
                          <a:pos x="T8" y="T9"/>
                        </a:cxn>
                      </a:cxnLst>
                      <a:rect l="T15" t="T16" r="T17" b="T18"/>
                      <a:pathLst>
                        <a:path w="295" h="392">
                          <a:moveTo>
                            <a:pt x="0" y="286"/>
                          </a:moveTo>
                          <a:lnTo>
                            <a:pt x="0" y="391"/>
                          </a:lnTo>
                          <a:lnTo>
                            <a:pt x="294" y="108"/>
                          </a:lnTo>
                          <a:lnTo>
                            <a:pt x="294"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9" name="Freeform 74"/>
                    <p:cNvSpPr>
                      <a:spLocks/>
                    </p:cNvSpPr>
                    <p:nvPr/>
                  </p:nvSpPr>
                  <p:spPr bwMode="auto">
                    <a:xfrm>
                      <a:off x="4099" y="2680"/>
                      <a:ext cx="295" cy="333"/>
                    </a:xfrm>
                    <a:custGeom>
                      <a:avLst/>
                      <a:gdLst>
                        <a:gd name="T0" fmla="*/ 240 w 295"/>
                        <a:gd name="T1" fmla="*/ 332 h 333"/>
                        <a:gd name="T2" fmla="*/ 0 w 295"/>
                        <a:gd name="T3" fmla="*/ 101 h 333"/>
                        <a:gd name="T4" fmla="*/ 0 w 295"/>
                        <a:gd name="T5" fmla="*/ 0 h 333"/>
                        <a:gd name="T6" fmla="*/ 294 w 295"/>
                        <a:gd name="T7" fmla="*/ 283 h 333"/>
                        <a:gd name="T8" fmla="*/ 240 w 295"/>
                        <a:gd name="T9" fmla="*/ 332 h 333"/>
                        <a:gd name="T10" fmla="*/ 0 60000 65536"/>
                        <a:gd name="T11" fmla="*/ 0 60000 65536"/>
                        <a:gd name="T12" fmla="*/ 0 60000 65536"/>
                        <a:gd name="T13" fmla="*/ 0 60000 65536"/>
                        <a:gd name="T14" fmla="*/ 0 60000 65536"/>
                        <a:gd name="T15" fmla="*/ 0 w 295"/>
                        <a:gd name="T16" fmla="*/ 0 h 333"/>
                        <a:gd name="T17" fmla="*/ 295 w 295"/>
                        <a:gd name="T18" fmla="*/ 333 h 333"/>
                      </a:gdLst>
                      <a:ahLst/>
                      <a:cxnLst>
                        <a:cxn ang="T10">
                          <a:pos x="T0" y="T1"/>
                        </a:cxn>
                        <a:cxn ang="T11">
                          <a:pos x="T2" y="T3"/>
                        </a:cxn>
                        <a:cxn ang="T12">
                          <a:pos x="T4" y="T5"/>
                        </a:cxn>
                        <a:cxn ang="T13">
                          <a:pos x="T6" y="T7"/>
                        </a:cxn>
                        <a:cxn ang="T14">
                          <a:pos x="T8" y="T9"/>
                        </a:cxn>
                      </a:cxnLst>
                      <a:rect l="T15" t="T16" r="T17" b="T18"/>
                      <a:pathLst>
                        <a:path w="295" h="333">
                          <a:moveTo>
                            <a:pt x="240" y="332"/>
                          </a:moveTo>
                          <a:lnTo>
                            <a:pt x="0" y="101"/>
                          </a:lnTo>
                          <a:lnTo>
                            <a:pt x="0" y="0"/>
                          </a:lnTo>
                          <a:lnTo>
                            <a:pt x="294" y="283"/>
                          </a:lnTo>
                          <a:lnTo>
                            <a:pt x="240"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0" name="Freeform 75"/>
                    <p:cNvSpPr>
                      <a:spLocks/>
                    </p:cNvSpPr>
                    <p:nvPr/>
                  </p:nvSpPr>
                  <p:spPr bwMode="auto">
                    <a:xfrm>
                      <a:off x="3807" y="2680"/>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23" name="Group 76"/>
                  <p:cNvGrpSpPr>
                    <a:grpSpLocks/>
                  </p:cNvGrpSpPr>
                  <p:nvPr/>
                </p:nvGrpSpPr>
                <p:grpSpPr bwMode="auto">
                  <a:xfrm>
                    <a:off x="3515" y="2963"/>
                    <a:ext cx="585" cy="675"/>
                    <a:chOff x="3515" y="2963"/>
                    <a:chExt cx="585" cy="675"/>
                  </a:xfrm>
                </p:grpSpPr>
                <p:sp>
                  <p:nvSpPr>
                    <p:cNvPr id="1124" name="Freeform 77"/>
                    <p:cNvSpPr>
                      <a:spLocks/>
                    </p:cNvSpPr>
                    <p:nvPr/>
                  </p:nvSpPr>
                  <p:spPr bwMode="auto">
                    <a:xfrm>
                      <a:off x="3807" y="3246"/>
                      <a:ext cx="293" cy="392"/>
                    </a:xfrm>
                    <a:custGeom>
                      <a:avLst/>
                      <a:gdLst>
                        <a:gd name="T0" fmla="*/ 0 w 293"/>
                        <a:gd name="T1" fmla="*/ 286 h 392"/>
                        <a:gd name="T2" fmla="*/ 0 w 293"/>
                        <a:gd name="T3" fmla="*/ 391 h 392"/>
                        <a:gd name="T4" fmla="*/ 292 w 293"/>
                        <a:gd name="T5" fmla="*/ 108 h 392"/>
                        <a:gd name="T6" fmla="*/ 292 w 293"/>
                        <a:gd name="T7" fmla="*/ 0 h 392"/>
                        <a:gd name="T8" fmla="*/ 0 w 293"/>
                        <a:gd name="T9" fmla="*/ 286 h 392"/>
                        <a:gd name="T10" fmla="*/ 0 60000 65536"/>
                        <a:gd name="T11" fmla="*/ 0 60000 65536"/>
                        <a:gd name="T12" fmla="*/ 0 60000 65536"/>
                        <a:gd name="T13" fmla="*/ 0 60000 65536"/>
                        <a:gd name="T14" fmla="*/ 0 60000 65536"/>
                        <a:gd name="T15" fmla="*/ 0 w 293"/>
                        <a:gd name="T16" fmla="*/ 0 h 392"/>
                        <a:gd name="T17" fmla="*/ 293 w 293"/>
                        <a:gd name="T18" fmla="*/ 392 h 392"/>
                      </a:gdLst>
                      <a:ahLst/>
                      <a:cxnLst>
                        <a:cxn ang="T10">
                          <a:pos x="T0" y="T1"/>
                        </a:cxn>
                        <a:cxn ang="T11">
                          <a:pos x="T2" y="T3"/>
                        </a:cxn>
                        <a:cxn ang="T12">
                          <a:pos x="T4" y="T5"/>
                        </a:cxn>
                        <a:cxn ang="T13">
                          <a:pos x="T6" y="T7"/>
                        </a:cxn>
                        <a:cxn ang="T14">
                          <a:pos x="T8" y="T9"/>
                        </a:cxn>
                      </a:cxnLst>
                      <a:rect l="T15" t="T16" r="T17" b="T18"/>
                      <a:pathLst>
                        <a:path w="293" h="392">
                          <a:moveTo>
                            <a:pt x="0" y="286"/>
                          </a:moveTo>
                          <a:lnTo>
                            <a:pt x="0" y="391"/>
                          </a:lnTo>
                          <a:lnTo>
                            <a:pt x="292" y="108"/>
                          </a:lnTo>
                          <a:lnTo>
                            <a:pt x="292"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5" name="Freeform 78"/>
                    <p:cNvSpPr>
                      <a:spLocks/>
                    </p:cNvSpPr>
                    <p:nvPr/>
                  </p:nvSpPr>
                  <p:spPr bwMode="auto">
                    <a:xfrm>
                      <a:off x="3807" y="2963"/>
                      <a:ext cx="293" cy="333"/>
                    </a:xfrm>
                    <a:custGeom>
                      <a:avLst/>
                      <a:gdLst>
                        <a:gd name="T0" fmla="*/ 238 w 293"/>
                        <a:gd name="T1" fmla="*/ 332 h 333"/>
                        <a:gd name="T2" fmla="*/ 0 w 293"/>
                        <a:gd name="T3" fmla="*/ 101 h 333"/>
                        <a:gd name="T4" fmla="*/ 0 w 293"/>
                        <a:gd name="T5" fmla="*/ 0 h 333"/>
                        <a:gd name="T6" fmla="*/ 292 w 293"/>
                        <a:gd name="T7" fmla="*/ 283 h 333"/>
                        <a:gd name="T8" fmla="*/ 238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238" y="332"/>
                          </a:moveTo>
                          <a:lnTo>
                            <a:pt x="0" y="101"/>
                          </a:lnTo>
                          <a:lnTo>
                            <a:pt x="0" y="0"/>
                          </a:lnTo>
                          <a:lnTo>
                            <a:pt x="292" y="283"/>
                          </a:lnTo>
                          <a:lnTo>
                            <a:pt x="238"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 name="Freeform 79"/>
                    <p:cNvSpPr>
                      <a:spLocks/>
                    </p:cNvSpPr>
                    <p:nvPr/>
                  </p:nvSpPr>
                  <p:spPr bwMode="auto">
                    <a:xfrm>
                      <a:off x="3515" y="2963"/>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 name="Freeform 80"/>
                    <p:cNvSpPr>
                      <a:spLocks/>
                    </p:cNvSpPr>
                    <p:nvPr/>
                  </p:nvSpPr>
                  <p:spPr bwMode="auto">
                    <a:xfrm>
                      <a:off x="3515" y="3246"/>
                      <a:ext cx="297" cy="384"/>
                    </a:xfrm>
                    <a:custGeom>
                      <a:avLst/>
                      <a:gdLst>
                        <a:gd name="T0" fmla="*/ 296 w 297"/>
                        <a:gd name="T1" fmla="*/ 383 h 384"/>
                        <a:gd name="T2" fmla="*/ 0 w 297"/>
                        <a:gd name="T3" fmla="*/ 101 h 384"/>
                        <a:gd name="T4" fmla="*/ 0 w 297"/>
                        <a:gd name="T5" fmla="*/ 0 h 384"/>
                        <a:gd name="T6" fmla="*/ 296 w 297"/>
                        <a:gd name="T7" fmla="*/ 282 h 384"/>
                        <a:gd name="T8" fmla="*/ 296 w 297"/>
                        <a:gd name="T9" fmla="*/ 383 h 384"/>
                        <a:gd name="T10" fmla="*/ 0 60000 65536"/>
                        <a:gd name="T11" fmla="*/ 0 60000 65536"/>
                        <a:gd name="T12" fmla="*/ 0 60000 65536"/>
                        <a:gd name="T13" fmla="*/ 0 60000 65536"/>
                        <a:gd name="T14" fmla="*/ 0 60000 65536"/>
                        <a:gd name="T15" fmla="*/ 0 w 297"/>
                        <a:gd name="T16" fmla="*/ 0 h 384"/>
                        <a:gd name="T17" fmla="*/ 297 w 297"/>
                        <a:gd name="T18" fmla="*/ 384 h 384"/>
                      </a:gdLst>
                      <a:ahLst/>
                      <a:cxnLst>
                        <a:cxn ang="T10">
                          <a:pos x="T0" y="T1"/>
                        </a:cxn>
                        <a:cxn ang="T11">
                          <a:pos x="T2" y="T3"/>
                        </a:cxn>
                        <a:cxn ang="T12">
                          <a:pos x="T4" y="T5"/>
                        </a:cxn>
                        <a:cxn ang="T13">
                          <a:pos x="T6" y="T7"/>
                        </a:cxn>
                        <a:cxn ang="T14">
                          <a:pos x="T8" y="T9"/>
                        </a:cxn>
                      </a:cxnLst>
                      <a:rect l="T15" t="T16" r="T17" b="T18"/>
                      <a:pathLst>
                        <a:path w="297" h="384">
                          <a:moveTo>
                            <a:pt x="296" y="383"/>
                          </a:moveTo>
                          <a:lnTo>
                            <a:pt x="0" y="101"/>
                          </a:lnTo>
                          <a:lnTo>
                            <a:pt x="0" y="0"/>
                          </a:lnTo>
                          <a:lnTo>
                            <a:pt x="296" y="282"/>
                          </a:lnTo>
                          <a:lnTo>
                            <a:pt x="296" y="383"/>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111" name="Group 81"/>
                <p:cNvGrpSpPr>
                  <a:grpSpLocks/>
                </p:cNvGrpSpPr>
                <p:nvPr/>
              </p:nvGrpSpPr>
              <p:grpSpPr bwMode="auto">
                <a:xfrm>
                  <a:off x="2327" y="3063"/>
                  <a:ext cx="590" cy="676"/>
                  <a:chOff x="2327" y="3063"/>
                  <a:chExt cx="590" cy="676"/>
                </a:xfrm>
              </p:grpSpPr>
              <p:sp>
                <p:nvSpPr>
                  <p:cNvPr id="1117" name="Freeform 82"/>
                  <p:cNvSpPr>
                    <a:spLocks/>
                  </p:cNvSpPr>
                  <p:nvPr/>
                </p:nvSpPr>
                <p:spPr bwMode="auto">
                  <a:xfrm>
                    <a:off x="2327" y="3063"/>
                    <a:ext cx="293" cy="333"/>
                  </a:xfrm>
                  <a:custGeom>
                    <a:avLst/>
                    <a:gdLst>
                      <a:gd name="T0" fmla="*/ 54 w 293"/>
                      <a:gd name="T1" fmla="*/ 332 h 333"/>
                      <a:gd name="T2" fmla="*/ 292 w 293"/>
                      <a:gd name="T3" fmla="*/ 101 h 333"/>
                      <a:gd name="T4" fmla="*/ 292 w 293"/>
                      <a:gd name="T5" fmla="*/ 0 h 333"/>
                      <a:gd name="T6" fmla="*/ 0 w 293"/>
                      <a:gd name="T7" fmla="*/ 283 h 333"/>
                      <a:gd name="T8" fmla="*/ 54 w 293"/>
                      <a:gd name="T9" fmla="*/ 332 h 333"/>
                      <a:gd name="T10" fmla="*/ 0 60000 65536"/>
                      <a:gd name="T11" fmla="*/ 0 60000 65536"/>
                      <a:gd name="T12" fmla="*/ 0 60000 65536"/>
                      <a:gd name="T13" fmla="*/ 0 60000 65536"/>
                      <a:gd name="T14" fmla="*/ 0 60000 65536"/>
                      <a:gd name="T15" fmla="*/ 0 w 293"/>
                      <a:gd name="T16" fmla="*/ 0 h 333"/>
                      <a:gd name="T17" fmla="*/ 293 w 293"/>
                      <a:gd name="T18" fmla="*/ 333 h 333"/>
                    </a:gdLst>
                    <a:ahLst/>
                    <a:cxnLst>
                      <a:cxn ang="T10">
                        <a:pos x="T0" y="T1"/>
                      </a:cxn>
                      <a:cxn ang="T11">
                        <a:pos x="T2" y="T3"/>
                      </a:cxn>
                      <a:cxn ang="T12">
                        <a:pos x="T4" y="T5"/>
                      </a:cxn>
                      <a:cxn ang="T13">
                        <a:pos x="T6" y="T7"/>
                      </a:cxn>
                      <a:cxn ang="T14">
                        <a:pos x="T8" y="T9"/>
                      </a:cxn>
                    </a:cxnLst>
                    <a:rect l="T15" t="T16" r="T17" b="T18"/>
                    <a:pathLst>
                      <a:path w="293" h="333">
                        <a:moveTo>
                          <a:pt x="54" y="332"/>
                        </a:moveTo>
                        <a:lnTo>
                          <a:pt x="292" y="101"/>
                        </a:lnTo>
                        <a:lnTo>
                          <a:pt x="292"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8" name="Freeform 83"/>
                  <p:cNvSpPr>
                    <a:spLocks/>
                  </p:cNvSpPr>
                  <p:nvPr/>
                </p:nvSpPr>
                <p:spPr bwMode="auto">
                  <a:xfrm>
                    <a:off x="2619" y="3063"/>
                    <a:ext cx="294" cy="333"/>
                  </a:xfrm>
                  <a:custGeom>
                    <a:avLst/>
                    <a:gdLst>
                      <a:gd name="T0" fmla="*/ 239 w 294"/>
                      <a:gd name="T1" fmla="*/ 332 h 333"/>
                      <a:gd name="T2" fmla="*/ 0 w 294"/>
                      <a:gd name="T3" fmla="*/ 101 h 333"/>
                      <a:gd name="T4" fmla="*/ 0 w 294"/>
                      <a:gd name="T5" fmla="*/ 0 h 333"/>
                      <a:gd name="T6" fmla="*/ 293 w 294"/>
                      <a:gd name="T7" fmla="*/ 283 h 333"/>
                      <a:gd name="T8" fmla="*/ 239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239" y="332"/>
                        </a:moveTo>
                        <a:lnTo>
                          <a:pt x="0" y="101"/>
                        </a:lnTo>
                        <a:lnTo>
                          <a:pt x="0" y="0"/>
                        </a:lnTo>
                        <a:lnTo>
                          <a:pt x="293" y="283"/>
                        </a:lnTo>
                        <a:lnTo>
                          <a:pt x="239"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9" name="Freeform 84"/>
                  <p:cNvSpPr>
                    <a:spLocks/>
                  </p:cNvSpPr>
                  <p:nvPr/>
                </p:nvSpPr>
                <p:spPr bwMode="auto">
                  <a:xfrm>
                    <a:off x="2624" y="3346"/>
                    <a:ext cx="293" cy="393"/>
                  </a:xfrm>
                  <a:custGeom>
                    <a:avLst/>
                    <a:gdLst>
                      <a:gd name="T0" fmla="*/ 0 w 293"/>
                      <a:gd name="T1" fmla="*/ 287 h 393"/>
                      <a:gd name="T2" fmla="*/ 0 w 293"/>
                      <a:gd name="T3" fmla="*/ 392 h 393"/>
                      <a:gd name="T4" fmla="*/ 292 w 293"/>
                      <a:gd name="T5" fmla="*/ 108 h 393"/>
                      <a:gd name="T6" fmla="*/ 292 w 293"/>
                      <a:gd name="T7" fmla="*/ 0 h 393"/>
                      <a:gd name="T8" fmla="*/ 0 w 293"/>
                      <a:gd name="T9" fmla="*/ 287 h 393"/>
                      <a:gd name="T10" fmla="*/ 0 60000 65536"/>
                      <a:gd name="T11" fmla="*/ 0 60000 65536"/>
                      <a:gd name="T12" fmla="*/ 0 60000 65536"/>
                      <a:gd name="T13" fmla="*/ 0 60000 65536"/>
                      <a:gd name="T14" fmla="*/ 0 60000 65536"/>
                      <a:gd name="T15" fmla="*/ 0 w 293"/>
                      <a:gd name="T16" fmla="*/ 0 h 393"/>
                      <a:gd name="T17" fmla="*/ 293 w 293"/>
                      <a:gd name="T18" fmla="*/ 393 h 393"/>
                    </a:gdLst>
                    <a:ahLst/>
                    <a:cxnLst>
                      <a:cxn ang="T10">
                        <a:pos x="T0" y="T1"/>
                      </a:cxn>
                      <a:cxn ang="T11">
                        <a:pos x="T2" y="T3"/>
                      </a:cxn>
                      <a:cxn ang="T12">
                        <a:pos x="T4" y="T5"/>
                      </a:cxn>
                      <a:cxn ang="T13">
                        <a:pos x="T6" y="T7"/>
                      </a:cxn>
                      <a:cxn ang="T14">
                        <a:pos x="T8" y="T9"/>
                      </a:cxn>
                    </a:cxnLst>
                    <a:rect l="T15" t="T16" r="T17" b="T18"/>
                    <a:pathLst>
                      <a:path w="293" h="393">
                        <a:moveTo>
                          <a:pt x="0" y="287"/>
                        </a:moveTo>
                        <a:lnTo>
                          <a:pt x="0" y="392"/>
                        </a:lnTo>
                        <a:lnTo>
                          <a:pt x="292" y="108"/>
                        </a:lnTo>
                        <a:lnTo>
                          <a:pt x="292" y="0"/>
                        </a:lnTo>
                        <a:lnTo>
                          <a:pt x="0"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0" name="Freeform 85"/>
                  <p:cNvSpPr>
                    <a:spLocks/>
                  </p:cNvSpPr>
                  <p:nvPr/>
                </p:nvSpPr>
                <p:spPr bwMode="auto">
                  <a:xfrm>
                    <a:off x="2330" y="3346"/>
                    <a:ext cx="295" cy="393"/>
                  </a:xfrm>
                  <a:custGeom>
                    <a:avLst/>
                    <a:gdLst>
                      <a:gd name="T0" fmla="*/ 294 w 295"/>
                      <a:gd name="T1" fmla="*/ 287 h 393"/>
                      <a:gd name="T2" fmla="*/ 294 w 295"/>
                      <a:gd name="T3" fmla="*/ 392 h 393"/>
                      <a:gd name="T4" fmla="*/ 0 w 295"/>
                      <a:gd name="T5" fmla="*/ 108 h 393"/>
                      <a:gd name="T6" fmla="*/ 0 w 295"/>
                      <a:gd name="T7" fmla="*/ 0 h 393"/>
                      <a:gd name="T8" fmla="*/ 294 w 295"/>
                      <a:gd name="T9" fmla="*/ 287 h 393"/>
                      <a:gd name="T10" fmla="*/ 0 60000 65536"/>
                      <a:gd name="T11" fmla="*/ 0 60000 65536"/>
                      <a:gd name="T12" fmla="*/ 0 60000 65536"/>
                      <a:gd name="T13" fmla="*/ 0 60000 65536"/>
                      <a:gd name="T14" fmla="*/ 0 60000 65536"/>
                      <a:gd name="T15" fmla="*/ 0 w 295"/>
                      <a:gd name="T16" fmla="*/ 0 h 393"/>
                      <a:gd name="T17" fmla="*/ 295 w 295"/>
                      <a:gd name="T18" fmla="*/ 393 h 393"/>
                    </a:gdLst>
                    <a:ahLst/>
                    <a:cxnLst>
                      <a:cxn ang="T10">
                        <a:pos x="T0" y="T1"/>
                      </a:cxn>
                      <a:cxn ang="T11">
                        <a:pos x="T2" y="T3"/>
                      </a:cxn>
                      <a:cxn ang="T12">
                        <a:pos x="T4" y="T5"/>
                      </a:cxn>
                      <a:cxn ang="T13">
                        <a:pos x="T6" y="T7"/>
                      </a:cxn>
                      <a:cxn ang="T14">
                        <a:pos x="T8" y="T9"/>
                      </a:cxn>
                    </a:cxnLst>
                    <a:rect l="T15" t="T16" r="T17" b="T18"/>
                    <a:pathLst>
                      <a:path w="295" h="393">
                        <a:moveTo>
                          <a:pt x="294" y="287"/>
                        </a:moveTo>
                        <a:lnTo>
                          <a:pt x="294" y="392"/>
                        </a:lnTo>
                        <a:lnTo>
                          <a:pt x="0" y="108"/>
                        </a:lnTo>
                        <a:lnTo>
                          <a:pt x="0" y="0"/>
                        </a:lnTo>
                        <a:lnTo>
                          <a:pt x="294" y="287"/>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1112" name="Group 86"/>
                <p:cNvGrpSpPr>
                  <a:grpSpLocks/>
                </p:cNvGrpSpPr>
                <p:nvPr/>
              </p:nvGrpSpPr>
              <p:grpSpPr bwMode="auto">
                <a:xfrm>
                  <a:off x="2912" y="3070"/>
                  <a:ext cx="589" cy="675"/>
                  <a:chOff x="2912" y="3070"/>
                  <a:chExt cx="589" cy="675"/>
                </a:xfrm>
              </p:grpSpPr>
              <p:sp>
                <p:nvSpPr>
                  <p:cNvPr id="1113" name="Freeform 87"/>
                  <p:cNvSpPr>
                    <a:spLocks/>
                  </p:cNvSpPr>
                  <p:nvPr/>
                </p:nvSpPr>
                <p:spPr bwMode="auto">
                  <a:xfrm>
                    <a:off x="2912" y="3070"/>
                    <a:ext cx="294" cy="333"/>
                  </a:xfrm>
                  <a:custGeom>
                    <a:avLst/>
                    <a:gdLst>
                      <a:gd name="T0" fmla="*/ 54 w 294"/>
                      <a:gd name="T1" fmla="*/ 332 h 333"/>
                      <a:gd name="T2" fmla="*/ 293 w 294"/>
                      <a:gd name="T3" fmla="*/ 101 h 333"/>
                      <a:gd name="T4" fmla="*/ 293 w 294"/>
                      <a:gd name="T5" fmla="*/ 0 h 333"/>
                      <a:gd name="T6" fmla="*/ 0 w 294"/>
                      <a:gd name="T7" fmla="*/ 283 h 333"/>
                      <a:gd name="T8" fmla="*/ 54 w 294"/>
                      <a:gd name="T9" fmla="*/ 332 h 333"/>
                      <a:gd name="T10" fmla="*/ 0 60000 65536"/>
                      <a:gd name="T11" fmla="*/ 0 60000 65536"/>
                      <a:gd name="T12" fmla="*/ 0 60000 65536"/>
                      <a:gd name="T13" fmla="*/ 0 60000 65536"/>
                      <a:gd name="T14" fmla="*/ 0 60000 65536"/>
                      <a:gd name="T15" fmla="*/ 0 w 294"/>
                      <a:gd name="T16" fmla="*/ 0 h 333"/>
                      <a:gd name="T17" fmla="*/ 294 w 294"/>
                      <a:gd name="T18" fmla="*/ 333 h 333"/>
                    </a:gdLst>
                    <a:ahLst/>
                    <a:cxnLst>
                      <a:cxn ang="T10">
                        <a:pos x="T0" y="T1"/>
                      </a:cxn>
                      <a:cxn ang="T11">
                        <a:pos x="T2" y="T3"/>
                      </a:cxn>
                      <a:cxn ang="T12">
                        <a:pos x="T4" y="T5"/>
                      </a:cxn>
                      <a:cxn ang="T13">
                        <a:pos x="T6" y="T7"/>
                      </a:cxn>
                      <a:cxn ang="T14">
                        <a:pos x="T8" y="T9"/>
                      </a:cxn>
                    </a:cxnLst>
                    <a:rect l="T15" t="T16" r="T17" b="T18"/>
                    <a:pathLst>
                      <a:path w="294" h="333">
                        <a:moveTo>
                          <a:pt x="54" y="332"/>
                        </a:moveTo>
                        <a:lnTo>
                          <a:pt x="293" y="101"/>
                        </a:lnTo>
                        <a:lnTo>
                          <a:pt x="293" y="0"/>
                        </a:lnTo>
                        <a:lnTo>
                          <a:pt x="0" y="283"/>
                        </a:lnTo>
                        <a:lnTo>
                          <a:pt x="54"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4" name="Freeform 88"/>
                  <p:cNvSpPr>
                    <a:spLocks/>
                  </p:cNvSpPr>
                  <p:nvPr/>
                </p:nvSpPr>
                <p:spPr bwMode="auto">
                  <a:xfrm>
                    <a:off x="3205" y="3070"/>
                    <a:ext cx="292" cy="333"/>
                  </a:xfrm>
                  <a:custGeom>
                    <a:avLst/>
                    <a:gdLst>
                      <a:gd name="T0" fmla="*/ 237 w 292"/>
                      <a:gd name="T1" fmla="*/ 332 h 333"/>
                      <a:gd name="T2" fmla="*/ 0 w 292"/>
                      <a:gd name="T3" fmla="*/ 101 h 333"/>
                      <a:gd name="T4" fmla="*/ 0 w 292"/>
                      <a:gd name="T5" fmla="*/ 0 h 333"/>
                      <a:gd name="T6" fmla="*/ 291 w 292"/>
                      <a:gd name="T7" fmla="*/ 283 h 333"/>
                      <a:gd name="T8" fmla="*/ 237 w 292"/>
                      <a:gd name="T9" fmla="*/ 332 h 333"/>
                      <a:gd name="T10" fmla="*/ 0 60000 65536"/>
                      <a:gd name="T11" fmla="*/ 0 60000 65536"/>
                      <a:gd name="T12" fmla="*/ 0 60000 65536"/>
                      <a:gd name="T13" fmla="*/ 0 60000 65536"/>
                      <a:gd name="T14" fmla="*/ 0 60000 65536"/>
                      <a:gd name="T15" fmla="*/ 0 w 292"/>
                      <a:gd name="T16" fmla="*/ 0 h 333"/>
                      <a:gd name="T17" fmla="*/ 292 w 292"/>
                      <a:gd name="T18" fmla="*/ 333 h 333"/>
                    </a:gdLst>
                    <a:ahLst/>
                    <a:cxnLst>
                      <a:cxn ang="T10">
                        <a:pos x="T0" y="T1"/>
                      </a:cxn>
                      <a:cxn ang="T11">
                        <a:pos x="T2" y="T3"/>
                      </a:cxn>
                      <a:cxn ang="T12">
                        <a:pos x="T4" y="T5"/>
                      </a:cxn>
                      <a:cxn ang="T13">
                        <a:pos x="T6" y="T7"/>
                      </a:cxn>
                      <a:cxn ang="T14">
                        <a:pos x="T8" y="T9"/>
                      </a:cxn>
                    </a:cxnLst>
                    <a:rect l="T15" t="T16" r="T17" b="T18"/>
                    <a:pathLst>
                      <a:path w="292" h="333">
                        <a:moveTo>
                          <a:pt x="237" y="332"/>
                        </a:moveTo>
                        <a:lnTo>
                          <a:pt x="0" y="101"/>
                        </a:lnTo>
                        <a:lnTo>
                          <a:pt x="0" y="0"/>
                        </a:lnTo>
                        <a:lnTo>
                          <a:pt x="291" y="283"/>
                        </a:lnTo>
                        <a:lnTo>
                          <a:pt x="237" y="332"/>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5" name="Freeform 89"/>
                  <p:cNvSpPr>
                    <a:spLocks/>
                  </p:cNvSpPr>
                  <p:nvPr/>
                </p:nvSpPr>
                <p:spPr bwMode="auto">
                  <a:xfrm>
                    <a:off x="3209" y="3354"/>
                    <a:ext cx="292" cy="391"/>
                  </a:xfrm>
                  <a:custGeom>
                    <a:avLst/>
                    <a:gdLst>
                      <a:gd name="T0" fmla="*/ 0 w 292"/>
                      <a:gd name="T1" fmla="*/ 286 h 391"/>
                      <a:gd name="T2" fmla="*/ 0 w 292"/>
                      <a:gd name="T3" fmla="*/ 390 h 391"/>
                      <a:gd name="T4" fmla="*/ 291 w 292"/>
                      <a:gd name="T5" fmla="*/ 107 h 391"/>
                      <a:gd name="T6" fmla="*/ 291 w 292"/>
                      <a:gd name="T7" fmla="*/ 0 h 391"/>
                      <a:gd name="T8" fmla="*/ 0 w 292"/>
                      <a:gd name="T9" fmla="*/ 286 h 391"/>
                      <a:gd name="T10" fmla="*/ 0 60000 65536"/>
                      <a:gd name="T11" fmla="*/ 0 60000 65536"/>
                      <a:gd name="T12" fmla="*/ 0 60000 65536"/>
                      <a:gd name="T13" fmla="*/ 0 60000 65536"/>
                      <a:gd name="T14" fmla="*/ 0 60000 65536"/>
                      <a:gd name="T15" fmla="*/ 0 w 292"/>
                      <a:gd name="T16" fmla="*/ 0 h 391"/>
                      <a:gd name="T17" fmla="*/ 292 w 292"/>
                      <a:gd name="T18" fmla="*/ 391 h 391"/>
                    </a:gdLst>
                    <a:ahLst/>
                    <a:cxnLst>
                      <a:cxn ang="T10">
                        <a:pos x="T0" y="T1"/>
                      </a:cxn>
                      <a:cxn ang="T11">
                        <a:pos x="T2" y="T3"/>
                      </a:cxn>
                      <a:cxn ang="T12">
                        <a:pos x="T4" y="T5"/>
                      </a:cxn>
                      <a:cxn ang="T13">
                        <a:pos x="T6" y="T7"/>
                      </a:cxn>
                      <a:cxn ang="T14">
                        <a:pos x="T8" y="T9"/>
                      </a:cxn>
                    </a:cxnLst>
                    <a:rect l="T15" t="T16" r="T17" b="T18"/>
                    <a:pathLst>
                      <a:path w="292" h="391">
                        <a:moveTo>
                          <a:pt x="0" y="286"/>
                        </a:moveTo>
                        <a:lnTo>
                          <a:pt x="0" y="390"/>
                        </a:lnTo>
                        <a:lnTo>
                          <a:pt x="291" y="107"/>
                        </a:lnTo>
                        <a:lnTo>
                          <a:pt x="291" y="0"/>
                        </a:lnTo>
                        <a:lnTo>
                          <a:pt x="0"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16" name="Freeform 90"/>
                  <p:cNvSpPr>
                    <a:spLocks/>
                  </p:cNvSpPr>
                  <p:nvPr/>
                </p:nvSpPr>
                <p:spPr bwMode="auto">
                  <a:xfrm>
                    <a:off x="2916" y="3354"/>
                    <a:ext cx="294" cy="391"/>
                  </a:xfrm>
                  <a:custGeom>
                    <a:avLst/>
                    <a:gdLst>
                      <a:gd name="T0" fmla="*/ 293 w 294"/>
                      <a:gd name="T1" fmla="*/ 286 h 391"/>
                      <a:gd name="T2" fmla="*/ 293 w 294"/>
                      <a:gd name="T3" fmla="*/ 390 h 391"/>
                      <a:gd name="T4" fmla="*/ 0 w 294"/>
                      <a:gd name="T5" fmla="*/ 107 h 391"/>
                      <a:gd name="T6" fmla="*/ 0 w 294"/>
                      <a:gd name="T7" fmla="*/ 0 h 391"/>
                      <a:gd name="T8" fmla="*/ 293 w 294"/>
                      <a:gd name="T9" fmla="*/ 286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293" y="286"/>
                        </a:moveTo>
                        <a:lnTo>
                          <a:pt x="293" y="390"/>
                        </a:lnTo>
                        <a:lnTo>
                          <a:pt x="0" y="107"/>
                        </a:lnTo>
                        <a:lnTo>
                          <a:pt x="0" y="0"/>
                        </a:lnTo>
                        <a:lnTo>
                          <a:pt x="293" y="28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044" name="Group 91"/>
              <p:cNvGrpSpPr>
                <a:grpSpLocks/>
              </p:cNvGrpSpPr>
              <p:nvPr/>
            </p:nvGrpSpPr>
            <p:grpSpPr bwMode="auto">
              <a:xfrm>
                <a:off x="1555" y="1256"/>
                <a:ext cx="2557" cy="2221"/>
                <a:chOff x="1735" y="1241"/>
                <a:chExt cx="2365" cy="1946"/>
              </a:xfrm>
            </p:grpSpPr>
            <p:sp>
              <p:nvSpPr>
                <p:cNvPr id="1102" name="Freeform 92"/>
                <p:cNvSpPr>
                  <a:spLocks/>
                </p:cNvSpPr>
                <p:nvPr/>
              </p:nvSpPr>
              <p:spPr bwMode="auto">
                <a:xfrm>
                  <a:off x="1735" y="1241"/>
                  <a:ext cx="2365" cy="1827"/>
                </a:xfrm>
                <a:custGeom>
                  <a:avLst/>
                  <a:gdLst>
                    <a:gd name="T0" fmla="*/ 890 w 2365"/>
                    <a:gd name="T1" fmla="*/ 0 h 1827"/>
                    <a:gd name="T2" fmla="*/ 2022 w 2365"/>
                    <a:gd name="T3" fmla="*/ 0 h 1827"/>
                    <a:gd name="T4" fmla="*/ 2364 w 2365"/>
                    <a:gd name="T5" fmla="*/ 880 h 1827"/>
                    <a:gd name="T6" fmla="*/ 1474 w 2365"/>
                    <a:gd name="T7" fmla="*/ 1826 h 1827"/>
                    <a:gd name="T8" fmla="*/ 882 w 2365"/>
                    <a:gd name="T9" fmla="*/ 1826 h 1827"/>
                    <a:gd name="T10" fmla="*/ 0 w 2365"/>
                    <a:gd name="T11" fmla="*/ 875 h 1827"/>
                    <a:gd name="T12" fmla="*/ 320 w 2365"/>
                    <a:gd name="T13" fmla="*/ 0 h 1827"/>
                    <a:gd name="T14" fmla="*/ 890 w 2365"/>
                    <a:gd name="T15" fmla="*/ 0 h 1827"/>
                    <a:gd name="T16" fmla="*/ 0 60000 65536"/>
                    <a:gd name="T17" fmla="*/ 0 60000 65536"/>
                    <a:gd name="T18" fmla="*/ 0 60000 65536"/>
                    <a:gd name="T19" fmla="*/ 0 60000 65536"/>
                    <a:gd name="T20" fmla="*/ 0 60000 65536"/>
                    <a:gd name="T21" fmla="*/ 0 60000 65536"/>
                    <a:gd name="T22" fmla="*/ 0 60000 65536"/>
                    <a:gd name="T23" fmla="*/ 0 60000 65536"/>
                    <a:gd name="T24" fmla="*/ 0 w 2365"/>
                    <a:gd name="T25" fmla="*/ 0 h 1827"/>
                    <a:gd name="T26" fmla="*/ 2365 w 2365"/>
                    <a:gd name="T27" fmla="*/ 1827 h 18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65" h="1827">
                      <a:moveTo>
                        <a:pt x="890" y="0"/>
                      </a:moveTo>
                      <a:lnTo>
                        <a:pt x="2022" y="0"/>
                      </a:lnTo>
                      <a:lnTo>
                        <a:pt x="2364" y="880"/>
                      </a:lnTo>
                      <a:lnTo>
                        <a:pt x="1474" y="1826"/>
                      </a:lnTo>
                      <a:lnTo>
                        <a:pt x="882" y="1826"/>
                      </a:lnTo>
                      <a:lnTo>
                        <a:pt x="0" y="875"/>
                      </a:lnTo>
                      <a:lnTo>
                        <a:pt x="320" y="0"/>
                      </a:lnTo>
                      <a:lnTo>
                        <a:pt x="890" y="0"/>
                      </a:lnTo>
                    </a:path>
                  </a:pathLst>
                </a:custGeom>
                <a:solidFill>
                  <a:srgbClr val="0A8AE8"/>
                </a:solidFill>
                <a:ln w="12700" cap="rnd">
                  <a:solidFill>
                    <a:srgbClr val="000000"/>
                  </a:solidFill>
                  <a:round/>
                  <a:headEnd/>
                  <a:tailEnd/>
                </a:ln>
              </p:spPr>
              <p:txBody>
                <a:bodyPr/>
                <a:lstStyle/>
                <a:p>
                  <a:endParaRPr lang="en-US"/>
                </a:p>
              </p:txBody>
            </p:sp>
            <p:sp>
              <p:nvSpPr>
                <p:cNvPr id="1103" name="Freeform 93"/>
                <p:cNvSpPr>
                  <a:spLocks/>
                </p:cNvSpPr>
                <p:nvPr/>
              </p:nvSpPr>
              <p:spPr bwMode="auto">
                <a:xfrm>
                  <a:off x="2636" y="3063"/>
                  <a:ext cx="578" cy="124"/>
                </a:xfrm>
                <a:custGeom>
                  <a:avLst/>
                  <a:gdLst>
                    <a:gd name="T0" fmla="*/ 127 w 578"/>
                    <a:gd name="T1" fmla="*/ 123 h 124"/>
                    <a:gd name="T2" fmla="*/ 0 w 578"/>
                    <a:gd name="T3" fmla="*/ 0 h 124"/>
                    <a:gd name="T4" fmla="*/ 577 w 578"/>
                    <a:gd name="T5" fmla="*/ 0 h 124"/>
                    <a:gd name="T6" fmla="*/ 450 w 578"/>
                    <a:gd name="T7" fmla="*/ 123 h 124"/>
                    <a:gd name="T8" fmla="*/ 127 w 578"/>
                    <a:gd name="T9" fmla="*/ 123 h 124"/>
                    <a:gd name="T10" fmla="*/ 0 60000 65536"/>
                    <a:gd name="T11" fmla="*/ 0 60000 65536"/>
                    <a:gd name="T12" fmla="*/ 0 60000 65536"/>
                    <a:gd name="T13" fmla="*/ 0 60000 65536"/>
                    <a:gd name="T14" fmla="*/ 0 60000 65536"/>
                    <a:gd name="T15" fmla="*/ 0 w 578"/>
                    <a:gd name="T16" fmla="*/ 0 h 124"/>
                    <a:gd name="T17" fmla="*/ 578 w 578"/>
                    <a:gd name="T18" fmla="*/ 124 h 124"/>
                  </a:gdLst>
                  <a:ahLst/>
                  <a:cxnLst>
                    <a:cxn ang="T10">
                      <a:pos x="T0" y="T1"/>
                    </a:cxn>
                    <a:cxn ang="T11">
                      <a:pos x="T2" y="T3"/>
                    </a:cxn>
                    <a:cxn ang="T12">
                      <a:pos x="T4" y="T5"/>
                    </a:cxn>
                    <a:cxn ang="T13">
                      <a:pos x="T6" y="T7"/>
                    </a:cxn>
                    <a:cxn ang="T14">
                      <a:pos x="T8" y="T9"/>
                    </a:cxn>
                  </a:cxnLst>
                  <a:rect l="T15" t="T16" r="T17" b="T18"/>
                  <a:pathLst>
                    <a:path w="578" h="124">
                      <a:moveTo>
                        <a:pt x="127" y="123"/>
                      </a:moveTo>
                      <a:lnTo>
                        <a:pt x="0" y="0"/>
                      </a:lnTo>
                      <a:lnTo>
                        <a:pt x="577" y="0"/>
                      </a:lnTo>
                      <a:lnTo>
                        <a:pt x="450" y="123"/>
                      </a:lnTo>
                      <a:lnTo>
                        <a:pt x="127" y="123"/>
                      </a:lnTo>
                    </a:path>
                  </a:pathLst>
                </a:custGeom>
                <a:solidFill>
                  <a:srgbClr val="4A83CC"/>
                </a:solidFill>
                <a:ln w="12700" cap="rnd">
                  <a:solidFill>
                    <a:srgbClr val="000000"/>
                  </a:solidFill>
                  <a:round/>
                  <a:headEnd/>
                  <a:tailEnd/>
                </a:ln>
              </p:spPr>
              <p:txBody>
                <a:bodyPr/>
                <a:lstStyle/>
                <a:p>
                  <a:endParaRPr lang="en-US"/>
                </a:p>
              </p:txBody>
            </p:sp>
          </p:grpSp>
          <p:sp>
            <p:nvSpPr>
              <p:cNvPr id="1045" name="AutoShape 94"/>
              <p:cNvSpPr>
                <a:spLocks noChangeArrowheads="1"/>
              </p:cNvSpPr>
              <p:nvPr/>
            </p:nvSpPr>
            <p:spPr bwMode="auto">
              <a:xfrm>
                <a:off x="1863" y="943"/>
                <a:ext cx="642" cy="651"/>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46" name="AutoShape 95"/>
              <p:cNvSpPr>
                <a:spLocks noChangeArrowheads="1"/>
              </p:cNvSpPr>
              <p:nvPr/>
            </p:nvSpPr>
            <p:spPr bwMode="auto">
              <a:xfrm>
                <a:off x="1545" y="1268"/>
                <a:ext cx="639" cy="651"/>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47" name="AutoShape 96"/>
              <p:cNvSpPr>
                <a:spLocks noChangeArrowheads="1"/>
              </p:cNvSpPr>
              <p:nvPr/>
            </p:nvSpPr>
            <p:spPr bwMode="auto">
              <a:xfrm>
                <a:off x="1232" y="1596"/>
                <a:ext cx="642" cy="652"/>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48" name="AutoShape 97"/>
              <p:cNvSpPr>
                <a:spLocks noChangeArrowheads="1"/>
              </p:cNvSpPr>
              <p:nvPr/>
            </p:nvSpPr>
            <p:spPr bwMode="auto">
              <a:xfrm>
                <a:off x="1540" y="2574"/>
                <a:ext cx="643" cy="653"/>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49" name="Freeform 98"/>
              <p:cNvSpPr>
                <a:spLocks/>
              </p:cNvSpPr>
              <p:nvPr/>
            </p:nvSpPr>
            <p:spPr bwMode="auto">
              <a:xfrm>
                <a:off x="2188" y="1269"/>
                <a:ext cx="317" cy="446"/>
              </a:xfrm>
              <a:custGeom>
                <a:avLst/>
                <a:gdLst>
                  <a:gd name="T0" fmla="*/ 1110 w 293"/>
                  <a:gd name="T1" fmla="*/ 0 h 391"/>
                  <a:gd name="T2" fmla="*/ 1110 w 293"/>
                  <a:gd name="T3" fmla="*/ 1012 h 391"/>
                  <a:gd name="T4" fmla="*/ 0 w 293"/>
                  <a:gd name="T5" fmla="*/ 3654 h 391"/>
                  <a:gd name="T6" fmla="*/ 0 w 293"/>
                  <a:gd name="T7" fmla="*/ 2646 h 391"/>
                  <a:gd name="T8" fmla="*/ 1110 w 293"/>
                  <a:gd name="T9" fmla="*/ 0 h 391"/>
                  <a:gd name="T10" fmla="*/ 0 60000 65536"/>
                  <a:gd name="T11" fmla="*/ 0 60000 65536"/>
                  <a:gd name="T12" fmla="*/ 0 60000 65536"/>
                  <a:gd name="T13" fmla="*/ 0 60000 65536"/>
                  <a:gd name="T14" fmla="*/ 0 60000 65536"/>
                  <a:gd name="T15" fmla="*/ 0 w 293"/>
                  <a:gd name="T16" fmla="*/ 0 h 391"/>
                  <a:gd name="T17" fmla="*/ 293 w 293"/>
                  <a:gd name="T18" fmla="*/ 391 h 391"/>
                </a:gdLst>
                <a:ahLst/>
                <a:cxnLst>
                  <a:cxn ang="T10">
                    <a:pos x="T0" y="T1"/>
                  </a:cxn>
                  <a:cxn ang="T11">
                    <a:pos x="T2" y="T3"/>
                  </a:cxn>
                  <a:cxn ang="T12">
                    <a:pos x="T4" y="T5"/>
                  </a:cxn>
                  <a:cxn ang="T13">
                    <a:pos x="T6" y="T7"/>
                  </a:cxn>
                  <a:cxn ang="T14">
                    <a:pos x="T8" y="T9"/>
                  </a:cxn>
                </a:cxnLst>
                <a:rect l="T15" t="T16" r="T17" b="T18"/>
                <a:pathLst>
                  <a:path w="293" h="391">
                    <a:moveTo>
                      <a:pt x="292" y="0"/>
                    </a:moveTo>
                    <a:lnTo>
                      <a:pt x="292" y="108"/>
                    </a:lnTo>
                    <a:lnTo>
                      <a:pt x="0" y="390"/>
                    </a:lnTo>
                    <a:lnTo>
                      <a:pt x="0" y="282"/>
                    </a:lnTo>
                    <a:lnTo>
                      <a:pt x="292" y="0"/>
                    </a:lnTo>
                  </a:path>
                </a:pathLst>
              </a:custGeom>
              <a:solidFill>
                <a:srgbClr val="00AE00"/>
              </a:solidFill>
              <a:ln w="12700" cap="rnd">
                <a:solidFill>
                  <a:srgbClr val="000000"/>
                </a:solidFill>
                <a:round/>
                <a:headEnd/>
                <a:tailEnd/>
              </a:ln>
            </p:spPr>
            <p:txBody>
              <a:bodyPr/>
              <a:lstStyle/>
              <a:p>
                <a:endParaRPr lang="en-US"/>
              </a:p>
            </p:txBody>
          </p:sp>
          <p:sp>
            <p:nvSpPr>
              <p:cNvPr id="1050" name="Freeform 99"/>
              <p:cNvSpPr>
                <a:spLocks/>
              </p:cNvSpPr>
              <p:nvPr/>
            </p:nvSpPr>
            <p:spPr bwMode="auto">
              <a:xfrm>
                <a:off x="1870" y="1594"/>
                <a:ext cx="318" cy="449"/>
              </a:xfrm>
              <a:custGeom>
                <a:avLst/>
                <a:gdLst>
                  <a:gd name="T0" fmla="*/ 1110 w 294"/>
                  <a:gd name="T1" fmla="*/ 0 h 393"/>
                  <a:gd name="T2" fmla="*/ 1110 w 294"/>
                  <a:gd name="T3" fmla="*/ 1055 h 393"/>
                  <a:gd name="T4" fmla="*/ 0 w 294"/>
                  <a:gd name="T5" fmla="*/ 3775 h 393"/>
                  <a:gd name="T6" fmla="*/ 0 w 294"/>
                  <a:gd name="T7" fmla="*/ 2729 h 393"/>
                  <a:gd name="T8" fmla="*/ 1110 w 294"/>
                  <a:gd name="T9" fmla="*/ 0 h 393"/>
                  <a:gd name="T10" fmla="*/ 0 60000 65536"/>
                  <a:gd name="T11" fmla="*/ 0 60000 65536"/>
                  <a:gd name="T12" fmla="*/ 0 60000 65536"/>
                  <a:gd name="T13" fmla="*/ 0 60000 65536"/>
                  <a:gd name="T14" fmla="*/ 0 60000 65536"/>
                  <a:gd name="T15" fmla="*/ 0 w 294"/>
                  <a:gd name="T16" fmla="*/ 0 h 393"/>
                  <a:gd name="T17" fmla="*/ 294 w 294"/>
                  <a:gd name="T18" fmla="*/ 393 h 393"/>
                </a:gdLst>
                <a:ahLst/>
                <a:cxnLst>
                  <a:cxn ang="T10">
                    <a:pos x="T0" y="T1"/>
                  </a:cxn>
                  <a:cxn ang="T11">
                    <a:pos x="T2" y="T3"/>
                  </a:cxn>
                  <a:cxn ang="T12">
                    <a:pos x="T4" y="T5"/>
                  </a:cxn>
                  <a:cxn ang="T13">
                    <a:pos x="T6" y="T7"/>
                  </a:cxn>
                  <a:cxn ang="T14">
                    <a:pos x="T8" y="T9"/>
                  </a:cxn>
                </a:cxnLst>
                <a:rect l="T15" t="T16" r="T17" b="T18"/>
                <a:pathLst>
                  <a:path w="294" h="393">
                    <a:moveTo>
                      <a:pt x="293" y="0"/>
                    </a:moveTo>
                    <a:lnTo>
                      <a:pt x="293" y="109"/>
                    </a:lnTo>
                    <a:lnTo>
                      <a:pt x="0" y="392"/>
                    </a:lnTo>
                    <a:lnTo>
                      <a:pt x="0" y="283"/>
                    </a:lnTo>
                    <a:lnTo>
                      <a:pt x="293" y="0"/>
                    </a:lnTo>
                  </a:path>
                </a:pathLst>
              </a:custGeom>
              <a:solidFill>
                <a:srgbClr val="00AE00"/>
              </a:solidFill>
              <a:ln w="12700" cap="rnd">
                <a:solidFill>
                  <a:srgbClr val="000000"/>
                </a:solidFill>
                <a:round/>
                <a:headEnd/>
                <a:tailEnd/>
              </a:ln>
            </p:spPr>
            <p:txBody>
              <a:bodyPr/>
              <a:lstStyle/>
              <a:p>
                <a:endParaRPr lang="en-US"/>
              </a:p>
            </p:txBody>
          </p:sp>
          <p:sp>
            <p:nvSpPr>
              <p:cNvPr id="1051" name="Freeform 100"/>
              <p:cNvSpPr>
                <a:spLocks/>
              </p:cNvSpPr>
              <p:nvPr/>
            </p:nvSpPr>
            <p:spPr bwMode="auto">
              <a:xfrm>
                <a:off x="1549" y="1922"/>
                <a:ext cx="318" cy="445"/>
              </a:xfrm>
              <a:custGeom>
                <a:avLst/>
                <a:gdLst>
                  <a:gd name="T0" fmla="*/ 1110 w 294"/>
                  <a:gd name="T1" fmla="*/ 0 h 390"/>
                  <a:gd name="T2" fmla="*/ 1110 w 294"/>
                  <a:gd name="T3" fmla="*/ 1018 h 390"/>
                  <a:gd name="T4" fmla="*/ 0 w 294"/>
                  <a:gd name="T5" fmla="*/ 3665 h 390"/>
                  <a:gd name="T6" fmla="*/ 0 w 294"/>
                  <a:gd name="T7" fmla="*/ 2653 h 390"/>
                  <a:gd name="T8" fmla="*/ 1110 w 294"/>
                  <a:gd name="T9" fmla="*/ 0 h 390"/>
                  <a:gd name="T10" fmla="*/ 0 60000 65536"/>
                  <a:gd name="T11" fmla="*/ 0 60000 65536"/>
                  <a:gd name="T12" fmla="*/ 0 60000 65536"/>
                  <a:gd name="T13" fmla="*/ 0 60000 65536"/>
                  <a:gd name="T14" fmla="*/ 0 60000 65536"/>
                  <a:gd name="T15" fmla="*/ 0 w 294"/>
                  <a:gd name="T16" fmla="*/ 0 h 390"/>
                  <a:gd name="T17" fmla="*/ 294 w 294"/>
                  <a:gd name="T18" fmla="*/ 390 h 390"/>
                </a:gdLst>
                <a:ahLst/>
                <a:cxnLst>
                  <a:cxn ang="T10">
                    <a:pos x="T0" y="T1"/>
                  </a:cxn>
                  <a:cxn ang="T11">
                    <a:pos x="T2" y="T3"/>
                  </a:cxn>
                  <a:cxn ang="T12">
                    <a:pos x="T4" y="T5"/>
                  </a:cxn>
                  <a:cxn ang="T13">
                    <a:pos x="T6" y="T7"/>
                  </a:cxn>
                  <a:cxn ang="T14">
                    <a:pos x="T8" y="T9"/>
                  </a:cxn>
                </a:cxnLst>
                <a:rect l="T15" t="T16" r="T17" b="T18"/>
                <a:pathLst>
                  <a:path w="294" h="390">
                    <a:moveTo>
                      <a:pt x="293" y="0"/>
                    </a:moveTo>
                    <a:lnTo>
                      <a:pt x="293" y="108"/>
                    </a:lnTo>
                    <a:lnTo>
                      <a:pt x="0" y="389"/>
                    </a:lnTo>
                    <a:lnTo>
                      <a:pt x="0" y="281"/>
                    </a:lnTo>
                    <a:lnTo>
                      <a:pt x="293" y="0"/>
                    </a:lnTo>
                  </a:path>
                </a:pathLst>
              </a:custGeom>
              <a:solidFill>
                <a:srgbClr val="00AE00"/>
              </a:solidFill>
              <a:ln w="12700" cap="rnd">
                <a:solidFill>
                  <a:srgbClr val="000000"/>
                </a:solidFill>
                <a:round/>
                <a:headEnd/>
                <a:tailEnd/>
              </a:ln>
            </p:spPr>
            <p:txBody>
              <a:bodyPr/>
              <a:lstStyle/>
              <a:p>
                <a:endParaRPr lang="en-US"/>
              </a:p>
            </p:txBody>
          </p:sp>
          <p:sp>
            <p:nvSpPr>
              <p:cNvPr id="1052" name="Freeform 101"/>
              <p:cNvSpPr>
                <a:spLocks/>
              </p:cNvSpPr>
              <p:nvPr/>
            </p:nvSpPr>
            <p:spPr bwMode="auto">
              <a:xfrm>
                <a:off x="1226" y="1922"/>
                <a:ext cx="321" cy="445"/>
              </a:xfrm>
              <a:custGeom>
                <a:avLst/>
                <a:gdLst>
                  <a:gd name="T0" fmla="*/ 0 w 297"/>
                  <a:gd name="T1" fmla="*/ 0 h 390"/>
                  <a:gd name="T2" fmla="*/ 0 w 297"/>
                  <a:gd name="T3" fmla="*/ 1018 h 390"/>
                  <a:gd name="T4" fmla="*/ 1110 w 297"/>
                  <a:gd name="T5" fmla="*/ 3665 h 390"/>
                  <a:gd name="T6" fmla="*/ 1110 w 297"/>
                  <a:gd name="T7" fmla="*/ 2653 h 390"/>
                  <a:gd name="T8" fmla="*/ 0 w 297"/>
                  <a:gd name="T9" fmla="*/ 0 h 390"/>
                  <a:gd name="T10" fmla="*/ 0 60000 65536"/>
                  <a:gd name="T11" fmla="*/ 0 60000 65536"/>
                  <a:gd name="T12" fmla="*/ 0 60000 65536"/>
                  <a:gd name="T13" fmla="*/ 0 60000 65536"/>
                  <a:gd name="T14" fmla="*/ 0 60000 65536"/>
                  <a:gd name="T15" fmla="*/ 0 w 297"/>
                  <a:gd name="T16" fmla="*/ 0 h 390"/>
                  <a:gd name="T17" fmla="*/ 297 w 297"/>
                  <a:gd name="T18" fmla="*/ 390 h 390"/>
                </a:gdLst>
                <a:ahLst/>
                <a:cxnLst>
                  <a:cxn ang="T10">
                    <a:pos x="T0" y="T1"/>
                  </a:cxn>
                  <a:cxn ang="T11">
                    <a:pos x="T2" y="T3"/>
                  </a:cxn>
                  <a:cxn ang="T12">
                    <a:pos x="T4" y="T5"/>
                  </a:cxn>
                  <a:cxn ang="T13">
                    <a:pos x="T6" y="T7"/>
                  </a:cxn>
                  <a:cxn ang="T14">
                    <a:pos x="T8" y="T9"/>
                  </a:cxn>
                </a:cxnLst>
                <a:rect l="T15" t="T16" r="T17" b="T18"/>
                <a:pathLst>
                  <a:path w="297" h="390">
                    <a:moveTo>
                      <a:pt x="0" y="0"/>
                    </a:moveTo>
                    <a:lnTo>
                      <a:pt x="0" y="108"/>
                    </a:lnTo>
                    <a:lnTo>
                      <a:pt x="296" y="389"/>
                    </a:lnTo>
                    <a:lnTo>
                      <a:pt x="296" y="281"/>
                    </a:lnTo>
                    <a:lnTo>
                      <a:pt x="0" y="0"/>
                    </a:lnTo>
                  </a:path>
                </a:pathLst>
              </a:custGeom>
              <a:solidFill>
                <a:srgbClr val="005400"/>
              </a:solidFill>
              <a:ln w="12700" cap="rnd">
                <a:solidFill>
                  <a:srgbClr val="000000"/>
                </a:solidFill>
                <a:round/>
                <a:headEnd/>
                <a:tailEnd/>
              </a:ln>
            </p:spPr>
            <p:txBody>
              <a:bodyPr/>
              <a:lstStyle/>
              <a:p>
                <a:endParaRPr lang="en-US"/>
              </a:p>
            </p:txBody>
          </p:sp>
          <p:sp>
            <p:nvSpPr>
              <p:cNvPr id="1053" name="Freeform 102"/>
              <p:cNvSpPr>
                <a:spLocks/>
              </p:cNvSpPr>
              <p:nvPr/>
            </p:nvSpPr>
            <p:spPr bwMode="auto">
              <a:xfrm>
                <a:off x="1226" y="2577"/>
                <a:ext cx="321" cy="448"/>
              </a:xfrm>
              <a:custGeom>
                <a:avLst/>
                <a:gdLst>
                  <a:gd name="T0" fmla="*/ 0 w 297"/>
                  <a:gd name="T1" fmla="*/ 0 h 393"/>
                  <a:gd name="T2" fmla="*/ 0 w 297"/>
                  <a:gd name="T3" fmla="*/ 1004 h 393"/>
                  <a:gd name="T4" fmla="*/ 1110 w 297"/>
                  <a:gd name="T5" fmla="*/ 3632 h 393"/>
                  <a:gd name="T6" fmla="*/ 1110 w 297"/>
                  <a:gd name="T7" fmla="*/ 2628 h 393"/>
                  <a:gd name="T8" fmla="*/ 0 w 297"/>
                  <a:gd name="T9" fmla="*/ 0 h 393"/>
                  <a:gd name="T10" fmla="*/ 0 60000 65536"/>
                  <a:gd name="T11" fmla="*/ 0 60000 65536"/>
                  <a:gd name="T12" fmla="*/ 0 60000 65536"/>
                  <a:gd name="T13" fmla="*/ 0 60000 65536"/>
                  <a:gd name="T14" fmla="*/ 0 60000 65536"/>
                  <a:gd name="T15" fmla="*/ 0 w 297"/>
                  <a:gd name="T16" fmla="*/ 0 h 393"/>
                  <a:gd name="T17" fmla="*/ 297 w 297"/>
                  <a:gd name="T18" fmla="*/ 393 h 393"/>
                </a:gdLst>
                <a:ahLst/>
                <a:cxnLst>
                  <a:cxn ang="T10">
                    <a:pos x="T0" y="T1"/>
                  </a:cxn>
                  <a:cxn ang="T11">
                    <a:pos x="T2" y="T3"/>
                  </a:cxn>
                  <a:cxn ang="T12">
                    <a:pos x="T4" y="T5"/>
                  </a:cxn>
                  <a:cxn ang="T13">
                    <a:pos x="T6" y="T7"/>
                  </a:cxn>
                  <a:cxn ang="T14">
                    <a:pos x="T8" y="T9"/>
                  </a:cxn>
                </a:cxnLst>
                <a:rect l="T15" t="T16" r="T17" b="T18"/>
                <a:pathLst>
                  <a:path w="297" h="393">
                    <a:moveTo>
                      <a:pt x="0" y="0"/>
                    </a:moveTo>
                    <a:lnTo>
                      <a:pt x="0" y="109"/>
                    </a:lnTo>
                    <a:lnTo>
                      <a:pt x="296" y="392"/>
                    </a:lnTo>
                    <a:lnTo>
                      <a:pt x="296" y="283"/>
                    </a:lnTo>
                    <a:lnTo>
                      <a:pt x="0" y="0"/>
                    </a:lnTo>
                  </a:path>
                </a:pathLst>
              </a:custGeom>
              <a:solidFill>
                <a:srgbClr val="005400"/>
              </a:solidFill>
              <a:ln w="12700" cap="rnd">
                <a:solidFill>
                  <a:srgbClr val="000000"/>
                </a:solidFill>
                <a:round/>
                <a:headEnd/>
                <a:tailEnd/>
              </a:ln>
            </p:spPr>
            <p:txBody>
              <a:bodyPr/>
              <a:lstStyle/>
              <a:p>
                <a:endParaRPr lang="en-US"/>
              </a:p>
            </p:txBody>
          </p:sp>
          <p:sp>
            <p:nvSpPr>
              <p:cNvPr id="1054" name="Freeform 103"/>
              <p:cNvSpPr>
                <a:spLocks/>
              </p:cNvSpPr>
              <p:nvPr/>
            </p:nvSpPr>
            <p:spPr bwMode="auto">
              <a:xfrm>
                <a:off x="1546" y="2900"/>
                <a:ext cx="318" cy="449"/>
              </a:xfrm>
              <a:custGeom>
                <a:avLst/>
                <a:gdLst>
                  <a:gd name="T0" fmla="*/ 0 w 294"/>
                  <a:gd name="T1" fmla="*/ 0 h 394"/>
                  <a:gd name="T2" fmla="*/ 0 w 294"/>
                  <a:gd name="T3" fmla="*/ 1003 h 394"/>
                  <a:gd name="T4" fmla="*/ 1110 w 294"/>
                  <a:gd name="T5" fmla="*/ 3626 h 394"/>
                  <a:gd name="T6" fmla="*/ 1110 w 294"/>
                  <a:gd name="T7" fmla="*/ 2623 h 394"/>
                  <a:gd name="T8" fmla="*/ 0 w 294"/>
                  <a:gd name="T9" fmla="*/ 0 h 394"/>
                  <a:gd name="T10" fmla="*/ 0 60000 65536"/>
                  <a:gd name="T11" fmla="*/ 0 60000 65536"/>
                  <a:gd name="T12" fmla="*/ 0 60000 65536"/>
                  <a:gd name="T13" fmla="*/ 0 60000 65536"/>
                  <a:gd name="T14" fmla="*/ 0 60000 65536"/>
                  <a:gd name="T15" fmla="*/ 0 w 294"/>
                  <a:gd name="T16" fmla="*/ 0 h 394"/>
                  <a:gd name="T17" fmla="*/ 294 w 294"/>
                  <a:gd name="T18" fmla="*/ 394 h 394"/>
                </a:gdLst>
                <a:ahLst/>
                <a:cxnLst>
                  <a:cxn ang="T10">
                    <a:pos x="T0" y="T1"/>
                  </a:cxn>
                  <a:cxn ang="T11">
                    <a:pos x="T2" y="T3"/>
                  </a:cxn>
                  <a:cxn ang="T12">
                    <a:pos x="T4" y="T5"/>
                  </a:cxn>
                  <a:cxn ang="T13">
                    <a:pos x="T6" y="T7"/>
                  </a:cxn>
                  <a:cxn ang="T14">
                    <a:pos x="T8" y="T9"/>
                  </a:cxn>
                </a:cxnLst>
                <a:rect l="T15" t="T16" r="T17" b="T18"/>
                <a:pathLst>
                  <a:path w="294" h="394">
                    <a:moveTo>
                      <a:pt x="0" y="0"/>
                    </a:moveTo>
                    <a:lnTo>
                      <a:pt x="0" y="109"/>
                    </a:lnTo>
                    <a:lnTo>
                      <a:pt x="293" y="393"/>
                    </a:lnTo>
                    <a:lnTo>
                      <a:pt x="293" y="284"/>
                    </a:lnTo>
                    <a:lnTo>
                      <a:pt x="0" y="0"/>
                    </a:lnTo>
                  </a:path>
                </a:pathLst>
              </a:custGeom>
              <a:solidFill>
                <a:srgbClr val="005400"/>
              </a:solidFill>
              <a:ln w="12700" cap="rnd">
                <a:solidFill>
                  <a:srgbClr val="000000"/>
                </a:solidFill>
                <a:round/>
                <a:headEnd/>
                <a:tailEnd/>
              </a:ln>
            </p:spPr>
            <p:txBody>
              <a:bodyPr/>
              <a:lstStyle/>
              <a:p>
                <a:endParaRPr lang="en-US"/>
              </a:p>
            </p:txBody>
          </p:sp>
          <p:sp>
            <p:nvSpPr>
              <p:cNvPr id="1055" name="AutoShape 104"/>
              <p:cNvSpPr>
                <a:spLocks noChangeArrowheads="1"/>
              </p:cNvSpPr>
              <p:nvPr/>
            </p:nvSpPr>
            <p:spPr bwMode="auto">
              <a:xfrm>
                <a:off x="1860" y="2898"/>
                <a:ext cx="638" cy="652"/>
              </a:xfrm>
              <a:prstGeom prst="diamond">
                <a:avLst/>
              </a:prstGeom>
              <a:solidFill>
                <a:srgbClr val="B3B900"/>
              </a:solidFill>
              <a:ln w="12700">
                <a:solidFill>
                  <a:srgbClr val="000000"/>
                </a:solidFill>
                <a:miter lim="800000"/>
                <a:headEnd/>
                <a:tailEnd/>
              </a:ln>
            </p:spPr>
            <p:txBody>
              <a:bodyPr wrap="none" anchor="ctr"/>
              <a:lstStyle/>
              <a:p>
                <a:endParaRPr lang="fr-CA"/>
              </a:p>
            </p:txBody>
          </p:sp>
          <p:sp>
            <p:nvSpPr>
              <p:cNvPr id="1056" name="Freeform 105"/>
              <p:cNvSpPr>
                <a:spLocks/>
              </p:cNvSpPr>
              <p:nvPr/>
            </p:nvSpPr>
            <p:spPr bwMode="auto">
              <a:xfrm>
                <a:off x="1858" y="3222"/>
                <a:ext cx="321" cy="451"/>
              </a:xfrm>
              <a:custGeom>
                <a:avLst/>
                <a:gdLst>
                  <a:gd name="T0" fmla="*/ 0 w 297"/>
                  <a:gd name="T1" fmla="*/ 0 h 394"/>
                  <a:gd name="T2" fmla="*/ 0 w 297"/>
                  <a:gd name="T3" fmla="*/ 1090 h 394"/>
                  <a:gd name="T4" fmla="*/ 1110 w 297"/>
                  <a:gd name="T5" fmla="*/ 3915 h 394"/>
                  <a:gd name="T6" fmla="*/ 1110 w 297"/>
                  <a:gd name="T7" fmla="*/ 2828 h 394"/>
                  <a:gd name="T8" fmla="*/ 0 w 297"/>
                  <a:gd name="T9" fmla="*/ 0 h 394"/>
                  <a:gd name="T10" fmla="*/ 0 60000 65536"/>
                  <a:gd name="T11" fmla="*/ 0 60000 65536"/>
                  <a:gd name="T12" fmla="*/ 0 60000 65536"/>
                  <a:gd name="T13" fmla="*/ 0 60000 65536"/>
                  <a:gd name="T14" fmla="*/ 0 60000 65536"/>
                  <a:gd name="T15" fmla="*/ 0 w 297"/>
                  <a:gd name="T16" fmla="*/ 0 h 394"/>
                  <a:gd name="T17" fmla="*/ 297 w 297"/>
                  <a:gd name="T18" fmla="*/ 394 h 394"/>
                </a:gdLst>
                <a:ahLst/>
                <a:cxnLst>
                  <a:cxn ang="T10">
                    <a:pos x="T0" y="T1"/>
                  </a:cxn>
                  <a:cxn ang="T11">
                    <a:pos x="T2" y="T3"/>
                  </a:cxn>
                  <a:cxn ang="T12">
                    <a:pos x="T4" y="T5"/>
                  </a:cxn>
                  <a:cxn ang="T13">
                    <a:pos x="T6" y="T7"/>
                  </a:cxn>
                  <a:cxn ang="T14">
                    <a:pos x="T8" y="T9"/>
                  </a:cxn>
                </a:cxnLst>
                <a:rect l="T15" t="T16" r="T17" b="T18"/>
                <a:pathLst>
                  <a:path w="297" h="394">
                    <a:moveTo>
                      <a:pt x="0" y="0"/>
                    </a:moveTo>
                    <a:lnTo>
                      <a:pt x="0" y="109"/>
                    </a:lnTo>
                    <a:lnTo>
                      <a:pt x="296" y="393"/>
                    </a:lnTo>
                    <a:lnTo>
                      <a:pt x="296" y="284"/>
                    </a:lnTo>
                    <a:lnTo>
                      <a:pt x="0" y="0"/>
                    </a:lnTo>
                  </a:path>
                </a:pathLst>
              </a:custGeom>
              <a:solidFill>
                <a:srgbClr val="AD6900"/>
              </a:solidFill>
              <a:ln w="12700" cap="rnd">
                <a:solidFill>
                  <a:srgbClr val="000000"/>
                </a:solidFill>
                <a:round/>
                <a:headEnd/>
                <a:tailEnd/>
              </a:ln>
            </p:spPr>
            <p:txBody>
              <a:bodyPr/>
              <a:lstStyle/>
              <a:p>
                <a:endParaRPr lang="en-US"/>
              </a:p>
            </p:txBody>
          </p:sp>
          <p:sp>
            <p:nvSpPr>
              <p:cNvPr id="1057" name="Freeform 106"/>
              <p:cNvSpPr>
                <a:spLocks/>
              </p:cNvSpPr>
              <p:nvPr/>
            </p:nvSpPr>
            <p:spPr bwMode="auto">
              <a:xfrm>
                <a:off x="2178" y="3228"/>
                <a:ext cx="320" cy="447"/>
              </a:xfrm>
              <a:custGeom>
                <a:avLst/>
                <a:gdLst>
                  <a:gd name="T0" fmla="*/ 1109 w 296"/>
                  <a:gd name="T1" fmla="*/ 0 h 391"/>
                  <a:gd name="T2" fmla="*/ 1109 w 296"/>
                  <a:gd name="T3" fmla="*/ 1046 h 391"/>
                  <a:gd name="T4" fmla="*/ 0 w 296"/>
                  <a:gd name="T5" fmla="*/ 3794 h 391"/>
                  <a:gd name="T6" fmla="*/ 0 w 296"/>
                  <a:gd name="T7" fmla="*/ 2744 h 391"/>
                  <a:gd name="T8" fmla="*/ 1109 w 296"/>
                  <a:gd name="T9" fmla="*/ 0 h 391"/>
                  <a:gd name="T10" fmla="*/ 0 60000 65536"/>
                  <a:gd name="T11" fmla="*/ 0 60000 65536"/>
                  <a:gd name="T12" fmla="*/ 0 60000 65536"/>
                  <a:gd name="T13" fmla="*/ 0 60000 65536"/>
                  <a:gd name="T14" fmla="*/ 0 60000 65536"/>
                  <a:gd name="T15" fmla="*/ 0 w 296"/>
                  <a:gd name="T16" fmla="*/ 0 h 391"/>
                  <a:gd name="T17" fmla="*/ 296 w 296"/>
                  <a:gd name="T18" fmla="*/ 391 h 391"/>
                </a:gdLst>
                <a:ahLst/>
                <a:cxnLst>
                  <a:cxn ang="T10">
                    <a:pos x="T0" y="T1"/>
                  </a:cxn>
                  <a:cxn ang="T11">
                    <a:pos x="T2" y="T3"/>
                  </a:cxn>
                  <a:cxn ang="T12">
                    <a:pos x="T4" y="T5"/>
                  </a:cxn>
                  <a:cxn ang="T13">
                    <a:pos x="T6" y="T7"/>
                  </a:cxn>
                  <a:cxn ang="T14">
                    <a:pos x="T8" y="T9"/>
                  </a:cxn>
                </a:cxnLst>
                <a:rect l="T15" t="T16" r="T17" b="T18"/>
                <a:pathLst>
                  <a:path w="296" h="391">
                    <a:moveTo>
                      <a:pt x="295" y="0"/>
                    </a:moveTo>
                    <a:lnTo>
                      <a:pt x="295" y="108"/>
                    </a:lnTo>
                    <a:lnTo>
                      <a:pt x="0" y="390"/>
                    </a:lnTo>
                    <a:lnTo>
                      <a:pt x="0" y="282"/>
                    </a:lnTo>
                    <a:lnTo>
                      <a:pt x="295" y="0"/>
                    </a:lnTo>
                  </a:path>
                </a:pathLst>
              </a:custGeom>
              <a:solidFill>
                <a:srgbClr val="EAEC5E"/>
              </a:solidFill>
              <a:ln w="12700" cap="rnd">
                <a:solidFill>
                  <a:srgbClr val="000000"/>
                </a:solidFill>
                <a:round/>
                <a:headEnd/>
                <a:tailEnd/>
              </a:ln>
            </p:spPr>
            <p:txBody>
              <a:bodyPr/>
              <a:lstStyle/>
              <a:p>
                <a:endParaRPr lang="en-US"/>
              </a:p>
            </p:txBody>
          </p:sp>
          <p:sp>
            <p:nvSpPr>
              <p:cNvPr id="1058" name="AutoShape 107"/>
              <p:cNvSpPr>
                <a:spLocks noChangeArrowheads="1"/>
              </p:cNvSpPr>
              <p:nvPr/>
            </p:nvSpPr>
            <p:spPr bwMode="auto">
              <a:xfrm>
                <a:off x="1224" y="2248"/>
                <a:ext cx="642" cy="655"/>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59" name="AutoShape 108"/>
              <p:cNvSpPr>
                <a:spLocks noChangeArrowheads="1"/>
              </p:cNvSpPr>
              <p:nvPr/>
            </p:nvSpPr>
            <p:spPr bwMode="auto">
              <a:xfrm>
                <a:off x="3456" y="1268"/>
                <a:ext cx="638" cy="651"/>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1060" name="AutoShape 109"/>
              <p:cNvSpPr>
                <a:spLocks noChangeArrowheads="1"/>
              </p:cNvSpPr>
              <p:nvPr/>
            </p:nvSpPr>
            <p:spPr bwMode="auto">
              <a:xfrm>
                <a:off x="3778" y="1596"/>
                <a:ext cx="637" cy="652"/>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1061" name="AutoShape 110"/>
              <p:cNvSpPr>
                <a:spLocks noChangeArrowheads="1"/>
              </p:cNvSpPr>
              <p:nvPr/>
            </p:nvSpPr>
            <p:spPr bwMode="auto">
              <a:xfrm>
                <a:off x="3456" y="2574"/>
                <a:ext cx="643" cy="653"/>
              </a:xfrm>
              <a:prstGeom prst="diamond">
                <a:avLst/>
              </a:prstGeom>
              <a:solidFill>
                <a:srgbClr val="7B00E4"/>
              </a:solidFill>
              <a:ln w="12700">
                <a:solidFill>
                  <a:srgbClr val="000000"/>
                </a:solidFill>
                <a:miter lim="800000"/>
                <a:headEnd/>
                <a:tailEnd/>
              </a:ln>
            </p:spPr>
            <p:txBody>
              <a:bodyPr wrap="none" anchor="ctr"/>
              <a:lstStyle/>
              <a:p>
                <a:endParaRPr lang="fr-CA"/>
              </a:p>
            </p:txBody>
          </p:sp>
          <p:sp>
            <p:nvSpPr>
              <p:cNvPr id="1062" name="AutoShape 111"/>
              <p:cNvSpPr>
                <a:spLocks noChangeArrowheads="1"/>
              </p:cNvSpPr>
              <p:nvPr/>
            </p:nvSpPr>
            <p:spPr bwMode="auto">
              <a:xfrm>
                <a:off x="3140" y="2898"/>
                <a:ext cx="643" cy="652"/>
              </a:xfrm>
              <a:prstGeom prst="diamond">
                <a:avLst/>
              </a:prstGeom>
              <a:solidFill>
                <a:srgbClr val="7B00E4"/>
              </a:solidFill>
              <a:ln w="12700">
                <a:solidFill>
                  <a:srgbClr val="000000"/>
                </a:solidFill>
                <a:miter lim="800000"/>
                <a:headEnd/>
                <a:tailEnd/>
              </a:ln>
            </p:spPr>
            <p:txBody>
              <a:bodyPr wrap="none" anchor="ctr"/>
              <a:lstStyle/>
              <a:p>
                <a:endParaRPr lang="fr-CA"/>
              </a:p>
            </p:txBody>
          </p:sp>
          <p:sp>
            <p:nvSpPr>
              <p:cNvPr id="1063" name="Freeform 112"/>
              <p:cNvSpPr>
                <a:spLocks/>
              </p:cNvSpPr>
              <p:nvPr/>
            </p:nvSpPr>
            <p:spPr bwMode="auto">
              <a:xfrm>
                <a:off x="3452" y="1594"/>
                <a:ext cx="323" cy="449"/>
              </a:xfrm>
              <a:custGeom>
                <a:avLst/>
                <a:gdLst>
                  <a:gd name="T0" fmla="*/ 0 w 299"/>
                  <a:gd name="T1" fmla="*/ 0 h 393"/>
                  <a:gd name="T2" fmla="*/ 0 w 299"/>
                  <a:gd name="T3" fmla="*/ 1055 h 393"/>
                  <a:gd name="T4" fmla="*/ 1106 w 299"/>
                  <a:gd name="T5" fmla="*/ 3775 h 393"/>
                  <a:gd name="T6" fmla="*/ 1106 w 299"/>
                  <a:gd name="T7" fmla="*/ 2729 h 393"/>
                  <a:gd name="T8" fmla="*/ 0 w 299"/>
                  <a:gd name="T9" fmla="*/ 0 h 393"/>
                  <a:gd name="T10" fmla="*/ 0 60000 65536"/>
                  <a:gd name="T11" fmla="*/ 0 60000 65536"/>
                  <a:gd name="T12" fmla="*/ 0 60000 65536"/>
                  <a:gd name="T13" fmla="*/ 0 60000 65536"/>
                  <a:gd name="T14" fmla="*/ 0 60000 65536"/>
                  <a:gd name="T15" fmla="*/ 0 w 299"/>
                  <a:gd name="T16" fmla="*/ 0 h 393"/>
                  <a:gd name="T17" fmla="*/ 299 w 299"/>
                  <a:gd name="T18" fmla="*/ 393 h 393"/>
                </a:gdLst>
                <a:ahLst/>
                <a:cxnLst>
                  <a:cxn ang="T10">
                    <a:pos x="T0" y="T1"/>
                  </a:cxn>
                  <a:cxn ang="T11">
                    <a:pos x="T2" y="T3"/>
                  </a:cxn>
                  <a:cxn ang="T12">
                    <a:pos x="T4" y="T5"/>
                  </a:cxn>
                  <a:cxn ang="T13">
                    <a:pos x="T6" y="T7"/>
                  </a:cxn>
                  <a:cxn ang="T14">
                    <a:pos x="T8" y="T9"/>
                  </a:cxn>
                </a:cxnLst>
                <a:rect l="T15" t="T16" r="T17" b="T18"/>
                <a:pathLst>
                  <a:path w="299" h="393">
                    <a:moveTo>
                      <a:pt x="0" y="0"/>
                    </a:moveTo>
                    <a:lnTo>
                      <a:pt x="0" y="109"/>
                    </a:lnTo>
                    <a:lnTo>
                      <a:pt x="298" y="392"/>
                    </a:lnTo>
                    <a:lnTo>
                      <a:pt x="298" y="283"/>
                    </a:lnTo>
                    <a:lnTo>
                      <a:pt x="0" y="0"/>
                    </a:lnTo>
                  </a:path>
                </a:pathLst>
              </a:custGeom>
              <a:solidFill>
                <a:srgbClr val="790015"/>
              </a:solidFill>
              <a:ln w="12700" cap="rnd">
                <a:solidFill>
                  <a:srgbClr val="000000"/>
                </a:solidFill>
                <a:round/>
                <a:headEnd/>
                <a:tailEnd/>
              </a:ln>
            </p:spPr>
            <p:txBody>
              <a:bodyPr/>
              <a:lstStyle/>
              <a:p>
                <a:endParaRPr lang="en-US"/>
              </a:p>
            </p:txBody>
          </p:sp>
          <p:sp>
            <p:nvSpPr>
              <p:cNvPr id="1064" name="Freeform 113"/>
              <p:cNvSpPr>
                <a:spLocks/>
              </p:cNvSpPr>
              <p:nvPr/>
            </p:nvSpPr>
            <p:spPr bwMode="auto">
              <a:xfrm>
                <a:off x="3774" y="1922"/>
                <a:ext cx="319" cy="445"/>
              </a:xfrm>
              <a:custGeom>
                <a:avLst/>
                <a:gdLst>
                  <a:gd name="T0" fmla="*/ 0 w 295"/>
                  <a:gd name="T1" fmla="*/ 0 h 390"/>
                  <a:gd name="T2" fmla="*/ 0 w 295"/>
                  <a:gd name="T3" fmla="*/ 1018 h 390"/>
                  <a:gd name="T4" fmla="*/ 1108 w 295"/>
                  <a:gd name="T5" fmla="*/ 3665 h 390"/>
                  <a:gd name="T6" fmla="*/ 1108 w 295"/>
                  <a:gd name="T7" fmla="*/ 2653 h 390"/>
                  <a:gd name="T8" fmla="*/ 0 w 295"/>
                  <a:gd name="T9" fmla="*/ 0 h 390"/>
                  <a:gd name="T10" fmla="*/ 0 60000 65536"/>
                  <a:gd name="T11" fmla="*/ 0 60000 65536"/>
                  <a:gd name="T12" fmla="*/ 0 60000 65536"/>
                  <a:gd name="T13" fmla="*/ 0 60000 65536"/>
                  <a:gd name="T14" fmla="*/ 0 60000 65536"/>
                  <a:gd name="T15" fmla="*/ 0 w 295"/>
                  <a:gd name="T16" fmla="*/ 0 h 390"/>
                  <a:gd name="T17" fmla="*/ 295 w 295"/>
                  <a:gd name="T18" fmla="*/ 390 h 390"/>
                </a:gdLst>
                <a:ahLst/>
                <a:cxnLst>
                  <a:cxn ang="T10">
                    <a:pos x="T0" y="T1"/>
                  </a:cxn>
                  <a:cxn ang="T11">
                    <a:pos x="T2" y="T3"/>
                  </a:cxn>
                  <a:cxn ang="T12">
                    <a:pos x="T4" y="T5"/>
                  </a:cxn>
                  <a:cxn ang="T13">
                    <a:pos x="T6" y="T7"/>
                  </a:cxn>
                  <a:cxn ang="T14">
                    <a:pos x="T8" y="T9"/>
                  </a:cxn>
                </a:cxnLst>
                <a:rect l="T15" t="T16" r="T17" b="T18"/>
                <a:pathLst>
                  <a:path w="295" h="390">
                    <a:moveTo>
                      <a:pt x="0" y="0"/>
                    </a:moveTo>
                    <a:lnTo>
                      <a:pt x="0" y="108"/>
                    </a:lnTo>
                    <a:lnTo>
                      <a:pt x="294" y="389"/>
                    </a:lnTo>
                    <a:lnTo>
                      <a:pt x="294" y="281"/>
                    </a:lnTo>
                    <a:lnTo>
                      <a:pt x="0" y="0"/>
                    </a:lnTo>
                  </a:path>
                </a:pathLst>
              </a:custGeom>
              <a:solidFill>
                <a:srgbClr val="790015"/>
              </a:solidFill>
              <a:ln w="12700" cap="rnd">
                <a:solidFill>
                  <a:srgbClr val="000000"/>
                </a:solidFill>
                <a:round/>
                <a:headEnd/>
                <a:tailEnd/>
              </a:ln>
            </p:spPr>
            <p:txBody>
              <a:bodyPr/>
              <a:lstStyle/>
              <a:p>
                <a:endParaRPr lang="en-US"/>
              </a:p>
            </p:txBody>
          </p:sp>
          <p:sp>
            <p:nvSpPr>
              <p:cNvPr id="1065" name="Freeform 114"/>
              <p:cNvSpPr>
                <a:spLocks/>
              </p:cNvSpPr>
              <p:nvPr/>
            </p:nvSpPr>
            <p:spPr bwMode="auto">
              <a:xfrm>
                <a:off x="4092" y="1922"/>
                <a:ext cx="323" cy="445"/>
              </a:xfrm>
              <a:custGeom>
                <a:avLst/>
                <a:gdLst>
                  <a:gd name="T0" fmla="*/ 1106 w 299"/>
                  <a:gd name="T1" fmla="*/ 0 h 390"/>
                  <a:gd name="T2" fmla="*/ 1106 w 299"/>
                  <a:gd name="T3" fmla="*/ 1018 h 390"/>
                  <a:gd name="T4" fmla="*/ 0 w 299"/>
                  <a:gd name="T5" fmla="*/ 3665 h 390"/>
                  <a:gd name="T6" fmla="*/ 0 w 299"/>
                  <a:gd name="T7" fmla="*/ 2653 h 390"/>
                  <a:gd name="T8" fmla="*/ 1106 w 299"/>
                  <a:gd name="T9" fmla="*/ 0 h 390"/>
                  <a:gd name="T10" fmla="*/ 0 60000 65536"/>
                  <a:gd name="T11" fmla="*/ 0 60000 65536"/>
                  <a:gd name="T12" fmla="*/ 0 60000 65536"/>
                  <a:gd name="T13" fmla="*/ 0 60000 65536"/>
                  <a:gd name="T14" fmla="*/ 0 60000 65536"/>
                  <a:gd name="T15" fmla="*/ 0 w 299"/>
                  <a:gd name="T16" fmla="*/ 0 h 390"/>
                  <a:gd name="T17" fmla="*/ 299 w 299"/>
                  <a:gd name="T18" fmla="*/ 390 h 390"/>
                </a:gdLst>
                <a:ahLst/>
                <a:cxnLst>
                  <a:cxn ang="T10">
                    <a:pos x="T0" y="T1"/>
                  </a:cxn>
                  <a:cxn ang="T11">
                    <a:pos x="T2" y="T3"/>
                  </a:cxn>
                  <a:cxn ang="T12">
                    <a:pos x="T4" y="T5"/>
                  </a:cxn>
                  <a:cxn ang="T13">
                    <a:pos x="T6" y="T7"/>
                  </a:cxn>
                  <a:cxn ang="T14">
                    <a:pos x="T8" y="T9"/>
                  </a:cxn>
                </a:cxnLst>
                <a:rect l="T15" t="T16" r="T17" b="T18"/>
                <a:pathLst>
                  <a:path w="299" h="390">
                    <a:moveTo>
                      <a:pt x="298" y="0"/>
                    </a:moveTo>
                    <a:lnTo>
                      <a:pt x="298" y="108"/>
                    </a:lnTo>
                    <a:lnTo>
                      <a:pt x="0" y="389"/>
                    </a:lnTo>
                    <a:lnTo>
                      <a:pt x="0" y="281"/>
                    </a:lnTo>
                    <a:lnTo>
                      <a:pt x="298" y="0"/>
                    </a:lnTo>
                  </a:path>
                </a:pathLst>
              </a:custGeom>
              <a:solidFill>
                <a:srgbClr val="E5405D"/>
              </a:solidFill>
              <a:ln w="12700" cap="rnd">
                <a:solidFill>
                  <a:srgbClr val="000000"/>
                </a:solidFill>
                <a:round/>
                <a:headEnd/>
                <a:tailEnd/>
              </a:ln>
            </p:spPr>
            <p:txBody>
              <a:bodyPr/>
              <a:lstStyle/>
              <a:p>
                <a:endParaRPr lang="en-US"/>
              </a:p>
            </p:txBody>
          </p:sp>
          <p:sp>
            <p:nvSpPr>
              <p:cNvPr id="1066" name="Freeform 115"/>
              <p:cNvSpPr>
                <a:spLocks/>
              </p:cNvSpPr>
              <p:nvPr/>
            </p:nvSpPr>
            <p:spPr bwMode="auto">
              <a:xfrm>
                <a:off x="4092" y="2577"/>
                <a:ext cx="323" cy="448"/>
              </a:xfrm>
              <a:custGeom>
                <a:avLst/>
                <a:gdLst>
                  <a:gd name="T0" fmla="*/ 1106 w 299"/>
                  <a:gd name="T1" fmla="*/ 0 h 393"/>
                  <a:gd name="T2" fmla="*/ 1106 w 299"/>
                  <a:gd name="T3" fmla="*/ 1004 h 393"/>
                  <a:gd name="T4" fmla="*/ 0 w 299"/>
                  <a:gd name="T5" fmla="*/ 3632 h 393"/>
                  <a:gd name="T6" fmla="*/ 0 w 299"/>
                  <a:gd name="T7" fmla="*/ 2628 h 393"/>
                  <a:gd name="T8" fmla="*/ 1106 w 299"/>
                  <a:gd name="T9" fmla="*/ 0 h 393"/>
                  <a:gd name="T10" fmla="*/ 0 60000 65536"/>
                  <a:gd name="T11" fmla="*/ 0 60000 65536"/>
                  <a:gd name="T12" fmla="*/ 0 60000 65536"/>
                  <a:gd name="T13" fmla="*/ 0 60000 65536"/>
                  <a:gd name="T14" fmla="*/ 0 60000 65536"/>
                  <a:gd name="T15" fmla="*/ 0 w 299"/>
                  <a:gd name="T16" fmla="*/ 0 h 393"/>
                  <a:gd name="T17" fmla="*/ 299 w 299"/>
                  <a:gd name="T18" fmla="*/ 393 h 393"/>
                </a:gdLst>
                <a:ahLst/>
                <a:cxnLst>
                  <a:cxn ang="T10">
                    <a:pos x="T0" y="T1"/>
                  </a:cxn>
                  <a:cxn ang="T11">
                    <a:pos x="T2" y="T3"/>
                  </a:cxn>
                  <a:cxn ang="T12">
                    <a:pos x="T4" y="T5"/>
                  </a:cxn>
                  <a:cxn ang="T13">
                    <a:pos x="T6" y="T7"/>
                  </a:cxn>
                  <a:cxn ang="T14">
                    <a:pos x="T8" y="T9"/>
                  </a:cxn>
                </a:cxnLst>
                <a:rect l="T15" t="T16" r="T17" b="T18"/>
                <a:pathLst>
                  <a:path w="299" h="393">
                    <a:moveTo>
                      <a:pt x="298" y="0"/>
                    </a:moveTo>
                    <a:lnTo>
                      <a:pt x="298" y="109"/>
                    </a:lnTo>
                    <a:lnTo>
                      <a:pt x="0" y="392"/>
                    </a:lnTo>
                    <a:lnTo>
                      <a:pt x="0" y="283"/>
                    </a:lnTo>
                    <a:lnTo>
                      <a:pt x="298" y="0"/>
                    </a:lnTo>
                  </a:path>
                </a:pathLst>
              </a:custGeom>
              <a:solidFill>
                <a:srgbClr val="E5405D"/>
              </a:solidFill>
              <a:ln w="12700" cap="rnd">
                <a:solidFill>
                  <a:srgbClr val="000000"/>
                </a:solidFill>
                <a:round/>
                <a:headEnd/>
                <a:tailEnd/>
              </a:ln>
            </p:spPr>
            <p:txBody>
              <a:bodyPr/>
              <a:lstStyle/>
              <a:p>
                <a:endParaRPr lang="en-US"/>
              </a:p>
            </p:txBody>
          </p:sp>
          <p:sp>
            <p:nvSpPr>
              <p:cNvPr id="1067" name="Freeform 116"/>
              <p:cNvSpPr>
                <a:spLocks/>
              </p:cNvSpPr>
              <p:nvPr/>
            </p:nvSpPr>
            <p:spPr bwMode="auto">
              <a:xfrm>
                <a:off x="3776" y="2900"/>
                <a:ext cx="317" cy="449"/>
              </a:xfrm>
              <a:custGeom>
                <a:avLst/>
                <a:gdLst>
                  <a:gd name="T0" fmla="*/ 1110 w 293"/>
                  <a:gd name="T1" fmla="*/ 0 h 394"/>
                  <a:gd name="T2" fmla="*/ 1110 w 293"/>
                  <a:gd name="T3" fmla="*/ 1003 h 394"/>
                  <a:gd name="T4" fmla="*/ 0 w 293"/>
                  <a:gd name="T5" fmla="*/ 3626 h 394"/>
                  <a:gd name="T6" fmla="*/ 0 w 293"/>
                  <a:gd name="T7" fmla="*/ 2623 h 394"/>
                  <a:gd name="T8" fmla="*/ 1110 w 293"/>
                  <a:gd name="T9" fmla="*/ 0 h 394"/>
                  <a:gd name="T10" fmla="*/ 0 60000 65536"/>
                  <a:gd name="T11" fmla="*/ 0 60000 65536"/>
                  <a:gd name="T12" fmla="*/ 0 60000 65536"/>
                  <a:gd name="T13" fmla="*/ 0 60000 65536"/>
                  <a:gd name="T14" fmla="*/ 0 60000 65536"/>
                  <a:gd name="T15" fmla="*/ 0 w 293"/>
                  <a:gd name="T16" fmla="*/ 0 h 394"/>
                  <a:gd name="T17" fmla="*/ 293 w 293"/>
                  <a:gd name="T18" fmla="*/ 394 h 394"/>
                </a:gdLst>
                <a:ahLst/>
                <a:cxnLst>
                  <a:cxn ang="T10">
                    <a:pos x="T0" y="T1"/>
                  </a:cxn>
                  <a:cxn ang="T11">
                    <a:pos x="T2" y="T3"/>
                  </a:cxn>
                  <a:cxn ang="T12">
                    <a:pos x="T4" y="T5"/>
                  </a:cxn>
                  <a:cxn ang="T13">
                    <a:pos x="T6" y="T7"/>
                  </a:cxn>
                  <a:cxn ang="T14">
                    <a:pos x="T8" y="T9"/>
                  </a:cxn>
                </a:cxnLst>
                <a:rect l="T15" t="T16" r="T17" b="T18"/>
                <a:pathLst>
                  <a:path w="293" h="394">
                    <a:moveTo>
                      <a:pt x="292" y="0"/>
                    </a:moveTo>
                    <a:lnTo>
                      <a:pt x="292" y="109"/>
                    </a:lnTo>
                    <a:lnTo>
                      <a:pt x="0" y="393"/>
                    </a:lnTo>
                    <a:lnTo>
                      <a:pt x="0" y="284"/>
                    </a:lnTo>
                    <a:lnTo>
                      <a:pt x="292" y="0"/>
                    </a:lnTo>
                  </a:path>
                </a:pathLst>
              </a:custGeom>
              <a:solidFill>
                <a:srgbClr val="B760F9"/>
              </a:solidFill>
              <a:ln w="12700" cap="rnd">
                <a:solidFill>
                  <a:srgbClr val="000000"/>
                </a:solidFill>
                <a:round/>
                <a:headEnd/>
                <a:tailEnd/>
              </a:ln>
            </p:spPr>
            <p:txBody>
              <a:bodyPr/>
              <a:lstStyle/>
              <a:p>
                <a:endParaRPr lang="en-US"/>
              </a:p>
            </p:txBody>
          </p:sp>
          <p:sp>
            <p:nvSpPr>
              <p:cNvPr id="1068" name="Freeform 117"/>
              <p:cNvSpPr>
                <a:spLocks/>
              </p:cNvSpPr>
              <p:nvPr/>
            </p:nvSpPr>
            <p:spPr bwMode="auto">
              <a:xfrm>
                <a:off x="3459" y="3222"/>
                <a:ext cx="318" cy="451"/>
              </a:xfrm>
              <a:custGeom>
                <a:avLst/>
                <a:gdLst>
                  <a:gd name="T0" fmla="*/ 1110 w 294"/>
                  <a:gd name="T1" fmla="*/ 0 h 394"/>
                  <a:gd name="T2" fmla="*/ 1110 w 294"/>
                  <a:gd name="T3" fmla="*/ 1090 h 394"/>
                  <a:gd name="T4" fmla="*/ 0 w 294"/>
                  <a:gd name="T5" fmla="*/ 3915 h 394"/>
                  <a:gd name="T6" fmla="*/ 0 w 294"/>
                  <a:gd name="T7" fmla="*/ 2828 h 394"/>
                  <a:gd name="T8" fmla="*/ 1110 w 294"/>
                  <a:gd name="T9" fmla="*/ 0 h 394"/>
                  <a:gd name="T10" fmla="*/ 0 60000 65536"/>
                  <a:gd name="T11" fmla="*/ 0 60000 65536"/>
                  <a:gd name="T12" fmla="*/ 0 60000 65536"/>
                  <a:gd name="T13" fmla="*/ 0 60000 65536"/>
                  <a:gd name="T14" fmla="*/ 0 60000 65536"/>
                  <a:gd name="T15" fmla="*/ 0 w 294"/>
                  <a:gd name="T16" fmla="*/ 0 h 394"/>
                  <a:gd name="T17" fmla="*/ 294 w 294"/>
                  <a:gd name="T18" fmla="*/ 394 h 394"/>
                </a:gdLst>
                <a:ahLst/>
                <a:cxnLst>
                  <a:cxn ang="T10">
                    <a:pos x="T0" y="T1"/>
                  </a:cxn>
                  <a:cxn ang="T11">
                    <a:pos x="T2" y="T3"/>
                  </a:cxn>
                  <a:cxn ang="T12">
                    <a:pos x="T4" y="T5"/>
                  </a:cxn>
                  <a:cxn ang="T13">
                    <a:pos x="T6" y="T7"/>
                  </a:cxn>
                  <a:cxn ang="T14">
                    <a:pos x="T8" y="T9"/>
                  </a:cxn>
                </a:cxnLst>
                <a:rect l="T15" t="T16" r="T17" b="T18"/>
                <a:pathLst>
                  <a:path w="294" h="394">
                    <a:moveTo>
                      <a:pt x="293" y="0"/>
                    </a:moveTo>
                    <a:lnTo>
                      <a:pt x="293" y="109"/>
                    </a:lnTo>
                    <a:lnTo>
                      <a:pt x="0" y="393"/>
                    </a:lnTo>
                    <a:lnTo>
                      <a:pt x="0" y="284"/>
                    </a:lnTo>
                    <a:lnTo>
                      <a:pt x="293" y="0"/>
                    </a:lnTo>
                  </a:path>
                </a:pathLst>
              </a:custGeom>
              <a:solidFill>
                <a:srgbClr val="B760F9"/>
              </a:solidFill>
              <a:ln w="12700" cap="rnd">
                <a:solidFill>
                  <a:srgbClr val="000000"/>
                </a:solidFill>
                <a:round/>
                <a:headEnd/>
                <a:tailEnd/>
              </a:ln>
            </p:spPr>
            <p:txBody>
              <a:bodyPr/>
              <a:lstStyle/>
              <a:p>
                <a:endParaRPr lang="en-US"/>
              </a:p>
            </p:txBody>
          </p:sp>
          <p:sp>
            <p:nvSpPr>
              <p:cNvPr id="1069" name="Freeform 118"/>
              <p:cNvSpPr>
                <a:spLocks/>
              </p:cNvSpPr>
              <p:nvPr/>
            </p:nvSpPr>
            <p:spPr bwMode="auto">
              <a:xfrm>
                <a:off x="3140" y="3228"/>
                <a:ext cx="318" cy="447"/>
              </a:xfrm>
              <a:custGeom>
                <a:avLst/>
                <a:gdLst>
                  <a:gd name="T0" fmla="*/ 0 w 294"/>
                  <a:gd name="T1" fmla="*/ 0 h 391"/>
                  <a:gd name="T2" fmla="*/ 0 w 294"/>
                  <a:gd name="T3" fmla="*/ 1046 h 391"/>
                  <a:gd name="T4" fmla="*/ 1110 w 294"/>
                  <a:gd name="T5" fmla="*/ 3794 h 391"/>
                  <a:gd name="T6" fmla="*/ 1110 w 294"/>
                  <a:gd name="T7" fmla="*/ 2744 h 391"/>
                  <a:gd name="T8" fmla="*/ 0 w 294"/>
                  <a:gd name="T9" fmla="*/ 0 h 391"/>
                  <a:gd name="T10" fmla="*/ 0 60000 65536"/>
                  <a:gd name="T11" fmla="*/ 0 60000 65536"/>
                  <a:gd name="T12" fmla="*/ 0 60000 65536"/>
                  <a:gd name="T13" fmla="*/ 0 60000 65536"/>
                  <a:gd name="T14" fmla="*/ 0 60000 65536"/>
                  <a:gd name="T15" fmla="*/ 0 w 294"/>
                  <a:gd name="T16" fmla="*/ 0 h 391"/>
                  <a:gd name="T17" fmla="*/ 294 w 294"/>
                  <a:gd name="T18" fmla="*/ 391 h 391"/>
                </a:gdLst>
                <a:ahLst/>
                <a:cxnLst>
                  <a:cxn ang="T10">
                    <a:pos x="T0" y="T1"/>
                  </a:cxn>
                  <a:cxn ang="T11">
                    <a:pos x="T2" y="T3"/>
                  </a:cxn>
                  <a:cxn ang="T12">
                    <a:pos x="T4" y="T5"/>
                  </a:cxn>
                  <a:cxn ang="T13">
                    <a:pos x="T6" y="T7"/>
                  </a:cxn>
                  <a:cxn ang="T14">
                    <a:pos x="T8" y="T9"/>
                  </a:cxn>
                </a:cxnLst>
                <a:rect l="T15" t="T16" r="T17" b="T18"/>
                <a:pathLst>
                  <a:path w="294" h="391">
                    <a:moveTo>
                      <a:pt x="0" y="0"/>
                    </a:moveTo>
                    <a:lnTo>
                      <a:pt x="0" y="108"/>
                    </a:lnTo>
                    <a:lnTo>
                      <a:pt x="293" y="390"/>
                    </a:lnTo>
                    <a:lnTo>
                      <a:pt x="293" y="282"/>
                    </a:lnTo>
                    <a:lnTo>
                      <a:pt x="0" y="0"/>
                    </a:lnTo>
                  </a:path>
                </a:pathLst>
              </a:custGeom>
              <a:solidFill>
                <a:srgbClr val="500093"/>
              </a:solidFill>
              <a:ln w="12700" cap="rnd">
                <a:solidFill>
                  <a:srgbClr val="000000"/>
                </a:solidFill>
                <a:round/>
                <a:headEnd/>
                <a:tailEnd/>
              </a:ln>
            </p:spPr>
            <p:txBody>
              <a:bodyPr/>
              <a:lstStyle/>
              <a:p>
                <a:endParaRPr lang="en-US"/>
              </a:p>
            </p:txBody>
          </p:sp>
          <p:sp>
            <p:nvSpPr>
              <p:cNvPr id="1070" name="AutoShape 119"/>
              <p:cNvSpPr>
                <a:spLocks noChangeArrowheads="1"/>
              </p:cNvSpPr>
              <p:nvPr/>
            </p:nvSpPr>
            <p:spPr bwMode="auto">
              <a:xfrm>
                <a:off x="3778" y="2248"/>
                <a:ext cx="637" cy="655"/>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1071" name="Freeform 120"/>
              <p:cNvSpPr>
                <a:spLocks/>
              </p:cNvSpPr>
              <p:nvPr/>
            </p:nvSpPr>
            <p:spPr bwMode="auto">
              <a:xfrm>
                <a:off x="3134" y="1269"/>
                <a:ext cx="319" cy="446"/>
              </a:xfrm>
              <a:custGeom>
                <a:avLst/>
                <a:gdLst>
                  <a:gd name="T0" fmla="*/ 0 w 295"/>
                  <a:gd name="T1" fmla="*/ 0 h 391"/>
                  <a:gd name="T2" fmla="*/ 0 w 295"/>
                  <a:gd name="T3" fmla="*/ 1012 h 391"/>
                  <a:gd name="T4" fmla="*/ 1108 w 295"/>
                  <a:gd name="T5" fmla="*/ 3654 h 391"/>
                  <a:gd name="T6" fmla="*/ 1108 w 295"/>
                  <a:gd name="T7" fmla="*/ 2646 h 391"/>
                  <a:gd name="T8" fmla="*/ 0 w 295"/>
                  <a:gd name="T9" fmla="*/ 0 h 391"/>
                  <a:gd name="T10" fmla="*/ 0 60000 65536"/>
                  <a:gd name="T11" fmla="*/ 0 60000 65536"/>
                  <a:gd name="T12" fmla="*/ 0 60000 65536"/>
                  <a:gd name="T13" fmla="*/ 0 60000 65536"/>
                  <a:gd name="T14" fmla="*/ 0 60000 65536"/>
                  <a:gd name="T15" fmla="*/ 0 w 295"/>
                  <a:gd name="T16" fmla="*/ 0 h 391"/>
                  <a:gd name="T17" fmla="*/ 295 w 295"/>
                  <a:gd name="T18" fmla="*/ 391 h 391"/>
                </a:gdLst>
                <a:ahLst/>
                <a:cxnLst>
                  <a:cxn ang="T10">
                    <a:pos x="T0" y="T1"/>
                  </a:cxn>
                  <a:cxn ang="T11">
                    <a:pos x="T2" y="T3"/>
                  </a:cxn>
                  <a:cxn ang="T12">
                    <a:pos x="T4" y="T5"/>
                  </a:cxn>
                  <a:cxn ang="T13">
                    <a:pos x="T6" y="T7"/>
                  </a:cxn>
                  <a:cxn ang="T14">
                    <a:pos x="T8" y="T9"/>
                  </a:cxn>
                </a:cxnLst>
                <a:rect l="T15" t="T16" r="T17" b="T18"/>
                <a:pathLst>
                  <a:path w="295" h="391">
                    <a:moveTo>
                      <a:pt x="0" y="0"/>
                    </a:moveTo>
                    <a:lnTo>
                      <a:pt x="0" y="108"/>
                    </a:lnTo>
                    <a:lnTo>
                      <a:pt x="294" y="390"/>
                    </a:lnTo>
                    <a:lnTo>
                      <a:pt x="294" y="282"/>
                    </a:lnTo>
                    <a:lnTo>
                      <a:pt x="0" y="0"/>
                    </a:lnTo>
                  </a:path>
                </a:pathLst>
              </a:custGeom>
              <a:solidFill>
                <a:srgbClr val="790015"/>
              </a:solidFill>
              <a:ln w="12700" cap="rnd">
                <a:solidFill>
                  <a:srgbClr val="000000"/>
                </a:solidFill>
                <a:round/>
                <a:headEnd/>
                <a:tailEnd/>
              </a:ln>
            </p:spPr>
            <p:txBody>
              <a:bodyPr/>
              <a:lstStyle/>
              <a:p>
                <a:endParaRPr lang="en-US"/>
              </a:p>
            </p:txBody>
          </p:sp>
          <p:sp>
            <p:nvSpPr>
              <p:cNvPr id="1072" name="AutoShape 121"/>
              <p:cNvSpPr>
                <a:spLocks noChangeArrowheads="1"/>
              </p:cNvSpPr>
              <p:nvPr/>
            </p:nvSpPr>
            <p:spPr bwMode="auto">
              <a:xfrm>
                <a:off x="3138" y="943"/>
                <a:ext cx="638" cy="651"/>
              </a:xfrm>
              <a:prstGeom prst="diamond">
                <a:avLst/>
              </a:prstGeom>
              <a:solidFill>
                <a:srgbClr val="CF0E30"/>
              </a:solidFill>
              <a:ln w="12700">
                <a:solidFill>
                  <a:srgbClr val="000000"/>
                </a:solidFill>
                <a:miter lim="800000"/>
                <a:headEnd/>
                <a:tailEnd/>
              </a:ln>
            </p:spPr>
            <p:txBody>
              <a:bodyPr wrap="none" anchor="ctr"/>
              <a:lstStyle/>
              <a:p>
                <a:endParaRPr lang="fr-CA"/>
              </a:p>
            </p:txBody>
          </p:sp>
          <p:sp>
            <p:nvSpPr>
              <p:cNvPr id="324730" name="Rectangle 122"/>
              <p:cNvSpPr>
                <a:spLocks noChangeArrowheads="1"/>
              </p:cNvSpPr>
              <p:nvPr/>
            </p:nvSpPr>
            <p:spPr bwMode="auto">
              <a:xfrm>
                <a:off x="2046" y="1073"/>
                <a:ext cx="276"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SD</a:t>
                </a:r>
              </a:p>
            </p:txBody>
          </p:sp>
          <p:sp>
            <p:nvSpPr>
              <p:cNvPr id="324731" name="Rectangle 123"/>
              <p:cNvSpPr>
                <a:spLocks noChangeArrowheads="1"/>
              </p:cNvSpPr>
              <p:nvPr/>
            </p:nvSpPr>
            <p:spPr bwMode="auto">
              <a:xfrm>
                <a:off x="1707" y="1420"/>
                <a:ext cx="325"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MM</a:t>
                </a:r>
              </a:p>
            </p:txBody>
          </p:sp>
          <p:sp>
            <p:nvSpPr>
              <p:cNvPr id="324732" name="Rectangle 124"/>
              <p:cNvSpPr>
                <a:spLocks noChangeArrowheads="1"/>
              </p:cNvSpPr>
              <p:nvPr/>
            </p:nvSpPr>
            <p:spPr bwMode="auto">
              <a:xfrm>
                <a:off x="1420" y="1733"/>
                <a:ext cx="267"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PP</a:t>
                </a:r>
              </a:p>
            </p:txBody>
          </p:sp>
          <p:sp>
            <p:nvSpPr>
              <p:cNvPr id="324733" name="Rectangle 125"/>
              <p:cNvSpPr>
                <a:spLocks noChangeArrowheads="1"/>
              </p:cNvSpPr>
              <p:nvPr/>
            </p:nvSpPr>
            <p:spPr bwMode="auto">
              <a:xfrm>
                <a:off x="1396" y="2383"/>
                <a:ext cx="297"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QA</a:t>
                </a:r>
              </a:p>
            </p:txBody>
          </p:sp>
          <p:sp>
            <p:nvSpPr>
              <p:cNvPr id="324734" name="Rectangle 126"/>
              <p:cNvSpPr>
                <a:spLocks noChangeArrowheads="1"/>
              </p:cNvSpPr>
              <p:nvPr/>
            </p:nvSpPr>
            <p:spPr bwMode="auto">
              <a:xfrm>
                <a:off x="1711" y="2711"/>
                <a:ext cx="297"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PM</a:t>
                </a:r>
              </a:p>
            </p:txBody>
          </p:sp>
          <p:sp>
            <p:nvSpPr>
              <p:cNvPr id="324735" name="Rectangle 127"/>
              <p:cNvSpPr>
                <a:spLocks noChangeArrowheads="1"/>
              </p:cNvSpPr>
              <p:nvPr/>
            </p:nvSpPr>
            <p:spPr bwMode="auto">
              <a:xfrm>
                <a:off x="2037" y="3037"/>
                <a:ext cx="285" cy="21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HR</a:t>
                </a:r>
              </a:p>
            </p:txBody>
          </p:sp>
          <p:sp>
            <p:nvSpPr>
              <p:cNvPr id="324736" name="Rectangle 128"/>
              <p:cNvSpPr>
                <a:spLocks noChangeArrowheads="1"/>
              </p:cNvSpPr>
              <p:nvPr/>
            </p:nvSpPr>
            <p:spPr bwMode="auto">
              <a:xfrm>
                <a:off x="3306" y="3038"/>
                <a:ext cx="325"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BW</a:t>
                </a:r>
              </a:p>
            </p:txBody>
          </p:sp>
          <p:sp>
            <p:nvSpPr>
              <p:cNvPr id="324737" name="Rectangle 129"/>
              <p:cNvSpPr>
                <a:spLocks noChangeArrowheads="1"/>
              </p:cNvSpPr>
              <p:nvPr/>
            </p:nvSpPr>
            <p:spPr bwMode="auto">
              <a:xfrm>
                <a:off x="3630" y="2711"/>
                <a:ext cx="306"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WF</a:t>
                </a:r>
              </a:p>
            </p:txBody>
          </p:sp>
          <p:sp>
            <p:nvSpPr>
              <p:cNvPr id="324738" name="Rectangle 130"/>
              <p:cNvSpPr>
                <a:spLocks noChangeArrowheads="1"/>
              </p:cNvSpPr>
              <p:nvPr/>
            </p:nvSpPr>
            <p:spPr bwMode="auto">
              <a:xfrm>
                <a:off x="3972" y="2391"/>
                <a:ext cx="268" cy="21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PS</a:t>
                </a:r>
              </a:p>
            </p:txBody>
          </p:sp>
          <p:sp>
            <p:nvSpPr>
              <p:cNvPr id="324739" name="Rectangle 131"/>
              <p:cNvSpPr>
                <a:spLocks noChangeArrowheads="1"/>
              </p:cNvSpPr>
              <p:nvPr/>
            </p:nvSpPr>
            <p:spPr bwMode="auto">
              <a:xfrm>
                <a:off x="3956" y="1729"/>
                <a:ext cx="285"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AA</a:t>
                </a:r>
              </a:p>
            </p:txBody>
          </p:sp>
          <p:sp>
            <p:nvSpPr>
              <p:cNvPr id="324740" name="Rectangle 132"/>
              <p:cNvSpPr>
                <a:spLocks noChangeArrowheads="1"/>
              </p:cNvSpPr>
              <p:nvPr/>
            </p:nvSpPr>
            <p:spPr bwMode="auto">
              <a:xfrm>
                <a:off x="3630" y="1396"/>
                <a:ext cx="297"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CO</a:t>
                </a:r>
              </a:p>
            </p:txBody>
          </p:sp>
          <p:sp>
            <p:nvSpPr>
              <p:cNvPr id="324741" name="Rectangle 133"/>
              <p:cNvSpPr>
                <a:spLocks noChangeArrowheads="1"/>
              </p:cNvSpPr>
              <p:nvPr/>
            </p:nvSpPr>
            <p:spPr bwMode="auto">
              <a:xfrm>
                <a:off x="3360" y="1044"/>
                <a:ext cx="190" cy="209"/>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FI</a:t>
                </a:r>
              </a:p>
            </p:txBody>
          </p:sp>
          <p:sp>
            <p:nvSpPr>
              <p:cNvPr id="324742" name="Rectangle 134"/>
              <p:cNvSpPr>
                <a:spLocks noChangeArrowheads="1"/>
              </p:cNvSpPr>
              <p:nvPr/>
            </p:nvSpPr>
            <p:spPr bwMode="auto">
              <a:xfrm>
                <a:off x="1912" y="1208"/>
                <a:ext cx="555"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Vente &amp;</a:t>
                </a:r>
              </a:p>
              <a:p>
                <a:pPr algn="ctr" defTabSz="317500" eaLnBrk="0" hangingPunct="0">
                  <a:lnSpc>
                    <a:spcPct val="80000"/>
                  </a:lnSpc>
                </a:pPr>
                <a:r>
                  <a:rPr lang="fr-CA" sz="900" b="1">
                    <a:solidFill>
                      <a:srgbClr val="FFFFFF"/>
                    </a:solidFill>
                    <a:effectLst>
                      <a:outerShdw blurRad="38100" dist="38100" dir="2700000" algn="tl">
                        <a:srgbClr val="000000"/>
                      </a:outerShdw>
                    </a:effectLst>
                  </a:rPr>
                  <a:t>Distribution</a:t>
                </a:r>
              </a:p>
            </p:txBody>
          </p:sp>
          <p:sp>
            <p:nvSpPr>
              <p:cNvPr id="324743" name="Rectangle 135"/>
              <p:cNvSpPr>
                <a:spLocks noChangeArrowheads="1"/>
              </p:cNvSpPr>
              <p:nvPr/>
            </p:nvSpPr>
            <p:spPr bwMode="auto">
              <a:xfrm>
                <a:off x="1645" y="1577"/>
                <a:ext cx="472"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Achats</a:t>
                </a:r>
              </a:p>
              <a:p>
                <a:pPr algn="ctr" defTabSz="317500" eaLnBrk="0" hangingPunct="0">
                  <a:lnSpc>
                    <a:spcPct val="80000"/>
                  </a:lnSpc>
                </a:pPr>
                <a:r>
                  <a:rPr lang="fr-CA" sz="900" b="1">
                    <a:solidFill>
                      <a:srgbClr val="FFFFFF"/>
                    </a:solidFill>
                    <a:effectLst>
                      <a:outerShdw blurRad="38100" dist="38100" dir="2700000" algn="tl">
                        <a:srgbClr val="000000"/>
                      </a:outerShdw>
                    </a:effectLst>
                  </a:rPr>
                  <a:t>Inventaire</a:t>
                </a:r>
              </a:p>
            </p:txBody>
          </p:sp>
          <p:sp>
            <p:nvSpPr>
              <p:cNvPr id="324744" name="Rectangle 136"/>
              <p:cNvSpPr>
                <a:spLocks noChangeArrowheads="1"/>
              </p:cNvSpPr>
              <p:nvPr/>
            </p:nvSpPr>
            <p:spPr bwMode="auto">
              <a:xfrm>
                <a:off x="1245" y="1859"/>
                <a:ext cx="617"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Gestion de la</a:t>
                </a:r>
              </a:p>
              <a:p>
                <a:pPr algn="ctr" defTabSz="317500" eaLnBrk="0" hangingPunct="0">
                  <a:lnSpc>
                    <a:spcPct val="80000"/>
                  </a:lnSpc>
                </a:pPr>
                <a:r>
                  <a:rPr lang="fr-CA" sz="900" b="1">
                    <a:solidFill>
                      <a:srgbClr val="FFFFFF"/>
                    </a:solidFill>
                    <a:effectLst>
                      <a:outerShdw blurRad="38100" dist="38100" dir="2700000" algn="tl">
                        <a:srgbClr val="000000"/>
                      </a:outerShdw>
                    </a:effectLst>
                  </a:rPr>
                  <a:t>Production</a:t>
                </a:r>
              </a:p>
            </p:txBody>
          </p:sp>
          <p:sp>
            <p:nvSpPr>
              <p:cNvPr id="324745" name="Rectangle 137"/>
              <p:cNvSpPr>
                <a:spLocks noChangeArrowheads="1"/>
              </p:cNvSpPr>
              <p:nvPr/>
            </p:nvSpPr>
            <p:spPr bwMode="auto">
              <a:xfrm>
                <a:off x="1304" y="2536"/>
                <a:ext cx="507"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Assurance</a:t>
                </a:r>
              </a:p>
              <a:p>
                <a:pPr algn="ctr" defTabSz="317500" eaLnBrk="0" hangingPunct="0">
                  <a:lnSpc>
                    <a:spcPct val="80000"/>
                  </a:lnSpc>
                </a:pPr>
                <a:r>
                  <a:rPr lang="fr-CA" sz="900" b="1">
                    <a:solidFill>
                      <a:srgbClr val="FFFFFF"/>
                    </a:solidFill>
                    <a:effectLst>
                      <a:outerShdw blurRad="38100" dist="38100" dir="2700000" algn="tl">
                        <a:srgbClr val="000000"/>
                      </a:outerShdw>
                    </a:effectLst>
                  </a:rPr>
                  <a:t>Qualité</a:t>
                </a:r>
              </a:p>
            </p:txBody>
          </p:sp>
          <p:sp>
            <p:nvSpPr>
              <p:cNvPr id="324746" name="Rectangle 138"/>
              <p:cNvSpPr>
                <a:spLocks noChangeArrowheads="1"/>
              </p:cNvSpPr>
              <p:nvPr/>
            </p:nvSpPr>
            <p:spPr bwMode="auto">
              <a:xfrm>
                <a:off x="1550" y="2860"/>
                <a:ext cx="644"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Gestion de la </a:t>
                </a:r>
              </a:p>
              <a:p>
                <a:pPr algn="ctr" defTabSz="317500" eaLnBrk="0" hangingPunct="0">
                  <a:lnSpc>
                    <a:spcPct val="80000"/>
                  </a:lnSpc>
                </a:pPr>
                <a:r>
                  <a:rPr lang="fr-CA" sz="900" b="1">
                    <a:solidFill>
                      <a:srgbClr val="FFFFFF"/>
                    </a:solidFill>
                    <a:effectLst>
                      <a:outerShdw blurRad="38100" dist="38100" dir="2700000" algn="tl">
                        <a:srgbClr val="000000"/>
                      </a:outerShdw>
                    </a:effectLst>
                  </a:rPr>
                  <a:t>Maintenance</a:t>
                </a:r>
              </a:p>
            </p:txBody>
          </p:sp>
          <p:sp>
            <p:nvSpPr>
              <p:cNvPr id="324747" name="Rectangle 139"/>
              <p:cNvSpPr>
                <a:spLocks noChangeArrowheads="1"/>
              </p:cNvSpPr>
              <p:nvPr/>
            </p:nvSpPr>
            <p:spPr bwMode="auto">
              <a:xfrm>
                <a:off x="1902" y="3184"/>
                <a:ext cx="560"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Ressources</a:t>
                </a:r>
              </a:p>
              <a:p>
                <a:pPr algn="ctr" defTabSz="317500" eaLnBrk="0" hangingPunct="0">
                  <a:lnSpc>
                    <a:spcPct val="80000"/>
                  </a:lnSpc>
                </a:pPr>
                <a:r>
                  <a:rPr lang="fr-CA" sz="900" b="1">
                    <a:solidFill>
                      <a:srgbClr val="FFFFFF"/>
                    </a:solidFill>
                    <a:effectLst>
                      <a:outerShdw blurRad="38100" dist="38100" dir="2700000" algn="tl">
                        <a:srgbClr val="000000"/>
                      </a:outerShdw>
                    </a:effectLst>
                  </a:rPr>
                  <a:t>Humaines</a:t>
                </a:r>
              </a:p>
            </p:txBody>
          </p:sp>
          <p:sp>
            <p:nvSpPr>
              <p:cNvPr id="324748" name="Rectangle 140"/>
              <p:cNvSpPr>
                <a:spLocks noChangeArrowheads="1"/>
              </p:cNvSpPr>
              <p:nvPr/>
            </p:nvSpPr>
            <p:spPr bwMode="auto">
              <a:xfrm>
                <a:off x="3200" y="3184"/>
                <a:ext cx="550"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Entrepôt </a:t>
                </a:r>
              </a:p>
              <a:p>
                <a:pPr algn="ctr" defTabSz="317500" eaLnBrk="0" hangingPunct="0">
                  <a:lnSpc>
                    <a:spcPct val="80000"/>
                  </a:lnSpc>
                </a:pPr>
                <a:r>
                  <a:rPr lang="fr-CA" sz="900" b="1">
                    <a:solidFill>
                      <a:srgbClr val="FFFFFF"/>
                    </a:solidFill>
                    <a:effectLst>
                      <a:outerShdw blurRad="38100" dist="38100" dir="2700000" algn="tl">
                        <a:srgbClr val="000000"/>
                      </a:outerShdw>
                    </a:effectLst>
                  </a:rPr>
                  <a:t>de données</a:t>
                </a:r>
              </a:p>
            </p:txBody>
          </p:sp>
          <p:sp>
            <p:nvSpPr>
              <p:cNvPr id="324749" name="Rectangle 141"/>
              <p:cNvSpPr>
                <a:spLocks noChangeArrowheads="1"/>
              </p:cNvSpPr>
              <p:nvPr/>
            </p:nvSpPr>
            <p:spPr bwMode="auto">
              <a:xfrm>
                <a:off x="3496" y="2866"/>
                <a:ext cx="577"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Workflow</a:t>
                </a:r>
              </a:p>
              <a:p>
                <a:pPr algn="ctr" defTabSz="317500" eaLnBrk="0" hangingPunct="0">
                  <a:lnSpc>
                    <a:spcPct val="80000"/>
                  </a:lnSpc>
                </a:pPr>
                <a:r>
                  <a:rPr lang="fr-CA" sz="900" b="1">
                    <a:solidFill>
                      <a:srgbClr val="FFFFFF"/>
                    </a:solidFill>
                    <a:effectLst>
                      <a:outerShdw blurRad="38100" dist="38100" dir="2700000" algn="tl">
                        <a:srgbClr val="000000"/>
                      </a:outerShdw>
                    </a:effectLst>
                  </a:rPr>
                  <a:t>Bureautique</a:t>
                </a:r>
              </a:p>
            </p:txBody>
          </p:sp>
          <p:sp>
            <p:nvSpPr>
              <p:cNvPr id="324750" name="Rectangle 142"/>
              <p:cNvSpPr>
                <a:spLocks noChangeArrowheads="1"/>
              </p:cNvSpPr>
              <p:nvPr/>
            </p:nvSpPr>
            <p:spPr bwMode="auto">
              <a:xfrm>
                <a:off x="3851" y="2536"/>
                <a:ext cx="515"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Gestion de</a:t>
                </a:r>
              </a:p>
              <a:p>
                <a:pPr algn="ctr" defTabSz="317500" eaLnBrk="0" hangingPunct="0">
                  <a:lnSpc>
                    <a:spcPct val="80000"/>
                  </a:lnSpc>
                </a:pPr>
                <a:r>
                  <a:rPr lang="fr-CA" sz="900" b="1">
                    <a:solidFill>
                      <a:srgbClr val="FFFFFF"/>
                    </a:solidFill>
                    <a:effectLst>
                      <a:outerShdw blurRad="38100" dist="38100" dir="2700000" algn="tl">
                        <a:srgbClr val="000000"/>
                      </a:outerShdw>
                    </a:effectLst>
                  </a:rPr>
                  <a:t>Projets</a:t>
                </a:r>
              </a:p>
            </p:txBody>
          </p:sp>
          <p:sp>
            <p:nvSpPr>
              <p:cNvPr id="324751" name="Rectangle 143"/>
              <p:cNvSpPr>
                <a:spLocks noChangeArrowheads="1"/>
              </p:cNvSpPr>
              <p:nvPr/>
            </p:nvSpPr>
            <p:spPr bwMode="auto">
              <a:xfrm>
                <a:off x="3760" y="1894"/>
                <a:ext cx="689"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Gestion des </a:t>
                </a:r>
              </a:p>
              <a:p>
                <a:pPr algn="ctr" defTabSz="317500" eaLnBrk="0" hangingPunct="0">
                  <a:lnSpc>
                    <a:spcPct val="80000"/>
                  </a:lnSpc>
                </a:pPr>
                <a:r>
                  <a:rPr lang="fr-CA" sz="900" b="1">
                    <a:solidFill>
                      <a:srgbClr val="FFFFFF"/>
                    </a:solidFill>
                    <a:effectLst>
                      <a:outerShdw blurRad="38100" dist="38100" dir="2700000" algn="tl">
                        <a:srgbClr val="000000"/>
                      </a:outerShdw>
                    </a:effectLst>
                  </a:rPr>
                  <a:t>Immobilisation</a:t>
                </a:r>
              </a:p>
            </p:txBody>
          </p:sp>
          <p:sp>
            <p:nvSpPr>
              <p:cNvPr id="324752" name="Rectangle 144"/>
              <p:cNvSpPr>
                <a:spLocks noChangeArrowheads="1"/>
              </p:cNvSpPr>
              <p:nvPr/>
            </p:nvSpPr>
            <p:spPr bwMode="auto">
              <a:xfrm>
                <a:off x="3497" y="1558"/>
                <a:ext cx="596"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Comptabilité</a:t>
                </a:r>
              </a:p>
              <a:p>
                <a:pPr algn="ctr" defTabSz="317500" eaLnBrk="0" hangingPunct="0">
                  <a:lnSpc>
                    <a:spcPct val="80000"/>
                  </a:lnSpc>
                </a:pPr>
                <a:r>
                  <a:rPr lang="fr-CA" sz="900" b="1">
                    <a:solidFill>
                      <a:srgbClr val="FFFFFF"/>
                    </a:solidFill>
                    <a:effectLst>
                      <a:outerShdw blurRad="38100" dist="38100" dir="2700000" algn="tl">
                        <a:srgbClr val="000000"/>
                      </a:outerShdw>
                    </a:effectLst>
                  </a:rPr>
                  <a:t>Analytique</a:t>
                </a:r>
              </a:p>
            </p:txBody>
          </p:sp>
          <p:sp>
            <p:nvSpPr>
              <p:cNvPr id="324753" name="Rectangle 145"/>
              <p:cNvSpPr>
                <a:spLocks noChangeArrowheads="1"/>
              </p:cNvSpPr>
              <p:nvPr/>
            </p:nvSpPr>
            <p:spPr bwMode="auto">
              <a:xfrm>
                <a:off x="3170" y="1208"/>
                <a:ext cx="596"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Comptabilité</a:t>
                </a:r>
              </a:p>
              <a:p>
                <a:pPr algn="ctr" defTabSz="317500" eaLnBrk="0" hangingPunct="0">
                  <a:lnSpc>
                    <a:spcPct val="80000"/>
                  </a:lnSpc>
                </a:pPr>
                <a:r>
                  <a:rPr lang="fr-CA" sz="900" b="1">
                    <a:solidFill>
                      <a:srgbClr val="FFFFFF"/>
                    </a:solidFill>
                    <a:effectLst>
                      <a:outerShdw blurRad="38100" dist="38100" dir="2700000" algn="tl">
                        <a:srgbClr val="000000"/>
                      </a:outerShdw>
                    </a:effectLst>
                  </a:rPr>
                  <a:t>Financière</a:t>
                </a:r>
              </a:p>
            </p:txBody>
          </p:sp>
          <p:sp>
            <p:nvSpPr>
              <p:cNvPr id="324754" name="Rectangle 146"/>
              <p:cNvSpPr>
                <a:spLocks noChangeAspect="1" noChangeArrowheads="1"/>
              </p:cNvSpPr>
              <p:nvPr/>
            </p:nvSpPr>
            <p:spPr bwMode="auto">
              <a:xfrm>
                <a:off x="2497" y="2016"/>
                <a:ext cx="480" cy="359"/>
              </a:xfrm>
              <a:prstGeom prst="rect">
                <a:avLst/>
              </a:prstGeom>
              <a:noFill/>
              <a:ln w="12700">
                <a:noFill/>
                <a:miter lim="800000"/>
                <a:headEnd/>
                <a:tailEnd/>
              </a:ln>
              <a:effectLst/>
            </p:spPr>
            <p:txBody>
              <a:bodyPr lIns="90488" tIns="44450" rIns="90488" bIns="44450">
                <a:spAutoFit/>
              </a:bodyPr>
              <a:lstStyle/>
              <a:p>
                <a:pPr eaLnBrk="0" hangingPunct="0">
                  <a:defRPr/>
                </a:pPr>
                <a:endParaRPr lang="fr-FR" sz="2000" b="1">
                  <a:solidFill>
                    <a:srgbClr val="FFFFFF"/>
                  </a:solidFill>
                  <a:effectLst>
                    <a:outerShdw blurRad="38100" dist="38100" dir="2700000" algn="tl">
                      <a:srgbClr val="000000"/>
                    </a:outerShdw>
                  </a:effectLst>
                  <a:latin typeface="Garamond" pitchFamily="18" charset="0"/>
                  <a:ea typeface="+mn-ea"/>
                  <a:cs typeface="Arial" pitchFamily="34" charset="0"/>
                </a:endParaRPr>
              </a:p>
            </p:txBody>
          </p:sp>
          <p:sp>
            <p:nvSpPr>
              <p:cNvPr id="1098" name="AutoShape 147"/>
              <p:cNvSpPr>
                <a:spLocks noChangeArrowheads="1"/>
              </p:cNvSpPr>
              <p:nvPr/>
            </p:nvSpPr>
            <p:spPr bwMode="auto">
              <a:xfrm>
                <a:off x="912" y="1925"/>
                <a:ext cx="642" cy="652"/>
              </a:xfrm>
              <a:prstGeom prst="diamond">
                <a:avLst/>
              </a:prstGeom>
              <a:solidFill>
                <a:srgbClr val="037C03"/>
              </a:solidFill>
              <a:ln w="12700">
                <a:solidFill>
                  <a:srgbClr val="000000"/>
                </a:solidFill>
                <a:miter lim="800000"/>
                <a:headEnd/>
                <a:tailEnd/>
              </a:ln>
            </p:spPr>
            <p:txBody>
              <a:bodyPr wrap="none" anchor="ctr"/>
              <a:lstStyle/>
              <a:p>
                <a:endParaRPr lang="fr-CA"/>
              </a:p>
            </p:txBody>
          </p:sp>
          <p:sp>
            <p:nvSpPr>
              <p:cNvPr id="1099" name="Freeform 148"/>
              <p:cNvSpPr>
                <a:spLocks/>
              </p:cNvSpPr>
              <p:nvPr/>
            </p:nvSpPr>
            <p:spPr bwMode="auto">
              <a:xfrm>
                <a:off x="914" y="2239"/>
                <a:ext cx="321" cy="448"/>
              </a:xfrm>
              <a:custGeom>
                <a:avLst/>
                <a:gdLst>
                  <a:gd name="T0" fmla="*/ 0 w 297"/>
                  <a:gd name="T1" fmla="*/ 0 h 393"/>
                  <a:gd name="T2" fmla="*/ 0 w 297"/>
                  <a:gd name="T3" fmla="*/ 1004 h 393"/>
                  <a:gd name="T4" fmla="*/ 1110 w 297"/>
                  <a:gd name="T5" fmla="*/ 3632 h 393"/>
                  <a:gd name="T6" fmla="*/ 1110 w 297"/>
                  <a:gd name="T7" fmla="*/ 2628 h 393"/>
                  <a:gd name="T8" fmla="*/ 0 w 297"/>
                  <a:gd name="T9" fmla="*/ 0 h 393"/>
                  <a:gd name="T10" fmla="*/ 0 60000 65536"/>
                  <a:gd name="T11" fmla="*/ 0 60000 65536"/>
                  <a:gd name="T12" fmla="*/ 0 60000 65536"/>
                  <a:gd name="T13" fmla="*/ 0 60000 65536"/>
                  <a:gd name="T14" fmla="*/ 0 60000 65536"/>
                  <a:gd name="T15" fmla="*/ 0 w 297"/>
                  <a:gd name="T16" fmla="*/ 0 h 393"/>
                  <a:gd name="T17" fmla="*/ 297 w 297"/>
                  <a:gd name="T18" fmla="*/ 393 h 393"/>
                </a:gdLst>
                <a:ahLst/>
                <a:cxnLst>
                  <a:cxn ang="T10">
                    <a:pos x="T0" y="T1"/>
                  </a:cxn>
                  <a:cxn ang="T11">
                    <a:pos x="T2" y="T3"/>
                  </a:cxn>
                  <a:cxn ang="T12">
                    <a:pos x="T4" y="T5"/>
                  </a:cxn>
                  <a:cxn ang="T13">
                    <a:pos x="T6" y="T7"/>
                  </a:cxn>
                  <a:cxn ang="T14">
                    <a:pos x="T8" y="T9"/>
                  </a:cxn>
                </a:cxnLst>
                <a:rect l="T15" t="T16" r="T17" b="T18"/>
                <a:pathLst>
                  <a:path w="297" h="393">
                    <a:moveTo>
                      <a:pt x="0" y="0"/>
                    </a:moveTo>
                    <a:lnTo>
                      <a:pt x="0" y="109"/>
                    </a:lnTo>
                    <a:lnTo>
                      <a:pt x="296" y="392"/>
                    </a:lnTo>
                    <a:lnTo>
                      <a:pt x="296" y="283"/>
                    </a:lnTo>
                    <a:lnTo>
                      <a:pt x="0" y="0"/>
                    </a:lnTo>
                  </a:path>
                </a:pathLst>
              </a:custGeom>
              <a:solidFill>
                <a:srgbClr val="005400"/>
              </a:solidFill>
              <a:ln w="12700" cap="rnd">
                <a:solidFill>
                  <a:srgbClr val="000000"/>
                </a:solidFill>
                <a:round/>
                <a:headEnd/>
                <a:tailEnd/>
              </a:ln>
            </p:spPr>
            <p:txBody>
              <a:bodyPr/>
              <a:lstStyle/>
              <a:p>
                <a:endParaRPr lang="en-US"/>
              </a:p>
            </p:txBody>
          </p:sp>
          <p:sp>
            <p:nvSpPr>
              <p:cNvPr id="324757" name="Rectangle 149"/>
              <p:cNvSpPr>
                <a:spLocks noChangeArrowheads="1"/>
              </p:cNvSpPr>
              <p:nvPr/>
            </p:nvSpPr>
            <p:spPr bwMode="auto">
              <a:xfrm>
                <a:off x="977" y="2195"/>
                <a:ext cx="520" cy="220"/>
              </a:xfrm>
              <a:prstGeom prst="rect">
                <a:avLst/>
              </a:prstGeom>
              <a:noFill/>
              <a:ln w="12700">
                <a:noFill/>
                <a:miter lim="800000"/>
                <a:headEnd/>
                <a:tailEnd/>
              </a:ln>
              <a:effectLst/>
            </p:spPr>
            <p:txBody>
              <a:bodyPr wrap="none" lIns="20638" tIns="11112" rIns="20638" bIns="11112">
                <a:spAutoFit/>
              </a:bodyPr>
              <a:lstStyle/>
              <a:p>
                <a:pPr algn="ctr" defTabSz="317500" eaLnBrk="0" hangingPunct="0">
                  <a:lnSpc>
                    <a:spcPct val="80000"/>
                  </a:lnSpc>
                </a:pPr>
                <a:r>
                  <a:rPr lang="fr-CA" sz="900" b="1">
                    <a:solidFill>
                      <a:srgbClr val="FFFFFF"/>
                    </a:solidFill>
                    <a:effectLst>
                      <a:outerShdw blurRad="38100" dist="38100" dir="2700000" algn="tl">
                        <a:srgbClr val="000000"/>
                      </a:outerShdw>
                    </a:effectLst>
                  </a:rPr>
                  <a:t>Gestion du</a:t>
                </a:r>
              </a:p>
              <a:p>
                <a:pPr algn="ctr" defTabSz="317500" eaLnBrk="0" hangingPunct="0">
                  <a:lnSpc>
                    <a:spcPct val="80000"/>
                  </a:lnSpc>
                </a:pPr>
                <a:r>
                  <a:rPr lang="fr-CA" sz="900" b="1">
                    <a:solidFill>
                      <a:srgbClr val="FFFFFF"/>
                    </a:solidFill>
                    <a:effectLst>
                      <a:outerShdw blurRad="38100" dist="38100" dir="2700000" algn="tl">
                        <a:srgbClr val="000000"/>
                      </a:outerShdw>
                    </a:effectLst>
                  </a:rPr>
                  <a:t>Service </a:t>
                </a:r>
              </a:p>
            </p:txBody>
          </p:sp>
          <p:sp>
            <p:nvSpPr>
              <p:cNvPr id="324758" name="Rectangle 150"/>
              <p:cNvSpPr>
                <a:spLocks noChangeArrowheads="1"/>
              </p:cNvSpPr>
              <p:nvPr/>
            </p:nvSpPr>
            <p:spPr bwMode="auto">
              <a:xfrm>
                <a:off x="1090" y="2034"/>
                <a:ext cx="325" cy="209"/>
              </a:xfrm>
              <a:prstGeom prst="rect">
                <a:avLst/>
              </a:prstGeom>
              <a:noFill/>
              <a:ln w="12700">
                <a:noFill/>
                <a:miter lim="800000"/>
                <a:headEnd/>
                <a:tailEnd/>
              </a:ln>
              <a:effectLst/>
            </p:spPr>
            <p:txBody>
              <a:bodyPr lIns="20638" tIns="11112" rIns="20638" bIns="11112">
                <a:spAutoFit/>
              </a:bodyPr>
              <a:lstStyle/>
              <a:p>
                <a:pPr algn="ctr" defTabSz="317500" eaLnBrk="0" hangingPunct="0">
                  <a:lnSpc>
                    <a:spcPct val="80000"/>
                  </a:lnSpc>
                </a:pPr>
                <a:r>
                  <a:rPr lang="fr-CA" sz="1700" b="1">
                    <a:solidFill>
                      <a:srgbClr val="FFFFFF"/>
                    </a:solidFill>
                    <a:effectLst>
                      <a:outerShdw blurRad="38100" dist="38100" dir="2700000" algn="tl">
                        <a:srgbClr val="000000"/>
                      </a:outerShdw>
                    </a:effectLst>
                  </a:rPr>
                  <a:t>SM</a:t>
                </a:r>
              </a:p>
            </p:txBody>
          </p:sp>
        </p:grpSp>
        <p:grpSp>
          <p:nvGrpSpPr>
            <p:cNvPr id="1036" name="Group 151"/>
            <p:cNvGrpSpPr>
              <a:grpSpLocks/>
            </p:cNvGrpSpPr>
            <p:nvPr/>
          </p:nvGrpSpPr>
          <p:grpSpPr bwMode="auto">
            <a:xfrm>
              <a:off x="224" y="416"/>
              <a:ext cx="4736" cy="3584"/>
              <a:chOff x="224" y="416"/>
              <a:chExt cx="4736" cy="3584"/>
            </a:xfrm>
          </p:grpSpPr>
          <p:graphicFrame>
            <p:nvGraphicFramePr>
              <p:cNvPr id="1026" name="Object 2"/>
              <p:cNvGraphicFramePr>
                <a:graphicFrameLocks noChangeAspect="1"/>
              </p:cNvGraphicFramePr>
              <p:nvPr/>
            </p:nvGraphicFramePr>
            <p:xfrm>
              <a:off x="824" y="2976"/>
              <a:ext cx="696" cy="696"/>
            </p:xfrm>
            <a:graphic>
              <a:graphicData uri="http://schemas.openxmlformats.org/presentationml/2006/ole">
                <mc:AlternateContent xmlns:mc="http://schemas.openxmlformats.org/markup-compatibility/2006">
                  <mc:Choice xmlns:v="urn:schemas-microsoft-com:vml" Requires="v">
                    <p:oleObj spid="_x0000_s15397" name="Clip" r:id="rId4" imgW="1828571" imgH="1828571" progId="">
                      <p:embed/>
                    </p:oleObj>
                  </mc:Choice>
                  <mc:Fallback>
                    <p:oleObj name="Clip" r:id="rId4" imgW="1828571" imgH="1828571"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 y="2976"/>
                            <a:ext cx="696"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4761" name="Oval 153"/>
              <p:cNvSpPr>
                <a:spLocks noChangeArrowheads="1"/>
              </p:cNvSpPr>
              <p:nvPr/>
            </p:nvSpPr>
            <p:spPr bwMode="auto">
              <a:xfrm>
                <a:off x="376" y="2696"/>
                <a:ext cx="1696" cy="1280"/>
              </a:xfrm>
              <a:prstGeom prst="ellipse">
                <a:avLst/>
              </a:prstGeom>
              <a:noFill/>
              <a:ln w="76200">
                <a:solidFill>
                  <a:srgbClr val="C82004"/>
                </a:solidFill>
                <a:round/>
                <a:headEnd/>
                <a:tailEnd/>
              </a:ln>
              <a:effectLst/>
            </p:spPr>
            <p:txBody>
              <a:bodyPr wrap="none" anchor="ctr"/>
              <a:lstStyle/>
              <a:p>
                <a:pPr algn="ctr">
                  <a:defRPr/>
                </a:pPr>
                <a:endParaRPr lang="fr-CH" sz="2400">
                  <a:solidFill>
                    <a:srgbClr val="C82004"/>
                  </a:solidFill>
                  <a:effectLst>
                    <a:outerShdw blurRad="38100" dist="38100" dir="2700000" algn="tl">
                      <a:srgbClr val="000000"/>
                    </a:outerShdw>
                  </a:effectLst>
                  <a:latin typeface="Tahoma" pitchFamily="34" charset="0"/>
                  <a:ea typeface="+mn-ea"/>
                  <a:cs typeface="Arial" pitchFamily="34" charset="0"/>
                </a:endParaRPr>
              </a:p>
            </p:txBody>
          </p:sp>
          <p:sp>
            <p:nvSpPr>
              <p:cNvPr id="324762" name="Oval 154"/>
              <p:cNvSpPr>
                <a:spLocks noChangeArrowheads="1"/>
              </p:cNvSpPr>
              <p:nvPr/>
            </p:nvSpPr>
            <p:spPr bwMode="auto">
              <a:xfrm>
                <a:off x="2056" y="1936"/>
                <a:ext cx="2904" cy="2064"/>
              </a:xfrm>
              <a:prstGeom prst="ellipse">
                <a:avLst/>
              </a:prstGeom>
              <a:noFill/>
              <a:ln w="76200">
                <a:solidFill>
                  <a:srgbClr val="C82004"/>
                </a:solidFill>
                <a:round/>
                <a:headEnd/>
                <a:tailEnd/>
              </a:ln>
              <a:effectLst/>
            </p:spPr>
            <p:txBody>
              <a:bodyPr wrap="none" anchor="ctr"/>
              <a:lstStyle/>
              <a:p>
                <a:pPr algn="ctr">
                  <a:defRPr/>
                </a:pPr>
                <a:endParaRPr lang="fr-CH" sz="2400">
                  <a:solidFill>
                    <a:srgbClr val="C82004"/>
                  </a:solidFill>
                  <a:effectLst>
                    <a:outerShdw blurRad="38100" dist="38100" dir="2700000" algn="tl">
                      <a:srgbClr val="000000"/>
                    </a:outerShdw>
                  </a:effectLst>
                  <a:latin typeface="Tahoma" pitchFamily="34" charset="0"/>
                  <a:ea typeface="+mn-ea"/>
                  <a:cs typeface="Arial" pitchFamily="34" charset="0"/>
                </a:endParaRPr>
              </a:p>
            </p:txBody>
          </p:sp>
          <p:grpSp>
            <p:nvGrpSpPr>
              <p:cNvPr id="1039" name="Group 155"/>
              <p:cNvGrpSpPr>
                <a:grpSpLocks/>
              </p:cNvGrpSpPr>
              <p:nvPr/>
            </p:nvGrpSpPr>
            <p:grpSpPr bwMode="auto">
              <a:xfrm>
                <a:off x="224" y="416"/>
                <a:ext cx="3136" cy="2280"/>
                <a:chOff x="224" y="416"/>
                <a:chExt cx="3136" cy="2280"/>
              </a:xfrm>
            </p:grpSpPr>
            <p:sp>
              <p:nvSpPr>
                <p:cNvPr id="324764" name="Oval 156"/>
                <p:cNvSpPr>
                  <a:spLocks noChangeArrowheads="1"/>
                </p:cNvSpPr>
                <p:nvPr/>
              </p:nvSpPr>
              <p:spPr bwMode="auto">
                <a:xfrm>
                  <a:off x="224" y="416"/>
                  <a:ext cx="3136" cy="680"/>
                </a:xfrm>
                <a:prstGeom prst="ellipse">
                  <a:avLst/>
                </a:prstGeom>
                <a:noFill/>
                <a:ln w="76200">
                  <a:solidFill>
                    <a:srgbClr val="C82004"/>
                  </a:solidFill>
                  <a:round/>
                  <a:headEnd/>
                  <a:tailEnd/>
                </a:ln>
                <a:effectLst/>
              </p:spPr>
              <p:txBody>
                <a:bodyPr wrap="none" anchor="ctr"/>
                <a:lstStyle/>
                <a:p>
                  <a:pPr algn="ctr">
                    <a:defRPr/>
                  </a:pPr>
                  <a:endParaRPr lang="fr-CH" sz="2400">
                    <a:solidFill>
                      <a:srgbClr val="C82004"/>
                    </a:solidFill>
                    <a:effectLst>
                      <a:outerShdw blurRad="38100" dist="38100" dir="2700000" algn="tl">
                        <a:srgbClr val="000000"/>
                      </a:outerShdw>
                    </a:effectLst>
                    <a:latin typeface="Tahoma" pitchFamily="34" charset="0"/>
                    <a:ea typeface="+mn-ea"/>
                    <a:cs typeface="Arial" pitchFamily="34" charset="0"/>
                  </a:endParaRPr>
                </a:p>
              </p:txBody>
            </p:sp>
            <p:sp>
              <p:nvSpPr>
                <p:cNvPr id="1041" name="Line 157"/>
                <p:cNvSpPr>
                  <a:spLocks noChangeShapeType="1"/>
                </p:cNvSpPr>
                <p:nvPr/>
              </p:nvSpPr>
              <p:spPr bwMode="auto">
                <a:xfrm flipH="1">
                  <a:off x="1328" y="1096"/>
                  <a:ext cx="128" cy="1600"/>
                </a:xfrm>
                <a:prstGeom prst="line">
                  <a:avLst/>
                </a:prstGeom>
                <a:noFill/>
                <a:ln w="76200">
                  <a:solidFill>
                    <a:srgbClr val="C8200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158"/>
                <p:cNvSpPr>
                  <a:spLocks noChangeShapeType="1"/>
                </p:cNvSpPr>
                <p:nvPr/>
              </p:nvSpPr>
              <p:spPr bwMode="auto">
                <a:xfrm>
                  <a:off x="2280" y="1080"/>
                  <a:ext cx="680" cy="928"/>
                </a:xfrm>
                <a:prstGeom prst="line">
                  <a:avLst/>
                </a:prstGeom>
                <a:noFill/>
                <a:ln w="76200">
                  <a:solidFill>
                    <a:srgbClr val="C82004"/>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sp>
        <p:nvSpPr>
          <p:cNvPr id="324767" name="Rectangle 159"/>
          <p:cNvSpPr>
            <a:spLocks noGrp="1" noChangeArrowheads="1"/>
          </p:cNvSpPr>
          <p:nvPr>
            <p:ph type="title"/>
          </p:nvPr>
        </p:nvSpPr>
        <p:spPr>
          <a:xfrm>
            <a:off x="683912" y="1358900"/>
            <a:ext cx="3678262" cy="461963"/>
          </a:xfrm>
        </p:spPr>
        <p:txBody>
          <a:bodyPr>
            <a:normAutofit fontScale="90000"/>
          </a:bodyPr>
          <a:lstStyle/>
          <a:p>
            <a:pPr algn="l"/>
            <a:r>
              <a:rPr lang="fr-CA" sz="3200" dirty="0">
                <a:latin typeface="Garamond" charset="0"/>
              </a:rPr>
              <a:t>La gestion des R.E.C.</a:t>
            </a:r>
          </a:p>
        </p:txBody>
      </p:sp>
      <p:sp>
        <p:nvSpPr>
          <p:cNvPr id="324768" name="Rectangle 160"/>
          <p:cNvSpPr>
            <a:spLocks noChangeArrowheads="1"/>
          </p:cNvSpPr>
          <p:nvPr/>
        </p:nvSpPr>
        <p:spPr bwMode="auto">
          <a:xfrm>
            <a:off x="3175" y="12844463"/>
            <a:ext cx="91440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r>
              <a:rPr lang="de-DE" sz="1100">
                <a:latin typeface="Times New Roman" charset="0"/>
              </a:rPr>
              <a:t/>
            </a:r>
            <a:br>
              <a:rPr lang="de-DE" sz="1100">
                <a:latin typeface="Times New Roman" charset="0"/>
              </a:rPr>
            </a:br>
            <a:endParaRPr lang="de-DE" sz="2400">
              <a:latin typeface="Times New Roman" charset="0"/>
            </a:endParaRPr>
          </a:p>
        </p:txBody>
      </p:sp>
      <p:sp>
        <p:nvSpPr>
          <p:cNvPr id="324769" name="Rectangle 161"/>
          <p:cNvSpPr>
            <a:spLocks noChangeArrowheads="1"/>
          </p:cNvSpPr>
          <p:nvPr/>
        </p:nvSpPr>
        <p:spPr bwMode="auto">
          <a:xfrm>
            <a:off x="3175" y="13473113"/>
            <a:ext cx="9144000" cy="15875"/>
          </a:xfrm>
          <a:prstGeom prst="rect">
            <a:avLst/>
          </a:prstGeom>
          <a:solidFill>
            <a:srgbClr val="000000"/>
          </a:solidFill>
          <a:ln w="12700">
            <a:solidFill>
              <a:schemeClr val="tx1"/>
            </a:solidFill>
            <a:miter lim="800000"/>
            <a:headEnd type="none" w="sm" len="sm"/>
            <a:tailEnd type="none" w="sm" len="sm"/>
          </a:ln>
        </p:spPr>
        <p:txBody>
          <a:bodyPr>
            <a:spAutoFit/>
          </a:bodyPr>
          <a:lstStyle/>
          <a:p>
            <a:endParaRPr lang="fr-CA"/>
          </a:p>
        </p:txBody>
      </p:sp>
      <p:sp>
        <p:nvSpPr>
          <p:cNvPr id="324770" name="Rectangle 162"/>
          <p:cNvSpPr>
            <a:spLocks noChangeArrowheads="1"/>
          </p:cNvSpPr>
          <p:nvPr/>
        </p:nvSpPr>
        <p:spPr bwMode="auto">
          <a:xfrm>
            <a:off x="3175" y="13492163"/>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0" hangingPunct="0"/>
            <a:r>
              <a:rPr lang="de-DE" sz="1000" u="sng">
                <a:solidFill>
                  <a:srgbClr val="800080"/>
                </a:solidFill>
                <a:latin typeface="Times New Roman" charset="0"/>
                <a:cs typeface="Times New Roman" charset="0"/>
              </a:rPr>
              <a:t>[1]</a:t>
            </a:r>
            <a:r>
              <a:rPr lang="de-DE" sz="1000">
                <a:latin typeface="Times New Roman" charset="0"/>
                <a:cs typeface="Times New Roman" charset="0"/>
              </a:rPr>
              <a:t>	Code article de l’article ayant servi de base de calcul au montant</a:t>
            </a:r>
          </a:p>
          <a:p>
            <a:pPr eaLnBrk="0" hangingPunct="0"/>
            <a:endParaRPr lang="de-DE" sz="2400">
              <a:latin typeface="Times New Roman" charset="0"/>
            </a:endParaRPr>
          </a:p>
        </p:txBody>
      </p:sp>
      <p:sp>
        <p:nvSpPr>
          <p:cNvPr id="164" name="Rectangle 163"/>
          <p:cNvSpPr/>
          <p:nvPr/>
        </p:nvSpPr>
        <p:spPr>
          <a:xfrm>
            <a:off x="4577403" y="179388"/>
            <a:ext cx="4260075" cy="646331"/>
          </a:xfrm>
          <a:prstGeom prst="rect">
            <a:avLst/>
          </a:prstGeom>
        </p:spPr>
        <p:txBody>
          <a:bodyPr wrap="none">
            <a:spAutoFit/>
          </a:bodyPr>
          <a:lstStyle/>
          <a:p>
            <a:r>
              <a:rPr lang="fr-CA" sz="3600" dirty="0">
                <a:effectLst>
                  <a:outerShdw blurRad="38100" dist="38100" dir="2700000" algn="tl">
                    <a:srgbClr val="000000"/>
                  </a:outerShdw>
                </a:effectLst>
              </a:rPr>
              <a:t>Introduction à un ERP </a:t>
            </a:r>
          </a:p>
        </p:txBody>
      </p:sp>
      <p:sp>
        <p:nvSpPr>
          <p:cNvPr id="165" name="Slide Number Placeholder 16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804CFDCD-CBE5-C34B-80E6-6F823B241682}" type="slidenum">
              <a:rPr lang="fr-CA" sz="1200">
                <a:solidFill>
                  <a:schemeClr val="tx1"/>
                </a:solidFill>
                <a:latin typeface="Arial" charset="0"/>
              </a:rPr>
              <a:pPr eaLnBrk="1" hangingPunct="1"/>
              <a:t>13</a:t>
            </a:fld>
            <a:endParaRPr lang="fr-CA" sz="1200">
              <a:solidFill>
                <a:schemeClr val="tx1"/>
              </a:solidFill>
              <a:latin typeface="Arial" charset="0"/>
            </a:endParaRPr>
          </a:p>
        </p:txBody>
      </p:sp>
      <p:sp>
        <p:nvSpPr>
          <p:cNvPr id="166" name="Footer Placeholder 165"/>
          <p:cNvSpPr>
            <a:spLocks noGrp="1"/>
          </p:cNvSpPr>
          <p:nvPr>
            <p:ph type="ftr" sz="quarter" idx="12"/>
          </p:nvPr>
        </p:nvSpPr>
        <p:spPr/>
        <p:txBody>
          <a:bodyPr/>
          <a:lstStyle/>
          <a:p>
            <a:pPr>
              <a:defRPr/>
            </a:pPr>
            <a:endParaRPr lang="fr-CA"/>
          </a:p>
        </p:txBody>
      </p:sp>
      <p:pic>
        <p:nvPicPr>
          <p:cNvPr id="167"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30295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2476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24768"/>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24769"/>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24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767" grpId="0" autoUpdateAnimBg="0"/>
      <p:bldP spid="324768" grpId="0" autoUpdateAnimBg="0"/>
      <p:bldP spid="324769" grpId="0" animBg="1"/>
      <p:bldP spid="32477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Espace réservé du numéro de diapositive 2"/>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186ADD92-DCD2-6A43-A519-8A1443553F7D}" type="slidenum">
              <a:rPr lang="fr-CA" sz="1200">
                <a:solidFill>
                  <a:schemeClr val="tx1"/>
                </a:solidFill>
                <a:latin typeface="Arial" charset="0"/>
              </a:rPr>
              <a:pPr eaLnBrk="1" hangingPunct="1"/>
              <a:t>14</a:t>
            </a:fld>
            <a:endParaRPr lang="fr-CA" sz="1200">
              <a:solidFill>
                <a:schemeClr val="tx1"/>
              </a:solidFill>
              <a:latin typeface="Arial" charset="0"/>
            </a:endParaRPr>
          </a:p>
        </p:txBody>
      </p:sp>
      <p:sp>
        <p:nvSpPr>
          <p:cNvPr id="8196" name="Espace réservé du pied de page 3"/>
          <p:cNvSpPr>
            <a:spLocks noGrp="1"/>
          </p:cNvSpPr>
          <p:nvPr>
            <p:ph type="ftr" sz="quarter" idx="12"/>
          </p:nvPr>
        </p:nvSpPr>
        <p:spPr/>
        <p:txBody>
          <a:bodyPr/>
          <a:lstStyle/>
          <a:p>
            <a:pPr>
              <a:defRPr/>
            </a:pPr>
            <a:endParaRPr lang="fr-CA" smtClean="0"/>
          </a:p>
        </p:txBody>
      </p:sp>
      <p:sp>
        <p:nvSpPr>
          <p:cNvPr id="833538" name="Rectangle 2"/>
          <p:cNvSpPr>
            <a:spLocks noChangeArrowheads="1"/>
          </p:cNvSpPr>
          <p:nvPr/>
        </p:nvSpPr>
        <p:spPr bwMode="auto">
          <a:xfrm>
            <a:off x="381000" y="381000"/>
            <a:ext cx="8688388" cy="838200"/>
          </a:xfrm>
          <a:prstGeom prst="rect">
            <a:avLst/>
          </a:prstGeom>
          <a:noFill/>
          <a:ln w="9525">
            <a:noFill/>
            <a:miter lim="800000"/>
            <a:headEnd/>
            <a:tailEnd/>
          </a:ln>
          <a:effectLst/>
        </p:spPr>
        <p:txBody>
          <a:bodyPr lIns="93600" tIns="46800" rIns="93600" bIns="46800" anchor="ctr"/>
          <a:lstStyle/>
          <a:p>
            <a:pPr>
              <a:defRPr/>
            </a:pPr>
            <a:endParaRPr lang="fr-CA" sz="4400" b="1">
              <a:solidFill>
                <a:schemeClr val="tx2"/>
              </a:solidFill>
              <a:effectLst>
                <a:outerShdw blurRad="38100" dist="38100" dir="2700000" algn="tl">
                  <a:srgbClr val="000000"/>
                </a:outerShdw>
              </a:effectLst>
              <a:latin typeface="Garamond" pitchFamily="18" charset="0"/>
              <a:ea typeface="+mn-ea"/>
              <a:cs typeface="+mn-cs"/>
            </a:endParaRPr>
          </a:p>
        </p:txBody>
      </p:sp>
      <p:sp>
        <p:nvSpPr>
          <p:cNvPr id="9222" name="Oval 3"/>
          <p:cNvSpPr>
            <a:spLocks noChangeArrowheads="1"/>
          </p:cNvSpPr>
          <p:nvPr/>
        </p:nvSpPr>
        <p:spPr bwMode="auto">
          <a:xfrm>
            <a:off x="1430338" y="1368426"/>
            <a:ext cx="5942012" cy="439737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9223" name="Rectangle 4"/>
          <p:cNvSpPr>
            <a:spLocks noChangeArrowheads="1"/>
          </p:cNvSpPr>
          <p:nvPr/>
        </p:nvSpPr>
        <p:spPr bwMode="auto">
          <a:xfrm>
            <a:off x="76200" y="3429000"/>
            <a:ext cx="296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fr-CA" sz="1400">
                <a:solidFill>
                  <a:srgbClr val="000000"/>
                </a:solidFill>
                <a:latin typeface="Times New Roman" charset="0"/>
              </a:rPr>
              <a:t> </a:t>
            </a:r>
          </a:p>
        </p:txBody>
      </p:sp>
      <p:sp>
        <p:nvSpPr>
          <p:cNvPr id="9224" name="Rectangle 5"/>
          <p:cNvSpPr>
            <a:spLocks noChangeArrowheads="1"/>
          </p:cNvSpPr>
          <p:nvPr/>
        </p:nvSpPr>
        <p:spPr bwMode="auto">
          <a:xfrm>
            <a:off x="1752600" y="1295400"/>
            <a:ext cx="1870075" cy="944563"/>
          </a:xfrm>
          <a:prstGeom prst="rect">
            <a:avLst/>
          </a:prstGeom>
          <a:solidFill>
            <a:schemeClr val="bg1"/>
          </a:solidFill>
          <a:ln w="28575">
            <a:solidFill>
              <a:schemeClr val="accent2"/>
            </a:solidFill>
            <a:miter lim="800000"/>
            <a:headEnd/>
            <a:tailEnd/>
          </a:ln>
        </p:spPr>
        <p:txBody>
          <a:bodyPr lIns="92075" tIns="46038" rIns="92075" bIns="46038">
            <a:spAutoFit/>
          </a:bodyPr>
          <a:lstStyle/>
          <a:p>
            <a:pPr algn="ctr" eaLnBrk="0" hangingPunct="0"/>
            <a:r>
              <a:rPr lang="fr-CA" sz="1800" dirty="0">
                <a:solidFill>
                  <a:srgbClr val="000000"/>
                </a:solidFill>
                <a:latin typeface="Arial" charset="0"/>
              </a:rPr>
              <a:t>Analyser l’historique des travaux</a:t>
            </a:r>
          </a:p>
        </p:txBody>
      </p:sp>
      <p:sp>
        <p:nvSpPr>
          <p:cNvPr id="9225" name="Rectangle 6"/>
          <p:cNvSpPr>
            <a:spLocks noChangeArrowheads="1"/>
          </p:cNvSpPr>
          <p:nvPr/>
        </p:nvSpPr>
        <p:spPr bwMode="auto">
          <a:xfrm>
            <a:off x="609600" y="4572000"/>
            <a:ext cx="298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fr-CA" sz="1400">
                <a:solidFill>
                  <a:srgbClr val="000000"/>
                </a:solidFill>
                <a:latin typeface="Times New Roman" charset="0"/>
              </a:rPr>
              <a:t> </a:t>
            </a:r>
          </a:p>
        </p:txBody>
      </p:sp>
      <p:sp>
        <p:nvSpPr>
          <p:cNvPr id="9226" name="Rectangle 7"/>
          <p:cNvSpPr>
            <a:spLocks noChangeArrowheads="1"/>
          </p:cNvSpPr>
          <p:nvPr/>
        </p:nvSpPr>
        <p:spPr bwMode="auto">
          <a:xfrm>
            <a:off x="1900238" y="4648200"/>
            <a:ext cx="1757362" cy="669925"/>
          </a:xfrm>
          <a:prstGeom prst="rect">
            <a:avLst/>
          </a:prstGeom>
          <a:solidFill>
            <a:srgbClr val="FFFFFF"/>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Réaliser l’ordre de travail</a:t>
            </a:r>
          </a:p>
        </p:txBody>
      </p:sp>
      <p:sp>
        <p:nvSpPr>
          <p:cNvPr id="9227" name="Rectangle 8"/>
          <p:cNvSpPr>
            <a:spLocks noChangeArrowheads="1"/>
          </p:cNvSpPr>
          <p:nvPr/>
        </p:nvSpPr>
        <p:spPr bwMode="auto">
          <a:xfrm>
            <a:off x="5791200" y="4800600"/>
            <a:ext cx="2422525" cy="395288"/>
          </a:xfrm>
          <a:prstGeom prst="rect">
            <a:avLst/>
          </a:prstGeom>
          <a:solidFill>
            <a:srgbClr val="FFFFFF"/>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Planifier les travaux</a:t>
            </a:r>
            <a:endParaRPr lang="fr-CA" sz="2000">
              <a:solidFill>
                <a:srgbClr val="000000"/>
              </a:solidFill>
              <a:latin typeface="Arial" charset="0"/>
            </a:endParaRPr>
          </a:p>
        </p:txBody>
      </p:sp>
      <p:sp>
        <p:nvSpPr>
          <p:cNvPr id="9228" name="Rectangle 9"/>
          <p:cNvSpPr>
            <a:spLocks noChangeArrowheads="1"/>
          </p:cNvSpPr>
          <p:nvPr/>
        </p:nvSpPr>
        <p:spPr bwMode="auto">
          <a:xfrm>
            <a:off x="5638800" y="2819400"/>
            <a:ext cx="2570163" cy="669925"/>
          </a:xfrm>
          <a:prstGeom prst="rect">
            <a:avLst/>
          </a:prstGeom>
          <a:solidFill>
            <a:srgbClr val="FFFFFF"/>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Créer un ordre de travail</a:t>
            </a:r>
          </a:p>
        </p:txBody>
      </p:sp>
      <p:sp>
        <p:nvSpPr>
          <p:cNvPr id="9229" name="Rectangle 10"/>
          <p:cNvSpPr>
            <a:spLocks noChangeArrowheads="1"/>
          </p:cNvSpPr>
          <p:nvPr/>
        </p:nvSpPr>
        <p:spPr bwMode="auto">
          <a:xfrm>
            <a:off x="4114800" y="1295400"/>
            <a:ext cx="4038600" cy="395288"/>
          </a:xfrm>
          <a:prstGeom prst="rect">
            <a:avLst/>
          </a:prstGeom>
          <a:solidFill>
            <a:srgbClr val="FFFFFF"/>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Identifier un besoin de maintenance</a:t>
            </a:r>
          </a:p>
        </p:txBody>
      </p:sp>
      <p:sp>
        <p:nvSpPr>
          <p:cNvPr id="9230" name="Rectangle 11"/>
          <p:cNvSpPr>
            <a:spLocks noChangeArrowheads="1"/>
          </p:cNvSpPr>
          <p:nvPr/>
        </p:nvSpPr>
        <p:spPr bwMode="auto">
          <a:xfrm>
            <a:off x="457200" y="3276600"/>
            <a:ext cx="2720975" cy="669925"/>
          </a:xfrm>
          <a:prstGeom prst="rect">
            <a:avLst/>
          </a:prstGeom>
          <a:solidFill>
            <a:srgbClr val="FFFFFF"/>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Saisir le détail des travaux</a:t>
            </a:r>
          </a:p>
        </p:txBody>
      </p:sp>
      <p:sp>
        <p:nvSpPr>
          <p:cNvPr id="9231" name="Rectangle 12"/>
          <p:cNvSpPr>
            <a:spLocks noChangeArrowheads="1"/>
          </p:cNvSpPr>
          <p:nvPr/>
        </p:nvSpPr>
        <p:spPr bwMode="auto">
          <a:xfrm>
            <a:off x="3073400" y="5715000"/>
            <a:ext cx="2844800" cy="395288"/>
          </a:xfrm>
          <a:prstGeom prst="rect">
            <a:avLst/>
          </a:prstGeom>
          <a:solidFill>
            <a:schemeClr val="bg1"/>
          </a:solidFill>
          <a:ln w="28575">
            <a:solidFill>
              <a:schemeClr val="accent2"/>
            </a:solidFill>
            <a:miter lim="800000"/>
            <a:headEnd/>
            <a:tailEnd/>
          </a:ln>
        </p:spPr>
        <p:txBody>
          <a:bodyPr lIns="92075" tIns="46038" rIns="92075" bIns="46038">
            <a:spAutoFit/>
          </a:bodyPr>
          <a:lstStyle/>
          <a:p>
            <a:pPr algn="ctr" eaLnBrk="0" hangingPunct="0"/>
            <a:r>
              <a:rPr lang="fr-CA" sz="1800">
                <a:solidFill>
                  <a:srgbClr val="000000"/>
                </a:solidFill>
                <a:latin typeface="Arial" charset="0"/>
              </a:rPr>
              <a:t>Planifier les ressources</a:t>
            </a:r>
          </a:p>
        </p:txBody>
      </p:sp>
      <p:graphicFrame>
        <p:nvGraphicFramePr>
          <p:cNvPr id="9218" name="Object 13"/>
          <p:cNvGraphicFramePr>
            <a:graphicFrameLocks noChangeAspect="1"/>
          </p:cNvGraphicFramePr>
          <p:nvPr/>
        </p:nvGraphicFramePr>
        <p:xfrm>
          <a:off x="7010400" y="1752600"/>
          <a:ext cx="715963" cy="762000"/>
        </p:xfrm>
        <a:graphic>
          <a:graphicData uri="http://schemas.openxmlformats.org/presentationml/2006/ole">
            <mc:AlternateContent xmlns:mc="http://schemas.openxmlformats.org/markup-compatibility/2006">
              <mc:Choice xmlns:v="urn:schemas-microsoft-com:vml" Requires="v">
                <p:oleObj spid="_x0000_s53270" name="Clip" r:id="rId3" imgW="3256230" imgH="3468986" progId="">
                  <p:embed/>
                </p:oleObj>
              </mc:Choice>
              <mc:Fallback>
                <p:oleObj name="Clip" r:id="rId3" imgW="3256230" imgH="34689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752600"/>
                        <a:ext cx="7159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2" name="Text Box 14"/>
          <p:cNvSpPr txBox="1">
            <a:spLocks noChangeArrowheads="1"/>
          </p:cNvSpPr>
          <p:nvPr/>
        </p:nvSpPr>
        <p:spPr bwMode="auto">
          <a:xfrm>
            <a:off x="6172200" y="1981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pPr>
            <a:r>
              <a:rPr lang="en-CA" sz="1800">
                <a:solidFill>
                  <a:schemeClr val="tx1"/>
                </a:solidFill>
                <a:latin typeface="Arial" charset="0"/>
              </a:rPr>
              <a:t>ou</a:t>
            </a:r>
            <a:endParaRPr lang="en-CA">
              <a:solidFill>
                <a:schemeClr val="tx1"/>
              </a:solidFill>
              <a:latin typeface="Arial" charset="0"/>
            </a:endParaRPr>
          </a:p>
        </p:txBody>
      </p:sp>
      <p:sp>
        <p:nvSpPr>
          <p:cNvPr id="9233" name="Oval 15"/>
          <p:cNvSpPr>
            <a:spLocks noChangeArrowheads="1"/>
          </p:cNvSpPr>
          <p:nvPr/>
        </p:nvSpPr>
        <p:spPr bwMode="auto">
          <a:xfrm>
            <a:off x="8229600" y="12954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1</a:t>
            </a:r>
          </a:p>
        </p:txBody>
      </p:sp>
      <p:sp>
        <p:nvSpPr>
          <p:cNvPr id="9234" name="Oval 16"/>
          <p:cNvSpPr>
            <a:spLocks noChangeArrowheads="1"/>
          </p:cNvSpPr>
          <p:nvPr/>
        </p:nvSpPr>
        <p:spPr bwMode="auto">
          <a:xfrm>
            <a:off x="8305800" y="29718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2</a:t>
            </a:r>
          </a:p>
        </p:txBody>
      </p:sp>
      <p:sp>
        <p:nvSpPr>
          <p:cNvPr id="9235" name="Oval 17"/>
          <p:cNvSpPr>
            <a:spLocks noChangeArrowheads="1"/>
          </p:cNvSpPr>
          <p:nvPr/>
        </p:nvSpPr>
        <p:spPr bwMode="auto">
          <a:xfrm>
            <a:off x="8305800" y="48006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3</a:t>
            </a:r>
          </a:p>
        </p:txBody>
      </p:sp>
      <p:sp>
        <p:nvSpPr>
          <p:cNvPr id="9236" name="Oval 18"/>
          <p:cNvSpPr>
            <a:spLocks noChangeArrowheads="1"/>
          </p:cNvSpPr>
          <p:nvPr/>
        </p:nvSpPr>
        <p:spPr bwMode="auto">
          <a:xfrm>
            <a:off x="6019800" y="57150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4</a:t>
            </a:r>
          </a:p>
        </p:txBody>
      </p:sp>
      <p:sp>
        <p:nvSpPr>
          <p:cNvPr id="9237" name="Oval 19"/>
          <p:cNvSpPr>
            <a:spLocks noChangeArrowheads="1"/>
          </p:cNvSpPr>
          <p:nvPr/>
        </p:nvSpPr>
        <p:spPr bwMode="auto">
          <a:xfrm>
            <a:off x="1447800" y="48006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5</a:t>
            </a:r>
          </a:p>
        </p:txBody>
      </p:sp>
      <p:sp>
        <p:nvSpPr>
          <p:cNvPr id="9238" name="Oval 20"/>
          <p:cNvSpPr>
            <a:spLocks noChangeArrowheads="1"/>
          </p:cNvSpPr>
          <p:nvPr/>
        </p:nvSpPr>
        <p:spPr bwMode="auto">
          <a:xfrm>
            <a:off x="0" y="34290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6</a:t>
            </a:r>
          </a:p>
        </p:txBody>
      </p:sp>
      <p:sp>
        <p:nvSpPr>
          <p:cNvPr id="9239" name="Oval 21"/>
          <p:cNvSpPr>
            <a:spLocks noChangeArrowheads="1"/>
          </p:cNvSpPr>
          <p:nvPr/>
        </p:nvSpPr>
        <p:spPr bwMode="auto">
          <a:xfrm>
            <a:off x="1295400" y="1524000"/>
            <a:ext cx="368300" cy="368300"/>
          </a:xfrm>
          <a:prstGeom prst="ellipse">
            <a:avLst/>
          </a:prstGeom>
          <a:solidFill>
            <a:schemeClr val="accent1"/>
          </a:solidFill>
          <a:ln w="12700">
            <a:solidFill>
              <a:schemeClr val="tx1"/>
            </a:solidFill>
            <a:round/>
            <a:headEnd/>
            <a:tailEnd/>
          </a:ln>
        </p:spPr>
        <p:txBody>
          <a:bodyPr wrap="none" lIns="92075" tIns="46038" rIns="92075" bIns="46038" anchor="ctr"/>
          <a:lstStyle/>
          <a:p>
            <a:pPr algn="ctr" eaLnBrk="0" hangingPunct="0"/>
            <a:r>
              <a:rPr lang="en-US" sz="1800">
                <a:solidFill>
                  <a:schemeClr val="tx1"/>
                </a:solidFill>
                <a:latin typeface="Arial" charset="0"/>
              </a:rPr>
              <a:t>7</a:t>
            </a:r>
          </a:p>
        </p:txBody>
      </p:sp>
      <p:pic>
        <p:nvPicPr>
          <p:cNvPr id="924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752600"/>
            <a:ext cx="762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nvGrpSpPr>
          <p:cNvPr id="9241" name="Group 23"/>
          <p:cNvGrpSpPr>
            <a:grpSpLocks/>
          </p:cNvGrpSpPr>
          <p:nvPr/>
        </p:nvGrpSpPr>
        <p:grpSpPr bwMode="auto">
          <a:xfrm>
            <a:off x="0" y="2057400"/>
            <a:ext cx="1630363" cy="1039813"/>
            <a:chOff x="2259" y="1913"/>
            <a:chExt cx="1027" cy="655"/>
          </a:xfrm>
        </p:grpSpPr>
        <p:sp>
          <p:nvSpPr>
            <p:cNvPr id="9313" name="Freeform 24"/>
            <p:cNvSpPr>
              <a:spLocks/>
            </p:cNvSpPr>
            <p:nvPr/>
          </p:nvSpPr>
          <p:spPr bwMode="auto">
            <a:xfrm>
              <a:off x="2259" y="2215"/>
              <a:ext cx="793" cy="343"/>
            </a:xfrm>
            <a:custGeom>
              <a:avLst/>
              <a:gdLst>
                <a:gd name="T0" fmla="*/ 0 w 1587"/>
                <a:gd name="T1" fmla="*/ 0 h 688"/>
                <a:gd name="T2" fmla="*/ 0 w 1587"/>
                <a:gd name="T3" fmla="*/ 0 h 688"/>
                <a:gd name="T4" fmla="*/ 0 w 1587"/>
                <a:gd name="T5" fmla="*/ 0 h 688"/>
                <a:gd name="T6" fmla="*/ 0 w 1587"/>
                <a:gd name="T7" fmla="*/ 0 h 688"/>
                <a:gd name="T8" fmla="*/ 0 w 1587"/>
                <a:gd name="T9" fmla="*/ 0 h 688"/>
                <a:gd name="T10" fmla="*/ 0 w 1587"/>
                <a:gd name="T11" fmla="*/ 0 h 688"/>
                <a:gd name="T12" fmla="*/ 0 w 1587"/>
                <a:gd name="T13" fmla="*/ 0 h 688"/>
                <a:gd name="T14" fmla="*/ 0 w 1587"/>
                <a:gd name="T15" fmla="*/ 0 h 688"/>
                <a:gd name="T16" fmla="*/ 0 w 1587"/>
                <a:gd name="T17" fmla="*/ 0 h 6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7"/>
                <a:gd name="T28" fmla="*/ 0 h 688"/>
                <a:gd name="T29" fmla="*/ 1587 w 1587"/>
                <a:gd name="T30" fmla="*/ 688 h 6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7" h="688">
                  <a:moveTo>
                    <a:pt x="989" y="0"/>
                  </a:moveTo>
                  <a:lnTo>
                    <a:pt x="1399" y="6"/>
                  </a:lnTo>
                  <a:lnTo>
                    <a:pt x="1436" y="92"/>
                  </a:lnTo>
                  <a:lnTo>
                    <a:pt x="1587" y="688"/>
                  </a:lnTo>
                  <a:lnTo>
                    <a:pt x="0" y="639"/>
                  </a:lnTo>
                  <a:lnTo>
                    <a:pt x="373" y="168"/>
                  </a:lnTo>
                  <a:lnTo>
                    <a:pt x="991" y="0"/>
                  </a:lnTo>
                  <a:lnTo>
                    <a:pt x="989" y="0"/>
                  </a:lnTo>
                  <a:close/>
                </a:path>
              </a:pathLst>
            </a:custGeom>
            <a:solidFill>
              <a:srgbClr val="BA827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4" name="Freeform 25"/>
            <p:cNvSpPr>
              <a:spLocks/>
            </p:cNvSpPr>
            <p:nvPr/>
          </p:nvSpPr>
          <p:spPr bwMode="auto">
            <a:xfrm>
              <a:off x="2718" y="2248"/>
              <a:ext cx="182" cy="168"/>
            </a:xfrm>
            <a:custGeom>
              <a:avLst/>
              <a:gdLst>
                <a:gd name="T0" fmla="*/ 0 w 364"/>
                <a:gd name="T1" fmla="*/ 1 h 336"/>
                <a:gd name="T2" fmla="*/ 1 w 364"/>
                <a:gd name="T3" fmla="*/ 0 h 336"/>
                <a:gd name="T4" fmla="*/ 1 w 364"/>
                <a:gd name="T5" fmla="*/ 1 h 336"/>
                <a:gd name="T6" fmla="*/ 1 w 364"/>
                <a:gd name="T7" fmla="*/ 1 h 336"/>
                <a:gd name="T8" fmla="*/ 1 w 364"/>
                <a:gd name="T9" fmla="*/ 1 h 336"/>
                <a:gd name="T10" fmla="*/ 1 w 364"/>
                <a:gd name="T11" fmla="*/ 1 h 336"/>
                <a:gd name="T12" fmla="*/ 1 w 364"/>
                <a:gd name="T13" fmla="*/ 1 h 336"/>
                <a:gd name="T14" fmla="*/ 1 w 364"/>
                <a:gd name="T15" fmla="*/ 1 h 336"/>
                <a:gd name="T16" fmla="*/ 1 w 364"/>
                <a:gd name="T17" fmla="*/ 1 h 336"/>
                <a:gd name="T18" fmla="*/ 1 w 364"/>
                <a:gd name="T19" fmla="*/ 1 h 336"/>
                <a:gd name="T20" fmla="*/ 1 w 364"/>
                <a:gd name="T21" fmla="*/ 1 h 336"/>
                <a:gd name="T22" fmla="*/ 1 w 364"/>
                <a:gd name="T23" fmla="*/ 1 h 336"/>
                <a:gd name="T24" fmla="*/ 1 w 364"/>
                <a:gd name="T25" fmla="*/ 1 h 336"/>
                <a:gd name="T26" fmla="*/ 0 w 364"/>
                <a:gd name="T27" fmla="*/ 1 h 336"/>
                <a:gd name="T28" fmla="*/ 0 w 364"/>
                <a:gd name="T29" fmla="*/ 1 h 336"/>
                <a:gd name="T30" fmla="*/ 0 w 364"/>
                <a:gd name="T31" fmla="*/ 1 h 3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4"/>
                <a:gd name="T49" fmla="*/ 0 h 336"/>
                <a:gd name="T50" fmla="*/ 364 w 364"/>
                <a:gd name="T51" fmla="*/ 336 h 3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4" h="336">
                  <a:moveTo>
                    <a:pt x="0" y="241"/>
                  </a:moveTo>
                  <a:lnTo>
                    <a:pt x="163" y="0"/>
                  </a:lnTo>
                  <a:lnTo>
                    <a:pt x="364" y="41"/>
                  </a:lnTo>
                  <a:lnTo>
                    <a:pt x="360" y="49"/>
                  </a:lnTo>
                  <a:lnTo>
                    <a:pt x="354" y="71"/>
                  </a:lnTo>
                  <a:lnTo>
                    <a:pt x="344" y="104"/>
                  </a:lnTo>
                  <a:lnTo>
                    <a:pt x="331" y="143"/>
                  </a:lnTo>
                  <a:lnTo>
                    <a:pt x="315" y="186"/>
                  </a:lnTo>
                  <a:lnTo>
                    <a:pt x="298" y="231"/>
                  </a:lnTo>
                  <a:lnTo>
                    <a:pt x="282" y="270"/>
                  </a:lnTo>
                  <a:lnTo>
                    <a:pt x="264" y="303"/>
                  </a:lnTo>
                  <a:lnTo>
                    <a:pt x="249" y="327"/>
                  </a:lnTo>
                  <a:lnTo>
                    <a:pt x="235" y="336"/>
                  </a:lnTo>
                  <a:lnTo>
                    <a:pt x="0" y="243"/>
                  </a:lnTo>
                  <a:lnTo>
                    <a:pt x="0" y="241"/>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5" name="Freeform 26"/>
            <p:cNvSpPr>
              <a:spLocks/>
            </p:cNvSpPr>
            <p:nvPr/>
          </p:nvSpPr>
          <p:spPr bwMode="auto">
            <a:xfrm>
              <a:off x="3031" y="2054"/>
              <a:ext cx="67" cy="150"/>
            </a:xfrm>
            <a:custGeom>
              <a:avLst/>
              <a:gdLst>
                <a:gd name="T0" fmla="*/ 0 w 135"/>
                <a:gd name="T1" fmla="*/ 0 h 299"/>
                <a:gd name="T2" fmla="*/ 0 w 135"/>
                <a:gd name="T3" fmla="*/ 1 h 299"/>
                <a:gd name="T4" fmla="*/ 0 w 135"/>
                <a:gd name="T5" fmla="*/ 1 h 299"/>
                <a:gd name="T6" fmla="*/ 0 w 135"/>
                <a:gd name="T7" fmla="*/ 1 h 299"/>
                <a:gd name="T8" fmla="*/ 0 w 135"/>
                <a:gd name="T9" fmla="*/ 1 h 299"/>
                <a:gd name="T10" fmla="*/ 0 w 135"/>
                <a:gd name="T11" fmla="*/ 1 h 299"/>
                <a:gd name="T12" fmla="*/ 0 w 135"/>
                <a:gd name="T13" fmla="*/ 1 h 299"/>
                <a:gd name="T14" fmla="*/ 0 w 135"/>
                <a:gd name="T15" fmla="*/ 1 h 299"/>
                <a:gd name="T16" fmla="*/ 0 w 135"/>
                <a:gd name="T17" fmla="*/ 1 h 299"/>
                <a:gd name="T18" fmla="*/ 0 w 135"/>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5"/>
                <a:gd name="T31" fmla="*/ 0 h 299"/>
                <a:gd name="T32" fmla="*/ 135 w 135"/>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5" h="299">
                  <a:moveTo>
                    <a:pt x="121" y="0"/>
                  </a:moveTo>
                  <a:lnTo>
                    <a:pt x="135" y="37"/>
                  </a:lnTo>
                  <a:lnTo>
                    <a:pt x="125" y="52"/>
                  </a:lnTo>
                  <a:lnTo>
                    <a:pt x="68" y="170"/>
                  </a:lnTo>
                  <a:lnTo>
                    <a:pt x="0" y="299"/>
                  </a:lnTo>
                  <a:lnTo>
                    <a:pt x="0" y="121"/>
                  </a:lnTo>
                  <a:lnTo>
                    <a:pt x="45" y="78"/>
                  </a:lnTo>
                  <a:lnTo>
                    <a:pt x="121" y="2"/>
                  </a:lnTo>
                  <a:lnTo>
                    <a:pt x="1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Freeform 27"/>
            <p:cNvSpPr>
              <a:spLocks/>
            </p:cNvSpPr>
            <p:nvPr/>
          </p:nvSpPr>
          <p:spPr bwMode="auto">
            <a:xfrm>
              <a:off x="2989" y="1951"/>
              <a:ext cx="103" cy="141"/>
            </a:xfrm>
            <a:custGeom>
              <a:avLst/>
              <a:gdLst>
                <a:gd name="T0" fmla="*/ 0 w 205"/>
                <a:gd name="T1" fmla="*/ 0 h 283"/>
                <a:gd name="T2" fmla="*/ 0 w 205"/>
                <a:gd name="T3" fmla="*/ 0 h 283"/>
                <a:gd name="T4" fmla="*/ 0 w 205"/>
                <a:gd name="T5" fmla="*/ 0 h 283"/>
                <a:gd name="T6" fmla="*/ 0 w 205"/>
                <a:gd name="T7" fmla="*/ 0 h 283"/>
                <a:gd name="T8" fmla="*/ 1 w 205"/>
                <a:gd name="T9" fmla="*/ 0 h 283"/>
                <a:gd name="T10" fmla="*/ 1 w 205"/>
                <a:gd name="T11" fmla="*/ 0 h 283"/>
                <a:gd name="T12" fmla="*/ 1 w 205"/>
                <a:gd name="T13" fmla="*/ 0 h 283"/>
                <a:gd name="T14" fmla="*/ 1 w 205"/>
                <a:gd name="T15" fmla="*/ 0 h 283"/>
                <a:gd name="T16" fmla="*/ 1 w 205"/>
                <a:gd name="T17" fmla="*/ 0 h 283"/>
                <a:gd name="T18" fmla="*/ 1 w 205"/>
                <a:gd name="T19" fmla="*/ 0 h 283"/>
                <a:gd name="T20" fmla="*/ 1 w 205"/>
                <a:gd name="T21" fmla="*/ 0 h 283"/>
                <a:gd name="T22" fmla="*/ 1 w 205"/>
                <a:gd name="T23" fmla="*/ 0 h 283"/>
                <a:gd name="T24" fmla="*/ 1 w 205"/>
                <a:gd name="T25" fmla="*/ 0 h 283"/>
                <a:gd name="T26" fmla="*/ 1 w 205"/>
                <a:gd name="T27" fmla="*/ 0 h 283"/>
                <a:gd name="T28" fmla="*/ 1 w 205"/>
                <a:gd name="T29" fmla="*/ 0 h 283"/>
                <a:gd name="T30" fmla="*/ 1 w 205"/>
                <a:gd name="T31" fmla="*/ 0 h 283"/>
                <a:gd name="T32" fmla="*/ 1 w 205"/>
                <a:gd name="T33" fmla="*/ 0 h 283"/>
                <a:gd name="T34" fmla="*/ 1 w 205"/>
                <a:gd name="T35" fmla="*/ 0 h 283"/>
                <a:gd name="T36" fmla="*/ 1 w 205"/>
                <a:gd name="T37" fmla="*/ 0 h 283"/>
                <a:gd name="T38" fmla="*/ 1 w 205"/>
                <a:gd name="T39" fmla="*/ 0 h 283"/>
                <a:gd name="T40" fmla="*/ 1 w 205"/>
                <a:gd name="T41" fmla="*/ 0 h 283"/>
                <a:gd name="T42" fmla="*/ 1 w 205"/>
                <a:gd name="T43" fmla="*/ 0 h 283"/>
                <a:gd name="T44" fmla="*/ 1 w 205"/>
                <a:gd name="T45" fmla="*/ 0 h 283"/>
                <a:gd name="T46" fmla="*/ 1 w 205"/>
                <a:gd name="T47" fmla="*/ 0 h 283"/>
                <a:gd name="T48" fmla="*/ 1 w 205"/>
                <a:gd name="T49" fmla="*/ 0 h 283"/>
                <a:gd name="T50" fmla="*/ 1 w 205"/>
                <a:gd name="T51" fmla="*/ 0 h 283"/>
                <a:gd name="T52" fmla="*/ 1 w 205"/>
                <a:gd name="T53" fmla="*/ 0 h 283"/>
                <a:gd name="T54" fmla="*/ 1 w 205"/>
                <a:gd name="T55" fmla="*/ 0 h 283"/>
                <a:gd name="T56" fmla="*/ 1 w 205"/>
                <a:gd name="T57" fmla="*/ 0 h 283"/>
                <a:gd name="T58" fmla="*/ 1 w 205"/>
                <a:gd name="T59" fmla="*/ 0 h 283"/>
                <a:gd name="T60" fmla="*/ 1 w 205"/>
                <a:gd name="T61" fmla="*/ 0 h 283"/>
                <a:gd name="T62" fmla="*/ 1 w 205"/>
                <a:gd name="T63" fmla="*/ 0 h 283"/>
                <a:gd name="T64" fmla="*/ 1 w 205"/>
                <a:gd name="T65" fmla="*/ 0 h 283"/>
                <a:gd name="T66" fmla="*/ 1 w 205"/>
                <a:gd name="T67" fmla="*/ 0 h 283"/>
                <a:gd name="T68" fmla="*/ 1 w 205"/>
                <a:gd name="T69" fmla="*/ 0 h 283"/>
                <a:gd name="T70" fmla="*/ 1 w 205"/>
                <a:gd name="T71" fmla="*/ 0 h 283"/>
                <a:gd name="T72" fmla="*/ 1 w 205"/>
                <a:gd name="T73" fmla="*/ 0 h 283"/>
                <a:gd name="T74" fmla="*/ 1 w 205"/>
                <a:gd name="T75" fmla="*/ 0 h 283"/>
                <a:gd name="T76" fmla="*/ 1 w 205"/>
                <a:gd name="T77" fmla="*/ 0 h 283"/>
                <a:gd name="T78" fmla="*/ 1 w 205"/>
                <a:gd name="T79" fmla="*/ 0 h 283"/>
                <a:gd name="T80" fmla="*/ 1 w 205"/>
                <a:gd name="T81" fmla="*/ 0 h 283"/>
                <a:gd name="T82" fmla="*/ 1 w 205"/>
                <a:gd name="T83" fmla="*/ 0 h 283"/>
                <a:gd name="T84" fmla="*/ 1 w 205"/>
                <a:gd name="T85" fmla="*/ 0 h 283"/>
                <a:gd name="T86" fmla="*/ 1 w 205"/>
                <a:gd name="T87" fmla="*/ 0 h 283"/>
                <a:gd name="T88" fmla="*/ 1 w 205"/>
                <a:gd name="T89" fmla="*/ 0 h 283"/>
                <a:gd name="T90" fmla="*/ 1 w 205"/>
                <a:gd name="T91" fmla="*/ 0 h 283"/>
                <a:gd name="T92" fmla="*/ 0 w 205"/>
                <a:gd name="T93" fmla="*/ 0 h 283"/>
                <a:gd name="T94" fmla="*/ 0 w 205"/>
                <a:gd name="T95" fmla="*/ 0 h 28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5"/>
                <a:gd name="T145" fmla="*/ 0 h 283"/>
                <a:gd name="T146" fmla="*/ 205 w 205"/>
                <a:gd name="T147" fmla="*/ 283 h 28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5" h="283">
                  <a:moveTo>
                    <a:pt x="0" y="17"/>
                  </a:moveTo>
                  <a:lnTo>
                    <a:pt x="0" y="19"/>
                  </a:lnTo>
                  <a:lnTo>
                    <a:pt x="0" y="23"/>
                  </a:lnTo>
                  <a:lnTo>
                    <a:pt x="0" y="31"/>
                  </a:lnTo>
                  <a:lnTo>
                    <a:pt x="2" y="41"/>
                  </a:lnTo>
                  <a:lnTo>
                    <a:pt x="2" y="50"/>
                  </a:lnTo>
                  <a:lnTo>
                    <a:pt x="4" y="60"/>
                  </a:lnTo>
                  <a:lnTo>
                    <a:pt x="4" y="72"/>
                  </a:lnTo>
                  <a:lnTo>
                    <a:pt x="6" y="82"/>
                  </a:lnTo>
                  <a:lnTo>
                    <a:pt x="6" y="89"/>
                  </a:lnTo>
                  <a:lnTo>
                    <a:pt x="8" y="95"/>
                  </a:lnTo>
                  <a:lnTo>
                    <a:pt x="8" y="103"/>
                  </a:lnTo>
                  <a:lnTo>
                    <a:pt x="10" y="115"/>
                  </a:lnTo>
                  <a:lnTo>
                    <a:pt x="14" y="129"/>
                  </a:lnTo>
                  <a:lnTo>
                    <a:pt x="16" y="144"/>
                  </a:lnTo>
                  <a:lnTo>
                    <a:pt x="19" y="162"/>
                  </a:lnTo>
                  <a:lnTo>
                    <a:pt x="23" y="177"/>
                  </a:lnTo>
                  <a:lnTo>
                    <a:pt x="27" y="193"/>
                  </a:lnTo>
                  <a:lnTo>
                    <a:pt x="29" y="205"/>
                  </a:lnTo>
                  <a:lnTo>
                    <a:pt x="31" y="213"/>
                  </a:lnTo>
                  <a:lnTo>
                    <a:pt x="31" y="214"/>
                  </a:lnTo>
                  <a:lnTo>
                    <a:pt x="31" y="216"/>
                  </a:lnTo>
                  <a:lnTo>
                    <a:pt x="33" y="222"/>
                  </a:lnTo>
                  <a:lnTo>
                    <a:pt x="35" y="228"/>
                  </a:lnTo>
                  <a:lnTo>
                    <a:pt x="39" y="236"/>
                  </a:lnTo>
                  <a:lnTo>
                    <a:pt x="43" y="246"/>
                  </a:lnTo>
                  <a:lnTo>
                    <a:pt x="49" y="256"/>
                  </a:lnTo>
                  <a:lnTo>
                    <a:pt x="57" y="263"/>
                  </a:lnTo>
                  <a:lnTo>
                    <a:pt x="66" y="271"/>
                  </a:lnTo>
                  <a:lnTo>
                    <a:pt x="76" y="279"/>
                  </a:lnTo>
                  <a:lnTo>
                    <a:pt x="88" y="283"/>
                  </a:lnTo>
                  <a:lnTo>
                    <a:pt x="152" y="259"/>
                  </a:lnTo>
                  <a:lnTo>
                    <a:pt x="156" y="257"/>
                  </a:lnTo>
                  <a:lnTo>
                    <a:pt x="160" y="254"/>
                  </a:lnTo>
                  <a:lnTo>
                    <a:pt x="166" y="248"/>
                  </a:lnTo>
                  <a:lnTo>
                    <a:pt x="174" y="244"/>
                  </a:lnTo>
                  <a:lnTo>
                    <a:pt x="180" y="236"/>
                  </a:lnTo>
                  <a:lnTo>
                    <a:pt x="188" y="230"/>
                  </a:lnTo>
                  <a:lnTo>
                    <a:pt x="195" y="222"/>
                  </a:lnTo>
                  <a:lnTo>
                    <a:pt x="201" y="214"/>
                  </a:lnTo>
                  <a:lnTo>
                    <a:pt x="205" y="209"/>
                  </a:lnTo>
                  <a:lnTo>
                    <a:pt x="203" y="148"/>
                  </a:lnTo>
                  <a:lnTo>
                    <a:pt x="188" y="58"/>
                  </a:lnTo>
                  <a:lnTo>
                    <a:pt x="111" y="0"/>
                  </a:lnTo>
                  <a:lnTo>
                    <a:pt x="39" y="2"/>
                  </a:lnTo>
                  <a:lnTo>
                    <a:pt x="0" y="17"/>
                  </a:lnTo>
                  <a:close/>
                </a:path>
              </a:pathLst>
            </a:custGeom>
            <a:solidFill>
              <a:srgbClr val="FFE3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7" name="Freeform 28"/>
            <p:cNvSpPr>
              <a:spLocks/>
            </p:cNvSpPr>
            <p:nvPr/>
          </p:nvSpPr>
          <p:spPr bwMode="auto">
            <a:xfrm>
              <a:off x="2984" y="1916"/>
              <a:ext cx="140" cy="135"/>
            </a:xfrm>
            <a:custGeom>
              <a:avLst/>
              <a:gdLst>
                <a:gd name="T0" fmla="*/ 1 w 280"/>
                <a:gd name="T1" fmla="*/ 0 h 272"/>
                <a:gd name="T2" fmla="*/ 1 w 280"/>
                <a:gd name="T3" fmla="*/ 0 h 272"/>
                <a:gd name="T4" fmla="*/ 1 w 280"/>
                <a:gd name="T5" fmla="*/ 0 h 272"/>
                <a:gd name="T6" fmla="*/ 1 w 280"/>
                <a:gd name="T7" fmla="*/ 0 h 272"/>
                <a:gd name="T8" fmla="*/ 1 w 280"/>
                <a:gd name="T9" fmla="*/ 0 h 272"/>
                <a:gd name="T10" fmla="*/ 1 w 280"/>
                <a:gd name="T11" fmla="*/ 0 h 272"/>
                <a:gd name="T12" fmla="*/ 1 w 280"/>
                <a:gd name="T13" fmla="*/ 0 h 272"/>
                <a:gd name="T14" fmla="*/ 1 w 280"/>
                <a:gd name="T15" fmla="*/ 0 h 272"/>
                <a:gd name="T16" fmla="*/ 1 w 280"/>
                <a:gd name="T17" fmla="*/ 0 h 272"/>
                <a:gd name="T18" fmla="*/ 1 w 280"/>
                <a:gd name="T19" fmla="*/ 0 h 272"/>
                <a:gd name="T20" fmla="*/ 1 w 280"/>
                <a:gd name="T21" fmla="*/ 0 h 272"/>
                <a:gd name="T22" fmla="*/ 1 w 280"/>
                <a:gd name="T23" fmla="*/ 0 h 272"/>
                <a:gd name="T24" fmla="*/ 1 w 280"/>
                <a:gd name="T25" fmla="*/ 0 h 272"/>
                <a:gd name="T26" fmla="*/ 1 w 280"/>
                <a:gd name="T27" fmla="*/ 0 h 272"/>
                <a:gd name="T28" fmla="*/ 1 w 280"/>
                <a:gd name="T29" fmla="*/ 0 h 272"/>
                <a:gd name="T30" fmla="*/ 1 w 280"/>
                <a:gd name="T31" fmla="*/ 0 h 272"/>
                <a:gd name="T32" fmla="*/ 1 w 280"/>
                <a:gd name="T33" fmla="*/ 0 h 272"/>
                <a:gd name="T34" fmla="*/ 1 w 280"/>
                <a:gd name="T35" fmla="*/ 0 h 272"/>
                <a:gd name="T36" fmla="*/ 1 w 280"/>
                <a:gd name="T37" fmla="*/ 0 h 272"/>
                <a:gd name="T38" fmla="*/ 1 w 280"/>
                <a:gd name="T39" fmla="*/ 0 h 272"/>
                <a:gd name="T40" fmla="*/ 1 w 280"/>
                <a:gd name="T41" fmla="*/ 0 h 272"/>
                <a:gd name="T42" fmla="*/ 1 w 280"/>
                <a:gd name="T43" fmla="*/ 0 h 272"/>
                <a:gd name="T44" fmla="*/ 1 w 280"/>
                <a:gd name="T45" fmla="*/ 0 h 272"/>
                <a:gd name="T46" fmla="*/ 1 w 280"/>
                <a:gd name="T47" fmla="*/ 0 h 272"/>
                <a:gd name="T48" fmla="*/ 1 w 280"/>
                <a:gd name="T49" fmla="*/ 0 h 272"/>
                <a:gd name="T50" fmla="*/ 1 w 280"/>
                <a:gd name="T51" fmla="*/ 0 h 272"/>
                <a:gd name="T52" fmla="*/ 1 w 280"/>
                <a:gd name="T53" fmla="*/ 0 h 272"/>
                <a:gd name="T54" fmla="*/ 1 w 280"/>
                <a:gd name="T55" fmla="*/ 0 h 272"/>
                <a:gd name="T56" fmla="*/ 1 w 280"/>
                <a:gd name="T57" fmla="*/ 0 h 272"/>
                <a:gd name="T58" fmla="*/ 1 w 280"/>
                <a:gd name="T59" fmla="*/ 0 h 272"/>
                <a:gd name="T60" fmla="*/ 1 w 280"/>
                <a:gd name="T61" fmla="*/ 0 h 272"/>
                <a:gd name="T62" fmla="*/ 1 w 280"/>
                <a:gd name="T63" fmla="*/ 0 h 272"/>
                <a:gd name="T64" fmla="*/ 1 w 280"/>
                <a:gd name="T65" fmla="*/ 0 h 272"/>
                <a:gd name="T66" fmla="*/ 1 w 280"/>
                <a:gd name="T67" fmla="*/ 0 h 272"/>
                <a:gd name="T68" fmla="*/ 1 w 280"/>
                <a:gd name="T69" fmla="*/ 0 h 272"/>
                <a:gd name="T70" fmla="*/ 1 w 280"/>
                <a:gd name="T71" fmla="*/ 0 h 272"/>
                <a:gd name="T72" fmla="*/ 1 w 280"/>
                <a:gd name="T73" fmla="*/ 0 h 272"/>
                <a:gd name="T74" fmla="*/ 1 w 280"/>
                <a:gd name="T75" fmla="*/ 0 h 272"/>
                <a:gd name="T76" fmla="*/ 1 w 280"/>
                <a:gd name="T77" fmla="*/ 0 h 272"/>
                <a:gd name="T78" fmla="*/ 1 w 280"/>
                <a:gd name="T79" fmla="*/ 0 h 272"/>
                <a:gd name="T80" fmla="*/ 1 w 280"/>
                <a:gd name="T81" fmla="*/ 0 h 272"/>
                <a:gd name="T82" fmla="*/ 1 w 280"/>
                <a:gd name="T83" fmla="*/ 0 h 272"/>
                <a:gd name="T84" fmla="*/ 1 w 280"/>
                <a:gd name="T85" fmla="*/ 0 h 272"/>
                <a:gd name="T86" fmla="*/ 1 w 280"/>
                <a:gd name="T87" fmla="*/ 0 h 272"/>
                <a:gd name="T88" fmla="*/ 1 w 280"/>
                <a:gd name="T89" fmla="*/ 0 h 272"/>
                <a:gd name="T90" fmla="*/ 1 w 280"/>
                <a:gd name="T91" fmla="*/ 0 h 272"/>
                <a:gd name="T92" fmla="*/ 1 w 280"/>
                <a:gd name="T93" fmla="*/ 0 h 272"/>
                <a:gd name="T94" fmla="*/ 1 w 280"/>
                <a:gd name="T95" fmla="*/ 0 h 272"/>
                <a:gd name="T96" fmla="*/ 1 w 280"/>
                <a:gd name="T97" fmla="*/ 0 h 272"/>
                <a:gd name="T98" fmla="*/ 1 w 280"/>
                <a:gd name="T99" fmla="*/ 0 h 272"/>
                <a:gd name="T100" fmla="*/ 0 w 280"/>
                <a:gd name="T101" fmla="*/ 0 h 2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80"/>
                <a:gd name="T154" fmla="*/ 0 h 272"/>
                <a:gd name="T155" fmla="*/ 280 w 280"/>
                <a:gd name="T156" fmla="*/ 272 h 2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80" h="272">
                  <a:moveTo>
                    <a:pt x="0" y="73"/>
                  </a:moveTo>
                  <a:lnTo>
                    <a:pt x="0" y="75"/>
                  </a:lnTo>
                  <a:lnTo>
                    <a:pt x="2" y="76"/>
                  </a:lnTo>
                  <a:lnTo>
                    <a:pt x="2" y="80"/>
                  </a:lnTo>
                  <a:lnTo>
                    <a:pt x="4" y="84"/>
                  </a:lnTo>
                  <a:lnTo>
                    <a:pt x="8" y="86"/>
                  </a:lnTo>
                  <a:lnTo>
                    <a:pt x="12" y="90"/>
                  </a:lnTo>
                  <a:lnTo>
                    <a:pt x="18" y="92"/>
                  </a:lnTo>
                  <a:lnTo>
                    <a:pt x="24" y="92"/>
                  </a:lnTo>
                  <a:lnTo>
                    <a:pt x="33" y="90"/>
                  </a:lnTo>
                  <a:lnTo>
                    <a:pt x="45" y="86"/>
                  </a:lnTo>
                  <a:lnTo>
                    <a:pt x="49" y="84"/>
                  </a:lnTo>
                  <a:lnTo>
                    <a:pt x="53" y="84"/>
                  </a:lnTo>
                  <a:lnTo>
                    <a:pt x="57" y="82"/>
                  </a:lnTo>
                  <a:lnTo>
                    <a:pt x="63" y="82"/>
                  </a:lnTo>
                  <a:lnTo>
                    <a:pt x="69" y="80"/>
                  </a:lnTo>
                  <a:lnTo>
                    <a:pt x="74" y="80"/>
                  </a:lnTo>
                  <a:lnTo>
                    <a:pt x="78" y="80"/>
                  </a:lnTo>
                  <a:lnTo>
                    <a:pt x="82" y="80"/>
                  </a:lnTo>
                  <a:lnTo>
                    <a:pt x="84" y="82"/>
                  </a:lnTo>
                  <a:lnTo>
                    <a:pt x="86" y="84"/>
                  </a:lnTo>
                  <a:lnTo>
                    <a:pt x="88" y="86"/>
                  </a:lnTo>
                  <a:lnTo>
                    <a:pt x="90" y="86"/>
                  </a:lnTo>
                  <a:lnTo>
                    <a:pt x="92" y="88"/>
                  </a:lnTo>
                  <a:lnTo>
                    <a:pt x="96" y="88"/>
                  </a:lnTo>
                  <a:lnTo>
                    <a:pt x="98" y="90"/>
                  </a:lnTo>
                  <a:lnTo>
                    <a:pt x="100" y="90"/>
                  </a:lnTo>
                  <a:lnTo>
                    <a:pt x="104" y="90"/>
                  </a:lnTo>
                  <a:lnTo>
                    <a:pt x="106" y="90"/>
                  </a:lnTo>
                  <a:lnTo>
                    <a:pt x="110" y="88"/>
                  </a:lnTo>
                  <a:lnTo>
                    <a:pt x="112" y="88"/>
                  </a:lnTo>
                  <a:lnTo>
                    <a:pt x="115" y="88"/>
                  </a:lnTo>
                  <a:lnTo>
                    <a:pt x="117" y="88"/>
                  </a:lnTo>
                  <a:lnTo>
                    <a:pt x="121" y="90"/>
                  </a:lnTo>
                  <a:lnTo>
                    <a:pt x="123" y="90"/>
                  </a:lnTo>
                  <a:lnTo>
                    <a:pt x="125" y="92"/>
                  </a:lnTo>
                  <a:lnTo>
                    <a:pt x="125" y="94"/>
                  </a:lnTo>
                  <a:lnTo>
                    <a:pt x="127" y="98"/>
                  </a:lnTo>
                  <a:lnTo>
                    <a:pt x="127" y="100"/>
                  </a:lnTo>
                  <a:lnTo>
                    <a:pt x="127" y="104"/>
                  </a:lnTo>
                  <a:lnTo>
                    <a:pt x="125" y="106"/>
                  </a:lnTo>
                  <a:lnTo>
                    <a:pt x="125" y="110"/>
                  </a:lnTo>
                  <a:lnTo>
                    <a:pt x="123" y="114"/>
                  </a:lnTo>
                  <a:lnTo>
                    <a:pt x="123" y="118"/>
                  </a:lnTo>
                  <a:lnTo>
                    <a:pt x="123" y="119"/>
                  </a:lnTo>
                  <a:lnTo>
                    <a:pt x="121" y="123"/>
                  </a:lnTo>
                  <a:lnTo>
                    <a:pt x="121" y="125"/>
                  </a:lnTo>
                  <a:lnTo>
                    <a:pt x="121" y="129"/>
                  </a:lnTo>
                  <a:lnTo>
                    <a:pt x="121" y="131"/>
                  </a:lnTo>
                  <a:lnTo>
                    <a:pt x="123" y="133"/>
                  </a:lnTo>
                  <a:lnTo>
                    <a:pt x="123" y="137"/>
                  </a:lnTo>
                  <a:lnTo>
                    <a:pt x="125" y="139"/>
                  </a:lnTo>
                  <a:lnTo>
                    <a:pt x="129" y="143"/>
                  </a:lnTo>
                  <a:lnTo>
                    <a:pt x="131" y="149"/>
                  </a:lnTo>
                  <a:lnTo>
                    <a:pt x="133" y="153"/>
                  </a:lnTo>
                  <a:lnTo>
                    <a:pt x="135" y="159"/>
                  </a:lnTo>
                  <a:lnTo>
                    <a:pt x="137" y="162"/>
                  </a:lnTo>
                  <a:lnTo>
                    <a:pt x="139" y="168"/>
                  </a:lnTo>
                  <a:lnTo>
                    <a:pt x="141" y="172"/>
                  </a:lnTo>
                  <a:lnTo>
                    <a:pt x="141" y="176"/>
                  </a:lnTo>
                  <a:lnTo>
                    <a:pt x="141" y="180"/>
                  </a:lnTo>
                  <a:lnTo>
                    <a:pt x="141" y="182"/>
                  </a:lnTo>
                  <a:lnTo>
                    <a:pt x="143" y="184"/>
                  </a:lnTo>
                  <a:lnTo>
                    <a:pt x="145" y="186"/>
                  </a:lnTo>
                  <a:lnTo>
                    <a:pt x="147" y="186"/>
                  </a:lnTo>
                  <a:lnTo>
                    <a:pt x="149" y="186"/>
                  </a:lnTo>
                  <a:lnTo>
                    <a:pt x="151" y="186"/>
                  </a:lnTo>
                  <a:lnTo>
                    <a:pt x="153" y="186"/>
                  </a:lnTo>
                  <a:lnTo>
                    <a:pt x="155" y="184"/>
                  </a:lnTo>
                  <a:lnTo>
                    <a:pt x="156" y="182"/>
                  </a:lnTo>
                  <a:lnTo>
                    <a:pt x="158" y="178"/>
                  </a:lnTo>
                  <a:lnTo>
                    <a:pt x="160" y="176"/>
                  </a:lnTo>
                  <a:lnTo>
                    <a:pt x="164" y="172"/>
                  </a:lnTo>
                  <a:lnTo>
                    <a:pt x="168" y="168"/>
                  </a:lnTo>
                  <a:lnTo>
                    <a:pt x="172" y="166"/>
                  </a:lnTo>
                  <a:lnTo>
                    <a:pt x="176" y="164"/>
                  </a:lnTo>
                  <a:lnTo>
                    <a:pt x="182" y="162"/>
                  </a:lnTo>
                  <a:lnTo>
                    <a:pt x="186" y="164"/>
                  </a:lnTo>
                  <a:lnTo>
                    <a:pt x="190" y="168"/>
                  </a:lnTo>
                  <a:lnTo>
                    <a:pt x="194" y="172"/>
                  </a:lnTo>
                  <a:lnTo>
                    <a:pt x="196" y="178"/>
                  </a:lnTo>
                  <a:lnTo>
                    <a:pt x="196" y="184"/>
                  </a:lnTo>
                  <a:lnTo>
                    <a:pt x="196" y="190"/>
                  </a:lnTo>
                  <a:lnTo>
                    <a:pt x="196" y="198"/>
                  </a:lnTo>
                  <a:lnTo>
                    <a:pt x="194" y="203"/>
                  </a:lnTo>
                  <a:lnTo>
                    <a:pt x="192" y="209"/>
                  </a:lnTo>
                  <a:lnTo>
                    <a:pt x="190" y="215"/>
                  </a:lnTo>
                  <a:lnTo>
                    <a:pt x="188" y="219"/>
                  </a:lnTo>
                  <a:lnTo>
                    <a:pt x="188" y="221"/>
                  </a:lnTo>
                  <a:lnTo>
                    <a:pt x="188" y="223"/>
                  </a:lnTo>
                  <a:lnTo>
                    <a:pt x="190" y="225"/>
                  </a:lnTo>
                  <a:lnTo>
                    <a:pt x="190" y="229"/>
                  </a:lnTo>
                  <a:lnTo>
                    <a:pt x="192" y="235"/>
                  </a:lnTo>
                  <a:lnTo>
                    <a:pt x="194" y="239"/>
                  </a:lnTo>
                  <a:lnTo>
                    <a:pt x="196" y="243"/>
                  </a:lnTo>
                  <a:lnTo>
                    <a:pt x="198" y="248"/>
                  </a:lnTo>
                  <a:lnTo>
                    <a:pt x="199" y="250"/>
                  </a:lnTo>
                  <a:lnTo>
                    <a:pt x="201" y="252"/>
                  </a:lnTo>
                  <a:lnTo>
                    <a:pt x="205" y="254"/>
                  </a:lnTo>
                  <a:lnTo>
                    <a:pt x="207" y="256"/>
                  </a:lnTo>
                  <a:lnTo>
                    <a:pt x="209" y="258"/>
                  </a:lnTo>
                  <a:lnTo>
                    <a:pt x="209" y="262"/>
                  </a:lnTo>
                  <a:lnTo>
                    <a:pt x="211" y="264"/>
                  </a:lnTo>
                  <a:lnTo>
                    <a:pt x="213" y="266"/>
                  </a:lnTo>
                  <a:lnTo>
                    <a:pt x="213" y="268"/>
                  </a:lnTo>
                  <a:lnTo>
                    <a:pt x="213" y="270"/>
                  </a:lnTo>
                  <a:lnTo>
                    <a:pt x="215" y="270"/>
                  </a:lnTo>
                  <a:lnTo>
                    <a:pt x="215" y="272"/>
                  </a:lnTo>
                  <a:lnTo>
                    <a:pt x="215" y="270"/>
                  </a:lnTo>
                  <a:lnTo>
                    <a:pt x="219" y="268"/>
                  </a:lnTo>
                  <a:lnTo>
                    <a:pt x="223" y="266"/>
                  </a:lnTo>
                  <a:lnTo>
                    <a:pt x="229" y="262"/>
                  </a:lnTo>
                  <a:lnTo>
                    <a:pt x="235" y="258"/>
                  </a:lnTo>
                  <a:lnTo>
                    <a:pt x="242" y="254"/>
                  </a:lnTo>
                  <a:lnTo>
                    <a:pt x="246" y="248"/>
                  </a:lnTo>
                  <a:lnTo>
                    <a:pt x="252" y="244"/>
                  </a:lnTo>
                  <a:lnTo>
                    <a:pt x="254" y="239"/>
                  </a:lnTo>
                  <a:lnTo>
                    <a:pt x="254" y="235"/>
                  </a:lnTo>
                  <a:lnTo>
                    <a:pt x="254" y="231"/>
                  </a:lnTo>
                  <a:lnTo>
                    <a:pt x="254" y="225"/>
                  </a:lnTo>
                  <a:lnTo>
                    <a:pt x="254" y="219"/>
                  </a:lnTo>
                  <a:lnTo>
                    <a:pt x="254" y="215"/>
                  </a:lnTo>
                  <a:lnTo>
                    <a:pt x="254" y="209"/>
                  </a:lnTo>
                  <a:lnTo>
                    <a:pt x="254" y="205"/>
                  </a:lnTo>
                  <a:lnTo>
                    <a:pt x="254" y="200"/>
                  </a:lnTo>
                  <a:lnTo>
                    <a:pt x="254" y="196"/>
                  </a:lnTo>
                  <a:lnTo>
                    <a:pt x="256" y="194"/>
                  </a:lnTo>
                  <a:lnTo>
                    <a:pt x="256" y="192"/>
                  </a:lnTo>
                  <a:lnTo>
                    <a:pt x="258" y="188"/>
                  </a:lnTo>
                  <a:lnTo>
                    <a:pt x="262" y="186"/>
                  </a:lnTo>
                  <a:lnTo>
                    <a:pt x="264" y="182"/>
                  </a:lnTo>
                  <a:lnTo>
                    <a:pt x="268" y="178"/>
                  </a:lnTo>
                  <a:lnTo>
                    <a:pt x="272" y="172"/>
                  </a:lnTo>
                  <a:lnTo>
                    <a:pt x="276" y="166"/>
                  </a:lnTo>
                  <a:lnTo>
                    <a:pt x="278" y="162"/>
                  </a:lnTo>
                  <a:lnTo>
                    <a:pt x="280" y="155"/>
                  </a:lnTo>
                  <a:lnTo>
                    <a:pt x="280" y="149"/>
                  </a:lnTo>
                  <a:lnTo>
                    <a:pt x="280" y="143"/>
                  </a:lnTo>
                  <a:lnTo>
                    <a:pt x="278" y="137"/>
                  </a:lnTo>
                  <a:lnTo>
                    <a:pt x="276" y="131"/>
                  </a:lnTo>
                  <a:lnTo>
                    <a:pt x="274" y="125"/>
                  </a:lnTo>
                  <a:lnTo>
                    <a:pt x="272" y="119"/>
                  </a:lnTo>
                  <a:lnTo>
                    <a:pt x="270" y="114"/>
                  </a:lnTo>
                  <a:lnTo>
                    <a:pt x="266" y="108"/>
                  </a:lnTo>
                  <a:lnTo>
                    <a:pt x="264" y="104"/>
                  </a:lnTo>
                  <a:lnTo>
                    <a:pt x="264" y="98"/>
                  </a:lnTo>
                  <a:lnTo>
                    <a:pt x="262" y="92"/>
                  </a:lnTo>
                  <a:lnTo>
                    <a:pt x="262" y="86"/>
                  </a:lnTo>
                  <a:lnTo>
                    <a:pt x="262" y="80"/>
                  </a:lnTo>
                  <a:lnTo>
                    <a:pt x="262" y="75"/>
                  </a:lnTo>
                  <a:lnTo>
                    <a:pt x="260" y="69"/>
                  </a:lnTo>
                  <a:lnTo>
                    <a:pt x="260" y="61"/>
                  </a:lnTo>
                  <a:lnTo>
                    <a:pt x="258" y="55"/>
                  </a:lnTo>
                  <a:lnTo>
                    <a:pt x="256" y="49"/>
                  </a:lnTo>
                  <a:lnTo>
                    <a:pt x="254" y="43"/>
                  </a:lnTo>
                  <a:lnTo>
                    <a:pt x="252" y="39"/>
                  </a:lnTo>
                  <a:lnTo>
                    <a:pt x="248" y="37"/>
                  </a:lnTo>
                  <a:lnTo>
                    <a:pt x="244" y="35"/>
                  </a:lnTo>
                  <a:lnTo>
                    <a:pt x="241" y="35"/>
                  </a:lnTo>
                  <a:lnTo>
                    <a:pt x="237" y="35"/>
                  </a:lnTo>
                  <a:lnTo>
                    <a:pt x="231" y="34"/>
                  </a:lnTo>
                  <a:lnTo>
                    <a:pt x="225" y="34"/>
                  </a:lnTo>
                  <a:lnTo>
                    <a:pt x="221" y="32"/>
                  </a:lnTo>
                  <a:lnTo>
                    <a:pt x="215" y="30"/>
                  </a:lnTo>
                  <a:lnTo>
                    <a:pt x="209" y="30"/>
                  </a:lnTo>
                  <a:lnTo>
                    <a:pt x="205" y="28"/>
                  </a:lnTo>
                  <a:lnTo>
                    <a:pt x="201" y="28"/>
                  </a:lnTo>
                  <a:lnTo>
                    <a:pt x="199" y="28"/>
                  </a:lnTo>
                  <a:lnTo>
                    <a:pt x="196" y="26"/>
                  </a:lnTo>
                  <a:lnTo>
                    <a:pt x="190" y="24"/>
                  </a:lnTo>
                  <a:lnTo>
                    <a:pt x="184" y="20"/>
                  </a:lnTo>
                  <a:lnTo>
                    <a:pt x="176" y="16"/>
                  </a:lnTo>
                  <a:lnTo>
                    <a:pt x="168" y="10"/>
                  </a:lnTo>
                  <a:lnTo>
                    <a:pt x="158" y="6"/>
                  </a:lnTo>
                  <a:lnTo>
                    <a:pt x="153" y="2"/>
                  </a:lnTo>
                  <a:lnTo>
                    <a:pt x="145" y="0"/>
                  </a:lnTo>
                  <a:lnTo>
                    <a:pt x="139" y="0"/>
                  </a:lnTo>
                  <a:lnTo>
                    <a:pt x="135" y="0"/>
                  </a:lnTo>
                  <a:lnTo>
                    <a:pt x="133" y="2"/>
                  </a:lnTo>
                  <a:lnTo>
                    <a:pt x="129" y="4"/>
                  </a:lnTo>
                  <a:lnTo>
                    <a:pt x="123" y="8"/>
                  </a:lnTo>
                  <a:lnTo>
                    <a:pt x="119" y="10"/>
                  </a:lnTo>
                  <a:lnTo>
                    <a:pt x="113" y="12"/>
                  </a:lnTo>
                  <a:lnTo>
                    <a:pt x="108" y="14"/>
                  </a:lnTo>
                  <a:lnTo>
                    <a:pt x="104" y="14"/>
                  </a:lnTo>
                  <a:lnTo>
                    <a:pt x="100" y="16"/>
                  </a:lnTo>
                  <a:lnTo>
                    <a:pt x="98" y="16"/>
                  </a:lnTo>
                  <a:lnTo>
                    <a:pt x="96" y="16"/>
                  </a:lnTo>
                  <a:lnTo>
                    <a:pt x="92" y="16"/>
                  </a:lnTo>
                  <a:lnTo>
                    <a:pt x="88" y="16"/>
                  </a:lnTo>
                  <a:lnTo>
                    <a:pt x="80" y="16"/>
                  </a:lnTo>
                  <a:lnTo>
                    <a:pt x="74" y="16"/>
                  </a:lnTo>
                  <a:lnTo>
                    <a:pt x="67" y="16"/>
                  </a:lnTo>
                  <a:lnTo>
                    <a:pt x="59" y="18"/>
                  </a:lnTo>
                  <a:lnTo>
                    <a:pt x="51" y="20"/>
                  </a:lnTo>
                  <a:lnTo>
                    <a:pt x="43" y="24"/>
                  </a:lnTo>
                  <a:lnTo>
                    <a:pt x="37" y="30"/>
                  </a:lnTo>
                  <a:lnTo>
                    <a:pt x="0" y="75"/>
                  </a:lnTo>
                  <a:lnTo>
                    <a:pt x="0" y="73"/>
                  </a:lnTo>
                  <a:close/>
                </a:path>
              </a:pathLst>
            </a:custGeom>
            <a:solidFill>
              <a:srgbClr val="871C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Freeform 29"/>
            <p:cNvSpPr>
              <a:spLocks/>
            </p:cNvSpPr>
            <p:nvPr/>
          </p:nvSpPr>
          <p:spPr bwMode="auto">
            <a:xfrm>
              <a:off x="2931" y="2265"/>
              <a:ext cx="41" cy="53"/>
            </a:xfrm>
            <a:custGeom>
              <a:avLst/>
              <a:gdLst>
                <a:gd name="T0" fmla="*/ 0 w 82"/>
                <a:gd name="T1" fmla="*/ 1 h 105"/>
                <a:gd name="T2" fmla="*/ 1 w 82"/>
                <a:gd name="T3" fmla="*/ 0 h 105"/>
                <a:gd name="T4" fmla="*/ 1 w 82"/>
                <a:gd name="T5" fmla="*/ 1 h 105"/>
                <a:gd name="T6" fmla="*/ 1 w 82"/>
                <a:gd name="T7" fmla="*/ 1 h 105"/>
                <a:gd name="T8" fmla="*/ 1 w 82"/>
                <a:gd name="T9" fmla="*/ 1 h 105"/>
                <a:gd name="T10" fmla="*/ 1 w 82"/>
                <a:gd name="T11" fmla="*/ 1 h 105"/>
                <a:gd name="T12" fmla="*/ 1 w 82"/>
                <a:gd name="T13" fmla="*/ 1 h 105"/>
                <a:gd name="T14" fmla="*/ 1 w 82"/>
                <a:gd name="T15" fmla="*/ 1 h 105"/>
                <a:gd name="T16" fmla="*/ 1 w 82"/>
                <a:gd name="T17" fmla="*/ 1 h 105"/>
                <a:gd name="T18" fmla="*/ 1 w 82"/>
                <a:gd name="T19" fmla="*/ 1 h 105"/>
                <a:gd name="T20" fmla="*/ 1 w 82"/>
                <a:gd name="T21" fmla="*/ 1 h 105"/>
                <a:gd name="T22" fmla="*/ 1 w 82"/>
                <a:gd name="T23" fmla="*/ 1 h 105"/>
                <a:gd name="T24" fmla="*/ 1 w 82"/>
                <a:gd name="T25" fmla="*/ 1 h 105"/>
                <a:gd name="T26" fmla="*/ 1 w 82"/>
                <a:gd name="T27" fmla="*/ 1 h 105"/>
                <a:gd name="T28" fmla="*/ 1 w 82"/>
                <a:gd name="T29" fmla="*/ 1 h 105"/>
                <a:gd name="T30" fmla="*/ 1 w 82"/>
                <a:gd name="T31" fmla="*/ 1 h 105"/>
                <a:gd name="T32" fmla="*/ 1 w 82"/>
                <a:gd name="T33" fmla="*/ 1 h 105"/>
                <a:gd name="T34" fmla="*/ 1 w 82"/>
                <a:gd name="T35" fmla="*/ 1 h 105"/>
                <a:gd name="T36" fmla="*/ 1 w 82"/>
                <a:gd name="T37" fmla="*/ 1 h 105"/>
                <a:gd name="T38" fmla="*/ 1 w 82"/>
                <a:gd name="T39" fmla="*/ 1 h 105"/>
                <a:gd name="T40" fmla="*/ 1 w 82"/>
                <a:gd name="T41" fmla="*/ 1 h 105"/>
                <a:gd name="T42" fmla="*/ 1 w 82"/>
                <a:gd name="T43" fmla="*/ 1 h 105"/>
                <a:gd name="T44" fmla="*/ 1 w 82"/>
                <a:gd name="T45" fmla="*/ 1 h 105"/>
                <a:gd name="T46" fmla="*/ 1 w 82"/>
                <a:gd name="T47" fmla="*/ 1 h 105"/>
                <a:gd name="T48" fmla="*/ 0 w 82"/>
                <a:gd name="T49" fmla="*/ 1 h 105"/>
                <a:gd name="T50" fmla="*/ 0 w 82"/>
                <a:gd name="T51" fmla="*/ 1 h 105"/>
                <a:gd name="T52" fmla="*/ 0 w 82"/>
                <a:gd name="T53" fmla="*/ 1 h 1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2"/>
                <a:gd name="T82" fmla="*/ 0 h 105"/>
                <a:gd name="T83" fmla="*/ 82 w 82"/>
                <a:gd name="T84" fmla="*/ 105 h 10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2" h="105">
                  <a:moveTo>
                    <a:pt x="0" y="7"/>
                  </a:moveTo>
                  <a:lnTo>
                    <a:pt x="45" y="0"/>
                  </a:lnTo>
                  <a:lnTo>
                    <a:pt x="46" y="2"/>
                  </a:lnTo>
                  <a:lnTo>
                    <a:pt x="50" y="5"/>
                  </a:lnTo>
                  <a:lnTo>
                    <a:pt x="56" y="9"/>
                  </a:lnTo>
                  <a:lnTo>
                    <a:pt x="62" y="17"/>
                  </a:lnTo>
                  <a:lnTo>
                    <a:pt x="68" y="27"/>
                  </a:lnTo>
                  <a:lnTo>
                    <a:pt x="74" y="39"/>
                  </a:lnTo>
                  <a:lnTo>
                    <a:pt x="80" y="52"/>
                  </a:lnTo>
                  <a:lnTo>
                    <a:pt x="82" y="68"/>
                  </a:lnTo>
                  <a:lnTo>
                    <a:pt x="82" y="86"/>
                  </a:lnTo>
                  <a:lnTo>
                    <a:pt x="78" y="105"/>
                  </a:lnTo>
                  <a:lnTo>
                    <a:pt x="15" y="97"/>
                  </a:lnTo>
                  <a:lnTo>
                    <a:pt x="13" y="95"/>
                  </a:lnTo>
                  <a:lnTo>
                    <a:pt x="11" y="93"/>
                  </a:lnTo>
                  <a:lnTo>
                    <a:pt x="9" y="89"/>
                  </a:lnTo>
                  <a:lnTo>
                    <a:pt x="7" y="86"/>
                  </a:lnTo>
                  <a:lnTo>
                    <a:pt x="7" y="82"/>
                  </a:lnTo>
                  <a:lnTo>
                    <a:pt x="5" y="76"/>
                  </a:lnTo>
                  <a:lnTo>
                    <a:pt x="5" y="72"/>
                  </a:lnTo>
                  <a:lnTo>
                    <a:pt x="5" y="68"/>
                  </a:lnTo>
                  <a:lnTo>
                    <a:pt x="7" y="62"/>
                  </a:lnTo>
                  <a:lnTo>
                    <a:pt x="27" y="58"/>
                  </a:lnTo>
                  <a:lnTo>
                    <a:pt x="0" y="9"/>
                  </a:lnTo>
                  <a:lnTo>
                    <a:pt x="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9" name="Freeform 30"/>
            <p:cNvSpPr>
              <a:spLocks/>
            </p:cNvSpPr>
            <p:nvPr/>
          </p:nvSpPr>
          <p:spPr bwMode="auto">
            <a:xfrm>
              <a:off x="2801" y="2254"/>
              <a:ext cx="142" cy="100"/>
            </a:xfrm>
            <a:custGeom>
              <a:avLst/>
              <a:gdLst>
                <a:gd name="T0" fmla="*/ 1 w 283"/>
                <a:gd name="T1" fmla="*/ 0 h 201"/>
                <a:gd name="T2" fmla="*/ 1 w 283"/>
                <a:gd name="T3" fmla="*/ 0 h 201"/>
                <a:gd name="T4" fmla="*/ 1 w 283"/>
                <a:gd name="T5" fmla="*/ 0 h 201"/>
                <a:gd name="T6" fmla="*/ 1 w 283"/>
                <a:gd name="T7" fmla="*/ 0 h 201"/>
                <a:gd name="T8" fmla="*/ 1 w 283"/>
                <a:gd name="T9" fmla="*/ 0 h 201"/>
                <a:gd name="T10" fmla="*/ 1 w 283"/>
                <a:gd name="T11" fmla="*/ 0 h 201"/>
                <a:gd name="T12" fmla="*/ 1 w 283"/>
                <a:gd name="T13" fmla="*/ 0 h 201"/>
                <a:gd name="T14" fmla="*/ 1 w 283"/>
                <a:gd name="T15" fmla="*/ 0 h 201"/>
                <a:gd name="T16" fmla="*/ 1 w 283"/>
                <a:gd name="T17" fmla="*/ 0 h 201"/>
                <a:gd name="T18" fmla="*/ 1 w 283"/>
                <a:gd name="T19" fmla="*/ 0 h 201"/>
                <a:gd name="T20" fmla="*/ 1 w 283"/>
                <a:gd name="T21" fmla="*/ 0 h 201"/>
                <a:gd name="T22" fmla="*/ 1 w 283"/>
                <a:gd name="T23" fmla="*/ 0 h 201"/>
                <a:gd name="T24" fmla="*/ 1 w 283"/>
                <a:gd name="T25" fmla="*/ 0 h 201"/>
                <a:gd name="T26" fmla="*/ 1 w 283"/>
                <a:gd name="T27" fmla="*/ 0 h 201"/>
                <a:gd name="T28" fmla="*/ 1 w 283"/>
                <a:gd name="T29" fmla="*/ 0 h 201"/>
                <a:gd name="T30" fmla="*/ 1 w 283"/>
                <a:gd name="T31" fmla="*/ 0 h 201"/>
                <a:gd name="T32" fmla="*/ 1 w 283"/>
                <a:gd name="T33" fmla="*/ 0 h 201"/>
                <a:gd name="T34" fmla="*/ 1 w 283"/>
                <a:gd name="T35" fmla="*/ 0 h 201"/>
                <a:gd name="T36" fmla="*/ 1 w 283"/>
                <a:gd name="T37" fmla="*/ 0 h 201"/>
                <a:gd name="T38" fmla="*/ 1 w 283"/>
                <a:gd name="T39" fmla="*/ 0 h 201"/>
                <a:gd name="T40" fmla="*/ 1 w 283"/>
                <a:gd name="T41" fmla="*/ 0 h 201"/>
                <a:gd name="T42" fmla="*/ 1 w 283"/>
                <a:gd name="T43" fmla="*/ 0 h 201"/>
                <a:gd name="T44" fmla="*/ 1 w 283"/>
                <a:gd name="T45" fmla="*/ 0 h 201"/>
                <a:gd name="T46" fmla="*/ 1 w 283"/>
                <a:gd name="T47" fmla="*/ 0 h 201"/>
                <a:gd name="T48" fmla="*/ 1 w 283"/>
                <a:gd name="T49" fmla="*/ 0 h 201"/>
                <a:gd name="T50" fmla="*/ 1 w 283"/>
                <a:gd name="T51" fmla="*/ 0 h 201"/>
                <a:gd name="T52" fmla="*/ 1 w 283"/>
                <a:gd name="T53" fmla="*/ 0 h 201"/>
                <a:gd name="T54" fmla="*/ 1 w 283"/>
                <a:gd name="T55" fmla="*/ 0 h 201"/>
                <a:gd name="T56" fmla="*/ 1 w 283"/>
                <a:gd name="T57" fmla="*/ 0 h 201"/>
                <a:gd name="T58" fmla="*/ 1 w 283"/>
                <a:gd name="T59" fmla="*/ 0 h 201"/>
                <a:gd name="T60" fmla="*/ 1 w 283"/>
                <a:gd name="T61" fmla="*/ 0 h 201"/>
                <a:gd name="T62" fmla="*/ 1 w 283"/>
                <a:gd name="T63" fmla="*/ 0 h 201"/>
                <a:gd name="T64" fmla="*/ 1 w 283"/>
                <a:gd name="T65" fmla="*/ 0 h 201"/>
                <a:gd name="T66" fmla="*/ 1 w 283"/>
                <a:gd name="T67" fmla="*/ 0 h 201"/>
                <a:gd name="T68" fmla="*/ 1 w 283"/>
                <a:gd name="T69" fmla="*/ 0 h 201"/>
                <a:gd name="T70" fmla="*/ 1 w 283"/>
                <a:gd name="T71" fmla="*/ 0 h 201"/>
                <a:gd name="T72" fmla="*/ 1 w 283"/>
                <a:gd name="T73" fmla="*/ 0 h 201"/>
                <a:gd name="T74" fmla="*/ 1 w 283"/>
                <a:gd name="T75" fmla="*/ 0 h 201"/>
                <a:gd name="T76" fmla="*/ 1 w 283"/>
                <a:gd name="T77" fmla="*/ 0 h 201"/>
                <a:gd name="T78" fmla="*/ 1 w 283"/>
                <a:gd name="T79" fmla="*/ 0 h 201"/>
                <a:gd name="T80" fmla="*/ 1 w 283"/>
                <a:gd name="T81" fmla="*/ 0 h 201"/>
                <a:gd name="T82" fmla="*/ 1 w 283"/>
                <a:gd name="T83" fmla="*/ 0 h 201"/>
                <a:gd name="T84" fmla="*/ 1 w 283"/>
                <a:gd name="T85" fmla="*/ 0 h 201"/>
                <a:gd name="T86" fmla="*/ 1 w 283"/>
                <a:gd name="T87" fmla="*/ 0 h 201"/>
                <a:gd name="T88" fmla="*/ 1 w 283"/>
                <a:gd name="T89" fmla="*/ 0 h 201"/>
                <a:gd name="T90" fmla="*/ 1 w 283"/>
                <a:gd name="T91" fmla="*/ 0 h 201"/>
                <a:gd name="T92" fmla="*/ 1 w 283"/>
                <a:gd name="T93" fmla="*/ 0 h 201"/>
                <a:gd name="T94" fmla="*/ 1 w 283"/>
                <a:gd name="T95" fmla="*/ 0 h 201"/>
                <a:gd name="T96" fmla="*/ 1 w 283"/>
                <a:gd name="T97" fmla="*/ 0 h 201"/>
                <a:gd name="T98" fmla="*/ 1 w 283"/>
                <a:gd name="T99" fmla="*/ 0 h 201"/>
                <a:gd name="T100" fmla="*/ 1 w 283"/>
                <a:gd name="T101" fmla="*/ 0 h 201"/>
                <a:gd name="T102" fmla="*/ 1 w 283"/>
                <a:gd name="T103" fmla="*/ 0 h 201"/>
                <a:gd name="T104" fmla="*/ 1 w 283"/>
                <a:gd name="T105" fmla="*/ 0 h 2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3"/>
                <a:gd name="T160" fmla="*/ 0 h 201"/>
                <a:gd name="T161" fmla="*/ 283 w 283"/>
                <a:gd name="T162" fmla="*/ 201 h 2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3" h="201">
                  <a:moveTo>
                    <a:pt x="260" y="31"/>
                  </a:moveTo>
                  <a:lnTo>
                    <a:pt x="181" y="22"/>
                  </a:lnTo>
                  <a:lnTo>
                    <a:pt x="179" y="22"/>
                  </a:lnTo>
                  <a:lnTo>
                    <a:pt x="177" y="20"/>
                  </a:lnTo>
                  <a:lnTo>
                    <a:pt x="172" y="18"/>
                  </a:lnTo>
                  <a:lnTo>
                    <a:pt x="166" y="14"/>
                  </a:lnTo>
                  <a:lnTo>
                    <a:pt x="158" y="10"/>
                  </a:lnTo>
                  <a:lnTo>
                    <a:pt x="152" y="8"/>
                  </a:lnTo>
                  <a:lnTo>
                    <a:pt x="144" y="4"/>
                  </a:lnTo>
                  <a:lnTo>
                    <a:pt x="138" y="2"/>
                  </a:lnTo>
                  <a:lnTo>
                    <a:pt x="133" y="0"/>
                  </a:lnTo>
                  <a:lnTo>
                    <a:pt x="129" y="0"/>
                  </a:lnTo>
                  <a:lnTo>
                    <a:pt x="125" y="2"/>
                  </a:lnTo>
                  <a:lnTo>
                    <a:pt x="115" y="6"/>
                  </a:lnTo>
                  <a:lnTo>
                    <a:pt x="103" y="10"/>
                  </a:lnTo>
                  <a:lnTo>
                    <a:pt x="88" y="16"/>
                  </a:lnTo>
                  <a:lnTo>
                    <a:pt x="70" y="24"/>
                  </a:lnTo>
                  <a:lnTo>
                    <a:pt x="54" y="29"/>
                  </a:lnTo>
                  <a:lnTo>
                    <a:pt x="39" y="35"/>
                  </a:lnTo>
                  <a:lnTo>
                    <a:pt x="25" y="41"/>
                  </a:lnTo>
                  <a:lnTo>
                    <a:pt x="13" y="45"/>
                  </a:lnTo>
                  <a:lnTo>
                    <a:pt x="7" y="45"/>
                  </a:lnTo>
                  <a:lnTo>
                    <a:pt x="4" y="47"/>
                  </a:lnTo>
                  <a:lnTo>
                    <a:pt x="2" y="49"/>
                  </a:lnTo>
                  <a:lnTo>
                    <a:pt x="0" y="49"/>
                  </a:lnTo>
                  <a:lnTo>
                    <a:pt x="2" y="51"/>
                  </a:lnTo>
                  <a:lnTo>
                    <a:pt x="2" y="53"/>
                  </a:lnTo>
                  <a:lnTo>
                    <a:pt x="5" y="55"/>
                  </a:lnTo>
                  <a:lnTo>
                    <a:pt x="7" y="57"/>
                  </a:lnTo>
                  <a:lnTo>
                    <a:pt x="13" y="59"/>
                  </a:lnTo>
                  <a:lnTo>
                    <a:pt x="17" y="59"/>
                  </a:lnTo>
                  <a:lnTo>
                    <a:pt x="23" y="59"/>
                  </a:lnTo>
                  <a:lnTo>
                    <a:pt x="27" y="59"/>
                  </a:lnTo>
                  <a:lnTo>
                    <a:pt x="33" y="59"/>
                  </a:lnTo>
                  <a:lnTo>
                    <a:pt x="39" y="59"/>
                  </a:lnTo>
                  <a:lnTo>
                    <a:pt x="43" y="57"/>
                  </a:lnTo>
                  <a:lnTo>
                    <a:pt x="47" y="57"/>
                  </a:lnTo>
                  <a:lnTo>
                    <a:pt x="50" y="57"/>
                  </a:lnTo>
                  <a:lnTo>
                    <a:pt x="54" y="57"/>
                  </a:lnTo>
                  <a:lnTo>
                    <a:pt x="56" y="57"/>
                  </a:lnTo>
                  <a:lnTo>
                    <a:pt x="58" y="57"/>
                  </a:lnTo>
                  <a:lnTo>
                    <a:pt x="56" y="61"/>
                  </a:lnTo>
                  <a:lnTo>
                    <a:pt x="56" y="65"/>
                  </a:lnTo>
                  <a:lnTo>
                    <a:pt x="54" y="69"/>
                  </a:lnTo>
                  <a:lnTo>
                    <a:pt x="54" y="76"/>
                  </a:lnTo>
                  <a:lnTo>
                    <a:pt x="52" y="82"/>
                  </a:lnTo>
                  <a:lnTo>
                    <a:pt x="50" y="88"/>
                  </a:lnTo>
                  <a:lnTo>
                    <a:pt x="50" y="94"/>
                  </a:lnTo>
                  <a:lnTo>
                    <a:pt x="50" y="100"/>
                  </a:lnTo>
                  <a:lnTo>
                    <a:pt x="50" y="104"/>
                  </a:lnTo>
                  <a:lnTo>
                    <a:pt x="52" y="108"/>
                  </a:lnTo>
                  <a:lnTo>
                    <a:pt x="50" y="111"/>
                  </a:lnTo>
                  <a:lnTo>
                    <a:pt x="50" y="115"/>
                  </a:lnTo>
                  <a:lnTo>
                    <a:pt x="48" y="119"/>
                  </a:lnTo>
                  <a:lnTo>
                    <a:pt x="47" y="125"/>
                  </a:lnTo>
                  <a:lnTo>
                    <a:pt x="45" y="129"/>
                  </a:lnTo>
                  <a:lnTo>
                    <a:pt x="43" y="133"/>
                  </a:lnTo>
                  <a:lnTo>
                    <a:pt x="43" y="137"/>
                  </a:lnTo>
                  <a:lnTo>
                    <a:pt x="41" y="141"/>
                  </a:lnTo>
                  <a:lnTo>
                    <a:pt x="41" y="145"/>
                  </a:lnTo>
                  <a:lnTo>
                    <a:pt x="41" y="151"/>
                  </a:lnTo>
                  <a:lnTo>
                    <a:pt x="43" y="154"/>
                  </a:lnTo>
                  <a:lnTo>
                    <a:pt x="43" y="158"/>
                  </a:lnTo>
                  <a:lnTo>
                    <a:pt x="45" y="162"/>
                  </a:lnTo>
                  <a:lnTo>
                    <a:pt x="48" y="166"/>
                  </a:lnTo>
                  <a:lnTo>
                    <a:pt x="52" y="168"/>
                  </a:lnTo>
                  <a:lnTo>
                    <a:pt x="56" y="172"/>
                  </a:lnTo>
                  <a:lnTo>
                    <a:pt x="62" y="174"/>
                  </a:lnTo>
                  <a:lnTo>
                    <a:pt x="70" y="176"/>
                  </a:lnTo>
                  <a:lnTo>
                    <a:pt x="78" y="178"/>
                  </a:lnTo>
                  <a:lnTo>
                    <a:pt x="90" y="178"/>
                  </a:lnTo>
                  <a:lnTo>
                    <a:pt x="101" y="180"/>
                  </a:lnTo>
                  <a:lnTo>
                    <a:pt x="115" y="184"/>
                  </a:lnTo>
                  <a:lnTo>
                    <a:pt x="131" y="186"/>
                  </a:lnTo>
                  <a:lnTo>
                    <a:pt x="144" y="190"/>
                  </a:lnTo>
                  <a:lnTo>
                    <a:pt x="158" y="194"/>
                  </a:lnTo>
                  <a:lnTo>
                    <a:pt x="170" y="197"/>
                  </a:lnTo>
                  <a:lnTo>
                    <a:pt x="179" y="199"/>
                  </a:lnTo>
                  <a:lnTo>
                    <a:pt x="185" y="201"/>
                  </a:lnTo>
                  <a:lnTo>
                    <a:pt x="189" y="201"/>
                  </a:lnTo>
                  <a:lnTo>
                    <a:pt x="189" y="199"/>
                  </a:lnTo>
                  <a:lnTo>
                    <a:pt x="189" y="194"/>
                  </a:lnTo>
                  <a:lnTo>
                    <a:pt x="191" y="184"/>
                  </a:lnTo>
                  <a:lnTo>
                    <a:pt x="191" y="174"/>
                  </a:lnTo>
                  <a:lnTo>
                    <a:pt x="193" y="160"/>
                  </a:lnTo>
                  <a:lnTo>
                    <a:pt x="197" y="149"/>
                  </a:lnTo>
                  <a:lnTo>
                    <a:pt x="199" y="135"/>
                  </a:lnTo>
                  <a:lnTo>
                    <a:pt x="203" y="125"/>
                  </a:lnTo>
                  <a:lnTo>
                    <a:pt x="205" y="115"/>
                  </a:lnTo>
                  <a:lnTo>
                    <a:pt x="211" y="110"/>
                  </a:lnTo>
                  <a:lnTo>
                    <a:pt x="215" y="94"/>
                  </a:lnTo>
                  <a:lnTo>
                    <a:pt x="283" y="84"/>
                  </a:lnTo>
                  <a:lnTo>
                    <a:pt x="281" y="82"/>
                  </a:lnTo>
                  <a:lnTo>
                    <a:pt x="281" y="78"/>
                  </a:lnTo>
                  <a:lnTo>
                    <a:pt x="279" y="74"/>
                  </a:lnTo>
                  <a:lnTo>
                    <a:pt x="277" y="67"/>
                  </a:lnTo>
                  <a:lnTo>
                    <a:pt x="275" y="59"/>
                  </a:lnTo>
                  <a:lnTo>
                    <a:pt x="273" y="51"/>
                  </a:lnTo>
                  <a:lnTo>
                    <a:pt x="271" y="45"/>
                  </a:lnTo>
                  <a:lnTo>
                    <a:pt x="267" y="39"/>
                  </a:lnTo>
                  <a:lnTo>
                    <a:pt x="263" y="33"/>
                  </a:lnTo>
                  <a:lnTo>
                    <a:pt x="260" y="33"/>
                  </a:lnTo>
                  <a:lnTo>
                    <a:pt x="260" y="31"/>
                  </a:lnTo>
                  <a:close/>
                </a:path>
              </a:pathLst>
            </a:custGeom>
            <a:solidFill>
              <a:srgbClr val="FFE3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 name="Freeform 31"/>
            <p:cNvSpPr>
              <a:spLocks/>
            </p:cNvSpPr>
            <p:nvPr/>
          </p:nvSpPr>
          <p:spPr bwMode="auto">
            <a:xfrm>
              <a:off x="2913" y="2072"/>
              <a:ext cx="373" cy="496"/>
            </a:xfrm>
            <a:custGeom>
              <a:avLst/>
              <a:gdLst>
                <a:gd name="T0" fmla="*/ 0 w 747"/>
                <a:gd name="T1" fmla="*/ 1 h 992"/>
                <a:gd name="T2" fmla="*/ 0 w 747"/>
                <a:gd name="T3" fmla="*/ 1 h 992"/>
                <a:gd name="T4" fmla="*/ 0 w 747"/>
                <a:gd name="T5" fmla="*/ 1 h 992"/>
                <a:gd name="T6" fmla="*/ 0 w 747"/>
                <a:gd name="T7" fmla="*/ 1 h 992"/>
                <a:gd name="T8" fmla="*/ 0 w 747"/>
                <a:gd name="T9" fmla="*/ 1 h 992"/>
                <a:gd name="T10" fmla="*/ 0 w 747"/>
                <a:gd name="T11" fmla="*/ 1 h 992"/>
                <a:gd name="T12" fmla="*/ 0 w 747"/>
                <a:gd name="T13" fmla="*/ 1 h 992"/>
                <a:gd name="T14" fmla="*/ 0 w 747"/>
                <a:gd name="T15" fmla="*/ 1 h 992"/>
                <a:gd name="T16" fmla="*/ 0 w 747"/>
                <a:gd name="T17" fmla="*/ 1 h 992"/>
                <a:gd name="T18" fmla="*/ 0 w 747"/>
                <a:gd name="T19" fmla="*/ 1 h 992"/>
                <a:gd name="T20" fmla="*/ 0 w 747"/>
                <a:gd name="T21" fmla="*/ 1 h 992"/>
                <a:gd name="T22" fmla="*/ 0 w 747"/>
                <a:gd name="T23" fmla="*/ 1 h 992"/>
                <a:gd name="T24" fmla="*/ 0 w 747"/>
                <a:gd name="T25" fmla="*/ 1 h 992"/>
                <a:gd name="T26" fmla="*/ 0 w 747"/>
                <a:gd name="T27" fmla="*/ 1 h 992"/>
                <a:gd name="T28" fmla="*/ 0 w 747"/>
                <a:gd name="T29" fmla="*/ 1 h 992"/>
                <a:gd name="T30" fmla="*/ 0 w 747"/>
                <a:gd name="T31" fmla="*/ 1 h 992"/>
                <a:gd name="T32" fmla="*/ 0 w 747"/>
                <a:gd name="T33" fmla="*/ 1 h 992"/>
                <a:gd name="T34" fmla="*/ 0 w 747"/>
                <a:gd name="T35" fmla="*/ 1 h 992"/>
                <a:gd name="T36" fmla="*/ 0 w 747"/>
                <a:gd name="T37" fmla="*/ 1 h 992"/>
                <a:gd name="T38" fmla="*/ 0 w 747"/>
                <a:gd name="T39" fmla="*/ 1 h 992"/>
                <a:gd name="T40" fmla="*/ 0 w 747"/>
                <a:gd name="T41" fmla="*/ 1 h 992"/>
                <a:gd name="T42" fmla="*/ 0 w 747"/>
                <a:gd name="T43" fmla="*/ 1 h 992"/>
                <a:gd name="T44" fmla="*/ 0 w 747"/>
                <a:gd name="T45" fmla="*/ 1 h 992"/>
                <a:gd name="T46" fmla="*/ 0 w 747"/>
                <a:gd name="T47" fmla="*/ 1 h 992"/>
                <a:gd name="T48" fmla="*/ 0 w 747"/>
                <a:gd name="T49" fmla="*/ 1 h 992"/>
                <a:gd name="T50" fmla="*/ 0 w 747"/>
                <a:gd name="T51" fmla="*/ 1 h 992"/>
                <a:gd name="T52" fmla="*/ 0 w 747"/>
                <a:gd name="T53" fmla="*/ 1 h 992"/>
                <a:gd name="T54" fmla="*/ 0 w 747"/>
                <a:gd name="T55" fmla="*/ 1 h 992"/>
                <a:gd name="T56" fmla="*/ 0 w 747"/>
                <a:gd name="T57" fmla="*/ 1 h 992"/>
                <a:gd name="T58" fmla="*/ 0 w 747"/>
                <a:gd name="T59" fmla="*/ 1 h 992"/>
                <a:gd name="T60" fmla="*/ 0 w 747"/>
                <a:gd name="T61" fmla="*/ 1 h 992"/>
                <a:gd name="T62" fmla="*/ 0 w 747"/>
                <a:gd name="T63" fmla="*/ 1 h 992"/>
                <a:gd name="T64" fmla="*/ 0 w 747"/>
                <a:gd name="T65" fmla="*/ 1 h 992"/>
                <a:gd name="T66" fmla="*/ 0 w 747"/>
                <a:gd name="T67" fmla="*/ 1 h 992"/>
                <a:gd name="T68" fmla="*/ 0 w 747"/>
                <a:gd name="T69" fmla="*/ 1 h 992"/>
                <a:gd name="T70" fmla="*/ 0 w 747"/>
                <a:gd name="T71" fmla="*/ 1 h 992"/>
                <a:gd name="T72" fmla="*/ 0 w 747"/>
                <a:gd name="T73" fmla="*/ 1 h 992"/>
                <a:gd name="T74" fmla="*/ 0 w 747"/>
                <a:gd name="T75" fmla="*/ 1 h 992"/>
                <a:gd name="T76" fmla="*/ 0 w 747"/>
                <a:gd name="T77" fmla="*/ 1 h 992"/>
                <a:gd name="T78" fmla="*/ 0 w 747"/>
                <a:gd name="T79" fmla="*/ 1 h 992"/>
                <a:gd name="T80" fmla="*/ 0 w 747"/>
                <a:gd name="T81" fmla="*/ 1 h 992"/>
                <a:gd name="T82" fmla="*/ 0 w 747"/>
                <a:gd name="T83" fmla="*/ 1 h 992"/>
                <a:gd name="T84" fmla="*/ 0 w 747"/>
                <a:gd name="T85" fmla="*/ 1 h 992"/>
                <a:gd name="T86" fmla="*/ 0 w 747"/>
                <a:gd name="T87" fmla="*/ 1 h 992"/>
                <a:gd name="T88" fmla="*/ 0 w 747"/>
                <a:gd name="T89" fmla="*/ 1 h 992"/>
                <a:gd name="T90" fmla="*/ 0 w 747"/>
                <a:gd name="T91" fmla="*/ 1 h 992"/>
                <a:gd name="T92" fmla="*/ 0 w 747"/>
                <a:gd name="T93" fmla="*/ 1 h 992"/>
                <a:gd name="T94" fmla="*/ 0 w 747"/>
                <a:gd name="T95" fmla="*/ 1 h 992"/>
                <a:gd name="T96" fmla="*/ 0 w 747"/>
                <a:gd name="T97" fmla="*/ 1 h 992"/>
                <a:gd name="T98" fmla="*/ 0 w 747"/>
                <a:gd name="T99" fmla="*/ 1 h 992"/>
                <a:gd name="T100" fmla="*/ 0 w 747"/>
                <a:gd name="T101" fmla="*/ 1 h 9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47"/>
                <a:gd name="T154" fmla="*/ 0 h 992"/>
                <a:gd name="T155" fmla="*/ 747 w 747"/>
                <a:gd name="T156" fmla="*/ 992 h 9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47" h="992">
                  <a:moveTo>
                    <a:pt x="24" y="482"/>
                  </a:moveTo>
                  <a:lnTo>
                    <a:pt x="24" y="486"/>
                  </a:lnTo>
                  <a:lnTo>
                    <a:pt x="22" y="492"/>
                  </a:lnTo>
                  <a:lnTo>
                    <a:pt x="18" y="502"/>
                  </a:lnTo>
                  <a:lnTo>
                    <a:pt x="14" y="515"/>
                  </a:lnTo>
                  <a:lnTo>
                    <a:pt x="10" y="531"/>
                  </a:lnTo>
                  <a:lnTo>
                    <a:pt x="8" y="547"/>
                  </a:lnTo>
                  <a:lnTo>
                    <a:pt x="4" y="562"/>
                  </a:lnTo>
                  <a:lnTo>
                    <a:pt x="0" y="578"/>
                  </a:lnTo>
                  <a:lnTo>
                    <a:pt x="0" y="594"/>
                  </a:lnTo>
                  <a:lnTo>
                    <a:pt x="0" y="605"/>
                  </a:lnTo>
                  <a:lnTo>
                    <a:pt x="40" y="623"/>
                  </a:lnTo>
                  <a:lnTo>
                    <a:pt x="196" y="705"/>
                  </a:lnTo>
                  <a:lnTo>
                    <a:pt x="237" y="719"/>
                  </a:lnTo>
                  <a:lnTo>
                    <a:pt x="243" y="808"/>
                  </a:lnTo>
                  <a:lnTo>
                    <a:pt x="290" y="992"/>
                  </a:lnTo>
                  <a:lnTo>
                    <a:pt x="294" y="992"/>
                  </a:lnTo>
                  <a:lnTo>
                    <a:pt x="305" y="992"/>
                  </a:lnTo>
                  <a:lnTo>
                    <a:pt x="321" y="992"/>
                  </a:lnTo>
                  <a:lnTo>
                    <a:pt x="342" y="992"/>
                  </a:lnTo>
                  <a:lnTo>
                    <a:pt x="364" y="990"/>
                  </a:lnTo>
                  <a:lnTo>
                    <a:pt x="389" y="986"/>
                  </a:lnTo>
                  <a:lnTo>
                    <a:pt x="411" y="980"/>
                  </a:lnTo>
                  <a:lnTo>
                    <a:pt x="430" y="973"/>
                  </a:lnTo>
                  <a:lnTo>
                    <a:pt x="448" y="963"/>
                  </a:lnTo>
                  <a:lnTo>
                    <a:pt x="458" y="949"/>
                  </a:lnTo>
                  <a:lnTo>
                    <a:pt x="466" y="935"/>
                  </a:lnTo>
                  <a:lnTo>
                    <a:pt x="475" y="920"/>
                  </a:lnTo>
                  <a:lnTo>
                    <a:pt x="487" y="906"/>
                  </a:lnTo>
                  <a:lnTo>
                    <a:pt x="501" y="891"/>
                  </a:lnTo>
                  <a:lnTo>
                    <a:pt x="514" y="877"/>
                  </a:lnTo>
                  <a:lnTo>
                    <a:pt x="530" y="863"/>
                  </a:lnTo>
                  <a:lnTo>
                    <a:pt x="548" y="851"/>
                  </a:lnTo>
                  <a:lnTo>
                    <a:pt x="565" y="840"/>
                  </a:lnTo>
                  <a:lnTo>
                    <a:pt x="585" y="830"/>
                  </a:lnTo>
                  <a:lnTo>
                    <a:pt x="604" y="820"/>
                  </a:lnTo>
                  <a:lnTo>
                    <a:pt x="626" y="808"/>
                  </a:lnTo>
                  <a:lnTo>
                    <a:pt x="645" y="795"/>
                  </a:lnTo>
                  <a:lnTo>
                    <a:pt x="667" y="779"/>
                  </a:lnTo>
                  <a:lnTo>
                    <a:pt x="685" y="760"/>
                  </a:lnTo>
                  <a:lnTo>
                    <a:pt x="702" y="742"/>
                  </a:lnTo>
                  <a:lnTo>
                    <a:pt x="718" y="724"/>
                  </a:lnTo>
                  <a:lnTo>
                    <a:pt x="729" y="709"/>
                  </a:lnTo>
                  <a:lnTo>
                    <a:pt x="739" y="697"/>
                  </a:lnTo>
                  <a:lnTo>
                    <a:pt x="745" y="689"/>
                  </a:lnTo>
                  <a:lnTo>
                    <a:pt x="747" y="685"/>
                  </a:lnTo>
                  <a:lnTo>
                    <a:pt x="745" y="682"/>
                  </a:lnTo>
                  <a:lnTo>
                    <a:pt x="739" y="672"/>
                  </a:lnTo>
                  <a:lnTo>
                    <a:pt x="733" y="656"/>
                  </a:lnTo>
                  <a:lnTo>
                    <a:pt x="724" y="639"/>
                  </a:lnTo>
                  <a:lnTo>
                    <a:pt x="714" y="617"/>
                  </a:lnTo>
                  <a:lnTo>
                    <a:pt x="702" y="596"/>
                  </a:lnTo>
                  <a:lnTo>
                    <a:pt x="692" y="574"/>
                  </a:lnTo>
                  <a:lnTo>
                    <a:pt x="685" y="557"/>
                  </a:lnTo>
                  <a:lnTo>
                    <a:pt x="677" y="541"/>
                  </a:lnTo>
                  <a:lnTo>
                    <a:pt x="675" y="531"/>
                  </a:lnTo>
                  <a:lnTo>
                    <a:pt x="665" y="498"/>
                  </a:lnTo>
                  <a:lnTo>
                    <a:pt x="657" y="463"/>
                  </a:lnTo>
                  <a:lnTo>
                    <a:pt x="649" y="430"/>
                  </a:lnTo>
                  <a:lnTo>
                    <a:pt x="642" y="396"/>
                  </a:lnTo>
                  <a:lnTo>
                    <a:pt x="636" y="363"/>
                  </a:lnTo>
                  <a:lnTo>
                    <a:pt x="628" y="332"/>
                  </a:lnTo>
                  <a:lnTo>
                    <a:pt x="620" y="303"/>
                  </a:lnTo>
                  <a:lnTo>
                    <a:pt x="612" y="275"/>
                  </a:lnTo>
                  <a:lnTo>
                    <a:pt x="604" y="252"/>
                  </a:lnTo>
                  <a:lnTo>
                    <a:pt x="595" y="230"/>
                  </a:lnTo>
                  <a:lnTo>
                    <a:pt x="581" y="207"/>
                  </a:lnTo>
                  <a:lnTo>
                    <a:pt x="563" y="178"/>
                  </a:lnTo>
                  <a:lnTo>
                    <a:pt x="540" y="142"/>
                  </a:lnTo>
                  <a:lnTo>
                    <a:pt x="514" y="109"/>
                  </a:lnTo>
                  <a:lnTo>
                    <a:pt x="487" y="74"/>
                  </a:lnTo>
                  <a:lnTo>
                    <a:pt x="458" y="45"/>
                  </a:lnTo>
                  <a:lnTo>
                    <a:pt x="430" y="19"/>
                  </a:lnTo>
                  <a:lnTo>
                    <a:pt x="405" y="4"/>
                  </a:lnTo>
                  <a:lnTo>
                    <a:pt x="382" y="0"/>
                  </a:lnTo>
                  <a:lnTo>
                    <a:pt x="362" y="8"/>
                  </a:lnTo>
                  <a:lnTo>
                    <a:pt x="362" y="12"/>
                  </a:lnTo>
                  <a:lnTo>
                    <a:pt x="358" y="23"/>
                  </a:lnTo>
                  <a:lnTo>
                    <a:pt x="352" y="41"/>
                  </a:lnTo>
                  <a:lnTo>
                    <a:pt x="344" y="62"/>
                  </a:lnTo>
                  <a:lnTo>
                    <a:pt x="333" y="90"/>
                  </a:lnTo>
                  <a:lnTo>
                    <a:pt x="321" y="119"/>
                  </a:lnTo>
                  <a:lnTo>
                    <a:pt x="305" y="152"/>
                  </a:lnTo>
                  <a:lnTo>
                    <a:pt x="288" y="185"/>
                  </a:lnTo>
                  <a:lnTo>
                    <a:pt x="266" y="219"/>
                  </a:lnTo>
                  <a:lnTo>
                    <a:pt x="243" y="252"/>
                  </a:lnTo>
                  <a:lnTo>
                    <a:pt x="198" y="357"/>
                  </a:lnTo>
                  <a:lnTo>
                    <a:pt x="83" y="387"/>
                  </a:lnTo>
                  <a:lnTo>
                    <a:pt x="84" y="392"/>
                  </a:lnTo>
                  <a:lnTo>
                    <a:pt x="86" y="392"/>
                  </a:lnTo>
                  <a:lnTo>
                    <a:pt x="88" y="396"/>
                  </a:lnTo>
                  <a:lnTo>
                    <a:pt x="94" y="400"/>
                  </a:lnTo>
                  <a:lnTo>
                    <a:pt x="98" y="408"/>
                  </a:lnTo>
                  <a:lnTo>
                    <a:pt x="104" y="416"/>
                  </a:lnTo>
                  <a:lnTo>
                    <a:pt x="110" y="428"/>
                  </a:lnTo>
                  <a:lnTo>
                    <a:pt x="114" y="439"/>
                  </a:lnTo>
                  <a:lnTo>
                    <a:pt x="116" y="455"/>
                  </a:lnTo>
                  <a:lnTo>
                    <a:pt x="116" y="471"/>
                  </a:lnTo>
                  <a:lnTo>
                    <a:pt x="112" y="488"/>
                  </a:lnTo>
                  <a:lnTo>
                    <a:pt x="79" y="486"/>
                  </a:lnTo>
                  <a:lnTo>
                    <a:pt x="24" y="482"/>
                  </a:lnTo>
                  <a:close/>
                </a:path>
              </a:pathLst>
            </a:custGeom>
            <a:solidFill>
              <a:srgbClr val="62B3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1" name="Freeform 32"/>
            <p:cNvSpPr>
              <a:spLocks/>
            </p:cNvSpPr>
            <p:nvPr/>
          </p:nvSpPr>
          <p:spPr bwMode="auto">
            <a:xfrm>
              <a:off x="2445" y="2196"/>
              <a:ext cx="305" cy="166"/>
            </a:xfrm>
            <a:custGeom>
              <a:avLst/>
              <a:gdLst>
                <a:gd name="T0" fmla="*/ 0 w 612"/>
                <a:gd name="T1" fmla="*/ 1 h 332"/>
                <a:gd name="T2" fmla="*/ 0 w 612"/>
                <a:gd name="T3" fmla="*/ 1 h 332"/>
                <a:gd name="T4" fmla="*/ 0 w 612"/>
                <a:gd name="T5" fmla="*/ 1 h 332"/>
                <a:gd name="T6" fmla="*/ 0 w 612"/>
                <a:gd name="T7" fmla="*/ 1 h 332"/>
                <a:gd name="T8" fmla="*/ 0 w 612"/>
                <a:gd name="T9" fmla="*/ 1 h 332"/>
                <a:gd name="T10" fmla="*/ 0 w 612"/>
                <a:gd name="T11" fmla="*/ 1 h 332"/>
                <a:gd name="T12" fmla="*/ 0 w 612"/>
                <a:gd name="T13" fmla="*/ 1 h 332"/>
                <a:gd name="T14" fmla="*/ 0 w 612"/>
                <a:gd name="T15" fmla="*/ 1 h 332"/>
                <a:gd name="T16" fmla="*/ 0 w 612"/>
                <a:gd name="T17" fmla="*/ 1 h 332"/>
                <a:gd name="T18" fmla="*/ 0 w 612"/>
                <a:gd name="T19" fmla="*/ 1 h 332"/>
                <a:gd name="T20" fmla="*/ 0 w 612"/>
                <a:gd name="T21" fmla="*/ 1 h 332"/>
                <a:gd name="T22" fmla="*/ 0 w 612"/>
                <a:gd name="T23" fmla="*/ 1 h 332"/>
                <a:gd name="T24" fmla="*/ 0 w 612"/>
                <a:gd name="T25" fmla="*/ 1 h 332"/>
                <a:gd name="T26" fmla="*/ 0 w 612"/>
                <a:gd name="T27" fmla="*/ 1 h 332"/>
                <a:gd name="T28" fmla="*/ 0 w 612"/>
                <a:gd name="T29" fmla="*/ 1 h 332"/>
                <a:gd name="T30" fmla="*/ 0 w 612"/>
                <a:gd name="T31" fmla="*/ 1 h 332"/>
                <a:gd name="T32" fmla="*/ 0 w 612"/>
                <a:gd name="T33" fmla="*/ 1 h 332"/>
                <a:gd name="T34" fmla="*/ 0 w 612"/>
                <a:gd name="T35" fmla="*/ 1 h 332"/>
                <a:gd name="T36" fmla="*/ 0 w 612"/>
                <a:gd name="T37" fmla="*/ 1 h 332"/>
                <a:gd name="T38" fmla="*/ 0 w 612"/>
                <a:gd name="T39" fmla="*/ 1 h 332"/>
                <a:gd name="T40" fmla="*/ 0 w 612"/>
                <a:gd name="T41" fmla="*/ 1 h 332"/>
                <a:gd name="T42" fmla="*/ 0 w 612"/>
                <a:gd name="T43" fmla="*/ 1 h 332"/>
                <a:gd name="T44" fmla="*/ 0 w 612"/>
                <a:gd name="T45" fmla="*/ 1 h 332"/>
                <a:gd name="T46" fmla="*/ 0 w 612"/>
                <a:gd name="T47" fmla="*/ 1 h 332"/>
                <a:gd name="T48" fmla="*/ 0 w 612"/>
                <a:gd name="T49" fmla="*/ 1 h 332"/>
                <a:gd name="T50" fmla="*/ 0 w 612"/>
                <a:gd name="T51" fmla="*/ 1 h 332"/>
                <a:gd name="T52" fmla="*/ 0 w 612"/>
                <a:gd name="T53" fmla="*/ 1 h 332"/>
                <a:gd name="T54" fmla="*/ 0 w 612"/>
                <a:gd name="T55" fmla="*/ 1 h 332"/>
                <a:gd name="T56" fmla="*/ 0 w 612"/>
                <a:gd name="T57" fmla="*/ 1 h 332"/>
                <a:gd name="T58" fmla="*/ 0 w 612"/>
                <a:gd name="T59" fmla="*/ 1 h 332"/>
                <a:gd name="T60" fmla="*/ 0 w 612"/>
                <a:gd name="T61" fmla="*/ 1 h 332"/>
                <a:gd name="T62" fmla="*/ 0 w 612"/>
                <a:gd name="T63" fmla="*/ 1 h 332"/>
                <a:gd name="T64" fmla="*/ 0 w 612"/>
                <a:gd name="T65" fmla="*/ 1 h 332"/>
                <a:gd name="T66" fmla="*/ 0 w 612"/>
                <a:gd name="T67" fmla="*/ 1 h 332"/>
                <a:gd name="T68" fmla="*/ 0 w 612"/>
                <a:gd name="T69" fmla="*/ 1 h 332"/>
                <a:gd name="T70" fmla="*/ 0 w 612"/>
                <a:gd name="T71" fmla="*/ 1 h 332"/>
                <a:gd name="T72" fmla="*/ 0 w 612"/>
                <a:gd name="T73" fmla="*/ 1 h 332"/>
                <a:gd name="T74" fmla="*/ 0 w 612"/>
                <a:gd name="T75" fmla="*/ 1 h 332"/>
                <a:gd name="T76" fmla="*/ 0 w 612"/>
                <a:gd name="T77" fmla="*/ 1 h 332"/>
                <a:gd name="T78" fmla="*/ 0 w 612"/>
                <a:gd name="T79" fmla="*/ 1 h 332"/>
                <a:gd name="T80" fmla="*/ 0 w 612"/>
                <a:gd name="T81" fmla="*/ 1 h 332"/>
                <a:gd name="T82" fmla="*/ 0 w 612"/>
                <a:gd name="T83" fmla="*/ 1 h 332"/>
                <a:gd name="T84" fmla="*/ 0 w 612"/>
                <a:gd name="T85" fmla="*/ 1 h 332"/>
                <a:gd name="T86" fmla="*/ 0 w 612"/>
                <a:gd name="T87" fmla="*/ 1 h 332"/>
                <a:gd name="T88" fmla="*/ 0 w 612"/>
                <a:gd name="T89" fmla="*/ 1 h 332"/>
                <a:gd name="T90" fmla="*/ 0 w 612"/>
                <a:gd name="T91" fmla="*/ 1 h 332"/>
                <a:gd name="T92" fmla="*/ 0 w 612"/>
                <a:gd name="T93" fmla="*/ 1 h 332"/>
                <a:gd name="T94" fmla="*/ 0 w 612"/>
                <a:gd name="T95" fmla="*/ 1 h 332"/>
                <a:gd name="T96" fmla="*/ 0 w 612"/>
                <a:gd name="T97" fmla="*/ 1 h 332"/>
                <a:gd name="T98" fmla="*/ 0 w 612"/>
                <a:gd name="T99" fmla="*/ 0 h 332"/>
                <a:gd name="T100" fmla="*/ 0 w 612"/>
                <a:gd name="T101" fmla="*/ 0 h 332"/>
                <a:gd name="T102" fmla="*/ 0 w 612"/>
                <a:gd name="T103" fmla="*/ 0 h 332"/>
                <a:gd name="T104" fmla="*/ 0 w 612"/>
                <a:gd name="T105" fmla="*/ 1 h 332"/>
                <a:gd name="T106" fmla="*/ 0 w 612"/>
                <a:gd name="T107" fmla="*/ 1 h 332"/>
                <a:gd name="T108" fmla="*/ 0 w 612"/>
                <a:gd name="T109" fmla="*/ 1 h 33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612"/>
                <a:gd name="T166" fmla="*/ 0 h 332"/>
                <a:gd name="T167" fmla="*/ 612 w 612"/>
                <a:gd name="T168" fmla="*/ 332 h 33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612" h="332">
                  <a:moveTo>
                    <a:pt x="160" y="29"/>
                  </a:moveTo>
                  <a:lnTo>
                    <a:pt x="155" y="33"/>
                  </a:lnTo>
                  <a:lnTo>
                    <a:pt x="145" y="37"/>
                  </a:lnTo>
                  <a:lnTo>
                    <a:pt x="131" y="45"/>
                  </a:lnTo>
                  <a:lnTo>
                    <a:pt x="114" y="53"/>
                  </a:lnTo>
                  <a:lnTo>
                    <a:pt x="96" y="60"/>
                  </a:lnTo>
                  <a:lnTo>
                    <a:pt x="76" y="70"/>
                  </a:lnTo>
                  <a:lnTo>
                    <a:pt x="59" y="80"/>
                  </a:lnTo>
                  <a:lnTo>
                    <a:pt x="43" y="90"/>
                  </a:lnTo>
                  <a:lnTo>
                    <a:pt x="31" y="98"/>
                  </a:lnTo>
                  <a:lnTo>
                    <a:pt x="24" y="105"/>
                  </a:lnTo>
                  <a:lnTo>
                    <a:pt x="20" y="117"/>
                  </a:lnTo>
                  <a:lnTo>
                    <a:pt x="14" y="133"/>
                  </a:lnTo>
                  <a:lnTo>
                    <a:pt x="10" y="154"/>
                  </a:lnTo>
                  <a:lnTo>
                    <a:pt x="6" y="178"/>
                  </a:lnTo>
                  <a:lnTo>
                    <a:pt x="2" y="203"/>
                  </a:lnTo>
                  <a:lnTo>
                    <a:pt x="0" y="228"/>
                  </a:lnTo>
                  <a:lnTo>
                    <a:pt x="0" y="252"/>
                  </a:lnTo>
                  <a:lnTo>
                    <a:pt x="4" y="275"/>
                  </a:lnTo>
                  <a:lnTo>
                    <a:pt x="8" y="293"/>
                  </a:lnTo>
                  <a:lnTo>
                    <a:pt x="16" y="305"/>
                  </a:lnTo>
                  <a:lnTo>
                    <a:pt x="456" y="332"/>
                  </a:lnTo>
                  <a:lnTo>
                    <a:pt x="460" y="328"/>
                  </a:lnTo>
                  <a:lnTo>
                    <a:pt x="471" y="318"/>
                  </a:lnTo>
                  <a:lnTo>
                    <a:pt x="487" y="305"/>
                  </a:lnTo>
                  <a:lnTo>
                    <a:pt x="508" y="289"/>
                  </a:lnTo>
                  <a:lnTo>
                    <a:pt x="530" y="269"/>
                  </a:lnTo>
                  <a:lnTo>
                    <a:pt x="553" y="250"/>
                  </a:lnTo>
                  <a:lnTo>
                    <a:pt x="575" y="230"/>
                  </a:lnTo>
                  <a:lnTo>
                    <a:pt x="592" y="211"/>
                  </a:lnTo>
                  <a:lnTo>
                    <a:pt x="604" y="197"/>
                  </a:lnTo>
                  <a:lnTo>
                    <a:pt x="610" y="185"/>
                  </a:lnTo>
                  <a:lnTo>
                    <a:pt x="612" y="174"/>
                  </a:lnTo>
                  <a:lnTo>
                    <a:pt x="612" y="158"/>
                  </a:lnTo>
                  <a:lnTo>
                    <a:pt x="612" y="139"/>
                  </a:lnTo>
                  <a:lnTo>
                    <a:pt x="612" y="117"/>
                  </a:lnTo>
                  <a:lnTo>
                    <a:pt x="610" y="94"/>
                  </a:lnTo>
                  <a:lnTo>
                    <a:pt x="610" y="72"/>
                  </a:lnTo>
                  <a:lnTo>
                    <a:pt x="608" y="53"/>
                  </a:lnTo>
                  <a:lnTo>
                    <a:pt x="606" y="35"/>
                  </a:lnTo>
                  <a:lnTo>
                    <a:pt x="604" y="23"/>
                  </a:lnTo>
                  <a:lnTo>
                    <a:pt x="602" y="16"/>
                  </a:lnTo>
                  <a:lnTo>
                    <a:pt x="598" y="14"/>
                  </a:lnTo>
                  <a:lnTo>
                    <a:pt x="592" y="12"/>
                  </a:lnTo>
                  <a:lnTo>
                    <a:pt x="583" y="8"/>
                  </a:lnTo>
                  <a:lnTo>
                    <a:pt x="573" y="6"/>
                  </a:lnTo>
                  <a:lnTo>
                    <a:pt x="561" y="4"/>
                  </a:lnTo>
                  <a:lnTo>
                    <a:pt x="549" y="4"/>
                  </a:lnTo>
                  <a:lnTo>
                    <a:pt x="540" y="2"/>
                  </a:lnTo>
                  <a:lnTo>
                    <a:pt x="532" y="0"/>
                  </a:lnTo>
                  <a:lnTo>
                    <a:pt x="526" y="0"/>
                  </a:lnTo>
                  <a:lnTo>
                    <a:pt x="524" y="0"/>
                  </a:lnTo>
                  <a:lnTo>
                    <a:pt x="160" y="31"/>
                  </a:lnTo>
                  <a:lnTo>
                    <a:pt x="160" y="29"/>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2" name="Freeform 33"/>
            <p:cNvSpPr>
              <a:spLocks/>
            </p:cNvSpPr>
            <p:nvPr/>
          </p:nvSpPr>
          <p:spPr bwMode="auto">
            <a:xfrm>
              <a:off x="2472" y="1995"/>
              <a:ext cx="197" cy="251"/>
            </a:xfrm>
            <a:custGeom>
              <a:avLst/>
              <a:gdLst>
                <a:gd name="T0" fmla="*/ 0 w 395"/>
                <a:gd name="T1" fmla="*/ 1 h 502"/>
                <a:gd name="T2" fmla="*/ 0 w 395"/>
                <a:gd name="T3" fmla="*/ 1 h 502"/>
                <a:gd name="T4" fmla="*/ 0 w 395"/>
                <a:gd name="T5" fmla="*/ 1 h 502"/>
                <a:gd name="T6" fmla="*/ 0 w 395"/>
                <a:gd name="T7" fmla="*/ 1 h 502"/>
                <a:gd name="T8" fmla="*/ 0 w 395"/>
                <a:gd name="T9" fmla="*/ 1 h 502"/>
                <a:gd name="T10" fmla="*/ 0 w 395"/>
                <a:gd name="T11" fmla="*/ 1 h 502"/>
                <a:gd name="T12" fmla="*/ 0 w 395"/>
                <a:gd name="T13" fmla="*/ 1 h 502"/>
                <a:gd name="T14" fmla="*/ 0 w 395"/>
                <a:gd name="T15" fmla="*/ 1 h 502"/>
                <a:gd name="T16" fmla="*/ 0 w 395"/>
                <a:gd name="T17" fmla="*/ 1 h 502"/>
                <a:gd name="T18" fmla="*/ 0 w 395"/>
                <a:gd name="T19" fmla="*/ 1 h 502"/>
                <a:gd name="T20" fmla="*/ 0 w 395"/>
                <a:gd name="T21" fmla="*/ 1 h 502"/>
                <a:gd name="T22" fmla="*/ 0 w 395"/>
                <a:gd name="T23" fmla="*/ 1 h 502"/>
                <a:gd name="T24" fmla="*/ 0 w 395"/>
                <a:gd name="T25" fmla="*/ 1 h 502"/>
                <a:gd name="T26" fmla="*/ 0 w 395"/>
                <a:gd name="T27" fmla="*/ 1 h 502"/>
                <a:gd name="T28" fmla="*/ 0 w 395"/>
                <a:gd name="T29" fmla="*/ 1 h 502"/>
                <a:gd name="T30" fmla="*/ 0 w 395"/>
                <a:gd name="T31" fmla="*/ 1 h 502"/>
                <a:gd name="T32" fmla="*/ 0 w 395"/>
                <a:gd name="T33" fmla="*/ 1 h 502"/>
                <a:gd name="T34" fmla="*/ 0 w 395"/>
                <a:gd name="T35" fmla="*/ 1 h 502"/>
                <a:gd name="T36" fmla="*/ 0 w 395"/>
                <a:gd name="T37" fmla="*/ 1 h 502"/>
                <a:gd name="T38" fmla="*/ 0 w 395"/>
                <a:gd name="T39" fmla="*/ 1 h 502"/>
                <a:gd name="T40" fmla="*/ 0 w 395"/>
                <a:gd name="T41" fmla="*/ 1 h 502"/>
                <a:gd name="T42" fmla="*/ 0 w 395"/>
                <a:gd name="T43" fmla="*/ 1 h 502"/>
                <a:gd name="T44" fmla="*/ 0 w 395"/>
                <a:gd name="T45" fmla="*/ 1 h 502"/>
                <a:gd name="T46" fmla="*/ 0 w 395"/>
                <a:gd name="T47" fmla="*/ 1 h 502"/>
                <a:gd name="T48" fmla="*/ 0 w 395"/>
                <a:gd name="T49" fmla="*/ 1 h 502"/>
                <a:gd name="T50" fmla="*/ 0 w 395"/>
                <a:gd name="T51" fmla="*/ 1 h 502"/>
                <a:gd name="T52" fmla="*/ 0 w 395"/>
                <a:gd name="T53" fmla="*/ 1 h 502"/>
                <a:gd name="T54" fmla="*/ 0 w 395"/>
                <a:gd name="T55" fmla="*/ 1 h 502"/>
                <a:gd name="T56" fmla="*/ 0 w 395"/>
                <a:gd name="T57" fmla="*/ 1 h 502"/>
                <a:gd name="T58" fmla="*/ 0 w 395"/>
                <a:gd name="T59" fmla="*/ 1 h 502"/>
                <a:gd name="T60" fmla="*/ 0 w 395"/>
                <a:gd name="T61" fmla="*/ 1 h 502"/>
                <a:gd name="T62" fmla="*/ 0 w 395"/>
                <a:gd name="T63" fmla="*/ 1 h 502"/>
                <a:gd name="T64" fmla="*/ 0 w 395"/>
                <a:gd name="T65" fmla="*/ 1 h 502"/>
                <a:gd name="T66" fmla="*/ 0 w 395"/>
                <a:gd name="T67" fmla="*/ 1 h 502"/>
                <a:gd name="T68" fmla="*/ 0 w 395"/>
                <a:gd name="T69" fmla="*/ 1 h 502"/>
                <a:gd name="T70" fmla="*/ 0 w 395"/>
                <a:gd name="T71" fmla="*/ 1 h 502"/>
                <a:gd name="T72" fmla="*/ 0 w 395"/>
                <a:gd name="T73" fmla="*/ 1 h 502"/>
                <a:gd name="T74" fmla="*/ 0 w 395"/>
                <a:gd name="T75" fmla="*/ 1 h 502"/>
                <a:gd name="T76" fmla="*/ 0 w 395"/>
                <a:gd name="T77" fmla="*/ 1 h 502"/>
                <a:gd name="T78" fmla="*/ 0 w 395"/>
                <a:gd name="T79" fmla="*/ 1 h 502"/>
                <a:gd name="T80" fmla="*/ 0 w 395"/>
                <a:gd name="T81" fmla="*/ 1 h 502"/>
                <a:gd name="T82" fmla="*/ 0 w 395"/>
                <a:gd name="T83" fmla="*/ 0 h 5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5"/>
                <a:gd name="T127" fmla="*/ 0 h 502"/>
                <a:gd name="T128" fmla="*/ 395 w 395"/>
                <a:gd name="T129" fmla="*/ 502 h 5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5" h="502">
                  <a:moveTo>
                    <a:pt x="393" y="0"/>
                  </a:moveTo>
                  <a:lnTo>
                    <a:pt x="389" y="1"/>
                  </a:lnTo>
                  <a:lnTo>
                    <a:pt x="375" y="3"/>
                  </a:lnTo>
                  <a:lnTo>
                    <a:pt x="356" y="7"/>
                  </a:lnTo>
                  <a:lnTo>
                    <a:pt x="330" y="13"/>
                  </a:lnTo>
                  <a:lnTo>
                    <a:pt x="303" y="17"/>
                  </a:lnTo>
                  <a:lnTo>
                    <a:pt x="276" y="25"/>
                  </a:lnTo>
                  <a:lnTo>
                    <a:pt x="248" y="31"/>
                  </a:lnTo>
                  <a:lnTo>
                    <a:pt x="227" y="37"/>
                  </a:lnTo>
                  <a:lnTo>
                    <a:pt x="209" y="44"/>
                  </a:lnTo>
                  <a:lnTo>
                    <a:pt x="201" y="50"/>
                  </a:lnTo>
                  <a:lnTo>
                    <a:pt x="197" y="56"/>
                  </a:lnTo>
                  <a:lnTo>
                    <a:pt x="193" y="64"/>
                  </a:lnTo>
                  <a:lnTo>
                    <a:pt x="190" y="72"/>
                  </a:lnTo>
                  <a:lnTo>
                    <a:pt x="188" y="80"/>
                  </a:lnTo>
                  <a:lnTo>
                    <a:pt x="184" y="87"/>
                  </a:lnTo>
                  <a:lnTo>
                    <a:pt x="180" y="93"/>
                  </a:lnTo>
                  <a:lnTo>
                    <a:pt x="174" y="101"/>
                  </a:lnTo>
                  <a:lnTo>
                    <a:pt x="170" y="107"/>
                  </a:lnTo>
                  <a:lnTo>
                    <a:pt x="164" y="113"/>
                  </a:lnTo>
                  <a:lnTo>
                    <a:pt x="156" y="117"/>
                  </a:lnTo>
                  <a:lnTo>
                    <a:pt x="147" y="121"/>
                  </a:lnTo>
                  <a:lnTo>
                    <a:pt x="133" y="123"/>
                  </a:lnTo>
                  <a:lnTo>
                    <a:pt x="115" y="125"/>
                  </a:lnTo>
                  <a:lnTo>
                    <a:pt x="98" y="126"/>
                  </a:lnTo>
                  <a:lnTo>
                    <a:pt x="78" y="126"/>
                  </a:lnTo>
                  <a:lnTo>
                    <a:pt x="61" y="128"/>
                  </a:lnTo>
                  <a:lnTo>
                    <a:pt x="43" y="130"/>
                  </a:lnTo>
                  <a:lnTo>
                    <a:pt x="27" y="132"/>
                  </a:lnTo>
                  <a:lnTo>
                    <a:pt x="16" y="136"/>
                  </a:lnTo>
                  <a:lnTo>
                    <a:pt x="10" y="142"/>
                  </a:lnTo>
                  <a:lnTo>
                    <a:pt x="6" y="150"/>
                  </a:lnTo>
                  <a:lnTo>
                    <a:pt x="4" y="166"/>
                  </a:lnTo>
                  <a:lnTo>
                    <a:pt x="2" y="183"/>
                  </a:lnTo>
                  <a:lnTo>
                    <a:pt x="0" y="205"/>
                  </a:lnTo>
                  <a:lnTo>
                    <a:pt x="0" y="226"/>
                  </a:lnTo>
                  <a:lnTo>
                    <a:pt x="0" y="250"/>
                  </a:lnTo>
                  <a:lnTo>
                    <a:pt x="0" y="269"/>
                  </a:lnTo>
                  <a:lnTo>
                    <a:pt x="0" y="287"/>
                  </a:lnTo>
                  <a:lnTo>
                    <a:pt x="0" y="300"/>
                  </a:lnTo>
                  <a:lnTo>
                    <a:pt x="2" y="308"/>
                  </a:lnTo>
                  <a:lnTo>
                    <a:pt x="2" y="314"/>
                  </a:lnTo>
                  <a:lnTo>
                    <a:pt x="4" y="324"/>
                  </a:lnTo>
                  <a:lnTo>
                    <a:pt x="8" y="334"/>
                  </a:lnTo>
                  <a:lnTo>
                    <a:pt x="12" y="345"/>
                  </a:lnTo>
                  <a:lnTo>
                    <a:pt x="18" y="359"/>
                  </a:lnTo>
                  <a:lnTo>
                    <a:pt x="23" y="371"/>
                  </a:lnTo>
                  <a:lnTo>
                    <a:pt x="31" y="384"/>
                  </a:lnTo>
                  <a:lnTo>
                    <a:pt x="39" y="394"/>
                  </a:lnTo>
                  <a:lnTo>
                    <a:pt x="49" y="404"/>
                  </a:lnTo>
                  <a:lnTo>
                    <a:pt x="59" y="410"/>
                  </a:lnTo>
                  <a:lnTo>
                    <a:pt x="70" y="416"/>
                  </a:lnTo>
                  <a:lnTo>
                    <a:pt x="84" y="419"/>
                  </a:lnTo>
                  <a:lnTo>
                    <a:pt x="98" y="425"/>
                  </a:lnTo>
                  <a:lnTo>
                    <a:pt x="111" y="429"/>
                  </a:lnTo>
                  <a:lnTo>
                    <a:pt x="125" y="435"/>
                  </a:lnTo>
                  <a:lnTo>
                    <a:pt x="137" y="439"/>
                  </a:lnTo>
                  <a:lnTo>
                    <a:pt x="148" y="443"/>
                  </a:lnTo>
                  <a:lnTo>
                    <a:pt x="156" y="445"/>
                  </a:lnTo>
                  <a:lnTo>
                    <a:pt x="162" y="447"/>
                  </a:lnTo>
                  <a:lnTo>
                    <a:pt x="164" y="447"/>
                  </a:lnTo>
                  <a:lnTo>
                    <a:pt x="164" y="449"/>
                  </a:lnTo>
                  <a:lnTo>
                    <a:pt x="164" y="451"/>
                  </a:lnTo>
                  <a:lnTo>
                    <a:pt x="166" y="457"/>
                  </a:lnTo>
                  <a:lnTo>
                    <a:pt x="168" y="462"/>
                  </a:lnTo>
                  <a:lnTo>
                    <a:pt x="170" y="470"/>
                  </a:lnTo>
                  <a:lnTo>
                    <a:pt x="176" y="478"/>
                  </a:lnTo>
                  <a:lnTo>
                    <a:pt x="182" y="484"/>
                  </a:lnTo>
                  <a:lnTo>
                    <a:pt x="190" y="492"/>
                  </a:lnTo>
                  <a:lnTo>
                    <a:pt x="201" y="496"/>
                  </a:lnTo>
                  <a:lnTo>
                    <a:pt x="215" y="500"/>
                  </a:lnTo>
                  <a:lnTo>
                    <a:pt x="231" y="502"/>
                  </a:lnTo>
                  <a:lnTo>
                    <a:pt x="248" y="502"/>
                  </a:lnTo>
                  <a:lnTo>
                    <a:pt x="266" y="502"/>
                  </a:lnTo>
                  <a:lnTo>
                    <a:pt x="281" y="500"/>
                  </a:lnTo>
                  <a:lnTo>
                    <a:pt x="297" y="500"/>
                  </a:lnTo>
                  <a:lnTo>
                    <a:pt x="313" y="498"/>
                  </a:lnTo>
                  <a:lnTo>
                    <a:pt x="324" y="496"/>
                  </a:lnTo>
                  <a:lnTo>
                    <a:pt x="334" y="494"/>
                  </a:lnTo>
                  <a:lnTo>
                    <a:pt x="340" y="492"/>
                  </a:lnTo>
                  <a:lnTo>
                    <a:pt x="342" y="492"/>
                  </a:lnTo>
                  <a:lnTo>
                    <a:pt x="395" y="1"/>
                  </a:lnTo>
                  <a:lnTo>
                    <a:pt x="393" y="0"/>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3" name="Freeform 34"/>
            <p:cNvSpPr>
              <a:spLocks/>
            </p:cNvSpPr>
            <p:nvPr/>
          </p:nvSpPr>
          <p:spPr bwMode="auto">
            <a:xfrm>
              <a:off x="2896" y="2308"/>
              <a:ext cx="26" cy="67"/>
            </a:xfrm>
            <a:custGeom>
              <a:avLst/>
              <a:gdLst>
                <a:gd name="T0" fmla="*/ 0 w 53"/>
                <a:gd name="T1" fmla="*/ 1 h 132"/>
                <a:gd name="T2" fmla="*/ 0 w 53"/>
                <a:gd name="T3" fmla="*/ 1 h 132"/>
                <a:gd name="T4" fmla="*/ 0 w 53"/>
                <a:gd name="T5" fmla="*/ 1 h 132"/>
                <a:gd name="T6" fmla="*/ 0 w 53"/>
                <a:gd name="T7" fmla="*/ 1 h 132"/>
                <a:gd name="T8" fmla="*/ 0 w 53"/>
                <a:gd name="T9" fmla="*/ 1 h 132"/>
                <a:gd name="T10" fmla="*/ 0 w 53"/>
                <a:gd name="T11" fmla="*/ 1 h 132"/>
                <a:gd name="T12" fmla="*/ 0 w 53"/>
                <a:gd name="T13" fmla="*/ 1 h 132"/>
                <a:gd name="T14" fmla="*/ 0 w 53"/>
                <a:gd name="T15" fmla="*/ 1 h 132"/>
                <a:gd name="T16" fmla="*/ 0 w 53"/>
                <a:gd name="T17" fmla="*/ 1 h 132"/>
                <a:gd name="T18" fmla="*/ 0 w 53"/>
                <a:gd name="T19" fmla="*/ 1 h 132"/>
                <a:gd name="T20" fmla="*/ 0 w 53"/>
                <a:gd name="T21" fmla="*/ 1 h 132"/>
                <a:gd name="T22" fmla="*/ 0 w 53"/>
                <a:gd name="T23" fmla="*/ 1 h 132"/>
                <a:gd name="T24" fmla="*/ 0 w 53"/>
                <a:gd name="T25" fmla="*/ 1 h 132"/>
                <a:gd name="T26" fmla="*/ 0 w 53"/>
                <a:gd name="T27" fmla="*/ 1 h 132"/>
                <a:gd name="T28" fmla="*/ 0 w 53"/>
                <a:gd name="T29" fmla="*/ 1 h 132"/>
                <a:gd name="T30" fmla="*/ 0 w 53"/>
                <a:gd name="T31" fmla="*/ 1 h 132"/>
                <a:gd name="T32" fmla="*/ 0 w 53"/>
                <a:gd name="T33" fmla="*/ 1 h 132"/>
                <a:gd name="T34" fmla="*/ 0 w 53"/>
                <a:gd name="T35" fmla="*/ 1 h 132"/>
                <a:gd name="T36" fmla="*/ 0 w 53"/>
                <a:gd name="T37" fmla="*/ 1 h 132"/>
                <a:gd name="T38" fmla="*/ 0 w 53"/>
                <a:gd name="T39" fmla="*/ 1 h 132"/>
                <a:gd name="T40" fmla="*/ 0 w 53"/>
                <a:gd name="T41" fmla="*/ 1 h 132"/>
                <a:gd name="T42" fmla="*/ 0 w 53"/>
                <a:gd name="T43" fmla="*/ 1 h 132"/>
                <a:gd name="T44" fmla="*/ 0 w 53"/>
                <a:gd name="T45" fmla="*/ 1 h 132"/>
                <a:gd name="T46" fmla="*/ 0 w 53"/>
                <a:gd name="T47" fmla="*/ 1 h 132"/>
                <a:gd name="T48" fmla="*/ 0 w 53"/>
                <a:gd name="T49" fmla="*/ 1 h 132"/>
                <a:gd name="T50" fmla="*/ 0 w 53"/>
                <a:gd name="T51" fmla="*/ 1 h 132"/>
                <a:gd name="T52" fmla="*/ 0 w 53"/>
                <a:gd name="T53" fmla="*/ 1 h 132"/>
                <a:gd name="T54" fmla="*/ 0 w 53"/>
                <a:gd name="T55" fmla="*/ 1 h 132"/>
                <a:gd name="T56" fmla="*/ 0 w 53"/>
                <a:gd name="T57" fmla="*/ 1 h 132"/>
                <a:gd name="T58" fmla="*/ 0 w 53"/>
                <a:gd name="T59" fmla="*/ 1 h 132"/>
                <a:gd name="T60" fmla="*/ 0 w 53"/>
                <a:gd name="T61" fmla="*/ 0 h 132"/>
                <a:gd name="T62" fmla="*/ 0 w 53"/>
                <a:gd name="T63" fmla="*/ 1 h 132"/>
                <a:gd name="T64" fmla="*/ 0 w 53"/>
                <a:gd name="T65" fmla="*/ 1 h 1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3"/>
                <a:gd name="T100" fmla="*/ 0 h 132"/>
                <a:gd name="T101" fmla="*/ 53 w 53"/>
                <a:gd name="T102" fmla="*/ 132 h 1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3" h="132">
                  <a:moveTo>
                    <a:pt x="53" y="11"/>
                  </a:moveTo>
                  <a:lnTo>
                    <a:pt x="53" y="15"/>
                  </a:lnTo>
                  <a:lnTo>
                    <a:pt x="51" y="21"/>
                  </a:lnTo>
                  <a:lnTo>
                    <a:pt x="47" y="31"/>
                  </a:lnTo>
                  <a:lnTo>
                    <a:pt x="43" y="42"/>
                  </a:lnTo>
                  <a:lnTo>
                    <a:pt x="41" y="58"/>
                  </a:lnTo>
                  <a:lnTo>
                    <a:pt x="37" y="74"/>
                  </a:lnTo>
                  <a:lnTo>
                    <a:pt x="33" y="89"/>
                  </a:lnTo>
                  <a:lnTo>
                    <a:pt x="31" y="105"/>
                  </a:lnTo>
                  <a:lnTo>
                    <a:pt x="31" y="121"/>
                  </a:lnTo>
                  <a:lnTo>
                    <a:pt x="33" y="132"/>
                  </a:lnTo>
                  <a:lnTo>
                    <a:pt x="31" y="132"/>
                  </a:lnTo>
                  <a:lnTo>
                    <a:pt x="30" y="132"/>
                  </a:lnTo>
                  <a:lnTo>
                    <a:pt x="26" y="132"/>
                  </a:lnTo>
                  <a:lnTo>
                    <a:pt x="22" y="130"/>
                  </a:lnTo>
                  <a:lnTo>
                    <a:pt x="18" y="128"/>
                  </a:lnTo>
                  <a:lnTo>
                    <a:pt x="12" y="126"/>
                  </a:lnTo>
                  <a:lnTo>
                    <a:pt x="8" y="123"/>
                  </a:lnTo>
                  <a:lnTo>
                    <a:pt x="4" y="117"/>
                  </a:lnTo>
                  <a:lnTo>
                    <a:pt x="2" y="111"/>
                  </a:lnTo>
                  <a:lnTo>
                    <a:pt x="0" y="101"/>
                  </a:lnTo>
                  <a:lnTo>
                    <a:pt x="0" y="91"/>
                  </a:lnTo>
                  <a:lnTo>
                    <a:pt x="2" y="80"/>
                  </a:lnTo>
                  <a:lnTo>
                    <a:pt x="4" y="66"/>
                  </a:lnTo>
                  <a:lnTo>
                    <a:pt x="6" y="52"/>
                  </a:lnTo>
                  <a:lnTo>
                    <a:pt x="8" y="41"/>
                  </a:lnTo>
                  <a:lnTo>
                    <a:pt x="12" y="27"/>
                  </a:lnTo>
                  <a:lnTo>
                    <a:pt x="14" y="17"/>
                  </a:lnTo>
                  <a:lnTo>
                    <a:pt x="18" y="7"/>
                  </a:lnTo>
                  <a:lnTo>
                    <a:pt x="20" y="1"/>
                  </a:lnTo>
                  <a:lnTo>
                    <a:pt x="22" y="0"/>
                  </a:lnTo>
                  <a:lnTo>
                    <a:pt x="5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4" name="Freeform 35"/>
            <p:cNvSpPr>
              <a:spLocks/>
            </p:cNvSpPr>
            <p:nvPr/>
          </p:nvSpPr>
          <p:spPr bwMode="auto">
            <a:xfrm>
              <a:off x="2618" y="1999"/>
              <a:ext cx="122" cy="239"/>
            </a:xfrm>
            <a:custGeom>
              <a:avLst/>
              <a:gdLst>
                <a:gd name="T0" fmla="*/ 1 w 244"/>
                <a:gd name="T1" fmla="*/ 0 h 479"/>
                <a:gd name="T2" fmla="*/ 1 w 244"/>
                <a:gd name="T3" fmla="*/ 0 h 479"/>
                <a:gd name="T4" fmla="*/ 1 w 244"/>
                <a:gd name="T5" fmla="*/ 0 h 479"/>
                <a:gd name="T6" fmla="*/ 1 w 244"/>
                <a:gd name="T7" fmla="*/ 0 h 479"/>
                <a:gd name="T8" fmla="*/ 1 w 244"/>
                <a:gd name="T9" fmla="*/ 0 h 479"/>
                <a:gd name="T10" fmla="*/ 1 w 244"/>
                <a:gd name="T11" fmla="*/ 0 h 479"/>
                <a:gd name="T12" fmla="*/ 1 w 244"/>
                <a:gd name="T13" fmla="*/ 0 h 479"/>
                <a:gd name="T14" fmla="*/ 1 w 244"/>
                <a:gd name="T15" fmla="*/ 0 h 479"/>
                <a:gd name="T16" fmla="*/ 1 w 244"/>
                <a:gd name="T17" fmla="*/ 0 h 479"/>
                <a:gd name="T18" fmla="*/ 1 w 244"/>
                <a:gd name="T19" fmla="*/ 0 h 479"/>
                <a:gd name="T20" fmla="*/ 1 w 244"/>
                <a:gd name="T21" fmla="*/ 0 h 479"/>
                <a:gd name="T22" fmla="*/ 1 w 244"/>
                <a:gd name="T23" fmla="*/ 0 h 479"/>
                <a:gd name="T24" fmla="*/ 1 w 244"/>
                <a:gd name="T25" fmla="*/ 0 h 479"/>
                <a:gd name="T26" fmla="*/ 1 w 244"/>
                <a:gd name="T27" fmla="*/ 0 h 479"/>
                <a:gd name="T28" fmla="*/ 0 w 244"/>
                <a:gd name="T29" fmla="*/ 0 h 479"/>
                <a:gd name="T30" fmla="*/ 0 w 244"/>
                <a:gd name="T31" fmla="*/ 0 h 479"/>
                <a:gd name="T32" fmla="*/ 1 w 244"/>
                <a:gd name="T33" fmla="*/ 0 h 479"/>
                <a:gd name="T34" fmla="*/ 1 w 244"/>
                <a:gd name="T35" fmla="*/ 0 h 479"/>
                <a:gd name="T36" fmla="*/ 1 w 244"/>
                <a:gd name="T37" fmla="*/ 0 h 479"/>
                <a:gd name="T38" fmla="*/ 1 w 244"/>
                <a:gd name="T39" fmla="*/ 0 h 479"/>
                <a:gd name="T40" fmla="*/ 1 w 244"/>
                <a:gd name="T41" fmla="*/ 0 h 479"/>
                <a:gd name="T42" fmla="*/ 1 w 244"/>
                <a:gd name="T43" fmla="*/ 0 h 479"/>
                <a:gd name="T44" fmla="*/ 1 w 244"/>
                <a:gd name="T45" fmla="*/ 0 h 479"/>
                <a:gd name="T46" fmla="*/ 1 w 244"/>
                <a:gd name="T47" fmla="*/ 0 h 479"/>
                <a:gd name="T48" fmla="*/ 1 w 244"/>
                <a:gd name="T49" fmla="*/ 0 h 479"/>
                <a:gd name="T50" fmla="*/ 1 w 244"/>
                <a:gd name="T51" fmla="*/ 0 h 479"/>
                <a:gd name="T52" fmla="*/ 1 w 244"/>
                <a:gd name="T53" fmla="*/ 0 h 479"/>
                <a:gd name="T54" fmla="*/ 1 w 244"/>
                <a:gd name="T55" fmla="*/ 0 h 479"/>
                <a:gd name="T56" fmla="*/ 1 w 244"/>
                <a:gd name="T57" fmla="*/ 0 h 479"/>
                <a:gd name="T58" fmla="*/ 1 w 244"/>
                <a:gd name="T59" fmla="*/ 0 h 479"/>
                <a:gd name="T60" fmla="*/ 1 w 244"/>
                <a:gd name="T61" fmla="*/ 0 h 479"/>
                <a:gd name="T62" fmla="*/ 1 w 244"/>
                <a:gd name="T63" fmla="*/ 0 h 479"/>
                <a:gd name="T64" fmla="*/ 1 w 244"/>
                <a:gd name="T65" fmla="*/ 0 h 479"/>
                <a:gd name="T66" fmla="*/ 1 w 244"/>
                <a:gd name="T67" fmla="*/ 0 h 479"/>
                <a:gd name="T68" fmla="*/ 1 w 244"/>
                <a:gd name="T69" fmla="*/ 0 h 479"/>
                <a:gd name="T70" fmla="*/ 1 w 244"/>
                <a:gd name="T71" fmla="*/ 0 h 479"/>
                <a:gd name="T72" fmla="*/ 1 w 244"/>
                <a:gd name="T73" fmla="*/ 0 h 479"/>
                <a:gd name="T74" fmla="*/ 1 w 244"/>
                <a:gd name="T75" fmla="*/ 0 h 479"/>
                <a:gd name="T76" fmla="*/ 1 w 244"/>
                <a:gd name="T77" fmla="*/ 0 h 479"/>
                <a:gd name="T78" fmla="*/ 1 w 244"/>
                <a:gd name="T79" fmla="*/ 0 h 479"/>
                <a:gd name="T80" fmla="*/ 1 w 244"/>
                <a:gd name="T81" fmla="*/ 0 h 479"/>
                <a:gd name="T82" fmla="*/ 1 w 244"/>
                <a:gd name="T83" fmla="*/ 0 h 479"/>
                <a:gd name="T84" fmla="*/ 1 w 244"/>
                <a:gd name="T85" fmla="*/ 0 h 479"/>
                <a:gd name="T86" fmla="*/ 1 w 244"/>
                <a:gd name="T87" fmla="*/ 0 h 479"/>
                <a:gd name="T88" fmla="*/ 1 w 244"/>
                <a:gd name="T89" fmla="*/ 0 h 479"/>
                <a:gd name="T90" fmla="*/ 1 w 244"/>
                <a:gd name="T91" fmla="*/ 0 h 479"/>
                <a:gd name="T92" fmla="*/ 1 w 244"/>
                <a:gd name="T93" fmla="*/ 0 h 479"/>
                <a:gd name="T94" fmla="*/ 1 w 244"/>
                <a:gd name="T95" fmla="*/ 0 h 479"/>
                <a:gd name="T96" fmla="*/ 1 w 244"/>
                <a:gd name="T97" fmla="*/ 0 h 479"/>
                <a:gd name="T98" fmla="*/ 1 w 244"/>
                <a:gd name="T99" fmla="*/ 0 h 479"/>
                <a:gd name="T100" fmla="*/ 1 w 244"/>
                <a:gd name="T101" fmla="*/ 0 h 479"/>
                <a:gd name="T102" fmla="*/ 1 w 244"/>
                <a:gd name="T103" fmla="*/ 0 h 4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4"/>
                <a:gd name="T157" fmla="*/ 0 h 479"/>
                <a:gd name="T158" fmla="*/ 244 w 244"/>
                <a:gd name="T159" fmla="*/ 479 h 4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4" h="479">
                  <a:moveTo>
                    <a:pt x="160" y="0"/>
                  </a:moveTo>
                  <a:lnTo>
                    <a:pt x="139" y="0"/>
                  </a:lnTo>
                  <a:lnTo>
                    <a:pt x="119" y="2"/>
                  </a:lnTo>
                  <a:lnTo>
                    <a:pt x="100" y="6"/>
                  </a:lnTo>
                  <a:lnTo>
                    <a:pt x="82" y="10"/>
                  </a:lnTo>
                  <a:lnTo>
                    <a:pt x="67" y="16"/>
                  </a:lnTo>
                  <a:lnTo>
                    <a:pt x="51" y="22"/>
                  </a:lnTo>
                  <a:lnTo>
                    <a:pt x="39" y="30"/>
                  </a:lnTo>
                  <a:lnTo>
                    <a:pt x="28" y="39"/>
                  </a:lnTo>
                  <a:lnTo>
                    <a:pt x="20" y="49"/>
                  </a:lnTo>
                  <a:lnTo>
                    <a:pt x="14" y="61"/>
                  </a:lnTo>
                  <a:lnTo>
                    <a:pt x="10" y="84"/>
                  </a:lnTo>
                  <a:lnTo>
                    <a:pt x="4" y="123"/>
                  </a:lnTo>
                  <a:lnTo>
                    <a:pt x="2" y="176"/>
                  </a:lnTo>
                  <a:lnTo>
                    <a:pt x="0" y="235"/>
                  </a:lnTo>
                  <a:lnTo>
                    <a:pt x="0" y="297"/>
                  </a:lnTo>
                  <a:lnTo>
                    <a:pt x="4" y="358"/>
                  </a:lnTo>
                  <a:lnTo>
                    <a:pt x="12" y="411"/>
                  </a:lnTo>
                  <a:lnTo>
                    <a:pt x="24" y="452"/>
                  </a:lnTo>
                  <a:lnTo>
                    <a:pt x="41" y="475"/>
                  </a:lnTo>
                  <a:lnTo>
                    <a:pt x="65" y="479"/>
                  </a:lnTo>
                  <a:lnTo>
                    <a:pt x="69" y="477"/>
                  </a:lnTo>
                  <a:lnTo>
                    <a:pt x="80" y="469"/>
                  </a:lnTo>
                  <a:lnTo>
                    <a:pt x="96" y="459"/>
                  </a:lnTo>
                  <a:lnTo>
                    <a:pt x="115" y="448"/>
                  </a:lnTo>
                  <a:lnTo>
                    <a:pt x="137" y="432"/>
                  </a:lnTo>
                  <a:lnTo>
                    <a:pt x="160" y="414"/>
                  </a:lnTo>
                  <a:lnTo>
                    <a:pt x="182" y="397"/>
                  </a:lnTo>
                  <a:lnTo>
                    <a:pt x="201" y="377"/>
                  </a:lnTo>
                  <a:lnTo>
                    <a:pt x="219" y="360"/>
                  </a:lnTo>
                  <a:lnTo>
                    <a:pt x="229" y="342"/>
                  </a:lnTo>
                  <a:lnTo>
                    <a:pt x="231" y="340"/>
                  </a:lnTo>
                  <a:lnTo>
                    <a:pt x="233" y="332"/>
                  </a:lnTo>
                  <a:lnTo>
                    <a:pt x="235" y="321"/>
                  </a:lnTo>
                  <a:lnTo>
                    <a:pt x="237" y="305"/>
                  </a:lnTo>
                  <a:lnTo>
                    <a:pt x="239" y="286"/>
                  </a:lnTo>
                  <a:lnTo>
                    <a:pt x="243" y="266"/>
                  </a:lnTo>
                  <a:lnTo>
                    <a:pt x="244" y="243"/>
                  </a:lnTo>
                  <a:lnTo>
                    <a:pt x="244" y="219"/>
                  </a:lnTo>
                  <a:lnTo>
                    <a:pt x="244" y="196"/>
                  </a:lnTo>
                  <a:lnTo>
                    <a:pt x="244" y="172"/>
                  </a:lnTo>
                  <a:lnTo>
                    <a:pt x="243" y="157"/>
                  </a:lnTo>
                  <a:lnTo>
                    <a:pt x="243" y="137"/>
                  </a:lnTo>
                  <a:lnTo>
                    <a:pt x="241" y="116"/>
                  </a:lnTo>
                  <a:lnTo>
                    <a:pt x="239" y="92"/>
                  </a:lnTo>
                  <a:lnTo>
                    <a:pt x="235" y="71"/>
                  </a:lnTo>
                  <a:lnTo>
                    <a:pt x="227" y="49"/>
                  </a:lnTo>
                  <a:lnTo>
                    <a:pt x="217" y="30"/>
                  </a:lnTo>
                  <a:lnTo>
                    <a:pt x="203" y="14"/>
                  </a:lnTo>
                  <a:lnTo>
                    <a:pt x="184" y="4"/>
                  </a:lnTo>
                  <a:lnTo>
                    <a:pt x="160" y="0"/>
                  </a:lnTo>
                  <a:close/>
                </a:path>
              </a:pathLst>
            </a:custGeom>
            <a:solidFill>
              <a:srgbClr val="CCB8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5" name="Freeform 36"/>
            <p:cNvSpPr>
              <a:spLocks/>
            </p:cNvSpPr>
            <p:nvPr/>
          </p:nvSpPr>
          <p:spPr bwMode="auto">
            <a:xfrm>
              <a:off x="2983" y="1913"/>
              <a:ext cx="145" cy="136"/>
            </a:xfrm>
            <a:custGeom>
              <a:avLst/>
              <a:gdLst>
                <a:gd name="T0" fmla="*/ 1 w 289"/>
                <a:gd name="T1" fmla="*/ 0 h 274"/>
                <a:gd name="T2" fmla="*/ 1 w 289"/>
                <a:gd name="T3" fmla="*/ 0 h 274"/>
                <a:gd name="T4" fmla="*/ 1 w 289"/>
                <a:gd name="T5" fmla="*/ 0 h 274"/>
                <a:gd name="T6" fmla="*/ 1 w 289"/>
                <a:gd name="T7" fmla="*/ 0 h 274"/>
                <a:gd name="T8" fmla="*/ 1 w 289"/>
                <a:gd name="T9" fmla="*/ 0 h 274"/>
                <a:gd name="T10" fmla="*/ 1 w 289"/>
                <a:gd name="T11" fmla="*/ 0 h 274"/>
                <a:gd name="T12" fmla="*/ 1 w 289"/>
                <a:gd name="T13" fmla="*/ 0 h 274"/>
                <a:gd name="T14" fmla="*/ 1 w 289"/>
                <a:gd name="T15" fmla="*/ 0 h 274"/>
                <a:gd name="T16" fmla="*/ 1 w 289"/>
                <a:gd name="T17" fmla="*/ 0 h 274"/>
                <a:gd name="T18" fmla="*/ 1 w 289"/>
                <a:gd name="T19" fmla="*/ 0 h 274"/>
                <a:gd name="T20" fmla="*/ 1 w 289"/>
                <a:gd name="T21" fmla="*/ 0 h 274"/>
                <a:gd name="T22" fmla="*/ 1 w 289"/>
                <a:gd name="T23" fmla="*/ 0 h 274"/>
                <a:gd name="T24" fmla="*/ 1 w 289"/>
                <a:gd name="T25" fmla="*/ 0 h 274"/>
                <a:gd name="T26" fmla="*/ 1 w 289"/>
                <a:gd name="T27" fmla="*/ 0 h 274"/>
                <a:gd name="T28" fmla="*/ 1 w 289"/>
                <a:gd name="T29" fmla="*/ 0 h 274"/>
                <a:gd name="T30" fmla="*/ 1 w 289"/>
                <a:gd name="T31" fmla="*/ 0 h 274"/>
                <a:gd name="T32" fmla="*/ 1 w 289"/>
                <a:gd name="T33" fmla="*/ 0 h 274"/>
                <a:gd name="T34" fmla="*/ 1 w 289"/>
                <a:gd name="T35" fmla="*/ 0 h 274"/>
                <a:gd name="T36" fmla="*/ 1 w 289"/>
                <a:gd name="T37" fmla="*/ 0 h 274"/>
                <a:gd name="T38" fmla="*/ 1 w 289"/>
                <a:gd name="T39" fmla="*/ 0 h 274"/>
                <a:gd name="T40" fmla="*/ 1 w 289"/>
                <a:gd name="T41" fmla="*/ 0 h 274"/>
                <a:gd name="T42" fmla="*/ 1 w 289"/>
                <a:gd name="T43" fmla="*/ 0 h 274"/>
                <a:gd name="T44" fmla="*/ 1 w 289"/>
                <a:gd name="T45" fmla="*/ 0 h 274"/>
                <a:gd name="T46" fmla="*/ 1 w 289"/>
                <a:gd name="T47" fmla="*/ 0 h 274"/>
                <a:gd name="T48" fmla="*/ 1 w 289"/>
                <a:gd name="T49" fmla="*/ 0 h 274"/>
                <a:gd name="T50" fmla="*/ 1 w 289"/>
                <a:gd name="T51" fmla="*/ 0 h 274"/>
                <a:gd name="T52" fmla="*/ 1 w 289"/>
                <a:gd name="T53" fmla="*/ 0 h 274"/>
                <a:gd name="T54" fmla="*/ 1 w 289"/>
                <a:gd name="T55" fmla="*/ 0 h 274"/>
                <a:gd name="T56" fmla="*/ 1 w 289"/>
                <a:gd name="T57" fmla="*/ 0 h 274"/>
                <a:gd name="T58" fmla="*/ 1 w 289"/>
                <a:gd name="T59" fmla="*/ 0 h 274"/>
                <a:gd name="T60" fmla="*/ 1 w 289"/>
                <a:gd name="T61" fmla="*/ 0 h 274"/>
                <a:gd name="T62" fmla="*/ 1 w 289"/>
                <a:gd name="T63" fmla="*/ 0 h 274"/>
                <a:gd name="T64" fmla="*/ 1 w 289"/>
                <a:gd name="T65" fmla="*/ 0 h 274"/>
                <a:gd name="T66" fmla="*/ 1 w 289"/>
                <a:gd name="T67" fmla="*/ 0 h 274"/>
                <a:gd name="T68" fmla="*/ 1 w 289"/>
                <a:gd name="T69" fmla="*/ 0 h 274"/>
                <a:gd name="T70" fmla="*/ 1 w 289"/>
                <a:gd name="T71" fmla="*/ 0 h 274"/>
                <a:gd name="T72" fmla="*/ 1 w 289"/>
                <a:gd name="T73" fmla="*/ 0 h 274"/>
                <a:gd name="T74" fmla="*/ 1 w 289"/>
                <a:gd name="T75" fmla="*/ 0 h 274"/>
                <a:gd name="T76" fmla="*/ 1 w 289"/>
                <a:gd name="T77" fmla="*/ 0 h 274"/>
                <a:gd name="T78" fmla="*/ 1 w 289"/>
                <a:gd name="T79" fmla="*/ 0 h 274"/>
                <a:gd name="T80" fmla="*/ 1 w 289"/>
                <a:gd name="T81" fmla="*/ 0 h 274"/>
                <a:gd name="T82" fmla="*/ 1 w 289"/>
                <a:gd name="T83" fmla="*/ 0 h 274"/>
                <a:gd name="T84" fmla="*/ 1 w 289"/>
                <a:gd name="T85" fmla="*/ 0 h 274"/>
                <a:gd name="T86" fmla="*/ 1 w 289"/>
                <a:gd name="T87" fmla="*/ 0 h 274"/>
                <a:gd name="T88" fmla="*/ 1 w 289"/>
                <a:gd name="T89" fmla="*/ 0 h 274"/>
                <a:gd name="T90" fmla="*/ 1 w 289"/>
                <a:gd name="T91" fmla="*/ 0 h 274"/>
                <a:gd name="T92" fmla="*/ 1 w 289"/>
                <a:gd name="T93" fmla="*/ 0 h 274"/>
                <a:gd name="T94" fmla="*/ 1 w 289"/>
                <a:gd name="T95" fmla="*/ 0 h 274"/>
                <a:gd name="T96" fmla="*/ 1 w 289"/>
                <a:gd name="T97" fmla="*/ 0 h 274"/>
                <a:gd name="T98" fmla="*/ 1 w 289"/>
                <a:gd name="T99" fmla="*/ 0 h 274"/>
                <a:gd name="T100" fmla="*/ 1 w 289"/>
                <a:gd name="T101" fmla="*/ 0 h 274"/>
                <a:gd name="T102" fmla="*/ 1 w 289"/>
                <a:gd name="T103" fmla="*/ 0 h 274"/>
                <a:gd name="T104" fmla="*/ 1 w 289"/>
                <a:gd name="T105" fmla="*/ 0 h 27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89"/>
                <a:gd name="T160" fmla="*/ 0 h 274"/>
                <a:gd name="T161" fmla="*/ 289 w 289"/>
                <a:gd name="T162" fmla="*/ 274 h 27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89" h="274">
                  <a:moveTo>
                    <a:pt x="219" y="38"/>
                  </a:moveTo>
                  <a:lnTo>
                    <a:pt x="225" y="40"/>
                  </a:lnTo>
                  <a:lnTo>
                    <a:pt x="231" y="43"/>
                  </a:lnTo>
                  <a:lnTo>
                    <a:pt x="235" y="45"/>
                  </a:lnTo>
                  <a:lnTo>
                    <a:pt x="241" y="47"/>
                  </a:lnTo>
                  <a:lnTo>
                    <a:pt x="244" y="51"/>
                  </a:lnTo>
                  <a:lnTo>
                    <a:pt x="248" y="53"/>
                  </a:lnTo>
                  <a:lnTo>
                    <a:pt x="252" y="57"/>
                  </a:lnTo>
                  <a:lnTo>
                    <a:pt x="254" y="61"/>
                  </a:lnTo>
                  <a:lnTo>
                    <a:pt x="256" y="63"/>
                  </a:lnTo>
                  <a:lnTo>
                    <a:pt x="258" y="67"/>
                  </a:lnTo>
                  <a:lnTo>
                    <a:pt x="260" y="75"/>
                  </a:lnTo>
                  <a:lnTo>
                    <a:pt x="262" y="81"/>
                  </a:lnTo>
                  <a:lnTo>
                    <a:pt x="262" y="88"/>
                  </a:lnTo>
                  <a:lnTo>
                    <a:pt x="262" y="94"/>
                  </a:lnTo>
                  <a:lnTo>
                    <a:pt x="264" y="102"/>
                  </a:lnTo>
                  <a:lnTo>
                    <a:pt x="264" y="108"/>
                  </a:lnTo>
                  <a:lnTo>
                    <a:pt x="264" y="116"/>
                  </a:lnTo>
                  <a:lnTo>
                    <a:pt x="266" y="122"/>
                  </a:lnTo>
                  <a:lnTo>
                    <a:pt x="268" y="129"/>
                  </a:lnTo>
                  <a:lnTo>
                    <a:pt x="270" y="135"/>
                  </a:lnTo>
                  <a:lnTo>
                    <a:pt x="272" y="137"/>
                  </a:lnTo>
                  <a:lnTo>
                    <a:pt x="272" y="139"/>
                  </a:lnTo>
                  <a:lnTo>
                    <a:pt x="272" y="141"/>
                  </a:lnTo>
                  <a:lnTo>
                    <a:pt x="274" y="143"/>
                  </a:lnTo>
                  <a:lnTo>
                    <a:pt x="274" y="145"/>
                  </a:lnTo>
                  <a:lnTo>
                    <a:pt x="274" y="147"/>
                  </a:lnTo>
                  <a:lnTo>
                    <a:pt x="274" y="149"/>
                  </a:lnTo>
                  <a:lnTo>
                    <a:pt x="274" y="157"/>
                  </a:lnTo>
                  <a:lnTo>
                    <a:pt x="272" y="163"/>
                  </a:lnTo>
                  <a:lnTo>
                    <a:pt x="268" y="170"/>
                  </a:lnTo>
                  <a:lnTo>
                    <a:pt x="264" y="176"/>
                  </a:lnTo>
                  <a:lnTo>
                    <a:pt x="262" y="182"/>
                  </a:lnTo>
                  <a:lnTo>
                    <a:pt x="258" y="188"/>
                  </a:lnTo>
                  <a:lnTo>
                    <a:pt x="254" y="196"/>
                  </a:lnTo>
                  <a:lnTo>
                    <a:pt x="250" y="202"/>
                  </a:lnTo>
                  <a:lnTo>
                    <a:pt x="248" y="208"/>
                  </a:lnTo>
                  <a:lnTo>
                    <a:pt x="248" y="213"/>
                  </a:lnTo>
                  <a:lnTo>
                    <a:pt x="248" y="215"/>
                  </a:lnTo>
                  <a:lnTo>
                    <a:pt x="248" y="217"/>
                  </a:lnTo>
                  <a:lnTo>
                    <a:pt x="250" y="221"/>
                  </a:lnTo>
                  <a:lnTo>
                    <a:pt x="250" y="223"/>
                  </a:lnTo>
                  <a:lnTo>
                    <a:pt x="250" y="225"/>
                  </a:lnTo>
                  <a:lnTo>
                    <a:pt x="252" y="227"/>
                  </a:lnTo>
                  <a:lnTo>
                    <a:pt x="252" y="229"/>
                  </a:lnTo>
                  <a:lnTo>
                    <a:pt x="252" y="233"/>
                  </a:lnTo>
                  <a:lnTo>
                    <a:pt x="252" y="235"/>
                  </a:lnTo>
                  <a:lnTo>
                    <a:pt x="252" y="237"/>
                  </a:lnTo>
                  <a:lnTo>
                    <a:pt x="252" y="241"/>
                  </a:lnTo>
                  <a:lnTo>
                    <a:pt x="252" y="245"/>
                  </a:lnTo>
                  <a:lnTo>
                    <a:pt x="250" y="247"/>
                  </a:lnTo>
                  <a:lnTo>
                    <a:pt x="246" y="250"/>
                  </a:lnTo>
                  <a:lnTo>
                    <a:pt x="244" y="254"/>
                  </a:lnTo>
                  <a:lnTo>
                    <a:pt x="243" y="256"/>
                  </a:lnTo>
                  <a:lnTo>
                    <a:pt x="239" y="260"/>
                  </a:lnTo>
                  <a:lnTo>
                    <a:pt x="237" y="262"/>
                  </a:lnTo>
                  <a:lnTo>
                    <a:pt x="233" y="266"/>
                  </a:lnTo>
                  <a:lnTo>
                    <a:pt x="231" y="268"/>
                  </a:lnTo>
                  <a:lnTo>
                    <a:pt x="231" y="274"/>
                  </a:lnTo>
                  <a:lnTo>
                    <a:pt x="237" y="274"/>
                  </a:lnTo>
                  <a:lnTo>
                    <a:pt x="244" y="266"/>
                  </a:lnTo>
                  <a:lnTo>
                    <a:pt x="252" y="260"/>
                  </a:lnTo>
                  <a:lnTo>
                    <a:pt x="256" y="256"/>
                  </a:lnTo>
                  <a:lnTo>
                    <a:pt x="258" y="252"/>
                  </a:lnTo>
                  <a:lnTo>
                    <a:pt x="260" y="249"/>
                  </a:lnTo>
                  <a:lnTo>
                    <a:pt x="260" y="247"/>
                  </a:lnTo>
                  <a:lnTo>
                    <a:pt x="260" y="241"/>
                  </a:lnTo>
                  <a:lnTo>
                    <a:pt x="260" y="235"/>
                  </a:lnTo>
                  <a:lnTo>
                    <a:pt x="258" y="227"/>
                  </a:lnTo>
                  <a:lnTo>
                    <a:pt x="258" y="217"/>
                  </a:lnTo>
                  <a:lnTo>
                    <a:pt x="260" y="211"/>
                  </a:lnTo>
                  <a:lnTo>
                    <a:pt x="262" y="206"/>
                  </a:lnTo>
                  <a:lnTo>
                    <a:pt x="266" y="200"/>
                  </a:lnTo>
                  <a:lnTo>
                    <a:pt x="270" y="192"/>
                  </a:lnTo>
                  <a:lnTo>
                    <a:pt x="274" y="186"/>
                  </a:lnTo>
                  <a:lnTo>
                    <a:pt x="280" y="180"/>
                  </a:lnTo>
                  <a:lnTo>
                    <a:pt x="284" y="172"/>
                  </a:lnTo>
                  <a:lnTo>
                    <a:pt x="287" y="166"/>
                  </a:lnTo>
                  <a:lnTo>
                    <a:pt x="289" y="159"/>
                  </a:lnTo>
                  <a:lnTo>
                    <a:pt x="289" y="151"/>
                  </a:lnTo>
                  <a:lnTo>
                    <a:pt x="289" y="147"/>
                  </a:lnTo>
                  <a:lnTo>
                    <a:pt x="289" y="141"/>
                  </a:lnTo>
                  <a:lnTo>
                    <a:pt x="287" y="137"/>
                  </a:lnTo>
                  <a:lnTo>
                    <a:pt x="286" y="133"/>
                  </a:lnTo>
                  <a:lnTo>
                    <a:pt x="282" y="131"/>
                  </a:lnTo>
                  <a:lnTo>
                    <a:pt x="280" y="127"/>
                  </a:lnTo>
                  <a:lnTo>
                    <a:pt x="278" y="124"/>
                  </a:lnTo>
                  <a:lnTo>
                    <a:pt x="276" y="120"/>
                  </a:lnTo>
                  <a:lnTo>
                    <a:pt x="274" y="118"/>
                  </a:lnTo>
                  <a:lnTo>
                    <a:pt x="272" y="112"/>
                  </a:lnTo>
                  <a:lnTo>
                    <a:pt x="272" y="106"/>
                  </a:lnTo>
                  <a:lnTo>
                    <a:pt x="270" y="98"/>
                  </a:lnTo>
                  <a:lnTo>
                    <a:pt x="270" y="92"/>
                  </a:lnTo>
                  <a:lnTo>
                    <a:pt x="270" y="84"/>
                  </a:lnTo>
                  <a:lnTo>
                    <a:pt x="270" y="77"/>
                  </a:lnTo>
                  <a:lnTo>
                    <a:pt x="270" y="71"/>
                  </a:lnTo>
                  <a:lnTo>
                    <a:pt x="268" y="63"/>
                  </a:lnTo>
                  <a:lnTo>
                    <a:pt x="266" y="57"/>
                  </a:lnTo>
                  <a:lnTo>
                    <a:pt x="262" y="51"/>
                  </a:lnTo>
                  <a:lnTo>
                    <a:pt x="256" y="45"/>
                  </a:lnTo>
                  <a:lnTo>
                    <a:pt x="254" y="41"/>
                  </a:lnTo>
                  <a:lnTo>
                    <a:pt x="250" y="40"/>
                  </a:lnTo>
                  <a:lnTo>
                    <a:pt x="248" y="38"/>
                  </a:lnTo>
                  <a:lnTo>
                    <a:pt x="244" y="38"/>
                  </a:lnTo>
                  <a:lnTo>
                    <a:pt x="241" y="36"/>
                  </a:lnTo>
                  <a:lnTo>
                    <a:pt x="237" y="36"/>
                  </a:lnTo>
                  <a:lnTo>
                    <a:pt x="233" y="34"/>
                  </a:lnTo>
                  <a:lnTo>
                    <a:pt x="229" y="34"/>
                  </a:lnTo>
                  <a:lnTo>
                    <a:pt x="225" y="34"/>
                  </a:lnTo>
                  <a:lnTo>
                    <a:pt x="221" y="34"/>
                  </a:lnTo>
                  <a:lnTo>
                    <a:pt x="215" y="34"/>
                  </a:lnTo>
                  <a:lnTo>
                    <a:pt x="207" y="34"/>
                  </a:lnTo>
                  <a:lnTo>
                    <a:pt x="201" y="32"/>
                  </a:lnTo>
                  <a:lnTo>
                    <a:pt x="196" y="30"/>
                  </a:lnTo>
                  <a:lnTo>
                    <a:pt x="190" y="28"/>
                  </a:lnTo>
                  <a:lnTo>
                    <a:pt x="186" y="26"/>
                  </a:lnTo>
                  <a:lnTo>
                    <a:pt x="182" y="24"/>
                  </a:lnTo>
                  <a:lnTo>
                    <a:pt x="180" y="22"/>
                  </a:lnTo>
                  <a:lnTo>
                    <a:pt x="178" y="20"/>
                  </a:lnTo>
                  <a:lnTo>
                    <a:pt x="174" y="18"/>
                  </a:lnTo>
                  <a:lnTo>
                    <a:pt x="170" y="14"/>
                  </a:lnTo>
                  <a:lnTo>
                    <a:pt x="166" y="12"/>
                  </a:lnTo>
                  <a:lnTo>
                    <a:pt x="162" y="10"/>
                  </a:lnTo>
                  <a:lnTo>
                    <a:pt x="157" y="6"/>
                  </a:lnTo>
                  <a:lnTo>
                    <a:pt x="153" y="4"/>
                  </a:lnTo>
                  <a:lnTo>
                    <a:pt x="149" y="2"/>
                  </a:lnTo>
                  <a:lnTo>
                    <a:pt x="145" y="2"/>
                  </a:lnTo>
                  <a:lnTo>
                    <a:pt x="141" y="0"/>
                  </a:lnTo>
                  <a:lnTo>
                    <a:pt x="137" y="0"/>
                  </a:lnTo>
                  <a:lnTo>
                    <a:pt x="135" y="0"/>
                  </a:lnTo>
                  <a:lnTo>
                    <a:pt x="131" y="2"/>
                  </a:lnTo>
                  <a:lnTo>
                    <a:pt x="127" y="4"/>
                  </a:lnTo>
                  <a:lnTo>
                    <a:pt x="123" y="6"/>
                  </a:lnTo>
                  <a:lnTo>
                    <a:pt x="119" y="8"/>
                  </a:lnTo>
                  <a:lnTo>
                    <a:pt x="114" y="10"/>
                  </a:lnTo>
                  <a:lnTo>
                    <a:pt x="110" y="14"/>
                  </a:lnTo>
                  <a:lnTo>
                    <a:pt x="106" y="16"/>
                  </a:lnTo>
                  <a:lnTo>
                    <a:pt x="102" y="18"/>
                  </a:lnTo>
                  <a:lnTo>
                    <a:pt x="98" y="20"/>
                  </a:lnTo>
                  <a:lnTo>
                    <a:pt x="98" y="18"/>
                  </a:lnTo>
                  <a:lnTo>
                    <a:pt x="96" y="18"/>
                  </a:lnTo>
                  <a:lnTo>
                    <a:pt x="94" y="18"/>
                  </a:lnTo>
                  <a:lnTo>
                    <a:pt x="88" y="18"/>
                  </a:lnTo>
                  <a:lnTo>
                    <a:pt x="82" y="18"/>
                  </a:lnTo>
                  <a:lnTo>
                    <a:pt x="74" y="18"/>
                  </a:lnTo>
                  <a:lnTo>
                    <a:pt x="69" y="20"/>
                  </a:lnTo>
                  <a:lnTo>
                    <a:pt x="63" y="22"/>
                  </a:lnTo>
                  <a:lnTo>
                    <a:pt x="55" y="24"/>
                  </a:lnTo>
                  <a:lnTo>
                    <a:pt x="49" y="26"/>
                  </a:lnTo>
                  <a:lnTo>
                    <a:pt x="43" y="30"/>
                  </a:lnTo>
                  <a:lnTo>
                    <a:pt x="39" y="32"/>
                  </a:lnTo>
                  <a:lnTo>
                    <a:pt x="35" y="38"/>
                  </a:lnTo>
                  <a:lnTo>
                    <a:pt x="33" y="38"/>
                  </a:lnTo>
                  <a:lnTo>
                    <a:pt x="31" y="41"/>
                  </a:lnTo>
                  <a:lnTo>
                    <a:pt x="29" y="43"/>
                  </a:lnTo>
                  <a:lnTo>
                    <a:pt x="26" y="47"/>
                  </a:lnTo>
                  <a:lnTo>
                    <a:pt x="24" y="51"/>
                  </a:lnTo>
                  <a:lnTo>
                    <a:pt x="20" y="55"/>
                  </a:lnTo>
                  <a:lnTo>
                    <a:pt x="16" y="59"/>
                  </a:lnTo>
                  <a:lnTo>
                    <a:pt x="14" y="61"/>
                  </a:lnTo>
                  <a:lnTo>
                    <a:pt x="12" y="65"/>
                  </a:lnTo>
                  <a:lnTo>
                    <a:pt x="10" y="65"/>
                  </a:lnTo>
                  <a:lnTo>
                    <a:pt x="10" y="67"/>
                  </a:lnTo>
                  <a:lnTo>
                    <a:pt x="8" y="67"/>
                  </a:lnTo>
                  <a:lnTo>
                    <a:pt x="6" y="69"/>
                  </a:lnTo>
                  <a:lnTo>
                    <a:pt x="6" y="71"/>
                  </a:lnTo>
                  <a:lnTo>
                    <a:pt x="4" y="73"/>
                  </a:lnTo>
                  <a:lnTo>
                    <a:pt x="2" y="75"/>
                  </a:lnTo>
                  <a:lnTo>
                    <a:pt x="2" y="77"/>
                  </a:lnTo>
                  <a:lnTo>
                    <a:pt x="0" y="77"/>
                  </a:lnTo>
                  <a:lnTo>
                    <a:pt x="2" y="82"/>
                  </a:lnTo>
                  <a:lnTo>
                    <a:pt x="2" y="84"/>
                  </a:lnTo>
                  <a:lnTo>
                    <a:pt x="2" y="86"/>
                  </a:lnTo>
                  <a:lnTo>
                    <a:pt x="2" y="88"/>
                  </a:lnTo>
                  <a:lnTo>
                    <a:pt x="4" y="90"/>
                  </a:lnTo>
                  <a:lnTo>
                    <a:pt x="4" y="92"/>
                  </a:lnTo>
                  <a:lnTo>
                    <a:pt x="4" y="94"/>
                  </a:lnTo>
                  <a:lnTo>
                    <a:pt x="6" y="96"/>
                  </a:lnTo>
                  <a:lnTo>
                    <a:pt x="8" y="98"/>
                  </a:lnTo>
                  <a:lnTo>
                    <a:pt x="10" y="96"/>
                  </a:lnTo>
                  <a:lnTo>
                    <a:pt x="8" y="94"/>
                  </a:lnTo>
                  <a:lnTo>
                    <a:pt x="8" y="92"/>
                  </a:lnTo>
                  <a:lnTo>
                    <a:pt x="6" y="90"/>
                  </a:lnTo>
                  <a:lnTo>
                    <a:pt x="6" y="88"/>
                  </a:lnTo>
                  <a:lnTo>
                    <a:pt x="6" y="86"/>
                  </a:lnTo>
                  <a:lnTo>
                    <a:pt x="6" y="82"/>
                  </a:lnTo>
                  <a:lnTo>
                    <a:pt x="6" y="81"/>
                  </a:lnTo>
                  <a:lnTo>
                    <a:pt x="6" y="79"/>
                  </a:lnTo>
                  <a:lnTo>
                    <a:pt x="10" y="77"/>
                  </a:lnTo>
                  <a:lnTo>
                    <a:pt x="16" y="75"/>
                  </a:lnTo>
                  <a:lnTo>
                    <a:pt x="20" y="69"/>
                  </a:lnTo>
                  <a:lnTo>
                    <a:pt x="26" y="65"/>
                  </a:lnTo>
                  <a:lnTo>
                    <a:pt x="29" y="59"/>
                  </a:lnTo>
                  <a:lnTo>
                    <a:pt x="33" y="55"/>
                  </a:lnTo>
                  <a:lnTo>
                    <a:pt x="37" y="49"/>
                  </a:lnTo>
                  <a:lnTo>
                    <a:pt x="39" y="45"/>
                  </a:lnTo>
                  <a:lnTo>
                    <a:pt x="41" y="43"/>
                  </a:lnTo>
                  <a:lnTo>
                    <a:pt x="43" y="41"/>
                  </a:lnTo>
                  <a:lnTo>
                    <a:pt x="47" y="38"/>
                  </a:lnTo>
                  <a:lnTo>
                    <a:pt x="51" y="36"/>
                  </a:lnTo>
                  <a:lnTo>
                    <a:pt x="57" y="32"/>
                  </a:lnTo>
                  <a:lnTo>
                    <a:pt x="63" y="30"/>
                  </a:lnTo>
                  <a:lnTo>
                    <a:pt x="69" y="26"/>
                  </a:lnTo>
                  <a:lnTo>
                    <a:pt x="74" y="26"/>
                  </a:lnTo>
                  <a:lnTo>
                    <a:pt x="80" y="24"/>
                  </a:lnTo>
                  <a:lnTo>
                    <a:pt x="86" y="24"/>
                  </a:lnTo>
                  <a:lnTo>
                    <a:pt x="92" y="26"/>
                  </a:lnTo>
                  <a:lnTo>
                    <a:pt x="98" y="28"/>
                  </a:lnTo>
                  <a:lnTo>
                    <a:pt x="104" y="28"/>
                  </a:lnTo>
                  <a:lnTo>
                    <a:pt x="108" y="26"/>
                  </a:lnTo>
                  <a:lnTo>
                    <a:pt x="114" y="24"/>
                  </a:lnTo>
                  <a:lnTo>
                    <a:pt x="117" y="22"/>
                  </a:lnTo>
                  <a:lnTo>
                    <a:pt x="123" y="20"/>
                  </a:lnTo>
                  <a:lnTo>
                    <a:pt x="129" y="18"/>
                  </a:lnTo>
                  <a:lnTo>
                    <a:pt x="133" y="16"/>
                  </a:lnTo>
                  <a:lnTo>
                    <a:pt x="139" y="14"/>
                  </a:lnTo>
                  <a:lnTo>
                    <a:pt x="145" y="12"/>
                  </a:lnTo>
                  <a:lnTo>
                    <a:pt x="151" y="12"/>
                  </a:lnTo>
                  <a:lnTo>
                    <a:pt x="153" y="12"/>
                  </a:lnTo>
                  <a:lnTo>
                    <a:pt x="155" y="14"/>
                  </a:lnTo>
                  <a:lnTo>
                    <a:pt x="157" y="14"/>
                  </a:lnTo>
                  <a:lnTo>
                    <a:pt x="158" y="14"/>
                  </a:lnTo>
                  <a:lnTo>
                    <a:pt x="160" y="14"/>
                  </a:lnTo>
                  <a:lnTo>
                    <a:pt x="162" y="16"/>
                  </a:lnTo>
                  <a:lnTo>
                    <a:pt x="164" y="16"/>
                  </a:lnTo>
                  <a:lnTo>
                    <a:pt x="166" y="16"/>
                  </a:lnTo>
                  <a:lnTo>
                    <a:pt x="166" y="18"/>
                  </a:lnTo>
                  <a:lnTo>
                    <a:pt x="168" y="18"/>
                  </a:lnTo>
                  <a:lnTo>
                    <a:pt x="170" y="18"/>
                  </a:lnTo>
                  <a:lnTo>
                    <a:pt x="170" y="20"/>
                  </a:lnTo>
                  <a:lnTo>
                    <a:pt x="172" y="20"/>
                  </a:lnTo>
                  <a:lnTo>
                    <a:pt x="174" y="20"/>
                  </a:lnTo>
                  <a:lnTo>
                    <a:pt x="174" y="22"/>
                  </a:lnTo>
                  <a:lnTo>
                    <a:pt x="176" y="22"/>
                  </a:lnTo>
                  <a:lnTo>
                    <a:pt x="178" y="24"/>
                  </a:lnTo>
                  <a:lnTo>
                    <a:pt x="180" y="24"/>
                  </a:lnTo>
                  <a:lnTo>
                    <a:pt x="184" y="26"/>
                  </a:lnTo>
                  <a:lnTo>
                    <a:pt x="188" y="30"/>
                  </a:lnTo>
                  <a:lnTo>
                    <a:pt x="194" y="32"/>
                  </a:lnTo>
                  <a:lnTo>
                    <a:pt x="200" y="34"/>
                  </a:lnTo>
                  <a:lnTo>
                    <a:pt x="205" y="36"/>
                  </a:lnTo>
                  <a:lnTo>
                    <a:pt x="211" y="38"/>
                  </a:lnTo>
                  <a:lnTo>
                    <a:pt x="219"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 name="Freeform 37"/>
            <p:cNvSpPr>
              <a:spLocks/>
            </p:cNvSpPr>
            <p:nvPr/>
          </p:nvSpPr>
          <p:spPr bwMode="auto">
            <a:xfrm>
              <a:off x="3002" y="1955"/>
              <a:ext cx="54" cy="50"/>
            </a:xfrm>
            <a:custGeom>
              <a:avLst/>
              <a:gdLst>
                <a:gd name="T0" fmla="*/ 0 w 110"/>
                <a:gd name="T1" fmla="*/ 1 h 100"/>
                <a:gd name="T2" fmla="*/ 0 w 110"/>
                <a:gd name="T3" fmla="*/ 1 h 100"/>
                <a:gd name="T4" fmla="*/ 0 w 110"/>
                <a:gd name="T5" fmla="*/ 1 h 100"/>
                <a:gd name="T6" fmla="*/ 0 w 110"/>
                <a:gd name="T7" fmla="*/ 1 h 100"/>
                <a:gd name="T8" fmla="*/ 0 w 110"/>
                <a:gd name="T9" fmla="*/ 1 h 100"/>
                <a:gd name="T10" fmla="*/ 0 w 110"/>
                <a:gd name="T11" fmla="*/ 1 h 100"/>
                <a:gd name="T12" fmla="*/ 0 w 110"/>
                <a:gd name="T13" fmla="*/ 1 h 100"/>
                <a:gd name="T14" fmla="*/ 0 w 110"/>
                <a:gd name="T15" fmla="*/ 1 h 100"/>
                <a:gd name="T16" fmla="*/ 0 w 110"/>
                <a:gd name="T17" fmla="*/ 1 h 100"/>
                <a:gd name="T18" fmla="*/ 0 w 110"/>
                <a:gd name="T19" fmla="*/ 1 h 100"/>
                <a:gd name="T20" fmla="*/ 0 w 110"/>
                <a:gd name="T21" fmla="*/ 1 h 100"/>
                <a:gd name="T22" fmla="*/ 0 w 110"/>
                <a:gd name="T23" fmla="*/ 1 h 100"/>
                <a:gd name="T24" fmla="*/ 0 w 110"/>
                <a:gd name="T25" fmla="*/ 1 h 100"/>
                <a:gd name="T26" fmla="*/ 0 w 110"/>
                <a:gd name="T27" fmla="*/ 1 h 100"/>
                <a:gd name="T28" fmla="*/ 0 w 110"/>
                <a:gd name="T29" fmla="*/ 1 h 100"/>
                <a:gd name="T30" fmla="*/ 0 w 110"/>
                <a:gd name="T31" fmla="*/ 1 h 100"/>
                <a:gd name="T32" fmla="*/ 0 w 110"/>
                <a:gd name="T33" fmla="*/ 1 h 100"/>
                <a:gd name="T34" fmla="*/ 0 w 110"/>
                <a:gd name="T35" fmla="*/ 1 h 100"/>
                <a:gd name="T36" fmla="*/ 0 w 110"/>
                <a:gd name="T37" fmla="*/ 1 h 100"/>
                <a:gd name="T38" fmla="*/ 0 w 110"/>
                <a:gd name="T39" fmla="*/ 1 h 100"/>
                <a:gd name="T40" fmla="*/ 0 w 110"/>
                <a:gd name="T41" fmla="*/ 1 h 100"/>
                <a:gd name="T42" fmla="*/ 0 w 110"/>
                <a:gd name="T43" fmla="*/ 1 h 100"/>
                <a:gd name="T44" fmla="*/ 0 w 110"/>
                <a:gd name="T45" fmla="*/ 1 h 100"/>
                <a:gd name="T46" fmla="*/ 0 w 110"/>
                <a:gd name="T47" fmla="*/ 1 h 100"/>
                <a:gd name="T48" fmla="*/ 0 w 110"/>
                <a:gd name="T49" fmla="*/ 1 h 100"/>
                <a:gd name="T50" fmla="*/ 0 w 110"/>
                <a:gd name="T51" fmla="*/ 1 h 100"/>
                <a:gd name="T52" fmla="*/ 0 w 110"/>
                <a:gd name="T53" fmla="*/ 1 h 100"/>
                <a:gd name="T54" fmla="*/ 0 w 110"/>
                <a:gd name="T55" fmla="*/ 1 h 100"/>
                <a:gd name="T56" fmla="*/ 0 w 110"/>
                <a:gd name="T57" fmla="*/ 1 h 100"/>
                <a:gd name="T58" fmla="*/ 0 w 110"/>
                <a:gd name="T59" fmla="*/ 1 h 100"/>
                <a:gd name="T60" fmla="*/ 0 w 110"/>
                <a:gd name="T61" fmla="*/ 1 h 100"/>
                <a:gd name="T62" fmla="*/ 0 w 110"/>
                <a:gd name="T63" fmla="*/ 1 h 100"/>
                <a:gd name="T64" fmla="*/ 0 w 110"/>
                <a:gd name="T65" fmla="*/ 1 h 100"/>
                <a:gd name="T66" fmla="*/ 0 w 110"/>
                <a:gd name="T67" fmla="*/ 1 h 100"/>
                <a:gd name="T68" fmla="*/ 0 w 110"/>
                <a:gd name="T69" fmla="*/ 1 h 100"/>
                <a:gd name="T70" fmla="*/ 0 w 110"/>
                <a:gd name="T71" fmla="*/ 1 h 100"/>
                <a:gd name="T72" fmla="*/ 0 w 110"/>
                <a:gd name="T73" fmla="*/ 1 h 100"/>
                <a:gd name="T74" fmla="*/ 0 w 110"/>
                <a:gd name="T75" fmla="*/ 1 h 100"/>
                <a:gd name="T76" fmla="*/ 0 w 110"/>
                <a:gd name="T77" fmla="*/ 1 h 100"/>
                <a:gd name="T78" fmla="*/ 0 w 110"/>
                <a:gd name="T79" fmla="*/ 1 h 100"/>
                <a:gd name="T80" fmla="*/ 0 w 110"/>
                <a:gd name="T81" fmla="*/ 1 h 100"/>
                <a:gd name="T82" fmla="*/ 0 w 110"/>
                <a:gd name="T83" fmla="*/ 1 h 100"/>
                <a:gd name="T84" fmla="*/ 0 w 110"/>
                <a:gd name="T85" fmla="*/ 1 h 100"/>
                <a:gd name="T86" fmla="*/ 0 w 110"/>
                <a:gd name="T87" fmla="*/ 1 h 100"/>
                <a:gd name="T88" fmla="*/ 0 w 110"/>
                <a:gd name="T89" fmla="*/ 0 h 100"/>
                <a:gd name="T90" fmla="*/ 0 w 110"/>
                <a:gd name="T91" fmla="*/ 0 h 100"/>
                <a:gd name="T92" fmla="*/ 0 w 110"/>
                <a:gd name="T93" fmla="*/ 1 h 100"/>
                <a:gd name="T94" fmla="*/ 0 w 110"/>
                <a:gd name="T95" fmla="*/ 1 h 1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0"/>
                <a:gd name="T145" fmla="*/ 0 h 100"/>
                <a:gd name="T146" fmla="*/ 110 w 110"/>
                <a:gd name="T147" fmla="*/ 100 h 10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0" h="100">
                  <a:moveTo>
                    <a:pt x="0" y="6"/>
                  </a:moveTo>
                  <a:lnTo>
                    <a:pt x="2" y="8"/>
                  </a:lnTo>
                  <a:lnTo>
                    <a:pt x="4" y="8"/>
                  </a:lnTo>
                  <a:lnTo>
                    <a:pt x="6" y="8"/>
                  </a:lnTo>
                  <a:lnTo>
                    <a:pt x="8" y="8"/>
                  </a:lnTo>
                  <a:lnTo>
                    <a:pt x="8" y="10"/>
                  </a:lnTo>
                  <a:lnTo>
                    <a:pt x="10" y="10"/>
                  </a:lnTo>
                  <a:lnTo>
                    <a:pt x="12" y="10"/>
                  </a:lnTo>
                  <a:lnTo>
                    <a:pt x="16" y="10"/>
                  </a:lnTo>
                  <a:lnTo>
                    <a:pt x="18" y="8"/>
                  </a:lnTo>
                  <a:lnTo>
                    <a:pt x="22" y="8"/>
                  </a:lnTo>
                  <a:lnTo>
                    <a:pt x="26" y="8"/>
                  </a:lnTo>
                  <a:lnTo>
                    <a:pt x="28" y="6"/>
                  </a:lnTo>
                  <a:lnTo>
                    <a:pt x="32" y="6"/>
                  </a:lnTo>
                  <a:lnTo>
                    <a:pt x="34" y="4"/>
                  </a:lnTo>
                  <a:lnTo>
                    <a:pt x="37" y="4"/>
                  </a:lnTo>
                  <a:lnTo>
                    <a:pt x="41" y="4"/>
                  </a:lnTo>
                  <a:lnTo>
                    <a:pt x="43" y="4"/>
                  </a:lnTo>
                  <a:lnTo>
                    <a:pt x="45" y="4"/>
                  </a:lnTo>
                  <a:lnTo>
                    <a:pt x="49" y="4"/>
                  </a:lnTo>
                  <a:lnTo>
                    <a:pt x="51" y="6"/>
                  </a:lnTo>
                  <a:lnTo>
                    <a:pt x="53" y="8"/>
                  </a:lnTo>
                  <a:lnTo>
                    <a:pt x="55" y="10"/>
                  </a:lnTo>
                  <a:lnTo>
                    <a:pt x="57" y="12"/>
                  </a:lnTo>
                  <a:lnTo>
                    <a:pt x="59" y="14"/>
                  </a:lnTo>
                  <a:lnTo>
                    <a:pt x="61" y="14"/>
                  </a:lnTo>
                  <a:lnTo>
                    <a:pt x="65" y="16"/>
                  </a:lnTo>
                  <a:lnTo>
                    <a:pt x="67" y="16"/>
                  </a:lnTo>
                  <a:lnTo>
                    <a:pt x="69" y="16"/>
                  </a:lnTo>
                  <a:lnTo>
                    <a:pt x="71" y="16"/>
                  </a:lnTo>
                  <a:lnTo>
                    <a:pt x="73" y="16"/>
                  </a:lnTo>
                  <a:lnTo>
                    <a:pt x="75" y="16"/>
                  </a:lnTo>
                  <a:lnTo>
                    <a:pt x="77" y="16"/>
                  </a:lnTo>
                  <a:lnTo>
                    <a:pt x="78" y="16"/>
                  </a:lnTo>
                  <a:lnTo>
                    <a:pt x="78" y="14"/>
                  </a:lnTo>
                  <a:lnTo>
                    <a:pt x="80" y="14"/>
                  </a:lnTo>
                  <a:lnTo>
                    <a:pt x="82" y="14"/>
                  </a:lnTo>
                  <a:lnTo>
                    <a:pt x="82" y="16"/>
                  </a:lnTo>
                  <a:lnTo>
                    <a:pt x="84" y="16"/>
                  </a:lnTo>
                  <a:lnTo>
                    <a:pt x="84" y="18"/>
                  </a:lnTo>
                  <a:lnTo>
                    <a:pt x="86" y="20"/>
                  </a:lnTo>
                  <a:lnTo>
                    <a:pt x="86" y="22"/>
                  </a:lnTo>
                  <a:lnTo>
                    <a:pt x="86" y="24"/>
                  </a:lnTo>
                  <a:lnTo>
                    <a:pt x="86" y="28"/>
                  </a:lnTo>
                  <a:lnTo>
                    <a:pt x="86" y="30"/>
                  </a:lnTo>
                  <a:lnTo>
                    <a:pt x="84" y="34"/>
                  </a:lnTo>
                  <a:lnTo>
                    <a:pt x="84" y="36"/>
                  </a:lnTo>
                  <a:lnTo>
                    <a:pt x="82" y="38"/>
                  </a:lnTo>
                  <a:lnTo>
                    <a:pt x="82" y="41"/>
                  </a:lnTo>
                  <a:lnTo>
                    <a:pt x="80" y="43"/>
                  </a:lnTo>
                  <a:lnTo>
                    <a:pt x="80" y="47"/>
                  </a:lnTo>
                  <a:lnTo>
                    <a:pt x="80" y="49"/>
                  </a:lnTo>
                  <a:lnTo>
                    <a:pt x="80" y="53"/>
                  </a:lnTo>
                  <a:lnTo>
                    <a:pt x="80" y="55"/>
                  </a:lnTo>
                  <a:lnTo>
                    <a:pt x="82" y="55"/>
                  </a:lnTo>
                  <a:lnTo>
                    <a:pt x="82" y="57"/>
                  </a:lnTo>
                  <a:lnTo>
                    <a:pt x="82" y="59"/>
                  </a:lnTo>
                  <a:lnTo>
                    <a:pt x="84" y="61"/>
                  </a:lnTo>
                  <a:lnTo>
                    <a:pt x="86" y="63"/>
                  </a:lnTo>
                  <a:lnTo>
                    <a:pt x="88" y="63"/>
                  </a:lnTo>
                  <a:lnTo>
                    <a:pt x="90" y="65"/>
                  </a:lnTo>
                  <a:lnTo>
                    <a:pt x="92" y="65"/>
                  </a:lnTo>
                  <a:lnTo>
                    <a:pt x="94" y="67"/>
                  </a:lnTo>
                  <a:lnTo>
                    <a:pt x="96" y="69"/>
                  </a:lnTo>
                  <a:lnTo>
                    <a:pt x="96" y="71"/>
                  </a:lnTo>
                  <a:lnTo>
                    <a:pt x="98" y="71"/>
                  </a:lnTo>
                  <a:lnTo>
                    <a:pt x="98" y="73"/>
                  </a:lnTo>
                  <a:lnTo>
                    <a:pt x="98" y="75"/>
                  </a:lnTo>
                  <a:lnTo>
                    <a:pt x="98" y="77"/>
                  </a:lnTo>
                  <a:lnTo>
                    <a:pt x="98" y="79"/>
                  </a:lnTo>
                  <a:lnTo>
                    <a:pt x="98" y="81"/>
                  </a:lnTo>
                  <a:lnTo>
                    <a:pt x="98" y="82"/>
                  </a:lnTo>
                  <a:lnTo>
                    <a:pt x="98" y="84"/>
                  </a:lnTo>
                  <a:lnTo>
                    <a:pt x="98" y="86"/>
                  </a:lnTo>
                  <a:lnTo>
                    <a:pt x="98" y="88"/>
                  </a:lnTo>
                  <a:lnTo>
                    <a:pt x="98" y="90"/>
                  </a:lnTo>
                  <a:lnTo>
                    <a:pt x="98" y="92"/>
                  </a:lnTo>
                  <a:lnTo>
                    <a:pt x="98" y="94"/>
                  </a:lnTo>
                  <a:lnTo>
                    <a:pt x="100" y="96"/>
                  </a:lnTo>
                  <a:lnTo>
                    <a:pt x="102" y="98"/>
                  </a:lnTo>
                  <a:lnTo>
                    <a:pt x="104" y="100"/>
                  </a:lnTo>
                  <a:lnTo>
                    <a:pt x="106" y="100"/>
                  </a:lnTo>
                  <a:lnTo>
                    <a:pt x="108" y="98"/>
                  </a:lnTo>
                  <a:lnTo>
                    <a:pt x="110" y="98"/>
                  </a:lnTo>
                  <a:lnTo>
                    <a:pt x="110" y="96"/>
                  </a:lnTo>
                  <a:lnTo>
                    <a:pt x="110" y="94"/>
                  </a:lnTo>
                  <a:lnTo>
                    <a:pt x="110" y="92"/>
                  </a:lnTo>
                  <a:lnTo>
                    <a:pt x="110" y="88"/>
                  </a:lnTo>
                  <a:lnTo>
                    <a:pt x="110" y="84"/>
                  </a:lnTo>
                  <a:lnTo>
                    <a:pt x="110" y="81"/>
                  </a:lnTo>
                  <a:lnTo>
                    <a:pt x="110" y="77"/>
                  </a:lnTo>
                  <a:lnTo>
                    <a:pt x="108" y="71"/>
                  </a:lnTo>
                  <a:lnTo>
                    <a:pt x="104" y="65"/>
                  </a:lnTo>
                  <a:lnTo>
                    <a:pt x="98" y="61"/>
                  </a:lnTo>
                  <a:lnTo>
                    <a:pt x="92" y="55"/>
                  </a:lnTo>
                  <a:lnTo>
                    <a:pt x="92" y="53"/>
                  </a:lnTo>
                  <a:lnTo>
                    <a:pt x="90" y="53"/>
                  </a:lnTo>
                  <a:lnTo>
                    <a:pt x="90" y="51"/>
                  </a:lnTo>
                  <a:lnTo>
                    <a:pt x="90" y="49"/>
                  </a:lnTo>
                  <a:lnTo>
                    <a:pt x="92" y="47"/>
                  </a:lnTo>
                  <a:lnTo>
                    <a:pt x="92" y="45"/>
                  </a:lnTo>
                  <a:lnTo>
                    <a:pt x="92" y="43"/>
                  </a:lnTo>
                  <a:lnTo>
                    <a:pt x="94" y="41"/>
                  </a:lnTo>
                  <a:lnTo>
                    <a:pt x="94" y="38"/>
                  </a:lnTo>
                  <a:lnTo>
                    <a:pt x="94" y="36"/>
                  </a:lnTo>
                  <a:lnTo>
                    <a:pt x="94" y="34"/>
                  </a:lnTo>
                  <a:lnTo>
                    <a:pt x="96" y="32"/>
                  </a:lnTo>
                  <a:lnTo>
                    <a:pt x="96" y="30"/>
                  </a:lnTo>
                  <a:lnTo>
                    <a:pt x="96" y="26"/>
                  </a:lnTo>
                  <a:lnTo>
                    <a:pt x="94" y="24"/>
                  </a:lnTo>
                  <a:lnTo>
                    <a:pt x="94" y="22"/>
                  </a:lnTo>
                  <a:lnTo>
                    <a:pt x="94" y="20"/>
                  </a:lnTo>
                  <a:lnTo>
                    <a:pt x="94" y="16"/>
                  </a:lnTo>
                  <a:lnTo>
                    <a:pt x="92" y="14"/>
                  </a:lnTo>
                  <a:lnTo>
                    <a:pt x="92" y="12"/>
                  </a:lnTo>
                  <a:lnTo>
                    <a:pt x="90" y="10"/>
                  </a:lnTo>
                  <a:lnTo>
                    <a:pt x="88" y="8"/>
                  </a:lnTo>
                  <a:lnTo>
                    <a:pt x="86" y="6"/>
                  </a:lnTo>
                  <a:lnTo>
                    <a:pt x="84" y="6"/>
                  </a:lnTo>
                  <a:lnTo>
                    <a:pt x="82" y="6"/>
                  </a:lnTo>
                  <a:lnTo>
                    <a:pt x="80" y="6"/>
                  </a:lnTo>
                  <a:lnTo>
                    <a:pt x="78" y="6"/>
                  </a:lnTo>
                  <a:lnTo>
                    <a:pt x="77" y="6"/>
                  </a:lnTo>
                  <a:lnTo>
                    <a:pt x="75" y="8"/>
                  </a:lnTo>
                  <a:lnTo>
                    <a:pt x="73" y="8"/>
                  </a:lnTo>
                  <a:lnTo>
                    <a:pt x="71" y="8"/>
                  </a:lnTo>
                  <a:lnTo>
                    <a:pt x="69" y="10"/>
                  </a:lnTo>
                  <a:lnTo>
                    <a:pt x="67" y="10"/>
                  </a:lnTo>
                  <a:lnTo>
                    <a:pt x="65" y="10"/>
                  </a:lnTo>
                  <a:lnTo>
                    <a:pt x="63" y="8"/>
                  </a:lnTo>
                  <a:lnTo>
                    <a:pt x="61" y="8"/>
                  </a:lnTo>
                  <a:lnTo>
                    <a:pt x="59" y="6"/>
                  </a:lnTo>
                  <a:lnTo>
                    <a:pt x="55" y="4"/>
                  </a:lnTo>
                  <a:lnTo>
                    <a:pt x="53" y="4"/>
                  </a:lnTo>
                  <a:lnTo>
                    <a:pt x="49" y="2"/>
                  </a:lnTo>
                  <a:lnTo>
                    <a:pt x="45" y="0"/>
                  </a:lnTo>
                  <a:lnTo>
                    <a:pt x="39" y="0"/>
                  </a:lnTo>
                  <a:lnTo>
                    <a:pt x="35" y="0"/>
                  </a:lnTo>
                  <a:lnTo>
                    <a:pt x="32" y="0"/>
                  </a:lnTo>
                  <a:lnTo>
                    <a:pt x="30" y="0"/>
                  </a:lnTo>
                  <a:lnTo>
                    <a:pt x="26" y="0"/>
                  </a:lnTo>
                  <a:lnTo>
                    <a:pt x="22" y="2"/>
                  </a:lnTo>
                  <a:lnTo>
                    <a:pt x="18" y="2"/>
                  </a:lnTo>
                  <a:lnTo>
                    <a:pt x="16" y="2"/>
                  </a:lnTo>
                  <a:lnTo>
                    <a:pt x="12" y="4"/>
                  </a:lnTo>
                  <a:lnTo>
                    <a:pt x="8" y="4"/>
                  </a:lnTo>
                  <a:lnTo>
                    <a:pt x="4" y="6"/>
                  </a:lnTo>
                  <a:lnTo>
                    <a:pt x="2" y="6"/>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7" name="Freeform 38"/>
            <p:cNvSpPr>
              <a:spLocks/>
            </p:cNvSpPr>
            <p:nvPr/>
          </p:nvSpPr>
          <p:spPr bwMode="auto">
            <a:xfrm>
              <a:off x="3060" y="1996"/>
              <a:ext cx="25" cy="37"/>
            </a:xfrm>
            <a:custGeom>
              <a:avLst/>
              <a:gdLst>
                <a:gd name="T0" fmla="*/ 1 w 48"/>
                <a:gd name="T1" fmla="*/ 0 h 75"/>
                <a:gd name="T2" fmla="*/ 1 w 48"/>
                <a:gd name="T3" fmla="*/ 0 h 75"/>
                <a:gd name="T4" fmla="*/ 1 w 48"/>
                <a:gd name="T5" fmla="*/ 0 h 75"/>
                <a:gd name="T6" fmla="*/ 1 w 48"/>
                <a:gd name="T7" fmla="*/ 0 h 75"/>
                <a:gd name="T8" fmla="*/ 1 w 48"/>
                <a:gd name="T9" fmla="*/ 0 h 75"/>
                <a:gd name="T10" fmla="*/ 1 w 48"/>
                <a:gd name="T11" fmla="*/ 0 h 75"/>
                <a:gd name="T12" fmla="*/ 1 w 48"/>
                <a:gd name="T13" fmla="*/ 0 h 75"/>
                <a:gd name="T14" fmla="*/ 1 w 48"/>
                <a:gd name="T15" fmla="*/ 0 h 75"/>
                <a:gd name="T16" fmla="*/ 1 w 48"/>
                <a:gd name="T17" fmla="*/ 0 h 75"/>
                <a:gd name="T18" fmla="*/ 1 w 48"/>
                <a:gd name="T19" fmla="*/ 0 h 75"/>
                <a:gd name="T20" fmla="*/ 1 w 48"/>
                <a:gd name="T21" fmla="*/ 0 h 75"/>
                <a:gd name="T22" fmla="*/ 1 w 48"/>
                <a:gd name="T23" fmla="*/ 0 h 75"/>
                <a:gd name="T24" fmla="*/ 1 w 48"/>
                <a:gd name="T25" fmla="*/ 0 h 75"/>
                <a:gd name="T26" fmla="*/ 1 w 48"/>
                <a:gd name="T27" fmla="*/ 0 h 75"/>
                <a:gd name="T28" fmla="*/ 1 w 48"/>
                <a:gd name="T29" fmla="*/ 0 h 75"/>
                <a:gd name="T30" fmla="*/ 1 w 48"/>
                <a:gd name="T31" fmla="*/ 0 h 75"/>
                <a:gd name="T32" fmla="*/ 1 w 48"/>
                <a:gd name="T33" fmla="*/ 0 h 75"/>
                <a:gd name="T34" fmla="*/ 1 w 48"/>
                <a:gd name="T35" fmla="*/ 0 h 75"/>
                <a:gd name="T36" fmla="*/ 1 w 48"/>
                <a:gd name="T37" fmla="*/ 0 h 75"/>
                <a:gd name="T38" fmla="*/ 1 w 48"/>
                <a:gd name="T39" fmla="*/ 0 h 75"/>
                <a:gd name="T40" fmla="*/ 1 w 48"/>
                <a:gd name="T41" fmla="*/ 0 h 75"/>
                <a:gd name="T42" fmla="*/ 1 w 48"/>
                <a:gd name="T43" fmla="*/ 0 h 75"/>
                <a:gd name="T44" fmla="*/ 1 w 48"/>
                <a:gd name="T45" fmla="*/ 0 h 75"/>
                <a:gd name="T46" fmla="*/ 1 w 48"/>
                <a:gd name="T47" fmla="*/ 0 h 75"/>
                <a:gd name="T48" fmla="*/ 1 w 48"/>
                <a:gd name="T49" fmla="*/ 0 h 75"/>
                <a:gd name="T50" fmla="*/ 1 w 48"/>
                <a:gd name="T51" fmla="*/ 0 h 75"/>
                <a:gd name="T52" fmla="*/ 1 w 48"/>
                <a:gd name="T53" fmla="*/ 0 h 75"/>
                <a:gd name="T54" fmla="*/ 1 w 48"/>
                <a:gd name="T55" fmla="*/ 0 h 75"/>
                <a:gd name="T56" fmla="*/ 1 w 48"/>
                <a:gd name="T57" fmla="*/ 0 h 75"/>
                <a:gd name="T58" fmla="*/ 1 w 48"/>
                <a:gd name="T59" fmla="*/ 0 h 75"/>
                <a:gd name="T60" fmla="*/ 1 w 48"/>
                <a:gd name="T61" fmla="*/ 0 h 75"/>
                <a:gd name="T62" fmla="*/ 1 w 48"/>
                <a:gd name="T63" fmla="*/ 0 h 75"/>
                <a:gd name="T64" fmla="*/ 1 w 48"/>
                <a:gd name="T65" fmla="*/ 0 h 75"/>
                <a:gd name="T66" fmla="*/ 1 w 48"/>
                <a:gd name="T67" fmla="*/ 0 h 75"/>
                <a:gd name="T68" fmla="*/ 1 w 48"/>
                <a:gd name="T69" fmla="*/ 0 h 75"/>
                <a:gd name="T70" fmla="*/ 0 w 48"/>
                <a:gd name="T71" fmla="*/ 0 h 75"/>
                <a:gd name="T72" fmla="*/ 0 w 48"/>
                <a:gd name="T73" fmla="*/ 0 h 75"/>
                <a:gd name="T74" fmla="*/ 0 w 48"/>
                <a:gd name="T75" fmla="*/ 0 h 75"/>
                <a:gd name="T76" fmla="*/ 1 w 48"/>
                <a:gd name="T77" fmla="*/ 0 h 75"/>
                <a:gd name="T78" fmla="*/ 1 w 48"/>
                <a:gd name="T79" fmla="*/ 0 h 75"/>
                <a:gd name="T80" fmla="*/ 1 w 48"/>
                <a:gd name="T81" fmla="*/ 0 h 75"/>
                <a:gd name="T82" fmla="*/ 1 w 48"/>
                <a:gd name="T83" fmla="*/ 0 h 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8"/>
                <a:gd name="T127" fmla="*/ 0 h 75"/>
                <a:gd name="T128" fmla="*/ 48 w 48"/>
                <a:gd name="T129" fmla="*/ 75 h 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8" h="75">
                  <a:moveTo>
                    <a:pt x="2" y="34"/>
                  </a:moveTo>
                  <a:lnTo>
                    <a:pt x="2" y="34"/>
                  </a:lnTo>
                  <a:lnTo>
                    <a:pt x="3" y="28"/>
                  </a:lnTo>
                  <a:lnTo>
                    <a:pt x="3" y="24"/>
                  </a:lnTo>
                  <a:lnTo>
                    <a:pt x="5" y="20"/>
                  </a:lnTo>
                  <a:lnTo>
                    <a:pt x="7" y="16"/>
                  </a:lnTo>
                  <a:lnTo>
                    <a:pt x="11" y="14"/>
                  </a:lnTo>
                  <a:lnTo>
                    <a:pt x="13" y="12"/>
                  </a:lnTo>
                  <a:lnTo>
                    <a:pt x="17" y="10"/>
                  </a:lnTo>
                  <a:lnTo>
                    <a:pt x="21" y="8"/>
                  </a:lnTo>
                  <a:lnTo>
                    <a:pt x="25" y="8"/>
                  </a:lnTo>
                  <a:lnTo>
                    <a:pt x="31" y="6"/>
                  </a:lnTo>
                  <a:lnTo>
                    <a:pt x="33" y="8"/>
                  </a:lnTo>
                  <a:lnTo>
                    <a:pt x="35" y="10"/>
                  </a:lnTo>
                  <a:lnTo>
                    <a:pt x="35" y="12"/>
                  </a:lnTo>
                  <a:lnTo>
                    <a:pt x="37" y="14"/>
                  </a:lnTo>
                  <a:lnTo>
                    <a:pt x="37" y="16"/>
                  </a:lnTo>
                  <a:lnTo>
                    <a:pt x="39" y="18"/>
                  </a:lnTo>
                  <a:lnTo>
                    <a:pt x="39" y="20"/>
                  </a:lnTo>
                  <a:lnTo>
                    <a:pt x="39" y="22"/>
                  </a:lnTo>
                  <a:lnTo>
                    <a:pt x="41" y="24"/>
                  </a:lnTo>
                  <a:lnTo>
                    <a:pt x="41" y="26"/>
                  </a:lnTo>
                  <a:lnTo>
                    <a:pt x="39" y="32"/>
                  </a:lnTo>
                  <a:lnTo>
                    <a:pt x="37" y="38"/>
                  </a:lnTo>
                  <a:lnTo>
                    <a:pt x="35" y="43"/>
                  </a:lnTo>
                  <a:lnTo>
                    <a:pt x="33" y="49"/>
                  </a:lnTo>
                  <a:lnTo>
                    <a:pt x="29" y="55"/>
                  </a:lnTo>
                  <a:lnTo>
                    <a:pt x="25" y="59"/>
                  </a:lnTo>
                  <a:lnTo>
                    <a:pt x="21" y="63"/>
                  </a:lnTo>
                  <a:lnTo>
                    <a:pt x="19" y="67"/>
                  </a:lnTo>
                  <a:lnTo>
                    <a:pt x="17" y="69"/>
                  </a:lnTo>
                  <a:lnTo>
                    <a:pt x="17" y="71"/>
                  </a:lnTo>
                  <a:lnTo>
                    <a:pt x="17" y="73"/>
                  </a:lnTo>
                  <a:lnTo>
                    <a:pt x="19" y="75"/>
                  </a:lnTo>
                  <a:lnTo>
                    <a:pt x="21" y="75"/>
                  </a:lnTo>
                  <a:lnTo>
                    <a:pt x="25" y="75"/>
                  </a:lnTo>
                  <a:lnTo>
                    <a:pt x="29" y="71"/>
                  </a:lnTo>
                  <a:lnTo>
                    <a:pt x="33" y="69"/>
                  </a:lnTo>
                  <a:lnTo>
                    <a:pt x="37" y="65"/>
                  </a:lnTo>
                  <a:lnTo>
                    <a:pt x="39" y="61"/>
                  </a:lnTo>
                  <a:lnTo>
                    <a:pt x="43" y="55"/>
                  </a:lnTo>
                  <a:lnTo>
                    <a:pt x="45" y="49"/>
                  </a:lnTo>
                  <a:lnTo>
                    <a:pt x="46" y="45"/>
                  </a:lnTo>
                  <a:lnTo>
                    <a:pt x="48" y="40"/>
                  </a:lnTo>
                  <a:lnTo>
                    <a:pt x="48" y="36"/>
                  </a:lnTo>
                  <a:lnTo>
                    <a:pt x="48" y="30"/>
                  </a:lnTo>
                  <a:lnTo>
                    <a:pt x="48" y="28"/>
                  </a:lnTo>
                  <a:lnTo>
                    <a:pt x="48" y="24"/>
                  </a:lnTo>
                  <a:lnTo>
                    <a:pt x="46" y="20"/>
                  </a:lnTo>
                  <a:lnTo>
                    <a:pt x="46" y="16"/>
                  </a:lnTo>
                  <a:lnTo>
                    <a:pt x="45" y="12"/>
                  </a:lnTo>
                  <a:lnTo>
                    <a:pt x="43" y="8"/>
                  </a:lnTo>
                  <a:lnTo>
                    <a:pt x="41" y="4"/>
                  </a:lnTo>
                  <a:lnTo>
                    <a:pt x="37" y="2"/>
                  </a:lnTo>
                  <a:lnTo>
                    <a:pt x="35" y="0"/>
                  </a:lnTo>
                  <a:lnTo>
                    <a:pt x="31" y="0"/>
                  </a:lnTo>
                  <a:lnTo>
                    <a:pt x="27" y="0"/>
                  </a:lnTo>
                  <a:lnTo>
                    <a:pt x="23" y="2"/>
                  </a:lnTo>
                  <a:lnTo>
                    <a:pt x="17" y="4"/>
                  </a:lnTo>
                  <a:lnTo>
                    <a:pt x="13" y="6"/>
                  </a:lnTo>
                  <a:lnTo>
                    <a:pt x="9" y="8"/>
                  </a:lnTo>
                  <a:lnTo>
                    <a:pt x="7" y="12"/>
                  </a:lnTo>
                  <a:lnTo>
                    <a:pt x="3" y="14"/>
                  </a:lnTo>
                  <a:lnTo>
                    <a:pt x="2" y="18"/>
                  </a:lnTo>
                  <a:lnTo>
                    <a:pt x="0" y="24"/>
                  </a:lnTo>
                  <a:lnTo>
                    <a:pt x="0" y="28"/>
                  </a:lnTo>
                  <a:lnTo>
                    <a:pt x="0" y="30"/>
                  </a:lnTo>
                  <a:lnTo>
                    <a:pt x="2" y="32"/>
                  </a:lnTo>
                  <a:lnTo>
                    <a:pt x="2"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8" name="Freeform 39"/>
            <p:cNvSpPr>
              <a:spLocks/>
            </p:cNvSpPr>
            <p:nvPr/>
          </p:nvSpPr>
          <p:spPr bwMode="auto">
            <a:xfrm>
              <a:off x="3020" y="1932"/>
              <a:ext cx="9" cy="6"/>
            </a:xfrm>
            <a:custGeom>
              <a:avLst/>
              <a:gdLst>
                <a:gd name="T0" fmla="*/ 1 w 18"/>
                <a:gd name="T1" fmla="*/ 1 h 11"/>
                <a:gd name="T2" fmla="*/ 1 w 18"/>
                <a:gd name="T3" fmla="*/ 1 h 11"/>
                <a:gd name="T4" fmla="*/ 1 w 18"/>
                <a:gd name="T5" fmla="*/ 1 h 11"/>
                <a:gd name="T6" fmla="*/ 1 w 18"/>
                <a:gd name="T7" fmla="*/ 1 h 11"/>
                <a:gd name="T8" fmla="*/ 1 w 18"/>
                <a:gd name="T9" fmla="*/ 1 h 11"/>
                <a:gd name="T10" fmla="*/ 1 w 18"/>
                <a:gd name="T11" fmla="*/ 1 h 11"/>
                <a:gd name="T12" fmla="*/ 1 w 18"/>
                <a:gd name="T13" fmla="*/ 1 h 11"/>
                <a:gd name="T14" fmla="*/ 1 w 18"/>
                <a:gd name="T15" fmla="*/ 1 h 11"/>
                <a:gd name="T16" fmla="*/ 1 w 18"/>
                <a:gd name="T17" fmla="*/ 1 h 11"/>
                <a:gd name="T18" fmla="*/ 1 w 18"/>
                <a:gd name="T19" fmla="*/ 1 h 11"/>
                <a:gd name="T20" fmla="*/ 1 w 18"/>
                <a:gd name="T21" fmla="*/ 1 h 11"/>
                <a:gd name="T22" fmla="*/ 1 w 18"/>
                <a:gd name="T23" fmla="*/ 1 h 11"/>
                <a:gd name="T24" fmla="*/ 1 w 18"/>
                <a:gd name="T25" fmla="*/ 1 h 11"/>
                <a:gd name="T26" fmla="*/ 1 w 18"/>
                <a:gd name="T27" fmla="*/ 1 h 11"/>
                <a:gd name="T28" fmla="*/ 1 w 18"/>
                <a:gd name="T29" fmla="*/ 1 h 11"/>
                <a:gd name="T30" fmla="*/ 1 w 18"/>
                <a:gd name="T31" fmla="*/ 1 h 11"/>
                <a:gd name="T32" fmla="*/ 1 w 18"/>
                <a:gd name="T33" fmla="*/ 1 h 11"/>
                <a:gd name="T34" fmla="*/ 1 w 18"/>
                <a:gd name="T35" fmla="*/ 1 h 11"/>
                <a:gd name="T36" fmla="*/ 1 w 18"/>
                <a:gd name="T37" fmla="*/ 1 h 11"/>
                <a:gd name="T38" fmla="*/ 1 w 18"/>
                <a:gd name="T39" fmla="*/ 1 h 11"/>
                <a:gd name="T40" fmla="*/ 1 w 18"/>
                <a:gd name="T41" fmla="*/ 1 h 11"/>
                <a:gd name="T42" fmla="*/ 1 w 18"/>
                <a:gd name="T43" fmla="*/ 1 h 11"/>
                <a:gd name="T44" fmla="*/ 1 w 18"/>
                <a:gd name="T45" fmla="*/ 1 h 11"/>
                <a:gd name="T46" fmla="*/ 1 w 18"/>
                <a:gd name="T47" fmla="*/ 1 h 11"/>
                <a:gd name="T48" fmla="*/ 1 w 18"/>
                <a:gd name="T49" fmla="*/ 1 h 11"/>
                <a:gd name="T50" fmla="*/ 1 w 18"/>
                <a:gd name="T51" fmla="*/ 1 h 11"/>
                <a:gd name="T52" fmla="*/ 1 w 18"/>
                <a:gd name="T53" fmla="*/ 0 h 11"/>
                <a:gd name="T54" fmla="*/ 1 w 18"/>
                <a:gd name="T55" fmla="*/ 0 h 11"/>
                <a:gd name="T56" fmla="*/ 1 w 18"/>
                <a:gd name="T57" fmla="*/ 0 h 11"/>
                <a:gd name="T58" fmla="*/ 1 w 18"/>
                <a:gd name="T59" fmla="*/ 0 h 11"/>
                <a:gd name="T60" fmla="*/ 1 w 18"/>
                <a:gd name="T61" fmla="*/ 0 h 11"/>
                <a:gd name="T62" fmla="*/ 0 w 18"/>
                <a:gd name="T63" fmla="*/ 1 h 11"/>
                <a:gd name="T64" fmla="*/ 1 w 18"/>
                <a:gd name="T65" fmla="*/ 1 h 11"/>
                <a:gd name="T66" fmla="*/ 1 w 18"/>
                <a:gd name="T67" fmla="*/ 1 h 11"/>
                <a:gd name="T68" fmla="*/ 1 w 18"/>
                <a:gd name="T69" fmla="*/ 1 h 11"/>
                <a:gd name="T70" fmla="*/ 1 w 18"/>
                <a:gd name="T71" fmla="*/ 1 h 11"/>
                <a:gd name="T72" fmla="*/ 1 w 18"/>
                <a:gd name="T73" fmla="*/ 1 h 11"/>
                <a:gd name="T74" fmla="*/ 1 w 18"/>
                <a:gd name="T75" fmla="*/ 1 h 11"/>
                <a:gd name="T76" fmla="*/ 1 w 18"/>
                <a:gd name="T77" fmla="*/ 1 h 11"/>
                <a:gd name="T78" fmla="*/ 1 w 18"/>
                <a:gd name="T79" fmla="*/ 1 h 11"/>
                <a:gd name="T80" fmla="*/ 1 w 18"/>
                <a:gd name="T81" fmla="*/ 1 h 11"/>
                <a:gd name="T82" fmla="*/ 1 w 18"/>
                <a:gd name="T83" fmla="*/ 1 h 11"/>
                <a:gd name="T84" fmla="*/ 1 w 18"/>
                <a:gd name="T85" fmla="*/ 1 h 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
                <a:gd name="T130" fmla="*/ 0 h 11"/>
                <a:gd name="T131" fmla="*/ 18 w 18"/>
                <a:gd name="T132" fmla="*/ 11 h 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 h="11">
                  <a:moveTo>
                    <a:pt x="12" y="9"/>
                  </a:moveTo>
                  <a:lnTo>
                    <a:pt x="12" y="9"/>
                  </a:lnTo>
                  <a:lnTo>
                    <a:pt x="12" y="11"/>
                  </a:lnTo>
                  <a:lnTo>
                    <a:pt x="14" y="11"/>
                  </a:lnTo>
                  <a:lnTo>
                    <a:pt x="16" y="11"/>
                  </a:lnTo>
                  <a:lnTo>
                    <a:pt x="18" y="9"/>
                  </a:lnTo>
                  <a:lnTo>
                    <a:pt x="18" y="7"/>
                  </a:lnTo>
                  <a:lnTo>
                    <a:pt x="18" y="5"/>
                  </a:lnTo>
                  <a:lnTo>
                    <a:pt x="16" y="3"/>
                  </a:lnTo>
                  <a:lnTo>
                    <a:pt x="14" y="1"/>
                  </a:lnTo>
                  <a:lnTo>
                    <a:pt x="12" y="1"/>
                  </a:lnTo>
                  <a:lnTo>
                    <a:pt x="10" y="0"/>
                  </a:lnTo>
                  <a:lnTo>
                    <a:pt x="6" y="0"/>
                  </a:lnTo>
                  <a:lnTo>
                    <a:pt x="4" y="0"/>
                  </a:lnTo>
                  <a:lnTo>
                    <a:pt x="2" y="0"/>
                  </a:lnTo>
                  <a:lnTo>
                    <a:pt x="0" y="1"/>
                  </a:lnTo>
                  <a:lnTo>
                    <a:pt x="2" y="1"/>
                  </a:lnTo>
                  <a:lnTo>
                    <a:pt x="4" y="3"/>
                  </a:lnTo>
                  <a:lnTo>
                    <a:pt x="6" y="3"/>
                  </a:lnTo>
                  <a:lnTo>
                    <a:pt x="8" y="3"/>
                  </a:lnTo>
                  <a:lnTo>
                    <a:pt x="8" y="5"/>
                  </a:lnTo>
                  <a:lnTo>
                    <a:pt x="10" y="5"/>
                  </a:lnTo>
                  <a:lnTo>
                    <a:pt x="10" y="7"/>
                  </a:lnTo>
                  <a:lnTo>
                    <a:pt x="12" y="7"/>
                  </a:lnTo>
                  <a:lnTo>
                    <a:pt x="12"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9" name="Freeform 40"/>
            <p:cNvSpPr>
              <a:spLocks/>
            </p:cNvSpPr>
            <p:nvPr/>
          </p:nvSpPr>
          <p:spPr bwMode="auto">
            <a:xfrm>
              <a:off x="3046" y="1930"/>
              <a:ext cx="9" cy="8"/>
            </a:xfrm>
            <a:custGeom>
              <a:avLst/>
              <a:gdLst>
                <a:gd name="T0" fmla="*/ 0 w 20"/>
                <a:gd name="T1" fmla="*/ 1 h 15"/>
                <a:gd name="T2" fmla="*/ 0 w 20"/>
                <a:gd name="T3" fmla="*/ 1 h 15"/>
                <a:gd name="T4" fmla="*/ 0 w 20"/>
                <a:gd name="T5" fmla="*/ 1 h 15"/>
                <a:gd name="T6" fmla="*/ 0 w 20"/>
                <a:gd name="T7" fmla="*/ 1 h 15"/>
                <a:gd name="T8" fmla="*/ 0 w 20"/>
                <a:gd name="T9" fmla="*/ 1 h 15"/>
                <a:gd name="T10" fmla="*/ 0 w 20"/>
                <a:gd name="T11" fmla="*/ 1 h 15"/>
                <a:gd name="T12" fmla="*/ 0 w 20"/>
                <a:gd name="T13" fmla="*/ 1 h 15"/>
                <a:gd name="T14" fmla="*/ 0 w 20"/>
                <a:gd name="T15" fmla="*/ 1 h 15"/>
                <a:gd name="T16" fmla="*/ 0 w 20"/>
                <a:gd name="T17" fmla="*/ 0 h 15"/>
                <a:gd name="T18" fmla="*/ 0 w 20"/>
                <a:gd name="T19" fmla="*/ 0 h 15"/>
                <a:gd name="T20" fmla="*/ 0 w 20"/>
                <a:gd name="T21" fmla="*/ 0 h 15"/>
                <a:gd name="T22" fmla="*/ 0 w 20"/>
                <a:gd name="T23" fmla="*/ 0 h 15"/>
                <a:gd name="T24" fmla="*/ 0 w 20"/>
                <a:gd name="T25" fmla="*/ 0 h 15"/>
                <a:gd name="T26" fmla="*/ 0 w 20"/>
                <a:gd name="T27" fmla="*/ 0 h 15"/>
                <a:gd name="T28" fmla="*/ 0 w 20"/>
                <a:gd name="T29" fmla="*/ 0 h 15"/>
                <a:gd name="T30" fmla="*/ 0 w 20"/>
                <a:gd name="T31" fmla="*/ 0 h 15"/>
                <a:gd name="T32" fmla="*/ 0 w 20"/>
                <a:gd name="T33" fmla="*/ 0 h 15"/>
                <a:gd name="T34" fmla="*/ 0 w 20"/>
                <a:gd name="T35" fmla="*/ 0 h 15"/>
                <a:gd name="T36" fmla="*/ 0 w 20"/>
                <a:gd name="T37" fmla="*/ 0 h 15"/>
                <a:gd name="T38" fmla="*/ 0 w 20"/>
                <a:gd name="T39" fmla="*/ 0 h 15"/>
                <a:gd name="T40" fmla="*/ 0 w 20"/>
                <a:gd name="T41" fmla="*/ 0 h 15"/>
                <a:gd name="T42" fmla="*/ 0 w 20"/>
                <a:gd name="T43" fmla="*/ 1 h 15"/>
                <a:gd name="T44" fmla="*/ 0 w 20"/>
                <a:gd name="T45" fmla="*/ 1 h 15"/>
                <a:gd name="T46" fmla="*/ 0 w 20"/>
                <a:gd name="T47" fmla="*/ 1 h 15"/>
                <a:gd name="T48" fmla="*/ 0 w 20"/>
                <a:gd name="T49" fmla="*/ 1 h 15"/>
                <a:gd name="T50" fmla="*/ 0 w 20"/>
                <a:gd name="T51" fmla="*/ 1 h 15"/>
                <a:gd name="T52" fmla="*/ 0 w 20"/>
                <a:gd name="T53" fmla="*/ 1 h 15"/>
                <a:gd name="T54" fmla="*/ 0 w 20"/>
                <a:gd name="T55" fmla="*/ 1 h 15"/>
                <a:gd name="T56" fmla="*/ 0 w 20"/>
                <a:gd name="T57" fmla="*/ 1 h 15"/>
                <a:gd name="T58" fmla="*/ 0 w 20"/>
                <a:gd name="T59" fmla="*/ 1 h 15"/>
                <a:gd name="T60" fmla="*/ 0 w 20"/>
                <a:gd name="T61" fmla="*/ 1 h 15"/>
                <a:gd name="T62" fmla="*/ 0 w 20"/>
                <a:gd name="T63" fmla="*/ 1 h 15"/>
                <a:gd name="T64" fmla="*/ 0 w 20"/>
                <a:gd name="T65" fmla="*/ 1 h 15"/>
                <a:gd name="T66" fmla="*/ 0 w 20"/>
                <a:gd name="T67" fmla="*/ 1 h 15"/>
                <a:gd name="T68" fmla="*/ 0 w 20"/>
                <a:gd name="T69" fmla="*/ 1 h 15"/>
                <a:gd name="T70" fmla="*/ 0 w 20"/>
                <a:gd name="T71" fmla="*/ 1 h 15"/>
                <a:gd name="T72" fmla="*/ 0 w 20"/>
                <a:gd name="T73" fmla="*/ 1 h 15"/>
                <a:gd name="T74" fmla="*/ 0 w 20"/>
                <a:gd name="T75" fmla="*/ 1 h 15"/>
                <a:gd name="T76" fmla="*/ 0 w 20"/>
                <a:gd name="T77" fmla="*/ 1 h 15"/>
                <a:gd name="T78" fmla="*/ 0 w 20"/>
                <a:gd name="T79" fmla="*/ 1 h 15"/>
                <a:gd name="T80" fmla="*/ 0 w 20"/>
                <a:gd name="T81" fmla="*/ 1 h 15"/>
                <a:gd name="T82" fmla="*/ 0 w 20"/>
                <a:gd name="T83" fmla="*/ 1 h 15"/>
                <a:gd name="T84" fmla="*/ 0 w 20"/>
                <a:gd name="T85" fmla="*/ 1 h 1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
                <a:gd name="T130" fmla="*/ 0 h 15"/>
                <a:gd name="T131" fmla="*/ 20 w 20"/>
                <a:gd name="T132" fmla="*/ 15 h 1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 h="15">
                  <a:moveTo>
                    <a:pt x="20" y="11"/>
                  </a:moveTo>
                  <a:lnTo>
                    <a:pt x="20" y="11"/>
                  </a:lnTo>
                  <a:lnTo>
                    <a:pt x="18" y="9"/>
                  </a:lnTo>
                  <a:lnTo>
                    <a:pt x="18" y="7"/>
                  </a:lnTo>
                  <a:lnTo>
                    <a:pt x="14" y="5"/>
                  </a:lnTo>
                  <a:lnTo>
                    <a:pt x="12" y="4"/>
                  </a:lnTo>
                  <a:lnTo>
                    <a:pt x="10" y="2"/>
                  </a:lnTo>
                  <a:lnTo>
                    <a:pt x="6" y="2"/>
                  </a:lnTo>
                  <a:lnTo>
                    <a:pt x="4" y="0"/>
                  </a:lnTo>
                  <a:lnTo>
                    <a:pt x="2" y="0"/>
                  </a:lnTo>
                  <a:lnTo>
                    <a:pt x="0" y="0"/>
                  </a:lnTo>
                  <a:lnTo>
                    <a:pt x="0" y="2"/>
                  </a:lnTo>
                  <a:lnTo>
                    <a:pt x="2" y="4"/>
                  </a:lnTo>
                  <a:lnTo>
                    <a:pt x="6" y="5"/>
                  </a:lnTo>
                  <a:lnTo>
                    <a:pt x="8" y="7"/>
                  </a:lnTo>
                  <a:lnTo>
                    <a:pt x="10" y="9"/>
                  </a:lnTo>
                  <a:lnTo>
                    <a:pt x="12" y="11"/>
                  </a:lnTo>
                  <a:lnTo>
                    <a:pt x="14" y="13"/>
                  </a:lnTo>
                  <a:lnTo>
                    <a:pt x="16" y="13"/>
                  </a:lnTo>
                  <a:lnTo>
                    <a:pt x="18" y="15"/>
                  </a:lnTo>
                  <a:lnTo>
                    <a:pt x="20" y="15"/>
                  </a:lnTo>
                  <a:lnTo>
                    <a:pt x="20" y="13"/>
                  </a:lnTo>
                  <a:lnTo>
                    <a:pt x="2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0" name="Freeform 41"/>
            <p:cNvSpPr>
              <a:spLocks/>
            </p:cNvSpPr>
            <p:nvPr/>
          </p:nvSpPr>
          <p:spPr bwMode="auto">
            <a:xfrm>
              <a:off x="3060" y="1965"/>
              <a:ext cx="5" cy="12"/>
            </a:xfrm>
            <a:custGeom>
              <a:avLst/>
              <a:gdLst>
                <a:gd name="T0" fmla="*/ 0 w 9"/>
                <a:gd name="T1" fmla="*/ 1 h 23"/>
                <a:gd name="T2" fmla="*/ 0 w 9"/>
                <a:gd name="T3" fmla="*/ 1 h 23"/>
                <a:gd name="T4" fmla="*/ 0 w 9"/>
                <a:gd name="T5" fmla="*/ 1 h 23"/>
                <a:gd name="T6" fmla="*/ 1 w 9"/>
                <a:gd name="T7" fmla="*/ 1 h 23"/>
                <a:gd name="T8" fmla="*/ 1 w 9"/>
                <a:gd name="T9" fmla="*/ 1 h 23"/>
                <a:gd name="T10" fmla="*/ 1 w 9"/>
                <a:gd name="T11" fmla="*/ 1 h 23"/>
                <a:gd name="T12" fmla="*/ 1 w 9"/>
                <a:gd name="T13" fmla="*/ 1 h 23"/>
                <a:gd name="T14" fmla="*/ 1 w 9"/>
                <a:gd name="T15" fmla="*/ 1 h 23"/>
                <a:gd name="T16" fmla="*/ 1 w 9"/>
                <a:gd name="T17" fmla="*/ 1 h 23"/>
                <a:gd name="T18" fmla="*/ 1 w 9"/>
                <a:gd name="T19" fmla="*/ 1 h 23"/>
                <a:gd name="T20" fmla="*/ 1 w 9"/>
                <a:gd name="T21" fmla="*/ 1 h 23"/>
                <a:gd name="T22" fmla="*/ 1 w 9"/>
                <a:gd name="T23" fmla="*/ 1 h 23"/>
                <a:gd name="T24" fmla="*/ 1 w 9"/>
                <a:gd name="T25" fmla="*/ 1 h 23"/>
                <a:gd name="T26" fmla="*/ 1 w 9"/>
                <a:gd name="T27" fmla="*/ 1 h 23"/>
                <a:gd name="T28" fmla="*/ 1 w 9"/>
                <a:gd name="T29" fmla="*/ 1 h 23"/>
                <a:gd name="T30" fmla="*/ 1 w 9"/>
                <a:gd name="T31" fmla="*/ 1 h 23"/>
                <a:gd name="T32" fmla="*/ 1 w 9"/>
                <a:gd name="T33" fmla="*/ 1 h 23"/>
                <a:gd name="T34" fmla="*/ 1 w 9"/>
                <a:gd name="T35" fmla="*/ 1 h 23"/>
                <a:gd name="T36" fmla="*/ 1 w 9"/>
                <a:gd name="T37" fmla="*/ 1 h 23"/>
                <a:gd name="T38" fmla="*/ 1 w 9"/>
                <a:gd name="T39" fmla="*/ 1 h 23"/>
                <a:gd name="T40" fmla="*/ 1 w 9"/>
                <a:gd name="T41" fmla="*/ 1 h 23"/>
                <a:gd name="T42" fmla="*/ 1 w 9"/>
                <a:gd name="T43" fmla="*/ 1 h 23"/>
                <a:gd name="T44" fmla="*/ 1 w 9"/>
                <a:gd name="T45" fmla="*/ 1 h 23"/>
                <a:gd name="T46" fmla="*/ 1 w 9"/>
                <a:gd name="T47" fmla="*/ 0 h 23"/>
                <a:gd name="T48" fmla="*/ 1 w 9"/>
                <a:gd name="T49" fmla="*/ 0 h 23"/>
                <a:gd name="T50" fmla="*/ 1 w 9"/>
                <a:gd name="T51" fmla="*/ 0 h 23"/>
                <a:gd name="T52" fmla="*/ 1 w 9"/>
                <a:gd name="T53" fmla="*/ 0 h 23"/>
                <a:gd name="T54" fmla="*/ 1 w 9"/>
                <a:gd name="T55" fmla="*/ 0 h 23"/>
                <a:gd name="T56" fmla="*/ 1 w 9"/>
                <a:gd name="T57" fmla="*/ 1 h 23"/>
                <a:gd name="T58" fmla="*/ 1 w 9"/>
                <a:gd name="T59" fmla="*/ 1 h 23"/>
                <a:gd name="T60" fmla="*/ 1 w 9"/>
                <a:gd name="T61" fmla="*/ 1 h 23"/>
                <a:gd name="T62" fmla="*/ 1 w 9"/>
                <a:gd name="T63" fmla="*/ 1 h 23"/>
                <a:gd name="T64" fmla="*/ 1 w 9"/>
                <a:gd name="T65" fmla="*/ 1 h 23"/>
                <a:gd name="T66" fmla="*/ 1 w 9"/>
                <a:gd name="T67" fmla="*/ 1 h 23"/>
                <a:gd name="T68" fmla="*/ 1 w 9"/>
                <a:gd name="T69" fmla="*/ 1 h 23"/>
                <a:gd name="T70" fmla="*/ 1 w 9"/>
                <a:gd name="T71" fmla="*/ 1 h 23"/>
                <a:gd name="T72" fmla="*/ 1 w 9"/>
                <a:gd name="T73" fmla="*/ 1 h 23"/>
                <a:gd name="T74" fmla="*/ 1 w 9"/>
                <a:gd name="T75" fmla="*/ 1 h 23"/>
                <a:gd name="T76" fmla="*/ 1 w 9"/>
                <a:gd name="T77" fmla="*/ 1 h 23"/>
                <a:gd name="T78" fmla="*/ 0 w 9"/>
                <a:gd name="T79" fmla="*/ 1 h 23"/>
                <a:gd name="T80" fmla="*/ 0 w 9"/>
                <a:gd name="T81" fmla="*/ 1 h 23"/>
                <a:gd name="T82" fmla="*/ 0 w 9"/>
                <a:gd name="T83" fmla="*/ 1 h 23"/>
                <a:gd name="T84" fmla="*/ 0 w 9"/>
                <a:gd name="T85" fmla="*/ 1 h 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
                <a:gd name="T130" fmla="*/ 0 h 23"/>
                <a:gd name="T131" fmla="*/ 9 w 9"/>
                <a:gd name="T132" fmla="*/ 23 h 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 h="23">
                  <a:moveTo>
                    <a:pt x="0" y="19"/>
                  </a:moveTo>
                  <a:lnTo>
                    <a:pt x="0" y="21"/>
                  </a:lnTo>
                  <a:lnTo>
                    <a:pt x="2" y="21"/>
                  </a:lnTo>
                  <a:lnTo>
                    <a:pt x="2" y="23"/>
                  </a:lnTo>
                  <a:lnTo>
                    <a:pt x="3" y="23"/>
                  </a:lnTo>
                  <a:lnTo>
                    <a:pt x="5" y="23"/>
                  </a:lnTo>
                  <a:lnTo>
                    <a:pt x="5" y="21"/>
                  </a:lnTo>
                  <a:lnTo>
                    <a:pt x="7" y="21"/>
                  </a:lnTo>
                  <a:lnTo>
                    <a:pt x="7" y="19"/>
                  </a:lnTo>
                  <a:lnTo>
                    <a:pt x="7" y="16"/>
                  </a:lnTo>
                  <a:lnTo>
                    <a:pt x="9" y="14"/>
                  </a:lnTo>
                  <a:lnTo>
                    <a:pt x="9" y="12"/>
                  </a:lnTo>
                  <a:lnTo>
                    <a:pt x="9" y="10"/>
                  </a:lnTo>
                  <a:lnTo>
                    <a:pt x="9" y="8"/>
                  </a:lnTo>
                  <a:lnTo>
                    <a:pt x="9" y="4"/>
                  </a:lnTo>
                  <a:lnTo>
                    <a:pt x="9" y="2"/>
                  </a:lnTo>
                  <a:lnTo>
                    <a:pt x="9" y="0"/>
                  </a:lnTo>
                  <a:lnTo>
                    <a:pt x="7" y="0"/>
                  </a:lnTo>
                  <a:lnTo>
                    <a:pt x="5" y="0"/>
                  </a:lnTo>
                  <a:lnTo>
                    <a:pt x="5" y="2"/>
                  </a:lnTo>
                  <a:lnTo>
                    <a:pt x="3" y="2"/>
                  </a:lnTo>
                  <a:lnTo>
                    <a:pt x="3" y="4"/>
                  </a:lnTo>
                  <a:lnTo>
                    <a:pt x="3" y="6"/>
                  </a:lnTo>
                  <a:lnTo>
                    <a:pt x="3" y="8"/>
                  </a:lnTo>
                  <a:lnTo>
                    <a:pt x="3" y="10"/>
                  </a:lnTo>
                  <a:lnTo>
                    <a:pt x="2" y="12"/>
                  </a:lnTo>
                  <a:lnTo>
                    <a:pt x="2" y="14"/>
                  </a:lnTo>
                  <a:lnTo>
                    <a:pt x="2" y="16"/>
                  </a:lnTo>
                  <a:lnTo>
                    <a:pt x="2" y="18"/>
                  </a:lnTo>
                  <a:lnTo>
                    <a:pt x="0" y="19"/>
                  </a:lnTo>
                  <a:lnTo>
                    <a:pt x="0" y="21"/>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1" name="Freeform 42"/>
            <p:cNvSpPr>
              <a:spLocks/>
            </p:cNvSpPr>
            <p:nvPr/>
          </p:nvSpPr>
          <p:spPr bwMode="auto">
            <a:xfrm>
              <a:off x="3082" y="1968"/>
              <a:ext cx="5" cy="8"/>
            </a:xfrm>
            <a:custGeom>
              <a:avLst/>
              <a:gdLst>
                <a:gd name="T0" fmla="*/ 0 w 9"/>
                <a:gd name="T1" fmla="*/ 1 h 15"/>
                <a:gd name="T2" fmla="*/ 1 w 9"/>
                <a:gd name="T3" fmla="*/ 1 h 15"/>
                <a:gd name="T4" fmla="*/ 1 w 9"/>
                <a:gd name="T5" fmla="*/ 1 h 15"/>
                <a:gd name="T6" fmla="*/ 1 w 9"/>
                <a:gd name="T7" fmla="*/ 1 h 15"/>
                <a:gd name="T8" fmla="*/ 1 w 9"/>
                <a:gd name="T9" fmla="*/ 1 h 15"/>
                <a:gd name="T10" fmla="*/ 1 w 9"/>
                <a:gd name="T11" fmla="*/ 1 h 15"/>
                <a:gd name="T12" fmla="*/ 1 w 9"/>
                <a:gd name="T13" fmla="*/ 1 h 15"/>
                <a:gd name="T14" fmla="*/ 1 w 9"/>
                <a:gd name="T15" fmla="*/ 1 h 15"/>
                <a:gd name="T16" fmla="*/ 1 w 9"/>
                <a:gd name="T17" fmla="*/ 1 h 15"/>
                <a:gd name="T18" fmla="*/ 1 w 9"/>
                <a:gd name="T19" fmla="*/ 1 h 15"/>
                <a:gd name="T20" fmla="*/ 1 w 9"/>
                <a:gd name="T21" fmla="*/ 1 h 15"/>
                <a:gd name="T22" fmla="*/ 1 w 9"/>
                <a:gd name="T23" fmla="*/ 1 h 15"/>
                <a:gd name="T24" fmla="*/ 1 w 9"/>
                <a:gd name="T25" fmla="*/ 1 h 15"/>
                <a:gd name="T26" fmla="*/ 1 w 9"/>
                <a:gd name="T27" fmla="*/ 1 h 15"/>
                <a:gd name="T28" fmla="*/ 1 w 9"/>
                <a:gd name="T29" fmla="*/ 1 h 15"/>
                <a:gd name="T30" fmla="*/ 1 w 9"/>
                <a:gd name="T31" fmla="*/ 1 h 15"/>
                <a:gd name="T32" fmla="*/ 1 w 9"/>
                <a:gd name="T33" fmla="*/ 1 h 15"/>
                <a:gd name="T34" fmla="*/ 1 w 9"/>
                <a:gd name="T35" fmla="*/ 1 h 15"/>
                <a:gd name="T36" fmla="*/ 1 w 9"/>
                <a:gd name="T37" fmla="*/ 1 h 15"/>
                <a:gd name="T38" fmla="*/ 1 w 9"/>
                <a:gd name="T39" fmla="*/ 1 h 15"/>
                <a:gd name="T40" fmla="*/ 1 w 9"/>
                <a:gd name="T41" fmla="*/ 1 h 15"/>
                <a:gd name="T42" fmla="*/ 1 w 9"/>
                <a:gd name="T43" fmla="*/ 1 h 15"/>
                <a:gd name="T44" fmla="*/ 1 w 9"/>
                <a:gd name="T45" fmla="*/ 0 h 15"/>
                <a:gd name="T46" fmla="*/ 1 w 9"/>
                <a:gd name="T47" fmla="*/ 1 h 15"/>
                <a:gd name="T48" fmla="*/ 1 w 9"/>
                <a:gd name="T49" fmla="*/ 1 h 15"/>
                <a:gd name="T50" fmla="*/ 0 w 9"/>
                <a:gd name="T51" fmla="*/ 1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
                <a:gd name="T79" fmla="*/ 0 h 15"/>
                <a:gd name="T80" fmla="*/ 9 w 9"/>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 h="15">
                  <a:moveTo>
                    <a:pt x="0" y="2"/>
                  </a:moveTo>
                  <a:lnTo>
                    <a:pt x="2" y="2"/>
                  </a:lnTo>
                  <a:lnTo>
                    <a:pt x="2" y="4"/>
                  </a:lnTo>
                  <a:lnTo>
                    <a:pt x="3" y="6"/>
                  </a:lnTo>
                  <a:lnTo>
                    <a:pt x="3" y="8"/>
                  </a:lnTo>
                  <a:lnTo>
                    <a:pt x="3" y="10"/>
                  </a:lnTo>
                  <a:lnTo>
                    <a:pt x="5" y="12"/>
                  </a:lnTo>
                  <a:lnTo>
                    <a:pt x="5" y="13"/>
                  </a:lnTo>
                  <a:lnTo>
                    <a:pt x="7" y="15"/>
                  </a:lnTo>
                  <a:lnTo>
                    <a:pt x="9" y="13"/>
                  </a:lnTo>
                  <a:lnTo>
                    <a:pt x="9" y="12"/>
                  </a:lnTo>
                  <a:lnTo>
                    <a:pt x="7" y="10"/>
                  </a:lnTo>
                  <a:lnTo>
                    <a:pt x="7" y="8"/>
                  </a:lnTo>
                  <a:lnTo>
                    <a:pt x="5" y="6"/>
                  </a:lnTo>
                  <a:lnTo>
                    <a:pt x="5" y="4"/>
                  </a:lnTo>
                  <a:lnTo>
                    <a:pt x="3" y="2"/>
                  </a:lnTo>
                  <a:lnTo>
                    <a:pt x="3" y="0"/>
                  </a:lnTo>
                  <a:lnTo>
                    <a:pt x="2" y="2"/>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2" name="Freeform 43"/>
            <p:cNvSpPr>
              <a:spLocks/>
            </p:cNvSpPr>
            <p:nvPr/>
          </p:nvSpPr>
          <p:spPr bwMode="auto">
            <a:xfrm>
              <a:off x="3083" y="1935"/>
              <a:ext cx="3" cy="9"/>
            </a:xfrm>
            <a:custGeom>
              <a:avLst/>
              <a:gdLst>
                <a:gd name="T0" fmla="*/ 0 w 5"/>
                <a:gd name="T1" fmla="*/ 0 h 18"/>
                <a:gd name="T2" fmla="*/ 0 w 5"/>
                <a:gd name="T3" fmla="*/ 1 h 18"/>
                <a:gd name="T4" fmla="*/ 0 w 5"/>
                <a:gd name="T5" fmla="*/ 1 h 18"/>
                <a:gd name="T6" fmla="*/ 0 w 5"/>
                <a:gd name="T7" fmla="*/ 1 h 18"/>
                <a:gd name="T8" fmla="*/ 0 w 5"/>
                <a:gd name="T9" fmla="*/ 1 h 18"/>
                <a:gd name="T10" fmla="*/ 0 w 5"/>
                <a:gd name="T11" fmla="*/ 1 h 18"/>
                <a:gd name="T12" fmla="*/ 0 w 5"/>
                <a:gd name="T13" fmla="*/ 1 h 18"/>
                <a:gd name="T14" fmla="*/ 0 w 5"/>
                <a:gd name="T15" fmla="*/ 1 h 18"/>
                <a:gd name="T16" fmla="*/ 0 w 5"/>
                <a:gd name="T17" fmla="*/ 1 h 18"/>
                <a:gd name="T18" fmla="*/ 1 w 5"/>
                <a:gd name="T19" fmla="*/ 1 h 18"/>
                <a:gd name="T20" fmla="*/ 1 w 5"/>
                <a:gd name="T21" fmla="*/ 1 h 18"/>
                <a:gd name="T22" fmla="*/ 1 w 5"/>
                <a:gd name="T23" fmla="*/ 1 h 18"/>
                <a:gd name="T24" fmla="*/ 1 w 5"/>
                <a:gd name="T25" fmla="*/ 1 h 18"/>
                <a:gd name="T26" fmla="*/ 1 w 5"/>
                <a:gd name="T27" fmla="*/ 1 h 18"/>
                <a:gd name="T28" fmla="*/ 1 w 5"/>
                <a:gd name="T29" fmla="*/ 1 h 18"/>
                <a:gd name="T30" fmla="*/ 1 w 5"/>
                <a:gd name="T31" fmla="*/ 1 h 18"/>
                <a:gd name="T32" fmla="*/ 1 w 5"/>
                <a:gd name="T33" fmla="*/ 1 h 18"/>
                <a:gd name="T34" fmla="*/ 1 w 5"/>
                <a:gd name="T35" fmla="*/ 1 h 18"/>
                <a:gd name="T36" fmla="*/ 1 w 5"/>
                <a:gd name="T37" fmla="*/ 1 h 18"/>
                <a:gd name="T38" fmla="*/ 1 w 5"/>
                <a:gd name="T39" fmla="*/ 1 h 18"/>
                <a:gd name="T40" fmla="*/ 1 w 5"/>
                <a:gd name="T41" fmla="*/ 1 h 18"/>
                <a:gd name="T42" fmla="*/ 1 w 5"/>
                <a:gd name="T43" fmla="*/ 1 h 18"/>
                <a:gd name="T44" fmla="*/ 1 w 5"/>
                <a:gd name="T45" fmla="*/ 1 h 18"/>
                <a:gd name="T46" fmla="*/ 1 w 5"/>
                <a:gd name="T47" fmla="*/ 1 h 18"/>
                <a:gd name="T48" fmla="*/ 1 w 5"/>
                <a:gd name="T49" fmla="*/ 1 h 18"/>
                <a:gd name="T50" fmla="*/ 1 w 5"/>
                <a:gd name="T51" fmla="*/ 1 h 18"/>
                <a:gd name="T52" fmla="*/ 1 w 5"/>
                <a:gd name="T53" fmla="*/ 1 h 18"/>
                <a:gd name="T54" fmla="*/ 1 w 5"/>
                <a:gd name="T55" fmla="*/ 1 h 18"/>
                <a:gd name="T56" fmla="*/ 1 w 5"/>
                <a:gd name="T57" fmla="*/ 1 h 18"/>
                <a:gd name="T58" fmla="*/ 1 w 5"/>
                <a:gd name="T59" fmla="*/ 0 h 18"/>
                <a:gd name="T60" fmla="*/ 1 w 5"/>
                <a:gd name="T61" fmla="*/ 0 h 18"/>
                <a:gd name="T62" fmla="*/ 0 w 5"/>
                <a:gd name="T63" fmla="*/ 1 h 18"/>
                <a:gd name="T64" fmla="*/ 0 w 5"/>
                <a:gd name="T65" fmla="*/ 1 h 18"/>
                <a:gd name="T66" fmla="*/ 0 w 5"/>
                <a:gd name="T67" fmla="*/ 0 h 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
                <a:gd name="T103" fmla="*/ 0 h 18"/>
                <a:gd name="T104" fmla="*/ 5 w 5"/>
                <a:gd name="T105" fmla="*/ 18 h 1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 h="18">
                  <a:moveTo>
                    <a:pt x="0" y="0"/>
                  </a:moveTo>
                  <a:lnTo>
                    <a:pt x="0" y="2"/>
                  </a:lnTo>
                  <a:lnTo>
                    <a:pt x="0" y="4"/>
                  </a:lnTo>
                  <a:lnTo>
                    <a:pt x="0" y="6"/>
                  </a:lnTo>
                  <a:lnTo>
                    <a:pt x="0" y="8"/>
                  </a:lnTo>
                  <a:lnTo>
                    <a:pt x="0" y="10"/>
                  </a:lnTo>
                  <a:lnTo>
                    <a:pt x="0" y="12"/>
                  </a:lnTo>
                  <a:lnTo>
                    <a:pt x="0" y="14"/>
                  </a:lnTo>
                  <a:lnTo>
                    <a:pt x="0" y="16"/>
                  </a:lnTo>
                  <a:lnTo>
                    <a:pt x="1" y="16"/>
                  </a:lnTo>
                  <a:lnTo>
                    <a:pt x="3" y="18"/>
                  </a:lnTo>
                  <a:lnTo>
                    <a:pt x="3" y="16"/>
                  </a:lnTo>
                  <a:lnTo>
                    <a:pt x="5" y="16"/>
                  </a:lnTo>
                  <a:lnTo>
                    <a:pt x="5" y="14"/>
                  </a:lnTo>
                  <a:lnTo>
                    <a:pt x="5" y="12"/>
                  </a:lnTo>
                  <a:lnTo>
                    <a:pt x="5" y="10"/>
                  </a:lnTo>
                  <a:lnTo>
                    <a:pt x="3" y="8"/>
                  </a:lnTo>
                  <a:lnTo>
                    <a:pt x="3" y="6"/>
                  </a:lnTo>
                  <a:lnTo>
                    <a:pt x="3" y="4"/>
                  </a:lnTo>
                  <a:lnTo>
                    <a:pt x="1" y="2"/>
                  </a:lnTo>
                  <a:lnTo>
                    <a:pt x="1"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3" name="Freeform 44"/>
            <p:cNvSpPr>
              <a:spLocks/>
            </p:cNvSpPr>
            <p:nvPr/>
          </p:nvSpPr>
          <p:spPr bwMode="auto">
            <a:xfrm>
              <a:off x="3097" y="1964"/>
              <a:ext cx="11" cy="4"/>
            </a:xfrm>
            <a:custGeom>
              <a:avLst/>
              <a:gdLst>
                <a:gd name="T0" fmla="*/ 1 w 21"/>
                <a:gd name="T1" fmla="*/ 0 h 10"/>
                <a:gd name="T2" fmla="*/ 1 w 21"/>
                <a:gd name="T3" fmla="*/ 0 h 10"/>
                <a:gd name="T4" fmla="*/ 1 w 21"/>
                <a:gd name="T5" fmla="*/ 0 h 10"/>
                <a:gd name="T6" fmla="*/ 1 w 21"/>
                <a:gd name="T7" fmla="*/ 0 h 10"/>
                <a:gd name="T8" fmla="*/ 1 w 21"/>
                <a:gd name="T9" fmla="*/ 0 h 10"/>
                <a:gd name="T10" fmla="*/ 1 w 21"/>
                <a:gd name="T11" fmla="*/ 0 h 10"/>
                <a:gd name="T12" fmla="*/ 1 w 21"/>
                <a:gd name="T13" fmla="*/ 0 h 10"/>
                <a:gd name="T14" fmla="*/ 1 w 21"/>
                <a:gd name="T15" fmla="*/ 0 h 10"/>
                <a:gd name="T16" fmla="*/ 1 w 21"/>
                <a:gd name="T17" fmla="*/ 0 h 10"/>
                <a:gd name="T18" fmla="*/ 1 w 21"/>
                <a:gd name="T19" fmla="*/ 0 h 10"/>
                <a:gd name="T20" fmla="*/ 0 w 21"/>
                <a:gd name="T21" fmla="*/ 0 h 10"/>
                <a:gd name="T22" fmla="*/ 0 w 21"/>
                <a:gd name="T23" fmla="*/ 0 h 10"/>
                <a:gd name="T24" fmla="*/ 1 w 21"/>
                <a:gd name="T25" fmla="*/ 0 h 10"/>
                <a:gd name="T26" fmla="*/ 1 w 21"/>
                <a:gd name="T27" fmla="*/ 0 h 10"/>
                <a:gd name="T28" fmla="*/ 1 w 21"/>
                <a:gd name="T29" fmla="*/ 0 h 10"/>
                <a:gd name="T30" fmla="*/ 1 w 21"/>
                <a:gd name="T31" fmla="*/ 0 h 10"/>
                <a:gd name="T32" fmla="*/ 1 w 21"/>
                <a:gd name="T33" fmla="*/ 0 h 10"/>
                <a:gd name="T34" fmla="*/ 1 w 21"/>
                <a:gd name="T35" fmla="*/ 0 h 10"/>
                <a:gd name="T36" fmla="*/ 1 w 21"/>
                <a:gd name="T37" fmla="*/ 0 h 10"/>
                <a:gd name="T38" fmla="*/ 1 w 21"/>
                <a:gd name="T39" fmla="*/ 0 h 10"/>
                <a:gd name="T40" fmla="*/ 1 w 21"/>
                <a:gd name="T41" fmla="*/ 0 h 10"/>
                <a:gd name="T42" fmla="*/ 1 w 21"/>
                <a:gd name="T43" fmla="*/ 0 h 10"/>
                <a:gd name="T44" fmla="*/ 1 w 21"/>
                <a:gd name="T45" fmla="*/ 0 h 10"/>
                <a:gd name="T46" fmla="*/ 1 w 21"/>
                <a:gd name="T47" fmla="*/ 0 h 10"/>
                <a:gd name="T48" fmla="*/ 1 w 21"/>
                <a:gd name="T49" fmla="*/ 0 h 10"/>
                <a:gd name="T50" fmla="*/ 1 w 21"/>
                <a:gd name="T51" fmla="*/ 0 h 10"/>
                <a:gd name="T52" fmla="*/ 1 w 21"/>
                <a:gd name="T53" fmla="*/ 0 h 10"/>
                <a:gd name="T54" fmla="*/ 1 w 21"/>
                <a:gd name="T55" fmla="*/ 0 h 10"/>
                <a:gd name="T56" fmla="*/ 1 w 21"/>
                <a:gd name="T57" fmla="*/ 0 h 10"/>
                <a:gd name="T58" fmla="*/ 1 w 21"/>
                <a:gd name="T59" fmla="*/ 0 h 10"/>
                <a:gd name="T60" fmla="*/ 1 w 21"/>
                <a:gd name="T61" fmla="*/ 0 h 10"/>
                <a:gd name="T62" fmla="*/ 1 w 21"/>
                <a:gd name="T63" fmla="*/ 0 h 10"/>
                <a:gd name="T64" fmla="*/ 1 w 21"/>
                <a:gd name="T65" fmla="*/ 0 h 10"/>
                <a:gd name="T66" fmla="*/ 1 w 21"/>
                <a:gd name="T67" fmla="*/ 0 h 1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
                <a:gd name="T103" fmla="*/ 0 h 10"/>
                <a:gd name="T104" fmla="*/ 21 w 21"/>
                <a:gd name="T105" fmla="*/ 10 h 1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 h="10">
                  <a:moveTo>
                    <a:pt x="19" y="8"/>
                  </a:moveTo>
                  <a:lnTo>
                    <a:pt x="19" y="8"/>
                  </a:lnTo>
                  <a:lnTo>
                    <a:pt x="19" y="6"/>
                  </a:lnTo>
                  <a:lnTo>
                    <a:pt x="17" y="6"/>
                  </a:lnTo>
                  <a:lnTo>
                    <a:pt x="14" y="4"/>
                  </a:lnTo>
                  <a:lnTo>
                    <a:pt x="12" y="4"/>
                  </a:lnTo>
                  <a:lnTo>
                    <a:pt x="8" y="2"/>
                  </a:lnTo>
                  <a:lnTo>
                    <a:pt x="6" y="2"/>
                  </a:lnTo>
                  <a:lnTo>
                    <a:pt x="4" y="2"/>
                  </a:lnTo>
                  <a:lnTo>
                    <a:pt x="2" y="2"/>
                  </a:lnTo>
                  <a:lnTo>
                    <a:pt x="0" y="0"/>
                  </a:lnTo>
                  <a:lnTo>
                    <a:pt x="0" y="2"/>
                  </a:lnTo>
                  <a:lnTo>
                    <a:pt x="2" y="4"/>
                  </a:lnTo>
                  <a:lnTo>
                    <a:pt x="6" y="6"/>
                  </a:lnTo>
                  <a:lnTo>
                    <a:pt x="8" y="6"/>
                  </a:lnTo>
                  <a:lnTo>
                    <a:pt x="10" y="6"/>
                  </a:lnTo>
                  <a:lnTo>
                    <a:pt x="12" y="8"/>
                  </a:lnTo>
                  <a:lnTo>
                    <a:pt x="14" y="8"/>
                  </a:lnTo>
                  <a:lnTo>
                    <a:pt x="15" y="10"/>
                  </a:lnTo>
                  <a:lnTo>
                    <a:pt x="17" y="10"/>
                  </a:lnTo>
                  <a:lnTo>
                    <a:pt x="19" y="10"/>
                  </a:lnTo>
                  <a:lnTo>
                    <a:pt x="21" y="10"/>
                  </a:lnTo>
                  <a:lnTo>
                    <a:pt x="21" y="8"/>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4" name="Freeform 45"/>
            <p:cNvSpPr>
              <a:spLocks/>
            </p:cNvSpPr>
            <p:nvPr/>
          </p:nvSpPr>
          <p:spPr bwMode="auto">
            <a:xfrm>
              <a:off x="3103" y="1992"/>
              <a:ext cx="4" cy="9"/>
            </a:xfrm>
            <a:custGeom>
              <a:avLst/>
              <a:gdLst>
                <a:gd name="T0" fmla="*/ 0 w 7"/>
                <a:gd name="T1" fmla="*/ 1 h 17"/>
                <a:gd name="T2" fmla="*/ 1 w 7"/>
                <a:gd name="T3" fmla="*/ 1 h 17"/>
                <a:gd name="T4" fmla="*/ 1 w 7"/>
                <a:gd name="T5" fmla="*/ 1 h 17"/>
                <a:gd name="T6" fmla="*/ 1 w 7"/>
                <a:gd name="T7" fmla="*/ 1 h 17"/>
                <a:gd name="T8" fmla="*/ 1 w 7"/>
                <a:gd name="T9" fmla="*/ 1 h 17"/>
                <a:gd name="T10" fmla="*/ 1 w 7"/>
                <a:gd name="T11" fmla="*/ 1 h 17"/>
                <a:gd name="T12" fmla="*/ 1 w 7"/>
                <a:gd name="T13" fmla="*/ 1 h 17"/>
                <a:gd name="T14" fmla="*/ 1 w 7"/>
                <a:gd name="T15" fmla="*/ 1 h 17"/>
                <a:gd name="T16" fmla="*/ 1 w 7"/>
                <a:gd name="T17" fmla="*/ 1 h 17"/>
                <a:gd name="T18" fmla="*/ 1 w 7"/>
                <a:gd name="T19" fmla="*/ 1 h 17"/>
                <a:gd name="T20" fmla="*/ 1 w 7"/>
                <a:gd name="T21" fmla="*/ 1 h 17"/>
                <a:gd name="T22" fmla="*/ 1 w 7"/>
                <a:gd name="T23" fmla="*/ 1 h 17"/>
                <a:gd name="T24" fmla="*/ 1 w 7"/>
                <a:gd name="T25" fmla="*/ 1 h 17"/>
                <a:gd name="T26" fmla="*/ 1 w 7"/>
                <a:gd name="T27" fmla="*/ 1 h 17"/>
                <a:gd name="T28" fmla="*/ 1 w 7"/>
                <a:gd name="T29" fmla="*/ 1 h 17"/>
                <a:gd name="T30" fmla="*/ 1 w 7"/>
                <a:gd name="T31" fmla="*/ 1 h 17"/>
                <a:gd name="T32" fmla="*/ 1 w 7"/>
                <a:gd name="T33" fmla="*/ 1 h 17"/>
                <a:gd name="T34" fmla="*/ 1 w 7"/>
                <a:gd name="T35" fmla="*/ 1 h 17"/>
                <a:gd name="T36" fmla="*/ 1 w 7"/>
                <a:gd name="T37" fmla="*/ 1 h 17"/>
                <a:gd name="T38" fmla="*/ 1 w 7"/>
                <a:gd name="T39" fmla="*/ 1 h 17"/>
                <a:gd name="T40" fmla="*/ 1 w 7"/>
                <a:gd name="T41" fmla="*/ 0 h 17"/>
                <a:gd name="T42" fmla="*/ 1 w 7"/>
                <a:gd name="T43" fmla="*/ 1 h 17"/>
                <a:gd name="T44" fmla="*/ 1 w 7"/>
                <a:gd name="T45" fmla="*/ 1 h 17"/>
                <a:gd name="T46" fmla="*/ 1 w 7"/>
                <a:gd name="T47" fmla="*/ 1 h 17"/>
                <a:gd name="T48" fmla="*/ 1 w 7"/>
                <a:gd name="T49" fmla="*/ 1 h 17"/>
                <a:gd name="T50" fmla="*/ 1 w 7"/>
                <a:gd name="T51" fmla="*/ 1 h 17"/>
                <a:gd name="T52" fmla="*/ 1 w 7"/>
                <a:gd name="T53" fmla="*/ 1 h 17"/>
                <a:gd name="T54" fmla="*/ 1 w 7"/>
                <a:gd name="T55" fmla="*/ 1 h 17"/>
                <a:gd name="T56" fmla="*/ 1 w 7"/>
                <a:gd name="T57" fmla="*/ 1 h 17"/>
                <a:gd name="T58" fmla="*/ 1 w 7"/>
                <a:gd name="T59" fmla="*/ 1 h 17"/>
                <a:gd name="T60" fmla="*/ 1 w 7"/>
                <a:gd name="T61" fmla="*/ 1 h 17"/>
                <a:gd name="T62" fmla="*/ 1 w 7"/>
                <a:gd name="T63" fmla="*/ 1 h 17"/>
                <a:gd name="T64" fmla="*/ 1 w 7"/>
                <a:gd name="T65" fmla="*/ 1 h 17"/>
                <a:gd name="T66" fmla="*/ 1 w 7"/>
                <a:gd name="T67" fmla="*/ 1 h 17"/>
                <a:gd name="T68" fmla="*/ 0 w 7"/>
                <a:gd name="T69" fmla="*/ 1 h 1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
                <a:gd name="T106" fmla="*/ 0 h 17"/>
                <a:gd name="T107" fmla="*/ 7 w 7"/>
                <a:gd name="T108" fmla="*/ 17 h 1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 h="17">
                  <a:moveTo>
                    <a:pt x="0" y="15"/>
                  </a:moveTo>
                  <a:lnTo>
                    <a:pt x="2" y="15"/>
                  </a:lnTo>
                  <a:lnTo>
                    <a:pt x="2" y="17"/>
                  </a:lnTo>
                  <a:lnTo>
                    <a:pt x="3" y="17"/>
                  </a:lnTo>
                  <a:lnTo>
                    <a:pt x="5" y="17"/>
                  </a:lnTo>
                  <a:lnTo>
                    <a:pt x="5" y="15"/>
                  </a:lnTo>
                  <a:lnTo>
                    <a:pt x="7" y="13"/>
                  </a:lnTo>
                  <a:lnTo>
                    <a:pt x="7" y="11"/>
                  </a:lnTo>
                  <a:lnTo>
                    <a:pt x="7" y="7"/>
                  </a:lnTo>
                  <a:lnTo>
                    <a:pt x="5" y="6"/>
                  </a:lnTo>
                  <a:lnTo>
                    <a:pt x="5" y="4"/>
                  </a:lnTo>
                  <a:lnTo>
                    <a:pt x="3" y="2"/>
                  </a:lnTo>
                  <a:lnTo>
                    <a:pt x="3" y="0"/>
                  </a:lnTo>
                  <a:lnTo>
                    <a:pt x="2" y="2"/>
                  </a:lnTo>
                  <a:lnTo>
                    <a:pt x="2" y="7"/>
                  </a:lnTo>
                  <a:lnTo>
                    <a:pt x="2" y="9"/>
                  </a:lnTo>
                  <a:lnTo>
                    <a:pt x="2" y="11"/>
                  </a:lnTo>
                  <a:lnTo>
                    <a:pt x="2" y="13"/>
                  </a:lnTo>
                  <a:lnTo>
                    <a:pt x="2" y="15"/>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5" name="Freeform 46"/>
            <p:cNvSpPr>
              <a:spLocks/>
            </p:cNvSpPr>
            <p:nvPr/>
          </p:nvSpPr>
          <p:spPr bwMode="auto">
            <a:xfrm>
              <a:off x="3091" y="2031"/>
              <a:ext cx="5" cy="8"/>
            </a:xfrm>
            <a:custGeom>
              <a:avLst/>
              <a:gdLst>
                <a:gd name="T0" fmla="*/ 0 w 12"/>
                <a:gd name="T1" fmla="*/ 1 h 15"/>
                <a:gd name="T2" fmla="*/ 0 w 12"/>
                <a:gd name="T3" fmla="*/ 1 h 15"/>
                <a:gd name="T4" fmla="*/ 0 w 12"/>
                <a:gd name="T5" fmla="*/ 1 h 15"/>
                <a:gd name="T6" fmla="*/ 0 w 12"/>
                <a:gd name="T7" fmla="*/ 1 h 15"/>
                <a:gd name="T8" fmla="*/ 0 w 12"/>
                <a:gd name="T9" fmla="*/ 1 h 15"/>
                <a:gd name="T10" fmla="*/ 0 w 12"/>
                <a:gd name="T11" fmla="*/ 1 h 15"/>
                <a:gd name="T12" fmla="*/ 0 w 12"/>
                <a:gd name="T13" fmla="*/ 1 h 15"/>
                <a:gd name="T14" fmla="*/ 0 w 12"/>
                <a:gd name="T15" fmla="*/ 1 h 15"/>
                <a:gd name="T16" fmla="*/ 0 w 12"/>
                <a:gd name="T17" fmla="*/ 1 h 15"/>
                <a:gd name="T18" fmla="*/ 0 w 12"/>
                <a:gd name="T19" fmla="*/ 1 h 15"/>
                <a:gd name="T20" fmla="*/ 0 w 12"/>
                <a:gd name="T21" fmla="*/ 1 h 15"/>
                <a:gd name="T22" fmla="*/ 0 w 12"/>
                <a:gd name="T23" fmla="*/ 1 h 15"/>
                <a:gd name="T24" fmla="*/ 0 w 12"/>
                <a:gd name="T25" fmla="*/ 1 h 15"/>
                <a:gd name="T26" fmla="*/ 0 w 12"/>
                <a:gd name="T27" fmla="*/ 1 h 15"/>
                <a:gd name="T28" fmla="*/ 0 w 12"/>
                <a:gd name="T29" fmla="*/ 1 h 15"/>
                <a:gd name="T30" fmla="*/ 0 w 12"/>
                <a:gd name="T31" fmla="*/ 1 h 15"/>
                <a:gd name="T32" fmla="*/ 0 w 12"/>
                <a:gd name="T33" fmla="*/ 1 h 15"/>
                <a:gd name="T34" fmla="*/ 0 w 12"/>
                <a:gd name="T35" fmla="*/ 1 h 15"/>
                <a:gd name="T36" fmla="*/ 0 w 12"/>
                <a:gd name="T37" fmla="*/ 0 h 15"/>
                <a:gd name="T38" fmla="*/ 0 w 12"/>
                <a:gd name="T39" fmla="*/ 0 h 15"/>
                <a:gd name="T40" fmla="*/ 0 w 12"/>
                <a:gd name="T41" fmla="*/ 0 h 15"/>
                <a:gd name="T42" fmla="*/ 0 w 12"/>
                <a:gd name="T43" fmla="*/ 1 h 15"/>
                <a:gd name="T44" fmla="*/ 0 w 12"/>
                <a:gd name="T45" fmla="*/ 1 h 15"/>
                <a:gd name="T46" fmla="*/ 0 w 12"/>
                <a:gd name="T47" fmla="*/ 1 h 15"/>
                <a:gd name="T48" fmla="*/ 0 w 12"/>
                <a:gd name="T49" fmla="*/ 1 h 15"/>
                <a:gd name="T50" fmla="*/ 0 w 12"/>
                <a:gd name="T51" fmla="*/ 1 h 15"/>
                <a:gd name="T52" fmla="*/ 0 w 12"/>
                <a:gd name="T53" fmla="*/ 1 h 15"/>
                <a:gd name="T54" fmla="*/ 0 w 12"/>
                <a:gd name="T55" fmla="*/ 1 h 15"/>
                <a:gd name="T56" fmla="*/ 0 w 12"/>
                <a:gd name="T57" fmla="*/ 1 h 15"/>
                <a:gd name="T58" fmla="*/ 0 w 12"/>
                <a:gd name="T59" fmla="*/ 1 h 15"/>
                <a:gd name="T60" fmla="*/ 0 w 12"/>
                <a:gd name="T61" fmla="*/ 1 h 15"/>
                <a:gd name="T62" fmla="*/ 0 w 12"/>
                <a:gd name="T63" fmla="*/ 1 h 15"/>
                <a:gd name="T64" fmla="*/ 0 w 12"/>
                <a:gd name="T65" fmla="*/ 1 h 15"/>
                <a:gd name="T66" fmla="*/ 0 w 12"/>
                <a:gd name="T67" fmla="*/ 1 h 15"/>
                <a:gd name="T68" fmla="*/ 0 w 12"/>
                <a:gd name="T69" fmla="*/ 1 h 15"/>
                <a:gd name="T70" fmla="*/ 0 w 12"/>
                <a:gd name="T71" fmla="*/ 1 h 15"/>
                <a:gd name="T72" fmla="*/ 0 w 12"/>
                <a:gd name="T73" fmla="*/ 1 h 15"/>
                <a:gd name="T74" fmla="*/ 0 w 12"/>
                <a:gd name="T75" fmla="*/ 1 h 15"/>
                <a:gd name="T76" fmla="*/ 0 w 12"/>
                <a:gd name="T77" fmla="*/ 1 h 15"/>
                <a:gd name="T78" fmla="*/ 0 w 12"/>
                <a:gd name="T79" fmla="*/ 1 h 15"/>
                <a:gd name="T80" fmla="*/ 0 w 12"/>
                <a:gd name="T81" fmla="*/ 1 h 15"/>
                <a:gd name="T82" fmla="*/ 0 w 12"/>
                <a:gd name="T83" fmla="*/ 1 h 1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
                <a:gd name="T127" fmla="*/ 0 h 15"/>
                <a:gd name="T128" fmla="*/ 12 w 12"/>
                <a:gd name="T129" fmla="*/ 15 h 1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 h="15">
                  <a:moveTo>
                    <a:pt x="8" y="15"/>
                  </a:moveTo>
                  <a:lnTo>
                    <a:pt x="10" y="15"/>
                  </a:lnTo>
                  <a:lnTo>
                    <a:pt x="12" y="15"/>
                  </a:lnTo>
                  <a:lnTo>
                    <a:pt x="12" y="13"/>
                  </a:lnTo>
                  <a:lnTo>
                    <a:pt x="12" y="12"/>
                  </a:lnTo>
                  <a:lnTo>
                    <a:pt x="12" y="10"/>
                  </a:lnTo>
                  <a:lnTo>
                    <a:pt x="10" y="8"/>
                  </a:lnTo>
                  <a:lnTo>
                    <a:pt x="10" y="6"/>
                  </a:lnTo>
                  <a:lnTo>
                    <a:pt x="8" y="6"/>
                  </a:lnTo>
                  <a:lnTo>
                    <a:pt x="6" y="4"/>
                  </a:lnTo>
                  <a:lnTo>
                    <a:pt x="4" y="2"/>
                  </a:lnTo>
                  <a:lnTo>
                    <a:pt x="2" y="2"/>
                  </a:lnTo>
                  <a:lnTo>
                    <a:pt x="0" y="0"/>
                  </a:lnTo>
                  <a:lnTo>
                    <a:pt x="0" y="2"/>
                  </a:lnTo>
                  <a:lnTo>
                    <a:pt x="2" y="4"/>
                  </a:lnTo>
                  <a:lnTo>
                    <a:pt x="2" y="6"/>
                  </a:lnTo>
                  <a:lnTo>
                    <a:pt x="4" y="8"/>
                  </a:lnTo>
                  <a:lnTo>
                    <a:pt x="4" y="10"/>
                  </a:lnTo>
                  <a:lnTo>
                    <a:pt x="4" y="12"/>
                  </a:lnTo>
                  <a:lnTo>
                    <a:pt x="6" y="13"/>
                  </a:lnTo>
                  <a:lnTo>
                    <a:pt x="6" y="15"/>
                  </a:lnTo>
                  <a:lnTo>
                    <a:pt x="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6" name="Freeform 47"/>
            <p:cNvSpPr>
              <a:spLocks/>
            </p:cNvSpPr>
            <p:nvPr/>
          </p:nvSpPr>
          <p:spPr bwMode="auto">
            <a:xfrm>
              <a:off x="3090" y="2048"/>
              <a:ext cx="11" cy="27"/>
            </a:xfrm>
            <a:custGeom>
              <a:avLst/>
              <a:gdLst>
                <a:gd name="T0" fmla="*/ 0 w 24"/>
                <a:gd name="T1" fmla="*/ 0 h 53"/>
                <a:gd name="T2" fmla="*/ 0 w 24"/>
                <a:gd name="T3" fmla="*/ 1 h 53"/>
                <a:gd name="T4" fmla="*/ 0 w 24"/>
                <a:gd name="T5" fmla="*/ 1 h 53"/>
                <a:gd name="T6" fmla="*/ 0 w 24"/>
                <a:gd name="T7" fmla="*/ 1 h 53"/>
                <a:gd name="T8" fmla="*/ 0 w 24"/>
                <a:gd name="T9" fmla="*/ 1 h 53"/>
                <a:gd name="T10" fmla="*/ 0 w 24"/>
                <a:gd name="T11" fmla="*/ 1 h 53"/>
                <a:gd name="T12" fmla="*/ 0 w 24"/>
                <a:gd name="T13" fmla="*/ 1 h 53"/>
                <a:gd name="T14" fmla="*/ 0 w 24"/>
                <a:gd name="T15" fmla="*/ 1 h 53"/>
                <a:gd name="T16" fmla="*/ 0 w 24"/>
                <a:gd name="T17" fmla="*/ 1 h 53"/>
                <a:gd name="T18" fmla="*/ 0 w 24"/>
                <a:gd name="T19" fmla="*/ 1 h 53"/>
                <a:gd name="T20" fmla="*/ 0 w 24"/>
                <a:gd name="T21" fmla="*/ 1 h 53"/>
                <a:gd name="T22" fmla="*/ 0 w 24"/>
                <a:gd name="T23" fmla="*/ 1 h 53"/>
                <a:gd name="T24" fmla="*/ 0 w 24"/>
                <a:gd name="T25" fmla="*/ 1 h 53"/>
                <a:gd name="T26" fmla="*/ 0 w 24"/>
                <a:gd name="T27" fmla="*/ 1 h 53"/>
                <a:gd name="T28" fmla="*/ 0 w 24"/>
                <a:gd name="T29" fmla="*/ 1 h 53"/>
                <a:gd name="T30" fmla="*/ 0 w 24"/>
                <a:gd name="T31" fmla="*/ 1 h 53"/>
                <a:gd name="T32" fmla="*/ 0 w 24"/>
                <a:gd name="T33" fmla="*/ 1 h 53"/>
                <a:gd name="T34" fmla="*/ 0 w 24"/>
                <a:gd name="T35" fmla="*/ 1 h 53"/>
                <a:gd name="T36" fmla="*/ 0 w 24"/>
                <a:gd name="T37" fmla="*/ 1 h 53"/>
                <a:gd name="T38" fmla="*/ 0 w 24"/>
                <a:gd name="T39" fmla="*/ 1 h 53"/>
                <a:gd name="T40" fmla="*/ 0 w 24"/>
                <a:gd name="T41" fmla="*/ 1 h 53"/>
                <a:gd name="T42" fmla="*/ 0 w 24"/>
                <a:gd name="T43" fmla="*/ 1 h 53"/>
                <a:gd name="T44" fmla="*/ 0 w 24"/>
                <a:gd name="T45" fmla="*/ 1 h 53"/>
                <a:gd name="T46" fmla="*/ 0 w 24"/>
                <a:gd name="T47" fmla="*/ 1 h 53"/>
                <a:gd name="T48" fmla="*/ 0 w 24"/>
                <a:gd name="T49" fmla="*/ 1 h 53"/>
                <a:gd name="T50" fmla="*/ 0 w 24"/>
                <a:gd name="T51" fmla="*/ 1 h 53"/>
                <a:gd name="T52" fmla="*/ 0 w 24"/>
                <a:gd name="T53" fmla="*/ 1 h 53"/>
                <a:gd name="T54" fmla="*/ 0 w 24"/>
                <a:gd name="T55" fmla="*/ 1 h 53"/>
                <a:gd name="T56" fmla="*/ 0 w 24"/>
                <a:gd name="T57" fmla="*/ 1 h 53"/>
                <a:gd name="T58" fmla="*/ 0 w 24"/>
                <a:gd name="T59" fmla="*/ 1 h 53"/>
                <a:gd name="T60" fmla="*/ 0 w 24"/>
                <a:gd name="T61" fmla="*/ 1 h 53"/>
                <a:gd name="T62" fmla="*/ 0 w 24"/>
                <a:gd name="T63" fmla="*/ 1 h 53"/>
                <a:gd name="T64" fmla="*/ 0 w 24"/>
                <a:gd name="T65" fmla="*/ 1 h 53"/>
                <a:gd name="T66" fmla="*/ 0 w 24"/>
                <a:gd name="T67" fmla="*/ 1 h 53"/>
                <a:gd name="T68" fmla="*/ 0 w 24"/>
                <a:gd name="T69" fmla="*/ 1 h 53"/>
                <a:gd name="T70" fmla="*/ 0 w 24"/>
                <a:gd name="T71" fmla="*/ 1 h 53"/>
                <a:gd name="T72" fmla="*/ 0 w 24"/>
                <a:gd name="T73" fmla="*/ 1 h 53"/>
                <a:gd name="T74" fmla="*/ 0 w 24"/>
                <a:gd name="T75" fmla="*/ 1 h 53"/>
                <a:gd name="T76" fmla="*/ 0 w 24"/>
                <a:gd name="T77" fmla="*/ 1 h 53"/>
                <a:gd name="T78" fmla="*/ 0 w 24"/>
                <a:gd name="T79" fmla="*/ 1 h 53"/>
                <a:gd name="T80" fmla="*/ 0 w 24"/>
                <a:gd name="T81" fmla="*/ 0 h 53"/>
                <a:gd name="T82" fmla="*/ 0 w 24"/>
                <a:gd name="T83" fmla="*/ 0 h 53"/>
                <a:gd name="T84" fmla="*/ 0 w 24"/>
                <a:gd name="T85" fmla="*/ 1 h 53"/>
                <a:gd name="T86" fmla="*/ 0 w 24"/>
                <a:gd name="T87" fmla="*/ 1 h 53"/>
                <a:gd name="T88" fmla="*/ 0 w 24"/>
                <a:gd name="T89" fmla="*/ 0 h 5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
                <a:gd name="T136" fmla="*/ 0 h 53"/>
                <a:gd name="T137" fmla="*/ 24 w 24"/>
                <a:gd name="T138" fmla="*/ 53 h 5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 h="53">
                  <a:moveTo>
                    <a:pt x="0" y="0"/>
                  </a:moveTo>
                  <a:lnTo>
                    <a:pt x="2" y="4"/>
                  </a:lnTo>
                  <a:lnTo>
                    <a:pt x="2" y="10"/>
                  </a:lnTo>
                  <a:lnTo>
                    <a:pt x="4" y="16"/>
                  </a:lnTo>
                  <a:lnTo>
                    <a:pt x="6" y="23"/>
                  </a:lnTo>
                  <a:lnTo>
                    <a:pt x="8" y="29"/>
                  </a:lnTo>
                  <a:lnTo>
                    <a:pt x="10" y="37"/>
                  </a:lnTo>
                  <a:lnTo>
                    <a:pt x="12" y="43"/>
                  </a:lnTo>
                  <a:lnTo>
                    <a:pt x="14" y="47"/>
                  </a:lnTo>
                  <a:lnTo>
                    <a:pt x="18" y="51"/>
                  </a:lnTo>
                  <a:lnTo>
                    <a:pt x="20" y="53"/>
                  </a:lnTo>
                  <a:lnTo>
                    <a:pt x="22" y="51"/>
                  </a:lnTo>
                  <a:lnTo>
                    <a:pt x="24" y="49"/>
                  </a:lnTo>
                  <a:lnTo>
                    <a:pt x="24" y="47"/>
                  </a:lnTo>
                  <a:lnTo>
                    <a:pt x="24" y="45"/>
                  </a:lnTo>
                  <a:lnTo>
                    <a:pt x="22" y="43"/>
                  </a:lnTo>
                  <a:lnTo>
                    <a:pt x="20" y="41"/>
                  </a:lnTo>
                  <a:lnTo>
                    <a:pt x="18" y="37"/>
                  </a:lnTo>
                  <a:lnTo>
                    <a:pt x="16" y="31"/>
                  </a:lnTo>
                  <a:lnTo>
                    <a:pt x="14" y="25"/>
                  </a:lnTo>
                  <a:lnTo>
                    <a:pt x="12" y="19"/>
                  </a:lnTo>
                  <a:lnTo>
                    <a:pt x="8" y="14"/>
                  </a:lnTo>
                  <a:lnTo>
                    <a:pt x="6" y="10"/>
                  </a:lnTo>
                  <a:lnTo>
                    <a:pt x="4" y="4"/>
                  </a:lnTo>
                  <a:lnTo>
                    <a:pt x="2" y="0"/>
                  </a:lnTo>
                  <a:lnTo>
                    <a:pt x="0" y="0"/>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7" name="Freeform 48"/>
            <p:cNvSpPr>
              <a:spLocks/>
            </p:cNvSpPr>
            <p:nvPr/>
          </p:nvSpPr>
          <p:spPr bwMode="auto">
            <a:xfrm>
              <a:off x="3075" y="2085"/>
              <a:ext cx="46" cy="89"/>
            </a:xfrm>
            <a:custGeom>
              <a:avLst/>
              <a:gdLst>
                <a:gd name="T0" fmla="*/ 1 w 92"/>
                <a:gd name="T1" fmla="*/ 0 h 180"/>
                <a:gd name="T2" fmla="*/ 1 w 92"/>
                <a:gd name="T3" fmla="*/ 0 h 180"/>
                <a:gd name="T4" fmla="*/ 1 w 92"/>
                <a:gd name="T5" fmla="*/ 0 h 180"/>
                <a:gd name="T6" fmla="*/ 1 w 92"/>
                <a:gd name="T7" fmla="*/ 0 h 180"/>
                <a:gd name="T8" fmla="*/ 1 w 92"/>
                <a:gd name="T9" fmla="*/ 0 h 180"/>
                <a:gd name="T10" fmla="*/ 1 w 92"/>
                <a:gd name="T11" fmla="*/ 0 h 180"/>
                <a:gd name="T12" fmla="*/ 1 w 92"/>
                <a:gd name="T13" fmla="*/ 0 h 180"/>
                <a:gd name="T14" fmla="*/ 1 w 92"/>
                <a:gd name="T15" fmla="*/ 0 h 180"/>
                <a:gd name="T16" fmla="*/ 1 w 92"/>
                <a:gd name="T17" fmla="*/ 0 h 180"/>
                <a:gd name="T18" fmla="*/ 1 w 92"/>
                <a:gd name="T19" fmla="*/ 0 h 180"/>
                <a:gd name="T20" fmla="*/ 1 w 92"/>
                <a:gd name="T21" fmla="*/ 0 h 180"/>
                <a:gd name="T22" fmla="*/ 1 w 92"/>
                <a:gd name="T23" fmla="*/ 0 h 180"/>
                <a:gd name="T24" fmla="*/ 1 w 92"/>
                <a:gd name="T25" fmla="*/ 0 h 180"/>
                <a:gd name="T26" fmla="*/ 1 w 92"/>
                <a:gd name="T27" fmla="*/ 0 h 180"/>
                <a:gd name="T28" fmla="*/ 1 w 92"/>
                <a:gd name="T29" fmla="*/ 0 h 180"/>
                <a:gd name="T30" fmla="*/ 1 w 92"/>
                <a:gd name="T31" fmla="*/ 0 h 180"/>
                <a:gd name="T32" fmla="*/ 1 w 92"/>
                <a:gd name="T33" fmla="*/ 0 h 180"/>
                <a:gd name="T34" fmla="*/ 1 w 92"/>
                <a:gd name="T35" fmla="*/ 0 h 180"/>
                <a:gd name="T36" fmla="*/ 1 w 92"/>
                <a:gd name="T37" fmla="*/ 0 h 180"/>
                <a:gd name="T38" fmla="*/ 1 w 92"/>
                <a:gd name="T39" fmla="*/ 0 h 180"/>
                <a:gd name="T40" fmla="*/ 1 w 92"/>
                <a:gd name="T41" fmla="*/ 0 h 180"/>
                <a:gd name="T42" fmla="*/ 1 w 92"/>
                <a:gd name="T43" fmla="*/ 0 h 180"/>
                <a:gd name="T44" fmla="*/ 1 w 92"/>
                <a:gd name="T45" fmla="*/ 0 h 180"/>
                <a:gd name="T46" fmla="*/ 1 w 92"/>
                <a:gd name="T47" fmla="*/ 0 h 180"/>
                <a:gd name="T48" fmla="*/ 1 w 92"/>
                <a:gd name="T49" fmla="*/ 0 h 180"/>
                <a:gd name="T50" fmla="*/ 1 w 92"/>
                <a:gd name="T51" fmla="*/ 0 h 180"/>
                <a:gd name="T52" fmla="*/ 1 w 92"/>
                <a:gd name="T53" fmla="*/ 0 h 180"/>
                <a:gd name="T54" fmla="*/ 1 w 92"/>
                <a:gd name="T55" fmla="*/ 0 h 180"/>
                <a:gd name="T56" fmla="*/ 1 w 92"/>
                <a:gd name="T57" fmla="*/ 0 h 180"/>
                <a:gd name="T58" fmla="*/ 1 w 92"/>
                <a:gd name="T59" fmla="*/ 0 h 180"/>
                <a:gd name="T60" fmla="*/ 1 w 92"/>
                <a:gd name="T61" fmla="*/ 0 h 180"/>
                <a:gd name="T62" fmla="*/ 1 w 92"/>
                <a:gd name="T63" fmla="*/ 0 h 180"/>
                <a:gd name="T64" fmla="*/ 0 w 92"/>
                <a:gd name="T65" fmla="*/ 0 h 180"/>
                <a:gd name="T66" fmla="*/ 0 w 92"/>
                <a:gd name="T67" fmla="*/ 0 h 180"/>
                <a:gd name="T68" fmla="*/ 1 w 92"/>
                <a:gd name="T69" fmla="*/ 0 h 180"/>
                <a:gd name="T70" fmla="*/ 1 w 92"/>
                <a:gd name="T71" fmla="*/ 0 h 1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2"/>
                <a:gd name="T109" fmla="*/ 0 h 180"/>
                <a:gd name="T110" fmla="*/ 92 w 92"/>
                <a:gd name="T111" fmla="*/ 180 h 18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2" h="180">
                  <a:moveTo>
                    <a:pt x="6" y="180"/>
                  </a:moveTo>
                  <a:lnTo>
                    <a:pt x="17" y="168"/>
                  </a:lnTo>
                  <a:lnTo>
                    <a:pt x="29" y="155"/>
                  </a:lnTo>
                  <a:lnTo>
                    <a:pt x="41" y="141"/>
                  </a:lnTo>
                  <a:lnTo>
                    <a:pt x="53" y="127"/>
                  </a:lnTo>
                  <a:lnTo>
                    <a:pt x="62" y="112"/>
                  </a:lnTo>
                  <a:lnTo>
                    <a:pt x="72" y="96"/>
                  </a:lnTo>
                  <a:lnTo>
                    <a:pt x="80" y="80"/>
                  </a:lnTo>
                  <a:lnTo>
                    <a:pt x="86" y="65"/>
                  </a:lnTo>
                  <a:lnTo>
                    <a:pt x="90" y="47"/>
                  </a:lnTo>
                  <a:lnTo>
                    <a:pt x="92" y="30"/>
                  </a:lnTo>
                  <a:lnTo>
                    <a:pt x="92" y="28"/>
                  </a:lnTo>
                  <a:lnTo>
                    <a:pt x="92" y="24"/>
                  </a:lnTo>
                  <a:lnTo>
                    <a:pt x="92" y="22"/>
                  </a:lnTo>
                  <a:lnTo>
                    <a:pt x="92" y="18"/>
                  </a:lnTo>
                  <a:lnTo>
                    <a:pt x="92" y="16"/>
                  </a:lnTo>
                  <a:lnTo>
                    <a:pt x="90" y="12"/>
                  </a:lnTo>
                  <a:lnTo>
                    <a:pt x="90" y="10"/>
                  </a:lnTo>
                  <a:lnTo>
                    <a:pt x="90" y="6"/>
                  </a:lnTo>
                  <a:lnTo>
                    <a:pt x="88" y="4"/>
                  </a:lnTo>
                  <a:lnTo>
                    <a:pt x="88" y="0"/>
                  </a:lnTo>
                  <a:lnTo>
                    <a:pt x="86" y="0"/>
                  </a:lnTo>
                  <a:lnTo>
                    <a:pt x="84" y="22"/>
                  </a:lnTo>
                  <a:lnTo>
                    <a:pt x="80" y="39"/>
                  </a:lnTo>
                  <a:lnTo>
                    <a:pt x="74" y="59"/>
                  </a:lnTo>
                  <a:lnTo>
                    <a:pt x="66" y="76"/>
                  </a:lnTo>
                  <a:lnTo>
                    <a:pt x="57" y="94"/>
                  </a:lnTo>
                  <a:lnTo>
                    <a:pt x="47" y="112"/>
                  </a:lnTo>
                  <a:lnTo>
                    <a:pt x="35" y="129"/>
                  </a:lnTo>
                  <a:lnTo>
                    <a:pt x="23" y="145"/>
                  </a:lnTo>
                  <a:lnTo>
                    <a:pt x="12" y="160"/>
                  </a:lnTo>
                  <a:lnTo>
                    <a:pt x="0" y="176"/>
                  </a:lnTo>
                  <a:lnTo>
                    <a:pt x="0" y="180"/>
                  </a:lnTo>
                  <a:lnTo>
                    <a:pt x="6"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8" name="Freeform 49"/>
            <p:cNvSpPr>
              <a:spLocks/>
            </p:cNvSpPr>
            <p:nvPr/>
          </p:nvSpPr>
          <p:spPr bwMode="auto">
            <a:xfrm>
              <a:off x="3122" y="2078"/>
              <a:ext cx="149" cy="303"/>
            </a:xfrm>
            <a:custGeom>
              <a:avLst/>
              <a:gdLst>
                <a:gd name="T0" fmla="*/ 0 w 299"/>
                <a:gd name="T1" fmla="*/ 1 h 605"/>
                <a:gd name="T2" fmla="*/ 0 w 299"/>
                <a:gd name="T3" fmla="*/ 1 h 605"/>
                <a:gd name="T4" fmla="*/ 0 w 299"/>
                <a:gd name="T5" fmla="*/ 1 h 605"/>
                <a:gd name="T6" fmla="*/ 0 w 299"/>
                <a:gd name="T7" fmla="*/ 1 h 605"/>
                <a:gd name="T8" fmla="*/ 0 w 299"/>
                <a:gd name="T9" fmla="*/ 1 h 605"/>
                <a:gd name="T10" fmla="*/ 0 w 299"/>
                <a:gd name="T11" fmla="*/ 1 h 605"/>
                <a:gd name="T12" fmla="*/ 0 w 299"/>
                <a:gd name="T13" fmla="*/ 1 h 605"/>
                <a:gd name="T14" fmla="*/ 0 w 299"/>
                <a:gd name="T15" fmla="*/ 1 h 605"/>
                <a:gd name="T16" fmla="*/ 0 w 299"/>
                <a:gd name="T17" fmla="*/ 1 h 605"/>
                <a:gd name="T18" fmla="*/ 0 w 299"/>
                <a:gd name="T19" fmla="*/ 0 h 605"/>
                <a:gd name="T20" fmla="*/ 0 w 299"/>
                <a:gd name="T21" fmla="*/ 0 h 605"/>
                <a:gd name="T22" fmla="*/ 0 w 299"/>
                <a:gd name="T23" fmla="*/ 1 h 605"/>
                <a:gd name="T24" fmla="*/ 0 w 299"/>
                <a:gd name="T25" fmla="*/ 1 h 605"/>
                <a:gd name="T26" fmla="*/ 0 w 299"/>
                <a:gd name="T27" fmla="*/ 1 h 605"/>
                <a:gd name="T28" fmla="*/ 0 w 299"/>
                <a:gd name="T29" fmla="*/ 1 h 605"/>
                <a:gd name="T30" fmla="*/ 0 w 299"/>
                <a:gd name="T31" fmla="*/ 1 h 605"/>
                <a:gd name="T32" fmla="*/ 0 w 299"/>
                <a:gd name="T33" fmla="*/ 1 h 605"/>
                <a:gd name="T34" fmla="*/ 0 w 299"/>
                <a:gd name="T35" fmla="*/ 1 h 605"/>
                <a:gd name="T36" fmla="*/ 0 w 299"/>
                <a:gd name="T37" fmla="*/ 1 h 605"/>
                <a:gd name="T38" fmla="*/ 0 w 299"/>
                <a:gd name="T39" fmla="*/ 1 h 605"/>
                <a:gd name="T40" fmla="*/ 0 w 299"/>
                <a:gd name="T41" fmla="*/ 1 h 605"/>
                <a:gd name="T42" fmla="*/ 0 w 299"/>
                <a:gd name="T43" fmla="*/ 1 h 605"/>
                <a:gd name="T44" fmla="*/ 0 w 299"/>
                <a:gd name="T45" fmla="*/ 1 h 605"/>
                <a:gd name="T46" fmla="*/ 0 w 299"/>
                <a:gd name="T47" fmla="*/ 1 h 605"/>
                <a:gd name="T48" fmla="*/ 0 w 299"/>
                <a:gd name="T49" fmla="*/ 1 h 605"/>
                <a:gd name="T50" fmla="*/ 0 w 299"/>
                <a:gd name="T51" fmla="*/ 1 h 605"/>
                <a:gd name="T52" fmla="*/ 0 w 299"/>
                <a:gd name="T53" fmla="*/ 1 h 605"/>
                <a:gd name="T54" fmla="*/ 0 w 299"/>
                <a:gd name="T55" fmla="*/ 1 h 605"/>
                <a:gd name="T56" fmla="*/ 0 w 299"/>
                <a:gd name="T57" fmla="*/ 1 h 605"/>
                <a:gd name="T58" fmla="*/ 0 w 299"/>
                <a:gd name="T59" fmla="*/ 1 h 605"/>
                <a:gd name="T60" fmla="*/ 0 w 299"/>
                <a:gd name="T61" fmla="*/ 1 h 605"/>
                <a:gd name="T62" fmla="*/ 0 w 299"/>
                <a:gd name="T63" fmla="*/ 1 h 605"/>
                <a:gd name="T64" fmla="*/ 0 w 299"/>
                <a:gd name="T65" fmla="*/ 1 h 605"/>
                <a:gd name="T66" fmla="*/ 0 w 299"/>
                <a:gd name="T67" fmla="*/ 1 h 605"/>
                <a:gd name="T68" fmla="*/ 0 w 299"/>
                <a:gd name="T69" fmla="*/ 1 h 605"/>
                <a:gd name="T70" fmla="*/ 0 w 299"/>
                <a:gd name="T71" fmla="*/ 1 h 605"/>
                <a:gd name="T72" fmla="*/ 0 w 299"/>
                <a:gd name="T73" fmla="*/ 1 h 605"/>
                <a:gd name="T74" fmla="*/ 0 w 299"/>
                <a:gd name="T75" fmla="*/ 1 h 605"/>
                <a:gd name="T76" fmla="*/ 0 w 299"/>
                <a:gd name="T77" fmla="*/ 1 h 605"/>
                <a:gd name="T78" fmla="*/ 0 w 299"/>
                <a:gd name="T79" fmla="*/ 1 h 605"/>
                <a:gd name="T80" fmla="*/ 0 w 299"/>
                <a:gd name="T81" fmla="*/ 1 h 605"/>
                <a:gd name="T82" fmla="*/ 0 w 299"/>
                <a:gd name="T83" fmla="*/ 1 h 605"/>
                <a:gd name="T84" fmla="*/ 0 w 299"/>
                <a:gd name="T85" fmla="*/ 1 h 605"/>
                <a:gd name="T86" fmla="*/ 0 w 299"/>
                <a:gd name="T87" fmla="*/ 1 h 605"/>
                <a:gd name="T88" fmla="*/ 0 w 299"/>
                <a:gd name="T89" fmla="*/ 1 h 605"/>
                <a:gd name="T90" fmla="*/ 0 w 299"/>
                <a:gd name="T91" fmla="*/ 1 h 605"/>
                <a:gd name="T92" fmla="*/ 0 w 299"/>
                <a:gd name="T93" fmla="*/ 1 h 605"/>
                <a:gd name="T94" fmla="*/ 0 w 299"/>
                <a:gd name="T95" fmla="*/ 1 h 605"/>
                <a:gd name="T96" fmla="*/ 0 w 299"/>
                <a:gd name="T97" fmla="*/ 1 h 605"/>
                <a:gd name="T98" fmla="*/ 0 w 299"/>
                <a:gd name="T99" fmla="*/ 1 h 605"/>
                <a:gd name="T100" fmla="*/ 0 w 299"/>
                <a:gd name="T101" fmla="*/ 1 h 605"/>
                <a:gd name="T102" fmla="*/ 0 w 299"/>
                <a:gd name="T103" fmla="*/ 1 h 605"/>
                <a:gd name="T104" fmla="*/ 0 w 299"/>
                <a:gd name="T105" fmla="*/ 1 h 605"/>
                <a:gd name="T106" fmla="*/ 0 w 299"/>
                <a:gd name="T107" fmla="*/ 1 h 605"/>
                <a:gd name="T108" fmla="*/ 0 w 299"/>
                <a:gd name="T109" fmla="*/ 1 h 605"/>
                <a:gd name="T110" fmla="*/ 0 w 299"/>
                <a:gd name="T111" fmla="*/ 1 h 60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99"/>
                <a:gd name="T169" fmla="*/ 0 h 605"/>
                <a:gd name="T170" fmla="*/ 299 w 299"/>
                <a:gd name="T171" fmla="*/ 605 h 60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99" h="605">
                  <a:moveTo>
                    <a:pt x="45" y="23"/>
                  </a:moveTo>
                  <a:lnTo>
                    <a:pt x="41" y="21"/>
                  </a:lnTo>
                  <a:lnTo>
                    <a:pt x="37" y="19"/>
                  </a:lnTo>
                  <a:lnTo>
                    <a:pt x="33" y="15"/>
                  </a:lnTo>
                  <a:lnTo>
                    <a:pt x="29" y="13"/>
                  </a:lnTo>
                  <a:lnTo>
                    <a:pt x="23" y="9"/>
                  </a:lnTo>
                  <a:lnTo>
                    <a:pt x="17" y="7"/>
                  </a:lnTo>
                  <a:lnTo>
                    <a:pt x="13" y="3"/>
                  </a:lnTo>
                  <a:lnTo>
                    <a:pt x="8" y="2"/>
                  </a:lnTo>
                  <a:lnTo>
                    <a:pt x="4" y="0"/>
                  </a:lnTo>
                  <a:lnTo>
                    <a:pt x="0" y="0"/>
                  </a:lnTo>
                  <a:lnTo>
                    <a:pt x="2" y="7"/>
                  </a:lnTo>
                  <a:lnTo>
                    <a:pt x="6" y="11"/>
                  </a:lnTo>
                  <a:lnTo>
                    <a:pt x="9" y="15"/>
                  </a:lnTo>
                  <a:lnTo>
                    <a:pt x="15" y="19"/>
                  </a:lnTo>
                  <a:lnTo>
                    <a:pt x="19" y="23"/>
                  </a:lnTo>
                  <a:lnTo>
                    <a:pt x="25" y="27"/>
                  </a:lnTo>
                  <a:lnTo>
                    <a:pt x="29" y="31"/>
                  </a:lnTo>
                  <a:lnTo>
                    <a:pt x="35" y="37"/>
                  </a:lnTo>
                  <a:lnTo>
                    <a:pt x="39" y="39"/>
                  </a:lnTo>
                  <a:lnTo>
                    <a:pt x="41" y="43"/>
                  </a:lnTo>
                  <a:lnTo>
                    <a:pt x="43" y="44"/>
                  </a:lnTo>
                  <a:lnTo>
                    <a:pt x="54" y="58"/>
                  </a:lnTo>
                  <a:lnTo>
                    <a:pt x="68" y="76"/>
                  </a:lnTo>
                  <a:lnTo>
                    <a:pt x="82" y="95"/>
                  </a:lnTo>
                  <a:lnTo>
                    <a:pt x="97" y="117"/>
                  </a:lnTo>
                  <a:lnTo>
                    <a:pt x="113" y="140"/>
                  </a:lnTo>
                  <a:lnTo>
                    <a:pt x="129" y="164"/>
                  </a:lnTo>
                  <a:lnTo>
                    <a:pt x="142" y="185"/>
                  </a:lnTo>
                  <a:lnTo>
                    <a:pt x="154" y="207"/>
                  </a:lnTo>
                  <a:lnTo>
                    <a:pt x="164" y="224"/>
                  </a:lnTo>
                  <a:lnTo>
                    <a:pt x="172" y="240"/>
                  </a:lnTo>
                  <a:lnTo>
                    <a:pt x="185" y="275"/>
                  </a:lnTo>
                  <a:lnTo>
                    <a:pt x="195" y="312"/>
                  </a:lnTo>
                  <a:lnTo>
                    <a:pt x="203" y="351"/>
                  </a:lnTo>
                  <a:lnTo>
                    <a:pt x="211" y="390"/>
                  </a:lnTo>
                  <a:lnTo>
                    <a:pt x="221" y="429"/>
                  </a:lnTo>
                  <a:lnTo>
                    <a:pt x="228" y="468"/>
                  </a:lnTo>
                  <a:lnTo>
                    <a:pt x="240" y="505"/>
                  </a:lnTo>
                  <a:lnTo>
                    <a:pt x="254" y="541"/>
                  </a:lnTo>
                  <a:lnTo>
                    <a:pt x="269" y="574"/>
                  </a:lnTo>
                  <a:lnTo>
                    <a:pt x="291" y="603"/>
                  </a:lnTo>
                  <a:lnTo>
                    <a:pt x="297" y="605"/>
                  </a:lnTo>
                  <a:lnTo>
                    <a:pt x="299" y="599"/>
                  </a:lnTo>
                  <a:lnTo>
                    <a:pt x="271" y="546"/>
                  </a:lnTo>
                  <a:lnTo>
                    <a:pt x="252" y="494"/>
                  </a:lnTo>
                  <a:lnTo>
                    <a:pt x="240" y="439"/>
                  </a:lnTo>
                  <a:lnTo>
                    <a:pt x="232" y="382"/>
                  </a:lnTo>
                  <a:lnTo>
                    <a:pt x="224" y="326"/>
                  </a:lnTo>
                  <a:lnTo>
                    <a:pt x="211" y="269"/>
                  </a:lnTo>
                  <a:lnTo>
                    <a:pt x="191" y="211"/>
                  </a:lnTo>
                  <a:lnTo>
                    <a:pt x="158" y="150"/>
                  </a:lnTo>
                  <a:lnTo>
                    <a:pt x="111" y="87"/>
                  </a:lnTo>
                  <a:lnTo>
                    <a:pt x="45" y="25"/>
                  </a:lnTo>
                  <a:lnTo>
                    <a:pt x="4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39" name="Freeform 50"/>
            <p:cNvSpPr>
              <a:spLocks/>
            </p:cNvSpPr>
            <p:nvPr/>
          </p:nvSpPr>
          <p:spPr bwMode="auto">
            <a:xfrm>
              <a:off x="3060" y="2253"/>
              <a:ext cx="126" cy="178"/>
            </a:xfrm>
            <a:custGeom>
              <a:avLst/>
              <a:gdLst>
                <a:gd name="T0" fmla="*/ 1 w 252"/>
                <a:gd name="T1" fmla="*/ 0 h 358"/>
                <a:gd name="T2" fmla="*/ 1 w 252"/>
                <a:gd name="T3" fmla="*/ 0 h 358"/>
                <a:gd name="T4" fmla="*/ 1 w 252"/>
                <a:gd name="T5" fmla="*/ 0 h 358"/>
                <a:gd name="T6" fmla="*/ 1 w 252"/>
                <a:gd name="T7" fmla="*/ 0 h 358"/>
                <a:gd name="T8" fmla="*/ 1 w 252"/>
                <a:gd name="T9" fmla="*/ 0 h 358"/>
                <a:gd name="T10" fmla="*/ 1 w 252"/>
                <a:gd name="T11" fmla="*/ 0 h 358"/>
                <a:gd name="T12" fmla="*/ 1 w 252"/>
                <a:gd name="T13" fmla="*/ 0 h 358"/>
                <a:gd name="T14" fmla="*/ 1 w 252"/>
                <a:gd name="T15" fmla="*/ 0 h 358"/>
                <a:gd name="T16" fmla="*/ 1 w 252"/>
                <a:gd name="T17" fmla="*/ 0 h 358"/>
                <a:gd name="T18" fmla="*/ 1 w 252"/>
                <a:gd name="T19" fmla="*/ 0 h 358"/>
                <a:gd name="T20" fmla="*/ 1 w 252"/>
                <a:gd name="T21" fmla="*/ 0 h 358"/>
                <a:gd name="T22" fmla="*/ 1 w 252"/>
                <a:gd name="T23" fmla="*/ 0 h 358"/>
                <a:gd name="T24" fmla="*/ 1 w 252"/>
                <a:gd name="T25" fmla="*/ 0 h 358"/>
                <a:gd name="T26" fmla="*/ 1 w 252"/>
                <a:gd name="T27" fmla="*/ 0 h 358"/>
                <a:gd name="T28" fmla="*/ 1 w 252"/>
                <a:gd name="T29" fmla="*/ 0 h 358"/>
                <a:gd name="T30" fmla="*/ 1 w 252"/>
                <a:gd name="T31" fmla="*/ 0 h 358"/>
                <a:gd name="T32" fmla="*/ 1 w 252"/>
                <a:gd name="T33" fmla="*/ 0 h 358"/>
                <a:gd name="T34" fmla="*/ 1 w 252"/>
                <a:gd name="T35" fmla="*/ 0 h 358"/>
                <a:gd name="T36" fmla="*/ 1 w 252"/>
                <a:gd name="T37" fmla="*/ 0 h 358"/>
                <a:gd name="T38" fmla="*/ 1 w 252"/>
                <a:gd name="T39" fmla="*/ 0 h 358"/>
                <a:gd name="T40" fmla="*/ 1 w 252"/>
                <a:gd name="T41" fmla="*/ 0 h 358"/>
                <a:gd name="T42" fmla="*/ 1 w 252"/>
                <a:gd name="T43" fmla="*/ 0 h 358"/>
                <a:gd name="T44" fmla="*/ 1 w 252"/>
                <a:gd name="T45" fmla="*/ 0 h 358"/>
                <a:gd name="T46" fmla="*/ 1 w 252"/>
                <a:gd name="T47" fmla="*/ 0 h 358"/>
                <a:gd name="T48" fmla="*/ 1 w 252"/>
                <a:gd name="T49" fmla="*/ 0 h 358"/>
                <a:gd name="T50" fmla="*/ 1 w 252"/>
                <a:gd name="T51" fmla="*/ 0 h 358"/>
                <a:gd name="T52" fmla="*/ 0 w 252"/>
                <a:gd name="T53" fmla="*/ 0 h 358"/>
                <a:gd name="T54" fmla="*/ 1 w 252"/>
                <a:gd name="T55" fmla="*/ 0 h 358"/>
                <a:gd name="T56" fmla="*/ 1 w 252"/>
                <a:gd name="T57" fmla="*/ 0 h 358"/>
                <a:gd name="T58" fmla="*/ 1 w 252"/>
                <a:gd name="T59" fmla="*/ 0 h 358"/>
                <a:gd name="T60" fmla="*/ 1 w 252"/>
                <a:gd name="T61" fmla="*/ 0 h 358"/>
                <a:gd name="T62" fmla="*/ 1 w 252"/>
                <a:gd name="T63" fmla="*/ 0 h 358"/>
                <a:gd name="T64" fmla="*/ 1 w 252"/>
                <a:gd name="T65" fmla="*/ 0 h 358"/>
                <a:gd name="T66" fmla="*/ 1 w 252"/>
                <a:gd name="T67" fmla="*/ 0 h 358"/>
                <a:gd name="T68" fmla="*/ 1 w 252"/>
                <a:gd name="T69" fmla="*/ 0 h 358"/>
                <a:gd name="T70" fmla="*/ 1 w 252"/>
                <a:gd name="T71" fmla="*/ 0 h 358"/>
                <a:gd name="T72" fmla="*/ 1 w 252"/>
                <a:gd name="T73" fmla="*/ 0 h 358"/>
                <a:gd name="T74" fmla="*/ 1 w 252"/>
                <a:gd name="T75" fmla="*/ 0 h 358"/>
                <a:gd name="T76" fmla="*/ 1 w 252"/>
                <a:gd name="T77" fmla="*/ 0 h 358"/>
                <a:gd name="T78" fmla="*/ 1 w 252"/>
                <a:gd name="T79" fmla="*/ 0 h 358"/>
                <a:gd name="T80" fmla="*/ 1 w 252"/>
                <a:gd name="T81" fmla="*/ 0 h 358"/>
                <a:gd name="T82" fmla="*/ 1 w 252"/>
                <a:gd name="T83" fmla="*/ 0 h 358"/>
                <a:gd name="T84" fmla="*/ 1 w 252"/>
                <a:gd name="T85" fmla="*/ 0 h 358"/>
                <a:gd name="T86" fmla="*/ 1 w 252"/>
                <a:gd name="T87" fmla="*/ 0 h 358"/>
                <a:gd name="T88" fmla="*/ 1 w 252"/>
                <a:gd name="T89" fmla="*/ 0 h 358"/>
                <a:gd name="T90" fmla="*/ 1 w 252"/>
                <a:gd name="T91" fmla="*/ 0 h 358"/>
                <a:gd name="T92" fmla="*/ 1 w 252"/>
                <a:gd name="T93" fmla="*/ 0 h 358"/>
                <a:gd name="T94" fmla="*/ 1 w 252"/>
                <a:gd name="T95" fmla="*/ 0 h 358"/>
                <a:gd name="T96" fmla="*/ 1 w 252"/>
                <a:gd name="T97" fmla="*/ 0 h 358"/>
                <a:gd name="T98" fmla="*/ 1 w 252"/>
                <a:gd name="T99" fmla="*/ 0 h 3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2"/>
                <a:gd name="T151" fmla="*/ 0 h 358"/>
                <a:gd name="T152" fmla="*/ 252 w 252"/>
                <a:gd name="T153" fmla="*/ 358 h 3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2" h="358">
                  <a:moveTo>
                    <a:pt x="250" y="0"/>
                  </a:moveTo>
                  <a:lnTo>
                    <a:pt x="240" y="2"/>
                  </a:lnTo>
                  <a:lnTo>
                    <a:pt x="238" y="4"/>
                  </a:lnTo>
                  <a:lnTo>
                    <a:pt x="236" y="6"/>
                  </a:lnTo>
                  <a:lnTo>
                    <a:pt x="234" y="8"/>
                  </a:lnTo>
                  <a:lnTo>
                    <a:pt x="230" y="10"/>
                  </a:lnTo>
                  <a:lnTo>
                    <a:pt x="228" y="12"/>
                  </a:lnTo>
                  <a:lnTo>
                    <a:pt x="226" y="16"/>
                  </a:lnTo>
                  <a:lnTo>
                    <a:pt x="222" y="18"/>
                  </a:lnTo>
                  <a:lnTo>
                    <a:pt x="220" y="22"/>
                  </a:lnTo>
                  <a:lnTo>
                    <a:pt x="220" y="24"/>
                  </a:lnTo>
                  <a:lnTo>
                    <a:pt x="220" y="26"/>
                  </a:lnTo>
                  <a:lnTo>
                    <a:pt x="220" y="28"/>
                  </a:lnTo>
                  <a:lnTo>
                    <a:pt x="220" y="29"/>
                  </a:lnTo>
                  <a:lnTo>
                    <a:pt x="220" y="31"/>
                  </a:lnTo>
                  <a:lnTo>
                    <a:pt x="222" y="31"/>
                  </a:lnTo>
                  <a:lnTo>
                    <a:pt x="222" y="33"/>
                  </a:lnTo>
                  <a:lnTo>
                    <a:pt x="224" y="35"/>
                  </a:lnTo>
                  <a:lnTo>
                    <a:pt x="218" y="41"/>
                  </a:lnTo>
                  <a:lnTo>
                    <a:pt x="213" y="49"/>
                  </a:lnTo>
                  <a:lnTo>
                    <a:pt x="207" y="53"/>
                  </a:lnTo>
                  <a:lnTo>
                    <a:pt x="203" y="59"/>
                  </a:lnTo>
                  <a:lnTo>
                    <a:pt x="199" y="63"/>
                  </a:lnTo>
                  <a:lnTo>
                    <a:pt x="193" y="69"/>
                  </a:lnTo>
                  <a:lnTo>
                    <a:pt x="191" y="74"/>
                  </a:lnTo>
                  <a:lnTo>
                    <a:pt x="187" y="82"/>
                  </a:lnTo>
                  <a:lnTo>
                    <a:pt x="187" y="92"/>
                  </a:lnTo>
                  <a:lnTo>
                    <a:pt x="185" y="102"/>
                  </a:lnTo>
                  <a:lnTo>
                    <a:pt x="185" y="104"/>
                  </a:lnTo>
                  <a:lnTo>
                    <a:pt x="185" y="106"/>
                  </a:lnTo>
                  <a:lnTo>
                    <a:pt x="185" y="108"/>
                  </a:lnTo>
                  <a:lnTo>
                    <a:pt x="183" y="110"/>
                  </a:lnTo>
                  <a:lnTo>
                    <a:pt x="183" y="112"/>
                  </a:lnTo>
                  <a:lnTo>
                    <a:pt x="181" y="113"/>
                  </a:lnTo>
                  <a:lnTo>
                    <a:pt x="179" y="115"/>
                  </a:lnTo>
                  <a:lnTo>
                    <a:pt x="179" y="117"/>
                  </a:lnTo>
                  <a:lnTo>
                    <a:pt x="177" y="119"/>
                  </a:lnTo>
                  <a:lnTo>
                    <a:pt x="160" y="145"/>
                  </a:lnTo>
                  <a:lnTo>
                    <a:pt x="146" y="170"/>
                  </a:lnTo>
                  <a:lnTo>
                    <a:pt x="132" y="196"/>
                  </a:lnTo>
                  <a:lnTo>
                    <a:pt x="119" y="223"/>
                  </a:lnTo>
                  <a:lnTo>
                    <a:pt x="105" y="248"/>
                  </a:lnTo>
                  <a:lnTo>
                    <a:pt x="91" y="272"/>
                  </a:lnTo>
                  <a:lnTo>
                    <a:pt x="74" y="295"/>
                  </a:lnTo>
                  <a:lnTo>
                    <a:pt x="54" y="315"/>
                  </a:lnTo>
                  <a:lnTo>
                    <a:pt x="33" y="332"/>
                  </a:lnTo>
                  <a:lnTo>
                    <a:pt x="3" y="346"/>
                  </a:lnTo>
                  <a:lnTo>
                    <a:pt x="0" y="356"/>
                  </a:lnTo>
                  <a:lnTo>
                    <a:pt x="9" y="358"/>
                  </a:lnTo>
                  <a:lnTo>
                    <a:pt x="21" y="356"/>
                  </a:lnTo>
                  <a:lnTo>
                    <a:pt x="31" y="352"/>
                  </a:lnTo>
                  <a:lnTo>
                    <a:pt x="43" y="346"/>
                  </a:lnTo>
                  <a:lnTo>
                    <a:pt x="52" y="342"/>
                  </a:lnTo>
                  <a:lnTo>
                    <a:pt x="60" y="336"/>
                  </a:lnTo>
                  <a:lnTo>
                    <a:pt x="70" y="330"/>
                  </a:lnTo>
                  <a:lnTo>
                    <a:pt x="78" y="322"/>
                  </a:lnTo>
                  <a:lnTo>
                    <a:pt x="88" y="315"/>
                  </a:lnTo>
                  <a:lnTo>
                    <a:pt x="93" y="307"/>
                  </a:lnTo>
                  <a:lnTo>
                    <a:pt x="101" y="297"/>
                  </a:lnTo>
                  <a:lnTo>
                    <a:pt x="111" y="281"/>
                  </a:lnTo>
                  <a:lnTo>
                    <a:pt x="119" y="266"/>
                  </a:lnTo>
                  <a:lnTo>
                    <a:pt x="129" y="250"/>
                  </a:lnTo>
                  <a:lnTo>
                    <a:pt x="136" y="235"/>
                  </a:lnTo>
                  <a:lnTo>
                    <a:pt x="144" y="217"/>
                  </a:lnTo>
                  <a:lnTo>
                    <a:pt x="152" y="201"/>
                  </a:lnTo>
                  <a:lnTo>
                    <a:pt x="160" y="186"/>
                  </a:lnTo>
                  <a:lnTo>
                    <a:pt x="170" y="170"/>
                  </a:lnTo>
                  <a:lnTo>
                    <a:pt x="179" y="156"/>
                  </a:lnTo>
                  <a:lnTo>
                    <a:pt x="189" y="141"/>
                  </a:lnTo>
                  <a:lnTo>
                    <a:pt x="193" y="135"/>
                  </a:lnTo>
                  <a:lnTo>
                    <a:pt x="197" y="131"/>
                  </a:lnTo>
                  <a:lnTo>
                    <a:pt x="199" y="125"/>
                  </a:lnTo>
                  <a:lnTo>
                    <a:pt x="203" y="119"/>
                  </a:lnTo>
                  <a:lnTo>
                    <a:pt x="205" y="115"/>
                  </a:lnTo>
                  <a:lnTo>
                    <a:pt x="205" y="110"/>
                  </a:lnTo>
                  <a:lnTo>
                    <a:pt x="207" y="104"/>
                  </a:lnTo>
                  <a:lnTo>
                    <a:pt x="207" y="98"/>
                  </a:lnTo>
                  <a:lnTo>
                    <a:pt x="207" y="92"/>
                  </a:lnTo>
                  <a:lnTo>
                    <a:pt x="205" y="84"/>
                  </a:lnTo>
                  <a:lnTo>
                    <a:pt x="209" y="78"/>
                  </a:lnTo>
                  <a:lnTo>
                    <a:pt x="215" y="74"/>
                  </a:lnTo>
                  <a:lnTo>
                    <a:pt x="218" y="69"/>
                  </a:lnTo>
                  <a:lnTo>
                    <a:pt x="222" y="65"/>
                  </a:lnTo>
                  <a:lnTo>
                    <a:pt x="226" y="59"/>
                  </a:lnTo>
                  <a:lnTo>
                    <a:pt x="230" y="55"/>
                  </a:lnTo>
                  <a:lnTo>
                    <a:pt x="234" y="49"/>
                  </a:lnTo>
                  <a:lnTo>
                    <a:pt x="238" y="43"/>
                  </a:lnTo>
                  <a:lnTo>
                    <a:pt x="240" y="37"/>
                  </a:lnTo>
                  <a:lnTo>
                    <a:pt x="244" y="31"/>
                  </a:lnTo>
                  <a:lnTo>
                    <a:pt x="240" y="26"/>
                  </a:lnTo>
                  <a:lnTo>
                    <a:pt x="252" y="10"/>
                  </a:lnTo>
                  <a:lnTo>
                    <a:pt x="252" y="0"/>
                  </a:lnTo>
                  <a:lnTo>
                    <a:pt x="2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0" name="Freeform 51"/>
            <p:cNvSpPr>
              <a:spLocks/>
            </p:cNvSpPr>
            <p:nvPr/>
          </p:nvSpPr>
          <p:spPr bwMode="auto">
            <a:xfrm>
              <a:off x="2894" y="2178"/>
              <a:ext cx="221" cy="384"/>
            </a:xfrm>
            <a:custGeom>
              <a:avLst/>
              <a:gdLst>
                <a:gd name="T0" fmla="*/ 1 w 442"/>
                <a:gd name="T1" fmla="*/ 1 h 767"/>
                <a:gd name="T2" fmla="*/ 1 w 442"/>
                <a:gd name="T3" fmla="*/ 1 h 767"/>
                <a:gd name="T4" fmla="*/ 1 w 442"/>
                <a:gd name="T5" fmla="*/ 1 h 767"/>
                <a:gd name="T6" fmla="*/ 1 w 442"/>
                <a:gd name="T7" fmla="*/ 1 h 767"/>
                <a:gd name="T8" fmla="*/ 1 w 442"/>
                <a:gd name="T9" fmla="*/ 1 h 767"/>
                <a:gd name="T10" fmla="*/ 1 w 442"/>
                <a:gd name="T11" fmla="*/ 1 h 767"/>
                <a:gd name="T12" fmla="*/ 1 w 442"/>
                <a:gd name="T13" fmla="*/ 1 h 767"/>
                <a:gd name="T14" fmla="*/ 1 w 442"/>
                <a:gd name="T15" fmla="*/ 1 h 767"/>
                <a:gd name="T16" fmla="*/ 1 w 442"/>
                <a:gd name="T17" fmla="*/ 1 h 767"/>
                <a:gd name="T18" fmla="*/ 1 w 442"/>
                <a:gd name="T19" fmla="*/ 1 h 767"/>
                <a:gd name="T20" fmla="*/ 1 w 442"/>
                <a:gd name="T21" fmla="*/ 1 h 767"/>
                <a:gd name="T22" fmla="*/ 1 w 442"/>
                <a:gd name="T23" fmla="*/ 1 h 767"/>
                <a:gd name="T24" fmla="*/ 1 w 442"/>
                <a:gd name="T25" fmla="*/ 1 h 767"/>
                <a:gd name="T26" fmla="*/ 1 w 442"/>
                <a:gd name="T27" fmla="*/ 1 h 767"/>
                <a:gd name="T28" fmla="*/ 1 w 442"/>
                <a:gd name="T29" fmla="*/ 1 h 767"/>
                <a:gd name="T30" fmla="*/ 1 w 442"/>
                <a:gd name="T31" fmla="*/ 1 h 767"/>
                <a:gd name="T32" fmla="*/ 1 w 442"/>
                <a:gd name="T33" fmla="*/ 1 h 767"/>
                <a:gd name="T34" fmla="*/ 1 w 442"/>
                <a:gd name="T35" fmla="*/ 1 h 767"/>
                <a:gd name="T36" fmla="*/ 1 w 442"/>
                <a:gd name="T37" fmla="*/ 1 h 767"/>
                <a:gd name="T38" fmla="*/ 1 w 442"/>
                <a:gd name="T39" fmla="*/ 1 h 767"/>
                <a:gd name="T40" fmla="*/ 1 w 442"/>
                <a:gd name="T41" fmla="*/ 1 h 767"/>
                <a:gd name="T42" fmla="*/ 1 w 442"/>
                <a:gd name="T43" fmla="*/ 1 h 767"/>
                <a:gd name="T44" fmla="*/ 1 w 442"/>
                <a:gd name="T45" fmla="*/ 1 h 767"/>
                <a:gd name="T46" fmla="*/ 1 w 442"/>
                <a:gd name="T47" fmla="*/ 1 h 767"/>
                <a:gd name="T48" fmla="*/ 1 w 442"/>
                <a:gd name="T49" fmla="*/ 1 h 767"/>
                <a:gd name="T50" fmla="*/ 1 w 442"/>
                <a:gd name="T51" fmla="*/ 1 h 767"/>
                <a:gd name="T52" fmla="*/ 1 w 442"/>
                <a:gd name="T53" fmla="*/ 1 h 767"/>
                <a:gd name="T54" fmla="*/ 1 w 442"/>
                <a:gd name="T55" fmla="*/ 1 h 767"/>
                <a:gd name="T56" fmla="*/ 1 w 442"/>
                <a:gd name="T57" fmla="*/ 1 h 767"/>
                <a:gd name="T58" fmla="*/ 1 w 442"/>
                <a:gd name="T59" fmla="*/ 1 h 767"/>
                <a:gd name="T60" fmla="*/ 1 w 442"/>
                <a:gd name="T61" fmla="*/ 1 h 767"/>
                <a:gd name="T62" fmla="*/ 1 w 442"/>
                <a:gd name="T63" fmla="*/ 1 h 767"/>
                <a:gd name="T64" fmla="*/ 1 w 442"/>
                <a:gd name="T65" fmla="*/ 1 h 767"/>
                <a:gd name="T66" fmla="*/ 0 w 442"/>
                <a:gd name="T67" fmla="*/ 1 h 767"/>
                <a:gd name="T68" fmla="*/ 1 w 442"/>
                <a:gd name="T69" fmla="*/ 1 h 767"/>
                <a:gd name="T70" fmla="*/ 1 w 442"/>
                <a:gd name="T71" fmla="*/ 1 h 767"/>
                <a:gd name="T72" fmla="*/ 0 w 442"/>
                <a:gd name="T73" fmla="*/ 1 h 767"/>
                <a:gd name="T74" fmla="*/ 1 w 442"/>
                <a:gd name="T75" fmla="*/ 1 h 767"/>
                <a:gd name="T76" fmla="*/ 1 w 442"/>
                <a:gd name="T77" fmla="*/ 1 h 767"/>
                <a:gd name="T78" fmla="*/ 1 w 442"/>
                <a:gd name="T79" fmla="*/ 1 h 767"/>
                <a:gd name="T80" fmla="*/ 1 w 442"/>
                <a:gd name="T81" fmla="*/ 1 h 767"/>
                <a:gd name="T82" fmla="*/ 1 w 442"/>
                <a:gd name="T83" fmla="*/ 1 h 767"/>
                <a:gd name="T84" fmla="*/ 1 w 442"/>
                <a:gd name="T85" fmla="*/ 1 h 767"/>
                <a:gd name="T86" fmla="*/ 1 w 442"/>
                <a:gd name="T87" fmla="*/ 1 h 767"/>
                <a:gd name="T88" fmla="*/ 1 w 442"/>
                <a:gd name="T89" fmla="*/ 1 h 767"/>
                <a:gd name="T90" fmla="*/ 1 w 442"/>
                <a:gd name="T91" fmla="*/ 1 h 767"/>
                <a:gd name="T92" fmla="*/ 1 w 442"/>
                <a:gd name="T93" fmla="*/ 1 h 767"/>
                <a:gd name="T94" fmla="*/ 1 w 442"/>
                <a:gd name="T95" fmla="*/ 1 h 767"/>
                <a:gd name="T96" fmla="*/ 1 w 442"/>
                <a:gd name="T97" fmla="*/ 1 h 767"/>
                <a:gd name="T98" fmla="*/ 1 w 442"/>
                <a:gd name="T99" fmla="*/ 1 h 767"/>
                <a:gd name="T100" fmla="*/ 1 w 442"/>
                <a:gd name="T101" fmla="*/ 1 h 767"/>
                <a:gd name="T102" fmla="*/ 1 w 442"/>
                <a:gd name="T103" fmla="*/ 1 h 767"/>
                <a:gd name="T104" fmla="*/ 1 w 442"/>
                <a:gd name="T105" fmla="*/ 1 h 767"/>
                <a:gd name="T106" fmla="*/ 1 w 442"/>
                <a:gd name="T107" fmla="*/ 1 h 767"/>
                <a:gd name="T108" fmla="*/ 1 w 442"/>
                <a:gd name="T109" fmla="*/ 1 h 767"/>
                <a:gd name="T110" fmla="*/ 1 w 442"/>
                <a:gd name="T111" fmla="*/ 1 h 767"/>
                <a:gd name="T112" fmla="*/ 1 w 442"/>
                <a:gd name="T113" fmla="*/ 1 h 767"/>
                <a:gd name="T114" fmla="*/ 1 w 442"/>
                <a:gd name="T115" fmla="*/ 1 h 767"/>
                <a:gd name="T116" fmla="*/ 1 w 442"/>
                <a:gd name="T117" fmla="*/ 1 h 767"/>
                <a:gd name="T118" fmla="*/ 1 w 442"/>
                <a:gd name="T119" fmla="*/ 1 h 767"/>
                <a:gd name="T120" fmla="*/ 1 w 442"/>
                <a:gd name="T121" fmla="*/ 1 h 767"/>
                <a:gd name="T122" fmla="*/ 1 w 442"/>
                <a:gd name="T123" fmla="*/ 1 h 767"/>
                <a:gd name="T124" fmla="*/ 1 w 442"/>
                <a:gd name="T125" fmla="*/ 1 h 76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42"/>
                <a:gd name="T190" fmla="*/ 0 h 767"/>
                <a:gd name="T191" fmla="*/ 442 w 442"/>
                <a:gd name="T192" fmla="*/ 767 h 76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42" h="767">
                  <a:moveTo>
                    <a:pt x="176" y="459"/>
                  </a:moveTo>
                  <a:lnTo>
                    <a:pt x="164" y="453"/>
                  </a:lnTo>
                  <a:lnTo>
                    <a:pt x="153" y="447"/>
                  </a:lnTo>
                  <a:lnTo>
                    <a:pt x="139" y="441"/>
                  </a:lnTo>
                  <a:lnTo>
                    <a:pt x="127" y="433"/>
                  </a:lnTo>
                  <a:lnTo>
                    <a:pt x="116" y="428"/>
                  </a:lnTo>
                  <a:lnTo>
                    <a:pt x="102" y="420"/>
                  </a:lnTo>
                  <a:lnTo>
                    <a:pt x="90" y="412"/>
                  </a:lnTo>
                  <a:lnTo>
                    <a:pt x="78" y="406"/>
                  </a:lnTo>
                  <a:lnTo>
                    <a:pt x="65" y="398"/>
                  </a:lnTo>
                  <a:lnTo>
                    <a:pt x="53" y="392"/>
                  </a:lnTo>
                  <a:lnTo>
                    <a:pt x="51" y="392"/>
                  </a:lnTo>
                  <a:lnTo>
                    <a:pt x="49" y="390"/>
                  </a:lnTo>
                  <a:lnTo>
                    <a:pt x="47" y="390"/>
                  </a:lnTo>
                  <a:lnTo>
                    <a:pt x="45" y="390"/>
                  </a:lnTo>
                  <a:lnTo>
                    <a:pt x="45" y="388"/>
                  </a:lnTo>
                  <a:lnTo>
                    <a:pt x="45" y="386"/>
                  </a:lnTo>
                  <a:lnTo>
                    <a:pt x="45" y="385"/>
                  </a:lnTo>
                  <a:lnTo>
                    <a:pt x="43" y="383"/>
                  </a:lnTo>
                  <a:lnTo>
                    <a:pt x="43" y="381"/>
                  </a:lnTo>
                  <a:lnTo>
                    <a:pt x="43" y="379"/>
                  </a:lnTo>
                  <a:lnTo>
                    <a:pt x="43" y="377"/>
                  </a:lnTo>
                  <a:lnTo>
                    <a:pt x="43" y="369"/>
                  </a:lnTo>
                  <a:lnTo>
                    <a:pt x="45" y="359"/>
                  </a:lnTo>
                  <a:lnTo>
                    <a:pt x="45" y="349"/>
                  </a:lnTo>
                  <a:lnTo>
                    <a:pt x="47" y="338"/>
                  </a:lnTo>
                  <a:lnTo>
                    <a:pt x="49" y="326"/>
                  </a:lnTo>
                  <a:lnTo>
                    <a:pt x="51" y="316"/>
                  </a:lnTo>
                  <a:lnTo>
                    <a:pt x="53" y="304"/>
                  </a:lnTo>
                  <a:lnTo>
                    <a:pt x="55" y="295"/>
                  </a:lnTo>
                  <a:lnTo>
                    <a:pt x="59" y="287"/>
                  </a:lnTo>
                  <a:lnTo>
                    <a:pt x="63" y="277"/>
                  </a:lnTo>
                  <a:lnTo>
                    <a:pt x="65" y="277"/>
                  </a:lnTo>
                  <a:lnTo>
                    <a:pt x="65" y="275"/>
                  </a:lnTo>
                  <a:lnTo>
                    <a:pt x="75" y="275"/>
                  </a:lnTo>
                  <a:lnTo>
                    <a:pt x="86" y="277"/>
                  </a:lnTo>
                  <a:lnTo>
                    <a:pt x="96" y="277"/>
                  </a:lnTo>
                  <a:lnTo>
                    <a:pt x="108" y="279"/>
                  </a:lnTo>
                  <a:lnTo>
                    <a:pt x="118" y="279"/>
                  </a:lnTo>
                  <a:lnTo>
                    <a:pt x="127" y="281"/>
                  </a:lnTo>
                  <a:lnTo>
                    <a:pt x="137" y="285"/>
                  </a:lnTo>
                  <a:lnTo>
                    <a:pt x="145" y="287"/>
                  </a:lnTo>
                  <a:lnTo>
                    <a:pt x="151" y="291"/>
                  </a:lnTo>
                  <a:lnTo>
                    <a:pt x="155" y="297"/>
                  </a:lnTo>
                  <a:lnTo>
                    <a:pt x="163" y="299"/>
                  </a:lnTo>
                  <a:lnTo>
                    <a:pt x="170" y="302"/>
                  </a:lnTo>
                  <a:lnTo>
                    <a:pt x="178" y="304"/>
                  </a:lnTo>
                  <a:lnTo>
                    <a:pt x="186" y="308"/>
                  </a:lnTo>
                  <a:lnTo>
                    <a:pt x="194" y="310"/>
                  </a:lnTo>
                  <a:lnTo>
                    <a:pt x="202" y="312"/>
                  </a:lnTo>
                  <a:lnTo>
                    <a:pt x="211" y="314"/>
                  </a:lnTo>
                  <a:lnTo>
                    <a:pt x="219" y="316"/>
                  </a:lnTo>
                  <a:lnTo>
                    <a:pt x="227" y="316"/>
                  </a:lnTo>
                  <a:lnTo>
                    <a:pt x="235" y="316"/>
                  </a:lnTo>
                  <a:lnTo>
                    <a:pt x="237" y="316"/>
                  </a:lnTo>
                  <a:lnTo>
                    <a:pt x="239" y="316"/>
                  </a:lnTo>
                  <a:lnTo>
                    <a:pt x="241" y="316"/>
                  </a:lnTo>
                  <a:lnTo>
                    <a:pt x="243" y="314"/>
                  </a:lnTo>
                  <a:lnTo>
                    <a:pt x="245" y="314"/>
                  </a:lnTo>
                  <a:lnTo>
                    <a:pt x="247" y="312"/>
                  </a:lnTo>
                  <a:lnTo>
                    <a:pt x="249" y="310"/>
                  </a:lnTo>
                  <a:lnTo>
                    <a:pt x="250" y="308"/>
                  </a:lnTo>
                  <a:lnTo>
                    <a:pt x="250" y="306"/>
                  </a:lnTo>
                  <a:lnTo>
                    <a:pt x="250" y="304"/>
                  </a:lnTo>
                  <a:lnTo>
                    <a:pt x="252" y="302"/>
                  </a:lnTo>
                  <a:lnTo>
                    <a:pt x="252" y="299"/>
                  </a:lnTo>
                  <a:lnTo>
                    <a:pt x="254" y="295"/>
                  </a:lnTo>
                  <a:lnTo>
                    <a:pt x="256" y="293"/>
                  </a:lnTo>
                  <a:lnTo>
                    <a:pt x="256" y="289"/>
                  </a:lnTo>
                  <a:lnTo>
                    <a:pt x="258" y="287"/>
                  </a:lnTo>
                  <a:lnTo>
                    <a:pt x="260" y="285"/>
                  </a:lnTo>
                  <a:lnTo>
                    <a:pt x="262" y="283"/>
                  </a:lnTo>
                  <a:lnTo>
                    <a:pt x="264" y="285"/>
                  </a:lnTo>
                  <a:lnTo>
                    <a:pt x="268" y="285"/>
                  </a:lnTo>
                  <a:lnTo>
                    <a:pt x="270" y="287"/>
                  </a:lnTo>
                  <a:lnTo>
                    <a:pt x="272" y="289"/>
                  </a:lnTo>
                  <a:lnTo>
                    <a:pt x="276" y="291"/>
                  </a:lnTo>
                  <a:lnTo>
                    <a:pt x="278" y="293"/>
                  </a:lnTo>
                  <a:lnTo>
                    <a:pt x="280" y="295"/>
                  </a:lnTo>
                  <a:lnTo>
                    <a:pt x="284" y="297"/>
                  </a:lnTo>
                  <a:lnTo>
                    <a:pt x="286" y="297"/>
                  </a:lnTo>
                  <a:lnTo>
                    <a:pt x="290" y="299"/>
                  </a:lnTo>
                  <a:lnTo>
                    <a:pt x="292" y="297"/>
                  </a:lnTo>
                  <a:lnTo>
                    <a:pt x="293" y="297"/>
                  </a:lnTo>
                  <a:lnTo>
                    <a:pt x="295" y="295"/>
                  </a:lnTo>
                  <a:lnTo>
                    <a:pt x="297" y="293"/>
                  </a:lnTo>
                  <a:lnTo>
                    <a:pt x="299" y="293"/>
                  </a:lnTo>
                  <a:lnTo>
                    <a:pt x="301" y="291"/>
                  </a:lnTo>
                  <a:lnTo>
                    <a:pt x="301" y="289"/>
                  </a:lnTo>
                  <a:lnTo>
                    <a:pt x="303" y="287"/>
                  </a:lnTo>
                  <a:lnTo>
                    <a:pt x="321" y="263"/>
                  </a:lnTo>
                  <a:lnTo>
                    <a:pt x="333" y="240"/>
                  </a:lnTo>
                  <a:lnTo>
                    <a:pt x="340" y="217"/>
                  </a:lnTo>
                  <a:lnTo>
                    <a:pt x="348" y="191"/>
                  </a:lnTo>
                  <a:lnTo>
                    <a:pt x="354" y="166"/>
                  </a:lnTo>
                  <a:lnTo>
                    <a:pt x="362" y="140"/>
                  </a:lnTo>
                  <a:lnTo>
                    <a:pt x="370" y="117"/>
                  </a:lnTo>
                  <a:lnTo>
                    <a:pt x="379" y="93"/>
                  </a:lnTo>
                  <a:lnTo>
                    <a:pt x="395" y="74"/>
                  </a:lnTo>
                  <a:lnTo>
                    <a:pt x="417" y="54"/>
                  </a:lnTo>
                  <a:lnTo>
                    <a:pt x="419" y="52"/>
                  </a:lnTo>
                  <a:lnTo>
                    <a:pt x="419" y="51"/>
                  </a:lnTo>
                  <a:lnTo>
                    <a:pt x="421" y="49"/>
                  </a:lnTo>
                  <a:lnTo>
                    <a:pt x="421" y="47"/>
                  </a:lnTo>
                  <a:lnTo>
                    <a:pt x="421" y="45"/>
                  </a:lnTo>
                  <a:lnTo>
                    <a:pt x="419" y="45"/>
                  </a:lnTo>
                  <a:lnTo>
                    <a:pt x="417" y="43"/>
                  </a:lnTo>
                  <a:lnTo>
                    <a:pt x="415" y="43"/>
                  </a:lnTo>
                  <a:lnTo>
                    <a:pt x="413" y="43"/>
                  </a:lnTo>
                  <a:lnTo>
                    <a:pt x="409" y="41"/>
                  </a:lnTo>
                  <a:lnTo>
                    <a:pt x="407" y="41"/>
                  </a:lnTo>
                  <a:lnTo>
                    <a:pt x="405" y="41"/>
                  </a:lnTo>
                  <a:lnTo>
                    <a:pt x="403" y="41"/>
                  </a:lnTo>
                  <a:lnTo>
                    <a:pt x="407" y="37"/>
                  </a:lnTo>
                  <a:lnTo>
                    <a:pt x="409" y="33"/>
                  </a:lnTo>
                  <a:lnTo>
                    <a:pt x="413" y="29"/>
                  </a:lnTo>
                  <a:lnTo>
                    <a:pt x="417" y="27"/>
                  </a:lnTo>
                  <a:lnTo>
                    <a:pt x="421" y="23"/>
                  </a:lnTo>
                  <a:lnTo>
                    <a:pt x="424" y="19"/>
                  </a:lnTo>
                  <a:lnTo>
                    <a:pt x="428" y="17"/>
                  </a:lnTo>
                  <a:lnTo>
                    <a:pt x="432" y="13"/>
                  </a:lnTo>
                  <a:lnTo>
                    <a:pt x="436" y="11"/>
                  </a:lnTo>
                  <a:lnTo>
                    <a:pt x="440" y="10"/>
                  </a:lnTo>
                  <a:lnTo>
                    <a:pt x="442" y="2"/>
                  </a:lnTo>
                  <a:lnTo>
                    <a:pt x="432" y="0"/>
                  </a:lnTo>
                  <a:lnTo>
                    <a:pt x="426" y="2"/>
                  </a:lnTo>
                  <a:lnTo>
                    <a:pt x="421" y="6"/>
                  </a:lnTo>
                  <a:lnTo>
                    <a:pt x="413" y="11"/>
                  </a:lnTo>
                  <a:lnTo>
                    <a:pt x="405" y="17"/>
                  </a:lnTo>
                  <a:lnTo>
                    <a:pt x="397" y="23"/>
                  </a:lnTo>
                  <a:lnTo>
                    <a:pt x="389" y="31"/>
                  </a:lnTo>
                  <a:lnTo>
                    <a:pt x="383" y="37"/>
                  </a:lnTo>
                  <a:lnTo>
                    <a:pt x="378" y="43"/>
                  </a:lnTo>
                  <a:lnTo>
                    <a:pt x="374" y="51"/>
                  </a:lnTo>
                  <a:lnTo>
                    <a:pt x="372" y="56"/>
                  </a:lnTo>
                  <a:lnTo>
                    <a:pt x="381" y="60"/>
                  </a:lnTo>
                  <a:lnTo>
                    <a:pt x="366" y="82"/>
                  </a:lnTo>
                  <a:lnTo>
                    <a:pt x="350" y="107"/>
                  </a:lnTo>
                  <a:lnTo>
                    <a:pt x="336" y="136"/>
                  </a:lnTo>
                  <a:lnTo>
                    <a:pt x="325" y="166"/>
                  </a:lnTo>
                  <a:lnTo>
                    <a:pt x="313" y="197"/>
                  </a:lnTo>
                  <a:lnTo>
                    <a:pt x="305" y="224"/>
                  </a:lnTo>
                  <a:lnTo>
                    <a:pt x="297" y="250"/>
                  </a:lnTo>
                  <a:lnTo>
                    <a:pt x="293" y="269"/>
                  </a:lnTo>
                  <a:lnTo>
                    <a:pt x="290" y="283"/>
                  </a:lnTo>
                  <a:lnTo>
                    <a:pt x="290" y="287"/>
                  </a:lnTo>
                  <a:lnTo>
                    <a:pt x="286" y="287"/>
                  </a:lnTo>
                  <a:lnTo>
                    <a:pt x="284" y="285"/>
                  </a:lnTo>
                  <a:lnTo>
                    <a:pt x="282" y="283"/>
                  </a:lnTo>
                  <a:lnTo>
                    <a:pt x="280" y="281"/>
                  </a:lnTo>
                  <a:lnTo>
                    <a:pt x="278" y="279"/>
                  </a:lnTo>
                  <a:lnTo>
                    <a:pt x="276" y="277"/>
                  </a:lnTo>
                  <a:lnTo>
                    <a:pt x="272" y="275"/>
                  </a:lnTo>
                  <a:lnTo>
                    <a:pt x="270" y="273"/>
                  </a:lnTo>
                  <a:lnTo>
                    <a:pt x="268" y="273"/>
                  </a:lnTo>
                  <a:lnTo>
                    <a:pt x="264" y="273"/>
                  </a:lnTo>
                  <a:lnTo>
                    <a:pt x="258" y="273"/>
                  </a:lnTo>
                  <a:lnTo>
                    <a:pt x="254" y="275"/>
                  </a:lnTo>
                  <a:lnTo>
                    <a:pt x="250" y="277"/>
                  </a:lnTo>
                  <a:lnTo>
                    <a:pt x="249" y="279"/>
                  </a:lnTo>
                  <a:lnTo>
                    <a:pt x="247" y="283"/>
                  </a:lnTo>
                  <a:lnTo>
                    <a:pt x="243" y="287"/>
                  </a:lnTo>
                  <a:lnTo>
                    <a:pt x="241" y="291"/>
                  </a:lnTo>
                  <a:lnTo>
                    <a:pt x="239" y="295"/>
                  </a:lnTo>
                  <a:lnTo>
                    <a:pt x="237" y="299"/>
                  </a:lnTo>
                  <a:lnTo>
                    <a:pt x="235" y="301"/>
                  </a:lnTo>
                  <a:lnTo>
                    <a:pt x="227" y="301"/>
                  </a:lnTo>
                  <a:lnTo>
                    <a:pt x="221" y="301"/>
                  </a:lnTo>
                  <a:lnTo>
                    <a:pt x="213" y="299"/>
                  </a:lnTo>
                  <a:lnTo>
                    <a:pt x="207" y="297"/>
                  </a:lnTo>
                  <a:lnTo>
                    <a:pt x="200" y="295"/>
                  </a:lnTo>
                  <a:lnTo>
                    <a:pt x="194" y="293"/>
                  </a:lnTo>
                  <a:lnTo>
                    <a:pt x="186" y="291"/>
                  </a:lnTo>
                  <a:lnTo>
                    <a:pt x="180" y="289"/>
                  </a:lnTo>
                  <a:lnTo>
                    <a:pt x="172" y="287"/>
                  </a:lnTo>
                  <a:lnTo>
                    <a:pt x="164" y="285"/>
                  </a:lnTo>
                  <a:lnTo>
                    <a:pt x="159" y="279"/>
                  </a:lnTo>
                  <a:lnTo>
                    <a:pt x="151" y="275"/>
                  </a:lnTo>
                  <a:lnTo>
                    <a:pt x="139" y="271"/>
                  </a:lnTo>
                  <a:lnTo>
                    <a:pt x="127" y="269"/>
                  </a:lnTo>
                  <a:lnTo>
                    <a:pt x="116" y="269"/>
                  </a:lnTo>
                  <a:lnTo>
                    <a:pt x="102" y="267"/>
                  </a:lnTo>
                  <a:lnTo>
                    <a:pt x="88" y="267"/>
                  </a:lnTo>
                  <a:lnTo>
                    <a:pt x="75" y="267"/>
                  </a:lnTo>
                  <a:lnTo>
                    <a:pt x="65" y="265"/>
                  </a:lnTo>
                  <a:lnTo>
                    <a:pt x="55" y="265"/>
                  </a:lnTo>
                  <a:lnTo>
                    <a:pt x="51" y="267"/>
                  </a:lnTo>
                  <a:lnTo>
                    <a:pt x="49" y="265"/>
                  </a:lnTo>
                  <a:lnTo>
                    <a:pt x="47" y="265"/>
                  </a:lnTo>
                  <a:lnTo>
                    <a:pt x="45" y="263"/>
                  </a:lnTo>
                  <a:lnTo>
                    <a:pt x="43" y="263"/>
                  </a:lnTo>
                  <a:lnTo>
                    <a:pt x="41" y="261"/>
                  </a:lnTo>
                  <a:lnTo>
                    <a:pt x="39" y="261"/>
                  </a:lnTo>
                  <a:lnTo>
                    <a:pt x="35" y="260"/>
                  </a:lnTo>
                  <a:lnTo>
                    <a:pt x="34" y="258"/>
                  </a:lnTo>
                  <a:lnTo>
                    <a:pt x="30" y="258"/>
                  </a:lnTo>
                  <a:lnTo>
                    <a:pt x="28" y="256"/>
                  </a:lnTo>
                  <a:lnTo>
                    <a:pt x="24" y="256"/>
                  </a:lnTo>
                  <a:lnTo>
                    <a:pt x="22" y="254"/>
                  </a:lnTo>
                  <a:lnTo>
                    <a:pt x="18" y="252"/>
                  </a:lnTo>
                  <a:lnTo>
                    <a:pt x="16" y="252"/>
                  </a:lnTo>
                  <a:lnTo>
                    <a:pt x="14" y="252"/>
                  </a:lnTo>
                  <a:lnTo>
                    <a:pt x="12" y="250"/>
                  </a:lnTo>
                  <a:lnTo>
                    <a:pt x="8" y="250"/>
                  </a:lnTo>
                  <a:lnTo>
                    <a:pt x="6" y="248"/>
                  </a:lnTo>
                  <a:lnTo>
                    <a:pt x="4" y="248"/>
                  </a:lnTo>
                  <a:lnTo>
                    <a:pt x="2" y="248"/>
                  </a:lnTo>
                  <a:lnTo>
                    <a:pt x="0" y="248"/>
                  </a:lnTo>
                  <a:lnTo>
                    <a:pt x="2" y="250"/>
                  </a:lnTo>
                  <a:lnTo>
                    <a:pt x="4" y="250"/>
                  </a:lnTo>
                  <a:lnTo>
                    <a:pt x="6" y="252"/>
                  </a:lnTo>
                  <a:lnTo>
                    <a:pt x="8" y="254"/>
                  </a:lnTo>
                  <a:lnTo>
                    <a:pt x="10" y="254"/>
                  </a:lnTo>
                  <a:lnTo>
                    <a:pt x="14" y="256"/>
                  </a:lnTo>
                  <a:lnTo>
                    <a:pt x="16" y="258"/>
                  </a:lnTo>
                  <a:lnTo>
                    <a:pt x="18" y="258"/>
                  </a:lnTo>
                  <a:lnTo>
                    <a:pt x="22" y="260"/>
                  </a:lnTo>
                  <a:lnTo>
                    <a:pt x="24" y="261"/>
                  </a:lnTo>
                  <a:lnTo>
                    <a:pt x="20" y="269"/>
                  </a:lnTo>
                  <a:lnTo>
                    <a:pt x="18" y="277"/>
                  </a:lnTo>
                  <a:lnTo>
                    <a:pt x="14" y="287"/>
                  </a:lnTo>
                  <a:lnTo>
                    <a:pt x="10" y="295"/>
                  </a:lnTo>
                  <a:lnTo>
                    <a:pt x="8" y="302"/>
                  </a:lnTo>
                  <a:lnTo>
                    <a:pt x="4" y="312"/>
                  </a:lnTo>
                  <a:lnTo>
                    <a:pt x="2" y="320"/>
                  </a:lnTo>
                  <a:lnTo>
                    <a:pt x="0" y="330"/>
                  </a:lnTo>
                  <a:lnTo>
                    <a:pt x="0" y="340"/>
                  </a:lnTo>
                  <a:lnTo>
                    <a:pt x="0" y="347"/>
                  </a:lnTo>
                  <a:lnTo>
                    <a:pt x="0" y="349"/>
                  </a:lnTo>
                  <a:lnTo>
                    <a:pt x="0" y="351"/>
                  </a:lnTo>
                  <a:lnTo>
                    <a:pt x="0" y="355"/>
                  </a:lnTo>
                  <a:lnTo>
                    <a:pt x="0" y="359"/>
                  </a:lnTo>
                  <a:lnTo>
                    <a:pt x="0" y="361"/>
                  </a:lnTo>
                  <a:lnTo>
                    <a:pt x="0" y="365"/>
                  </a:lnTo>
                  <a:lnTo>
                    <a:pt x="2" y="367"/>
                  </a:lnTo>
                  <a:lnTo>
                    <a:pt x="2" y="369"/>
                  </a:lnTo>
                  <a:lnTo>
                    <a:pt x="4" y="371"/>
                  </a:lnTo>
                  <a:lnTo>
                    <a:pt x="6" y="371"/>
                  </a:lnTo>
                  <a:lnTo>
                    <a:pt x="8" y="371"/>
                  </a:lnTo>
                  <a:lnTo>
                    <a:pt x="10" y="371"/>
                  </a:lnTo>
                  <a:lnTo>
                    <a:pt x="10" y="369"/>
                  </a:lnTo>
                  <a:lnTo>
                    <a:pt x="10" y="367"/>
                  </a:lnTo>
                  <a:lnTo>
                    <a:pt x="10" y="365"/>
                  </a:lnTo>
                  <a:lnTo>
                    <a:pt x="10" y="363"/>
                  </a:lnTo>
                  <a:lnTo>
                    <a:pt x="10" y="359"/>
                  </a:lnTo>
                  <a:lnTo>
                    <a:pt x="10" y="357"/>
                  </a:lnTo>
                  <a:lnTo>
                    <a:pt x="10" y="355"/>
                  </a:lnTo>
                  <a:lnTo>
                    <a:pt x="10" y="353"/>
                  </a:lnTo>
                  <a:lnTo>
                    <a:pt x="10" y="351"/>
                  </a:lnTo>
                  <a:lnTo>
                    <a:pt x="8" y="349"/>
                  </a:lnTo>
                  <a:lnTo>
                    <a:pt x="8" y="345"/>
                  </a:lnTo>
                  <a:lnTo>
                    <a:pt x="8" y="344"/>
                  </a:lnTo>
                  <a:lnTo>
                    <a:pt x="10" y="336"/>
                  </a:lnTo>
                  <a:lnTo>
                    <a:pt x="10" y="328"/>
                  </a:lnTo>
                  <a:lnTo>
                    <a:pt x="10" y="320"/>
                  </a:lnTo>
                  <a:lnTo>
                    <a:pt x="12" y="310"/>
                  </a:lnTo>
                  <a:lnTo>
                    <a:pt x="14" y="302"/>
                  </a:lnTo>
                  <a:lnTo>
                    <a:pt x="16" y="295"/>
                  </a:lnTo>
                  <a:lnTo>
                    <a:pt x="18" y="287"/>
                  </a:lnTo>
                  <a:lnTo>
                    <a:pt x="20" y="279"/>
                  </a:lnTo>
                  <a:lnTo>
                    <a:pt x="24" y="271"/>
                  </a:lnTo>
                  <a:lnTo>
                    <a:pt x="26" y="263"/>
                  </a:lnTo>
                  <a:lnTo>
                    <a:pt x="30" y="263"/>
                  </a:lnTo>
                  <a:lnTo>
                    <a:pt x="32" y="265"/>
                  </a:lnTo>
                  <a:lnTo>
                    <a:pt x="35" y="267"/>
                  </a:lnTo>
                  <a:lnTo>
                    <a:pt x="39" y="269"/>
                  </a:lnTo>
                  <a:lnTo>
                    <a:pt x="41" y="271"/>
                  </a:lnTo>
                  <a:lnTo>
                    <a:pt x="43" y="271"/>
                  </a:lnTo>
                  <a:lnTo>
                    <a:pt x="45" y="273"/>
                  </a:lnTo>
                  <a:lnTo>
                    <a:pt x="47" y="273"/>
                  </a:lnTo>
                  <a:lnTo>
                    <a:pt x="49" y="275"/>
                  </a:lnTo>
                  <a:lnTo>
                    <a:pt x="51" y="275"/>
                  </a:lnTo>
                  <a:lnTo>
                    <a:pt x="49" y="277"/>
                  </a:lnTo>
                  <a:lnTo>
                    <a:pt x="49" y="283"/>
                  </a:lnTo>
                  <a:lnTo>
                    <a:pt x="47" y="293"/>
                  </a:lnTo>
                  <a:lnTo>
                    <a:pt x="43" y="306"/>
                  </a:lnTo>
                  <a:lnTo>
                    <a:pt x="41" y="320"/>
                  </a:lnTo>
                  <a:lnTo>
                    <a:pt x="37" y="334"/>
                  </a:lnTo>
                  <a:lnTo>
                    <a:pt x="34" y="347"/>
                  </a:lnTo>
                  <a:lnTo>
                    <a:pt x="32" y="359"/>
                  </a:lnTo>
                  <a:lnTo>
                    <a:pt x="30" y="369"/>
                  </a:lnTo>
                  <a:lnTo>
                    <a:pt x="30" y="377"/>
                  </a:lnTo>
                  <a:lnTo>
                    <a:pt x="30" y="381"/>
                  </a:lnTo>
                  <a:lnTo>
                    <a:pt x="30" y="385"/>
                  </a:lnTo>
                  <a:lnTo>
                    <a:pt x="30" y="392"/>
                  </a:lnTo>
                  <a:lnTo>
                    <a:pt x="32" y="398"/>
                  </a:lnTo>
                  <a:lnTo>
                    <a:pt x="32" y="406"/>
                  </a:lnTo>
                  <a:lnTo>
                    <a:pt x="34" y="414"/>
                  </a:lnTo>
                  <a:lnTo>
                    <a:pt x="35" y="420"/>
                  </a:lnTo>
                  <a:lnTo>
                    <a:pt x="37" y="426"/>
                  </a:lnTo>
                  <a:lnTo>
                    <a:pt x="39" y="428"/>
                  </a:lnTo>
                  <a:lnTo>
                    <a:pt x="41" y="429"/>
                  </a:lnTo>
                  <a:lnTo>
                    <a:pt x="43" y="429"/>
                  </a:lnTo>
                  <a:lnTo>
                    <a:pt x="45" y="429"/>
                  </a:lnTo>
                  <a:lnTo>
                    <a:pt x="47" y="429"/>
                  </a:lnTo>
                  <a:lnTo>
                    <a:pt x="49" y="428"/>
                  </a:lnTo>
                  <a:lnTo>
                    <a:pt x="49" y="426"/>
                  </a:lnTo>
                  <a:lnTo>
                    <a:pt x="51" y="424"/>
                  </a:lnTo>
                  <a:lnTo>
                    <a:pt x="51" y="422"/>
                  </a:lnTo>
                  <a:lnTo>
                    <a:pt x="49" y="420"/>
                  </a:lnTo>
                  <a:lnTo>
                    <a:pt x="49" y="418"/>
                  </a:lnTo>
                  <a:lnTo>
                    <a:pt x="49" y="414"/>
                  </a:lnTo>
                  <a:lnTo>
                    <a:pt x="49" y="412"/>
                  </a:lnTo>
                  <a:lnTo>
                    <a:pt x="49" y="410"/>
                  </a:lnTo>
                  <a:lnTo>
                    <a:pt x="47" y="406"/>
                  </a:lnTo>
                  <a:lnTo>
                    <a:pt x="47" y="404"/>
                  </a:lnTo>
                  <a:lnTo>
                    <a:pt x="47" y="402"/>
                  </a:lnTo>
                  <a:lnTo>
                    <a:pt x="47" y="398"/>
                  </a:lnTo>
                  <a:lnTo>
                    <a:pt x="57" y="408"/>
                  </a:lnTo>
                  <a:lnTo>
                    <a:pt x="71" y="416"/>
                  </a:lnTo>
                  <a:lnTo>
                    <a:pt x="84" y="426"/>
                  </a:lnTo>
                  <a:lnTo>
                    <a:pt x="98" y="435"/>
                  </a:lnTo>
                  <a:lnTo>
                    <a:pt x="114" y="443"/>
                  </a:lnTo>
                  <a:lnTo>
                    <a:pt x="127" y="451"/>
                  </a:lnTo>
                  <a:lnTo>
                    <a:pt x="141" y="459"/>
                  </a:lnTo>
                  <a:lnTo>
                    <a:pt x="151" y="465"/>
                  </a:lnTo>
                  <a:lnTo>
                    <a:pt x="161" y="470"/>
                  </a:lnTo>
                  <a:lnTo>
                    <a:pt x="166" y="472"/>
                  </a:lnTo>
                  <a:lnTo>
                    <a:pt x="176" y="476"/>
                  </a:lnTo>
                  <a:lnTo>
                    <a:pt x="186" y="480"/>
                  </a:lnTo>
                  <a:lnTo>
                    <a:pt x="196" y="484"/>
                  </a:lnTo>
                  <a:lnTo>
                    <a:pt x="206" y="490"/>
                  </a:lnTo>
                  <a:lnTo>
                    <a:pt x="215" y="494"/>
                  </a:lnTo>
                  <a:lnTo>
                    <a:pt x="227" y="498"/>
                  </a:lnTo>
                  <a:lnTo>
                    <a:pt x="237" y="502"/>
                  </a:lnTo>
                  <a:lnTo>
                    <a:pt x="249" y="506"/>
                  </a:lnTo>
                  <a:lnTo>
                    <a:pt x="258" y="510"/>
                  </a:lnTo>
                  <a:lnTo>
                    <a:pt x="270" y="511"/>
                  </a:lnTo>
                  <a:lnTo>
                    <a:pt x="268" y="513"/>
                  </a:lnTo>
                  <a:lnTo>
                    <a:pt x="266" y="515"/>
                  </a:lnTo>
                  <a:lnTo>
                    <a:pt x="266" y="517"/>
                  </a:lnTo>
                  <a:lnTo>
                    <a:pt x="264" y="517"/>
                  </a:lnTo>
                  <a:lnTo>
                    <a:pt x="264" y="519"/>
                  </a:lnTo>
                  <a:lnTo>
                    <a:pt x="264" y="541"/>
                  </a:lnTo>
                  <a:lnTo>
                    <a:pt x="266" y="564"/>
                  </a:lnTo>
                  <a:lnTo>
                    <a:pt x="268" y="590"/>
                  </a:lnTo>
                  <a:lnTo>
                    <a:pt x="272" y="617"/>
                  </a:lnTo>
                  <a:lnTo>
                    <a:pt x="276" y="644"/>
                  </a:lnTo>
                  <a:lnTo>
                    <a:pt x="282" y="670"/>
                  </a:lnTo>
                  <a:lnTo>
                    <a:pt x="288" y="697"/>
                  </a:lnTo>
                  <a:lnTo>
                    <a:pt x="293" y="720"/>
                  </a:lnTo>
                  <a:lnTo>
                    <a:pt x="301" y="742"/>
                  </a:lnTo>
                  <a:lnTo>
                    <a:pt x="311" y="762"/>
                  </a:lnTo>
                  <a:lnTo>
                    <a:pt x="311" y="763"/>
                  </a:lnTo>
                  <a:lnTo>
                    <a:pt x="313" y="765"/>
                  </a:lnTo>
                  <a:lnTo>
                    <a:pt x="315" y="765"/>
                  </a:lnTo>
                  <a:lnTo>
                    <a:pt x="315" y="767"/>
                  </a:lnTo>
                  <a:lnTo>
                    <a:pt x="317" y="767"/>
                  </a:lnTo>
                  <a:lnTo>
                    <a:pt x="319" y="767"/>
                  </a:lnTo>
                  <a:lnTo>
                    <a:pt x="321" y="765"/>
                  </a:lnTo>
                  <a:lnTo>
                    <a:pt x="323" y="765"/>
                  </a:lnTo>
                  <a:lnTo>
                    <a:pt x="325" y="765"/>
                  </a:lnTo>
                  <a:lnTo>
                    <a:pt x="325" y="763"/>
                  </a:lnTo>
                  <a:lnTo>
                    <a:pt x="325" y="762"/>
                  </a:lnTo>
                  <a:lnTo>
                    <a:pt x="325" y="742"/>
                  </a:lnTo>
                  <a:lnTo>
                    <a:pt x="323" y="719"/>
                  </a:lnTo>
                  <a:lnTo>
                    <a:pt x="319" y="693"/>
                  </a:lnTo>
                  <a:lnTo>
                    <a:pt x="313" y="666"/>
                  </a:lnTo>
                  <a:lnTo>
                    <a:pt x="309" y="637"/>
                  </a:lnTo>
                  <a:lnTo>
                    <a:pt x="303" y="609"/>
                  </a:lnTo>
                  <a:lnTo>
                    <a:pt x="295" y="582"/>
                  </a:lnTo>
                  <a:lnTo>
                    <a:pt x="290" y="556"/>
                  </a:lnTo>
                  <a:lnTo>
                    <a:pt x="282" y="535"/>
                  </a:lnTo>
                  <a:lnTo>
                    <a:pt x="276" y="515"/>
                  </a:lnTo>
                  <a:lnTo>
                    <a:pt x="278" y="515"/>
                  </a:lnTo>
                  <a:lnTo>
                    <a:pt x="280" y="515"/>
                  </a:lnTo>
                  <a:lnTo>
                    <a:pt x="284" y="517"/>
                  </a:lnTo>
                  <a:lnTo>
                    <a:pt x="288" y="517"/>
                  </a:lnTo>
                  <a:lnTo>
                    <a:pt x="293" y="517"/>
                  </a:lnTo>
                  <a:lnTo>
                    <a:pt x="299" y="517"/>
                  </a:lnTo>
                  <a:lnTo>
                    <a:pt x="305" y="519"/>
                  </a:lnTo>
                  <a:lnTo>
                    <a:pt x="311" y="519"/>
                  </a:lnTo>
                  <a:lnTo>
                    <a:pt x="315" y="519"/>
                  </a:lnTo>
                  <a:lnTo>
                    <a:pt x="321" y="519"/>
                  </a:lnTo>
                  <a:lnTo>
                    <a:pt x="331" y="519"/>
                  </a:lnTo>
                  <a:lnTo>
                    <a:pt x="336" y="513"/>
                  </a:lnTo>
                  <a:lnTo>
                    <a:pt x="331" y="508"/>
                  </a:lnTo>
                  <a:lnTo>
                    <a:pt x="317" y="506"/>
                  </a:lnTo>
                  <a:lnTo>
                    <a:pt x="301" y="504"/>
                  </a:lnTo>
                  <a:lnTo>
                    <a:pt x="286" y="500"/>
                  </a:lnTo>
                  <a:lnTo>
                    <a:pt x="268" y="494"/>
                  </a:lnTo>
                  <a:lnTo>
                    <a:pt x="252" y="490"/>
                  </a:lnTo>
                  <a:lnTo>
                    <a:pt x="237" y="484"/>
                  </a:lnTo>
                  <a:lnTo>
                    <a:pt x="221" y="476"/>
                  </a:lnTo>
                  <a:lnTo>
                    <a:pt x="206" y="470"/>
                  </a:lnTo>
                  <a:lnTo>
                    <a:pt x="192" y="465"/>
                  </a:lnTo>
                  <a:lnTo>
                    <a:pt x="176" y="4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1" name="Freeform 52"/>
            <p:cNvSpPr>
              <a:spLocks/>
            </p:cNvSpPr>
            <p:nvPr/>
          </p:nvSpPr>
          <p:spPr bwMode="auto">
            <a:xfrm>
              <a:off x="2801" y="2274"/>
              <a:ext cx="51" cy="66"/>
            </a:xfrm>
            <a:custGeom>
              <a:avLst/>
              <a:gdLst>
                <a:gd name="T0" fmla="*/ 1 w 101"/>
                <a:gd name="T1" fmla="*/ 0 h 133"/>
                <a:gd name="T2" fmla="*/ 1 w 101"/>
                <a:gd name="T3" fmla="*/ 0 h 133"/>
                <a:gd name="T4" fmla="*/ 1 w 101"/>
                <a:gd name="T5" fmla="*/ 0 h 133"/>
                <a:gd name="T6" fmla="*/ 1 w 101"/>
                <a:gd name="T7" fmla="*/ 0 h 133"/>
                <a:gd name="T8" fmla="*/ 1 w 101"/>
                <a:gd name="T9" fmla="*/ 0 h 133"/>
                <a:gd name="T10" fmla="*/ 1 w 101"/>
                <a:gd name="T11" fmla="*/ 0 h 133"/>
                <a:gd name="T12" fmla="*/ 1 w 101"/>
                <a:gd name="T13" fmla="*/ 0 h 133"/>
                <a:gd name="T14" fmla="*/ 1 w 101"/>
                <a:gd name="T15" fmla="*/ 0 h 133"/>
                <a:gd name="T16" fmla="*/ 1 w 101"/>
                <a:gd name="T17" fmla="*/ 0 h 133"/>
                <a:gd name="T18" fmla="*/ 1 w 101"/>
                <a:gd name="T19" fmla="*/ 0 h 133"/>
                <a:gd name="T20" fmla="*/ 1 w 101"/>
                <a:gd name="T21" fmla="*/ 0 h 133"/>
                <a:gd name="T22" fmla="*/ 1 w 101"/>
                <a:gd name="T23" fmla="*/ 0 h 133"/>
                <a:gd name="T24" fmla="*/ 1 w 101"/>
                <a:gd name="T25" fmla="*/ 0 h 133"/>
                <a:gd name="T26" fmla="*/ 0 w 101"/>
                <a:gd name="T27" fmla="*/ 0 h 133"/>
                <a:gd name="T28" fmla="*/ 1 w 101"/>
                <a:gd name="T29" fmla="*/ 0 h 133"/>
                <a:gd name="T30" fmla="*/ 1 w 101"/>
                <a:gd name="T31" fmla="*/ 0 h 133"/>
                <a:gd name="T32" fmla="*/ 1 w 101"/>
                <a:gd name="T33" fmla="*/ 0 h 133"/>
                <a:gd name="T34" fmla="*/ 1 w 101"/>
                <a:gd name="T35" fmla="*/ 0 h 133"/>
                <a:gd name="T36" fmla="*/ 1 w 101"/>
                <a:gd name="T37" fmla="*/ 0 h 133"/>
                <a:gd name="T38" fmla="*/ 1 w 101"/>
                <a:gd name="T39" fmla="*/ 0 h 133"/>
                <a:gd name="T40" fmla="*/ 1 w 101"/>
                <a:gd name="T41" fmla="*/ 0 h 133"/>
                <a:gd name="T42" fmla="*/ 1 w 101"/>
                <a:gd name="T43" fmla="*/ 0 h 133"/>
                <a:gd name="T44" fmla="*/ 1 w 101"/>
                <a:gd name="T45" fmla="*/ 0 h 133"/>
                <a:gd name="T46" fmla="*/ 1 w 101"/>
                <a:gd name="T47" fmla="*/ 0 h 133"/>
                <a:gd name="T48" fmla="*/ 1 w 101"/>
                <a:gd name="T49" fmla="*/ 0 h 133"/>
                <a:gd name="T50" fmla="*/ 1 w 101"/>
                <a:gd name="T51" fmla="*/ 0 h 133"/>
                <a:gd name="T52" fmla="*/ 1 w 101"/>
                <a:gd name="T53" fmla="*/ 0 h 133"/>
                <a:gd name="T54" fmla="*/ 1 w 101"/>
                <a:gd name="T55" fmla="*/ 0 h 133"/>
                <a:gd name="T56" fmla="*/ 1 w 101"/>
                <a:gd name="T57" fmla="*/ 0 h 133"/>
                <a:gd name="T58" fmla="*/ 1 w 101"/>
                <a:gd name="T59" fmla="*/ 0 h 133"/>
                <a:gd name="T60" fmla="*/ 1 w 101"/>
                <a:gd name="T61" fmla="*/ 0 h 133"/>
                <a:gd name="T62" fmla="*/ 1 w 101"/>
                <a:gd name="T63" fmla="*/ 0 h 133"/>
                <a:gd name="T64" fmla="*/ 1 w 101"/>
                <a:gd name="T65" fmla="*/ 0 h 133"/>
                <a:gd name="T66" fmla="*/ 1 w 101"/>
                <a:gd name="T67" fmla="*/ 0 h 133"/>
                <a:gd name="T68" fmla="*/ 1 w 101"/>
                <a:gd name="T69" fmla="*/ 0 h 133"/>
                <a:gd name="T70" fmla="*/ 1 w 101"/>
                <a:gd name="T71" fmla="*/ 0 h 133"/>
                <a:gd name="T72" fmla="*/ 1 w 101"/>
                <a:gd name="T73" fmla="*/ 0 h 133"/>
                <a:gd name="T74" fmla="*/ 1 w 101"/>
                <a:gd name="T75" fmla="*/ 0 h 133"/>
                <a:gd name="T76" fmla="*/ 1 w 101"/>
                <a:gd name="T77" fmla="*/ 0 h 133"/>
                <a:gd name="T78" fmla="*/ 1 w 101"/>
                <a:gd name="T79" fmla="*/ 0 h 133"/>
                <a:gd name="T80" fmla="*/ 1 w 101"/>
                <a:gd name="T81" fmla="*/ 0 h 133"/>
                <a:gd name="T82" fmla="*/ 1 w 101"/>
                <a:gd name="T83" fmla="*/ 0 h 133"/>
                <a:gd name="T84" fmla="*/ 1 w 101"/>
                <a:gd name="T85" fmla="*/ 0 h 133"/>
                <a:gd name="T86" fmla="*/ 1 w 101"/>
                <a:gd name="T87" fmla="*/ 0 h 133"/>
                <a:gd name="T88" fmla="*/ 1 w 101"/>
                <a:gd name="T89" fmla="*/ 0 h 133"/>
                <a:gd name="T90" fmla="*/ 1 w 101"/>
                <a:gd name="T91" fmla="*/ 0 h 133"/>
                <a:gd name="T92" fmla="*/ 1 w 101"/>
                <a:gd name="T93" fmla="*/ 0 h 133"/>
                <a:gd name="T94" fmla="*/ 1 w 101"/>
                <a:gd name="T95" fmla="*/ 0 h 13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1"/>
                <a:gd name="T145" fmla="*/ 0 h 133"/>
                <a:gd name="T146" fmla="*/ 101 w 101"/>
                <a:gd name="T147" fmla="*/ 133 h 13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1" h="133">
                  <a:moveTo>
                    <a:pt x="66" y="16"/>
                  </a:moveTo>
                  <a:lnTo>
                    <a:pt x="70" y="16"/>
                  </a:lnTo>
                  <a:lnTo>
                    <a:pt x="74" y="14"/>
                  </a:lnTo>
                  <a:lnTo>
                    <a:pt x="76" y="14"/>
                  </a:lnTo>
                  <a:lnTo>
                    <a:pt x="80" y="12"/>
                  </a:lnTo>
                  <a:lnTo>
                    <a:pt x="84" y="12"/>
                  </a:lnTo>
                  <a:lnTo>
                    <a:pt x="86" y="10"/>
                  </a:lnTo>
                  <a:lnTo>
                    <a:pt x="90" y="10"/>
                  </a:lnTo>
                  <a:lnTo>
                    <a:pt x="93" y="8"/>
                  </a:lnTo>
                  <a:lnTo>
                    <a:pt x="95" y="8"/>
                  </a:lnTo>
                  <a:lnTo>
                    <a:pt x="99" y="8"/>
                  </a:lnTo>
                  <a:lnTo>
                    <a:pt x="99" y="6"/>
                  </a:lnTo>
                  <a:lnTo>
                    <a:pt x="101" y="6"/>
                  </a:lnTo>
                  <a:lnTo>
                    <a:pt x="101" y="4"/>
                  </a:lnTo>
                  <a:lnTo>
                    <a:pt x="101" y="2"/>
                  </a:lnTo>
                  <a:lnTo>
                    <a:pt x="99" y="2"/>
                  </a:lnTo>
                  <a:lnTo>
                    <a:pt x="99" y="0"/>
                  </a:lnTo>
                  <a:lnTo>
                    <a:pt x="97" y="0"/>
                  </a:lnTo>
                  <a:lnTo>
                    <a:pt x="90" y="2"/>
                  </a:lnTo>
                  <a:lnTo>
                    <a:pt x="82" y="2"/>
                  </a:lnTo>
                  <a:lnTo>
                    <a:pt x="74" y="4"/>
                  </a:lnTo>
                  <a:lnTo>
                    <a:pt x="64" y="6"/>
                  </a:lnTo>
                  <a:lnTo>
                    <a:pt x="54" y="8"/>
                  </a:lnTo>
                  <a:lnTo>
                    <a:pt x="45" y="12"/>
                  </a:lnTo>
                  <a:lnTo>
                    <a:pt x="35" y="14"/>
                  </a:lnTo>
                  <a:lnTo>
                    <a:pt x="25" y="16"/>
                  </a:lnTo>
                  <a:lnTo>
                    <a:pt x="15" y="16"/>
                  </a:lnTo>
                  <a:lnTo>
                    <a:pt x="5" y="16"/>
                  </a:lnTo>
                  <a:lnTo>
                    <a:pt x="0" y="16"/>
                  </a:lnTo>
                  <a:lnTo>
                    <a:pt x="0" y="18"/>
                  </a:lnTo>
                  <a:lnTo>
                    <a:pt x="2" y="18"/>
                  </a:lnTo>
                  <a:lnTo>
                    <a:pt x="5" y="20"/>
                  </a:lnTo>
                  <a:lnTo>
                    <a:pt x="7" y="20"/>
                  </a:lnTo>
                  <a:lnTo>
                    <a:pt x="9" y="20"/>
                  </a:lnTo>
                  <a:lnTo>
                    <a:pt x="13" y="20"/>
                  </a:lnTo>
                  <a:lnTo>
                    <a:pt x="15" y="20"/>
                  </a:lnTo>
                  <a:lnTo>
                    <a:pt x="17" y="22"/>
                  </a:lnTo>
                  <a:lnTo>
                    <a:pt x="21" y="22"/>
                  </a:lnTo>
                  <a:lnTo>
                    <a:pt x="23" y="22"/>
                  </a:lnTo>
                  <a:lnTo>
                    <a:pt x="25" y="22"/>
                  </a:lnTo>
                  <a:lnTo>
                    <a:pt x="27" y="22"/>
                  </a:lnTo>
                  <a:lnTo>
                    <a:pt x="31" y="22"/>
                  </a:lnTo>
                  <a:lnTo>
                    <a:pt x="35" y="20"/>
                  </a:lnTo>
                  <a:lnTo>
                    <a:pt x="37" y="20"/>
                  </a:lnTo>
                  <a:lnTo>
                    <a:pt x="41" y="20"/>
                  </a:lnTo>
                  <a:lnTo>
                    <a:pt x="45" y="20"/>
                  </a:lnTo>
                  <a:lnTo>
                    <a:pt x="47" y="20"/>
                  </a:lnTo>
                  <a:lnTo>
                    <a:pt x="50" y="18"/>
                  </a:lnTo>
                  <a:lnTo>
                    <a:pt x="54" y="18"/>
                  </a:lnTo>
                  <a:lnTo>
                    <a:pt x="56" y="18"/>
                  </a:lnTo>
                  <a:lnTo>
                    <a:pt x="52" y="22"/>
                  </a:lnTo>
                  <a:lnTo>
                    <a:pt x="50" y="28"/>
                  </a:lnTo>
                  <a:lnTo>
                    <a:pt x="48" y="35"/>
                  </a:lnTo>
                  <a:lnTo>
                    <a:pt x="47" y="41"/>
                  </a:lnTo>
                  <a:lnTo>
                    <a:pt x="45" y="49"/>
                  </a:lnTo>
                  <a:lnTo>
                    <a:pt x="45" y="57"/>
                  </a:lnTo>
                  <a:lnTo>
                    <a:pt x="43" y="63"/>
                  </a:lnTo>
                  <a:lnTo>
                    <a:pt x="41" y="70"/>
                  </a:lnTo>
                  <a:lnTo>
                    <a:pt x="39" y="78"/>
                  </a:lnTo>
                  <a:lnTo>
                    <a:pt x="37" y="84"/>
                  </a:lnTo>
                  <a:lnTo>
                    <a:pt x="35" y="86"/>
                  </a:lnTo>
                  <a:lnTo>
                    <a:pt x="35" y="88"/>
                  </a:lnTo>
                  <a:lnTo>
                    <a:pt x="35" y="90"/>
                  </a:lnTo>
                  <a:lnTo>
                    <a:pt x="33" y="92"/>
                  </a:lnTo>
                  <a:lnTo>
                    <a:pt x="33" y="94"/>
                  </a:lnTo>
                  <a:lnTo>
                    <a:pt x="33" y="96"/>
                  </a:lnTo>
                  <a:lnTo>
                    <a:pt x="33" y="98"/>
                  </a:lnTo>
                  <a:lnTo>
                    <a:pt x="33" y="100"/>
                  </a:lnTo>
                  <a:lnTo>
                    <a:pt x="35" y="104"/>
                  </a:lnTo>
                  <a:lnTo>
                    <a:pt x="35" y="108"/>
                  </a:lnTo>
                  <a:lnTo>
                    <a:pt x="37" y="113"/>
                  </a:lnTo>
                  <a:lnTo>
                    <a:pt x="39" y="117"/>
                  </a:lnTo>
                  <a:lnTo>
                    <a:pt x="41" y="123"/>
                  </a:lnTo>
                  <a:lnTo>
                    <a:pt x="43" y="127"/>
                  </a:lnTo>
                  <a:lnTo>
                    <a:pt x="47" y="131"/>
                  </a:lnTo>
                  <a:lnTo>
                    <a:pt x="48" y="133"/>
                  </a:lnTo>
                  <a:lnTo>
                    <a:pt x="50" y="133"/>
                  </a:lnTo>
                  <a:lnTo>
                    <a:pt x="52" y="133"/>
                  </a:lnTo>
                  <a:lnTo>
                    <a:pt x="54" y="133"/>
                  </a:lnTo>
                  <a:lnTo>
                    <a:pt x="54" y="131"/>
                  </a:lnTo>
                  <a:lnTo>
                    <a:pt x="54" y="129"/>
                  </a:lnTo>
                  <a:lnTo>
                    <a:pt x="54" y="125"/>
                  </a:lnTo>
                  <a:lnTo>
                    <a:pt x="54" y="123"/>
                  </a:lnTo>
                  <a:lnTo>
                    <a:pt x="52" y="119"/>
                  </a:lnTo>
                  <a:lnTo>
                    <a:pt x="50" y="115"/>
                  </a:lnTo>
                  <a:lnTo>
                    <a:pt x="50" y="111"/>
                  </a:lnTo>
                  <a:lnTo>
                    <a:pt x="48" y="108"/>
                  </a:lnTo>
                  <a:lnTo>
                    <a:pt x="48" y="104"/>
                  </a:lnTo>
                  <a:lnTo>
                    <a:pt x="48" y="100"/>
                  </a:lnTo>
                  <a:lnTo>
                    <a:pt x="48" y="96"/>
                  </a:lnTo>
                  <a:lnTo>
                    <a:pt x="48" y="92"/>
                  </a:lnTo>
                  <a:lnTo>
                    <a:pt x="48" y="90"/>
                  </a:lnTo>
                  <a:lnTo>
                    <a:pt x="50" y="86"/>
                  </a:lnTo>
                  <a:lnTo>
                    <a:pt x="52" y="82"/>
                  </a:lnTo>
                  <a:lnTo>
                    <a:pt x="54" y="80"/>
                  </a:lnTo>
                  <a:lnTo>
                    <a:pt x="56" y="76"/>
                  </a:lnTo>
                  <a:lnTo>
                    <a:pt x="58" y="72"/>
                  </a:lnTo>
                  <a:lnTo>
                    <a:pt x="58" y="70"/>
                  </a:lnTo>
                  <a:lnTo>
                    <a:pt x="60" y="65"/>
                  </a:lnTo>
                  <a:lnTo>
                    <a:pt x="60" y="61"/>
                  </a:lnTo>
                  <a:lnTo>
                    <a:pt x="60" y="59"/>
                  </a:lnTo>
                  <a:lnTo>
                    <a:pt x="60" y="55"/>
                  </a:lnTo>
                  <a:lnTo>
                    <a:pt x="60" y="53"/>
                  </a:lnTo>
                  <a:lnTo>
                    <a:pt x="58" y="49"/>
                  </a:lnTo>
                  <a:lnTo>
                    <a:pt x="58" y="47"/>
                  </a:lnTo>
                  <a:lnTo>
                    <a:pt x="58" y="43"/>
                  </a:lnTo>
                  <a:lnTo>
                    <a:pt x="58" y="41"/>
                  </a:lnTo>
                  <a:lnTo>
                    <a:pt x="56" y="39"/>
                  </a:lnTo>
                  <a:lnTo>
                    <a:pt x="56" y="35"/>
                  </a:lnTo>
                  <a:lnTo>
                    <a:pt x="56" y="33"/>
                  </a:lnTo>
                  <a:lnTo>
                    <a:pt x="56" y="29"/>
                  </a:lnTo>
                  <a:lnTo>
                    <a:pt x="56" y="28"/>
                  </a:lnTo>
                  <a:lnTo>
                    <a:pt x="58" y="26"/>
                  </a:lnTo>
                  <a:lnTo>
                    <a:pt x="58" y="24"/>
                  </a:lnTo>
                  <a:lnTo>
                    <a:pt x="60" y="24"/>
                  </a:lnTo>
                  <a:lnTo>
                    <a:pt x="60" y="22"/>
                  </a:lnTo>
                  <a:lnTo>
                    <a:pt x="62" y="20"/>
                  </a:lnTo>
                  <a:lnTo>
                    <a:pt x="64" y="18"/>
                  </a:lnTo>
                  <a:lnTo>
                    <a:pt x="6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2" name="Freeform 53"/>
            <p:cNvSpPr>
              <a:spLocks/>
            </p:cNvSpPr>
            <p:nvPr/>
          </p:nvSpPr>
          <p:spPr bwMode="auto">
            <a:xfrm>
              <a:off x="2835" y="2340"/>
              <a:ext cx="55" cy="15"/>
            </a:xfrm>
            <a:custGeom>
              <a:avLst/>
              <a:gdLst>
                <a:gd name="T0" fmla="*/ 0 w 111"/>
                <a:gd name="T1" fmla="*/ 1 h 29"/>
                <a:gd name="T2" fmla="*/ 0 w 111"/>
                <a:gd name="T3" fmla="*/ 1 h 29"/>
                <a:gd name="T4" fmla="*/ 0 w 111"/>
                <a:gd name="T5" fmla="*/ 1 h 29"/>
                <a:gd name="T6" fmla="*/ 0 w 111"/>
                <a:gd name="T7" fmla="*/ 1 h 29"/>
                <a:gd name="T8" fmla="*/ 0 w 111"/>
                <a:gd name="T9" fmla="*/ 1 h 29"/>
                <a:gd name="T10" fmla="*/ 0 w 111"/>
                <a:gd name="T11" fmla="*/ 1 h 29"/>
                <a:gd name="T12" fmla="*/ 0 w 111"/>
                <a:gd name="T13" fmla="*/ 1 h 29"/>
                <a:gd name="T14" fmla="*/ 0 w 111"/>
                <a:gd name="T15" fmla="*/ 1 h 29"/>
                <a:gd name="T16" fmla="*/ 0 w 111"/>
                <a:gd name="T17" fmla="*/ 0 h 29"/>
                <a:gd name="T18" fmla="*/ 0 w 111"/>
                <a:gd name="T19" fmla="*/ 0 h 29"/>
                <a:gd name="T20" fmla="*/ 0 w 111"/>
                <a:gd name="T21" fmla="*/ 0 h 29"/>
                <a:gd name="T22" fmla="*/ 0 w 111"/>
                <a:gd name="T23" fmla="*/ 0 h 29"/>
                <a:gd name="T24" fmla="*/ 0 w 111"/>
                <a:gd name="T25" fmla="*/ 0 h 29"/>
                <a:gd name="T26" fmla="*/ 0 w 111"/>
                <a:gd name="T27" fmla="*/ 0 h 29"/>
                <a:gd name="T28" fmla="*/ 0 w 111"/>
                <a:gd name="T29" fmla="*/ 0 h 29"/>
                <a:gd name="T30" fmla="*/ 0 w 111"/>
                <a:gd name="T31" fmla="*/ 0 h 29"/>
                <a:gd name="T32" fmla="*/ 0 w 111"/>
                <a:gd name="T33" fmla="*/ 0 h 29"/>
                <a:gd name="T34" fmla="*/ 0 w 111"/>
                <a:gd name="T35" fmla="*/ 1 h 29"/>
                <a:gd name="T36" fmla="*/ 0 w 111"/>
                <a:gd name="T37" fmla="*/ 1 h 29"/>
                <a:gd name="T38" fmla="*/ 0 w 111"/>
                <a:gd name="T39" fmla="*/ 1 h 29"/>
                <a:gd name="T40" fmla="*/ 0 w 111"/>
                <a:gd name="T41" fmla="*/ 1 h 29"/>
                <a:gd name="T42" fmla="*/ 0 w 111"/>
                <a:gd name="T43" fmla="*/ 1 h 29"/>
                <a:gd name="T44" fmla="*/ 0 w 111"/>
                <a:gd name="T45" fmla="*/ 1 h 29"/>
                <a:gd name="T46" fmla="*/ 0 w 111"/>
                <a:gd name="T47" fmla="*/ 1 h 29"/>
                <a:gd name="T48" fmla="*/ 0 w 111"/>
                <a:gd name="T49" fmla="*/ 1 h 29"/>
                <a:gd name="T50" fmla="*/ 0 w 111"/>
                <a:gd name="T51" fmla="*/ 1 h 29"/>
                <a:gd name="T52" fmla="*/ 0 w 111"/>
                <a:gd name="T53" fmla="*/ 1 h 29"/>
                <a:gd name="T54" fmla="*/ 0 w 111"/>
                <a:gd name="T55" fmla="*/ 1 h 29"/>
                <a:gd name="T56" fmla="*/ 0 w 111"/>
                <a:gd name="T57" fmla="*/ 1 h 29"/>
                <a:gd name="T58" fmla="*/ 0 w 111"/>
                <a:gd name="T59" fmla="*/ 1 h 29"/>
                <a:gd name="T60" fmla="*/ 0 w 111"/>
                <a:gd name="T61" fmla="*/ 1 h 29"/>
                <a:gd name="T62" fmla="*/ 0 w 111"/>
                <a:gd name="T63" fmla="*/ 1 h 29"/>
                <a:gd name="T64" fmla="*/ 0 w 111"/>
                <a:gd name="T65" fmla="*/ 1 h 29"/>
                <a:gd name="T66" fmla="*/ 0 w 111"/>
                <a:gd name="T67" fmla="*/ 1 h 29"/>
                <a:gd name="T68" fmla="*/ 0 w 111"/>
                <a:gd name="T69" fmla="*/ 1 h 29"/>
                <a:gd name="T70" fmla="*/ 0 w 111"/>
                <a:gd name="T71" fmla="*/ 1 h 29"/>
                <a:gd name="T72" fmla="*/ 0 w 111"/>
                <a:gd name="T73" fmla="*/ 1 h 29"/>
                <a:gd name="T74" fmla="*/ 0 w 111"/>
                <a:gd name="T75" fmla="*/ 1 h 29"/>
                <a:gd name="T76" fmla="*/ 0 w 111"/>
                <a:gd name="T77" fmla="*/ 1 h 29"/>
                <a:gd name="T78" fmla="*/ 0 w 111"/>
                <a:gd name="T79" fmla="*/ 1 h 29"/>
                <a:gd name="T80" fmla="*/ 0 w 111"/>
                <a:gd name="T81" fmla="*/ 1 h 29"/>
                <a:gd name="T82" fmla="*/ 0 w 111"/>
                <a:gd name="T83" fmla="*/ 1 h 29"/>
                <a:gd name="T84" fmla="*/ 0 w 111"/>
                <a:gd name="T85" fmla="*/ 1 h 29"/>
                <a:gd name="T86" fmla="*/ 0 w 111"/>
                <a:gd name="T87" fmla="*/ 1 h 29"/>
                <a:gd name="T88" fmla="*/ 0 w 111"/>
                <a:gd name="T89" fmla="*/ 1 h 29"/>
                <a:gd name="T90" fmla="*/ 0 w 111"/>
                <a:gd name="T91" fmla="*/ 1 h 29"/>
                <a:gd name="T92" fmla="*/ 0 w 111"/>
                <a:gd name="T93" fmla="*/ 1 h 29"/>
                <a:gd name="T94" fmla="*/ 0 w 111"/>
                <a:gd name="T95" fmla="*/ 1 h 29"/>
                <a:gd name="T96" fmla="*/ 0 w 111"/>
                <a:gd name="T97" fmla="*/ 1 h 29"/>
                <a:gd name="T98" fmla="*/ 0 w 111"/>
                <a:gd name="T99" fmla="*/ 1 h 29"/>
                <a:gd name="T100" fmla="*/ 0 w 111"/>
                <a:gd name="T101" fmla="*/ 1 h 29"/>
                <a:gd name="T102" fmla="*/ 0 w 111"/>
                <a:gd name="T103" fmla="*/ 1 h 29"/>
                <a:gd name="T104" fmla="*/ 0 w 111"/>
                <a:gd name="T105" fmla="*/ 1 h 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11"/>
                <a:gd name="T160" fmla="*/ 0 h 29"/>
                <a:gd name="T161" fmla="*/ 111 w 111"/>
                <a:gd name="T162" fmla="*/ 29 h 2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11" h="29">
                  <a:moveTo>
                    <a:pt x="108" y="21"/>
                  </a:moveTo>
                  <a:lnTo>
                    <a:pt x="102" y="20"/>
                  </a:lnTo>
                  <a:lnTo>
                    <a:pt x="94" y="16"/>
                  </a:lnTo>
                  <a:lnTo>
                    <a:pt x="84" y="14"/>
                  </a:lnTo>
                  <a:lnTo>
                    <a:pt x="76" y="10"/>
                  </a:lnTo>
                  <a:lnTo>
                    <a:pt x="67" y="8"/>
                  </a:lnTo>
                  <a:lnTo>
                    <a:pt x="57" y="4"/>
                  </a:lnTo>
                  <a:lnTo>
                    <a:pt x="47" y="2"/>
                  </a:lnTo>
                  <a:lnTo>
                    <a:pt x="39" y="0"/>
                  </a:lnTo>
                  <a:lnTo>
                    <a:pt x="31" y="0"/>
                  </a:lnTo>
                  <a:lnTo>
                    <a:pt x="24" y="0"/>
                  </a:lnTo>
                  <a:lnTo>
                    <a:pt x="22" y="0"/>
                  </a:lnTo>
                  <a:lnTo>
                    <a:pt x="20" y="0"/>
                  </a:lnTo>
                  <a:lnTo>
                    <a:pt x="18" y="0"/>
                  </a:lnTo>
                  <a:lnTo>
                    <a:pt x="14" y="0"/>
                  </a:lnTo>
                  <a:lnTo>
                    <a:pt x="10" y="0"/>
                  </a:lnTo>
                  <a:lnTo>
                    <a:pt x="8" y="0"/>
                  </a:lnTo>
                  <a:lnTo>
                    <a:pt x="4" y="2"/>
                  </a:lnTo>
                  <a:lnTo>
                    <a:pt x="2" y="2"/>
                  </a:lnTo>
                  <a:lnTo>
                    <a:pt x="0" y="4"/>
                  </a:lnTo>
                  <a:lnTo>
                    <a:pt x="12" y="6"/>
                  </a:lnTo>
                  <a:lnTo>
                    <a:pt x="24" y="8"/>
                  </a:lnTo>
                  <a:lnTo>
                    <a:pt x="35" y="10"/>
                  </a:lnTo>
                  <a:lnTo>
                    <a:pt x="47" y="14"/>
                  </a:lnTo>
                  <a:lnTo>
                    <a:pt x="59" y="18"/>
                  </a:lnTo>
                  <a:lnTo>
                    <a:pt x="68" y="21"/>
                  </a:lnTo>
                  <a:lnTo>
                    <a:pt x="80" y="25"/>
                  </a:lnTo>
                  <a:lnTo>
                    <a:pt x="90" y="27"/>
                  </a:lnTo>
                  <a:lnTo>
                    <a:pt x="98" y="29"/>
                  </a:lnTo>
                  <a:lnTo>
                    <a:pt x="106" y="29"/>
                  </a:lnTo>
                  <a:lnTo>
                    <a:pt x="108" y="29"/>
                  </a:lnTo>
                  <a:lnTo>
                    <a:pt x="110" y="29"/>
                  </a:lnTo>
                  <a:lnTo>
                    <a:pt x="111" y="29"/>
                  </a:lnTo>
                  <a:lnTo>
                    <a:pt x="111" y="27"/>
                  </a:lnTo>
                  <a:lnTo>
                    <a:pt x="111" y="25"/>
                  </a:lnTo>
                  <a:lnTo>
                    <a:pt x="111" y="23"/>
                  </a:lnTo>
                  <a:lnTo>
                    <a:pt x="110" y="23"/>
                  </a:lnTo>
                  <a:lnTo>
                    <a:pt x="110" y="21"/>
                  </a:lnTo>
                  <a:lnTo>
                    <a:pt x="10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3" name="Freeform 54"/>
            <p:cNvSpPr>
              <a:spLocks/>
            </p:cNvSpPr>
            <p:nvPr/>
          </p:nvSpPr>
          <p:spPr bwMode="auto">
            <a:xfrm>
              <a:off x="2807" y="2251"/>
              <a:ext cx="198" cy="61"/>
            </a:xfrm>
            <a:custGeom>
              <a:avLst/>
              <a:gdLst>
                <a:gd name="T0" fmla="*/ 1 w 395"/>
                <a:gd name="T1" fmla="*/ 0 h 123"/>
                <a:gd name="T2" fmla="*/ 1 w 395"/>
                <a:gd name="T3" fmla="*/ 0 h 123"/>
                <a:gd name="T4" fmla="*/ 1 w 395"/>
                <a:gd name="T5" fmla="*/ 0 h 123"/>
                <a:gd name="T6" fmla="*/ 1 w 395"/>
                <a:gd name="T7" fmla="*/ 0 h 123"/>
                <a:gd name="T8" fmla="*/ 1 w 395"/>
                <a:gd name="T9" fmla="*/ 0 h 123"/>
                <a:gd name="T10" fmla="*/ 1 w 395"/>
                <a:gd name="T11" fmla="*/ 0 h 123"/>
                <a:gd name="T12" fmla="*/ 1 w 395"/>
                <a:gd name="T13" fmla="*/ 0 h 123"/>
                <a:gd name="T14" fmla="*/ 1 w 395"/>
                <a:gd name="T15" fmla="*/ 0 h 123"/>
                <a:gd name="T16" fmla="*/ 1 w 395"/>
                <a:gd name="T17" fmla="*/ 0 h 123"/>
                <a:gd name="T18" fmla="*/ 1 w 395"/>
                <a:gd name="T19" fmla="*/ 0 h 123"/>
                <a:gd name="T20" fmla="*/ 1 w 395"/>
                <a:gd name="T21" fmla="*/ 0 h 123"/>
                <a:gd name="T22" fmla="*/ 1 w 395"/>
                <a:gd name="T23" fmla="*/ 0 h 123"/>
                <a:gd name="T24" fmla="*/ 1 w 395"/>
                <a:gd name="T25" fmla="*/ 0 h 123"/>
                <a:gd name="T26" fmla="*/ 1 w 395"/>
                <a:gd name="T27" fmla="*/ 0 h 123"/>
                <a:gd name="T28" fmla="*/ 1 w 395"/>
                <a:gd name="T29" fmla="*/ 0 h 123"/>
                <a:gd name="T30" fmla="*/ 1 w 395"/>
                <a:gd name="T31" fmla="*/ 0 h 123"/>
                <a:gd name="T32" fmla="*/ 1 w 395"/>
                <a:gd name="T33" fmla="*/ 0 h 123"/>
                <a:gd name="T34" fmla="*/ 1 w 395"/>
                <a:gd name="T35" fmla="*/ 0 h 123"/>
                <a:gd name="T36" fmla="*/ 1 w 395"/>
                <a:gd name="T37" fmla="*/ 0 h 123"/>
                <a:gd name="T38" fmla="*/ 1 w 395"/>
                <a:gd name="T39" fmla="*/ 0 h 123"/>
                <a:gd name="T40" fmla="*/ 1 w 395"/>
                <a:gd name="T41" fmla="*/ 0 h 123"/>
                <a:gd name="T42" fmla="*/ 1 w 395"/>
                <a:gd name="T43" fmla="*/ 0 h 123"/>
                <a:gd name="T44" fmla="*/ 1 w 395"/>
                <a:gd name="T45" fmla="*/ 0 h 123"/>
                <a:gd name="T46" fmla="*/ 1 w 395"/>
                <a:gd name="T47" fmla="*/ 0 h 123"/>
                <a:gd name="T48" fmla="*/ 1 w 395"/>
                <a:gd name="T49" fmla="*/ 0 h 123"/>
                <a:gd name="T50" fmla="*/ 1 w 395"/>
                <a:gd name="T51" fmla="*/ 0 h 123"/>
                <a:gd name="T52" fmla="*/ 1 w 395"/>
                <a:gd name="T53" fmla="*/ 0 h 123"/>
                <a:gd name="T54" fmla="*/ 1 w 395"/>
                <a:gd name="T55" fmla="*/ 0 h 123"/>
                <a:gd name="T56" fmla="*/ 1 w 395"/>
                <a:gd name="T57" fmla="*/ 0 h 123"/>
                <a:gd name="T58" fmla="*/ 1 w 395"/>
                <a:gd name="T59" fmla="*/ 0 h 123"/>
                <a:gd name="T60" fmla="*/ 1 w 395"/>
                <a:gd name="T61" fmla="*/ 0 h 123"/>
                <a:gd name="T62" fmla="*/ 1 w 395"/>
                <a:gd name="T63" fmla="*/ 0 h 123"/>
                <a:gd name="T64" fmla="*/ 1 w 395"/>
                <a:gd name="T65" fmla="*/ 0 h 123"/>
                <a:gd name="T66" fmla="*/ 1 w 395"/>
                <a:gd name="T67" fmla="*/ 0 h 123"/>
                <a:gd name="T68" fmla="*/ 1 w 395"/>
                <a:gd name="T69" fmla="*/ 0 h 123"/>
                <a:gd name="T70" fmla="*/ 1 w 395"/>
                <a:gd name="T71" fmla="*/ 0 h 123"/>
                <a:gd name="T72" fmla="*/ 1 w 395"/>
                <a:gd name="T73" fmla="*/ 0 h 123"/>
                <a:gd name="T74" fmla="*/ 1 w 395"/>
                <a:gd name="T75" fmla="*/ 0 h 123"/>
                <a:gd name="T76" fmla="*/ 1 w 395"/>
                <a:gd name="T77" fmla="*/ 0 h 123"/>
                <a:gd name="T78" fmla="*/ 1 w 395"/>
                <a:gd name="T79" fmla="*/ 0 h 123"/>
                <a:gd name="T80" fmla="*/ 1 w 395"/>
                <a:gd name="T81" fmla="*/ 0 h 123"/>
                <a:gd name="T82" fmla="*/ 1 w 395"/>
                <a:gd name="T83" fmla="*/ 0 h 123"/>
                <a:gd name="T84" fmla="*/ 1 w 395"/>
                <a:gd name="T85" fmla="*/ 0 h 123"/>
                <a:gd name="T86" fmla="*/ 1 w 395"/>
                <a:gd name="T87" fmla="*/ 0 h 123"/>
                <a:gd name="T88" fmla="*/ 1 w 395"/>
                <a:gd name="T89" fmla="*/ 0 h 123"/>
                <a:gd name="T90" fmla="*/ 1 w 395"/>
                <a:gd name="T91" fmla="*/ 0 h 123"/>
                <a:gd name="T92" fmla="*/ 1 w 395"/>
                <a:gd name="T93" fmla="*/ 0 h 123"/>
                <a:gd name="T94" fmla="*/ 1 w 395"/>
                <a:gd name="T95" fmla="*/ 0 h 123"/>
                <a:gd name="T96" fmla="*/ 1 w 395"/>
                <a:gd name="T97" fmla="*/ 0 h 123"/>
                <a:gd name="T98" fmla="*/ 1 w 395"/>
                <a:gd name="T99" fmla="*/ 0 h 123"/>
                <a:gd name="T100" fmla="*/ 1 w 395"/>
                <a:gd name="T101" fmla="*/ 0 h 123"/>
                <a:gd name="T102" fmla="*/ 1 w 395"/>
                <a:gd name="T103" fmla="*/ 0 h 123"/>
                <a:gd name="T104" fmla="*/ 1 w 395"/>
                <a:gd name="T105" fmla="*/ 0 h 123"/>
                <a:gd name="T106" fmla="*/ 1 w 395"/>
                <a:gd name="T107" fmla="*/ 0 h 1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5"/>
                <a:gd name="T163" fmla="*/ 0 h 123"/>
                <a:gd name="T164" fmla="*/ 395 w 395"/>
                <a:gd name="T165" fmla="*/ 123 h 12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5" h="123">
                  <a:moveTo>
                    <a:pt x="204" y="110"/>
                  </a:moveTo>
                  <a:lnTo>
                    <a:pt x="206" y="112"/>
                  </a:lnTo>
                  <a:lnTo>
                    <a:pt x="206" y="110"/>
                  </a:lnTo>
                  <a:lnTo>
                    <a:pt x="208" y="110"/>
                  </a:lnTo>
                  <a:lnTo>
                    <a:pt x="208" y="108"/>
                  </a:lnTo>
                  <a:lnTo>
                    <a:pt x="208" y="106"/>
                  </a:lnTo>
                  <a:lnTo>
                    <a:pt x="208" y="104"/>
                  </a:lnTo>
                  <a:lnTo>
                    <a:pt x="206" y="102"/>
                  </a:lnTo>
                  <a:lnTo>
                    <a:pt x="209" y="102"/>
                  </a:lnTo>
                  <a:lnTo>
                    <a:pt x="215" y="102"/>
                  </a:lnTo>
                  <a:lnTo>
                    <a:pt x="221" y="100"/>
                  </a:lnTo>
                  <a:lnTo>
                    <a:pt x="229" y="100"/>
                  </a:lnTo>
                  <a:lnTo>
                    <a:pt x="237" y="98"/>
                  </a:lnTo>
                  <a:lnTo>
                    <a:pt x="247" y="98"/>
                  </a:lnTo>
                  <a:lnTo>
                    <a:pt x="254" y="96"/>
                  </a:lnTo>
                  <a:lnTo>
                    <a:pt x="262" y="96"/>
                  </a:lnTo>
                  <a:lnTo>
                    <a:pt x="270" y="94"/>
                  </a:lnTo>
                  <a:lnTo>
                    <a:pt x="270" y="96"/>
                  </a:lnTo>
                  <a:lnTo>
                    <a:pt x="270" y="98"/>
                  </a:lnTo>
                  <a:lnTo>
                    <a:pt x="270" y="100"/>
                  </a:lnTo>
                  <a:lnTo>
                    <a:pt x="272" y="100"/>
                  </a:lnTo>
                  <a:lnTo>
                    <a:pt x="272" y="102"/>
                  </a:lnTo>
                  <a:lnTo>
                    <a:pt x="272" y="104"/>
                  </a:lnTo>
                  <a:lnTo>
                    <a:pt x="274" y="106"/>
                  </a:lnTo>
                  <a:lnTo>
                    <a:pt x="276" y="106"/>
                  </a:lnTo>
                  <a:lnTo>
                    <a:pt x="276" y="108"/>
                  </a:lnTo>
                  <a:lnTo>
                    <a:pt x="278" y="108"/>
                  </a:lnTo>
                  <a:lnTo>
                    <a:pt x="280" y="108"/>
                  </a:lnTo>
                  <a:lnTo>
                    <a:pt x="282" y="106"/>
                  </a:lnTo>
                  <a:lnTo>
                    <a:pt x="282" y="104"/>
                  </a:lnTo>
                  <a:lnTo>
                    <a:pt x="284" y="104"/>
                  </a:lnTo>
                  <a:lnTo>
                    <a:pt x="284" y="102"/>
                  </a:lnTo>
                  <a:lnTo>
                    <a:pt x="284" y="100"/>
                  </a:lnTo>
                  <a:lnTo>
                    <a:pt x="284" y="98"/>
                  </a:lnTo>
                  <a:lnTo>
                    <a:pt x="284" y="96"/>
                  </a:lnTo>
                  <a:lnTo>
                    <a:pt x="282" y="94"/>
                  </a:lnTo>
                  <a:lnTo>
                    <a:pt x="282" y="92"/>
                  </a:lnTo>
                  <a:lnTo>
                    <a:pt x="282" y="90"/>
                  </a:lnTo>
                  <a:lnTo>
                    <a:pt x="282" y="88"/>
                  </a:lnTo>
                  <a:lnTo>
                    <a:pt x="280" y="82"/>
                  </a:lnTo>
                  <a:lnTo>
                    <a:pt x="276" y="76"/>
                  </a:lnTo>
                  <a:lnTo>
                    <a:pt x="272" y="71"/>
                  </a:lnTo>
                  <a:lnTo>
                    <a:pt x="268" y="63"/>
                  </a:lnTo>
                  <a:lnTo>
                    <a:pt x="264" y="57"/>
                  </a:lnTo>
                  <a:lnTo>
                    <a:pt x="260" y="51"/>
                  </a:lnTo>
                  <a:lnTo>
                    <a:pt x="256" y="45"/>
                  </a:lnTo>
                  <a:lnTo>
                    <a:pt x="254" y="41"/>
                  </a:lnTo>
                  <a:lnTo>
                    <a:pt x="252" y="39"/>
                  </a:lnTo>
                  <a:lnTo>
                    <a:pt x="252" y="37"/>
                  </a:lnTo>
                  <a:lnTo>
                    <a:pt x="256" y="37"/>
                  </a:lnTo>
                  <a:lnTo>
                    <a:pt x="260" y="37"/>
                  </a:lnTo>
                  <a:lnTo>
                    <a:pt x="264" y="37"/>
                  </a:lnTo>
                  <a:lnTo>
                    <a:pt x="268" y="37"/>
                  </a:lnTo>
                  <a:lnTo>
                    <a:pt x="272" y="37"/>
                  </a:lnTo>
                  <a:lnTo>
                    <a:pt x="276" y="37"/>
                  </a:lnTo>
                  <a:lnTo>
                    <a:pt x="280" y="37"/>
                  </a:lnTo>
                  <a:lnTo>
                    <a:pt x="286" y="35"/>
                  </a:lnTo>
                  <a:lnTo>
                    <a:pt x="290" y="35"/>
                  </a:lnTo>
                  <a:lnTo>
                    <a:pt x="294" y="35"/>
                  </a:lnTo>
                  <a:lnTo>
                    <a:pt x="299" y="41"/>
                  </a:lnTo>
                  <a:lnTo>
                    <a:pt x="305" y="49"/>
                  </a:lnTo>
                  <a:lnTo>
                    <a:pt x="311" y="57"/>
                  </a:lnTo>
                  <a:lnTo>
                    <a:pt x="315" y="65"/>
                  </a:lnTo>
                  <a:lnTo>
                    <a:pt x="317" y="73"/>
                  </a:lnTo>
                  <a:lnTo>
                    <a:pt x="321" y="82"/>
                  </a:lnTo>
                  <a:lnTo>
                    <a:pt x="323" y="90"/>
                  </a:lnTo>
                  <a:lnTo>
                    <a:pt x="323" y="100"/>
                  </a:lnTo>
                  <a:lnTo>
                    <a:pt x="325" y="110"/>
                  </a:lnTo>
                  <a:lnTo>
                    <a:pt x="325" y="119"/>
                  </a:lnTo>
                  <a:lnTo>
                    <a:pt x="325" y="121"/>
                  </a:lnTo>
                  <a:lnTo>
                    <a:pt x="327" y="121"/>
                  </a:lnTo>
                  <a:lnTo>
                    <a:pt x="327" y="123"/>
                  </a:lnTo>
                  <a:lnTo>
                    <a:pt x="329" y="123"/>
                  </a:lnTo>
                  <a:lnTo>
                    <a:pt x="331" y="123"/>
                  </a:lnTo>
                  <a:lnTo>
                    <a:pt x="331" y="121"/>
                  </a:lnTo>
                  <a:lnTo>
                    <a:pt x="333" y="119"/>
                  </a:lnTo>
                  <a:lnTo>
                    <a:pt x="333" y="117"/>
                  </a:lnTo>
                  <a:lnTo>
                    <a:pt x="335" y="116"/>
                  </a:lnTo>
                  <a:lnTo>
                    <a:pt x="335" y="112"/>
                  </a:lnTo>
                  <a:lnTo>
                    <a:pt x="335" y="110"/>
                  </a:lnTo>
                  <a:lnTo>
                    <a:pt x="335" y="108"/>
                  </a:lnTo>
                  <a:lnTo>
                    <a:pt x="335" y="106"/>
                  </a:lnTo>
                  <a:lnTo>
                    <a:pt x="335" y="104"/>
                  </a:lnTo>
                  <a:lnTo>
                    <a:pt x="335" y="96"/>
                  </a:lnTo>
                  <a:lnTo>
                    <a:pt x="333" y="88"/>
                  </a:lnTo>
                  <a:lnTo>
                    <a:pt x="331" y="80"/>
                  </a:lnTo>
                  <a:lnTo>
                    <a:pt x="327" y="73"/>
                  </a:lnTo>
                  <a:lnTo>
                    <a:pt x="323" y="65"/>
                  </a:lnTo>
                  <a:lnTo>
                    <a:pt x="319" y="57"/>
                  </a:lnTo>
                  <a:lnTo>
                    <a:pt x="315" y="51"/>
                  </a:lnTo>
                  <a:lnTo>
                    <a:pt x="309" y="45"/>
                  </a:lnTo>
                  <a:lnTo>
                    <a:pt x="303" y="39"/>
                  </a:lnTo>
                  <a:lnTo>
                    <a:pt x="295" y="33"/>
                  </a:lnTo>
                  <a:lnTo>
                    <a:pt x="305" y="33"/>
                  </a:lnTo>
                  <a:lnTo>
                    <a:pt x="315" y="30"/>
                  </a:lnTo>
                  <a:lnTo>
                    <a:pt x="325" y="28"/>
                  </a:lnTo>
                  <a:lnTo>
                    <a:pt x="335" y="26"/>
                  </a:lnTo>
                  <a:lnTo>
                    <a:pt x="346" y="24"/>
                  </a:lnTo>
                  <a:lnTo>
                    <a:pt x="354" y="22"/>
                  </a:lnTo>
                  <a:lnTo>
                    <a:pt x="364" y="18"/>
                  </a:lnTo>
                  <a:lnTo>
                    <a:pt x="374" y="16"/>
                  </a:lnTo>
                  <a:lnTo>
                    <a:pt x="383" y="12"/>
                  </a:lnTo>
                  <a:lnTo>
                    <a:pt x="393" y="10"/>
                  </a:lnTo>
                  <a:lnTo>
                    <a:pt x="395" y="6"/>
                  </a:lnTo>
                  <a:lnTo>
                    <a:pt x="395" y="4"/>
                  </a:lnTo>
                  <a:lnTo>
                    <a:pt x="393" y="4"/>
                  </a:lnTo>
                  <a:lnTo>
                    <a:pt x="391" y="4"/>
                  </a:lnTo>
                  <a:lnTo>
                    <a:pt x="380" y="4"/>
                  </a:lnTo>
                  <a:lnTo>
                    <a:pt x="366" y="6"/>
                  </a:lnTo>
                  <a:lnTo>
                    <a:pt x="350" y="10"/>
                  </a:lnTo>
                  <a:lnTo>
                    <a:pt x="335" y="14"/>
                  </a:lnTo>
                  <a:lnTo>
                    <a:pt x="319" y="18"/>
                  </a:lnTo>
                  <a:lnTo>
                    <a:pt x="303" y="22"/>
                  </a:lnTo>
                  <a:lnTo>
                    <a:pt x="288" y="26"/>
                  </a:lnTo>
                  <a:lnTo>
                    <a:pt x="272" y="30"/>
                  </a:lnTo>
                  <a:lnTo>
                    <a:pt x="258" y="32"/>
                  </a:lnTo>
                  <a:lnTo>
                    <a:pt x="245" y="33"/>
                  </a:lnTo>
                  <a:lnTo>
                    <a:pt x="243" y="33"/>
                  </a:lnTo>
                  <a:lnTo>
                    <a:pt x="243" y="32"/>
                  </a:lnTo>
                  <a:lnTo>
                    <a:pt x="241" y="32"/>
                  </a:lnTo>
                  <a:lnTo>
                    <a:pt x="239" y="32"/>
                  </a:lnTo>
                  <a:lnTo>
                    <a:pt x="237" y="32"/>
                  </a:lnTo>
                  <a:lnTo>
                    <a:pt x="233" y="32"/>
                  </a:lnTo>
                  <a:lnTo>
                    <a:pt x="227" y="32"/>
                  </a:lnTo>
                  <a:lnTo>
                    <a:pt x="223" y="32"/>
                  </a:lnTo>
                  <a:lnTo>
                    <a:pt x="215" y="30"/>
                  </a:lnTo>
                  <a:lnTo>
                    <a:pt x="209" y="30"/>
                  </a:lnTo>
                  <a:lnTo>
                    <a:pt x="204" y="30"/>
                  </a:lnTo>
                  <a:lnTo>
                    <a:pt x="198" y="28"/>
                  </a:lnTo>
                  <a:lnTo>
                    <a:pt x="192" y="28"/>
                  </a:lnTo>
                  <a:lnTo>
                    <a:pt x="184" y="26"/>
                  </a:lnTo>
                  <a:lnTo>
                    <a:pt x="178" y="22"/>
                  </a:lnTo>
                  <a:lnTo>
                    <a:pt x="170" y="20"/>
                  </a:lnTo>
                  <a:lnTo>
                    <a:pt x="165" y="18"/>
                  </a:lnTo>
                  <a:lnTo>
                    <a:pt x="159" y="14"/>
                  </a:lnTo>
                  <a:lnTo>
                    <a:pt x="151" y="12"/>
                  </a:lnTo>
                  <a:lnTo>
                    <a:pt x="145" y="8"/>
                  </a:lnTo>
                  <a:lnTo>
                    <a:pt x="139" y="6"/>
                  </a:lnTo>
                  <a:lnTo>
                    <a:pt x="131" y="4"/>
                  </a:lnTo>
                  <a:lnTo>
                    <a:pt x="125" y="2"/>
                  </a:lnTo>
                  <a:lnTo>
                    <a:pt x="123" y="2"/>
                  </a:lnTo>
                  <a:lnTo>
                    <a:pt x="122" y="2"/>
                  </a:lnTo>
                  <a:lnTo>
                    <a:pt x="122" y="0"/>
                  </a:lnTo>
                  <a:lnTo>
                    <a:pt x="120" y="0"/>
                  </a:lnTo>
                  <a:lnTo>
                    <a:pt x="120" y="2"/>
                  </a:lnTo>
                  <a:lnTo>
                    <a:pt x="108" y="4"/>
                  </a:lnTo>
                  <a:lnTo>
                    <a:pt x="96" y="8"/>
                  </a:lnTo>
                  <a:lnTo>
                    <a:pt x="84" y="14"/>
                  </a:lnTo>
                  <a:lnTo>
                    <a:pt x="73" y="20"/>
                  </a:lnTo>
                  <a:lnTo>
                    <a:pt x="61" y="26"/>
                  </a:lnTo>
                  <a:lnTo>
                    <a:pt x="49" y="32"/>
                  </a:lnTo>
                  <a:lnTo>
                    <a:pt x="37" y="37"/>
                  </a:lnTo>
                  <a:lnTo>
                    <a:pt x="26" y="43"/>
                  </a:lnTo>
                  <a:lnTo>
                    <a:pt x="12" y="47"/>
                  </a:lnTo>
                  <a:lnTo>
                    <a:pt x="0" y="51"/>
                  </a:lnTo>
                  <a:lnTo>
                    <a:pt x="16" y="51"/>
                  </a:lnTo>
                  <a:lnTo>
                    <a:pt x="30" y="47"/>
                  </a:lnTo>
                  <a:lnTo>
                    <a:pt x="45" y="41"/>
                  </a:lnTo>
                  <a:lnTo>
                    <a:pt x="59" y="37"/>
                  </a:lnTo>
                  <a:lnTo>
                    <a:pt x="73" y="32"/>
                  </a:lnTo>
                  <a:lnTo>
                    <a:pt x="84" y="26"/>
                  </a:lnTo>
                  <a:lnTo>
                    <a:pt x="96" y="20"/>
                  </a:lnTo>
                  <a:lnTo>
                    <a:pt x="106" y="16"/>
                  </a:lnTo>
                  <a:lnTo>
                    <a:pt x="114" y="12"/>
                  </a:lnTo>
                  <a:lnTo>
                    <a:pt x="118" y="10"/>
                  </a:lnTo>
                  <a:lnTo>
                    <a:pt x="120" y="10"/>
                  </a:lnTo>
                  <a:lnTo>
                    <a:pt x="120" y="12"/>
                  </a:lnTo>
                  <a:lnTo>
                    <a:pt x="122" y="12"/>
                  </a:lnTo>
                  <a:lnTo>
                    <a:pt x="123" y="12"/>
                  </a:lnTo>
                  <a:lnTo>
                    <a:pt x="125" y="12"/>
                  </a:lnTo>
                  <a:lnTo>
                    <a:pt x="125" y="14"/>
                  </a:lnTo>
                  <a:lnTo>
                    <a:pt x="129" y="14"/>
                  </a:lnTo>
                  <a:lnTo>
                    <a:pt x="133" y="16"/>
                  </a:lnTo>
                  <a:lnTo>
                    <a:pt x="135" y="18"/>
                  </a:lnTo>
                  <a:lnTo>
                    <a:pt x="139" y="20"/>
                  </a:lnTo>
                  <a:lnTo>
                    <a:pt x="141" y="22"/>
                  </a:lnTo>
                  <a:lnTo>
                    <a:pt x="145" y="22"/>
                  </a:lnTo>
                  <a:lnTo>
                    <a:pt x="147" y="24"/>
                  </a:lnTo>
                  <a:lnTo>
                    <a:pt x="151" y="26"/>
                  </a:lnTo>
                  <a:lnTo>
                    <a:pt x="155" y="28"/>
                  </a:lnTo>
                  <a:lnTo>
                    <a:pt x="157" y="30"/>
                  </a:lnTo>
                  <a:lnTo>
                    <a:pt x="166" y="32"/>
                  </a:lnTo>
                  <a:lnTo>
                    <a:pt x="174" y="35"/>
                  </a:lnTo>
                  <a:lnTo>
                    <a:pt x="184" y="37"/>
                  </a:lnTo>
                  <a:lnTo>
                    <a:pt x="194" y="41"/>
                  </a:lnTo>
                  <a:lnTo>
                    <a:pt x="204" y="43"/>
                  </a:lnTo>
                  <a:lnTo>
                    <a:pt x="211" y="45"/>
                  </a:lnTo>
                  <a:lnTo>
                    <a:pt x="221" y="47"/>
                  </a:lnTo>
                  <a:lnTo>
                    <a:pt x="231" y="47"/>
                  </a:lnTo>
                  <a:lnTo>
                    <a:pt x="241" y="49"/>
                  </a:lnTo>
                  <a:lnTo>
                    <a:pt x="251" y="51"/>
                  </a:lnTo>
                  <a:lnTo>
                    <a:pt x="252" y="49"/>
                  </a:lnTo>
                  <a:lnTo>
                    <a:pt x="254" y="53"/>
                  </a:lnTo>
                  <a:lnTo>
                    <a:pt x="256" y="57"/>
                  </a:lnTo>
                  <a:lnTo>
                    <a:pt x="258" y="59"/>
                  </a:lnTo>
                  <a:lnTo>
                    <a:pt x="258" y="63"/>
                  </a:lnTo>
                  <a:lnTo>
                    <a:pt x="260" y="67"/>
                  </a:lnTo>
                  <a:lnTo>
                    <a:pt x="262" y="71"/>
                  </a:lnTo>
                  <a:lnTo>
                    <a:pt x="264" y="75"/>
                  </a:lnTo>
                  <a:lnTo>
                    <a:pt x="266" y="76"/>
                  </a:lnTo>
                  <a:lnTo>
                    <a:pt x="266" y="80"/>
                  </a:lnTo>
                  <a:lnTo>
                    <a:pt x="268" y="84"/>
                  </a:lnTo>
                  <a:lnTo>
                    <a:pt x="266" y="84"/>
                  </a:lnTo>
                  <a:lnTo>
                    <a:pt x="264" y="84"/>
                  </a:lnTo>
                  <a:lnTo>
                    <a:pt x="262" y="84"/>
                  </a:lnTo>
                  <a:lnTo>
                    <a:pt x="260" y="84"/>
                  </a:lnTo>
                  <a:lnTo>
                    <a:pt x="258" y="84"/>
                  </a:lnTo>
                  <a:lnTo>
                    <a:pt x="256" y="84"/>
                  </a:lnTo>
                  <a:lnTo>
                    <a:pt x="254" y="84"/>
                  </a:lnTo>
                  <a:lnTo>
                    <a:pt x="252" y="84"/>
                  </a:lnTo>
                  <a:lnTo>
                    <a:pt x="247" y="84"/>
                  </a:lnTo>
                  <a:lnTo>
                    <a:pt x="241" y="84"/>
                  </a:lnTo>
                  <a:lnTo>
                    <a:pt x="235" y="84"/>
                  </a:lnTo>
                  <a:lnTo>
                    <a:pt x="229" y="86"/>
                  </a:lnTo>
                  <a:lnTo>
                    <a:pt x="221" y="86"/>
                  </a:lnTo>
                  <a:lnTo>
                    <a:pt x="213" y="88"/>
                  </a:lnTo>
                  <a:lnTo>
                    <a:pt x="208" y="90"/>
                  </a:lnTo>
                  <a:lnTo>
                    <a:pt x="200" y="92"/>
                  </a:lnTo>
                  <a:lnTo>
                    <a:pt x="192" y="94"/>
                  </a:lnTo>
                  <a:lnTo>
                    <a:pt x="186" y="96"/>
                  </a:lnTo>
                  <a:lnTo>
                    <a:pt x="184" y="94"/>
                  </a:lnTo>
                  <a:lnTo>
                    <a:pt x="182" y="94"/>
                  </a:lnTo>
                  <a:lnTo>
                    <a:pt x="180" y="94"/>
                  </a:lnTo>
                  <a:lnTo>
                    <a:pt x="180" y="92"/>
                  </a:lnTo>
                  <a:lnTo>
                    <a:pt x="178" y="92"/>
                  </a:lnTo>
                  <a:lnTo>
                    <a:pt x="170" y="88"/>
                  </a:lnTo>
                  <a:lnTo>
                    <a:pt x="161" y="84"/>
                  </a:lnTo>
                  <a:lnTo>
                    <a:pt x="153" y="80"/>
                  </a:lnTo>
                  <a:lnTo>
                    <a:pt x="143" y="76"/>
                  </a:lnTo>
                  <a:lnTo>
                    <a:pt x="135" y="73"/>
                  </a:lnTo>
                  <a:lnTo>
                    <a:pt x="125" y="71"/>
                  </a:lnTo>
                  <a:lnTo>
                    <a:pt x="118" y="67"/>
                  </a:lnTo>
                  <a:lnTo>
                    <a:pt x="108" y="65"/>
                  </a:lnTo>
                  <a:lnTo>
                    <a:pt x="100" y="61"/>
                  </a:lnTo>
                  <a:lnTo>
                    <a:pt x="90" y="61"/>
                  </a:lnTo>
                  <a:lnTo>
                    <a:pt x="90" y="63"/>
                  </a:lnTo>
                  <a:lnTo>
                    <a:pt x="96" y="65"/>
                  </a:lnTo>
                  <a:lnTo>
                    <a:pt x="102" y="67"/>
                  </a:lnTo>
                  <a:lnTo>
                    <a:pt x="110" y="71"/>
                  </a:lnTo>
                  <a:lnTo>
                    <a:pt x="118" y="75"/>
                  </a:lnTo>
                  <a:lnTo>
                    <a:pt x="127" y="78"/>
                  </a:lnTo>
                  <a:lnTo>
                    <a:pt x="137" y="82"/>
                  </a:lnTo>
                  <a:lnTo>
                    <a:pt x="147" y="88"/>
                  </a:lnTo>
                  <a:lnTo>
                    <a:pt x="155" y="92"/>
                  </a:lnTo>
                  <a:lnTo>
                    <a:pt x="165" y="96"/>
                  </a:lnTo>
                  <a:lnTo>
                    <a:pt x="174" y="100"/>
                  </a:lnTo>
                  <a:lnTo>
                    <a:pt x="176" y="102"/>
                  </a:lnTo>
                  <a:lnTo>
                    <a:pt x="180" y="102"/>
                  </a:lnTo>
                  <a:lnTo>
                    <a:pt x="182" y="104"/>
                  </a:lnTo>
                  <a:lnTo>
                    <a:pt x="188" y="106"/>
                  </a:lnTo>
                  <a:lnTo>
                    <a:pt x="192" y="108"/>
                  </a:lnTo>
                  <a:lnTo>
                    <a:pt x="196" y="108"/>
                  </a:lnTo>
                  <a:lnTo>
                    <a:pt x="200" y="110"/>
                  </a:lnTo>
                  <a:lnTo>
                    <a:pt x="204" y="110"/>
                  </a:lnTo>
                  <a:lnTo>
                    <a:pt x="206" y="112"/>
                  </a:lnTo>
                  <a:lnTo>
                    <a:pt x="204" y="1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4" name="Freeform 55"/>
            <p:cNvSpPr>
              <a:spLocks/>
            </p:cNvSpPr>
            <p:nvPr/>
          </p:nvSpPr>
          <p:spPr bwMode="auto">
            <a:xfrm>
              <a:off x="2987" y="1980"/>
              <a:ext cx="107" cy="326"/>
            </a:xfrm>
            <a:custGeom>
              <a:avLst/>
              <a:gdLst>
                <a:gd name="T0" fmla="*/ 0 w 215"/>
                <a:gd name="T1" fmla="*/ 0 h 653"/>
                <a:gd name="T2" fmla="*/ 0 w 215"/>
                <a:gd name="T3" fmla="*/ 0 h 653"/>
                <a:gd name="T4" fmla="*/ 0 w 215"/>
                <a:gd name="T5" fmla="*/ 0 h 653"/>
                <a:gd name="T6" fmla="*/ 0 w 215"/>
                <a:gd name="T7" fmla="*/ 0 h 653"/>
                <a:gd name="T8" fmla="*/ 0 w 215"/>
                <a:gd name="T9" fmla="*/ 0 h 653"/>
                <a:gd name="T10" fmla="*/ 0 w 215"/>
                <a:gd name="T11" fmla="*/ 0 h 653"/>
                <a:gd name="T12" fmla="*/ 0 w 215"/>
                <a:gd name="T13" fmla="*/ 0 h 653"/>
                <a:gd name="T14" fmla="*/ 0 w 215"/>
                <a:gd name="T15" fmla="*/ 0 h 653"/>
                <a:gd name="T16" fmla="*/ 0 w 215"/>
                <a:gd name="T17" fmla="*/ 0 h 653"/>
                <a:gd name="T18" fmla="*/ 0 w 215"/>
                <a:gd name="T19" fmla="*/ 0 h 653"/>
                <a:gd name="T20" fmla="*/ 0 w 215"/>
                <a:gd name="T21" fmla="*/ 0 h 653"/>
                <a:gd name="T22" fmla="*/ 0 w 215"/>
                <a:gd name="T23" fmla="*/ 0 h 653"/>
                <a:gd name="T24" fmla="*/ 0 w 215"/>
                <a:gd name="T25" fmla="*/ 0 h 653"/>
                <a:gd name="T26" fmla="*/ 0 w 215"/>
                <a:gd name="T27" fmla="*/ 0 h 653"/>
                <a:gd name="T28" fmla="*/ 0 w 215"/>
                <a:gd name="T29" fmla="*/ 0 h 653"/>
                <a:gd name="T30" fmla="*/ 0 w 215"/>
                <a:gd name="T31" fmla="*/ 0 h 653"/>
                <a:gd name="T32" fmla="*/ 0 w 215"/>
                <a:gd name="T33" fmla="*/ 0 h 653"/>
                <a:gd name="T34" fmla="*/ 0 w 215"/>
                <a:gd name="T35" fmla="*/ 0 h 653"/>
                <a:gd name="T36" fmla="*/ 0 w 215"/>
                <a:gd name="T37" fmla="*/ 0 h 653"/>
                <a:gd name="T38" fmla="*/ 0 w 215"/>
                <a:gd name="T39" fmla="*/ 0 h 653"/>
                <a:gd name="T40" fmla="*/ 0 w 215"/>
                <a:gd name="T41" fmla="*/ 0 h 653"/>
                <a:gd name="T42" fmla="*/ 0 w 215"/>
                <a:gd name="T43" fmla="*/ 0 h 653"/>
                <a:gd name="T44" fmla="*/ 0 w 215"/>
                <a:gd name="T45" fmla="*/ 0 h 653"/>
                <a:gd name="T46" fmla="*/ 0 w 215"/>
                <a:gd name="T47" fmla="*/ 0 h 653"/>
                <a:gd name="T48" fmla="*/ 0 w 215"/>
                <a:gd name="T49" fmla="*/ 0 h 653"/>
                <a:gd name="T50" fmla="*/ 0 w 215"/>
                <a:gd name="T51" fmla="*/ 0 h 653"/>
                <a:gd name="T52" fmla="*/ 0 w 215"/>
                <a:gd name="T53" fmla="*/ 0 h 653"/>
                <a:gd name="T54" fmla="*/ 0 w 215"/>
                <a:gd name="T55" fmla="*/ 0 h 653"/>
                <a:gd name="T56" fmla="*/ 0 w 215"/>
                <a:gd name="T57" fmla="*/ 0 h 653"/>
                <a:gd name="T58" fmla="*/ 0 w 215"/>
                <a:gd name="T59" fmla="*/ 0 h 653"/>
                <a:gd name="T60" fmla="*/ 0 w 215"/>
                <a:gd name="T61" fmla="*/ 0 h 653"/>
                <a:gd name="T62" fmla="*/ 0 w 215"/>
                <a:gd name="T63" fmla="*/ 0 h 653"/>
                <a:gd name="T64" fmla="*/ 0 w 215"/>
                <a:gd name="T65" fmla="*/ 0 h 653"/>
                <a:gd name="T66" fmla="*/ 0 w 215"/>
                <a:gd name="T67" fmla="*/ 0 h 653"/>
                <a:gd name="T68" fmla="*/ 0 w 215"/>
                <a:gd name="T69" fmla="*/ 0 h 653"/>
                <a:gd name="T70" fmla="*/ 0 w 215"/>
                <a:gd name="T71" fmla="*/ 0 h 653"/>
                <a:gd name="T72" fmla="*/ 0 w 215"/>
                <a:gd name="T73" fmla="*/ 0 h 653"/>
                <a:gd name="T74" fmla="*/ 0 w 215"/>
                <a:gd name="T75" fmla="*/ 0 h 653"/>
                <a:gd name="T76" fmla="*/ 0 w 215"/>
                <a:gd name="T77" fmla="*/ 0 h 653"/>
                <a:gd name="T78" fmla="*/ 0 w 215"/>
                <a:gd name="T79" fmla="*/ 0 h 653"/>
                <a:gd name="T80" fmla="*/ 0 w 215"/>
                <a:gd name="T81" fmla="*/ 0 h 653"/>
                <a:gd name="T82" fmla="*/ 0 w 215"/>
                <a:gd name="T83" fmla="*/ 0 h 653"/>
                <a:gd name="T84" fmla="*/ 0 w 215"/>
                <a:gd name="T85" fmla="*/ 0 h 653"/>
                <a:gd name="T86" fmla="*/ 0 w 215"/>
                <a:gd name="T87" fmla="*/ 0 h 653"/>
                <a:gd name="T88" fmla="*/ 0 w 215"/>
                <a:gd name="T89" fmla="*/ 0 h 653"/>
                <a:gd name="T90" fmla="*/ 0 w 215"/>
                <a:gd name="T91" fmla="*/ 0 h 653"/>
                <a:gd name="T92" fmla="*/ 0 w 215"/>
                <a:gd name="T93" fmla="*/ 0 h 653"/>
                <a:gd name="T94" fmla="*/ 0 w 215"/>
                <a:gd name="T95" fmla="*/ 0 h 653"/>
                <a:gd name="T96" fmla="*/ 0 w 215"/>
                <a:gd name="T97" fmla="*/ 0 h 653"/>
                <a:gd name="T98" fmla="*/ 0 w 215"/>
                <a:gd name="T99" fmla="*/ 0 h 653"/>
                <a:gd name="T100" fmla="*/ 0 w 215"/>
                <a:gd name="T101" fmla="*/ 0 h 653"/>
                <a:gd name="T102" fmla="*/ 0 w 215"/>
                <a:gd name="T103" fmla="*/ 0 h 653"/>
                <a:gd name="T104" fmla="*/ 0 w 215"/>
                <a:gd name="T105" fmla="*/ 0 h 653"/>
                <a:gd name="T106" fmla="*/ 0 w 215"/>
                <a:gd name="T107" fmla="*/ 0 h 653"/>
                <a:gd name="T108" fmla="*/ 0 w 215"/>
                <a:gd name="T109" fmla="*/ 0 h 653"/>
                <a:gd name="T110" fmla="*/ 0 w 215"/>
                <a:gd name="T111" fmla="*/ 0 h 653"/>
                <a:gd name="T112" fmla="*/ 0 w 215"/>
                <a:gd name="T113" fmla="*/ 0 h 653"/>
                <a:gd name="T114" fmla="*/ 0 w 215"/>
                <a:gd name="T115" fmla="*/ 0 h 653"/>
                <a:gd name="T116" fmla="*/ 0 w 215"/>
                <a:gd name="T117" fmla="*/ 0 h 653"/>
                <a:gd name="T118" fmla="*/ 0 w 215"/>
                <a:gd name="T119" fmla="*/ 0 h 653"/>
                <a:gd name="T120" fmla="*/ 0 w 215"/>
                <a:gd name="T121" fmla="*/ 0 h 653"/>
                <a:gd name="T122" fmla="*/ 0 w 215"/>
                <a:gd name="T123" fmla="*/ 0 h 6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5"/>
                <a:gd name="T187" fmla="*/ 0 h 653"/>
                <a:gd name="T188" fmla="*/ 215 w 215"/>
                <a:gd name="T189" fmla="*/ 653 h 6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5" h="653">
                  <a:moveTo>
                    <a:pt x="213" y="192"/>
                  </a:moveTo>
                  <a:lnTo>
                    <a:pt x="203" y="217"/>
                  </a:lnTo>
                  <a:lnTo>
                    <a:pt x="192" y="242"/>
                  </a:lnTo>
                  <a:lnTo>
                    <a:pt x="180" y="266"/>
                  </a:lnTo>
                  <a:lnTo>
                    <a:pt x="168" y="287"/>
                  </a:lnTo>
                  <a:lnTo>
                    <a:pt x="154" y="309"/>
                  </a:lnTo>
                  <a:lnTo>
                    <a:pt x="143" y="330"/>
                  </a:lnTo>
                  <a:lnTo>
                    <a:pt x="129" y="352"/>
                  </a:lnTo>
                  <a:lnTo>
                    <a:pt x="117" y="373"/>
                  </a:lnTo>
                  <a:lnTo>
                    <a:pt x="106" y="397"/>
                  </a:lnTo>
                  <a:lnTo>
                    <a:pt x="94" y="418"/>
                  </a:lnTo>
                  <a:lnTo>
                    <a:pt x="94" y="414"/>
                  </a:lnTo>
                  <a:lnTo>
                    <a:pt x="96" y="410"/>
                  </a:lnTo>
                  <a:lnTo>
                    <a:pt x="96" y="407"/>
                  </a:lnTo>
                  <a:lnTo>
                    <a:pt x="96" y="403"/>
                  </a:lnTo>
                  <a:lnTo>
                    <a:pt x="96" y="399"/>
                  </a:lnTo>
                  <a:lnTo>
                    <a:pt x="96" y="395"/>
                  </a:lnTo>
                  <a:lnTo>
                    <a:pt x="96" y="391"/>
                  </a:lnTo>
                  <a:lnTo>
                    <a:pt x="98" y="387"/>
                  </a:lnTo>
                  <a:lnTo>
                    <a:pt x="98" y="383"/>
                  </a:lnTo>
                  <a:lnTo>
                    <a:pt x="98" y="379"/>
                  </a:lnTo>
                  <a:lnTo>
                    <a:pt x="98" y="375"/>
                  </a:lnTo>
                  <a:lnTo>
                    <a:pt x="96" y="369"/>
                  </a:lnTo>
                  <a:lnTo>
                    <a:pt x="96" y="365"/>
                  </a:lnTo>
                  <a:lnTo>
                    <a:pt x="96" y="360"/>
                  </a:lnTo>
                  <a:lnTo>
                    <a:pt x="96" y="356"/>
                  </a:lnTo>
                  <a:lnTo>
                    <a:pt x="96" y="350"/>
                  </a:lnTo>
                  <a:lnTo>
                    <a:pt x="96" y="346"/>
                  </a:lnTo>
                  <a:lnTo>
                    <a:pt x="94" y="340"/>
                  </a:lnTo>
                  <a:lnTo>
                    <a:pt x="94" y="336"/>
                  </a:lnTo>
                  <a:lnTo>
                    <a:pt x="92" y="330"/>
                  </a:lnTo>
                  <a:lnTo>
                    <a:pt x="94" y="328"/>
                  </a:lnTo>
                  <a:lnTo>
                    <a:pt x="94" y="326"/>
                  </a:lnTo>
                  <a:lnTo>
                    <a:pt x="96" y="323"/>
                  </a:lnTo>
                  <a:lnTo>
                    <a:pt x="96" y="321"/>
                  </a:lnTo>
                  <a:lnTo>
                    <a:pt x="98" y="317"/>
                  </a:lnTo>
                  <a:lnTo>
                    <a:pt x="98" y="313"/>
                  </a:lnTo>
                  <a:lnTo>
                    <a:pt x="98" y="309"/>
                  </a:lnTo>
                  <a:lnTo>
                    <a:pt x="100" y="307"/>
                  </a:lnTo>
                  <a:lnTo>
                    <a:pt x="100" y="303"/>
                  </a:lnTo>
                  <a:lnTo>
                    <a:pt x="100" y="301"/>
                  </a:lnTo>
                  <a:lnTo>
                    <a:pt x="100" y="299"/>
                  </a:lnTo>
                  <a:lnTo>
                    <a:pt x="100" y="297"/>
                  </a:lnTo>
                  <a:lnTo>
                    <a:pt x="102" y="299"/>
                  </a:lnTo>
                  <a:lnTo>
                    <a:pt x="104" y="301"/>
                  </a:lnTo>
                  <a:lnTo>
                    <a:pt x="106" y="303"/>
                  </a:lnTo>
                  <a:lnTo>
                    <a:pt x="109" y="307"/>
                  </a:lnTo>
                  <a:lnTo>
                    <a:pt x="111" y="309"/>
                  </a:lnTo>
                  <a:lnTo>
                    <a:pt x="113" y="311"/>
                  </a:lnTo>
                  <a:lnTo>
                    <a:pt x="115" y="311"/>
                  </a:lnTo>
                  <a:lnTo>
                    <a:pt x="117" y="313"/>
                  </a:lnTo>
                  <a:lnTo>
                    <a:pt x="119" y="315"/>
                  </a:lnTo>
                  <a:lnTo>
                    <a:pt x="121" y="315"/>
                  </a:lnTo>
                  <a:lnTo>
                    <a:pt x="121" y="313"/>
                  </a:lnTo>
                  <a:lnTo>
                    <a:pt x="123" y="313"/>
                  </a:lnTo>
                  <a:lnTo>
                    <a:pt x="123" y="311"/>
                  </a:lnTo>
                  <a:lnTo>
                    <a:pt x="125" y="311"/>
                  </a:lnTo>
                  <a:lnTo>
                    <a:pt x="123" y="309"/>
                  </a:lnTo>
                  <a:lnTo>
                    <a:pt x="123" y="307"/>
                  </a:lnTo>
                  <a:lnTo>
                    <a:pt x="119" y="305"/>
                  </a:lnTo>
                  <a:lnTo>
                    <a:pt x="117" y="303"/>
                  </a:lnTo>
                  <a:lnTo>
                    <a:pt x="113" y="299"/>
                  </a:lnTo>
                  <a:lnTo>
                    <a:pt x="111" y="297"/>
                  </a:lnTo>
                  <a:lnTo>
                    <a:pt x="107" y="295"/>
                  </a:lnTo>
                  <a:lnTo>
                    <a:pt x="104" y="293"/>
                  </a:lnTo>
                  <a:lnTo>
                    <a:pt x="100" y="291"/>
                  </a:lnTo>
                  <a:lnTo>
                    <a:pt x="98" y="291"/>
                  </a:lnTo>
                  <a:lnTo>
                    <a:pt x="98" y="289"/>
                  </a:lnTo>
                  <a:lnTo>
                    <a:pt x="96" y="289"/>
                  </a:lnTo>
                  <a:lnTo>
                    <a:pt x="96" y="287"/>
                  </a:lnTo>
                  <a:lnTo>
                    <a:pt x="96" y="285"/>
                  </a:lnTo>
                  <a:lnTo>
                    <a:pt x="94" y="283"/>
                  </a:lnTo>
                  <a:lnTo>
                    <a:pt x="94" y="282"/>
                  </a:lnTo>
                  <a:lnTo>
                    <a:pt x="94" y="280"/>
                  </a:lnTo>
                  <a:lnTo>
                    <a:pt x="94" y="278"/>
                  </a:lnTo>
                  <a:lnTo>
                    <a:pt x="94" y="276"/>
                  </a:lnTo>
                  <a:lnTo>
                    <a:pt x="96" y="270"/>
                  </a:lnTo>
                  <a:lnTo>
                    <a:pt x="102" y="262"/>
                  </a:lnTo>
                  <a:lnTo>
                    <a:pt x="111" y="252"/>
                  </a:lnTo>
                  <a:lnTo>
                    <a:pt x="121" y="242"/>
                  </a:lnTo>
                  <a:lnTo>
                    <a:pt x="135" y="231"/>
                  </a:lnTo>
                  <a:lnTo>
                    <a:pt x="149" y="219"/>
                  </a:lnTo>
                  <a:lnTo>
                    <a:pt x="160" y="207"/>
                  </a:lnTo>
                  <a:lnTo>
                    <a:pt x="172" y="196"/>
                  </a:lnTo>
                  <a:lnTo>
                    <a:pt x="182" y="184"/>
                  </a:lnTo>
                  <a:lnTo>
                    <a:pt x="190" y="174"/>
                  </a:lnTo>
                  <a:lnTo>
                    <a:pt x="188" y="172"/>
                  </a:lnTo>
                  <a:lnTo>
                    <a:pt x="186" y="174"/>
                  </a:lnTo>
                  <a:lnTo>
                    <a:pt x="182" y="178"/>
                  </a:lnTo>
                  <a:lnTo>
                    <a:pt x="180" y="180"/>
                  </a:lnTo>
                  <a:lnTo>
                    <a:pt x="176" y="184"/>
                  </a:lnTo>
                  <a:lnTo>
                    <a:pt x="174" y="186"/>
                  </a:lnTo>
                  <a:lnTo>
                    <a:pt x="172" y="188"/>
                  </a:lnTo>
                  <a:lnTo>
                    <a:pt x="168" y="192"/>
                  </a:lnTo>
                  <a:lnTo>
                    <a:pt x="166" y="194"/>
                  </a:lnTo>
                  <a:lnTo>
                    <a:pt x="162" y="196"/>
                  </a:lnTo>
                  <a:lnTo>
                    <a:pt x="160" y="198"/>
                  </a:lnTo>
                  <a:lnTo>
                    <a:pt x="158" y="196"/>
                  </a:lnTo>
                  <a:lnTo>
                    <a:pt x="156" y="196"/>
                  </a:lnTo>
                  <a:lnTo>
                    <a:pt x="154" y="196"/>
                  </a:lnTo>
                  <a:lnTo>
                    <a:pt x="152" y="196"/>
                  </a:lnTo>
                  <a:lnTo>
                    <a:pt x="149" y="196"/>
                  </a:lnTo>
                  <a:lnTo>
                    <a:pt x="147" y="198"/>
                  </a:lnTo>
                  <a:lnTo>
                    <a:pt x="143" y="199"/>
                  </a:lnTo>
                  <a:lnTo>
                    <a:pt x="141" y="201"/>
                  </a:lnTo>
                  <a:lnTo>
                    <a:pt x="137" y="203"/>
                  </a:lnTo>
                  <a:lnTo>
                    <a:pt x="133" y="205"/>
                  </a:lnTo>
                  <a:lnTo>
                    <a:pt x="131" y="205"/>
                  </a:lnTo>
                  <a:lnTo>
                    <a:pt x="127" y="207"/>
                  </a:lnTo>
                  <a:lnTo>
                    <a:pt x="125" y="209"/>
                  </a:lnTo>
                  <a:lnTo>
                    <a:pt x="121" y="211"/>
                  </a:lnTo>
                  <a:lnTo>
                    <a:pt x="90" y="221"/>
                  </a:lnTo>
                  <a:lnTo>
                    <a:pt x="88" y="221"/>
                  </a:lnTo>
                  <a:lnTo>
                    <a:pt x="70" y="211"/>
                  </a:lnTo>
                  <a:lnTo>
                    <a:pt x="57" y="196"/>
                  </a:lnTo>
                  <a:lnTo>
                    <a:pt x="47" y="176"/>
                  </a:lnTo>
                  <a:lnTo>
                    <a:pt x="39" y="155"/>
                  </a:lnTo>
                  <a:lnTo>
                    <a:pt x="35" y="129"/>
                  </a:lnTo>
                  <a:lnTo>
                    <a:pt x="31" y="102"/>
                  </a:lnTo>
                  <a:lnTo>
                    <a:pt x="29" y="76"/>
                  </a:lnTo>
                  <a:lnTo>
                    <a:pt x="23" y="49"/>
                  </a:lnTo>
                  <a:lnTo>
                    <a:pt x="18" y="26"/>
                  </a:lnTo>
                  <a:lnTo>
                    <a:pt x="8" y="4"/>
                  </a:lnTo>
                  <a:lnTo>
                    <a:pt x="2" y="0"/>
                  </a:lnTo>
                  <a:lnTo>
                    <a:pt x="0" y="6"/>
                  </a:lnTo>
                  <a:lnTo>
                    <a:pt x="2" y="12"/>
                  </a:lnTo>
                  <a:lnTo>
                    <a:pt x="2" y="28"/>
                  </a:lnTo>
                  <a:lnTo>
                    <a:pt x="6" y="51"/>
                  </a:lnTo>
                  <a:lnTo>
                    <a:pt x="10" y="78"/>
                  </a:lnTo>
                  <a:lnTo>
                    <a:pt x="16" y="108"/>
                  </a:lnTo>
                  <a:lnTo>
                    <a:pt x="25" y="139"/>
                  </a:lnTo>
                  <a:lnTo>
                    <a:pt x="35" y="168"/>
                  </a:lnTo>
                  <a:lnTo>
                    <a:pt x="49" y="194"/>
                  </a:lnTo>
                  <a:lnTo>
                    <a:pt x="64" y="213"/>
                  </a:lnTo>
                  <a:lnTo>
                    <a:pt x="84" y="225"/>
                  </a:lnTo>
                  <a:lnTo>
                    <a:pt x="86" y="225"/>
                  </a:lnTo>
                  <a:lnTo>
                    <a:pt x="86" y="227"/>
                  </a:lnTo>
                  <a:lnTo>
                    <a:pt x="88" y="227"/>
                  </a:lnTo>
                  <a:lnTo>
                    <a:pt x="90" y="227"/>
                  </a:lnTo>
                  <a:lnTo>
                    <a:pt x="92" y="229"/>
                  </a:lnTo>
                  <a:lnTo>
                    <a:pt x="92" y="227"/>
                  </a:lnTo>
                  <a:lnTo>
                    <a:pt x="98" y="227"/>
                  </a:lnTo>
                  <a:lnTo>
                    <a:pt x="102" y="225"/>
                  </a:lnTo>
                  <a:lnTo>
                    <a:pt x="107" y="225"/>
                  </a:lnTo>
                  <a:lnTo>
                    <a:pt x="111" y="223"/>
                  </a:lnTo>
                  <a:lnTo>
                    <a:pt x="117" y="221"/>
                  </a:lnTo>
                  <a:lnTo>
                    <a:pt x="121" y="221"/>
                  </a:lnTo>
                  <a:lnTo>
                    <a:pt x="127" y="219"/>
                  </a:lnTo>
                  <a:lnTo>
                    <a:pt x="131" y="217"/>
                  </a:lnTo>
                  <a:lnTo>
                    <a:pt x="137" y="215"/>
                  </a:lnTo>
                  <a:lnTo>
                    <a:pt x="141" y="213"/>
                  </a:lnTo>
                  <a:lnTo>
                    <a:pt x="137" y="217"/>
                  </a:lnTo>
                  <a:lnTo>
                    <a:pt x="133" y="221"/>
                  </a:lnTo>
                  <a:lnTo>
                    <a:pt x="129" y="223"/>
                  </a:lnTo>
                  <a:lnTo>
                    <a:pt x="125" y="227"/>
                  </a:lnTo>
                  <a:lnTo>
                    <a:pt x="121" y="229"/>
                  </a:lnTo>
                  <a:lnTo>
                    <a:pt x="117" y="233"/>
                  </a:lnTo>
                  <a:lnTo>
                    <a:pt x="113" y="237"/>
                  </a:lnTo>
                  <a:lnTo>
                    <a:pt x="109" y="239"/>
                  </a:lnTo>
                  <a:lnTo>
                    <a:pt x="106" y="242"/>
                  </a:lnTo>
                  <a:lnTo>
                    <a:pt x="102" y="246"/>
                  </a:lnTo>
                  <a:lnTo>
                    <a:pt x="98" y="248"/>
                  </a:lnTo>
                  <a:lnTo>
                    <a:pt x="96" y="250"/>
                  </a:lnTo>
                  <a:lnTo>
                    <a:pt x="94" y="252"/>
                  </a:lnTo>
                  <a:lnTo>
                    <a:pt x="92" y="256"/>
                  </a:lnTo>
                  <a:lnTo>
                    <a:pt x="90" y="258"/>
                  </a:lnTo>
                  <a:lnTo>
                    <a:pt x="88" y="262"/>
                  </a:lnTo>
                  <a:lnTo>
                    <a:pt x="86" y="264"/>
                  </a:lnTo>
                  <a:lnTo>
                    <a:pt x="84" y="268"/>
                  </a:lnTo>
                  <a:lnTo>
                    <a:pt x="84" y="272"/>
                  </a:lnTo>
                  <a:lnTo>
                    <a:pt x="84" y="276"/>
                  </a:lnTo>
                  <a:lnTo>
                    <a:pt x="82" y="276"/>
                  </a:lnTo>
                  <a:lnTo>
                    <a:pt x="82" y="278"/>
                  </a:lnTo>
                  <a:lnTo>
                    <a:pt x="82" y="280"/>
                  </a:lnTo>
                  <a:lnTo>
                    <a:pt x="80" y="282"/>
                  </a:lnTo>
                  <a:lnTo>
                    <a:pt x="80" y="283"/>
                  </a:lnTo>
                  <a:lnTo>
                    <a:pt x="80" y="285"/>
                  </a:lnTo>
                  <a:lnTo>
                    <a:pt x="78" y="285"/>
                  </a:lnTo>
                  <a:lnTo>
                    <a:pt x="78" y="287"/>
                  </a:lnTo>
                  <a:lnTo>
                    <a:pt x="76" y="289"/>
                  </a:lnTo>
                  <a:lnTo>
                    <a:pt x="74" y="291"/>
                  </a:lnTo>
                  <a:lnTo>
                    <a:pt x="72" y="293"/>
                  </a:lnTo>
                  <a:lnTo>
                    <a:pt x="72" y="295"/>
                  </a:lnTo>
                  <a:lnTo>
                    <a:pt x="70" y="297"/>
                  </a:lnTo>
                  <a:lnTo>
                    <a:pt x="68" y="299"/>
                  </a:lnTo>
                  <a:lnTo>
                    <a:pt x="68" y="301"/>
                  </a:lnTo>
                  <a:lnTo>
                    <a:pt x="68" y="303"/>
                  </a:lnTo>
                  <a:lnTo>
                    <a:pt x="66" y="305"/>
                  </a:lnTo>
                  <a:lnTo>
                    <a:pt x="68" y="307"/>
                  </a:lnTo>
                  <a:lnTo>
                    <a:pt x="68" y="309"/>
                  </a:lnTo>
                  <a:lnTo>
                    <a:pt x="68" y="311"/>
                  </a:lnTo>
                  <a:lnTo>
                    <a:pt x="70" y="313"/>
                  </a:lnTo>
                  <a:lnTo>
                    <a:pt x="70" y="315"/>
                  </a:lnTo>
                  <a:lnTo>
                    <a:pt x="72" y="317"/>
                  </a:lnTo>
                  <a:lnTo>
                    <a:pt x="72" y="319"/>
                  </a:lnTo>
                  <a:lnTo>
                    <a:pt x="74" y="319"/>
                  </a:lnTo>
                  <a:lnTo>
                    <a:pt x="76" y="321"/>
                  </a:lnTo>
                  <a:lnTo>
                    <a:pt x="74" y="332"/>
                  </a:lnTo>
                  <a:lnTo>
                    <a:pt x="72" y="344"/>
                  </a:lnTo>
                  <a:lnTo>
                    <a:pt x="72" y="354"/>
                  </a:lnTo>
                  <a:lnTo>
                    <a:pt x="70" y="364"/>
                  </a:lnTo>
                  <a:lnTo>
                    <a:pt x="70" y="371"/>
                  </a:lnTo>
                  <a:lnTo>
                    <a:pt x="68" y="379"/>
                  </a:lnTo>
                  <a:lnTo>
                    <a:pt x="68" y="387"/>
                  </a:lnTo>
                  <a:lnTo>
                    <a:pt x="68" y="393"/>
                  </a:lnTo>
                  <a:lnTo>
                    <a:pt x="66" y="399"/>
                  </a:lnTo>
                  <a:lnTo>
                    <a:pt x="66" y="403"/>
                  </a:lnTo>
                  <a:lnTo>
                    <a:pt x="64" y="408"/>
                  </a:lnTo>
                  <a:lnTo>
                    <a:pt x="64" y="414"/>
                  </a:lnTo>
                  <a:lnTo>
                    <a:pt x="63" y="420"/>
                  </a:lnTo>
                  <a:lnTo>
                    <a:pt x="61" y="424"/>
                  </a:lnTo>
                  <a:lnTo>
                    <a:pt x="61" y="430"/>
                  </a:lnTo>
                  <a:lnTo>
                    <a:pt x="59" y="434"/>
                  </a:lnTo>
                  <a:lnTo>
                    <a:pt x="59" y="440"/>
                  </a:lnTo>
                  <a:lnTo>
                    <a:pt x="57" y="446"/>
                  </a:lnTo>
                  <a:lnTo>
                    <a:pt x="57" y="449"/>
                  </a:lnTo>
                  <a:lnTo>
                    <a:pt x="55" y="455"/>
                  </a:lnTo>
                  <a:lnTo>
                    <a:pt x="53" y="469"/>
                  </a:lnTo>
                  <a:lnTo>
                    <a:pt x="51" y="483"/>
                  </a:lnTo>
                  <a:lnTo>
                    <a:pt x="49" y="496"/>
                  </a:lnTo>
                  <a:lnTo>
                    <a:pt x="47" y="510"/>
                  </a:lnTo>
                  <a:lnTo>
                    <a:pt x="45" y="524"/>
                  </a:lnTo>
                  <a:lnTo>
                    <a:pt x="45" y="539"/>
                  </a:lnTo>
                  <a:lnTo>
                    <a:pt x="43" y="553"/>
                  </a:lnTo>
                  <a:lnTo>
                    <a:pt x="43" y="567"/>
                  </a:lnTo>
                  <a:lnTo>
                    <a:pt x="41" y="580"/>
                  </a:lnTo>
                  <a:lnTo>
                    <a:pt x="41" y="594"/>
                  </a:lnTo>
                  <a:lnTo>
                    <a:pt x="41" y="596"/>
                  </a:lnTo>
                  <a:lnTo>
                    <a:pt x="41" y="598"/>
                  </a:lnTo>
                  <a:lnTo>
                    <a:pt x="41" y="604"/>
                  </a:lnTo>
                  <a:lnTo>
                    <a:pt x="39" y="610"/>
                  </a:lnTo>
                  <a:lnTo>
                    <a:pt x="37" y="617"/>
                  </a:lnTo>
                  <a:lnTo>
                    <a:pt x="37" y="625"/>
                  </a:lnTo>
                  <a:lnTo>
                    <a:pt x="35" y="633"/>
                  </a:lnTo>
                  <a:lnTo>
                    <a:pt x="33" y="643"/>
                  </a:lnTo>
                  <a:lnTo>
                    <a:pt x="33" y="651"/>
                  </a:lnTo>
                  <a:lnTo>
                    <a:pt x="35" y="653"/>
                  </a:lnTo>
                  <a:lnTo>
                    <a:pt x="39" y="651"/>
                  </a:lnTo>
                  <a:lnTo>
                    <a:pt x="47" y="594"/>
                  </a:lnTo>
                  <a:lnTo>
                    <a:pt x="63" y="541"/>
                  </a:lnTo>
                  <a:lnTo>
                    <a:pt x="82" y="490"/>
                  </a:lnTo>
                  <a:lnTo>
                    <a:pt x="104" y="444"/>
                  </a:lnTo>
                  <a:lnTo>
                    <a:pt x="127" y="399"/>
                  </a:lnTo>
                  <a:lnTo>
                    <a:pt x="150" y="354"/>
                  </a:lnTo>
                  <a:lnTo>
                    <a:pt x="172" y="313"/>
                  </a:lnTo>
                  <a:lnTo>
                    <a:pt x="192" y="272"/>
                  </a:lnTo>
                  <a:lnTo>
                    <a:pt x="207" y="233"/>
                  </a:lnTo>
                  <a:lnTo>
                    <a:pt x="215" y="192"/>
                  </a:lnTo>
                  <a:lnTo>
                    <a:pt x="213" y="1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5" name="Freeform 56"/>
            <p:cNvSpPr>
              <a:spLocks/>
            </p:cNvSpPr>
            <p:nvPr/>
          </p:nvSpPr>
          <p:spPr bwMode="auto">
            <a:xfrm>
              <a:off x="2721" y="2252"/>
              <a:ext cx="78" cy="110"/>
            </a:xfrm>
            <a:custGeom>
              <a:avLst/>
              <a:gdLst>
                <a:gd name="T0" fmla="*/ 0 w 157"/>
                <a:gd name="T1" fmla="*/ 0 h 221"/>
                <a:gd name="T2" fmla="*/ 0 w 157"/>
                <a:gd name="T3" fmla="*/ 0 h 221"/>
                <a:gd name="T4" fmla="*/ 0 w 157"/>
                <a:gd name="T5" fmla="*/ 0 h 221"/>
                <a:gd name="T6" fmla="*/ 0 w 157"/>
                <a:gd name="T7" fmla="*/ 0 h 221"/>
                <a:gd name="T8" fmla="*/ 0 w 157"/>
                <a:gd name="T9" fmla="*/ 0 h 221"/>
                <a:gd name="T10" fmla="*/ 0 w 157"/>
                <a:gd name="T11" fmla="*/ 0 h 221"/>
                <a:gd name="T12" fmla="*/ 0 w 157"/>
                <a:gd name="T13" fmla="*/ 0 h 221"/>
                <a:gd name="T14" fmla="*/ 0 w 157"/>
                <a:gd name="T15" fmla="*/ 0 h 221"/>
                <a:gd name="T16" fmla="*/ 0 w 157"/>
                <a:gd name="T17" fmla="*/ 0 h 221"/>
                <a:gd name="T18" fmla="*/ 0 w 157"/>
                <a:gd name="T19" fmla="*/ 0 h 221"/>
                <a:gd name="T20" fmla="*/ 0 w 157"/>
                <a:gd name="T21" fmla="*/ 0 h 221"/>
                <a:gd name="T22" fmla="*/ 0 w 157"/>
                <a:gd name="T23" fmla="*/ 0 h 221"/>
                <a:gd name="T24" fmla="*/ 0 w 157"/>
                <a:gd name="T25" fmla="*/ 0 h 221"/>
                <a:gd name="T26" fmla="*/ 0 w 157"/>
                <a:gd name="T27" fmla="*/ 0 h 221"/>
                <a:gd name="T28" fmla="*/ 0 w 157"/>
                <a:gd name="T29" fmla="*/ 0 h 221"/>
                <a:gd name="T30" fmla="*/ 0 w 157"/>
                <a:gd name="T31" fmla="*/ 0 h 221"/>
                <a:gd name="T32" fmla="*/ 0 w 157"/>
                <a:gd name="T33" fmla="*/ 0 h 221"/>
                <a:gd name="T34" fmla="*/ 0 w 157"/>
                <a:gd name="T35" fmla="*/ 0 h 221"/>
                <a:gd name="T36" fmla="*/ 0 w 157"/>
                <a:gd name="T37" fmla="*/ 0 h 221"/>
                <a:gd name="T38" fmla="*/ 0 w 157"/>
                <a:gd name="T39" fmla="*/ 0 h 221"/>
                <a:gd name="T40" fmla="*/ 0 w 157"/>
                <a:gd name="T41" fmla="*/ 0 h 221"/>
                <a:gd name="T42" fmla="*/ 0 w 157"/>
                <a:gd name="T43" fmla="*/ 0 h 221"/>
                <a:gd name="T44" fmla="*/ 0 w 157"/>
                <a:gd name="T45" fmla="*/ 0 h 221"/>
                <a:gd name="T46" fmla="*/ 0 w 157"/>
                <a:gd name="T47" fmla="*/ 0 h 221"/>
                <a:gd name="T48" fmla="*/ 0 w 157"/>
                <a:gd name="T49" fmla="*/ 0 h 221"/>
                <a:gd name="T50" fmla="*/ 0 w 157"/>
                <a:gd name="T51" fmla="*/ 0 h 221"/>
                <a:gd name="T52" fmla="*/ 0 w 157"/>
                <a:gd name="T53" fmla="*/ 0 h 221"/>
                <a:gd name="T54" fmla="*/ 0 w 157"/>
                <a:gd name="T55" fmla="*/ 0 h 221"/>
                <a:gd name="T56" fmla="*/ 0 w 157"/>
                <a:gd name="T57" fmla="*/ 0 h 221"/>
                <a:gd name="T58" fmla="*/ 0 w 157"/>
                <a:gd name="T59" fmla="*/ 0 h 221"/>
                <a:gd name="T60" fmla="*/ 0 w 157"/>
                <a:gd name="T61" fmla="*/ 0 h 221"/>
                <a:gd name="T62" fmla="*/ 0 w 157"/>
                <a:gd name="T63" fmla="*/ 0 h 221"/>
                <a:gd name="T64" fmla="*/ 0 w 157"/>
                <a:gd name="T65" fmla="*/ 0 h 221"/>
                <a:gd name="T66" fmla="*/ 0 w 157"/>
                <a:gd name="T67" fmla="*/ 0 h 221"/>
                <a:gd name="T68" fmla="*/ 0 w 157"/>
                <a:gd name="T69" fmla="*/ 0 h 2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7"/>
                <a:gd name="T106" fmla="*/ 0 h 221"/>
                <a:gd name="T107" fmla="*/ 157 w 157"/>
                <a:gd name="T108" fmla="*/ 221 h 2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7" h="221">
                  <a:moveTo>
                    <a:pt x="155" y="0"/>
                  </a:moveTo>
                  <a:lnTo>
                    <a:pt x="145" y="6"/>
                  </a:lnTo>
                  <a:lnTo>
                    <a:pt x="129" y="22"/>
                  </a:lnTo>
                  <a:lnTo>
                    <a:pt x="114" y="41"/>
                  </a:lnTo>
                  <a:lnTo>
                    <a:pt x="94" y="69"/>
                  </a:lnTo>
                  <a:lnTo>
                    <a:pt x="75" y="96"/>
                  </a:lnTo>
                  <a:lnTo>
                    <a:pt x="55" y="127"/>
                  </a:lnTo>
                  <a:lnTo>
                    <a:pt x="37" y="155"/>
                  </a:lnTo>
                  <a:lnTo>
                    <a:pt x="22" y="180"/>
                  </a:lnTo>
                  <a:lnTo>
                    <a:pt x="10" y="201"/>
                  </a:lnTo>
                  <a:lnTo>
                    <a:pt x="0" y="215"/>
                  </a:lnTo>
                  <a:lnTo>
                    <a:pt x="2" y="221"/>
                  </a:lnTo>
                  <a:lnTo>
                    <a:pt x="8" y="219"/>
                  </a:lnTo>
                  <a:lnTo>
                    <a:pt x="16" y="207"/>
                  </a:lnTo>
                  <a:lnTo>
                    <a:pt x="26" y="196"/>
                  </a:lnTo>
                  <a:lnTo>
                    <a:pt x="34" y="184"/>
                  </a:lnTo>
                  <a:lnTo>
                    <a:pt x="43" y="172"/>
                  </a:lnTo>
                  <a:lnTo>
                    <a:pt x="51" y="162"/>
                  </a:lnTo>
                  <a:lnTo>
                    <a:pt x="61" y="151"/>
                  </a:lnTo>
                  <a:lnTo>
                    <a:pt x="69" y="139"/>
                  </a:lnTo>
                  <a:lnTo>
                    <a:pt x="79" y="127"/>
                  </a:lnTo>
                  <a:lnTo>
                    <a:pt x="86" y="115"/>
                  </a:lnTo>
                  <a:lnTo>
                    <a:pt x="94" y="104"/>
                  </a:lnTo>
                  <a:lnTo>
                    <a:pt x="102" y="94"/>
                  </a:lnTo>
                  <a:lnTo>
                    <a:pt x="108" y="84"/>
                  </a:lnTo>
                  <a:lnTo>
                    <a:pt x="114" y="74"/>
                  </a:lnTo>
                  <a:lnTo>
                    <a:pt x="120" y="65"/>
                  </a:lnTo>
                  <a:lnTo>
                    <a:pt x="125" y="55"/>
                  </a:lnTo>
                  <a:lnTo>
                    <a:pt x="131" y="45"/>
                  </a:lnTo>
                  <a:lnTo>
                    <a:pt x="137" y="35"/>
                  </a:lnTo>
                  <a:lnTo>
                    <a:pt x="143" y="26"/>
                  </a:lnTo>
                  <a:lnTo>
                    <a:pt x="149" y="18"/>
                  </a:lnTo>
                  <a:lnTo>
                    <a:pt x="157" y="8"/>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6" name="Freeform 57"/>
            <p:cNvSpPr>
              <a:spLocks/>
            </p:cNvSpPr>
            <p:nvPr/>
          </p:nvSpPr>
          <p:spPr bwMode="auto">
            <a:xfrm>
              <a:off x="2708" y="2355"/>
              <a:ext cx="164" cy="64"/>
            </a:xfrm>
            <a:custGeom>
              <a:avLst/>
              <a:gdLst>
                <a:gd name="T0" fmla="*/ 1 w 326"/>
                <a:gd name="T1" fmla="*/ 1 h 127"/>
                <a:gd name="T2" fmla="*/ 1 w 326"/>
                <a:gd name="T3" fmla="*/ 1 h 127"/>
                <a:gd name="T4" fmla="*/ 1 w 326"/>
                <a:gd name="T5" fmla="*/ 1 h 127"/>
                <a:gd name="T6" fmla="*/ 1 w 326"/>
                <a:gd name="T7" fmla="*/ 1 h 127"/>
                <a:gd name="T8" fmla="*/ 1 w 326"/>
                <a:gd name="T9" fmla="*/ 1 h 127"/>
                <a:gd name="T10" fmla="*/ 1 w 326"/>
                <a:gd name="T11" fmla="*/ 1 h 127"/>
                <a:gd name="T12" fmla="*/ 1 w 326"/>
                <a:gd name="T13" fmla="*/ 1 h 127"/>
                <a:gd name="T14" fmla="*/ 1 w 326"/>
                <a:gd name="T15" fmla="*/ 1 h 127"/>
                <a:gd name="T16" fmla="*/ 1 w 326"/>
                <a:gd name="T17" fmla="*/ 1 h 127"/>
                <a:gd name="T18" fmla="*/ 1 w 326"/>
                <a:gd name="T19" fmla="*/ 1 h 127"/>
                <a:gd name="T20" fmla="*/ 1 w 326"/>
                <a:gd name="T21" fmla="*/ 1 h 127"/>
                <a:gd name="T22" fmla="*/ 1 w 326"/>
                <a:gd name="T23" fmla="*/ 1 h 127"/>
                <a:gd name="T24" fmla="*/ 1 w 326"/>
                <a:gd name="T25" fmla="*/ 1 h 127"/>
                <a:gd name="T26" fmla="*/ 0 w 326"/>
                <a:gd name="T27" fmla="*/ 1 h 127"/>
                <a:gd name="T28" fmla="*/ 0 w 326"/>
                <a:gd name="T29" fmla="*/ 1 h 127"/>
                <a:gd name="T30" fmla="*/ 0 w 326"/>
                <a:gd name="T31" fmla="*/ 1 h 127"/>
                <a:gd name="T32" fmla="*/ 0 w 326"/>
                <a:gd name="T33" fmla="*/ 1 h 127"/>
                <a:gd name="T34" fmla="*/ 0 w 326"/>
                <a:gd name="T35" fmla="*/ 1 h 127"/>
                <a:gd name="T36" fmla="*/ 1 w 326"/>
                <a:gd name="T37" fmla="*/ 1 h 127"/>
                <a:gd name="T38" fmla="*/ 1 w 326"/>
                <a:gd name="T39" fmla="*/ 1 h 127"/>
                <a:gd name="T40" fmla="*/ 1 w 326"/>
                <a:gd name="T41" fmla="*/ 1 h 127"/>
                <a:gd name="T42" fmla="*/ 1 w 326"/>
                <a:gd name="T43" fmla="*/ 1 h 127"/>
                <a:gd name="T44" fmla="*/ 1 w 326"/>
                <a:gd name="T45" fmla="*/ 1 h 127"/>
                <a:gd name="T46" fmla="*/ 1 w 326"/>
                <a:gd name="T47" fmla="*/ 1 h 127"/>
                <a:gd name="T48" fmla="*/ 1 w 326"/>
                <a:gd name="T49" fmla="*/ 1 h 127"/>
                <a:gd name="T50" fmla="*/ 1 w 326"/>
                <a:gd name="T51" fmla="*/ 1 h 127"/>
                <a:gd name="T52" fmla="*/ 1 w 326"/>
                <a:gd name="T53" fmla="*/ 1 h 127"/>
                <a:gd name="T54" fmla="*/ 1 w 326"/>
                <a:gd name="T55" fmla="*/ 1 h 127"/>
                <a:gd name="T56" fmla="*/ 1 w 326"/>
                <a:gd name="T57" fmla="*/ 1 h 127"/>
                <a:gd name="T58" fmla="*/ 1 w 326"/>
                <a:gd name="T59" fmla="*/ 1 h 127"/>
                <a:gd name="T60" fmla="*/ 1 w 326"/>
                <a:gd name="T61" fmla="*/ 0 h 127"/>
                <a:gd name="T62" fmla="*/ 1 w 326"/>
                <a:gd name="T63" fmla="*/ 1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6"/>
                <a:gd name="T97" fmla="*/ 0 h 127"/>
                <a:gd name="T98" fmla="*/ 326 w 326"/>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6" h="127">
                  <a:moveTo>
                    <a:pt x="315" y="2"/>
                  </a:moveTo>
                  <a:lnTo>
                    <a:pt x="311" y="12"/>
                  </a:lnTo>
                  <a:lnTo>
                    <a:pt x="305" y="22"/>
                  </a:lnTo>
                  <a:lnTo>
                    <a:pt x="299" y="35"/>
                  </a:lnTo>
                  <a:lnTo>
                    <a:pt x="291" y="51"/>
                  </a:lnTo>
                  <a:lnTo>
                    <a:pt x="285" y="65"/>
                  </a:lnTo>
                  <a:lnTo>
                    <a:pt x="277" y="80"/>
                  </a:lnTo>
                  <a:lnTo>
                    <a:pt x="270" y="92"/>
                  </a:lnTo>
                  <a:lnTo>
                    <a:pt x="264" y="102"/>
                  </a:lnTo>
                  <a:lnTo>
                    <a:pt x="258" y="110"/>
                  </a:lnTo>
                  <a:lnTo>
                    <a:pt x="252" y="112"/>
                  </a:lnTo>
                  <a:lnTo>
                    <a:pt x="242" y="110"/>
                  </a:lnTo>
                  <a:lnTo>
                    <a:pt x="227" y="102"/>
                  </a:lnTo>
                  <a:lnTo>
                    <a:pt x="203" y="92"/>
                  </a:lnTo>
                  <a:lnTo>
                    <a:pt x="176" y="80"/>
                  </a:lnTo>
                  <a:lnTo>
                    <a:pt x="147" y="67"/>
                  </a:lnTo>
                  <a:lnTo>
                    <a:pt x="113" y="53"/>
                  </a:lnTo>
                  <a:lnTo>
                    <a:pt x="82" y="41"/>
                  </a:lnTo>
                  <a:lnTo>
                    <a:pt x="55" y="30"/>
                  </a:lnTo>
                  <a:lnTo>
                    <a:pt x="29" y="24"/>
                  </a:lnTo>
                  <a:lnTo>
                    <a:pt x="10" y="22"/>
                  </a:lnTo>
                  <a:lnTo>
                    <a:pt x="8" y="22"/>
                  </a:lnTo>
                  <a:lnTo>
                    <a:pt x="6" y="22"/>
                  </a:lnTo>
                  <a:lnTo>
                    <a:pt x="4" y="22"/>
                  </a:lnTo>
                  <a:lnTo>
                    <a:pt x="2" y="24"/>
                  </a:lnTo>
                  <a:lnTo>
                    <a:pt x="0" y="26"/>
                  </a:lnTo>
                  <a:lnTo>
                    <a:pt x="0" y="28"/>
                  </a:lnTo>
                  <a:lnTo>
                    <a:pt x="0" y="30"/>
                  </a:lnTo>
                  <a:lnTo>
                    <a:pt x="0" y="32"/>
                  </a:lnTo>
                  <a:lnTo>
                    <a:pt x="0" y="33"/>
                  </a:lnTo>
                  <a:lnTo>
                    <a:pt x="2" y="33"/>
                  </a:lnTo>
                  <a:lnTo>
                    <a:pt x="2" y="35"/>
                  </a:lnTo>
                  <a:lnTo>
                    <a:pt x="4" y="35"/>
                  </a:lnTo>
                  <a:lnTo>
                    <a:pt x="4" y="37"/>
                  </a:lnTo>
                  <a:lnTo>
                    <a:pt x="10" y="39"/>
                  </a:lnTo>
                  <a:lnTo>
                    <a:pt x="27" y="45"/>
                  </a:lnTo>
                  <a:lnTo>
                    <a:pt x="51" y="57"/>
                  </a:lnTo>
                  <a:lnTo>
                    <a:pt x="82" y="69"/>
                  </a:lnTo>
                  <a:lnTo>
                    <a:pt x="115" y="82"/>
                  </a:lnTo>
                  <a:lnTo>
                    <a:pt x="150" y="96"/>
                  </a:lnTo>
                  <a:lnTo>
                    <a:pt x="184" y="108"/>
                  </a:lnTo>
                  <a:lnTo>
                    <a:pt x="213" y="117"/>
                  </a:lnTo>
                  <a:lnTo>
                    <a:pt x="234" y="125"/>
                  </a:lnTo>
                  <a:lnTo>
                    <a:pt x="250" y="127"/>
                  </a:lnTo>
                  <a:lnTo>
                    <a:pt x="260" y="125"/>
                  </a:lnTo>
                  <a:lnTo>
                    <a:pt x="272" y="117"/>
                  </a:lnTo>
                  <a:lnTo>
                    <a:pt x="281" y="108"/>
                  </a:lnTo>
                  <a:lnTo>
                    <a:pt x="291" y="94"/>
                  </a:lnTo>
                  <a:lnTo>
                    <a:pt x="299" y="80"/>
                  </a:lnTo>
                  <a:lnTo>
                    <a:pt x="307" y="65"/>
                  </a:lnTo>
                  <a:lnTo>
                    <a:pt x="313" y="49"/>
                  </a:lnTo>
                  <a:lnTo>
                    <a:pt x="319" y="33"/>
                  </a:lnTo>
                  <a:lnTo>
                    <a:pt x="322" y="20"/>
                  </a:lnTo>
                  <a:lnTo>
                    <a:pt x="326" y="8"/>
                  </a:lnTo>
                  <a:lnTo>
                    <a:pt x="324" y="0"/>
                  </a:lnTo>
                  <a:lnTo>
                    <a:pt x="315" y="4"/>
                  </a:lnTo>
                  <a:lnTo>
                    <a:pt x="31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7" name="Freeform 58"/>
            <p:cNvSpPr>
              <a:spLocks/>
            </p:cNvSpPr>
            <p:nvPr/>
          </p:nvSpPr>
          <p:spPr bwMode="auto">
            <a:xfrm>
              <a:off x="2754" y="2349"/>
              <a:ext cx="22" cy="12"/>
            </a:xfrm>
            <a:custGeom>
              <a:avLst/>
              <a:gdLst>
                <a:gd name="T0" fmla="*/ 1 w 43"/>
                <a:gd name="T1" fmla="*/ 0 h 23"/>
                <a:gd name="T2" fmla="*/ 1 w 43"/>
                <a:gd name="T3" fmla="*/ 1 h 23"/>
                <a:gd name="T4" fmla="*/ 1 w 43"/>
                <a:gd name="T5" fmla="*/ 1 h 23"/>
                <a:gd name="T6" fmla="*/ 1 w 43"/>
                <a:gd name="T7" fmla="*/ 1 h 23"/>
                <a:gd name="T8" fmla="*/ 1 w 43"/>
                <a:gd name="T9" fmla="*/ 1 h 23"/>
                <a:gd name="T10" fmla="*/ 1 w 43"/>
                <a:gd name="T11" fmla="*/ 1 h 23"/>
                <a:gd name="T12" fmla="*/ 1 w 43"/>
                <a:gd name="T13" fmla="*/ 1 h 23"/>
                <a:gd name="T14" fmla="*/ 1 w 43"/>
                <a:gd name="T15" fmla="*/ 1 h 23"/>
                <a:gd name="T16" fmla="*/ 1 w 43"/>
                <a:gd name="T17" fmla="*/ 1 h 23"/>
                <a:gd name="T18" fmla="*/ 1 w 43"/>
                <a:gd name="T19" fmla="*/ 1 h 23"/>
                <a:gd name="T20" fmla="*/ 0 w 43"/>
                <a:gd name="T21" fmla="*/ 1 h 23"/>
                <a:gd name="T22" fmla="*/ 1 w 43"/>
                <a:gd name="T23" fmla="*/ 1 h 23"/>
                <a:gd name="T24" fmla="*/ 1 w 43"/>
                <a:gd name="T25" fmla="*/ 1 h 23"/>
                <a:gd name="T26" fmla="*/ 1 w 43"/>
                <a:gd name="T27" fmla="*/ 1 h 23"/>
                <a:gd name="T28" fmla="*/ 1 w 43"/>
                <a:gd name="T29" fmla="*/ 1 h 23"/>
                <a:gd name="T30" fmla="*/ 1 w 43"/>
                <a:gd name="T31" fmla="*/ 1 h 23"/>
                <a:gd name="T32" fmla="*/ 1 w 43"/>
                <a:gd name="T33" fmla="*/ 1 h 23"/>
                <a:gd name="T34" fmla="*/ 1 w 43"/>
                <a:gd name="T35" fmla="*/ 1 h 23"/>
                <a:gd name="T36" fmla="*/ 1 w 43"/>
                <a:gd name="T37" fmla="*/ 1 h 23"/>
                <a:gd name="T38" fmla="*/ 1 w 43"/>
                <a:gd name="T39" fmla="*/ 1 h 23"/>
                <a:gd name="T40" fmla="*/ 1 w 43"/>
                <a:gd name="T41" fmla="*/ 1 h 23"/>
                <a:gd name="T42" fmla="*/ 1 w 43"/>
                <a:gd name="T43" fmla="*/ 1 h 23"/>
                <a:gd name="T44" fmla="*/ 1 w 43"/>
                <a:gd name="T45" fmla="*/ 1 h 23"/>
                <a:gd name="T46" fmla="*/ 1 w 43"/>
                <a:gd name="T47" fmla="*/ 1 h 23"/>
                <a:gd name="T48" fmla="*/ 1 w 43"/>
                <a:gd name="T49" fmla="*/ 1 h 23"/>
                <a:gd name="T50" fmla="*/ 1 w 43"/>
                <a:gd name="T51" fmla="*/ 1 h 23"/>
                <a:gd name="T52" fmla="*/ 1 w 43"/>
                <a:gd name="T53" fmla="*/ 1 h 23"/>
                <a:gd name="T54" fmla="*/ 1 w 43"/>
                <a:gd name="T55" fmla="*/ 1 h 23"/>
                <a:gd name="T56" fmla="*/ 1 w 43"/>
                <a:gd name="T57" fmla="*/ 1 h 23"/>
                <a:gd name="T58" fmla="*/ 1 w 43"/>
                <a:gd name="T59" fmla="*/ 1 h 23"/>
                <a:gd name="T60" fmla="*/ 1 w 43"/>
                <a:gd name="T61" fmla="*/ 1 h 23"/>
                <a:gd name="T62" fmla="*/ 1 w 43"/>
                <a:gd name="T63" fmla="*/ 1 h 23"/>
                <a:gd name="T64" fmla="*/ 1 w 43"/>
                <a:gd name="T65" fmla="*/ 1 h 23"/>
                <a:gd name="T66" fmla="*/ 1 w 43"/>
                <a:gd name="T67" fmla="*/ 1 h 23"/>
                <a:gd name="T68" fmla="*/ 1 w 43"/>
                <a:gd name="T69" fmla="*/ 1 h 23"/>
                <a:gd name="T70" fmla="*/ 1 w 43"/>
                <a:gd name="T71" fmla="*/ 1 h 23"/>
                <a:gd name="T72" fmla="*/ 1 w 43"/>
                <a:gd name="T73" fmla="*/ 0 h 23"/>
                <a:gd name="T74" fmla="*/ 1 w 43"/>
                <a:gd name="T75" fmla="*/ 0 h 23"/>
                <a:gd name="T76" fmla="*/ 1 w 43"/>
                <a:gd name="T77" fmla="*/ 0 h 23"/>
                <a:gd name="T78" fmla="*/ 1 w 43"/>
                <a:gd name="T79" fmla="*/ 0 h 23"/>
                <a:gd name="T80" fmla="*/ 1 w 43"/>
                <a:gd name="T81" fmla="*/ 0 h 23"/>
                <a:gd name="T82" fmla="*/ 1 w 43"/>
                <a:gd name="T83" fmla="*/ 0 h 23"/>
                <a:gd name="T84" fmla="*/ 1 w 43"/>
                <a:gd name="T85" fmla="*/ 0 h 23"/>
                <a:gd name="T86" fmla="*/ 1 w 43"/>
                <a:gd name="T87" fmla="*/ 0 h 23"/>
                <a:gd name="T88" fmla="*/ 1 w 43"/>
                <a:gd name="T89" fmla="*/ 0 h 23"/>
                <a:gd name="T90" fmla="*/ 1 w 43"/>
                <a:gd name="T91" fmla="*/ 0 h 23"/>
                <a:gd name="T92" fmla="*/ 1 w 43"/>
                <a:gd name="T93" fmla="*/ 0 h 23"/>
                <a:gd name="T94" fmla="*/ 1 w 43"/>
                <a:gd name="T95" fmla="*/ 0 h 23"/>
                <a:gd name="T96" fmla="*/ 1 w 43"/>
                <a:gd name="T97" fmla="*/ 0 h 23"/>
                <a:gd name="T98" fmla="*/ 1 w 43"/>
                <a:gd name="T99" fmla="*/ 0 h 23"/>
                <a:gd name="T100" fmla="*/ 1 w 43"/>
                <a:gd name="T101" fmla="*/ 0 h 23"/>
                <a:gd name="T102" fmla="*/ 1 w 43"/>
                <a:gd name="T103" fmla="*/ 0 h 2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
                <a:gd name="T157" fmla="*/ 0 h 23"/>
                <a:gd name="T158" fmla="*/ 43 w 43"/>
                <a:gd name="T159" fmla="*/ 23 h 2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 h="23">
                  <a:moveTo>
                    <a:pt x="35" y="0"/>
                  </a:moveTo>
                  <a:lnTo>
                    <a:pt x="31" y="3"/>
                  </a:lnTo>
                  <a:lnTo>
                    <a:pt x="27" y="7"/>
                  </a:lnTo>
                  <a:lnTo>
                    <a:pt x="23" y="9"/>
                  </a:lnTo>
                  <a:lnTo>
                    <a:pt x="17" y="11"/>
                  </a:lnTo>
                  <a:lnTo>
                    <a:pt x="13" y="15"/>
                  </a:lnTo>
                  <a:lnTo>
                    <a:pt x="10" y="17"/>
                  </a:lnTo>
                  <a:lnTo>
                    <a:pt x="6" y="19"/>
                  </a:lnTo>
                  <a:lnTo>
                    <a:pt x="4" y="21"/>
                  </a:lnTo>
                  <a:lnTo>
                    <a:pt x="2" y="21"/>
                  </a:lnTo>
                  <a:lnTo>
                    <a:pt x="0" y="21"/>
                  </a:lnTo>
                  <a:lnTo>
                    <a:pt x="2" y="21"/>
                  </a:lnTo>
                  <a:lnTo>
                    <a:pt x="2" y="23"/>
                  </a:lnTo>
                  <a:lnTo>
                    <a:pt x="4" y="23"/>
                  </a:lnTo>
                  <a:lnTo>
                    <a:pt x="6" y="23"/>
                  </a:lnTo>
                  <a:lnTo>
                    <a:pt x="8" y="23"/>
                  </a:lnTo>
                  <a:lnTo>
                    <a:pt x="10" y="23"/>
                  </a:lnTo>
                  <a:lnTo>
                    <a:pt x="12" y="23"/>
                  </a:lnTo>
                  <a:lnTo>
                    <a:pt x="13" y="23"/>
                  </a:lnTo>
                  <a:lnTo>
                    <a:pt x="17" y="23"/>
                  </a:lnTo>
                  <a:lnTo>
                    <a:pt x="21" y="21"/>
                  </a:lnTo>
                  <a:lnTo>
                    <a:pt x="25" y="19"/>
                  </a:lnTo>
                  <a:lnTo>
                    <a:pt x="31" y="17"/>
                  </a:lnTo>
                  <a:lnTo>
                    <a:pt x="35" y="15"/>
                  </a:lnTo>
                  <a:lnTo>
                    <a:pt x="39" y="13"/>
                  </a:lnTo>
                  <a:lnTo>
                    <a:pt x="41" y="11"/>
                  </a:lnTo>
                  <a:lnTo>
                    <a:pt x="43" y="7"/>
                  </a:lnTo>
                  <a:lnTo>
                    <a:pt x="43" y="5"/>
                  </a:lnTo>
                  <a:lnTo>
                    <a:pt x="43" y="3"/>
                  </a:lnTo>
                  <a:lnTo>
                    <a:pt x="43" y="2"/>
                  </a:lnTo>
                  <a:lnTo>
                    <a:pt x="41" y="0"/>
                  </a:lnTo>
                  <a:lnTo>
                    <a:pt x="39" y="0"/>
                  </a:lnTo>
                  <a:lnTo>
                    <a:pt x="37"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8" name="Freeform 59"/>
            <p:cNvSpPr>
              <a:spLocks/>
            </p:cNvSpPr>
            <p:nvPr/>
          </p:nvSpPr>
          <p:spPr bwMode="auto">
            <a:xfrm>
              <a:off x="2789" y="2361"/>
              <a:ext cx="15" cy="12"/>
            </a:xfrm>
            <a:custGeom>
              <a:avLst/>
              <a:gdLst>
                <a:gd name="T0" fmla="*/ 0 w 31"/>
                <a:gd name="T1" fmla="*/ 1 h 23"/>
                <a:gd name="T2" fmla="*/ 0 w 31"/>
                <a:gd name="T3" fmla="*/ 1 h 23"/>
                <a:gd name="T4" fmla="*/ 0 w 31"/>
                <a:gd name="T5" fmla="*/ 1 h 23"/>
                <a:gd name="T6" fmla="*/ 0 w 31"/>
                <a:gd name="T7" fmla="*/ 1 h 23"/>
                <a:gd name="T8" fmla="*/ 0 w 31"/>
                <a:gd name="T9" fmla="*/ 0 h 23"/>
                <a:gd name="T10" fmla="*/ 0 w 31"/>
                <a:gd name="T11" fmla="*/ 0 h 23"/>
                <a:gd name="T12" fmla="*/ 0 w 31"/>
                <a:gd name="T13" fmla="*/ 0 h 23"/>
                <a:gd name="T14" fmla="*/ 0 w 31"/>
                <a:gd name="T15" fmla="*/ 1 h 23"/>
                <a:gd name="T16" fmla="*/ 0 w 31"/>
                <a:gd name="T17" fmla="*/ 1 h 23"/>
                <a:gd name="T18" fmla="*/ 0 w 31"/>
                <a:gd name="T19" fmla="*/ 1 h 23"/>
                <a:gd name="T20" fmla="*/ 0 w 31"/>
                <a:gd name="T21" fmla="*/ 1 h 23"/>
                <a:gd name="T22" fmla="*/ 0 w 31"/>
                <a:gd name="T23" fmla="*/ 1 h 23"/>
                <a:gd name="T24" fmla="*/ 0 w 31"/>
                <a:gd name="T25" fmla="*/ 1 h 23"/>
                <a:gd name="T26" fmla="*/ 0 w 31"/>
                <a:gd name="T27" fmla="*/ 1 h 23"/>
                <a:gd name="T28" fmla="*/ 0 w 31"/>
                <a:gd name="T29" fmla="*/ 1 h 23"/>
                <a:gd name="T30" fmla="*/ 0 w 31"/>
                <a:gd name="T31" fmla="*/ 1 h 23"/>
                <a:gd name="T32" fmla="*/ 0 w 31"/>
                <a:gd name="T33" fmla="*/ 1 h 23"/>
                <a:gd name="T34" fmla="*/ 0 w 31"/>
                <a:gd name="T35" fmla="*/ 1 h 23"/>
                <a:gd name="T36" fmla="*/ 0 w 31"/>
                <a:gd name="T37" fmla="*/ 1 h 23"/>
                <a:gd name="T38" fmla="*/ 0 w 31"/>
                <a:gd name="T39" fmla="*/ 1 h 23"/>
                <a:gd name="T40" fmla="*/ 0 w 31"/>
                <a:gd name="T41" fmla="*/ 1 h 23"/>
                <a:gd name="T42" fmla="*/ 0 w 31"/>
                <a:gd name="T43" fmla="*/ 1 h 23"/>
                <a:gd name="T44" fmla="*/ 0 w 31"/>
                <a:gd name="T45" fmla="*/ 1 h 23"/>
                <a:gd name="T46" fmla="*/ 0 w 31"/>
                <a:gd name="T47" fmla="*/ 1 h 23"/>
                <a:gd name="T48" fmla="*/ 0 w 31"/>
                <a:gd name="T49" fmla="*/ 1 h 23"/>
                <a:gd name="T50" fmla="*/ 0 w 31"/>
                <a:gd name="T51" fmla="*/ 1 h 23"/>
                <a:gd name="T52" fmla="*/ 0 w 31"/>
                <a:gd name="T53" fmla="*/ 1 h 23"/>
                <a:gd name="T54" fmla="*/ 0 w 31"/>
                <a:gd name="T55" fmla="*/ 1 h 23"/>
                <a:gd name="T56" fmla="*/ 0 w 31"/>
                <a:gd name="T57" fmla="*/ 1 h 23"/>
                <a:gd name="T58" fmla="*/ 0 w 31"/>
                <a:gd name="T59" fmla="*/ 1 h 23"/>
                <a:gd name="T60" fmla="*/ 0 w 31"/>
                <a:gd name="T61" fmla="*/ 1 h 23"/>
                <a:gd name="T62" fmla="*/ 0 w 31"/>
                <a:gd name="T63" fmla="*/ 1 h 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1"/>
                <a:gd name="T97" fmla="*/ 0 h 23"/>
                <a:gd name="T98" fmla="*/ 31 w 31"/>
                <a:gd name="T99" fmla="*/ 23 h 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1" h="23">
                  <a:moveTo>
                    <a:pt x="31" y="6"/>
                  </a:moveTo>
                  <a:lnTo>
                    <a:pt x="31" y="6"/>
                  </a:lnTo>
                  <a:lnTo>
                    <a:pt x="31" y="4"/>
                  </a:lnTo>
                  <a:lnTo>
                    <a:pt x="30" y="4"/>
                  </a:lnTo>
                  <a:lnTo>
                    <a:pt x="30" y="2"/>
                  </a:lnTo>
                  <a:lnTo>
                    <a:pt x="28" y="2"/>
                  </a:lnTo>
                  <a:lnTo>
                    <a:pt x="26" y="0"/>
                  </a:lnTo>
                  <a:lnTo>
                    <a:pt x="24" y="0"/>
                  </a:lnTo>
                  <a:lnTo>
                    <a:pt x="22" y="2"/>
                  </a:lnTo>
                  <a:lnTo>
                    <a:pt x="20" y="2"/>
                  </a:lnTo>
                  <a:lnTo>
                    <a:pt x="20" y="4"/>
                  </a:lnTo>
                  <a:lnTo>
                    <a:pt x="18" y="4"/>
                  </a:lnTo>
                  <a:lnTo>
                    <a:pt x="18" y="6"/>
                  </a:lnTo>
                  <a:lnTo>
                    <a:pt x="16" y="8"/>
                  </a:lnTo>
                  <a:lnTo>
                    <a:pt x="14" y="10"/>
                  </a:lnTo>
                  <a:lnTo>
                    <a:pt x="12" y="12"/>
                  </a:lnTo>
                  <a:lnTo>
                    <a:pt x="10" y="14"/>
                  </a:lnTo>
                  <a:lnTo>
                    <a:pt x="8" y="16"/>
                  </a:lnTo>
                  <a:lnTo>
                    <a:pt x="6" y="18"/>
                  </a:lnTo>
                  <a:lnTo>
                    <a:pt x="4" y="18"/>
                  </a:lnTo>
                  <a:lnTo>
                    <a:pt x="2" y="18"/>
                  </a:lnTo>
                  <a:lnTo>
                    <a:pt x="2" y="20"/>
                  </a:lnTo>
                  <a:lnTo>
                    <a:pt x="0" y="20"/>
                  </a:lnTo>
                  <a:lnTo>
                    <a:pt x="0" y="21"/>
                  </a:lnTo>
                  <a:lnTo>
                    <a:pt x="2" y="21"/>
                  </a:lnTo>
                  <a:lnTo>
                    <a:pt x="4" y="23"/>
                  </a:lnTo>
                  <a:lnTo>
                    <a:pt x="6" y="23"/>
                  </a:lnTo>
                  <a:lnTo>
                    <a:pt x="8" y="23"/>
                  </a:lnTo>
                  <a:lnTo>
                    <a:pt x="10" y="23"/>
                  </a:lnTo>
                  <a:lnTo>
                    <a:pt x="12" y="23"/>
                  </a:lnTo>
                  <a:lnTo>
                    <a:pt x="16" y="23"/>
                  </a:lnTo>
                  <a:lnTo>
                    <a:pt x="18" y="21"/>
                  </a:lnTo>
                  <a:lnTo>
                    <a:pt x="22" y="21"/>
                  </a:lnTo>
                  <a:lnTo>
                    <a:pt x="24" y="20"/>
                  </a:lnTo>
                  <a:lnTo>
                    <a:pt x="26" y="18"/>
                  </a:lnTo>
                  <a:lnTo>
                    <a:pt x="28" y="16"/>
                  </a:lnTo>
                  <a:lnTo>
                    <a:pt x="30" y="12"/>
                  </a:lnTo>
                  <a:lnTo>
                    <a:pt x="31" y="10"/>
                  </a:lnTo>
                  <a:lnTo>
                    <a:pt x="31" y="8"/>
                  </a:lnTo>
                  <a:lnTo>
                    <a:pt x="3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49" name="Freeform 60"/>
            <p:cNvSpPr>
              <a:spLocks/>
            </p:cNvSpPr>
            <p:nvPr/>
          </p:nvSpPr>
          <p:spPr bwMode="auto">
            <a:xfrm>
              <a:off x="2822" y="2368"/>
              <a:ext cx="9" cy="16"/>
            </a:xfrm>
            <a:custGeom>
              <a:avLst/>
              <a:gdLst>
                <a:gd name="T0" fmla="*/ 1 w 17"/>
                <a:gd name="T1" fmla="*/ 0 h 33"/>
                <a:gd name="T2" fmla="*/ 1 w 17"/>
                <a:gd name="T3" fmla="*/ 0 h 33"/>
                <a:gd name="T4" fmla="*/ 1 w 17"/>
                <a:gd name="T5" fmla="*/ 0 h 33"/>
                <a:gd name="T6" fmla="*/ 1 w 17"/>
                <a:gd name="T7" fmla="*/ 0 h 33"/>
                <a:gd name="T8" fmla="*/ 1 w 17"/>
                <a:gd name="T9" fmla="*/ 0 h 33"/>
                <a:gd name="T10" fmla="*/ 1 w 17"/>
                <a:gd name="T11" fmla="*/ 0 h 33"/>
                <a:gd name="T12" fmla="*/ 1 w 17"/>
                <a:gd name="T13" fmla="*/ 0 h 33"/>
                <a:gd name="T14" fmla="*/ 1 w 17"/>
                <a:gd name="T15" fmla="*/ 0 h 33"/>
                <a:gd name="T16" fmla="*/ 1 w 17"/>
                <a:gd name="T17" fmla="*/ 0 h 33"/>
                <a:gd name="T18" fmla="*/ 1 w 17"/>
                <a:gd name="T19" fmla="*/ 0 h 33"/>
                <a:gd name="T20" fmla="*/ 1 w 17"/>
                <a:gd name="T21" fmla="*/ 0 h 33"/>
                <a:gd name="T22" fmla="*/ 1 w 17"/>
                <a:gd name="T23" fmla="*/ 0 h 33"/>
                <a:gd name="T24" fmla="*/ 1 w 17"/>
                <a:gd name="T25" fmla="*/ 0 h 33"/>
                <a:gd name="T26" fmla="*/ 1 w 17"/>
                <a:gd name="T27" fmla="*/ 0 h 33"/>
                <a:gd name="T28" fmla="*/ 1 w 17"/>
                <a:gd name="T29" fmla="*/ 0 h 33"/>
                <a:gd name="T30" fmla="*/ 1 w 17"/>
                <a:gd name="T31" fmla="*/ 0 h 33"/>
                <a:gd name="T32" fmla="*/ 1 w 17"/>
                <a:gd name="T33" fmla="*/ 0 h 33"/>
                <a:gd name="T34" fmla="*/ 1 w 17"/>
                <a:gd name="T35" fmla="*/ 0 h 33"/>
                <a:gd name="T36" fmla="*/ 1 w 17"/>
                <a:gd name="T37" fmla="*/ 0 h 33"/>
                <a:gd name="T38" fmla="*/ 1 w 17"/>
                <a:gd name="T39" fmla="*/ 0 h 33"/>
                <a:gd name="T40" fmla="*/ 1 w 17"/>
                <a:gd name="T41" fmla="*/ 0 h 33"/>
                <a:gd name="T42" fmla="*/ 1 w 17"/>
                <a:gd name="T43" fmla="*/ 0 h 33"/>
                <a:gd name="T44" fmla="*/ 1 w 17"/>
                <a:gd name="T45" fmla="*/ 0 h 33"/>
                <a:gd name="T46" fmla="*/ 1 w 17"/>
                <a:gd name="T47" fmla="*/ 0 h 33"/>
                <a:gd name="T48" fmla="*/ 1 w 17"/>
                <a:gd name="T49" fmla="*/ 0 h 33"/>
                <a:gd name="T50" fmla="*/ 1 w 17"/>
                <a:gd name="T51" fmla="*/ 0 h 33"/>
                <a:gd name="T52" fmla="*/ 1 w 17"/>
                <a:gd name="T53" fmla="*/ 0 h 33"/>
                <a:gd name="T54" fmla="*/ 1 w 17"/>
                <a:gd name="T55" fmla="*/ 0 h 33"/>
                <a:gd name="T56" fmla="*/ 1 w 17"/>
                <a:gd name="T57" fmla="*/ 0 h 33"/>
                <a:gd name="T58" fmla="*/ 1 w 17"/>
                <a:gd name="T59" fmla="*/ 0 h 33"/>
                <a:gd name="T60" fmla="*/ 1 w 17"/>
                <a:gd name="T61" fmla="*/ 0 h 33"/>
                <a:gd name="T62" fmla="*/ 1 w 17"/>
                <a:gd name="T63" fmla="*/ 0 h 33"/>
                <a:gd name="T64" fmla="*/ 1 w 17"/>
                <a:gd name="T65" fmla="*/ 0 h 33"/>
                <a:gd name="T66" fmla="*/ 1 w 17"/>
                <a:gd name="T67" fmla="*/ 0 h 33"/>
                <a:gd name="T68" fmla="*/ 1 w 17"/>
                <a:gd name="T69" fmla="*/ 0 h 33"/>
                <a:gd name="T70" fmla="*/ 1 w 17"/>
                <a:gd name="T71" fmla="*/ 0 h 33"/>
                <a:gd name="T72" fmla="*/ 1 w 17"/>
                <a:gd name="T73" fmla="*/ 0 h 33"/>
                <a:gd name="T74" fmla="*/ 1 w 17"/>
                <a:gd name="T75" fmla="*/ 0 h 33"/>
                <a:gd name="T76" fmla="*/ 0 w 17"/>
                <a:gd name="T77" fmla="*/ 0 h 33"/>
                <a:gd name="T78" fmla="*/ 0 w 17"/>
                <a:gd name="T79" fmla="*/ 0 h 33"/>
                <a:gd name="T80" fmla="*/ 0 w 17"/>
                <a:gd name="T81" fmla="*/ 0 h 33"/>
                <a:gd name="T82" fmla="*/ 0 w 17"/>
                <a:gd name="T83" fmla="*/ 0 h 33"/>
                <a:gd name="T84" fmla="*/ 0 w 17"/>
                <a:gd name="T85" fmla="*/ 0 h 33"/>
                <a:gd name="T86" fmla="*/ 0 w 17"/>
                <a:gd name="T87" fmla="*/ 0 h 33"/>
                <a:gd name="T88" fmla="*/ 1 w 17"/>
                <a:gd name="T89" fmla="*/ 0 h 33"/>
                <a:gd name="T90" fmla="*/ 1 w 17"/>
                <a:gd name="T91" fmla="*/ 0 h 33"/>
                <a:gd name="T92" fmla="*/ 1 w 17"/>
                <a:gd name="T93" fmla="*/ 0 h 33"/>
                <a:gd name="T94" fmla="*/ 1 w 17"/>
                <a:gd name="T95" fmla="*/ 0 h 33"/>
                <a:gd name="T96" fmla="*/ 1 w 17"/>
                <a:gd name="T97" fmla="*/ 0 h 33"/>
                <a:gd name="T98" fmla="*/ 1 w 17"/>
                <a:gd name="T99" fmla="*/ 0 h 33"/>
                <a:gd name="T100" fmla="*/ 1 w 17"/>
                <a:gd name="T101" fmla="*/ 0 h 33"/>
                <a:gd name="T102" fmla="*/ 1 w 17"/>
                <a:gd name="T103" fmla="*/ 0 h 33"/>
                <a:gd name="T104" fmla="*/ 1 w 17"/>
                <a:gd name="T105" fmla="*/ 0 h 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
                <a:gd name="T160" fmla="*/ 0 h 33"/>
                <a:gd name="T161" fmla="*/ 17 w 17"/>
                <a:gd name="T162" fmla="*/ 33 h 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 h="33">
                  <a:moveTo>
                    <a:pt x="2" y="33"/>
                  </a:moveTo>
                  <a:lnTo>
                    <a:pt x="4" y="33"/>
                  </a:lnTo>
                  <a:lnTo>
                    <a:pt x="6" y="33"/>
                  </a:lnTo>
                  <a:lnTo>
                    <a:pt x="6" y="31"/>
                  </a:lnTo>
                  <a:lnTo>
                    <a:pt x="7" y="31"/>
                  </a:lnTo>
                  <a:lnTo>
                    <a:pt x="7" y="29"/>
                  </a:lnTo>
                  <a:lnTo>
                    <a:pt x="9" y="27"/>
                  </a:lnTo>
                  <a:lnTo>
                    <a:pt x="11" y="25"/>
                  </a:lnTo>
                  <a:lnTo>
                    <a:pt x="13" y="23"/>
                  </a:lnTo>
                  <a:lnTo>
                    <a:pt x="15" y="21"/>
                  </a:lnTo>
                  <a:lnTo>
                    <a:pt x="15" y="19"/>
                  </a:lnTo>
                  <a:lnTo>
                    <a:pt x="17" y="17"/>
                  </a:lnTo>
                  <a:lnTo>
                    <a:pt x="17" y="13"/>
                  </a:lnTo>
                  <a:lnTo>
                    <a:pt x="17" y="11"/>
                  </a:lnTo>
                  <a:lnTo>
                    <a:pt x="17" y="9"/>
                  </a:lnTo>
                  <a:lnTo>
                    <a:pt x="17" y="6"/>
                  </a:lnTo>
                  <a:lnTo>
                    <a:pt x="17" y="4"/>
                  </a:lnTo>
                  <a:lnTo>
                    <a:pt x="17" y="2"/>
                  </a:lnTo>
                  <a:lnTo>
                    <a:pt x="15" y="2"/>
                  </a:lnTo>
                  <a:lnTo>
                    <a:pt x="15" y="0"/>
                  </a:lnTo>
                  <a:lnTo>
                    <a:pt x="13" y="0"/>
                  </a:lnTo>
                  <a:lnTo>
                    <a:pt x="11" y="0"/>
                  </a:lnTo>
                  <a:lnTo>
                    <a:pt x="9" y="0"/>
                  </a:lnTo>
                  <a:lnTo>
                    <a:pt x="7" y="2"/>
                  </a:lnTo>
                  <a:lnTo>
                    <a:pt x="6" y="6"/>
                  </a:lnTo>
                  <a:lnTo>
                    <a:pt x="4" y="7"/>
                  </a:lnTo>
                  <a:lnTo>
                    <a:pt x="2" y="11"/>
                  </a:lnTo>
                  <a:lnTo>
                    <a:pt x="2" y="15"/>
                  </a:lnTo>
                  <a:lnTo>
                    <a:pt x="2" y="19"/>
                  </a:lnTo>
                  <a:lnTo>
                    <a:pt x="0" y="21"/>
                  </a:lnTo>
                  <a:lnTo>
                    <a:pt x="0" y="23"/>
                  </a:lnTo>
                  <a:lnTo>
                    <a:pt x="0" y="25"/>
                  </a:lnTo>
                  <a:lnTo>
                    <a:pt x="2" y="27"/>
                  </a:lnTo>
                  <a:lnTo>
                    <a:pt x="2" y="29"/>
                  </a:lnTo>
                  <a:lnTo>
                    <a:pt x="2" y="31"/>
                  </a:lnTo>
                  <a:lnTo>
                    <a:pt x="2" y="33"/>
                  </a:lnTo>
                  <a:lnTo>
                    <a:pt x="4" y="33"/>
                  </a:lnTo>
                  <a:lnTo>
                    <a:pt x="2"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0" name="Freeform 61"/>
            <p:cNvSpPr>
              <a:spLocks/>
            </p:cNvSpPr>
            <p:nvPr/>
          </p:nvSpPr>
          <p:spPr bwMode="auto">
            <a:xfrm>
              <a:off x="2769" y="2323"/>
              <a:ext cx="15" cy="14"/>
            </a:xfrm>
            <a:custGeom>
              <a:avLst/>
              <a:gdLst>
                <a:gd name="T0" fmla="*/ 1 w 29"/>
                <a:gd name="T1" fmla="*/ 1 h 27"/>
                <a:gd name="T2" fmla="*/ 1 w 29"/>
                <a:gd name="T3" fmla="*/ 1 h 27"/>
                <a:gd name="T4" fmla="*/ 1 w 29"/>
                <a:gd name="T5" fmla="*/ 1 h 27"/>
                <a:gd name="T6" fmla="*/ 1 w 29"/>
                <a:gd name="T7" fmla="*/ 1 h 27"/>
                <a:gd name="T8" fmla="*/ 1 w 29"/>
                <a:gd name="T9" fmla="*/ 1 h 27"/>
                <a:gd name="T10" fmla="*/ 1 w 29"/>
                <a:gd name="T11" fmla="*/ 1 h 27"/>
                <a:gd name="T12" fmla="*/ 1 w 29"/>
                <a:gd name="T13" fmla="*/ 0 h 27"/>
                <a:gd name="T14" fmla="*/ 1 w 29"/>
                <a:gd name="T15" fmla="*/ 0 h 27"/>
                <a:gd name="T16" fmla="*/ 1 w 29"/>
                <a:gd name="T17" fmla="*/ 0 h 27"/>
                <a:gd name="T18" fmla="*/ 1 w 29"/>
                <a:gd name="T19" fmla="*/ 0 h 27"/>
                <a:gd name="T20" fmla="*/ 1 w 29"/>
                <a:gd name="T21" fmla="*/ 0 h 27"/>
                <a:gd name="T22" fmla="*/ 1 w 29"/>
                <a:gd name="T23" fmla="*/ 0 h 27"/>
                <a:gd name="T24" fmla="*/ 1 w 29"/>
                <a:gd name="T25" fmla="*/ 0 h 27"/>
                <a:gd name="T26" fmla="*/ 1 w 29"/>
                <a:gd name="T27" fmla="*/ 0 h 27"/>
                <a:gd name="T28" fmla="*/ 1 w 29"/>
                <a:gd name="T29" fmla="*/ 0 h 27"/>
                <a:gd name="T30" fmla="*/ 1 w 29"/>
                <a:gd name="T31" fmla="*/ 0 h 27"/>
                <a:gd name="T32" fmla="*/ 1 w 29"/>
                <a:gd name="T33" fmla="*/ 0 h 27"/>
                <a:gd name="T34" fmla="*/ 1 w 29"/>
                <a:gd name="T35" fmla="*/ 1 h 27"/>
                <a:gd name="T36" fmla="*/ 1 w 29"/>
                <a:gd name="T37" fmla="*/ 1 h 27"/>
                <a:gd name="T38" fmla="*/ 1 w 29"/>
                <a:gd name="T39" fmla="*/ 1 h 27"/>
                <a:gd name="T40" fmla="*/ 1 w 29"/>
                <a:gd name="T41" fmla="*/ 1 h 27"/>
                <a:gd name="T42" fmla="*/ 1 w 29"/>
                <a:gd name="T43" fmla="*/ 1 h 27"/>
                <a:gd name="T44" fmla="*/ 1 w 29"/>
                <a:gd name="T45" fmla="*/ 1 h 27"/>
                <a:gd name="T46" fmla="*/ 1 w 29"/>
                <a:gd name="T47" fmla="*/ 1 h 27"/>
                <a:gd name="T48" fmla="*/ 1 w 29"/>
                <a:gd name="T49" fmla="*/ 1 h 27"/>
                <a:gd name="T50" fmla="*/ 1 w 29"/>
                <a:gd name="T51" fmla="*/ 1 h 27"/>
                <a:gd name="T52" fmla="*/ 1 w 29"/>
                <a:gd name="T53" fmla="*/ 1 h 27"/>
                <a:gd name="T54" fmla="*/ 1 w 29"/>
                <a:gd name="T55" fmla="*/ 1 h 27"/>
                <a:gd name="T56" fmla="*/ 1 w 29"/>
                <a:gd name="T57" fmla="*/ 1 h 27"/>
                <a:gd name="T58" fmla="*/ 0 w 29"/>
                <a:gd name="T59" fmla="*/ 1 h 27"/>
                <a:gd name="T60" fmla="*/ 0 w 29"/>
                <a:gd name="T61" fmla="*/ 1 h 27"/>
                <a:gd name="T62" fmla="*/ 0 w 29"/>
                <a:gd name="T63" fmla="*/ 1 h 27"/>
                <a:gd name="T64" fmla="*/ 0 w 29"/>
                <a:gd name="T65" fmla="*/ 1 h 27"/>
                <a:gd name="T66" fmla="*/ 1 w 29"/>
                <a:gd name="T67" fmla="*/ 1 h 27"/>
                <a:gd name="T68" fmla="*/ 1 w 29"/>
                <a:gd name="T69" fmla="*/ 1 h 27"/>
                <a:gd name="T70" fmla="*/ 1 w 29"/>
                <a:gd name="T71" fmla="*/ 1 h 27"/>
                <a:gd name="T72" fmla="*/ 1 w 29"/>
                <a:gd name="T73" fmla="*/ 1 h 27"/>
                <a:gd name="T74" fmla="*/ 1 w 29"/>
                <a:gd name="T75" fmla="*/ 1 h 27"/>
                <a:gd name="T76" fmla="*/ 1 w 29"/>
                <a:gd name="T77" fmla="*/ 1 h 27"/>
                <a:gd name="T78" fmla="*/ 1 w 29"/>
                <a:gd name="T79" fmla="*/ 1 h 27"/>
                <a:gd name="T80" fmla="*/ 1 w 29"/>
                <a:gd name="T81" fmla="*/ 1 h 27"/>
                <a:gd name="T82" fmla="*/ 1 w 29"/>
                <a:gd name="T83" fmla="*/ 1 h 27"/>
                <a:gd name="T84" fmla="*/ 1 w 29"/>
                <a:gd name="T85" fmla="*/ 1 h 27"/>
                <a:gd name="T86" fmla="*/ 1 w 29"/>
                <a:gd name="T87" fmla="*/ 1 h 27"/>
                <a:gd name="T88" fmla="*/ 1 w 29"/>
                <a:gd name="T89" fmla="*/ 1 h 27"/>
                <a:gd name="T90" fmla="*/ 1 w 29"/>
                <a:gd name="T91" fmla="*/ 1 h 27"/>
                <a:gd name="T92" fmla="*/ 1 w 29"/>
                <a:gd name="T93" fmla="*/ 1 h 27"/>
                <a:gd name="T94" fmla="*/ 1 w 29"/>
                <a:gd name="T95" fmla="*/ 1 h 27"/>
                <a:gd name="T96" fmla="*/ 1 w 29"/>
                <a:gd name="T97" fmla="*/ 1 h 27"/>
                <a:gd name="T98" fmla="*/ 1 w 29"/>
                <a:gd name="T99" fmla="*/ 1 h 27"/>
                <a:gd name="T100" fmla="*/ 1 w 29"/>
                <a:gd name="T101" fmla="*/ 1 h 27"/>
                <a:gd name="T102" fmla="*/ 1 w 29"/>
                <a:gd name="T103" fmla="*/ 1 h 27"/>
                <a:gd name="T104" fmla="*/ 1 w 29"/>
                <a:gd name="T105" fmla="*/ 1 h 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9"/>
                <a:gd name="T160" fmla="*/ 0 h 27"/>
                <a:gd name="T161" fmla="*/ 29 w 29"/>
                <a:gd name="T162" fmla="*/ 27 h 2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9" h="27">
                  <a:moveTo>
                    <a:pt x="29" y="4"/>
                  </a:moveTo>
                  <a:lnTo>
                    <a:pt x="29" y="4"/>
                  </a:lnTo>
                  <a:lnTo>
                    <a:pt x="29" y="2"/>
                  </a:lnTo>
                  <a:lnTo>
                    <a:pt x="27" y="2"/>
                  </a:lnTo>
                  <a:lnTo>
                    <a:pt x="27" y="0"/>
                  </a:lnTo>
                  <a:lnTo>
                    <a:pt x="26" y="0"/>
                  </a:lnTo>
                  <a:lnTo>
                    <a:pt x="24" y="0"/>
                  </a:lnTo>
                  <a:lnTo>
                    <a:pt x="22" y="0"/>
                  </a:lnTo>
                  <a:lnTo>
                    <a:pt x="20" y="0"/>
                  </a:lnTo>
                  <a:lnTo>
                    <a:pt x="20" y="2"/>
                  </a:lnTo>
                  <a:lnTo>
                    <a:pt x="18" y="4"/>
                  </a:lnTo>
                  <a:lnTo>
                    <a:pt x="16" y="8"/>
                  </a:lnTo>
                  <a:lnTo>
                    <a:pt x="14" y="10"/>
                  </a:lnTo>
                  <a:lnTo>
                    <a:pt x="10" y="12"/>
                  </a:lnTo>
                  <a:lnTo>
                    <a:pt x="8" y="15"/>
                  </a:lnTo>
                  <a:lnTo>
                    <a:pt x="6" y="17"/>
                  </a:lnTo>
                  <a:lnTo>
                    <a:pt x="4" y="19"/>
                  </a:lnTo>
                  <a:lnTo>
                    <a:pt x="2" y="21"/>
                  </a:lnTo>
                  <a:lnTo>
                    <a:pt x="0" y="23"/>
                  </a:lnTo>
                  <a:lnTo>
                    <a:pt x="0" y="25"/>
                  </a:lnTo>
                  <a:lnTo>
                    <a:pt x="2" y="25"/>
                  </a:lnTo>
                  <a:lnTo>
                    <a:pt x="4" y="27"/>
                  </a:lnTo>
                  <a:lnTo>
                    <a:pt x="6" y="27"/>
                  </a:lnTo>
                  <a:lnTo>
                    <a:pt x="8" y="27"/>
                  </a:lnTo>
                  <a:lnTo>
                    <a:pt x="12" y="25"/>
                  </a:lnTo>
                  <a:lnTo>
                    <a:pt x="16" y="25"/>
                  </a:lnTo>
                  <a:lnTo>
                    <a:pt x="18" y="23"/>
                  </a:lnTo>
                  <a:lnTo>
                    <a:pt x="22" y="19"/>
                  </a:lnTo>
                  <a:lnTo>
                    <a:pt x="24" y="17"/>
                  </a:lnTo>
                  <a:lnTo>
                    <a:pt x="26" y="15"/>
                  </a:lnTo>
                  <a:lnTo>
                    <a:pt x="27" y="12"/>
                  </a:lnTo>
                  <a:lnTo>
                    <a:pt x="29" y="8"/>
                  </a:lnTo>
                  <a:lnTo>
                    <a:pt x="29" y="6"/>
                  </a:lnTo>
                  <a:lnTo>
                    <a:pt x="2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1" name="Freeform 62"/>
            <p:cNvSpPr>
              <a:spLocks/>
            </p:cNvSpPr>
            <p:nvPr/>
          </p:nvSpPr>
          <p:spPr bwMode="auto">
            <a:xfrm>
              <a:off x="2786" y="2289"/>
              <a:ext cx="14" cy="18"/>
            </a:xfrm>
            <a:custGeom>
              <a:avLst/>
              <a:gdLst>
                <a:gd name="T0" fmla="*/ 0 w 30"/>
                <a:gd name="T1" fmla="*/ 0 h 38"/>
                <a:gd name="T2" fmla="*/ 0 w 30"/>
                <a:gd name="T3" fmla="*/ 0 h 38"/>
                <a:gd name="T4" fmla="*/ 0 w 30"/>
                <a:gd name="T5" fmla="*/ 0 h 38"/>
                <a:gd name="T6" fmla="*/ 0 w 30"/>
                <a:gd name="T7" fmla="*/ 0 h 38"/>
                <a:gd name="T8" fmla="*/ 0 w 30"/>
                <a:gd name="T9" fmla="*/ 0 h 38"/>
                <a:gd name="T10" fmla="*/ 0 w 30"/>
                <a:gd name="T11" fmla="*/ 0 h 38"/>
                <a:gd name="T12" fmla="*/ 0 w 30"/>
                <a:gd name="T13" fmla="*/ 0 h 38"/>
                <a:gd name="T14" fmla="*/ 0 w 30"/>
                <a:gd name="T15" fmla="*/ 0 h 38"/>
                <a:gd name="T16" fmla="*/ 0 w 30"/>
                <a:gd name="T17" fmla="*/ 0 h 38"/>
                <a:gd name="T18" fmla="*/ 0 w 30"/>
                <a:gd name="T19" fmla="*/ 0 h 38"/>
                <a:gd name="T20" fmla="*/ 0 w 30"/>
                <a:gd name="T21" fmla="*/ 0 h 38"/>
                <a:gd name="T22" fmla="*/ 0 w 30"/>
                <a:gd name="T23" fmla="*/ 0 h 38"/>
                <a:gd name="T24" fmla="*/ 0 w 30"/>
                <a:gd name="T25" fmla="*/ 0 h 38"/>
                <a:gd name="T26" fmla="*/ 0 w 30"/>
                <a:gd name="T27" fmla="*/ 0 h 38"/>
                <a:gd name="T28" fmla="*/ 0 w 30"/>
                <a:gd name="T29" fmla="*/ 0 h 38"/>
                <a:gd name="T30" fmla="*/ 0 w 30"/>
                <a:gd name="T31" fmla="*/ 0 h 38"/>
                <a:gd name="T32" fmla="*/ 0 w 30"/>
                <a:gd name="T33" fmla="*/ 0 h 38"/>
                <a:gd name="T34" fmla="*/ 0 w 30"/>
                <a:gd name="T35" fmla="*/ 0 h 38"/>
                <a:gd name="T36" fmla="*/ 0 w 30"/>
                <a:gd name="T37" fmla="*/ 0 h 38"/>
                <a:gd name="T38" fmla="*/ 0 w 30"/>
                <a:gd name="T39" fmla="*/ 0 h 38"/>
                <a:gd name="T40" fmla="*/ 0 w 30"/>
                <a:gd name="T41" fmla="*/ 0 h 38"/>
                <a:gd name="T42" fmla="*/ 0 w 30"/>
                <a:gd name="T43" fmla="*/ 0 h 38"/>
                <a:gd name="T44" fmla="*/ 0 w 30"/>
                <a:gd name="T45" fmla="*/ 0 h 38"/>
                <a:gd name="T46" fmla="*/ 0 w 30"/>
                <a:gd name="T47" fmla="*/ 0 h 38"/>
                <a:gd name="T48" fmla="*/ 0 w 30"/>
                <a:gd name="T49" fmla="*/ 0 h 38"/>
                <a:gd name="T50" fmla="*/ 0 w 30"/>
                <a:gd name="T51" fmla="*/ 0 h 38"/>
                <a:gd name="T52" fmla="*/ 0 w 30"/>
                <a:gd name="T53" fmla="*/ 0 h 38"/>
                <a:gd name="T54" fmla="*/ 0 w 30"/>
                <a:gd name="T55" fmla="*/ 0 h 38"/>
                <a:gd name="T56" fmla="*/ 0 w 30"/>
                <a:gd name="T57" fmla="*/ 0 h 38"/>
                <a:gd name="T58" fmla="*/ 0 w 30"/>
                <a:gd name="T59" fmla="*/ 0 h 38"/>
                <a:gd name="T60" fmla="*/ 0 w 30"/>
                <a:gd name="T61" fmla="*/ 0 h 38"/>
                <a:gd name="T62" fmla="*/ 0 w 30"/>
                <a:gd name="T63" fmla="*/ 0 h 38"/>
                <a:gd name="T64" fmla="*/ 0 w 30"/>
                <a:gd name="T65" fmla="*/ 0 h 38"/>
                <a:gd name="T66" fmla="*/ 0 w 30"/>
                <a:gd name="T67" fmla="*/ 0 h 38"/>
                <a:gd name="T68" fmla="*/ 0 w 30"/>
                <a:gd name="T69" fmla="*/ 0 h 38"/>
                <a:gd name="T70" fmla="*/ 0 w 30"/>
                <a:gd name="T71" fmla="*/ 0 h 38"/>
                <a:gd name="T72" fmla="*/ 0 w 30"/>
                <a:gd name="T73" fmla="*/ 0 h 38"/>
                <a:gd name="T74" fmla="*/ 0 w 30"/>
                <a:gd name="T75" fmla="*/ 0 h 38"/>
                <a:gd name="T76" fmla="*/ 0 w 30"/>
                <a:gd name="T77" fmla="*/ 0 h 38"/>
                <a:gd name="T78" fmla="*/ 0 w 30"/>
                <a:gd name="T79" fmla="*/ 0 h 38"/>
                <a:gd name="T80" fmla="*/ 0 w 30"/>
                <a:gd name="T81" fmla="*/ 0 h 38"/>
                <a:gd name="T82" fmla="*/ 0 w 30"/>
                <a:gd name="T83" fmla="*/ 0 h 38"/>
                <a:gd name="T84" fmla="*/ 0 w 30"/>
                <a:gd name="T85" fmla="*/ 0 h 38"/>
                <a:gd name="T86" fmla="*/ 0 w 30"/>
                <a:gd name="T87" fmla="*/ 0 h 38"/>
                <a:gd name="T88" fmla="*/ 0 w 30"/>
                <a:gd name="T89" fmla="*/ 0 h 38"/>
                <a:gd name="T90" fmla="*/ 0 w 30"/>
                <a:gd name="T91" fmla="*/ 0 h 38"/>
                <a:gd name="T92" fmla="*/ 0 w 30"/>
                <a:gd name="T93" fmla="*/ 0 h 38"/>
                <a:gd name="T94" fmla="*/ 0 w 30"/>
                <a:gd name="T95" fmla="*/ 0 h 38"/>
                <a:gd name="T96" fmla="*/ 0 w 30"/>
                <a:gd name="T97" fmla="*/ 0 h 38"/>
                <a:gd name="T98" fmla="*/ 0 w 30"/>
                <a:gd name="T99" fmla="*/ 0 h 38"/>
                <a:gd name="T100" fmla="*/ 0 w 30"/>
                <a:gd name="T101" fmla="*/ 0 h 38"/>
                <a:gd name="T102" fmla="*/ 0 w 30"/>
                <a:gd name="T103" fmla="*/ 0 h 38"/>
                <a:gd name="T104" fmla="*/ 0 w 30"/>
                <a:gd name="T105" fmla="*/ 0 h 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0"/>
                <a:gd name="T160" fmla="*/ 0 h 38"/>
                <a:gd name="T161" fmla="*/ 30 w 30"/>
                <a:gd name="T162" fmla="*/ 38 h 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0" h="38">
                  <a:moveTo>
                    <a:pt x="28" y="6"/>
                  </a:moveTo>
                  <a:lnTo>
                    <a:pt x="30" y="6"/>
                  </a:lnTo>
                  <a:lnTo>
                    <a:pt x="28" y="4"/>
                  </a:lnTo>
                  <a:lnTo>
                    <a:pt x="28" y="2"/>
                  </a:lnTo>
                  <a:lnTo>
                    <a:pt x="26" y="0"/>
                  </a:lnTo>
                  <a:lnTo>
                    <a:pt x="24" y="0"/>
                  </a:lnTo>
                  <a:lnTo>
                    <a:pt x="22" y="0"/>
                  </a:lnTo>
                  <a:lnTo>
                    <a:pt x="20" y="0"/>
                  </a:lnTo>
                  <a:lnTo>
                    <a:pt x="18" y="0"/>
                  </a:lnTo>
                  <a:lnTo>
                    <a:pt x="18" y="2"/>
                  </a:lnTo>
                  <a:lnTo>
                    <a:pt x="16" y="2"/>
                  </a:lnTo>
                  <a:lnTo>
                    <a:pt x="16" y="4"/>
                  </a:lnTo>
                  <a:lnTo>
                    <a:pt x="14" y="8"/>
                  </a:lnTo>
                  <a:lnTo>
                    <a:pt x="12" y="12"/>
                  </a:lnTo>
                  <a:lnTo>
                    <a:pt x="10" y="16"/>
                  </a:lnTo>
                  <a:lnTo>
                    <a:pt x="8" y="20"/>
                  </a:lnTo>
                  <a:lnTo>
                    <a:pt x="6" y="24"/>
                  </a:lnTo>
                  <a:lnTo>
                    <a:pt x="4" y="28"/>
                  </a:lnTo>
                  <a:lnTo>
                    <a:pt x="2" y="32"/>
                  </a:lnTo>
                  <a:lnTo>
                    <a:pt x="0" y="34"/>
                  </a:lnTo>
                  <a:lnTo>
                    <a:pt x="0" y="36"/>
                  </a:lnTo>
                  <a:lnTo>
                    <a:pt x="0" y="38"/>
                  </a:lnTo>
                  <a:lnTo>
                    <a:pt x="2" y="38"/>
                  </a:lnTo>
                  <a:lnTo>
                    <a:pt x="6" y="38"/>
                  </a:lnTo>
                  <a:lnTo>
                    <a:pt x="8" y="36"/>
                  </a:lnTo>
                  <a:lnTo>
                    <a:pt x="12" y="32"/>
                  </a:lnTo>
                  <a:lnTo>
                    <a:pt x="16" y="30"/>
                  </a:lnTo>
                  <a:lnTo>
                    <a:pt x="20" y="26"/>
                  </a:lnTo>
                  <a:lnTo>
                    <a:pt x="22" y="22"/>
                  </a:lnTo>
                  <a:lnTo>
                    <a:pt x="26" y="18"/>
                  </a:lnTo>
                  <a:lnTo>
                    <a:pt x="28" y="14"/>
                  </a:lnTo>
                  <a:lnTo>
                    <a:pt x="28" y="10"/>
                  </a:lnTo>
                  <a:lnTo>
                    <a:pt x="30" y="6"/>
                  </a:lnTo>
                  <a:lnTo>
                    <a:pt x="28"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2" name="Freeform 63"/>
            <p:cNvSpPr>
              <a:spLocks/>
            </p:cNvSpPr>
            <p:nvPr/>
          </p:nvSpPr>
          <p:spPr bwMode="auto">
            <a:xfrm>
              <a:off x="2798" y="2336"/>
              <a:ext cx="18" cy="13"/>
            </a:xfrm>
            <a:custGeom>
              <a:avLst/>
              <a:gdLst>
                <a:gd name="T0" fmla="*/ 1 w 35"/>
                <a:gd name="T1" fmla="*/ 0 h 28"/>
                <a:gd name="T2" fmla="*/ 1 w 35"/>
                <a:gd name="T3" fmla="*/ 0 h 28"/>
                <a:gd name="T4" fmla="*/ 1 w 35"/>
                <a:gd name="T5" fmla="*/ 0 h 28"/>
                <a:gd name="T6" fmla="*/ 1 w 35"/>
                <a:gd name="T7" fmla="*/ 0 h 28"/>
                <a:gd name="T8" fmla="*/ 1 w 35"/>
                <a:gd name="T9" fmla="*/ 0 h 28"/>
                <a:gd name="T10" fmla="*/ 1 w 35"/>
                <a:gd name="T11" fmla="*/ 0 h 28"/>
                <a:gd name="T12" fmla="*/ 1 w 35"/>
                <a:gd name="T13" fmla="*/ 0 h 28"/>
                <a:gd name="T14" fmla="*/ 1 w 35"/>
                <a:gd name="T15" fmla="*/ 0 h 28"/>
                <a:gd name="T16" fmla="*/ 1 w 35"/>
                <a:gd name="T17" fmla="*/ 0 h 28"/>
                <a:gd name="T18" fmla="*/ 1 w 35"/>
                <a:gd name="T19" fmla="*/ 0 h 28"/>
                <a:gd name="T20" fmla="*/ 1 w 35"/>
                <a:gd name="T21" fmla="*/ 0 h 28"/>
                <a:gd name="T22" fmla="*/ 1 w 35"/>
                <a:gd name="T23" fmla="*/ 0 h 28"/>
                <a:gd name="T24" fmla="*/ 1 w 35"/>
                <a:gd name="T25" fmla="*/ 0 h 28"/>
                <a:gd name="T26" fmla="*/ 1 w 35"/>
                <a:gd name="T27" fmla="*/ 0 h 28"/>
                <a:gd name="T28" fmla="*/ 1 w 35"/>
                <a:gd name="T29" fmla="*/ 0 h 28"/>
                <a:gd name="T30" fmla="*/ 1 w 35"/>
                <a:gd name="T31" fmla="*/ 0 h 28"/>
                <a:gd name="T32" fmla="*/ 1 w 35"/>
                <a:gd name="T33" fmla="*/ 0 h 28"/>
                <a:gd name="T34" fmla="*/ 1 w 35"/>
                <a:gd name="T35" fmla="*/ 0 h 28"/>
                <a:gd name="T36" fmla="*/ 1 w 35"/>
                <a:gd name="T37" fmla="*/ 0 h 28"/>
                <a:gd name="T38" fmla="*/ 1 w 35"/>
                <a:gd name="T39" fmla="*/ 0 h 28"/>
                <a:gd name="T40" fmla="*/ 1 w 35"/>
                <a:gd name="T41" fmla="*/ 0 h 28"/>
                <a:gd name="T42" fmla="*/ 1 w 35"/>
                <a:gd name="T43" fmla="*/ 0 h 28"/>
                <a:gd name="T44" fmla="*/ 1 w 35"/>
                <a:gd name="T45" fmla="*/ 0 h 28"/>
                <a:gd name="T46" fmla="*/ 1 w 35"/>
                <a:gd name="T47" fmla="*/ 0 h 28"/>
                <a:gd name="T48" fmla="*/ 1 w 35"/>
                <a:gd name="T49" fmla="*/ 0 h 28"/>
                <a:gd name="T50" fmla="*/ 1 w 35"/>
                <a:gd name="T51" fmla="*/ 0 h 28"/>
                <a:gd name="T52" fmla="*/ 1 w 35"/>
                <a:gd name="T53" fmla="*/ 0 h 28"/>
                <a:gd name="T54" fmla="*/ 1 w 35"/>
                <a:gd name="T55" fmla="*/ 0 h 28"/>
                <a:gd name="T56" fmla="*/ 1 w 35"/>
                <a:gd name="T57" fmla="*/ 0 h 28"/>
                <a:gd name="T58" fmla="*/ 1 w 35"/>
                <a:gd name="T59" fmla="*/ 0 h 28"/>
                <a:gd name="T60" fmla="*/ 0 w 35"/>
                <a:gd name="T61" fmla="*/ 0 h 28"/>
                <a:gd name="T62" fmla="*/ 1 w 35"/>
                <a:gd name="T63" fmla="*/ 0 h 28"/>
                <a:gd name="T64" fmla="*/ 1 w 35"/>
                <a:gd name="T65" fmla="*/ 0 h 28"/>
                <a:gd name="T66" fmla="*/ 1 w 35"/>
                <a:gd name="T67" fmla="*/ 0 h 28"/>
                <a:gd name="T68" fmla="*/ 1 w 35"/>
                <a:gd name="T69" fmla="*/ 0 h 28"/>
                <a:gd name="T70" fmla="*/ 1 w 35"/>
                <a:gd name="T71" fmla="*/ 0 h 28"/>
                <a:gd name="T72" fmla="*/ 1 w 35"/>
                <a:gd name="T73" fmla="*/ 0 h 28"/>
                <a:gd name="T74" fmla="*/ 1 w 35"/>
                <a:gd name="T75" fmla="*/ 0 h 28"/>
                <a:gd name="T76" fmla="*/ 1 w 35"/>
                <a:gd name="T77" fmla="*/ 0 h 28"/>
                <a:gd name="T78" fmla="*/ 1 w 35"/>
                <a:gd name="T79" fmla="*/ 0 h 28"/>
                <a:gd name="T80" fmla="*/ 1 w 35"/>
                <a:gd name="T81" fmla="*/ 0 h 28"/>
                <a:gd name="T82" fmla="*/ 1 w 35"/>
                <a:gd name="T83" fmla="*/ 0 h 28"/>
                <a:gd name="T84" fmla="*/ 1 w 35"/>
                <a:gd name="T85" fmla="*/ 0 h 28"/>
                <a:gd name="T86" fmla="*/ 1 w 35"/>
                <a:gd name="T87" fmla="*/ 0 h 28"/>
                <a:gd name="T88" fmla="*/ 1 w 35"/>
                <a:gd name="T89" fmla="*/ 0 h 28"/>
                <a:gd name="T90" fmla="*/ 1 w 35"/>
                <a:gd name="T91" fmla="*/ 0 h 28"/>
                <a:gd name="T92" fmla="*/ 1 w 35"/>
                <a:gd name="T93" fmla="*/ 0 h 28"/>
                <a:gd name="T94" fmla="*/ 1 w 35"/>
                <a:gd name="T95" fmla="*/ 0 h 28"/>
                <a:gd name="T96" fmla="*/ 1 w 35"/>
                <a:gd name="T97" fmla="*/ 0 h 28"/>
                <a:gd name="T98" fmla="*/ 1 w 35"/>
                <a:gd name="T99" fmla="*/ 0 h 28"/>
                <a:gd name="T100" fmla="*/ 1 w 35"/>
                <a:gd name="T101" fmla="*/ 0 h 28"/>
                <a:gd name="T102" fmla="*/ 1 w 35"/>
                <a:gd name="T103" fmla="*/ 0 h 28"/>
                <a:gd name="T104" fmla="*/ 1 w 35"/>
                <a:gd name="T105" fmla="*/ 0 h 28"/>
                <a:gd name="T106" fmla="*/ 1 w 35"/>
                <a:gd name="T107" fmla="*/ 0 h 28"/>
                <a:gd name="T108" fmla="*/ 1 w 35"/>
                <a:gd name="T109" fmla="*/ 0 h 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5"/>
                <a:gd name="T166" fmla="*/ 0 h 28"/>
                <a:gd name="T167" fmla="*/ 35 w 35"/>
                <a:gd name="T168" fmla="*/ 28 h 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5" h="28">
                  <a:moveTo>
                    <a:pt x="33" y="6"/>
                  </a:moveTo>
                  <a:lnTo>
                    <a:pt x="35" y="6"/>
                  </a:lnTo>
                  <a:lnTo>
                    <a:pt x="35" y="4"/>
                  </a:lnTo>
                  <a:lnTo>
                    <a:pt x="33" y="4"/>
                  </a:lnTo>
                  <a:lnTo>
                    <a:pt x="33" y="2"/>
                  </a:lnTo>
                  <a:lnTo>
                    <a:pt x="31" y="2"/>
                  </a:lnTo>
                  <a:lnTo>
                    <a:pt x="31" y="0"/>
                  </a:lnTo>
                  <a:lnTo>
                    <a:pt x="29" y="0"/>
                  </a:lnTo>
                  <a:lnTo>
                    <a:pt x="27" y="0"/>
                  </a:lnTo>
                  <a:lnTo>
                    <a:pt x="25" y="0"/>
                  </a:lnTo>
                  <a:lnTo>
                    <a:pt x="25" y="2"/>
                  </a:lnTo>
                  <a:lnTo>
                    <a:pt x="23" y="2"/>
                  </a:lnTo>
                  <a:lnTo>
                    <a:pt x="23" y="4"/>
                  </a:lnTo>
                  <a:lnTo>
                    <a:pt x="21" y="8"/>
                  </a:lnTo>
                  <a:lnTo>
                    <a:pt x="19" y="10"/>
                  </a:lnTo>
                  <a:lnTo>
                    <a:pt x="15" y="12"/>
                  </a:lnTo>
                  <a:lnTo>
                    <a:pt x="13" y="14"/>
                  </a:lnTo>
                  <a:lnTo>
                    <a:pt x="11" y="16"/>
                  </a:lnTo>
                  <a:lnTo>
                    <a:pt x="10" y="18"/>
                  </a:lnTo>
                  <a:lnTo>
                    <a:pt x="8" y="18"/>
                  </a:lnTo>
                  <a:lnTo>
                    <a:pt x="6" y="20"/>
                  </a:lnTo>
                  <a:lnTo>
                    <a:pt x="2" y="22"/>
                  </a:lnTo>
                  <a:lnTo>
                    <a:pt x="0" y="24"/>
                  </a:lnTo>
                  <a:lnTo>
                    <a:pt x="2" y="24"/>
                  </a:lnTo>
                  <a:lnTo>
                    <a:pt x="4" y="24"/>
                  </a:lnTo>
                  <a:lnTo>
                    <a:pt x="4" y="26"/>
                  </a:lnTo>
                  <a:lnTo>
                    <a:pt x="6" y="26"/>
                  </a:lnTo>
                  <a:lnTo>
                    <a:pt x="8" y="26"/>
                  </a:lnTo>
                  <a:lnTo>
                    <a:pt x="10" y="28"/>
                  </a:lnTo>
                  <a:lnTo>
                    <a:pt x="11" y="28"/>
                  </a:lnTo>
                  <a:lnTo>
                    <a:pt x="15" y="28"/>
                  </a:lnTo>
                  <a:lnTo>
                    <a:pt x="17" y="26"/>
                  </a:lnTo>
                  <a:lnTo>
                    <a:pt x="21" y="26"/>
                  </a:lnTo>
                  <a:lnTo>
                    <a:pt x="25" y="24"/>
                  </a:lnTo>
                  <a:lnTo>
                    <a:pt x="27" y="22"/>
                  </a:lnTo>
                  <a:lnTo>
                    <a:pt x="29" y="20"/>
                  </a:lnTo>
                  <a:lnTo>
                    <a:pt x="31" y="16"/>
                  </a:lnTo>
                  <a:lnTo>
                    <a:pt x="33" y="14"/>
                  </a:lnTo>
                  <a:lnTo>
                    <a:pt x="35" y="10"/>
                  </a:lnTo>
                  <a:lnTo>
                    <a:pt x="35" y="8"/>
                  </a:lnTo>
                  <a:lnTo>
                    <a:pt x="3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3" name="Freeform 64"/>
            <p:cNvSpPr>
              <a:spLocks/>
            </p:cNvSpPr>
            <p:nvPr/>
          </p:nvSpPr>
          <p:spPr bwMode="auto">
            <a:xfrm>
              <a:off x="2830" y="2345"/>
              <a:ext cx="13" cy="18"/>
            </a:xfrm>
            <a:custGeom>
              <a:avLst/>
              <a:gdLst>
                <a:gd name="T0" fmla="*/ 0 w 28"/>
                <a:gd name="T1" fmla="*/ 1 h 35"/>
                <a:gd name="T2" fmla="*/ 0 w 28"/>
                <a:gd name="T3" fmla="*/ 1 h 35"/>
                <a:gd name="T4" fmla="*/ 0 w 28"/>
                <a:gd name="T5" fmla="*/ 1 h 35"/>
                <a:gd name="T6" fmla="*/ 0 w 28"/>
                <a:gd name="T7" fmla="*/ 1 h 35"/>
                <a:gd name="T8" fmla="*/ 0 w 28"/>
                <a:gd name="T9" fmla="*/ 1 h 35"/>
                <a:gd name="T10" fmla="*/ 0 w 28"/>
                <a:gd name="T11" fmla="*/ 1 h 35"/>
                <a:gd name="T12" fmla="*/ 0 w 28"/>
                <a:gd name="T13" fmla="*/ 1 h 35"/>
                <a:gd name="T14" fmla="*/ 0 w 28"/>
                <a:gd name="T15" fmla="*/ 0 h 35"/>
                <a:gd name="T16" fmla="*/ 0 w 28"/>
                <a:gd name="T17" fmla="*/ 0 h 35"/>
                <a:gd name="T18" fmla="*/ 0 w 28"/>
                <a:gd name="T19" fmla="*/ 0 h 35"/>
                <a:gd name="T20" fmla="*/ 0 w 28"/>
                <a:gd name="T21" fmla="*/ 0 h 35"/>
                <a:gd name="T22" fmla="*/ 0 w 28"/>
                <a:gd name="T23" fmla="*/ 0 h 35"/>
                <a:gd name="T24" fmla="*/ 0 w 28"/>
                <a:gd name="T25" fmla="*/ 0 h 35"/>
                <a:gd name="T26" fmla="*/ 0 w 28"/>
                <a:gd name="T27" fmla="*/ 0 h 35"/>
                <a:gd name="T28" fmla="*/ 0 w 28"/>
                <a:gd name="T29" fmla="*/ 0 h 35"/>
                <a:gd name="T30" fmla="*/ 0 w 28"/>
                <a:gd name="T31" fmla="*/ 1 h 35"/>
                <a:gd name="T32" fmla="*/ 0 w 28"/>
                <a:gd name="T33" fmla="*/ 1 h 35"/>
                <a:gd name="T34" fmla="*/ 0 w 28"/>
                <a:gd name="T35" fmla="*/ 1 h 35"/>
                <a:gd name="T36" fmla="*/ 0 w 28"/>
                <a:gd name="T37" fmla="*/ 1 h 35"/>
                <a:gd name="T38" fmla="*/ 0 w 28"/>
                <a:gd name="T39" fmla="*/ 1 h 35"/>
                <a:gd name="T40" fmla="*/ 0 w 28"/>
                <a:gd name="T41" fmla="*/ 1 h 35"/>
                <a:gd name="T42" fmla="*/ 0 w 28"/>
                <a:gd name="T43" fmla="*/ 1 h 35"/>
                <a:gd name="T44" fmla="*/ 0 w 28"/>
                <a:gd name="T45" fmla="*/ 1 h 35"/>
                <a:gd name="T46" fmla="*/ 0 w 28"/>
                <a:gd name="T47" fmla="*/ 1 h 35"/>
                <a:gd name="T48" fmla="*/ 0 w 28"/>
                <a:gd name="T49" fmla="*/ 1 h 35"/>
                <a:gd name="T50" fmla="*/ 0 w 28"/>
                <a:gd name="T51" fmla="*/ 1 h 35"/>
                <a:gd name="T52" fmla="*/ 0 w 28"/>
                <a:gd name="T53" fmla="*/ 1 h 35"/>
                <a:gd name="T54" fmla="*/ 0 w 28"/>
                <a:gd name="T55" fmla="*/ 1 h 35"/>
                <a:gd name="T56" fmla="*/ 0 w 28"/>
                <a:gd name="T57" fmla="*/ 1 h 35"/>
                <a:gd name="T58" fmla="*/ 0 w 28"/>
                <a:gd name="T59" fmla="*/ 1 h 35"/>
                <a:gd name="T60" fmla="*/ 0 w 28"/>
                <a:gd name="T61" fmla="*/ 1 h 35"/>
                <a:gd name="T62" fmla="*/ 0 w 28"/>
                <a:gd name="T63" fmla="*/ 1 h 35"/>
                <a:gd name="T64" fmla="*/ 0 w 28"/>
                <a:gd name="T65" fmla="*/ 1 h 35"/>
                <a:gd name="T66" fmla="*/ 0 w 28"/>
                <a:gd name="T67" fmla="*/ 1 h 35"/>
                <a:gd name="T68" fmla="*/ 0 w 28"/>
                <a:gd name="T69" fmla="*/ 1 h 35"/>
                <a:gd name="T70" fmla="*/ 0 w 28"/>
                <a:gd name="T71" fmla="*/ 1 h 35"/>
                <a:gd name="T72" fmla="*/ 0 w 28"/>
                <a:gd name="T73" fmla="*/ 1 h 35"/>
                <a:gd name="T74" fmla="*/ 0 w 28"/>
                <a:gd name="T75" fmla="*/ 1 h 35"/>
                <a:gd name="T76" fmla="*/ 0 w 28"/>
                <a:gd name="T77" fmla="*/ 1 h 35"/>
                <a:gd name="T78" fmla="*/ 0 w 28"/>
                <a:gd name="T79" fmla="*/ 1 h 35"/>
                <a:gd name="T80" fmla="*/ 0 w 28"/>
                <a:gd name="T81" fmla="*/ 1 h 35"/>
                <a:gd name="T82" fmla="*/ 0 w 28"/>
                <a:gd name="T83" fmla="*/ 1 h 35"/>
                <a:gd name="T84" fmla="*/ 0 w 28"/>
                <a:gd name="T85" fmla="*/ 1 h 35"/>
                <a:gd name="T86" fmla="*/ 0 w 28"/>
                <a:gd name="T87" fmla="*/ 1 h 35"/>
                <a:gd name="T88" fmla="*/ 0 w 28"/>
                <a:gd name="T89" fmla="*/ 1 h 35"/>
                <a:gd name="T90" fmla="*/ 0 w 28"/>
                <a:gd name="T91" fmla="*/ 1 h 35"/>
                <a:gd name="T92" fmla="*/ 0 w 28"/>
                <a:gd name="T93" fmla="*/ 1 h 35"/>
                <a:gd name="T94" fmla="*/ 0 w 28"/>
                <a:gd name="T95" fmla="*/ 1 h 35"/>
                <a:gd name="T96" fmla="*/ 0 w 28"/>
                <a:gd name="T97" fmla="*/ 1 h 35"/>
                <a:gd name="T98" fmla="*/ 0 w 28"/>
                <a:gd name="T99" fmla="*/ 1 h 35"/>
                <a:gd name="T100" fmla="*/ 0 w 28"/>
                <a:gd name="T101" fmla="*/ 1 h 35"/>
                <a:gd name="T102" fmla="*/ 0 w 28"/>
                <a:gd name="T103" fmla="*/ 1 h 35"/>
                <a:gd name="T104" fmla="*/ 0 w 28"/>
                <a:gd name="T105" fmla="*/ 1 h 35"/>
                <a:gd name="T106" fmla="*/ 0 w 28"/>
                <a:gd name="T107" fmla="*/ 1 h 35"/>
                <a:gd name="T108" fmla="*/ 0 w 28"/>
                <a:gd name="T109" fmla="*/ 1 h 35"/>
                <a:gd name="T110" fmla="*/ 0 w 28"/>
                <a:gd name="T111" fmla="*/ 1 h 35"/>
                <a:gd name="T112" fmla="*/ 0 w 28"/>
                <a:gd name="T113" fmla="*/ 1 h 35"/>
                <a:gd name="T114" fmla="*/ 0 w 28"/>
                <a:gd name="T115" fmla="*/ 1 h 35"/>
                <a:gd name="T116" fmla="*/ 0 w 28"/>
                <a:gd name="T117" fmla="*/ 1 h 35"/>
                <a:gd name="T118" fmla="*/ 0 w 28"/>
                <a:gd name="T119" fmla="*/ 1 h 35"/>
                <a:gd name="T120" fmla="*/ 0 w 28"/>
                <a:gd name="T121" fmla="*/ 1 h 35"/>
                <a:gd name="T122" fmla="*/ 0 w 28"/>
                <a:gd name="T123" fmla="*/ 1 h 3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
                <a:gd name="T187" fmla="*/ 0 h 35"/>
                <a:gd name="T188" fmla="*/ 28 w 28"/>
                <a:gd name="T189" fmla="*/ 35 h 3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 h="35">
                  <a:moveTo>
                    <a:pt x="28" y="4"/>
                  </a:moveTo>
                  <a:lnTo>
                    <a:pt x="28" y="4"/>
                  </a:lnTo>
                  <a:lnTo>
                    <a:pt x="28" y="2"/>
                  </a:lnTo>
                  <a:lnTo>
                    <a:pt x="26" y="2"/>
                  </a:lnTo>
                  <a:lnTo>
                    <a:pt x="26" y="0"/>
                  </a:lnTo>
                  <a:lnTo>
                    <a:pt x="24" y="0"/>
                  </a:lnTo>
                  <a:lnTo>
                    <a:pt x="22" y="0"/>
                  </a:lnTo>
                  <a:lnTo>
                    <a:pt x="20" y="0"/>
                  </a:lnTo>
                  <a:lnTo>
                    <a:pt x="20" y="2"/>
                  </a:lnTo>
                  <a:lnTo>
                    <a:pt x="18" y="2"/>
                  </a:lnTo>
                  <a:lnTo>
                    <a:pt x="18" y="4"/>
                  </a:lnTo>
                  <a:lnTo>
                    <a:pt x="18" y="6"/>
                  </a:lnTo>
                  <a:lnTo>
                    <a:pt x="16" y="8"/>
                  </a:lnTo>
                  <a:lnTo>
                    <a:pt x="14" y="10"/>
                  </a:lnTo>
                  <a:lnTo>
                    <a:pt x="14" y="13"/>
                  </a:lnTo>
                  <a:lnTo>
                    <a:pt x="12" y="15"/>
                  </a:lnTo>
                  <a:lnTo>
                    <a:pt x="10" y="17"/>
                  </a:lnTo>
                  <a:lnTo>
                    <a:pt x="10" y="19"/>
                  </a:lnTo>
                  <a:lnTo>
                    <a:pt x="8" y="21"/>
                  </a:lnTo>
                  <a:lnTo>
                    <a:pt x="6" y="23"/>
                  </a:lnTo>
                  <a:lnTo>
                    <a:pt x="4" y="25"/>
                  </a:lnTo>
                  <a:lnTo>
                    <a:pt x="4" y="27"/>
                  </a:lnTo>
                  <a:lnTo>
                    <a:pt x="2" y="27"/>
                  </a:lnTo>
                  <a:lnTo>
                    <a:pt x="0" y="29"/>
                  </a:lnTo>
                  <a:lnTo>
                    <a:pt x="0" y="31"/>
                  </a:lnTo>
                  <a:lnTo>
                    <a:pt x="0" y="33"/>
                  </a:lnTo>
                  <a:lnTo>
                    <a:pt x="2" y="33"/>
                  </a:lnTo>
                  <a:lnTo>
                    <a:pt x="4" y="35"/>
                  </a:lnTo>
                  <a:lnTo>
                    <a:pt x="6" y="35"/>
                  </a:lnTo>
                  <a:lnTo>
                    <a:pt x="6" y="33"/>
                  </a:lnTo>
                  <a:lnTo>
                    <a:pt x="10" y="33"/>
                  </a:lnTo>
                  <a:lnTo>
                    <a:pt x="12" y="31"/>
                  </a:lnTo>
                  <a:lnTo>
                    <a:pt x="16" y="27"/>
                  </a:lnTo>
                  <a:lnTo>
                    <a:pt x="20" y="25"/>
                  </a:lnTo>
                  <a:lnTo>
                    <a:pt x="24" y="21"/>
                  </a:lnTo>
                  <a:lnTo>
                    <a:pt x="26" y="15"/>
                  </a:lnTo>
                  <a:lnTo>
                    <a:pt x="28" y="11"/>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4" name="Freeform 65"/>
            <p:cNvSpPr>
              <a:spLocks/>
            </p:cNvSpPr>
            <p:nvPr/>
          </p:nvSpPr>
          <p:spPr bwMode="auto">
            <a:xfrm>
              <a:off x="2809" y="2300"/>
              <a:ext cx="14" cy="11"/>
            </a:xfrm>
            <a:custGeom>
              <a:avLst/>
              <a:gdLst>
                <a:gd name="T0" fmla="*/ 1 w 28"/>
                <a:gd name="T1" fmla="*/ 1 h 21"/>
                <a:gd name="T2" fmla="*/ 1 w 28"/>
                <a:gd name="T3" fmla="*/ 1 h 21"/>
                <a:gd name="T4" fmla="*/ 1 w 28"/>
                <a:gd name="T5" fmla="*/ 1 h 21"/>
                <a:gd name="T6" fmla="*/ 1 w 28"/>
                <a:gd name="T7" fmla="*/ 1 h 21"/>
                <a:gd name="T8" fmla="*/ 1 w 28"/>
                <a:gd name="T9" fmla="*/ 1 h 21"/>
                <a:gd name="T10" fmla="*/ 1 w 28"/>
                <a:gd name="T11" fmla="*/ 1 h 21"/>
                <a:gd name="T12" fmla="*/ 1 w 28"/>
                <a:gd name="T13" fmla="*/ 0 h 21"/>
                <a:gd name="T14" fmla="*/ 1 w 28"/>
                <a:gd name="T15" fmla="*/ 0 h 21"/>
                <a:gd name="T16" fmla="*/ 1 w 28"/>
                <a:gd name="T17" fmla="*/ 0 h 21"/>
                <a:gd name="T18" fmla="*/ 1 w 28"/>
                <a:gd name="T19" fmla="*/ 0 h 21"/>
                <a:gd name="T20" fmla="*/ 1 w 28"/>
                <a:gd name="T21" fmla="*/ 0 h 21"/>
                <a:gd name="T22" fmla="*/ 1 w 28"/>
                <a:gd name="T23" fmla="*/ 0 h 21"/>
                <a:gd name="T24" fmla="*/ 1 w 28"/>
                <a:gd name="T25" fmla="*/ 0 h 21"/>
                <a:gd name="T26" fmla="*/ 1 w 28"/>
                <a:gd name="T27" fmla="*/ 0 h 21"/>
                <a:gd name="T28" fmla="*/ 1 w 28"/>
                <a:gd name="T29" fmla="*/ 0 h 21"/>
                <a:gd name="T30" fmla="*/ 1 w 28"/>
                <a:gd name="T31" fmla="*/ 0 h 21"/>
                <a:gd name="T32" fmla="*/ 1 w 28"/>
                <a:gd name="T33" fmla="*/ 0 h 21"/>
                <a:gd name="T34" fmla="*/ 1 w 28"/>
                <a:gd name="T35" fmla="*/ 0 h 21"/>
                <a:gd name="T36" fmla="*/ 1 w 28"/>
                <a:gd name="T37" fmla="*/ 0 h 21"/>
                <a:gd name="T38" fmla="*/ 1 w 28"/>
                <a:gd name="T39" fmla="*/ 0 h 21"/>
                <a:gd name="T40" fmla="*/ 1 w 28"/>
                <a:gd name="T41" fmla="*/ 1 h 21"/>
                <a:gd name="T42" fmla="*/ 1 w 28"/>
                <a:gd name="T43" fmla="*/ 1 h 21"/>
                <a:gd name="T44" fmla="*/ 1 w 28"/>
                <a:gd name="T45" fmla="*/ 1 h 21"/>
                <a:gd name="T46" fmla="*/ 1 w 28"/>
                <a:gd name="T47" fmla="*/ 1 h 21"/>
                <a:gd name="T48" fmla="*/ 1 w 28"/>
                <a:gd name="T49" fmla="*/ 1 h 21"/>
                <a:gd name="T50" fmla="*/ 1 w 28"/>
                <a:gd name="T51" fmla="*/ 1 h 21"/>
                <a:gd name="T52" fmla="*/ 1 w 28"/>
                <a:gd name="T53" fmla="*/ 1 h 21"/>
                <a:gd name="T54" fmla="*/ 1 w 28"/>
                <a:gd name="T55" fmla="*/ 1 h 21"/>
                <a:gd name="T56" fmla="*/ 1 w 28"/>
                <a:gd name="T57" fmla="*/ 1 h 21"/>
                <a:gd name="T58" fmla="*/ 1 w 28"/>
                <a:gd name="T59" fmla="*/ 1 h 21"/>
                <a:gd name="T60" fmla="*/ 1 w 28"/>
                <a:gd name="T61" fmla="*/ 1 h 21"/>
                <a:gd name="T62" fmla="*/ 1 w 28"/>
                <a:gd name="T63" fmla="*/ 1 h 21"/>
                <a:gd name="T64" fmla="*/ 1 w 28"/>
                <a:gd name="T65" fmla="*/ 1 h 21"/>
                <a:gd name="T66" fmla="*/ 1 w 28"/>
                <a:gd name="T67" fmla="*/ 1 h 21"/>
                <a:gd name="T68" fmla="*/ 1 w 28"/>
                <a:gd name="T69" fmla="*/ 1 h 21"/>
                <a:gd name="T70" fmla="*/ 1 w 28"/>
                <a:gd name="T71" fmla="*/ 1 h 21"/>
                <a:gd name="T72" fmla="*/ 1 w 28"/>
                <a:gd name="T73" fmla="*/ 1 h 21"/>
                <a:gd name="T74" fmla="*/ 1 w 28"/>
                <a:gd name="T75" fmla="*/ 1 h 21"/>
                <a:gd name="T76" fmla="*/ 0 w 28"/>
                <a:gd name="T77" fmla="*/ 1 h 21"/>
                <a:gd name="T78" fmla="*/ 0 w 28"/>
                <a:gd name="T79" fmla="*/ 1 h 21"/>
                <a:gd name="T80" fmla="*/ 0 w 28"/>
                <a:gd name="T81" fmla="*/ 1 h 21"/>
                <a:gd name="T82" fmla="*/ 0 w 28"/>
                <a:gd name="T83" fmla="*/ 1 h 21"/>
                <a:gd name="T84" fmla="*/ 0 w 28"/>
                <a:gd name="T85" fmla="*/ 1 h 21"/>
                <a:gd name="T86" fmla="*/ 0 w 28"/>
                <a:gd name="T87" fmla="*/ 1 h 21"/>
                <a:gd name="T88" fmla="*/ 1 w 28"/>
                <a:gd name="T89" fmla="*/ 1 h 21"/>
                <a:gd name="T90" fmla="*/ 1 w 28"/>
                <a:gd name="T91" fmla="*/ 1 h 21"/>
                <a:gd name="T92" fmla="*/ 1 w 28"/>
                <a:gd name="T93" fmla="*/ 1 h 21"/>
                <a:gd name="T94" fmla="*/ 1 w 28"/>
                <a:gd name="T95" fmla="*/ 1 h 21"/>
                <a:gd name="T96" fmla="*/ 1 w 28"/>
                <a:gd name="T97" fmla="*/ 1 h 21"/>
                <a:gd name="T98" fmla="*/ 1 w 28"/>
                <a:gd name="T99" fmla="*/ 1 h 21"/>
                <a:gd name="T100" fmla="*/ 1 w 28"/>
                <a:gd name="T101" fmla="*/ 1 h 21"/>
                <a:gd name="T102" fmla="*/ 1 w 28"/>
                <a:gd name="T103" fmla="*/ 1 h 21"/>
                <a:gd name="T104" fmla="*/ 1 w 28"/>
                <a:gd name="T105" fmla="*/ 1 h 21"/>
                <a:gd name="T106" fmla="*/ 1 w 28"/>
                <a:gd name="T107" fmla="*/ 1 h 21"/>
                <a:gd name="T108" fmla="*/ 1 w 28"/>
                <a:gd name="T109" fmla="*/ 1 h 21"/>
                <a:gd name="T110" fmla="*/ 1 w 28"/>
                <a:gd name="T111" fmla="*/ 1 h 21"/>
                <a:gd name="T112" fmla="*/ 1 w 28"/>
                <a:gd name="T113" fmla="*/ 1 h 21"/>
                <a:gd name="T114" fmla="*/ 1 w 28"/>
                <a:gd name="T115" fmla="*/ 1 h 21"/>
                <a:gd name="T116" fmla="*/ 1 w 28"/>
                <a:gd name="T117" fmla="*/ 1 h 21"/>
                <a:gd name="T118" fmla="*/ 1 w 28"/>
                <a:gd name="T119" fmla="*/ 1 h 21"/>
                <a:gd name="T120" fmla="*/ 1 w 28"/>
                <a:gd name="T121" fmla="*/ 1 h 21"/>
                <a:gd name="T122" fmla="*/ 1 w 28"/>
                <a:gd name="T123" fmla="*/ 1 h 21"/>
                <a:gd name="T124" fmla="*/ 1 w 28"/>
                <a:gd name="T125" fmla="*/ 1 h 2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
                <a:gd name="T190" fmla="*/ 0 h 21"/>
                <a:gd name="T191" fmla="*/ 28 w 28"/>
                <a:gd name="T192" fmla="*/ 21 h 2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 h="21">
                  <a:moveTo>
                    <a:pt x="28" y="4"/>
                  </a:moveTo>
                  <a:lnTo>
                    <a:pt x="28" y="4"/>
                  </a:lnTo>
                  <a:lnTo>
                    <a:pt x="28" y="2"/>
                  </a:lnTo>
                  <a:lnTo>
                    <a:pt x="26" y="2"/>
                  </a:lnTo>
                  <a:lnTo>
                    <a:pt x="26" y="0"/>
                  </a:lnTo>
                  <a:lnTo>
                    <a:pt x="24" y="0"/>
                  </a:lnTo>
                  <a:lnTo>
                    <a:pt x="22" y="0"/>
                  </a:lnTo>
                  <a:lnTo>
                    <a:pt x="20" y="0"/>
                  </a:lnTo>
                  <a:lnTo>
                    <a:pt x="18" y="0"/>
                  </a:lnTo>
                  <a:lnTo>
                    <a:pt x="16" y="0"/>
                  </a:lnTo>
                  <a:lnTo>
                    <a:pt x="16" y="2"/>
                  </a:lnTo>
                  <a:lnTo>
                    <a:pt x="14" y="4"/>
                  </a:lnTo>
                  <a:lnTo>
                    <a:pt x="12" y="6"/>
                  </a:lnTo>
                  <a:lnTo>
                    <a:pt x="10" y="8"/>
                  </a:lnTo>
                  <a:lnTo>
                    <a:pt x="8" y="10"/>
                  </a:lnTo>
                  <a:lnTo>
                    <a:pt x="8" y="12"/>
                  </a:lnTo>
                  <a:lnTo>
                    <a:pt x="6" y="12"/>
                  </a:lnTo>
                  <a:lnTo>
                    <a:pt x="4" y="14"/>
                  </a:lnTo>
                  <a:lnTo>
                    <a:pt x="2" y="14"/>
                  </a:lnTo>
                  <a:lnTo>
                    <a:pt x="2" y="16"/>
                  </a:lnTo>
                  <a:lnTo>
                    <a:pt x="0" y="16"/>
                  </a:lnTo>
                  <a:lnTo>
                    <a:pt x="0" y="17"/>
                  </a:lnTo>
                  <a:lnTo>
                    <a:pt x="2" y="17"/>
                  </a:lnTo>
                  <a:lnTo>
                    <a:pt x="2" y="19"/>
                  </a:lnTo>
                  <a:lnTo>
                    <a:pt x="4" y="19"/>
                  </a:lnTo>
                  <a:lnTo>
                    <a:pt x="6" y="21"/>
                  </a:lnTo>
                  <a:lnTo>
                    <a:pt x="8" y="21"/>
                  </a:lnTo>
                  <a:lnTo>
                    <a:pt x="10" y="21"/>
                  </a:lnTo>
                  <a:lnTo>
                    <a:pt x="12" y="19"/>
                  </a:lnTo>
                  <a:lnTo>
                    <a:pt x="14" y="19"/>
                  </a:lnTo>
                  <a:lnTo>
                    <a:pt x="18" y="17"/>
                  </a:lnTo>
                  <a:lnTo>
                    <a:pt x="20" y="16"/>
                  </a:lnTo>
                  <a:lnTo>
                    <a:pt x="22" y="14"/>
                  </a:lnTo>
                  <a:lnTo>
                    <a:pt x="24" y="12"/>
                  </a:lnTo>
                  <a:lnTo>
                    <a:pt x="26" y="10"/>
                  </a:lnTo>
                  <a:lnTo>
                    <a:pt x="28" y="8"/>
                  </a:lnTo>
                  <a:lnTo>
                    <a:pt x="28" y="6"/>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5" name="Freeform 66"/>
            <p:cNvSpPr>
              <a:spLocks/>
            </p:cNvSpPr>
            <p:nvPr/>
          </p:nvSpPr>
          <p:spPr bwMode="auto">
            <a:xfrm>
              <a:off x="2804" y="2247"/>
              <a:ext cx="44" cy="10"/>
            </a:xfrm>
            <a:custGeom>
              <a:avLst/>
              <a:gdLst>
                <a:gd name="T0" fmla="*/ 1 w 88"/>
                <a:gd name="T1" fmla="*/ 0 h 22"/>
                <a:gd name="T2" fmla="*/ 1 w 88"/>
                <a:gd name="T3" fmla="*/ 0 h 22"/>
                <a:gd name="T4" fmla="*/ 1 w 88"/>
                <a:gd name="T5" fmla="*/ 0 h 22"/>
                <a:gd name="T6" fmla="*/ 1 w 88"/>
                <a:gd name="T7" fmla="*/ 0 h 22"/>
                <a:gd name="T8" fmla="*/ 1 w 88"/>
                <a:gd name="T9" fmla="*/ 0 h 22"/>
                <a:gd name="T10" fmla="*/ 1 w 88"/>
                <a:gd name="T11" fmla="*/ 0 h 22"/>
                <a:gd name="T12" fmla="*/ 1 w 88"/>
                <a:gd name="T13" fmla="*/ 0 h 22"/>
                <a:gd name="T14" fmla="*/ 1 w 88"/>
                <a:gd name="T15" fmla="*/ 0 h 22"/>
                <a:gd name="T16" fmla="*/ 1 w 88"/>
                <a:gd name="T17" fmla="*/ 0 h 22"/>
                <a:gd name="T18" fmla="*/ 1 w 88"/>
                <a:gd name="T19" fmla="*/ 0 h 22"/>
                <a:gd name="T20" fmla="*/ 1 w 88"/>
                <a:gd name="T21" fmla="*/ 0 h 22"/>
                <a:gd name="T22" fmla="*/ 1 w 88"/>
                <a:gd name="T23" fmla="*/ 0 h 22"/>
                <a:gd name="T24" fmla="*/ 1 w 88"/>
                <a:gd name="T25" fmla="*/ 0 h 22"/>
                <a:gd name="T26" fmla="*/ 1 w 88"/>
                <a:gd name="T27" fmla="*/ 0 h 22"/>
                <a:gd name="T28" fmla="*/ 1 w 88"/>
                <a:gd name="T29" fmla="*/ 0 h 22"/>
                <a:gd name="T30" fmla="*/ 1 w 88"/>
                <a:gd name="T31" fmla="*/ 0 h 22"/>
                <a:gd name="T32" fmla="*/ 1 w 88"/>
                <a:gd name="T33" fmla="*/ 0 h 22"/>
                <a:gd name="T34" fmla="*/ 1 w 88"/>
                <a:gd name="T35" fmla="*/ 0 h 22"/>
                <a:gd name="T36" fmla="*/ 1 w 88"/>
                <a:gd name="T37" fmla="*/ 0 h 22"/>
                <a:gd name="T38" fmla="*/ 1 w 88"/>
                <a:gd name="T39" fmla="*/ 0 h 22"/>
                <a:gd name="T40" fmla="*/ 1 w 88"/>
                <a:gd name="T41" fmla="*/ 0 h 22"/>
                <a:gd name="T42" fmla="*/ 0 w 88"/>
                <a:gd name="T43" fmla="*/ 0 h 22"/>
                <a:gd name="T44" fmla="*/ 0 w 88"/>
                <a:gd name="T45" fmla="*/ 0 h 22"/>
                <a:gd name="T46" fmla="*/ 1 w 88"/>
                <a:gd name="T47" fmla="*/ 0 h 22"/>
                <a:gd name="T48" fmla="*/ 1 w 88"/>
                <a:gd name="T49" fmla="*/ 0 h 22"/>
                <a:gd name="T50" fmla="*/ 1 w 88"/>
                <a:gd name="T51" fmla="*/ 0 h 22"/>
                <a:gd name="T52" fmla="*/ 1 w 88"/>
                <a:gd name="T53" fmla="*/ 0 h 22"/>
                <a:gd name="T54" fmla="*/ 1 w 88"/>
                <a:gd name="T55" fmla="*/ 0 h 22"/>
                <a:gd name="T56" fmla="*/ 1 w 88"/>
                <a:gd name="T57" fmla="*/ 0 h 22"/>
                <a:gd name="T58" fmla="*/ 1 w 88"/>
                <a:gd name="T59" fmla="*/ 0 h 22"/>
                <a:gd name="T60" fmla="*/ 1 w 88"/>
                <a:gd name="T61" fmla="*/ 0 h 22"/>
                <a:gd name="T62" fmla="*/ 1 w 88"/>
                <a:gd name="T63" fmla="*/ 0 h 22"/>
                <a:gd name="T64" fmla="*/ 1 w 88"/>
                <a:gd name="T65" fmla="*/ 0 h 22"/>
                <a:gd name="T66" fmla="*/ 1 w 88"/>
                <a:gd name="T67" fmla="*/ 0 h 22"/>
                <a:gd name="T68" fmla="*/ 1 w 88"/>
                <a:gd name="T69" fmla="*/ 0 h 22"/>
                <a:gd name="T70" fmla="*/ 1 w 88"/>
                <a:gd name="T71" fmla="*/ 0 h 22"/>
                <a:gd name="T72" fmla="*/ 1 w 88"/>
                <a:gd name="T73" fmla="*/ 0 h 22"/>
                <a:gd name="T74" fmla="*/ 1 w 88"/>
                <a:gd name="T75" fmla="*/ 0 h 22"/>
                <a:gd name="T76" fmla="*/ 1 w 88"/>
                <a:gd name="T77" fmla="*/ 0 h 22"/>
                <a:gd name="T78" fmla="*/ 1 w 88"/>
                <a:gd name="T79" fmla="*/ 0 h 22"/>
                <a:gd name="T80" fmla="*/ 1 w 88"/>
                <a:gd name="T81" fmla="*/ 0 h 22"/>
                <a:gd name="T82" fmla="*/ 1 w 88"/>
                <a:gd name="T83" fmla="*/ 0 h 22"/>
                <a:gd name="T84" fmla="*/ 1 w 88"/>
                <a:gd name="T85" fmla="*/ 0 h 22"/>
                <a:gd name="T86" fmla="*/ 1 w 88"/>
                <a:gd name="T87" fmla="*/ 0 h 2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8"/>
                <a:gd name="T133" fmla="*/ 0 h 22"/>
                <a:gd name="T134" fmla="*/ 88 w 88"/>
                <a:gd name="T135" fmla="*/ 22 h 2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8" h="22">
                  <a:moveTo>
                    <a:pt x="88" y="18"/>
                  </a:moveTo>
                  <a:lnTo>
                    <a:pt x="88" y="18"/>
                  </a:lnTo>
                  <a:lnTo>
                    <a:pt x="88" y="16"/>
                  </a:lnTo>
                  <a:lnTo>
                    <a:pt x="86" y="16"/>
                  </a:lnTo>
                  <a:lnTo>
                    <a:pt x="79" y="12"/>
                  </a:lnTo>
                  <a:lnTo>
                    <a:pt x="71" y="10"/>
                  </a:lnTo>
                  <a:lnTo>
                    <a:pt x="63" y="8"/>
                  </a:lnTo>
                  <a:lnTo>
                    <a:pt x="55" y="6"/>
                  </a:lnTo>
                  <a:lnTo>
                    <a:pt x="45" y="4"/>
                  </a:lnTo>
                  <a:lnTo>
                    <a:pt x="38" y="2"/>
                  </a:lnTo>
                  <a:lnTo>
                    <a:pt x="28" y="2"/>
                  </a:lnTo>
                  <a:lnTo>
                    <a:pt x="20" y="0"/>
                  </a:lnTo>
                  <a:lnTo>
                    <a:pt x="12" y="0"/>
                  </a:lnTo>
                  <a:lnTo>
                    <a:pt x="4" y="0"/>
                  </a:lnTo>
                  <a:lnTo>
                    <a:pt x="0" y="0"/>
                  </a:lnTo>
                  <a:lnTo>
                    <a:pt x="0" y="2"/>
                  </a:lnTo>
                  <a:lnTo>
                    <a:pt x="6" y="4"/>
                  </a:lnTo>
                  <a:lnTo>
                    <a:pt x="14" y="6"/>
                  </a:lnTo>
                  <a:lnTo>
                    <a:pt x="22" y="8"/>
                  </a:lnTo>
                  <a:lnTo>
                    <a:pt x="32" y="10"/>
                  </a:lnTo>
                  <a:lnTo>
                    <a:pt x="43" y="14"/>
                  </a:lnTo>
                  <a:lnTo>
                    <a:pt x="53" y="16"/>
                  </a:lnTo>
                  <a:lnTo>
                    <a:pt x="63" y="18"/>
                  </a:lnTo>
                  <a:lnTo>
                    <a:pt x="71" y="20"/>
                  </a:lnTo>
                  <a:lnTo>
                    <a:pt x="77" y="22"/>
                  </a:lnTo>
                  <a:lnTo>
                    <a:pt x="83" y="22"/>
                  </a:lnTo>
                  <a:lnTo>
                    <a:pt x="85" y="22"/>
                  </a:lnTo>
                  <a:lnTo>
                    <a:pt x="86" y="22"/>
                  </a:lnTo>
                  <a:lnTo>
                    <a:pt x="88" y="20"/>
                  </a:lnTo>
                  <a:lnTo>
                    <a:pt x="8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6" name="Freeform 67"/>
            <p:cNvSpPr>
              <a:spLocks/>
            </p:cNvSpPr>
            <p:nvPr/>
          </p:nvSpPr>
          <p:spPr bwMode="auto">
            <a:xfrm>
              <a:off x="2480" y="1993"/>
              <a:ext cx="264" cy="180"/>
            </a:xfrm>
            <a:custGeom>
              <a:avLst/>
              <a:gdLst>
                <a:gd name="T0" fmla="*/ 1 w 527"/>
                <a:gd name="T1" fmla="*/ 1 h 359"/>
                <a:gd name="T2" fmla="*/ 1 w 527"/>
                <a:gd name="T3" fmla="*/ 1 h 359"/>
                <a:gd name="T4" fmla="*/ 1 w 527"/>
                <a:gd name="T5" fmla="*/ 1 h 359"/>
                <a:gd name="T6" fmla="*/ 1 w 527"/>
                <a:gd name="T7" fmla="*/ 1 h 359"/>
                <a:gd name="T8" fmla="*/ 1 w 527"/>
                <a:gd name="T9" fmla="*/ 1 h 359"/>
                <a:gd name="T10" fmla="*/ 1 w 527"/>
                <a:gd name="T11" fmla="*/ 1 h 359"/>
                <a:gd name="T12" fmla="*/ 1 w 527"/>
                <a:gd name="T13" fmla="*/ 1 h 359"/>
                <a:gd name="T14" fmla="*/ 1 w 527"/>
                <a:gd name="T15" fmla="*/ 1 h 359"/>
                <a:gd name="T16" fmla="*/ 1 w 527"/>
                <a:gd name="T17" fmla="*/ 1 h 359"/>
                <a:gd name="T18" fmla="*/ 1 w 527"/>
                <a:gd name="T19" fmla="*/ 1 h 359"/>
                <a:gd name="T20" fmla="*/ 1 w 527"/>
                <a:gd name="T21" fmla="*/ 1 h 359"/>
                <a:gd name="T22" fmla="*/ 1 w 527"/>
                <a:gd name="T23" fmla="*/ 1 h 359"/>
                <a:gd name="T24" fmla="*/ 1 w 527"/>
                <a:gd name="T25" fmla="*/ 1 h 359"/>
                <a:gd name="T26" fmla="*/ 1 w 527"/>
                <a:gd name="T27" fmla="*/ 1 h 359"/>
                <a:gd name="T28" fmla="*/ 1 w 527"/>
                <a:gd name="T29" fmla="*/ 1 h 359"/>
                <a:gd name="T30" fmla="*/ 1 w 527"/>
                <a:gd name="T31" fmla="*/ 1 h 359"/>
                <a:gd name="T32" fmla="*/ 1 w 527"/>
                <a:gd name="T33" fmla="*/ 1 h 359"/>
                <a:gd name="T34" fmla="*/ 1 w 527"/>
                <a:gd name="T35" fmla="*/ 1 h 359"/>
                <a:gd name="T36" fmla="*/ 1 w 527"/>
                <a:gd name="T37" fmla="*/ 1 h 359"/>
                <a:gd name="T38" fmla="*/ 1 w 527"/>
                <a:gd name="T39" fmla="*/ 1 h 359"/>
                <a:gd name="T40" fmla="*/ 1 w 527"/>
                <a:gd name="T41" fmla="*/ 1 h 359"/>
                <a:gd name="T42" fmla="*/ 1 w 527"/>
                <a:gd name="T43" fmla="*/ 1 h 359"/>
                <a:gd name="T44" fmla="*/ 1 w 527"/>
                <a:gd name="T45" fmla="*/ 1 h 359"/>
                <a:gd name="T46" fmla="*/ 1 w 527"/>
                <a:gd name="T47" fmla="*/ 1 h 359"/>
                <a:gd name="T48" fmla="*/ 1 w 527"/>
                <a:gd name="T49" fmla="*/ 1 h 359"/>
                <a:gd name="T50" fmla="*/ 1 w 527"/>
                <a:gd name="T51" fmla="*/ 1 h 359"/>
                <a:gd name="T52" fmla="*/ 1 w 527"/>
                <a:gd name="T53" fmla="*/ 1 h 359"/>
                <a:gd name="T54" fmla="*/ 1 w 527"/>
                <a:gd name="T55" fmla="*/ 1 h 359"/>
                <a:gd name="T56" fmla="*/ 1 w 527"/>
                <a:gd name="T57" fmla="*/ 1 h 359"/>
                <a:gd name="T58" fmla="*/ 1 w 527"/>
                <a:gd name="T59" fmla="*/ 1 h 359"/>
                <a:gd name="T60" fmla="*/ 1 w 527"/>
                <a:gd name="T61" fmla="*/ 1 h 359"/>
                <a:gd name="T62" fmla="*/ 1 w 527"/>
                <a:gd name="T63" fmla="*/ 1 h 359"/>
                <a:gd name="T64" fmla="*/ 1 w 527"/>
                <a:gd name="T65" fmla="*/ 1 h 359"/>
                <a:gd name="T66" fmla="*/ 1 w 527"/>
                <a:gd name="T67" fmla="*/ 1 h 359"/>
                <a:gd name="T68" fmla="*/ 1 w 527"/>
                <a:gd name="T69" fmla="*/ 1 h 359"/>
                <a:gd name="T70" fmla="*/ 1 w 527"/>
                <a:gd name="T71" fmla="*/ 1 h 359"/>
                <a:gd name="T72" fmla="*/ 1 w 527"/>
                <a:gd name="T73" fmla="*/ 0 h 359"/>
                <a:gd name="T74" fmla="*/ 1 w 527"/>
                <a:gd name="T75" fmla="*/ 1 h 359"/>
                <a:gd name="T76" fmla="*/ 1 w 527"/>
                <a:gd name="T77" fmla="*/ 1 h 359"/>
                <a:gd name="T78" fmla="*/ 1 w 527"/>
                <a:gd name="T79" fmla="*/ 1 h 359"/>
                <a:gd name="T80" fmla="*/ 1 w 527"/>
                <a:gd name="T81" fmla="*/ 1 h 359"/>
                <a:gd name="T82" fmla="*/ 1 w 527"/>
                <a:gd name="T83" fmla="*/ 1 h 359"/>
                <a:gd name="T84" fmla="*/ 1 w 527"/>
                <a:gd name="T85" fmla="*/ 1 h 359"/>
                <a:gd name="T86" fmla="*/ 1 w 527"/>
                <a:gd name="T87" fmla="*/ 1 h 359"/>
                <a:gd name="T88" fmla="*/ 1 w 527"/>
                <a:gd name="T89" fmla="*/ 1 h 359"/>
                <a:gd name="T90" fmla="*/ 1 w 527"/>
                <a:gd name="T91" fmla="*/ 1 h 359"/>
                <a:gd name="T92" fmla="*/ 1 w 527"/>
                <a:gd name="T93" fmla="*/ 1 h 359"/>
                <a:gd name="T94" fmla="*/ 1 w 527"/>
                <a:gd name="T95" fmla="*/ 1 h 359"/>
                <a:gd name="T96" fmla="*/ 1 w 527"/>
                <a:gd name="T97" fmla="*/ 1 h 359"/>
                <a:gd name="T98" fmla="*/ 1 w 527"/>
                <a:gd name="T99" fmla="*/ 1 h 359"/>
                <a:gd name="T100" fmla="*/ 1 w 527"/>
                <a:gd name="T101" fmla="*/ 1 h 359"/>
                <a:gd name="T102" fmla="*/ 0 w 527"/>
                <a:gd name="T103" fmla="*/ 1 h 359"/>
                <a:gd name="T104" fmla="*/ 0 w 527"/>
                <a:gd name="T105" fmla="*/ 1 h 3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7"/>
                <a:gd name="T160" fmla="*/ 0 h 359"/>
                <a:gd name="T161" fmla="*/ 527 w 527"/>
                <a:gd name="T162" fmla="*/ 359 h 3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7" h="359">
                  <a:moveTo>
                    <a:pt x="0" y="146"/>
                  </a:moveTo>
                  <a:lnTo>
                    <a:pt x="23" y="148"/>
                  </a:lnTo>
                  <a:lnTo>
                    <a:pt x="48" y="148"/>
                  </a:lnTo>
                  <a:lnTo>
                    <a:pt x="72" y="148"/>
                  </a:lnTo>
                  <a:lnTo>
                    <a:pt x="93" y="148"/>
                  </a:lnTo>
                  <a:lnTo>
                    <a:pt x="113" y="146"/>
                  </a:lnTo>
                  <a:lnTo>
                    <a:pt x="131" y="142"/>
                  </a:lnTo>
                  <a:lnTo>
                    <a:pt x="144" y="134"/>
                  </a:lnTo>
                  <a:lnTo>
                    <a:pt x="158" y="125"/>
                  </a:lnTo>
                  <a:lnTo>
                    <a:pt x="168" y="111"/>
                  </a:lnTo>
                  <a:lnTo>
                    <a:pt x="177" y="93"/>
                  </a:lnTo>
                  <a:lnTo>
                    <a:pt x="183" y="70"/>
                  </a:lnTo>
                  <a:lnTo>
                    <a:pt x="191" y="58"/>
                  </a:lnTo>
                  <a:lnTo>
                    <a:pt x="205" y="50"/>
                  </a:lnTo>
                  <a:lnTo>
                    <a:pt x="226" y="41"/>
                  </a:lnTo>
                  <a:lnTo>
                    <a:pt x="250" y="35"/>
                  </a:lnTo>
                  <a:lnTo>
                    <a:pt x="277" y="29"/>
                  </a:lnTo>
                  <a:lnTo>
                    <a:pt x="304" y="25"/>
                  </a:lnTo>
                  <a:lnTo>
                    <a:pt x="332" y="21"/>
                  </a:lnTo>
                  <a:lnTo>
                    <a:pt x="357" y="19"/>
                  </a:lnTo>
                  <a:lnTo>
                    <a:pt x="377" y="17"/>
                  </a:lnTo>
                  <a:lnTo>
                    <a:pt x="390" y="17"/>
                  </a:lnTo>
                  <a:lnTo>
                    <a:pt x="398" y="17"/>
                  </a:lnTo>
                  <a:lnTo>
                    <a:pt x="408" y="17"/>
                  </a:lnTo>
                  <a:lnTo>
                    <a:pt x="418" y="19"/>
                  </a:lnTo>
                  <a:lnTo>
                    <a:pt x="428" y="19"/>
                  </a:lnTo>
                  <a:lnTo>
                    <a:pt x="437" y="21"/>
                  </a:lnTo>
                  <a:lnTo>
                    <a:pt x="447" y="21"/>
                  </a:lnTo>
                  <a:lnTo>
                    <a:pt x="455" y="23"/>
                  </a:lnTo>
                  <a:lnTo>
                    <a:pt x="465" y="25"/>
                  </a:lnTo>
                  <a:lnTo>
                    <a:pt x="473" y="29"/>
                  </a:lnTo>
                  <a:lnTo>
                    <a:pt x="482" y="33"/>
                  </a:lnTo>
                  <a:lnTo>
                    <a:pt x="488" y="41"/>
                  </a:lnTo>
                  <a:lnTo>
                    <a:pt x="492" y="60"/>
                  </a:lnTo>
                  <a:lnTo>
                    <a:pt x="498" y="86"/>
                  </a:lnTo>
                  <a:lnTo>
                    <a:pt x="502" y="117"/>
                  </a:lnTo>
                  <a:lnTo>
                    <a:pt x="506" y="152"/>
                  </a:lnTo>
                  <a:lnTo>
                    <a:pt x="508" y="189"/>
                  </a:lnTo>
                  <a:lnTo>
                    <a:pt x="510" y="222"/>
                  </a:lnTo>
                  <a:lnTo>
                    <a:pt x="512" y="254"/>
                  </a:lnTo>
                  <a:lnTo>
                    <a:pt x="512" y="277"/>
                  </a:lnTo>
                  <a:lnTo>
                    <a:pt x="512" y="295"/>
                  </a:lnTo>
                  <a:lnTo>
                    <a:pt x="512" y="300"/>
                  </a:lnTo>
                  <a:lnTo>
                    <a:pt x="512" y="306"/>
                  </a:lnTo>
                  <a:lnTo>
                    <a:pt x="512" y="310"/>
                  </a:lnTo>
                  <a:lnTo>
                    <a:pt x="510" y="316"/>
                  </a:lnTo>
                  <a:lnTo>
                    <a:pt x="508" y="322"/>
                  </a:lnTo>
                  <a:lnTo>
                    <a:pt x="508" y="328"/>
                  </a:lnTo>
                  <a:lnTo>
                    <a:pt x="506" y="334"/>
                  </a:lnTo>
                  <a:lnTo>
                    <a:pt x="504" y="338"/>
                  </a:lnTo>
                  <a:lnTo>
                    <a:pt x="502" y="343"/>
                  </a:lnTo>
                  <a:lnTo>
                    <a:pt x="500" y="349"/>
                  </a:lnTo>
                  <a:lnTo>
                    <a:pt x="500" y="359"/>
                  </a:lnTo>
                  <a:lnTo>
                    <a:pt x="508" y="355"/>
                  </a:lnTo>
                  <a:lnTo>
                    <a:pt x="516" y="345"/>
                  </a:lnTo>
                  <a:lnTo>
                    <a:pt x="519" y="334"/>
                  </a:lnTo>
                  <a:lnTo>
                    <a:pt x="523" y="320"/>
                  </a:lnTo>
                  <a:lnTo>
                    <a:pt x="525" y="306"/>
                  </a:lnTo>
                  <a:lnTo>
                    <a:pt x="527" y="291"/>
                  </a:lnTo>
                  <a:lnTo>
                    <a:pt x="527" y="275"/>
                  </a:lnTo>
                  <a:lnTo>
                    <a:pt x="527" y="259"/>
                  </a:lnTo>
                  <a:lnTo>
                    <a:pt x="527" y="246"/>
                  </a:lnTo>
                  <a:lnTo>
                    <a:pt x="527" y="232"/>
                  </a:lnTo>
                  <a:lnTo>
                    <a:pt x="527" y="220"/>
                  </a:lnTo>
                  <a:lnTo>
                    <a:pt x="527" y="179"/>
                  </a:lnTo>
                  <a:lnTo>
                    <a:pt x="527" y="144"/>
                  </a:lnTo>
                  <a:lnTo>
                    <a:pt x="525" y="111"/>
                  </a:lnTo>
                  <a:lnTo>
                    <a:pt x="519" y="84"/>
                  </a:lnTo>
                  <a:lnTo>
                    <a:pt x="512" y="58"/>
                  </a:lnTo>
                  <a:lnTo>
                    <a:pt x="498" y="37"/>
                  </a:lnTo>
                  <a:lnTo>
                    <a:pt x="478" y="21"/>
                  </a:lnTo>
                  <a:lnTo>
                    <a:pt x="453" y="9"/>
                  </a:lnTo>
                  <a:lnTo>
                    <a:pt x="418" y="2"/>
                  </a:lnTo>
                  <a:lnTo>
                    <a:pt x="373" y="0"/>
                  </a:lnTo>
                  <a:lnTo>
                    <a:pt x="357" y="0"/>
                  </a:lnTo>
                  <a:lnTo>
                    <a:pt x="340" y="2"/>
                  </a:lnTo>
                  <a:lnTo>
                    <a:pt x="318" y="5"/>
                  </a:lnTo>
                  <a:lnTo>
                    <a:pt x="297" y="9"/>
                  </a:lnTo>
                  <a:lnTo>
                    <a:pt x="273" y="13"/>
                  </a:lnTo>
                  <a:lnTo>
                    <a:pt x="252" y="19"/>
                  </a:lnTo>
                  <a:lnTo>
                    <a:pt x="230" y="27"/>
                  </a:lnTo>
                  <a:lnTo>
                    <a:pt x="211" y="35"/>
                  </a:lnTo>
                  <a:lnTo>
                    <a:pt x="195" y="45"/>
                  </a:lnTo>
                  <a:lnTo>
                    <a:pt x="183" y="52"/>
                  </a:lnTo>
                  <a:lnTo>
                    <a:pt x="177" y="58"/>
                  </a:lnTo>
                  <a:lnTo>
                    <a:pt x="174" y="64"/>
                  </a:lnTo>
                  <a:lnTo>
                    <a:pt x="172" y="70"/>
                  </a:lnTo>
                  <a:lnTo>
                    <a:pt x="168" y="78"/>
                  </a:lnTo>
                  <a:lnTo>
                    <a:pt x="166" y="84"/>
                  </a:lnTo>
                  <a:lnTo>
                    <a:pt x="162" y="89"/>
                  </a:lnTo>
                  <a:lnTo>
                    <a:pt x="158" y="95"/>
                  </a:lnTo>
                  <a:lnTo>
                    <a:pt x="154" y="101"/>
                  </a:lnTo>
                  <a:lnTo>
                    <a:pt x="148" y="105"/>
                  </a:lnTo>
                  <a:lnTo>
                    <a:pt x="140" y="109"/>
                  </a:lnTo>
                  <a:lnTo>
                    <a:pt x="127" y="115"/>
                  </a:lnTo>
                  <a:lnTo>
                    <a:pt x="113" y="119"/>
                  </a:lnTo>
                  <a:lnTo>
                    <a:pt x="99" y="121"/>
                  </a:lnTo>
                  <a:lnTo>
                    <a:pt x="84" y="125"/>
                  </a:lnTo>
                  <a:lnTo>
                    <a:pt x="70" y="127"/>
                  </a:lnTo>
                  <a:lnTo>
                    <a:pt x="56" y="129"/>
                  </a:lnTo>
                  <a:lnTo>
                    <a:pt x="41" y="132"/>
                  </a:lnTo>
                  <a:lnTo>
                    <a:pt x="27" y="134"/>
                  </a:lnTo>
                  <a:lnTo>
                    <a:pt x="13" y="138"/>
                  </a:lnTo>
                  <a:lnTo>
                    <a:pt x="0" y="144"/>
                  </a:lnTo>
                  <a:lnTo>
                    <a:pt x="0"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7" name="Freeform 68"/>
            <p:cNvSpPr>
              <a:spLocks/>
            </p:cNvSpPr>
            <p:nvPr/>
          </p:nvSpPr>
          <p:spPr bwMode="auto">
            <a:xfrm>
              <a:off x="2470" y="2073"/>
              <a:ext cx="261" cy="183"/>
            </a:xfrm>
            <a:custGeom>
              <a:avLst/>
              <a:gdLst>
                <a:gd name="T0" fmla="*/ 1 w 522"/>
                <a:gd name="T1" fmla="*/ 1 h 365"/>
                <a:gd name="T2" fmla="*/ 1 w 522"/>
                <a:gd name="T3" fmla="*/ 1 h 365"/>
                <a:gd name="T4" fmla="*/ 1 w 522"/>
                <a:gd name="T5" fmla="*/ 1 h 365"/>
                <a:gd name="T6" fmla="*/ 1 w 522"/>
                <a:gd name="T7" fmla="*/ 1 h 365"/>
                <a:gd name="T8" fmla="*/ 1 w 522"/>
                <a:gd name="T9" fmla="*/ 1 h 365"/>
                <a:gd name="T10" fmla="*/ 1 w 522"/>
                <a:gd name="T11" fmla="*/ 1 h 365"/>
                <a:gd name="T12" fmla="*/ 1 w 522"/>
                <a:gd name="T13" fmla="*/ 1 h 365"/>
                <a:gd name="T14" fmla="*/ 1 w 522"/>
                <a:gd name="T15" fmla="*/ 1 h 365"/>
                <a:gd name="T16" fmla="*/ 1 w 522"/>
                <a:gd name="T17" fmla="*/ 1 h 365"/>
                <a:gd name="T18" fmla="*/ 1 w 522"/>
                <a:gd name="T19" fmla="*/ 1 h 365"/>
                <a:gd name="T20" fmla="*/ 1 w 522"/>
                <a:gd name="T21" fmla="*/ 1 h 365"/>
                <a:gd name="T22" fmla="*/ 1 w 522"/>
                <a:gd name="T23" fmla="*/ 1 h 365"/>
                <a:gd name="T24" fmla="*/ 1 w 522"/>
                <a:gd name="T25" fmla="*/ 1 h 365"/>
                <a:gd name="T26" fmla="*/ 1 w 522"/>
                <a:gd name="T27" fmla="*/ 1 h 365"/>
                <a:gd name="T28" fmla="*/ 1 w 522"/>
                <a:gd name="T29" fmla="*/ 1 h 365"/>
                <a:gd name="T30" fmla="*/ 1 w 522"/>
                <a:gd name="T31" fmla="*/ 1 h 365"/>
                <a:gd name="T32" fmla="*/ 1 w 522"/>
                <a:gd name="T33" fmla="*/ 1 h 365"/>
                <a:gd name="T34" fmla="*/ 1 w 522"/>
                <a:gd name="T35" fmla="*/ 1 h 365"/>
                <a:gd name="T36" fmla="*/ 1 w 522"/>
                <a:gd name="T37" fmla="*/ 1 h 365"/>
                <a:gd name="T38" fmla="*/ 1 w 522"/>
                <a:gd name="T39" fmla="*/ 1 h 365"/>
                <a:gd name="T40" fmla="*/ 1 w 522"/>
                <a:gd name="T41" fmla="*/ 1 h 365"/>
                <a:gd name="T42" fmla="*/ 1 w 522"/>
                <a:gd name="T43" fmla="*/ 1 h 365"/>
                <a:gd name="T44" fmla="*/ 1 w 522"/>
                <a:gd name="T45" fmla="*/ 1 h 365"/>
                <a:gd name="T46" fmla="*/ 1 w 522"/>
                <a:gd name="T47" fmla="*/ 1 h 365"/>
                <a:gd name="T48" fmla="*/ 1 w 522"/>
                <a:gd name="T49" fmla="*/ 1 h 365"/>
                <a:gd name="T50" fmla="*/ 1 w 522"/>
                <a:gd name="T51" fmla="*/ 1 h 365"/>
                <a:gd name="T52" fmla="*/ 1 w 522"/>
                <a:gd name="T53" fmla="*/ 1 h 365"/>
                <a:gd name="T54" fmla="*/ 1 w 522"/>
                <a:gd name="T55" fmla="*/ 1 h 365"/>
                <a:gd name="T56" fmla="*/ 1 w 522"/>
                <a:gd name="T57" fmla="*/ 1 h 365"/>
                <a:gd name="T58" fmla="*/ 1 w 522"/>
                <a:gd name="T59" fmla="*/ 1 h 365"/>
                <a:gd name="T60" fmla="*/ 1 w 522"/>
                <a:gd name="T61" fmla="*/ 1 h 365"/>
                <a:gd name="T62" fmla="*/ 1 w 522"/>
                <a:gd name="T63" fmla="*/ 1 h 365"/>
                <a:gd name="T64" fmla="*/ 1 w 522"/>
                <a:gd name="T65" fmla="*/ 0 h 365"/>
                <a:gd name="T66" fmla="*/ 1 w 522"/>
                <a:gd name="T67" fmla="*/ 1 h 365"/>
                <a:gd name="T68" fmla="*/ 1 w 522"/>
                <a:gd name="T69" fmla="*/ 1 h 365"/>
                <a:gd name="T70" fmla="*/ 0 w 522"/>
                <a:gd name="T71" fmla="*/ 1 h 365"/>
                <a:gd name="T72" fmla="*/ 0 w 522"/>
                <a:gd name="T73" fmla="*/ 1 h 365"/>
                <a:gd name="T74" fmla="*/ 0 w 522"/>
                <a:gd name="T75" fmla="*/ 1 h 365"/>
                <a:gd name="T76" fmla="*/ 1 w 522"/>
                <a:gd name="T77" fmla="*/ 1 h 365"/>
                <a:gd name="T78" fmla="*/ 1 w 522"/>
                <a:gd name="T79" fmla="*/ 1 h 365"/>
                <a:gd name="T80" fmla="*/ 1 w 522"/>
                <a:gd name="T81" fmla="*/ 1 h 365"/>
                <a:gd name="T82" fmla="*/ 1 w 522"/>
                <a:gd name="T83" fmla="*/ 1 h 365"/>
                <a:gd name="T84" fmla="*/ 1 w 522"/>
                <a:gd name="T85" fmla="*/ 1 h 36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2"/>
                <a:gd name="T130" fmla="*/ 0 h 365"/>
                <a:gd name="T131" fmla="*/ 522 w 522"/>
                <a:gd name="T132" fmla="*/ 365 h 36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2" h="365">
                  <a:moveTo>
                    <a:pt x="149" y="295"/>
                  </a:moveTo>
                  <a:lnTo>
                    <a:pt x="156" y="314"/>
                  </a:lnTo>
                  <a:lnTo>
                    <a:pt x="168" y="328"/>
                  </a:lnTo>
                  <a:lnTo>
                    <a:pt x="180" y="340"/>
                  </a:lnTo>
                  <a:lnTo>
                    <a:pt x="195" y="349"/>
                  </a:lnTo>
                  <a:lnTo>
                    <a:pt x="213" y="355"/>
                  </a:lnTo>
                  <a:lnTo>
                    <a:pt x="231" y="359"/>
                  </a:lnTo>
                  <a:lnTo>
                    <a:pt x="250" y="363"/>
                  </a:lnTo>
                  <a:lnTo>
                    <a:pt x="270" y="365"/>
                  </a:lnTo>
                  <a:lnTo>
                    <a:pt x="287" y="365"/>
                  </a:lnTo>
                  <a:lnTo>
                    <a:pt x="307" y="363"/>
                  </a:lnTo>
                  <a:lnTo>
                    <a:pt x="328" y="363"/>
                  </a:lnTo>
                  <a:lnTo>
                    <a:pt x="338" y="359"/>
                  </a:lnTo>
                  <a:lnTo>
                    <a:pt x="356" y="347"/>
                  </a:lnTo>
                  <a:lnTo>
                    <a:pt x="377" y="332"/>
                  </a:lnTo>
                  <a:lnTo>
                    <a:pt x="401" y="314"/>
                  </a:lnTo>
                  <a:lnTo>
                    <a:pt x="428" y="293"/>
                  </a:lnTo>
                  <a:lnTo>
                    <a:pt x="453" y="271"/>
                  </a:lnTo>
                  <a:lnTo>
                    <a:pt x="479" y="250"/>
                  </a:lnTo>
                  <a:lnTo>
                    <a:pt x="498" y="230"/>
                  </a:lnTo>
                  <a:lnTo>
                    <a:pt x="514" y="217"/>
                  </a:lnTo>
                  <a:lnTo>
                    <a:pt x="522" y="207"/>
                  </a:lnTo>
                  <a:lnTo>
                    <a:pt x="520" y="199"/>
                  </a:lnTo>
                  <a:lnTo>
                    <a:pt x="510" y="201"/>
                  </a:lnTo>
                  <a:lnTo>
                    <a:pt x="493" y="219"/>
                  </a:lnTo>
                  <a:lnTo>
                    <a:pt x="475" y="238"/>
                  </a:lnTo>
                  <a:lnTo>
                    <a:pt x="455" y="256"/>
                  </a:lnTo>
                  <a:lnTo>
                    <a:pt x="436" y="275"/>
                  </a:lnTo>
                  <a:lnTo>
                    <a:pt x="416" y="291"/>
                  </a:lnTo>
                  <a:lnTo>
                    <a:pt x="393" y="306"/>
                  </a:lnTo>
                  <a:lnTo>
                    <a:pt x="371" y="318"/>
                  </a:lnTo>
                  <a:lnTo>
                    <a:pt x="348" y="328"/>
                  </a:lnTo>
                  <a:lnTo>
                    <a:pt x="323" y="336"/>
                  </a:lnTo>
                  <a:lnTo>
                    <a:pt x="297" y="338"/>
                  </a:lnTo>
                  <a:lnTo>
                    <a:pt x="260" y="338"/>
                  </a:lnTo>
                  <a:lnTo>
                    <a:pt x="233" y="338"/>
                  </a:lnTo>
                  <a:lnTo>
                    <a:pt x="213" y="336"/>
                  </a:lnTo>
                  <a:lnTo>
                    <a:pt x="201" y="334"/>
                  </a:lnTo>
                  <a:lnTo>
                    <a:pt x="195" y="330"/>
                  </a:lnTo>
                  <a:lnTo>
                    <a:pt x="192" y="326"/>
                  </a:lnTo>
                  <a:lnTo>
                    <a:pt x="190" y="320"/>
                  </a:lnTo>
                  <a:lnTo>
                    <a:pt x="186" y="310"/>
                  </a:lnTo>
                  <a:lnTo>
                    <a:pt x="182" y="299"/>
                  </a:lnTo>
                  <a:lnTo>
                    <a:pt x="172" y="285"/>
                  </a:lnTo>
                  <a:lnTo>
                    <a:pt x="170" y="281"/>
                  </a:lnTo>
                  <a:lnTo>
                    <a:pt x="162" y="279"/>
                  </a:lnTo>
                  <a:lnTo>
                    <a:pt x="151" y="277"/>
                  </a:lnTo>
                  <a:lnTo>
                    <a:pt x="137" y="271"/>
                  </a:lnTo>
                  <a:lnTo>
                    <a:pt x="119" y="265"/>
                  </a:lnTo>
                  <a:lnTo>
                    <a:pt x="102" y="260"/>
                  </a:lnTo>
                  <a:lnTo>
                    <a:pt x="84" y="252"/>
                  </a:lnTo>
                  <a:lnTo>
                    <a:pt x="68" y="244"/>
                  </a:lnTo>
                  <a:lnTo>
                    <a:pt x="55" y="236"/>
                  </a:lnTo>
                  <a:lnTo>
                    <a:pt x="43" y="230"/>
                  </a:lnTo>
                  <a:lnTo>
                    <a:pt x="39" y="224"/>
                  </a:lnTo>
                  <a:lnTo>
                    <a:pt x="29" y="207"/>
                  </a:lnTo>
                  <a:lnTo>
                    <a:pt x="23" y="185"/>
                  </a:lnTo>
                  <a:lnTo>
                    <a:pt x="20" y="162"/>
                  </a:lnTo>
                  <a:lnTo>
                    <a:pt x="16" y="138"/>
                  </a:lnTo>
                  <a:lnTo>
                    <a:pt x="14" y="115"/>
                  </a:lnTo>
                  <a:lnTo>
                    <a:pt x="14" y="90"/>
                  </a:lnTo>
                  <a:lnTo>
                    <a:pt x="14" y="66"/>
                  </a:lnTo>
                  <a:lnTo>
                    <a:pt x="14" y="43"/>
                  </a:lnTo>
                  <a:lnTo>
                    <a:pt x="14" y="19"/>
                  </a:lnTo>
                  <a:lnTo>
                    <a:pt x="12" y="0"/>
                  </a:lnTo>
                  <a:lnTo>
                    <a:pt x="8" y="12"/>
                  </a:lnTo>
                  <a:lnTo>
                    <a:pt x="6" y="23"/>
                  </a:lnTo>
                  <a:lnTo>
                    <a:pt x="4" y="37"/>
                  </a:lnTo>
                  <a:lnTo>
                    <a:pt x="2" y="51"/>
                  </a:lnTo>
                  <a:lnTo>
                    <a:pt x="0" y="62"/>
                  </a:lnTo>
                  <a:lnTo>
                    <a:pt x="0" y="76"/>
                  </a:lnTo>
                  <a:lnTo>
                    <a:pt x="0" y="90"/>
                  </a:lnTo>
                  <a:lnTo>
                    <a:pt x="0" y="101"/>
                  </a:lnTo>
                  <a:lnTo>
                    <a:pt x="0" y="115"/>
                  </a:lnTo>
                  <a:lnTo>
                    <a:pt x="0" y="127"/>
                  </a:lnTo>
                  <a:lnTo>
                    <a:pt x="4" y="176"/>
                  </a:lnTo>
                  <a:lnTo>
                    <a:pt x="12" y="213"/>
                  </a:lnTo>
                  <a:lnTo>
                    <a:pt x="25" y="238"/>
                  </a:lnTo>
                  <a:lnTo>
                    <a:pt x="41" y="256"/>
                  </a:lnTo>
                  <a:lnTo>
                    <a:pt x="61" y="265"/>
                  </a:lnTo>
                  <a:lnTo>
                    <a:pt x="80" y="271"/>
                  </a:lnTo>
                  <a:lnTo>
                    <a:pt x="100" y="275"/>
                  </a:lnTo>
                  <a:lnTo>
                    <a:pt x="119" y="279"/>
                  </a:lnTo>
                  <a:lnTo>
                    <a:pt x="135" y="285"/>
                  </a:lnTo>
                  <a:lnTo>
                    <a:pt x="149" y="2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8" name="Freeform 69"/>
            <p:cNvSpPr>
              <a:spLocks/>
            </p:cNvSpPr>
            <p:nvPr/>
          </p:nvSpPr>
          <p:spPr bwMode="auto">
            <a:xfrm>
              <a:off x="2615" y="2024"/>
              <a:ext cx="15" cy="199"/>
            </a:xfrm>
            <a:custGeom>
              <a:avLst/>
              <a:gdLst>
                <a:gd name="T0" fmla="*/ 0 w 32"/>
                <a:gd name="T1" fmla="*/ 0 h 399"/>
                <a:gd name="T2" fmla="*/ 0 w 32"/>
                <a:gd name="T3" fmla="*/ 0 h 399"/>
                <a:gd name="T4" fmla="*/ 0 w 32"/>
                <a:gd name="T5" fmla="*/ 0 h 399"/>
                <a:gd name="T6" fmla="*/ 0 w 32"/>
                <a:gd name="T7" fmla="*/ 0 h 399"/>
                <a:gd name="T8" fmla="*/ 0 w 32"/>
                <a:gd name="T9" fmla="*/ 0 h 399"/>
                <a:gd name="T10" fmla="*/ 0 w 32"/>
                <a:gd name="T11" fmla="*/ 0 h 399"/>
                <a:gd name="T12" fmla="*/ 0 w 32"/>
                <a:gd name="T13" fmla="*/ 0 h 399"/>
                <a:gd name="T14" fmla="*/ 0 w 32"/>
                <a:gd name="T15" fmla="*/ 0 h 399"/>
                <a:gd name="T16" fmla="*/ 0 w 32"/>
                <a:gd name="T17" fmla="*/ 0 h 399"/>
                <a:gd name="T18" fmla="*/ 0 w 32"/>
                <a:gd name="T19" fmla="*/ 0 h 399"/>
                <a:gd name="T20" fmla="*/ 0 w 32"/>
                <a:gd name="T21" fmla="*/ 0 h 399"/>
                <a:gd name="T22" fmla="*/ 0 w 32"/>
                <a:gd name="T23" fmla="*/ 0 h 399"/>
                <a:gd name="T24" fmla="*/ 0 w 32"/>
                <a:gd name="T25" fmla="*/ 0 h 399"/>
                <a:gd name="T26" fmla="*/ 0 w 32"/>
                <a:gd name="T27" fmla="*/ 0 h 399"/>
                <a:gd name="T28" fmla="*/ 0 w 32"/>
                <a:gd name="T29" fmla="*/ 0 h 399"/>
                <a:gd name="T30" fmla="*/ 0 w 32"/>
                <a:gd name="T31" fmla="*/ 0 h 399"/>
                <a:gd name="T32" fmla="*/ 0 w 32"/>
                <a:gd name="T33" fmla="*/ 0 h 399"/>
                <a:gd name="T34" fmla="*/ 0 w 32"/>
                <a:gd name="T35" fmla="*/ 0 h 399"/>
                <a:gd name="T36" fmla="*/ 0 w 32"/>
                <a:gd name="T37" fmla="*/ 0 h 399"/>
                <a:gd name="T38" fmla="*/ 0 w 32"/>
                <a:gd name="T39" fmla="*/ 0 h 399"/>
                <a:gd name="T40" fmla="*/ 0 w 32"/>
                <a:gd name="T41" fmla="*/ 0 h 399"/>
                <a:gd name="T42" fmla="*/ 0 w 32"/>
                <a:gd name="T43" fmla="*/ 0 h 399"/>
                <a:gd name="T44" fmla="*/ 0 w 32"/>
                <a:gd name="T45" fmla="*/ 0 h 399"/>
                <a:gd name="T46" fmla="*/ 0 w 32"/>
                <a:gd name="T47" fmla="*/ 0 h 399"/>
                <a:gd name="T48" fmla="*/ 0 w 32"/>
                <a:gd name="T49" fmla="*/ 0 h 399"/>
                <a:gd name="T50" fmla="*/ 0 w 32"/>
                <a:gd name="T51" fmla="*/ 0 h 399"/>
                <a:gd name="T52" fmla="*/ 0 w 32"/>
                <a:gd name="T53" fmla="*/ 0 h 399"/>
                <a:gd name="T54" fmla="*/ 0 w 32"/>
                <a:gd name="T55" fmla="*/ 0 h 399"/>
                <a:gd name="T56" fmla="*/ 0 w 32"/>
                <a:gd name="T57" fmla="*/ 0 h 399"/>
                <a:gd name="T58" fmla="*/ 0 w 32"/>
                <a:gd name="T59" fmla="*/ 0 h 399"/>
                <a:gd name="T60" fmla="*/ 0 w 32"/>
                <a:gd name="T61" fmla="*/ 0 h 399"/>
                <a:gd name="T62" fmla="*/ 0 w 32"/>
                <a:gd name="T63" fmla="*/ 0 h 399"/>
                <a:gd name="T64" fmla="*/ 0 w 32"/>
                <a:gd name="T65" fmla="*/ 0 h 399"/>
                <a:gd name="T66" fmla="*/ 0 w 32"/>
                <a:gd name="T67" fmla="*/ 0 h 399"/>
                <a:gd name="T68" fmla="*/ 0 w 32"/>
                <a:gd name="T69" fmla="*/ 0 h 39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
                <a:gd name="T106" fmla="*/ 0 h 399"/>
                <a:gd name="T107" fmla="*/ 32 w 32"/>
                <a:gd name="T108" fmla="*/ 399 h 39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 h="399">
                  <a:moveTo>
                    <a:pt x="20" y="0"/>
                  </a:moveTo>
                  <a:lnTo>
                    <a:pt x="14" y="22"/>
                  </a:lnTo>
                  <a:lnTo>
                    <a:pt x="10" y="45"/>
                  </a:lnTo>
                  <a:lnTo>
                    <a:pt x="6" y="70"/>
                  </a:lnTo>
                  <a:lnTo>
                    <a:pt x="4" y="98"/>
                  </a:lnTo>
                  <a:lnTo>
                    <a:pt x="2" y="125"/>
                  </a:lnTo>
                  <a:lnTo>
                    <a:pt x="0" y="154"/>
                  </a:lnTo>
                  <a:lnTo>
                    <a:pt x="0" y="182"/>
                  </a:lnTo>
                  <a:lnTo>
                    <a:pt x="0" y="207"/>
                  </a:lnTo>
                  <a:lnTo>
                    <a:pt x="0" y="233"/>
                  </a:lnTo>
                  <a:lnTo>
                    <a:pt x="0" y="254"/>
                  </a:lnTo>
                  <a:lnTo>
                    <a:pt x="0" y="270"/>
                  </a:lnTo>
                  <a:lnTo>
                    <a:pt x="0" y="283"/>
                  </a:lnTo>
                  <a:lnTo>
                    <a:pt x="2" y="297"/>
                  </a:lnTo>
                  <a:lnTo>
                    <a:pt x="2" y="311"/>
                  </a:lnTo>
                  <a:lnTo>
                    <a:pt x="4" y="326"/>
                  </a:lnTo>
                  <a:lnTo>
                    <a:pt x="6" y="340"/>
                  </a:lnTo>
                  <a:lnTo>
                    <a:pt x="8" y="354"/>
                  </a:lnTo>
                  <a:lnTo>
                    <a:pt x="12" y="367"/>
                  </a:lnTo>
                  <a:lnTo>
                    <a:pt x="16" y="381"/>
                  </a:lnTo>
                  <a:lnTo>
                    <a:pt x="20" y="395"/>
                  </a:lnTo>
                  <a:lnTo>
                    <a:pt x="28" y="399"/>
                  </a:lnTo>
                  <a:lnTo>
                    <a:pt x="32" y="393"/>
                  </a:lnTo>
                  <a:lnTo>
                    <a:pt x="28" y="354"/>
                  </a:lnTo>
                  <a:lnTo>
                    <a:pt x="26" y="315"/>
                  </a:lnTo>
                  <a:lnTo>
                    <a:pt x="24" y="276"/>
                  </a:lnTo>
                  <a:lnTo>
                    <a:pt x="22" y="236"/>
                  </a:lnTo>
                  <a:lnTo>
                    <a:pt x="20" y="197"/>
                  </a:lnTo>
                  <a:lnTo>
                    <a:pt x="20" y="158"/>
                  </a:lnTo>
                  <a:lnTo>
                    <a:pt x="20" y="119"/>
                  </a:lnTo>
                  <a:lnTo>
                    <a:pt x="20" y="80"/>
                  </a:lnTo>
                  <a:lnTo>
                    <a:pt x="22" y="39"/>
                  </a:lnTo>
                  <a:lnTo>
                    <a:pt x="24" y="0"/>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59" name="Freeform 70"/>
            <p:cNvSpPr>
              <a:spLocks/>
            </p:cNvSpPr>
            <p:nvPr/>
          </p:nvSpPr>
          <p:spPr bwMode="auto">
            <a:xfrm>
              <a:off x="2554" y="2082"/>
              <a:ext cx="11" cy="137"/>
            </a:xfrm>
            <a:custGeom>
              <a:avLst/>
              <a:gdLst>
                <a:gd name="T0" fmla="*/ 0 w 22"/>
                <a:gd name="T1" fmla="*/ 0 h 276"/>
                <a:gd name="T2" fmla="*/ 0 w 22"/>
                <a:gd name="T3" fmla="*/ 0 h 276"/>
                <a:gd name="T4" fmla="*/ 0 w 22"/>
                <a:gd name="T5" fmla="*/ 0 h 276"/>
                <a:gd name="T6" fmla="*/ 0 w 22"/>
                <a:gd name="T7" fmla="*/ 0 h 276"/>
                <a:gd name="T8" fmla="*/ 1 w 22"/>
                <a:gd name="T9" fmla="*/ 0 h 276"/>
                <a:gd name="T10" fmla="*/ 1 w 22"/>
                <a:gd name="T11" fmla="*/ 0 h 276"/>
                <a:gd name="T12" fmla="*/ 1 w 22"/>
                <a:gd name="T13" fmla="*/ 0 h 276"/>
                <a:gd name="T14" fmla="*/ 1 w 22"/>
                <a:gd name="T15" fmla="*/ 0 h 276"/>
                <a:gd name="T16" fmla="*/ 1 w 22"/>
                <a:gd name="T17" fmla="*/ 0 h 276"/>
                <a:gd name="T18" fmla="*/ 1 w 22"/>
                <a:gd name="T19" fmla="*/ 0 h 276"/>
                <a:gd name="T20" fmla="*/ 1 w 22"/>
                <a:gd name="T21" fmla="*/ 0 h 276"/>
                <a:gd name="T22" fmla="*/ 1 w 22"/>
                <a:gd name="T23" fmla="*/ 0 h 276"/>
                <a:gd name="T24" fmla="*/ 1 w 22"/>
                <a:gd name="T25" fmla="*/ 0 h 276"/>
                <a:gd name="T26" fmla="*/ 1 w 22"/>
                <a:gd name="T27" fmla="*/ 0 h 276"/>
                <a:gd name="T28" fmla="*/ 1 w 22"/>
                <a:gd name="T29" fmla="*/ 0 h 276"/>
                <a:gd name="T30" fmla="*/ 1 w 22"/>
                <a:gd name="T31" fmla="*/ 0 h 276"/>
                <a:gd name="T32" fmla="*/ 1 w 22"/>
                <a:gd name="T33" fmla="*/ 0 h 276"/>
                <a:gd name="T34" fmla="*/ 1 w 22"/>
                <a:gd name="T35" fmla="*/ 0 h 276"/>
                <a:gd name="T36" fmla="*/ 1 w 22"/>
                <a:gd name="T37" fmla="*/ 0 h 276"/>
                <a:gd name="T38" fmla="*/ 1 w 22"/>
                <a:gd name="T39" fmla="*/ 0 h 276"/>
                <a:gd name="T40" fmla="*/ 1 w 22"/>
                <a:gd name="T41" fmla="*/ 0 h 276"/>
                <a:gd name="T42" fmla="*/ 1 w 22"/>
                <a:gd name="T43" fmla="*/ 0 h 276"/>
                <a:gd name="T44" fmla="*/ 1 w 22"/>
                <a:gd name="T45" fmla="*/ 0 h 276"/>
                <a:gd name="T46" fmla="*/ 1 w 22"/>
                <a:gd name="T47" fmla="*/ 0 h 276"/>
                <a:gd name="T48" fmla="*/ 1 w 22"/>
                <a:gd name="T49" fmla="*/ 0 h 276"/>
                <a:gd name="T50" fmla="*/ 0 w 22"/>
                <a:gd name="T51" fmla="*/ 0 h 276"/>
                <a:gd name="T52" fmla="*/ 0 w 22"/>
                <a:gd name="T53" fmla="*/ 0 h 276"/>
                <a:gd name="T54" fmla="*/ 0 w 22"/>
                <a:gd name="T55" fmla="*/ 0 h 2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
                <a:gd name="T85" fmla="*/ 0 h 276"/>
                <a:gd name="T86" fmla="*/ 22 w 22"/>
                <a:gd name="T87" fmla="*/ 276 h 2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 h="276">
                  <a:moveTo>
                    <a:pt x="0" y="0"/>
                  </a:moveTo>
                  <a:lnTo>
                    <a:pt x="0" y="36"/>
                  </a:lnTo>
                  <a:lnTo>
                    <a:pt x="0" y="59"/>
                  </a:lnTo>
                  <a:lnTo>
                    <a:pt x="0" y="82"/>
                  </a:lnTo>
                  <a:lnTo>
                    <a:pt x="2" y="106"/>
                  </a:lnTo>
                  <a:lnTo>
                    <a:pt x="2" y="129"/>
                  </a:lnTo>
                  <a:lnTo>
                    <a:pt x="4" y="153"/>
                  </a:lnTo>
                  <a:lnTo>
                    <a:pt x="4" y="176"/>
                  </a:lnTo>
                  <a:lnTo>
                    <a:pt x="6" y="200"/>
                  </a:lnTo>
                  <a:lnTo>
                    <a:pt x="8" y="223"/>
                  </a:lnTo>
                  <a:lnTo>
                    <a:pt x="10" y="246"/>
                  </a:lnTo>
                  <a:lnTo>
                    <a:pt x="12" y="270"/>
                  </a:lnTo>
                  <a:lnTo>
                    <a:pt x="16" y="276"/>
                  </a:lnTo>
                  <a:lnTo>
                    <a:pt x="22" y="270"/>
                  </a:lnTo>
                  <a:lnTo>
                    <a:pt x="22" y="254"/>
                  </a:lnTo>
                  <a:lnTo>
                    <a:pt x="22" y="229"/>
                  </a:lnTo>
                  <a:lnTo>
                    <a:pt x="20" y="204"/>
                  </a:lnTo>
                  <a:lnTo>
                    <a:pt x="18" y="178"/>
                  </a:lnTo>
                  <a:lnTo>
                    <a:pt x="16" y="153"/>
                  </a:lnTo>
                  <a:lnTo>
                    <a:pt x="14" y="127"/>
                  </a:lnTo>
                  <a:lnTo>
                    <a:pt x="12" y="102"/>
                  </a:lnTo>
                  <a:lnTo>
                    <a:pt x="10" y="77"/>
                  </a:lnTo>
                  <a:lnTo>
                    <a:pt x="6" y="51"/>
                  </a:lnTo>
                  <a:lnTo>
                    <a:pt x="4" y="28"/>
                  </a:lnTo>
                  <a:lnTo>
                    <a:pt x="4" y="2"/>
                  </a:lnTo>
                  <a:lnTo>
                    <a:pt x="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0" name="Freeform 71"/>
            <p:cNvSpPr>
              <a:spLocks/>
            </p:cNvSpPr>
            <p:nvPr/>
          </p:nvSpPr>
          <p:spPr bwMode="auto">
            <a:xfrm>
              <a:off x="2505" y="2120"/>
              <a:ext cx="34" cy="4"/>
            </a:xfrm>
            <a:custGeom>
              <a:avLst/>
              <a:gdLst>
                <a:gd name="T0" fmla="*/ 0 w 69"/>
                <a:gd name="T1" fmla="*/ 1 h 7"/>
                <a:gd name="T2" fmla="*/ 0 w 69"/>
                <a:gd name="T3" fmla="*/ 1 h 7"/>
                <a:gd name="T4" fmla="*/ 0 w 69"/>
                <a:gd name="T5" fmla="*/ 1 h 7"/>
                <a:gd name="T6" fmla="*/ 0 w 69"/>
                <a:gd name="T7" fmla="*/ 1 h 7"/>
                <a:gd name="T8" fmla="*/ 0 w 69"/>
                <a:gd name="T9" fmla="*/ 1 h 7"/>
                <a:gd name="T10" fmla="*/ 0 w 69"/>
                <a:gd name="T11" fmla="*/ 1 h 7"/>
                <a:gd name="T12" fmla="*/ 0 w 69"/>
                <a:gd name="T13" fmla="*/ 1 h 7"/>
                <a:gd name="T14" fmla="*/ 0 w 69"/>
                <a:gd name="T15" fmla="*/ 1 h 7"/>
                <a:gd name="T16" fmla="*/ 0 w 69"/>
                <a:gd name="T17" fmla="*/ 1 h 7"/>
                <a:gd name="T18" fmla="*/ 0 w 69"/>
                <a:gd name="T19" fmla="*/ 1 h 7"/>
                <a:gd name="T20" fmla="*/ 0 w 69"/>
                <a:gd name="T21" fmla="*/ 1 h 7"/>
                <a:gd name="T22" fmla="*/ 0 w 69"/>
                <a:gd name="T23" fmla="*/ 1 h 7"/>
                <a:gd name="T24" fmla="*/ 0 w 69"/>
                <a:gd name="T25" fmla="*/ 1 h 7"/>
                <a:gd name="T26" fmla="*/ 0 w 69"/>
                <a:gd name="T27" fmla="*/ 1 h 7"/>
                <a:gd name="T28" fmla="*/ 0 w 69"/>
                <a:gd name="T29" fmla="*/ 1 h 7"/>
                <a:gd name="T30" fmla="*/ 0 w 69"/>
                <a:gd name="T31" fmla="*/ 1 h 7"/>
                <a:gd name="T32" fmla="*/ 0 w 69"/>
                <a:gd name="T33" fmla="*/ 1 h 7"/>
                <a:gd name="T34" fmla="*/ 0 w 69"/>
                <a:gd name="T35" fmla="*/ 1 h 7"/>
                <a:gd name="T36" fmla="*/ 0 w 69"/>
                <a:gd name="T37" fmla="*/ 1 h 7"/>
                <a:gd name="T38" fmla="*/ 0 w 69"/>
                <a:gd name="T39" fmla="*/ 1 h 7"/>
                <a:gd name="T40" fmla="*/ 0 w 69"/>
                <a:gd name="T41" fmla="*/ 1 h 7"/>
                <a:gd name="T42" fmla="*/ 0 w 69"/>
                <a:gd name="T43" fmla="*/ 0 h 7"/>
                <a:gd name="T44" fmla="*/ 0 w 69"/>
                <a:gd name="T45" fmla="*/ 0 h 7"/>
                <a:gd name="T46" fmla="*/ 0 w 69"/>
                <a:gd name="T47" fmla="*/ 0 h 7"/>
                <a:gd name="T48" fmla="*/ 0 w 69"/>
                <a:gd name="T49" fmla="*/ 0 h 7"/>
                <a:gd name="T50" fmla="*/ 0 w 69"/>
                <a:gd name="T51" fmla="*/ 0 h 7"/>
                <a:gd name="T52" fmla="*/ 0 w 69"/>
                <a:gd name="T53" fmla="*/ 0 h 7"/>
                <a:gd name="T54" fmla="*/ 0 w 69"/>
                <a:gd name="T55" fmla="*/ 0 h 7"/>
                <a:gd name="T56" fmla="*/ 0 w 69"/>
                <a:gd name="T57" fmla="*/ 0 h 7"/>
                <a:gd name="T58" fmla="*/ 0 w 69"/>
                <a:gd name="T59" fmla="*/ 0 h 7"/>
                <a:gd name="T60" fmla="*/ 0 w 69"/>
                <a:gd name="T61" fmla="*/ 0 h 7"/>
                <a:gd name="T62" fmla="*/ 0 w 69"/>
                <a:gd name="T63" fmla="*/ 1 h 7"/>
                <a:gd name="T64" fmla="*/ 0 w 69"/>
                <a:gd name="T65" fmla="*/ 1 h 7"/>
                <a:gd name="T66" fmla="*/ 0 w 69"/>
                <a:gd name="T67" fmla="*/ 1 h 7"/>
                <a:gd name="T68" fmla="*/ 0 w 69"/>
                <a:gd name="T69" fmla="*/ 1 h 7"/>
                <a:gd name="T70" fmla="*/ 0 w 69"/>
                <a:gd name="T71" fmla="*/ 1 h 7"/>
                <a:gd name="T72" fmla="*/ 0 w 69"/>
                <a:gd name="T73" fmla="*/ 1 h 7"/>
                <a:gd name="T74" fmla="*/ 0 w 69"/>
                <a:gd name="T75" fmla="*/ 1 h 7"/>
                <a:gd name="T76" fmla="*/ 0 w 69"/>
                <a:gd name="T77" fmla="*/ 1 h 7"/>
                <a:gd name="T78" fmla="*/ 0 w 69"/>
                <a:gd name="T79" fmla="*/ 1 h 7"/>
                <a:gd name="T80" fmla="*/ 0 w 69"/>
                <a:gd name="T81" fmla="*/ 1 h 7"/>
                <a:gd name="T82" fmla="*/ 0 w 69"/>
                <a:gd name="T83" fmla="*/ 1 h 7"/>
                <a:gd name="T84" fmla="*/ 0 w 69"/>
                <a:gd name="T85" fmla="*/ 1 h 7"/>
                <a:gd name="T86" fmla="*/ 0 w 69"/>
                <a:gd name="T87" fmla="*/ 1 h 7"/>
                <a:gd name="T88" fmla="*/ 0 w 69"/>
                <a:gd name="T89" fmla="*/ 1 h 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9"/>
                <a:gd name="T136" fmla="*/ 0 h 7"/>
                <a:gd name="T137" fmla="*/ 69 w 69"/>
                <a:gd name="T138" fmla="*/ 7 h 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9" h="7">
                  <a:moveTo>
                    <a:pt x="65" y="5"/>
                  </a:moveTo>
                  <a:lnTo>
                    <a:pt x="65" y="5"/>
                  </a:lnTo>
                  <a:lnTo>
                    <a:pt x="67" y="5"/>
                  </a:lnTo>
                  <a:lnTo>
                    <a:pt x="69" y="5"/>
                  </a:lnTo>
                  <a:lnTo>
                    <a:pt x="69" y="3"/>
                  </a:lnTo>
                  <a:lnTo>
                    <a:pt x="67" y="2"/>
                  </a:lnTo>
                  <a:lnTo>
                    <a:pt x="65" y="2"/>
                  </a:lnTo>
                  <a:lnTo>
                    <a:pt x="59" y="0"/>
                  </a:lnTo>
                  <a:lnTo>
                    <a:pt x="53" y="0"/>
                  </a:lnTo>
                  <a:lnTo>
                    <a:pt x="47" y="0"/>
                  </a:lnTo>
                  <a:lnTo>
                    <a:pt x="41" y="0"/>
                  </a:lnTo>
                  <a:lnTo>
                    <a:pt x="34" y="0"/>
                  </a:lnTo>
                  <a:lnTo>
                    <a:pt x="26" y="0"/>
                  </a:lnTo>
                  <a:lnTo>
                    <a:pt x="20" y="0"/>
                  </a:lnTo>
                  <a:lnTo>
                    <a:pt x="12" y="0"/>
                  </a:lnTo>
                  <a:lnTo>
                    <a:pt x="6" y="0"/>
                  </a:lnTo>
                  <a:lnTo>
                    <a:pt x="0" y="0"/>
                  </a:lnTo>
                  <a:lnTo>
                    <a:pt x="0" y="2"/>
                  </a:lnTo>
                  <a:lnTo>
                    <a:pt x="6" y="2"/>
                  </a:lnTo>
                  <a:lnTo>
                    <a:pt x="12" y="3"/>
                  </a:lnTo>
                  <a:lnTo>
                    <a:pt x="18" y="3"/>
                  </a:lnTo>
                  <a:lnTo>
                    <a:pt x="22" y="3"/>
                  </a:lnTo>
                  <a:lnTo>
                    <a:pt x="28" y="5"/>
                  </a:lnTo>
                  <a:lnTo>
                    <a:pt x="34" y="5"/>
                  </a:lnTo>
                  <a:lnTo>
                    <a:pt x="39" y="5"/>
                  </a:lnTo>
                  <a:lnTo>
                    <a:pt x="45" y="5"/>
                  </a:lnTo>
                  <a:lnTo>
                    <a:pt x="51" y="5"/>
                  </a:lnTo>
                  <a:lnTo>
                    <a:pt x="57" y="5"/>
                  </a:lnTo>
                  <a:lnTo>
                    <a:pt x="65" y="7"/>
                  </a:lnTo>
                  <a:lnTo>
                    <a:pt x="6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1" name="Freeform 72"/>
            <p:cNvSpPr>
              <a:spLocks/>
            </p:cNvSpPr>
            <p:nvPr/>
          </p:nvSpPr>
          <p:spPr bwMode="auto">
            <a:xfrm>
              <a:off x="2492" y="2139"/>
              <a:ext cx="49" cy="7"/>
            </a:xfrm>
            <a:custGeom>
              <a:avLst/>
              <a:gdLst>
                <a:gd name="T0" fmla="*/ 1 w 98"/>
                <a:gd name="T1" fmla="*/ 1 h 13"/>
                <a:gd name="T2" fmla="*/ 1 w 98"/>
                <a:gd name="T3" fmla="*/ 1 h 13"/>
                <a:gd name="T4" fmla="*/ 1 w 98"/>
                <a:gd name="T5" fmla="*/ 1 h 13"/>
                <a:gd name="T6" fmla="*/ 1 w 98"/>
                <a:gd name="T7" fmla="*/ 1 h 13"/>
                <a:gd name="T8" fmla="*/ 1 w 98"/>
                <a:gd name="T9" fmla="*/ 1 h 13"/>
                <a:gd name="T10" fmla="*/ 1 w 98"/>
                <a:gd name="T11" fmla="*/ 1 h 13"/>
                <a:gd name="T12" fmla="*/ 1 w 98"/>
                <a:gd name="T13" fmla="*/ 0 h 13"/>
                <a:gd name="T14" fmla="*/ 1 w 98"/>
                <a:gd name="T15" fmla="*/ 0 h 13"/>
                <a:gd name="T16" fmla="*/ 1 w 98"/>
                <a:gd name="T17" fmla="*/ 0 h 13"/>
                <a:gd name="T18" fmla="*/ 1 w 98"/>
                <a:gd name="T19" fmla="*/ 0 h 13"/>
                <a:gd name="T20" fmla="*/ 1 w 98"/>
                <a:gd name="T21" fmla="*/ 0 h 13"/>
                <a:gd name="T22" fmla="*/ 1 w 98"/>
                <a:gd name="T23" fmla="*/ 0 h 13"/>
                <a:gd name="T24" fmla="*/ 1 w 98"/>
                <a:gd name="T25" fmla="*/ 0 h 13"/>
                <a:gd name="T26" fmla="*/ 1 w 98"/>
                <a:gd name="T27" fmla="*/ 0 h 13"/>
                <a:gd name="T28" fmla="*/ 1 w 98"/>
                <a:gd name="T29" fmla="*/ 1 h 13"/>
                <a:gd name="T30" fmla="*/ 1 w 98"/>
                <a:gd name="T31" fmla="*/ 1 h 13"/>
                <a:gd name="T32" fmla="*/ 1 w 98"/>
                <a:gd name="T33" fmla="*/ 1 h 13"/>
                <a:gd name="T34" fmla="*/ 1 w 98"/>
                <a:gd name="T35" fmla="*/ 1 h 13"/>
                <a:gd name="T36" fmla="*/ 1 w 98"/>
                <a:gd name="T37" fmla="*/ 1 h 13"/>
                <a:gd name="T38" fmla="*/ 1 w 98"/>
                <a:gd name="T39" fmla="*/ 1 h 13"/>
                <a:gd name="T40" fmla="*/ 0 w 98"/>
                <a:gd name="T41" fmla="*/ 1 h 13"/>
                <a:gd name="T42" fmla="*/ 0 w 98"/>
                <a:gd name="T43" fmla="*/ 1 h 13"/>
                <a:gd name="T44" fmla="*/ 1 w 98"/>
                <a:gd name="T45" fmla="*/ 1 h 13"/>
                <a:gd name="T46" fmla="*/ 1 w 98"/>
                <a:gd name="T47" fmla="*/ 1 h 13"/>
                <a:gd name="T48" fmla="*/ 1 w 98"/>
                <a:gd name="T49" fmla="*/ 1 h 13"/>
                <a:gd name="T50" fmla="*/ 1 w 98"/>
                <a:gd name="T51" fmla="*/ 1 h 13"/>
                <a:gd name="T52" fmla="*/ 1 w 98"/>
                <a:gd name="T53" fmla="*/ 1 h 13"/>
                <a:gd name="T54" fmla="*/ 1 w 98"/>
                <a:gd name="T55" fmla="*/ 1 h 13"/>
                <a:gd name="T56" fmla="*/ 1 w 98"/>
                <a:gd name="T57" fmla="*/ 1 h 13"/>
                <a:gd name="T58" fmla="*/ 1 w 98"/>
                <a:gd name="T59" fmla="*/ 1 h 13"/>
                <a:gd name="T60" fmla="*/ 1 w 98"/>
                <a:gd name="T61" fmla="*/ 1 h 13"/>
                <a:gd name="T62" fmla="*/ 1 w 98"/>
                <a:gd name="T63" fmla="*/ 1 h 13"/>
                <a:gd name="T64" fmla="*/ 1 w 98"/>
                <a:gd name="T65" fmla="*/ 1 h 13"/>
                <a:gd name="T66" fmla="*/ 1 w 98"/>
                <a:gd name="T67" fmla="*/ 1 h 13"/>
                <a:gd name="T68" fmla="*/ 1 w 98"/>
                <a:gd name="T69" fmla="*/ 1 h 13"/>
                <a:gd name="T70" fmla="*/ 1 w 98"/>
                <a:gd name="T71" fmla="*/ 1 h 13"/>
                <a:gd name="T72" fmla="*/ 1 w 98"/>
                <a:gd name="T73" fmla="*/ 1 h 13"/>
                <a:gd name="T74" fmla="*/ 1 w 98"/>
                <a:gd name="T75" fmla="*/ 1 h 13"/>
                <a:gd name="T76" fmla="*/ 1 w 98"/>
                <a:gd name="T77" fmla="*/ 1 h 13"/>
                <a:gd name="T78" fmla="*/ 1 w 98"/>
                <a:gd name="T79" fmla="*/ 1 h 13"/>
                <a:gd name="T80" fmla="*/ 1 w 98"/>
                <a:gd name="T81" fmla="*/ 1 h 13"/>
                <a:gd name="T82" fmla="*/ 1 w 98"/>
                <a:gd name="T83" fmla="*/ 1 h 13"/>
                <a:gd name="T84" fmla="*/ 1 w 98"/>
                <a:gd name="T85" fmla="*/ 1 h 13"/>
                <a:gd name="T86" fmla="*/ 1 w 98"/>
                <a:gd name="T87" fmla="*/ 1 h 1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8"/>
                <a:gd name="T133" fmla="*/ 0 h 13"/>
                <a:gd name="T134" fmla="*/ 98 w 98"/>
                <a:gd name="T135" fmla="*/ 13 h 1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8" h="13">
                  <a:moveTo>
                    <a:pt x="96" y="7"/>
                  </a:moveTo>
                  <a:lnTo>
                    <a:pt x="96" y="5"/>
                  </a:lnTo>
                  <a:lnTo>
                    <a:pt x="94" y="4"/>
                  </a:lnTo>
                  <a:lnTo>
                    <a:pt x="90" y="4"/>
                  </a:lnTo>
                  <a:lnTo>
                    <a:pt x="86" y="2"/>
                  </a:lnTo>
                  <a:lnTo>
                    <a:pt x="80" y="2"/>
                  </a:lnTo>
                  <a:lnTo>
                    <a:pt x="74" y="0"/>
                  </a:lnTo>
                  <a:lnTo>
                    <a:pt x="68" y="0"/>
                  </a:lnTo>
                  <a:lnTo>
                    <a:pt x="64" y="0"/>
                  </a:lnTo>
                  <a:lnTo>
                    <a:pt x="61" y="0"/>
                  </a:lnTo>
                  <a:lnTo>
                    <a:pt x="57" y="0"/>
                  </a:lnTo>
                  <a:lnTo>
                    <a:pt x="51" y="0"/>
                  </a:lnTo>
                  <a:lnTo>
                    <a:pt x="45" y="0"/>
                  </a:lnTo>
                  <a:lnTo>
                    <a:pt x="39" y="0"/>
                  </a:lnTo>
                  <a:lnTo>
                    <a:pt x="33" y="2"/>
                  </a:lnTo>
                  <a:lnTo>
                    <a:pt x="27" y="2"/>
                  </a:lnTo>
                  <a:lnTo>
                    <a:pt x="21" y="2"/>
                  </a:lnTo>
                  <a:lnTo>
                    <a:pt x="16" y="2"/>
                  </a:lnTo>
                  <a:lnTo>
                    <a:pt x="12" y="4"/>
                  </a:lnTo>
                  <a:lnTo>
                    <a:pt x="6" y="4"/>
                  </a:lnTo>
                  <a:lnTo>
                    <a:pt x="0" y="4"/>
                  </a:lnTo>
                  <a:lnTo>
                    <a:pt x="0" y="5"/>
                  </a:lnTo>
                  <a:lnTo>
                    <a:pt x="6" y="7"/>
                  </a:lnTo>
                  <a:lnTo>
                    <a:pt x="14" y="7"/>
                  </a:lnTo>
                  <a:lnTo>
                    <a:pt x="21" y="9"/>
                  </a:lnTo>
                  <a:lnTo>
                    <a:pt x="29" y="9"/>
                  </a:lnTo>
                  <a:lnTo>
                    <a:pt x="37" y="11"/>
                  </a:lnTo>
                  <a:lnTo>
                    <a:pt x="45" y="11"/>
                  </a:lnTo>
                  <a:lnTo>
                    <a:pt x="53" y="13"/>
                  </a:lnTo>
                  <a:lnTo>
                    <a:pt x="61" y="13"/>
                  </a:lnTo>
                  <a:lnTo>
                    <a:pt x="68" y="13"/>
                  </a:lnTo>
                  <a:lnTo>
                    <a:pt x="76" y="13"/>
                  </a:lnTo>
                  <a:lnTo>
                    <a:pt x="80" y="13"/>
                  </a:lnTo>
                  <a:lnTo>
                    <a:pt x="82" y="13"/>
                  </a:lnTo>
                  <a:lnTo>
                    <a:pt x="86" y="13"/>
                  </a:lnTo>
                  <a:lnTo>
                    <a:pt x="88" y="13"/>
                  </a:lnTo>
                  <a:lnTo>
                    <a:pt x="90" y="13"/>
                  </a:lnTo>
                  <a:lnTo>
                    <a:pt x="94" y="11"/>
                  </a:lnTo>
                  <a:lnTo>
                    <a:pt x="96" y="11"/>
                  </a:lnTo>
                  <a:lnTo>
                    <a:pt x="96" y="9"/>
                  </a:lnTo>
                  <a:lnTo>
                    <a:pt x="98" y="7"/>
                  </a:lnTo>
                  <a:lnTo>
                    <a:pt x="9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2" name="Freeform 73"/>
            <p:cNvSpPr>
              <a:spLocks/>
            </p:cNvSpPr>
            <p:nvPr/>
          </p:nvSpPr>
          <p:spPr bwMode="auto">
            <a:xfrm>
              <a:off x="2494" y="2163"/>
              <a:ext cx="45" cy="7"/>
            </a:xfrm>
            <a:custGeom>
              <a:avLst/>
              <a:gdLst>
                <a:gd name="T0" fmla="*/ 0 w 90"/>
                <a:gd name="T1" fmla="*/ 1 h 14"/>
                <a:gd name="T2" fmla="*/ 0 w 90"/>
                <a:gd name="T3" fmla="*/ 1 h 14"/>
                <a:gd name="T4" fmla="*/ 0 w 90"/>
                <a:gd name="T5" fmla="*/ 1 h 14"/>
                <a:gd name="T6" fmla="*/ 1 w 90"/>
                <a:gd name="T7" fmla="*/ 1 h 14"/>
                <a:gd name="T8" fmla="*/ 1 w 90"/>
                <a:gd name="T9" fmla="*/ 1 h 14"/>
                <a:gd name="T10" fmla="*/ 1 w 90"/>
                <a:gd name="T11" fmla="*/ 1 h 14"/>
                <a:gd name="T12" fmla="*/ 1 w 90"/>
                <a:gd name="T13" fmla="*/ 1 h 14"/>
                <a:gd name="T14" fmla="*/ 1 w 90"/>
                <a:gd name="T15" fmla="*/ 1 h 14"/>
                <a:gd name="T16" fmla="*/ 1 w 90"/>
                <a:gd name="T17" fmla="*/ 1 h 14"/>
                <a:gd name="T18" fmla="*/ 1 w 90"/>
                <a:gd name="T19" fmla="*/ 1 h 14"/>
                <a:gd name="T20" fmla="*/ 1 w 90"/>
                <a:gd name="T21" fmla="*/ 1 h 14"/>
                <a:gd name="T22" fmla="*/ 1 w 90"/>
                <a:gd name="T23" fmla="*/ 1 h 14"/>
                <a:gd name="T24" fmla="*/ 1 w 90"/>
                <a:gd name="T25" fmla="*/ 1 h 14"/>
                <a:gd name="T26" fmla="*/ 1 w 90"/>
                <a:gd name="T27" fmla="*/ 1 h 14"/>
                <a:gd name="T28" fmla="*/ 1 w 90"/>
                <a:gd name="T29" fmla="*/ 1 h 14"/>
                <a:gd name="T30" fmla="*/ 1 w 90"/>
                <a:gd name="T31" fmla="*/ 1 h 14"/>
                <a:gd name="T32" fmla="*/ 1 w 90"/>
                <a:gd name="T33" fmla="*/ 1 h 14"/>
                <a:gd name="T34" fmla="*/ 1 w 90"/>
                <a:gd name="T35" fmla="*/ 1 h 14"/>
                <a:gd name="T36" fmla="*/ 1 w 90"/>
                <a:gd name="T37" fmla="*/ 1 h 14"/>
                <a:gd name="T38" fmla="*/ 1 w 90"/>
                <a:gd name="T39" fmla="*/ 1 h 14"/>
                <a:gd name="T40" fmla="*/ 1 w 90"/>
                <a:gd name="T41" fmla="*/ 1 h 14"/>
                <a:gd name="T42" fmla="*/ 1 w 90"/>
                <a:gd name="T43" fmla="*/ 1 h 14"/>
                <a:gd name="T44" fmla="*/ 1 w 90"/>
                <a:gd name="T45" fmla="*/ 1 h 14"/>
                <a:gd name="T46" fmla="*/ 1 w 90"/>
                <a:gd name="T47" fmla="*/ 1 h 14"/>
                <a:gd name="T48" fmla="*/ 1 w 90"/>
                <a:gd name="T49" fmla="*/ 1 h 14"/>
                <a:gd name="T50" fmla="*/ 1 w 90"/>
                <a:gd name="T51" fmla="*/ 1 h 14"/>
                <a:gd name="T52" fmla="*/ 1 w 90"/>
                <a:gd name="T53" fmla="*/ 1 h 14"/>
                <a:gd name="T54" fmla="*/ 1 w 90"/>
                <a:gd name="T55" fmla="*/ 1 h 14"/>
                <a:gd name="T56" fmla="*/ 1 w 90"/>
                <a:gd name="T57" fmla="*/ 0 h 14"/>
                <a:gd name="T58" fmla="*/ 1 w 90"/>
                <a:gd name="T59" fmla="*/ 0 h 14"/>
                <a:gd name="T60" fmla="*/ 1 w 90"/>
                <a:gd name="T61" fmla="*/ 0 h 14"/>
                <a:gd name="T62" fmla="*/ 1 w 90"/>
                <a:gd name="T63" fmla="*/ 0 h 14"/>
                <a:gd name="T64" fmla="*/ 1 w 90"/>
                <a:gd name="T65" fmla="*/ 0 h 14"/>
                <a:gd name="T66" fmla="*/ 1 w 90"/>
                <a:gd name="T67" fmla="*/ 0 h 14"/>
                <a:gd name="T68" fmla="*/ 1 w 90"/>
                <a:gd name="T69" fmla="*/ 0 h 14"/>
                <a:gd name="T70" fmla="*/ 1 w 90"/>
                <a:gd name="T71" fmla="*/ 1 h 14"/>
                <a:gd name="T72" fmla="*/ 1 w 90"/>
                <a:gd name="T73" fmla="*/ 1 h 14"/>
                <a:gd name="T74" fmla="*/ 1 w 90"/>
                <a:gd name="T75" fmla="*/ 1 h 14"/>
                <a:gd name="T76" fmla="*/ 1 w 90"/>
                <a:gd name="T77" fmla="*/ 1 h 14"/>
                <a:gd name="T78" fmla="*/ 1 w 90"/>
                <a:gd name="T79" fmla="*/ 1 h 14"/>
                <a:gd name="T80" fmla="*/ 1 w 90"/>
                <a:gd name="T81" fmla="*/ 1 h 14"/>
                <a:gd name="T82" fmla="*/ 1 w 90"/>
                <a:gd name="T83" fmla="*/ 1 h 14"/>
                <a:gd name="T84" fmla="*/ 0 w 90"/>
                <a:gd name="T85" fmla="*/ 1 h 14"/>
                <a:gd name="T86" fmla="*/ 0 w 90"/>
                <a:gd name="T87" fmla="*/ 1 h 14"/>
                <a:gd name="T88" fmla="*/ 0 w 90"/>
                <a:gd name="T89" fmla="*/ 1 h 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
                <a:gd name="T136" fmla="*/ 0 h 14"/>
                <a:gd name="T137" fmla="*/ 90 w 90"/>
                <a:gd name="T138" fmla="*/ 14 h 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 h="14">
                  <a:moveTo>
                    <a:pt x="0" y="12"/>
                  </a:moveTo>
                  <a:lnTo>
                    <a:pt x="0" y="14"/>
                  </a:lnTo>
                  <a:lnTo>
                    <a:pt x="8" y="14"/>
                  </a:lnTo>
                  <a:lnTo>
                    <a:pt x="16" y="14"/>
                  </a:lnTo>
                  <a:lnTo>
                    <a:pt x="23" y="14"/>
                  </a:lnTo>
                  <a:lnTo>
                    <a:pt x="33" y="14"/>
                  </a:lnTo>
                  <a:lnTo>
                    <a:pt x="43" y="14"/>
                  </a:lnTo>
                  <a:lnTo>
                    <a:pt x="53" y="14"/>
                  </a:lnTo>
                  <a:lnTo>
                    <a:pt x="62" y="14"/>
                  </a:lnTo>
                  <a:lnTo>
                    <a:pt x="70" y="14"/>
                  </a:lnTo>
                  <a:lnTo>
                    <a:pt x="78" y="14"/>
                  </a:lnTo>
                  <a:lnTo>
                    <a:pt x="84" y="12"/>
                  </a:lnTo>
                  <a:lnTo>
                    <a:pt x="86" y="12"/>
                  </a:lnTo>
                  <a:lnTo>
                    <a:pt x="88" y="12"/>
                  </a:lnTo>
                  <a:lnTo>
                    <a:pt x="88" y="10"/>
                  </a:lnTo>
                  <a:lnTo>
                    <a:pt x="90" y="10"/>
                  </a:lnTo>
                  <a:lnTo>
                    <a:pt x="90" y="8"/>
                  </a:lnTo>
                  <a:lnTo>
                    <a:pt x="90" y="6"/>
                  </a:lnTo>
                  <a:lnTo>
                    <a:pt x="90" y="4"/>
                  </a:lnTo>
                  <a:lnTo>
                    <a:pt x="90" y="2"/>
                  </a:lnTo>
                  <a:lnTo>
                    <a:pt x="88" y="2"/>
                  </a:lnTo>
                  <a:lnTo>
                    <a:pt x="88" y="0"/>
                  </a:lnTo>
                  <a:lnTo>
                    <a:pt x="86" y="0"/>
                  </a:lnTo>
                  <a:lnTo>
                    <a:pt x="84" y="0"/>
                  </a:lnTo>
                  <a:lnTo>
                    <a:pt x="74" y="0"/>
                  </a:lnTo>
                  <a:lnTo>
                    <a:pt x="66" y="0"/>
                  </a:lnTo>
                  <a:lnTo>
                    <a:pt x="59" y="2"/>
                  </a:lnTo>
                  <a:lnTo>
                    <a:pt x="51" y="2"/>
                  </a:lnTo>
                  <a:lnTo>
                    <a:pt x="41" y="4"/>
                  </a:lnTo>
                  <a:lnTo>
                    <a:pt x="33" y="6"/>
                  </a:lnTo>
                  <a:lnTo>
                    <a:pt x="25" y="8"/>
                  </a:lnTo>
                  <a:lnTo>
                    <a:pt x="17" y="10"/>
                  </a:lnTo>
                  <a:lnTo>
                    <a:pt x="10" y="12"/>
                  </a:lnTo>
                  <a:lnTo>
                    <a:pt x="0" y="14"/>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3" name="Freeform 74"/>
            <p:cNvSpPr>
              <a:spLocks/>
            </p:cNvSpPr>
            <p:nvPr/>
          </p:nvSpPr>
          <p:spPr bwMode="auto">
            <a:xfrm>
              <a:off x="2645" y="2015"/>
              <a:ext cx="77" cy="71"/>
            </a:xfrm>
            <a:custGeom>
              <a:avLst/>
              <a:gdLst>
                <a:gd name="T0" fmla="*/ 1 w 154"/>
                <a:gd name="T1" fmla="*/ 1 h 140"/>
                <a:gd name="T2" fmla="*/ 1 w 154"/>
                <a:gd name="T3" fmla="*/ 1 h 140"/>
                <a:gd name="T4" fmla="*/ 1 w 154"/>
                <a:gd name="T5" fmla="*/ 1 h 140"/>
                <a:gd name="T6" fmla="*/ 1 w 154"/>
                <a:gd name="T7" fmla="*/ 1 h 140"/>
                <a:gd name="T8" fmla="*/ 1 w 154"/>
                <a:gd name="T9" fmla="*/ 1 h 140"/>
                <a:gd name="T10" fmla="*/ 1 w 154"/>
                <a:gd name="T11" fmla="*/ 1 h 140"/>
                <a:gd name="T12" fmla="*/ 1 w 154"/>
                <a:gd name="T13" fmla="*/ 1 h 140"/>
                <a:gd name="T14" fmla="*/ 1 w 154"/>
                <a:gd name="T15" fmla="*/ 1 h 140"/>
                <a:gd name="T16" fmla="*/ 1 w 154"/>
                <a:gd name="T17" fmla="*/ 1 h 140"/>
                <a:gd name="T18" fmla="*/ 1 w 154"/>
                <a:gd name="T19" fmla="*/ 1 h 140"/>
                <a:gd name="T20" fmla="*/ 1 w 154"/>
                <a:gd name="T21" fmla="*/ 1 h 140"/>
                <a:gd name="T22" fmla="*/ 1 w 154"/>
                <a:gd name="T23" fmla="*/ 1 h 140"/>
                <a:gd name="T24" fmla="*/ 1 w 154"/>
                <a:gd name="T25" fmla="*/ 1 h 140"/>
                <a:gd name="T26" fmla="*/ 1 w 154"/>
                <a:gd name="T27" fmla="*/ 1 h 140"/>
                <a:gd name="T28" fmla="*/ 1 w 154"/>
                <a:gd name="T29" fmla="*/ 1 h 140"/>
                <a:gd name="T30" fmla="*/ 1 w 154"/>
                <a:gd name="T31" fmla="*/ 0 h 140"/>
                <a:gd name="T32" fmla="*/ 1 w 154"/>
                <a:gd name="T33" fmla="*/ 1 h 140"/>
                <a:gd name="T34" fmla="*/ 1 w 154"/>
                <a:gd name="T35" fmla="*/ 1 h 140"/>
                <a:gd name="T36" fmla="*/ 1 w 154"/>
                <a:gd name="T37" fmla="*/ 1 h 140"/>
                <a:gd name="T38" fmla="*/ 1 w 154"/>
                <a:gd name="T39" fmla="*/ 1 h 140"/>
                <a:gd name="T40" fmla="*/ 1 w 154"/>
                <a:gd name="T41" fmla="*/ 1 h 140"/>
                <a:gd name="T42" fmla="*/ 1 w 154"/>
                <a:gd name="T43" fmla="*/ 1 h 140"/>
                <a:gd name="T44" fmla="*/ 1 w 154"/>
                <a:gd name="T45" fmla="*/ 1 h 140"/>
                <a:gd name="T46" fmla="*/ 1 w 154"/>
                <a:gd name="T47" fmla="*/ 1 h 140"/>
                <a:gd name="T48" fmla="*/ 1 w 154"/>
                <a:gd name="T49" fmla="*/ 1 h 140"/>
                <a:gd name="T50" fmla="*/ 1 w 154"/>
                <a:gd name="T51" fmla="*/ 1 h 140"/>
                <a:gd name="T52" fmla="*/ 1 w 154"/>
                <a:gd name="T53" fmla="*/ 1 h 140"/>
                <a:gd name="T54" fmla="*/ 1 w 154"/>
                <a:gd name="T55" fmla="*/ 1 h 140"/>
                <a:gd name="T56" fmla="*/ 1 w 154"/>
                <a:gd name="T57" fmla="*/ 1 h 140"/>
                <a:gd name="T58" fmla="*/ 1 w 154"/>
                <a:gd name="T59" fmla="*/ 1 h 140"/>
                <a:gd name="T60" fmla="*/ 1 w 154"/>
                <a:gd name="T61" fmla="*/ 1 h 140"/>
                <a:gd name="T62" fmla="*/ 1 w 154"/>
                <a:gd name="T63" fmla="*/ 1 h 140"/>
                <a:gd name="T64" fmla="*/ 1 w 154"/>
                <a:gd name="T65" fmla="*/ 1 h 140"/>
                <a:gd name="T66" fmla="*/ 1 w 154"/>
                <a:gd name="T67" fmla="*/ 1 h 140"/>
                <a:gd name="T68" fmla="*/ 1 w 154"/>
                <a:gd name="T69" fmla="*/ 1 h 140"/>
                <a:gd name="T70" fmla="*/ 1 w 154"/>
                <a:gd name="T71" fmla="*/ 1 h 140"/>
                <a:gd name="T72" fmla="*/ 1 w 154"/>
                <a:gd name="T73" fmla="*/ 1 h 140"/>
                <a:gd name="T74" fmla="*/ 1 w 154"/>
                <a:gd name="T75" fmla="*/ 1 h 140"/>
                <a:gd name="T76" fmla="*/ 1 w 154"/>
                <a:gd name="T77" fmla="*/ 1 h 14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4"/>
                <a:gd name="T118" fmla="*/ 0 h 140"/>
                <a:gd name="T119" fmla="*/ 154 w 154"/>
                <a:gd name="T120" fmla="*/ 140 h 14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4" h="140">
                  <a:moveTo>
                    <a:pt x="123" y="138"/>
                  </a:moveTo>
                  <a:lnTo>
                    <a:pt x="125" y="136"/>
                  </a:lnTo>
                  <a:lnTo>
                    <a:pt x="127" y="136"/>
                  </a:lnTo>
                  <a:lnTo>
                    <a:pt x="127" y="134"/>
                  </a:lnTo>
                  <a:lnTo>
                    <a:pt x="127" y="132"/>
                  </a:lnTo>
                  <a:lnTo>
                    <a:pt x="129" y="130"/>
                  </a:lnTo>
                  <a:lnTo>
                    <a:pt x="129" y="128"/>
                  </a:lnTo>
                  <a:lnTo>
                    <a:pt x="129" y="127"/>
                  </a:lnTo>
                  <a:lnTo>
                    <a:pt x="131" y="125"/>
                  </a:lnTo>
                  <a:lnTo>
                    <a:pt x="131" y="123"/>
                  </a:lnTo>
                  <a:lnTo>
                    <a:pt x="131" y="125"/>
                  </a:lnTo>
                  <a:lnTo>
                    <a:pt x="131" y="127"/>
                  </a:lnTo>
                  <a:lnTo>
                    <a:pt x="131" y="128"/>
                  </a:lnTo>
                  <a:lnTo>
                    <a:pt x="131" y="130"/>
                  </a:lnTo>
                  <a:lnTo>
                    <a:pt x="131" y="132"/>
                  </a:lnTo>
                  <a:lnTo>
                    <a:pt x="131" y="134"/>
                  </a:lnTo>
                  <a:lnTo>
                    <a:pt x="131" y="136"/>
                  </a:lnTo>
                  <a:lnTo>
                    <a:pt x="131" y="138"/>
                  </a:lnTo>
                  <a:lnTo>
                    <a:pt x="131" y="140"/>
                  </a:lnTo>
                  <a:lnTo>
                    <a:pt x="154" y="138"/>
                  </a:lnTo>
                  <a:lnTo>
                    <a:pt x="154" y="127"/>
                  </a:lnTo>
                  <a:lnTo>
                    <a:pt x="154" y="111"/>
                  </a:lnTo>
                  <a:lnTo>
                    <a:pt x="154" y="93"/>
                  </a:lnTo>
                  <a:lnTo>
                    <a:pt x="152" y="74"/>
                  </a:lnTo>
                  <a:lnTo>
                    <a:pt x="150" y="56"/>
                  </a:lnTo>
                  <a:lnTo>
                    <a:pt x="148" y="39"/>
                  </a:lnTo>
                  <a:lnTo>
                    <a:pt x="145" y="23"/>
                  </a:lnTo>
                  <a:lnTo>
                    <a:pt x="139" y="11"/>
                  </a:lnTo>
                  <a:lnTo>
                    <a:pt x="133" y="3"/>
                  </a:lnTo>
                  <a:lnTo>
                    <a:pt x="123" y="0"/>
                  </a:lnTo>
                  <a:lnTo>
                    <a:pt x="113" y="2"/>
                  </a:lnTo>
                  <a:lnTo>
                    <a:pt x="102" y="3"/>
                  </a:lnTo>
                  <a:lnTo>
                    <a:pt x="90" y="7"/>
                  </a:lnTo>
                  <a:lnTo>
                    <a:pt x="76" y="13"/>
                  </a:lnTo>
                  <a:lnTo>
                    <a:pt x="62" y="19"/>
                  </a:lnTo>
                  <a:lnTo>
                    <a:pt x="49" y="25"/>
                  </a:lnTo>
                  <a:lnTo>
                    <a:pt x="35" y="31"/>
                  </a:lnTo>
                  <a:lnTo>
                    <a:pt x="23" y="37"/>
                  </a:lnTo>
                  <a:lnTo>
                    <a:pt x="12" y="43"/>
                  </a:lnTo>
                  <a:lnTo>
                    <a:pt x="4" y="46"/>
                  </a:lnTo>
                  <a:lnTo>
                    <a:pt x="0" y="52"/>
                  </a:lnTo>
                  <a:lnTo>
                    <a:pt x="4" y="52"/>
                  </a:lnTo>
                  <a:lnTo>
                    <a:pt x="12" y="52"/>
                  </a:lnTo>
                  <a:lnTo>
                    <a:pt x="23" y="50"/>
                  </a:lnTo>
                  <a:lnTo>
                    <a:pt x="35" y="46"/>
                  </a:lnTo>
                  <a:lnTo>
                    <a:pt x="49" y="43"/>
                  </a:lnTo>
                  <a:lnTo>
                    <a:pt x="62" y="39"/>
                  </a:lnTo>
                  <a:lnTo>
                    <a:pt x="76" y="35"/>
                  </a:lnTo>
                  <a:lnTo>
                    <a:pt x="88" y="31"/>
                  </a:lnTo>
                  <a:lnTo>
                    <a:pt x="102" y="27"/>
                  </a:lnTo>
                  <a:lnTo>
                    <a:pt x="111" y="25"/>
                  </a:lnTo>
                  <a:lnTo>
                    <a:pt x="121" y="23"/>
                  </a:lnTo>
                  <a:lnTo>
                    <a:pt x="119" y="23"/>
                  </a:lnTo>
                  <a:lnTo>
                    <a:pt x="117" y="23"/>
                  </a:lnTo>
                  <a:lnTo>
                    <a:pt x="115" y="25"/>
                  </a:lnTo>
                  <a:lnTo>
                    <a:pt x="113" y="25"/>
                  </a:lnTo>
                  <a:lnTo>
                    <a:pt x="111" y="25"/>
                  </a:lnTo>
                  <a:lnTo>
                    <a:pt x="109" y="27"/>
                  </a:lnTo>
                  <a:lnTo>
                    <a:pt x="107" y="27"/>
                  </a:lnTo>
                  <a:lnTo>
                    <a:pt x="105" y="29"/>
                  </a:lnTo>
                  <a:lnTo>
                    <a:pt x="103" y="31"/>
                  </a:lnTo>
                  <a:lnTo>
                    <a:pt x="103" y="29"/>
                  </a:lnTo>
                  <a:lnTo>
                    <a:pt x="96" y="39"/>
                  </a:lnTo>
                  <a:lnTo>
                    <a:pt x="86" y="46"/>
                  </a:lnTo>
                  <a:lnTo>
                    <a:pt x="78" y="56"/>
                  </a:lnTo>
                  <a:lnTo>
                    <a:pt x="70" y="66"/>
                  </a:lnTo>
                  <a:lnTo>
                    <a:pt x="64" y="76"/>
                  </a:lnTo>
                  <a:lnTo>
                    <a:pt x="57" y="85"/>
                  </a:lnTo>
                  <a:lnTo>
                    <a:pt x="51" y="95"/>
                  </a:lnTo>
                  <a:lnTo>
                    <a:pt x="45" y="105"/>
                  </a:lnTo>
                  <a:lnTo>
                    <a:pt x="39" y="117"/>
                  </a:lnTo>
                  <a:lnTo>
                    <a:pt x="35" y="127"/>
                  </a:lnTo>
                  <a:lnTo>
                    <a:pt x="125" y="138"/>
                  </a:lnTo>
                  <a:lnTo>
                    <a:pt x="123"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4" name="Freeform 75"/>
            <p:cNvSpPr>
              <a:spLocks/>
            </p:cNvSpPr>
            <p:nvPr/>
          </p:nvSpPr>
          <p:spPr bwMode="auto">
            <a:xfrm>
              <a:off x="2644" y="2043"/>
              <a:ext cx="78" cy="156"/>
            </a:xfrm>
            <a:custGeom>
              <a:avLst/>
              <a:gdLst>
                <a:gd name="T0" fmla="*/ 1 w 156"/>
                <a:gd name="T1" fmla="*/ 0 h 313"/>
                <a:gd name="T2" fmla="*/ 1 w 156"/>
                <a:gd name="T3" fmla="*/ 0 h 313"/>
                <a:gd name="T4" fmla="*/ 1 w 156"/>
                <a:gd name="T5" fmla="*/ 0 h 313"/>
                <a:gd name="T6" fmla="*/ 1 w 156"/>
                <a:gd name="T7" fmla="*/ 0 h 313"/>
                <a:gd name="T8" fmla="*/ 1 w 156"/>
                <a:gd name="T9" fmla="*/ 0 h 313"/>
                <a:gd name="T10" fmla="*/ 1 w 156"/>
                <a:gd name="T11" fmla="*/ 0 h 313"/>
                <a:gd name="T12" fmla="*/ 1 w 156"/>
                <a:gd name="T13" fmla="*/ 0 h 313"/>
                <a:gd name="T14" fmla="*/ 1 w 156"/>
                <a:gd name="T15" fmla="*/ 0 h 313"/>
                <a:gd name="T16" fmla="*/ 1 w 156"/>
                <a:gd name="T17" fmla="*/ 0 h 313"/>
                <a:gd name="T18" fmla="*/ 0 w 156"/>
                <a:gd name="T19" fmla="*/ 0 h 313"/>
                <a:gd name="T20" fmla="*/ 0 w 156"/>
                <a:gd name="T21" fmla="*/ 0 h 313"/>
                <a:gd name="T22" fmla="*/ 1 w 156"/>
                <a:gd name="T23" fmla="*/ 0 h 313"/>
                <a:gd name="T24" fmla="*/ 1 w 156"/>
                <a:gd name="T25" fmla="*/ 0 h 313"/>
                <a:gd name="T26" fmla="*/ 1 w 156"/>
                <a:gd name="T27" fmla="*/ 0 h 313"/>
                <a:gd name="T28" fmla="*/ 1 w 156"/>
                <a:gd name="T29" fmla="*/ 0 h 313"/>
                <a:gd name="T30" fmla="*/ 1 w 156"/>
                <a:gd name="T31" fmla="*/ 0 h 313"/>
                <a:gd name="T32" fmla="*/ 1 w 156"/>
                <a:gd name="T33" fmla="*/ 0 h 313"/>
                <a:gd name="T34" fmla="*/ 1 w 156"/>
                <a:gd name="T35" fmla="*/ 0 h 313"/>
                <a:gd name="T36" fmla="*/ 1 w 156"/>
                <a:gd name="T37" fmla="*/ 0 h 313"/>
                <a:gd name="T38" fmla="*/ 1 w 156"/>
                <a:gd name="T39" fmla="*/ 0 h 313"/>
                <a:gd name="T40" fmla="*/ 1 w 156"/>
                <a:gd name="T41" fmla="*/ 0 h 313"/>
                <a:gd name="T42" fmla="*/ 1 w 156"/>
                <a:gd name="T43" fmla="*/ 0 h 313"/>
                <a:gd name="T44" fmla="*/ 1 w 156"/>
                <a:gd name="T45" fmla="*/ 0 h 313"/>
                <a:gd name="T46" fmla="*/ 1 w 156"/>
                <a:gd name="T47" fmla="*/ 0 h 313"/>
                <a:gd name="T48" fmla="*/ 1 w 156"/>
                <a:gd name="T49" fmla="*/ 0 h 313"/>
                <a:gd name="T50" fmla="*/ 1 w 156"/>
                <a:gd name="T51" fmla="*/ 0 h 313"/>
                <a:gd name="T52" fmla="*/ 1 w 156"/>
                <a:gd name="T53" fmla="*/ 0 h 313"/>
                <a:gd name="T54" fmla="*/ 1 w 156"/>
                <a:gd name="T55" fmla="*/ 0 h 313"/>
                <a:gd name="T56" fmla="*/ 1 w 156"/>
                <a:gd name="T57" fmla="*/ 0 h 313"/>
                <a:gd name="T58" fmla="*/ 1 w 156"/>
                <a:gd name="T59" fmla="*/ 0 h 313"/>
                <a:gd name="T60" fmla="*/ 1 w 156"/>
                <a:gd name="T61" fmla="*/ 0 h 313"/>
                <a:gd name="T62" fmla="*/ 1 w 156"/>
                <a:gd name="T63" fmla="*/ 0 h 313"/>
                <a:gd name="T64" fmla="*/ 1 w 156"/>
                <a:gd name="T65" fmla="*/ 0 h 313"/>
                <a:gd name="T66" fmla="*/ 1 w 156"/>
                <a:gd name="T67" fmla="*/ 0 h 313"/>
                <a:gd name="T68" fmla="*/ 1 w 156"/>
                <a:gd name="T69" fmla="*/ 0 h 313"/>
                <a:gd name="T70" fmla="*/ 1 w 156"/>
                <a:gd name="T71" fmla="*/ 0 h 313"/>
                <a:gd name="T72" fmla="*/ 1 w 156"/>
                <a:gd name="T73" fmla="*/ 0 h 313"/>
                <a:gd name="T74" fmla="*/ 1 w 156"/>
                <a:gd name="T75" fmla="*/ 0 h 313"/>
                <a:gd name="T76" fmla="*/ 1 w 156"/>
                <a:gd name="T77" fmla="*/ 0 h 313"/>
                <a:gd name="T78" fmla="*/ 1 w 156"/>
                <a:gd name="T79" fmla="*/ 0 h 313"/>
                <a:gd name="T80" fmla="*/ 1 w 156"/>
                <a:gd name="T81" fmla="*/ 0 h 313"/>
                <a:gd name="T82" fmla="*/ 1 w 156"/>
                <a:gd name="T83" fmla="*/ 0 h 313"/>
                <a:gd name="T84" fmla="*/ 1 w 156"/>
                <a:gd name="T85" fmla="*/ 0 h 313"/>
                <a:gd name="T86" fmla="*/ 1 w 156"/>
                <a:gd name="T87" fmla="*/ 0 h 313"/>
                <a:gd name="T88" fmla="*/ 1 w 156"/>
                <a:gd name="T89" fmla="*/ 0 h 313"/>
                <a:gd name="T90" fmla="*/ 1 w 156"/>
                <a:gd name="T91" fmla="*/ 0 h 313"/>
                <a:gd name="T92" fmla="*/ 1 w 156"/>
                <a:gd name="T93" fmla="*/ 0 h 313"/>
                <a:gd name="T94" fmla="*/ 1 w 156"/>
                <a:gd name="T95" fmla="*/ 0 h 313"/>
                <a:gd name="T96" fmla="*/ 1 w 156"/>
                <a:gd name="T97" fmla="*/ 0 h 313"/>
                <a:gd name="T98" fmla="*/ 1 w 156"/>
                <a:gd name="T99" fmla="*/ 0 h 313"/>
                <a:gd name="T100" fmla="*/ 1 w 156"/>
                <a:gd name="T101" fmla="*/ 0 h 313"/>
                <a:gd name="T102" fmla="*/ 1 w 156"/>
                <a:gd name="T103" fmla="*/ 0 h 313"/>
                <a:gd name="T104" fmla="*/ 1 w 156"/>
                <a:gd name="T105" fmla="*/ 0 h 313"/>
                <a:gd name="T106" fmla="*/ 1 w 156"/>
                <a:gd name="T107" fmla="*/ 0 h 3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6"/>
                <a:gd name="T163" fmla="*/ 0 h 313"/>
                <a:gd name="T164" fmla="*/ 156 w 156"/>
                <a:gd name="T165" fmla="*/ 313 h 3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6" h="313">
                  <a:moveTo>
                    <a:pt x="35" y="73"/>
                  </a:moveTo>
                  <a:lnTo>
                    <a:pt x="35" y="78"/>
                  </a:lnTo>
                  <a:lnTo>
                    <a:pt x="33" y="82"/>
                  </a:lnTo>
                  <a:lnTo>
                    <a:pt x="31" y="86"/>
                  </a:lnTo>
                  <a:lnTo>
                    <a:pt x="29" y="92"/>
                  </a:lnTo>
                  <a:lnTo>
                    <a:pt x="27" y="96"/>
                  </a:lnTo>
                  <a:lnTo>
                    <a:pt x="25" y="102"/>
                  </a:lnTo>
                  <a:lnTo>
                    <a:pt x="25" y="106"/>
                  </a:lnTo>
                  <a:lnTo>
                    <a:pt x="23" y="112"/>
                  </a:lnTo>
                  <a:lnTo>
                    <a:pt x="21" y="115"/>
                  </a:lnTo>
                  <a:lnTo>
                    <a:pt x="21" y="121"/>
                  </a:lnTo>
                  <a:lnTo>
                    <a:pt x="19" y="112"/>
                  </a:lnTo>
                  <a:lnTo>
                    <a:pt x="19" y="104"/>
                  </a:lnTo>
                  <a:lnTo>
                    <a:pt x="19" y="96"/>
                  </a:lnTo>
                  <a:lnTo>
                    <a:pt x="18" y="86"/>
                  </a:lnTo>
                  <a:lnTo>
                    <a:pt x="18" y="78"/>
                  </a:lnTo>
                  <a:lnTo>
                    <a:pt x="18" y="69"/>
                  </a:lnTo>
                  <a:lnTo>
                    <a:pt x="16" y="61"/>
                  </a:lnTo>
                  <a:lnTo>
                    <a:pt x="16" y="53"/>
                  </a:lnTo>
                  <a:lnTo>
                    <a:pt x="16" y="43"/>
                  </a:lnTo>
                  <a:lnTo>
                    <a:pt x="16" y="35"/>
                  </a:lnTo>
                  <a:lnTo>
                    <a:pt x="16" y="33"/>
                  </a:lnTo>
                  <a:lnTo>
                    <a:pt x="16" y="30"/>
                  </a:lnTo>
                  <a:lnTo>
                    <a:pt x="16" y="26"/>
                  </a:lnTo>
                  <a:lnTo>
                    <a:pt x="16" y="20"/>
                  </a:lnTo>
                  <a:lnTo>
                    <a:pt x="14" y="16"/>
                  </a:lnTo>
                  <a:lnTo>
                    <a:pt x="14" y="10"/>
                  </a:lnTo>
                  <a:lnTo>
                    <a:pt x="14" y="6"/>
                  </a:lnTo>
                  <a:lnTo>
                    <a:pt x="12" y="2"/>
                  </a:lnTo>
                  <a:lnTo>
                    <a:pt x="12" y="0"/>
                  </a:lnTo>
                  <a:lnTo>
                    <a:pt x="10" y="0"/>
                  </a:lnTo>
                  <a:lnTo>
                    <a:pt x="8" y="6"/>
                  </a:lnTo>
                  <a:lnTo>
                    <a:pt x="6" y="12"/>
                  </a:lnTo>
                  <a:lnTo>
                    <a:pt x="4" y="18"/>
                  </a:lnTo>
                  <a:lnTo>
                    <a:pt x="4" y="26"/>
                  </a:lnTo>
                  <a:lnTo>
                    <a:pt x="2" y="33"/>
                  </a:lnTo>
                  <a:lnTo>
                    <a:pt x="2" y="41"/>
                  </a:lnTo>
                  <a:lnTo>
                    <a:pt x="0" y="47"/>
                  </a:lnTo>
                  <a:lnTo>
                    <a:pt x="0" y="55"/>
                  </a:lnTo>
                  <a:lnTo>
                    <a:pt x="0" y="61"/>
                  </a:lnTo>
                  <a:lnTo>
                    <a:pt x="0" y="67"/>
                  </a:lnTo>
                  <a:lnTo>
                    <a:pt x="0" y="88"/>
                  </a:lnTo>
                  <a:lnTo>
                    <a:pt x="0" y="112"/>
                  </a:lnTo>
                  <a:lnTo>
                    <a:pt x="0" y="135"/>
                  </a:lnTo>
                  <a:lnTo>
                    <a:pt x="0" y="160"/>
                  </a:lnTo>
                  <a:lnTo>
                    <a:pt x="2" y="188"/>
                  </a:lnTo>
                  <a:lnTo>
                    <a:pt x="4" y="213"/>
                  </a:lnTo>
                  <a:lnTo>
                    <a:pt x="8" y="239"/>
                  </a:lnTo>
                  <a:lnTo>
                    <a:pt x="12" y="262"/>
                  </a:lnTo>
                  <a:lnTo>
                    <a:pt x="18" y="283"/>
                  </a:lnTo>
                  <a:lnTo>
                    <a:pt x="25" y="303"/>
                  </a:lnTo>
                  <a:lnTo>
                    <a:pt x="25" y="305"/>
                  </a:lnTo>
                  <a:lnTo>
                    <a:pt x="25" y="307"/>
                  </a:lnTo>
                  <a:lnTo>
                    <a:pt x="25" y="309"/>
                  </a:lnTo>
                  <a:lnTo>
                    <a:pt x="27" y="309"/>
                  </a:lnTo>
                  <a:lnTo>
                    <a:pt x="27" y="311"/>
                  </a:lnTo>
                  <a:lnTo>
                    <a:pt x="27" y="313"/>
                  </a:lnTo>
                  <a:lnTo>
                    <a:pt x="39" y="311"/>
                  </a:lnTo>
                  <a:lnTo>
                    <a:pt x="51" y="307"/>
                  </a:lnTo>
                  <a:lnTo>
                    <a:pt x="64" y="303"/>
                  </a:lnTo>
                  <a:lnTo>
                    <a:pt x="76" y="299"/>
                  </a:lnTo>
                  <a:lnTo>
                    <a:pt x="88" y="293"/>
                  </a:lnTo>
                  <a:lnTo>
                    <a:pt x="100" y="287"/>
                  </a:lnTo>
                  <a:lnTo>
                    <a:pt x="109" y="282"/>
                  </a:lnTo>
                  <a:lnTo>
                    <a:pt x="121" y="276"/>
                  </a:lnTo>
                  <a:lnTo>
                    <a:pt x="131" y="268"/>
                  </a:lnTo>
                  <a:lnTo>
                    <a:pt x="141" y="260"/>
                  </a:lnTo>
                  <a:lnTo>
                    <a:pt x="143" y="260"/>
                  </a:lnTo>
                  <a:lnTo>
                    <a:pt x="143" y="258"/>
                  </a:lnTo>
                  <a:lnTo>
                    <a:pt x="145" y="258"/>
                  </a:lnTo>
                  <a:lnTo>
                    <a:pt x="145" y="256"/>
                  </a:lnTo>
                  <a:lnTo>
                    <a:pt x="145" y="254"/>
                  </a:lnTo>
                  <a:lnTo>
                    <a:pt x="145" y="252"/>
                  </a:lnTo>
                  <a:lnTo>
                    <a:pt x="148" y="240"/>
                  </a:lnTo>
                  <a:lnTo>
                    <a:pt x="152" y="225"/>
                  </a:lnTo>
                  <a:lnTo>
                    <a:pt x="154" y="209"/>
                  </a:lnTo>
                  <a:lnTo>
                    <a:pt x="156" y="192"/>
                  </a:lnTo>
                  <a:lnTo>
                    <a:pt x="156" y="174"/>
                  </a:lnTo>
                  <a:lnTo>
                    <a:pt x="156" y="157"/>
                  </a:lnTo>
                  <a:lnTo>
                    <a:pt x="156" y="139"/>
                  </a:lnTo>
                  <a:lnTo>
                    <a:pt x="156" y="123"/>
                  </a:lnTo>
                  <a:lnTo>
                    <a:pt x="156" y="108"/>
                  </a:lnTo>
                  <a:lnTo>
                    <a:pt x="156" y="92"/>
                  </a:lnTo>
                  <a:lnTo>
                    <a:pt x="156" y="90"/>
                  </a:lnTo>
                  <a:lnTo>
                    <a:pt x="156" y="88"/>
                  </a:lnTo>
                  <a:lnTo>
                    <a:pt x="156" y="86"/>
                  </a:lnTo>
                  <a:lnTo>
                    <a:pt x="156" y="84"/>
                  </a:lnTo>
                  <a:lnTo>
                    <a:pt x="133" y="86"/>
                  </a:lnTo>
                  <a:lnTo>
                    <a:pt x="133" y="90"/>
                  </a:lnTo>
                  <a:lnTo>
                    <a:pt x="133" y="96"/>
                  </a:lnTo>
                  <a:lnTo>
                    <a:pt x="133" y="100"/>
                  </a:lnTo>
                  <a:lnTo>
                    <a:pt x="133" y="106"/>
                  </a:lnTo>
                  <a:lnTo>
                    <a:pt x="133" y="110"/>
                  </a:lnTo>
                  <a:lnTo>
                    <a:pt x="133" y="114"/>
                  </a:lnTo>
                  <a:lnTo>
                    <a:pt x="133" y="119"/>
                  </a:lnTo>
                  <a:lnTo>
                    <a:pt x="133" y="123"/>
                  </a:lnTo>
                  <a:lnTo>
                    <a:pt x="133" y="127"/>
                  </a:lnTo>
                  <a:lnTo>
                    <a:pt x="131" y="133"/>
                  </a:lnTo>
                  <a:lnTo>
                    <a:pt x="127" y="145"/>
                  </a:lnTo>
                  <a:lnTo>
                    <a:pt x="121" y="158"/>
                  </a:lnTo>
                  <a:lnTo>
                    <a:pt x="113" y="172"/>
                  </a:lnTo>
                  <a:lnTo>
                    <a:pt x="107" y="186"/>
                  </a:lnTo>
                  <a:lnTo>
                    <a:pt x="102" y="199"/>
                  </a:lnTo>
                  <a:lnTo>
                    <a:pt x="94" y="213"/>
                  </a:lnTo>
                  <a:lnTo>
                    <a:pt x="90" y="225"/>
                  </a:lnTo>
                  <a:lnTo>
                    <a:pt x="84" y="235"/>
                  </a:lnTo>
                  <a:lnTo>
                    <a:pt x="80" y="242"/>
                  </a:lnTo>
                  <a:lnTo>
                    <a:pt x="78" y="246"/>
                  </a:lnTo>
                  <a:lnTo>
                    <a:pt x="76" y="250"/>
                  </a:lnTo>
                  <a:lnTo>
                    <a:pt x="74" y="254"/>
                  </a:lnTo>
                  <a:lnTo>
                    <a:pt x="70" y="258"/>
                  </a:lnTo>
                  <a:lnTo>
                    <a:pt x="68" y="262"/>
                  </a:lnTo>
                  <a:lnTo>
                    <a:pt x="66" y="266"/>
                  </a:lnTo>
                  <a:lnTo>
                    <a:pt x="62" y="270"/>
                  </a:lnTo>
                  <a:lnTo>
                    <a:pt x="61" y="274"/>
                  </a:lnTo>
                  <a:lnTo>
                    <a:pt x="59" y="278"/>
                  </a:lnTo>
                  <a:lnTo>
                    <a:pt x="57" y="282"/>
                  </a:lnTo>
                  <a:lnTo>
                    <a:pt x="55" y="285"/>
                  </a:lnTo>
                  <a:lnTo>
                    <a:pt x="55" y="287"/>
                  </a:lnTo>
                  <a:lnTo>
                    <a:pt x="55" y="289"/>
                  </a:lnTo>
                  <a:lnTo>
                    <a:pt x="55" y="291"/>
                  </a:lnTo>
                  <a:lnTo>
                    <a:pt x="53" y="293"/>
                  </a:lnTo>
                  <a:lnTo>
                    <a:pt x="51" y="295"/>
                  </a:lnTo>
                  <a:lnTo>
                    <a:pt x="49" y="295"/>
                  </a:lnTo>
                  <a:lnTo>
                    <a:pt x="47" y="297"/>
                  </a:lnTo>
                  <a:lnTo>
                    <a:pt x="45" y="297"/>
                  </a:lnTo>
                  <a:lnTo>
                    <a:pt x="45" y="299"/>
                  </a:lnTo>
                  <a:lnTo>
                    <a:pt x="43" y="299"/>
                  </a:lnTo>
                  <a:lnTo>
                    <a:pt x="41" y="301"/>
                  </a:lnTo>
                  <a:lnTo>
                    <a:pt x="39" y="301"/>
                  </a:lnTo>
                  <a:lnTo>
                    <a:pt x="39" y="299"/>
                  </a:lnTo>
                  <a:lnTo>
                    <a:pt x="39" y="297"/>
                  </a:lnTo>
                  <a:lnTo>
                    <a:pt x="39" y="293"/>
                  </a:lnTo>
                  <a:lnTo>
                    <a:pt x="39" y="289"/>
                  </a:lnTo>
                  <a:lnTo>
                    <a:pt x="37" y="285"/>
                  </a:lnTo>
                  <a:lnTo>
                    <a:pt x="37" y="282"/>
                  </a:lnTo>
                  <a:lnTo>
                    <a:pt x="37" y="278"/>
                  </a:lnTo>
                  <a:lnTo>
                    <a:pt x="37" y="274"/>
                  </a:lnTo>
                  <a:lnTo>
                    <a:pt x="37" y="270"/>
                  </a:lnTo>
                  <a:lnTo>
                    <a:pt x="51" y="248"/>
                  </a:lnTo>
                  <a:lnTo>
                    <a:pt x="61" y="231"/>
                  </a:lnTo>
                  <a:lnTo>
                    <a:pt x="68" y="217"/>
                  </a:lnTo>
                  <a:lnTo>
                    <a:pt x="74" y="205"/>
                  </a:lnTo>
                  <a:lnTo>
                    <a:pt x="76" y="199"/>
                  </a:lnTo>
                  <a:lnTo>
                    <a:pt x="78" y="196"/>
                  </a:lnTo>
                  <a:lnTo>
                    <a:pt x="78" y="194"/>
                  </a:lnTo>
                  <a:lnTo>
                    <a:pt x="76" y="194"/>
                  </a:lnTo>
                  <a:lnTo>
                    <a:pt x="72" y="198"/>
                  </a:lnTo>
                  <a:lnTo>
                    <a:pt x="68" y="201"/>
                  </a:lnTo>
                  <a:lnTo>
                    <a:pt x="66" y="209"/>
                  </a:lnTo>
                  <a:lnTo>
                    <a:pt x="62" y="215"/>
                  </a:lnTo>
                  <a:lnTo>
                    <a:pt x="59" y="223"/>
                  </a:lnTo>
                  <a:lnTo>
                    <a:pt x="55" y="229"/>
                  </a:lnTo>
                  <a:lnTo>
                    <a:pt x="51" y="237"/>
                  </a:lnTo>
                  <a:lnTo>
                    <a:pt x="49" y="242"/>
                  </a:lnTo>
                  <a:lnTo>
                    <a:pt x="45" y="248"/>
                  </a:lnTo>
                  <a:lnTo>
                    <a:pt x="43" y="256"/>
                  </a:lnTo>
                  <a:lnTo>
                    <a:pt x="39" y="262"/>
                  </a:lnTo>
                  <a:lnTo>
                    <a:pt x="37" y="266"/>
                  </a:lnTo>
                  <a:lnTo>
                    <a:pt x="37" y="264"/>
                  </a:lnTo>
                  <a:lnTo>
                    <a:pt x="37" y="262"/>
                  </a:lnTo>
                  <a:lnTo>
                    <a:pt x="37" y="260"/>
                  </a:lnTo>
                  <a:lnTo>
                    <a:pt x="37" y="258"/>
                  </a:lnTo>
                  <a:lnTo>
                    <a:pt x="37" y="256"/>
                  </a:lnTo>
                  <a:lnTo>
                    <a:pt x="37" y="254"/>
                  </a:lnTo>
                  <a:lnTo>
                    <a:pt x="35" y="252"/>
                  </a:lnTo>
                  <a:lnTo>
                    <a:pt x="35" y="250"/>
                  </a:lnTo>
                  <a:lnTo>
                    <a:pt x="35" y="248"/>
                  </a:lnTo>
                  <a:lnTo>
                    <a:pt x="35" y="246"/>
                  </a:lnTo>
                  <a:lnTo>
                    <a:pt x="39" y="240"/>
                  </a:lnTo>
                  <a:lnTo>
                    <a:pt x="43" y="237"/>
                  </a:lnTo>
                  <a:lnTo>
                    <a:pt x="45" y="231"/>
                  </a:lnTo>
                  <a:lnTo>
                    <a:pt x="49" y="227"/>
                  </a:lnTo>
                  <a:lnTo>
                    <a:pt x="53" y="223"/>
                  </a:lnTo>
                  <a:lnTo>
                    <a:pt x="57" y="217"/>
                  </a:lnTo>
                  <a:lnTo>
                    <a:pt x="61" y="213"/>
                  </a:lnTo>
                  <a:lnTo>
                    <a:pt x="62" y="209"/>
                  </a:lnTo>
                  <a:lnTo>
                    <a:pt x="66" y="205"/>
                  </a:lnTo>
                  <a:lnTo>
                    <a:pt x="68" y="201"/>
                  </a:lnTo>
                  <a:lnTo>
                    <a:pt x="76" y="190"/>
                  </a:lnTo>
                  <a:lnTo>
                    <a:pt x="82" y="178"/>
                  </a:lnTo>
                  <a:lnTo>
                    <a:pt x="88" y="166"/>
                  </a:lnTo>
                  <a:lnTo>
                    <a:pt x="94" y="155"/>
                  </a:lnTo>
                  <a:lnTo>
                    <a:pt x="100" y="143"/>
                  </a:lnTo>
                  <a:lnTo>
                    <a:pt x="105" y="131"/>
                  </a:lnTo>
                  <a:lnTo>
                    <a:pt x="111" y="119"/>
                  </a:lnTo>
                  <a:lnTo>
                    <a:pt x="117" y="108"/>
                  </a:lnTo>
                  <a:lnTo>
                    <a:pt x="121" y="96"/>
                  </a:lnTo>
                  <a:lnTo>
                    <a:pt x="127" y="84"/>
                  </a:lnTo>
                  <a:lnTo>
                    <a:pt x="37" y="73"/>
                  </a:lnTo>
                  <a:lnTo>
                    <a:pt x="35"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5" name="Freeform 76"/>
            <p:cNvSpPr>
              <a:spLocks/>
            </p:cNvSpPr>
            <p:nvPr/>
          </p:nvSpPr>
          <p:spPr bwMode="auto">
            <a:xfrm>
              <a:off x="2469" y="2259"/>
              <a:ext cx="182" cy="17"/>
            </a:xfrm>
            <a:custGeom>
              <a:avLst/>
              <a:gdLst>
                <a:gd name="T0" fmla="*/ 0 w 364"/>
                <a:gd name="T1" fmla="*/ 1 h 33"/>
                <a:gd name="T2" fmla="*/ 0 w 364"/>
                <a:gd name="T3" fmla="*/ 1 h 33"/>
                <a:gd name="T4" fmla="*/ 1 w 364"/>
                <a:gd name="T5" fmla="*/ 1 h 33"/>
                <a:gd name="T6" fmla="*/ 1 w 364"/>
                <a:gd name="T7" fmla="*/ 1 h 33"/>
                <a:gd name="T8" fmla="*/ 1 w 364"/>
                <a:gd name="T9" fmla="*/ 1 h 33"/>
                <a:gd name="T10" fmla="*/ 1 w 364"/>
                <a:gd name="T11" fmla="*/ 1 h 33"/>
                <a:gd name="T12" fmla="*/ 1 w 364"/>
                <a:gd name="T13" fmla="*/ 1 h 33"/>
                <a:gd name="T14" fmla="*/ 1 w 364"/>
                <a:gd name="T15" fmla="*/ 1 h 33"/>
                <a:gd name="T16" fmla="*/ 1 w 364"/>
                <a:gd name="T17" fmla="*/ 1 h 33"/>
                <a:gd name="T18" fmla="*/ 1 w 364"/>
                <a:gd name="T19" fmla="*/ 1 h 33"/>
                <a:gd name="T20" fmla="*/ 1 w 364"/>
                <a:gd name="T21" fmla="*/ 1 h 33"/>
                <a:gd name="T22" fmla="*/ 1 w 364"/>
                <a:gd name="T23" fmla="*/ 1 h 33"/>
                <a:gd name="T24" fmla="*/ 1 w 364"/>
                <a:gd name="T25" fmla="*/ 1 h 33"/>
                <a:gd name="T26" fmla="*/ 1 w 364"/>
                <a:gd name="T27" fmla="*/ 1 h 33"/>
                <a:gd name="T28" fmla="*/ 1 w 364"/>
                <a:gd name="T29" fmla="*/ 1 h 33"/>
                <a:gd name="T30" fmla="*/ 1 w 364"/>
                <a:gd name="T31" fmla="*/ 1 h 33"/>
                <a:gd name="T32" fmla="*/ 1 w 364"/>
                <a:gd name="T33" fmla="*/ 1 h 33"/>
                <a:gd name="T34" fmla="*/ 1 w 364"/>
                <a:gd name="T35" fmla="*/ 1 h 33"/>
                <a:gd name="T36" fmla="*/ 1 w 364"/>
                <a:gd name="T37" fmla="*/ 1 h 33"/>
                <a:gd name="T38" fmla="*/ 1 w 364"/>
                <a:gd name="T39" fmla="*/ 1 h 33"/>
                <a:gd name="T40" fmla="*/ 1 w 364"/>
                <a:gd name="T41" fmla="*/ 1 h 33"/>
                <a:gd name="T42" fmla="*/ 1 w 364"/>
                <a:gd name="T43" fmla="*/ 1 h 33"/>
                <a:gd name="T44" fmla="*/ 1 w 364"/>
                <a:gd name="T45" fmla="*/ 1 h 33"/>
                <a:gd name="T46" fmla="*/ 1 w 364"/>
                <a:gd name="T47" fmla="*/ 1 h 33"/>
                <a:gd name="T48" fmla="*/ 1 w 364"/>
                <a:gd name="T49" fmla="*/ 1 h 33"/>
                <a:gd name="T50" fmla="*/ 1 w 364"/>
                <a:gd name="T51" fmla="*/ 1 h 33"/>
                <a:gd name="T52" fmla="*/ 1 w 364"/>
                <a:gd name="T53" fmla="*/ 1 h 33"/>
                <a:gd name="T54" fmla="*/ 1 w 364"/>
                <a:gd name="T55" fmla="*/ 1 h 33"/>
                <a:gd name="T56" fmla="*/ 1 w 364"/>
                <a:gd name="T57" fmla="*/ 1 h 33"/>
                <a:gd name="T58" fmla="*/ 1 w 364"/>
                <a:gd name="T59" fmla="*/ 1 h 33"/>
                <a:gd name="T60" fmla="*/ 1 w 364"/>
                <a:gd name="T61" fmla="*/ 1 h 33"/>
                <a:gd name="T62" fmla="*/ 1 w 364"/>
                <a:gd name="T63" fmla="*/ 1 h 33"/>
                <a:gd name="T64" fmla="*/ 1 w 364"/>
                <a:gd name="T65" fmla="*/ 1 h 33"/>
                <a:gd name="T66" fmla="*/ 1 w 364"/>
                <a:gd name="T67" fmla="*/ 1 h 33"/>
                <a:gd name="T68" fmla="*/ 1 w 364"/>
                <a:gd name="T69" fmla="*/ 1 h 33"/>
                <a:gd name="T70" fmla="*/ 1 w 364"/>
                <a:gd name="T71" fmla="*/ 1 h 33"/>
                <a:gd name="T72" fmla="*/ 1 w 364"/>
                <a:gd name="T73" fmla="*/ 1 h 33"/>
                <a:gd name="T74" fmla="*/ 1 w 364"/>
                <a:gd name="T75" fmla="*/ 1 h 33"/>
                <a:gd name="T76" fmla="*/ 1 w 364"/>
                <a:gd name="T77" fmla="*/ 1 h 33"/>
                <a:gd name="T78" fmla="*/ 1 w 364"/>
                <a:gd name="T79" fmla="*/ 1 h 33"/>
                <a:gd name="T80" fmla="*/ 1 w 364"/>
                <a:gd name="T81" fmla="*/ 1 h 33"/>
                <a:gd name="T82" fmla="*/ 1 w 364"/>
                <a:gd name="T83" fmla="*/ 1 h 33"/>
                <a:gd name="T84" fmla="*/ 1 w 364"/>
                <a:gd name="T85" fmla="*/ 0 h 33"/>
                <a:gd name="T86" fmla="*/ 1 w 364"/>
                <a:gd name="T87" fmla="*/ 0 h 33"/>
                <a:gd name="T88" fmla="*/ 1 w 364"/>
                <a:gd name="T89" fmla="*/ 0 h 33"/>
                <a:gd name="T90" fmla="*/ 1 w 364"/>
                <a:gd name="T91" fmla="*/ 0 h 33"/>
                <a:gd name="T92" fmla="*/ 1 w 364"/>
                <a:gd name="T93" fmla="*/ 1 h 33"/>
                <a:gd name="T94" fmla="*/ 1 w 364"/>
                <a:gd name="T95" fmla="*/ 1 h 33"/>
                <a:gd name="T96" fmla="*/ 1 w 364"/>
                <a:gd name="T97" fmla="*/ 1 h 33"/>
                <a:gd name="T98" fmla="*/ 1 w 364"/>
                <a:gd name="T99" fmla="*/ 1 h 33"/>
                <a:gd name="T100" fmla="*/ 1 w 364"/>
                <a:gd name="T101" fmla="*/ 1 h 33"/>
                <a:gd name="T102" fmla="*/ 1 w 364"/>
                <a:gd name="T103" fmla="*/ 1 h 33"/>
                <a:gd name="T104" fmla="*/ 1 w 364"/>
                <a:gd name="T105" fmla="*/ 1 h 33"/>
                <a:gd name="T106" fmla="*/ 0 w 364"/>
                <a:gd name="T107" fmla="*/ 1 h 33"/>
                <a:gd name="T108" fmla="*/ 0 w 364"/>
                <a:gd name="T109" fmla="*/ 1 h 33"/>
                <a:gd name="T110" fmla="*/ 0 w 364"/>
                <a:gd name="T111" fmla="*/ 1 h 3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64"/>
                <a:gd name="T169" fmla="*/ 0 h 33"/>
                <a:gd name="T170" fmla="*/ 364 w 364"/>
                <a:gd name="T171" fmla="*/ 33 h 3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64" h="33">
                  <a:moveTo>
                    <a:pt x="0" y="2"/>
                  </a:moveTo>
                  <a:lnTo>
                    <a:pt x="0" y="4"/>
                  </a:lnTo>
                  <a:lnTo>
                    <a:pt x="8" y="8"/>
                  </a:lnTo>
                  <a:lnTo>
                    <a:pt x="16" y="12"/>
                  </a:lnTo>
                  <a:lnTo>
                    <a:pt x="24" y="14"/>
                  </a:lnTo>
                  <a:lnTo>
                    <a:pt x="33" y="15"/>
                  </a:lnTo>
                  <a:lnTo>
                    <a:pt x="41" y="15"/>
                  </a:lnTo>
                  <a:lnTo>
                    <a:pt x="49" y="17"/>
                  </a:lnTo>
                  <a:lnTo>
                    <a:pt x="59" y="17"/>
                  </a:lnTo>
                  <a:lnTo>
                    <a:pt x="67" y="17"/>
                  </a:lnTo>
                  <a:lnTo>
                    <a:pt x="76" y="17"/>
                  </a:lnTo>
                  <a:lnTo>
                    <a:pt x="84" y="15"/>
                  </a:lnTo>
                  <a:lnTo>
                    <a:pt x="108" y="17"/>
                  </a:lnTo>
                  <a:lnTo>
                    <a:pt x="131" y="17"/>
                  </a:lnTo>
                  <a:lnTo>
                    <a:pt x="154" y="19"/>
                  </a:lnTo>
                  <a:lnTo>
                    <a:pt x="176" y="23"/>
                  </a:lnTo>
                  <a:lnTo>
                    <a:pt x="199" y="25"/>
                  </a:lnTo>
                  <a:lnTo>
                    <a:pt x="223" y="27"/>
                  </a:lnTo>
                  <a:lnTo>
                    <a:pt x="246" y="31"/>
                  </a:lnTo>
                  <a:lnTo>
                    <a:pt x="268" y="33"/>
                  </a:lnTo>
                  <a:lnTo>
                    <a:pt x="291" y="33"/>
                  </a:lnTo>
                  <a:lnTo>
                    <a:pt x="315" y="33"/>
                  </a:lnTo>
                  <a:lnTo>
                    <a:pt x="319" y="33"/>
                  </a:lnTo>
                  <a:lnTo>
                    <a:pt x="323" y="33"/>
                  </a:lnTo>
                  <a:lnTo>
                    <a:pt x="326" y="33"/>
                  </a:lnTo>
                  <a:lnTo>
                    <a:pt x="330" y="33"/>
                  </a:lnTo>
                  <a:lnTo>
                    <a:pt x="336" y="33"/>
                  </a:lnTo>
                  <a:lnTo>
                    <a:pt x="340" y="33"/>
                  </a:lnTo>
                  <a:lnTo>
                    <a:pt x="344" y="33"/>
                  </a:lnTo>
                  <a:lnTo>
                    <a:pt x="348" y="33"/>
                  </a:lnTo>
                  <a:lnTo>
                    <a:pt x="352" y="33"/>
                  </a:lnTo>
                  <a:lnTo>
                    <a:pt x="356" y="33"/>
                  </a:lnTo>
                  <a:lnTo>
                    <a:pt x="364" y="25"/>
                  </a:lnTo>
                  <a:lnTo>
                    <a:pt x="356" y="19"/>
                  </a:lnTo>
                  <a:lnTo>
                    <a:pt x="336" y="17"/>
                  </a:lnTo>
                  <a:lnTo>
                    <a:pt x="311" y="14"/>
                  </a:lnTo>
                  <a:lnTo>
                    <a:pt x="285" y="12"/>
                  </a:lnTo>
                  <a:lnTo>
                    <a:pt x="256" y="10"/>
                  </a:lnTo>
                  <a:lnTo>
                    <a:pt x="227" y="8"/>
                  </a:lnTo>
                  <a:lnTo>
                    <a:pt x="197" y="6"/>
                  </a:lnTo>
                  <a:lnTo>
                    <a:pt x="170" y="4"/>
                  </a:lnTo>
                  <a:lnTo>
                    <a:pt x="143" y="2"/>
                  </a:lnTo>
                  <a:lnTo>
                    <a:pt x="119" y="0"/>
                  </a:lnTo>
                  <a:lnTo>
                    <a:pt x="98" y="0"/>
                  </a:lnTo>
                  <a:lnTo>
                    <a:pt x="88" y="0"/>
                  </a:lnTo>
                  <a:lnTo>
                    <a:pt x="78" y="0"/>
                  </a:lnTo>
                  <a:lnTo>
                    <a:pt x="68" y="2"/>
                  </a:lnTo>
                  <a:lnTo>
                    <a:pt x="59" y="2"/>
                  </a:lnTo>
                  <a:lnTo>
                    <a:pt x="49" y="2"/>
                  </a:lnTo>
                  <a:lnTo>
                    <a:pt x="39" y="2"/>
                  </a:lnTo>
                  <a:lnTo>
                    <a:pt x="29" y="2"/>
                  </a:lnTo>
                  <a:lnTo>
                    <a:pt x="20" y="2"/>
                  </a:lnTo>
                  <a:lnTo>
                    <a:pt x="10" y="4"/>
                  </a:lnTo>
                  <a:lnTo>
                    <a:pt x="0" y="4"/>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6" name="Freeform 77"/>
            <p:cNvSpPr>
              <a:spLocks/>
            </p:cNvSpPr>
            <p:nvPr/>
          </p:nvSpPr>
          <p:spPr bwMode="auto">
            <a:xfrm>
              <a:off x="2663" y="2214"/>
              <a:ext cx="69" cy="62"/>
            </a:xfrm>
            <a:custGeom>
              <a:avLst/>
              <a:gdLst>
                <a:gd name="T0" fmla="*/ 0 w 139"/>
                <a:gd name="T1" fmla="*/ 0 h 125"/>
                <a:gd name="T2" fmla="*/ 0 w 139"/>
                <a:gd name="T3" fmla="*/ 0 h 125"/>
                <a:gd name="T4" fmla="*/ 0 w 139"/>
                <a:gd name="T5" fmla="*/ 0 h 125"/>
                <a:gd name="T6" fmla="*/ 0 w 139"/>
                <a:gd name="T7" fmla="*/ 0 h 125"/>
                <a:gd name="T8" fmla="*/ 0 w 139"/>
                <a:gd name="T9" fmla="*/ 0 h 125"/>
                <a:gd name="T10" fmla="*/ 0 w 139"/>
                <a:gd name="T11" fmla="*/ 0 h 125"/>
                <a:gd name="T12" fmla="*/ 0 w 139"/>
                <a:gd name="T13" fmla="*/ 0 h 125"/>
                <a:gd name="T14" fmla="*/ 0 w 139"/>
                <a:gd name="T15" fmla="*/ 0 h 125"/>
                <a:gd name="T16" fmla="*/ 0 w 139"/>
                <a:gd name="T17" fmla="*/ 0 h 125"/>
                <a:gd name="T18" fmla="*/ 0 w 139"/>
                <a:gd name="T19" fmla="*/ 0 h 125"/>
                <a:gd name="T20" fmla="*/ 0 w 139"/>
                <a:gd name="T21" fmla="*/ 0 h 125"/>
                <a:gd name="T22" fmla="*/ 0 w 139"/>
                <a:gd name="T23" fmla="*/ 0 h 125"/>
                <a:gd name="T24" fmla="*/ 0 w 139"/>
                <a:gd name="T25" fmla="*/ 0 h 125"/>
                <a:gd name="T26" fmla="*/ 0 w 139"/>
                <a:gd name="T27" fmla="*/ 0 h 125"/>
                <a:gd name="T28" fmla="*/ 0 w 139"/>
                <a:gd name="T29" fmla="*/ 0 h 125"/>
                <a:gd name="T30" fmla="*/ 0 w 139"/>
                <a:gd name="T31" fmla="*/ 0 h 125"/>
                <a:gd name="T32" fmla="*/ 0 w 139"/>
                <a:gd name="T33" fmla="*/ 0 h 125"/>
                <a:gd name="T34" fmla="*/ 0 w 139"/>
                <a:gd name="T35" fmla="*/ 0 h 125"/>
                <a:gd name="T36" fmla="*/ 0 w 139"/>
                <a:gd name="T37" fmla="*/ 0 h 125"/>
                <a:gd name="T38" fmla="*/ 0 w 139"/>
                <a:gd name="T39" fmla="*/ 0 h 125"/>
                <a:gd name="T40" fmla="*/ 0 w 139"/>
                <a:gd name="T41" fmla="*/ 0 h 125"/>
                <a:gd name="T42" fmla="*/ 0 w 139"/>
                <a:gd name="T43" fmla="*/ 0 h 125"/>
                <a:gd name="T44" fmla="*/ 0 w 139"/>
                <a:gd name="T45" fmla="*/ 0 h 125"/>
                <a:gd name="T46" fmla="*/ 0 w 139"/>
                <a:gd name="T47" fmla="*/ 0 h 125"/>
                <a:gd name="T48" fmla="*/ 0 w 139"/>
                <a:gd name="T49" fmla="*/ 0 h 125"/>
                <a:gd name="T50" fmla="*/ 0 w 139"/>
                <a:gd name="T51" fmla="*/ 0 h 125"/>
                <a:gd name="T52" fmla="*/ 0 w 139"/>
                <a:gd name="T53" fmla="*/ 0 h 125"/>
                <a:gd name="T54" fmla="*/ 0 w 139"/>
                <a:gd name="T55" fmla="*/ 0 h 125"/>
                <a:gd name="T56" fmla="*/ 0 w 139"/>
                <a:gd name="T57" fmla="*/ 0 h 125"/>
                <a:gd name="T58" fmla="*/ 0 w 139"/>
                <a:gd name="T59" fmla="*/ 0 h 125"/>
                <a:gd name="T60" fmla="*/ 0 w 139"/>
                <a:gd name="T61" fmla="*/ 0 h 125"/>
                <a:gd name="T62" fmla="*/ 0 w 139"/>
                <a:gd name="T63" fmla="*/ 0 h 125"/>
                <a:gd name="T64" fmla="*/ 0 w 139"/>
                <a:gd name="T65" fmla="*/ 0 h 125"/>
                <a:gd name="T66" fmla="*/ 0 w 139"/>
                <a:gd name="T67" fmla="*/ 0 h 125"/>
                <a:gd name="T68" fmla="*/ 0 w 139"/>
                <a:gd name="T69" fmla="*/ 0 h 125"/>
                <a:gd name="T70" fmla="*/ 0 w 139"/>
                <a:gd name="T71" fmla="*/ 0 h 125"/>
                <a:gd name="T72" fmla="*/ 0 w 139"/>
                <a:gd name="T73" fmla="*/ 0 h 125"/>
                <a:gd name="T74" fmla="*/ 0 w 139"/>
                <a:gd name="T75" fmla="*/ 0 h 125"/>
                <a:gd name="T76" fmla="*/ 0 w 139"/>
                <a:gd name="T77" fmla="*/ 0 h 125"/>
                <a:gd name="T78" fmla="*/ 0 w 139"/>
                <a:gd name="T79" fmla="*/ 0 h 125"/>
                <a:gd name="T80" fmla="*/ 0 w 139"/>
                <a:gd name="T81" fmla="*/ 0 h 125"/>
                <a:gd name="T82" fmla="*/ 0 w 139"/>
                <a:gd name="T83" fmla="*/ 0 h 125"/>
                <a:gd name="T84" fmla="*/ 0 w 139"/>
                <a:gd name="T85" fmla="*/ 0 h 125"/>
                <a:gd name="T86" fmla="*/ 0 w 139"/>
                <a:gd name="T87" fmla="*/ 0 h 125"/>
                <a:gd name="T88" fmla="*/ 0 w 139"/>
                <a:gd name="T89" fmla="*/ 0 h 125"/>
                <a:gd name="T90" fmla="*/ 0 w 139"/>
                <a:gd name="T91" fmla="*/ 0 h 125"/>
                <a:gd name="T92" fmla="*/ 0 w 139"/>
                <a:gd name="T93" fmla="*/ 0 h 125"/>
                <a:gd name="T94" fmla="*/ 0 w 139"/>
                <a:gd name="T95" fmla="*/ 0 h 125"/>
                <a:gd name="T96" fmla="*/ 0 w 139"/>
                <a:gd name="T97" fmla="*/ 0 h 125"/>
                <a:gd name="T98" fmla="*/ 0 w 139"/>
                <a:gd name="T99" fmla="*/ 0 h 125"/>
                <a:gd name="T100" fmla="*/ 0 w 139"/>
                <a:gd name="T101" fmla="*/ 0 h 125"/>
                <a:gd name="T102" fmla="*/ 0 w 139"/>
                <a:gd name="T103" fmla="*/ 0 h 125"/>
                <a:gd name="T104" fmla="*/ 0 w 139"/>
                <a:gd name="T105" fmla="*/ 0 h 125"/>
                <a:gd name="T106" fmla="*/ 0 w 139"/>
                <a:gd name="T107" fmla="*/ 0 h 125"/>
                <a:gd name="T108" fmla="*/ 0 w 139"/>
                <a:gd name="T109" fmla="*/ 0 h 12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9"/>
                <a:gd name="T166" fmla="*/ 0 h 125"/>
                <a:gd name="T167" fmla="*/ 139 w 139"/>
                <a:gd name="T168" fmla="*/ 125 h 12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9" h="125">
                  <a:moveTo>
                    <a:pt x="133" y="0"/>
                  </a:moveTo>
                  <a:lnTo>
                    <a:pt x="129" y="4"/>
                  </a:lnTo>
                  <a:lnTo>
                    <a:pt x="125" y="6"/>
                  </a:lnTo>
                  <a:lnTo>
                    <a:pt x="123" y="8"/>
                  </a:lnTo>
                  <a:lnTo>
                    <a:pt x="119" y="12"/>
                  </a:lnTo>
                  <a:lnTo>
                    <a:pt x="117" y="16"/>
                  </a:lnTo>
                  <a:lnTo>
                    <a:pt x="113" y="18"/>
                  </a:lnTo>
                  <a:lnTo>
                    <a:pt x="111" y="22"/>
                  </a:lnTo>
                  <a:lnTo>
                    <a:pt x="108" y="25"/>
                  </a:lnTo>
                  <a:lnTo>
                    <a:pt x="106" y="27"/>
                  </a:lnTo>
                  <a:lnTo>
                    <a:pt x="102" y="31"/>
                  </a:lnTo>
                  <a:lnTo>
                    <a:pt x="98" y="33"/>
                  </a:lnTo>
                  <a:lnTo>
                    <a:pt x="90" y="41"/>
                  </a:lnTo>
                  <a:lnTo>
                    <a:pt x="80" y="49"/>
                  </a:lnTo>
                  <a:lnTo>
                    <a:pt x="70" y="57"/>
                  </a:lnTo>
                  <a:lnTo>
                    <a:pt x="61" y="65"/>
                  </a:lnTo>
                  <a:lnTo>
                    <a:pt x="51" y="72"/>
                  </a:lnTo>
                  <a:lnTo>
                    <a:pt x="41" y="80"/>
                  </a:lnTo>
                  <a:lnTo>
                    <a:pt x="33" y="88"/>
                  </a:lnTo>
                  <a:lnTo>
                    <a:pt x="24" y="96"/>
                  </a:lnTo>
                  <a:lnTo>
                    <a:pt x="14" y="106"/>
                  </a:lnTo>
                  <a:lnTo>
                    <a:pt x="6" y="113"/>
                  </a:lnTo>
                  <a:lnTo>
                    <a:pt x="6" y="115"/>
                  </a:lnTo>
                  <a:lnTo>
                    <a:pt x="4" y="115"/>
                  </a:lnTo>
                  <a:lnTo>
                    <a:pt x="2" y="117"/>
                  </a:lnTo>
                  <a:lnTo>
                    <a:pt x="0" y="119"/>
                  </a:lnTo>
                  <a:lnTo>
                    <a:pt x="2" y="125"/>
                  </a:lnTo>
                  <a:lnTo>
                    <a:pt x="10" y="117"/>
                  </a:lnTo>
                  <a:lnTo>
                    <a:pt x="24" y="107"/>
                  </a:lnTo>
                  <a:lnTo>
                    <a:pt x="39" y="94"/>
                  </a:lnTo>
                  <a:lnTo>
                    <a:pt x="59" y="80"/>
                  </a:lnTo>
                  <a:lnTo>
                    <a:pt x="78" y="66"/>
                  </a:lnTo>
                  <a:lnTo>
                    <a:pt x="96" y="51"/>
                  </a:lnTo>
                  <a:lnTo>
                    <a:pt x="113" y="37"/>
                  </a:lnTo>
                  <a:lnTo>
                    <a:pt x="127" y="25"/>
                  </a:lnTo>
                  <a:lnTo>
                    <a:pt x="137" y="14"/>
                  </a:lnTo>
                  <a:lnTo>
                    <a:pt x="139" y="8"/>
                  </a:lnTo>
                  <a:lnTo>
                    <a:pt x="139" y="6"/>
                  </a:lnTo>
                  <a:lnTo>
                    <a:pt x="139" y="4"/>
                  </a:lnTo>
                  <a:lnTo>
                    <a:pt x="137" y="4"/>
                  </a:lnTo>
                  <a:lnTo>
                    <a:pt x="137" y="2"/>
                  </a:lnTo>
                  <a:lnTo>
                    <a:pt x="135" y="2"/>
                  </a:lnTo>
                  <a:lnTo>
                    <a:pt x="133" y="2"/>
                  </a:lnTo>
                  <a:lnTo>
                    <a:pt x="1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7" name="Freeform 78"/>
            <p:cNvSpPr>
              <a:spLocks/>
            </p:cNvSpPr>
            <p:nvPr/>
          </p:nvSpPr>
          <p:spPr bwMode="auto">
            <a:xfrm>
              <a:off x="2657" y="2284"/>
              <a:ext cx="8" cy="62"/>
            </a:xfrm>
            <a:custGeom>
              <a:avLst/>
              <a:gdLst>
                <a:gd name="T0" fmla="*/ 0 w 18"/>
                <a:gd name="T1" fmla="*/ 0 h 125"/>
                <a:gd name="T2" fmla="*/ 0 w 18"/>
                <a:gd name="T3" fmla="*/ 0 h 125"/>
                <a:gd name="T4" fmla="*/ 0 w 18"/>
                <a:gd name="T5" fmla="*/ 0 h 125"/>
                <a:gd name="T6" fmla="*/ 0 w 18"/>
                <a:gd name="T7" fmla="*/ 0 h 125"/>
                <a:gd name="T8" fmla="*/ 0 w 18"/>
                <a:gd name="T9" fmla="*/ 0 h 125"/>
                <a:gd name="T10" fmla="*/ 0 w 18"/>
                <a:gd name="T11" fmla="*/ 0 h 125"/>
                <a:gd name="T12" fmla="*/ 0 w 18"/>
                <a:gd name="T13" fmla="*/ 0 h 125"/>
                <a:gd name="T14" fmla="*/ 0 w 18"/>
                <a:gd name="T15" fmla="*/ 0 h 125"/>
                <a:gd name="T16" fmla="*/ 0 w 18"/>
                <a:gd name="T17" fmla="*/ 0 h 125"/>
                <a:gd name="T18" fmla="*/ 0 w 18"/>
                <a:gd name="T19" fmla="*/ 0 h 125"/>
                <a:gd name="T20" fmla="*/ 0 w 18"/>
                <a:gd name="T21" fmla="*/ 0 h 125"/>
                <a:gd name="T22" fmla="*/ 0 w 18"/>
                <a:gd name="T23" fmla="*/ 0 h 125"/>
                <a:gd name="T24" fmla="*/ 0 w 18"/>
                <a:gd name="T25" fmla="*/ 0 h 125"/>
                <a:gd name="T26" fmla="*/ 0 w 18"/>
                <a:gd name="T27" fmla="*/ 0 h 125"/>
                <a:gd name="T28" fmla="*/ 0 w 18"/>
                <a:gd name="T29" fmla="*/ 0 h 125"/>
                <a:gd name="T30" fmla="*/ 0 w 18"/>
                <a:gd name="T31" fmla="*/ 0 h 125"/>
                <a:gd name="T32" fmla="*/ 0 w 18"/>
                <a:gd name="T33" fmla="*/ 0 h 125"/>
                <a:gd name="T34" fmla="*/ 0 w 18"/>
                <a:gd name="T35" fmla="*/ 0 h 125"/>
                <a:gd name="T36" fmla="*/ 0 w 18"/>
                <a:gd name="T37" fmla="*/ 0 h 125"/>
                <a:gd name="T38" fmla="*/ 0 w 18"/>
                <a:gd name="T39" fmla="*/ 0 h 125"/>
                <a:gd name="T40" fmla="*/ 0 w 18"/>
                <a:gd name="T41" fmla="*/ 0 h 125"/>
                <a:gd name="T42" fmla="*/ 0 w 18"/>
                <a:gd name="T43" fmla="*/ 0 h 125"/>
                <a:gd name="T44" fmla="*/ 0 w 18"/>
                <a:gd name="T45" fmla="*/ 0 h 125"/>
                <a:gd name="T46" fmla="*/ 0 w 18"/>
                <a:gd name="T47" fmla="*/ 0 h 125"/>
                <a:gd name="T48" fmla="*/ 0 w 18"/>
                <a:gd name="T49" fmla="*/ 0 h 125"/>
                <a:gd name="T50" fmla="*/ 0 w 18"/>
                <a:gd name="T51" fmla="*/ 0 h 125"/>
                <a:gd name="T52" fmla="*/ 0 w 18"/>
                <a:gd name="T53" fmla="*/ 0 h 125"/>
                <a:gd name="T54" fmla="*/ 0 w 18"/>
                <a:gd name="T55" fmla="*/ 0 h 125"/>
                <a:gd name="T56" fmla="*/ 0 w 18"/>
                <a:gd name="T57" fmla="*/ 0 h 125"/>
                <a:gd name="T58" fmla="*/ 0 w 18"/>
                <a:gd name="T59" fmla="*/ 0 h 125"/>
                <a:gd name="T60" fmla="*/ 0 w 18"/>
                <a:gd name="T61" fmla="*/ 0 h 125"/>
                <a:gd name="T62" fmla="*/ 0 w 18"/>
                <a:gd name="T63" fmla="*/ 0 h 125"/>
                <a:gd name="T64" fmla="*/ 0 w 18"/>
                <a:gd name="T65" fmla="*/ 0 h 125"/>
                <a:gd name="T66" fmla="*/ 0 w 18"/>
                <a:gd name="T67" fmla="*/ 0 h 125"/>
                <a:gd name="T68" fmla="*/ 0 w 18"/>
                <a:gd name="T69" fmla="*/ 0 h 125"/>
                <a:gd name="T70" fmla="*/ 0 w 18"/>
                <a:gd name="T71" fmla="*/ 0 h 125"/>
                <a:gd name="T72" fmla="*/ 0 w 18"/>
                <a:gd name="T73" fmla="*/ 0 h 125"/>
                <a:gd name="T74" fmla="*/ 0 w 18"/>
                <a:gd name="T75" fmla="*/ 0 h 125"/>
                <a:gd name="T76" fmla="*/ 0 w 18"/>
                <a:gd name="T77" fmla="*/ 0 h 125"/>
                <a:gd name="T78" fmla="*/ 0 w 18"/>
                <a:gd name="T79" fmla="*/ 0 h 125"/>
                <a:gd name="T80" fmla="*/ 0 w 18"/>
                <a:gd name="T81" fmla="*/ 0 h 1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
                <a:gd name="T124" fmla="*/ 0 h 125"/>
                <a:gd name="T125" fmla="*/ 18 w 18"/>
                <a:gd name="T126" fmla="*/ 125 h 12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 h="125">
                  <a:moveTo>
                    <a:pt x="10" y="121"/>
                  </a:moveTo>
                  <a:lnTo>
                    <a:pt x="10" y="123"/>
                  </a:lnTo>
                  <a:lnTo>
                    <a:pt x="12" y="123"/>
                  </a:lnTo>
                  <a:lnTo>
                    <a:pt x="12" y="125"/>
                  </a:lnTo>
                  <a:lnTo>
                    <a:pt x="14" y="125"/>
                  </a:lnTo>
                  <a:lnTo>
                    <a:pt x="16" y="125"/>
                  </a:lnTo>
                  <a:lnTo>
                    <a:pt x="18" y="125"/>
                  </a:lnTo>
                  <a:lnTo>
                    <a:pt x="18" y="123"/>
                  </a:lnTo>
                  <a:lnTo>
                    <a:pt x="18" y="121"/>
                  </a:lnTo>
                  <a:lnTo>
                    <a:pt x="18" y="119"/>
                  </a:lnTo>
                  <a:lnTo>
                    <a:pt x="18" y="115"/>
                  </a:lnTo>
                  <a:lnTo>
                    <a:pt x="18" y="113"/>
                  </a:lnTo>
                  <a:lnTo>
                    <a:pt x="18" y="111"/>
                  </a:lnTo>
                  <a:lnTo>
                    <a:pt x="18" y="107"/>
                  </a:lnTo>
                  <a:lnTo>
                    <a:pt x="16" y="105"/>
                  </a:lnTo>
                  <a:lnTo>
                    <a:pt x="16" y="101"/>
                  </a:lnTo>
                  <a:lnTo>
                    <a:pt x="16" y="99"/>
                  </a:lnTo>
                  <a:lnTo>
                    <a:pt x="16" y="97"/>
                  </a:lnTo>
                  <a:lnTo>
                    <a:pt x="16" y="93"/>
                  </a:lnTo>
                  <a:lnTo>
                    <a:pt x="16" y="86"/>
                  </a:lnTo>
                  <a:lnTo>
                    <a:pt x="16" y="78"/>
                  </a:lnTo>
                  <a:lnTo>
                    <a:pt x="16" y="68"/>
                  </a:lnTo>
                  <a:lnTo>
                    <a:pt x="16" y="58"/>
                  </a:lnTo>
                  <a:lnTo>
                    <a:pt x="16" y="47"/>
                  </a:lnTo>
                  <a:lnTo>
                    <a:pt x="14" y="37"/>
                  </a:lnTo>
                  <a:lnTo>
                    <a:pt x="14" y="27"/>
                  </a:lnTo>
                  <a:lnTo>
                    <a:pt x="14" y="17"/>
                  </a:lnTo>
                  <a:lnTo>
                    <a:pt x="12" y="9"/>
                  </a:lnTo>
                  <a:lnTo>
                    <a:pt x="12" y="2"/>
                  </a:lnTo>
                  <a:lnTo>
                    <a:pt x="10" y="2"/>
                  </a:lnTo>
                  <a:lnTo>
                    <a:pt x="10" y="0"/>
                  </a:lnTo>
                  <a:lnTo>
                    <a:pt x="8" y="0"/>
                  </a:lnTo>
                  <a:lnTo>
                    <a:pt x="6" y="0"/>
                  </a:lnTo>
                  <a:lnTo>
                    <a:pt x="4" y="0"/>
                  </a:lnTo>
                  <a:lnTo>
                    <a:pt x="4" y="2"/>
                  </a:lnTo>
                  <a:lnTo>
                    <a:pt x="2" y="4"/>
                  </a:lnTo>
                  <a:lnTo>
                    <a:pt x="4" y="4"/>
                  </a:lnTo>
                  <a:lnTo>
                    <a:pt x="2" y="6"/>
                  </a:lnTo>
                  <a:lnTo>
                    <a:pt x="2" y="8"/>
                  </a:lnTo>
                  <a:lnTo>
                    <a:pt x="2" y="11"/>
                  </a:lnTo>
                  <a:lnTo>
                    <a:pt x="2" y="17"/>
                  </a:lnTo>
                  <a:lnTo>
                    <a:pt x="2" y="23"/>
                  </a:lnTo>
                  <a:lnTo>
                    <a:pt x="2" y="29"/>
                  </a:lnTo>
                  <a:lnTo>
                    <a:pt x="0" y="37"/>
                  </a:lnTo>
                  <a:lnTo>
                    <a:pt x="0" y="43"/>
                  </a:lnTo>
                  <a:lnTo>
                    <a:pt x="0" y="49"/>
                  </a:lnTo>
                  <a:lnTo>
                    <a:pt x="0" y="54"/>
                  </a:lnTo>
                  <a:lnTo>
                    <a:pt x="0" y="60"/>
                  </a:lnTo>
                  <a:lnTo>
                    <a:pt x="0" y="66"/>
                  </a:lnTo>
                  <a:lnTo>
                    <a:pt x="0" y="74"/>
                  </a:lnTo>
                  <a:lnTo>
                    <a:pt x="2" y="82"/>
                  </a:lnTo>
                  <a:lnTo>
                    <a:pt x="2" y="90"/>
                  </a:lnTo>
                  <a:lnTo>
                    <a:pt x="4" y="97"/>
                  </a:lnTo>
                  <a:lnTo>
                    <a:pt x="4" y="103"/>
                  </a:lnTo>
                  <a:lnTo>
                    <a:pt x="6" y="111"/>
                  </a:lnTo>
                  <a:lnTo>
                    <a:pt x="8" y="117"/>
                  </a:lnTo>
                  <a:lnTo>
                    <a:pt x="10" y="123"/>
                  </a:lnTo>
                  <a:lnTo>
                    <a:pt x="10" y="1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8" name="Freeform 79"/>
            <p:cNvSpPr>
              <a:spLocks/>
            </p:cNvSpPr>
            <p:nvPr/>
          </p:nvSpPr>
          <p:spPr bwMode="auto">
            <a:xfrm>
              <a:off x="2439" y="2226"/>
              <a:ext cx="243" cy="145"/>
            </a:xfrm>
            <a:custGeom>
              <a:avLst/>
              <a:gdLst>
                <a:gd name="T0" fmla="*/ 0 w 487"/>
                <a:gd name="T1" fmla="*/ 1 h 290"/>
                <a:gd name="T2" fmla="*/ 0 w 487"/>
                <a:gd name="T3" fmla="*/ 1 h 290"/>
                <a:gd name="T4" fmla="*/ 0 w 487"/>
                <a:gd name="T5" fmla="*/ 1 h 290"/>
                <a:gd name="T6" fmla="*/ 0 w 487"/>
                <a:gd name="T7" fmla="*/ 1 h 290"/>
                <a:gd name="T8" fmla="*/ 0 w 487"/>
                <a:gd name="T9" fmla="*/ 1 h 290"/>
                <a:gd name="T10" fmla="*/ 0 w 487"/>
                <a:gd name="T11" fmla="*/ 1 h 290"/>
                <a:gd name="T12" fmla="*/ 0 w 487"/>
                <a:gd name="T13" fmla="*/ 1 h 290"/>
                <a:gd name="T14" fmla="*/ 0 w 487"/>
                <a:gd name="T15" fmla="*/ 1 h 290"/>
                <a:gd name="T16" fmla="*/ 0 w 487"/>
                <a:gd name="T17" fmla="*/ 1 h 290"/>
                <a:gd name="T18" fmla="*/ 0 w 487"/>
                <a:gd name="T19" fmla="*/ 1 h 290"/>
                <a:gd name="T20" fmla="*/ 0 w 487"/>
                <a:gd name="T21" fmla="*/ 1 h 290"/>
                <a:gd name="T22" fmla="*/ 0 w 487"/>
                <a:gd name="T23" fmla="*/ 1 h 290"/>
                <a:gd name="T24" fmla="*/ 0 w 487"/>
                <a:gd name="T25" fmla="*/ 1 h 290"/>
                <a:gd name="T26" fmla="*/ 0 w 487"/>
                <a:gd name="T27" fmla="*/ 1 h 290"/>
                <a:gd name="T28" fmla="*/ 0 w 487"/>
                <a:gd name="T29" fmla="*/ 1 h 290"/>
                <a:gd name="T30" fmla="*/ 0 w 487"/>
                <a:gd name="T31" fmla="*/ 1 h 290"/>
                <a:gd name="T32" fmla="*/ 0 w 487"/>
                <a:gd name="T33" fmla="*/ 1 h 290"/>
                <a:gd name="T34" fmla="*/ 0 w 487"/>
                <a:gd name="T35" fmla="*/ 1 h 290"/>
                <a:gd name="T36" fmla="*/ 0 w 487"/>
                <a:gd name="T37" fmla="*/ 1 h 290"/>
                <a:gd name="T38" fmla="*/ 0 w 487"/>
                <a:gd name="T39" fmla="*/ 1 h 290"/>
                <a:gd name="T40" fmla="*/ 0 w 487"/>
                <a:gd name="T41" fmla="*/ 1 h 290"/>
                <a:gd name="T42" fmla="*/ 0 w 487"/>
                <a:gd name="T43" fmla="*/ 1 h 290"/>
                <a:gd name="T44" fmla="*/ 0 w 487"/>
                <a:gd name="T45" fmla="*/ 1 h 290"/>
                <a:gd name="T46" fmla="*/ 0 w 487"/>
                <a:gd name="T47" fmla="*/ 1 h 290"/>
                <a:gd name="T48" fmla="*/ 0 w 487"/>
                <a:gd name="T49" fmla="*/ 1 h 290"/>
                <a:gd name="T50" fmla="*/ 0 w 487"/>
                <a:gd name="T51" fmla="*/ 1 h 290"/>
                <a:gd name="T52" fmla="*/ 0 w 487"/>
                <a:gd name="T53" fmla="*/ 1 h 290"/>
                <a:gd name="T54" fmla="*/ 0 w 487"/>
                <a:gd name="T55" fmla="*/ 1 h 290"/>
                <a:gd name="T56" fmla="*/ 0 w 487"/>
                <a:gd name="T57" fmla="*/ 1 h 290"/>
                <a:gd name="T58" fmla="*/ 0 w 487"/>
                <a:gd name="T59" fmla="*/ 1 h 290"/>
                <a:gd name="T60" fmla="*/ 0 w 487"/>
                <a:gd name="T61" fmla="*/ 1 h 290"/>
                <a:gd name="T62" fmla="*/ 0 w 487"/>
                <a:gd name="T63" fmla="*/ 1 h 290"/>
                <a:gd name="T64" fmla="*/ 0 w 487"/>
                <a:gd name="T65" fmla="*/ 1 h 290"/>
                <a:gd name="T66" fmla="*/ 0 w 487"/>
                <a:gd name="T67" fmla="*/ 1 h 290"/>
                <a:gd name="T68" fmla="*/ 0 w 487"/>
                <a:gd name="T69" fmla="*/ 1 h 290"/>
                <a:gd name="T70" fmla="*/ 0 w 487"/>
                <a:gd name="T71" fmla="*/ 1 h 290"/>
                <a:gd name="T72" fmla="*/ 0 w 487"/>
                <a:gd name="T73" fmla="*/ 1 h 290"/>
                <a:gd name="T74" fmla="*/ 0 w 487"/>
                <a:gd name="T75" fmla="*/ 1 h 290"/>
                <a:gd name="T76" fmla="*/ 0 w 487"/>
                <a:gd name="T77" fmla="*/ 1 h 290"/>
                <a:gd name="T78" fmla="*/ 0 w 487"/>
                <a:gd name="T79" fmla="*/ 1 h 290"/>
                <a:gd name="T80" fmla="*/ 0 w 487"/>
                <a:gd name="T81" fmla="*/ 1 h 290"/>
                <a:gd name="T82" fmla="*/ 0 w 487"/>
                <a:gd name="T83" fmla="*/ 1 h 290"/>
                <a:gd name="T84" fmla="*/ 0 w 487"/>
                <a:gd name="T85" fmla="*/ 1 h 290"/>
                <a:gd name="T86" fmla="*/ 0 w 487"/>
                <a:gd name="T87" fmla="*/ 1 h 290"/>
                <a:gd name="T88" fmla="*/ 0 w 487"/>
                <a:gd name="T89" fmla="*/ 1 h 290"/>
                <a:gd name="T90" fmla="*/ 0 w 487"/>
                <a:gd name="T91" fmla="*/ 1 h 290"/>
                <a:gd name="T92" fmla="*/ 0 w 487"/>
                <a:gd name="T93" fmla="*/ 1 h 29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87"/>
                <a:gd name="T142" fmla="*/ 0 h 290"/>
                <a:gd name="T143" fmla="*/ 487 w 487"/>
                <a:gd name="T144" fmla="*/ 290 h 29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87" h="290">
                  <a:moveTo>
                    <a:pt x="358" y="260"/>
                  </a:moveTo>
                  <a:lnTo>
                    <a:pt x="337" y="260"/>
                  </a:lnTo>
                  <a:lnTo>
                    <a:pt x="305" y="258"/>
                  </a:lnTo>
                  <a:lnTo>
                    <a:pt x="264" y="256"/>
                  </a:lnTo>
                  <a:lnTo>
                    <a:pt x="219" y="254"/>
                  </a:lnTo>
                  <a:lnTo>
                    <a:pt x="172" y="250"/>
                  </a:lnTo>
                  <a:lnTo>
                    <a:pt x="128" y="247"/>
                  </a:lnTo>
                  <a:lnTo>
                    <a:pt x="86" y="245"/>
                  </a:lnTo>
                  <a:lnTo>
                    <a:pt x="53" y="243"/>
                  </a:lnTo>
                  <a:lnTo>
                    <a:pt x="32" y="241"/>
                  </a:lnTo>
                  <a:lnTo>
                    <a:pt x="24" y="239"/>
                  </a:lnTo>
                  <a:lnTo>
                    <a:pt x="20" y="235"/>
                  </a:lnTo>
                  <a:lnTo>
                    <a:pt x="20" y="221"/>
                  </a:lnTo>
                  <a:lnTo>
                    <a:pt x="20" y="204"/>
                  </a:lnTo>
                  <a:lnTo>
                    <a:pt x="20" y="184"/>
                  </a:lnTo>
                  <a:lnTo>
                    <a:pt x="20" y="161"/>
                  </a:lnTo>
                  <a:lnTo>
                    <a:pt x="22" y="139"/>
                  </a:lnTo>
                  <a:lnTo>
                    <a:pt x="22" y="116"/>
                  </a:lnTo>
                  <a:lnTo>
                    <a:pt x="26" y="94"/>
                  </a:lnTo>
                  <a:lnTo>
                    <a:pt x="30" y="77"/>
                  </a:lnTo>
                  <a:lnTo>
                    <a:pt x="34" y="63"/>
                  </a:lnTo>
                  <a:lnTo>
                    <a:pt x="42" y="53"/>
                  </a:lnTo>
                  <a:lnTo>
                    <a:pt x="49" y="47"/>
                  </a:lnTo>
                  <a:lnTo>
                    <a:pt x="57" y="41"/>
                  </a:lnTo>
                  <a:lnTo>
                    <a:pt x="65" y="38"/>
                  </a:lnTo>
                  <a:lnTo>
                    <a:pt x="73" y="32"/>
                  </a:lnTo>
                  <a:lnTo>
                    <a:pt x="83" y="28"/>
                  </a:lnTo>
                  <a:lnTo>
                    <a:pt x="90" y="22"/>
                  </a:lnTo>
                  <a:lnTo>
                    <a:pt x="100" y="18"/>
                  </a:lnTo>
                  <a:lnTo>
                    <a:pt x="108" y="14"/>
                  </a:lnTo>
                  <a:lnTo>
                    <a:pt x="116" y="8"/>
                  </a:lnTo>
                  <a:lnTo>
                    <a:pt x="124" y="2"/>
                  </a:lnTo>
                  <a:lnTo>
                    <a:pt x="124" y="0"/>
                  </a:lnTo>
                  <a:lnTo>
                    <a:pt x="94" y="10"/>
                  </a:lnTo>
                  <a:lnTo>
                    <a:pt x="71" y="18"/>
                  </a:lnTo>
                  <a:lnTo>
                    <a:pt x="51" y="26"/>
                  </a:lnTo>
                  <a:lnTo>
                    <a:pt x="36" y="34"/>
                  </a:lnTo>
                  <a:lnTo>
                    <a:pt x="24" y="43"/>
                  </a:lnTo>
                  <a:lnTo>
                    <a:pt x="14" y="55"/>
                  </a:lnTo>
                  <a:lnTo>
                    <a:pt x="6" y="71"/>
                  </a:lnTo>
                  <a:lnTo>
                    <a:pt x="2" y="90"/>
                  </a:lnTo>
                  <a:lnTo>
                    <a:pt x="0" y="116"/>
                  </a:lnTo>
                  <a:lnTo>
                    <a:pt x="0" y="149"/>
                  </a:lnTo>
                  <a:lnTo>
                    <a:pt x="0" y="159"/>
                  </a:lnTo>
                  <a:lnTo>
                    <a:pt x="2" y="170"/>
                  </a:lnTo>
                  <a:lnTo>
                    <a:pt x="4" y="184"/>
                  </a:lnTo>
                  <a:lnTo>
                    <a:pt x="6" y="196"/>
                  </a:lnTo>
                  <a:lnTo>
                    <a:pt x="10" y="207"/>
                  </a:lnTo>
                  <a:lnTo>
                    <a:pt x="12" y="219"/>
                  </a:lnTo>
                  <a:lnTo>
                    <a:pt x="14" y="229"/>
                  </a:lnTo>
                  <a:lnTo>
                    <a:pt x="18" y="237"/>
                  </a:lnTo>
                  <a:lnTo>
                    <a:pt x="18" y="241"/>
                  </a:lnTo>
                  <a:lnTo>
                    <a:pt x="20" y="243"/>
                  </a:lnTo>
                  <a:lnTo>
                    <a:pt x="20" y="245"/>
                  </a:lnTo>
                  <a:lnTo>
                    <a:pt x="20" y="247"/>
                  </a:lnTo>
                  <a:lnTo>
                    <a:pt x="22" y="249"/>
                  </a:lnTo>
                  <a:lnTo>
                    <a:pt x="22" y="250"/>
                  </a:lnTo>
                  <a:lnTo>
                    <a:pt x="24" y="250"/>
                  </a:lnTo>
                  <a:lnTo>
                    <a:pt x="24" y="252"/>
                  </a:lnTo>
                  <a:lnTo>
                    <a:pt x="26" y="252"/>
                  </a:lnTo>
                  <a:lnTo>
                    <a:pt x="26" y="254"/>
                  </a:lnTo>
                  <a:lnTo>
                    <a:pt x="28" y="254"/>
                  </a:lnTo>
                  <a:lnTo>
                    <a:pt x="43" y="260"/>
                  </a:lnTo>
                  <a:lnTo>
                    <a:pt x="73" y="264"/>
                  </a:lnTo>
                  <a:lnTo>
                    <a:pt x="110" y="268"/>
                  </a:lnTo>
                  <a:lnTo>
                    <a:pt x="153" y="274"/>
                  </a:lnTo>
                  <a:lnTo>
                    <a:pt x="200" y="278"/>
                  </a:lnTo>
                  <a:lnTo>
                    <a:pt x="249" y="282"/>
                  </a:lnTo>
                  <a:lnTo>
                    <a:pt x="294" y="286"/>
                  </a:lnTo>
                  <a:lnTo>
                    <a:pt x="333" y="288"/>
                  </a:lnTo>
                  <a:lnTo>
                    <a:pt x="366" y="290"/>
                  </a:lnTo>
                  <a:lnTo>
                    <a:pt x="389" y="290"/>
                  </a:lnTo>
                  <a:lnTo>
                    <a:pt x="397" y="290"/>
                  </a:lnTo>
                  <a:lnTo>
                    <a:pt x="407" y="290"/>
                  </a:lnTo>
                  <a:lnTo>
                    <a:pt x="419" y="290"/>
                  </a:lnTo>
                  <a:lnTo>
                    <a:pt x="432" y="290"/>
                  </a:lnTo>
                  <a:lnTo>
                    <a:pt x="444" y="290"/>
                  </a:lnTo>
                  <a:lnTo>
                    <a:pt x="456" y="288"/>
                  </a:lnTo>
                  <a:lnTo>
                    <a:pt x="468" y="286"/>
                  </a:lnTo>
                  <a:lnTo>
                    <a:pt x="475" y="282"/>
                  </a:lnTo>
                  <a:lnTo>
                    <a:pt x="483" y="276"/>
                  </a:lnTo>
                  <a:lnTo>
                    <a:pt x="487" y="268"/>
                  </a:lnTo>
                  <a:lnTo>
                    <a:pt x="481" y="264"/>
                  </a:lnTo>
                  <a:lnTo>
                    <a:pt x="470" y="262"/>
                  </a:lnTo>
                  <a:lnTo>
                    <a:pt x="458" y="260"/>
                  </a:lnTo>
                  <a:lnTo>
                    <a:pt x="442" y="260"/>
                  </a:lnTo>
                  <a:lnTo>
                    <a:pt x="427" y="260"/>
                  </a:lnTo>
                  <a:lnTo>
                    <a:pt x="411" y="260"/>
                  </a:lnTo>
                  <a:lnTo>
                    <a:pt x="395" y="260"/>
                  </a:lnTo>
                  <a:lnTo>
                    <a:pt x="382" y="260"/>
                  </a:lnTo>
                  <a:lnTo>
                    <a:pt x="368" y="260"/>
                  </a:lnTo>
                  <a:lnTo>
                    <a:pt x="360" y="260"/>
                  </a:lnTo>
                  <a:lnTo>
                    <a:pt x="358" y="2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69" name="Freeform 80"/>
            <p:cNvSpPr>
              <a:spLocks/>
            </p:cNvSpPr>
            <p:nvPr/>
          </p:nvSpPr>
          <p:spPr bwMode="auto">
            <a:xfrm>
              <a:off x="2693" y="2196"/>
              <a:ext cx="65" cy="152"/>
            </a:xfrm>
            <a:custGeom>
              <a:avLst/>
              <a:gdLst>
                <a:gd name="T0" fmla="*/ 0 w 131"/>
                <a:gd name="T1" fmla="*/ 0 h 305"/>
                <a:gd name="T2" fmla="*/ 0 w 131"/>
                <a:gd name="T3" fmla="*/ 0 h 305"/>
                <a:gd name="T4" fmla="*/ 0 w 131"/>
                <a:gd name="T5" fmla="*/ 0 h 305"/>
                <a:gd name="T6" fmla="*/ 0 w 131"/>
                <a:gd name="T7" fmla="*/ 0 h 305"/>
                <a:gd name="T8" fmla="*/ 0 w 131"/>
                <a:gd name="T9" fmla="*/ 0 h 305"/>
                <a:gd name="T10" fmla="*/ 0 w 131"/>
                <a:gd name="T11" fmla="*/ 0 h 305"/>
                <a:gd name="T12" fmla="*/ 0 w 131"/>
                <a:gd name="T13" fmla="*/ 0 h 305"/>
                <a:gd name="T14" fmla="*/ 0 w 131"/>
                <a:gd name="T15" fmla="*/ 0 h 305"/>
                <a:gd name="T16" fmla="*/ 0 w 131"/>
                <a:gd name="T17" fmla="*/ 0 h 305"/>
                <a:gd name="T18" fmla="*/ 0 w 131"/>
                <a:gd name="T19" fmla="*/ 0 h 305"/>
                <a:gd name="T20" fmla="*/ 0 w 131"/>
                <a:gd name="T21" fmla="*/ 0 h 305"/>
                <a:gd name="T22" fmla="*/ 0 w 131"/>
                <a:gd name="T23" fmla="*/ 0 h 305"/>
                <a:gd name="T24" fmla="*/ 0 w 131"/>
                <a:gd name="T25" fmla="*/ 0 h 305"/>
                <a:gd name="T26" fmla="*/ 0 w 131"/>
                <a:gd name="T27" fmla="*/ 0 h 305"/>
                <a:gd name="T28" fmla="*/ 0 w 131"/>
                <a:gd name="T29" fmla="*/ 0 h 305"/>
                <a:gd name="T30" fmla="*/ 0 w 131"/>
                <a:gd name="T31" fmla="*/ 0 h 305"/>
                <a:gd name="T32" fmla="*/ 0 w 131"/>
                <a:gd name="T33" fmla="*/ 0 h 305"/>
                <a:gd name="T34" fmla="*/ 0 w 131"/>
                <a:gd name="T35" fmla="*/ 0 h 305"/>
                <a:gd name="T36" fmla="*/ 0 w 131"/>
                <a:gd name="T37" fmla="*/ 0 h 305"/>
                <a:gd name="T38" fmla="*/ 0 w 131"/>
                <a:gd name="T39" fmla="*/ 0 h 305"/>
                <a:gd name="T40" fmla="*/ 0 w 131"/>
                <a:gd name="T41" fmla="*/ 0 h 305"/>
                <a:gd name="T42" fmla="*/ 0 w 131"/>
                <a:gd name="T43" fmla="*/ 0 h 305"/>
                <a:gd name="T44" fmla="*/ 0 w 131"/>
                <a:gd name="T45" fmla="*/ 0 h 305"/>
                <a:gd name="T46" fmla="*/ 0 w 131"/>
                <a:gd name="T47" fmla="*/ 0 h 305"/>
                <a:gd name="T48" fmla="*/ 0 w 131"/>
                <a:gd name="T49" fmla="*/ 0 h 305"/>
                <a:gd name="T50" fmla="*/ 0 w 131"/>
                <a:gd name="T51" fmla="*/ 0 h 305"/>
                <a:gd name="T52" fmla="*/ 0 w 131"/>
                <a:gd name="T53" fmla="*/ 0 h 305"/>
                <a:gd name="T54" fmla="*/ 0 w 131"/>
                <a:gd name="T55" fmla="*/ 0 h 305"/>
                <a:gd name="T56" fmla="*/ 0 w 131"/>
                <a:gd name="T57" fmla="*/ 0 h 305"/>
                <a:gd name="T58" fmla="*/ 0 w 131"/>
                <a:gd name="T59" fmla="*/ 0 h 305"/>
                <a:gd name="T60" fmla="*/ 0 w 131"/>
                <a:gd name="T61" fmla="*/ 0 h 305"/>
                <a:gd name="T62" fmla="*/ 0 w 131"/>
                <a:gd name="T63" fmla="*/ 0 h 305"/>
                <a:gd name="T64" fmla="*/ 0 w 131"/>
                <a:gd name="T65" fmla="*/ 0 h 305"/>
                <a:gd name="T66" fmla="*/ 0 w 131"/>
                <a:gd name="T67" fmla="*/ 0 h 305"/>
                <a:gd name="T68" fmla="*/ 0 w 131"/>
                <a:gd name="T69" fmla="*/ 0 h 305"/>
                <a:gd name="T70" fmla="*/ 0 w 131"/>
                <a:gd name="T71" fmla="*/ 0 h 305"/>
                <a:gd name="T72" fmla="*/ 0 w 131"/>
                <a:gd name="T73" fmla="*/ 0 h 305"/>
                <a:gd name="T74" fmla="*/ 0 w 131"/>
                <a:gd name="T75" fmla="*/ 0 h 305"/>
                <a:gd name="T76" fmla="*/ 0 w 131"/>
                <a:gd name="T77" fmla="*/ 0 h 305"/>
                <a:gd name="T78" fmla="*/ 0 w 131"/>
                <a:gd name="T79" fmla="*/ 0 h 305"/>
                <a:gd name="T80" fmla="*/ 0 w 131"/>
                <a:gd name="T81" fmla="*/ 0 h 305"/>
                <a:gd name="T82" fmla="*/ 0 w 131"/>
                <a:gd name="T83" fmla="*/ 0 h 305"/>
                <a:gd name="T84" fmla="*/ 0 w 131"/>
                <a:gd name="T85" fmla="*/ 0 h 305"/>
                <a:gd name="T86" fmla="*/ 0 w 131"/>
                <a:gd name="T87" fmla="*/ 0 h 305"/>
                <a:gd name="T88" fmla="*/ 0 w 131"/>
                <a:gd name="T89" fmla="*/ 0 h 305"/>
                <a:gd name="T90" fmla="*/ 0 w 131"/>
                <a:gd name="T91" fmla="*/ 0 h 305"/>
                <a:gd name="T92" fmla="*/ 0 w 131"/>
                <a:gd name="T93" fmla="*/ 0 h 305"/>
                <a:gd name="T94" fmla="*/ 0 w 131"/>
                <a:gd name="T95" fmla="*/ 0 h 305"/>
                <a:gd name="T96" fmla="*/ 0 w 131"/>
                <a:gd name="T97" fmla="*/ 0 h 305"/>
                <a:gd name="T98" fmla="*/ 0 w 131"/>
                <a:gd name="T99" fmla="*/ 0 h 305"/>
                <a:gd name="T100" fmla="*/ 0 w 131"/>
                <a:gd name="T101" fmla="*/ 0 h 305"/>
                <a:gd name="T102" fmla="*/ 0 w 131"/>
                <a:gd name="T103" fmla="*/ 0 h 305"/>
                <a:gd name="T104" fmla="*/ 0 w 131"/>
                <a:gd name="T105" fmla="*/ 0 h 30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1"/>
                <a:gd name="T160" fmla="*/ 0 h 305"/>
                <a:gd name="T161" fmla="*/ 131 w 131"/>
                <a:gd name="T162" fmla="*/ 305 h 30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1" h="305">
                  <a:moveTo>
                    <a:pt x="123" y="184"/>
                  </a:moveTo>
                  <a:lnTo>
                    <a:pt x="125" y="184"/>
                  </a:lnTo>
                  <a:lnTo>
                    <a:pt x="125" y="182"/>
                  </a:lnTo>
                  <a:lnTo>
                    <a:pt x="123" y="182"/>
                  </a:lnTo>
                  <a:lnTo>
                    <a:pt x="123" y="180"/>
                  </a:lnTo>
                  <a:lnTo>
                    <a:pt x="121" y="180"/>
                  </a:lnTo>
                  <a:lnTo>
                    <a:pt x="121" y="178"/>
                  </a:lnTo>
                  <a:lnTo>
                    <a:pt x="123" y="172"/>
                  </a:lnTo>
                  <a:lnTo>
                    <a:pt x="125" y="166"/>
                  </a:lnTo>
                  <a:lnTo>
                    <a:pt x="127" y="158"/>
                  </a:lnTo>
                  <a:lnTo>
                    <a:pt x="129" y="150"/>
                  </a:lnTo>
                  <a:lnTo>
                    <a:pt x="129" y="142"/>
                  </a:lnTo>
                  <a:lnTo>
                    <a:pt x="131" y="135"/>
                  </a:lnTo>
                  <a:lnTo>
                    <a:pt x="131" y="127"/>
                  </a:lnTo>
                  <a:lnTo>
                    <a:pt x="131" y="121"/>
                  </a:lnTo>
                  <a:lnTo>
                    <a:pt x="131" y="115"/>
                  </a:lnTo>
                  <a:lnTo>
                    <a:pt x="131" y="111"/>
                  </a:lnTo>
                  <a:lnTo>
                    <a:pt x="131" y="101"/>
                  </a:lnTo>
                  <a:lnTo>
                    <a:pt x="131" y="90"/>
                  </a:lnTo>
                  <a:lnTo>
                    <a:pt x="131" y="78"/>
                  </a:lnTo>
                  <a:lnTo>
                    <a:pt x="131" y="66"/>
                  </a:lnTo>
                  <a:lnTo>
                    <a:pt x="129" y="55"/>
                  </a:lnTo>
                  <a:lnTo>
                    <a:pt x="127" y="43"/>
                  </a:lnTo>
                  <a:lnTo>
                    <a:pt x="123" y="31"/>
                  </a:lnTo>
                  <a:lnTo>
                    <a:pt x="117" y="21"/>
                  </a:lnTo>
                  <a:lnTo>
                    <a:pt x="111" y="14"/>
                  </a:lnTo>
                  <a:lnTo>
                    <a:pt x="103" y="8"/>
                  </a:lnTo>
                  <a:lnTo>
                    <a:pt x="99" y="6"/>
                  </a:lnTo>
                  <a:lnTo>
                    <a:pt x="95" y="6"/>
                  </a:lnTo>
                  <a:lnTo>
                    <a:pt x="92" y="4"/>
                  </a:lnTo>
                  <a:lnTo>
                    <a:pt x="88" y="2"/>
                  </a:lnTo>
                  <a:lnTo>
                    <a:pt x="84" y="2"/>
                  </a:lnTo>
                  <a:lnTo>
                    <a:pt x="78" y="2"/>
                  </a:lnTo>
                  <a:lnTo>
                    <a:pt x="74" y="2"/>
                  </a:lnTo>
                  <a:lnTo>
                    <a:pt x="70" y="0"/>
                  </a:lnTo>
                  <a:lnTo>
                    <a:pt x="66" y="0"/>
                  </a:lnTo>
                  <a:lnTo>
                    <a:pt x="62" y="0"/>
                  </a:lnTo>
                  <a:lnTo>
                    <a:pt x="60" y="0"/>
                  </a:lnTo>
                  <a:lnTo>
                    <a:pt x="58" y="0"/>
                  </a:lnTo>
                  <a:lnTo>
                    <a:pt x="56" y="0"/>
                  </a:lnTo>
                  <a:lnTo>
                    <a:pt x="54" y="0"/>
                  </a:lnTo>
                  <a:lnTo>
                    <a:pt x="52" y="0"/>
                  </a:lnTo>
                  <a:lnTo>
                    <a:pt x="50" y="2"/>
                  </a:lnTo>
                  <a:lnTo>
                    <a:pt x="49" y="2"/>
                  </a:lnTo>
                  <a:lnTo>
                    <a:pt x="47" y="4"/>
                  </a:lnTo>
                  <a:lnTo>
                    <a:pt x="47" y="6"/>
                  </a:lnTo>
                  <a:lnTo>
                    <a:pt x="47" y="8"/>
                  </a:lnTo>
                  <a:lnTo>
                    <a:pt x="47" y="10"/>
                  </a:lnTo>
                  <a:lnTo>
                    <a:pt x="47" y="12"/>
                  </a:lnTo>
                  <a:lnTo>
                    <a:pt x="49" y="12"/>
                  </a:lnTo>
                  <a:lnTo>
                    <a:pt x="49" y="14"/>
                  </a:lnTo>
                  <a:lnTo>
                    <a:pt x="50" y="14"/>
                  </a:lnTo>
                  <a:lnTo>
                    <a:pt x="52" y="14"/>
                  </a:lnTo>
                  <a:lnTo>
                    <a:pt x="58" y="14"/>
                  </a:lnTo>
                  <a:lnTo>
                    <a:pt x="62" y="14"/>
                  </a:lnTo>
                  <a:lnTo>
                    <a:pt x="66" y="14"/>
                  </a:lnTo>
                  <a:lnTo>
                    <a:pt x="70" y="16"/>
                  </a:lnTo>
                  <a:lnTo>
                    <a:pt x="76" y="16"/>
                  </a:lnTo>
                  <a:lnTo>
                    <a:pt x="80" y="16"/>
                  </a:lnTo>
                  <a:lnTo>
                    <a:pt x="84" y="17"/>
                  </a:lnTo>
                  <a:lnTo>
                    <a:pt x="88" y="17"/>
                  </a:lnTo>
                  <a:lnTo>
                    <a:pt x="93" y="19"/>
                  </a:lnTo>
                  <a:lnTo>
                    <a:pt x="97" y="21"/>
                  </a:lnTo>
                  <a:lnTo>
                    <a:pt x="101" y="23"/>
                  </a:lnTo>
                  <a:lnTo>
                    <a:pt x="103" y="37"/>
                  </a:lnTo>
                  <a:lnTo>
                    <a:pt x="103" y="53"/>
                  </a:lnTo>
                  <a:lnTo>
                    <a:pt x="105" y="72"/>
                  </a:lnTo>
                  <a:lnTo>
                    <a:pt x="105" y="94"/>
                  </a:lnTo>
                  <a:lnTo>
                    <a:pt x="105" y="115"/>
                  </a:lnTo>
                  <a:lnTo>
                    <a:pt x="105" y="135"/>
                  </a:lnTo>
                  <a:lnTo>
                    <a:pt x="105" y="154"/>
                  </a:lnTo>
                  <a:lnTo>
                    <a:pt x="107" y="168"/>
                  </a:lnTo>
                  <a:lnTo>
                    <a:pt x="107" y="178"/>
                  </a:lnTo>
                  <a:lnTo>
                    <a:pt x="109" y="184"/>
                  </a:lnTo>
                  <a:lnTo>
                    <a:pt x="99" y="195"/>
                  </a:lnTo>
                  <a:lnTo>
                    <a:pt x="88" y="207"/>
                  </a:lnTo>
                  <a:lnTo>
                    <a:pt x="78" y="219"/>
                  </a:lnTo>
                  <a:lnTo>
                    <a:pt x="66" y="230"/>
                  </a:lnTo>
                  <a:lnTo>
                    <a:pt x="56" y="242"/>
                  </a:lnTo>
                  <a:lnTo>
                    <a:pt x="45" y="254"/>
                  </a:lnTo>
                  <a:lnTo>
                    <a:pt x="33" y="266"/>
                  </a:lnTo>
                  <a:lnTo>
                    <a:pt x="23" y="277"/>
                  </a:lnTo>
                  <a:lnTo>
                    <a:pt x="11" y="289"/>
                  </a:lnTo>
                  <a:lnTo>
                    <a:pt x="2" y="301"/>
                  </a:lnTo>
                  <a:lnTo>
                    <a:pt x="0" y="305"/>
                  </a:lnTo>
                  <a:lnTo>
                    <a:pt x="4" y="305"/>
                  </a:lnTo>
                  <a:lnTo>
                    <a:pt x="7" y="303"/>
                  </a:lnTo>
                  <a:lnTo>
                    <a:pt x="17" y="295"/>
                  </a:lnTo>
                  <a:lnTo>
                    <a:pt x="31" y="285"/>
                  </a:lnTo>
                  <a:lnTo>
                    <a:pt x="47" y="271"/>
                  </a:lnTo>
                  <a:lnTo>
                    <a:pt x="64" y="256"/>
                  </a:lnTo>
                  <a:lnTo>
                    <a:pt x="82" y="240"/>
                  </a:lnTo>
                  <a:lnTo>
                    <a:pt x="97" y="225"/>
                  </a:lnTo>
                  <a:lnTo>
                    <a:pt x="111" y="209"/>
                  </a:lnTo>
                  <a:lnTo>
                    <a:pt x="121" y="195"/>
                  </a:lnTo>
                  <a:lnTo>
                    <a:pt x="125" y="184"/>
                  </a:lnTo>
                  <a:lnTo>
                    <a:pt x="123" y="1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0" name="Freeform 81"/>
            <p:cNvSpPr>
              <a:spLocks/>
            </p:cNvSpPr>
            <p:nvPr/>
          </p:nvSpPr>
          <p:spPr bwMode="auto">
            <a:xfrm>
              <a:off x="2715" y="2245"/>
              <a:ext cx="23" cy="21"/>
            </a:xfrm>
            <a:custGeom>
              <a:avLst/>
              <a:gdLst>
                <a:gd name="T0" fmla="*/ 1 w 45"/>
                <a:gd name="T1" fmla="*/ 0 h 43"/>
                <a:gd name="T2" fmla="*/ 1 w 45"/>
                <a:gd name="T3" fmla="*/ 0 h 43"/>
                <a:gd name="T4" fmla="*/ 1 w 45"/>
                <a:gd name="T5" fmla="*/ 0 h 43"/>
                <a:gd name="T6" fmla="*/ 1 w 45"/>
                <a:gd name="T7" fmla="*/ 0 h 43"/>
                <a:gd name="T8" fmla="*/ 1 w 45"/>
                <a:gd name="T9" fmla="*/ 0 h 43"/>
                <a:gd name="T10" fmla="*/ 1 w 45"/>
                <a:gd name="T11" fmla="*/ 0 h 43"/>
                <a:gd name="T12" fmla="*/ 1 w 45"/>
                <a:gd name="T13" fmla="*/ 0 h 43"/>
                <a:gd name="T14" fmla="*/ 1 w 45"/>
                <a:gd name="T15" fmla="*/ 0 h 43"/>
                <a:gd name="T16" fmla="*/ 1 w 45"/>
                <a:gd name="T17" fmla="*/ 0 h 43"/>
                <a:gd name="T18" fmla="*/ 1 w 45"/>
                <a:gd name="T19" fmla="*/ 0 h 43"/>
                <a:gd name="T20" fmla="*/ 1 w 45"/>
                <a:gd name="T21" fmla="*/ 0 h 43"/>
                <a:gd name="T22" fmla="*/ 1 w 45"/>
                <a:gd name="T23" fmla="*/ 0 h 43"/>
                <a:gd name="T24" fmla="*/ 1 w 45"/>
                <a:gd name="T25" fmla="*/ 0 h 43"/>
                <a:gd name="T26" fmla="*/ 1 w 45"/>
                <a:gd name="T27" fmla="*/ 0 h 43"/>
                <a:gd name="T28" fmla="*/ 1 w 45"/>
                <a:gd name="T29" fmla="*/ 0 h 43"/>
                <a:gd name="T30" fmla="*/ 1 w 45"/>
                <a:gd name="T31" fmla="*/ 0 h 43"/>
                <a:gd name="T32" fmla="*/ 1 w 45"/>
                <a:gd name="T33" fmla="*/ 0 h 43"/>
                <a:gd name="T34" fmla="*/ 1 w 45"/>
                <a:gd name="T35" fmla="*/ 0 h 43"/>
                <a:gd name="T36" fmla="*/ 1 w 45"/>
                <a:gd name="T37" fmla="*/ 0 h 43"/>
                <a:gd name="T38" fmla="*/ 1 w 45"/>
                <a:gd name="T39" fmla="*/ 0 h 43"/>
                <a:gd name="T40" fmla="*/ 1 w 45"/>
                <a:gd name="T41" fmla="*/ 0 h 43"/>
                <a:gd name="T42" fmla="*/ 1 w 45"/>
                <a:gd name="T43" fmla="*/ 0 h 43"/>
                <a:gd name="T44" fmla="*/ 1 w 45"/>
                <a:gd name="T45" fmla="*/ 0 h 43"/>
                <a:gd name="T46" fmla="*/ 1 w 45"/>
                <a:gd name="T47" fmla="*/ 0 h 43"/>
                <a:gd name="T48" fmla="*/ 1 w 45"/>
                <a:gd name="T49" fmla="*/ 0 h 43"/>
                <a:gd name="T50" fmla="*/ 1 w 45"/>
                <a:gd name="T51" fmla="*/ 0 h 43"/>
                <a:gd name="T52" fmla="*/ 1 w 45"/>
                <a:gd name="T53" fmla="*/ 0 h 43"/>
                <a:gd name="T54" fmla="*/ 1 w 45"/>
                <a:gd name="T55" fmla="*/ 0 h 43"/>
                <a:gd name="T56" fmla="*/ 1 w 45"/>
                <a:gd name="T57" fmla="*/ 0 h 43"/>
                <a:gd name="T58" fmla="*/ 1 w 45"/>
                <a:gd name="T59" fmla="*/ 0 h 43"/>
                <a:gd name="T60" fmla="*/ 1 w 45"/>
                <a:gd name="T61" fmla="*/ 0 h 43"/>
                <a:gd name="T62" fmla="*/ 1 w 45"/>
                <a:gd name="T63" fmla="*/ 0 h 43"/>
                <a:gd name="T64" fmla="*/ 1 w 45"/>
                <a:gd name="T65" fmla="*/ 0 h 43"/>
                <a:gd name="T66" fmla="*/ 1 w 45"/>
                <a:gd name="T67" fmla="*/ 0 h 43"/>
                <a:gd name="T68" fmla="*/ 1 w 45"/>
                <a:gd name="T69" fmla="*/ 0 h 43"/>
                <a:gd name="T70" fmla="*/ 1 w 45"/>
                <a:gd name="T71" fmla="*/ 0 h 43"/>
                <a:gd name="T72" fmla="*/ 1 w 45"/>
                <a:gd name="T73" fmla="*/ 0 h 43"/>
                <a:gd name="T74" fmla="*/ 1 w 45"/>
                <a:gd name="T75" fmla="*/ 0 h 43"/>
                <a:gd name="T76" fmla="*/ 1 w 45"/>
                <a:gd name="T77" fmla="*/ 0 h 43"/>
                <a:gd name="T78" fmla="*/ 1 w 45"/>
                <a:gd name="T79" fmla="*/ 0 h 43"/>
                <a:gd name="T80" fmla="*/ 0 w 45"/>
                <a:gd name="T81" fmla="*/ 0 h 43"/>
                <a:gd name="T82" fmla="*/ 1 w 45"/>
                <a:gd name="T83" fmla="*/ 0 h 43"/>
                <a:gd name="T84" fmla="*/ 1 w 45"/>
                <a:gd name="T85" fmla="*/ 0 h 43"/>
                <a:gd name="T86" fmla="*/ 1 w 45"/>
                <a:gd name="T87" fmla="*/ 0 h 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
                <a:gd name="T133" fmla="*/ 0 h 43"/>
                <a:gd name="T134" fmla="*/ 45 w 45"/>
                <a:gd name="T135" fmla="*/ 43 h 4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 h="43">
                  <a:moveTo>
                    <a:pt x="2" y="43"/>
                  </a:moveTo>
                  <a:lnTo>
                    <a:pt x="7" y="41"/>
                  </a:lnTo>
                  <a:lnTo>
                    <a:pt x="11" y="37"/>
                  </a:lnTo>
                  <a:lnTo>
                    <a:pt x="15" y="33"/>
                  </a:lnTo>
                  <a:lnTo>
                    <a:pt x="19" y="29"/>
                  </a:lnTo>
                  <a:lnTo>
                    <a:pt x="23" y="27"/>
                  </a:lnTo>
                  <a:lnTo>
                    <a:pt x="27" y="23"/>
                  </a:lnTo>
                  <a:lnTo>
                    <a:pt x="31" y="19"/>
                  </a:lnTo>
                  <a:lnTo>
                    <a:pt x="35" y="15"/>
                  </a:lnTo>
                  <a:lnTo>
                    <a:pt x="39" y="11"/>
                  </a:lnTo>
                  <a:lnTo>
                    <a:pt x="43" y="9"/>
                  </a:lnTo>
                  <a:lnTo>
                    <a:pt x="43" y="7"/>
                  </a:lnTo>
                  <a:lnTo>
                    <a:pt x="45" y="7"/>
                  </a:lnTo>
                  <a:lnTo>
                    <a:pt x="45" y="5"/>
                  </a:lnTo>
                  <a:lnTo>
                    <a:pt x="45" y="3"/>
                  </a:lnTo>
                  <a:lnTo>
                    <a:pt x="45" y="2"/>
                  </a:lnTo>
                  <a:lnTo>
                    <a:pt x="43" y="2"/>
                  </a:lnTo>
                  <a:lnTo>
                    <a:pt x="43" y="0"/>
                  </a:lnTo>
                  <a:lnTo>
                    <a:pt x="41" y="0"/>
                  </a:lnTo>
                  <a:lnTo>
                    <a:pt x="39" y="0"/>
                  </a:lnTo>
                  <a:lnTo>
                    <a:pt x="35" y="0"/>
                  </a:lnTo>
                  <a:lnTo>
                    <a:pt x="31" y="2"/>
                  </a:lnTo>
                  <a:lnTo>
                    <a:pt x="27" y="5"/>
                  </a:lnTo>
                  <a:lnTo>
                    <a:pt x="21" y="11"/>
                  </a:lnTo>
                  <a:lnTo>
                    <a:pt x="17" y="15"/>
                  </a:lnTo>
                  <a:lnTo>
                    <a:pt x="11" y="21"/>
                  </a:lnTo>
                  <a:lnTo>
                    <a:pt x="7" y="27"/>
                  </a:lnTo>
                  <a:lnTo>
                    <a:pt x="5" y="33"/>
                  </a:lnTo>
                  <a:lnTo>
                    <a:pt x="2" y="37"/>
                  </a:lnTo>
                  <a:lnTo>
                    <a:pt x="0" y="41"/>
                  </a:lnTo>
                  <a:lnTo>
                    <a:pt x="4" y="43"/>
                  </a:lnTo>
                  <a:lnTo>
                    <a:pt x="2"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1" name="Freeform 82"/>
            <p:cNvSpPr>
              <a:spLocks/>
            </p:cNvSpPr>
            <p:nvPr/>
          </p:nvSpPr>
          <p:spPr bwMode="auto">
            <a:xfrm>
              <a:off x="2761" y="2205"/>
              <a:ext cx="180" cy="16"/>
            </a:xfrm>
            <a:custGeom>
              <a:avLst/>
              <a:gdLst>
                <a:gd name="T0" fmla="*/ 1 w 360"/>
                <a:gd name="T1" fmla="*/ 0 h 34"/>
                <a:gd name="T2" fmla="*/ 1 w 360"/>
                <a:gd name="T3" fmla="*/ 0 h 34"/>
                <a:gd name="T4" fmla="*/ 1 w 360"/>
                <a:gd name="T5" fmla="*/ 0 h 34"/>
                <a:gd name="T6" fmla="*/ 1 w 360"/>
                <a:gd name="T7" fmla="*/ 0 h 34"/>
                <a:gd name="T8" fmla="*/ 1 w 360"/>
                <a:gd name="T9" fmla="*/ 0 h 34"/>
                <a:gd name="T10" fmla="*/ 1 w 360"/>
                <a:gd name="T11" fmla="*/ 0 h 34"/>
                <a:gd name="T12" fmla="*/ 1 w 360"/>
                <a:gd name="T13" fmla="*/ 0 h 34"/>
                <a:gd name="T14" fmla="*/ 1 w 360"/>
                <a:gd name="T15" fmla="*/ 0 h 34"/>
                <a:gd name="T16" fmla="*/ 1 w 360"/>
                <a:gd name="T17" fmla="*/ 0 h 34"/>
                <a:gd name="T18" fmla="*/ 1 w 360"/>
                <a:gd name="T19" fmla="*/ 0 h 34"/>
                <a:gd name="T20" fmla="*/ 1 w 360"/>
                <a:gd name="T21" fmla="*/ 0 h 34"/>
                <a:gd name="T22" fmla="*/ 1 w 360"/>
                <a:gd name="T23" fmla="*/ 0 h 34"/>
                <a:gd name="T24" fmla="*/ 1 w 360"/>
                <a:gd name="T25" fmla="*/ 0 h 34"/>
                <a:gd name="T26" fmla="*/ 1 w 360"/>
                <a:gd name="T27" fmla="*/ 0 h 34"/>
                <a:gd name="T28" fmla="*/ 1 w 360"/>
                <a:gd name="T29" fmla="*/ 0 h 34"/>
                <a:gd name="T30" fmla="*/ 1 w 360"/>
                <a:gd name="T31" fmla="*/ 0 h 34"/>
                <a:gd name="T32" fmla="*/ 1 w 360"/>
                <a:gd name="T33" fmla="*/ 0 h 34"/>
                <a:gd name="T34" fmla="*/ 1 w 360"/>
                <a:gd name="T35" fmla="*/ 0 h 34"/>
                <a:gd name="T36" fmla="*/ 1 w 360"/>
                <a:gd name="T37" fmla="*/ 0 h 34"/>
                <a:gd name="T38" fmla="*/ 1 w 360"/>
                <a:gd name="T39" fmla="*/ 0 h 34"/>
                <a:gd name="T40" fmla="*/ 1 w 360"/>
                <a:gd name="T41" fmla="*/ 0 h 34"/>
                <a:gd name="T42" fmla="*/ 1 w 360"/>
                <a:gd name="T43" fmla="*/ 0 h 34"/>
                <a:gd name="T44" fmla="*/ 0 w 360"/>
                <a:gd name="T45" fmla="*/ 0 h 34"/>
                <a:gd name="T46" fmla="*/ 1 w 360"/>
                <a:gd name="T47" fmla="*/ 0 h 34"/>
                <a:gd name="T48" fmla="*/ 1 w 360"/>
                <a:gd name="T49" fmla="*/ 0 h 34"/>
                <a:gd name="T50" fmla="*/ 1 w 360"/>
                <a:gd name="T51" fmla="*/ 0 h 34"/>
                <a:gd name="T52" fmla="*/ 1 w 360"/>
                <a:gd name="T53" fmla="*/ 0 h 34"/>
                <a:gd name="T54" fmla="*/ 1 w 360"/>
                <a:gd name="T55" fmla="*/ 0 h 34"/>
                <a:gd name="T56" fmla="*/ 1 w 360"/>
                <a:gd name="T57" fmla="*/ 0 h 34"/>
                <a:gd name="T58" fmla="*/ 1 w 360"/>
                <a:gd name="T59" fmla="*/ 0 h 34"/>
                <a:gd name="T60" fmla="*/ 1 w 360"/>
                <a:gd name="T61" fmla="*/ 0 h 34"/>
                <a:gd name="T62" fmla="*/ 1 w 360"/>
                <a:gd name="T63" fmla="*/ 0 h 34"/>
                <a:gd name="T64" fmla="*/ 1 w 360"/>
                <a:gd name="T65" fmla="*/ 0 h 34"/>
                <a:gd name="T66" fmla="*/ 1 w 360"/>
                <a:gd name="T67" fmla="*/ 0 h 34"/>
                <a:gd name="T68" fmla="*/ 1 w 360"/>
                <a:gd name="T69" fmla="*/ 0 h 34"/>
                <a:gd name="T70" fmla="*/ 1 w 360"/>
                <a:gd name="T71" fmla="*/ 0 h 34"/>
                <a:gd name="T72" fmla="*/ 1 w 360"/>
                <a:gd name="T73" fmla="*/ 0 h 34"/>
                <a:gd name="T74" fmla="*/ 1 w 360"/>
                <a:gd name="T75" fmla="*/ 0 h 34"/>
                <a:gd name="T76" fmla="*/ 1 w 360"/>
                <a:gd name="T77" fmla="*/ 0 h 34"/>
                <a:gd name="T78" fmla="*/ 1 w 360"/>
                <a:gd name="T79" fmla="*/ 0 h 34"/>
                <a:gd name="T80" fmla="*/ 1 w 360"/>
                <a:gd name="T81" fmla="*/ 0 h 34"/>
                <a:gd name="T82" fmla="*/ 1 w 360"/>
                <a:gd name="T83" fmla="*/ 0 h 34"/>
                <a:gd name="T84" fmla="*/ 1 w 360"/>
                <a:gd name="T85" fmla="*/ 0 h 34"/>
                <a:gd name="T86" fmla="*/ 1 w 360"/>
                <a:gd name="T87" fmla="*/ 0 h 34"/>
                <a:gd name="T88" fmla="*/ 1 w 360"/>
                <a:gd name="T89" fmla="*/ 0 h 34"/>
                <a:gd name="T90" fmla="*/ 1 w 360"/>
                <a:gd name="T91" fmla="*/ 0 h 3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60"/>
                <a:gd name="T139" fmla="*/ 0 h 34"/>
                <a:gd name="T140" fmla="*/ 360 w 360"/>
                <a:gd name="T141" fmla="*/ 34 h 3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60" h="34">
                  <a:moveTo>
                    <a:pt x="360" y="24"/>
                  </a:moveTo>
                  <a:lnTo>
                    <a:pt x="356" y="20"/>
                  </a:lnTo>
                  <a:lnTo>
                    <a:pt x="339" y="16"/>
                  </a:lnTo>
                  <a:lnTo>
                    <a:pt x="319" y="12"/>
                  </a:lnTo>
                  <a:lnTo>
                    <a:pt x="300" y="10"/>
                  </a:lnTo>
                  <a:lnTo>
                    <a:pt x="282" y="6"/>
                  </a:lnTo>
                  <a:lnTo>
                    <a:pt x="262" y="4"/>
                  </a:lnTo>
                  <a:lnTo>
                    <a:pt x="243" y="4"/>
                  </a:lnTo>
                  <a:lnTo>
                    <a:pt x="223" y="2"/>
                  </a:lnTo>
                  <a:lnTo>
                    <a:pt x="206" y="2"/>
                  </a:lnTo>
                  <a:lnTo>
                    <a:pt x="186" y="2"/>
                  </a:lnTo>
                  <a:lnTo>
                    <a:pt x="167" y="0"/>
                  </a:lnTo>
                  <a:lnTo>
                    <a:pt x="151" y="0"/>
                  </a:lnTo>
                  <a:lnTo>
                    <a:pt x="135" y="2"/>
                  </a:lnTo>
                  <a:lnTo>
                    <a:pt x="118" y="2"/>
                  </a:lnTo>
                  <a:lnTo>
                    <a:pt x="102" y="2"/>
                  </a:lnTo>
                  <a:lnTo>
                    <a:pt x="86" y="4"/>
                  </a:lnTo>
                  <a:lnTo>
                    <a:pt x="69" y="6"/>
                  </a:lnTo>
                  <a:lnTo>
                    <a:pt x="53" y="8"/>
                  </a:lnTo>
                  <a:lnTo>
                    <a:pt x="38" y="10"/>
                  </a:lnTo>
                  <a:lnTo>
                    <a:pt x="22" y="14"/>
                  </a:lnTo>
                  <a:lnTo>
                    <a:pt x="6" y="18"/>
                  </a:lnTo>
                  <a:lnTo>
                    <a:pt x="0" y="24"/>
                  </a:lnTo>
                  <a:lnTo>
                    <a:pt x="6" y="30"/>
                  </a:lnTo>
                  <a:lnTo>
                    <a:pt x="8" y="30"/>
                  </a:lnTo>
                  <a:lnTo>
                    <a:pt x="10" y="30"/>
                  </a:lnTo>
                  <a:lnTo>
                    <a:pt x="12" y="30"/>
                  </a:lnTo>
                  <a:lnTo>
                    <a:pt x="16" y="32"/>
                  </a:lnTo>
                  <a:lnTo>
                    <a:pt x="18" y="32"/>
                  </a:lnTo>
                  <a:lnTo>
                    <a:pt x="20" y="32"/>
                  </a:lnTo>
                  <a:lnTo>
                    <a:pt x="22" y="34"/>
                  </a:lnTo>
                  <a:lnTo>
                    <a:pt x="26" y="34"/>
                  </a:lnTo>
                  <a:lnTo>
                    <a:pt x="28" y="34"/>
                  </a:lnTo>
                  <a:lnTo>
                    <a:pt x="30" y="34"/>
                  </a:lnTo>
                  <a:lnTo>
                    <a:pt x="63" y="34"/>
                  </a:lnTo>
                  <a:lnTo>
                    <a:pt x="94" y="34"/>
                  </a:lnTo>
                  <a:lnTo>
                    <a:pt x="128" y="34"/>
                  </a:lnTo>
                  <a:lnTo>
                    <a:pt x="161" y="34"/>
                  </a:lnTo>
                  <a:lnTo>
                    <a:pt x="192" y="34"/>
                  </a:lnTo>
                  <a:lnTo>
                    <a:pt x="225" y="34"/>
                  </a:lnTo>
                  <a:lnTo>
                    <a:pt x="258" y="34"/>
                  </a:lnTo>
                  <a:lnTo>
                    <a:pt x="290" y="32"/>
                  </a:lnTo>
                  <a:lnTo>
                    <a:pt x="323" y="30"/>
                  </a:lnTo>
                  <a:lnTo>
                    <a:pt x="356" y="28"/>
                  </a:lnTo>
                  <a:lnTo>
                    <a:pt x="36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72" name="Freeform 83"/>
            <p:cNvSpPr>
              <a:spLocks/>
            </p:cNvSpPr>
            <p:nvPr/>
          </p:nvSpPr>
          <p:spPr bwMode="auto">
            <a:xfrm>
              <a:off x="2955" y="2215"/>
              <a:ext cx="18" cy="33"/>
            </a:xfrm>
            <a:custGeom>
              <a:avLst/>
              <a:gdLst>
                <a:gd name="T0" fmla="*/ 0 w 38"/>
                <a:gd name="T1" fmla="*/ 1 h 66"/>
                <a:gd name="T2" fmla="*/ 0 w 38"/>
                <a:gd name="T3" fmla="*/ 1 h 66"/>
                <a:gd name="T4" fmla="*/ 0 w 38"/>
                <a:gd name="T5" fmla="*/ 1 h 66"/>
                <a:gd name="T6" fmla="*/ 0 w 38"/>
                <a:gd name="T7" fmla="*/ 1 h 66"/>
                <a:gd name="T8" fmla="*/ 0 w 38"/>
                <a:gd name="T9" fmla="*/ 1 h 66"/>
                <a:gd name="T10" fmla="*/ 0 w 38"/>
                <a:gd name="T11" fmla="*/ 1 h 66"/>
                <a:gd name="T12" fmla="*/ 0 w 38"/>
                <a:gd name="T13" fmla="*/ 1 h 66"/>
                <a:gd name="T14" fmla="*/ 0 w 38"/>
                <a:gd name="T15" fmla="*/ 1 h 66"/>
                <a:gd name="T16" fmla="*/ 0 w 38"/>
                <a:gd name="T17" fmla="*/ 1 h 66"/>
                <a:gd name="T18" fmla="*/ 0 w 38"/>
                <a:gd name="T19" fmla="*/ 1 h 66"/>
                <a:gd name="T20" fmla="*/ 0 w 38"/>
                <a:gd name="T21" fmla="*/ 1 h 66"/>
                <a:gd name="T22" fmla="*/ 0 w 38"/>
                <a:gd name="T23" fmla="*/ 1 h 66"/>
                <a:gd name="T24" fmla="*/ 0 w 38"/>
                <a:gd name="T25" fmla="*/ 1 h 66"/>
                <a:gd name="T26" fmla="*/ 0 w 38"/>
                <a:gd name="T27" fmla="*/ 1 h 66"/>
                <a:gd name="T28" fmla="*/ 0 w 38"/>
                <a:gd name="T29" fmla="*/ 1 h 66"/>
                <a:gd name="T30" fmla="*/ 0 w 38"/>
                <a:gd name="T31" fmla="*/ 1 h 66"/>
                <a:gd name="T32" fmla="*/ 0 w 38"/>
                <a:gd name="T33" fmla="*/ 1 h 66"/>
                <a:gd name="T34" fmla="*/ 0 w 38"/>
                <a:gd name="T35" fmla="*/ 1 h 66"/>
                <a:gd name="T36" fmla="*/ 0 w 38"/>
                <a:gd name="T37" fmla="*/ 1 h 66"/>
                <a:gd name="T38" fmla="*/ 0 w 38"/>
                <a:gd name="T39" fmla="*/ 1 h 66"/>
                <a:gd name="T40" fmla="*/ 0 w 38"/>
                <a:gd name="T41" fmla="*/ 1 h 66"/>
                <a:gd name="T42" fmla="*/ 0 w 38"/>
                <a:gd name="T43" fmla="*/ 1 h 66"/>
                <a:gd name="T44" fmla="*/ 0 w 38"/>
                <a:gd name="T45" fmla="*/ 1 h 66"/>
                <a:gd name="T46" fmla="*/ 0 w 38"/>
                <a:gd name="T47" fmla="*/ 1 h 66"/>
                <a:gd name="T48" fmla="*/ 0 w 38"/>
                <a:gd name="T49" fmla="*/ 1 h 66"/>
                <a:gd name="T50" fmla="*/ 0 w 38"/>
                <a:gd name="T51" fmla="*/ 1 h 66"/>
                <a:gd name="T52" fmla="*/ 0 w 38"/>
                <a:gd name="T53" fmla="*/ 1 h 66"/>
                <a:gd name="T54" fmla="*/ 0 w 38"/>
                <a:gd name="T55" fmla="*/ 1 h 66"/>
                <a:gd name="T56" fmla="*/ 0 w 38"/>
                <a:gd name="T57" fmla="*/ 1 h 66"/>
                <a:gd name="T58" fmla="*/ 0 w 38"/>
                <a:gd name="T59" fmla="*/ 1 h 66"/>
                <a:gd name="T60" fmla="*/ 0 w 38"/>
                <a:gd name="T61" fmla="*/ 0 h 66"/>
                <a:gd name="T62" fmla="*/ 0 w 38"/>
                <a:gd name="T63" fmla="*/ 0 h 66"/>
                <a:gd name="T64" fmla="*/ 0 w 38"/>
                <a:gd name="T65" fmla="*/ 1 h 66"/>
                <a:gd name="T66" fmla="*/ 0 w 38"/>
                <a:gd name="T67" fmla="*/ 1 h 66"/>
                <a:gd name="T68" fmla="*/ 0 w 38"/>
                <a:gd name="T69" fmla="*/ 1 h 66"/>
                <a:gd name="T70" fmla="*/ 0 w 38"/>
                <a:gd name="T71" fmla="*/ 1 h 66"/>
                <a:gd name="T72" fmla="*/ 0 w 38"/>
                <a:gd name="T73" fmla="*/ 1 h 66"/>
                <a:gd name="T74" fmla="*/ 0 w 38"/>
                <a:gd name="T75" fmla="*/ 1 h 66"/>
                <a:gd name="T76" fmla="*/ 0 w 38"/>
                <a:gd name="T77" fmla="*/ 1 h 66"/>
                <a:gd name="T78" fmla="*/ 0 w 38"/>
                <a:gd name="T79" fmla="*/ 1 h 66"/>
                <a:gd name="T80" fmla="*/ 0 w 38"/>
                <a:gd name="T81" fmla="*/ 1 h 66"/>
                <a:gd name="T82" fmla="*/ 0 w 38"/>
                <a:gd name="T83" fmla="*/ 1 h 66"/>
                <a:gd name="T84" fmla="*/ 0 w 38"/>
                <a:gd name="T85" fmla="*/ 1 h 66"/>
                <a:gd name="T86" fmla="*/ 0 w 38"/>
                <a:gd name="T87" fmla="*/ 1 h 66"/>
                <a:gd name="T88" fmla="*/ 0 w 38"/>
                <a:gd name="T89" fmla="*/ 1 h 66"/>
                <a:gd name="T90" fmla="*/ 0 w 38"/>
                <a:gd name="T91" fmla="*/ 1 h 66"/>
                <a:gd name="T92" fmla="*/ 0 w 38"/>
                <a:gd name="T93" fmla="*/ 1 h 66"/>
                <a:gd name="T94" fmla="*/ 0 w 38"/>
                <a:gd name="T95" fmla="*/ 1 h 66"/>
                <a:gd name="T96" fmla="*/ 0 w 38"/>
                <a:gd name="T97" fmla="*/ 1 h 66"/>
                <a:gd name="T98" fmla="*/ 0 w 38"/>
                <a:gd name="T99" fmla="*/ 1 h 66"/>
                <a:gd name="T100" fmla="*/ 0 w 38"/>
                <a:gd name="T101" fmla="*/ 1 h 66"/>
                <a:gd name="T102" fmla="*/ 0 w 38"/>
                <a:gd name="T103" fmla="*/ 1 h 66"/>
                <a:gd name="T104" fmla="*/ 0 w 38"/>
                <a:gd name="T105" fmla="*/ 1 h 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
                <a:gd name="T160" fmla="*/ 0 h 66"/>
                <a:gd name="T161" fmla="*/ 38 w 38"/>
                <a:gd name="T162" fmla="*/ 66 h 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 h="66">
                  <a:moveTo>
                    <a:pt x="20" y="61"/>
                  </a:moveTo>
                  <a:lnTo>
                    <a:pt x="20" y="63"/>
                  </a:lnTo>
                  <a:lnTo>
                    <a:pt x="22" y="63"/>
                  </a:lnTo>
                  <a:lnTo>
                    <a:pt x="22" y="64"/>
                  </a:lnTo>
                  <a:lnTo>
                    <a:pt x="24" y="64"/>
                  </a:lnTo>
                  <a:lnTo>
                    <a:pt x="24" y="66"/>
                  </a:lnTo>
                  <a:lnTo>
                    <a:pt x="26" y="66"/>
                  </a:lnTo>
                  <a:lnTo>
                    <a:pt x="28" y="66"/>
                  </a:lnTo>
                  <a:lnTo>
                    <a:pt x="30" y="66"/>
                  </a:lnTo>
                  <a:lnTo>
                    <a:pt x="32" y="64"/>
                  </a:lnTo>
                  <a:lnTo>
                    <a:pt x="34" y="64"/>
                  </a:lnTo>
                  <a:lnTo>
                    <a:pt x="34" y="63"/>
                  </a:lnTo>
                  <a:lnTo>
                    <a:pt x="36" y="63"/>
                  </a:lnTo>
                  <a:lnTo>
                    <a:pt x="36" y="61"/>
                  </a:lnTo>
                  <a:lnTo>
                    <a:pt x="38" y="59"/>
                  </a:lnTo>
                  <a:lnTo>
                    <a:pt x="38" y="57"/>
                  </a:lnTo>
                  <a:lnTo>
                    <a:pt x="38" y="53"/>
                  </a:lnTo>
                  <a:lnTo>
                    <a:pt x="36" y="47"/>
                  </a:lnTo>
                  <a:lnTo>
                    <a:pt x="34" y="39"/>
                  </a:lnTo>
                  <a:lnTo>
                    <a:pt x="32" y="31"/>
                  </a:lnTo>
                  <a:lnTo>
                    <a:pt x="28" y="25"/>
                  </a:lnTo>
                  <a:lnTo>
                    <a:pt x="24" y="18"/>
                  </a:lnTo>
                  <a:lnTo>
                    <a:pt x="22" y="10"/>
                  </a:lnTo>
                  <a:lnTo>
                    <a:pt x="18" y="6"/>
                  </a:lnTo>
                  <a:lnTo>
                    <a:pt x="14" y="2"/>
                  </a:lnTo>
                  <a:lnTo>
                    <a:pt x="10" y="0"/>
                  </a:lnTo>
                  <a:lnTo>
                    <a:pt x="8" y="0"/>
                  </a:lnTo>
                  <a:lnTo>
                    <a:pt x="6" y="2"/>
                  </a:lnTo>
                  <a:lnTo>
                    <a:pt x="4" y="2"/>
                  </a:lnTo>
                  <a:lnTo>
                    <a:pt x="2" y="4"/>
                  </a:lnTo>
                  <a:lnTo>
                    <a:pt x="0" y="6"/>
                  </a:lnTo>
                  <a:lnTo>
                    <a:pt x="0" y="8"/>
                  </a:lnTo>
                  <a:lnTo>
                    <a:pt x="0" y="10"/>
                  </a:lnTo>
                  <a:lnTo>
                    <a:pt x="0" y="12"/>
                  </a:lnTo>
                  <a:lnTo>
                    <a:pt x="0" y="14"/>
                  </a:lnTo>
                  <a:lnTo>
                    <a:pt x="0" y="20"/>
                  </a:lnTo>
                  <a:lnTo>
                    <a:pt x="2" y="23"/>
                  </a:lnTo>
                  <a:lnTo>
                    <a:pt x="4" y="29"/>
                  </a:lnTo>
                  <a:lnTo>
                    <a:pt x="6" y="37"/>
                  </a:lnTo>
                  <a:lnTo>
                    <a:pt x="10" y="43"/>
                  </a:lnTo>
                  <a:lnTo>
                    <a:pt x="12" y="51"/>
                  </a:lnTo>
                  <a:lnTo>
                    <a:pt x="16" y="57"/>
                  </a:lnTo>
                  <a:lnTo>
                    <a:pt x="20" y="63"/>
                  </a:lnTo>
                  <a:lnTo>
                    <a:pt x="20"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242" name="Group 84"/>
          <p:cNvGrpSpPr>
            <a:grpSpLocks/>
          </p:cNvGrpSpPr>
          <p:nvPr/>
        </p:nvGrpSpPr>
        <p:grpSpPr bwMode="auto">
          <a:xfrm>
            <a:off x="533400" y="4343400"/>
            <a:ext cx="771525" cy="1760538"/>
            <a:chOff x="2594" y="1730"/>
            <a:chExt cx="486" cy="1109"/>
          </a:xfrm>
        </p:grpSpPr>
        <p:sp>
          <p:nvSpPr>
            <p:cNvPr id="9245" name="Freeform 85"/>
            <p:cNvSpPr>
              <a:spLocks/>
            </p:cNvSpPr>
            <p:nvPr/>
          </p:nvSpPr>
          <p:spPr bwMode="auto">
            <a:xfrm>
              <a:off x="2594" y="1730"/>
              <a:ext cx="486" cy="1109"/>
            </a:xfrm>
            <a:custGeom>
              <a:avLst/>
              <a:gdLst>
                <a:gd name="T0" fmla="*/ 0 w 973"/>
                <a:gd name="T1" fmla="*/ 0 h 2218"/>
                <a:gd name="T2" fmla="*/ 0 w 973"/>
                <a:gd name="T3" fmla="*/ 1 h 2218"/>
                <a:gd name="T4" fmla="*/ 0 w 973"/>
                <a:gd name="T5" fmla="*/ 1 h 2218"/>
                <a:gd name="T6" fmla="*/ 0 w 973"/>
                <a:gd name="T7" fmla="*/ 1 h 2218"/>
                <a:gd name="T8" fmla="*/ 0 w 973"/>
                <a:gd name="T9" fmla="*/ 1 h 2218"/>
                <a:gd name="T10" fmla="*/ 0 w 973"/>
                <a:gd name="T11" fmla="*/ 1 h 2218"/>
                <a:gd name="T12" fmla="*/ 0 w 973"/>
                <a:gd name="T13" fmla="*/ 1 h 2218"/>
                <a:gd name="T14" fmla="*/ 0 w 973"/>
                <a:gd name="T15" fmla="*/ 1 h 2218"/>
                <a:gd name="T16" fmla="*/ 0 w 973"/>
                <a:gd name="T17" fmla="*/ 1 h 2218"/>
                <a:gd name="T18" fmla="*/ 0 w 973"/>
                <a:gd name="T19" fmla="*/ 1 h 2218"/>
                <a:gd name="T20" fmla="*/ 0 w 973"/>
                <a:gd name="T21" fmla="*/ 1 h 2218"/>
                <a:gd name="T22" fmla="*/ 0 w 973"/>
                <a:gd name="T23" fmla="*/ 1 h 2218"/>
                <a:gd name="T24" fmla="*/ 0 w 973"/>
                <a:gd name="T25" fmla="*/ 1 h 2218"/>
                <a:gd name="T26" fmla="*/ 0 w 973"/>
                <a:gd name="T27" fmla="*/ 1 h 2218"/>
                <a:gd name="T28" fmla="*/ 0 w 973"/>
                <a:gd name="T29" fmla="*/ 1 h 2218"/>
                <a:gd name="T30" fmla="*/ 0 w 973"/>
                <a:gd name="T31" fmla="*/ 1 h 2218"/>
                <a:gd name="T32" fmla="*/ 0 w 973"/>
                <a:gd name="T33" fmla="*/ 1 h 2218"/>
                <a:gd name="T34" fmla="*/ 0 w 973"/>
                <a:gd name="T35" fmla="*/ 1 h 2218"/>
                <a:gd name="T36" fmla="*/ 0 w 973"/>
                <a:gd name="T37" fmla="*/ 1 h 2218"/>
                <a:gd name="T38" fmla="*/ 0 w 973"/>
                <a:gd name="T39" fmla="*/ 1 h 2218"/>
                <a:gd name="T40" fmla="*/ 0 w 973"/>
                <a:gd name="T41" fmla="*/ 1 h 2218"/>
                <a:gd name="T42" fmla="*/ 0 w 973"/>
                <a:gd name="T43" fmla="*/ 1 h 2218"/>
                <a:gd name="T44" fmla="*/ 0 w 973"/>
                <a:gd name="T45" fmla="*/ 1 h 2218"/>
                <a:gd name="T46" fmla="*/ 0 w 973"/>
                <a:gd name="T47" fmla="*/ 1 h 2218"/>
                <a:gd name="T48" fmla="*/ 0 w 973"/>
                <a:gd name="T49" fmla="*/ 1 h 2218"/>
                <a:gd name="T50" fmla="*/ 0 w 973"/>
                <a:gd name="T51" fmla="*/ 1 h 2218"/>
                <a:gd name="T52" fmla="*/ 0 w 973"/>
                <a:gd name="T53" fmla="*/ 1 h 2218"/>
                <a:gd name="T54" fmla="*/ 0 w 973"/>
                <a:gd name="T55" fmla="*/ 1 h 2218"/>
                <a:gd name="T56" fmla="*/ 0 w 973"/>
                <a:gd name="T57" fmla="*/ 1 h 2218"/>
                <a:gd name="T58" fmla="*/ 0 w 973"/>
                <a:gd name="T59" fmla="*/ 1 h 2218"/>
                <a:gd name="T60" fmla="*/ 0 w 973"/>
                <a:gd name="T61" fmla="*/ 1 h 2218"/>
                <a:gd name="T62" fmla="*/ 0 w 973"/>
                <a:gd name="T63" fmla="*/ 1 h 2218"/>
                <a:gd name="T64" fmla="*/ 0 w 973"/>
                <a:gd name="T65" fmla="*/ 1 h 2218"/>
                <a:gd name="T66" fmla="*/ 0 w 973"/>
                <a:gd name="T67" fmla="*/ 1 h 2218"/>
                <a:gd name="T68" fmla="*/ 0 w 973"/>
                <a:gd name="T69" fmla="*/ 1 h 2218"/>
                <a:gd name="T70" fmla="*/ 0 w 973"/>
                <a:gd name="T71" fmla="*/ 1 h 2218"/>
                <a:gd name="T72" fmla="*/ 0 w 973"/>
                <a:gd name="T73" fmla="*/ 1 h 2218"/>
                <a:gd name="T74" fmla="*/ 0 w 973"/>
                <a:gd name="T75" fmla="*/ 1 h 2218"/>
                <a:gd name="T76" fmla="*/ 0 w 973"/>
                <a:gd name="T77" fmla="*/ 1 h 2218"/>
                <a:gd name="T78" fmla="*/ 0 w 973"/>
                <a:gd name="T79" fmla="*/ 1 h 2218"/>
                <a:gd name="T80" fmla="*/ 0 w 973"/>
                <a:gd name="T81" fmla="*/ 1 h 2218"/>
                <a:gd name="T82" fmla="*/ 0 w 973"/>
                <a:gd name="T83" fmla="*/ 1 h 2218"/>
                <a:gd name="T84" fmla="*/ 0 w 973"/>
                <a:gd name="T85" fmla="*/ 1 h 2218"/>
                <a:gd name="T86" fmla="*/ 0 w 973"/>
                <a:gd name="T87" fmla="*/ 1 h 2218"/>
                <a:gd name="T88" fmla="*/ 0 w 973"/>
                <a:gd name="T89" fmla="*/ 1 h 2218"/>
                <a:gd name="T90" fmla="*/ 0 w 973"/>
                <a:gd name="T91" fmla="*/ 1 h 2218"/>
                <a:gd name="T92" fmla="*/ 0 w 973"/>
                <a:gd name="T93" fmla="*/ 1 h 2218"/>
                <a:gd name="T94" fmla="*/ 0 w 973"/>
                <a:gd name="T95" fmla="*/ 1 h 2218"/>
                <a:gd name="T96" fmla="*/ 0 w 973"/>
                <a:gd name="T97" fmla="*/ 1 h 2218"/>
                <a:gd name="T98" fmla="*/ 0 w 973"/>
                <a:gd name="T99" fmla="*/ 1 h 2218"/>
                <a:gd name="T100" fmla="*/ 0 w 973"/>
                <a:gd name="T101" fmla="*/ 1 h 2218"/>
                <a:gd name="T102" fmla="*/ 0 w 973"/>
                <a:gd name="T103" fmla="*/ 1 h 2218"/>
                <a:gd name="T104" fmla="*/ 0 w 973"/>
                <a:gd name="T105" fmla="*/ 1 h 2218"/>
                <a:gd name="T106" fmla="*/ 0 w 973"/>
                <a:gd name="T107" fmla="*/ 1 h 2218"/>
                <a:gd name="T108" fmla="*/ 0 w 973"/>
                <a:gd name="T109" fmla="*/ 1 h 221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3"/>
                <a:gd name="T166" fmla="*/ 0 h 2218"/>
                <a:gd name="T167" fmla="*/ 973 w 973"/>
                <a:gd name="T168" fmla="*/ 2218 h 221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3" h="2218">
                  <a:moveTo>
                    <a:pt x="909" y="981"/>
                  </a:moveTo>
                  <a:lnTo>
                    <a:pt x="909" y="0"/>
                  </a:lnTo>
                  <a:lnTo>
                    <a:pt x="0" y="0"/>
                  </a:lnTo>
                  <a:lnTo>
                    <a:pt x="0" y="1779"/>
                  </a:lnTo>
                  <a:lnTo>
                    <a:pt x="315" y="1779"/>
                  </a:lnTo>
                  <a:lnTo>
                    <a:pt x="311" y="1791"/>
                  </a:lnTo>
                  <a:lnTo>
                    <a:pt x="307" y="1802"/>
                  </a:lnTo>
                  <a:lnTo>
                    <a:pt x="300" y="1817"/>
                  </a:lnTo>
                  <a:lnTo>
                    <a:pt x="293" y="1832"/>
                  </a:lnTo>
                  <a:lnTo>
                    <a:pt x="287" y="1848"/>
                  </a:lnTo>
                  <a:lnTo>
                    <a:pt x="280" y="1864"/>
                  </a:lnTo>
                  <a:lnTo>
                    <a:pt x="274" y="1879"/>
                  </a:lnTo>
                  <a:lnTo>
                    <a:pt x="267" y="1892"/>
                  </a:lnTo>
                  <a:lnTo>
                    <a:pt x="262" y="1904"/>
                  </a:lnTo>
                  <a:lnTo>
                    <a:pt x="257" y="1914"/>
                  </a:lnTo>
                  <a:lnTo>
                    <a:pt x="252" y="1923"/>
                  </a:lnTo>
                  <a:lnTo>
                    <a:pt x="251" y="1933"/>
                  </a:lnTo>
                  <a:lnTo>
                    <a:pt x="251" y="1943"/>
                  </a:lnTo>
                  <a:lnTo>
                    <a:pt x="251" y="1953"/>
                  </a:lnTo>
                  <a:lnTo>
                    <a:pt x="252" y="1959"/>
                  </a:lnTo>
                  <a:lnTo>
                    <a:pt x="254" y="1968"/>
                  </a:lnTo>
                  <a:lnTo>
                    <a:pt x="257" y="1973"/>
                  </a:lnTo>
                  <a:lnTo>
                    <a:pt x="259" y="1977"/>
                  </a:lnTo>
                  <a:lnTo>
                    <a:pt x="261" y="1979"/>
                  </a:lnTo>
                  <a:lnTo>
                    <a:pt x="261" y="1981"/>
                  </a:lnTo>
                  <a:lnTo>
                    <a:pt x="277" y="2007"/>
                  </a:lnTo>
                  <a:lnTo>
                    <a:pt x="292" y="2032"/>
                  </a:lnTo>
                  <a:lnTo>
                    <a:pt x="302" y="2051"/>
                  </a:lnTo>
                  <a:lnTo>
                    <a:pt x="310" y="2068"/>
                  </a:lnTo>
                  <a:lnTo>
                    <a:pt x="316" y="2081"/>
                  </a:lnTo>
                  <a:lnTo>
                    <a:pt x="321" y="2091"/>
                  </a:lnTo>
                  <a:lnTo>
                    <a:pt x="323" y="2099"/>
                  </a:lnTo>
                  <a:lnTo>
                    <a:pt x="325" y="2104"/>
                  </a:lnTo>
                  <a:lnTo>
                    <a:pt x="326" y="2107"/>
                  </a:lnTo>
                  <a:lnTo>
                    <a:pt x="323" y="2114"/>
                  </a:lnTo>
                  <a:lnTo>
                    <a:pt x="318" y="2120"/>
                  </a:lnTo>
                  <a:lnTo>
                    <a:pt x="313" y="2127"/>
                  </a:lnTo>
                  <a:lnTo>
                    <a:pt x="307" y="2132"/>
                  </a:lnTo>
                  <a:lnTo>
                    <a:pt x="300" y="2136"/>
                  </a:lnTo>
                  <a:lnTo>
                    <a:pt x="295" y="2141"/>
                  </a:lnTo>
                  <a:lnTo>
                    <a:pt x="290" y="2145"/>
                  </a:lnTo>
                  <a:lnTo>
                    <a:pt x="287" y="2148"/>
                  </a:lnTo>
                  <a:lnTo>
                    <a:pt x="284" y="2150"/>
                  </a:lnTo>
                  <a:lnTo>
                    <a:pt x="282" y="2151"/>
                  </a:lnTo>
                  <a:lnTo>
                    <a:pt x="218" y="2151"/>
                  </a:lnTo>
                  <a:lnTo>
                    <a:pt x="216" y="2151"/>
                  </a:lnTo>
                  <a:lnTo>
                    <a:pt x="210" y="2151"/>
                  </a:lnTo>
                  <a:lnTo>
                    <a:pt x="200" y="2151"/>
                  </a:lnTo>
                  <a:lnTo>
                    <a:pt x="189" y="2153"/>
                  </a:lnTo>
                  <a:lnTo>
                    <a:pt x="175" y="2155"/>
                  </a:lnTo>
                  <a:lnTo>
                    <a:pt x="164" y="2156"/>
                  </a:lnTo>
                  <a:lnTo>
                    <a:pt x="153" y="2159"/>
                  </a:lnTo>
                  <a:lnTo>
                    <a:pt x="144" y="2164"/>
                  </a:lnTo>
                  <a:lnTo>
                    <a:pt x="138" y="2171"/>
                  </a:lnTo>
                  <a:lnTo>
                    <a:pt x="136" y="2177"/>
                  </a:lnTo>
                  <a:lnTo>
                    <a:pt x="138" y="2184"/>
                  </a:lnTo>
                  <a:lnTo>
                    <a:pt x="143" y="2191"/>
                  </a:lnTo>
                  <a:lnTo>
                    <a:pt x="149" y="2194"/>
                  </a:lnTo>
                  <a:lnTo>
                    <a:pt x="156" y="2197"/>
                  </a:lnTo>
                  <a:lnTo>
                    <a:pt x="164" y="2199"/>
                  </a:lnTo>
                  <a:lnTo>
                    <a:pt x="172" y="2200"/>
                  </a:lnTo>
                  <a:lnTo>
                    <a:pt x="180" y="2200"/>
                  </a:lnTo>
                  <a:lnTo>
                    <a:pt x="185" y="2200"/>
                  </a:lnTo>
                  <a:lnTo>
                    <a:pt x="190" y="2200"/>
                  </a:lnTo>
                  <a:lnTo>
                    <a:pt x="192" y="2200"/>
                  </a:lnTo>
                  <a:lnTo>
                    <a:pt x="269" y="2200"/>
                  </a:lnTo>
                  <a:lnTo>
                    <a:pt x="297" y="2210"/>
                  </a:lnTo>
                  <a:lnTo>
                    <a:pt x="323" y="2217"/>
                  </a:lnTo>
                  <a:lnTo>
                    <a:pt x="346" y="2218"/>
                  </a:lnTo>
                  <a:lnTo>
                    <a:pt x="367" y="2218"/>
                  </a:lnTo>
                  <a:lnTo>
                    <a:pt x="385" y="2217"/>
                  </a:lnTo>
                  <a:lnTo>
                    <a:pt x="401" y="2214"/>
                  </a:lnTo>
                  <a:lnTo>
                    <a:pt x="413" y="2210"/>
                  </a:lnTo>
                  <a:lnTo>
                    <a:pt x="423" y="2207"/>
                  </a:lnTo>
                  <a:lnTo>
                    <a:pt x="428" y="2204"/>
                  </a:lnTo>
                  <a:lnTo>
                    <a:pt x="429" y="2202"/>
                  </a:lnTo>
                  <a:lnTo>
                    <a:pt x="549" y="2202"/>
                  </a:lnTo>
                  <a:lnTo>
                    <a:pt x="560" y="2209"/>
                  </a:lnTo>
                  <a:lnTo>
                    <a:pt x="570" y="2212"/>
                  </a:lnTo>
                  <a:lnTo>
                    <a:pt x="580" y="2215"/>
                  </a:lnTo>
                  <a:lnTo>
                    <a:pt x="590" y="2215"/>
                  </a:lnTo>
                  <a:lnTo>
                    <a:pt x="598" y="2215"/>
                  </a:lnTo>
                  <a:lnTo>
                    <a:pt x="606" y="2215"/>
                  </a:lnTo>
                  <a:lnTo>
                    <a:pt x="614" y="2214"/>
                  </a:lnTo>
                  <a:lnTo>
                    <a:pt x="624" y="2214"/>
                  </a:lnTo>
                  <a:lnTo>
                    <a:pt x="634" y="2212"/>
                  </a:lnTo>
                  <a:lnTo>
                    <a:pt x="644" y="2212"/>
                  </a:lnTo>
                  <a:lnTo>
                    <a:pt x="655" y="2210"/>
                  </a:lnTo>
                  <a:lnTo>
                    <a:pt x="665" y="2207"/>
                  </a:lnTo>
                  <a:lnTo>
                    <a:pt x="672" y="2202"/>
                  </a:lnTo>
                  <a:lnTo>
                    <a:pt x="678" y="2194"/>
                  </a:lnTo>
                  <a:lnTo>
                    <a:pt x="685" y="2187"/>
                  </a:lnTo>
                  <a:lnTo>
                    <a:pt x="688" y="2179"/>
                  </a:lnTo>
                  <a:lnTo>
                    <a:pt x="690" y="2171"/>
                  </a:lnTo>
                  <a:lnTo>
                    <a:pt x="691" y="2164"/>
                  </a:lnTo>
                  <a:lnTo>
                    <a:pt x="690" y="2158"/>
                  </a:lnTo>
                  <a:lnTo>
                    <a:pt x="688" y="2155"/>
                  </a:lnTo>
                  <a:lnTo>
                    <a:pt x="685" y="2151"/>
                  </a:lnTo>
                  <a:lnTo>
                    <a:pt x="683" y="2148"/>
                  </a:lnTo>
                  <a:lnTo>
                    <a:pt x="682" y="2143"/>
                  </a:lnTo>
                  <a:lnTo>
                    <a:pt x="682" y="2140"/>
                  </a:lnTo>
                  <a:lnTo>
                    <a:pt x="682" y="2136"/>
                  </a:lnTo>
                  <a:lnTo>
                    <a:pt x="682" y="2133"/>
                  </a:lnTo>
                  <a:lnTo>
                    <a:pt x="683" y="2130"/>
                  </a:lnTo>
                  <a:lnTo>
                    <a:pt x="683" y="2128"/>
                  </a:lnTo>
                  <a:lnTo>
                    <a:pt x="683" y="2127"/>
                  </a:lnTo>
                  <a:lnTo>
                    <a:pt x="683" y="2125"/>
                  </a:lnTo>
                  <a:lnTo>
                    <a:pt x="673" y="2053"/>
                  </a:lnTo>
                  <a:lnTo>
                    <a:pt x="849" y="2084"/>
                  </a:lnTo>
                  <a:lnTo>
                    <a:pt x="850" y="2081"/>
                  </a:lnTo>
                  <a:lnTo>
                    <a:pt x="852" y="2077"/>
                  </a:lnTo>
                  <a:lnTo>
                    <a:pt x="853" y="2073"/>
                  </a:lnTo>
                  <a:lnTo>
                    <a:pt x="857" y="2066"/>
                  </a:lnTo>
                  <a:lnTo>
                    <a:pt x="860" y="2056"/>
                  </a:lnTo>
                  <a:lnTo>
                    <a:pt x="863" y="2046"/>
                  </a:lnTo>
                  <a:lnTo>
                    <a:pt x="868" y="2035"/>
                  </a:lnTo>
                  <a:lnTo>
                    <a:pt x="875" y="2020"/>
                  </a:lnTo>
                  <a:lnTo>
                    <a:pt x="881" y="2004"/>
                  </a:lnTo>
                  <a:lnTo>
                    <a:pt x="886" y="1987"/>
                  </a:lnTo>
                  <a:lnTo>
                    <a:pt x="891" y="1971"/>
                  </a:lnTo>
                  <a:lnTo>
                    <a:pt x="893" y="1956"/>
                  </a:lnTo>
                  <a:lnTo>
                    <a:pt x="894" y="1941"/>
                  </a:lnTo>
                  <a:lnTo>
                    <a:pt x="894" y="1930"/>
                  </a:lnTo>
                  <a:lnTo>
                    <a:pt x="893" y="1918"/>
                  </a:lnTo>
                  <a:lnTo>
                    <a:pt x="893" y="1910"/>
                  </a:lnTo>
                  <a:lnTo>
                    <a:pt x="891" y="1904"/>
                  </a:lnTo>
                  <a:lnTo>
                    <a:pt x="889" y="1899"/>
                  </a:lnTo>
                  <a:lnTo>
                    <a:pt x="889" y="1897"/>
                  </a:lnTo>
                  <a:lnTo>
                    <a:pt x="780" y="1871"/>
                  </a:lnTo>
                  <a:lnTo>
                    <a:pt x="783" y="1868"/>
                  </a:lnTo>
                  <a:lnTo>
                    <a:pt x="788" y="1861"/>
                  </a:lnTo>
                  <a:lnTo>
                    <a:pt x="791" y="1853"/>
                  </a:lnTo>
                  <a:lnTo>
                    <a:pt x="796" y="1845"/>
                  </a:lnTo>
                  <a:lnTo>
                    <a:pt x="801" y="1835"/>
                  </a:lnTo>
                  <a:lnTo>
                    <a:pt x="806" y="1827"/>
                  </a:lnTo>
                  <a:lnTo>
                    <a:pt x="809" y="1818"/>
                  </a:lnTo>
                  <a:lnTo>
                    <a:pt x="813" y="1812"/>
                  </a:lnTo>
                  <a:lnTo>
                    <a:pt x="814" y="1809"/>
                  </a:lnTo>
                  <a:lnTo>
                    <a:pt x="814" y="1807"/>
                  </a:lnTo>
                  <a:lnTo>
                    <a:pt x="835" y="1779"/>
                  </a:lnTo>
                  <a:lnTo>
                    <a:pt x="909" y="1779"/>
                  </a:lnTo>
                  <a:lnTo>
                    <a:pt x="909" y="1238"/>
                  </a:lnTo>
                  <a:lnTo>
                    <a:pt x="919" y="1228"/>
                  </a:lnTo>
                  <a:lnTo>
                    <a:pt x="929" y="1217"/>
                  </a:lnTo>
                  <a:lnTo>
                    <a:pt x="937" y="1205"/>
                  </a:lnTo>
                  <a:lnTo>
                    <a:pt x="945" y="1192"/>
                  </a:lnTo>
                  <a:lnTo>
                    <a:pt x="952" y="1179"/>
                  </a:lnTo>
                  <a:lnTo>
                    <a:pt x="958" y="1164"/>
                  </a:lnTo>
                  <a:lnTo>
                    <a:pt x="965" y="1150"/>
                  </a:lnTo>
                  <a:lnTo>
                    <a:pt x="968" y="1133"/>
                  </a:lnTo>
                  <a:lnTo>
                    <a:pt x="971" y="1117"/>
                  </a:lnTo>
                  <a:lnTo>
                    <a:pt x="973" y="1100"/>
                  </a:lnTo>
                  <a:lnTo>
                    <a:pt x="971" y="1086"/>
                  </a:lnTo>
                  <a:lnTo>
                    <a:pt x="968" y="1072"/>
                  </a:lnTo>
                  <a:lnTo>
                    <a:pt x="965" y="1059"/>
                  </a:lnTo>
                  <a:lnTo>
                    <a:pt x="960" y="1046"/>
                  </a:lnTo>
                  <a:lnTo>
                    <a:pt x="952" y="1033"/>
                  </a:lnTo>
                  <a:lnTo>
                    <a:pt x="945" y="1022"/>
                  </a:lnTo>
                  <a:lnTo>
                    <a:pt x="937" y="1010"/>
                  </a:lnTo>
                  <a:lnTo>
                    <a:pt x="927" y="1000"/>
                  </a:lnTo>
                  <a:lnTo>
                    <a:pt x="919" y="991"/>
                  </a:lnTo>
                  <a:lnTo>
                    <a:pt x="909" y="982"/>
                  </a:lnTo>
                  <a:lnTo>
                    <a:pt x="909" y="981"/>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86"/>
            <p:cNvSpPr>
              <a:spLocks/>
            </p:cNvSpPr>
            <p:nvPr/>
          </p:nvSpPr>
          <p:spPr bwMode="auto">
            <a:xfrm>
              <a:off x="2610" y="1935"/>
              <a:ext cx="99" cy="115"/>
            </a:xfrm>
            <a:custGeom>
              <a:avLst/>
              <a:gdLst>
                <a:gd name="T0" fmla="*/ 0 w 198"/>
                <a:gd name="T1" fmla="*/ 1 h 229"/>
                <a:gd name="T2" fmla="*/ 1 w 198"/>
                <a:gd name="T3" fmla="*/ 1 h 229"/>
                <a:gd name="T4" fmla="*/ 1 w 198"/>
                <a:gd name="T5" fmla="*/ 1 h 229"/>
                <a:gd name="T6" fmla="*/ 1 w 198"/>
                <a:gd name="T7" fmla="*/ 1 h 229"/>
                <a:gd name="T8" fmla="*/ 1 w 198"/>
                <a:gd name="T9" fmla="*/ 1 h 229"/>
                <a:gd name="T10" fmla="*/ 1 w 198"/>
                <a:gd name="T11" fmla="*/ 1 h 229"/>
                <a:gd name="T12" fmla="*/ 1 w 198"/>
                <a:gd name="T13" fmla="*/ 1 h 229"/>
                <a:gd name="T14" fmla="*/ 1 w 198"/>
                <a:gd name="T15" fmla="*/ 1 h 229"/>
                <a:gd name="T16" fmla="*/ 1 w 198"/>
                <a:gd name="T17" fmla="*/ 1 h 229"/>
                <a:gd name="T18" fmla="*/ 1 w 198"/>
                <a:gd name="T19" fmla="*/ 1 h 229"/>
                <a:gd name="T20" fmla="*/ 1 w 198"/>
                <a:gd name="T21" fmla="*/ 1 h 229"/>
                <a:gd name="T22" fmla="*/ 1 w 198"/>
                <a:gd name="T23" fmla="*/ 1 h 229"/>
                <a:gd name="T24" fmla="*/ 1 w 198"/>
                <a:gd name="T25" fmla="*/ 1 h 229"/>
                <a:gd name="T26" fmla="*/ 1 w 198"/>
                <a:gd name="T27" fmla="*/ 1 h 229"/>
                <a:gd name="T28" fmla="*/ 1 w 198"/>
                <a:gd name="T29" fmla="*/ 1 h 229"/>
                <a:gd name="T30" fmla="*/ 1 w 198"/>
                <a:gd name="T31" fmla="*/ 1 h 229"/>
                <a:gd name="T32" fmla="*/ 1 w 198"/>
                <a:gd name="T33" fmla="*/ 1 h 229"/>
                <a:gd name="T34" fmla="*/ 1 w 198"/>
                <a:gd name="T35" fmla="*/ 1 h 229"/>
                <a:gd name="T36" fmla="*/ 1 w 198"/>
                <a:gd name="T37" fmla="*/ 1 h 229"/>
                <a:gd name="T38" fmla="*/ 1 w 198"/>
                <a:gd name="T39" fmla="*/ 1 h 229"/>
                <a:gd name="T40" fmla="*/ 1 w 198"/>
                <a:gd name="T41" fmla="*/ 1 h 229"/>
                <a:gd name="T42" fmla="*/ 1 w 198"/>
                <a:gd name="T43" fmla="*/ 1 h 229"/>
                <a:gd name="T44" fmla="*/ 1 w 198"/>
                <a:gd name="T45" fmla="*/ 1 h 229"/>
                <a:gd name="T46" fmla="*/ 1 w 198"/>
                <a:gd name="T47" fmla="*/ 1 h 229"/>
                <a:gd name="T48" fmla="*/ 1 w 198"/>
                <a:gd name="T49" fmla="*/ 1 h 229"/>
                <a:gd name="T50" fmla="*/ 1 w 198"/>
                <a:gd name="T51" fmla="*/ 1 h 229"/>
                <a:gd name="T52" fmla="*/ 1 w 198"/>
                <a:gd name="T53" fmla="*/ 1 h 229"/>
                <a:gd name="T54" fmla="*/ 1 w 198"/>
                <a:gd name="T55" fmla="*/ 1 h 229"/>
                <a:gd name="T56" fmla="*/ 1 w 198"/>
                <a:gd name="T57" fmla="*/ 1 h 229"/>
                <a:gd name="T58" fmla="*/ 1 w 198"/>
                <a:gd name="T59" fmla="*/ 1 h 229"/>
                <a:gd name="T60" fmla="*/ 1 w 198"/>
                <a:gd name="T61" fmla="*/ 1 h 229"/>
                <a:gd name="T62" fmla="*/ 1 w 198"/>
                <a:gd name="T63" fmla="*/ 1 h 229"/>
                <a:gd name="T64" fmla="*/ 1 w 198"/>
                <a:gd name="T65" fmla="*/ 1 h 229"/>
                <a:gd name="T66" fmla="*/ 1 w 198"/>
                <a:gd name="T67" fmla="*/ 1 h 229"/>
                <a:gd name="T68" fmla="*/ 1 w 198"/>
                <a:gd name="T69" fmla="*/ 1 h 229"/>
                <a:gd name="T70" fmla="*/ 1 w 198"/>
                <a:gd name="T71" fmla="*/ 1 h 229"/>
                <a:gd name="T72" fmla="*/ 0 w 198"/>
                <a:gd name="T73" fmla="*/ 1 h 2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8"/>
                <a:gd name="T112" fmla="*/ 0 h 229"/>
                <a:gd name="T113" fmla="*/ 198 w 198"/>
                <a:gd name="T114" fmla="*/ 229 h 2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8" h="229">
                  <a:moveTo>
                    <a:pt x="0" y="0"/>
                  </a:moveTo>
                  <a:lnTo>
                    <a:pt x="0" y="123"/>
                  </a:lnTo>
                  <a:lnTo>
                    <a:pt x="2" y="126"/>
                  </a:lnTo>
                  <a:lnTo>
                    <a:pt x="2" y="134"/>
                  </a:lnTo>
                  <a:lnTo>
                    <a:pt x="5" y="147"/>
                  </a:lnTo>
                  <a:lnTo>
                    <a:pt x="8" y="162"/>
                  </a:lnTo>
                  <a:lnTo>
                    <a:pt x="15" y="177"/>
                  </a:lnTo>
                  <a:lnTo>
                    <a:pt x="25" y="193"/>
                  </a:lnTo>
                  <a:lnTo>
                    <a:pt x="38" y="208"/>
                  </a:lnTo>
                  <a:lnTo>
                    <a:pt x="56" y="219"/>
                  </a:lnTo>
                  <a:lnTo>
                    <a:pt x="77" y="226"/>
                  </a:lnTo>
                  <a:lnTo>
                    <a:pt x="105" y="229"/>
                  </a:lnTo>
                  <a:lnTo>
                    <a:pt x="131" y="224"/>
                  </a:lnTo>
                  <a:lnTo>
                    <a:pt x="152" y="215"/>
                  </a:lnTo>
                  <a:lnTo>
                    <a:pt x="169" y="198"/>
                  </a:lnTo>
                  <a:lnTo>
                    <a:pt x="182" y="180"/>
                  </a:lnTo>
                  <a:lnTo>
                    <a:pt x="188" y="159"/>
                  </a:lnTo>
                  <a:lnTo>
                    <a:pt x="195" y="137"/>
                  </a:lnTo>
                  <a:lnTo>
                    <a:pt x="197" y="116"/>
                  </a:lnTo>
                  <a:lnTo>
                    <a:pt x="198" y="97"/>
                  </a:lnTo>
                  <a:lnTo>
                    <a:pt x="197" y="78"/>
                  </a:lnTo>
                  <a:lnTo>
                    <a:pt x="197" y="65"/>
                  </a:lnTo>
                  <a:lnTo>
                    <a:pt x="195" y="65"/>
                  </a:lnTo>
                  <a:lnTo>
                    <a:pt x="192" y="67"/>
                  </a:lnTo>
                  <a:lnTo>
                    <a:pt x="185" y="67"/>
                  </a:lnTo>
                  <a:lnTo>
                    <a:pt x="179" y="67"/>
                  </a:lnTo>
                  <a:lnTo>
                    <a:pt x="170" y="67"/>
                  </a:lnTo>
                  <a:lnTo>
                    <a:pt x="162" y="67"/>
                  </a:lnTo>
                  <a:lnTo>
                    <a:pt x="154" y="67"/>
                  </a:lnTo>
                  <a:lnTo>
                    <a:pt x="146" y="65"/>
                  </a:lnTo>
                  <a:lnTo>
                    <a:pt x="139" y="64"/>
                  </a:lnTo>
                  <a:lnTo>
                    <a:pt x="133" y="60"/>
                  </a:lnTo>
                  <a:lnTo>
                    <a:pt x="133" y="97"/>
                  </a:lnTo>
                  <a:lnTo>
                    <a:pt x="133" y="100"/>
                  </a:lnTo>
                  <a:lnTo>
                    <a:pt x="133" y="101"/>
                  </a:lnTo>
                  <a:lnTo>
                    <a:pt x="131" y="106"/>
                  </a:lnTo>
                  <a:lnTo>
                    <a:pt x="129" y="110"/>
                  </a:lnTo>
                  <a:lnTo>
                    <a:pt x="128" y="113"/>
                  </a:lnTo>
                  <a:lnTo>
                    <a:pt x="123" y="116"/>
                  </a:lnTo>
                  <a:lnTo>
                    <a:pt x="118" y="119"/>
                  </a:lnTo>
                  <a:lnTo>
                    <a:pt x="110" y="121"/>
                  </a:lnTo>
                  <a:lnTo>
                    <a:pt x="102" y="121"/>
                  </a:lnTo>
                  <a:lnTo>
                    <a:pt x="92" y="121"/>
                  </a:lnTo>
                  <a:lnTo>
                    <a:pt x="84" y="118"/>
                  </a:lnTo>
                  <a:lnTo>
                    <a:pt x="79" y="116"/>
                  </a:lnTo>
                  <a:lnTo>
                    <a:pt x="74" y="113"/>
                  </a:lnTo>
                  <a:lnTo>
                    <a:pt x="70" y="110"/>
                  </a:lnTo>
                  <a:lnTo>
                    <a:pt x="69" y="105"/>
                  </a:lnTo>
                  <a:lnTo>
                    <a:pt x="67" y="101"/>
                  </a:lnTo>
                  <a:lnTo>
                    <a:pt x="66" y="97"/>
                  </a:lnTo>
                  <a:lnTo>
                    <a:pt x="66" y="93"/>
                  </a:lnTo>
                  <a:lnTo>
                    <a:pt x="66" y="88"/>
                  </a:lnTo>
                  <a:lnTo>
                    <a:pt x="64" y="85"/>
                  </a:lnTo>
                  <a:lnTo>
                    <a:pt x="64" y="80"/>
                  </a:lnTo>
                  <a:lnTo>
                    <a:pt x="64" y="74"/>
                  </a:lnTo>
                  <a:lnTo>
                    <a:pt x="64" y="67"/>
                  </a:lnTo>
                  <a:lnTo>
                    <a:pt x="64" y="60"/>
                  </a:lnTo>
                  <a:lnTo>
                    <a:pt x="64" y="56"/>
                  </a:lnTo>
                  <a:lnTo>
                    <a:pt x="66" y="51"/>
                  </a:lnTo>
                  <a:lnTo>
                    <a:pt x="66" y="46"/>
                  </a:lnTo>
                  <a:lnTo>
                    <a:pt x="66" y="44"/>
                  </a:lnTo>
                  <a:lnTo>
                    <a:pt x="66" y="42"/>
                  </a:lnTo>
                  <a:lnTo>
                    <a:pt x="64" y="42"/>
                  </a:lnTo>
                  <a:lnTo>
                    <a:pt x="61" y="41"/>
                  </a:lnTo>
                  <a:lnTo>
                    <a:pt x="54" y="39"/>
                  </a:lnTo>
                  <a:lnTo>
                    <a:pt x="48" y="36"/>
                  </a:lnTo>
                  <a:lnTo>
                    <a:pt x="39" y="33"/>
                  </a:lnTo>
                  <a:lnTo>
                    <a:pt x="30" y="28"/>
                  </a:lnTo>
                  <a:lnTo>
                    <a:pt x="21" y="23"/>
                  </a:lnTo>
                  <a:lnTo>
                    <a:pt x="13" y="16"/>
                  </a:lnTo>
                  <a:lnTo>
                    <a:pt x="7" y="10"/>
                  </a:lnTo>
                  <a:lnTo>
                    <a:pt x="0" y="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87"/>
            <p:cNvSpPr>
              <a:spLocks/>
            </p:cNvSpPr>
            <p:nvPr/>
          </p:nvSpPr>
          <p:spPr bwMode="auto">
            <a:xfrm>
              <a:off x="2625" y="1994"/>
              <a:ext cx="68" cy="38"/>
            </a:xfrm>
            <a:custGeom>
              <a:avLst/>
              <a:gdLst>
                <a:gd name="T0" fmla="*/ 1 w 135"/>
                <a:gd name="T1" fmla="*/ 0 h 77"/>
                <a:gd name="T2" fmla="*/ 1 w 135"/>
                <a:gd name="T3" fmla="*/ 0 h 77"/>
                <a:gd name="T4" fmla="*/ 1 w 135"/>
                <a:gd name="T5" fmla="*/ 0 h 77"/>
                <a:gd name="T6" fmla="*/ 1 w 135"/>
                <a:gd name="T7" fmla="*/ 0 h 77"/>
                <a:gd name="T8" fmla="*/ 1 w 135"/>
                <a:gd name="T9" fmla="*/ 0 h 77"/>
                <a:gd name="T10" fmla="*/ 1 w 135"/>
                <a:gd name="T11" fmla="*/ 0 h 77"/>
                <a:gd name="T12" fmla="*/ 1 w 135"/>
                <a:gd name="T13" fmla="*/ 0 h 77"/>
                <a:gd name="T14" fmla="*/ 1 w 135"/>
                <a:gd name="T15" fmla="*/ 0 h 77"/>
                <a:gd name="T16" fmla="*/ 1 w 135"/>
                <a:gd name="T17" fmla="*/ 0 h 77"/>
                <a:gd name="T18" fmla="*/ 1 w 135"/>
                <a:gd name="T19" fmla="*/ 0 h 77"/>
                <a:gd name="T20" fmla="*/ 1 w 135"/>
                <a:gd name="T21" fmla="*/ 0 h 77"/>
                <a:gd name="T22" fmla="*/ 1 w 135"/>
                <a:gd name="T23" fmla="*/ 0 h 77"/>
                <a:gd name="T24" fmla="*/ 1 w 135"/>
                <a:gd name="T25" fmla="*/ 0 h 77"/>
                <a:gd name="T26" fmla="*/ 1 w 135"/>
                <a:gd name="T27" fmla="*/ 0 h 77"/>
                <a:gd name="T28" fmla="*/ 1 w 135"/>
                <a:gd name="T29" fmla="*/ 0 h 77"/>
                <a:gd name="T30" fmla="*/ 1 w 135"/>
                <a:gd name="T31" fmla="*/ 0 h 77"/>
                <a:gd name="T32" fmla="*/ 1 w 135"/>
                <a:gd name="T33" fmla="*/ 0 h 77"/>
                <a:gd name="T34" fmla="*/ 1 w 135"/>
                <a:gd name="T35" fmla="*/ 0 h 77"/>
                <a:gd name="T36" fmla="*/ 1 w 135"/>
                <a:gd name="T37" fmla="*/ 0 h 77"/>
                <a:gd name="T38" fmla="*/ 0 w 135"/>
                <a:gd name="T39" fmla="*/ 0 h 77"/>
                <a:gd name="T40" fmla="*/ 0 w 135"/>
                <a:gd name="T41" fmla="*/ 0 h 77"/>
                <a:gd name="T42" fmla="*/ 0 w 135"/>
                <a:gd name="T43" fmla="*/ 0 h 77"/>
                <a:gd name="T44" fmla="*/ 1 w 135"/>
                <a:gd name="T45" fmla="*/ 0 h 77"/>
                <a:gd name="T46" fmla="*/ 1 w 135"/>
                <a:gd name="T47" fmla="*/ 0 h 77"/>
                <a:gd name="T48" fmla="*/ 1 w 135"/>
                <a:gd name="T49" fmla="*/ 0 h 77"/>
                <a:gd name="T50" fmla="*/ 1 w 135"/>
                <a:gd name="T51" fmla="*/ 0 h 77"/>
                <a:gd name="T52" fmla="*/ 1 w 135"/>
                <a:gd name="T53" fmla="*/ 0 h 77"/>
                <a:gd name="T54" fmla="*/ 1 w 135"/>
                <a:gd name="T55" fmla="*/ 0 h 77"/>
                <a:gd name="T56" fmla="*/ 1 w 135"/>
                <a:gd name="T57" fmla="*/ 0 h 77"/>
                <a:gd name="T58" fmla="*/ 1 w 135"/>
                <a:gd name="T59" fmla="*/ 0 h 77"/>
                <a:gd name="T60" fmla="*/ 1 w 135"/>
                <a:gd name="T61" fmla="*/ 0 h 77"/>
                <a:gd name="T62" fmla="*/ 1 w 135"/>
                <a:gd name="T63" fmla="*/ 0 h 77"/>
                <a:gd name="T64" fmla="*/ 1 w 135"/>
                <a:gd name="T65" fmla="*/ 0 h 77"/>
                <a:gd name="T66" fmla="*/ 1 w 135"/>
                <a:gd name="T67" fmla="*/ 0 h 77"/>
                <a:gd name="T68" fmla="*/ 1 w 135"/>
                <a:gd name="T69" fmla="*/ 0 h 77"/>
                <a:gd name="T70" fmla="*/ 1 w 135"/>
                <a:gd name="T71" fmla="*/ 0 h 77"/>
                <a:gd name="T72" fmla="*/ 1 w 135"/>
                <a:gd name="T73" fmla="*/ 0 h 77"/>
                <a:gd name="T74" fmla="*/ 1 w 135"/>
                <a:gd name="T75" fmla="*/ 0 h 77"/>
                <a:gd name="T76" fmla="*/ 1 w 135"/>
                <a:gd name="T77" fmla="*/ 0 h 77"/>
                <a:gd name="T78" fmla="*/ 1 w 135"/>
                <a:gd name="T79" fmla="*/ 0 h 77"/>
                <a:gd name="T80" fmla="*/ 1 w 135"/>
                <a:gd name="T81" fmla="*/ 0 h 77"/>
                <a:gd name="T82" fmla="*/ 1 w 135"/>
                <a:gd name="T83" fmla="*/ 0 h 7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5"/>
                <a:gd name="T127" fmla="*/ 0 h 77"/>
                <a:gd name="T128" fmla="*/ 135 w 135"/>
                <a:gd name="T129" fmla="*/ 77 h 7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5" h="77">
                  <a:moveTo>
                    <a:pt x="135" y="25"/>
                  </a:moveTo>
                  <a:lnTo>
                    <a:pt x="135" y="26"/>
                  </a:lnTo>
                  <a:lnTo>
                    <a:pt x="135" y="31"/>
                  </a:lnTo>
                  <a:lnTo>
                    <a:pt x="134" y="36"/>
                  </a:lnTo>
                  <a:lnTo>
                    <a:pt x="131" y="44"/>
                  </a:lnTo>
                  <a:lnTo>
                    <a:pt x="127" y="51"/>
                  </a:lnTo>
                  <a:lnTo>
                    <a:pt x="121" y="59"/>
                  </a:lnTo>
                  <a:lnTo>
                    <a:pt x="114" y="66"/>
                  </a:lnTo>
                  <a:lnTo>
                    <a:pt x="104" y="72"/>
                  </a:lnTo>
                  <a:lnTo>
                    <a:pt x="91" y="76"/>
                  </a:lnTo>
                  <a:lnTo>
                    <a:pt x="75" y="77"/>
                  </a:lnTo>
                  <a:lnTo>
                    <a:pt x="58" y="74"/>
                  </a:lnTo>
                  <a:lnTo>
                    <a:pt x="44" y="69"/>
                  </a:lnTo>
                  <a:lnTo>
                    <a:pt x="32" y="59"/>
                  </a:lnTo>
                  <a:lnTo>
                    <a:pt x="22" y="49"/>
                  </a:lnTo>
                  <a:lnTo>
                    <a:pt x="14" y="38"/>
                  </a:lnTo>
                  <a:lnTo>
                    <a:pt x="9" y="26"/>
                  </a:lnTo>
                  <a:lnTo>
                    <a:pt x="4" y="17"/>
                  </a:lnTo>
                  <a:lnTo>
                    <a:pt x="1" y="8"/>
                  </a:lnTo>
                  <a:lnTo>
                    <a:pt x="0" y="2"/>
                  </a:lnTo>
                  <a:lnTo>
                    <a:pt x="0" y="0"/>
                  </a:lnTo>
                  <a:lnTo>
                    <a:pt x="0" y="2"/>
                  </a:lnTo>
                  <a:lnTo>
                    <a:pt x="3" y="5"/>
                  </a:lnTo>
                  <a:lnTo>
                    <a:pt x="6" y="12"/>
                  </a:lnTo>
                  <a:lnTo>
                    <a:pt x="11" y="20"/>
                  </a:lnTo>
                  <a:lnTo>
                    <a:pt x="19" y="28"/>
                  </a:lnTo>
                  <a:lnTo>
                    <a:pt x="27" y="36"/>
                  </a:lnTo>
                  <a:lnTo>
                    <a:pt x="36" y="43"/>
                  </a:lnTo>
                  <a:lnTo>
                    <a:pt x="47" y="49"/>
                  </a:lnTo>
                  <a:lnTo>
                    <a:pt x="60" y="54"/>
                  </a:lnTo>
                  <a:lnTo>
                    <a:pt x="73" y="56"/>
                  </a:lnTo>
                  <a:lnTo>
                    <a:pt x="86" y="54"/>
                  </a:lnTo>
                  <a:lnTo>
                    <a:pt x="98" y="53"/>
                  </a:lnTo>
                  <a:lnTo>
                    <a:pt x="108" y="49"/>
                  </a:lnTo>
                  <a:lnTo>
                    <a:pt x="114" y="44"/>
                  </a:lnTo>
                  <a:lnTo>
                    <a:pt x="122" y="40"/>
                  </a:lnTo>
                  <a:lnTo>
                    <a:pt x="127" y="36"/>
                  </a:lnTo>
                  <a:lnTo>
                    <a:pt x="131" y="31"/>
                  </a:lnTo>
                  <a:lnTo>
                    <a:pt x="134" y="28"/>
                  </a:lnTo>
                  <a:lnTo>
                    <a:pt x="135" y="26"/>
                  </a:lnTo>
                  <a:lnTo>
                    <a:pt x="135" y="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88"/>
            <p:cNvSpPr>
              <a:spLocks/>
            </p:cNvSpPr>
            <p:nvPr/>
          </p:nvSpPr>
          <p:spPr bwMode="auto">
            <a:xfrm>
              <a:off x="2724" y="1967"/>
              <a:ext cx="25" cy="18"/>
            </a:xfrm>
            <a:custGeom>
              <a:avLst/>
              <a:gdLst>
                <a:gd name="T0" fmla="*/ 0 w 50"/>
                <a:gd name="T1" fmla="*/ 1 h 36"/>
                <a:gd name="T2" fmla="*/ 0 w 50"/>
                <a:gd name="T3" fmla="*/ 1 h 36"/>
                <a:gd name="T4" fmla="*/ 0 w 50"/>
                <a:gd name="T5" fmla="*/ 1 h 36"/>
                <a:gd name="T6" fmla="*/ 0 w 50"/>
                <a:gd name="T7" fmla="*/ 1 h 36"/>
                <a:gd name="T8" fmla="*/ 0 w 50"/>
                <a:gd name="T9" fmla="*/ 1 h 36"/>
                <a:gd name="T10" fmla="*/ 1 w 50"/>
                <a:gd name="T11" fmla="*/ 1 h 36"/>
                <a:gd name="T12" fmla="*/ 1 w 50"/>
                <a:gd name="T13" fmla="*/ 1 h 36"/>
                <a:gd name="T14" fmla="*/ 1 w 50"/>
                <a:gd name="T15" fmla="*/ 1 h 36"/>
                <a:gd name="T16" fmla="*/ 1 w 50"/>
                <a:gd name="T17" fmla="*/ 1 h 36"/>
                <a:gd name="T18" fmla="*/ 1 w 50"/>
                <a:gd name="T19" fmla="*/ 1 h 36"/>
                <a:gd name="T20" fmla="*/ 1 w 50"/>
                <a:gd name="T21" fmla="*/ 1 h 36"/>
                <a:gd name="T22" fmla="*/ 1 w 50"/>
                <a:gd name="T23" fmla="*/ 1 h 36"/>
                <a:gd name="T24" fmla="*/ 1 w 50"/>
                <a:gd name="T25" fmla="*/ 1 h 36"/>
                <a:gd name="T26" fmla="*/ 1 w 50"/>
                <a:gd name="T27" fmla="*/ 1 h 36"/>
                <a:gd name="T28" fmla="*/ 1 w 50"/>
                <a:gd name="T29" fmla="*/ 1 h 36"/>
                <a:gd name="T30" fmla="*/ 1 w 50"/>
                <a:gd name="T31" fmla="*/ 1 h 36"/>
                <a:gd name="T32" fmla="*/ 1 w 50"/>
                <a:gd name="T33" fmla="*/ 1 h 36"/>
                <a:gd name="T34" fmla="*/ 1 w 50"/>
                <a:gd name="T35" fmla="*/ 1 h 36"/>
                <a:gd name="T36" fmla="*/ 1 w 50"/>
                <a:gd name="T37" fmla="*/ 1 h 36"/>
                <a:gd name="T38" fmla="*/ 1 w 50"/>
                <a:gd name="T39" fmla="*/ 1 h 36"/>
                <a:gd name="T40" fmla="*/ 1 w 50"/>
                <a:gd name="T41" fmla="*/ 1 h 36"/>
                <a:gd name="T42" fmla="*/ 1 w 50"/>
                <a:gd name="T43" fmla="*/ 1 h 36"/>
                <a:gd name="T44" fmla="*/ 1 w 50"/>
                <a:gd name="T45" fmla="*/ 0 h 36"/>
                <a:gd name="T46" fmla="*/ 0 w 50"/>
                <a:gd name="T47" fmla="*/ 1 h 36"/>
                <a:gd name="T48" fmla="*/ 0 w 50"/>
                <a:gd name="T49" fmla="*/ 1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36"/>
                <a:gd name="T77" fmla="*/ 50 w 50"/>
                <a:gd name="T78" fmla="*/ 36 h 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36">
                  <a:moveTo>
                    <a:pt x="0" y="1"/>
                  </a:moveTo>
                  <a:lnTo>
                    <a:pt x="0" y="18"/>
                  </a:lnTo>
                  <a:lnTo>
                    <a:pt x="0" y="19"/>
                  </a:lnTo>
                  <a:lnTo>
                    <a:pt x="0" y="21"/>
                  </a:lnTo>
                  <a:lnTo>
                    <a:pt x="1" y="24"/>
                  </a:lnTo>
                  <a:lnTo>
                    <a:pt x="3" y="28"/>
                  </a:lnTo>
                  <a:lnTo>
                    <a:pt x="5" y="29"/>
                  </a:lnTo>
                  <a:lnTo>
                    <a:pt x="8" y="33"/>
                  </a:lnTo>
                  <a:lnTo>
                    <a:pt x="11" y="34"/>
                  </a:lnTo>
                  <a:lnTo>
                    <a:pt x="16" y="36"/>
                  </a:lnTo>
                  <a:lnTo>
                    <a:pt x="24" y="36"/>
                  </a:lnTo>
                  <a:lnTo>
                    <a:pt x="31" y="36"/>
                  </a:lnTo>
                  <a:lnTo>
                    <a:pt x="36" y="34"/>
                  </a:lnTo>
                  <a:lnTo>
                    <a:pt x="41" y="33"/>
                  </a:lnTo>
                  <a:lnTo>
                    <a:pt x="44" y="31"/>
                  </a:lnTo>
                  <a:lnTo>
                    <a:pt x="46" y="28"/>
                  </a:lnTo>
                  <a:lnTo>
                    <a:pt x="49" y="26"/>
                  </a:lnTo>
                  <a:lnTo>
                    <a:pt x="49" y="23"/>
                  </a:lnTo>
                  <a:lnTo>
                    <a:pt x="50" y="19"/>
                  </a:lnTo>
                  <a:lnTo>
                    <a:pt x="50" y="16"/>
                  </a:lnTo>
                  <a:lnTo>
                    <a:pt x="50" y="13"/>
                  </a:lnTo>
                  <a:lnTo>
                    <a:pt x="50" y="0"/>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89"/>
            <p:cNvSpPr>
              <a:spLocks/>
            </p:cNvSpPr>
            <p:nvPr/>
          </p:nvSpPr>
          <p:spPr bwMode="auto">
            <a:xfrm>
              <a:off x="2725" y="2028"/>
              <a:ext cx="299" cy="176"/>
            </a:xfrm>
            <a:custGeom>
              <a:avLst/>
              <a:gdLst>
                <a:gd name="T0" fmla="*/ 0 w 598"/>
                <a:gd name="T1" fmla="*/ 0 h 353"/>
                <a:gd name="T2" fmla="*/ 1 w 598"/>
                <a:gd name="T3" fmla="*/ 0 h 353"/>
                <a:gd name="T4" fmla="*/ 1 w 598"/>
                <a:gd name="T5" fmla="*/ 0 h 353"/>
                <a:gd name="T6" fmla="*/ 1 w 598"/>
                <a:gd name="T7" fmla="*/ 0 h 353"/>
                <a:gd name="T8" fmla="*/ 1 w 598"/>
                <a:gd name="T9" fmla="*/ 0 h 353"/>
                <a:gd name="T10" fmla="*/ 1 w 598"/>
                <a:gd name="T11" fmla="*/ 0 h 353"/>
                <a:gd name="T12" fmla="*/ 1 w 598"/>
                <a:gd name="T13" fmla="*/ 0 h 353"/>
                <a:gd name="T14" fmla="*/ 1 w 598"/>
                <a:gd name="T15" fmla="*/ 0 h 353"/>
                <a:gd name="T16" fmla="*/ 1 w 598"/>
                <a:gd name="T17" fmla="*/ 0 h 353"/>
                <a:gd name="T18" fmla="*/ 1 w 598"/>
                <a:gd name="T19" fmla="*/ 0 h 353"/>
                <a:gd name="T20" fmla="*/ 1 w 598"/>
                <a:gd name="T21" fmla="*/ 0 h 353"/>
                <a:gd name="T22" fmla="*/ 1 w 598"/>
                <a:gd name="T23" fmla="*/ 0 h 353"/>
                <a:gd name="T24" fmla="*/ 1 w 598"/>
                <a:gd name="T25" fmla="*/ 0 h 353"/>
                <a:gd name="T26" fmla="*/ 1 w 598"/>
                <a:gd name="T27" fmla="*/ 0 h 353"/>
                <a:gd name="T28" fmla="*/ 1 w 598"/>
                <a:gd name="T29" fmla="*/ 0 h 353"/>
                <a:gd name="T30" fmla="*/ 1 w 598"/>
                <a:gd name="T31" fmla="*/ 0 h 353"/>
                <a:gd name="T32" fmla="*/ 1 w 598"/>
                <a:gd name="T33" fmla="*/ 0 h 353"/>
                <a:gd name="T34" fmla="*/ 1 w 598"/>
                <a:gd name="T35" fmla="*/ 0 h 353"/>
                <a:gd name="T36" fmla="*/ 1 w 598"/>
                <a:gd name="T37" fmla="*/ 0 h 353"/>
                <a:gd name="T38" fmla="*/ 1 w 598"/>
                <a:gd name="T39" fmla="*/ 0 h 353"/>
                <a:gd name="T40" fmla="*/ 1 w 598"/>
                <a:gd name="T41" fmla="*/ 0 h 353"/>
                <a:gd name="T42" fmla="*/ 1 w 598"/>
                <a:gd name="T43" fmla="*/ 0 h 353"/>
                <a:gd name="T44" fmla="*/ 1 w 598"/>
                <a:gd name="T45" fmla="*/ 0 h 353"/>
                <a:gd name="T46" fmla="*/ 1 w 598"/>
                <a:gd name="T47" fmla="*/ 0 h 353"/>
                <a:gd name="T48" fmla="*/ 1 w 598"/>
                <a:gd name="T49" fmla="*/ 0 h 353"/>
                <a:gd name="T50" fmla="*/ 1 w 598"/>
                <a:gd name="T51" fmla="*/ 0 h 353"/>
                <a:gd name="T52" fmla="*/ 1 w 598"/>
                <a:gd name="T53" fmla="*/ 0 h 353"/>
                <a:gd name="T54" fmla="*/ 1 w 598"/>
                <a:gd name="T55" fmla="*/ 0 h 353"/>
                <a:gd name="T56" fmla="*/ 1 w 598"/>
                <a:gd name="T57" fmla="*/ 0 h 353"/>
                <a:gd name="T58" fmla="*/ 1 w 598"/>
                <a:gd name="T59" fmla="*/ 0 h 353"/>
                <a:gd name="T60" fmla="*/ 1 w 598"/>
                <a:gd name="T61" fmla="*/ 0 h 353"/>
                <a:gd name="T62" fmla="*/ 1 w 598"/>
                <a:gd name="T63" fmla="*/ 0 h 353"/>
                <a:gd name="T64" fmla="*/ 1 w 598"/>
                <a:gd name="T65" fmla="*/ 0 h 353"/>
                <a:gd name="T66" fmla="*/ 1 w 598"/>
                <a:gd name="T67" fmla="*/ 0 h 353"/>
                <a:gd name="T68" fmla="*/ 1 w 598"/>
                <a:gd name="T69" fmla="*/ 0 h 353"/>
                <a:gd name="T70" fmla="*/ 1 w 598"/>
                <a:gd name="T71" fmla="*/ 0 h 353"/>
                <a:gd name="T72" fmla="*/ 1 w 598"/>
                <a:gd name="T73" fmla="*/ 0 h 353"/>
                <a:gd name="T74" fmla="*/ 1 w 598"/>
                <a:gd name="T75" fmla="*/ 0 h 353"/>
                <a:gd name="T76" fmla="*/ 1 w 598"/>
                <a:gd name="T77" fmla="*/ 0 h 353"/>
                <a:gd name="T78" fmla="*/ 1 w 598"/>
                <a:gd name="T79" fmla="*/ 0 h 353"/>
                <a:gd name="T80" fmla="*/ 1 w 598"/>
                <a:gd name="T81" fmla="*/ 0 h 353"/>
                <a:gd name="T82" fmla="*/ 1 w 598"/>
                <a:gd name="T83" fmla="*/ 0 h 353"/>
                <a:gd name="T84" fmla="*/ 1 w 598"/>
                <a:gd name="T85" fmla="*/ 0 h 353"/>
                <a:gd name="T86" fmla="*/ 1 w 598"/>
                <a:gd name="T87" fmla="*/ 0 h 353"/>
                <a:gd name="T88" fmla="*/ 1 w 598"/>
                <a:gd name="T89" fmla="*/ 0 h 353"/>
                <a:gd name="T90" fmla="*/ 1 w 598"/>
                <a:gd name="T91" fmla="*/ 0 h 353"/>
                <a:gd name="T92" fmla="*/ 1 w 598"/>
                <a:gd name="T93" fmla="*/ 0 h 353"/>
                <a:gd name="T94" fmla="*/ 1 w 598"/>
                <a:gd name="T95" fmla="*/ 0 h 353"/>
                <a:gd name="T96" fmla="*/ 1 w 598"/>
                <a:gd name="T97" fmla="*/ 0 h 35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98"/>
                <a:gd name="T148" fmla="*/ 0 h 353"/>
                <a:gd name="T149" fmla="*/ 598 w 598"/>
                <a:gd name="T150" fmla="*/ 353 h 35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98" h="353">
                  <a:moveTo>
                    <a:pt x="7" y="253"/>
                  </a:moveTo>
                  <a:lnTo>
                    <a:pt x="0" y="0"/>
                  </a:lnTo>
                  <a:lnTo>
                    <a:pt x="43" y="0"/>
                  </a:lnTo>
                  <a:lnTo>
                    <a:pt x="43" y="3"/>
                  </a:lnTo>
                  <a:lnTo>
                    <a:pt x="43" y="10"/>
                  </a:lnTo>
                  <a:lnTo>
                    <a:pt x="45" y="21"/>
                  </a:lnTo>
                  <a:lnTo>
                    <a:pt x="48" y="34"/>
                  </a:lnTo>
                  <a:lnTo>
                    <a:pt x="53" y="48"/>
                  </a:lnTo>
                  <a:lnTo>
                    <a:pt x="61" y="62"/>
                  </a:lnTo>
                  <a:lnTo>
                    <a:pt x="72" y="74"/>
                  </a:lnTo>
                  <a:lnTo>
                    <a:pt x="85" y="85"/>
                  </a:lnTo>
                  <a:lnTo>
                    <a:pt x="103" y="93"/>
                  </a:lnTo>
                  <a:lnTo>
                    <a:pt x="126" y="95"/>
                  </a:lnTo>
                  <a:lnTo>
                    <a:pt x="128" y="97"/>
                  </a:lnTo>
                  <a:lnTo>
                    <a:pt x="133" y="97"/>
                  </a:lnTo>
                  <a:lnTo>
                    <a:pt x="138" y="95"/>
                  </a:lnTo>
                  <a:lnTo>
                    <a:pt x="146" y="95"/>
                  </a:lnTo>
                  <a:lnTo>
                    <a:pt x="154" y="92"/>
                  </a:lnTo>
                  <a:lnTo>
                    <a:pt x="164" y="89"/>
                  </a:lnTo>
                  <a:lnTo>
                    <a:pt x="172" y="84"/>
                  </a:lnTo>
                  <a:lnTo>
                    <a:pt x="180" y="75"/>
                  </a:lnTo>
                  <a:lnTo>
                    <a:pt x="185" y="66"/>
                  </a:lnTo>
                  <a:lnTo>
                    <a:pt x="189" y="52"/>
                  </a:lnTo>
                  <a:lnTo>
                    <a:pt x="216" y="52"/>
                  </a:lnTo>
                  <a:lnTo>
                    <a:pt x="215" y="56"/>
                  </a:lnTo>
                  <a:lnTo>
                    <a:pt x="215" y="62"/>
                  </a:lnTo>
                  <a:lnTo>
                    <a:pt x="215" y="71"/>
                  </a:lnTo>
                  <a:lnTo>
                    <a:pt x="215" y="82"/>
                  </a:lnTo>
                  <a:lnTo>
                    <a:pt x="218" y="95"/>
                  </a:lnTo>
                  <a:lnTo>
                    <a:pt x="221" y="108"/>
                  </a:lnTo>
                  <a:lnTo>
                    <a:pt x="230" y="120"/>
                  </a:lnTo>
                  <a:lnTo>
                    <a:pt x="239" y="128"/>
                  </a:lnTo>
                  <a:lnTo>
                    <a:pt x="254" y="134"/>
                  </a:lnTo>
                  <a:lnTo>
                    <a:pt x="274" y="138"/>
                  </a:lnTo>
                  <a:lnTo>
                    <a:pt x="277" y="136"/>
                  </a:lnTo>
                  <a:lnTo>
                    <a:pt x="282" y="136"/>
                  </a:lnTo>
                  <a:lnTo>
                    <a:pt x="289" y="136"/>
                  </a:lnTo>
                  <a:lnTo>
                    <a:pt x="295" y="134"/>
                  </a:lnTo>
                  <a:lnTo>
                    <a:pt x="302" y="131"/>
                  </a:lnTo>
                  <a:lnTo>
                    <a:pt x="307" y="128"/>
                  </a:lnTo>
                  <a:lnTo>
                    <a:pt x="313" y="125"/>
                  </a:lnTo>
                  <a:lnTo>
                    <a:pt x="316" y="118"/>
                  </a:lnTo>
                  <a:lnTo>
                    <a:pt x="320" y="112"/>
                  </a:lnTo>
                  <a:lnTo>
                    <a:pt x="320" y="113"/>
                  </a:lnTo>
                  <a:lnTo>
                    <a:pt x="321" y="118"/>
                  </a:lnTo>
                  <a:lnTo>
                    <a:pt x="325" y="125"/>
                  </a:lnTo>
                  <a:lnTo>
                    <a:pt x="329" y="133"/>
                  </a:lnTo>
                  <a:lnTo>
                    <a:pt x="336" y="141"/>
                  </a:lnTo>
                  <a:lnTo>
                    <a:pt x="344" y="149"/>
                  </a:lnTo>
                  <a:lnTo>
                    <a:pt x="356" y="157"/>
                  </a:lnTo>
                  <a:lnTo>
                    <a:pt x="372" y="164"/>
                  </a:lnTo>
                  <a:lnTo>
                    <a:pt x="390" y="167"/>
                  </a:lnTo>
                  <a:lnTo>
                    <a:pt x="413" y="167"/>
                  </a:lnTo>
                  <a:lnTo>
                    <a:pt x="436" y="166"/>
                  </a:lnTo>
                  <a:lnTo>
                    <a:pt x="454" y="162"/>
                  </a:lnTo>
                  <a:lnTo>
                    <a:pt x="467" y="156"/>
                  </a:lnTo>
                  <a:lnTo>
                    <a:pt x="478" y="151"/>
                  </a:lnTo>
                  <a:lnTo>
                    <a:pt x="487" y="144"/>
                  </a:lnTo>
                  <a:lnTo>
                    <a:pt x="492" y="138"/>
                  </a:lnTo>
                  <a:lnTo>
                    <a:pt x="496" y="131"/>
                  </a:lnTo>
                  <a:lnTo>
                    <a:pt x="498" y="126"/>
                  </a:lnTo>
                  <a:lnTo>
                    <a:pt x="498" y="125"/>
                  </a:lnTo>
                  <a:lnTo>
                    <a:pt x="498" y="123"/>
                  </a:lnTo>
                  <a:lnTo>
                    <a:pt x="523" y="123"/>
                  </a:lnTo>
                  <a:lnTo>
                    <a:pt x="524" y="125"/>
                  </a:lnTo>
                  <a:lnTo>
                    <a:pt x="526" y="126"/>
                  </a:lnTo>
                  <a:lnTo>
                    <a:pt x="528" y="128"/>
                  </a:lnTo>
                  <a:lnTo>
                    <a:pt x="531" y="131"/>
                  </a:lnTo>
                  <a:lnTo>
                    <a:pt x="536" y="133"/>
                  </a:lnTo>
                  <a:lnTo>
                    <a:pt x="541" y="136"/>
                  </a:lnTo>
                  <a:lnTo>
                    <a:pt x="546" y="138"/>
                  </a:lnTo>
                  <a:lnTo>
                    <a:pt x="552" y="138"/>
                  </a:lnTo>
                  <a:lnTo>
                    <a:pt x="560" y="139"/>
                  </a:lnTo>
                  <a:lnTo>
                    <a:pt x="567" y="139"/>
                  </a:lnTo>
                  <a:lnTo>
                    <a:pt x="573" y="139"/>
                  </a:lnTo>
                  <a:lnTo>
                    <a:pt x="578" y="139"/>
                  </a:lnTo>
                  <a:lnTo>
                    <a:pt x="583" y="139"/>
                  </a:lnTo>
                  <a:lnTo>
                    <a:pt x="588" y="139"/>
                  </a:lnTo>
                  <a:lnTo>
                    <a:pt x="591" y="139"/>
                  </a:lnTo>
                  <a:lnTo>
                    <a:pt x="595" y="139"/>
                  </a:lnTo>
                  <a:lnTo>
                    <a:pt x="596" y="139"/>
                  </a:lnTo>
                  <a:lnTo>
                    <a:pt x="598" y="139"/>
                  </a:lnTo>
                  <a:lnTo>
                    <a:pt x="220" y="353"/>
                  </a:lnTo>
                  <a:lnTo>
                    <a:pt x="218" y="351"/>
                  </a:lnTo>
                  <a:lnTo>
                    <a:pt x="212" y="344"/>
                  </a:lnTo>
                  <a:lnTo>
                    <a:pt x="202" y="334"/>
                  </a:lnTo>
                  <a:lnTo>
                    <a:pt x="187" y="323"/>
                  </a:lnTo>
                  <a:lnTo>
                    <a:pt x="169" y="310"/>
                  </a:lnTo>
                  <a:lnTo>
                    <a:pt x="144" y="297"/>
                  </a:lnTo>
                  <a:lnTo>
                    <a:pt x="118" y="284"/>
                  </a:lnTo>
                  <a:lnTo>
                    <a:pt x="85" y="272"/>
                  </a:lnTo>
                  <a:lnTo>
                    <a:pt x="49" y="261"/>
                  </a:lnTo>
                  <a:lnTo>
                    <a:pt x="8" y="254"/>
                  </a:lnTo>
                  <a:lnTo>
                    <a:pt x="7" y="253"/>
                  </a:lnTo>
                  <a:close/>
                </a:path>
              </a:pathLst>
            </a:custGeom>
            <a:solidFill>
              <a:srgbClr val="CCB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90"/>
            <p:cNvSpPr>
              <a:spLocks/>
            </p:cNvSpPr>
            <p:nvPr/>
          </p:nvSpPr>
          <p:spPr bwMode="auto">
            <a:xfrm>
              <a:off x="2761" y="2025"/>
              <a:ext cx="48" cy="39"/>
            </a:xfrm>
            <a:custGeom>
              <a:avLst/>
              <a:gdLst>
                <a:gd name="T0" fmla="*/ 0 w 97"/>
                <a:gd name="T1" fmla="*/ 0 h 79"/>
                <a:gd name="T2" fmla="*/ 0 w 97"/>
                <a:gd name="T3" fmla="*/ 0 h 79"/>
                <a:gd name="T4" fmla="*/ 0 w 97"/>
                <a:gd name="T5" fmla="*/ 0 h 79"/>
                <a:gd name="T6" fmla="*/ 0 w 97"/>
                <a:gd name="T7" fmla="*/ 0 h 79"/>
                <a:gd name="T8" fmla="*/ 0 w 97"/>
                <a:gd name="T9" fmla="*/ 0 h 79"/>
                <a:gd name="T10" fmla="*/ 0 w 97"/>
                <a:gd name="T11" fmla="*/ 0 h 79"/>
                <a:gd name="T12" fmla="*/ 0 w 97"/>
                <a:gd name="T13" fmla="*/ 0 h 79"/>
                <a:gd name="T14" fmla="*/ 0 w 97"/>
                <a:gd name="T15" fmla="*/ 0 h 79"/>
                <a:gd name="T16" fmla="*/ 0 w 97"/>
                <a:gd name="T17" fmla="*/ 0 h 79"/>
                <a:gd name="T18" fmla="*/ 0 w 97"/>
                <a:gd name="T19" fmla="*/ 0 h 79"/>
                <a:gd name="T20" fmla="*/ 0 w 97"/>
                <a:gd name="T21" fmla="*/ 0 h 79"/>
                <a:gd name="T22" fmla="*/ 0 w 97"/>
                <a:gd name="T23" fmla="*/ 0 h 79"/>
                <a:gd name="T24" fmla="*/ 0 w 97"/>
                <a:gd name="T25" fmla="*/ 0 h 79"/>
                <a:gd name="T26" fmla="*/ 0 w 97"/>
                <a:gd name="T27" fmla="*/ 0 h 79"/>
                <a:gd name="T28" fmla="*/ 0 w 97"/>
                <a:gd name="T29" fmla="*/ 0 h 79"/>
                <a:gd name="T30" fmla="*/ 0 w 97"/>
                <a:gd name="T31" fmla="*/ 0 h 79"/>
                <a:gd name="T32" fmla="*/ 0 w 97"/>
                <a:gd name="T33" fmla="*/ 0 h 79"/>
                <a:gd name="T34" fmla="*/ 0 w 97"/>
                <a:gd name="T35" fmla="*/ 0 h 79"/>
                <a:gd name="T36" fmla="*/ 0 w 97"/>
                <a:gd name="T37" fmla="*/ 0 h 79"/>
                <a:gd name="T38" fmla="*/ 0 w 97"/>
                <a:gd name="T39" fmla="*/ 0 h 79"/>
                <a:gd name="T40" fmla="*/ 0 w 97"/>
                <a:gd name="T41" fmla="*/ 0 h 79"/>
                <a:gd name="T42" fmla="*/ 0 w 97"/>
                <a:gd name="T43" fmla="*/ 0 h 79"/>
                <a:gd name="T44" fmla="*/ 0 w 97"/>
                <a:gd name="T45" fmla="*/ 0 h 79"/>
                <a:gd name="T46" fmla="*/ 0 w 97"/>
                <a:gd name="T47" fmla="*/ 0 h 79"/>
                <a:gd name="T48" fmla="*/ 0 w 97"/>
                <a:gd name="T49" fmla="*/ 0 h 79"/>
                <a:gd name="T50" fmla="*/ 0 w 97"/>
                <a:gd name="T51" fmla="*/ 0 h 79"/>
                <a:gd name="T52" fmla="*/ 0 w 97"/>
                <a:gd name="T53" fmla="*/ 0 h 79"/>
                <a:gd name="T54" fmla="*/ 0 w 97"/>
                <a:gd name="T55" fmla="*/ 0 h 79"/>
                <a:gd name="T56" fmla="*/ 0 w 97"/>
                <a:gd name="T57" fmla="*/ 0 h 79"/>
                <a:gd name="T58" fmla="*/ 0 w 97"/>
                <a:gd name="T59" fmla="*/ 0 h 79"/>
                <a:gd name="T60" fmla="*/ 0 w 97"/>
                <a:gd name="T61" fmla="*/ 0 h 79"/>
                <a:gd name="T62" fmla="*/ 0 w 97"/>
                <a:gd name="T63" fmla="*/ 0 h 7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
                <a:gd name="T97" fmla="*/ 0 h 79"/>
                <a:gd name="T98" fmla="*/ 97 w 97"/>
                <a:gd name="T99" fmla="*/ 79 h 7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 h="79">
                  <a:moveTo>
                    <a:pt x="0" y="2"/>
                  </a:moveTo>
                  <a:lnTo>
                    <a:pt x="0" y="33"/>
                  </a:lnTo>
                  <a:lnTo>
                    <a:pt x="0" y="35"/>
                  </a:lnTo>
                  <a:lnTo>
                    <a:pt x="0" y="38"/>
                  </a:lnTo>
                  <a:lnTo>
                    <a:pt x="2" y="43"/>
                  </a:lnTo>
                  <a:lnTo>
                    <a:pt x="4" y="50"/>
                  </a:lnTo>
                  <a:lnTo>
                    <a:pt x="5" y="58"/>
                  </a:lnTo>
                  <a:lnTo>
                    <a:pt x="10" y="64"/>
                  </a:lnTo>
                  <a:lnTo>
                    <a:pt x="17" y="71"/>
                  </a:lnTo>
                  <a:lnTo>
                    <a:pt x="27" y="76"/>
                  </a:lnTo>
                  <a:lnTo>
                    <a:pt x="38" y="79"/>
                  </a:lnTo>
                  <a:lnTo>
                    <a:pt x="53" y="79"/>
                  </a:lnTo>
                  <a:lnTo>
                    <a:pt x="67" y="78"/>
                  </a:lnTo>
                  <a:lnTo>
                    <a:pt x="79" y="74"/>
                  </a:lnTo>
                  <a:lnTo>
                    <a:pt x="85" y="71"/>
                  </a:lnTo>
                  <a:lnTo>
                    <a:pt x="92" y="68"/>
                  </a:lnTo>
                  <a:lnTo>
                    <a:pt x="95" y="63"/>
                  </a:lnTo>
                  <a:lnTo>
                    <a:pt x="97" y="59"/>
                  </a:lnTo>
                  <a:lnTo>
                    <a:pt x="97" y="55"/>
                  </a:lnTo>
                  <a:lnTo>
                    <a:pt x="97" y="51"/>
                  </a:lnTo>
                  <a:lnTo>
                    <a:pt x="95" y="50"/>
                  </a:lnTo>
                  <a:lnTo>
                    <a:pt x="85" y="45"/>
                  </a:lnTo>
                  <a:lnTo>
                    <a:pt x="84" y="46"/>
                  </a:lnTo>
                  <a:lnTo>
                    <a:pt x="82" y="48"/>
                  </a:lnTo>
                  <a:lnTo>
                    <a:pt x="81" y="50"/>
                  </a:lnTo>
                  <a:lnTo>
                    <a:pt x="77" y="53"/>
                  </a:lnTo>
                  <a:lnTo>
                    <a:pt x="72" y="55"/>
                  </a:lnTo>
                  <a:lnTo>
                    <a:pt x="67" y="58"/>
                  </a:lnTo>
                  <a:lnTo>
                    <a:pt x="63" y="61"/>
                  </a:lnTo>
                  <a:lnTo>
                    <a:pt x="58" y="63"/>
                  </a:lnTo>
                  <a:lnTo>
                    <a:pt x="53" y="63"/>
                  </a:lnTo>
                  <a:lnTo>
                    <a:pt x="48" y="63"/>
                  </a:lnTo>
                  <a:lnTo>
                    <a:pt x="41" y="63"/>
                  </a:lnTo>
                  <a:lnTo>
                    <a:pt x="36" y="61"/>
                  </a:lnTo>
                  <a:lnTo>
                    <a:pt x="31" y="58"/>
                  </a:lnTo>
                  <a:lnTo>
                    <a:pt x="27" y="55"/>
                  </a:lnTo>
                  <a:lnTo>
                    <a:pt x="23" y="51"/>
                  </a:lnTo>
                  <a:lnTo>
                    <a:pt x="18" y="48"/>
                  </a:lnTo>
                  <a:lnTo>
                    <a:pt x="15" y="43"/>
                  </a:lnTo>
                  <a:lnTo>
                    <a:pt x="13" y="40"/>
                  </a:lnTo>
                  <a:lnTo>
                    <a:pt x="12" y="35"/>
                  </a:lnTo>
                  <a:lnTo>
                    <a:pt x="12" y="32"/>
                  </a:lnTo>
                  <a:lnTo>
                    <a:pt x="12" y="27"/>
                  </a:lnTo>
                  <a:lnTo>
                    <a:pt x="12" y="23"/>
                  </a:lnTo>
                  <a:lnTo>
                    <a:pt x="12" y="20"/>
                  </a:lnTo>
                  <a:lnTo>
                    <a:pt x="12" y="15"/>
                  </a:lnTo>
                  <a:lnTo>
                    <a:pt x="12" y="12"/>
                  </a:lnTo>
                  <a:lnTo>
                    <a:pt x="12" y="9"/>
                  </a:lnTo>
                  <a:lnTo>
                    <a:pt x="12" y="7"/>
                  </a:lnTo>
                  <a:lnTo>
                    <a:pt x="12" y="4"/>
                  </a:lnTo>
                  <a:lnTo>
                    <a:pt x="12" y="2"/>
                  </a:lnTo>
                  <a:lnTo>
                    <a:pt x="10" y="2"/>
                  </a:lnTo>
                  <a:lnTo>
                    <a:pt x="9" y="0"/>
                  </a:lnTo>
                  <a:lnTo>
                    <a:pt x="7" y="0"/>
                  </a:lnTo>
                  <a:lnTo>
                    <a:pt x="5" y="0"/>
                  </a:lnTo>
                  <a:lnTo>
                    <a:pt x="4" y="0"/>
                  </a:lnTo>
                  <a:lnTo>
                    <a:pt x="2" y="0"/>
                  </a:lnTo>
                  <a:lnTo>
                    <a:pt x="0" y="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91"/>
            <p:cNvSpPr>
              <a:spLocks/>
            </p:cNvSpPr>
            <p:nvPr/>
          </p:nvSpPr>
          <p:spPr bwMode="auto">
            <a:xfrm>
              <a:off x="2800" y="1950"/>
              <a:ext cx="81" cy="92"/>
            </a:xfrm>
            <a:custGeom>
              <a:avLst/>
              <a:gdLst>
                <a:gd name="T0" fmla="*/ 1 w 162"/>
                <a:gd name="T1" fmla="*/ 1 h 184"/>
                <a:gd name="T2" fmla="*/ 1 w 162"/>
                <a:gd name="T3" fmla="*/ 1 h 184"/>
                <a:gd name="T4" fmla="*/ 1 w 162"/>
                <a:gd name="T5" fmla="*/ 1 h 184"/>
                <a:gd name="T6" fmla="*/ 1 w 162"/>
                <a:gd name="T7" fmla="*/ 1 h 184"/>
                <a:gd name="T8" fmla="*/ 1 w 162"/>
                <a:gd name="T9" fmla="*/ 1 h 184"/>
                <a:gd name="T10" fmla="*/ 1 w 162"/>
                <a:gd name="T11" fmla="*/ 1 h 184"/>
                <a:gd name="T12" fmla="*/ 1 w 162"/>
                <a:gd name="T13" fmla="*/ 1 h 184"/>
                <a:gd name="T14" fmla="*/ 1 w 162"/>
                <a:gd name="T15" fmla="*/ 1 h 184"/>
                <a:gd name="T16" fmla="*/ 1 w 162"/>
                <a:gd name="T17" fmla="*/ 1 h 184"/>
                <a:gd name="T18" fmla="*/ 1 w 162"/>
                <a:gd name="T19" fmla="*/ 1 h 184"/>
                <a:gd name="T20" fmla="*/ 1 w 162"/>
                <a:gd name="T21" fmla="*/ 1 h 184"/>
                <a:gd name="T22" fmla="*/ 1 w 162"/>
                <a:gd name="T23" fmla="*/ 1 h 184"/>
                <a:gd name="T24" fmla="*/ 1 w 162"/>
                <a:gd name="T25" fmla="*/ 1 h 184"/>
                <a:gd name="T26" fmla="*/ 1 w 162"/>
                <a:gd name="T27" fmla="*/ 1 h 184"/>
                <a:gd name="T28" fmla="*/ 1 w 162"/>
                <a:gd name="T29" fmla="*/ 1 h 184"/>
                <a:gd name="T30" fmla="*/ 1 w 162"/>
                <a:gd name="T31" fmla="*/ 1 h 184"/>
                <a:gd name="T32" fmla="*/ 1 w 162"/>
                <a:gd name="T33" fmla="*/ 1 h 184"/>
                <a:gd name="T34" fmla="*/ 1 w 162"/>
                <a:gd name="T35" fmla="*/ 1 h 184"/>
                <a:gd name="T36" fmla="*/ 1 w 162"/>
                <a:gd name="T37" fmla="*/ 1 h 184"/>
                <a:gd name="T38" fmla="*/ 1 w 162"/>
                <a:gd name="T39" fmla="*/ 1 h 184"/>
                <a:gd name="T40" fmla="*/ 1 w 162"/>
                <a:gd name="T41" fmla="*/ 1 h 184"/>
                <a:gd name="T42" fmla="*/ 1 w 162"/>
                <a:gd name="T43" fmla="*/ 1 h 184"/>
                <a:gd name="T44" fmla="*/ 1 w 162"/>
                <a:gd name="T45" fmla="*/ 1 h 184"/>
                <a:gd name="T46" fmla="*/ 1 w 162"/>
                <a:gd name="T47" fmla="*/ 1 h 184"/>
                <a:gd name="T48" fmla="*/ 1 w 162"/>
                <a:gd name="T49" fmla="*/ 1 h 184"/>
                <a:gd name="T50" fmla="*/ 1 w 162"/>
                <a:gd name="T51" fmla="*/ 1 h 184"/>
                <a:gd name="T52" fmla="*/ 1 w 162"/>
                <a:gd name="T53" fmla="*/ 1 h 184"/>
                <a:gd name="T54" fmla="*/ 1 w 162"/>
                <a:gd name="T55" fmla="*/ 1 h 184"/>
                <a:gd name="T56" fmla="*/ 1 w 162"/>
                <a:gd name="T57" fmla="*/ 1 h 184"/>
                <a:gd name="T58" fmla="*/ 1 w 162"/>
                <a:gd name="T59" fmla="*/ 1 h 184"/>
                <a:gd name="T60" fmla="*/ 1 w 162"/>
                <a:gd name="T61" fmla="*/ 1 h 184"/>
                <a:gd name="T62" fmla="*/ 1 w 162"/>
                <a:gd name="T63" fmla="*/ 1 h 184"/>
                <a:gd name="T64" fmla="*/ 1 w 162"/>
                <a:gd name="T65" fmla="*/ 1 h 184"/>
                <a:gd name="T66" fmla="*/ 1 w 162"/>
                <a:gd name="T67" fmla="*/ 1 h 184"/>
                <a:gd name="T68" fmla="*/ 1 w 162"/>
                <a:gd name="T69" fmla="*/ 1 h 184"/>
                <a:gd name="T70" fmla="*/ 1 w 162"/>
                <a:gd name="T71" fmla="*/ 1 h 184"/>
                <a:gd name="T72" fmla="*/ 1 w 162"/>
                <a:gd name="T73" fmla="*/ 1 h 184"/>
                <a:gd name="T74" fmla="*/ 1 w 162"/>
                <a:gd name="T75" fmla="*/ 1 h 184"/>
                <a:gd name="T76" fmla="*/ 1 w 162"/>
                <a:gd name="T77" fmla="*/ 1 h 184"/>
                <a:gd name="T78" fmla="*/ 1 w 162"/>
                <a:gd name="T79" fmla="*/ 1 h 184"/>
                <a:gd name="T80" fmla="*/ 1 w 162"/>
                <a:gd name="T81" fmla="*/ 1 h 184"/>
                <a:gd name="T82" fmla="*/ 1 w 162"/>
                <a:gd name="T83" fmla="*/ 1 h 184"/>
                <a:gd name="T84" fmla="*/ 1 w 162"/>
                <a:gd name="T85" fmla="*/ 1 h 184"/>
                <a:gd name="T86" fmla="*/ 1 w 162"/>
                <a:gd name="T87" fmla="*/ 1 h 184"/>
                <a:gd name="T88" fmla="*/ 1 w 162"/>
                <a:gd name="T89" fmla="*/ 1 h 184"/>
                <a:gd name="T90" fmla="*/ 0 w 162"/>
                <a:gd name="T91" fmla="*/ 1 h 184"/>
                <a:gd name="T92" fmla="*/ 1 w 162"/>
                <a:gd name="T93" fmla="*/ 1 h 184"/>
                <a:gd name="T94" fmla="*/ 1 w 162"/>
                <a:gd name="T95" fmla="*/ 1 h 184"/>
                <a:gd name="T96" fmla="*/ 1 w 162"/>
                <a:gd name="T97" fmla="*/ 1 h 184"/>
                <a:gd name="T98" fmla="*/ 1 w 162"/>
                <a:gd name="T99" fmla="*/ 1 h 184"/>
                <a:gd name="T100" fmla="*/ 1 w 162"/>
                <a:gd name="T101" fmla="*/ 0 h 1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2"/>
                <a:gd name="T154" fmla="*/ 0 h 184"/>
                <a:gd name="T155" fmla="*/ 162 w 162"/>
                <a:gd name="T156" fmla="*/ 184 h 1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2" h="184">
                  <a:moveTo>
                    <a:pt x="6" y="0"/>
                  </a:moveTo>
                  <a:lnTo>
                    <a:pt x="8" y="2"/>
                  </a:lnTo>
                  <a:lnTo>
                    <a:pt x="10" y="2"/>
                  </a:lnTo>
                  <a:lnTo>
                    <a:pt x="11" y="4"/>
                  </a:lnTo>
                  <a:lnTo>
                    <a:pt x="13" y="5"/>
                  </a:lnTo>
                  <a:lnTo>
                    <a:pt x="18" y="8"/>
                  </a:lnTo>
                  <a:lnTo>
                    <a:pt x="21" y="10"/>
                  </a:lnTo>
                  <a:lnTo>
                    <a:pt x="26" y="12"/>
                  </a:lnTo>
                  <a:lnTo>
                    <a:pt x="33" y="13"/>
                  </a:lnTo>
                  <a:lnTo>
                    <a:pt x="39" y="15"/>
                  </a:lnTo>
                  <a:lnTo>
                    <a:pt x="47" y="15"/>
                  </a:lnTo>
                  <a:lnTo>
                    <a:pt x="56" y="15"/>
                  </a:lnTo>
                  <a:lnTo>
                    <a:pt x="64" y="15"/>
                  </a:lnTo>
                  <a:lnTo>
                    <a:pt x="74" y="15"/>
                  </a:lnTo>
                  <a:lnTo>
                    <a:pt x="82" y="15"/>
                  </a:lnTo>
                  <a:lnTo>
                    <a:pt x="90" y="15"/>
                  </a:lnTo>
                  <a:lnTo>
                    <a:pt x="98" y="15"/>
                  </a:lnTo>
                  <a:lnTo>
                    <a:pt x="105" y="15"/>
                  </a:lnTo>
                  <a:lnTo>
                    <a:pt x="110" y="15"/>
                  </a:lnTo>
                  <a:lnTo>
                    <a:pt x="111" y="15"/>
                  </a:lnTo>
                  <a:lnTo>
                    <a:pt x="113" y="15"/>
                  </a:lnTo>
                  <a:lnTo>
                    <a:pt x="113" y="17"/>
                  </a:lnTo>
                  <a:lnTo>
                    <a:pt x="113" y="20"/>
                  </a:lnTo>
                  <a:lnTo>
                    <a:pt x="111" y="27"/>
                  </a:lnTo>
                  <a:lnTo>
                    <a:pt x="111" y="33"/>
                  </a:lnTo>
                  <a:lnTo>
                    <a:pt x="111" y="40"/>
                  </a:lnTo>
                  <a:lnTo>
                    <a:pt x="115" y="46"/>
                  </a:lnTo>
                  <a:lnTo>
                    <a:pt x="118" y="53"/>
                  </a:lnTo>
                  <a:lnTo>
                    <a:pt x="123" y="58"/>
                  </a:lnTo>
                  <a:lnTo>
                    <a:pt x="131" y="61"/>
                  </a:lnTo>
                  <a:lnTo>
                    <a:pt x="142" y="63"/>
                  </a:lnTo>
                  <a:lnTo>
                    <a:pt x="144" y="63"/>
                  </a:lnTo>
                  <a:lnTo>
                    <a:pt x="146" y="63"/>
                  </a:lnTo>
                  <a:lnTo>
                    <a:pt x="149" y="64"/>
                  </a:lnTo>
                  <a:lnTo>
                    <a:pt x="152" y="66"/>
                  </a:lnTo>
                  <a:lnTo>
                    <a:pt x="154" y="68"/>
                  </a:lnTo>
                  <a:lnTo>
                    <a:pt x="157" y="71"/>
                  </a:lnTo>
                  <a:lnTo>
                    <a:pt x="159" y="74"/>
                  </a:lnTo>
                  <a:lnTo>
                    <a:pt x="160" y="77"/>
                  </a:lnTo>
                  <a:lnTo>
                    <a:pt x="162" y="82"/>
                  </a:lnTo>
                  <a:lnTo>
                    <a:pt x="160" y="82"/>
                  </a:lnTo>
                  <a:lnTo>
                    <a:pt x="157" y="82"/>
                  </a:lnTo>
                  <a:lnTo>
                    <a:pt x="152" y="82"/>
                  </a:lnTo>
                  <a:lnTo>
                    <a:pt x="147" y="82"/>
                  </a:lnTo>
                  <a:lnTo>
                    <a:pt x="141" y="86"/>
                  </a:lnTo>
                  <a:lnTo>
                    <a:pt x="136" y="89"/>
                  </a:lnTo>
                  <a:lnTo>
                    <a:pt x="129" y="92"/>
                  </a:lnTo>
                  <a:lnTo>
                    <a:pt x="126" y="99"/>
                  </a:lnTo>
                  <a:lnTo>
                    <a:pt x="123" y="108"/>
                  </a:lnTo>
                  <a:lnTo>
                    <a:pt x="123" y="120"/>
                  </a:lnTo>
                  <a:lnTo>
                    <a:pt x="123" y="130"/>
                  </a:lnTo>
                  <a:lnTo>
                    <a:pt x="124" y="140"/>
                  </a:lnTo>
                  <a:lnTo>
                    <a:pt x="126" y="148"/>
                  </a:lnTo>
                  <a:lnTo>
                    <a:pt x="129" y="154"/>
                  </a:lnTo>
                  <a:lnTo>
                    <a:pt x="131" y="159"/>
                  </a:lnTo>
                  <a:lnTo>
                    <a:pt x="134" y="163"/>
                  </a:lnTo>
                  <a:lnTo>
                    <a:pt x="138" y="166"/>
                  </a:lnTo>
                  <a:lnTo>
                    <a:pt x="141" y="168"/>
                  </a:lnTo>
                  <a:lnTo>
                    <a:pt x="144" y="168"/>
                  </a:lnTo>
                  <a:lnTo>
                    <a:pt x="147" y="168"/>
                  </a:lnTo>
                  <a:lnTo>
                    <a:pt x="147" y="169"/>
                  </a:lnTo>
                  <a:lnTo>
                    <a:pt x="146" y="171"/>
                  </a:lnTo>
                  <a:lnTo>
                    <a:pt x="144" y="172"/>
                  </a:lnTo>
                  <a:lnTo>
                    <a:pt x="142" y="176"/>
                  </a:lnTo>
                  <a:lnTo>
                    <a:pt x="139" y="177"/>
                  </a:lnTo>
                  <a:lnTo>
                    <a:pt x="136" y="179"/>
                  </a:lnTo>
                  <a:lnTo>
                    <a:pt x="133" y="181"/>
                  </a:lnTo>
                  <a:lnTo>
                    <a:pt x="126" y="182"/>
                  </a:lnTo>
                  <a:lnTo>
                    <a:pt x="121" y="184"/>
                  </a:lnTo>
                  <a:lnTo>
                    <a:pt x="113" y="184"/>
                  </a:lnTo>
                  <a:lnTo>
                    <a:pt x="103" y="184"/>
                  </a:lnTo>
                  <a:lnTo>
                    <a:pt x="93" y="184"/>
                  </a:lnTo>
                  <a:lnTo>
                    <a:pt x="83" y="184"/>
                  </a:lnTo>
                  <a:lnTo>
                    <a:pt x="74" y="184"/>
                  </a:lnTo>
                  <a:lnTo>
                    <a:pt x="65" y="184"/>
                  </a:lnTo>
                  <a:lnTo>
                    <a:pt x="57" y="184"/>
                  </a:lnTo>
                  <a:lnTo>
                    <a:pt x="51" y="184"/>
                  </a:lnTo>
                  <a:lnTo>
                    <a:pt x="46" y="184"/>
                  </a:lnTo>
                  <a:lnTo>
                    <a:pt x="44" y="184"/>
                  </a:lnTo>
                  <a:lnTo>
                    <a:pt x="41" y="184"/>
                  </a:lnTo>
                  <a:lnTo>
                    <a:pt x="36" y="184"/>
                  </a:lnTo>
                  <a:lnTo>
                    <a:pt x="29" y="182"/>
                  </a:lnTo>
                  <a:lnTo>
                    <a:pt x="23" y="177"/>
                  </a:lnTo>
                  <a:lnTo>
                    <a:pt x="16" y="172"/>
                  </a:lnTo>
                  <a:lnTo>
                    <a:pt x="10" y="163"/>
                  </a:lnTo>
                  <a:lnTo>
                    <a:pt x="5" y="149"/>
                  </a:lnTo>
                  <a:lnTo>
                    <a:pt x="2" y="133"/>
                  </a:lnTo>
                  <a:lnTo>
                    <a:pt x="0" y="110"/>
                  </a:lnTo>
                  <a:lnTo>
                    <a:pt x="0" y="87"/>
                  </a:lnTo>
                  <a:lnTo>
                    <a:pt x="2" y="68"/>
                  </a:lnTo>
                  <a:lnTo>
                    <a:pt x="2" y="49"/>
                  </a:lnTo>
                  <a:lnTo>
                    <a:pt x="3" y="36"/>
                  </a:lnTo>
                  <a:lnTo>
                    <a:pt x="3" y="25"/>
                  </a:lnTo>
                  <a:lnTo>
                    <a:pt x="5" y="15"/>
                  </a:lnTo>
                  <a:lnTo>
                    <a:pt x="6" y="8"/>
                  </a:lnTo>
                  <a:lnTo>
                    <a:pt x="6" y="4"/>
                  </a:lnTo>
                  <a:lnTo>
                    <a:pt x="8" y="2"/>
                  </a:lnTo>
                  <a:lnTo>
                    <a:pt x="8" y="0"/>
                  </a:lnTo>
                  <a:lnTo>
                    <a:pt x="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92"/>
            <p:cNvSpPr>
              <a:spLocks/>
            </p:cNvSpPr>
            <p:nvPr/>
          </p:nvSpPr>
          <p:spPr bwMode="auto">
            <a:xfrm>
              <a:off x="2816" y="1977"/>
              <a:ext cx="38" cy="56"/>
            </a:xfrm>
            <a:custGeom>
              <a:avLst/>
              <a:gdLst>
                <a:gd name="T0" fmla="*/ 1 w 75"/>
                <a:gd name="T1" fmla="*/ 1 h 112"/>
                <a:gd name="T2" fmla="*/ 1 w 75"/>
                <a:gd name="T3" fmla="*/ 1 h 112"/>
                <a:gd name="T4" fmla="*/ 1 w 75"/>
                <a:gd name="T5" fmla="*/ 1 h 112"/>
                <a:gd name="T6" fmla="*/ 1 w 75"/>
                <a:gd name="T7" fmla="*/ 1 h 112"/>
                <a:gd name="T8" fmla="*/ 1 w 75"/>
                <a:gd name="T9" fmla="*/ 1 h 112"/>
                <a:gd name="T10" fmla="*/ 1 w 75"/>
                <a:gd name="T11" fmla="*/ 1 h 112"/>
                <a:gd name="T12" fmla="*/ 1 w 75"/>
                <a:gd name="T13" fmla="*/ 1 h 112"/>
                <a:gd name="T14" fmla="*/ 1 w 75"/>
                <a:gd name="T15" fmla="*/ 1 h 112"/>
                <a:gd name="T16" fmla="*/ 1 w 75"/>
                <a:gd name="T17" fmla="*/ 1 h 112"/>
                <a:gd name="T18" fmla="*/ 1 w 75"/>
                <a:gd name="T19" fmla="*/ 1 h 112"/>
                <a:gd name="T20" fmla="*/ 0 w 75"/>
                <a:gd name="T21" fmla="*/ 1 h 112"/>
                <a:gd name="T22" fmla="*/ 0 w 75"/>
                <a:gd name="T23" fmla="*/ 1 h 112"/>
                <a:gd name="T24" fmla="*/ 0 w 75"/>
                <a:gd name="T25" fmla="*/ 1 h 112"/>
                <a:gd name="T26" fmla="*/ 1 w 75"/>
                <a:gd name="T27" fmla="*/ 1 h 112"/>
                <a:gd name="T28" fmla="*/ 1 w 75"/>
                <a:gd name="T29" fmla="*/ 1 h 112"/>
                <a:gd name="T30" fmla="*/ 1 w 75"/>
                <a:gd name="T31" fmla="*/ 0 h 112"/>
                <a:gd name="T32" fmla="*/ 1 w 75"/>
                <a:gd name="T33" fmla="*/ 1 h 112"/>
                <a:gd name="T34" fmla="*/ 1 w 75"/>
                <a:gd name="T35" fmla="*/ 1 h 112"/>
                <a:gd name="T36" fmla="*/ 1 w 75"/>
                <a:gd name="T37" fmla="*/ 1 h 112"/>
                <a:gd name="T38" fmla="*/ 1 w 75"/>
                <a:gd name="T39" fmla="*/ 1 h 112"/>
                <a:gd name="T40" fmla="*/ 1 w 75"/>
                <a:gd name="T41" fmla="*/ 1 h 112"/>
                <a:gd name="T42" fmla="*/ 1 w 75"/>
                <a:gd name="T43" fmla="*/ 1 h 112"/>
                <a:gd name="T44" fmla="*/ 1 w 75"/>
                <a:gd name="T45" fmla="*/ 1 h 112"/>
                <a:gd name="T46" fmla="*/ 1 w 75"/>
                <a:gd name="T47" fmla="*/ 1 h 112"/>
                <a:gd name="T48" fmla="*/ 1 w 75"/>
                <a:gd name="T49" fmla="*/ 1 h 112"/>
                <a:gd name="T50" fmla="*/ 1 w 75"/>
                <a:gd name="T51" fmla="*/ 1 h 112"/>
                <a:gd name="T52" fmla="*/ 1 w 75"/>
                <a:gd name="T53" fmla="*/ 1 h 112"/>
                <a:gd name="T54" fmla="*/ 1 w 75"/>
                <a:gd name="T55" fmla="*/ 1 h 112"/>
                <a:gd name="T56" fmla="*/ 1 w 75"/>
                <a:gd name="T57" fmla="*/ 1 h 112"/>
                <a:gd name="T58" fmla="*/ 1 w 75"/>
                <a:gd name="T59" fmla="*/ 1 h 112"/>
                <a:gd name="T60" fmla="*/ 1 w 75"/>
                <a:gd name="T61" fmla="*/ 1 h 112"/>
                <a:gd name="T62" fmla="*/ 1 w 75"/>
                <a:gd name="T63" fmla="*/ 1 h 112"/>
                <a:gd name="T64" fmla="*/ 1 w 75"/>
                <a:gd name="T65" fmla="*/ 1 h 112"/>
                <a:gd name="T66" fmla="*/ 1 w 75"/>
                <a:gd name="T67" fmla="*/ 1 h 112"/>
                <a:gd name="T68" fmla="*/ 1 w 75"/>
                <a:gd name="T69" fmla="*/ 1 h 112"/>
                <a:gd name="T70" fmla="*/ 1 w 75"/>
                <a:gd name="T71" fmla="*/ 1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75"/>
                <a:gd name="T109" fmla="*/ 0 h 112"/>
                <a:gd name="T110" fmla="*/ 75 w 75"/>
                <a:gd name="T111" fmla="*/ 112 h 1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75" h="112">
                  <a:moveTo>
                    <a:pt x="70" y="43"/>
                  </a:moveTo>
                  <a:lnTo>
                    <a:pt x="70" y="45"/>
                  </a:lnTo>
                  <a:lnTo>
                    <a:pt x="70" y="50"/>
                  </a:lnTo>
                  <a:lnTo>
                    <a:pt x="68" y="56"/>
                  </a:lnTo>
                  <a:lnTo>
                    <a:pt x="67" y="64"/>
                  </a:lnTo>
                  <a:lnTo>
                    <a:pt x="65" y="73"/>
                  </a:lnTo>
                  <a:lnTo>
                    <a:pt x="64" y="82"/>
                  </a:lnTo>
                  <a:lnTo>
                    <a:pt x="65" y="92"/>
                  </a:lnTo>
                  <a:lnTo>
                    <a:pt x="67" y="100"/>
                  </a:lnTo>
                  <a:lnTo>
                    <a:pt x="70" y="107"/>
                  </a:lnTo>
                  <a:lnTo>
                    <a:pt x="75" y="112"/>
                  </a:lnTo>
                  <a:lnTo>
                    <a:pt x="73" y="112"/>
                  </a:lnTo>
                  <a:lnTo>
                    <a:pt x="67" y="112"/>
                  </a:lnTo>
                  <a:lnTo>
                    <a:pt x="59" y="112"/>
                  </a:lnTo>
                  <a:lnTo>
                    <a:pt x="49" y="112"/>
                  </a:lnTo>
                  <a:lnTo>
                    <a:pt x="37" y="110"/>
                  </a:lnTo>
                  <a:lnTo>
                    <a:pt x="26" y="107"/>
                  </a:lnTo>
                  <a:lnTo>
                    <a:pt x="16" y="102"/>
                  </a:lnTo>
                  <a:lnTo>
                    <a:pt x="8" y="95"/>
                  </a:lnTo>
                  <a:lnTo>
                    <a:pt x="1" y="87"/>
                  </a:lnTo>
                  <a:lnTo>
                    <a:pt x="0" y="76"/>
                  </a:lnTo>
                  <a:lnTo>
                    <a:pt x="0" y="63"/>
                  </a:lnTo>
                  <a:lnTo>
                    <a:pt x="0" y="51"/>
                  </a:lnTo>
                  <a:lnTo>
                    <a:pt x="0" y="41"/>
                  </a:lnTo>
                  <a:lnTo>
                    <a:pt x="0" y="32"/>
                  </a:lnTo>
                  <a:lnTo>
                    <a:pt x="0" y="22"/>
                  </a:lnTo>
                  <a:lnTo>
                    <a:pt x="1" y="15"/>
                  </a:lnTo>
                  <a:lnTo>
                    <a:pt x="1" y="9"/>
                  </a:lnTo>
                  <a:lnTo>
                    <a:pt x="1" y="4"/>
                  </a:lnTo>
                  <a:lnTo>
                    <a:pt x="1" y="2"/>
                  </a:lnTo>
                  <a:lnTo>
                    <a:pt x="1" y="0"/>
                  </a:lnTo>
                  <a:lnTo>
                    <a:pt x="3" y="2"/>
                  </a:lnTo>
                  <a:lnTo>
                    <a:pt x="5" y="2"/>
                  </a:lnTo>
                  <a:lnTo>
                    <a:pt x="6" y="4"/>
                  </a:lnTo>
                  <a:lnTo>
                    <a:pt x="8" y="7"/>
                  </a:lnTo>
                  <a:lnTo>
                    <a:pt x="11" y="10"/>
                  </a:lnTo>
                  <a:lnTo>
                    <a:pt x="13" y="14"/>
                  </a:lnTo>
                  <a:lnTo>
                    <a:pt x="14" y="17"/>
                  </a:lnTo>
                  <a:lnTo>
                    <a:pt x="16" y="22"/>
                  </a:lnTo>
                  <a:lnTo>
                    <a:pt x="16" y="28"/>
                  </a:lnTo>
                  <a:lnTo>
                    <a:pt x="16" y="33"/>
                  </a:lnTo>
                  <a:lnTo>
                    <a:pt x="16" y="40"/>
                  </a:lnTo>
                  <a:lnTo>
                    <a:pt x="16" y="46"/>
                  </a:lnTo>
                  <a:lnTo>
                    <a:pt x="16" y="51"/>
                  </a:lnTo>
                  <a:lnTo>
                    <a:pt x="16" y="56"/>
                  </a:lnTo>
                  <a:lnTo>
                    <a:pt x="18" y="61"/>
                  </a:lnTo>
                  <a:lnTo>
                    <a:pt x="19" y="64"/>
                  </a:lnTo>
                  <a:lnTo>
                    <a:pt x="21" y="68"/>
                  </a:lnTo>
                  <a:lnTo>
                    <a:pt x="26" y="69"/>
                  </a:lnTo>
                  <a:lnTo>
                    <a:pt x="31" y="71"/>
                  </a:lnTo>
                  <a:lnTo>
                    <a:pt x="36" y="71"/>
                  </a:lnTo>
                  <a:lnTo>
                    <a:pt x="39" y="69"/>
                  </a:lnTo>
                  <a:lnTo>
                    <a:pt x="44" y="69"/>
                  </a:lnTo>
                  <a:lnTo>
                    <a:pt x="46" y="68"/>
                  </a:lnTo>
                  <a:lnTo>
                    <a:pt x="49" y="66"/>
                  </a:lnTo>
                  <a:lnTo>
                    <a:pt x="52" y="64"/>
                  </a:lnTo>
                  <a:lnTo>
                    <a:pt x="54" y="61"/>
                  </a:lnTo>
                  <a:lnTo>
                    <a:pt x="55" y="59"/>
                  </a:lnTo>
                  <a:lnTo>
                    <a:pt x="57" y="58"/>
                  </a:lnTo>
                  <a:lnTo>
                    <a:pt x="59" y="54"/>
                  </a:lnTo>
                  <a:lnTo>
                    <a:pt x="60" y="51"/>
                  </a:lnTo>
                  <a:lnTo>
                    <a:pt x="62" y="50"/>
                  </a:lnTo>
                  <a:lnTo>
                    <a:pt x="64" y="48"/>
                  </a:lnTo>
                  <a:lnTo>
                    <a:pt x="65" y="46"/>
                  </a:lnTo>
                  <a:lnTo>
                    <a:pt x="67" y="46"/>
                  </a:lnTo>
                  <a:lnTo>
                    <a:pt x="68" y="45"/>
                  </a:lnTo>
                  <a:lnTo>
                    <a:pt x="70" y="45"/>
                  </a:lnTo>
                  <a:lnTo>
                    <a:pt x="72" y="43"/>
                  </a:lnTo>
                  <a:lnTo>
                    <a:pt x="70" y="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93"/>
            <p:cNvSpPr>
              <a:spLocks/>
            </p:cNvSpPr>
            <p:nvPr/>
          </p:nvSpPr>
          <p:spPr bwMode="auto">
            <a:xfrm>
              <a:off x="2871" y="1999"/>
              <a:ext cx="35" cy="27"/>
            </a:xfrm>
            <a:custGeom>
              <a:avLst/>
              <a:gdLst>
                <a:gd name="T0" fmla="*/ 0 w 71"/>
                <a:gd name="T1" fmla="*/ 0 h 56"/>
                <a:gd name="T2" fmla="*/ 0 w 71"/>
                <a:gd name="T3" fmla="*/ 0 h 56"/>
                <a:gd name="T4" fmla="*/ 0 w 71"/>
                <a:gd name="T5" fmla="*/ 0 h 56"/>
                <a:gd name="T6" fmla="*/ 0 w 71"/>
                <a:gd name="T7" fmla="*/ 0 h 56"/>
                <a:gd name="T8" fmla="*/ 0 w 71"/>
                <a:gd name="T9" fmla="*/ 0 h 56"/>
                <a:gd name="T10" fmla="*/ 0 w 71"/>
                <a:gd name="T11" fmla="*/ 0 h 56"/>
                <a:gd name="T12" fmla="*/ 0 w 71"/>
                <a:gd name="T13" fmla="*/ 0 h 56"/>
                <a:gd name="T14" fmla="*/ 0 w 71"/>
                <a:gd name="T15" fmla="*/ 0 h 56"/>
                <a:gd name="T16" fmla="*/ 0 w 71"/>
                <a:gd name="T17" fmla="*/ 0 h 56"/>
                <a:gd name="T18" fmla="*/ 0 w 71"/>
                <a:gd name="T19" fmla="*/ 0 h 56"/>
                <a:gd name="T20" fmla="*/ 0 w 71"/>
                <a:gd name="T21" fmla="*/ 0 h 56"/>
                <a:gd name="T22" fmla="*/ 0 w 71"/>
                <a:gd name="T23" fmla="*/ 0 h 56"/>
                <a:gd name="T24" fmla="*/ 0 w 71"/>
                <a:gd name="T25" fmla="*/ 0 h 56"/>
                <a:gd name="T26" fmla="*/ 0 w 71"/>
                <a:gd name="T27" fmla="*/ 0 h 56"/>
                <a:gd name="T28" fmla="*/ 0 w 71"/>
                <a:gd name="T29" fmla="*/ 0 h 56"/>
                <a:gd name="T30" fmla="*/ 0 w 71"/>
                <a:gd name="T31" fmla="*/ 0 h 56"/>
                <a:gd name="T32" fmla="*/ 0 w 71"/>
                <a:gd name="T33" fmla="*/ 0 h 56"/>
                <a:gd name="T34" fmla="*/ 0 w 71"/>
                <a:gd name="T35" fmla="*/ 0 h 56"/>
                <a:gd name="T36" fmla="*/ 0 w 71"/>
                <a:gd name="T37" fmla="*/ 0 h 56"/>
                <a:gd name="T38" fmla="*/ 0 w 71"/>
                <a:gd name="T39" fmla="*/ 0 h 56"/>
                <a:gd name="T40" fmla="*/ 0 w 71"/>
                <a:gd name="T41" fmla="*/ 0 h 56"/>
                <a:gd name="T42" fmla="*/ 0 w 71"/>
                <a:gd name="T43" fmla="*/ 0 h 56"/>
                <a:gd name="T44" fmla="*/ 0 w 71"/>
                <a:gd name="T45" fmla="*/ 0 h 56"/>
                <a:gd name="T46" fmla="*/ 0 w 71"/>
                <a:gd name="T47" fmla="*/ 0 h 56"/>
                <a:gd name="T48" fmla="*/ 0 w 71"/>
                <a:gd name="T49" fmla="*/ 0 h 56"/>
                <a:gd name="T50" fmla="*/ 0 w 71"/>
                <a:gd name="T51" fmla="*/ 0 h 56"/>
                <a:gd name="T52" fmla="*/ 0 w 71"/>
                <a:gd name="T53" fmla="*/ 0 h 56"/>
                <a:gd name="T54" fmla="*/ 0 w 71"/>
                <a:gd name="T55" fmla="*/ 0 h 56"/>
                <a:gd name="T56" fmla="*/ 0 w 71"/>
                <a:gd name="T57" fmla="*/ 0 h 56"/>
                <a:gd name="T58" fmla="*/ 0 w 71"/>
                <a:gd name="T59" fmla="*/ 0 h 56"/>
                <a:gd name="T60" fmla="*/ 0 w 71"/>
                <a:gd name="T61" fmla="*/ 0 h 56"/>
                <a:gd name="T62" fmla="*/ 0 w 71"/>
                <a:gd name="T63" fmla="*/ 0 h 56"/>
                <a:gd name="T64" fmla="*/ 0 w 71"/>
                <a:gd name="T65" fmla="*/ 0 h 56"/>
                <a:gd name="T66" fmla="*/ 0 w 71"/>
                <a:gd name="T67" fmla="*/ 0 h 56"/>
                <a:gd name="T68" fmla="*/ 0 w 71"/>
                <a:gd name="T69" fmla="*/ 0 h 56"/>
                <a:gd name="T70" fmla="*/ 0 w 71"/>
                <a:gd name="T71" fmla="*/ 0 h 56"/>
                <a:gd name="T72" fmla="*/ 0 w 71"/>
                <a:gd name="T73" fmla="*/ 0 h 56"/>
                <a:gd name="T74" fmla="*/ 0 w 71"/>
                <a:gd name="T75" fmla="*/ 0 h 56"/>
                <a:gd name="T76" fmla="*/ 0 w 71"/>
                <a:gd name="T77" fmla="*/ 0 h 56"/>
                <a:gd name="T78" fmla="*/ 0 w 71"/>
                <a:gd name="T79" fmla="*/ 0 h 56"/>
                <a:gd name="T80" fmla="*/ 0 w 71"/>
                <a:gd name="T81" fmla="*/ 0 h 56"/>
                <a:gd name="T82" fmla="*/ 0 w 71"/>
                <a:gd name="T83" fmla="*/ 0 h 56"/>
                <a:gd name="T84" fmla="*/ 0 w 71"/>
                <a:gd name="T85" fmla="*/ 0 h 56"/>
                <a:gd name="T86" fmla="*/ 0 w 71"/>
                <a:gd name="T87" fmla="*/ 0 h 56"/>
                <a:gd name="T88" fmla="*/ 0 w 71"/>
                <a:gd name="T89" fmla="*/ 0 h 5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1"/>
                <a:gd name="T136" fmla="*/ 0 h 56"/>
                <a:gd name="T137" fmla="*/ 71 w 71"/>
                <a:gd name="T138" fmla="*/ 56 h 5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1" h="56">
                  <a:moveTo>
                    <a:pt x="71" y="0"/>
                  </a:moveTo>
                  <a:lnTo>
                    <a:pt x="12" y="2"/>
                  </a:lnTo>
                  <a:lnTo>
                    <a:pt x="12" y="3"/>
                  </a:lnTo>
                  <a:lnTo>
                    <a:pt x="10" y="5"/>
                  </a:lnTo>
                  <a:lnTo>
                    <a:pt x="9" y="7"/>
                  </a:lnTo>
                  <a:lnTo>
                    <a:pt x="7" y="10"/>
                  </a:lnTo>
                  <a:lnTo>
                    <a:pt x="5" y="13"/>
                  </a:lnTo>
                  <a:lnTo>
                    <a:pt x="4" y="16"/>
                  </a:lnTo>
                  <a:lnTo>
                    <a:pt x="2" y="20"/>
                  </a:lnTo>
                  <a:lnTo>
                    <a:pt x="0" y="23"/>
                  </a:lnTo>
                  <a:lnTo>
                    <a:pt x="0" y="28"/>
                  </a:lnTo>
                  <a:lnTo>
                    <a:pt x="51" y="28"/>
                  </a:lnTo>
                  <a:lnTo>
                    <a:pt x="51" y="30"/>
                  </a:lnTo>
                  <a:lnTo>
                    <a:pt x="51" y="31"/>
                  </a:lnTo>
                  <a:lnTo>
                    <a:pt x="48" y="33"/>
                  </a:lnTo>
                  <a:lnTo>
                    <a:pt x="46" y="36"/>
                  </a:lnTo>
                  <a:lnTo>
                    <a:pt x="41" y="38"/>
                  </a:lnTo>
                  <a:lnTo>
                    <a:pt x="35" y="39"/>
                  </a:lnTo>
                  <a:lnTo>
                    <a:pt x="27" y="43"/>
                  </a:lnTo>
                  <a:lnTo>
                    <a:pt x="15" y="43"/>
                  </a:lnTo>
                  <a:lnTo>
                    <a:pt x="2" y="44"/>
                  </a:lnTo>
                  <a:lnTo>
                    <a:pt x="4" y="44"/>
                  </a:lnTo>
                  <a:lnTo>
                    <a:pt x="4" y="46"/>
                  </a:lnTo>
                  <a:lnTo>
                    <a:pt x="4" y="48"/>
                  </a:lnTo>
                  <a:lnTo>
                    <a:pt x="5" y="49"/>
                  </a:lnTo>
                  <a:lnTo>
                    <a:pt x="7" y="51"/>
                  </a:lnTo>
                  <a:lnTo>
                    <a:pt x="9" y="52"/>
                  </a:lnTo>
                  <a:lnTo>
                    <a:pt x="10" y="54"/>
                  </a:lnTo>
                  <a:lnTo>
                    <a:pt x="10" y="56"/>
                  </a:lnTo>
                  <a:lnTo>
                    <a:pt x="12" y="56"/>
                  </a:lnTo>
                  <a:lnTo>
                    <a:pt x="66" y="56"/>
                  </a:lnTo>
                  <a:lnTo>
                    <a:pt x="66" y="52"/>
                  </a:lnTo>
                  <a:lnTo>
                    <a:pt x="64" y="48"/>
                  </a:lnTo>
                  <a:lnTo>
                    <a:pt x="64" y="43"/>
                  </a:lnTo>
                  <a:lnTo>
                    <a:pt x="64" y="36"/>
                  </a:lnTo>
                  <a:lnTo>
                    <a:pt x="64" y="30"/>
                  </a:lnTo>
                  <a:lnTo>
                    <a:pt x="64" y="23"/>
                  </a:lnTo>
                  <a:lnTo>
                    <a:pt x="66" y="15"/>
                  </a:lnTo>
                  <a:lnTo>
                    <a:pt x="68" y="8"/>
                  </a:lnTo>
                  <a:lnTo>
                    <a:pt x="7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94"/>
            <p:cNvSpPr>
              <a:spLocks/>
            </p:cNvSpPr>
            <p:nvPr/>
          </p:nvSpPr>
          <p:spPr bwMode="auto">
            <a:xfrm>
              <a:off x="2841" y="2046"/>
              <a:ext cx="38" cy="36"/>
            </a:xfrm>
            <a:custGeom>
              <a:avLst/>
              <a:gdLst>
                <a:gd name="T0" fmla="*/ 0 w 77"/>
                <a:gd name="T1" fmla="*/ 1 h 72"/>
                <a:gd name="T2" fmla="*/ 0 w 77"/>
                <a:gd name="T3" fmla="*/ 1 h 72"/>
                <a:gd name="T4" fmla="*/ 0 w 77"/>
                <a:gd name="T5" fmla="*/ 1 h 72"/>
                <a:gd name="T6" fmla="*/ 0 w 77"/>
                <a:gd name="T7" fmla="*/ 1 h 72"/>
                <a:gd name="T8" fmla="*/ 0 w 77"/>
                <a:gd name="T9" fmla="*/ 1 h 72"/>
                <a:gd name="T10" fmla="*/ 0 w 77"/>
                <a:gd name="T11" fmla="*/ 1 h 72"/>
                <a:gd name="T12" fmla="*/ 0 w 77"/>
                <a:gd name="T13" fmla="*/ 1 h 72"/>
                <a:gd name="T14" fmla="*/ 0 w 77"/>
                <a:gd name="T15" fmla="*/ 1 h 72"/>
                <a:gd name="T16" fmla="*/ 0 w 77"/>
                <a:gd name="T17" fmla="*/ 1 h 72"/>
                <a:gd name="T18" fmla="*/ 0 w 77"/>
                <a:gd name="T19" fmla="*/ 1 h 72"/>
                <a:gd name="T20" fmla="*/ 0 w 77"/>
                <a:gd name="T21" fmla="*/ 1 h 72"/>
                <a:gd name="T22" fmla="*/ 0 w 77"/>
                <a:gd name="T23" fmla="*/ 1 h 72"/>
                <a:gd name="T24" fmla="*/ 0 w 77"/>
                <a:gd name="T25" fmla="*/ 1 h 72"/>
                <a:gd name="T26" fmla="*/ 0 w 77"/>
                <a:gd name="T27" fmla="*/ 1 h 72"/>
                <a:gd name="T28" fmla="*/ 0 w 77"/>
                <a:gd name="T29" fmla="*/ 1 h 72"/>
                <a:gd name="T30" fmla="*/ 0 w 77"/>
                <a:gd name="T31" fmla="*/ 1 h 72"/>
                <a:gd name="T32" fmla="*/ 0 w 77"/>
                <a:gd name="T33" fmla="*/ 1 h 72"/>
                <a:gd name="T34" fmla="*/ 0 w 77"/>
                <a:gd name="T35" fmla="*/ 1 h 72"/>
                <a:gd name="T36" fmla="*/ 0 w 77"/>
                <a:gd name="T37" fmla="*/ 1 h 72"/>
                <a:gd name="T38" fmla="*/ 0 w 77"/>
                <a:gd name="T39" fmla="*/ 1 h 72"/>
                <a:gd name="T40" fmla="*/ 0 w 77"/>
                <a:gd name="T41" fmla="*/ 0 h 72"/>
                <a:gd name="T42" fmla="*/ 0 w 77"/>
                <a:gd name="T43" fmla="*/ 0 h 72"/>
                <a:gd name="T44" fmla="*/ 0 w 77"/>
                <a:gd name="T45" fmla="*/ 1 h 72"/>
                <a:gd name="T46" fmla="*/ 0 w 77"/>
                <a:gd name="T47" fmla="*/ 1 h 72"/>
                <a:gd name="T48" fmla="*/ 0 w 77"/>
                <a:gd name="T49" fmla="*/ 1 h 72"/>
                <a:gd name="T50" fmla="*/ 0 w 77"/>
                <a:gd name="T51" fmla="*/ 1 h 72"/>
                <a:gd name="T52" fmla="*/ 0 w 77"/>
                <a:gd name="T53" fmla="*/ 1 h 72"/>
                <a:gd name="T54" fmla="*/ 0 w 77"/>
                <a:gd name="T55" fmla="*/ 1 h 72"/>
                <a:gd name="T56" fmla="*/ 0 w 77"/>
                <a:gd name="T57" fmla="*/ 1 h 72"/>
                <a:gd name="T58" fmla="*/ 0 w 77"/>
                <a:gd name="T59" fmla="*/ 1 h 72"/>
                <a:gd name="T60" fmla="*/ 0 w 77"/>
                <a:gd name="T61" fmla="*/ 1 h 72"/>
                <a:gd name="T62" fmla="*/ 0 w 77"/>
                <a:gd name="T63" fmla="*/ 1 h 72"/>
                <a:gd name="T64" fmla="*/ 0 w 77"/>
                <a:gd name="T65" fmla="*/ 1 h 72"/>
                <a:gd name="T66" fmla="*/ 0 w 77"/>
                <a:gd name="T67" fmla="*/ 1 h 72"/>
                <a:gd name="T68" fmla="*/ 0 w 77"/>
                <a:gd name="T69" fmla="*/ 1 h 72"/>
                <a:gd name="T70" fmla="*/ 0 w 77"/>
                <a:gd name="T71" fmla="*/ 1 h 72"/>
                <a:gd name="T72" fmla="*/ 0 w 77"/>
                <a:gd name="T73" fmla="*/ 1 h 72"/>
                <a:gd name="T74" fmla="*/ 0 w 77"/>
                <a:gd name="T75" fmla="*/ 1 h 72"/>
                <a:gd name="T76" fmla="*/ 0 w 77"/>
                <a:gd name="T77" fmla="*/ 1 h 72"/>
                <a:gd name="T78" fmla="*/ 0 w 77"/>
                <a:gd name="T79" fmla="*/ 1 h 72"/>
                <a:gd name="T80" fmla="*/ 0 w 77"/>
                <a:gd name="T81" fmla="*/ 1 h 72"/>
                <a:gd name="T82" fmla="*/ 0 w 77"/>
                <a:gd name="T83" fmla="*/ 1 h 72"/>
                <a:gd name="T84" fmla="*/ 0 w 77"/>
                <a:gd name="T85" fmla="*/ 1 h 72"/>
                <a:gd name="T86" fmla="*/ 0 w 77"/>
                <a:gd name="T87" fmla="*/ 1 h 72"/>
                <a:gd name="T88" fmla="*/ 0 w 77"/>
                <a:gd name="T89" fmla="*/ 1 h 72"/>
                <a:gd name="T90" fmla="*/ 0 w 77"/>
                <a:gd name="T91" fmla="*/ 1 h 72"/>
                <a:gd name="T92" fmla="*/ 0 w 77"/>
                <a:gd name="T93" fmla="*/ 1 h 72"/>
                <a:gd name="T94" fmla="*/ 0 w 77"/>
                <a:gd name="T95" fmla="*/ 1 h 72"/>
                <a:gd name="T96" fmla="*/ 0 w 77"/>
                <a:gd name="T97" fmla="*/ 1 h 72"/>
                <a:gd name="T98" fmla="*/ 0 w 77"/>
                <a:gd name="T99" fmla="*/ 1 h 72"/>
                <a:gd name="T100" fmla="*/ 0 w 77"/>
                <a:gd name="T101" fmla="*/ 1 h 72"/>
                <a:gd name="T102" fmla="*/ 0 w 77"/>
                <a:gd name="T103" fmla="*/ 1 h 72"/>
                <a:gd name="T104" fmla="*/ 0 w 77"/>
                <a:gd name="T105" fmla="*/ 1 h 72"/>
                <a:gd name="T106" fmla="*/ 0 w 77"/>
                <a:gd name="T107" fmla="*/ 1 h 7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7"/>
                <a:gd name="T163" fmla="*/ 0 h 72"/>
                <a:gd name="T164" fmla="*/ 77 w 77"/>
                <a:gd name="T165" fmla="*/ 72 h 7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7" h="72">
                  <a:moveTo>
                    <a:pt x="0" y="13"/>
                  </a:moveTo>
                  <a:lnTo>
                    <a:pt x="1" y="15"/>
                  </a:lnTo>
                  <a:lnTo>
                    <a:pt x="0" y="20"/>
                  </a:lnTo>
                  <a:lnTo>
                    <a:pt x="1" y="26"/>
                  </a:lnTo>
                  <a:lnTo>
                    <a:pt x="1" y="35"/>
                  </a:lnTo>
                  <a:lnTo>
                    <a:pt x="5" y="43"/>
                  </a:lnTo>
                  <a:lnTo>
                    <a:pt x="8" y="53"/>
                  </a:lnTo>
                  <a:lnTo>
                    <a:pt x="13" y="61"/>
                  </a:lnTo>
                  <a:lnTo>
                    <a:pt x="21" y="67"/>
                  </a:lnTo>
                  <a:lnTo>
                    <a:pt x="31" y="71"/>
                  </a:lnTo>
                  <a:lnTo>
                    <a:pt x="44" y="72"/>
                  </a:lnTo>
                  <a:lnTo>
                    <a:pt x="56" y="71"/>
                  </a:lnTo>
                  <a:lnTo>
                    <a:pt x="65" y="64"/>
                  </a:lnTo>
                  <a:lnTo>
                    <a:pt x="72" y="56"/>
                  </a:lnTo>
                  <a:lnTo>
                    <a:pt x="75" y="46"/>
                  </a:lnTo>
                  <a:lnTo>
                    <a:pt x="77" y="36"/>
                  </a:lnTo>
                  <a:lnTo>
                    <a:pt x="77" y="25"/>
                  </a:lnTo>
                  <a:lnTo>
                    <a:pt x="75" y="16"/>
                  </a:lnTo>
                  <a:lnTo>
                    <a:pt x="74" y="8"/>
                  </a:lnTo>
                  <a:lnTo>
                    <a:pt x="74" y="3"/>
                  </a:lnTo>
                  <a:lnTo>
                    <a:pt x="72" y="0"/>
                  </a:lnTo>
                  <a:lnTo>
                    <a:pt x="72" y="2"/>
                  </a:lnTo>
                  <a:lnTo>
                    <a:pt x="70" y="2"/>
                  </a:lnTo>
                  <a:lnTo>
                    <a:pt x="69" y="3"/>
                  </a:lnTo>
                  <a:lnTo>
                    <a:pt x="67" y="5"/>
                  </a:lnTo>
                  <a:lnTo>
                    <a:pt x="65" y="5"/>
                  </a:lnTo>
                  <a:lnTo>
                    <a:pt x="62" y="7"/>
                  </a:lnTo>
                  <a:lnTo>
                    <a:pt x="60" y="8"/>
                  </a:lnTo>
                  <a:lnTo>
                    <a:pt x="57" y="8"/>
                  </a:lnTo>
                  <a:lnTo>
                    <a:pt x="54" y="10"/>
                  </a:lnTo>
                  <a:lnTo>
                    <a:pt x="54" y="13"/>
                  </a:lnTo>
                  <a:lnTo>
                    <a:pt x="54" y="18"/>
                  </a:lnTo>
                  <a:lnTo>
                    <a:pt x="54" y="23"/>
                  </a:lnTo>
                  <a:lnTo>
                    <a:pt x="54" y="28"/>
                  </a:lnTo>
                  <a:lnTo>
                    <a:pt x="52" y="33"/>
                  </a:lnTo>
                  <a:lnTo>
                    <a:pt x="49" y="38"/>
                  </a:lnTo>
                  <a:lnTo>
                    <a:pt x="47" y="41"/>
                  </a:lnTo>
                  <a:lnTo>
                    <a:pt x="42" y="44"/>
                  </a:lnTo>
                  <a:lnTo>
                    <a:pt x="39" y="46"/>
                  </a:lnTo>
                  <a:lnTo>
                    <a:pt x="34" y="44"/>
                  </a:lnTo>
                  <a:lnTo>
                    <a:pt x="31" y="43"/>
                  </a:lnTo>
                  <a:lnTo>
                    <a:pt x="28" y="38"/>
                  </a:lnTo>
                  <a:lnTo>
                    <a:pt x="26" y="33"/>
                  </a:lnTo>
                  <a:lnTo>
                    <a:pt x="26" y="28"/>
                  </a:lnTo>
                  <a:lnTo>
                    <a:pt x="24" y="23"/>
                  </a:lnTo>
                  <a:lnTo>
                    <a:pt x="24" y="18"/>
                  </a:lnTo>
                  <a:lnTo>
                    <a:pt x="26" y="15"/>
                  </a:lnTo>
                  <a:lnTo>
                    <a:pt x="26" y="13"/>
                  </a:lnTo>
                  <a:lnTo>
                    <a:pt x="26" y="12"/>
                  </a:lnTo>
                  <a:lnTo>
                    <a:pt x="1" y="13"/>
                  </a:lnTo>
                  <a:lnTo>
                    <a:pt x="0" y="1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95"/>
            <p:cNvSpPr>
              <a:spLocks/>
            </p:cNvSpPr>
            <p:nvPr/>
          </p:nvSpPr>
          <p:spPr bwMode="auto">
            <a:xfrm>
              <a:off x="2896" y="2034"/>
              <a:ext cx="66" cy="64"/>
            </a:xfrm>
            <a:custGeom>
              <a:avLst/>
              <a:gdLst>
                <a:gd name="T0" fmla="*/ 1 w 132"/>
                <a:gd name="T1" fmla="*/ 1 h 127"/>
                <a:gd name="T2" fmla="*/ 1 w 132"/>
                <a:gd name="T3" fmla="*/ 1 h 127"/>
                <a:gd name="T4" fmla="*/ 1 w 132"/>
                <a:gd name="T5" fmla="*/ 1 h 127"/>
                <a:gd name="T6" fmla="*/ 1 w 132"/>
                <a:gd name="T7" fmla="*/ 1 h 127"/>
                <a:gd name="T8" fmla="*/ 1 w 132"/>
                <a:gd name="T9" fmla="*/ 1 h 127"/>
                <a:gd name="T10" fmla="*/ 1 w 132"/>
                <a:gd name="T11" fmla="*/ 1 h 127"/>
                <a:gd name="T12" fmla="*/ 1 w 132"/>
                <a:gd name="T13" fmla="*/ 1 h 127"/>
                <a:gd name="T14" fmla="*/ 1 w 132"/>
                <a:gd name="T15" fmla="*/ 1 h 127"/>
                <a:gd name="T16" fmla="*/ 1 w 132"/>
                <a:gd name="T17" fmla="*/ 1 h 127"/>
                <a:gd name="T18" fmla="*/ 1 w 132"/>
                <a:gd name="T19" fmla="*/ 1 h 127"/>
                <a:gd name="T20" fmla="*/ 1 w 132"/>
                <a:gd name="T21" fmla="*/ 1 h 127"/>
                <a:gd name="T22" fmla="*/ 1 w 132"/>
                <a:gd name="T23" fmla="*/ 1 h 127"/>
                <a:gd name="T24" fmla="*/ 1 w 132"/>
                <a:gd name="T25" fmla="*/ 1 h 127"/>
                <a:gd name="T26" fmla="*/ 1 w 132"/>
                <a:gd name="T27" fmla="*/ 1 h 127"/>
                <a:gd name="T28" fmla="*/ 1 w 132"/>
                <a:gd name="T29" fmla="*/ 1 h 127"/>
                <a:gd name="T30" fmla="*/ 1 w 132"/>
                <a:gd name="T31" fmla="*/ 1 h 127"/>
                <a:gd name="T32" fmla="*/ 1 w 132"/>
                <a:gd name="T33" fmla="*/ 1 h 127"/>
                <a:gd name="T34" fmla="*/ 1 w 132"/>
                <a:gd name="T35" fmla="*/ 1 h 127"/>
                <a:gd name="T36" fmla="*/ 1 w 132"/>
                <a:gd name="T37" fmla="*/ 1 h 127"/>
                <a:gd name="T38" fmla="*/ 1 w 132"/>
                <a:gd name="T39" fmla="*/ 1 h 127"/>
                <a:gd name="T40" fmla="*/ 1 w 132"/>
                <a:gd name="T41" fmla="*/ 1 h 127"/>
                <a:gd name="T42" fmla="*/ 1 w 132"/>
                <a:gd name="T43" fmla="*/ 1 h 127"/>
                <a:gd name="T44" fmla="*/ 1 w 132"/>
                <a:gd name="T45" fmla="*/ 1 h 127"/>
                <a:gd name="T46" fmla="*/ 1 w 132"/>
                <a:gd name="T47" fmla="*/ 1 h 127"/>
                <a:gd name="T48" fmla="*/ 1 w 132"/>
                <a:gd name="T49" fmla="*/ 1 h 127"/>
                <a:gd name="T50" fmla="*/ 1 w 132"/>
                <a:gd name="T51" fmla="*/ 1 h 127"/>
                <a:gd name="T52" fmla="*/ 1 w 132"/>
                <a:gd name="T53" fmla="*/ 1 h 127"/>
                <a:gd name="T54" fmla="*/ 1 w 132"/>
                <a:gd name="T55" fmla="*/ 1 h 127"/>
                <a:gd name="T56" fmla="*/ 1 w 132"/>
                <a:gd name="T57" fmla="*/ 1 h 127"/>
                <a:gd name="T58" fmla="*/ 1 w 132"/>
                <a:gd name="T59" fmla="*/ 1 h 127"/>
                <a:gd name="T60" fmla="*/ 0 w 132"/>
                <a:gd name="T61" fmla="*/ 1 h 127"/>
                <a:gd name="T62" fmla="*/ 1 w 132"/>
                <a:gd name="T63" fmla="*/ 0 h 12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2"/>
                <a:gd name="T97" fmla="*/ 0 h 127"/>
                <a:gd name="T98" fmla="*/ 132 w 132"/>
                <a:gd name="T99" fmla="*/ 127 h 12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2" h="127">
                  <a:moveTo>
                    <a:pt x="19" y="0"/>
                  </a:moveTo>
                  <a:lnTo>
                    <a:pt x="21" y="1"/>
                  </a:lnTo>
                  <a:lnTo>
                    <a:pt x="21" y="3"/>
                  </a:lnTo>
                  <a:lnTo>
                    <a:pt x="24" y="6"/>
                  </a:lnTo>
                  <a:lnTo>
                    <a:pt x="29" y="11"/>
                  </a:lnTo>
                  <a:lnTo>
                    <a:pt x="36" y="16"/>
                  </a:lnTo>
                  <a:lnTo>
                    <a:pt x="45" y="21"/>
                  </a:lnTo>
                  <a:lnTo>
                    <a:pt x="58" y="26"/>
                  </a:lnTo>
                  <a:lnTo>
                    <a:pt x="77" y="29"/>
                  </a:lnTo>
                  <a:lnTo>
                    <a:pt x="98" y="31"/>
                  </a:lnTo>
                  <a:lnTo>
                    <a:pt x="124" y="31"/>
                  </a:lnTo>
                  <a:lnTo>
                    <a:pt x="126" y="31"/>
                  </a:lnTo>
                  <a:lnTo>
                    <a:pt x="127" y="32"/>
                  </a:lnTo>
                  <a:lnTo>
                    <a:pt x="129" y="34"/>
                  </a:lnTo>
                  <a:lnTo>
                    <a:pt x="131" y="36"/>
                  </a:lnTo>
                  <a:lnTo>
                    <a:pt x="132" y="37"/>
                  </a:lnTo>
                  <a:lnTo>
                    <a:pt x="132" y="39"/>
                  </a:lnTo>
                  <a:lnTo>
                    <a:pt x="132" y="40"/>
                  </a:lnTo>
                  <a:lnTo>
                    <a:pt x="131" y="40"/>
                  </a:lnTo>
                  <a:lnTo>
                    <a:pt x="127" y="40"/>
                  </a:lnTo>
                  <a:lnTo>
                    <a:pt x="122" y="40"/>
                  </a:lnTo>
                  <a:lnTo>
                    <a:pt x="116" y="40"/>
                  </a:lnTo>
                  <a:lnTo>
                    <a:pt x="108" y="42"/>
                  </a:lnTo>
                  <a:lnTo>
                    <a:pt x="101" y="45"/>
                  </a:lnTo>
                  <a:lnTo>
                    <a:pt x="95" y="49"/>
                  </a:lnTo>
                  <a:lnTo>
                    <a:pt x="90" y="55"/>
                  </a:lnTo>
                  <a:lnTo>
                    <a:pt x="86" y="63"/>
                  </a:lnTo>
                  <a:lnTo>
                    <a:pt x="85" y="75"/>
                  </a:lnTo>
                  <a:lnTo>
                    <a:pt x="85" y="77"/>
                  </a:lnTo>
                  <a:lnTo>
                    <a:pt x="85" y="78"/>
                  </a:lnTo>
                  <a:lnTo>
                    <a:pt x="86" y="83"/>
                  </a:lnTo>
                  <a:lnTo>
                    <a:pt x="88" y="88"/>
                  </a:lnTo>
                  <a:lnTo>
                    <a:pt x="90" y="95"/>
                  </a:lnTo>
                  <a:lnTo>
                    <a:pt x="95" y="100"/>
                  </a:lnTo>
                  <a:lnTo>
                    <a:pt x="99" y="104"/>
                  </a:lnTo>
                  <a:lnTo>
                    <a:pt x="104" y="108"/>
                  </a:lnTo>
                  <a:lnTo>
                    <a:pt x="113" y="109"/>
                  </a:lnTo>
                  <a:lnTo>
                    <a:pt x="122" y="109"/>
                  </a:lnTo>
                  <a:lnTo>
                    <a:pt x="121" y="109"/>
                  </a:lnTo>
                  <a:lnTo>
                    <a:pt x="121" y="111"/>
                  </a:lnTo>
                  <a:lnTo>
                    <a:pt x="119" y="113"/>
                  </a:lnTo>
                  <a:lnTo>
                    <a:pt x="117" y="114"/>
                  </a:lnTo>
                  <a:lnTo>
                    <a:pt x="114" y="118"/>
                  </a:lnTo>
                  <a:lnTo>
                    <a:pt x="111" y="119"/>
                  </a:lnTo>
                  <a:lnTo>
                    <a:pt x="106" y="122"/>
                  </a:lnTo>
                  <a:lnTo>
                    <a:pt x="99" y="124"/>
                  </a:lnTo>
                  <a:lnTo>
                    <a:pt x="93" y="126"/>
                  </a:lnTo>
                  <a:lnTo>
                    <a:pt x="86" y="127"/>
                  </a:lnTo>
                  <a:lnTo>
                    <a:pt x="77" y="127"/>
                  </a:lnTo>
                  <a:lnTo>
                    <a:pt x="67" y="127"/>
                  </a:lnTo>
                  <a:lnTo>
                    <a:pt x="55" y="126"/>
                  </a:lnTo>
                  <a:lnTo>
                    <a:pt x="44" y="124"/>
                  </a:lnTo>
                  <a:lnTo>
                    <a:pt x="32" y="119"/>
                  </a:lnTo>
                  <a:lnTo>
                    <a:pt x="21" y="113"/>
                  </a:lnTo>
                  <a:lnTo>
                    <a:pt x="13" y="103"/>
                  </a:lnTo>
                  <a:lnTo>
                    <a:pt x="4" y="91"/>
                  </a:lnTo>
                  <a:lnTo>
                    <a:pt x="1" y="75"/>
                  </a:lnTo>
                  <a:lnTo>
                    <a:pt x="0" y="54"/>
                  </a:lnTo>
                  <a:lnTo>
                    <a:pt x="0" y="4"/>
                  </a:lnTo>
                  <a:lnTo>
                    <a:pt x="1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96"/>
            <p:cNvSpPr>
              <a:spLocks/>
            </p:cNvSpPr>
            <p:nvPr/>
          </p:nvSpPr>
          <p:spPr bwMode="auto">
            <a:xfrm>
              <a:off x="2891" y="1955"/>
              <a:ext cx="10" cy="37"/>
            </a:xfrm>
            <a:custGeom>
              <a:avLst/>
              <a:gdLst>
                <a:gd name="T0" fmla="*/ 1 w 19"/>
                <a:gd name="T1" fmla="*/ 0 h 74"/>
                <a:gd name="T2" fmla="*/ 1 w 19"/>
                <a:gd name="T3" fmla="*/ 1 h 74"/>
                <a:gd name="T4" fmla="*/ 1 w 19"/>
                <a:gd name="T5" fmla="*/ 1 h 74"/>
                <a:gd name="T6" fmla="*/ 1 w 19"/>
                <a:gd name="T7" fmla="*/ 1 h 74"/>
                <a:gd name="T8" fmla="*/ 1 w 19"/>
                <a:gd name="T9" fmla="*/ 1 h 74"/>
                <a:gd name="T10" fmla="*/ 1 w 19"/>
                <a:gd name="T11" fmla="*/ 1 h 74"/>
                <a:gd name="T12" fmla="*/ 1 w 19"/>
                <a:gd name="T13" fmla="*/ 1 h 74"/>
                <a:gd name="T14" fmla="*/ 0 w 19"/>
                <a:gd name="T15" fmla="*/ 1 h 74"/>
                <a:gd name="T16" fmla="*/ 0 w 19"/>
                <a:gd name="T17" fmla="*/ 1 h 74"/>
                <a:gd name="T18" fmla="*/ 0 w 19"/>
                <a:gd name="T19" fmla="*/ 1 h 74"/>
                <a:gd name="T20" fmla="*/ 0 w 19"/>
                <a:gd name="T21" fmla="*/ 1 h 74"/>
                <a:gd name="T22" fmla="*/ 0 w 19"/>
                <a:gd name="T23" fmla="*/ 1 h 74"/>
                <a:gd name="T24" fmla="*/ 0 w 19"/>
                <a:gd name="T25" fmla="*/ 1 h 74"/>
                <a:gd name="T26" fmla="*/ 0 w 19"/>
                <a:gd name="T27" fmla="*/ 1 h 74"/>
                <a:gd name="T28" fmla="*/ 0 w 19"/>
                <a:gd name="T29" fmla="*/ 1 h 74"/>
                <a:gd name="T30" fmla="*/ 1 w 19"/>
                <a:gd name="T31" fmla="*/ 1 h 74"/>
                <a:gd name="T32" fmla="*/ 1 w 19"/>
                <a:gd name="T33" fmla="*/ 1 h 74"/>
                <a:gd name="T34" fmla="*/ 1 w 19"/>
                <a:gd name="T35" fmla="*/ 1 h 74"/>
                <a:gd name="T36" fmla="*/ 1 w 19"/>
                <a:gd name="T37" fmla="*/ 1 h 74"/>
                <a:gd name="T38" fmla="*/ 1 w 19"/>
                <a:gd name="T39" fmla="*/ 1 h 74"/>
                <a:gd name="T40" fmla="*/ 1 w 19"/>
                <a:gd name="T41" fmla="*/ 1 h 74"/>
                <a:gd name="T42" fmla="*/ 1 w 19"/>
                <a:gd name="T43" fmla="*/ 1 h 74"/>
                <a:gd name="T44" fmla="*/ 1 w 19"/>
                <a:gd name="T45" fmla="*/ 1 h 74"/>
                <a:gd name="T46" fmla="*/ 1 w 19"/>
                <a:gd name="T47" fmla="*/ 1 h 74"/>
                <a:gd name="T48" fmla="*/ 1 w 19"/>
                <a:gd name="T49" fmla="*/ 1 h 74"/>
                <a:gd name="T50" fmla="*/ 1 w 19"/>
                <a:gd name="T51" fmla="*/ 1 h 74"/>
                <a:gd name="T52" fmla="*/ 1 w 19"/>
                <a:gd name="T53" fmla="*/ 1 h 74"/>
                <a:gd name="T54" fmla="*/ 1 w 19"/>
                <a:gd name="T55" fmla="*/ 1 h 74"/>
                <a:gd name="T56" fmla="*/ 1 w 19"/>
                <a:gd name="T57" fmla="*/ 1 h 74"/>
                <a:gd name="T58" fmla="*/ 1 w 19"/>
                <a:gd name="T59" fmla="*/ 1 h 74"/>
                <a:gd name="T60" fmla="*/ 1 w 19"/>
                <a:gd name="T61" fmla="*/ 1 h 74"/>
                <a:gd name="T62" fmla="*/ 1 w 19"/>
                <a:gd name="T63" fmla="*/ 1 h 74"/>
                <a:gd name="T64" fmla="*/ 1 w 19"/>
                <a:gd name="T65" fmla="*/ 1 h 74"/>
                <a:gd name="T66" fmla="*/ 1 w 19"/>
                <a:gd name="T67" fmla="*/ 1 h 74"/>
                <a:gd name="T68" fmla="*/ 1 w 19"/>
                <a:gd name="T69" fmla="*/ 1 h 74"/>
                <a:gd name="T70" fmla="*/ 1 w 19"/>
                <a:gd name="T71" fmla="*/ 1 h 74"/>
                <a:gd name="T72" fmla="*/ 1 w 19"/>
                <a:gd name="T73" fmla="*/ 1 h 74"/>
                <a:gd name="T74" fmla="*/ 1 w 19"/>
                <a:gd name="T75" fmla="*/ 1 h 74"/>
                <a:gd name="T76" fmla="*/ 1 w 19"/>
                <a:gd name="T77" fmla="*/ 1 h 74"/>
                <a:gd name="T78" fmla="*/ 1 w 19"/>
                <a:gd name="T79" fmla="*/ 1 h 74"/>
                <a:gd name="T80" fmla="*/ 1 w 19"/>
                <a:gd name="T81" fmla="*/ 1 h 74"/>
                <a:gd name="T82" fmla="*/ 1 w 19"/>
                <a:gd name="T83" fmla="*/ 1 h 74"/>
                <a:gd name="T84" fmla="*/ 1 w 19"/>
                <a:gd name="T85" fmla="*/ 1 h 74"/>
                <a:gd name="T86" fmla="*/ 1 w 19"/>
                <a:gd name="T87" fmla="*/ 1 h 74"/>
                <a:gd name="T88" fmla="*/ 1 w 19"/>
                <a:gd name="T89" fmla="*/ 0 h 7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9"/>
                <a:gd name="T136" fmla="*/ 0 h 74"/>
                <a:gd name="T137" fmla="*/ 19 w 19"/>
                <a:gd name="T138" fmla="*/ 74 h 7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9" h="74">
                  <a:moveTo>
                    <a:pt x="8" y="0"/>
                  </a:moveTo>
                  <a:lnTo>
                    <a:pt x="8" y="2"/>
                  </a:lnTo>
                  <a:lnTo>
                    <a:pt x="6" y="2"/>
                  </a:lnTo>
                  <a:lnTo>
                    <a:pt x="5" y="3"/>
                  </a:lnTo>
                  <a:lnTo>
                    <a:pt x="3" y="3"/>
                  </a:lnTo>
                  <a:lnTo>
                    <a:pt x="1" y="5"/>
                  </a:lnTo>
                  <a:lnTo>
                    <a:pt x="0" y="7"/>
                  </a:lnTo>
                  <a:lnTo>
                    <a:pt x="0" y="8"/>
                  </a:lnTo>
                  <a:lnTo>
                    <a:pt x="0" y="10"/>
                  </a:lnTo>
                  <a:lnTo>
                    <a:pt x="0" y="12"/>
                  </a:lnTo>
                  <a:lnTo>
                    <a:pt x="0" y="64"/>
                  </a:lnTo>
                  <a:lnTo>
                    <a:pt x="0" y="66"/>
                  </a:lnTo>
                  <a:lnTo>
                    <a:pt x="0" y="67"/>
                  </a:lnTo>
                  <a:lnTo>
                    <a:pt x="1" y="69"/>
                  </a:lnTo>
                  <a:lnTo>
                    <a:pt x="1" y="71"/>
                  </a:lnTo>
                  <a:lnTo>
                    <a:pt x="3" y="71"/>
                  </a:lnTo>
                  <a:lnTo>
                    <a:pt x="5" y="72"/>
                  </a:lnTo>
                  <a:lnTo>
                    <a:pt x="6" y="72"/>
                  </a:lnTo>
                  <a:lnTo>
                    <a:pt x="8" y="74"/>
                  </a:lnTo>
                  <a:lnTo>
                    <a:pt x="10" y="74"/>
                  </a:lnTo>
                  <a:lnTo>
                    <a:pt x="11" y="74"/>
                  </a:lnTo>
                  <a:lnTo>
                    <a:pt x="13" y="72"/>
                  </a:lnTo>
                  <a:lnTo>
                    <a:pt x="14" y="72"/>
                  </a:lnTo>
                  <a:lnTo>
                    <a:pt x="14" y="71"/>
                  </a:lnTo>
                  <a:lnTo>
                    <a:pt x="16" y="71"/>
                  </a:lnTo>
                  <a:lnTo>
                    <a:pt x="18" y="69"/>
                  </a:lnTo>
                  <a:lnTo>
                    <a:pt x="18" y="67"/>
                  </a:lnTo>
                  <a:lnTo>
                    <a:pt x="19" y="66"/>
                  </a:lnTo>
                  <a:lnTo>
                    <a:pt x="19" y="64"/>
                  </a:lnTo>
                  <a:lnTo>
                    <a:pt x="19" y="12"/>
                  </a:lnTo>
                  <a:lnTo>
                    <a:pt x="19" y="10"/>
                  </a:lnTo>
                  <a:lnTo>
                    <a:pt x="18" y="8"/>
                  </a:lnTo>
                  <a:lnTo>
                    <a:pt x="18" y="7"/>
                  </a:lnTo>
                  <a:lnTo>
                    <a:pt x="18" y="5"/>
                  </a:lnTo>
                  <a:lnTo>
                    <a:pt x="16" y="5"/>
                  </a:lnTo>
                  <a:lnTo>
                    <a:pt x="14" y="3"/>
                  </a:lnTo>
                  <a:lnTo>
                    <a:pt x="13" y="2"/>
                  </a:lnTo>
                  <a:lnTo>
                    <a:pt x="11" y="2"/>
                  </a:lnTo>
                  <a:lnTo>
                    <a:pt x="10" y="2"/>
                  </a:lnTo>
                  <a:lnTo>
                    <a:pt x="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97"/>
            <p:cNvSpPr>
              <a:spLocks/>
            </p:cNvSpPr>
            <p:nvPr/>
          </p:nvSpPr>
          <p:spPr bwMode="auto">
            <a:xfrm>
              <a:off x="2915" y="1949"/>
              <a:ext cx="90" cy="90"/>
            </a:xfrm>
            <a:custGeom>
              <a:avLst/>
              <a:gdLst>
                <a:gd name="T0" fmla="*/ 1 w 180"/>
                <a:gd name="T1" fmla="*/ 0 h 182"/>
                <a:gd name="T2" fmla="*/ 1 w 180"/>
                <a:gd name="T3" fmla="*/ 0 h 182"/>
                <a:gd name="T4" fmla="*/ 1 w 180"/>
                <a:gd name="T5" fmla="*/ 0 h 182"/>
                <a:gd name="T6" fmla="*/ 1 w 180"/>
                <a:gd name="T7" fmla="*/ 0 h 182"/>
                <a:gd name="T8" fmla="*/ 1 w 180"/>
                <a:gd name="T9" fmla="*/ 0 h 182"/>
                <a:gd name="T10" fmla="*/ 1 w 180"/>
                <a:gd name="T11" fmla="*/ 0 h 182"/>
                <a:gd name="T12" fmla="*/ 1 w 180"/>
                <a:gd name="T13" fmla="*/ 0 h 182"/>
                <a:gd name="T14" fmla="*/ 1 w 180"/>
                <a:gd name="T15" fmla="*/ 0 h 182"/>
                <a:gd name="T16" fmla="*/ 1 w 180"/>
                <a:gd name="T17" fmla="*/ 0 h 182"/>
                <a:gd name="T18" fmla="*/ 1 w 180"/>
                <a:gd name="T19" fmla="*/ 0 h 182"/>
                <a:gd name="T20" fmla="*/ 1 w 180"/>
                <a:gd name="T21" fmla="*/ 0 h 182"/>
                <a:gd name="T22" fmla="*/ 1 w 180"/>
                <a:gd name="T23" fmla="*/ 0 h 182"/>
                <a:gd name="T24" fmla="*/ 1 w 180"/>
                <a:gd name="T25" fmla="*/ 0 h 182"/>
                <a:gd name="T26" fmla="*/ 1 w 180"/>
                <a:gd name="T27" fmla="*/ 0 h 182"/>
                <a:gd name="T28" fmla="*/ 1 w 180"/>
                <a:gd name="T29" fmla="*/ 0 h 182"/>
                <a:gd name="T30" fmla="*/ 1 w 180"/>
                <a:gd name="T31" fmla="*/ 0 h 182"/>
                <a:gd name="T32" fmla="*/ 1 w 180"/>
                <a:gd name="T33" fmla="*/ 0 h 182"/>
                <a:gd name="T34" fmla="*/ 1 w 180"/>
                <a:gd name="T35" fmla="*/ 0 h 182"/>
                <a:gd name="T36" fmla="*/ 1 w 180"/>
                <a:gd name="T37" fmla="*/ 0 h 182"/>
                <a:gd name="T38" fmla="*/ 1 w 180"/>
                <a:gd name="T39" fmla="*/ 0 h 182"/>
                <a:gd name="T40" fmla="*/ 1 w 180"/>
                <a:gd name="T41" fmla="*/ 0 h 182"/>
                <a:gd name="T42" fmla="*/ 1 w 180"/>
                <a:gd name="T43" fmla="*/ 0 h 182"/>
                <a:gd name="T44" fmla="*/ 1 w 180"/>
                <a:gd name="T45" fmla="*/ 0 h 182"/>
                <a:gd name="T46" fmla="*/ 1 w 180"/>
                <a:gd name="T47" fmla="*/ 0 h 182"/>
                <a:gd name="T48" fmla="*/ 1 w 180"/>
                <a:gd name="T49" fmla="*/ 0 h 182"/>
                <a:gd name="T50" fmla="*/ 1 w 180"/>
                <a:gd name="T51" fmla="*/ 0 h 182"/>
                <a:gd name="T52" fmla="*/ 1 w 180"/>
                <a:gd name="T53" fmla="*/ 0 h 182"/>
                <a:gd name="T54" fmla="*/ 1 w 180"/>
                <a:gd name="T55" fmla="*/ 0 h 182"/>
                <a:gd name="T56" fmla="*/ 1 w 180"/>
                <a:gd name="T57" fmla="*/ 0 h 182"/>
                <a:gd name="T58" fmla="*/ 1 w 180"/>
                <a:gd name="T59" fmla="*/ 0 h 182"/>
                <a:gd name="T60" fmla="*/ 1 w 180"/>
                <a:gd name="T61" fmla="*/ 0 h 182"/>
                <a:gd name="T62" fmla="*/ 1 w 180"/>
                <a:gd name="T63" fmla="*/ 0 h 182"/>
                <a:gd name="T64" fmla="*/ 1 w 180"/>
                <a:gd name="T65" fmla="*/ 0 h 182"/>
                <a:gd name="T66" fmla="*/ 1 w 180"/>
                <a:gd name="T67" fmla="*/ 0 h 182"/>
                <a:gd name="T68" fmla="*/ 1 w 180"/>
                <a:gd name="T69" fmla="*/ 0 h 182"/>
                <a:gd name="T70" fmla="*/ 1 w 180"/>
                <a:gd name="T71" fmla="*/ 0 h 18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0"/>
                <a:gd name="T109" fmla="*/ 0 h 182"/>
                <a:gd name="T110" fmla="*/ 180 w 180"/>
                <a:gd name="T111" fmla="*/ 182 h 18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0" h="182">
                  <a:moveTo>
                    <a:pt x="72" y="7"/>
                  </a:moveTo>
                  <a:lnTo>
                    <a:pt x="72" y="10"/>
                  </a:lnTo>
                  <a:lnTo>
                    <a:pt x="72" y="15"/>
                  </a:lnTo>
                  <a:lnTo>
                    <a:pt x="74" y="21"/>
                  </a:lnTo>
                  <a:lnTo>
                    <a:pt x="72" y="30"/>
                  </a:lnTo>
                  <a:lnTo>
                    <a:pt x="70" y="39"/>
                  </a:lnTo>
                  <a:lnTo>
                    <a:pt x="67" y="48"/>
                  </a:lnTo>
                  <a:lnTo>
                    <a:pt x="60" y="57"/>
                  </a:lnTo>
                  <a:lnTo>
                    <a:pt x="52" y="64"/>
                  </a:lnTo>
                  <a:lnTo>
                    <a:pt x="41" y="69"/>
                  </a:lnTo>
                  <a:lnTo>
                    <a:pt x="26" y="71"/>
                  </a:lnTo>
                  <a:lnTo>
                    <a:pt x="24" y="71"/>
                  </a:lnTo>
                  <a:lnTo>
                    <a:pt x="23" y="72"/>
                  </a:lnTo>
                  <a:lnTo>
                    <a:pt x="19" y="74"/>
                  </a:lnTo>
                  <a:lnTo>
                    <a:pt x="16" y="75"/>
                  </a:lnTo>
                  <a:lnTo>
                    <a:pt x="13" y="80"/>
                  </a:lnTo>
                  <a:lnTo>
                    <a:pt x="10" y="85"/>
                  </a:lnTo>
                  <a:lnTo>
                    <a:pt x="6" y="93"/>
                  </a:lnTo>
                  <a:lnTo>
                    <a:pt x="3" y="102"/>
                  </a:lnTo>
                  <a:lnTo>
                    <a:pt x="1" y="113"/>
                  </a:lnTo>
                  <a:lnTo>
                    <a:pt x="0" y="128"/>
                  </a:lnTo>
                  <a:lnTo>
                    <a:pt x="1" y="141"/>
                  </a:lnTo>
                  <a:lnTo>
                    <a:pt x="3" y="152"/>
                  </a:lnTo>
                  <a:lnTo>
                    <a:pt x="6" y="161"/>
                  </a:lnTo>
                  <a:lnTo>
                    <a:pt x="11" y="169"/>
                  </a:lnTo>
                  <a:lnTo>
                    <a:pt x="16" y="174"/>
                  </a:lnTo>
                  <a:lnTo>
                    <a:pt x="23" y="177"/>
                  </a:lnTo>
                  <a:lnTo>
                    <a:pt x="29" y="179"/>
                  </a:lnTo>
                  <a:lnTo>
                    <a:pt x="38" y="180"/>
                  </a:lnTo>
                  <a:lnTo>
                    <a:pt x="46" y="182"/>
                  </a:lnTo>
                  <a:lnTo>
                    <a:pt x="54" y="182"/>
                  </a:lnTo>
                  <a:lnTo>
                    <a:pt x="64" y="182"/>
                  </a:lnTo>
                  <a:lnTo>
                    <a:pt x="74" y="182"/>
                  </a:lnTo>
                  <a:lnTo>
                    <a:pt x="83" y="182"/>
                  </a:lnTo>
                  <a:lnTo>
                    <a:pt x="93" y="182"/>
                  </a:lnTo>
                  <a:lnTo>
                    <a:pt x="103" y="182"/>
                  </a:lnTo>
                  <a:lnTo>
                    <a:pt x="111" y="182"/>
                  </a:lnTo>
                  <a:lnTo>
                    <a:pt x="118" y="182"/>
                  </a:lnTo>
                  <a:lnTo>
                    <a:pt x="124" y="182"/>
                  </a:lnTo>
                  <a:lnTo>
                    <a:pt x="128" y="182"/>
                  </a:lnTo>
                  <a:lnTo>
                    <a:pt x="129" y="182"/>
                  </a:lnTo>
                  <a:lnTo>
                    <a:pt x="131" y="180"/>
                  </a:lnTo>
                  <a:lnTo>
                    <a:pt x="134" y="180"/>
                  </a:lnTo>
                  <a:lnTo>
                    <a:pt x="141" y="177"/>
                  </a:lnTo>
                  <a:lnTo>
                    <a:pt x="147" y="174"/>
                  </a:lnTo>
                  <a:lnTo>
                    <a:pt x="155" y="167"/>
                  </a:lnTo>
                  <a:lnTo>
                    <a:pt x="162" y="159"/>
                  </a:lnTo>
                  <a:lnTo>
                    <a:pt x="170" y="148"/>
                  </a:lnTo>
                  <a:lnTo>
                    <a:pt x="175" y="131"/>
                  </a:lnTo>
                  <a:lnTo>
                    <a:pt x="178" y="111"/>
                  </a:lnTo>
                  <a:lnTo>
                    <a:pt x="180" y="89"/>
                  </a:lnTo>
                  <a:lnTo>
                    <a:pt x="178" y="64"/>
                  </a:lnTo>
                  <a:lnTo>
                    <a:pt x="178" y="46"/>
                  </a:lnTo>
                  <a:lnTo>
                    <a:pt x="178" y="31"/>
                  </a:lnTo>
                  <a:lnTo>
                    <a:pt x="178" y="20"/>
                  </a:lnTo>
                  <a:lnTo>
                    <a:pt x="178" y="11"/>
                  </a:lnTo>
                  <a:lnTo>
                    <a:pt x="178" y="7"/>
                  </a:lnTo>
                  <a:lnTo>
                    <a:pt x="180" y="3"/>
                  </a:lnTo>
                  <a:lnTo>
                    <a:pt x="180" y="2"/>
                  </a:lnTo>
                  <a:lnTo>
                    <a:pt x="180" y="0"/>
                  </a:lnTo>
                  <a:lnTo>
                    <a:pt x="177" y="0"/>
                  </a:lnTo>
                  <a:lnTo>
                    <a:pt x="172" y="0"/>
                  </a:lnTo>
                  <a:lnTo>
                    <a:pt x="164" y="0"/>
                  </a:lnTo>
                  <a:lnTo>
                    <a:pt x="152" y="0"/>
                  </a:lnTo>
                  <a:lnTo>
                    <a:pt x="139" y="0"/>
                  </a:lnTo>
                  <a:lnTo>
                    <a:pt x="126" y="0"/>
                  </a:lnTo>
                  <a:lnTo>
                    <a:pt x="111" y="2"/>
                  </a:lnTo>
                  <a:lnTo>
                    <a:pt x="96" y="3"/>
                  </a:lnTo>
                  <a:lnTo>
                    <a:pt x="83" y="5"/>
                  </a:lnTo>
                  <a:lnTo>
                    <a:pt x="72" y="8"/>
                  </a:lnTo>
                  <a:lnTo>
                    <a:pt x="72"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98"/>
            <p:cNvSpPr>
              <a:spLocks/>
            </p:cNvSpPr>
            <p:nvPr/>
          </p:nvSpPr>
          <p:spPr bwMode="auto">
            <a:xfrm>
              <a:off x="2938" y="1994"/>
              <a:ext cx="52" cy="34"/>
            </a:xfrm>
            <a:custGeom>
              <a:avLst/>
              <a:gdLst>
                <a:gd name="T0" fmla="*/ 0 w 105"/>
                <a:gd name="T1" fmla="*/ 0 h 67"/>
                <a:gd name="T2" fmla="*/ 0 w 105"/>
                <a:gd name="T3" fmla="*/ 1 h 67"/>
                <a:gd name="T4" fmla="*/ 0 w 105"/>
                <a:gd name="T5" fmla="*/ 1 h 67"/>
                <a:gd name="T6" fmla="*/ 0 w 105"/>
                <a:gd name="T7" fmla="*/ 1 h 67"/>
                <a:gd name="T8" fmla="*/ 0 w 105"/>
                <a:gd name="T9" fmla="*/ 1 h 67"/>
                <a:gd name="T10" fmla="*/ 0 w 105"/>
                <a:gd name="T11" fmla="*/ 1 h 67"/>
                <a:gd name="T12" fmla="*/ 0 w 105"/>
                <a:gd name="T13" fmla="*/ 1 h 67"/>
                <a:gd name="T14" fmla="*/ 0 w 105"/>
                <a:gd name="T15" fmla="*/ 1 h 67"/>
                <a:gd name="T16" fmla="*/ 0 w 105"/>
                <a:gd name="T17" fmla="*/ 1 h 67"/>
                <a:gd name="T18" fmla="*/ 0 w 105"/>
                <a:gd name="T19" fmla="*/ 1 h 67"/>
                <a:gd name="T20" fmla="*/ 0 w 105"/>
                <a:gd name="T21" fmla="*/ 1 h 67"/>
                <a:gd name="T22" fmla="*/ 0 w 105"/>
                <a:gd name="T23" fmla="*/ 1 h 67"/>
                <a:gd name="T24" fmla="*/ 0 w 105"/>
                <a:gd name="T25" fmla="*/ 1 h 67"/>
                <a:gd name="T26" fmla="*/ 0 w 105"/>
                <a:gd name="T27" fmla="*/ 1 h 67"/>
                <a:gd name="T28" fmla="*/ 0 w 105"/>
                <a:gd name="T29" fmla="*/ 1 h 67"/>
                <a:gd name="T30" fmla="*/ 0 w 105"/>
                <a:gd name="T31" fmla="*/ 1 h 67"/>
                <a:gd name="T32" fmla="*/ 0 w 105"/>
                <a:gd name="T33" fmla="*/ 1 h 67"/>
                <a:gd name="T34" fmla="*/ 0 w 105"/>
                <a:gd name="T35" fmla="*/ 1 h 67"/>
                <a:gd name="T36" fmla="*/ 0 w 105"/>
                <a:gd name="T37" fmla="*/ 1 h 67"/>
                <a:gd name="T38" fmla="*/ 0 w 105"/>
                <a:gd name="T39" fmla="*/ 1 h 67"/>
                <a:gd name="T40" fmla="*/ 0 w 105"/>
                <a:gd name="T41" fmla="*/ 1 h 67"/>
                <a:gd name="T42" fmla="*/ 0 w 105"/>
                <a:gd name="T43" fmla="*/ 1 h 67"/>
                <a:gd name="T44" fmla="*/ 0 w 105"/>
                <a:gd name="T45" fmla="*/ 1 h 67"/>
                <a:gd name="T46" fmla="*/ 0 w 105"/>
                <a:gd name="T47" fmla="*/ 1 h 67"/>
                <a:gd name="T48" fmla="*/ 0 w 105"/>
                <a:gd name="T49" fmla="*/ 1 h 67"/>
                <a:gd name="T50" fmla="*/ 0 w 105"/>
                <a:gd name="T51" fmla="*/ 1 h 67"/>
                <a:gd name="T52" fmla="*/ 0 w 105"/>
                <a:gd name="T53" fmla="*/ 1 h 67"/>
                <a:gd name="T54" fmla="*/ 0 w 105"/>
                <a:gd name="T55" fmla="*/ 1 h 67"/>
                <a:gd name="T56" fmla="*/ 0 w 105"/>
                <a:gd name="T57" fmla="*/ 1 h 67"/>
                <a:gd name="T58" fmla="*/ 0 w 105"/>
                <a:gd name="T59" fmla="*/ 1 h 67"/>
                <a:gd name="T60" fmla="*/ 0 w 105"/>
                <a:gd name="T61" fmla="*/ 1 h 67"/>
                <a:gd name="T62" fmla="*/ 0 w 105"/>
                <a:gd name="T63" fmla="*/ 1 h 67"/>
                <a:gd name="T64" fmla="*/ 0 w 105"/>
                <a:gd name="T65" fmla="*/ 1 h 67"/>
                <a:gd name="T66" fmla="*/ 0 w 105"/>
                <a:gd name="T67" fmla="*/ 1 h 67"/>
                <a:gd name="T68" fmla="*/ 0 w 105"/>
                <a:gd name="T69" fmla="*/ 1 h 67"/>
                <a:gd name="T70" fmla="*/ 0 w 105"/>
                <a:gd name="T71" fmla="*/ 1 h 67"/>
                <a:gd name="T72" fmla="*/ 0 w 105"/>
                <a:gd name="T73" fmla="*/ 1 h 67"/>
                <a:gd name="T74" fmla="*/ 0 w 105"/>
                <a:gd name="T75" fmla="*/ 1 h 67"/>
                <a:gd name="T76" fmla="*/ 0 w 105"/>
                <a:gd name="T77" fmla="*/ 1 h 67"/>
                <a:gd name="T78" fmla="*/ 0 w 105"/>
                <a:gd name="T79" fmla="*/ 1 h 67"/>
                <a:gd name="T80" fmla="*/ 0 w 105"/>
                <a:gd name="T81" fmla="*/ 0 h 67"/>
                <a:gd name="T82" fmla="*/ 0 w 105"/>
                <a:gd name="T83" fmla="*/ 0 h 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5"/>
                <a:gd name="T127" fmla="*/ 0 h 67"/>
                <a:gd name="T128" fmla="*/ 105 w 105"/>
                <a:gd name="T129" fmla="*/ 67 h 6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5" h="67">
                  <a:moveTo>
                    <a:pt x="105" y="0"/>
                  </a:moveTo>
                  <a:lnTo>
                    <a:pt x="105" y="1"/>
                  </a:lnTo>
                  <a:lnTo>
                    <a:pt x="105" y="6"/>
                  </a:lnTo>
                  <a:lnTo>
                    <a:pt x="103" y="15"/>
                  </a:lnTo>
                  <a:lnTo>
                    <a:pt x="102" y="23"/>
                  </a:lnTo>
                  <a:lnTo>
                    <a:pt x="97" y="34"/>
                  </a:lnTo>
                  <a:lnTo>
                    <a:pt x="92" y="44"/>
                  </a:lnTo>
                  <a:lnTo>
                    <a:pt x="84" y="52"/>
                  </a:lnTo>
                  <a:lnTo>
                    <a:pt x="72" y="60"/>
                  </a:lnTo>
                  <a:lnTo>
                    <a:pt x="57" y="65"/>
                  </a:lnTo>
                  <a:lnTo>
                    <a:pt x="39" y="65"/>
                  </a:lnTo>
                  <a:lnTo>
                    <a:pt x="38" y="65"/>
                  </a:lnTo>
                  <a:lnTo>
                    <a:pt x="34" y="67"/>
                  </a:lnTo>
                  <a:lnTo>
                    <a:pt x="30" y="67"/>
                  </a:lnTo>
                  <a:lnTo>
                    <a:pt x="25" y="67"/>
                  </a:lnTo>
                  <a:lnTo>
                    <a:pt x="18" y="65"/>
                  </a:lnTo>
                  <a:lnTo>
                    <a:pt x="13" y="64"/>
                  </a:lnTo>
                  <a:lnTo>
                    <a:pt x="7" y="62"/>
                  </a:lnTo>
                  <a:lnTo>
                    <a:pt x="3" y="59"/>
                  </a:lnTo>
                  <a:lnTo>
                    <a:pt x="0" y="54"/>
                  </a:lnTo>
                  <a:lnTo>
                    <a:pt x="0" y="47"/>
                  </a:lnTo>
                  <a:lnTo>
                    <a:pt x="0" y="42"/>
                  </a:lnTo>
                  <a:lnTo>
                    <a:pt x="2" y="38"/>
                  </a:lnTo>
                  <a:lnTo>
                    <a:pt x="5" y="34"/>
                  </a:lnTo>
                  <a:lnTo>
                    <a:pt x="8" y="33"/>
                  </a:lnTo>
                  <a:lnTo>
                    <a:pt x="12" y="31"/>
                  </a:lnTo>
                  <a:lnTo>
                    <a:pt x="15" y="31"/>
                  </a:lnTo>
                  <a:lnTo>
                    <a:pt x="18" y="31"/>
                  </a:lnTo>
                  <a:lnTo>
                    <a:pt x="23" y="33"/>
                  </a:lnTo>
                  <a:lnTo>
                    <a:pt x="26" y="33"/>
                  </a:lnTo>
                  <a:lnTo>
                    <a:pt x="30" y="34"/>
                  </a:lnTo>
                  <a:lnTo>
                    <a:pt x="34" y="34"/>
                  </a:lnTo>
                  <a:lnTo>
                    <a:pt x="41" y="34"/>
                  </a:lnTo>
                  <a:lnTo>
                    <a:pt x="49" y="33"/>
                  </a:lnTo>
                  <a:lnTo>
                    <a:pt x="59" y="33"/>
                  </a:lnTo>
                  <a:lnTo>
                    <a:pt x="69" y="29"/>
                  </a:lnTo>
                  <a:lnTo>
                    <a:pt x="79" y="26"/>
                  </a:lnTo>
                  <a:lnTo>
                    <a:pt x="88" y="21"/>
                  </a:lnTo>
                  <a:lnTo>
                    <a:pt x="97" y="16"/>
                  </a:lnTo>
                  <a:lnTo>
                    <a:pt x="102" y="8"/>
                  </a:lnTo>
                  <a:lnTo>
                    <a:pt x="10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99"/>
            <p:cNvSpPr>
              <a:spLocks/>
            </p:cNvSpPr>
            <p:nvPr/>
          </p:nvSpPr>
          <p:spPr bwMode="auto">
            <a:xfrm>
              <a:off x="2915" y="1958"/>
              <a:ext cx="25" cy="7"/>
            </a:xfrm>
            <a:custGeom>
              <a:avLst/>
              <a:gdLst>
                <a:gd name="T0" fmla="*/ 0 w 51"/>
                <a:gd name="T1" fmla="*/ 0 h 15"/>
                <a:gd name="T2" fmla="*/ 0 w 51"/>
                <a:gd name="T3" fmla="*/ 0 h 15"/>
                <a:gd name="T4" fmla="*/ 0 w 51"/>
                <a:gd name="T5" fmla="*/ 0 h 15"/>
                <a:gd name="T6" fmla="*/ 0 w 51"/>
                <a:gd name="T7" fmla="*/ 0 h 15"/>
                <a:gd name="T8" fmla="*/ 0 w 51"/>
                <a:gd name="T9" fmla="*/ 0 h 15"/>
                <a:gd name="T10" fmla="*/ 0 w 51"/>
                <a:gd name="T11" fmla="*/ 0 h 15"/>
                <a:gd name="T12" fmla="*/ 0 w 51"/>
                <a:gd name="T13" fmla="*/ 0 h 15"/>
                <a:gd name="T14" fmla="*/ 0 w 51"/>
                <a:gd name="T15" fmla="*/ 0 h 15"/>
                <a:gd name="T16" fmla="*/ 0 w 51"/>
                <a:gd name="T17" fmla="*/ 0 h 15"/>
                <a:gd name="T18" fmla="*/ 0 w 51"/>
                <a:gd name="T19" fmla="*/ 0 h 15"/>
                <a:gd name="T20" fmla="*/ 0 w 51"/>
                <a:gd name="T21" fmla="*/ 0 h 15"/>
                <a:gd name="T22" fmla="*/ 0 w 51"/>
                <a:gd name="T23" fmla="*/ 0 h 15"/>
                <a:gd name="T24" fmla="*/ 0 w 51"/>
                <a:gd name="T25" fmla="*/ 0 h 15"/>
                <a:gd name="T26" fmla="*/ 0 w 51"/>
                <a:gd name="T27" fmla="*/ 0 h 15"/>
                <a:gd name="T28" fmla="*/ 0 w 51"/>
                <a:gd name="T29" fmla="*/ 0 h 15"/>
                <a:gd name="T30" fmla="*/ 0 w 51"/>
                <a:gd name="T31" fmla="*/ 0 h 15"/>
                <a:gd name="T32" fmla="*/ 0 w 51"/>
                <a:gd name="T33" fmla="*/ 0 h 15"/>
                <a:gd name="T34" fmla="*/ 0 w 51"/>
                <a:gd name="T35" fmla="*/ 0 h 15"/>
                <a:gd name="T36" fmla="*/ 0 w 51"/>
                <a:gd name="T37" fmla="*/ 0 h 15"/>
                <a:gd name="T38" fmla="*/ 0 w 51"/>
                <a:gd name="T39" fmla="*/ 0 h 15"/>
                <a:gd name="T40" fmla="*/ 0 w 51"/>
                <a:gd name="T41" fmla="*/ 0 h 15"/>
                <a:gd name="T42" fmla="*/ 0 w 51"/>
                <a:gd name="T43" fmla="*/ 0 h 15"/>
                <a:gd name="T44" fmla="*/ 0 w 51"/>
                <a:gd name="T45" fmla="*/ 0 h 15"/>
                <a:gd name="T46" fmla="*/ 0 w 51"/>
                <a:gd name="T47" fmla="*/ 0 h 15"/>
                <a:gd name="T48" fmla="*/ 0 w 51"/>
                <a:gd name="T49" fmla="*/ 0 h 1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1"/>
                <a:gd name="T76" fmla="*/ 0 h 15"/>
                <a:gd name="T77" fmla="*/ 51 w 51"/>
                <a:gd name="T78" fmla="*/ 15 h 1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1" h="15">
                  <a:moveTo>
                    <a:pt x="49" y="0"/>
                  </a:moveTo>
                  <a:lnTo>
                    <a:pt x="51" y="15"/>
                  </a:lnTo>
                  <a:lnTo>
                    <a:pt x="0" y="15"/>
                  </a:lnTo>
                  <a:lnTo>
                    <a:pt x="0" y="13"/>
                  </a:lnTo>
                  <a:lnTo>
                    <a:pt x="2" y="12"/>
                  </a:lnTo>
                  <a:lnTo>
                    <a:pt x="2" y="10"/>
                  </a:lnTo>
                  <a:lnTo>
                    <a:pt x="3" y="7"/>
                  </a:lnTo>
                  <a:lnTo>
                    <a:pt x="7" y="5"/>
                  </a:lnTo>
                  <a:lnTo>
                    <a:pt x="8" y="3"/>
                  </a:lnTo>
                  <a:lnTo>
                    <a:pt x="12" y="2"/>
                  </a:lnTo>
                  <a:lnTo>
                    <a:pt x="17" y="0"/>
                  </a:lnTo>
                  <a:lnTo>
                    <a:pt x="21" y="0"/>
                  </a:lnTo>
                  <a:lnTo>
                    <a:pt x="28" y="0"/>
                  </a:lnTo>
                  <a:lnTo>
                    <a:pt x="33" y="0"/>
                  </a:lnTo>
                  <a:lnTo>
                    <a:pt x="36" y="0"/>
                  </a:lnTo>
                  <a:lnTo>
                    <a:pt x="41" y="0"/>
                  </a:lnTo>
                  <a:lnTo>
                    <a:pt x="44" y="0"/>
                  </a:lnTo>
                  <a:lnTo>
                    <a:pt x="46" y="0"/>
                  </a:lnTo>
                  <a:lnTo>
                    <a:pt x="48" y="0"/>
                  </a:lnTo>
                  <a:lnTo>
                    <a:pt x="49" y="0"/>
                  </a:lnTo>
                  <a:lnTo>
                    <a:pt x="51" y="0"/>
                  </a:lnTo>
                  <a:lnTo>
                    <a:pt x="4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100"/>
            <p:cNvSpPr>
              <a:spLocks/>
            </p:cNvSpPr>
            <p:nvPr/>
          </p:nvSpPr>
          <p:spPr bwMode="auto">
            <a:xfrm>
              <a:off x="2949" y="2058"/>
              <a:ext cx="39" cy="20"/>
            </a:xfrm>
            <a:custGeom>
              <a:avLst/>
              <a:gdLst>
                <a:gd name="T0" fmla="*/ 0 w 79"/>
                <a:gd name="T1" fmla="*/ 0 h 41"/>
                <a:gd name="T2" fmla="*/ 0 w 79"/>
                <a:gd name="T3" fmla="*/ 0 h 41"/>
                <a:gd name="T4" fmla="*/ 0 w 79"/>
                <a:gd name="T5" fmla="*/ 0 h 41"/>
                <a:gd name="T6" fmla="*/ 0 w 79"/>
                <a:gd name="T7" fmla="*/ 0 h 41"/>
                <a:gd name="T8" fmla="*/ 0 w 79"/>
                <a:gd name="T9" fmla="*/ 0 h 41"/>
                <a:gd name="T10" fmla="*/ 0 w 79"/>
                <a:gd name="T11" fmla="*/ 0 h 41"/>
                <a:gd name="T12" fmla="*/ 0 w 79"/>
                <a:gd name="T13" fmla="*/ 0 h 41"/>
                <a:gd name="T14" fmla="*/ 0 w 79"/>
                <a:gd name="T15" fmla="*/ 0 h 41"/>
                <a:gd name="T16" fmla="*/ 0 w 79"/>
                <a:gd name="T17" fmla="*/ 0 h 41"/>
                <a:gd name="T18" fmla="*/ 0 w 79"/>
                <a:gd name="T19" fmla="*/ 0 h 41"/>
                <a:gd name="T20" fmla="*/ 0 w 79"/>
                <a:gd name="T21" fmla="*/ 0 h 41"/>
                <a:gd name="T22" fmla="*/ 0 w 79"/>
                <a:gd name="T23" fmla="*/ 0 h 41"/>
                <a:gd name="T24" fmla="*/ 0 w 79"/>
                <a:gd name="T25" fmla="*/ 0 h 41"/>
                <a:gd name="T26" fmla="*/ 0 w 79"/>
                <a:gd name="T27" fmla="*/ 0 h 41"/>
                <a:gd name="T28" fmla="*/ 0 w 79"/>
                <a:gd name="T29" fmla="*/ 0 h 41"/>
                <a:gd name="T30" fmla="*/ 0 w 79"/>
                <a:gd name="T31" fmla="*/ 0 h 41"/>
                <a:gd name="T32" fmla="*/ 0 w 79"/>
                <a:gd name="T33" fmla="*/ 0 h 41"/>
                <a:gd name="T34" fmla="*/ 0 w 79"/>
                <a:gd name="T35" fmla="*/ 0 h 41"/>
                <a:gd name="T36" fmla="*/ 0 w 79"/>
                <a:gd name="T37" fmla="*/ 0 h 41"/>
                <a:gd name="T38" fmla="*/ 0 w 79"/>
                <a:gd name="T39" fmla="*/ 0 h 41"/>
                <a:gd name="T40" fmla="*/ 0 w 79"/>
                <a:gd name="T41" fmla="*/ 0 h 41"/>
                <a:gd name="T42" fmla="*/ 0 w 79"/>
                <a:gd name="T43" fmla="*/ 0 h 41"/>
                <a:gd name="T44" fmla="*/ 0 w 79"/>
                <a:gd name="T45" fmla="*/ 0 h 41"/>
                <a:gd name="T46" fmla="*/ 0 w 79"/>
                <a:gd name="T47" fmla="*/ 0 h 41"/>
                <a:gd name="T48" fmla="*/ 0 w 79"/>
                <a:gd name="T49" fmla="*/ 0 h 41"/>
                <a:gd name="T50" fmla="*/ 0 w 79"/>
                <a:gd name="T51" fmla="*/ 0 h 41"/>
                <a:gd name="T52" fmla="*/ 0 w 79"/>
                <a:gd name="T53" fmla="*/ 0 h 41"/>
                <a:gd name="T54" fmla="*/ 0 w 79"/>
                <a:gd name="T55" fmla="*/ 0 h 41"/>
                <a:gd name="T56" fmla="*/ 0 w 79"/>
                <a:gd name="T57" fmla="*/ 0 h 41"/>
                <a:gd name="T58" fmla="*/ 0 w 79"/>
                <a:gd name="T59" fmla="*/ 0 h 41"/>
                <a:gd name="T60" fmla="*/ 0 w 79"/>
                <a:gd name="T61" fmla="*/ 0 h 41"/>
                <a:gd name="T62" fmla="*/ 0 w 79"/>
                <a:gd name="T63" fmla="*/ 0 h 41"/>
                <a:gd name="T64" fmla="*/ 0 w 79"/>
                <a:gd name="T65" fmla="*/ 0 h 41"/>
                <a:gd name="T66" fmla="*/ 0 w 79"/>
                <a:gd name="T67" fmla="*/ 0 h 41"/>
                <a:gd name="T68" fmla="*/ 0 w 79"/>
                <a:gd name="T69" fmla="*/ 0 h 41"/>
                <a:gd name="T70" fmla="*/ 0 w 79"/>
                <a:gd name="T71" fmla="*/ 0 h 41"/>
                <a:gd name="T72" fmla="*/ 0 w 79"/>
                <a:gd name="T73" fmla="*/ 0 h 41"/>
                <a:gd name="T74" fmla="*/ 0 w 79"/>
                <a:gd name="T75" fmla="*/ 0 h 41"/>
                <a:gd name="T76" fmla="*/ 0 w 79"/>
                <a:gd name="T77" fmla="*/ 0 h 41"/>
                <a:gd name="T78" fmla="*/ 0 w 79"/>
                <a:gd name="T79" fmla="*/ 0 h 41"/>
                <a:gd name="T80" fmla="*/ 0 w 79"/>
                <a:gd name="T81" fmla="*/ 0 h 41"/>
                <a:gd name="T82" fmla="*/ 0 w 79"/>
                <a:gd name="T83" fmla="*/ 0 h 41"/>
                <a:gd name="T84" fmla="*/ 0 w 79"/>
                <a:gd name="T85" fmla="*/ 0 h 41"/>
                <a:gd name="T86" fmla="*/ 0 w 79"/>
                <a:gd name="T87" fmla="*/ 0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9"/>
                <a:gd name="T133" fmla="*/ 0 h 41"/>
                <a:gd name="T134" fmla="*/ 79 w 79"/>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9" h="41">
                  <a:moveTo>
                    <a:pt x="79" y="0"/>
                  </a:moveTo>
                  <a:lnTo>
                    <a:pt x="23" y="2"/>
                  </a:lnTo>
                  <a:lnTo>
                    <a:pt x="21" y="2"/>
                  </a:lnTo>
                  <a:lnTo>
                    <a:pt x="18" y="3"/>
                  </a:lnTo>
                  <a:lnTo>
                    <a:pt x="15" y="5"/>
                  </a:lnTo>
                  <a:lnTo>
                    <a:pt x="11" y="7"/>
                  </a:lnTo>
                  <a:lnTo>
                    <a:pt x="8" y="8"/>
                  </a:lnTo>
                  <a:lnTo>
                    <a:pt x="5" y="12"/>
                  </a:lnTo>
                  <a:lnTo>
                    <a:pt x="2" y="13"/>
                  </a:lnTo>
                  <a:lnTo>
                    <a:pt x="0" y="16"/>
                  </a:lnTo>
                  <a:lnTo>
                    <a:pt x="0" y="21"/>
                  </a:lnTo>
                  <a:lnTo>
                    <a:pt x="0" y="25"/>
                  </a:lnTo>
                  <a:lnTo>
                    <a:pt x="0" y="28"/>
                  </a:lnTo>
                  <a:lnTo>
                    <a:pt x="2" y="31"/>
                  </a:lnTo>
                  <a:lnTo>
                    <a:pt x="3" y="33"/>
                  </a:lnTo>
                  <a:lnTo>
                    <a:pt x="7" y="36"/>
                  </a:lnTo>
                  <a:lnTo>
                    <a:pt x="8" y="38"/>
                  </a:lnTo>
                  <a:lnTo>
                    <a:pt x="11" y="38"/>
                  </a:lnTo>
                  <a:lnTo>
                    <a:pt x="16" y="39"/>
                  </a:lnTo>
                  <a:lnTo>
                    <a:pt x="21" y="41"/>
                  </a:lnTo>
                  <a:lnTo>
                    <a:pt x="26" y="41"/>
                  </a:lnTo>
                  <a:lnTo>
                    <a:pt x="33" y="41"/>
                  </a:lnTo>
                  <a:lnTo>
                    <a:pt x="39" y="41"/>
                  </a:lnTo>
                  <a:lnTo>
                    <a:pt x="46" y="41"/>
                  </a:lnTo>
                  <a:lnTo>
                    <a:pt x="51" y="41"/>
                  </a:lnTo>
                  <a:lnTo>
                    <a:pt x="57" y="41"/>
                  </a:lnTo>
                  <a:lnTo>
                    <a:pt x="62" y="41"/>
                  </a:lnTo>
                  <a:lnTo>
                    <a:pt x="67" y="41"/>
                  </a:lnTo>
                  <a:lnTo>
                    <a:pt x="70" y="41"/>
                  </a:lnTo>
                  <a:lnTo>
                    <a:pt x="72" y="41"/>
                  </a:lnTo>
                  <a:lnTo>
                    <a:pt x="74" y="41"/>
                  </a:lnTo>
                  <a:lnTo>
                    <a:pt x="74" y="39"/>
                  </a:lnTo>
                  <a:lnTo>
                    <a:pt x="74" y="38"/>
                  </a:lnTo>
                  <a:lnTo>
                    <a:pt x="74" y="34"/>
                  </a:lnTo>
                  <a:lnTo>
                    <a:pt x="74" y="31"/>
                  </a:lnTo>
                  <a:lnTo>
                    <a:pt x="74" y="26"/>
                  </a:lnTo>
                  <a:lnTo>
                    <a:pt x="74" y="21"/>
                  </a:lnTo>
                  <a:lnTo>
                    <a:pt x="75" y="16"/>
                  </a:lnTo>
                  <a:lnTo>
                    <a:pt x="75" y="10"/>
                  </a:lnTo>
                  <a:lnTo>
                    <a:pt x="77" y="5"/>
                  </a:lnTo>
                  <a:lnTo>
                    <a:pt x="79" y="2"/>
                  </a:lnTo>
                  <a:lnTo>
                    <a:pt x="79"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101"/>
            <p:cNvSpPr>
              <a:spLocks/>
            </p:cNvSpPr>
            <p:nvPr/>
          </p:nvSpPr>
          <p:spPr bwMode="auto">
            <a:xfrm>
              <a:off x="2808" y="2088"/>
              <a:ext cx="21" cy="45"/>
            </a:xfrm>
            <a:custGeom>
              <a:avLst/>
              <a:gdLst>
                <a:gd name="T0" fmla="*/ 1 w 41"/>
                <a:gd name="T1" fmla="*/ 1 h 90"/>
                <a:gd name="T2" fmla="*/ 1 w 41"/>
                <a:gd name="T3" fmla="*/ 1 h 90"/>
                <a:gd name="T4" fmla="*/ 1 w 41"/>
                <a:gd name="T5" fmla="*/ 1 h 90"/>
                <a:gd name="T6" fmla="*/ 1 w 41"/>
                <a:gd name="T7" fmla="*/ 1 h 90"/>
                <a:gd name="T8" fmla="*/ 1 w 41"/>
                <a:gd name="T9" fmla="*/ 1 h 90"/>
                <a:gd name="T10" fmla="*/ 1 w 41"/>
                <a:gd name="T11" fmla="*/ 1 h 90"/>
                <a:gd name="T12" fmla="*/ 1 w 41"/>
                <a:gd name="T13" fmla="*/ 1 h 90"/>
                <a:gd name="T14" fmla="*/ 1 w 41"/>
                <a:gd name="T15" fmla="*/ 1 h 90"/>
                <a:gd name="T16" fmla="*/ 1 w 41"/>
                <a:gd name="T17" fmla="*/ 1 h 90"/>
                <a:gd name="T18" fmla="*/ 1 w 41"/>
                <a:gd name="T19" fmla="*/ 1 h 90"/>
                <a:gd name="T20" fmla="*/ 1 w 41"/>
                <a:gd name="T21" fmla="*/ 1 h 90"/>
                <a:gd name="T22" fmla="*/ 1 w 41"/>
                <a:gd name="T23" fmla="*/ 1 h 90"/>
                <a:gd name="T24" fmla="*/ 1 w 41"/>
                <a:gd name="T25" fmla="*/ 1 h 90"/>
                <a:gd name="T26" fmla="*/ 1 w 41"/>
                <a:gd name="T27" fmla="*/ 0 h 90"/>
                <a:gd name="T28" fmla="*/ 0 w 41"/>
                <a:gd name="T29" fmla="*/ 1 h 90"/>
                <a:gd name="T30" fmla="*/ 0 w 41"/>
                <a:gd name="T31" fmla="*/ 1 h 90"/>
                <a:gd name="T32" fmla="*/ 0 w 41"/>
                <a:gd name="T33" fmla="*/ 1 h 90"/>
                <a:gd name="T34" fmla="*/ 0 w 41"/>
                <a:gd name="T35" fmla="*/ 1 h 90"/>
                <a:gd name="T36" fmla="*/ 0 w 41"/>
                <a:gd name="T37" fmla="*/ 1 h 90"/>
                <a:gd name="T38" fmla="*/ 0 w 41"/>
                <a:gd name="T39" fmla="*/ 1 h 90"/>
                <a:gd name="T40" fmla="*/ 0 w 41"/>
                <a:gd name="T41" fmla="*/ 1 h 90"/>
                <a:gd name="T42" fmla="*/ 0 w 41"/>
                <a:gd name="T43" fmla="*/ 1 h 90"/>
                <a:gd name="T44" fmla="*/ 0 w 41"/>
                <a:gd name="T45" fmla="*/ 1 h 90"/>
                <a:gd name="T46" fmla="*/ 0 w 41"/>
                <a:gd name="T47" fmla="*/ 1 h 90"/>
                <a:gd name="T48" fmla="*/ 0 w 41"/>
                <a:gd name="T49" fmla="*/ 1 h 90"/>
                <a:gd name="T50" fmla="*/ 0 w 41"/>
                <a:gd name="T51" fmla="*/ 1 h 90"/>
                <a:gd name="T52" fmla="*/ 0 w 41"/>
                <a:gd name="T53" fmla="*/ 1 h 90"/>
                <a:gd name="T54" fmla="*/ 0 w 41"/>
                <a:gd name="T55" fmla="*/ 1 h 90"/>
                <a:gd name="T56" fmla="*/ 1 w 41"/>
                <a:gd name="T57" fmla="*/ 1 h 90"/>
                <a:gd name="T58" fmla="*/ 1 w 41"/>
                <a:gd name="T59" fmla="*/ 1 h 90"/>
                <a:gd name="T60" fmla="*/ 1 w 41"/>
                <a:gd name="T61" fmla="*/ 1 h 90"/>
                <a:gd name="T62" fmla="*/ 1 w 41"/>
                <a:gd name="T63" fmla="*/ 1 h 90"/>
                <a:gd name="T64" fmla="*/ 1 w 41"/>
                <a:gd name="T65" fmla="*/ 1 h 90"/>
                <a:gd name="T66" fmla="*/ 1 w 41"/>
                <a:gd name="T67" fmla="*/ 1 h 90"/>
                <a:gd name="T68" fmla="*/ 1 w 41"/>
                <a:gd name="T69" fmla="*/ 1 h 90"/>
                <a:gd name="T70" fmla="*/ 1 w 41"/>
                <a:gd name="T71" fmla="*/ 1 h 90"/>
                <a:gd name="T72" fmla="*/ 1 w 41"/>
                <a:gd name="T73" fmla="*/ 1 h 90"/>
                <a:gd name="T74" fmla="*/ 1 w 41"/>
                <a:gd name="T75" fmla="*/ 1 h 90"/>
                <a:gd name="T76" fmla="*/ 1 w 41"/>
                <a:gd name="T77" fmla="*/ 1 h 90"/>
                <a:gd name="T78" fmla="*/ 1 w 41"/>
                <a:gd name="T79" fmla="*/ 1 h 90"/>
                <a:gd name="T80" fmla="*/ 1 w 41"/>
                <a:gd name="T81" fmla="*/ 1 h 90"/>
                <a:gd name="T82" fmla="*/ 1 w 41"/>
                <a:gd name="T83" fmla="*/ 1 h 90"/>
                <a:gd name="T84" fmla="*/ 1 w 41"/>
                <a:gd name="T85" fmla="*/ 1 h 90"/>
                <a:gd name="T86" fmla="*/ 1 w 41"/>
                <a:gd name="T87" fmla="*/ 1 h 90"/>
                <a:gd name="T88" fmla="*/ 1 w 41"/>
                <a:gd name="T89" fmla="*/ 1 h 90"/>
                <a:gd name="T90" fmla="*/ 1 w 41"/>
                <a:gd name="T91" fmla="*/ 1 h 90"/>
                <a:gd name="T92" fmla="*/ 1 w 41"/>
                <a:gd name="T93" fmla="*/ 1 h 90"/>
                <a:gd name="T94" fmla="*/ 1 w 41"/>
                <a:gd name="T95" fmla="*/ 1 h 90"/>
                <a:gd name="T96" fmla="*/ 1 w 41"/>
                <a:gd name="T97" fmla="*/ 1 h 90"/>
                <a:gd name="T98" fmla="*/ 1 w 41"/>
                <a:gd name="T99" fmla="*/ 1 h 90"/>
                <a:gd name="T100" fmla="*/ 1 w 41"/>
                <a:gd name="T101" fmla="*/ 1 h 90"/>
                <a:gd name="T102" fmla="*/ 1 w 41"/>
                <a:gd name="T103" fmla="*/ 1 h 90"/>
                <a:gd name="T104" fmla="*/ 1 w 41"/>
                <a:gd name="T105" fmla="*/ 1 h 90"/>
                <a:gd name="T106" fmla="*/ 1 w 41"/>
                <a:gd name="T107" fmla="*/ 1 h 90"/>
                <a:gd name="T108" fmla="*/ 1 w 41"/>
                <a:gd name="T109" fmla="*/ 1 h 90"/>
                <a:gd name="T110" fmla="*/ 1 w 41"/>
                <a:gd name="T111" fmla="*/ 1 h 90"/>
                <a:gd name="T112" fmla="*/ 1 w 41"/>
                <a:gd name="T113" fmla="*/ 1 h 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
                <a:gd name="T172" fmla="*/ 0 h 90"/>
                <a:gd name="T173" fmla="*/ 41 w 41"/>
                <a:gd name="T174" fmla="*/ 90 h 9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 h="90">
                  <a:moveTo>
                    <a:pt x="40" y="64"/>
                  </a:moveTo>
                  <a:lnTo>
                    <a:pt x="40" y="64"/>
                  </a:lnTo>
                  <a:lnTo>
                    <a:pt x="40" y="62"/>
                  </a:lnTo>
                  <a:lnTo>
                    <a:pt x="20" y="0"/>
                  </a:lnTo>
                  <a:lnTo>
                    <a:pt x="0" y="64"/>
                  </a:lnTo>
                  <a:lnTo>
                    <a:pt x="0" y="65"/>
                  </a:lnTo>
                  <a:lnTo>
                    <a:pt x="0" y="67"/>
                  </a:lnTo>
                  <a:lnTo>
                    <a:pt x="0" y="69"/>
                  </a:lnTo>
                  <a:lnTo>
                    <a:pt x="0" y="72"/>
                  </a:lnTo>
                  <a:lnTo>
                    <a:pt x="0" y="75"/>
                  </a:lnTo>
                  <a:lnTo>
                    <a:pt x="2" y="78"/>
                  </a:lnTo>
                  <a:lnTo>
                    <a:pt x="4" y="82"/>
                  </a:lnTo>
                  <a:lnTo>
                    <a:pt x="5" y="83"/>
                  </a:lnTo>
                  <a:lnTo>
                    <a:pt x="9" y="85"/>
                  </a:lnTo>
                  <a:lnTo>
                    <a:pt x="10" y="87"/>
                  </a:lnTo>
                  <a:lnTo>
                    <a:pt x="13" y="88"/>
                  </a:lnTo>
                  <a:lnTo>
                    <a:pt x="17" y="90"/>
                  </a:lnTo>
                  <a:lnTo>
                    <a:pt x="20" y="90"/>
                  </a:lnTo>
                  <a:lnTo>
                    <a:pt x="23" y="90"/>
                  </a:lnTo>
                  <a:lnTo>
                    <a:pt x="27" y="88"/>
                  </a:lnTo>
                  <a:lnTo>
                    <a:pt x="30" y="87"/>
                  </a:lnTo>
                  <a:lnTo>
                    <a:pt x="31" y="85"/>
                  </a:lnTo>
                  <a:lnTo>
                    <a:pt x="35" y="83"/>
                  </a:lnTo>
                  <a:lnTo>
                    <a:pt x="36" y="82"/>
                  </a:lnTo>
                  <a:lnTo>
                    <a:pt x="38" y="78"/>
                  </a:lnTo>
                  <a:lnTo>
                    <a:pt x="40" y="75"/>
                  </a:lnTo>
                  <a:lnTo>
                    <a:pt x="40" y="72"/>
                  </a:lnTo>
                  <a:lnTo>
                    <a:pt x="41" y="69"/>
                  </a:lnTo>
                  <a:lnTo>
                    <a:pt x="40" y="69"/>
                  </a:lnTo>
                  <a:lnTo>
                    <a:pt x="40" y="67"/>
                  </a:lnTo>
                  <a:lnTo>
                    <a:pt x="40" y="65"/>
                  </a:lnTo>
                  <a:lnTo>
                    <a:pt x="40" y="64"/>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102"/>
            <p:cNvSpPr>
              <a:spLocks/>
            </p:cNvSpPr>
            <p:nvPr/>
          </p:nvSpPr>
          <p:spPr bwMode="auto">
            <a:xfrm>
              <a:off x="2962" y="1872"/>
              <a:ext cx="30" cy="67"/>
            </a:xfrm>
            <a:custGeom>
              <a:avLst/>
              <a:gdLst>
                <a:gd name="T0" fmla="*/ 1 w 59"/>
                <a:gd name="T1" fmla="*/ 1 h 134"/>
                <a:gd name="T2" fmla="*/ 1 w 59"/>
                <a:gd name="T3" fmla="*/ 0 h 134"/>
                <a:gd name="T4" fmla="*/ 1 w 59"/>
                <a:gd name="T5" fmla="*/ 0 h 134"/>
                <a:gd name="T6" fmla="*/ 1 w 59"/>
                <a:gd name="T7" fmla="*/ 0 h 134"/>
                <a:gd name="T8" fmla="*/ 1 w 59"/>
                <a:gd name="T9" fmla="*/ 0 h 134"/>
                <a:gd name="T10" fmla="*/ 1 w 59"/>
                <a:gd name="T11" fmla="*/ 1 h 134"/>
                <a:gd name="T12" fmla="*/ 1 w 59"/>
                <a:gd name="T13" fmla="*/ 1 h 134"/>
                <a:gd name="T14" fmla="*/ 1 w 59"/>
                <a:gd name="T15" fmla="*/ 1 h 134"/>
                <a:gd name="T16" fmla="*/ 1 w 59"/>
                <a:gd name="T17" fmla="*/ 1 h 134"/>
                <a:gd name="T18" fmla="*/ 1 w 59"/>
                <a:gd name="T19" fmla="*/ 1 h 134"/>
                <a:gd name="T20" fmla="*/ 1 w 59"/>
                <a:gd name="T21" fmla="*/ 1 h 134"/>
                <a:gd name="T22" fmla="*/ 1 w 59"/>
                <a:gd name="T23" fmla="*/ 1 h 134"/>
                <a:gd name="T24" fmla="*/ 1 w 59"/>
                <a:gd name="T25" fmla="*/ 1 h 134"/>
                <a:gd name="T26" fmla="*/ 1 w 59"/>
                <a:gd name="T27" fmla="*/ 1 h 134"/>
                <a:gd name="T28" fmla="*/ 1 w 59"/>
                <a:gd name="T29" fmla="*/ 1 h 134"/>
                <a:gd name="T30" fmla="*/ 1 w 59"/>
                <a:gd name="T31" fmla="*/ 1 h 134"/>
                <a:gd name="T32" fmla="*/ 1 w 59"/>
                <a:gd name="T33" fmla="*/ 1 h 134"/>
                <a:gd name="T34" fmla="*/ 1 w 59"/>
                <a:gd name="T35" fmla="*/ 1 h 134"/>
                <a:gd name="T36" fmla="*/ 1 w 59"/>
                <a:gd name="T37" fmla="*/ 1 h 134"/>
                <a:gd name="T38" fmla="*/ 1 w 59"/>
                <a:gd name="T39" fmla="*/ 1 h 134"/>
                <a:gd name="T40" fmla="*/ 1 w 59"/>
                <a:gd name="T41" fmla="*/ 1 h 134"/>
                <a:gd name="T42" fmla="*/ 0 w 59"/>
                <a:gd name="T43" fmla="*/ 1 h 134"/>
                <a:gd name="T44" fmla="*/ 0 w 59"/>
                <a:gd name="T45" fmla="*/ 1 h 134"/>
                <a:gd name="T46" fmla="*/ 1 w 59"/>
                <a:gd name="T47" fmla="*/ 1 h 134"/>
                <a:gd name="T48" fmla="*/ 1 w 59"/>
                <a:gd name="T49" fmla="*/ 1 h 13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134"/>
                <a:gd name="T77" fmla="*/ 59 w 59"/>
                <a:gd name="T78" fmla="*/ 134 h 13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134">
                  <a:moveTo>
                    <a:pt x="59" y="134"/>
                  </a:moveTo>
                  <a:lnTo>
                    <a:pt x="59" y="0"/>
                  </a:lnTo>
                  <a:lnTo>
                    <a:pt x="56" y="0"/>
                  </a:lnTo>
                  <a:lnTo>
                    <a:pt x="53" y="0"/>
                  </a:lnTo>
                  <a:lnTo>
                    <a:pt x="48" y="1"/>
                  </a:lnTo>
                  <a:lnTo>
                    <a:pt x="43" y="1"/>
                  </a:lnTo>
                  <a:lnTo>
                    <a:pt x="36" y="1"/>
                  </a:lnTo>
                  <a:lnTo>
                    <a:pt x="31" y="1"/>
                  </a:lnTo>
                  <a:lnTo>
                    <a:pt x="26" y="1"/>
                  </a:lnTo>
                  <a:lnTo>
                    <a:pt x="21" y="1"/>
                  </a:lnTo>
                  <a:lnTo>
                    <a:pt x="18" y="1"/>
                  </a:lnTo>
                  <a:lnTo>
                    <a:pt x="18" y="4"/>
                  </a:lnTo>
                  <a:lnTo>
                    <a:pt x="18" y="13"/>
                  </a:lnTo>
                  <a:lnTo>
                    <a:pt x="18" y="22"/>
                  </a:lnTo>
                  <a:lnTo>
                    <a:pt x="17" y="37"/>
                  </a:lnTo>
                  <a:lnTo>
                    <a:pt x="15" y="52"/>
                  </a:lnTo>
                  <a:lnTo>
                    <a:pt x="13" y="67"/>
                  </a:lnTo>
                  <a:lnTo>
                    <a:pt x="12" y="82"/>
                  </a:lnTo>
                  <a:lnTo>
                    <a:pt x="8" y="95"/>
                  </a:lnTo>
                  <a:lnTo>
                    <a:pt x="5" y="104"/>
                  </a:lnTo>
                  <a:lnTo>
                    <a:pt x="0" y="109"/>
                  </a:lnTo>
                  <a:lnTo>
                    <a:pt x="0" y="134"/>
                  </a:lnTo>
                  <a:lnTo>
                    <a:pt x="59" y="13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103"/>
            <p:cNvSpPr>
              <a:spLocks/>
            </p:cNvSpPr>
            <p:nvPr/>
          </p:nvSpPr>
          <p:spPr bwMode="auto">
            <a:xfrm>
              <a:off x="2972" y="1777"/>
              <a:ext cx="60" cy="90"/>
            </a:xfrm>
            <a:custGeom>
              <a:avLst/>
              <a:gdLst>
                <a:gd name="T0" fmla="*/ 1 w 119"/>
                <a:gd name="T1" fmla="*/ 0 h 181"/>
                <a:gd name="T2" fmla="*/ 1 w 119"/>
                <a:gd name="T3" fmla="*/ 0 h 181"/>
                <a:gd name="T4" fmla="*/ 1 w 119"/>
                <a:gd name="T5" fmla="*/ 0 h 181"/>
                <a:gd name="T6" fmla="*/ 1 w 119"/>
                <a:gd name="T7" fmla="*/ 0 h 181"/>
                <a:gd name="T8" fmla="*/ 1 w 119"/>
                <a:gd name="T9" fmla="*/ 0 h 181"/>
                <a:gd name="T10" fmla="*/ 1 w 119"/>
                <a:gd name="T11" fmla="*/ 0 h 181"/>
                <a:gd name="T12" fmla="*/ 1 w 119"/>
                <a:gd name="T13" fmla="*/ 0 h 181"/>
                <a:gd name="T14" fmla="*/ 1 w 119"/>
                <a:gd name="T15" fmla="*/ 0 h 181"/>
                <a:gd name="T16" fmla="*/ 1 w 119"/>
                <a:gd name="T17" fmla="*/ 0 h 181"/>
                <a:gd name="T18" fmla="*/ 1 w 119"/>
                <a:gd name="T19" fmla="*/ 0 h 181"/>
                <a:gd name="T20" fmla="*/ 0 w 119"/>
                <a:gd name="T21" fmla="*/ 0 h 181"/>
                <a:gd name="T22" fmla="*/ 0 w 119"/>
                <a:gd name="T23" fmla="*/ 0 h 181"/>
                <a:gd name="T24" fmla="*/ 1 w 119"/>
                <a:gd name="T25" fmla="*/ 0 h 181"/>
                <a:gd name="T26" fmla="*/ 1 w 119"/>
                <a:gd name="T27" fmla="*/ 0 h 181"/>
                <a:gd name="T28" fmla="*/ 1 w 119"/>
                <a:gd name="T29" fmla="*/ 0 h 181"/>
                <a:gd name="T30" fmla="*/ 1 w 119"/>
                <a:gd name="T31" fmla="*/ 0 h 181"/>
                <a:gd name="T32" fmla="*/ 1 w 119"/>
                <a:gd name="T33" fmla="*/ 0 h 181"/>
                <a:gd name="T34" fmla="*/ 1 w 119"/>
                <a:gd name="T35" fmla="*/ 0 h 181"/>
                <a:gd name="T36" fmla="*/ 1 w 119"/>
                <a:gd name="T37" fmla="*/ 0 h 181"/>
                <a:gd name="T38" fmla="*/ 1 w 119"/>
                <a:gd name="T39" fmla="*/ 0 h 181"/>
                <a:gd name="T40" fmla="*/ 1 w 119"/>
                <a:gd name="T41" fmla="*/ 0 h 181"/>
                <a:gd name="T42" fmla="*/ 1 w 119"/>
                <a:gd name="T43" fmla="*/ 0 h 181"/>
                <a:gd name="T44" fmla="*/ 1 w 119"/>
                <a:gd name="T45" fmla="*/ 0 h 181"/>
                <a:gd name="T46" fmla="*/ 1 w 119"/>
                <a:gd name="T47" fmla="*/ 0 h 181"/>
                <a:gd name="T48" fmla="*/ 1 w 119"/>
                <a:gd name="T49" fmla="*/ 0 h 181"/>
                <a:gd name="T50" fmla="*/ 1 w 119"/>
                <a:gd name="T51" fmla="*/ 0 h 181"/>
                <a:gd name="T52" fmla="*/ 1 w 119"/>
                <a:gd name="T53" fmla="*/ 0 h 181"/>
                <a:gd name="T54" fmla="*/ 1 w 119"/>
                <a:gd name="T55" fmla="*/ 0 h 181"/>
                <a:gd name="T56" fmla="*/ 1 w 119"/>
                <a:gd name="T57" fmla="*/ 0 h 181"/>
                <a:gd name="T58" fmla="*/ 1 w 119"/>
                <a:gd name="T59" fmla="*/ 0 h 181"/>
                <a:gd name="T60" fmla="*/ 1 w 119"/>
                <a:gd name="T61" fmla="*/ 0 h 181"/>
                <a:gd name="T62" fmla="*/ 0 w 119"/>
                <a:gd name="T63" fmla="*/ 0 h 181"/>
                <a:gd name="T64" fmla="*/ 0 w 119"/>
                <a:gd name="T65" fmla="*/ 0 h 181"/>
                <a:gd name="T66" fmla="*/ 1 w 119"/>
                <a:gd name="T67" fmla="*/ 0 h 181"/>
                <a:gd name="T68" fmla="*/ 1 w 119"/>
                <a:gd name="T69" fmla="*/ 0 h 181"/>
                <a:gd name="T70" fmla="*/ 1 w 119"/>
                <a:gd name="T71" fmla="*/ 0 h 181"/>
                <a:gd name="T72" fmla="*/ 1 w 119"/>
                <a:gd name="T73" fmla="*/ 0 h 181"/>
                <a:gd name="T74" fmla="*/ 1 w 119"/>
                <a:gd name="T75" fmla="*/ 0 h 181"/>
                <a:gd name="T76" fmla="*/ 1 w 119"/>
                <a:gd name="T77" fmla="*/ 0 h 181"/>
                <a:gd name="T78" fmla="*/ 1 w 119"/>
                <a:gd name="T79" fmla="*/ 0 h 181"/>
                <a:gd name="T80" fmla="*/ 1 w 119"/>
                <a:gd name="T81" fmla="*/ 0 h 181"/>
                <a:gd name="T82" fmla="*/ 1 w 119"/>
                <a:gd name="T83" fmla="*/ 0 h 181"/>
                <a:gd name="T84" fmla="*/ 1 w 119"/>
                <a:gd name="T85" fmla="*/ 0 h 181"/>
                <a:gd name="T86" fmla="*/ 1 w 119"/>
                <a:gd name="T87" fmla="*/ 0 h 181"/>
                <a:gd name="T88" fmla="*/ 1 w 119"/>
                <a:gd name="T89" fmla="*/ 0 h 18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9"/>
                <a:gd name="T136" fmla="*/ 0 h 181"/>
                <a:gd name="T137" fmla="*/ 119 w 119"/>
                <a:gd name="T138" fmla="*/ 181 h 18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9" h="181">
                  <a:moveTo>
                    <a:pt x="118" y="12"/>
                  </a:moveTo>
                  <a:lnTo>
                    <a:pt x="114" y="7"/>
                  </a:lnTo>
                  <a:lnTo>
                    <a:pt x="105" y="4"/>
                  </a:lnTo>
                  <a:lnTo>
                    <a:pt x="92" y="2"/>
                  </a:lnTo>
                  <a:lnTo>
                    <a:pt x="75" y="0"/>
                  </a:lnTo>
                  <a:lnTo>
                    <a:pt x="59" y="0"/>
                  </a:lnTo>
                  <a:lnTo>
                    <a:pt x="41" y="2"/>
                  </a:lnTo>
                  <a:lnTo>
                    <a:pt x="24" y="4"/>
                  </a:lnTo>
                  <a:lnTo>
                    <a:pt x="13" y="5"/>
                  </a:lnTo>
                  <a:lnTo>
                    <a:pt x="3" y="5"/>
                  </a:lnTo>
                  <a:lnTo>
                    <a:pt x="0" y="7"/>
                  </a:lnTo>
                  <a:lnTo>
                    <a:pt x="0" y="118"/>
                  </a:lnTo>
                  <a:lnTo>
                    <a:pt x="8" y="117"/>
                  </a:lnTo>
                  <a:lnTo>
                    <a:pt x="15" y="115"/>
                  </a:lnTo>
                  <a:lnTo>
                    <a:pt x="23" y="113"/>
                  </a:lnTo>
                  <a:lnTo>
                    <a:pt x="33" y="110"/>
                  </a:lnTo>
                  <a:lnTo>
                    <a:pt x="41" y="105"/>
                  </a:lnTo>
                  <a:lnTo>
                    <a:pt x="49" y="100"/>
                  </a:lnTo>
                  <a:lnTo>
                    <a:pt x="57" y="94"/>
                  </a:lnTo>
                  <a:lnTo>
                    <a:pt x="65" y="86"/>
                  </a:lnTo>
                  <a:lnTo>
                    <a:pt x="72" y="76"/>
                  </a:lnTo>
                  <a:lnTo>
                    <a:pt x="77" y="66"/>
                  </a:lnTo>
                  <a:lnTo>
                    <a:pt x="77" y="68"/>
                  </a:lnTo>
                  <a:lnTo>
                    <a:pt x="77" y="74"/>
                  </a:lnTo>
                  <a:lnTo>
                    <a:pt x="77" y="84"/>
                  </a:lnTo>
                  <a:lnTo>
                    <a:pt x="74" y="95"/>
                  </a:lnTo>
                  <a:lnTo>
                    <a:pt x="70" y="109"/>
                  </a:lnTo>
                  <a:lnTo>
                    <a:pt x="64" y="122"/>
                  </a:lnTo>
                  <a:lnTo>
                    <a:pt x="54" y="135"/>
                  </a:lnTo>
                  <a:lnTo>
                    <a:pt x="41" y="145"/>
                  </a:lnTo>
                  <a:lnTo>
                    <a:pt x="23" y="151"/>
                  </a:lnTo>
                  <a:lnTo>
                    <a:pt x="0" y="154"/>
                  </a:lnTo>
                  <a:lnTo>
                    <a:pt x="0" y="181"/>
                  </a:lnTo>
                  <a:lnTo>
                    <a:pt x="38" y="173"/>
                  </a:lnTo>
                  <a:lnTo>
                    <a:pt x="67" y="159"/>
                  </a:lnTo>
                  <a:lnTo>
                    <a:pt x="87" y="140"/>
                  </a:lnTo>
                  <a:lnTo>
                    <a:pt x="103" y="117"/>
                  </a:lnTo>
                  <a:lnTo>
                    <a:pt x="111" y="94"/>
                  </a:lnTo>
                  <a:lnTo>
                    <a:pt x="118" y="69"/>
                  </a:lnTo>
                  <a:lnTo>
                    <a:pt x="119" y="48"/>
                  </a:lnTo>
                  <a:lnTo>
                    <a:pt x="119" y="30"/>
                  </a:lnTo>
                  <a:lnTo>
                    <a:pt x="119" y="18"/>
                  </a:lnTo>
                  <a:lnTo>
                    <a:pt x="118" y="13"/>
                  </a:lnTo>
                  <a:lnTo>
                    <a:pt x="118" y="1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104"/>
            <p:cNvSpPr>
              <a:spLocks/>
            </p:cNvSpPr>
            <p:nvPr/>
          </p:nvSpPr>
          <p:spPr bwMode="auto">
            <a:xfrm>
              <a:off x="2802" y="1767"/>
              <a:ext cx="161" cy="177"/>
            </a:xfrm>
            <a:custGeom>
              <a:avLst/>
              <a:gdLst>
                <a:gd name="T0" fmla="*/ 0 w 323"/>
                <a:gd name="T1" fmla="*/ 1 h 354"/>
                <a:gd name="T2" fmla="*/ 0 w 323"/>
                <a:gd name="T3" fmla="*/ 1 h 354"/>
                <a:gd name="T4" fmla="*/ 0 w 323"/>
                <a:gd name="T5" fmla="*/ 1 h 354"/>
                <a:gd name="T6" fmla="*/ 0 w 323"/>
                <a:gd name="T7" fmla="*/ 1 h 354"/>
                <a:gd name="T8" fmla="*/ 0 w 323"/>
                <a:gd name="T9" fmla="*/ 1 h 354"/>
                <a:gd name="T10" fmla="*/ 0 w 323"/>
                <a:gd name="T11" fmla="*/ 1 h 354"/>
                <a:gd name="T12" fmla="*/ 0 w 323"/>
                <a:gd name="T13" fmla="*/ 1 h 354"/>
                <a:gd name="T14" fmla="*/ 0 w 323"/>
                <a:gd name="T15" fmla="*/ 1 h 354"/>
                <a:gd name="T16" fmla="*/ 0 w 323"/>
                <a:gd name="T17" fmla="*/ 1 h 354"/>
                <a:gd name="T18" fmla="*/ 0 w 323"/>
                <a:gd name="T19" fmla="*/ 1 h 354"/>
                <a:gd name="T20" fmla="*/ 0 w 323"/>
                <a:gd name="T21" fmla="*/ 1 h 354"/>
                <a:gd name="T22" fmla="*/ 0 w 323"/>
                <a:gd name="T23" fmla="*/ 1 h 354"/>
                <a:gd name="T24" fmla="*/ 0 w 323"/>
                <a:gd name="T25" fmla="*/ 1 h 354"/>
                <a:gd name="T26" fmla="*/ 0 w 323"/>
                <a:gd name="T27" fmla="*/ 1 h 354"/>
                <a:gd name="T28" fmla="*/ 0 w 323"/>
                <a:gd name="T29" fmla="*/ 1 h 354"/>
                <a:gd name="T30" fmla="*/ 0 w 323"/>
                <a:gd name="T31" fmla="*/ 1 h 354"/>
                <a:gd name="T32" fmla="*/ 0 w 323"/>
                <a:gd name="T33" fmla="*/ 1 h 354"/>
                <a:gd name="T34" fmla="*/ 0 w 323"/>
                <a:gd name="T35" fmla="*/ 1 h 354"/>
                <a:gd name="T36" fmla="*/ 0 w 323"/>
                <a:gd name="T37" fmla="*/ 1 h 354"/>
                <a:gd name="T38" fmla="*/ 0 w 323"/>
                <a:gd name="T39" fmla="*/ 1 h 354"/>
                <a:gd name="T40" fmla="*/ 0 w 323"/>
                <a:gd name="T41" fmla="*/ 1 h 354"/>
                <a:gd name="T42" fmla="*/ 0 w 323"/>
                <a:gd name="T43" fmla="*/ 1 h 354"/>
                <a:gd name="T44" fmla="*/ 0 w 323"/>
                <a:gd name="T45" fmla="*/ 1 h 354"/>
                <a:gd name="T46" fmla="*/ 0 w 323"/>
                <a:gd name="T47" fmla="*/ 1 h 354"/>
                <a:gd name="T48" fmla="*/ 0 w 323"/>
                <a:gd name="T49" fmla="*/ 1 h 354"/>
                <a:gd name="T50" fmla="*/ 0 w 323"/>
                <a:gd name="T51" fmla="*/ 1 h 354"/>
                <a:gd name="T52" fmla="*/ 0 w 323"/>
                <a:gd name="T53" fmla="*/ 1 h 354"/>
                <a:gd name="T54" fmla="*/ 0 w 323"/>
                <a:gd name="T55" fmla="*/ 1 h 354"/>
                <a:gd name="T56" fmla="*/ 0 w 323"/>
                <a:gd name="T57" fmla="*/ 1 h 354"/>
                <a:gd name="T58" fmla="*/ 0 w 323"/>
                <a:gd name="T59" fmla="*/ 1 h 354"/>
                <a:gd name="T60" fmla="*/ 0 w 323"/>
                <a:gd name="T61" fmla="*/ 1 h 354"/>
                <a:gd name="T62" fmla="*/ 0 w 323"/>
                <a:gd name="T63" fmla="*/ 1 h 3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3"/>
                <a:gd name="T97" fmla="*/ 0 h 354"/>
                <a:gd name="T98" fmla="*/ 323 w 323"/>
                <a:gd name="T99" fmla="*/ 354 h 3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3" h="354">
                  <a:moveTo>
                    <a:pt x="116" y="34"/>
                  </a:moveTo>
                  <a:lnTo>
                    <a:pt x="118" y="32"/>
                  </a:lnTo>
                  <a:lnTo>
                    <a:pt x="118" y="31"/>
                  </a:lnTo>
                  <a:lnTo>
                    <a:pt x="120" y="28"/>
                  </a:lnTo>
                  <a:lnTo>
                    <a:pt x="123" y="23"/>
                  </a:lnTo>
                  <a:lnTo>
                    <a:pt x="130" y="18"/>
                  </a:lnTo>
                  <a:lnTo>
                    <a:pt x="139" y="13"/>
                  </a:lnTo>
                  <a:lnTo>
                    <a:pt x="151" y="8"/>
                  </a:lnTo>
                  <a:lnTo>
                    <a:pt x="169" y="5"/>
                  </a:lnTo>
                  <a:lnTo>
                    <a:pt x="192" y="1"/>
                  </a:lnTo>
                  <a:lnTo>
                    <a:pt x="220" y="0"/>
                  </a:lnTo>
                  <a:lnTo>
                    <a:pt x="247" y="1"/>
                  </a:lnTo>
                  <a:lnTo>
                    <a:pt x="270" y="3"/>
                  </a:lnTo>
                  <a:lnTo>
                    <a:pt x="288" y="8"/>
                  </a:lnTo>
                  <a:lnTo>
                    <a:pt x="302" y="14"/>
                  </a:lnTo>
                  <a:lnTo>
                    <a:pt x="310" y="19"/>
                  </a:lnTo>
                  <a:lnTo>
                    <a:pt x="316" y="26"/>
                  </a:lnTo>
                  <a:lnTo>
                    <a:pt x="321" y="32"/>
                  </a:lnTo>
                  <a:lnTo>
                    <a:pt x="323" y="37"/>
                  </a:lnTo>
                  <a:lnTo>
                    <a:pt x="323" y="41"/>
                  </a:lnTo>
                  <a:lnTo>
                    <a:pt x="323" y="241"/>
                  </a:lnTo>
                  <a:lnTo>
                    <a:pt x="323" y="244"/>
                  </a:lnTo>
                  <a:lnTo>
                    <a:pt x="323" y="252"/>
                  </a:lnTo>
                  <a:lnTo>
                    <a:pt x="320" y="265"/>
                  </a:lnTo>
                  <a:lnTo>
                    <a:pt x="315" y="280"/>
                  </a:lnTo>
                  <a:lnTo>
                    <a:pt x="306" y="298"/>
                  </a:lnTo>
                  <a:lnTo>
                    <a:pt x="297" y="314"/>
                  </a:lnTo>
                  <a:lnTo>
                    <a:pt x="280" y="329"/>
                  </a:lnTo>
                  <a:lnTo>
                    <a:pt x="259" y="342"/>
                  </a:lnTo>
                  <a:lnTo>
                    <a:pt x="233" y="351"/>
                  </a:lnTo>
                  <a:lnTo>
                    <a:pt x="200" y="354"/>
                  </a:lnTo>
                  <a:lnTo>
                    <a:pt x="64" y="354"/>
                  </a:lnTo>
                  <a:lnTo>
                    <a:pt x="62" y="354"/>
                  </a:lnTo>
                  <a:lnTo>
                    <a:pt x="58" y="354"/>
                  </a:lnTo>
                  <a:lnTo>
                    <a:pt x="51" y="352"/>
                  </a:lnTo>
                  <a:lnTo>
                    <a:pt x="43" y="351"/>
                  </a:lnTo>
                  <a:lnTo>
                    <a:pt x="35" y="344"/>
                  </a:lnTo>
                  <a:lnTo>
                    <a:pt x="25" y="336"/>
                  </a:lnTo>
                  <a:lnTo>
                    <a:pt x="17" y="323"/>
                  </a:lnTo>
                  <a:lnTo>
                    <a:pt x="10" y="305"/>
                  </a:lnTo>
                  <a:lnTo>
                    <a:pt x="3" y="282"/>
                  </a:lnTo>
                  <a:lnTo>
                    <a:pt x="0" y="251"/>
                  </a:lnTo>
                  <a:lnTo>
                    <a:pt x="0" y="219"/>
                  </a:lnTo>
                  <a:lnTo>
                    <a:pt x="3" y="193"/>
                  </a:lnTo>
                  <a:lnTo>
                    <a:pt x="8" y="172"/>
                  </a:lnTo>
                  <a:lnTo>
                    <a:pt x="15" y="154"/>
                  </a:lnTo>
                  <a:lnTo>
                    <a:pt x="22" y="139"/>
                  </a:lnTo>
                  <a:lnTo>
                    <a:pt x="30" y="128"/>
                  </a:lnTo>
                  <a:lnTo>
                    <a:pt x="38" y="119"/>
                  </a:lnTo>
                  <a:lnTo>
                    <a:pt x="44" y="114"/>
                  </a:lnTo>
                  <a:lnTo>
                    <a:pt x="51" y="113"/>
                  </a:lnTo>
                  <a:lnTo>
                    <a:pt x="54" y="111"/>
                  </a:lnTo>
                  <a:lnTo>
                    <a:pt x="59" y="111"/>
                  </a:lnTo>
                  <a:lnTo>
                    <a:pt x="66" y="111"/>
                  </a:lnTo>
                  <a:lnTo>
                    <a:pt x="74" y="111"/>
                  </a:lnTo>
                  <a:lnTo>
                    <a:pt x="82" y="110"/>
                  </a:lnTo>
                  <a:lnTo>
                    <a:pt x="92" y="106"/>
                  </a:lnTo>
                  <a:lnTo>
                    <a:pt x="100" y="100"/>
                  </a:lnTo>
                  <a:lnTo>
                    <a:pt x="107" y="90"/>
                  </a:lnTo>
                  <a:lnTo>
                    <a:pt x="113" y="75"/>
                  </a:lnTo>
                  <a:lnTo>
                    <a:pt x="116" y="57"/>
                  </a:lnTo>
                  <a:lnTo>
                    <a:pt x="118" y="34"/>
                  </a:lnTo>
                  <a:lnTo>
                    <a:pt x="116" y="3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105"/>
            <p:cNvSpPr>
              <a:spLocks/>
            </p:cNvSpPr>
            <p:nvPr/>
          </p:nvSpPr>
          <p:spPr bwMode="auto">
            <a:xfrm>
              <a:off x="2824" y="1844"/>
              <a:ext cx="122" cy="90"/>
            </a:xfrm>
            <a:custGeom>
              <a:avLst/>
              <a:gdLst>
                <a:gd name="T0" fmla="*/ 1 w 244"/>
                <a:gd name="T1" fmla="*/ 1 h 180"/>
                <a:gd name="T2" fmla="*/ 1 w 244"/>
                <a:gd name="T3" fmla="*/ 1 h 180"/>
                <a:gd name="T4" fmla="*/ 1 w 244"/>
                <a:gd name="T5" fmla="*/ 1 h 180"/>
                <a:gd name="T6" fmla="*/ 1 w 244"/>
                <a:gd name="T7" fmla="*/ 1 h 180"/>
                <a:gd name="T8" fmla="*/ 1 w 244"/>
                <a:gd name="T9" fmla="*/ 1 h 180"/>
                <a:gd name="T10" fmla="*/ 1 w 244"/>
                <a:gd name="T11" fmla="*/ 1 h 180"/>
                <a:gd name="T12" fmla="*/ 1 w 244"/>
                <a:gd name="T13" fmla="*/ 1 h 180"/>
                <a:gd name="T14" fmla="*/ 1 w 244"/>
                <a:gd name="T15" fmla="*/ 1 h 180"/>
                <a:gd name="T16" fmla="*/ 1 w 244"/>
                <a:gd name="T17" fmla="*/ 1 h 180"/>
                <a:gd name="T18" fmla="*/ 1 w 244"/>
                <a:gd name="T19" fmla="*/ 1 h 180"/>
                <a:gd name="T20" fmla="*/ 1 w 244"/>
                <a:gd name="T21" fmla="*/ 1 h 180"/>
                <a:gd name="T22" fmla="*/ 1 w 244"/>
                <a:gd name="T23" fmla="*/ 0 h 180"/>
                <a:gd name="T24" fmla="*/ 1 w 244"/>
                <a:gd name="T25" fmla="*/ 1 h 180"/>
                <a:gd name="T26" fmla="*/ 1 w 244"/>
                <a:gd name="T27" fmla="*/ 1 h 180"/>
                <a:gd name="T28" fmla="*/ 1 w 244"/>
                <a:gd name="T29" fmla="*/ 1 h 180"/>
                <a:gd name="T30" fmla="*/ 1 w 244"/>
                <a:gd name="T31" fmla="*/ 1 h 180"/>
                <a:gd name="T32" fmla="*/ 1 w 244"/>
                <a:gd name="T33" fmla="*/ 1 h 180"/>
                <a:gd name="T34" fmla="*/ 1 w 244"/>
                <a:gd name="T35" fmla="*/ 1 h 180"/>
                <a:gd name="T36" fmla="*/ 1 w 244"/>
                <a:gd name="T37" fmla="*/ 1 h 180"/>
                <a:gd name="T38" fmla="*/ 1 w 244"/>
                <a:gd name="T39" fmla="*/ 1 h 180"/>
                <a:gd name="T40" fmla="*/ 1 w 244"/>
                <a:gd name="T41" fmla="*/ 1 h 180"/>
                <a:gd name="T42" fmla="*/ 1 w 244"/>
                <a:gd name="T43" fmla="*/ 1 h 180"/>
                <a:gd name="T44" fmla="*/ 1 w 244"/>
                <a:gd name="T45" fmla="*/ 1 h 180"/>
                <a:gd name="T46" fmla="*/ 1 w 244"/>
                <a:gd name="T47" fmla="*/ 1 h 180"/>
                <a:gd name="T48" fmla="*/ 1 w 244"/>
                <a:gd name="T49" fmla="*/ 1 h 180"/>
                <a:gd name="T50" fmla="*/ 1 w 244"/>
                <a:gd name="T51" fmla="*/ 1 h 180"/>
                <a:gd name="T52" fmla="*/ 1 w 244"/>
                <a:gd name="T53" fmla="*/ 1 h 180"/>
                <a:gd name="T54" fmla="*/ 1 w 244"/>
                <a:gd name="T55" fmla="*/ 1 h 180"/>
                <a:gd name="T56" fmla="*/ 1 w 244"/>
                <a:gd name="T57" fmla="*/ 1 h 180"/>
                <a:gd name="T58" fmla="*/ 1 w 244"/>
                <a:gd name="T59" fmla="*/ 1 h 180"/>
                <a:gd name="T60" fmla="*/ 1 w 244"/>
                <a:gd name="T61" fmla="*/ 1 h 180"/>
                <a:gd name="T62" fmla="*/ 1 w 244"/>
                <a:gd name="T63" fmla="*/ 1 h 180"/>
                <a:gd name="T64" fmla="*/ 1 w 244"/>
                <a:gd name="T65" fmla="*/ 1 h 180"/>
                <a:gd name="T66" fmla="*/ 1 w 244"/>
                <a:gd name="T67" fmla="*/ 1 h 180"/>
                <a:gd name="T68" fmla="*/ 0 w 244"/>
                <a:gd name="T69" fmla="*/ 1 h 180"/>
                <a:gd name="T70" fmla="*/ 0 w 244"/>
                <a:gd name="T71" fmla="*/ 1 h 180"/>
                <a:gd name="T72" fmla="*/ 0 w 244"/>
                <a:gd name="T73" fmla="*/ 1 h 180"/>
                <a:gd name="T74" fmla="*/ 0 w 244"/>
                <a:gd name="T75" fmla="*/ 1 h 180"/>
                <a:gd name="T76" fmla="*/ 1 w 244"/>
                <a:gd name="T77" fmla="*/ 1 h 180"/>
                <a:gd name="T78" fmla="*/ 1 w 244"/>
                <a:gd name="T79" fmla="*/ 1 h 180"/>
                <a:gd name="T80" fmla="*/ 1 w 244"/>
                <a:gd name="T81" fmla="*/ 1 h 180"/>
                <a:gd name="T82" fmla="*/ 1 w 244"/>
                <a:gd name="T83" fmla="*/ 1 h 180"/>
                <a:gd name="T84" fmla="*/ 1 w 244"/>
                <a:gd name="T85" fmla="*/ 1 h 180"/>
                <a:gd name="T86" fmla="*/ 1 w 244"/>
                <a:gd name="T87" fmla="*/ 1 h 180"/>
                <a:gd name="T88" fmla="*/ 1 w 244"/>
                <a:gd name="T89" fmla="*/ 1 h 1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4"/>
                <a:gd name="T136" fmla="*/ 0 h 180"/>
                <a:gd name="T137" fmla="*/ 244 w 244"/>
                <a:gd name="T138" fmla="*/ 180 h 1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4" h="180">
                  <a:moveTo>
                    <a:pt x="23" y="179"/>
                  </a:moveTo>
                  <a:lnTo>
                    <a:pt x="146" y="180"/>
                  </a:lnTo>
                  <a:lnTo>
                    <a:pt x="149" y="180"/>
                  </a:lnTo>
                  <a:lnTo>
                    <a:pt x="159" y="179"/>
                  </a:lnTo>
                  <a:lnTo>
                    <a:pt x="172" y="176"/>
                  </a:lnTo>
                  <a:lnTo>
                    <a:pt x="187" y="169"/>
                  </a:lnTo>
                  <a:lnTo>
                    <a:pt x="203" y="159"/>
                  </a:lnTo>
                  <a:lnTo>
                    <a:pt x="218" y="143"/>
                  </a:lnTo>
                  <a:lnTo>
                    <a:pt x="231" y="120"/>
                  </a:lnTo>
                  <a:lnTo>
                    <a:pt x="241" y="89"/>
                  </a:lnTo>
                  <a:lnTo>
                    <a:pt x="244" y="49"/>
                  </a:lnTo>
                  <a:lnTo>
                    <a:pt x="241" y="0"/>
                  </a:lnTo>
                  <a:lnTo>
                    <a:pt x="241" y="5"/>
                  </a:lnTo>
                  <a:lnTo>
                    <a:pt x="240" y="17"/>
                  </a:lnTo>
                  <a:lnTo>
                    <a:pt x="236" y="33"/>
                  </a:lnTo>
                  <a:lnTo>
                    <a:pt x="231" y="53"/>
                  </a:lnTo>
                  <a:lnTo>
                    <a:pt x="225" y="76"/>
                  </a:lnTo>
                  <a:lnTo>
                    <a:pt x="215" y="97"/>
                  </a:lnTo>
                  <a:lnTo>
                    <a:pt x="203" y="117"/>
                  </a:lnTo>
                  <a:lnTo>
                    <a:pt x="190" y="131"/>
                  </a:lnTo>
                  <a:lnTo>
                    <a:pt x="172" y="141"/>
                  </a:lnTo>
                  <a:lnTo>
                    <a:pt x="153" y="144"/>
                  </a:lnTo>
                  <a:lnTo>
                    <a:pt x="133" y="141"/>
                  </a:lnTo>
                  <a:lnTo>
                    <a:pt x="118" y="138"/>
                  </a:lnTo>
                  <a:lnTo>
                    <a:pt x="110" y="133"/>
                  </a:lnTo>
                  <a:lnTo>
                    <a:pt x="104" y="130"/>
                  </a:lnTo>
                  <a:lnTo>
                    <a:pt x="100" y="125"/>
                  </a:lnTo>
                  <a:lnTo>
                    <a:pt x="100" y="121"/>
                  </a:lnTo>
                  <a:lnTo>
                    <a:pt x="100" y="117"/>
                  </a:lnTo>
                  <a:lnTo>
                    <a:pt x="102" y="115"/>
                  </a:lnTo>
                  <a:lnTo>
                    <a:pt x="104" y="112"/>
                  </a:lnTo>
                  <a:lnTo>
                    <a:pt x="2" y="112"/>
                  </a:lnTo>
                  <a:lnTo>
                    <a:pt x="2" y="113"/>
                  </a:lnTo>
                  <a:lnTo>
                    <a:pt x="0" y="118"/>
                  </a:lnTo>
                  <a:lnTo>
                    <a:pt x="0" y="125"/>
                  </a:lnTo>
                  <a:lnTo>
                    <a:pt x="0" y="133"/>
                  </a:lnTo>
                  <a:lnTo>
                    <a:pt x="0" y="143"/>
                  </a:lnTo>
                  <a:lnTo>
                    <a:pt x="2" y="153"/>
                  </a:lnTo>
                  <a:lnTo>
                    <a:pt x="5" y="162"/>
                  </a:lnTo>
                  <a:lnTo>
                    <a:pt x="9" y="171"/>
                  </a:lnTo>
                  <a:lnTo>
                    <a:pt x="15" y="176"/>
                  </a:lnTo>
                  <a:lnTo>
                    <a:pt x="23" y="180"/>
                  </a:lnTo>
                  <a:lnTo>
                    <a:pt x="23" y="17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106"/>
            <p:cNvSpPr>
              <a:spLocks/>
            </p:cNvSpPr>
            <p:nvPr/>
          </p:nvSpPr>
          <p:spPr bwMode="auto">
            <a:xfrm>
              <a:off x="2741" y="1914"/>
              <a:ext cx="57" cy="15"/>
            </a:xfrm>
            <a:custGeom>
              <a:avLst/>
              <a:gdLst>
                <a:gd name="T0" fmla="*/ 0 w 113"/>
                <a:gd name="T1" fmla="*/ 0 h 30"/>
                <a:gd name="T2" fmla="*/ 1 w 113"/>
                <a:gd name="T3" fmla="*/ 1 h 30"/>
                <a:gd name="T4" fmla="*/ 1 w 113"/>
                <a:gd name="T5" fmla="*/ 1 h 30"/>
                <a:gd name="T6" fmla="*/ 1 w 113"/>
                <a:gd name="T7" fmla="*/ 1 h 30"/>
                <a:gd name="T8" fmla="*/ 1 w 113"/>
                <a:gd name="T9" fmla="*/ 1 h 30"/>
                <a:gd name="T10" fmla="*/ 1 w 113"/>
                <a:gd name="T11" fmla="*/ 1 h 30"/>
                <a:gd name="T12" fmla="*/ 1 w 113"/>
                <a:gd name="T13" fmla="*/ 1 h 30"/>
                <a:gd name="T14" fmla="*/ 1 w 113"/>
                <a:gd name="T15" fmla="*/ 1 h 30"/>
                <a:gd name="T16" fmla="*/ 1 w 113"/>
                <a:gd name="T17" fmla="*/ 1 h 30"/>
                <a:gd name="T18" fmla="*/ 1 w 113"/>
                <a:gd name="T19" fmla="*/ 1 h 30"/>
                <a:gd name="T20" fmla="*/ 1 w 113"/>
                <a:gd name="T21" fmla="*/ 1 h 30"/>
                <a:gd name="T22" fmla="*/ 1 w 113"/>
                <a:gd name="T23" fmla="*/ 1 h 30"/>
                <a:gd name="T24" fmla="*/ 1 w 113"/>
                <a:gd name="T25" fmla="*/ 1 h 30"/>
                <a:gd name="T26" fmla="*/ 1 w 113"/>
                <a:gd name="T27" fmla="*/ 1 h 30"/>
                <a:gd name="T28" fmla="*/ 1 w 113"/>
                <a:gd name="T29" fmla="*/ 1 h 30"/>
                <a:gd name="T30" fmla="*/ 1 w 113"/>
                <a:gd name="T31" fmla="*/ 1 h 30"/>
                <a:gd name="T32" fmla="*/ 1 w 113"/>
                <a:gd name="T33" fmla="*/ 1 h 30"/>
                <a:gd name="T34" fmla="*/ 1 w 113"/>
                <a:gd name="T35" fmla="*/ 1 h 30"/>
                <a:gd name="T36" fmla="*/ 1 w 113"/>
                <a:gd name="T37" fmla="*/ 1 h 30"/>
                <a:gd name="T38" fmla="*/ 1 w 113"/>
                <a:gd name="T39" fmla="*/ 1 h 30"/>
                <a:gd name="T40" fmla="*/ 1 w 113"/>
                <a:gd name="T41" fmla="*/ 1 h 30"/>
                <a:gd name="T42" fmla="*/ 1 w 113"/>
                <a:gd name="T43" fmla="*/ 1 h 30"/>
                <a:gd name="T44" fmla="*/ 0 w 113"/>
                <a:gd name="T45" fmla="*/ 1 h 30"/>
                <a:gd name="T46" fmla="*/ 0 w 113"/>
                <a:gd name="T47" fmla="*/ 1 h 30"/>
                <a:gd name="T48" fmla="*/ 0 w 113"/>
                <a:gd name="T49" fmla="*/ 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3"/>
                <a:gd name="T76" fmla="*/ 0 h 30"/>
                <a:gd name="T77" fmla="*/ 113 w 113"/>
                <a:gd name="T78" fmla="*/ 30 h 3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3" h="30">
                  <a:moveTo>
                    <a:pt x="0" y="0"/>
                  </a:moveTo>
                  <a:lnTo>
                    <a:pt x="3" y="7"/>
                  </a:lnTo>
                  <a:lnTo>
                    <a:pt x="7" y="12"/>
                  </a:lnTo>
                  <a:lnTo>
                    <a:pt x="10" y="15"/>
                  </a:lnTo>
                  <a:lnTo>
                    <a:pt x="12" y="20"/>
                  </a:lnTo>
                  <a:lnTo>
                    <a:pt x="15" y="23"/>
                  </a:lnTo>
                  <a:lnTo>
                    <a:pt x="18" y="25"/>
                  </a:lnTo>
                  <a:lnTo>
                    <a:pt x="20" y="26"/>
                  </a:lnTo>
                  <a:lnTo>
                    <a:pt x="21" y="28"/>
                  </a:lnTo>
                  <a:lnTo>
                    <a:pt x="23" y="30"/>
                  </a:lnTo>
                  <a:lnTo>
                    <a:pt x="113" y="30"/>
                  </a:lnTo>
                  <a:lnTo>
                    <a:pt x="111" y="28"/>
                  </a:lnTo>
                  <a:lnTo>
                    <a:pt x="111" y="25"/>
                  </a:lnTo>
                  <a:lnTo>
                    <a:pt x="110" y="21"/>
                  </a:lnTo>
                  <a:lnTo>
                    <a:pt x="108" y="20"/>
                  </a:lnTo>
                  <a:lnTo>
                    <a:pt x="108" y="17"/>
                  </a:lnTo>
                  <a:lnTo>
                    <a:pt x="106" y="13"/>
                  </a:lnTo>
                  <a:lnTo>
                    <a:pt x="106" y="10"/>
                  </a:lnTo>
                  <a:lnTo>
                    <a:pt x="105" y="8"/>
                  </a:lnTo>
                  <a:lnTo>
                    <a:pt x="105" y="5"/>
                  </a:lnTo>
                  <a:lnTo>
                    <a:pt x="103" y="2"/>
                  </a:lnTo>
                  <a:lnTo>
                    <a:pt x="0"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107"/>
            <p:cNvSpPr>
              <a:spLocks/>
            </p:cNvSpPr>
            <p:nvPr/>
          </p:nvSpPr>
          <p:spPr bwMode="auto">
            <a:xfrm>
              <a:off x="2738" y="1855"/>
              <a:ext cx="57" cy="44"/>
            </a:xfrm>
            <a:custGeom>
              <a:avLst/>
              <a:gdLst>
                <a:gd name="T0" fmla="*/ 0 w 115"/>
                <a:gd name="T1" fmla="*/ 1 h 87"/>
                <a:gd name="T2" fmla="*/ 0 w 115"/>
                <a:gd name="T3" fmla="*/ 1 h 87"/>
                <a:gd name="T4" fmla="*/ 0 w 115"/>
                <a:gd name="T5" fmla="*/ 1 h 87"/>
                <a:gd name="T6" fmla="*/ 0 w 115"/>
                <a:gd name="T7" fmla="*/ 1 h 87"/>
                <a:gd name="T8" fmla="*/ 0 w 115"/>
                <a:gd name="T9" fmla="*/ 1 h 87"/>
                <a:gd name="T10" fmla="*/ 0 w 115"/>
                <a:gd name="T11" fmla="*/ 1 h 87"/>
                <a:gd name="T12" fmla="*/ 0 w 115"/>
                <a:gd name="T13" fmla="*/ 1 h 87"/>
                <a:gd name="T14" fmla="*/ 0 w 115"/>
                <a:gd name="T15" fmla="*/ 1 h 87"/>
                <a:gd name="T16" fmla="*/ 0 w 115"/>
                <a:gd name="T17" fmla="*/ 1 h 87"/>
                <a:gd name="T18" fmla="*/ 0 w 115"/>
                <a:gd name="T19" fmla="*/ 1 h 87"/>
                <a:gd name="T20" fmla="*/ 0 w 115"/>
                <a:gd name="T21" fmla="*/ 0 h 87"/>
                <a:gd name="T22" fmla="*/ 0 w 115"/>
                <a:gd name="T23" fmla="*/ 0 h 87"/>
                <a:gd name="T24" fmla="*/ 0 w 115"/>
                <a:gd name="T25" fmla="*/ 1 h 87"/>
                <a:gd name="T26" fmla="*/ 0 w 115"/>
                <a:gd name="T27" fmla="*/ 1 h 87"/>
                <a:gd name="T28" fmla="*/ 0 w 115"/>
                <a:gd name="T29" fmla="*/ 1 h 87"/>
                <a:gd name="T30" fmla="*/ 0 w 115"/>
                <a:gd name="T31" fmla="*/ 1 h 87"/>
                <a:gd name="T32" fmla="*/ 0 w 115"/>
                <a:gd name="T33" fmla="*/ 1 h 87"/>
                <a:gd name="T34" fmla="*/ 0 w 115"/>
                <a:gd name="T35" fmla="*/ 1 h 87"/>
                <a:gd name="T36" fmla="*/ 0 w 115"/>
                <a:gd name="T37" fmla="*/ 1 h 87"/>
                <a:gd name="T38" fmla="*/ 0 w 115"/>
                <a:gd name="T39" fmla="*/ 1 h 87"/>
                <a:gd name="T40" fmla="*/ 0 w 115"/>
                <a:gd name="T41" fmla="*/ 1 h 87"/>
                <a:gd name="T42" fmla="*/ 0 w 115"/>
                <a:gd name="T43" fmla="*/ 1 h 87"/>
                <a:gd name="T44" fmla="*/ 0 w 115"/>
                <a:gd name="T45" fmla="*/ 1 h 87"/>
                <a:gd name="T46" fmla="*/ 0 w 115"/>
                <a:gd name="T47" fmla="*/ 1 h 87"/>
                <a:gd name="T48" fmla="*/ 0 w 115"/>
                <a:gd name="T49" fmla="*/ 1 h 87"/>
                <a:gd name="T50" fmla="*/ 0 w 115"/>
                <a:gd name="T51" fmla="*/ 1 h 87"/>
                <a:gd name="T52" fmla="*/ 0 w 115"/>
                <a:gd name="T53" fmla="*/ 1 h 87"/>
                <a:gd name="T54" fmla="*/ 0 w 115"/>
                <a:gd name="T55" fmla="*/ 1 h 87"/>
                <a:gd name="T56" fmla="*/ 0 w 115"/>
                <a:gd name="T57" fmla="*/ 1 h 87"/>
                <a:gd name="T58" fmla="*/ 0 w 115"/>
                <a:gd name="T59" fmla="*/ 1 h 87"/>
                <a:gd name="T60" fmla="*/ 0 w 115"/>
                <a:gd name="T61" fmla="*/ 1 h 87"/>
                <a:gd name="T62" fmla="*/ 0 w 115"/>
                <a:gd name="T63" fmla="*/ 1 h 87"/>
                <a:gd name="T64" fmla="*/ 0 w 115"/>
                <a:gd name="T65" fmla="*/ 1 h 87"/>
                <a:gd name="T66" fmla="*/ 0 w 115"/>
                <a:gd name="T67" fmla="*/ 1 h 87"/>
                <a:gd name="T68" fmla="*/ 0 w 115"/>
                <a:gd name="T69" fmla="*/ 1 h 8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87"/>
                <a:gd name="T107" fmla="*/ 115 w 115"/>
                <a:gd name="T108" fmla="*/ 87 h 8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87">
                  <a:moveTo>
                    <a:pt x="107" y="85"/>
                  </a:moveTo>
                  <a:lnTo>
                    <a:pt x="109" y="74"/>
                  </a:lnTo>
                  <a:lnTo>
                    <a:pt x="109" y="61"/>
                  </a:lnTo>
                  <a:lnTo>
                    <a:pt x="109" y="49"/>
                  </a:lnTo>
                  <a:lnTo>
                    <a:pt x="110" y="38"/>
                  </a:lnTo>
                  <a:lnTo>
                    <a:pt x="110" y="28"/>
                  </a:lnTo>
                  <a:lnTo>
                    <a:pt x="112" y="18"/>
                  </a:lnTo>
                  <a:lnTo>
                    <a:pt x="113" y="12"/>
                  </a:lnTo>
                  <a:lnTo>
                    <a:pt x="113" y="5"/>
                  </a:lnTo>
                  <a:lnTo>
                    <a:pt x="115" y="2"/>
                  </a:lnTo>
                  <a:lnTo>
                    <a:pt x="115" y="0"/>
                  </a:lnTo>
                  <a:lnTo>
                    <a:pt x="41" y="0"/>
                  </a:lnTo>
                  <a:lnTo>
                    <a:pt x="33" y="2"/>
                  </a:lnTo>
                  <a:lnTo>
                    <a:pt x="25" y="5"/>
                  </a:lnTo>
                  <a:lnTo>
                    <a:pt x="19" y="12"/>
                  </a:lnTo>
                  <a:lnTo>
                    <a:pt x="14" y="20"/>
                  </a:lnTo>
                  <a:lnTo>
                    <a:pt x="10" y="28"/>
                  </a:lnTo>
                  <a:lnTo>
                    <a:pt x="7" y="38"/>
                  </a:lnTo>
                  <a:lnTo>
                    <a:pt x="4" y="49"/>
                  </a:lnTo>
                  <a:lnTo>
                    <a:pt x="2" y="61"/>
                  </a:lnTo>
                  <a:lnTo>
                    <a:pt x="0" y="74"/>
                  </a:lnTo>
                  <a:lnTo>
                    <a:pt x="0" y="85"/>
                  </a:lnTo>
                  <a:lnTo>
                    <a:pt x="0" y="87"/>
                  </a:lnTo>
                  <a:lnTo>
                    <a:pt x="109" y="87"/>
                  </a:lnTo>
                  <a:lnTo>
                    <a:pt x="107" y="8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108"/>
            <p:cNvSpPr>
              <a:spLocks/>
            </p:cNvSpPr>
            <p:nvPr/>
          </p:nvSpPr>
          <p:spPr bwMode="auto">
            <a:xfrm>
              <a:off x="2721" y="1991"/>
              <a:ext cx="72" cy="24"/>
            </a:xfrm>
            <a:custGeom>
              <a:avLst/>
              <a:gdLst>
                <a:gd name="T0" fmla="*/ 0 w 144"/>
                <a:gd name="T1" fmla="*/ 0 h 48"/>
                <a:gd name="T2" fmla="*/ 0 w 144"/>
                <a:gd name="T3" fmla="*/ 1 h 48"/>
                <a:gd name="T4" fmla="*/ 1 w 144"/>
                <a:gd name="T5" fmla="*/ 1 h 48"/>
                <a:gd name="T6" fmla="*/ 1 w 144"/>
                <a:gd name="T7" fmla="*/ 1 h 48"/>
                <a:gd name="T8" fmla="*/ 1 w 144"/>
                <a:gd name="T9" fmla="*/ 1 h 48"/>
                <a:gd name="T10" fmla="*/ 1 w 144"/>
                <a:gd name="T11" fmla="*/ 1 h 48"/>
                <a:gd name="T12" fmla="*/ 1 w 144"/>
                <a:gd name="T13" fmla="*/ 1 h 48"/>
                <a:gd name="T14" fmla="*/ 1 w 144"/>
                <a:gd name="T15" fmla="*/ 1 h 48"/>
                <a:gd name="T16" fmla="*/ 1 w 144"/>
                <a:gd name="T17" fmla="*/ 1 h 48"/>
                <a:gd name="T18" fmla="*/ 1 w 144"/>
                <a:gd name="T19" fmla="*/ 1 h 48"/>
                <a:gd name="T20" fmla="*/ 1 w 144"/>
                <a:gd name="T21" fmla="*/ 1 h 48"/>
                <a:gd name="T22" fmla="*/ 1 w 144"/>
                <a:gd name="T23" fmla="*/ 1 h 48"/>
                <a:gd name="T24" fmla="*/ 1 w 144"/>
                <a:gd name="T25" fmla="*/ 1 h 48"/>
                <a:gd name="T26" fmla="*/ 1 w 144"/>
                <a:gd name="T27" fmla="*/ 1 h 48"/>
                <a:gd name="T28" fmla="*/ 1 w 144"/>
                <a:gd name="T29" fmla="*/ 1 h 48"/>
                <a:gd name="T30" fmla="*/ 1 w 144"/>
                <a:gd name="T31" fmla="*/ 1 h 48"/>
                <a:gd name="T32" fmla="*/ 1 w 144"/>
                <a:gd name="T33" fmla="*/ 1 h 48"/>
                <a:gd name="T34" fmla="*/ 1 w 144"/>
                <a:gd name="T35" fmla="*/ 1 h 48"/>
                <a:gd name="T36" fmla="*/ 1 w 144"/>
                <a:gd name="T37" fmla="*/ 1 h 48"/>
                <a:gd name="T38" fmla="*/ 1 w 144"/>
                <a:gd name="T39" fmla="*/ 1 h 48"/>
                <a:gd name="T40" fmla="*/ 1 w 144"/>
                <a:gd name="T41" fmla="*/ 1 h 48"/>
                <a:gd name="T42" fmla="*/ 1 w 144"/>
                <a:gd name="T43" fmla="*/ 1 h 48"/>
                <a:gd name="T44" fmla="*/ 1 w 144"/>
                <a:gd name="T45" fmla="*/ 1 h 48"/>
                <a:gd name="T46" fmla="*/ 0 w 144"/>
                <a:gd name="T47" fmla="*/ 1 h 48"/>
                <a:gd name="T48" fmla="*/ 0 w 144"/>
                <a:gd name="T49" fmla="*/ 1 h 48"/>
                <a:gd name="T50" fmla="*/ 1 w 144"/>
                <a:gd name="T51" fmla="*/ 1 h 48"/>
                <a:gd name="T52" fmla="*/ 1 w 144"/>
                <a:gd name="T53" fmla="*/ 1 h 48"/>
                <a:gd name="T54" fmla="*/ 0 w 144"/>
                <a:gd name="T55" fmla="*/ 1 h 48"/>
                <a:gd name="T56" fmla="*/ 0 w 144"/>
                <a:gd name="T57" fmla="*/ 1 h 48"/>
                <a:gd name="T58" fmla="*/ 0 w 144"/>
                <a:gd name="T59" fmla="*/ 0 h 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4"/>
                <a:gd name="T91" fmla="*/ 0 h 48"/>
                <a:gd name="T92" fmla="*/ 144 w 144"/>
                <a:gd name="T93" fmla="*/ 48 h 4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4" h="48">
                  <a:moveTo>
                    <a:pt x="0" y="0"/>
                  </a:moveTo>
                  <a:lnTo>
                    <a:pt x="0" y="22"/>
                  </a:lnTo>
                  <a:lnTo>
                    <a:pt x="88" y="22"/>
                  </a:lnTo>
                  <a:lnTo>
                    <a:pt x="90" y="22"/>
                  </a:lnTo>
                  <a:lnTo>
                    <a:pt x="91" y="22"/>
                  </a:lnTo>
                  <a:lnTo>
                    <a:pt x="91" y="23"/>
                  </a:lnTo>
                  <a:lnTo>
                    <a:pt x="93" y="23"/>
                  </a:lnTo>
                  <a:lnTo>
                    <a:pt x="93" y="25"/>
                  </a:lnTo>
                  <a:lnTo>
                    <a:pt x="95" y="26"/>
                  </a:lnTo>
                  <a:lnTo>
                    <a:pt x="95" y="28"/>
                  </a:lnTo>
                  <a:lnTo>
                    <a:pt x="95" y="30"/>
                  </a:lnTo>
                  <a:lnTo>
                    <a:pt x="93" y="31"/>
                  </a:lnTo>
                  <a:lnTo>
                    <a:pt x="93" y="33"/>
                  </a:lnTo>
                  <a:lnTo>
                    <a:pt x="91" y="35"/>
                  </a:lnTo>
                  <a:lnTo>
                    <a:pt x="90" y="35"/>
                  </a:lnTo>
                  <a:lnTo>
                    <a:pt x="88" y="35"/>
                  </a:lnTo>
                  <a:lnTo>
                    <a:pt x="0" y="35"/>
                  </a:lnTo>
                  <a:lnTo>
                    <a:pt x="0" y="48"/>
                  </a:lnTo>
                  <a:lnTo>
                    <a:pt x="144" y="48"/>
                  </a:lnTo>
                  <a:lnTo>
                    <a:pt x="144" y="2"/>
                  </a:lnTo>
                  <a:lnTo>
                    <a:pt x="0"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109"/>
            <p:cNvSpPr>
              <a:spLocks/>
            </p:cNvSpPr>
            <p:nvPr/>
          </p:nvSpPr>
          <p:spPr bwMode="auto">
            <a:xfrm>
              <a:off x="2761" y="1939"/>
              <a:ext cx="21" cy="43"/>
            </a:xfrm>
            <a:custGeom>
              <a:avLst/>
              <a:gdLst>
                <a:gd name="T0" fmla="*/ 0 w 43"/>
                <a:gd name="T1" fmla="*/ 1 h 85"/>
                <a:gd name="T2" fmla="*/ 0 w 43"/>
                <a:gd name="T3" fmla="*/ 1 h 85"/>
                <a:gd name="T4" fmla="*/ 0 w 43"/>
                <a:gd name="T5" fmla="*/ 0 h 85"/>
                <a:gd name="T6" fmla="*/ 0 w 43"/>
                <a:gd name="T7" fmla="*/ 1 h 85"/>
                <a:gd name="T8" fmla="*/ 0 w 43"/>
                <a:gd name="T9" fmla="*/ 1 h 85"/>
                <a:gd name="T10" fmla="*/ 0 w 43"/>
                <a:gd name="T11" fmla="*/ 1 h 85"/>
                <a:gd name="T12" fmla="*/ 0 w 43"/>
                <a:gd name="T13" fmla="*/ 1 h 85"/>
                <a:gd name="T14" fmla="*/ 0 w 43"/>
                <a:gd name="T15" fmla="*/ 1 h 85"/>
                <a:gd name="T16" fmla="*/ 0 w 43"/>
                <a:gd name="T17" fmla="*/ 1 h 85"/>
                <a:gd name="T18" fmla="*/ 0 w 43"/>
                <a:gd name="T19" fmla="*/ 1 h 85"/>
                <a:gd name="T20" fmla="*/ 0 w 43"/>
                <a:gd name="T21" fmla="*/ 1 h 85"/>
                <a:gd name="T22" fmla="*/ 0 w 43"/>
                <a:gd name="T23" fmla="*/ 1 h 85"/>
                <a:gd name="T24" fmla="*/ 0 w 43"/>
                <a:gd name="T25" fmla="*/ 1 h 85"/>
                <a:gd name="T26" fmla="*/ 0 w 43"/>
                <a:gd name="T27" fmla="*/ 1 h 85"/>
                <a:gd name="T28" fmla="*/ 0 w 43"/>
                <a:gd name="T29" fmla="*/ 1 h 85"/>
                <a:gd name="T30" fmla="*/ 0 w 43"/>
                <a:gd name="T31" fmla="*/ 1 h 85"/>
                <a:gd name="T32" fmla="*/ 0 w 43"/>
                <a:gd name="T33" fmla="*/ 1 h 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3"/>
                <a:gd name="T52" fmla="*/ 0 h 85"/>
                <a:gd name="T53" fmla="*/ 43 w 43"/>
                <a:gd name="T54" fmla="*/ 85 h 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3" h="85">
                  <a:moveTo>
                    <a:pt x="43" y="84"/>
                  </a:moveTo>
                  <a:lnTo>
                    <a:pt x="43" y="2"/>
                  </a:lnTo>
                  <a:lnTo>
                    <a:pt x="33" y="0"/>
                  </a:lnTo>
                  <a:lnTo>
                    <a:pt x="33" y="2"/>
                  </a:lnTo>
                  <a:lnTo>
                    <a:pt x="33" y="7"/>
                  </a:lnTo>
                  <a:lnTo>
                    <a:pt x="31" y="11"/>
                  </a:lnTo>
                  <a:lnTo>
                    <a:pt x="31" y="20"/>
                  </a:lnTo>
                  <a:lnTo>
                    <a:pt x="28" y="28"/>
                  </a:lnTo>
                  <a:lnTo>
                    <a:pt x="27" y="34"/>
                  </a:lnTo>
                  <a:lnTo>
                    <a:pt x="22" y="43"/>
                  </a:lnTo>
                  <a:lnTo>
                    <a:pt x="17" y="49"/>
                  </a:lnTo>
                  <a:lnTo>
                    <a:pt x="9" y="52"/>
                  </a:lnTo>
                  <a:lnTo>
                    <a:pt x="0" y="54"/>
                  </a:lnTo>
                  <a:lnTo>
                    <a:pt x="0" y="85"/>
                  </a:lnTo>
                  <a:lnTo>
                    <a:pt x="43" y="85"/>
                  </a:lnTo>
                  <a:lnTo>
                    <a:pt x="43" y="8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110"/>
            <p:cNvSpPr>
              <a:spLocks/>
            </p:cNvSpPr>
            <p:nvPr/>
          </p:nvSpPr>
          <p:spPr bwMode="auto">
            <a:xfrm>
              <a:off x="2608" y="1771"/>
              <a:ext cx="168" cy="187"/>
            </a:xfrm>
            <a:custGeom>
              <a:avLst/>
              <a:gdLst>
                <a:gd name="T0" fmla="*/ 1 w 335"/>
                <a:gd name="T1" fmla="*/ 0 h 376"/>
                <a:gd name="T2" fmla="*/ 1 w 335"/>
                <a:gd name="T3" fmla="*/ 0 h 376"/>
                <a:gd name="T4" fmla="*/ 1 w 335"/>
                <a:gd name="T5" fmla="*/ 0 h 376"/>
                <a:gd name="T6" fmla="*/ 1 w 335"/>
                <a:gd name="T7" fmla="*/ 0 h 376"/>
                <a:gd name="T8" fmla="*/ 1 w 335"/>
                <a:gd name="T9" fmla="*/ 0 h 376"/>
                <a:gd name="T10" fmla="*/ 1 w 335"/>
                <a:gd name="T11" fmla="*/ 0 h 376"/>
                <a:gd name="T12" fmla="*/ 1 w 335"/>
                <a:gd name="T13" fmla="*/ 0 h 376"/>
                <a:gd name="T14" fmla="*/ 1 w 335"/>
                <a:gd name="T15" fmla="*/ 0 h 376"/>
                <a:gd name="T16" fmla="*/ 1 w 335"/>
                <a:gd name="T17" fmla="*/ 0 h 376"/>
                <a:gd name="T18" fmla="*/ 1 w 335"/>
                <a:gd name="T19" fmla="*/ 0 h 376"/>
                <a:gd name="T20" fmla="*/ 1 w 335"/>
                <a:gd name="T21" fmla="*/ 0 h 376"/>
                <a:gd name="T22" fmla="*/ 1 w 335"/>
                <a:gd name="T23" fmla="*/ 0 h 376"/>
                <a:gd name="T24" fmla="*/ 1 w 335"/>
                <a:gd name="T25" fmla="*/ 0 h 376"/>
                <a:gd name="T26" fmla="*/ 1 w 335"/>
                <a:gd name="T27" fmla="*/ 0 h 376"/>
                <a:gd name="T28" fmla="*/ 1 w 335"/>
                <a:gd name="T29" fmla="*/ 0 h 376"/>
                <a:gd name="T30" fmla="*/ 0 w 335"/>
                <a:gd name="T31" fmla="*/ 0 h 376"/>
                <a:gd name="T32" fmla="*/ 0 w 335"/>
                <a:gd name="T33" fmla="*/ 0 h 376"/>
                <a:gd name="T34" fmla="*/ 0 w 335"/>
                <a:gd name="T35" fmla="*/ 0 h 376"/>
                <a:gd name="T36" fmla="*/ 1 w 335"/>
                <a:gd name="T37" fmla="*/ 0 h 376"/>
                <a:gd name="T38" fmla="*/ 1 w 335"/>
                <a:gd name="T39" fmla="*/ 0 h 376"/>
                <a:gd name="T40" fmla="*/ 1 w 335"/>
                <a:gd name="T41" fmla="*/ 0 h 376"/>
                <a:gd name="T42" fmla="*/ 1 w 335"/>
                <a:gd name="T43" fmla="*/ 0 h 376"/>
                <a:gd name="T44" fmla="*/ 1 w 335"/>
                <a:gd name="T45" fmla="*/ 0 h 376"/>
                <a:gd name="T46" fmla="*/ 1 w 335"/>
                <a:gd name="T47" fmla="*/ 0 h 376"/>
                <a:gd name="T48" fmla="*/ 1 w 335"/>
                <a:gd name="T49" fmla="*/ 0 h 376"/>
                <a:gd name="T50" fmla="*/ 1 w 335"/>
                <a:gd name="T51" fmla="*/ 0 h 376"/>
                <a:gd name="T52" fmla="*/ 1 w 335"/>
                <a:gd name="T53" fmla="*/ 0 h 376"/>
                <a:gd name="T54" fmla="*/ 1 w 335"/>
                <a:gd name="T55" fmla="*/ 0 h 376"/>
                <a:gd name="T56" fmla="*/ 1 w 335"/>
                <a:gd name="T57" fmla="*/ 0 h 376"/>
                <a:gd name="T58" fmla="*/ 1 w 335"/>
                <a:gd name="T59" fmla="*/ 0 h 376"/>
                <a:gd name="T60" fmla="*/ 1 w 335"/>
                <a:gd name="T61" fmla="*/ 0 h 376"/>
                <a:gd name="T62" fmla="*/ 1 w 335"/>
                <a:gd name="T63" fmla="*/ 0 h 376"/>
                <a:gd name="T64" fmla="*/ 1 w 335"/>
                <a:gd name="T65" fmla="*/ 0 h 376"/>
                <a:gd name="T66" fmla="*/ 1 w 335"/>
                <a:gd name="T67" fmla="*/ 0 h 376"/>
                <a:gd name="T68" fmla="*/ 1 w 335"/>
                <a:gd name="T69" fmla="*/ 0 h 376"/>
                <a:gd name="T70" fmla="*/ 1 w 335"/>
                <a:gd name="T71" fmla="*/ 0 h 376"/>
                <a:gd name="T72" fmla="*/ 1 w 335"/>
                <a:gd name="T73" fmla="*/ 0 h 376"/>
                <a:gd name="T74" fmla="*/ 1 w 335"/>
                <a:gd name="T75" fmla="*/ 0 h 376"/>
                <a:gd name="T76" fmla="*/ 1 w 335"/>
                <a:gd name="T77" fmla="*/ 0 h 376"/>
                <a:gd name="T78" fmla="*/ 1 w 335"/>
                <a:gd name="T79" fmla="*/ 0 h 376"/>
                <a:gd name="T80" fmla="*/ 1 w 335"/>
                <a:gd name="T81" fmla="*/ 0 h 376"/>
                <a:gd name="T82" fmla="*/ 1 w 335"/>
                <a:gd name="T83" fmla="*/ 0 h 376"/>
                <a:gd name="T84" fmla="*/ 1 w 335"/>
                <a:gd name="T85" fmla="*/ 0 h 376"/>
                <a:gd name="T86" fmla="*/ 1 w 335"/>
                <a:gd name="T87" fmla="*/ 0 h 376"/>
                <a:gd name="T88" fmla="*/ 1 w 335"/>
                <a:gd name="T89" fmla="*/ 0 h 376"/>
                <a:gd name="T90" fmla="*/ 1 w 335"/>
                <a:gd name="T91" fmla="*/ 0 h 376"/>
                <a:gd name="T92" fmla="*/ 1 w 335"/>
                <a:gd name="T93" fmla="*/ 0 h 376"/>
                <a:gd name="T94" fmla="*/ 1 w 335"/>
                <a:gd name="T95" fmla="*/ 0 h 376"/>
                <a:gd name="T96" fmla="*/ 1 w 335"/>
                <a:gd name="T97" fmla="*/ 0 h 376"/>
                <a:gd name="T98" fmla="*/ 1 w 335"/>
                <a:gd name="T99" fmla="*/ 0 h 376"/>
                <a:gd name="T100" fmla="*/ 1 w 335"/>
                <a:gd name="T101" fmla="*/ 0 h 376"/>
                <a:gd name="T102" fmla="*/ 1 w 335"/>
                <a:gd name="T103" fmla="*/ 0 h 37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35"/>
                <a:gd name="T157" fmla="*/ 0 h 376"/>
                <a:gd name="T158" fmla="*/ 335 w 335"/>
                <a:gd name="T159" fmla="*/ 376 h 37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35" h="376">
                  <a:moveTo>
                    <a:pt x="317" y="336"/>
                  </a:moveTo>
                  <a:lnTo>
                    <a:pt x="319" y="338"/>
                  </a:lnTo>
                  <a:lnTo>
                    <a:pt x="319" y="341"/>
                  </a:lnTo>
                  <a:lnTo>
                    <a:pt x="319" y="345"/>
                  </a:lnTo>
                  <a:lnTo>
                    <a:pt x="317" y="351"/>
                  </a:lnTo>
                  <a:lnTo>
                    <a:pt x="314" y="356"/>
                  </a:lnTo>
                  <a:lnTo>
                    <a:pt x="311" y="361"/>
                  </a:lnTo>
                  <a:lnTo>
                    <a:pt x="304" y="367"/>
                  </a:lnTo>
                  <a:lnTo>
                    <a:pt x="296" y="371"/>
                  </a:lnTo>
                  <a:lnTo>
                    <a:pt x="286" y="374"/>
                  </a:lnTo>
                  <a:lnTo>
                    <a:pt x="272" y="374"/>
                  </a:lnTo>
                  <a:lnTo>
                    <a:pt x="258" y="374"/>
                  </a:lnTo>
                  <a:lnTo>
                    <a:pt x="244" y="374"/>
                  </a:lnTo>
                  <a:lnTo>
                    <a:pt x="232" y="374"/>
                  </a:lnTo>
                  <a:lnTo>
                    <a:pt x="221" y="374"/>
                  </a:lnTo>
                  <a:lnTo>
                    <a:pt x="211" y="374"/>
                  </a:lnTo>
                  <a:lnTo>
                    <a:pt x="203" y="374"/>
                  </a:lnTo>
                  <a:lnTo>
                    <a:pt x="195" y="374"/>
                  </a:lnTo>
                  <a:lnTo>
                    <a:pt x="190" y="374"/>
                  </a:lnTo>
                  <a:lnTo>
                    <a:pt x="188" y="374"/>
                  </a:lnTo>
                  <a:lnTo>
                    <a:pt x="186" y="374"/>
                  </a:lnTo>
                  <a:lnTo>
                    <a:pt x="182" y="374"/>
                  </a:lnTo>
                  <a:lnTo>
                    <a:pt x="168" y="376"/>
                  </a:lnTo>
                  <a:lnTo>
                    <a:pt x="147" y="374"/>
                  </a:lnTo>
                  <a:lnTo>
                    <a:pt x="123" y="369"/>
                  </a:lnTo>
                  <a:lnTo>
                    <a:pt x="96" y="361"/>
                  </a:lnTo>
                  <a:lnTo>
                    <a:pt x="69" y="348"/>
                  </a:lnTo>
                  <a:lnTo>
                    <a:pt x="44" y="326"/>
                  </a:lnTo>
                  <a:lnTo>
                    <a:pt x="23" y="295"/>
                  </a:lnTo>
                  <a:lnTo>
                    <a:pt x="8" y="256"/>
                  </a:lnTo>
                  <a:lnTo>
                    <a:pt x="1" y="205"/>
                  </a:lnTo>
                  <a:lnTo>
                    <a:pt x="0" y="154"/>
                  </a:lnTo>
                  <a:lnTo>
                    <a:pt x="0" y="113"/>
                  </a:lnTo>
                  <a:lnTo>
                    <a:pt x="0" y="81"/>
                  </a:lnTo>
                  <a:lnTo>
                    <a:pt x="0" y="56"/>
                  </a:lnTo>
                  <a:lnTo>
                    <a:pt x="0" y="40"/>
                  </a:lnTo>
                  <a:lnTo>
                    <a:pt x="0" y="28"/>
                  </a:lnTo>
                  <a:lnTo>
                    <a:pt x="1" y="20"/>
                  </a:lnTo>
                  <a:lnTo>
                    <a:pt x="1" y="17"/>
                  </a:lnTo>
                  <a:lnTo>
                    <a:pt x="1" y="15"/>
                  </a:lnTo>
                  <a:lnTo>
                    <a:pt x="5" y="15"/>
                  </a:lnTo>
                  <a:lnTo>
                    <a:pt x="14" y="13"/>
                  </a:lnTo>
                  <a:lnTo>
                    <a:pt x="29" y="10"/>
                  </a:lnTo>
                  <a:lnTo>
                    <a:pt x="49" y="7"/>
                  </a:lnTo>
                  <a:lnTo>
                    <a:pt x="72" y="4"/>
                  </a:lnTo>
                  <a:lnTo>
                    <a:pt x="96" y="2"/>
                  </a:lnTo>
                  <a:lnTo>
                    <a:pt x="124" y="0"/>
                  </a:lnTo>
                  <a:lnTo>
                    <a:pt x="154" y="2"/>
                  </a:lnTo>
                  <a:lnTo>
                    <a:pt x="183" y="4"/>
                  </a:lnTo>
                  <a:lnTo>
                    <a:pt x="211" y="10"/>
                  </a:lnTo>
                  <a:lnTo>
                    <a:pt x="211" y="13"/>
                  </a:lnTo>
                  <a:lnTo>
                    <a:pt x="211" y="20"/>
                  </a:lnTo>
                  <a:lnTo>
                    <a:pt x="211" y="31"/>
                  </a:lnTo>
                  <a:lnTo>
                    <a:pt x="213" y="45"/>
                  </a:lnTo>
                  <a:lnTo>
                    <a:pt x="216" y="59"/>
                  </a:lnTo>
                  <a:lnTo>
                    <a:pt x="224" y="72"/>
                  </a:lnTo>
                  <a:lnTo>
                    <a:pt x="234" y="86"/>
                  </a:lnTo>
                  <a:lnTo>
                    <a:pt x="249" y="97"/>
                  </a:lnTo>
                  <a:lnTo>
                    <a:pt x="270" y="104"/>
                  </a:lnTo>
                  <a:lnTo>
                    <a:pt x="296" y="107"/>
                  </a:lnTo>
                  <a:lnTo>
                    <a:pt x="299" y="107"/>
                  </a:lnTo>
                  <a:lnTo>
                    <a:pt x="304" y="107"/>
                  </a:lnTo>
                  <a:lnTo>
                    <a:pt x="309" y="108"/>
                  </a:lnTo>
                  <a:lnTo>
                    <a:pt x="314" y="108"/>
                  </a:lnTo>
                  <a:lnTo>
                    <a:pt x="321" y="112"/>
                  </a:lnTo>
                  <a:lnTo>
                    <a:pt x="326" y="117"/>
                  </a:lnTo>
                  <a:lnTo>
                    <a:pt x="331" y="122"/>
                  </a:lnTo>
                  <a:lnTo>
                    <a:pt x="334" y="130"/>
                  </a:lnTo>
                  <a:lnTo>
                    <a:pt x="335" y="141"/>
                  </a:lnTo>
                  <a:lnTo>
                    <a:pt x="313" y="141"/>
                  </a:lnTo>
                  <a:lnTo>
                    <a:pt x="309" y="141"/>
                  </a:lnTo>
                  <a:lnTo>
                    <a:pt x="304" y="141"/>
                  </a:lnTo>
                  <a:lnTo>
                    <a:pt x="296" y="143"/>
                  </a:lnTo>
                  <a:lnTo>
                    <a:pt x="286" y="145"/>
                  </a:lnTo>
                  <a:lnTo>
                    <a:pt x="275" y="149"/>
                  </a:lnTo>
                  <a:lnTo>
                    <a:pt x="263" y="158"/>
                  </a:lnTo>
                  <a:lnTo>
                    <a:pt x="254" y="169"/>
                  </a:lnTo>
                  <a:lnTo>
                    <a:pt x="245" y="184"/>
                  </a:lnTo>
                  <a:lnTo>
                    <a:pt x="239" y="204"/>
                  </a:lnTo>
                  <a:lnTo>
                    <a:pt x="237" y="228"/>
                  </a:lnTo>
                  <a:lnTo>
                    <a:pt x="237" y="254"/>
                  </a:lnTo>
                  <a:lnTo>
                    <a:pt x="240" y="276"/>
                  </a:lnTo>
                  <a:lnTo>
                    <a:pt x="245" y="294"/>
                  </a:lnTo>
                  <a:lnTo>
                    <a:pt x="252" y="307"/>
                  </a:lnTo>
                  <a:lnTo>
                    <a:pt x="260" y="318"/>
                  </a:lnTo>
                  <a:lnTo>
                    <a:pt x="267" y="325"/>
                  </a:lnTo>
                  <a:lnTo>
                    <a:pt x="275" y="331"/>
                  </a:lnTo>
                  <a:lnTo>
                    <a:pt x="283" y="335"/>
                  </a:lnTo>
                  <a:lnTo>
                    <a:pt x="290" y="336"/>
                  </a:lnTo>
                  <a:lnTo>
                    <a:pt x="296" y="336"/>
                  </a:lnTo>
                  <a:lnTo>
                    <a:pt x="299" y="336"/>
                  </a:lnTo>
                  <a:lnTo>
                    <a:pt x="304" y="336"/>
                  </a:lnTo>
                  <a:lnTo>
                    <a:pt x="308" y="336"/>
                  </a:lnTo>
                  <a:lnTo>
                    <a:pt x="311" y="336"/>
                  </a:lnTo>
                  <a:lnTo>
                    <a:pt x="313" y="336"/>
                  </a:lnTo>
                  <a:lnTo>
                    <a:pt x="316" y="336"/>
                  </a:lnTo>
                  <a:lnTo>
                    <a:pt x="317" y="336"/>
                  </a:lnTo>
                  <a:lnTo>
                    <a:pt x="319" y="336"/>
                  </a:lnTo>
                  <a:lnTo>
                    <a:pt x="317" y="33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111"/>
            <p:cNvSpPr>
              <a:spLocks/>
            </p:cNvSpPr>
            <p:nvPr/>
          </p:nvSpPr>
          <p:spPr bwMode="auto">
            <a:xfrm>
              <a:off x="2625" y="1819"/>
              <a:ext cx="114" cy="116"/>
            </a:xfrm>
            <a:custGeom>
              <a:avLst/>
              <a:gdLst>
                <a:gd name="T0" fmla="*/ 0 w 229"/>
                <a:gd name="T1" fmla="*/ 0 h 233"/>
                <a:gd name="T2" fmla="*/ 0 w 229"/>
                <a:gd name="T3" fmla="*/ 0 h 233"/>
                <a:gd name="T4" fmla="*/ 0 w 229"/>
                <a:gd name="T5" fmla="*/ 0 h 233"/>
                <a:gd name="T6" fmla="*/ 0 w 229"/>
                <a:gd name="T7" fmla="*/ 0 h 233"/>
                <a:gd name="T8" fmla="*/ 0 w 229"/>
                <a:gd name="T9" fmla="*/ 0 h 233"/>
                <a:gd name="T10" fmla="*/ 0 w 229"/>
                <a:gd name="T11" fmla="*/ 0 h 233"/>
                <a:gd name="T12" fmla="*/ 0 w 229"/>
                <a:gd name="T13" fmla="*/ 0 h 233"/>
                <a:gd name="T14" fmla="*/ 0 w 229"/>
                <a:gd name="T15" fmla="*/ 0 h 233"/>
                <a:gd name="T16" fmla="*/ 0 w 229"/>
                <a:gd name="T17" fmla="*/ 0 h 233"/>
                <a:gd name="T18" fmla="*/ 0 w 229"/>
                <a:gd name="T19" fmla="*/ 0 h 233"/>
                <a:gd name="T20" fmla="*/ 0 w 229"/>
                <a:gd name="T21" fmla="*/ 0 h 233"/>
                <a:gd name="T22" fmla="*/ 0 w 229"/>
                <a:gd name="T23" fmla="*/ 0 h 233"/>
                <a:gd name="T24" fmla="*/ 0 w 229"/>
                <a:gd name="T25" fmla="*/ 0 h 233"/>
                <a:gd name="T26" fmla="*/ 0 w 229"/>
                <a:gd name="T27" fmla="*/ 0 h 233"/>
                <a:gd name="T28" fmla="*/ 0 w 229"/>
                <a:gd name="T29" fmla="*/ 0 h 233"/>
                <a:gd name="T30" fmla="*/ 0 w 229"/>
                <a:gd name="T31" fmla="*/ 0 h 233"/>
                <a:gd name="T32" fmla="*/ 0 w 229"/>
                <a:gd name="T33" fmla="*/ 0 h 233"/>
                <a:gd name="T34" fmla="*/ 0 w 229"/>
                <a:gd name="T35" fmla="*/ 0 h 233"/>
                <a:gd name="T36" fmla="*/ 0 w 229"/>
                <a:gd name="T37" fmla="*/ 0 h 233"/>
                <a:gd name="T38" fmla="*/ 0 w 229"/>
                <a:gd name="T39" fmla="*/ 0 h 233"/>
                <a:gd name="T40" fmla="*/ 0 w 229"/>
                <a:gd name="T41" fmla="*/ 0 h 233"/>
                <a:gd name="T42" fmla="*/ 0 w 229"/>
                <a:gd name="T43" fmla="*/ 0 h 233"/>
                <a:gd name="T44" fmla="*/ 0 w 229"/>
                <a:gd name="T45" fmla="*/ 0 h 233"/>
                <a:gd name="T46" fmla="*/ 0 w 229"/>
                <a:gd name="T47" fmla="*/ 0 h 233"/>
                <a:gd name="T48" fmla="*/ 0 w 229"/>
                <a:gd name="T49" fmla="*/ 0 h 233"/>
                <a:gd name="T50" fmla="*/ 0 w 229"/>
                <a:gd name="T51" fmla="*/ 0 h 233"/>
                <a:gd name="T52" fmla="*/ 0 w 229"/>
                <a:gd name="T53" fmla="*/ 0 h 233"/>
                <a:gd name="T54" fmla="*/ 0 w 229"/>
                <a:gd name="T55" fmla="*/ 0 h 233"/>
                <a:gd name="T56" fmla="*/ 0 w 229"/>
                <a:gd name="T57" fmla="*/ 0 h 233"/>
                <a:gd name="T58" fmla="*/ 0 w 229"/>
                <a:gd name="T59" fmla="*/ 0 h 233"/>
                <a:gd name="T60" fmla="*/ 0 w 229"/>
                <a:gd name="T61" fmla="*/ 0 h 233"/>
                <a:gd name="T62" fmla="*/ 0 w 229"/>
                <a:gd name="T63" fmla="*/ 0 h 233"/>
                <a:gd name="T64" fmla="*/ 0 w 229"/>
                <a:gd name="T65" fmla="*/ 0 h 233"/>
                <a:gd name="T66" fmla="*/ 0 w 229"/>
                <a:gd name="T67" fmla="*/ 0 h 233"/>
                <a:gd name="T68" fmla="*/ 0 w 229"/>
                <a:gd name="T69" fmla="*/ 0 h 233"/>
                <a:gd name="T70" fmla="*/ 0 w 229"/>
                <a:gd name="T71" fmla="*/ 0 h 233"/>
                <a:gd name="T72" fmla="*/ 0 w 229"/>
                <a:gd name="T73" fmla="*/ 0 h 233"/>
                <a:gd name="T74" fmla="*/ 0 w 229"/>
                <a:gd name="T75" fmla="*/ 0 h 233"/>
                <a:gd name="T76" fmla="*/ 0 w 229"/>
                <a:gd name="T77" fmla="*/ 0 h 233"/>
                <a:gd name="T78" fmla="*/ 0 w 229"/>
                <a:gd name="T79" fmla="*/ 0 h 233"/>
                <a:gd name="T80" fmla="*/ 0 w 229"/>
                <a:gd name="T81" fmla="*/ 0 h 233"/>
                <a:gd name="T82" fmla="*/ 0 w 229"/>
                <a:gd name="T83" fmla="*/ 0 h 233"/>
                <a:gd name="T84" fmla="*/ 0 w 229"/>
                <a:gd name="T85" fmla="*/ 0 h 233"/>
                <a:gd name="T86" fmla="*/ 0 w 229"/>
                <a:gd name="T87" fmla="*/ 0 h 233"/>
                <a:gd name="T88" fmla="*/ 0 w 229"/>
                <a:gd name="T89" fmla="*/ 0 h 233"/>
                <a:gd name="T90" fmla="*/ 0 w 229"/>
                <a:gd name="T91" fmla="*/ 0 h 233"/>
                <a:gd name="T92" fmla="*/ 0 w 229"/>
                <a:gd name="T93" fmla="*/ 0 h 233"/>
                <a:gd name="T94" fmla="*/ 0 w 229"/>
                <a:gd name="T95" fmla="*/ 0 h 233"/>
                <a:gd name="T96" fmla="*/ 0 w 229"/>
                <a:gd name="T97" fmla="*/ 0 h 233"/>
                <a:gd name="T98" fmla="*/ 0 w 229"/>
                <a:gd name="T99" fmla="*/ 0 h 233"/>
                <a:gd name="T100" fmla="*/ 0 w 229"/>
                <a:gd name="T101" fmla="*/ 0 h 233"/>
                <a:gd name="T102" fmla="*/ 0 w 229"/>
                <a:gd name="T103" fmla="*/ 0 h 233"/>
                <a:gd name="T104" fmla="*/ 0 w 229"/>
                <a:gd name="T105" fmla="*/ 0 h 23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9"/>
                <a:gd name="T160" fmla="*/ 0 h 233"/>
                <a:gd name="T161" fmla="*/ 229 w 229"/>
                <a:gd name="T162" fmla="*/ 233 h 233"/>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9" h="233">
                  <a:moveTo>
                    <a:pt x="227" y="34"/>
                  </a:moveTo>
                  <a:lnTo>
                    <a:pt x="225" y="38"/>
                  </a:lnTo>
                  <a:lnTo>
                    <a:pt x="217" y="46"/>
                  </a:lnTo>
                  <a:lnTo>
                    <a:pt x="204" y="57"/>
                  </a:lnTo>
                  <a:lnTo>
                    <a:pt x="191" y="74"/>
                  </a:lnTo>
                  <a:lnTo>
                    <a:pt x="178" y="95"/>
                  </a:lnTo>
                  <a:lnTo>
                    <a:pt x="168" y="118"/>
                  </a:lnTo>
                  <a:lnTo>
                    <a:pt x="163" y="143"/>
                  </a:lnTo>
                  <a:lnTo>
                    <a:pt x="165" y="170"/>
                  </a:lnTo>
                  <a:lnTo>
                    <a:pt x="175" y="200"/>
                  </a:lnTo>
                  <a:lnTo>
                    <a:pt x="194" y="231"/>
                  </a:lnTo>
                  <a:lnTo>
                    <a:pt x="193" y="231"/>
                  </a:lnTo>
                  <a:lnTo>
                    <a:pt x="186" y="231"/>
                  </a:lnTo>
                  <a:lnTo>
                    <a:pt x="176" y="233"/>
                  </a:lnTo>
                  <a:lnTo>
                    <a:pt x="163" y="233"/>
                  </a:lnTo>
                  <a:lnTo>
                    <a:pt x="149" y="233"/>
                  </a:lnTo>
                  <a:lnTo>
                    <a:pt x="134" y="233"/>
                  </a:lnTo>
                  <a:lnTo>
                    <a:pt x="117" y="231"/>
                  </a:lnTo>
                  <a:lnTo>
                    <a:pt x="103" y="228"/>
                  </a:lnTo>
                  <a:lnTo>
                    <a:pt x="88" y="223"/>
                  </a:lnTo>
                  <a:lnTo>
                    <a:pt x="75" y="216"/>
                  </a:lnTo>
                  <a:lnTo>
                    <a:pt x="62" y="207"/>
                  </a:lnTo>
                  <a:lnTo>
                    <a:pt x="49" y="193"/>
                  </a:lnTo>
                  <a:lnTo>
                    <a:pt x="36" y="177"/>
                  </a:lnTo>
                  <a:lnTo>
                    <a:pt x="24" y="157"/>
                  </a:lnTo>
                  <a:lnTo>
                    <a:pt x="13" y="136"/>
                  </a:lnTo>
                  <a:lnTo>
                    <a:pt x="4" y="113"/>
                  </a:lnTo>
                  <a:lnTo>
                    <a:pt x="1" y="87"/>
                  </a:lnTo>
                  <a:lnTo>
                    <a:pt x="0" y="59"/>
                  </a:lnTo>
                  <a:lnTo>
                    <a:pt x="4" y="29"/>
                  </a:lnTo>
                  <a:lnTo>
                    <a:pt x="14" y="0"/>
                  </a:lnTo>
                  <a:lnTo>
                    <a:pt x="13" y="3"/>
                  </a:lnTo>
                  <a:lnTo>
                    <a:pt x="13" y="16"/>
                  </a:lnTo>
                  <a:lnTo>
                    <a:pt x="14" y="34"/>
                  </a:lnTo>
                  <a:lnTo>
                    <a:pt x="18" y="57"/>
                  </a:lnTo>
                  <a:lnTo>
                    <a:pt x="24" y="80"/>
                  </a:lnTo>
                  <a:lnTo>
                    <a:pt x="34" y="105"/>
                  </a:lnTo>
                  <a:lnTo>
                    <a:pt x="49" y="125"/>
                  </a:lnTo>
                  <a:lnTo>
                    <a:pt x="68" y="141"/>
                  </a:lnTo>
                  <a:lnTo>
                    <a:pt x="96" y="151"/>
                  </a:lnTo>
                  <a:lnTo>
                    <a:pt x="131" y="152"/>
                  </a:lnTo>
                  <a:lnTo>
                    <a:pt x="131" y="149"/>
                  </a:lnTo>
                  <a:lnTo>
                    <a:pt x="132" y="141"/>
                  </a:lnTo>
                  <a:lnTo>
                    <a:pt x="134" y="131"/>
                  </a:lnTo>
                  <a:lnTo>
                    <a:pt x="139" y="118"/>
                  </a:lnTo>
                  <a:lnTo>
                    <a:pt x="145" y="102"/>
                  </a:lnTo>
                  <a:lnTo>
                    <a:pt x="155" y="87"/>
                  </a:lnTo>
                  <a:lnTo>
                    <a:pt x="167" y="70"/>
                  </a:lnTo>
                  <a:lnTo>
                    <a:pt x="183" y="56"/>
                  </a:lnTo>
                  <a:lnTo>
                    <a:pt x="204" y="44"/>
                  </a:lnTo>
                  <a:lnTo>
                    <a:pt x="229" y="34"/>
                  </a:lnTo>
                  <a:lnTo>
                    <a:pt x="227" y="3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112"/>
            <p:cNvSpPr>
              <a:spLocks/>
            </p:cNvSpPr>
            <p:nvPr/>
          </p:nvSpPr>
          <p:spPr bwMode="auto">
            <a:xfrm>
              <a:off x="2630" y="1744"/>
              <a:ext cx="66" cy="20"/>
            </a:xfrm>
            <a:custGeom>
              <a:avLst/>
              <a:gdLst>
                <a:gd name="T0" fmla="*/ 0 w 131"/>
                <a:gd name="T1" fmla="*/ 0 h 41"/>
                <a:gd name="T2" fmla="*/ 1 w 131"/>
                <a:gd name="T3" fmla="*/ 0 h 41"/>
                <a:gd name="T4" fmla="*/ 1 w 131"/>
                <a:gd name="T5" fmla="*/ 0 h 41"/>
                <a:gd name="T6" fmla="*/ 1 w 131"/>
                <a:gd name="T7" fmla="*/ 0 h 41"/>
                <a:gd name="T8" fmla="*/ 1 w 131"/>
                <a:gd name="T9" fmla="*/ 0 h 41"/>
                <a:gd name="T10" fmla="*/ 1 w 131"/>
                <a:gd name="T11" fmla="*/ 0 h 41"/>
                <a:gd name="T12" fmla="*/ 1 w 131"/>
                <a:gd name="T13" fmla="*/ 0 h 41"/>
                <a:gd name="T14" fmla="*/ 1 w 131"/>
                <a:gd name="T15" fmla="*/ 0 h 41"/>
                <a:gd name="T16" fmla="*/ 1 w 131"/>
                <a:gd name="T17" fmla="*/ 0 h 41"/>
                <a:gd name="T18" fmla="*/ 1 w 131"/>
                <a:gd name="T19" fmla="*/ 0 h 41"/>
                <a:gd name="T20" fmla="*/ 1 w 131"/>
                <a:gd name="T21" fmla="*/ 0 h 41"/>
                <a:gd name="T22" fmla="*/ 1 w 131"/>
                <a:gd name="T23" fmla="*/ 0 h 41"/>
                <a:gd name="T24" fmla="*/ 1 w 131"/>
                <a:gd name="T25" fmla="*/ 0 h 41"/>
                <a:gd name="T26" fmla="*/ 1 w 131"/>
                <a:gd name="T27" fmla="*/ 0 h 41"/>
                <a:gd name="T28" fmla="*/ 1 w 131"/>
                <a:gd name="T29" fmla="*/ 0 h 41"/>
                <a:gd name="T30" fmla="*/ 0 w 131"/>
                <a:gd name="T31" fmla="*/ 0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1"/>
                <a:gd name="T49" fmla="*/ 0 h 41"/>
                <a:gd name="T50" fmla="*/ 131 w 131"/>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1" h="41">
                  <a:moveTo>
                    <a:pt x="0" y="0"/>
                  </a:moveTo>
                  <a:lnTo>
                    <a:pt x="2" y="41"/>
                  </a:lnTo>
                  <a:lnTo>
                    <a:pt x="3" y="41"/>
                  </a:lnTo>
                  <a:lnTo>
                    <a:pt x="10" y="39"/>
                  </a:lnTo>
                  <a:lnTo>
                    <a:pt x="21" y="39"/>
                  </a:lnTo>
                  <a:lnTo>
                    <a:pt x="34" y="38"/>
                  </a:lnTo>
                  <a:lnTo>
                    <a:pt x="49" y="38"/>
                  </a:lnTo>
                  <a:lnTo>
                    <a:pt x="65" y="36"/>
                  </a:lnTo>
                  <a:lnTo>
                    <a:pt x="83" y="36"/>
                  </a:lnTo>
                  <a:lnTo>
                    <a:pt x="101" y="36"/>
                  </a:lnTo>
                  <a:lnTo>
                    <a:pt x="116" y="36"/>
                  </a:lnTo>
                  <a:lnTo>
                    <a:pt x="131" y="38"/>
                  </a:lnTo>
                  <a:lnTo>
                    <a:pt x="131" y="2"/>
                  </a:lnTo>
                  <a:lnTo>
                    <a:pt x="2"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113"/>
            <p:cNvSpPr>
              <a:spLocks/>
            </p:cNvSpPr>
            <p:nvPr/>
          </p:nvSpPr>
          <p:spPr bwMode="auto">
            <a:xfrm>
              <a:off x="2708" y="1744"/>
              <a:ext cx="43" cy="60"/>
            </a:xfrm>
            <a:custGeom>
              <a:avLst/>
              <a:gdLst>
                <a:gd name="T0" fmla="*/ 0 w 85"/>
                <a:gd name="T1" fmla="*/ 0 h 121"/>
                <a:gd name="T2" fmla="*/ 1 w 85"/>
                <a:gd name="T3" fmla="*/ 0 h 121"/>
                <a:gd name="T4" fmla="*/ 1 w 85"/>
                <a:gd name="T5" fmla="*/ 0 h 121"/>
                <a:gd name="T6" fmla="*/ 1 w 85"/>
                <a:gd name="T7" fmla="*/ 0 h 121"/>
                <a:gd name="T8" fmla="*/ 1 w 85"/>
                <a:gd name="T9" fmla="*/ 0 h 121"/>
                <a:gd name="T10" fmla="*/ 1 w 85"/>
                <a:gd name="T11" fmla="*/ 0 h 121"/>
                <a:gd name="T12" fmla="*/ 1 w 85"/>
                <a:gd name="T13" fmla="*/ 0 h 121"/>
                <a:gd name="T14" fmla="*/ 1 w 85"/>
                <a:gd name="T15" fmla="*/ 0 h 121"/>
                <a:gd name="T16" fmla="*/ 1 w 85"/>
                <a:gd name="T17" fmla="*/ 0 h 121"/>
                <a:gd name="T18" fmla="*/ 1 w 85"/>
                <a:gd name="T19" fmla="*/ 0 h 121"/>
                <a:gd name="T20" fmla="*/ 1 w 85"/>
                <a:gd name="T21" fmla="*/ 0 h 121"/>
                <a:gd name="T22" fmla="*/ 1 w 85"/>
                <a:gd name="T23" fmla="*/ 0 h 121"/>
                <a:gd name="T24" fmla="*/ 1 w 85"/>
                <a:gd name="T25" fmla="*/ 0 h 121"/>
                <a:gd name="T26" fmla="*/ 1 w 85"/>
                <a:gd name="T27" fmla="*/ 0 h 121"/>
                <a:gd name="T28" fmla="*/ 1 w 85"/>
                <a:gd name="T29" fmla="*/ 0 h 121"/>
                <a:gd name="T30" fmla="*/ 1 w 85"/>
                <a:gd name="T31" fmla="*/ 0 h 121"/>
                <a:gd name="T32" fmla="*/ 1 w 85"/>
                <a:gd name="T33" fmla="*/ 0 h 121"/>
                <a:gd name="T34" fmla="*/ 1 w 85"/>
                <a:gd name="T35" fmla="*/ 0 h 121"/>
                <a:gd name="T36" fmla="*/ 1 w 85"/>
                <a:gd name="T37" fmla="*/ 0 h 121"/>
                <a:gd name="T38" fmla="*/ 1 w 85"/>
                <a:gd name="T39" fmla="*/ 0 h 121"/>
                <a:gd name="T40" fmla="*/ 1 w 85"/>
                <a:gd name="T41" fmla="*/ 0 h 121"/>
                <a:gd name="T42" fmla="*/ 1 w 85"/>
                <a:gd name="T43" fmla="*/ 0 h 121"/>
                <a:gd name="T44" fmla="*/ 1 w 85"/>
                <a:gd name="T45" fmla="*/ 0 h 121"/>
                <a:gd name="T46" fmla="*/ 1 w 85"/>
                <a:gd name="T47" fmla="*/ 0 h 121"/>
                <a:gd name="T48" fmla="*/ 1 w 85"/>
                <a:gd name="T49" fmla="*/ 0 h 121"/>
                <a:gd name="T50" fmla="*/ 0 w 85"/>
                <a:gd name="T51" fmla="*/ 0 h 1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5"/>
                <a:gd name="T79" fmla="*/ 0 h 121"/>
                <a:gd name="T80" fmla="*/ 85 w 85"/>
                <a:gd name="T81" fmla="*/ 121 h 1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5" h="121">
                  <a:moveTo>
                    <a:pt x="0" y="0"/>
                  </a:moveTo>
                  <a:lnTo>
                    <a:pt x="1" y="38"/>
                  </a:lnTo>
                  <a:lnTo>
                    <a:pt x="4" y="39"/>
                  </a:lnTo>
                  <a:lnTo>
                    <a:pt x="9" y="41"/>
                  </a:lnTo>
                  <a:lnTo>
                    <a:pt x="14" y="43"/>
                  </a:lnTo>
                  <a:lnTo>
                    <a:pt x="21" y="46"/>
                  </a:lnTo>
                  <a:lnTo>
                    <a:pt x="27" y="51"/>
                  </a:lnTo>
                  <a:lnTo>
                    <a:pt x="32" y="56"/>
                  </a:lnTo>
                  <a:lnTo>
                    <a:pt x="37" y="61"/>
                  </a:lnTo>
                  <a:lnTo>
                    <a:pt x="40" y="66"/>
                  </a:lnTo>
                  <a:lnTo>
                    <a:pt x="42" y="74"/>
                  </a:lnTo>
                  <a:lnTo>
                    <a:pt x="42" y="80"/>
                  </a:lnTo>
                  <a:lnTo>
                    <a:pt x="42" y="87"/>
                  </a:lnTo>
                  <a:lnTo>
                    <a:pt x="42" y="95"/>
                  </a:lnTo>
                  <a:lnTo>
                    <a:pt x="44" y="102"/>
                  </a:lnTo>
                  <a:lnTo>
                    <a:pt x="45" y="107"/>
                  </a:lnTo>
                  <a:lnTo>
                    <a:pt x="49" y="113"/>
                  </a:lnTo>
                  <a:lnTo>
                    <a:pt x="55" y="117"/>
                  </a:lnTo>
                  <a:lnTo>
                    <a:pt x="62" y="120"/>
                  </a:lnTo>
                  <a:lnTo>
                    <a:pt x="72" y="121"/>
                  </a:lnTo>
                  <a:lnTo>
                    <a:pt x="85" y="121"/>
                  </a:lnTo>
                  <a:lnTo>
                    <a:pt x="85" y="2"/>
                  </a:lnTo>
                  <a:lnTo>
                    <a:pt x="1"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114"/>
            <p:cNvSpPr>
              <a:spLocks/>
            </p:cNvSpPr>
            <p:nvPr/>
          </p:nvSpPr>
          <p:spPr bwMode="auto">
            <a:xfrm>
              <a:off x="3014" y="2006"/>
              <a:ext cx="19" cy="16"/>
            </a:xfrm>
            <a:custGeom>
              <a:avLst/>
              <a:gdLst>
                <a:gd name="T0" fmla="*/ 0 w 36"/>
                <a:gd name="T1" fmla="*/ 0 h 33"/>
                <a:gd name="T2" fmla="*/ 1 w 36"/>
                <a:gd name="T3" fmla="*/ 0 h 33"/>
                <a:gd name="T4" fmla="*/ 1 w 36"/>
                <a:gd name="T5" fmla="*/ 0 h 33"/>
                <a:gd name="T6" fmla="*/ 1 w 36"/>
                <a:gd name="T7" fmla="*/ 0 h 33"/>
                <a:gd name="T8" fmla="*/ 0 w 36"/>
                <a:gd name="T9" fmla="*/ 0 h 33"/>
                <a:gd name="T10" fmla="*/ 0 w 36"/>
                <a:gd name="T11" fmla="*/ 0 h 33"/>
                <a:gd name="T12" fmla="*/ 0 w 36"/>
                <a:gd name="T13" fmla="*/ 0 h 33"/>
                <a:gd name="T14" fmla="*/ 0 w 36"/>
                <a:gd name="T15" fmla="*/ 0 h 33"/>
                <a:gd name="T16" fmla="*/ 0 w 36"/>
                <a:gd name="T17" fmla="*/ 0 h 33"/>
                <a:gd name="T18" fmla="*/ 0 w 36"/>
                <a:gd name="T19" fmla="*/ 0 h 33"/>
                <a:gd name="T20" fmla="*/ 0 w 36"/>
                <a:gd name="T21" fmla="*/ 0 h 33"/>
                <a:gd name="T22" fmla="*/ 1 w 36"/>
                <a:gd name="T23" fmla="*/ 0 h 33"/>
                <a:gd name="T24" fmla="*/ 1 w 36"/>
                <a:gd name="T25" fmla="*/ 0 h 33"/>
                <a:gd name="T26" fmla="*/ 1 w 36"/>
                <a:gd name="T27" fmla="*/ 0 h 33"/>
                <a:gd name="T28" fmla="*/ 1 w 36"/>
                <a:gd name="T29" fmla="*/ 0 h 33"/>
                <a:gd name="T30" fmla="*/ 0 w 36"/>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3"/>
                <a:gd name="T50" fmla="*/ 36 w 36"/>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3">
                  <a:moveTo>
                    <a:pt x="0" y="0"/>
                  </a:moveTo>
                  <a:lnTo>
                    <a:pt x="2" y="3"/>
                  </a:lnTo>
                  <a:lnTo>
                    <a:pt x="2" y="8"/>
                  </a:lnTo>
                  <a:lnTo>
                    <a:pt x="2" y="11"/>
                  </a:lnTo>
                  <a:lnTo>
                    <a:pt x="0" y="15"/>
                  </a:lnTo>
                  <a:lnTo>
                    <a:pt x="0" y="18"/>
                  </a:lnTo>
                  <a:lnTo>
                    <a:pt x="0" y="21"/>
                  </a:lnTo>
                  <a:lnTo>
                    <a:pt x="0" y="24"/>
                  </a:lnTo>
                  <a:lnTo>
                    <a:pt x="0" y="26"/>
                  </a:lnTo>
                  <a:lnTo>
                    <a:pt x="0" y="29"/>
                  </a:lnTo>
                  <a:lnTo>
                    <a:pt x="0" y="33"/>
                  </a:lnTo>
                  <a:lnTo>
                    <a:pt x="36" y="33"/>
                  </a:lnTo>
                  <a:lnTo>
                    <a:pt x="36" y="0"/>
                  </a:lnTo>
                  <a:lnTo>
                    <a:pt x="2"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115"/>
            <p:cNvSpPr>
              <a:spLocks/>
            </p:cNvSpPr>
            <p:nvPr/>
          </p:nvSpPr>
          <p:spPr bwMode="auto">
            <a:xfrm>
              <a:off x="3014" y="1981"/>
              <a:ext cx="19" cy="17"/>
            </a:xfrm>
            <a:custGeom>
              <a:avLst/>
              <a:gdLst>
                <a:gd name="T0" fmla="*/ 0 w 36"/>
                <a:gd name="T1" fmla="*/ 0 h 32"/>
                <a:gd name="T2" fmla="*/ 1 w 36"/>
                <a:gd name="T3" fmla="*/ 1 h 32"/>
                <a:gd name="T4" fmla="*/ 1 w 36"/>
                <a:gd name="T5" fmla="*/ 1 h 32"/>
                <a:gd name="T6" fmla="*/ 1 w 36"/>
                <a:gd name="T7" fmla="*/ 1 h 32"/>
                <a:gd name="T8" fmla="*/ 1 w 36"/>
                <a:gd name="T9" fmla="*/ 1 h 32"/>
                <a:gd name="T10" fmla="*/ 1 w 36"/>
                <a:gd name="T11" fmla="*/ 1 h 32"/>
                <a:gd name="T12" fmla="*/ 1 w 36"/>
                <a:gd name="T13" fmla="*/ 1 h 32"/>
                <a:gd name="T14" fmla="*/ 1 w 36"/>
                <a:gd name="T15" fmla="*/ 1 h 32"/>
                <a:gd name="T16" fmla="*/ 1 w 36"/>
                <a:gd name="T17" fmla="*/ 1 h 32"/>
                <a:gd name="T18" fmla="*/ 1 w 36"/>
                <a:gd name="T19" fmla="*/ 1 h 32"/>
                <a:gd name="T20" fmla="*/ 1 w 36"/>
                <a:gd name="T21" fmla="*/ 1 h 32"/>
                <a:gd name="T22" fmla="*/ 1 w 36"/>
                <a:gd name="T23" fmla="*/ 1 h 32"/>
                <a:gd name="T24" fmla="*/ 1 w 36"/>
                <a:gd name="T25" fmla="*/ 1 h 32"/>
                <a:gd name="T26" fmla="*/ 1 w 36"/>
                <a:gd name="T27" fmla="*/ 1 h 32"/>
                <a:gd name="T28" fmla="*/ 1 w 36"/>
                <a:gd name="T29" fmla="*/ 1 h 32"/>
                <a:gd name="T30" fmla="*/ 0 w 36"/>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2"/>
                <a:gd name="T50" fmla="*/ 36 w 36"/>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2">
                  <a:moveTo>
                    <a:pt x="0" y="0"/>
                  </a:moveTo>
                  <a:lnTo>
                    <a:pt x="2" y="5"/>
                  </a:lnTo>
                  <a:lnTo>
                    <a:pt x="2" y="8"/>
                  </a:lnTo>
                  <a:lnTo>
                    <a:pt x="2" y="11"/>
                  </a:lnTo>
                  <a:lnTo>
                    <a:pt x="2" y="14"/>
                  </a:lnTo>
                  <a:lnTo>
                    <a:pt x="2" y="18"/>
                  </a:lnTo>
                  <a:lnTo>
                    <a:pt x="2" y="21"/>
                  </a:lnTo>
                  <a:lnTo>
                    <a:pt x="2" y="24"/>
                  </a:lnTo>
                  <a:lnTo>
                    <a:pt x="2" y="27"/>
                  </a:lnTo>
                  <a:lnTo>
                    <a:pt x="2" y="29"/>
                  </a:lnTo>
                  <a:lnTo>
                    <a:pt x="2" y="32"/>
                  </a:lnTo>
                  <a:lnTo>
                    <a:pt x="36" y="32"/>
                  </a:lnTo>
                  <a:lnTo>
                    <a:pt x="36" y="1"/>
                  </a:lnTo>
                  <a:lnTo>
                    <a:pt x="2" y="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116"/>
            <p:cNvSpPr>
              <a:spLocks/>
            </p:cNvSpPr>
            <p:nvPr/>
          </p:nvSpPr>
          <p:spPr bwMode="auto">
            <a:xfrm>
              <a:off x="3021" y="1837"/>
              <a:ext cx="12" cy="16"/>
            </a:xfrm>
            <a:custGeom>
              <a:avLst/>
              <a:gdLst>
                <a:gd name="T0" fmla="*/ 0 w 23"/>
                <a:gd name="T1" fmla="*/ 1 h 31"/>
                <a:gd name="T2" fmla="*/ 1 w 23"/>
                <a:gd name="T3" fmla="*/ 1 h 31"/>
                <a:gd name="T4" fmla="*/ 1 w 23"/>
                <a:gd name="T5" fmla="*/ 0 h 31"/>
                <a:gd name="T6" fmla="*/ 1 w 23"/>
                <a:gd name="T7" fmla="*/ 1 h 31"/>
                <a:gd name="T8" fmla="*/ 1 w 23"/>
                <a:gd name="T9" fmla="*/ 1 h 31"/>
                <a:gd name="T10" fmla="*/ 1 w 23"/>
                <a:gd name="T11" fmla="*/ 1 h 31"/>
                <a:gd name="T12" fmla="*/ 1 w 23"/>
                <a:gd name="T13" fmla="*/ 1 h 31"/>
                <a:gd name="T14" fmla="*/ 1 w 23"/>
                <a:gd name="T15" fmla="*/ 1 h 31"/>
                <a:gd name="T16" fmla="*/ 1 w 23"/>
                <a:gd name="T17" fmla="*/ 1 h 31"/>
                <a:gd name="T18" fmla="*/ 1 w 23"/>
                <a:gd name="T19" fmla="*/ 1 h 31"/>
                <a:gd name="T20" fmla="*/ 1 w 23"/>
                <a:gd name="T21" fmla="*/ 1 h 31"/>
                <a:gd name="T22" fmla="*/ 1 w 23"/>
                <a:gd name="T23" fmla="*/ 1 h 31"/>
                <a:gd name="T24" fmla="*/ 0 w 23"/>
                <a:gd name="T25" fmla="*/ 1 h 31"/>
                <a:gd name="T26" fmla="*/ 0 w 23"/>
                <a:gd name="T27" fmla="*/ 1 h 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
                <a:gd name="T43" fmla="*/ 0 h 31"/>
                <a:gd name="T44" fmla="*/ 23 w 23"/>
                <a:gd name="T45" fmla="*/ 31 h 3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 h="31">
                  <a:moveTo>
                    <a:pt x="0" y="31"/>
                  </a:moveTo>
                  <a:lnTo>
                    <a:pt x="23" y="31"/>
                  </a:lnTo>
                  <a:lnTo>
                    <a:pt x="23" y="0"/>
                  </a:lnTo>
                  <a:lnTo>
                    <a:pt x="20" y="3"/>
                  </a:lnTo>
                  <a:lnTo>
                    <a:pt x="18" y="7"/>
                  </a:lnTo>
                  <a:lnTo>
                    <a:pt x="16" y="12"/>
                  </a:lnTo>
                  <a:lnTo>
                    <a:pt x="13" y="15"/>
                  </a:lnTo>
                  <a:lnTo>
                    <a:pt x="12" y="18"/>
                  </a:lnTo>
                  <a:lnTo>
                    <a:pt x="8" y="21"/>
                  </a:lnTo>
                  <a:lnTo>
                    <a:pt x="7" y="23"/>
                  </a:lnTo>
                  <a:lnTo>
                    <a:pt x="5" y="26"/>
                  </a:lnTo>
                  <a:lnTo>
                    <a:pt x="2" y="30"/>
                  </a:lnTo>
                  <a:lnTo>
                    <a:pt x="0" y="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117"/>
            <p:cNvSpPr>
              <a:spLocks/>
            </p:cNvSpPr>
            <p:nvPr/>
          </p:nvSpPr>
          <p:spPr bwMode="auto">
            <a:xfrm>
              <a:off x="3014" y="1958"/>
              <a:ext cx="19" cy="16"/>
            </a:xfrm>
            <a:custGeom>
              <a:avLst/>
              <a:gdLst>
                <a:gd name="T0" fmla="*/ 0 w 36"/>
                <a:gd name="T1" fmla="*/ 0 h 33"/>
                <a:gd name="T2" fmla="*/ 1 w 36"/>
                <a:gd name="T3" fmla="*/ 0 h 33"/>
                <a:gd name="T4" fmla="*/ 1 w 36"/>
                <a:gd name="T5" fmla="*/ 0 h 33"/>
                <a:gd name="T6" fmla="*/ 1 w 36"/>
                <a:gd name="T7" fmla="*/ 0 h 33"/>
                <a:gd name="T8" fmla="*/ 1 w 36"/>
                <a:gd name="T9" fmla="*/ 0 h 33"/>
                <a:gd name="T10" fmla="*/ 1 w 36"/>
                <a:gd name="T11" fmla="*/ 0 h 33"/>
                <a:gd name="T12" fmla="*/ 1 w 36"/>
                <a:gd name="T13" fmla="*/ 0 h 33"/>
                <a:gd name="T14" fmla="*/ 1 w 36"/>
                <a:gd name="T15" fmla="*/ 0 h 33"/>
                <a:gd name="T16" fmla="*/ 1 w 36"/>
                <a:gd name="T17" fmla="*/ 0 h 33"/>
                <a:gd name="T18" fmla="*/ 1 w 36"/>
                <a:gd name="T19" fmla="*/ 0 h 33"/>
                <a:gd name="T20" fmla="*/ 1 w 36"/>
                <a:gd name="T21" fmla="*/ 0 h 33"/>
                <a:gd name="T22" fmla="*/ 1 w 36"/>
                <a:gd name="T23" fmla="*/ 0 h 33"/>
                <a:gd name="T24" fmla="*/ 1 w 36"/>
                <a:gd name="T25" fmla="*/ 0 h 33"/>
                <a:gd name="T26" fmla="*/ 1 w 36"/>
                <a:gd name="T27" fmla="*/ 0 h 33"/>
                <a:gd name="T28" fmla="*/ 1 w 36"/>
                <a:gd name="T29" fmla="*/ 0 h 33"/>
                <a:gd name="T30" fmla="*/ 0 w 36"/>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3"/>
                <a:gd name="T50" fmla="*/ 36 w 36"/>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3">
                  <a:moveTo>
                    <a:pt x="0" y="0"/>
                  </a:moveTo>
                  <a:lnTo>
                    <a:pt x="2" y="3"/>
                  </a:lnTo>
                  <a:lnTo>
                    <a:pt x="2" y="7"/>
                  </a:lnTo>
                  <a:lnTo>
                    <a:pt x="2" y="10"/>
                  </a:lnTo>
                  <a:lnTo>
                    <a:pt x="2" y="13"/>
                  </a:lnTo>
                  <a:lnTo>
                    <a:pt x="2" y="16"/>
                  </a:lnTo>
                  <a:lnTo>
                    <a:pt x="2" y="20"/>
                  </a:lnTo>
                  <a:lnTo>
                    <a:pt x="2" y="23"/>
                  </a:lnTo>
                  <a:lnTo>
                    <a:pt x="2" y="26"/>
                  </a:lnTo>
                  <a:lnTo>
                    <a:pt x="2" y="30"/>
                  </a:lnTo>
                  <a:lnTo>
                    <a:pt x="2" y="33"/>
                  </a:lnTo>
                  <a:lnTo>
                    <a:pt x="36" y="33"/>
                  </a:lnTo>
                  <a:lnTo>
                    <a:pt x="36" y="0"/>
                  </a:lnTo>
                  <a:lnTo>
                    <a:pt x="2"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8" name="Freeform 118"/>
            <p:cNvSpPr>
              <a:spLocks/>
            </p:cNvSpPr>
            <p:nvPr/>
          </p:nvSpPr>
          <p:spPr bwMode="auto">
            <a:xfrm>
              <a:off x="3014" y="1861"/>
              <a:ext cx="19" cy="16"/>
            </a:xfrm>
            <a:custGeom>
              <a:avLst/>
              <a:gdLst>
                <a:gd name="T0" fmla="*/ 0 w 38"/>
                <a:gd name="T1" fmla="*/ 0 h 32"/>
                <a:gd name="T2" fmla="*/ 1 w 38"/>
                <a:gd name="T3" fmla="*/ 1 h 32"/>
                <a:gd name="T4" fmla="*/ 1 w 38"/>
                <a:gd name="T5" fmla="*/ 1 h 32"/>
                <a:gd name="T6" fmla="*/ 1 w 38"/>
                <a:gd name="T7" fmla="*/ 1 h 32"/>
                <a:gd name="T8" fmla="*/ 1 w 38"/>
                <a:gd name="T9" fmla="*/ 1 h 32"/>
                <a:gd name="T10" fmla="*/ 1 w 38"/>
                <a:gd name="T11" fmla="*/ 1 h 32"/>
                <a:gd name="T12" fmla="*/ 1 w 38"/>
                <a:gd name="T13" fmla="*/ 1 h 32"/>
                <a:gd name="T14" fmla="*/ 1 w 38"/>
                <a:gd name="T15" fmla="*/ 1 h 32"/>
                <a:gd name="T16" fmla="*/ 1 w 38"/>
                <a:gd name="T17" fmla="*/ 1 h 32"/>
                <a:gd name="T18" fmla="*/ 1 w 38"/>
                <a:gd name="T19" fmla="*/ 1 h 32"/>
                <a:gd name="T20" fmla="*/ 1 w 38"/>
                <a:gd name="T21" fmla="*/ 1 h 32"/>
                <a:gd name="T22" fmla="*/ 1 w 38"/>
                <a:gd name="T23" fmla="*/ 1 h 32"/>
                <a:gd name="T24" fmla="*/ 1 w 38"/>
                <a:gd name="T25" fmla="*/ 0 h 32"/>
                <a:gd name="T26" fmla="*/ 1 w 38"/>
                <a:gd name="T27" fmla="*/ 0 h 32"/>
                <a:gd name="T28" fmla="*/ 1 w 38"/>
                <a:gd name="T29" fmla="*/ 0 h 32"/>
                <a:gd name="T30" fmla="*/ 0 w 38"/>
                <a:gd name="T31" fmla="*/ 0 h 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8"/>
                <a:gd name="T49" fmla="*/ 0 h 32"/>
                <a:gd name="T50" fmla="*/ 38 w 38"/>
                <a:gd name="T51" fmla="*/ 32 h 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8" h="32">
                  <a:moveTo>
                    <a:pt x="0" y="0"/>
                  </a:moveTo>
                  <a:lnTo>
                    <a:pt x="2" y="1"/>
                  </a:lnTo>
                  <a:lnTo>
                    <a:pt x="2" y="3"/>
                  </a:lnTo>
                  <a:lnTo>
                    <a:pt x="2" y="6"/>
                  </a:lnTo>
                  <a:lnTo>
                    <a:pt x="2" y="9"/>
                  </a:lnTo>
                  <a:lnTo>
                    <a:pt x="2" y="13"/>
                  </a:lnTo>
                  <a:lnTo>
                    <a:pt x="2" y="16"/>
                  </a:lnTo>
                  <a:lnTo>
                    <a:pt x="2" y="19"/>
                  </a:lnTo>
                  <a:lnTo>
                    <a:pt x="2" y="23"/>
                  </a:lnTo>
                  <a:lnTo>
                    <a:pt x="2" y="27"/>
                  </a:lnTo>
                  <a:lnTo>
                    <a:pt x="2" y="32"/>
                  </a:lnTo>
                  <a:lnTo>
                    <a:pt x="38" y="32"/>
                  </a:lnTo>
                  <a:lnTo>
                    <a:pt x="38" y="0"/>
                  </a:lnTo>
                  <a:lnTo>
                    <a:pt x="2"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119"/>
            <p:cNvSpPr>
              <a:spLocks/>
            </p:cNvSpPr>
            <p:nvPr/>
          </p:nvSpPr>
          <p:spPr bwMode="auto">
            <a:xfrm>
              <a:off x="3014" y="1885"/>
              <a:ext cx="19" cy="16"/>
            </a:xfrm>
            <a:custGeom>
              <a:avLst/>
              <a:gdLst>
                <a:gd name="T0" fmla="*/ 0 w 36"/>
                <a:gd name="T1" fmla="*/ 0 h 33"/>
                <a:gd name="T2" fmla="*/ 0 w 36"/>
                <a:gd name="T3" fmla="*/ 0 h 33"/>
                <a:gd name="T4" fmla="*/ 0 w 36"/>
                <a:gd name="T5" fmla="*/ 0 h 33"/>
                <a:gd name="T6" fmla="*/ 0 w 36"/>
                <a:gd name="T7" fmla="*/ 0 h 33"/>
                <a:gd name="T8" fmla="*/ 0 w 36"/>
                <a:gd name="T9" fmla="*/ 0 h 33"/>
                <a:gd name="T10" fmla="*/ 0 w 36"/>
                <a:gd name="T11" fmla="*/ 0 h 33"/>
                <a:gd name="T12" fmla="*/ 0 w 36"/>
                <a:gd name="T13" fmla="*/ 0 h 33"/>
                <a:gd name="T14" fmla="*/ 0 w 36"/>
                <a:gd name="T15" fmla="*/ 0 h 33"/>
                <a:gd name="T16" fmla="*/ 0 w 36"/>
                <a:gd name="T17" fmla="*/ 0 h 33"/>
                <a:gd name="T18" fmla="*/ 0 w 36"/>
                <a:gd name="T19" fmla="*/ 0 h 33"/>
                <a:gd name="T20" fmla="*/ 0 w 36"/>
                <a:gd name="T21" fmla="*/ 0 h 33"/>
                <a:gd name="T22" fmla="*/ 1 w 36"/>
                <a:gd name="T23" fmla="*/ 0 h 33"/>
                <a:gd name="T24" fmla="*/ 1 w 36"/>
                <a:gd name="T25" fmla="*/ 0 h 33"/>
                <a:gd name="T26" fmla="*/ 0 w 36"/>
                <a:gd name="T27" fmla="*/ 0 h 33"/>
                <a:gd name="T28" fmla="*/ 0 w 36"/>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
                <a:gd name="T46" fmla="*/ 0 h 33"/>
                <a:gd name="T47" fmla="*/ 36 w 36"/>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 h="33">
                  <a:moveTo>
                    <a:pt x="0" y="0"/>
                  </a:moveTo>
                  <a:lnTo>
                    <a:pt x="0" y="3"/>
                  </a:lnTo>
                  <a:lnTo>
                    <a:pt x="0" y="7"/>
                  </a:lnTo>
                  <a:lnTo>
                    <a:pt x="0" y="10"/>
                  </a:lnTo>
                  <a:lnTo>
                    <a:pt x="0" y="13"/>
                  </a:lnTo>
                  <a:lnTo>
                    <a:pt x="0" y="17"/>
                  </a:lnTo>
                  <a:lnTo>
                    <a:pt x="0" y="20"/>
                  </a:lnTo>
                  <a:lnTo>
                    <a:pt x="0" y="23"/>
                  </a:lnTo>
                  <a:lnTo>
                    <a:pt x="0" y="26"/>
                  </a:lnTo>
                  <a:lnTo>
                    <a:pt x="0" y="30"/>
                  </a:lnTo>
                  <a:lnTo>
                    <a:pt x="0" y="33"/>
                  </a:lnTo>
                  <a:lnTo>
                    <a:pt x="36" y="33"/>
                  </a:lnTo>
                  <a:lnTo>
                    <a:pt x="3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120"/>
            <p:cNvSpPr>
              <a:spLocks/>
            </p:cNvSpPr>
            <p:nvPr/>
          </p:nvSpPr>
          <p:spPr bwMode="auto">
            <a:xfrm>
              <a:off x="2996" y="2030"/>
              <a:ext cx="37" cy="57"/>
            </a:xfrm>
            <a:custGeom>
              <a:avLst/>
              <a:gdLst>
                <a:gd name="T0" fmla="*/ 1 w 74"/>
                <a:gd name="T1" fmla="*/ 0 h 115"/>
                <a:gd name="T2" fmla="*/ 1 w 74"/>
                <a:gd name="T3" fmla="*/ 0 h 115"/>
                <a:gd name="T4" fmla="*/ 1 w 74"/>
                <a:gd name="T5" fmla="*/ 0 h 115"/>
                <a:gd name="T6" fmla="*/ 1 w 74"/>
                <a:gd name="T7" fmla="*/ 0 h 115"/>
                <a:gd name="T8" fmla="*/ 1 w 74"/>
                <a:gd name="T9" fmla="*/ 0 h 115"/>
                <a:gd name="T10" fmla="*/ 1 w 74"/>
                <a:gd name="T11" fmla="*/ 0 h 115"/>
                <a:gd name="T12" fmla="*/ 1 w 74"/>
                <a:gd name="T13" fmla="*/ 0 h 115"/>
                <a:gd name="T14" fmla="*/ 1 w 74"/>
                <a:gd name="T15" fmla="*/ 0 h 115"/>
                <a:gd name="T16" fmla="*/ 1 w 74"/>
                <a:gd name="T17" fmla="*/ 0 h 115"/>
                <a:gd name="T18" fmla="*/ 1 w 74"/>
                <a:gd name="T19" fmla="*/ 0 h 115"/>
                <a:gd name="T20" fmla="*/ 1 w 74"/>
                <a:gd name="T21" fmla="*/ 0 h 115"/>
                <a:gd name="T22" fmla="*/ 1 w 74"/>
                <a:gd name="T23" fmla="*/ 0 h 115"/>
                <a:gd name="T24" fmla="*/ 1 w 74"/>
                <a:gd name="T25" fmla="*/ 0 h 115"/>
                <a:gd name="T26" fmla="*/ 1 w 74"/>
                <a:gd name="T27" fmla="*/ 0 h 115"/>
                <a:gd name="T28" fmla="*/ 1 w 74"/>
                <a:gd name="T29" fmla="*/ 0 h 115"/>
                <a:gd name="T30" fmla="*/ 1 w 74"/>
                <a:gd name="T31" fmla="*/ 0 h 115"/>
                <a:gd name="T32" fmla="*/ 1 w 74"/>
                <a:gd name="T33" fmla="*/ 0 h 115"/>
                <a:gd name="T34" fmla="*/ 1 w 74"/>
                <a:gd name="T35" fmla="*/ 0 h 115"/>
                <a:gd name="T36" fmla="*/ 1 w 74"/>
                <a:gd name="T37" fmla="*/ 0 h 115"/>
                <a:gd name="T38" fmla="*/ 1 w 74"/>
                <a:gd name="T39" fmla="*/ 0 h 115"/>
                <a:gd name="T40" fmla="*/ 1 w 74"/>
                <a:gd name="T41" fmla="*/ 0 h 115"/>
                <a:gd name="T42" fmla="*/ 1 w 74"/>
                <a:gd name="T43" fmla="*/ 0 h 115"/>
                <a:gd name="T44" fmla="*/ 1 w 74"/>
                <a:gd name="T45" fmla="*/ 0 h 115"/>
                <a:gd name="T46" fmla="*/ 1 w 74"/>
                <a:gd name="T47" fmla="*/ 0 h 115"/>
                <a:gd name="T48" fmla="*/ 1 w 74"/>
                <a:gd name="T49" fmla="*/ 0 h 115"/>
                <a:gd name="T50" fmla="*/ 1 w 74"/>
                <a:gd name="T51" fmla="*/ 0 h 115"/>
                <a:gd name="T52" fmla="*/ 1 w 74"/>
                <a:gd name="T53" fmla="*/ 0 h 115"/>
                <a:gd name="T54" fmla="*/ 1 w 74"/>
                <a:gd name="T55" fmla="*/ 0 h 115"/>
                <a:gd name="T56" fmla="*/ 1 w 74"/>
                <a:gd name="T57" fmla="*/ 0 h 115"/>
                <a:gd name="T58" fmla="*/ 0 w 74"/>
                <a:gd name="T59" fmla="*/ 0 h 115"/>
                <a:gd name="T60" fmla="*/ 0 w 74"/>
                <a:gd name="T61" fmla="*/ 0 h 115"/>
                <a:gd name="T62" fmla="*/ 0 w 74"/>
                <a:gd name="T63" fmla="*/ 0 h 115"/>
                <a:gd name="T64" fmla="*/ 1 w 74"/>
                <a:gd name="T65" fmla="*/ 0 h 115"/>
                <a:gd name="T66" fmla="*/ 1 w 74"/>
                <a:gd name="T67" fmla="*/ 0 h 115"/>
                <a:gd name="T68" fmla="*/ 1 w 74"/>
                <a:gd name="T69" fmla="*/ 0 h 115"/>
                <a:gd name="T70" fmla="*/ 1 w 74"/>
                <a:gd name="T71" fmla="*/ 0 h 115"/>
                <a:gd name="T72" fmla="*/ 1 w 74"/>
                <a:gd name="T73" fmla="*/ 0 h 115"/>
                <a:gd name="T74" fmla="*/ 1 w 74"/>
                <a:gd name="T75" fmla="*/ 0 h 115"/>
                <a:gd name="T76" fmla="*/ 1 w 74"/>
                <a:gd name="T77" fmla="*/ 0 h 115"/>
                <a:gd name="T78" fmla="*/ 1 w 74"/>
                <a:gd name="T79" fmla="*/ 0 h 115"/>
                <a:gd name="T80" fmla="*/ 1 w 74"/>
                <a:gd name="T81" fmla="*/ 0 h 115"/>
                <a:gd name="T82" fmla="*/ 1 w 74"/>
                <a:gd name="T83" fmla="*/ 0 h 115"/>
                <a:gd name="T84" fmla="*/ 1 w 74"/>
                <a:gd name="T85" fmla="*/ 0 h 115"/>
                <a:gd name="T86" fmla="*/ 1 w 74"/>
                <a:gd name="T87" fmla="*/ 0 h 115"/>
                <a:gd name="T88" fmla="*/ 1 w 74"/>
                <a:gd name="T89" fmla="*/ 0 h 115"/>
                <a:gd name="T90" fmla="*/ 1 w 74"/>
                <a:gd name="T91" fmla="*/ 0 h 11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4"/>
                <a:gd name="T139" fmla="*/ 0 h 115"/>
                <a:gd name="T140" fmla="*/ 74 w 74"/>
                <a:gd name="T141" fmla="*/ 115 h 11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4" h="115">
                  <a:moveTo>
                    <a:pt x="38" y="0"/>
                  </a:moveTo>
                  <a:lnTo>
                    <a:pt x="38" y="2"/>
                  </a:lnTo>
                  <a:lnTo>
                    <a:pt x="38" y="4"/>
                  </a:lnTo>
                  <a:lnTo>
                    <a:pt x="38" y="5"/>
                  </a:lnTo>
                  <a:lnTo>
                    <a:pt x="38" y="7"/>
                  </a:lnTo>
                  <a:lnTo>
                    <a:pt x="38" y="9"/>
                  </a:lnTo>
                  <a:lnTo>
                    <a:pt x="38" y="10"/>
                  </a:lnTo>
                  <a:lnTo>
                    <a:pt x="36" y="15"/>
                  </a:lnTo>
                  <a:lnTo>
                    <a:pt x="36" y="20"/>
                  </a:lnTo>
                  <a:lnTo>
                    <a:pt x="35" y="25"/>
                  </a:lnTo>
                  <a:lnTo>
                    <a:pt x="33" y="28"/>
                  </a:lnTo>
                  <a:lnTo>
                    <a:pt x="33" y="31"/>
                  </a:lnTo>
                  <a:lnTo>
                    <a:pt x="31" y="35"/>
                  </a:lnTo>
                  <a:lnTo>
                    <a:pt x="30" y="36"/>
                  </a:lnTo>
                  <a:lnTo>
                    <a:pt x="27" y="38"/>
                  </a:lnTo>
                  <a:lnTo>
                    <a:pt x="23" y="40"/>
                  </a:lnTo>
                  <a:lnTo>
                    <a:pt x="20" y="41"/>
                  </a:lnTo>
                  <a:lnTo>
                    <a:pt x="15" y="41"/>
                  </a:lnTo>
                  <a:lnTo>
                    <a:pt x="12" y="43"/>
                  </a:lnTo>
                  <a:lnTo>
                    <a:pt x="9" y="46"/>
                  </a:lnTo>
                  <a:lnTo>
                    <a:pt x="7" y="49"/>
                  </a:lnTo>
                  <a:lnTo>
                    <a:pt x="5" y="53"/>
                  </a:lnTo>
                  <a:lnTo>
                    <a:pt x="4" y="58"/>
                  </a:lnTo>
                  <a:lnTo>
                    <a:pt x="2" y="64"/>
                  </a:lnTo>
                  <a:lnTo>
                    <a:pt x="2" y="71"/>
                  </a:lnTo>
                  <a:lnTo>
                    <a:pt x="0" y="79"/>
                  </a:lnTo>
                  <a:lnTo>
                    <a:pt x="0" y="87"/>
                  </a:lnTo>
                  <a:lnTo>
                    <a:pt x="0" y="95"/>
                  </a:lnTo>
                  <a:lnTo>
                    <a:pt x="2" y="102"/>
                  </a:lnTo>
                  <a:lnTo>
                    <a:pt x="7" y="107"/>
                  </a:lnTo>
                  <a:lnTo>
                    <a:pt x="12" y="110"/>
                  </a:lnTo>
                  <a:lnTo>
                    <a:pt x="17" y="113"/>
                  </a:lnTo>
                  <a:lnTo>
                    <a:pt x="22" y="113"/>
                  </a:lnTo>
                  <a:lnTo>
                    <a:pt x="27" y="115"/>
                  </a:lnTo>
                  <a:lnTo>
                    <a:pt x="30" y="115"/>
                  </a:lnTo>
                  <a:lnTo>
                    <a:pt x="33" y="115"/>
                  </a:lnTo>
                  <a:lnTo>
                    <a:pt x="74" y="115"/>
                  </a:lnTo>
                  <a:lnTo>
                    <a:pt x="74" y="2"/>
                  </a:lnTo>
                  <a:lnTo>
                    <a:pt x="38" y="2"/>
                  </a:lnTo>
                  <a:lnTo>
                    <a:pt x="3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121"/>
            <p:cNvSpPr>
              <a:spLocks/>
            </p:cNvSpPr>
            <p:nvPr/>
          </p:nvSpPr>
          <p:spPr bwMode="auto">
            <a:xfrm>
              <a:off x="3014" y="1933"/>
              <a:ext cx="19" cy="16"/>
            </a:xfrm>
            <a:custGeom>
              <a:avLst/>
              <a:gdLst>
                <a:gd name="T0" fmla="*/ 0 w 36"/>
                <a:gd name="T1" fmla="*/ 0 h 33"/>
                <a:gd name="T2" fmla="*/ 0 w 36"/>
                <a:gd name="T3" fmla="*/ 0 h 33"/>
                <a:gd name="T4" fmla="*/ 0 w 36"/>
                <a:gd name="T5" fmla="*/ 0 h 33"/>
                <a:gd name="T6" fmla="*/ 0 w 36"/>
                <a:gd name="T7" fmla="*/ 0 h 33"/>
                <a:gd name="T8" fmla="*/ 0 w 36"/>
                <a:gd name="T9" fmla="*/ 0 h 33"/>
                <a:gd name="T10" fmla="*/ 0 w 36"/>
                <a:gd name="T11" fmla="*/ 0 h 33"/>
                <a:gd name="T12" fmla="*/ 0 w 36"/>
                <a:gd name="T13" fmla="*/ 0 h 33"/>
                <a:gd name="T14" fmla="*/ 0 w 36"/>
                <a:gd name="T15" fmla="*/ 0 h 33"/>
                <a:gd name="T16" fmla="*/ 0 w 36"/>
                <a:gd name="T17" fmla="*/ 0 h 33"/>
                <a:gd name="T18" fmla="*/ 1 w 36"/>
                <a:gd name="T19" fmla="*/ 0 h 33"/>
                <a:gd name="T20" fmla="*/ 1 w 36"/>
                <a:gd name="T21" fmla="*/ 0 h 33"/>
                <a:gd name="T22" fmla="*/ 1 w 36"/>
                <a:gd name="T23" fmla="*/ 0 h 33"/>
                <a:gd name="T24" fmla="*/ 1 w 36"/>
                <a:gd name="T25" fmla="*/ 0 h 33"/>
                <a:gd name="T26" fmla="*/ 0 w 36"/>
                <a:gd name="T27" fmla="*/ 0 h 33"/>
                <a:gd name="T28" fmla="*/ 0 w 36"/>
                <a:gd name="T29" fmla="*/ 0 h 33"/>
                <a:gd name="T30" fmla="*/ 0 w 36"/>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33"/>
                <a:gd name="T50" fmla="*/ 36 w 36"/>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33">
                  <a:moveTo>
                    <a:pt x="0" y="0"/>
                  </a:moveTo>
                  <a:lnTo>
                    <a:pt x="0" y="5"/>
                  </a:lnTo>
                  <a:lnTo>
                    <a:pt x="0" y="6"/>
                  </a:lnTo>
                  <a:lnTo>
                    <a:pt x="0" y="10"/>
                  </a:lnTo>
                  <a:lnTo>
                    <a:pt x="0" y="13"/>
                  </a:lnTo>
                  <a:lnTo>
                    <a:pt x="0" y="16"/>
                  </a:lnTo>
                  <a:lnTo>
                    <a:pt x="0" y="20"/>
                  </a:lnTo>
                  <a:lnTo>
                    <a:pt x="0" y="23"/>
                  </a:lnTo>
                  <a:lnTo>
                    <a:pt x="0" y="26"/>
                  </a:lnTo>
                  <a:lnTo>
                    <a:pt x="2" y="29"/>
                  </a:lnTo>
                  <a:lnTo>
                    <a:pt x="2" y="33"/>
                  </a:lnTo>
                  <a:lnTo>
                    <a:pt x="36" y="33"/>
                  </a:lnTo>
                  <a:lnTo>
                    <a:pt x="36" y="1"/>
                  </a:lnTo>
                  <a:lnTo>
                    <a:pt x="0" y="1"/>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122"/>
            <p:cNvSpPr>
              <a:spLocks/>
            </p:cNvSpPr>
            <p:nvPr/>
          </p:nvSpPr>
          <p:spPr bwMode="auto">
            <a:xfrm>
              <a:off x="3014" y="1909"/>
              <a:ext cx="19" cy="17"/>
            </a:xfrm>
            <a:custGeom>
              <a:avLst/>
              <a:gdLst>
                <a:gd name="T0" fmla="*/ 0 w 36"/>
                <a:gd name="T1" fmla="*/ 0 h 33"/>
                <a:gd name="T2" fmla="*/ 0 w 36"/>
                <a:gd name="T3" fmla="*/ 1 h 33"/>
                <a:gd name="T4" fmla="*/ 0 w 36"/>
                <a:gd name="T5" fmla="*/ 1 h 33"/>
                <a:gd name="T6" fmla="*/ 0 w 36"/>
                <a:gd name="T7" fmla="*/ 1 h 33"/>
                <a:gd name="T8" fmla="*/ 0 w 36"/>
                <a:gd name="T9" fmla="*/ 1 h 33"/>
                <a:gd name="T10" fmla="*/ 0 w 36"/>
                <a:gd name="T11" fmla="*/ 1 h 33"/>
                <a:gd name="T12" fmla="*/ 0 w 36"/>
                <a:gd name="T13" fmla="*/ 1 h 33"/>
                <a:gd name="T14" fmla="*/ 0 w 36"/>
                <a:gd name="T15" fmla="*/ 1 h 33"/>
                <a:gd name="T16" fmla="*/ 0 w 36"/>
                <a:gd name="T17" fmla="*/ 1 h 33"/>
                <a:gd name="T18" fmla="*/ 0 w 36"/>
                <a:gd name="T19" fmla="*/ 1 h 33"/>
                <a:gd name="T20" fmla="*/ 0 w 36"/>
                <a:gd name="T21" fmla="*/ 1 h 33"/>
                <a:gd name="T22" fmla="*/ 1 w 36"/>
                <a:gd name="T23" fmla="*/ 1 h 33"/>
                <a:gd name="T24" fmla="*/ 1 w 36"/>
                <a:gd name="T25" fmla="*/ 0 h 33"/>
                <a:gd name="T26" fmla="*/ 0 w 36"/>
                <a:gd name="T27" fmla="*/ 0 h 33"/>
                <a:gd name="T28" fmla="*/ 0 w 36"/>
                <a:gd name="T29" fmla="*/ 0 h 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6"/>
                <a:gd name="T46" fmla="*/ 0 h 33"/>
                <a:gd name="T47" fmla="*/ 36 w 36"/>
                <a:gd name="T48" fmla="*/ 33 h 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6" h="33">
                  <a:moveTo>
                    <a:pt x="0" y="0"/>
                  </a:moveTo>
                  <a:lnTo>
                    <a:pt x="0" y="4"/>
                  </a:lnTo>
                  <a:lnTo>
                    <a:pt x="0" y="7"/>
                  </a:lnTo>
                  <a:lnTo>
                    <a:pt x="0" y="10"/>
                  </a:lnTo>
                  <a:lnTo>
                    <a:pt x="0" y="13"/>
                  </a:lnTo>
                  <a:lnTo>
                    <a:pt x="0" y="17"/>
                  </a:lnTo>
                  <a:lnTo>
                    <a:pt x="0" y="20"/>
                  </a:lnTo>
                  <a:lnTo>
                    <a:pt x="0" y="23"/>
                  </a:lnTo>
                  <a:lnTo>
                    <a:pt x="0" y="27"/>
                  </a:lnTo>
                  <a:lnTo>
                    <a:pt x="0" y="30"/>
                  </a:lnTo>
                  <a:lnTo>
                    <a:pt x="0" y="33"/>
                  </a:lnTo>
                  <a:lnTo>
                    <a:pt x="36" y="33"/>
                  </a:lnTo>
                  <a:lnTo>
                    <a:pt x="3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3" name="Freeform 123"/>
            <p:cNvSpPr>
              <a:spLocks/>
            </p:cNvSpPr>
            <p:nvPr/>
          </p:nvSpPr>
          <p:spPr bwMode="auto">
            <a:xfrm>
              <a:off x="2759" y="1782"/>
              <a:ext cx="33" cy="16"/>
            </a:xfrm>
            <a:custGeom>
              <a:avLst/>
              <a:gdLst>
                <a:gd name="T0" fmla="*/ 1 w 66"/>
                <a:gd name="T1" fmla="*/ 0 h 33"/>
                <a:gd name="T2" fmla="*/ 1 w 66"/>
                <a:gd name="T3" fmla="*/ 0 h 33"/>
                <a:gd name="T4" fmla="*/ 1 w 66"/>
                <a:gd name="T5" fmla="*/ 0 h 33"/>
                <a:gd name="T6" fmla="*/ 1 w 66"/>
                <a:gd name="T7" fmla="*/ 0 h 33"/>
                <a:gd name="T8" fmla="*/ 1 w 66"/>
                <a:gd name="T9" fmla="*/ 0 h 33"/>
                <a:gd name="T10" fmla="*/ 1 w 66"/>
                <a:gd name="T11" fmla="*/ 0 h 33"/>
                <a:gd name="T12" fmla="*/ 1 w 66"/>
                <a:gd name="T13" fmla="*/ 0 h 33"/>
                <a:gd name="T14" fmla="*/ 1 w 66"/>
                <a:gd name="T15" fmla="*/ 0 h 33"/>
                <a:gd name="T16" fmla="*/ 0 w 66"/>
                <a:gd name="T17" fmla="*/ 0 h 33"/>
                <a:gd name="T18" fmla="*/ 0 w 66"/>
                <a:gd name="T19" fmla="*/ 0 h 33"/>
                <a:gd name="T20" fmla="*/ 0 w 66"/>
                <a:gd name="T21" fmla="*/ 0 h 33"/>
                <a:gd name="T22" fmla="*/ 0 w 66"/>
                <a:gd name="T23" fmla="*/ 0 h 33"/>
                <a:gd name="T24" fmla="*/ 0 w 66"/>
                <a:gd name="T25" fmla="*/ 0 h 33"/>
                <a:gd name="T26" fmla="*/ 1 w 66"/>
                <a:gd name="T27" fmla="*/ 0 h 33"/>
                <a:gd name="T28" fmla="*/ 1 w 66"/>
                <a:gd name="T29" fmla="*/ 0 h 33"/>
                <a:gd name="T30" fmla="*/ 1 w 66"/>
                <a:gd name="T31" fmla="*/ 0 h 33"/>
                <a:gd name="T32" fmla="*/ 1 w 66"/>
                <a:gd name="T33" fmla="*/ 0 h 33"/>
                <a:gd name="T34" fmla="*/ 1 w 66"/>
                <a:gd name="T35" fmla="*/ 0 h 33"/>
                <a:gd name="T36" fmla="*/ 1 w 66"/>
                <a:gd name="T37" fmla="*/ 0 h 33"/>
                <a:gd name="T38" fmla="*/ 1 w 66"/>
                <a:gd name="T39" fmla="*/ 0 h 33"/>
                <a:gd name="T40" fmla="*/ 1 w 66"/>
                <a:gd name="T41" fmla="*/ 0 h 33"/>
                <a:gd name="T42" fmla="*/ 1 w 66"/>
                <a:gd name="T43" fmla="*/ 0 h 33"/>
                <a:gd name="T44" fmla="*/ 1 w 66"/>
                <a:gd name="T45" fmla="*/ 0 h 33"/>
                <a:gd name="T46" fmla="*/ 1 w 66"/>
                <a:gd name="T47" fmla="*/ 0 h 33"/>
                <a:gd name="T48" fmla="*/ 1 w 66"/>
                <a:gd name="T49" fmla="*/ 0 h 33"/>
                <a:gd name="T50" fmla="*/ 1 w 66"/>
                <a:gd name="T51" fmla="*/ 0 h 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6"/>
                <a:gd name="T79" fmla="*/ 0 h 33"/>
                <a:gd name="T80" fmla="*/ 66 w 66"/>
                <a:gd name="T81" fmla="*/ 33 h 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6" h="33">
                  <a:moveTo>
                    <a:pt x="15" y="0"/>
                  </a:moveTo>
                  <a:lnTo>
                    <a:pt x="13" y="2"/>
                  </a:lnTo>
                  <a:lnTo>
                    <a:pt x="12" y="2"/>
                  </a:lnTo>
                  <a:lnTo>
                    <a:pt x="8" y="3"/>
                  </a:lnTo>
                  <a:lnTo>
                    <a:pt x="7" y="5"/>
                  </a:lnTo>
                  <a:lnTo>
                    <a:pt x="5" y="7"/>
                  </a:lnTo>
                  <a:lnTo>
                    <a:pt x="3" y="8"/>
                  </a:lnTo>
                  <a:lnTo>
                    <a:pt x="2" y="10"/>
                  </a:lnTo>
                  <a:lnTo>
                    <a:pt x="0" y="13"/>
                  </a:lnTo>
                  <a:lnTo>
                    <a:pt x="0" y="15"/>
                  </a:lnTo>
                  <a:lnTo>
                    <a:pt x="0" y="18"/>
                  </a:lnTo>
                  <a:lnTo>
                    <a:pt x="0" y="20"/>
                  </a:lnTo>
                  <a:lnTo>
                    <a:pt x="0" y="23"/>
                  </a:lnTo>
                  <a:lnTo>
                    <a:pt x="2" y="25"/>
                  </a:lnTo>
                  <a:lnTo>
                    <a:pt x="3" y="26"/>
                  </a:lnTo>
                  <a:lnTo>
                    <a:pt x="5" y="30"/>
                  </a:lnTo>
                  <a:lnTo>
                    <a:pt x="7" y="31"/>
                  </a:lnTo>
                  <a:lnTo>
                    <a:pt x="8" y="31"/>
                  </a:lnTo>
                  <a:lnTo>
                    <a:pt x="12" y="33"/>
                  </a:lnTo>
                  <a:lnTo>
                    <a:pt x="13" y="33"/>
                  </a:lnTo>
                  <a:lnTo>
                    <a:pt x="16" y="33"/>
                  </a:lnTo>
                  <a:lnTo>
                    <a:pt x="66" y="33"/>
                  </a:lnTo>
                  <a:lnTo>
                    <a:pt x="66" y="2"/>
                  </a:lnTo>
                  <a:lnTo>
                    <a:pt x="16" y="2"/>
                  </a:lnTo>
                  <a:lnTo>
                    <a:pt x="1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Freeform 124"/>
            <p:cNvSpPr>
              <a:spLocks/>
            </p:cNvSpPr>
            <p:nvPr/>
          </p:nvSpPr>
          <p:spPr bwMode="auto">
            <a:xfrm>
              <a:off x="2829" y="1783"/>
              <a:ext cx="19" cy="15"/>
            </a:xfrm>
            <a:custGeom>
              <a:avLst/>
              <a:gdLst>
                <a:gd name="T0" fmla="*/ 1 w 38"/>
                <a:gd name="T1" fmla="*/ 0 h 31"/>
                <a:gd name="T2" fmla="*/ 1 w 38"/>
                <a:gd name="T3" fmla="*/ 0 h 31"/>
                <a:gd name="T4" fmla="*/ 1 w 38"/>
                <a:gd name="T5" fmla="*/ 0 h 31"/>
                <a:gd name="T6" fmla="*/ 1 w 38"/>
                <a:gd name="T7" fmla="*/ 0 h 31"/>
                <a:gd name="T8" fmla="*/ 1 w 38"/>
                <a:gd name="T9" fmla="*/ 0 h 31"/>
                <a:gd name="T10" fmla="*/ 1 w 38"/>
                <a:gd name="T11" fmla="*/ 0 h 31"/>
                <a:gd name="T12" fmla="*/ 1 w 38"/>
                <a:gd name="T13" fmla="*/ 0 h 31"/>
                <a:gd name="T14" fmla="*/ 1 w 38"/>
                <a:gd name="T15" fmla="*/ 0 h 31"/>
                <a:gd name="T16" fmla="*/ 1 w 38"/>
                <a:gd name="T17" fmla="*/ 0 h 31"/>
                <a:gd name="T18" fmla="*/ 1 w 38"/>
                <a:gd name="T19" fmla="*/ 0 h 31"/>
                <a:gd name="T20" fmla="*/ 1 w 38"/>
                <a:gd name="T21" fmla="*/ 0 h 31"/>
                <a:gd name="T22" fmla="*/ 1 w 38"/>
                <a:gd name="T23" fmla="*/ 0 h 31"/>
                <a:gd name="T24" fmla="*/ 1 w 38"/>
                <a:gd name="T25" fmla="*/ 0 h 31"/>
                <a:gd name="T26" fmla="*/ 1 w 38"/>
                <a:gd name="T27" fmla="*/ 0 h 31"/>
                <a:gd name="T28" fmla="*/ 1 w 38"/>
                <a:gd name="T29" fmla="*/ 0 h 31"/>
                <a:gd name="T30" fmla="*/ 1 w 38"/>
                <a:gd name="T31" fmla="*/ 0 h 31"/>
                <a:gd name="T32" fmla="*/ 1 w 38"/>
                <a:gd name="T33" fmla="*/ 0 h 31"/>
                <a:gd name="T34" fmla="*/ 1 w 38"/>
                <a:gd name="T35" fmla="*/ 0 h 31"/>
                <a:gd name="T36" fmla="*/ 1 w 38"/>
                <a:gd name="T37" fmla="*/ 0 h 31"/>
                <a:gd name="T38" fmla="*/ 1 w 38"/>
                <a:gd name="T39" fmla="*/ 0 h 31"/>
                <a:gd name="T40" fmla="*/ 1 w 38"/>
                <a:gd name="T41" fmla="*/ 0 h 31"/>
                <a:gd name="T42" fmla="*/ 0 w 38"/>
                <a:gd name="T43" fmla="*/ 0 h 31"/>
                <a:gd name="T44" fmla="*/ 0 w 38"/>
                <a:gd name="T45" fmla="*/ 0 h 31"/>
                <a:gd name="T46" fmla="*/ 1 w 38"/>
                <a:gd name="T47" fmla="*/ 0 h 31"/>
                <a:gd name="T48" fmla="*/ 1 w 38"/>
                <a:gd name="T49" fmla="*/ 0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
                <a:gd name="T76" fmla="*/ 0 h 31"/>
                <a:gd name="T77" fmla="*/ 38 w 38"/>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 h="31">
                  <a:moveTo>
                    <a:pt x="21" y="31"/>
                  </a:moveTo>
                  <a:lnTo>
                    <a:pt x="24" y="31"/>
                  </a:lnTo>
                  <a:lnTo>
                    <a:pt x="28" y="31"/>
                  </a:lnTo>
                  <a:lnTo>
                    <a:pt x="29" y="29"/>
                  </a:lnTo>
                  <a:lnTo>
                    <a:pt x="31" y="29"/>
                  </a:lnTo>
                  <a:lnTo>
                    <a:pt x="33" y="28"/>
                  </a:lnTo>
                  <a:lnTo>
                    <a:pt x="34" y="24"/>
                  </a:lnTo>
                  <a:lnTo>
                    <a:pt x="36" y="23"/>
                  </a:lnTo>
                  <a:lnTo>
                    <a:pt x="38" y="21"/>
                  </a:lnTo>
                  <a:lnTo>
                    <a:pt x="38" y="18"/>
                  </a:lnTo>
                  <a:lnTo>
                    <a:pt x="38" y="16"/>
                  </a:lnTo>
                  <a:lnTo>
                    <a:pt x="38" y="13"/>
                  </a:lnTo>
                  <a:lnTo>
                    <a:pt x="38" y="11"/>
                  </a:lnTo>
                  <a:lnTo>
                    <a:pt x="36" y="8"/>
                  </a:lnTo>
                  <a:lnTo>
                    <a:pt x="34" y="6"/>
                  </a:lnTo>
                  <a:lnTo>
                    <a:pt x="33" y="5"/>
                  </a:lnTo>
                  <a:lnTo>
                    <a:pt x="31" y="3"/>
                  </a:lnTo>
                  <a:lnTo>
                    <a:pt x="29" y="1"/>
                  </a:lnTo>
                  <a:lnTo>
                    <a:pt x="28" y="0"/>
                  </a:lnTo>
                  <a:lnTo>
                    <a:pt x="24" y="0"/>
                  </a:lnTo>
                  <a:lnTo>
                    <a:pt x="21" y="0"/>
                  </a:lnTo>
                  <a:lnTo>
                    <a:pt x="0" y="0"/>
                  </a:lnTo>
                  <a:lnTo>
                    <a:pt x="0" y="31"/>
                  </a:lnTo>
                  <a:lnTo>
                    <a:pt x="21" y="3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Freeform 125"/>
            <p:cNvSpPr>
              <a:spLocks/>
            </p:cNvSpPr>
            <p:nvPr/>
          </p:nvSpPr>
          <p:spPr bwMode="auto">
            <a:xfrm>
              <a:off x="2757" y="1748"/>
              <a:ext cx="35" cy="11"/>
            </a:xfrm>
            <a:custGeom>
              <a:avLst/>
              <a:gdLst>
                <a:gd name="T0" fmla="*/ 1 w 69"/>
                <a:gd name="T1" fmla="*/ 0 h 21"/>
                <a:gd name="T2" fmla="*/ 1 w 69"/>
                <a:gd name="T3" fmla="*/ 0 h 21"/>
                <a:gd name="T4" fmla="*/ 1 w 69"/>
                <a:gd name="T5" fmla="*/ 1 h 21"/>
                <a:gd name="T6" fmla="*/ 1 w 69"/>
                <a:gd name="T7" fmla="*/ 1 h 21"/>
                <a:gd name="T8" fmla="*/ 1 w 69"/>
                <a:gd name="T9" fmla="*/ 1 h 21"/>
                <a:gd name="T10" fmla="*/ 1 w 69"/>
                <a:gd name="T11" fmla="*/ 1 h 21"/>
                <a:gd name="T12" fmla="*/ 1 w 69"/>
                <a:gd name="T13" fmla="*/ 1 h 21"/>
                <a:gd name="T14" fmla="*/ 0 w 69"/>
                <a:gd name="T15" fmla="*/ 1 h 21"/>
                <a:gd name="T16" fmla="*/ 0 w 69"/>
                <a:gd name="T17" fmla="*/ 1 h 21"/>
                <a:gd name="T18" fmla="*/ 0 w 69"/>
                <a:gd name="T19" fmla="*/ 1 h 21"/>
                <a:gd name="T20" fmla="*/ 0 w 69"/>
                <a:gd name="T21" fmla="*/ 1 h 21"/>
                <a:gd name="T22" fmla="*/ 0 w 69"/>
                <a:gd name="T23" fmla="*/ 1 h 21"/>
                <a:gd name="T24" fmla="*/ 0 w 69"/>
                <a:gd name="T25" fmla="*/ 1 h 21"/>
                <a:gd name="T26" fmla="*/ 0 w 69"/>
                <a:gd name="T27" fmla="*/ 1 h 21"/>
                <a:gd name="T28" fmla="*/ 1 w 69"/>
                <a:gd name="T29" fmla="*/ 1 h 21"/>
                <a:gd name="T30" fmla="*/ 1 w 69"/>
                <a:gd name="T31" fmla="*/ 1 h 21"/>
                <a:gd name="T32" fmla="*/ 1 w 69"/>
                <a:gd name="T33" fmla="*/ 1 h 21"/>
                <a:gd name="T34" fmla="*/ 1 w 69"/>
                <a:gd name="T35" fmla="*/ 1 h 21"/>
                <a:gd name="T36" fmla="*/ 1 w 69"/>
                <a:gd name="T37" fmla="*/ 1 h 21"/>
                <a:gd name="T38" fmla="*/ 1 w 69"/>
                <a:gd name="T39" fmla="*/ 1 h 21"/>
                <a:gd name="T40" fmla="*/ 1 w 69"/>
                <a:gd name="T41" fmla="*/ 1 h 21"/>
                <a:gd name="T42" fmla="*/ 1 w 69"/>
                <a:gd name="T43" fmla="*/ 1 h 21"/>
                <a:gd name="T44" fmla="*/ 1 w 69"/>
                <a:gd name="T45" fmla="*/ 0 h 21"/>
                <a:gd name="T46" fmla="*/ 1 w 69"/>
                <a:gd name="T47" fmla="*/ 0 h 21"/>
                <a:gd name="T48" fmla="*/ 1 w 69"/>
                <a:gd name="T49" fmla="*/ 0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21"/>
                <a:gd name="T77" fmla="*/ 69 w 69"/>
                <a:gd name="T78" fmla="*/ 21 h 2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21">
                  <a:moveTo>
                    <a:pt x="10" y="0"/>
                  </a:moveTo>
                  <a:lnTo>
                    <a:pt x="8" y="0"/>
                  </a:lnTo>
                  <a:lnTo>
                    <a:pt x="6" y="2"/>
                  </a:lnTo>
                  <a:lnTo>
                    <a:pt x="5" y="2"/>
                  </a:lnTo>
                  <a:lnTo>
                    <a:pt x="3" y="3"/>
                  </a:lnTo>
                  <a:lnTo>
                    <a:pt x="1" y="5"/>
                  </a:lnTo>
                  <a:lnTo>
                    <a:pt x="0" y="7"/>
                  </a:lnTo>
                  <a:lnTo>
                    <a:pt x="0" y="8"/>
                  </a:lnTo>
                  <a:lnTo>
                    <a:pt x="0" y="10"/>
                  </a:lnTo>
                  <a:lnTo>
                    <a:pt x="0" y="11"/>
                  </a:lnTo>
                  <a:lnTo>
                    <a:pt x="0" y="13"/>
                  </a:lnTo>
                  <a:lnTo>
                    <a:pt x="0" y="15"/>
                  </a:lnTo>
                  <a:lnTo>
                    <a:pt x="0" y="16"/>
                  </a:lnTo>
                  <a:lnTo>
                    <a:pt x="1" y="18"/>
                  </a:lnTo>
                  <a:lnTo>
                    <a:pt x="3" y="18"/>
                  </a:lnTo>
                  <a:lnTo>
                    <a:pt x="3" y="20"/>
                  </a:lnTo>
                  <a:lnTo>
                    <a:pt x="5" y="21"/>
                  </a:lnTo>
                  <a:lnTo>
                    <a:pt x="6" y="21"/>
                  </a:lnTo>
                  <a:lnTo>
                    <a:pt x="8" y="21"/>
                  </a:lnTo>
                  <a:lnTo>
                    <a:pt x="10" y="21"/>
                  </a:lnTo>
                  <a:lnTo>
                    <a:pt x="69" y="21"/>
                  </a:lnTo>
                  <a:lnTo>
                    <a:pt x="69" y="0"/>
                  </a:lnTo>
                  <a:lnTo>
                    <a:pt x="1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126"/>
            <p:cNvSpPr>
              <a:spLocks/>
            </p:cNvSpPr>
            <p:nvPr/>
          </p:nvSpPr>
          <p:spPr bwMode="auto">
            <a:xfrm>
              <a:off x="2829" y="1748"/>
              <a:ext cx="39" cy="11"/>
            </a:xfrm>
            <a:custGeom>
              <a:avLst/>
              <a:gdLst>
                <a:gd name="T0" fmla="*/ 1 w 77"/>
                <a:gd name="T1" fmla="*/ 0 h 21"/>
                <a:gd name="T2" fmla="*/ 0 w 77"/>
                <a:gd name="T3" fmla="*/ 0 h 21"/>
                <a:gd name="T4" fmla="*/ 0 w 77"/>
                <a:gd name="T5" fmla="*/ 1 h 21"/>
                <a:gd name="T6" fmla="*/ 1 w 77"/>
                <a:gd name="T7" fmla="*/ 1 h 21"/>
                <a:gd name="T8" fmla="*/ 1 w 77"/>
                <a:gd name="T9" fmla="*/ 1 h 21"/>
                <a:gd name="T10" fmla="*/ 1 w 77"/>
                <a:gd name="T11" fmla="*/ 1 h 21"/>
                <a:gd name="T12" fmla="*/ 1 w 77"/>
                <a:gd name="T13" fmla="*/ 1 h 21"/>
                <a:gd name="T14" fmla="*/ 1 w 77"/>
                <a:gd name="T15" fmla="*/ 1 h 21"/>
                <a:gd name="T16" fmla="*/ 1 w 77"/>
                <a:gd name="T17" fmla="*/ 1 h 21"/>
                <a:gd name="T18" fmla="*/ 1 w 77"/>
                <a:gd name="T19" fmla="*/ 1 h 21"/>
                <a:gd name="T20" fmla="*/ 1 w 77"/>
                <a:gd name="T21" fmla="*/ 1 h 21"/>
                <a:gd name="T22" fmla="*/ 1 w 77"/>
                <a:gd name="T23" fmla="*/ 1 h 21"/>
                <a:gd name="T24" fmla="*/ 1 w 77"/>
                <a:gd name="T25" fmla="*/ 1 h 21"/>
                <a:gd name="T26" fmla="*/ 1 w 77"/>
                <a:gd name="T27" fmla="*/ 1 h 21"/>
                <a:gd name="T28" fmla="*/ 1 w 77"/>
                <a:gd name="T29" fmla="*/ 1 h 21"/>
                <a:gd name="T30" fmla="*/ 1 w 77"/>
                <a:gd name="T31" fmla="*/ 1 h 21"/>
                <a:gd name="T32" fmla="*/ 1 w 77"/>
                <a:gd name="T33" fmla="*/ 1 h 21"/>
                <a:gd name="T34" fmla="*/ 1 w 77"/>
                <a:gd name="T35" fmla="*/ 1 h 21"/>
                <a:gd name="T36" fmla="*/ 1 w 77"/>
                <a:gd name="T37" fmla="*/ 1 h 21"/>
                <a:gd name="T38" fmla="*/ 1 w 77"/>
                <a:gd name="T39" fmla="*/ 1 h 21"/>
                <a:gd name="T40" fmla="*/ 1 w 77"/>
                <a:gd name="T41" fmla="*/ 1 h 21"/>
                <a:gd name="T42" fmla="*/ 1 w 77"/>
                <a:gd name="T43" fmla="*/ 1 h 21"/>
                <a:gd name="T44" fmla="*/ 1 w 77"/>
                <a:gd name="T45" fmla="*/ 0 h 21"/>
                <a:gd name="T46" fmla="*/ 1 w 77"/>
                <a:gd name="T47" fmla="*/ 0 h 21"/>
                <a:gd name="T48" fmla="*/ 1 w 77"/>
                <a:gd name="T49" fmla="*/ 0 h 21"/>
                <a:gd name="T50" fmla="*/ 1 w 77"/>
                <a:gd name="T51" fmla="*/ 0 h 2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7"/>
                <a:gd name="T79" fmla="*/ 0 h 21"/>
                <a:gd name="T80" fmla="*/ 77 w 77"/>
                <a:gd name="T81" fmla="*/ 21 h 2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7" h="21">
                  <a:moveTo>
                    <a:pt x="65" y="0"/>
                  </a:moveTo>
                  <a:lnTo>
                    <a:pt x="0" y="0"/>
                  </a:lnTo>
                  <a:lnTo>
                    <a:pt x="0" y="21"/>
                  </a:lnTo>
                  <a:lnTo>
                    <a:pt x="67" y="21"/>
                  </a:lnTo>
                  <a:lnTo>
                    <a:pt x="69" y="21"/>
                  </a:lnTo>
                  <a:lnTo>
                    <a:pt x="70" y="21"/>
                  </a:lnTo>
                  <a:lnTo>
                    <a:pt x="72" y="21"/>
                  </a:lnTo>
                  <a:lnTo>
                    <a:pt x="74" y="20"/>
                  </a:lnTo>
                  <a:lnTo>
                    <a:pt x="74" y="18"/>
                  </a:lnTo>
                  <a:lnTo>
                    <a:pt x="75" y="18"/>
                  </a:lnTo>
                  <a:lnTo>
                    <a:pt x="77" y="16"/>
                  </a:lnTo>
                  <a:lnTo>
                    <a:pt x="77" y="15"/>
                  </a:lnTo>
                  <a:lnTo>
                    <a:pt x="77" y="13"/>
                  </a:lnTo>
                  <a:lnTo>
                    <a:pt x="77" y="11"/>
                  </a:lnTo>
                  <a:lnTo>
                    <a:pt x="77" y="10"/>
                  </a:lnTo>
                  <a:lnTo>
                    <a:pt x="77" y="8"/>
                  </a:lnTo>
                  <a:lnTo>
                    <a:pt x="77" y="7"/>
                  </a:lnTo>
                  <a:lnTo>
                    <a:pt x="75" y="5"/>
                  </a:lnTo>
                  <a:lnTo>
                    <a:pt x="74" y="3"/>
                  </a:lnTo>
                  <a:lnTo>
                    <a:pt x="72" y="2"/>
                  </a:lnTo>
                  <a:lnTo>
                    <a:pt x="70" y="2"/>
                  </a:lnTo>
                  <a:lnTo>
                    <a:pt x="69" y="0"/>
                  </a:lnTo>
                  <a:lnTo>
                    <a:pt x="67" y="0"/>
                  </a:lnTo>
                  <a:lnTo>
                    <a:pt x="65"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127"/>
            <p:cNvSpPr>
              <a:spLocks/>
            </p:cNvSpPr>
            <p:nvPr/>
          </p:nvSpPr>
          <p:spPr bwMode="auto">
            <a:xfrm>
              <a:off x="2798" y="1744"/>
              <a:ext cx="26" cy="100"/>
            </a:xfrm>
            <a:custGeom>
              <a:avLst/>
              <a:gdLst>
                <a:gd name="T0" fmla="*/ 1 w 50"/>
                <a:gd name="T1" fmla="*/ 0 h 200"/>
                <a:gd name="T2" fmla="*/ 1 w 50"/>
                <a:gd name="T3" fmla="*/ 1 h 200"/>
                <a:gd name="T4" fmla="*/ 1 w 50"/>
                <a:gd name="T5" fmla="*/ 1 h 200"/>
                <a:gd name="T6" fmla="*/ 1 w 50"/>
                <a:gd name="T7" fmla="*/ 1 h 200"/>
                <a:gd name="T8" fmla="*/ 1 w 50"/>
                <a:gd name="T9" fmla="*/ 1 h 200"/>
                <a:gd name="T10" fmla="*/ 1 w 50"/>
                <a:gd name="T11" fmla="*/ 1 h 200"/>
                <a:gd name="T12" fmla="*/ 1 w 50"/>
                <a:gd name="T13" fmla="*/ 1 h 200"/>
                <a:gd name="T14" fmla="*/ 0 w 50"/>
                <a:gd name="T15" fmla="*/ 1 h 200"/>
                <a:gd name="T16" fmla="*/ 0 w 50"/>
                <a:gd name="T17" fmla="*/ 1 h 200"/>
                <a:gd name="T18" fmla="*/ 0 w 50"/>
                <a:gd name="T19" fmla="*/ 1 h 200"/>
                <a:gd name="T20" fmla="*/ 0 w 50"/>
                <a:gd name="T21" fmla="*/ 1 h 200"/>
                <a:gd name="T22" fmla="*/ 0 w 50"/>
                <a:gd name="T23" fmla="*/ 1 h 200"/>
                <a:gd name="T24" fmla="*/ 0 w 50"/>
                <a:gd name="T25" fmla="*/ 1 h 200"/>
                <a:gd name="T26" fmla="*/ 0 w 50"/>
                <a:gd name="T27" fmla="*/ 1 h 200"/>
                <a:gd name="T28" fmla="*/ 0 w 50"/>
                <a:gd name="T29" fmla="*/ 1 h 200"/>
                <a:gd name="T30" fmla="*/ 1 w 50"/>
                <a:gd name="T31" fmla="*/ 1 h 200"/>
                <a:gd name="T32" fmla="*/ 1 w 50"/>
                <a:gd name="T33" fmla="*/ 1 h 200"/>
                <a:gd name="T34" fmla="*/ 1 w 50"/>
                <a:gd name="T35" fmla="*/ 1 h 200"/>
                <a:gd name="T36" fmla="*/ 1 w 50"/>
                <a:gd name="T37" fmla="*/ 1 h 200"/>
                <a:gd name="T38" fmla="*/ 1 w 50"/>
                <a:gd name="T39" fmla="*/ 1 h 200"/>
                <a:gd name="T40" fmla="*/ 1 w 50"/>
                <a:gd name="T41" fmla="*/ 1 h 200"/>
                <a:gd name="T42" fmla="*/ 1 w 50"/>
                <a:gd name="T43" fmla="*/ 1 h 200"/>
                <a:gd name="T44" fmla="*/ 1 w 50"/>
                <a:gd name="T45" fmla="*/ 1 h 200"/>
                <a:gd name="T46" fmla="*/ 1 w 50"/>
                <a:gd name="T47" fmla="*/ 1 h 200"/>
                <a:gd name="T48" fmla="*/ 1 w 50"/>
                <a:gd name="T49" fmla="*/ 1 h 200"/>
                <a:gd name="T50" fmla="*/ 1 w 50"/>
                <a:gd name="T51" fmla="*/ 1 h 200"/>
                <a:gd name="T52" fmla="*/ 1 w 50"/>
                <a:gd name="T53" fmla="*/ 1 h 200"/>
                <a:gd name="T54" fmla="*/ 1 w 50"/>
                <a:gd name="T55" fmla="*/ 1 h 200"/>
                <a:gd name="T56" fmla="*/ 1 w 50"/>
                <a:gd name="T57" fmla="*/ 1 h 200"/>
                <a:gd name="T58" fmla="*/ 1 w 50"/>
                <a:gd name="T59" fmla="*/ 1 h 200"/>
                <a:gd name="T60" fmla="*/ 1 w 50"/>
                <a:gd name="T61" fmla="*/ 1 h 200"/>
                <a:gd name="T62" fmla="*/ 1 w 50"/>
                <a:gd name="T63" fmla="*/ 1 h 200"/>
                <a:gd name="T64" fmla="*/ 1 w 50"/>
                <a:gd name="T65" fmla="*/ 1 h 200"/>
                <a:gd name="T66" fmla="*/ 1 w 50"/>
                <a:gd name="T67" fmla="*/ 1 h 200"/>
                <a:gd name="T68" fmla="*/ 1 w 50"/>
                <a:gd name="T69" fmla="*/ 1 h 200"/>
                <a:gd name="T70" fmla="*/ 1 w 50"/>
                <a:gd name="T71" fmla="*/ 1 h 200"/>
                <a:gd name="T72" fmla="*/ 1 w 50"/>
                <a:gd name="T73" fmla="*/ 1 h 200"/>
                <a:gd name="T74" fmla="*/ 1 w 50"/>
                <a:gd name="T75" fmla="*/ 1 h 200"/>
                <a:gd name="T76" fmla="*/ 1 w 50"/>
                <a:gd name="T77" fmla="*/ 1 h 200"/>
                <a:gd name="T78" fmla="*/ 1 w 50"/>
                <a:gd name="T79" fmla="*/ 1 h 200"/>
                <a:gd name="T80" fmla="*/ 1 w 50"/>
                <a:gd name="T81" fmla="*/ 1 h 200"/>
                <a:gd name="T82" fmla="*/ 1 w 50"/>
                <a:gd name="T83" fmla="*/ 1 h 200"/>
                <a:gd name="T84" fmla="*/ 1 w 50"/>
                <a:gd name="T85" fmla="*/ 1 h 200"/>
                <a:gd name="T86" fmla="*/ 1 w 50"/>
                <a:gd name="T87" fmla="*/ 1 h 200"/>
                <a:gd name="T88" fmla="*/ 1 w 50"/>
                <a:gd name="T89" fmla="*/ 1 h 200"/>
                <a:gd name="T90" fmla="*/ 1 w 50"/>
                <a:gd name="T91" fmla="*/ 1 h 200"/>
                <a:gd name="T92" fmla="*/ 1 w 50"/>
                <a:gd name="T93" fmla="*/ 1 h 200"/>
                <a:gd name="T94" fmla="*/ 1 w 50"/>
                <a:gd name="T95" fmla="*/ 1 h 200"/>
                <a:gd name="T96" fmla="*/ 1 w 50"/>
                <a:gd name="T97" fmla="*/ 1 h 200"/>
                <a:gd name="T98" fmla="*/ 1 w 50"/>
                <a:gd name="T99" fmla="*/ 1 h 200"/>
                <a:gd name="T100" fmla="*/ 1 w 50"/>
                <a:gd name="T101" fmla="*/ 1 h 200"/>
                <a:gd name="T102" fmla="*/ 1 w 50"/>
                <a:gd name="T103" fmla="*/ 1 h 200"/>
                <a:gd name="T104" fmla="*/ 1 w 50"/>
                <a:gd name="T105" fmla="*/ 1 h 200"/>
                <a:gd name="T106" fmla="*/ 1 w 50"/>
                <a:gd name="T107" fmla="*/ 1 h 200"/>
                <a:gd name="T108" fmla="*/ 1 w 50"/>
                <a:gd name="T109" fmla="*/ 1 h 200"/>
                <a:gd name="T110" fmla="*/ 1 w 50"/>
                <a:gd name="T111" fmla="*/ 0 h 20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
                <a:gd name="T169" fmla="*/ 0 h 200"/>
                <a:gd name="T170" fmla="*/ 50 w 50"/>
                <a:gd name="T171" fmla="*/ 200 h 20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 h="200">
                  <a:moveTo>
                    <a:pt x="3" y="0"/>
                  </a:moveTo>
                  <a:lnTo>
                    <a:pt x="3" y="3"/>
                  </a:lnTo>
                  <a:lnTo>
                    <a:pt x="1" y="5"/>
                  </a:lnTo>
                  <a:lnTo>
                    <a:pt x="1" y="7"/>
                  </a:lnTo>
                  <a:lnTo>
                    <a:pt x="1" y="8"/>
                  </a:lnTo>
                  <a:lnTo>
                    <a:pt x="1" y="10"/>
                  </a:lnTo>
                  <a:lnTo>
                    <a:pt x="0" y="12"/>
                  </a:lnTo>
                  <a:lnTo>
                    <a:pt x="0" y="13"/>
                  </a:lnTo>
                  <a:lnTo>
                    <a:pt x="0" y="15"/>
                  </a:lnTo>
                  <a:lnTo>
                    <a:pt x="0" y="17"/>
                  </a:lnTo>
                  <a:lnTo>
                    <a:pt x="0" y="185"/>
                  </a:lnTo>
                  <a:lnTo>
                    <a:pt x="0" y="187"/>
                  </a:lnTo>
                  <a:lnTo>
                    <a:pt x="0" y="189"/>
                  </a:lnTo>
                  <a:lnTo>
                    <a:pt x="0" y="190"/>
                  </a:lnTo>
                  <a:lnTo>
                    <a:pt x="1" y="192"/>
                  </a:lnTo>
                  <a:lnTo>
                    <a:pt x="1" y="194"/>
                  </a:lnTo>
                  <a:lnTo>
                    <a:pt x="1" y="195"/>
                  </a:lnTo>
                  <a:lnTo>
                    <a:pt x="1" y="197"/>
                  </a:lnTo>
                  <a:lnTo>
                    <a:pt x="3" y="199"/>
                  </a:lnTo>
                  <a:lnTo>
                    <a:pt x="5" y="200"/>
                  </a:lnTo>
                  <a:lnTo>
                    <a:pt x="5" y="197"/>
                  </a:lnTo>
                  <a:lnTo>
                    <a:pt x="6" y="194"/>
                  </a:lnTo>
                  <a:lnTo>
                    <a:pt x="6" y="190"/>
                  </a:lnTo>
                  <a:lnTo>
                    <a:pt x="8" y="187"/>
                  </a:lnTo>
                  <a:lnTo>
                    <a:pt x="8" y="185"/>
                  </a:lnTo>
                  <a:lnTo>
                    <a:pt x="9" y="182"/>
                  </a:lnTo>
                  <a:lnTo>
                    <a:pt x="9" y="179"/>
                  </a:lnTo>
                  <a:lnTo>
                    <a:pt x="11" y="177"/>
                  </a:lnTo>
                  <a:lnTo>
                    <a:pt x="11" y="174"/>
                  </a:lnTo>
                  <a:lnTo>
                    <a:pt x="13" y="172"/>
                  </a:lnTo>
                  <a:lnTo>
                    <a:pt x="14" y="167"/>
                  </a:lnTo>
                  <a:lnTo>
                    <a:pt x="18" y="164"/>
                  </a:lnTo>
                  <a:lnTo>
                    <a:pt x="21" y="161"/>
                  </a:lnTo>
                  <a:lnTo>
                    <a:pt x="24" y="159"/>
                  </a:lnTo>
                  <a:lnTo>
                    <a:pt x="29" y="158"/>
                  </a:lnTo>
                  <a:lnTo>
                    <a:pt x="34" y="156"/>
                  </a:lnTo>
                  <a:lnTo>
                    <a:pt x="39" y="154"/>
                  </a:lnTo>
                  <a:lnTo>
                    <a:pt x="42" y="153"/>
                  </a:lnTo>
                  <a:lnTo>
                    <a:pt x="47" y="151"/>
                  </a:lnTo>
                  <a:lnTo>
                    <a:pt x="50" y="151"/>
                  </a:lnTo>
                  <a:lnTo>
                    <a:pt x="50" y="17"/>
                  </a:lnTo>
                  <a:lnTo>
                    <a:pt x="50" y="15"/>
                  </a:lnTo>
                  <a:lnTo>
                    <a:pt x="50" y="13"/>
                  </a:lnTo>
                  <a:lnTo>
                    <a:pt x="49" y="12"/>
                  </a:lnTo>
                  <a:lnTo>
                    <a:pt x="49" y="10"/>
                  </a:lnTo>
                  <a:lnTo>
                    <a:pt x="49" y="8"/>
                  </a:lnTo>
                  <a:lnTo>
                    <a:pt x="49" y="7"/>
                  </a:lnTo>
                  <a:lnTo>
                    <a:pt x="47" y="5"/>
                  </a:lnTo>
                  <a:lnTo>
                    <a:pt x="47" y="3"/>
                  </a:lnTo>
                  <a:lnTo>
                    <a:pt x="46" y="3"/>
                  </a:lnTo>
                  <a:lnTo>
                    <a:pt x="46" y="2"/>
                  </a:lnTo>
                  <a:lnTo>
                    <a:pt x="5" y="2"/>
                  </a:lnTo>
                  <a:lnTo>
                    <a:pt x="3"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128"/>
            <p:cNvSpPr>
              <a:spLocks/>
            </p:cNvSpPr>
            <p:nvPr/>
          </p:nvSpPr>
          <p:spPr bwMode="auto">
            <a:xfrm>
              <a:off x="2888" y="1744"/>
              <a:ext cx="56" cy="15"/>
            </a:xfrm>
            <a:custGeom>
              <a:avLst/>
              <a:gdLst>
                <a:gd name="T0" fmla="*/ 0 w 113"/>
                <a:gd name="T1" fmla="*/ 0 h 31"/>
                <a:gd name="T2" fmla="*/ 0 w 113"/>
                <a:gd name="T3" fmla="*/ 0 h 31"/>
                <a:gd name="T4" fmla="*/ 0 w 113"/>
                <a:gd name="T5" fmla="*/ 0 h 31"/>
                <a:gd name="T6" fmla="*/ 0 w 113"/>
                <a:gd name="T7" fmla="*/ 0 h 31"/>
                <a:gd name="T8" fmla="*/ 0 w 113"/>
                <a:gd name="T9" fmla="*/ 0 h 31"/>
                <a:gd name="T10" fmla="*/ 0 w 113"/>
                <a:gd name="T11" fmla="*/ 0 h 31"/>
                <a:gd name="T12" fmla="*/ 0 w 113"/>
                <a:gd name="T13" fmla="*/ 0 h 31"/>
                <a:gd name="T14" fmla="*/ 0 w 113"/>
                <a:gd name="T15" fmla="*/ 0 h 31"/>
                <a:gd name="T16" fmla="*/ 0 w 113"/>
                <a:gd name="T17" fmla="*/ 0 h 31"/>
                <a:gd name="T18" fmla="*/ 0 w 113"/>
                <a:gd name="T19" fmla="*/ 0 h 31"/>
                <a:gd name="T20" fmla="*/ 0 w 113"/>
                <a:gd name="T21" fmla="*/ 0 h 31"/>
                <a:gd name="T22" fmla="*/ 0 w 113"/>
                <a:gd name="T23" fmla="*/ 0 h 31"/>
                <a:gd name="T24" fmla="*/ 0 w 113"/>
                <a:gd name="T25" fmla="*/ 0 h 31"/>
                <a:gd name="T26" fmla="*/ 0 w 113"/>
                <a:gd name="T27" fmla="*/ 0 h 31"/>
                <a:gd name="T28" fmla="*/ 0 w 113"/>
                <a:gd name="T29" fmla="*/ 0 h 31"/>
                <a:gd name="T30" fmla="*/ 0 w 11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3"/>
                <a:gd name="T49" fmla="*/ 0 h 31"/>
                <a:gd name="T50" fmla="*/ 113 w 11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3" h="31">
                  <a:moveTo>
                    <a:pt x="0" y="0"/>
                  </a:moveTo>
                  <a:lnTo>
                    <a:pt x="0" y="31"/>
                  </a:lnTo>
                  <a:lnTo>
                    <a:pt x="15" y="30"/>
                  </a:lnTo>
                  <a:lnTo>
                    <a:pt x="30" y="28"/>
                  </a:lnTo>
                  <a:lnTo>
                    <a:pt x="44" y="26"/>
                  </a:lnTo>
                  <a:lnTo>
                    <a:pt x="61" y="28"/>
                  </a:lnTo>
                  <a:lnTo>
                    <a:pt x="74" y="28"/>
                  </a:lnTo>
                  <a:lnTo>
                    <a:pt x="87" y="28"/>
                  </a:lnTo>
                  <a:lnTo>
                    <a:pt x="98" y="30"/>
                  </a:lnTo>
                  <a:lnTo>
                    <a:pt x="107" y="31"/>
                  </a:lnTo>
                  <a:lnTo>
                    <a:pt x="112" y="31"/>
                  </a:lnTo>
                  <a:lnTo>
                    <a:pt x="113" y="31"/>
                  </a:lnTo>
                  <a:lnTo>
                    <a:pt x="113" y="2"/>
                  </a:lnTo>
                  <a:lnTo>
                    <a:pt x="0"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129"/>
            <p:cNvSpPr>
              <a:spLocks/>
            </p:cNvSpPr>
            <p:nvPr/>
          </p:nvSpPr>
          <p:spPr bwMode="auto">
            <a:xfrm>
              <a:off x="2960" y="1744"/>
              <a:ext cx="56" cy="30"/>
            </a:xfrm>
            <a:custGeom>
              <a:avLst/>
              <a:gdLst>
                <a:gd name="T0" fmla="*/ 0 w 113"/>
                <a:gd name="T1" fmla="*/ 0 h 61"/>
                <a:gd name="T2" fmla="*/ 0 w 113"/>
                <a:gd name="T3" fmla="*/ 0 h 61"/>
                <a:gd name="T4" fmla="*/ 0 w 113"/>
                <a:gd name="T5" fmla="*/ 0 h 61"/>
                <a:gd name="T6" fmla="*/ 0 w 113"/>
                <a:gd name="T7" fmla="*/ 0 h 61"/>
                <a:gd name="T8" fmla="*/ 0 w 113"/>
                <a:gd name="T9" fmla="*/ 0 h 61"/>
                <a:gd name="T10" fmla="*/ 0 w 113"/>
                <a:gd name="T11" fmla="*/ 0 h 61"/>
                <a:gd name="T12" fmla="*/ 0 w 113"/>
                <a:gd name="T13" fmla="*/ 0 h 61"/>
                <a:gd name="T14" fmla="*/ 0 w 113"/>
                <a:gd name="T15" fmla="*/ 0 h 61"/>
                <a:gd name="T16" fmla="*/ 0 w 113"/>
                <a:gd name="T17" fmla="*/ 0 h 61"/>
                <a:gd name="T18" fmla="*/ 0 w 113"/>
                <a:gd name="T19" fmla="*/ 0 h 61"/>
                <a:gd name="T20" fmla="*/ 0 w 113"/>
                <a:gd name="T21" fmla="*/ 0 h 61"/>
                <a:gd name="T22" fmla="*/ 0 w 113"/>
                <a:gd name="T23" fmla="*/ 0 h 61"/>
                <a:gd name="T24" fmla="*/ 0 w 113"/>
                <a:gd name="T25" fmla="*/ 0 h 61"/>
                <a:gd name="T26" fmla="*/ 0 w 113"/>
                <a:gd name="T27" fmla="*/ 0 h 61"/>
                <a:gd name="T28" fmla="*/ 0 w 113"/>
                <a:gd name="T29" fmla="*/ 0 h 61"/>
                <a:gd name="T30" fmla="*/ 0 w 113"/>
                <a:gd name="T31" fmla="*/ 0 h 61"/>
                <a:gd name="T32" fmla="*/ 0 w 113"/>
                <a:gd name="T33" fmla="*/ 0 h 6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3"/>
                <a:gd name="T52" fmla="*/ 0 h 61"/>
                <a:gd name="T53" fmla="*/ 113 w 113"/>
                <a:gd name="T54" fmla="*/ 61 h 6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3" h="61">
                  <a:moveTo>
                    <a:pt x="0" y="0"/>
                  </a:moveTo>
                  <a:lnTo>
                    <a:pt x="0" y="53"/>
                  </a:lnTo>
                  <a:lnTo>
                    <a:pt x="17" y="61"/>
                  </a:lnTo>
                  <a:lnTo>
                    <a:pt x="25" y="58"/>
                  </a:lnTo>
                  <a:lnTo>
                    <a:pt x="36" y="56"/>
                  </a:lnTo>
                  <a:lnTo>
                    <a:pt x="48" y="54"/>
                  </a:lnTo>
                  <a:lnTo>
                    <a:pt x="61" y="53"/>
                  </a:lnTo>
                  <a:lnTo>
                    <a:pt x="74" y="51"/>
                  </a:lnTo>
                  <a:lnTo>
                    <a:pt x="85" y="49"/>
                  </a:lnTo>
                  <a:lnTo>
                    <a:pt x="97" y="49"/>
                  </a:lnTo>
                  <a:lnTo>
                    <a:pt x="105" y="48"/>
                  </a:lnTo>
                  <a:lnTo>
                    <a:pt x="112" y="48"/>
                  </a:lnTo>
                  <a:lnTo>
                    <a:pt x="113" y="48"/>
                  </a:lnTo>
                  <a:lnTo>
                    <a:pt x="113" y="2"/>
                  </a:lnTo>
                  <a:lnTo>
                    <a:pt x="0" y="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Freeform 130"/>
            <p:cNvSpPr>
              <a:spLocks/>
            </p:cNvSpPr>
            <p:nvPr/>
          </p:nvSpPr>
          <p:spPr bwMode="auto">
            <a:xfrm>
              <a:off x="2594" y="2205"/>
              <a:ext cx="119" cy="414"/>
            </a:xfrm>
            <a:custGeom>
              <a:avLst/>
              <a:gdLst>
                <a:gd name="T0" fmla="*/ 0 w 239"/>
                <a:gd name="T1" fmla="*/ 1 h 828"/>
                <a:gd name="T2" fmla="*/ 0 w 239"/>
                <a:gd name="T3" fmla="*/ 1 h 828"/>
                <a:gd name="T4" fmla="*/ 0 w 239"/>
                <a:gd name="T5" fmla="*/ 1 h 828"/>
                <a:gd name="T6" fmla="*/ 0 w 239"/>
                <a:gd name="T7" fmla="*/ 1 h 828"/>
                <a:gd name="T8" fmla="*/ 0 w 239"/>
                <a:gd name="T9" fmla="*/ 1 h 828"/>
                <a:gd name="T10" fmla="*/ 0 w 239"/>
                <a:gd name="T11" fmla="*/ 1 h 828"/>
                <a:gd name="T12" fmla="*/ 0 w 239"/>
                <a:gd name="T13" fmla="*/ 1 h 828"/>
                <a:gd name="T14" fmla="*/ 0 w 239"/>
                <a:gd name="T15" fmla="*/ 1 h 828"/>
                <a:gd name="T16" fmla="*/ 0 w 239"/>
                <a:gd name="T17" fmla="*/ 1 h 828"/>
                <a:gd name="T18" fmla="*/ 0 w 239"/>
                <a:gd name="T19" fmla="*/ 1 h 828"/>
                <a:gd name="T20" fmla="*/ 0 w 239"/>
                <a:gd name="T21" fmla="*/ 1 h 828"/>
                <a:gd name="T22" fmla="*/ 0 w 239"/>
                <a:gd name="T23" fmla="*/ 1 h 828"/>
                <a:gd name="T24" fmla="*/ 0 w 239"/>
                <a:gd name="T25" fmla="*/ 1 h 828"/>
                <a:gd name="T26" fmla="*/ 0 w 239"/>
                <a:gd name="T27" fmla="*/ 1 h 828"/>
                <a:gd name="T28" fmla="*/ 0 w 239"/>
                <a:gd name="T29" fmla="*/ 1 h 828"/>
                <a:gd name="T30" fmla="*/ 0 w 239"/>
                <a:gd name="T31" fmla="*/ 1 h 828"/>
                <a:gd name="T32" fmla="*/ 0 w 239"/>
                <a:gd name="T33" fmla="*/ 1 h 828"/>
                <a:gd name="T34" fmla="*/ 0 w 239"/>
                <a:gd name="T35" fmla="*/ 1 h 828"/>
                <a:gd name="T36" fmla="*/ 0 w 239"/>
                <a:gd name="T37" fmla="*/ 1 h 828"/>
                <a:gd name="T38" fmla="*/ 0 w 239"/>
                <a:gd name="T39" fmla="*/ 1 h 828"/>
                <a:gd name="T40" fmla="*/ 0 w 239"/>
                <a:gd name="T41" fmla="*/ 1 h 828"/>
                <a:gd name="T42" fmla="*/ 0 w 239"/>
                <a:gd name="T43" fmla="*/ 1 h 828"/>
                <a:gd name="T44" fmla="*/ 0 w 239"/>
                <a:gd name="T45" fmla="*/ 0 h 828"/>
                <a:gd name="T46" fmla="*/ 0 w 239"/>
                <a:gd name="T47" fmla="*/ 0 h 828"/>
                <a:gd name="T48" fmla="*/ 0 w 239"/>
                <a:gd name="T49" fmla="*/ 0 h 828"/>
                <a:gd name="T50" fmla="*/ 0 w 239"/>
                <a:gd name="T51" fmla="*/ 1 h 828"/>
                <a:gd name="T52" fmla="*/ 0 w 239"/>
                <a:gd name="T53" fmla="*/ 1 h 828"/>
                <a:gd name="T54" fmla="*/ 0 w 239"/>
                <a:gd name="T55" fmla="*/ 1 h 828"/>
                <a:gd name="T56" fmla="*/ 0 w 239"/>
                <a:gd name="T57" fmla="*/ 1 h 828"/>
                <a:gd name="T58" fmla="*/ 0 w 239"/>
                <a:gd name="T59" fmla="*/ 1 h 828"/>
                <a:gd name="T60" fmla="*/ 0 w 239"/>
                <a:gd name="T61" fmla="*/ 1 h 828"/>
                <a:gd name="T62" fmla="*/ 0 w 239"/>
                <a:gd name="T63" fmla="*/ 1 h 828"/>
                <a:gd name="T64" fmla="*/ 0 w 239"/>
                <a:gd name="T65" fmla="*/ 1 h 828"/>
                <a:gd name="T66" fmla="*/ 0 w 239"/>
                <a:gd name="T67" fmla="*/ 1 h 828"/>
                <a:gd name="T68" fmla="*/ 0 w 239"/>
                <a:gd name="T69" fmla="*/ 1 h 828"/>
                <a:gd name="T70" fmla="*/ 0 w 239"/>
                <a:gd name="T71" fmla="*/ 1 h 828"/>
                <a:gd name="T72" fmla="*/ 0 w 239"/>
                <a:gd name="T73" fmla="*/ 1 h 828"/>
                <a:gd name="T74" fmla="*/ 0 w 239"/>
                <a:gd name="T75" fmla="*/ 1 h 828"/>
                <a:gd name="T76" fmla="*/ 0 w 239"/>
                <a:gd name="T77" fmla="*/ 1 h 828"/>
                <a:gd name="T78" fmla="*/ 0 w 239"/>
                <a:gd name="T79" fmla="*/ 1 h 828"/>
                <a:gd name="T80" fmla="*/ 0 w 239"/>
                <a:gd name="T81" fmla="*/ 1 h 828"/>
                <a:gd name="T82" fmla="*/ 0 w 239"/>
                <a:gd name="T83" fmla="*/ 1 h 828"/>
                <a:gd name="T84" fmla="*/ 0 w 239"/>
                <a:gd name="T85" fmla="*/ 1 h 828"/>
                <a:gd name="T86" fmla="*/ 0 w 239"/>
                <a:gd name="T87" fmla="*/ 1 h 828"/>
                <a:gd name="T88" fmla="*/ 0 w 239"/>
                <a:gd name="T89" fmla="*/ 1 h 828"/>
                <a:gd name="T90" fmla="*/ 0 w 239"/>
                <a:gd name="T91" fmla="*/ 1 h 828"/>
                <a:gd name="T92" fmla="*/ 0 w 239"/>
                <a:gd name="T93" fmla="*/ 1 h 828"/>
                <a:gd name="T94" fmla="*/ 0 w 239"/>
                <a:gd name="T95" fmla="*/ 1 h 828"/>
                <a:gd name="T96" fmla="*/ 0 w 239"/>
                <a:gd name="T97" fmla="*/ 1 h 828"/>
                <a:gd name="T98" fmla="*/ 0 w 239"/>
                <a:gd name="T99" fmla="*/ 1 h 828"/>
                <a:gd name="T100" fmla="*/ 0 w 239"/>
                <a:gd name="T101" fmla="*/ 1 h 828"/>
                <a:gd name="T102" fmla="*/ 0 w 239"/>
                <a:gd name="T103" fmla="*/ 1 h 828"/>
                <a:gd name="T104" fmla="*/ 0 w 239"/>
                <a:gd name="T105" fmla="*/ 1 h 828"/>
                <a:gd name="T106" fmla="*/ 0 w 239"/>
                <a:gd name="T107" fmla="*/ 1 h 828"/>
                <a:gd name="T108" fmla="*/ 0 w 239"/>
                <a:gd name="T109" fmla="*/ 1 h 828"/>
                <a:gd name="T110" fmla="*/ 0 w 239"/>
                <a:gd name="T111" fmla="*/ 1 h 828"/>
                <a:gd name="T112" fmla="*/ 0 w 239"/>
                <a:gd name="T113" fmla="*/ 1 h 828"/>
                <a:gd name="T114" fmla="*/ 0 w 239"/>
                <a:gd name="T115" fmla="*/ 1 h 828"/>
                <a:gd name="T116" fmla="*/ 0 w 239"/>
                <a:gd name="T117" fmla="*/ 1 h 828"/>
                <a:gd name="T118" fmla="*/ 0 w 239"/>
                <a:gd name="T119" fmla="*/ 1 h 828"/>
                <a:gd name="T120" fmla="*/ 0 w 239"/>
                <a:gd name="T121" fmla="*/ 1 h 828"/>
                <a:gd name="T122" fmla="*/ 0 w 239"/>
                <a:gd name="T123" fmla="*/ 1 h 8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39"/>
                <a:gd name="T187" fmla="*/ 0 h 828"/>
                <a:gd name="T188" fmla="*/ 239 w 239"/>
                <a:gd name="T189" fmla="*/ 828 h 8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39" h="828">
                  <a:moveTo>
                    <a:pt x="210" y="471"/>
                  </a:moveTo>
                  <a:lnTo>
                    <a:pt x="207" y="471"/>
                  </a:lnTo>
                  <a:lnTo>
                    <a:pt x="202" y="472"/>
                  </a:lnTo>
                  <a:lnTo>
                    <a:pt x="197" y="474"/>
                  </a:lnTo>
                  <a:lnTo>
                    <a:pt x="194" y="476"/>
                  </a:lnTo>
                  <a:lnTo>
                    <a:pt x="190" y="479"/>
                  </a:lnTo>
                  <a:lnTo>
                    <a:pt x="187" y="482"/>
                  </a:lnTo>
                  <a:lnTo>
                    <a:pt x="185" y="485"/>
                  </a:lnTo>
                  <a:lnTo>
                    <a:pt x="184" y="490"/>
                  </a:lnTo>
                  <a:lnTo>
                    <a:pt x="182" y="494"/>
                  </a:lnTo>
                  <a:lnTo>
                    <a:pt x="182" y="499"/>
                  </a:lnTo>
                  <a:lnTo>
                    <a:pt x="182" y="567"/>
                  </a:lnTo>
                  <a:lnTo>
                    <a:pt x="115" y="567"/>
                  </a:lnTo>
                  <a:lnTo>
                    <a:pt x="115" y="25"/>
                  </a:lnTo>
                  <a:lnTo>
                    <a:pt x="115" y="20"/>
                  </a:lnTo>
                  <a:lnTo>
                    <a:pt x="113" y="17"/>
                  </a:lnTo>
                  <a:lnTo>
                    <a:pt x="112" y="13"/>
                  </a:lnTo>
                  <a:lnTo>
                    <a:pt x="110" y="10"/>
                  </a:lnTo>
                  <a:lnTo>
                    <a:pt x="108" y="7"/>
                  </a:lnTo>
                  <a:lnTo>
                    <a:pt x="105" y="5"/>
                  </a:lnTo>
                  <a:lnTo>
                    <a:pt x="102" y="3"/>
                  </a:lnTo>
                  <a:lnTo>
                    <a:pt x="99" y="2"/>
                  </a:lnTo>
                  <a:lnTo>
                    <a:pt x="95" y="0"/>
                  </a:lnTo>
                  <a:lnTo>
                    <a:pt x="90" y="0"/>
                  </a:lnTo>
                  <a:lnTo>
                    <a:pt x="87" y="0"/>
                  </a:lnTo>
                  <a:lnTo>
                    <a:pt x="84" y="2"/>
                  </a:lnTo>
                  <a:lnTo>
                    <a:pt x="81" y="3"/>
                  </a:lnTo>
                  <a:lnTo>
                    <a:pt x="77" y="5"/>
                  </a:lnTo>
                  <a:lnTo>
                    <a:pt x="74" y="7"/>
                  </a:lnTo>
                  <a:lnTo>
                    <a:pt x="71" y="10"/>
                  </a:lnTo>
                  <a:lnTo>
                    <a:pt x="69" y="13"/>
                  </a:lnTo>
                  <a:lnTo>
                    <a:pt x="67" y="17"/>
                  </a:lnTo>
                  <a:lnTo>
                    <a:pt x="67" y="20"/>
                  </a:lnTo>
                  <a:lnTo>
                    <a:pt x="67" y="25"/>
                  </a:lnTo>
                  <a:lnTo>
                    <a:pt x="67" y="84"/>
                  </a:lnTo>
                  <a:lnTo>
                    <a:pt x="0" y="84"/>
                  </a:lnTo>
                  <a:lnTo>
                    <a:pt x="0" y="118"/>
                  </a:lnTo>
                  <a:lnTo>
                    <a:pt x="67" y="118"/>
                  </a:lnTo>
                  <a:lnTo>
                    <a:pt x="67" y="148"/>
                  </a:lnTo>
                  <a:lnTo>
                    <a:pt x="0" y="148"/>
                  </a:lnTo>
                  <a:lnTo>
                    <a:pt x="0" y="184"/>
                  </a:lnTo>
                  <a:lnTo>
                    <a:pt x="67" y="184"/>
                  </a:lnTo>
                  <a:lnTo>
                    <a:pt x="67" y="213"/>
                  </a:lnTo>
                  <a:lnTo>
                    <a:pt x="0" y="213"/>
                  </a:lnTo>
                  <a:lnTo>
                    <a:pt x="0" y="248"/>
                  </a:lnTo>
                  <a:lnTo>
                    <a:pt x="67" y="248"/>
                  </a:lnTo>
                  <a:lnTo>
                    <a:pt x="67" y="282"/>
                  </a:lnTo>
                  <a:lnTo>
                    <a:pt x="0" y="282"/>
                  </a:lnTo>
                  <a:lnTo>
                    <a:pt x="0" y="828"/>
                  </a:lnTo>
                  <a:lnTo>
                    <a:pt x="239" y="828"/>
                  </a:lnTo>
                  <a:lnTo>
                    <a:pt x="239" y="499"/>
                  </a:lnTo>
                  <a:lnTo>
                    <a:pt x="238" y="494"/>
                  </a:lnTo>
                  <a:lnTo>
                    <a:pt x="238" y="490"/>
                  </a:lnTo>
                  <a:lnTo>
                    <a:pt x="236" y="485"/>
                  </a:lnTo>
                  <a:lnTo>
                    <a:pt x="233" y="482"/>
                  </a:lnTo>
                  <a:lnTo>
                    <a:pt x="231" y="479"/>
                  </a:lnTo>
                  <a:lnTo>
                    <a:pt x="228" y="476"/>
                  </a:lnTo>
                  <a:lnTo>
                    <a:pt x="223" y="474"/>
                  </a:lnTo>
                  <a:lnTo>
                    <a:pt x="220" y="472"/>
                  </a:lnTo>
                  <a:lnTo>
                    <a:pt x="215" y="471"/>
                  </a:lnTo>
                  <a:lnTo>
                    <a:pt x="210" y="471"/>
                  </a:lnTo>
                  <a:close/>
                </a:path>
              </a:pathLst>
            </a:custGeom>
            <a:solidFill>
              <a:srgbClr val="66CC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131"/>
            <p:cNvSpPr>
              <a:spLocks/>
            </p:cNvSpPr>
            <p:nvPr/>
          </p:nvSpPr>
          <p:spPr bwMode="auto">
            <a:xfrm>
              <a:off x="2651" y="2568"/>
              <a:ext cx="34" cy="13"/>
            </a:xfrm>
            <a:custGeom>
              <a:avLst/>
              <a:gdLst>
                <a:gd name="T0" fmla="*/ 1 w 67"/>
                <a:gd name="T1" fmla="*/ 0 h 27"/>
                <a:gd name="T2" fmla="*/ 0 w 67"/>
                <a:gd name="T3" fmla="*/ 0 h 27"/>
                <a:gd name="T4" fmla="*/ 0 w 67"/>
                <a:gd name="T5" fmla="*/ 0 h 27"/>
                <a:gd name="T6" fmla="*/ 1 w 67"/>
                <a:gd name="T7" fmla="*/ 0 h 27"/>
                <a:gd name="T8" fmla="*/ 1 w 67"/>
                <a:gd name="T9" fmla="*/ 0 h 27"/>
                <a:gd name="T10" fmla="*/ 1 w 67"/>
                <a:gd name="T11" fmla="*/ 0 h 27"/>
                <a:gd name="T12" fmla="*/ 0 60000 65536"/>
                <a:gd name="T13" fmla="*/ 0 60000 65536"/>
                <a:gd name="T14" fmla="*/ 0 60000 65536"/>
                <a:gd name="T15" fmla="*/ 0 60000 65536"/>
                <a:gd name="T16" fmla="*/ 0 60000 65536"/>
                <a:gd name="T17" fmla="*/ 0 60000 65536"/>
                <a:gd name="T18" fmla="*/ 0 w 67"/>
                <a:gd name="T19" fmla="*/ 0 h 27"/>
                <a:gd name="T20" fmla="*/ 67 w 67"/>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67" h="27">
                  <a:moveTo>
                    <a:pt x="67" y="27"/>
                  </a:moveTo>
                  <a:lnTo>
                    <a:pt x="0" y="27"/>
                  </a:lnTo>
                  <a:lnTo>
                    <a:pt x="0" y="0"/>
                  </a:lnTo>
                  <a:lnTo>
                    <a:pt x="67" y="0"/>
                  </a:lnTo>
                  <a:lnTo>
                    <a:pt x="67" y="27"/>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132"/>
            <p:cNvSpPr>
              <a:spLocks/>
            </p:cNvSpPr>
            <p:nvPr/>
          </p:nvSpPr>
          <p:spPr bwMode="auto">
            <a:xfrm>
              <a:off x="2651" y="2537"/>
              <a:ext cx="34" cy="14"/>
            </a:xfrm>
            <a:custGeom>
              <a:avLst/>
              <a:gdLst>
                <a:gd name="T0" fmla="*/ 1 w 67"/>
                <a:gd name="T1" fmla="*/ 1 h 28"/>
                <a:gd name="T2" fmla="*/ 0 w 67"/>
                <a:gd name="T3" fmla="*/ 1 h 28"/>
                <a:gd name="T4" fmla="*/ 0 w 67"/>
                <a:gd name="T5" fmla="*/ 0 h 28"/>
                <a:gd name="T6" fmla="*/ 1 w 67"/>
                <a:gd name="T7" fmla="*/ 0 h 28"/>
                <a:gd name="T8" fmla="*/ 1 w 67"/>
                <a:gd name="T9" fmla="*/ 1 h 28"/>
                <a:gd name="T10" fmla="*/ 1 w 67"/>
                <a:gd name="T11" fmla="*/ 1 h 28"/>
                <a:gd name="T12" fmla="*/ 1 w 67"/>
                <a:gd name="T13" fmla="*/ 1 h 28"/>
                <a:gd name="T14" fmla="*/ 0 60000 65536"/>
                <a:gd name="T15" fmla="*/ 0 60000 65536"/>
                <a:gd name="T16" fmla="*/ 0 60000 65536"/>
                <a:gd name="T17" fmla="*/ 0 60000 65536"/>
                <a:gd name="T18" fmla="*/ 0 60000 65536"/>
                <a:gd name="T19" fmla="*/ 0 60000 65536"/>
                <a:gd name="T20" fmla="*/ 0 60000 65536"/>
                <a:gd name="T21" fmla="*/ 0 w 67"/>
                <a:gd name="T22" fmla="*/ 0 h 28"/>
                <a:gd name="T23" fmla="*/ 67 w 6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28">
                  <a:moveTo>
                    <a:pt x="67" y="26"/>
                  </a:moveTo>
                  <a:lnTo>
                    <a:pt x="0" y="28"/>
                  </a:lnTo>
                  <a:lnTo>
                    <a:pt x="0" y="0"/>
                  </a:lnTo>
                  <a:lnTo>
                    <a:pt x="67" y="0"/>
                  </a:lnTo>
                  <a:lnTo>
                    <a:pt x="67" y="28"/>
                  </a:lnTo>
                  <a:lnTo>
                    <a:pt x="67" y="26"/>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133"/>
            <p:cNvSpPr>
              <a:spLocks/>
            </p:cNvSpPr>
            <p:nvPr/>
          </p:nvSpPr>
          <p:spPr bwMode="auto">
            <a:xfrm>
              <a:off x="2651" y="2506"/>
              <a:ext cx="34" cy="14"/>
            </a:xfrm>
            <a:custGeom>
              <a:avLst/>
              <a:gdLst>
                <a:gd name="T0" fmla="*/ 1 w 67"/>
                <a:gd name="T1" fmla="*/ 1 h 28"/>
                <a:gd name="T2" fmla="*/ 0 w 67"/>
                <a:gd name="T3" fmla="*/ 1 h 28"/>
                <a:gd name="T4" fmla="*/ 0 w 67"/>
                <a:gd name="T5" fmla="*/ 0 h 28"/>
                <a:gd name="T6" fmla="*/ 1 w 67"/>
                <a:gd name="T7" fmla="*/ 0 h 28"/>
                <a:gd name="T8" fmla="*/ 1 w 67"/>
                <a:gd name="T9" fmla="*/ 1 h 28"/>
                <a:gd name="T10" fmla="*/ 1 w 67"/>
                <a:gd name="T11" fmla="*/ 1 h 28"/>
                <a:gd name="T12" fmla="*/ 1 w 67"/>
                <a:gd name="T13" fmla="*/ 1 h 28"/>
                <a:gd name="T14" fmla="*/ 0 60000 65536"/>
                <a:gd name="T15" fmla="*/ 0 60000 65536"/>
                <a:gd name="T16" fmla="*/ 0 60000 65536"/>
                <a:gd name="T17" fmla="*/ 0 60000 65536"/>
                <a:gd name="T18" fmla="*/ 0 60000 65536"/>
                <a:gd name="T19" fmla="*/ 0 60000 65536"/>
                <a:gd name="T20" fmla="*/ 0 60000 65536"/>
                <a:gd name="T21" fmla="*/ 0 w 67"/>
                <a:gd name="T22" fmla="*/ 0 h 28"/>
                <a:gd name="T23" fmla="*/ 67 w 67"/>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28">
                  <a:moveTo>
                    <a:pt x="67" y="26"/>
                  </a:moveTo>
                  <a:lnTo>
                    <a:pt x="0" y="28"/>
                  </a:lnTo>
                  <a:lnTo>
                    <a:pt x="0" y="0"/>
                  </a:lnTo>
                  <a:lnTo>
                    <a:pt x="67" y="0"/>
                  </a:lnTo>
                  <a:lnTo>
                    <a:pt x="67" y="28"/>
                  </a:lnTo>
                  <a:lnTo>
                    <a:pt x="67" y="26"/>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134"/>
            <p:cNvSpPr>
              <a:spLocks/>
            </p:cNvSpPr>
            <p:nvPr/>
          </p:nvSpPr>
          <p:spPr bwMode="auto">
            <a:xfrm>
              <a:off x="2705" y="2168"/>
              <a:ext cx="124" cy="127"/>
            </a:xfrm>
            <a:custGeom>
              <a:avLst/>
              <a:gdLst>
                <a:gd name="T0" fmla="*/ 1 w 247"/>
                <a:gd name="T1" fmla="*/ 1 h 254"/>
                <a:gd name="T2" fmla="*/ 0 w 247"/>
                <a:gd name="T3" fmla="*/ 1 h 254"/>
                <a:gd name="T4" fmla="*/ 1 w 247"/>
                <a:gd name="T5" fmla="*/ 1 h 254"/>
                <a:gd name="T6" fmla="*/ 1 w 247"/>
                <a:gd name="T7" fmla="*/ 1 h 254"/>
                <a:gd name="T8" fmla="*/ 1 w 247"/>
                <a:gd name="T9" fmla="*/ 1 h 254"/>
                <a:gd name="T10" fmla="*/ 1 w 247"/>
                <a:gd name="T11" fmla="*/ 1 h 254"/>
                <a:gd name="T12" fmla="*/ 1 w 247"/>
                <a:gd name="T13" fmla="*/ 1 h 254"/>
                <a:gd name="T14" fmla="*/ 1 w 247"/>
                <a:gd name="T15" fmla="*/ 1 h 254"/>
                <a:gd name="T16" fmla="*/ 1 w 247"/>
                <a:gd name="T17" fmla="*/ 1 h 254"/>
                <a:gd name="T18" fmla="*/ 1 w 247"/>
                <a:gd name="T19" fmla="*/ 1 h 254"/>
                <a:gd name="T20" fmla="*/ 1 w 247"/>
                <a:gd name="T21" fmla="*/ 1 h 254"/>
                <a:gd name="T22" fmla="*/ 1 w 247"/>
                <a:gd name="T23" fmla="*/ 1 h 254"/>
                <a:gd name="T24" fmla="*/ 1 w 247"/>
                <a:gd name="T25" fmla="*/ 1 h 254"/>
                <a:gd name="T26" fmla="*/ 1 w 247"/>
                <a:gd name="T27" fmla="*/ 1 h 254"/>
                <a:gd name="T28" fmla="*/ 1 w 247"/>
                <a:gd name="T29" fmla="*/ 1 h 254"/>
                <a:gd name="T30" fmla="*/ 1 w 247"/>
                <a:gd name="T31" fmla="*/ 1 h 254"/>
                <a:gd name="T32" fmla="*/ 1 w 247"/>
                <a:gd name="T33" fmla="*/ 1 h 254"/>
                <a:gd name="T34" fmla="*/ 1 w 247"/>
                <a:gd name="T35" fmla="*/ 1 h 254"/>
                <a:gd name="T36" fmla="*/ 1 w 247"/>
                <a:gd name="T37" fmla="*/ 1 h 254"/>
                <a:gd name="T38" fmla="*/ 1 w 247"/>
                <a:gd name="T39" fmla="*/ 1 h 254"/>
                <a:gd name="T40" fmla="*/ 1 w 247"/>
                <a:gd name="T41" fmla="*/ 1 h 254"/>
                <a:gd name="T42" fmla="*/ 1 w 247"/>
                <a:gd name="T43" fmla="*/ 1 h 254"/>
                <a:gd name="T44" fmla="*/ 1 w 247"/>
                <a:gd name="T45" fmla="*/ 1 h 254"/>
                <a:gd name="T46" fmla="*/ 1 w 247"/>
                <a:gd name="T47" fmla="*/ 1 h 254"/>
                <a:gd name="T48" fmla="*/ 1 w 247"/>
                <a:gd name="T49" fmla="*/ 1 h 254"/>
                <a:gd name="T50" fmla="*/ 1 w 247"/>
                <a:gd name="T51" fmla="*/ 1 h 254"/>
                <a:gd name="T52" fmla="*/ 1 w 247"/>
                <a:gd name="T53" fmla="*/ 1 h 254"/>
                <a:gd name="T54" fmla="*/ 1 w 247"/>
                <a:gd name="T55" fmla="*/ 1 h 254"/>
                <a:gd name="T56" fmla="*/ 1 w 247"/>
                <a:gd name="T57" fmla="*/ 1 h 254"/>
                <a:gd name="T58" fmla="*/ 1 w 247"/>
                <a:gd name="T59" fmla="*/ 1 h 254"/>
                <a:gd name="T60" fmla="*/ 1 w 247"/>
                <a:gd name="T61" fmla="*/ 1 h 254"/>
                <a:gd name="T62" fmla="*/ 1 w 247"/>
                <a:gd name="T63" fmla="*/ 1 h 254"/>
                <a:gd name="T64" fmla="*/ 1 w 247"/>
                <a:gd name="T65" fmla="*/ 1 h 254"/>
                <a:gd name="T66" fmla="*/ 1 w 247"/>
                <a:gd name="T67" fmla="*/ 0 h 2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7"/>
                <a:gd name="T103" fmla="*/ 0 h 254"/>
                <a:gd name="T104" fmla="*/ 247 w 247"/>
                <a:gd name="T105" fmla="*/ 254 h 2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7" h="254">
                  <a:moveTo>
                    <a:pt x="34" y="0"/>
                  </a:moveTo>
                  <a:lnTo>
                    <a:pt x="5" y="82"/>
                  </a:lnTo>
                  <a:lnTo>
                    <a:pt x="18" y="159"/>
                  </a:lnTo>
                  <a:lnTo>
                    <a:pt x="0" y="194"/>
                  </a:lnTo>
                  <a:lnTo>
                    <a:pt x="0" y="195"/>
                  </a:lnTo>
                  <a:lnTo>
                    <a:pt x="2" y="195"/>
                  </a:lnTo>
                  <a:lnTo>
                    <a:pt x="2" y="197"/>
                  </a:lnTo>
                  <a:lnTo>
                    <a:pt x="3" y="200"/>
                  </a:lnTo>
                  <a:lnTo>
                    <a:pt x="5" y="204"/>
                  </a:lnTo>
                  <a:lnTo>
                    <a:pt x="7" y="207"/>
                  </a:lnTo>
                  <a:lnTo>
                    <a:pt x="8" y="212"/>
                  </a:lnTo>
                  <a:lnTo>
                    <a:pt x="11" y="217"/>
                  </a:lnTo>
                  <a:lnTo>
                    <a:pt x="16" y="220"/>
                  </a:lnTo>
                  <a:lnTo>
                    <a:pt x="21" y="225"/>
                  </a:lnTo>
                  <a:lnTo>
                    <a:pt x="21" y="223"/>
                  </a:lnTo>
                  <a:lnTo>
                    <a:pt x="23" y="222"/>
                  </a:lnTo>
                  <a:lnTo>
                    <a:pt x="25" y="220"/>
                  </a:lnTo>
                  <a:lnTo>
                    <a:pt x="25" y="218"/>
                  </a:lnTo>
                  <a:lnTo>
                    <a:pt x="26" y="217"/>
                  </a:lnTo>
                  <a:lnTo>
                    <a:pt x="28" y="215"/>
                  </a:lnTo>
                  <a:lnTo>
                    <a:pt x="28" y="214"/>
                  </a:lnTo>
                  <a:lnTo>
                    <a:pt x="29" y="212"/>
                  </a:lnTo>
                  <a:lnTo>
                    <a:pt x="31" y="210"/>
                  </a:lnTo>
                  <a:lnTo>
                    <a:pt x="33" y="209"/>
                  </a:lnTo>
                  <a:lnTo>
                    <a:pt x="34" y="207"/>
                  </a:lnTo>
                  <a:lnTo>
                    <a:pt x="36" y="204"/>
                  </a:lnTo>
                  <a:lnTo>
                    <a:pt x="39" y="204"/>
                  </a:lnTo>
                  <a:lnTo>
                    <a:pt x="41" y="202"/>
                  </a:lnTo>
                  <a:lnTo>
                    <a:pt x="44" y="202"/>
                  </a:lnTo>
                  <a:lnTo>
                    <a:pt x="49" y="202"/>
                  </a:lnTo>
                  <a:lnTo>
                    <a:pt x="52" y="202"/>
                  </a:lnTo>
                  <a:lnTo>
                    <a:pt x="57" y="204"/>
                  </a:lnTo>
                  <a:lnTo>
                    <a:pt x="64" y="207"/>
                  </a:lnTo>
                  <a:lnTo>
                    <a:pt x="69" y="210"/>
                  </a:lnTo>
                  <a:lnTo>
                    <a:pt x="72" y="214"/>
                  </a:lnTo>
                  <a:lnTo>
                    <a:pt x="74" y="217"/>
                  </a:lnTo>
                  <a:lnTo>
                    <a:pt x="75" y="220"/>
                  </a:lnTo>
                  <a:lnTo>
                    <a:pt x="75" y="222"/>
                  </a:lnTo>
                  <a:lnTo>
                    <a:pt x="75" y="225"/>
                  </a:lnTo>
                  <a:lnTo>
                    <a:pt x="74" y="227"/>
                  </a:lnTo>
                  <a:lnTo>
                    <a:pt x="74" y="228"/>
                  </a:lnTo>
                  <a:lnTo>
                    <a:pt x="72" y="230"/>
                  </a:lnTo>
                  <a:lnTo>
                    <a:pt x="57" y="250"/>
                  </a:lnTo>
                  <a:lnTo>
                    <a:pt x="64" y="251"/>
                  </a:lnTo>
                  <a:lnTo>
                    <a:pt x="70" y="253"/>
                  </a:lnTo>
                  <a:lnTo>
                    <a:pt x="77" y="254"/>
                  </a:lnTo>
                  <a:lnTo>
                    <a:pt x="84" y="254"/>
                  </a:lnTo>
                  <a:lnTo>
                    <a:pt x="88" y="254"/>
                  </a:lnTo>
                  <a:lnTo>
                    <a:pt x="93" y="253"/>
                  </a:lnTo>
                  <a:lnTo>
                    <a:pt x="97" y="253"/>
                  </a:lnTo>
                  <a:lnTo>
                    <a:pt x="98" y="253"/>
                  </a:lnTo>
                  <a:lnTo>
                    <a:pt x="100" y="251"/>
                  </a:lnTo>
                  <a:lnTo>
                    <a:pt x="102" y="251"/>
                  </a:lnTo>
                  <a:lnTo>
                    <a:pt x="128" y="207"/>
                  </a:lnTo>
                  <a:lnTo>
                    <a:pt x="185" y="192"/>
                  </a:lnTo>
                  <a:lnTo>
                    <a:pt x="247" y="109"/>
                  </a:lnTo>
                  <a:lnTo>
                    <a:pt x="224" y="79"/>
                  </a:lnTo>
                  <a:lnTo>
                    <a:pt x="198" y="56"/>
                  </a:lnTo>
                  <a:lnTo>
                    <a:pt x="170" y="38"/>
                  </a:lnTo>
                  <a:lnTo>
                    <a:pt x="142" y="23"/>
                  </a:lnTo>
                  <a:lnTo>
                    <a:pt x="115" y="13"/>
                  </a:lnTo>
                  <a:lnTo>
                    <a:pt x="90" y="7"/>
                  </a:lnTo>
                  <a:lnTo>
                    <a:pt x="67" y="4"/>
                  </a:lnTo>
                  <a:lnTo>
                    <a:pt x="51" y="2"/>
                  </a:lnTo>
                  <a:lnTo>
                    <a:pt x="39" y="0"/>
                  </a:lnTo>
                  <a:lnTo>
                    <a:pt x="3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135"/>
            <p:cNvSpPr>
              <a:spLocks/>
            </p:cNvSpPr>
            <p:nvPr/>
          </p:nvSpPr>
          <p:spPr bwMode="auto">
            <a:xfrm>
              <a:off x="2722" y="2179"/>
              <a:ext cx="94" cy="74"/>
            </a:xfrm>
            <a:custGeom>
              <a:avLst/>
              <a:gdLst>
                <a:gd name="T0" fmla="*/ 0 w 189"/>
                <a:gd name="T1" fmla="*/ 0 h 149"/>
                <a:gd name="T2" fmla="*/ 0 w 189"/>
                <a:gd name="T3" fmla="*/ 0 h 149"/>
                <a:gd name="T4" fmla="*/ 0 w 189"/>
                <a:gd name="T5" fmla="*/ 0 h 149"/>
                <a:gd name="T6" fmla="*/ 0 w 189"/>
                <a:gd name="T7" fmla="*/ 0 h 149"/>
                <a:gd name="T8" fmla="*/ 0 w 189"/>
                <a:gd name="T9" fmla="*/ 0 h 149"/>
                <a:gd name="T10" fmla="*/ 0 w 189"/>
                <a:gd name="T11" fmla="*/ 0 h 149"/>
                <a:gd name="T12" fmla="*/ 0 w 189"/>
                <a:gd name="T13" fmla="*/ 0 h 149"/>
                <a:gd name="T14" fmla="*/ 0 w 189"/>
                <a:gd name="T15" fmla="*/ 0 h 149"/>
                <a:gd name="T16" fmla="*/ 0 w 189"/>
                <a:gd name="T17" fmla="*/ 0 h 149"/>
                <a:gd name="T18" fmla="*/ 0 w 189"/>
                <a:gd name="T19" fmla="*/ 0 h 149"/>
                <a:gd name="T20" fmla="*/ 0 w 189"/>
                <a:gd name="T21" fmla="*/ 0 h 149"/>
                <a:gd name="T22" fmla="*/ 0 w 189"/>
                <a:gd name="T23" fmla="*/ 0 h 149"/>
                <a:gd name="T24" fmla="*/ 0 w 189"/>
                <a:gd name="T25" fmla="*/ 0 h 149"/>
                <a:gd name="T26" fmla="*/ 0 w 189"/>
                <a:gd name="T27" fmla="*/ 0 h 149"/>
                <a:gd name="T28" fmla="*/ 0 w 189"/>
                <a:gd name="T29" fmla="*/ 0 h 149"/>
                <a:gd name="T30" fmla="*/ 0 w 189"/>
                <a:gd name="T31" fmla="*/ 0 h 149"/>
                <a:gd name="T32" fmla="*/ 0 w 189"/>
                <a:gd name="T33" fmla="*/ 0 h 149"/>
                <a:gd name="T34" fmla="*/ 0 w 189"/>
                <a:gd name="T35" fmla="*/ 0 h 149"/>
                <a:gd name="T36" fmla="*/ 0 w 189"/>
                <a:gd name="T37" fmla="*/ 0 h 149"/>
                <a:gd name="T38" fmla="*/ 0 w 189"/>
                <a:gd name="T39" fmla="*/ 0 h 149"/>
                <a:gd name="T40" fmla="*/ 0 w 189"/>
                <a:gd name="T41" fmla="*/ 0 h 149"/>
                <a:gd name="T42" fmla="*/ 0 w 189"/>
                <a:gd name="T43" fmla="*/ 0 h 149"/>
                <a:gd name="T44" fmla="*/ 0 w 189"/>
                <a:gd name="T45" fmla="*/ 0 h 149"/>
                <a:gd name="T46" fmla="*/ 0 w 189"/>
                <a:gd name="T47" fmla="*/ 0 h 149"/>
                <a:gd name="T48" fmla="*/ 0 w 189"/>
                <a:gd name="T49" fmla="*/ 0 h 149"/>
                <a:gd name="T50" fmla="*/ 0 w 189"/>
                <a:gd name="T51" fmla="*/ 0 h 149"/>
                <a:gd name="T52" fmla="*/ 0 w 189"/>
                <a:gd name="T53" fmla="*/ 0 h 149"/>
                <a:gd name="T54" fmla="*/ 0 w 189"/>
                <a:gd name="T55" fmla="*/ 0 h 149"/>
                <a:gd name="T56" fmla="*/ 0 w 189"/>
                <a:gd name="T57" fmla="*/ 0 h 149"/>
                <a:gd name="T58" fmla="*/ 0 w 189"/>
                <a:gd name="T59" fmla="*/ 0 h 149"/>
                <a:gd name="T60" fmla="*/ 0 w 189"/>
                <a:gd name="T61" fmla="*/ 0 h 149"/>
                <a:gd name="T62" fmla="*/ 0 w 189"/>
                <a:gd name="T63" fmla="*/ 0 h 149"/>
                <a:gd name="T64" fmla="*/ 0 w 189"/>
                <a:gd name="T65" fmla="*/ 0 h 149"/>
                <a:gd name="T66" fmla="*/ 0 w 189"/>
                <a:gd name="T67" fmla="*/ 0 h 149"/>
                <a:gd name="T68" fmla="*/ 0 w 189"/>
                <a:gd name="T69" fmla="*/ 0 h 149"/>
                <a:gd name="T70" fmla="*/ 0 w 189"/>
                <a:gd name="T71" fmla="*/ 0 h 149"/>
                <a:gd name="T72" fmla="*/ 0 w 189"/>
                <a:gd name="T73" fmla="*/ 0 h 149"/>
                <a:gd name="T74" fmla="*/ 0 w 189"/>
                <a:gd name="T75" fmla="*/ 0 h 149"/>
                <a:gd name="T76" fmla="*/ 0 w 189"/>
                <a:gd name="T77" fmla="*/ 0 h 149"/>
                <a:gd name="T78" fmla="*/ 0 w 189"/>
                <a:gd name="T79" fmla="*/ 0 h 149"/>
                <a:gd name="T80" fmla="*/ 0 w 189"/>
                <a:gd name="T81" fmla="*/ 0 h 149"/>
                <a:gd name="T82" fmla="*/ 0 w 189"/>
                <a:gd name="T83" fmla="*/ 0 h 1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9"/>
                <a:gd name="T127" fmla="*/ 0 h 149"/>
                <a:gd name="T128" fmla="*/ 189 w 189"/>
                <a:gd name="T129" fmla="*/ 149 h 14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9" h="149">
                  <a:moveTo>
                    <a:pt x="79" y="10"/>
                  </a:moveTo>
                  <a:lnTo>
                    <a:pt x="82" y="11"/>
                  </a:lnTo>
                  <a:lnTo>
                    <a:pt x="89" y="14"/>
                  </a:lnTo>
                  <a:lnTo>
                    <a:pt x="100" y="18"/>
                  </a:lnTo>
                  <a:lnTo>
                    <a:pt x="113" y="24"/>
                  </a:lnTo>
                  <a:lnTo>
                    <a:pt x="126" y="31"/>
                  </a:lnTo>
                  <a:lnTo>
                    <a:pt x="143" y="41"/>
                  </a:lnTo>
                  <a:lnTo>
                    <a:pt x="158" y="51"/>
                  </a:lnTo>
                  <a:lnTo>
                    <a:pt x="171" y="62"/>
                  </a:lnTo>
                  <a:lnTo>
                    <a:pt x="181" y="73"/>
                  </a:lnTo>
                  <a:lnTo>
                    <a:pt x="189" y="88"/>
                  </a:lnTo>
                  <a:lnTo>
                    <a:pt x="135" y="149"/>
                  </a:lnTo>
                  <a:lnTo>
                    <a:pt x="133" y="149"/>
                  </a:lnTo>
                  <a:lnTo>
                    <a:pt x="126" y="147"/>
                  </a:lnTo>
                  <a:lnTo>
                    <a:pt x="115" y="146"/>
                  </a:lnTo>
                  <a:lnTo>
                    <a:pt x="102" y="141"/>
                  </a:lnTo>
                  <a:lnTo>
                    <a:pt x="87" y="136"/>
                  </a:lnTo>
                  <a:lnTo>
                    <a:pt x="69" y="129"/>
                  </a:lnTo>
                  <a:lnTo>
                    <a:pt x="51" y="119"/>
                  </a:lnTo>
                  <a:lnTo>
                    <a:pt x="33" y="108"/>
                  </a:lnTo>
                  <a:lnTo>
                    <a:pt x="17" y="95"/>
                  </a:lnTo>
                  <a:lnTo>
                    <a:pt x="0" y="77"/>
                  </a:lnTo>
                  <a:lnTo>
                    <a:pt x="2" y="78"/>
                  </a:lnTo>
                  <a:lnTo>
                    <a:pt x="4" y="78"/>
                  </a:lnTo>
                  <a:lnTo>
                    <a:pt x="9" y="82"/>
                  </a:lnTo>
                  <a:lnTo>
                    <a:pt x="13" y="83"/>
                  </a:lnTo>
                  <a:lnTo>
                    <a:pt x="18" y="87"/>
                  </a:lnTo>
                  <a:lnTo>
                    <a:pt x="27" y="90"/>
                  </a:lnTo>
                  <a:lnTo>
                    <a:pt x="33" y="92"/>
                  </a:lnTo>
                  <a:lnTo>
                    <a:pt x="41" y="95"/>
                  </a:lnTo>
                  <a:lnTo>
                    <a:pt x="50" y="96"/>
                  </a:lnTo>
                  <a:lnTo>
                    <a:pt x="58" y="96"/>
                  </a:lnTo>
                  <a:lnTo>
                    <a:pt x="56" y="96"/>
                  </a:lnTo>
                  <a:lnTo>
                    <a:pt x="54" y="95"/>
                  </a:lnTo>
                  <a:lnTo>
                    <a:pt x="50" y="92"/>
                  </a:lnTo>
                  <a:lnTo>
                    <a:pt x="45" y="88"/>
                  </a:lnTo>
                  <a:lnTo>
                    <a:pt x="38" y="85"/>
                  </a:lnTo>
                  <a:lnTo>
                    <a:pt x="31" y="78"/>
                  </a:lnTo>
                  <a:lnTo>
                    <a:pt x="23" y="73"/>
                  </a:lnTo>
                  <a:lnTo>
                    <a:pt x="18" y="67"/>
                  </a:lnTo>
                  <a:lnTo>
                    <a:pt x="12" y="59"/>
                  </a:lnTo>
                  <a:lnTo>
                    <a:pt x="7" y="51"/>
                  </a:lnTo>
                  <a:lnTo>
                    <a:pt x="9" y="51"/>
                  </a:lnTo>
                  <a:lnTo>
                    <a:pt x="12" y="52"/>
                  </a:lnTo>
                  <a:lnTo>
                    <a:pt x="17" y="54"/>
                  </a:lnTo>
                  <a:lnTo>
                    <a:pt x="22" y="55"/>
                  </a:lnTo>
                  <a:lnTo>
                    <a:pt x="28" y="57"/>
                  </a:lnTo>
                  <a:lnTo>
                    <a:pt x="36" y="60"/>
                  </a:lnTo>
                  <a:lnTo>
                    <a:pt x="45" y="62"/>
                  </a:lnTo>
                  <a:lnTo>
                    <a:pt x="51" y="64"/>
                  </a:lnTo>
                  <a:lnTo>
                    <a:pt x="59" y="65"/>
                  </a:lnTo>
                  <a:lnTo>
                    <a:pt x="64" y="67"/>
                  </a:lnTo>
                  <a:lnTo>
                    <a:pt x="64" y="65"/>
                  </a:lnTo>
                  <a:lnTo>
                    <a:pt x="61" y="64"/>
                  </a:lnTo>
                  <a:lnTo>
                    <a:pt x="58" y="62"/>
                  </a:lnTo>
                  <a:lnTo>
                    <a:pt x="53" y="57"/>
                  </a:lnTo>
                  <a:lnTo>
                    <a:pt x="48" y="54"/>
                  </a:lnTo>
                  <a:lnTo>
                    <a:pt x="41" y="47"/>
                  </a:lnTo>
                  <a:lnTo>
                    <a:pt x="35" y="42"/>
                  </a:lnTo>
                  <a:lnTo>
                    <a:pt x="28" y="36"/>
                  </a:lnTo>
                  <a:lnTo>
                    <a:pt x="23" y="29"/>
                  </a:lnTo>
                  <a:lnTo>
                    <a:pt x="18" y="23"/>
                  </a:lnTo>
                  <a:lnTo>
                    <a:pt x="28" y="0"/>
                  </a:lnTo>
                  <a:lnTo>
                    <a:pt x="30" y="3"/>
                  </a:lnTo>
                  <a:lnTo>
                    <a:pt x="36" y="8"/>
                  </a:lnTo>
                  <a:lnTo>
                    <a:pt x="48" y="16"/>
                  </a:lnTo>
                  <a:lnTo>
                    <a:pt x="61" y="26"/>
                  </a:lnTo>
                  <a:lnTo>
                    <a:pt x="76" y="37"/>
                  </a:lnTo>
                  <a:lnTo>
                    <a:pt x="90" y="47"/>
                  </a:lnTo>
                  <a:lnTo>
                    <a:pt x="107" y="55"/>
                  </a:lnTo>
                  <a:lnTo>
                    <a:pt x="120" y="64"/>
                  </a:lnTo>
                  <a:lnTo>
                    <a:pt x="131" y="67"/>
                  </a:lnTo>
                  <a:lnTo>
                    <a:pt x="140" y="67"/>
                  </a:lnTo>
                  <a:lnTo>
                    <a:pt x="144" y="62"/>
                  </a:lnTo>
                  <a:lnTo>
                    <a:pt x="143" y="57"/>
                  </a:lnTo>
                  <a:lnTo>
                    <a:pt x="136" y="51"/>
                  </a:lnTo>
                  <a:lnTo>
                    <a:pt x="128" y="42"/>
                  </a:lnTo>
                  <a:lnTo>
                    <a:pt x="118" y="36"/>
                  </a:lnTo>
                  <a:lnTo>
                    <a:pt x="107" y="28"/>
                  </a:lnTo>
                  <a:lnTo>
                    <a:pt x="97" y="21"/>
                  </a:lnTo>
                  <a:lnTo>
                    <a:pt x="87" y="16"/>
                  </a:lnTo>
                  <a:lnTo>
                    <a:pt x="82" y="13"/>
                  </a:lnTo>
                  <a:lnTo>
                    <a:pt x="79" y="11"/>
                  </a:lnTo>
                  <a:lnTo>
                    <a:pt x="79" y="1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136"/>
            <p:cNvSpPr>
              <a:spLocks/>
            </p:cNvSpPr>
            <p:nvPr/>
          </p:nvSpPr>
          <p:spPr bwMode="auto">
            <a:xfrm>
              <a:off x="2729" y="2236"/>
              <a:ext cx="51" cy="34"/>
            </a:xfrm>
            <a:custGeom>
              <a:avLst/>
              <a:gdLst>
                <a:gd name="T0" fmla="*/ 0 w 104"/>
                <a:gd name="T1" fmla="*/ 1 h 68"/>
                <a:gd name="T2" fmla="*/ 0 w 104"/>
                <a:gd name="T3" fmla="*/ 1 h 68"/>
                <a:gd name="T4" fmla="*/ 0 w 104"/>
                <a:gd name="T5" fmla="*/ 1 h 68"/>
                <a:gd name="T6" fmla="*/ 0 w 104"/>
                <a:gd name="T7" fmla="*/ 1 h 68"/>
                <a:gd name="T8" fmla="*/ 0 w 104"/>
                <a:gd name="T9" fmla="*/ 1 h 68"/>
                <a:gd name="T10" fmla="*/ 0 w 104"/>
                <a:gd name="T11" fmla="*/ 1 h 68"/>
                <a:gd name="T12" fmla="*/ 0 w 104"/>
                <a:gd name="T13" fmla="*/ 1 h 68"/>
                <a:gd name="T14" fmla="*/ 0 w 104"/>
                <a:gd name="T15" fmla="*/ 1 h 68"/>
                <a:gd name="T16" fmla="*/ 0 w 104"/>
                <a:gd name="T17" fmla="*/ 1 h 68"/>
                <a:gd name="T18" fmla="*/ 0 w 104"/>
                <a:gd name="T19" fmla="*/ 1 h 68"/>
                <a:gd name="T20" fmla="*/ 0 w 104"/>
                <a:gd name="T21" fmla="*/ 1 h 68"/>
                <a:gd name="T22" fmla="*/ 0 w 104"/>
                <a:gd name="T23" fmla="*/ 0 h 68"/>
                <a:gd name="T24" fmla="*/ 0 w 104"/>
                <a:gd name="T25" fmla="*/ 1 h 68"/>
                <a:gd name="T26" fmla="*/ 0 w 104"/>
                <a:gd name="T27" fmla="*/ 1 h 68"/>
                <a:gd name="T28" fmla="*/ 0 w 104"/>
                <a:gd name="T29" fmla="*/ 1 h 68"/>
                <a:gd name="T30" fmla="*/ 0 w 104"/>
                <a:gd name="T31" fmla="*/ 1 h 68"/>
                <a:gd name="T32" fmla="*/ 0 w 104"/>
                <a:gd name="T33" fmla="*/ 1 h 68"/>
                <a:gd name="T34" fmla="*/ 0 w 104"/>
                <a:gd name="T35" fmla="*/ 1 h 68"/>
                <a:gd name="T36" fmla="*/ 0 w 104"/>
                <a:gd name="T37" fmla="*/ 1 h 68"/>
                <a:gd name="T38" fmla="*/ 0 w 104"/>
                <a:gd name="T39" fmla="*/ 1 h 68"/>
                <a:gd name="T40" fmla="*/ 0 w 104"/>
                <a:gd name="T41" fmla="*/ 1 h 68"/>
                <a:gd name="T42" fmla="*/ 0 w 104"/>
                <a:gd name="T43" fmla="*/ 1 h 68"/>
                <a:gd name="T44" fmla="*/ 0 w 104"/>
                <a:gd name="T45" fmla="*/ 1 h 68"/>
                <a:gd name="T46" fmla="*/ 0 w 104"/>
                <a:gd name="T47" fmla="*/ 1 h 68"/>
                <a:gd name="T48" fmla="*/ 0 w 104"/>
                <a:gd name="T49" fmla="*/ 1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4"/>
                <a:gd name="T76" fmla="*/ 0 h 68"/>
                <a:gd name="T77" fmla="*/ 104 w 104"/>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4" h="68">
                  <a:moveTo>
                    <a:pt x="46" y="66"/>
                  </a:moveTo>
                  <a:lnTo>
                    <a:pt x="104" y="48"/>
                  </a:lnTo>
                  <a:lnTo>
                    <a:pt x="102" y="46"/>
                  </a:lnTo>
                  <a:lnTo>
                    <a:pt x="95" y="45"/>
                  </a:lnTo>
                  <a:lnTo>
                    <a:pt x="87" y="43"/>
                  </a:lnTo>
                  <a:lnTo>
                    <a:pt x="77" y="40"/>
                  </a:lnTo>
                  <a:lnTo>
                    <a:pt x="64" y="35"/>
                  </a:lnTo>
                  <a:lnTo>
                    <a:pt x="51" y="30"/>
                  </a:lnTo>
                  <a:lnTo>
                    <a:pt x="38" y="23"/>
                  </a:lnTo>
                  <a:lnTo>
                    <a:pt x="23" y="17"/>
                  </a:lnTo>
                  <a:lnTo>
                    <a:pt x="12" y="9"/>
                  </a:lnTo>
                  <a:lnTo>
                    <a:pt x="2" y="0"/>
                  </a:lnTo>
                  <a:lnTo>
                    <a:pt x="0" y="50"/>
                  </a:lnTo>
                  <a:lnTo>
                    <a:pt x="4" y="50"/>
                  </a:lnTo>
                  <a:lnTo>
                    <a:pt x="7" y="50"/>
                  </a:lnTo>
                  <a:lnTo>
                    <a:pt x="12" y="50"/>
                  </a:lnTo>
                  <a:lnTo>
                    <a:pt x="17" y="51"/>
                  </a:lnTo>
                  <a:lnTo>
                    <a:pt x="22" y="53"/>
                  </a:lnTo>
                  <a:lnTo>
                    <a:pt x="28" y="55"/>
                  </a:lnTo>
                  <a:lnTo>
                    <a:pt x="35" y="58"/>
                  </a:lnTo>
                  <a:lnTo>
                    <a:pt x="41" y="61"/>
                  </a:lnTo>
                  <a:lnTo>
                    <a:pt x="46" y="68"/>
                  </a:lnTo>
                  <a:lnTo>
                    <a:pt x="46" y="66"/>
                  </a:lnTo>
                  <a:close/>
                </a:path>
              </a:pathLst>
            </a:custGeom>
            <a:solidFill>
              <a:srgbClr val="3D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7" name="Freeform 137"/>
            <p:cNvSpPr>
              <a:spLocks/>
            </p:cNvSpPr>
            <p:nvPr/>
          </p:nvSpPr>
          <p:spPr bwMode="auto">
            <a:xfrm>
              <a:off x="2671" y="2262"/>
              <a:ext cx="105" cy="98"/>
            </a:xfrm>
            <a:custGeom>
              <a:avLst/>
              <a:gdLst>
                <a:gd name="T0" fmla="*/ 1 w 209"/>
                <a:gd name="T1" fmla="*/ 1 h 195"/>
                <a:gd name="T2" fmla="*/ 1 w 209"/>
                <a:gd name="T3" fmla="*/ 1 h 195"/>
                <a:gd name="T4" fmla="*/ 1 w 209"/>
                <a:gd name="T5" fmla="*/ 1 h 195"/>
                <a:gd name="T6" fmla="*/ 1 w 209"/>
                <a:gd name="T7" fmla="*/ 1 h 195"/>
                <a:gd name="T8" fmla="*/ 1 w 209"/>
                <a:gd name="T9" fmla="*/ 1 h 195"/>
                <a:gd name="T10" fmla="*/ 1 w 209"/>
                <a:gd name="T11" fmla="*/ 1 h 195"/>
                <a:gd name="T12" fmla="*/ 1 w 209"/>
                <a:gd name="T13" fmla="*/ 1 h 195"/>
                <a:gd name="T14" fmla="*/ 1 w 209"/>
                <a:gd name="T15" fmla="*/ 1 h 195"/>
                <a:gd name="T16" fmla="*/ 1 w 209"/>
                <a:gd name="T17" fmla="*/ 1 h 195"/>
                <a:gd name="T18" fmla="*/ 1 w 209"/>
                <a:gd name="T19" fmla="*/ 1 h 195"/>
                <a:gd name="T20" fmla="*/ 1 w 209"/>
                <a:gd name="T21" fmla="*/ 1 h 195"/>
                <a:gd name="T22" fmla="*/ 1 w 209"/>
                <a:gd name="T23" fmla="*/ 1 h 195"/>
                <a:gd name="T24" fmla="*/ 1 w 209"/>
                <a:gd name="T25" fmla="*/ 1 h 195"/>
                <a:gd name="T26" fmla="*/ 1 w 209"/>
                <a:gd name="T27" fmla="*/ 1 h 195"/>
                <a:gd name="T28" fmla="*/ 1 w 209"/>
                <a:gd name="T29" fmla="*/ 1 h 195"/>
                <a:gd name="T30" fmla="*/ 1 w 209"/>
                <a:gd name="T31" fmla="*/ 1 h 195"/>
                <a:gd name="T32" fmla="*/ 1 w 209"/>
                <a:gd name="T33" fmla="*/ 1 h 195"/>
                <a:gd name="T34" fmla="*/ 1 w 209"/>
                <a:gd name="T35" fmla="*/ 1 h 195"/>
                <a:gd name="T36" fmla="*/ 1 w 209"/>
                <a:gd name="T37" fmla="*/ 1 h 195"/>
                <a:gd name="T38" fmla="*/ 1 w 209"/>
                <a:gd name="T39" fmla="*/ 1 h 195"/>
                <a:gd name="T40" fmla="*/ 1 w 209"/>
                <a:gd name="T41" fmla="*/ 1 h 195"/>
                <a:gd name="T42" fmla="*/ 1 w 209"/>
                <a:gd name="T43" fmla="*/ 1 h 195"/>
                <a:gd name="T44" fmla="*/ 1 w 209"/>
                <a:gd name="T45" fmla="*/ 1 h 195"/>
                <a:gd name="T46" fmla="*/ 1 w 209"/>
                <a:gd name="T47" fmla="*/ 1 h 195"/>
                <a:gd name="T48" fmla="*/ 1 w 209"/>
                <a:gd name="T49" fmla="*/ 1 h 195"/>
                <a:gd name="T50" fmla="*/ 1 w 209"/>
                <a:gd name="T51" fmla="*/ 1 h 195"/>
                <a:gd name="T52" fmla="*/ 1 w 209"/>
                <a:gd name="T53" fmla="*/ 1 h 195"/>
                <a:gd name="T54" fmla="*/ 1 w 209"/>
                <a:gd name="T55" fmla="*/ 1 h 195"/>
                <a:gd name="T56" fmla="*/ 1 w 209"/>
                <a:gd name="T57" fmla="*/ 1 h 195"/>
                <a:gd name="T58" fmla="*/ 1 w 209"/>
                <a:gd name="T59" fmla="*/ 1 h 195"/>
                <a:gd name="T60" fmla="*/ 1 w 209"/>
                <a:gd name="T61" fmla="*/ 1 h 195"/>
                <a:gd name="T62" fmla="*/ 1 w 209"/>
                <a:gd name="T63" fmla="*/ 1 h 195"/>
                <a:gd name="T64" fmla="*/ 1 w 209"/>
                <a:gd name="T65" fmla="*/ 1 h 195"/>
                <a:gd name="T66" fmla="*/ 1 w 209"/>
                <a:gd name="T67" fmla="*/ 1 h 195"/>
                <a:gd name="T68" fmla="*/ 1 w 209"/>
                <a:gd name="T69" fmla="*/ 1 h 195"/>
                <a:gd name="T70" fmla="*/ 1 w 209"/>
                <a:gd name="T71" fmla="*/ 1 h 195"/>
                <a:gd name="T72" fmla="*/ 1 w 209"/>
                <a:gd name="T73" fmla="*/ 1 h 195"/>
                <a:gd name="T74" fmla="*/ 1 w 209"/>
                <a:gd name="T75" fmla="*/ 1 h 195"/>
                <a:gd name="T76" fmla="*/ 1 w 209"/>
                <a:gd name="T77" fmla="*/ 1 h 195"/>
                <a:gd name="T78" fmla="*/ 1 w 209"/>
                <a:gd name="T79" fmla="*/ 1 h 195"/>
                <a:gd name="T80" fmla="*/ 1 w 209"/>
                <a:gd name="T81" fmla="*/ 0 h 19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9"/>
                <a:gd name="T124" fmla="*/ 0 h 195"/>
                <a:gd name="T125" fmla="*/ 209 w 209"/>
                <a:gd name="T126" fmla="*/ 195 h 19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9" h="195">
                  <a:moveTo>
                    <a:pt x="54" y="0"/>
                  </a:moveTo>
                  <a:lnTo>
                    <a:pt x="56" y="2"/>
                  </a:lnTo>
                  <a:lnTo>
                    <a:pt x="54" y="5"/>
                  </a:lnTo>
                  <a:lnTo>
                    <a:pt x="54" y="10"/>
                  </a:lnTo>
                  <a:lnTo>
                    <a:pt x="54" y="18"/>
                  </a:lnTo>
                  <a:lnTo>
                    <a:pt x="56" y="26"/>
                  </a:lnTo>
                  <a:lnTo>
                    <a:pt x="59" y="34"/>
                  </a:lnTo>
                  <a:lnTo>
                    <a:pt x="62" y="44"/>
                  </a:lnTo>
                  <a:lnTo>
                    <a:pt x="69" y="52"/>
                  </a:lnTo>
                  <a:lnTo>
                    <a:pt x="77" y="62"/>
                  </a:lnTo>
                  <a:lnTo>
                    <a:pt x="88" y="70"/>
                  </a:lnTo>
                  <a:lnTo>
                    <a:pt x="103" y="75"/>
                  </a:lnTo>
                  <a:lnTo>
                    <a:pt x="116" y="80"/>
                  </a:lnTo>
                  <a:lnTo>
                    <a:pt x="129" y="82"/>
                  </a:lnTo>
                  <a:lnTo>
                    <a:pt x="142" y="84"/>
                  </a:lnTo>
                  <a:lnTo>
                    <a:pt x="155" y="84"/>
                  </a:lnTo>
                  <a:lnTo>
                    <a:pt x="167" y="82"/>
                  </a:lnTo>
                  <a:lnTo>
                    <a:pt x="175" y="80"/>
                  </a:lnTo>
                  <a:lnTo>
                    <a:pt x="183" y="79"/>
                  </a:lnTo>
                  <a:lnTo>
                    <a:pt x="188" y="77"/>
                  </a:lnTo>
                  <a:lnTo>
                    <a:pt x="190" y="77"/>
                  </a:lnTo>
                  <a:lnTo>
                    <a:pt x="190" y="79"/>
                  </a:lnTo>
                  <a:lnTo>
                    <a:pt x="193" y="80"/>
                  </a:lnTo>
                  <a:lnTo>
                    <a:pt x="196" y="85"/>
                  </a:lnTo>
                  <a:lnTo>
                    <a:pt x="201" y="90"/>
                  </a:lnTo>
                  <a:lnTo>
                    <a:pt x="205" y="95"/>
                  </a:lnTo>
                  <a:lnTo>
                    <a:pt x="208" y="102"/>
                  </a:lnTo>
                  <a:lnTo>
                    <a:pt x="209" y="108"/>
                  </a:lnTo>
                  <a:lnTo>
                    <a:pt x="208" y="113"/>
                  </a:lnTo>
                  <a:lnTo>
                    <a:pt x="205" y="118"/>
                  </a:lnTo>
                  <a:lnTo>
                    <a:pt x="198" y="121"/>
                  </a:lnTo>
                  <a:lnTo>
                    <a:pt x="190" y="125"/>
                  </a:lnTo>
                  <a:lnTo>
                    <a:pt x="185" y="128"/>
                  </a:lnTo>
                  <a:lnTo>
                    <a:pt x="180" y="129"/>
                  </a:lnTo>
                  <a:lnTo>
                    <a:pt x="177" y="129"/>
                  </a:lnTo>
                  <a:lnTo>
                    <a:pt x="173" y="131"/>
                  </a:lnTo>
                  <a:lnTo>
                    <a:pt x="172" y="131"/>
                  </a:lnTo>
                  <a:lnTo>
                    <a:pt x="172" y="133"/>
                  </a:lnTo>
                  <a:lnTo>
                    <a:pt x="169" y="133"/>
                  </a:lnTo>
                  <a:lnTo>
                    <a:pt x="164" y="134"/>
                  </a:lnTo>
                  <a:lnTo>
                    <a:pt x="154" y="138"/>
                  </a:lnTo>
                  <a:lnTo>
                    <a:pt x="142" y="143"/>
                  </a:lnTo>
                  <a:lnTo>
                    <a:pt x="131" y="147"/>
                  </a:lnTo>
                  <a:lnTo>
                    <a:pt x="118" y="154"/>
                  </a:lnTo>
                  <a:lnTo>
                    <a:pt x="106" y="162"/>
                  </a:lnTo>
                  <a:lnTo>
                    <a:pt x="96" y="172"/>
                  </a:lnTo>
                  <a:lnTo>
                    <a:pt x="90" y="184"/>
                  </a:lnTo>
                  <a:lnTo>
                    <a:pt x="85" y="195"/>
                  </a:lnTo>
                  <a:lnTo>
                    <a:pt x="82" y="193"/>
                  </a:lnTo>
                  <a:lnTo>
                    <a:pt x="74" y="188"/>
                  </a:lnTo>
                  <a:lnTo>
                    <a:pt x="62" y="182"/>
                  </a:lnTo>
                  <a:lnTo>
                    <a:pt x="49" y="174"/>
                  </a:lnTo>
                  <a:lnTo>
                    <a:pt x="34" y="162"/>
                  </a:lnTo>
                  <a:lnTo>
                    <a:pt x="21" y="151"/>
                  </a:lnTo>
                  <a:lnTo>
                    <a:pt x="10" y="138"/>
                  </a:lnTo>
                  <a:lnTo>
                    <a:pt x="3" y="125"/>
                  </a:lnTo>
                  <a:lnTo>
                    <a:pt x="1" y="113"/>
                  </a:lnTo>
                  <a:lnTo>
                    <a:pt x="8" y="100"/>
                  </a:lnTo>
                  <a:lnTo>
                    <a:pt x="8" y="98"/>
                  </a:lnTo>
                  <a:lnTo>
                    <a:pt x="6" y="97"/>
                  </a:lnTo>
                  <a:lnTo>
                    <a:pt x="5" y="92"/>
                  </a:lnTo>
                  <a:lnTo>
                    <a:pt x="1" y="85"/>
                  </a:lnTo>
                  <a:lnTo>
                    <a:pt x="1" y="79"/>
                  </a:lnTo>
                  <a:lnTo>
                    <a:pt x="0" y="70"/>
                  </a:lnTo>
                  <a:lnTo>
                    <a:pt x="1" y="64"/>
                  </a:lnTo>
                  <a:lnTo>
                    <a:pt x="6" y="57"/>
                  </a:lnTo>
                  <a:lnTo>
                    <a:pt x="13" y="52"/>
                  </a:lnTo>
                  <a:lnTo>
                    <a:pt x="23" y="47"/>
                  </a:lnTo>
                  <a:lnTo>
                    <a:pt x="21" y="44"/>
                  </a:lnTo>
                  <a:lnTo>
                    <a:pt x="21" y="38"/>
                  </a:lnTo>
                  <a:lnTo>
                    <a:pt x="21" y="31"/>
                  </a:lnTo>
                  <a:lnTo>
                    <a:pt x="21" y="25"/>
                  </a:lnTo>
                  <a:lnTo>
                    <a:pt x="23" y="18"/>
                  </a:lnTo>
                  <a:lnTo>
                    <a:pt x="28" y="11"/>
                  </a:lnTo>
                  <a:lnTo>
                    <a:pt x="34" y="5"/>
                  </a:lnTo>
                  <a:lnTo>
                    <a:pt x="42" y="2"/>
                  </a:lnTo>
                  <a:lnTo>
                    <a:pt x="56" y="0"/>
                  </a:lnTo>
                  <a:lnTo>
                    <a:pt x="54" y="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138"/>
            <p:cNvSpPr>
              <a:spLocks/>
            </p:cNvSpPr>
            <p:nvPr/>
          </p:nvSpPr>
          <p:spPr bwMode="auto">
            <a:xfrm>
              <a:off x="2657" y="2347"/>
              <a:ext cx="41" cy="40"/>
            </a:xfrm>
            <a:custGeom>
              <a:avLst/>
              <a:gdLst>
                <a:gd name="T0" fmla="*/ 0 w 84"/>
                <a:gd name="T1" fmla="*/ 1 h 80"/>
                <a:gd name="T2" fmla="*/ 0 w 84"/>
                <a:gd name="T3" fmla="*/ 1 h 80"/>
                <a:gd name="T4" fmla="*/ 0 w 84"/>
                <a:gd name="T5" fmla="*/ 1 h 80"/>
                <a:gd name="T6" fmla="*/ 0 w 84"/>
                <a:gd name="T7" fmla="*/ 1 h 80"/>
                <a:gd name="T8" fmla="*/ 0 w 84"/>
                <a:gd name="T9" fmla="*/ 1 h 80"/>
                <a:gd name="T10" fmla="*/ 0 w 84"/>
                <a:gd name="T11" fmla="*/ 1 h 80"/>
                <a:gd name="T12" fmla="*/ 0 w 84"/>
                <a:gd name="T13" fmla="*/ 1 h 80"/>
                <a:gd name="T14" fmla="*/ 0 w 84"/>
                <a:gd name="T15" fmla="*/ 1 h 80"/>
                <a:gd name="T16" fmla="*/ 0 w 84"/>
                <a:gd name="T17" fmla="*/ 1 h 80"/>
                <a:gd name="T18" fmla="*/ 0 w 84"/>
                <a:gd name="T19" fmla="*/ 1 h 80"/>
                <a:gd name="T20" fmla="*/ 0 w 84"/>
                <a:gd name="T21" fmla="*/ 1 h 80"/>
                <a:gd name="T22" fmla="*/ 0 w 84"/>
                <a:gd name="T23" fmla="*/ 1 h 80"/>
                <a:gd name="T24" fmla="*/ 0 w 84"/>
                <a:gd name="T25" fmla="*/ 1 h 80"/>
                <a:gd name="T26" fmla="*/ 0 w 84"/>
                <a:gd name="T27" fmla="*/ 1 h 80"/>
                <a:gd name="T28" fmla="*/ 0 w 84"/>
                <a:gd name="T29" fmla="*/ 1 h 80"/>
                <a:gd name="T30" fmla="*/ 0 w 84"/>
                <a:gd name="T31" fmla="*/ 1 h 80"/>
                <a:gd name="T32" fmla="*/ 0 w 84"/>
                <a:gd name="T33" fmla="*/ 1 h 80"/>
                <a:gd name="T34" fmla="*/ 0 w 84"/>
                <a:gd name="T35" fmla="*/ 1 h 80"/>
                <a:gd name="T36" fmla="*/ 0 w 84"/>
                <a:gd name="T37" fmla="*/ 1 h 80"/>
                <a:gd name="T38" fmla="*/ 0 w 84"/>
                <a:gd name="T39" fmla="*/ 1 h 80"/>
                <a:gd name="T40" fmla="*/ 0 w 84"/>
                <a:gd name="T41" fmla="*/ 1 h 80"/>
                <a:gd name="T42" fmla="*/ 0 w 84"/>
                <a:gd name="T43" fmla="*/ 1 h 80"/>
                <a:gd name="T44" fmla="*/ 0 w 84"/>
                <a:gd name="T45" fmla="*/ 1 h 80"/>
                <a:gd name="T46" fmla="*/ 0 w 84"/>
                <a:gd name="T47" fmla="*/ 1 h 80"/>
                <a:gd name="T48" fmla="*/ 0 w 84"/>
                <a:gd name="T49" fmla="*/ 1 h 80"/>
                <a:gd name="T50" fmla="*/ 0 w 84"/>
                <a:gd name="T51" fmla="*/ 1 h 80"/>
                <a:gd name="T52" fmla="*/ 0 w 84"/>
                <a:gd name="T53" fmla="*/ 1 h 80"/>
                <a:gd name="T54" fmla="*/ 0 w 84"/>
                <a:gd name="T55" fmla="*/ 1 h 80"/>
                <a:gd name="T56" fmla="*/ 0 w 84"/>
                <a:gd name="T57" fmla="*/ 1 h 80"/>
                <a:gd name="T58" fmla="*/ 0 w 84"/>
                <a:gd name="T59" fmla="*/ 1 h 80"/>
                <a:gd name="T60" fmla="*/ 0 w 84"/>
                <a:gd name="T61" fmla="*/ 1 h 80"/>
                <a:gd name="T62" fmla="*/ 0 w 84"/>
                <a:gd name="T63" fmla="*/ 1 h 80"/>
                <a:gd name="T64" fmla="*/ 0 w 84"/>
                <a:gd name="T65" fmla="*/ 1 h 80"/>
                <a:gd name="T66" fmla="*/ 0 w 84"/>
                <a:gd name="T67" fmla="*/ 1 h 80"/>
                <a:gd name="T68" fmla="*/ 0 w 84"/>
                <a:gd name="T69" fmla="*/ 1 h 80"/>
                <a:gd name="T70" fmla="*/ 0 w 84"/>
                <a:gd name="T71" fmla="*/ 1 h 80"/>
                <a:gd name="T72" fmla="*/ 0 w 84"/>
                <a:gd name="T73" fmla="*/ 0 h 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4"/>
                <a:gd name="T112" fmla="*/ 0 h 80"/>
                <a:gd name="T113" fmla="*/ 84 w 84"/>
                <a:gd name="T114" fmla="*/ 80 h 8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4" h="80">
                  <a:moveTo>
                    <a:pt x="22" y="0"/>
                  </a:moveTo>
                  <a:lnTo>
                    <a:pt x="31" y="15"/>
                  </a:lnTo>
                  <a:lnTo>
                    <a:pt x="30" y="15"/>
                  </a:lnTo>
                  <a:lnTo>
                    <a:pt x="28" y="18"/>
                  </a:lnTo>
                  <a:lnTo>
                    <a:pt x="27" y="21"/>
                  </a:lnTo>
                  <a:lnTo>
                    <a:pt x="23" y="24"/>
                  </a:lnTo>
                  <a:lnTo>
                    <a:pt x="22" y="31"/>
                  </a:lnTo>
                  <a:lnTo>
                    <a:pt x="20" y="36"/>
                  </a:lnTo>
                  <a:lnTo>
                    <a:pt x="18" y="41"/>
                  </a:lnTo>
                  <a:lnTo>
                    <a:pt x="18" y="47"/>
                  </a:lnTo>
                  <a:lnTo>
                    <a:pt x="22" y="51"/>
                  </a:lnTo>
                  <a:lnTo>
                    <a:pt x="27" y="56"/>
                  </a:lnTo>
                  <a:lnTo>
                    <a:pt x="31" y="57"/>
                  </a:lnTo>
                  <a:lnTo>
                    <a:pt x="38" y="59"/>
                  </a:lnTo>
                  <a:lnTo>
                    <a:pt x="43" y="60"/>
                  </a:lnTo>
                  <a:lnTo>
                    <a:pt x="48" y="60"/>
                  </a:lnTo>
                  <a:lnTo>
                    <a:pt x="53" y="59"/>
                  </a:lnTo>
                  <a:lnTo>
                    <a:pt x="56" y="57"/>
                  </a:lnTo>
                  <a:lnTo>
                    <a:pt x="61" y="56"/>
                  </a:lnTo>
                  <a:lnTo>
                    <a:pt x="64" y="52"/>
                  </a:lnTo>
                  <a:lnTo>
                    <a:pt x="68" y="47"/>
                  </a:lnTo>
                  <a:lnTo>
                    <a:pt x="71" y="42"/>
                  </a:lnTo>
                  <a:lnTo>
                    <a:pt x="72" y="42"/>
                  </a:lnTo>
                  <a:lnTo>
                    <a:pt x="74" y="42"/>
                  </a:lnTo>
                  <a:lnTo>
                    <a:pt x="76" y="42"/>
                  </a:lnTo>
                  <a:lnTo>
                    <a:pt x="77" y="44"/>
                  </a:lnTo>
                  <a:lnTo>
                    <a:pt x="79" y="44"/>
                  </a:lnTo>
                  <a:lnTo>
                    <a:pt x="81" y="46"/>
                  </a:lnTo>
                  <a:lnTo>
                    <a:pt x="82" y="47"/>
                  </a:lnTo>
                  <a:lnTo>
                    <a:pt x="84" y="51"/>
                  </a:lnTo>
                  <a:lnTo>
                    <a:pt x="84" y="54"/>
                  </a:lnTo>
                  <a:lnTo>
                    <a:pt x="82" y="57"/>
                  </a:lnTo>
                  <a:lnTo>
                    <a:pt x="81" y="60"/>
                  </a:lnTo>
                  <a:lnTo>
                    <a:pt x="79" y="64"/>
                  </a:lnTo>
                  <a:lnTo>
                    <a:pt x="77" y="65"/>
                  </a:lnTo>
                  <a:lnTo>
                    <a:pt x="76" y="69"/>
                  </a:lnTo>
                  <a:lnTo>
                    <a:pt x="74" y="72"/>
                  </a:lnTo>
                  <a:lnTo>
                    <a:pt x="71" y="74"/>
                  </a:lnTo>
                  <a:lnTo>
                    <a:pt x="71" y="75"/>
                  </a:lnTo>
                  <a:lnTo>
                    <a:pt x="69" y="77"/>
                  </a:lnTo>
                  <a:lnTo>
                    <a:pt x="68" y="77"/>
                  </a:lnTo>
                  <a:lnTo>
                    <a:pt x="64" y="78"/>
                  </a:lnTo>
                  <a:lnTo>
                    <a:pt x="61" y="78"/>
                  </a:lnTo>
                  <a:lnTo>
                    <a:pt x="56" y="80"/>
                  </a:lnTo>
                  <a:lnTo>
                    <a:pt x="51" y="80"/>
                  </a:lnTo>
                  <a:lnTo>
                    <a:pt x="46" y="78"/>
                  </a:lnTo>
                  <a:lnTo>
                    <a:pt x="40" y="78"/>
                  </a:lnTo>
                  <a:lnTo>
                    <a:pt x="31" y="77"/>
                  </a:lnTo>
                  <a:lnTo>
                    <a:pt x="23" y="74"/>
                  </a:lnTo>
                  <a:lnTo>
                    <a:pt x="17" y="69"/>
                  </a:lnTo>
                  <a:lnTo>
                    <a:pt x="10" y="64"/>
                  </a:lnTo>
                  <a:lnTo>
                    <a:pt x="7" y="59"/>
                  </a:lnTo>
                  <a:lnTo>
                    <a:pt x="4" y="54"/>
                  </a:lnTo>
                  <a:lnTo>
                    <a:pt x="0" y="49"/>
                  </a:lnTo>
                  <a:lnTo>
                    <a:pt x="0" y="44"/>
                  </a:lnTo>
                  <a:lnTo>
                    <a:pt x="0" y="37"/>
                  </a:lnTo>
                  <a:lnTo>
                    <a:pt x="0" y="33"/>
                  </a:lnTo>
                  <a:lnTo>
                    <a:pt x="2" y="29"/>
                  </a:lnTo>
                  <a:lnTo>
                    <a:pt x="4" y="24"/>
                  </a:lnTo>
                  <a:lnTo>
                    <a:pt x="7" y="21"/>
                  </a:lnTo>
                  <a:lnTo>
                    <a:pt x="10" y="18"/>
                  </a:lnTo>
                  <a:lnTo>
                    <a:pt x="12" y="15"/>
                  </a:lnTo>
                  <a:lnTo>
                    <a:pt x="15" y="11"/>
                  </a:lnTo>
                  <a:lnTo>
                    <a:pt x="17" y="8"/>
                  </a:lnTo>
                  <a:lnTo>
                    <a:pt x="18" y="6"/>
                  </a:lnTo>
                  <a:lnTo>
                    <a:pt x="20" y="3"/>
                  </a:lnTo>
                  <a:lnTo>
                    <a:pt x="22" y="3"/>
                  </a:lnTo>
                  <a:lnTo>
                    <a:pt x="22" y="1"/>
                  </a:lnTo>
                  <a:lnTo>
                    <a:pt x="22"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Freeform 139"/>
            <p:cNvSpPr>
              <a:spLocks/>
            </p:cNvSpPr>
            <p:nvPr/>
          </p:nvSpPr>
          <p:spPr bwMode="auto">
            <a:xfrm>
              <a:off x="2718" y="2338"/>
              <a:ext cx="52" cy="52"/>
            </a:xfrm>
            <a:custGeom>
              <a:avLst/>
              <a:gdLst>
                <a:gd name="T0" fmla="*/ 0 w 105"/>
                <a:gd name="T1" fmla="*/ 0 h 105"/>
                <a:gd name="T2" fmla="*/ 0 w 105"/>
                <a:gd name="T3" fmla="*/ 0 h 105"/>
                <a:gd name="T4" fmla="*/ 0 w 105"/>
                <a:gd name="T5" fmla="*/ 0 h 105"/>
                <a:gd name="T6" fmla="*/ 0 w 105"/>
                <a:gd name="T7" fmla="*/ 0 h 105"/>
                <a:gd name="T8" fmla="*/ 0 w 105"/>
                <a:gd name="T9" fmla="*/ 0 h 105"/>
                <a:gd name="T10" fmla="*/ 0 w 105"/>
                <a:gd name="T11" fmla="*/ 0 h 105"/>
                <a:gd name="T12" fmla="*/ 0 w 105"/>
                <a:gd name="T13" fmla="*/ 0 h 105"/>
                <a:gd name="T14" fmla="*/ 0 w 105"/>
                <a:gd name="T15" fmla="*/ 0 h 105"/>
                <a:gd name="T16" fmla="*/ 0 w 105"/>
                <a:gd name="T17" fmla="*/ 0 h 105"/>
                <a:gd name="T18" fmla="*/ 0 w 105"/>
                <a:gd name="T19" fmla="*/ 0 h 105"/>
                <a:gd name="T20" fmla="*/ 0 w 105"/>
                <a:gd name="T21" fmla="*/ 0 h 105"/>
                <a:gd name="T22" fmla="*/ 0 w 105"/>
                <a:gd name="T23" fmla="*/ 0 h 105"/>
                <a:gd name="T24" fmla="*/ 0 w 105"/>
                <a:gd name="T25" fmla="*/ 0 h 105"/>
                <a:gd name="T26" fmla="*/ 0 w 105"/>
                <a:gd name="T27" fmla="*/ 0 h 105"/>
                <a:gd name="T28" fmla="*/ 0 w 105"/>
                <a:gd name="T29" fmla="*/ 0 h 105"/>
                <a:gd name="T30" fmla="*/ 0 w 105"/>
                <a:gd name="T31" fmla="*/ 0 h 105"/>
                <a:gd name="T32" fmla="*/ 0 w 105"/>
                <a:gd name="T33" fmla="*/ 0 h 105"/>
                <a:gd name="T34" fmla="*/ 0 w 105"/>
                <a:gd name="T35" fmla="*/ 0 h 105"/>
                <a:gd name="T36" fmla="*/ 0 w 105"/>
                <a:gd name="T37" fmla="*/ 0 h 105"/>
                <a:gd name="T38" fmla="*/ 0 w 105"/>
                <a:gd name="T39" fmla="*/ 0 h 105"/>
                <a:gd name="T40" fmla="*/ 0 w 105"/>
                <a:gd name="T41" fmla="*/ 0 h 105"/>
                <a:gd name="T42" fmla="*/ 0 w 105"/>
                <a:gd name="T43" fmla="*/ 0 h 105"/>
                <a:gd name="T44" fmla="*/ 0 w 105"/>
                <a:gd name="T45" fmla="*/ 0 h 105"/>
                <a:gd name="T46" fmla="*/ 0 w 105"/>
                <a:gd name="T47" fmla="*/ 0 h 105"/>
                <a:gd name="T48" fmla="*/ 0 w 105"/>
                <a:gd name="T49" fmla="*/ 0 h 105"/>
                <a:gd name="T50" fmla="*/ 0 w 105"/>
                <a:gd name="T51" fmla="*/ 0 h 105"/>
                <a:gd name="T52" fmla="*/ 0 w 105"/>
                <a:gd name="T53" fmla="*/ 0 h 105"/>
                <a:gd name="T54" fmla="*/ 0 w 105"/>
                <a:gd name="T55" fmla="*/ 0 h 105"/>
                <a:gd name="T56" fmla="*/ 0 w 105"/>
                <a:gd name="T57" fmla="*/ 0 h 105"/>
                <a:gd name="T58" fmla="*/ 0 w 105"/>
                <a:gd name="T59" fmla="*/ 0 h 105"/>
                <a:gd name="T60" fmla="*/ 0 w 105"/>
                <a:gd name="T61" fmla="*/ 0 h 105"/>
                <a:gd name="T62" fmla="*/ 0 w 105"/>
                <a:gd name="T63" fmla="*/ 0 h 105"/>
                <a:gd name="T64" fmla="*/ 0 w 105"/>
                <a:gd name="T65" fmla="*/ 0 h 105"/>
                <a:gd name="T66" fmla="*/ 0 w 105"/>
                <a:gd name="T67" fmla="*/ 0 h 10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5"/>
                <a:gd name="T103" fmla="*/ 0 h 105"/>
                <a:gd name="T104" fmla="*/ 105 w 105"/>
                <a:gd name="T105" fmla="*/ 105 h 10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5" h="105">
                  <a:moveTo>
                    <a:pt x="105" y="13"/>
                  </a:moveTo>
                  <a:lnTo>
                    <a:pt x="94" y="0"/>
                  </a:lnTo>
                  <a:lnTo>
                    <a:pt x="92" y="0"/>
                  </a:lnTo>
                  <a:lnTo>
                    <a:pt x="87" y="0"/>
                  </a:lnTo>
                  <a:lnTo>
                    <a:pt x="82" y="1"/>
                  </a:lnTo>
                  <a:lnTo>
                    <a:pt x="76" y="3"/>
                  </a:lnTo>
                  <a:lnTo>
                    <a:pt x="67" y="5"/>
                  </a:lnTo>
                  <a:lnTo>
                    <a:pt x="58" y="6"/>
                  </a:lnTo>
                  <a:lnTo>
                    <a:pt x="49" y="10"/>
                  </a:lnTo>
                  <a:lnTo>
                    <a:pt x="39" y="14"/>
                  </a:lnTo>
                  <a:lnTo>
                    <a:pt x="31" y="19"/>
                  </a:lnTo>
                  <a:lnTo>
                    <a:pt x="25" y="26"/>
                  </a:lnTo>
                  <a:lnTo>
                    <a:pt x="18" y="34"/>
                  </a:lnTo>
                  <a:lnTo>
                    <a:pt x="13" y="42"/>
                  </a:lnTo>
                  <a:lnTo>
                    <a:pt x="8" y="51"/>
                  </a:lnTo>
                  <a:lnTo>
                    <a:pt x="5" y="60"/>
                  </a:lnTo>
                  <a:lnTo>
                    <a:pt x="2" y="70"/>
                  </a:lnTo>
                  <a:lnTo>
                    <a:pt x="2" y="78"/>
                  </a:lnTo>
                  <a:lnTo>
                    <a:pt x="0" y="87"/>
                  </a:lnTo>
                  <a:lnTo>
                    <a:pt x="2" y="95"/>
                  </a:lnTo>
                  <a:lnTo>
                    <a:pt x="5" y="101"/>
                  </a:lnTo>
                  <a:lnTo>
                    <a:pt x="8" y="105"/>
                  </a:lnTo>
                  <a:lnTo>
                    <a:pt x="8" y="103"/>
                  </a:lnTo>
                  <a:lnTo>
                    <a:pt x="10" y="98"/>
                  </a:lnTo>
                  <a:lnTo>
                    <a:pt x="13" y="90"/>
                  </a:lnTo>
                  <a:lnTo>
                    <a:pt x="18" y="80"/>
                  </a:lnTo>
                  <a:lnTo>
                    <a:pt x="25" y="69"/>
                  </a:lnTo>
                  <a:lnTo>
                    <a:pt x="35" y="55"/>
                  </a:lnTo>
                  <a:lnTo>
                    <a:pt x="48" y="44"/>
                  </a:lnTo>
                  <a:lnTo>
                    <a:pt x="62" y="33"/>
                  </a:lnTo>
                  <a:lnTo>
                    <a:pt x="82" y="23"/>
                  </a:lnTo>
                  <a:lnTo>
                    <a:pt x="105" y="14"/>
                  </a:lnTo>
                  <a:lnTo>
                    <a:pt x="105" y="13"/>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0" name="Freeform 140"/>
            <p:cNvSpPr>
              <a:spLocks/>
            </p:cNvSpPr>
            <p:nvPr/>
          </p:nvSpPr>
          <p:spPr bwMode="auto">
            <a:xfrm>
              <a:off x="2888" y="2356"/>
              <a:ext cx="31" cy="28"/>
            </a:xfrm>
            <a:custGeom>
              <a:avLst/>
              <a:gdLst>
                <a:gd name="T0" fmla="*/ 0 w 62"/>
                <a:gd name="T1" fmla="*/ 0 h 56"/>
                <a:gd name="T2" fmla="*/ 1 w 62"/>
                <a:gd name="T3" fmla="*/ 1 h 56"/>
                <a:gd name="T4" fmla="*/ 1 w 62"/>
                <a:gd name="T5" fmla="*/ 1 h 56"/>
                <a:gd name="T6" fmla="*/ 1 w 62"/>
                <a:gd name="T7" fmla="*/ 1 h 56"/>
                <a:gd name="T8" fmla="*/ 1 w 62"/>
                <a:gd name="T9" fmla="*/ 1 h 56"/>
                <a:gd name="T10" fmla="*/ 1 w 62"/>
                <a:gd name="T11" fmla="*/ 1 h 56"/>
                <a:gd name="T12" fmla="*/ 1 w 62"/>
                <a:gd name="T13" fmla="*/ 1 h 56"/>
                <a:gd name="T14" fmla="*/ 1 w 62"/>
                <a:gd name="T15" fmla="*/ 1 h 56"/>
                <a:gd name="T16" fmla="*/ 1 w 62"/>
                <a:gd name="T17" fmla="*/ 1 h 56"/>
                <a:gd name="T18" fmla="*/ 1 w 62"/>
                <a:gd name="T19" fmla="*/ 1 h 56"/>
                <a:gd name="T20" fmla="*/ 1 w 62"/>
                <a:gd name="T21" fmla="*/ 1 h 56"/>
                <a:gd name="T22" fmla="*/ 1 w 62"/>
                <a:gd name="T23" fmla="*/ 1 h 56"/>
                <a:gd name="T24" fmla="*/ 1 w 62"/>
                <a:gd name="T25" fmla="*/ 1 h 56"/>
                <a:gd name="T26" fmla="*/ 1 w 62"/>
                <a:gd name="T27" fmla="*/ 1 h 56"/>
                <a:gd name="T28" fmla="*/ 1 w 62"/>
                <a:gd name="T29" fmla="*/ 1 h 56"/>
                <a:gd name="T30" fmla="*/ 1 w 62"/>
                <a:gd name="T31" fmla="*/ 1 h 56"/>
                <a:gd name="T32" fmla="*/ 1 w 62"/>
                <a:gd name="T33" fmla="*/ 1 h 56"/>
                <a:gd name="T34" fmla="*/ 1 w 62"/>
                <a:gd name="T35" fmla="*/ 1 h 56"/>
                <a:gd name="T36" fmla="*/ 1 w 62"/>
                <a:gd name="T37" fmla="*/ 1 h 56"/>
                <a:gd name="T38" fmla="*/ 1 w 62"/>
                <a:gd name="T39" fmla="*/ 1 h 56"/>
                <a:gd name="T40" fmla="*/ 1 w 62"/>
                <a:gd name="T41" fmla="*/ 1 h 56"/>
                <a:gd name="T42" fmla="*/ 1 w 62"/>
                <a:gd name="T43" fmla="*/ 1 h 56"/>
                <a:gd name="T44" fmla="*/ 0 w 62"/>
                <a:gd name="T45" fmla="*/ 1 h 56"/>
                <a:gd name="T46" fmla="*/ 0 w 62"/>
                <a:gd name="T47" fmla="*/ 1 h 56"/>
                <a:gd name="T48" fmla="*/ 0 w 62"/>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
                <a:gd name="T76" fmla="*/ 0 h 56"/>
                <a:gd name="T77" fmla="*/ 62 w 62"/>
                <a:gd name="T78" fmla="*/ 56 h 5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 h="56">
                  <a:moveTo>
                    <a:pt x="0" y="0"/>
                  </a:moveTo>
                  <a:lnTo>
                    <a:pt x="2" y="1"/>
                  </a:lnTo>
                  <a:lnTo>
                    <a:pt x="7" y="3"/>
                  </a:lnTo>
                  <a:lnTo>
                    <a:pt x="12" y="5"/>
                  </a:lnTo>
                  <a:lnTo>
                    <a:pt x="18" y="8"/>
                  </a:lnTo>
                  <a:lnTo>
                    <a:pt x="26" y="11"/>
                  </a:lnTo>
                  <a:lnTo>
                    <a:pt x="35" y="15"/>
                  </a:lnTo>
                  <a:lnTo>
                    <a:pt x="43" y="18"/>
                  </a:lnTo>
                  <a:lnTo>
                    <a:pt x="51" y="19"/>
                  </a:lnTo>
                  <a:lnTo>
                    <a:pt x="57" y="21"/>
                  </a:lnTo>
                  <a:lnTo>
                    <a:pt x="62" y="23"/>
                  </a:lnTo>
                  <a:lnTo>
                    <a:pt x="41" y="56"/>
                  </a:lnTo>
                  <a:lnTo>
                    <a:pt x="25" y="56"/>
                  </a:lnTo>
                  <a:lnTo>
                    <a:pt x="23" y="54"/>
                  </a:lnTo>
                  <a:lnTo>
                    <a:pt x="23" y="51"/>
                  </a:lnTo>
                  <a:lnTo>
                    <a:pt x="21" y="46"/>
                  </a:lnTo>
                  <a:lnTo>
                    <a:pt x="20" y="39"/>
                  </a:lnTo>
                  <a:lnTo>
                    <a:pt x="17" y="31"/>
                  </a:lnTo>
                  <a:lnTo>
                    <a:pt x="15" y="24"/>
                  </a:lnTo>
                  <a:lnTo>
                    <a:pt x="12" y="16"/>
                  </a:lnTo>
                  <a:lnTo>
                    <a:pt x="8" y="10"/>
                  </a:lnTo>
                  <a:lnTo>
                    <a:pt x="5" y="5"/>
                  </a:lnTo>
                  <a:lnTo>
                    <a:pt x="0" y="1"/>
                  </a:lnTo>
                  <a:lnTo>
                    <a:pt x="0" y="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141"/>
            <p:cNvSpPr>
              <a:spLocks/>
            </p:cNvSpPr>
            <p:nvPr/>
          </p:nvSpPr>
          <p:spPr bwMode="auto">
            <a:xfrm>
              <a:off x="2870" y="2264"/>
              <a:ext cx="71" cy="82"/>
            </a:xfrm>
            <a:custGeom>
              <a:avLst/>
              <a:gdLst>
                <a:gd name="T0" fmla="*/ 0 w 143"/>
                <a:gd name="T1" fmla="*/ 1 h 164"/>
                <a:gd name="T2" fmla="*/ 0 w 143"/>
                <a:gd name="T3" fmla="*/ 1 h 164"/>
                <a:gd name="T4" fmla="*/ 0 w 143"/>
                <a:gd name="T5" fmla="*/ 1 h 164"/>
                <a:gd name="T6" fmla="*/ 0 w 143"/>
                <a:gd name="T7" fmla="*/ 1 h 164"/>
                <a:gd name="T8" fmla="*/ 0 w 143"/>
                <a:gd name="T9" fmla="*/ 1 h 164"/>
                <a:gd name="T10" fmla="*/ 0 w 143"/>
                <a:gd name="T11" fmla="*/ 1 h 164"/>
                <a:gd name="T12" fmla="*/ 0 w 143"/>
                <a:gd name="T13" fmla="*/ 1 h 164"/>
                <a:gd name="T14" fmla="*/ 0 w 143"/>
                <a:gd name="T15" fmla="*/ 1 h 164"/>
                <a:gd name="T16" fmla="*/ 0 w 143"/>
                <a:gd name="T17" fmla="*/ 1 h 164"/>
                <a:gd name="T18" fmla="*/ 0 w 143"/>
                <a:gd name="T19" fmla="*/ 1 h 164"/>
                <a:gd name="T20" fmla="*/ 0 w 143"/>
                <a:gd name="T21" fmla="*/ 1 h 164"/>
                <a:gd name="T22" fmla="*/ 0 w 143"/>
                <a:gd name="T23" fmla="*/ 1 h 164"/>
                <a:gd name="T24" fmla="*/ 0 w 143"/>
                <a:gd name="T25" fmla="*/ 1 h 164"/>
                <a:gd name="T26" fmla="*/ 0 w 143"/>
                <a:gd name="T27" fmla="*/ 1 h 164"/>
                <a:gd name="T28" fmla="*/ 0 w 143"/>
                <a:gd name="T29" fmla="*/ 1 h 164"/>
                <a:gd name="T30" fmla="*/ 0 w 143"/>
                <a:gd name="T31" fmla="*/ 1 h 164"/>
                <a:gd name="T32" fmla="*/ 0 w 143"/>
                <a:gd name="T33" fmla="*/ 1 h 164"/>
                <a:gd name="T34" fmla="*/ 0 w 143"/>
                <a:gd name="T35" fmla="*/ 1 h 164"/>
                <a:gd name="T36" fmla="*/ 0 w 143"/>
                <a:gd name="T37" fmla="*/ 1 h 164"/>
                <a:gd name="T38" fmla="*/ 0 w 143"/>
                <a:gd name="T39" fmla="*/ 1 h 164"/>
                <a:gd name="T40" fmla="*/ 0 w 143"/>
                <a:gd name="T41" fmla="*/ 1 h 164"/>
                <a:gd name="T42" fmla="*/ 0 w 143"/>
                <a:gd name="T43" fmla="*/ 1 h 164"/>
                <a:gd name="T44" fmla="*/ 0 w 143"/>
                <a:gd name="T45" fmla="*/ 1 h 164"/>
                <a:gd name="T46" fmla="*/ 0 w 143"/>
                <a:gd name="T47" fmla="*/ 1 h 164"/>
                <a:gd name="T48" fmla="*/ 0 w 143"/>
                <a:gd name="T49" fmla="*/ 1 h 164"/>
                <a:gd name="T50" fmla="*/ 0 w 143"/>
                <a:gd name="T51" fmla="*/ 1 h 164"/>
                <a:gd name="T52" fmla="*/ 0 w 143"/>
                <a:gd name="T53" fmla="*/ 1 h 164"/>
                <a:gd name="T54" fmla="*/ 0 w 143"/>
                <a:gd name="T55" fmla="*/ 1 h 164"/>
                <a:gd name="T56" fmla="*/ 0 w 143"/>
                <a:gd name="T57" fmla="*/ 1 h 164"/>
                <a:gd name="T58" fmla="*/ 0 w 143"/>
                <a:gd name="T59" fmla="*/ 1 h 164"/>
                <a:gd name="T60" fmla="*/ 0 w 143"/>
                <a:gd name="T61" fmla="*/ 1 h 164"/>
                <a:gd name="T62" fmla="*/ 0 w 143"/>
                <a:gd name="T63" fmla="*/ 1 h 164"/>
                <a:gd name="T64" fmla="*/ 0 w 143"/>
                <a:gd name="T65" fmla="*/ 1 h 164"/>
                <a:gd name="T66" fmla="*/ 0 w 143"/>
                <a:gd name="T67" fmla="*/ 1 h 164"/>
                <a:gd name="T68" fmla="*/ 0 w 143"/>
                <a:gd name="T69" fmla="*/ 1 h 164"/>
                <a:gd name="T70" fmla="*/ 0 w 143"/>
                <a:gd name="T71" fmla="*/ 1 h 164"/>
                <a:gd name="T72" fmla="*/ 0 w 143"/>
                <a:gd name="T73" fmla="*/ 1 h 164"/>
                <a:gd name="T74" fmla="*/ 0 w 143"/>
                <a:gd name="T75" fmla="*/ 1 h 164"/>
                <a:gd name="T76" fmla="*/ 0 w 143"/>
                <a:gd name="T77" fmla="*/ 1 h 164"/>
                <a:gd name="T78" fmla="*/ 0 w 143"/>
                <a:gd name="T79" fmla="*/ 1 h 164"/>
                <a:gd name="T80" fmla="*/ 0 w 143"/>
                <a:gd name="T81" fmla="*/ 1 h 164"/>
                <a:gd name="T82" fmla="*/ 0 w 143"/>
                <a:gd name="T83" fmla="*/ 1 h 164"/>
                <a:gd name="T84" fmla="*/ 0 w 143"/>
                <a:gd name="T85" fmla="*/ 1 h 164"/>
                <a:gd name="T86" fmla="*/ 0 w 143"/>
                <a:gd name="T87" fmla="*/ 1 h 164"/>
                <a:gd name="T88" fmla="*/ 0 w 143"/>
                <a:gd name="T89" fmla="*/ 1 h 164"/>
                <a:gd name="T90" fmla="*/ 0 w 143"/>
                <a:gd name="T91" fmla="*/ 1 h 164"/>
                <a:gd name="T92" fmla="*/ 0 w 143"/>
                <a:gd name="T93" fmla="*/ 1 h 164"/>
                <a:gd name="T94" fmla="*/ 0 w 143"/>
                <a:gd name="T95" fmla="*/ 0 h 1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3"/>
                <a:gd name="T145" fmla="*/ 0 h 164"/>
                <a:gd name="T146" fmla="*/ 143 w 143"/>
                <a:gd name="T147" fmla="*/ 164 h 1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3" h="164">
                  <a:moveTo>
                    <a:pt x="131" y="0"/>
                  </a:moveTo>
                  <a:lnTo>
                    <a:pt x="125" y="20"/>
                  </a:lnTo>
                  <a:lnTo>
                    <a:pt x="66" y="20"/>
                  </a:lnTo>
                  <a:lnTo>
                    <a:pt x="64" y="20"/>
                  </a:lnTo>
                  <a:lnTo>
                    <a:pt x="62" y="22"/>
                  </a:lnTo>
                  <a:lnTo>
                    <a:pt x="57" y="22"/>
                  </a:lnTo>
                  <a:lnTo>
                    <a:pt x="54" y="23"/>
                  </a:lnTo>
                  <a:lnTo>
                    <a:pt x="49" y="25"/>
                  </a:lnTo>
                  <a:lnTo>
                    <a:pt x="44" y="26"/>
                  </a:lnTo>
                  <a:lnTo>
                    <a:pt x="41" y="30"/>
                  </a:lnTo>
                  <a:lnTo>
                    <a:pt x="39" y="31"/>
                  </a:lnTo>
                  <a:lnTo>
                    <a:pt x="39" y="35"/>
                  </a:lnTo>
                  <a:lnTo>
                    <a:pt x="43" y="38"/>
                  </a:lnTo>
                  <a:lnTo>
                    <a:pt x="46" y="41"/>
                  </a:lnTo>
                  <a:lnTo>
                    <a:pt x="51" y="44"/>
                  </a:lnTo>
                  <a:lnTo>
                    <a:pt x="57" y="48"/>
                  </a:lnTo>
                  <a:lnTo>
                    <a:pt x="62" y="51"/>
                  </a:lnTo>
                  <a:lnTo>
                    <a:pt x="67" y="54"/>
                  </a:lnTo>
                  <a:lnTo>
                    <a:pt x="72" y="58"/>
                  </a:lnTo>
                  <a:lnTo>
                    <a:pt x="77" y="61"/>
                  </a:lnTo>
                  <a:lnTo>
                    <a:pt x="80" y="64"/>
                  </a:lnTo>
                  <a:lnTo>
                    <a:pt x="82" y="69"/>
                  </a:lnTo>
                  <a:lnTo>
                    <a:pt x="84" y="72"/>
                  </a:lnTo>
                  <a:lnTo>
                    <a:pt x="82" y="74"/>
                  </a:lnTo>
                  <a:lnTo>
                    <a:pt x="79" y="74"/>
                  </a:lnTo>
                  <a:lnTo>
                    <a:pt x="75" y="76"/>
                  </a:lnTo>
                  <a:lnTo>
                    <a:pt x="72" y="77"/>
                  </a:lnTo>
                  <a:lnTo>
                    <a:pt x="69" y="79"/>
                  </a:lnTo>
                  <a:lnTo>
                    <a:pt x="64" y="81"/>
                  </a:lnTo>
                  <a:lnTo>
                    <a:pt x="59" y="82"/>
                  </a:lnTo>
                  <a:lnTo>
                    <a:pt x="54" y="82"/>
                  </a:lnTo>
                  <a:lnTo>
                    <a:pt x="49" y="82"/>
                  </a:lnTo>
                  <a:lnTo>
                    <a:pt x="49" y="84"/>
                  </a:lnTo>
                  <a:lnTo>
                    <a:pt x="51" y="87"/>
                  </a:lnTo>
                  <a:lnTo>
                    <a:pt x="54" y="90"/>
                  </a:lnTo>
                  <a:lnTo>
                    <a:pt x="56" y="95"/>
                  </a:lnTo>
                  <a:lnTo>
                    <a:pt x="57" y="100"/>
                  </a:lnTo>
                  <a:lnTo>
                    <a:pt x="59" y="105"/>
                  </a:lnTo>
                  <a:lnTo>
                    <a:pt x="61" y="112"/>
                  </a:lnTo>
                  <a:lnTo>
                    <a:pt x="61" y="117"/>
                  </a:lnTo>
                  <a:lnTo>
                    <a:pt x="59" y="122"/>
                  </a:lnTo>
                  <a:lnTo>
                    <a:pt x="54" y="125"/>
                  </a:lnTo>
                  <a:lnTo>
                    <a:pt x="23" y="100"/>
                  </a:lnTo>
                  <a:lnTo>
                    <a:pt x="23" y="102"/>
                  </a:lnTo>
                  <a:lnTo>
                    <a:pt x="21" y="102"/>
                  </a:lnTo>
                  <a:lnTo>
                    <a:pt x="20" y="103"/>
                  </a:lnTo>
                  <a:lnTo>
                    <a:pt x="18" y="105"/>
                  </a:lnTo>
                  <a:lnTo>
                    <a:pt x="17" y="107"/>
                  </a:lnTo>
                  <a:lnTo>
                    <a:pt x="15" y="108"/>
                  </a:lnTo>
                  <a:lnTo>
                    <a:pt x="15" y="112"/>
                  </a:lnTo>
                  <a:lnTo>
                    <a:pt x="13" y="113"/>
                  </a:lnTo>
                  <a:lnTo>
                    <a:pt x="13" y="115"/>
                  </a:lnTo>
                  <a:lnTo>
                    <a:pt x="13" y="117"/>
                  </a:lnTo>
                  <a:lnTo>
                    <a:pt x="12" y="118"/>
                  </a:lnTo>
                  <a:lnTo>
                    <a:pt x="10" y="118"/>
                  </a:lnTo>
                  <a:lnTo>
                    <a:pt x="8" y="120"/>
                  </a:lnTo>
                  <a:lnTo>
                    <a:pt x="7" y="120"/>
                  </a:lnTo>
                  <a:lnTo>
                    <a:pt x="3" y="120"/>
                  </a:lnTo>
                  <a:lnTo>
                    <a:pt x="2" y="122"/>
                  </a:lnTo>
                  <a:lnTo>
                    <a:pt x="2" y="123"/>
                  </a:lnTo>
                  <a:lnTo>
                    <a:pt x="0" y="126"/>
                  </a:lnTo>
                  <a:lnTo>
                    <a:pt x="2" y="130"/>
                  </a:lnTo>
                  <a:lnTo>
                    <a:pt x="2" y="131"/>
                  </a:lnTo>
                  <a:lnTo>
                    <a:pt x="3" y="133"/>
                  </a:lnTo>
                  <a:lnTo>
                    <a:pt x="7" y="138"/>
                  </a:lnTo>
                  <a:lnTo>
                    <a:pt x="10" y="143"/>
                  </a:lnTo>
                  <a:lnTo>
                    <a:pt x="17" y="148"/>
                  </a:lnTo>
                  <a:lnTo>
                    <a:pt x="23" y="153"/>
                  </a:lnTo>
                  <a:lnTo>
                    <a:pt x="31" y="158"/>
                  </a:lnTo>
                  <a:lnTo>
                    <a:pt x="41" y="161"/>
                  </a:lnTo>
                  <a:lnTo>
                    <a:pt x="51" y="164"/>
                  </a:lnTo>
                  <a:lnTo>
                    <a:pt x="64" y="164"/>
                  </a:lnTo>
                  <a:lnTo>
                    <a:pt x="66" y="162"/>
                  </a:lnTo>
                  <a:lnTo>
                    <a:pt x="69" y="161"/>
                  </a:lnTo>
                  <a:lnTo>
                    <a:pt x="74" y="156"/>
                  </a:lnTo>
                  <a:lnTo>
                    <a:pt x="79" y="149"/>
                  </a:lnTo>
                  <a:lnTo>
                    <a:pt x="85" y="143"/>
                  </a:lnTo>
                  <a:lnTo>
                    <a:pt x="92" y="133"/>
                  </a:lnTo>
                  <a:lnTo>
                    <a:pt x="98" y="122"/>
                  </a:lnTo>
                  <a:lnTo>
                    <a:pt x="102" y="107"/>
                  </a:lnTo>
                  <a:lnTo>
                    <a:pt x="105" y="92"/>
                  </a:lnTo>
                  <a:lnTo>
                    <a:pt x="105" y="74"/>
                  </a:lnTo>
                  <a:lnTo>
                    <a:pt x="138" y="66"/>
                  </a:lnTo>
                  <a:lnTo>
                    <a:pt x="136" y="64"/>
                  </a:lnTo>
                  <a:lnTo>
                    <a:pt x="136" y="61"/>
                  </a:lnTo>
                  <a:lnTo>
                    <a:pt x="134" y="56"/>
                  </a:lnTo>
                  <a:lnTo>
                    <a:pt x="134" y="49"/>
                  </a:lnTo>
                  <a:lnTo>
                    <a:pt x="133" y="43"/>
                  </a:lnTo>
                  <a:lnTo>
                    <a:pt x="133" y="35"/>
                  </a:lnTo>
                  <a:lnTo>
                    <a:pt x="133" y="28"/>
                  </a:lnTo>
                  <a:lnTo>
                    <a:pt x="134" y="20"/>
                  </a:lnTo>
                  <a:lnTo>
                    <a:pt x="138" y="15"/>
                  </a:lnTo>
                  <a:lnTo>
                    <a:pt x="143" y="10"/>
                  </a:lnTo>
                  <a:lnTo>
                    <a:pt x="131" y="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142"/>
            <p:cNvSpPr>
              <a:spLocks/>
            </p:cNvSpPr>
            <p:nvPr/>
          </p:nvSpPr>
          <p:spPr bwMode="auto">
            <a:xfrm>
              <a:off x="2918" y="2203"/>
              <a:ext cx="148" cy="140"/>
            </a:xfrm>
            <a:custGeom>
              <a:avLst/>
              <a:gdLst>
                <a:gd name="T0" fmla="*/ 1 w 296"/>
                <a:gd name="T1" fmla="*/ 0 h 281"/>
                <a:gd name="T2" fmla="*/ 1 w 296"/>
                <a:gd name="T3" fmla="*/ 0 h 281"/>
                <a:gd name="T4" fmla="*/ 1 w 296"/>
                <a:gd name="T5" fmla="*/ 0 h 281"/>
                <a:gd name="T6" fmla="*/ 1 w 296"/>
                <a:gd name="T7" fmla="*/ 0 h 281"/>
                <a:gd name="T8" fmla="*/ 1 w 296"/>
                <a:gd name="T9" fmla="*/ 0 h 281"/>
                <a:gd name="T10" fmla="*/ 1 w 296"/>
                <a:gd name="T11" fmla="*/ 0 h 281"/>
                <a:gd name="T12" fmla="*/ 1 w 296"/>
                <a:gd name="T13" fmla="*/ 0 h 281"/>
                <a:gd name="T14" fmla="*/ 1 w 296"/>
                <a:gd name="T15" fmla="*/ 0 h 281"/>
                <a:gd name="T16" fmla="*/ 1 w 296"/>
                <a:gd name="T17" fmla="*/ 0 h 281"/>
                <a:gd name="T18" fmla="*/ 1 w 296"/>
                <a:gd name="T19" fmla="*/ 0 h 281"/>
                <a:gd name="T20" fmla="*/ 1 w 296"/>
                <a:gd name="T21" fmla="*/ 0 h 281"/>
                <a:gd name="T22" fmla="*/ 1 w 296"/>
                <a:gd name="T23" fmla="*/ 0 h 281"/>
                <a:gd name="T24" fmla="*/ 1 w 296"/>
                <a:gd name="T25" fmla="*/ 0 h 281"/>
                <a:gd name="T26" fmla="*/ 1 w 296"/>
                <a:gd name="T27" fmla="*/ 0 h 281"/>
                <a:gd name="T28" fmla="*/ 1 w 296"/>
                <a:gd name="T29" fmla="*/ 0 h 281"/>
                <a:gd name="T30" fmla="*/ 1 w 296"/>
                <a:gd name="T31" fmla="*/ 0 h 281"/>
                <a:gd name="T32" fmla="*/ 1 w 296"/>
                <a:gd name="T33" fmla="*/ 0 h 281"/>
                <a:gd name="T34" fmla="*/ 1 w 296"/>
                <a:gd name="T35" fmla="*/ 0 h 281"/>
                <a:gd name="T36" fmla="*/ 1 w 296"/>
                <a:gd name="T37" fmla="*/ 0 h 281"/>
                <a:gd name="T38" fmla="*/ 1 w 296"/>
                <a:gd name="T39" fmla="*/ 0 h 281"/>
                <a:gd name="T40" fmla="*/ 1 w 296"/>
                <a:gd name="T41" fmla="*/ 0 h 281"/>
                <a:gd name="T42" fmla="*/ 1 w 296"/>
                <a:gd name="T43" fmla="*/ 0 h 281"/>
                <a:gd name="T44" fmla="*/ 1 w 296"/>
                <a:gd name="T45" fmla="*/ 0 h 281"/>
                <a:gd name="T46" fmla="*/ 1 w 296"/>
                <a:gd name="T47" fmla="*/ 0 h 281"/>
                <a:gd name="T48" fmla="*/ 1 w 296"/>
                <a:gd name="T49" fmla="*/ 0 h 281"/>
                <a:gd name="T50" fmla="*/ 1 w 296"/>
                <a:gd name="T51" fmla="*/ 0 h 281"/>
                <a:gd name="T52" fmla="*/ 1 w 296"/>
                <a:gd name="T53" fmla="*/ 0 h 281"/>
                <a:gd name="T54" fmla="*/ 1 w 296"/>
                <a:gd name="T55" fmla="*/ 0 h 281"/>
                <a:gd name="T56" fmla="*/ 1 w 296"/>
                <a:gd name="T57" fmla="*/ 0 h 281"/>
                <a:gd name="T58" fmla="*/ 1 w 296"/>
                <a:gd name="T59" fmla="*/ 0 h 281"/>
                <a:gd name="T60" fmla="*/ 1 w 296"/>
                <a:gd name="T61" fmla="*/ 0 h 281"/>
                <a:gd name="T62" fmla="*/ 1 w 296"/>
                <a:gd name="T63" fmla="*/ 0 h 281"/>
                <a:gd name="T64" fmla="*/ 1 w 296"/>
                <a:gd name="T65" fmla="*/ 0 h 281"/>
                <a:gd name="T66" fmla="*/ 1 w 296"/>
                <a:gd name="T67" fmla="*/ 0 h 281"/>
                <a:gd name="T68" fmla="*/ 1 w 296"/>
                <a:gd name="T69" fmla="*/ 0 h 281"/>
                <a:gd name="T70" fmla="*/ 1 w 296"/>
                <a:gd name="T71" fmla="*/ 0 h 281"/>
                <a:gd name="T72" fmla="*/ 1 w 296"/>
                <a:gd name="T73" fmla="*/ 0 h 281"/>
                <a:gd name="T74" fmla="*/ 1 w 296"/>
                <a:gd name="T75" fmla="*/ 0 h 281"/>
                <a:gd name="T76" fmla="*/ 1 w 296"/>
                <a:gd name="T77" fmla="*/ 0 h 281"/>
                <a:gd name="T78" fmla="*/ 1 w 296"/>
                <a:gd name="T79" fmla="*/ 0 h 281"/>
                <a:gd name="T80" fmla="*/ 1 w 296"/>
                <a:gd name="T81" fmla="*/ 0 h 281"/>
                <a:gd name="T82" fmla="*/ 1 w 296"/>
                <a:gd name="T83" fmla="*/ 0 h 281"/>
                <a:gd name="T84" fmla="*/ 1 w 296"/>
                <a:gd name="T85" fmla="*/ 0 h 281"/>
                <a:gd name="T86" fmla="*/ 1 w 296"/>
                <a:gd name="T87" fmla="*/ 0 h 281"/>
                <a:gd name="T88" fmla="*/ 1 w 296"/>
                <a:gd name="T89" fmla="*/ 0 h 281"/>
                <a:gd name="T90" fmla="*/ 1 w 296"/>
                <a:gd name="T91" fmla="*/ 0 h 281"/>
                <a:gd name="T92" fmla="*/ 1 w 296"/>
                <a:gd name="T93" fmla="*/ 0 h 281"/>
                <a:gd name="T94" fmla="*/ 1 w 296"/>
                <a:gd name="T95" fmla="*/ 0 h 28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6"/>
                <a:gd name="T145" fmla="*/ 0 h 281"/>
                <a:gd name="T146" fmla="*/ 296 w 296"/>
                <a:gd name="T147" fmla="*/ 281 h 28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6" h="281">
                  <a:moveTo>
                    <a:pt x="0" y="74"/>
                  </a:moveTo>
                  <a:lnTo>
                    <a:pt x="3" y="76"/>
                  </a:lnTo>
                  <a:lnTo>
                    <a:pt x="8" y="81"/>
                  </a:lnTo>
                  <a:lnTo>
                    <a:pt x="18" y="85"/>
                  </a:lnTo>
                  <a:lnTo>
                    <a:pt x="28" y="94"/>
                  </a:lnTo>
                  <a:lnTo>
                    <a:pt x="39" y="102"/>
                  </a:lnTo>
                  <a:lnTo>
                    <a:pt x="52" y="112"/>
                  </a:lnTo>
                  <a:lnTo>
                    <a:pt x="64" y="122"/>
                  </a:lnTo>
                  <a:lnTo>
                    <a:pt x="75" y="131"/>
                  </a:lnTo>
                  <a:lnTo>
                    <a:pt x="83" y="140"/>
                  </a:lnTo>
                  <a:lnTo>
                    <a:pt x="90" y="148"/>
                  </a:lnTo>
                  <a:lnTo>
                    <a:pt x="91" y="145"/>
                  </a:lnTo>
                  <a:lnTo>
                    <a:pt x="91" y="140"/>
                  </a:lnTo>
                  <a:lnTo>
                    <a:pt x="93" y="133"/>
                  </a:lnTo>
                  <a:lnTo>
                    <a:pt x="93" y="126"/>
                  </a:lnTo>
                  <a:lnTo>
                    <a:pt x="91" y="118"/>
                  </a:lnTo>
                  <a:lnTo>
                    <a:pt x="90" y="110"/>
                  </a:lnTo>
                  <a:lnTo>
                    <a:pt x="87" y="102"/>
                  </a:lnTo>
                  <a:lnTo>
                    <a:pt x="82" y="94"/>
                  </a:lnTo>
                  <a:lnTo>
                    <a:pt x="73" y="85"/>
                  </a:lnTo>
                  <a:lnTo>
                    <a:pt x="75" y="84"/>
                  </a:lnTo>
                  <a:lnTo>
                    <a:pt x="78" y="81"/>
                  </a:lnTo>
                  <a:lnTo>
                    <a:pt x="82" y="76"/>
                  </a:lnTo>
                  <a:lnTo>
                    <a:pt x="88" y="69"/>
                  </a:lnTo>
                  <a:lnTo>
                    <a:pt x="95" y="63"/>
                  </a:lnTo>
                  <a:lnTo>
                    <a:pt x="101" y="56"/>
                  </a:lnTo>
                  <a:lnTo>
                    <a:pt x="111" y="48"/>
                  </a:lnTo>
                  <a:lnTo>
                    <a:pt x="119" y="41"/>
                  </a:lnTo>
                  <a:lnTo>
                    <a:pt x="129" y="35"/>
                  </a:lnTo>
                  <a:lnTo>
                    <a:pt x="139" y="30"/>
                  </a:lnTo>
                  <a:lnTo>
                    <a:pt x="141" y="30"/>
                  </a:lnTo>
                  <a:lnTo>
                    <a:pt x="144" y="31"/>
                  </a:lnTo>
                  <a:lnTo>
                    <a:pt x="149" y="31"/>
                  </a:lnTo>
                  <a:lnTo>
                    <a:pt x="157" y="33"/>
                  </a:lnTo>
                  <a:lnTo>
                    <a:pt x="167" y="36"/>
                  </a:lnTo>
                  <a:lnTo>
                    <a:pt x="178" y="41"/>
                  </a:lnTo>
                  <a:lnTo>
                    <a:pt x="191" y="48"/>
                  </a:lnTo>
                  <a:lnTo>
                    <a:pt x="204" y="56"/>
                  </a:lnTo>
                  <a:lnTo>
                    <a:pt x="221" y="66"/>
                  </a:lnTo>
                  <a:lnTo>
                    <a:pt x="237" y="79"/>
                  </a:lnTo>
                  <a:lnTo>
                    <a:pt x="254" y="94"/>
                  </a:lnTo>
                  <a:lnTo>
                    <a:pt x="265" y="110"/>
                  </a:lnTo>
                  <a:lnTo>
                    <a:pt x="275" y="128"/>
                  </a:lnTo>
                  <a:lnTo>
                    <a:pt x="281" y="148"/>
                  </a:lnTo>
                  <a:lnTo>
                    <a:pt x="283" y="166"/>
                  </a:lnTo>
                  <a:lnTo>
                    <a:pt x="281" y="185"/>
                  </a:lnTo>
                  <a:lnTo>
                    <a:pt x="277" y="205"/>
                  </a:lnTo>
                  <a:lnTo>
                    <a:pt x="265" y="223"/>
                  </a:lnTo>
                  <a:lnTo>
                    <a:pt x="249" y="240"/>
                  </a:lnTo>
                  <a:lnTo>
                    <a:pt x="229" y="254"/>
                  </a:lnTo>
                  <a:lnTo>
                    <a:pt x="229" y="253"/>
                  </a:lnTo>
                  <a:lnTo>
                    <a:pt x="232" y="246"/>
                  </a:lnTo>
                  <a:lnTo>
                    <a:pt x="237" y="236"/>
                  </a:lnTo>
                  <a:lnTo>
                    <a:pt x="242" y="223"/>
                  </a:lnTo>
                  <a:lnTo>
                    <a:pt x="247" y="210"/>
                  </a:lnTo>
                  <a:lnTo>
                    <a:pt x="249" y="194"/>
                  </a:lnTo>
                  <a:lnTo>
                    <a:pt x="249" y="179"/>
                  </a:lnTo>
                  <a:lnTo>
                    <a:pt x="245" y="163"/>
                  </a:lnTo>
                  <a:lnTo>
                    <a:pt x="237" y="148"/>
                  </a:lnTo>
                  <a:lnTo>
                    <a:pt x="224" y="136"/>
                  </a:lnTo>
                  <a:lnTo>
                    <a:pt x="208" y="126"/>
                  </a:lnTo>
                  <a:lnTo>
                    <a:pt x="191" y="122"/>
                  </a:lnTo>
                  <a:lnTo>
                    <a:pt x="175" y="120"/>
                  </a:lnTo>
                  <a:lnTo>
                    <a:pt x="160" y="120"/>
                  </a:lnTo>
                  <a:lnTo>
                    <a:pt x="146" y="123"/>
                  </a:lnTo>
                  <a:lnTo>
                    <a:pt x="132" y="130"/>
                  </a:lnTo>
                  <a:lnTo>
                    <a:pt x="123" y="136"/>
                  </a:lnTo>
                  <a:lnTo>
                    <a:pt x="114" y="145"/>
                  </a:lnTo>
                  <a:lnTo>
                    <a:pt x="109" y="154"/>
                  </a:lnTo>
                  <a:lnTo>
                    <a:pt x="108" y="164"/>
                  </a:lnTo>
                  <a:lnTo>
                    <a:pt x="139" y="192"/>
                  </a:lnTo>
                  <a:lnTo>
                    <a:pt x="141" y="190"/>
                  </a:lnTo>
                  <a:lnTo>
                    <a:pt x="144" y="189"/>
                  </a:lnTo>
                  <a:lnTo>
                    <a:pt x="149" y="185"/>
                  </a:lnTo>
                  <a:lnTo>
                    <a:pt x="155" y="181"/>
                  </a:lnTo>
                  <a:lnTo>
                    <a:pt x="164" y="177"/>
                  </a:lnTo>
                  <a:lnTo>
                    <a:pt x="172" y="174"/>
                  </a:lnTo>
                  <a:lnTo>
                    <a:pt x="180" y="172"/>
                  </a:lnTo>
                  <a:lnTo>
                    <a:pt x="188" y="171"/>
                  </a:lnTo>
                  <a:lnTo>
                    <a:pt x="195" y="172"/>
                  </a:lnTo>
                  <a:lnTo>
                    <a:pt x="201" y="176"/>
                  </a:lnTo>
                  <a:lnTo>
                    <a:pt x="206" y="181"/>
                  </a:lnTo>
                  <a:lnTo>
                    <a:pt x="209" y="185"/>
                  </a:lnTo>
                  <a:lnTo>
                    <a:pt x="211" y="190"/>
                  </a:lnTo>
                  <a:lnTo>
                    <a:pt x="213" y="195"/>
                  </a:lnTo>
                  <a:lnTo>
                    <a:pt x="213" y="199"/>
                  </a:lnTo>
                  <a:lnTo>
                    <a:pt x="213" y="204"/>
                  </a:lnTo>
                  <a:lnTo>
                    <a:pt x="211" y="207"/>
                  </a:lnTo>
                  <a:lnTo>
                    <a:pt x="211" y="208"/>
                  </a:lnTo>
                  <a:lnTo>
                    <a:pt x="211" y="210"/>
                  </a:lnTo>
                  <a:lnTo>
                    <a:pt x="211" y="212"/>
                  </a:lnTo>
                  <a:lnTo>
                    <a:pt x="209" y="210"/>
                  </a:lnTo>
                  <a:lnTo>
                    <a:pt x="206" y="208"/>
                  </a:lnTo>
                  <a:lnTo>
                    <a:pt x="203" y="205"/>
                  </a:lnTo>
                  <a:lnTo>
                    <a:pt x="198" y="202"/>
                  </a:lnTo>
                  <a:lnTo>
                    <a:pt x="193" y="200"/>
                  </a:lnTo>
                  <a:lnTo>
                    <a:pt x="186" y="199"/>
                  </a:lnTo>
                  <a:lnTo>
                    <a:pt x="180" y="200"/>
                  </a:lnTo>
                  <a:lnTo>
                    <a:pt x="173" y="204"/>
                  </a:lnTo>
                  <a:lnTo>
                    <a:pt x="168" y="210"/>
                  </a:lnTo>
                  <a:lnTo>
                    <a:pt x="164" y="220"/>
                  </a:lnTo>
                  <a:lnTo>
                    <a:pt x="229" y="281"/>
                  </a:lnTo>
                  <a:lnTo>
                    <a:pt x="231" y="281"/>
                  </a:lnTo>
                  <a:lnTo>
                    <a:pt x="236" y="276"/>
                  </a:lnTo>
                  <a:lnTo>
                    <a:pt x="244" y="269"/>
                  </a:lnTo>
                  <a:lnTo>
                    <a:pt x="252" y="261"/>
                  </a:lnTo>
                  <a:lnTo>
                    <a:pt x="262" y="249"/>
                  </a:lnTo>
                  <a:lnTo>
                    <a:pt x="272" y="236"/>
                  </a:lnTo>
                  <a:lnTo>
                    <a:pt x="281" y="220"/>
                  </a:lnTo>
                  <a:lnTo>
                    <a:pt x="290" y="200"/>
                  </a:lnTo>
                  <a:lnTo>
                    <a:pt x="295" y="179"/>
                  </a:lnTo>
                  <a:lnTo>
                    <a:pt x="296" y="156"/>
                  </a:lnTo>
                  <a:lnTo>
                    <a:pt x="293" y="131"/>
                  </a:lnTo>
                  <a:lnTo>
                    <a:pt x="285" y="108"/>
                  </a:lnTo>
                  <a:lnTo>
                    <a:pt x="270" y="87"/>
                  </a:lnTo>
                  <a:lnTo>
                    <a:pt x="254" y="67"/>
                  </a:lnTo>
                  <a:lnTo>
                    <a:pt x="236" y="49"/>
                  </a:lnTo>
                  <a:lnTo>
                    <a:pt x="214" y="33"/>
                  </a:lnTo>
                  <a:lnTo>
                    <a:pt x="195" y="20"/>
                  </a:lnTo>
                  <a:lnTo>
                    <a:pt x="177" y="10"/>
                  </a:lnTo>
                  <a:lnTo>
                    <a:pt x="162" y="4"/>
                  </a:lnTo>
                  <a:lnTo>
                    <a:pt x="149" y="0"/>
                  </a:lnTo>
                  <a:lnTo>
                    <a:pt x="147" y="0"/>
                  </a:lnTo>
                  <a:lnTo>
                    <a:pt x="141" y="4"/>
                  </a:lnTo>
                  <a:lnTo>
                    <a:pt x="132" y="8"/>
                  </a:lnTo>
                  <a:lnTo>
                    <a:pt x="121" y="15"/>
                  </a:lnTo>
                  <a:lnTo>
                    <a:pt x="108" y="23"/>
                  </a:lnTo>
                  <a:lnTo>
                    <a:pt x="95" y="33"/>
                  </a:lnTo>
                  <a:lnTo>
                    <a:pt x="82" y="43"/>
                  </a:lnTo>
                  <a:lnTo>
                    <a:pt x="70" y="53"/>
                  </a:lnTo>
                  <a:lnTo>
                    <a:pt x="60" y="63"/>
                  </a:lnTo>
                  <a:lnTo>
                    <a:pt x="54" y="74"/>
                  </a:lnTo>
                  <a:lnTo>
                    <a:pt x="52" y="72"/>
                  </a:lnTo>
                  <a:lnTo>
                    <a:pt x="49" y="72"/>
                  </a:lnTo>
                  <a:lnTo>
                    <a:pt x="42" y="72"/>
                  </a:lnTo>
                  <a:lnTo>
                    <a:pt x="36" y="71"/>
                  </a:lnTo>
                  <a:lnTo>
                    <a:pt x="28" y="71"/>
                  </a:lnTo>
                  <a:lnTo>
                    <a:pt x="19" y="71"/>
                  </a:lnTo>
                  <a:lnTo>
                    <a:pt x="11" y="71"/>
                  </a:lnTo>
                  <a:lnTo>
                    <a:pt x="6" y="71"/>
                  </a:lnTo>
                  <a:lnTo>
                    <a:pt x="1" y="72"/>
                  </a:lnTo>
                  <a:lnTo>
                    <a:pt x="1" y="76"/>
                  </a:lnTo>
                  <a:lnTo>
                    <a:pt x="0" y="7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143"/>
            <p:cNvSpPr>
              <a:spLocks/>
            </p:cNvSpPr>
            <p:nvPr/>
          </p:nvSpPr>
          <p:spPr bwMode="auto">
            <a:xfrm>
              <a:off x="2956" y="2490"/>
              <a:ext cx="66" cy="100"/>
            </a:xfrm>
            <a:custGeom>
              <a:avLst/>
              <a:gdLst>
                <a:gd name="T0" fmla="*/ 1 w 131"/>
                <a:gd name="T1" fmla="*/ 0 h 200"/>
                <a:gd name="T2" fmla="*/ 1 w 131"/>
                <a:gd name="T3" fmla="*/ 1 h 200"/>
                <a:gd name="T4" fmla="*/ 1 w 131"/>
                <a:gd name="T5" fmla="*/ 1 h 200"/>
                <a:gd name="T6" fmla="*/ 1 w 131"/>
                <a:gd name="T7" fmla="*/ 1 h 200"/>
                <a:gd name="T8" fmla="*/ 1 w 131"/>
                <a:gd name="T9" fmla="*/ 1 h 200"/>
                <a:gd name="T10" fmla="*/ 1 w 131"/>
                <a:gd name="T11" fmla="*/ 1 h 200"/>
                <a:gd name="T12" fmla="*/ 1 w 131"/>
                <a:gd name="T13" fmla="*/ 1 h 200"/>
                <a:gd name="T14" fmla="*/ 1 w 131"/>
                <a:gd name="T15" fmla="*/ 1 h 200"/>
                <a:gd name="T16" fmla="*/ 1 w 131"/>
                <a:gd name="T17" fmla="*/ 1 h 200"/>
                <a:gd name="T18" fmla="*/ 1 w 131"/>
                <a:gd name="T19" fmla="*/ 1 h 200"/>
                <a:gd name="T20" fmla="*/ 1 w 131"/>
                <a:gd name="T21" fmla="*/ 1 h 200"/>
                <a:gd name="T22" fmla="*/ 1 w 131"/>
                <a:gd name="T23" fmla="*/ 1 h 200"/>
                <a:gd name="T24" fmla="*/ 1 w 131"/>
                <a:gd name="T25" fmla="*/ 1 h 200"/>
                <a:gd name="T26" fmla="*/ 1 w 131"/>
                <a:gd name="T27" fmla="*/ 1 h 200"/>
                <a:gd name="T28" fmla="*/ 1 w 131"/>
                <a:gd name="T29" fmla="*/ 1 h 200"/>
                <a:gd name="T30" fmla="*/ 1 w 131"/>
                <a:gd name="T31" fmla="*/ 1 h 200"/>
                <a:gd name="T32" fmla="*/ 1 w 131"/>
                <a:gd name="T33" fmla="*/ 1 h 200"/>
                <a:gd name="T34" fmla="*/ 1 w 131"/>
                <a:gd name="T35" fmla="*/ 1 h 200"/>
                <a:gd name="T36" fmla="*/ 1 w 131"/>
                <a:gd name="T37" fmla="*/ 1 h 200"/>
                <a:gd name="T38" fmla="*/ 1 w 131"/>
                <a:gd name="T39" fmla="*/ 1 h 200"/>
                <a:gd name="T40" fmla="*/ 1 w 131"/>
                <a:gd name="T41" fmla="*/ 1 h 200"/>
                <a:gd name="T42" fmla="*/ 0 w 131"/>
                <a:gd name="T43" fmla="*/ 1 h 200"/>
                <a:gd name="T44" fmla="*/ 0 w 131"/>
                <a:gd name="T45" fmla="*/ 1 h 200"/>
                <a:gd name="T46" fmla="*/ 1 w 131"/>
                <a:gd name="T47" fmla="*/ 1 h 200"/>
                <a:gd name="T48" fmla="*/ 1 w 131"/>
                <a:gd name="T49" fmla="*/ 1 h 200"/>
                <a:gd name="T50" fmla="*/ 1 w 131"/>
                <a:gd name="T51" fmla="*/ 1 h 200"/>
                <a:gd name="T52" fmla="*/ 1 w 131"/>
                <a:gd name="T53" fmla="*/ 1 h 200"/>
                <a:gd name="T54" fmla="*/ 1 w 131"/>
                <a:gd name="T55" fmla="*/ 1 h 200"/>
                <a:gd name="T56" fmla="*/ 1 w 131"/>
                <a:gd name="T57" fmla="*/ 1 h 200"/>
                <a:gd name="T58" fmla="*/ 1 w 131"/>
                <a:gd name="T59" fmla="*/ 1 h 200"/>
                <a:gd name="T60" fmla="*/ 1 w 131"/>
                <a:gd name="T61" fmla="*/ 1 h 200"/>
                <a:gd name="T62" fmla="*/ 1 w 131"/>
                <a:gd name="T63" fmla="*/ 1 h 200"/>
                <a:gd name="T64" fmla="*/ 1 w 131"/>
                <a:gd name="T65" fmla="*/ 1 h 200"/>
                <a:gd name="T66" fmla="*/ 1 w 131"/>
                <a:gd name="T67" fmla="*/ 1 h 200"/>
                <a:gd name="T68" fmla="*/ 1 w 131"/>
                <a:gd name="T69" fmla="*/ 1 h 200"/>
                <a:gd name="T70" fmla="*/ 1 w 131"/>
                <a:gd name="T71" fmla="*/ 1 h 200"/>
                <a:gd name="T72" fmla="*/ 1 w 131"/>
                <a:gd name="T73" fmla="*/ 1 h 200"/>
                <a:gd name="T74" fmla="*/ 1 w 131"/>
                <a:gd name="T75" fmla="*/ 1 h 200"/>
                <a:gd name="T76" fmla="*/ 1 w 131"/>
                <a:gd name="T77" fmla="*/ 1 h 200"/>
                <a:gd name="T78" fmla="*/ 1 w 131"/>
                <a:gd name="T79" fmla="*/ 1 h 200"/>
                <a:gd name="T80" fmla="*/ 1 w 131"/>
                <a:gd name="T81" fmla="*/ 1 h 200"/>
                <a:gd name="T82" fmla="*/ 1 w 131"/>
                <a:gd name="T83" fmla="*/ 1 h 200"/>
                <a:gd name="T84" fmla="*/ 1 w 131"/>
                <a:gd name="T85" fmla="*/ 1 h 200"/>
                <a:gd name="T86" fmla="*/ 1 w 131"/>
                <a:gd name="T87" fmla="*/ 0 h 20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200"/>
                <a:gd name="T134" fmla="*/ 131 w 131"/>
                <a:gd name="T135" fmla="*/ 200 h 20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200">
                  <a:moveTo>
                    <a:pt x="103" y="0"/>
                  </a:moveTo>
                  <a:lnTo>
                    <a:pt x="105" y="3"/>
                  </a:lnTo>
                  <a:lnTo>
                    <a:pt x="106" y="8"/>
                  </a:lnTo>
                  <a:lnTo>
                    <a:pt x="109" y="14"/>
                  </a:lnTo>
                  <a:lnTo>
                    <a:pt x="114" y="24"/>
                  </a:lnTo>
                  <a:lnTo>
                    <a:pt x="118" y="36"/>
                  </a:lnTo>
                  <a:lnTo>
                    <a:pt x="123" y="51"/>
                  </a:lnTo>
                  <a:lnTo>
                    <a:pt x="126" y="67"/>
                  </a:lnTo>
                  <a:lnTo>
                    <a:pt x="129" y="85"/>
                  </a:lnTo>
                  <a:lnTo>
                    <a:pt x="131" y="103"/>
                  </a:lnTo>
                  <a:lnTo>
                    <a:pt x="129" y="123"/>
                  </a:lnTo>
                  <a:lnTo>
                    <a:pt x="127" y="142"/>
                  </a:lnTo>
                  <a:lnTo>
                    <a:pt x="124" y="157"/>
                  </a:lnTo>
                  <a:lnTo>
                    <a:pt x="121" y="170"/>
                  </a:lnTo>
                  <a:lnTo>
                    <a:pt x="118" y="180"/>
                  </a:lnTo>
                  <a:lnTo>
                    <a:pt x="114" y="187"/>
                  </a:lnTo>
                  <a:lnTo>
                    <a:pt x="111" y="193"/>
                  </a:lnTo>
                  <a:lnTo>
                    <a:pt x="108" y="196"/>
                  </a:lnTo>
                  <a:lnTo>
                    <a:pt x="105" y="198"/>
                  </a:lnTo>
                  <a:lnTo>
                    <a:pt x="103" y="200"/>
                  </a:lnTo>
                  <a:lnTo>
                    <a:pt x="0" y="173"/>
                  </a:lnTo>
                  <a:lnTo>
                    <a:pt x="0" y="172"/>
                  </a:lnTo>
                  <a:lnTo>
                    <a:pt x="3" y="167"/>
                  </a:lnTo>
                  <a:lnTo>
                    <a:pt x="6" y="160"/>
                  </a:lnTo>
                  <a:lnTo>
                    <a:pt x="13" y="154"/>
                  </a:lnTo>
                  <a:lnTo>
                    <a:pt x="18" y="144"/>
                  </a:lnTo>
                  <a:lnTo>
                    <a:pt x="24" y="134"/>
                  </a:lnTo>
                  <a:lnTo>
                    <a:pt x="32" y="124"/>
                  </a:lnTo>
                  <a:lnTo>
                    <a:pt x="39" y="114"/>
                  </a:lnTo>
                  <a:lnTo>
                    <a:pt x="46" y="106"/>
                  </a:lnTo>
                  <a:lnTo>
                    <a:pt x="50" y="100"/>
                  </a:lnTo>
                  <a:lnTo>
                    <a:pt x="57" y="91"/>
                  </a:lnTo>
                  <a:lnTo>
                    <a:pt x="64" y="82"/>
                  </a:lnTo>
                  <a:lnTo>
                    <a:pt x="70" y="70"/>
                  </a:lnTo>
                  <a:lnTo>
                    <a:pt x="77" y="57"/>
                  </a:lnTo>
                  <a:lnTo>
                    <a:pt x="83" y="42"/>
                  </a:lnTo>
                  <a:lnTo>
                    <a:pt x="90" y="31"/>
                  </a:lnTo>
                  <a:lnTo>
                    <a:pt x="95" y="19"/>
                  </a:lnTo>
                  <a:lnTo>
                    <a:pt x="100" y="10"/>
                  </a:lnTo>
                  <a:lnTo>
                    <a:pt x="101" y="3"/>
                  </a:lnTo>
                  <a:lnTo>
                    <a:pt x="103" y="1"/>
                  </a:lnTo>
                  <a:lnTo>
                    <a:pt x="103" y="0"/>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Freeform 144"/>
            <p:cNvSpPr>
              <a:spLocks/>
            </p:cNvSpPr>
            <p:nvPr/>
          </p:nvSpPr>
          <p:spPr bwMode="auto">
            <a:xfrm>
              <a:off x="2948" y="2584"/>
              <a:ext cx="57" cy="32"/>
            </a:xfrm>
            <a:custGeom>
              <a:avLst/>
              <a:gdLst>
                <a:gd name="T0" fmla="*/ 1 w 113"/>
                <a:gd name="T1" fmla="*/ 0 h 64"/>
                <a:gd name="T2" fmla="*/ 1 w 113"/>
                <a:gd name="T3" fmla="*/ 1 h 64"/>
                <a:gd name="T4" fmla="*/ 1 w 113"/>
                <a:gd name="T5" fmla="*/ 1 h 64"/>
                <a:gd name="T6" fmla="*/ 0 w 113"/>
                <a:gd name="T7" fmla="*/ 1 h 64"/>
                <a:gd name="T8" fmla="*/ 1 w 113"/>
                <a:gd name="T9" fmla="*/ 1 h 64"/>
                <a:gd name="T10" fmla="*/ 1 w 113"/>
                <a:gd name="T11" fmla="*/ 1 h 64"/>
                <a:gd name="T12" fmla="*/ 1 w 113"/>
                <a:gd name="T13" fmla="*/ 0 h 64"/>
                <a:gd name="T14" fmla="*/ 0 60000 65536"/>
                <a:gd name="T15" fmla="*/ 0 60000 65536"/>
                <a:gd name="T16" fmla="*/ 0 60000 65536"/>
                <a:gd name="T17" fmla="*/ 0 60000 65536"/>
                <a:gd name="T18" fmla="*/ 0 60000 65536"/>
                <a:gd name="T19" fmla="*/ 0 60000 65536"/>
                <a:gd name="T20" fmla="*/ 0 60000 65536"/>
                <a:gd name="T21" fmla="*/ 0 w 113"/>
                <a:gd name="T22" fmla="*/ 0 h 64"/>
                <a:gd name="T23" fmla="*/ 113 w 113"/>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64">
                  <a:moveTo>
                    <a:pt x="10" y="0"/>
                  </a:moveTo>
                  <a:lnTo>
                    <a:pt x="113" y="32"/>
                  </a:lnTo>
                  <a:lnTo>
                    <a:pt x="95" y="64"/>
                  </a:lnTo>
                  <a:lnTo>
                    <a:pt x="0" y="32"/>
                  </a:lnTo>
                  <a:lnTo>
                    <a:pt x="10" y="1"/>
                  </a:lnTo>
                  <a:lnTo>
                    <a:pt x="10" y="0"/>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5" name="Freeform 145"/>
            <p:cNvSpPr>
              <a:spLocks/>
            </p:cNvSpPr>
            <p:nvPr/>
          </p:nvSpPr>
          <p:spPr bwMode="auto">
            <a:xfrm>
              <a:off x="2930" y="2614"/>
              <a:ext cx="22" cy="19"/>
            </a:xfrm>
            <a:custGeom>
              <a:avLst/>
              <a:gdLst>
                <a:gd name="T0" fmla="*/ 0 w 45"/>
                <a:gd name="T1" fmla="*/ 0 h 38"/>
                <a:gd name="T2" fmla="*/ 0 w 45"/>
                <a:gd name="T3" fmla="*/ 1 h 38"/>
                <a:gd name="T4" fmla="*/ 0 w 45"/>
                <a:gd name="T5" fmla="*/ 1 h 38"/>
                <a:gd name="T6" fmla="*/ 0 w 45"/>
                <a:gd name="T7" fmla="*/ 1 h 38"/>
                <a:gd name="T8" fmla="*/ 0 w 45"/>
                <a:gd name="T9" fmla="*/ 1 h 38"/>
                <a:gd name="T10" fmla="*/ 0 w 45"/>
                <a:gd name="T11" fmla="*/ 1 h 38"/>
                <a:gd name="T12" fmla="*/ 0 w 45"/>
                <a:gd name="T13" fmla="*/ 1 h 38"/>
                <a:gd name="T14" fmla="*/ 0 w 45"/>
                <a:gd name="T15" fmla="*/ 1 h 38"/>
                <a:gd name="T16" fmla="*/ 0 w 45"/>
                <a:gd name="T17" fmla="*/ 1 h 38"/>
                <a:gd name="T18" fmla="*/ 0 w 45"/>
                <a:gd name="T19" fmla="*/ 1 h 38"/>
                <a:gd name="T20" fmla="*/ 0 w 45"/>
                <a:gd name="T21" fmla="*/ 1 h 38"/>
                <a:gd name="T22" fmla="*/ 0 w 45"/>
                <a:gd name="T23" fmla="*/ 1 h 38"/>
                <a:gd name="T24" fmla="*/ 0 w 45"/>
                <a:gd name="T25" fmla="*/ 1 h 38"/>
                <a:gd name="T26" fmla="*/ 0 w 45"/>
                <a:gd name="T27" fmla="*/ 1 h 38"/>
                <a:gd name="T28" fmla="*/ 0 w 45"/>
                <a:gd name="T29" fmla="*/ 1 h 38"/>
                <a:gd name="T30" fmla="*/ 0 w 45"/>
                <a:gd name="T31" fmla="*/ 1 h 38"/>
                <a:gd name="T32" fmla="*/ 0 w 45"/>
                <a:gd name="T33" fmla="*/ 1 h 38"/>
                <a:gd name="T34" fmla="*/ 0 w 45"/>
                <a:gd name="T35" fmla="*/ 1 h 38"/>
                <a:gd name="T36" fmla="*/ 0 w 45"/>
                <a:gd name="T37" fmla="*/ 1 h 38"/>
                <a:gd name="T38" fmla="*/ 0 w 45"/>
                <a:gd name="T39" fmla="*/ 1 h 38"/>
                <a:gd name="T40" fmla="*/ 0 w 45"/>
                <a:gd name="T41" fmla="*/ 1 h 38"/>
                <a:gd name="T42" fmla="*/ 0 w 45"/>
                <a:gd name="T43" fmla="*/ 1 h 38"/>
                <a:gd name="T44" fmla="*/ 0 w 45"/>
                <a:gd name="T45" fmla="*/ 1 h 38"/>
                <a:gd name="T46" fmla="*/ 0 w 45"/>
                <a:gd name="T47" fmla="*/ 1 h 38"/>
                <a:gd name="T48" fmla="*/ 0 w 45"/>
                <a:gd name="T49" fmla="*/ 1 h 38"/>
                <a:gd name="T50" fmla="*/ 0 w 45"/>
                <a:gd name="T51" fmla="*/ 1 h 38"/>
                <a:gd name="T52" fmla="*/ 0 w 45"/>
                <a:gd name="T53" fmla="*/ 1 h 38"/>
                <a:gd name="T54" fmla="*/ 0 w 45"/>
                <a:gd name="T55" fmla="*/ 1 h 38"/>
                <a:gd name="T56" fmla="*/ 0 w 45"/>
                <a:gd name="T57" fmla="*/ 1 h 38"/>
                <a:gd name="T58" fmla="*/ 0 w 45"/>
                <a:gd name="T59" fmla="*/ 1 h 38"/>
                <a:gd name="T60" fmla="*/ 0 w 45"/>
                <a:gd name="T61" fmla="*/ 1 h 38"/>
                <a:gd name="T62" fmla="*/ 0 w 45"/>
                <a:gd name="T63" fmla="*/ 1 h 38"/>
                <a:gd name="T64" fmla="*/ 0 w 45"/>
                <a:gd name="T65" fmla="*/ 0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5"/>
                <a:gd name="T100" fmla="*/ 0 h 38"/>
                <a:gd name="T101" fmla="*/ 45 w 45"/>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5" h="38">
                  <a:moveTo>
                    <a:pt x="10" y="0"/>
                  </a:moveTo>
                  <a:lnTo>
                    <a:pt x="12" y="2"/>
                  </a:lnTo>
                  <a:lnTo>
                    <a:pt x="15" y="4"/>
                  </a:lnTo>
                  <a:lnTo>
                    <a:pt x="18" y="5"/>
                  </a:lnTo>
                  <a:lnTo>
                    <a:pt x="23" y="7"/>
                  </a:lnTo>
                  <a:lnTo>
                    <a:pt x="30" y="8"/>
                  </a:lnTo>
                  <a:lnTo>
                    <a:pt x="35" y="12"/>
                  </a:lnTo>
                  <a:lnTo>
                    <a:pt x="40" y="17"/>
                  </a:lnTo>
                  <a:lnTo>
                    <a:pt x="43" y="20"/>
                  </a:lnTo>
                  <a:lnTo>
                    <a:pt x="45" y="25"/>
                  </a:lnTo>
                  <a:lnTo>
                    <a:pt x="45" y="30"/>
                  </a:lnTo>
                  <a:lnTo>
                    <a:pt x="43" y="35"/>
                  </a:lnTo>
                  <a:lnTo>
                    <a:pt x="40" y="38"/>
                  </a:lnTo>
                  <a:lnTo>
                    <a:pt x="33" y="38"/>
                  </a:lnTo>
                  <a:lnTo>
                    <a:pt x="28" y="38"/>
                  </a:lnTo>
                  <a:lnTo>
                    <a:pt x="22" y="38"/>
                  </a:lnTo>
                  <a:lnTo>
                    <a:pt x="15" y="36"/>
                  </a:lnTo>
                  <a:lnTo>
                    <a:pt x="9" y="35"/>
                  </a:lnTo>
                  <a:lnTo>
                    <a:pt x="4" y="33"/>
                  </a:lnTo>
                  <a:lnTo>
                    <a:pt x="2" y="33"/>
                  </a:lnTo>
                  <a:lnTo>
                    <a:pt x="0" y="31"/>
                  </a:lnTo>
                  <a:lnTo>
                    <a:pt x="0" y="30"/>
                  </a:lnTo>
                  <a:lnTo>
                    <a:pt x="0" y="28"/>
                  </a:lnTo>
                  <a:lnTo>
                    <a:pt x="0" y="25"/>
                  </a:lnTo>
                  <a:lnTo>
                    <a:pt x="0" y="22"/>
                  </a:lnTo>
                  <a:lnTo>
                    <a:pt x="0" y="18"/>
                  </a:lnTo>
                  <a:lnTo>
                    <a:pt x="2" y="13"/>
                  </a:lnTo>
                  <a:lnTo>
                    <a:pt x="4" y="10"/>
                  </a:lnTo>
                  <a:lnTo>
                    <a:pt x="7" y="5"/>
                  </a:lnTo>
                  <a:lnTo>
                    <a:pt x="10" y="2"/>
                  </a:lnTo>
                  <a:lnTo>
                    <a:pt x="10" y="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6" name="Freeform 146"/>
            <p:cNvSpPr>
              <a:spLocks/>
            </p:cNvSpPr>
            <p:nvPr/>
          </p:nvSpPr>
          <p:spPr bwMode="auto">
            <a:xfrm>
              <a:off x="2960" y="2612"/>
              <a:ext cx="30" cy="19"/>
            </a:xfrm>
            <a:custGeom>
              <a:avLst/>
              <a:gdLst>
                <a:gd name="T0" fmla="*/ 0 w 61"/>
                <a:gd name="T1" fmla="*/ 0 h 36"/>
                <a:gd name="T2" fmla="*/ 0 w 61"/>
                <a:gd name="T3" fmla="*/ 1 h 36"/>
                <a:gd name="T4" fmla="*/ 0 w 61"/>
                <a:gd name="T5" fmla="*/ 1 h 36"/>
                <a:gd name="T6" fmla="*/ 0 w 61"/>
                <a:gd name="T7" fmla="*/ 1 h 36"/>
                <a:gd name="T8" fmla="*/ 0 w 61"/>
                <a:gd name="T9" fmla="*/ 1 h 36"/>
                <a:gd name="T10" fmla="*/ 0 w 61"/>
                <a:gd name="T11" fmla="*/ 1 h 36"/>
                <a:gd name="T12" fmla="*/ 0 w 61"/>
                <a:gd name="T13" fmla="*/ 1 h 36"/>
                <a:gd name="T14" fmla="*/ 0 w 61"/>
                <a:gd name="T15" fmla="*/ 1 h 36"/>
                <a:gd name="T16" fmla="*/ 0 w 61"/>
                <a:gd name="T17" fmla="*/ 1 h 36"/>
                <a:gd name="T18" fmla="*/ 0 w 61"/>
                <a:gd name="T19" fmla="*/ 1 h 36"/>
                <a:gd name="T20" fmla="*/ 0 w 61"/>
                <a:gd name="T21" fmla="*/ 1 h 36"/>
                <a:gd name="T22" fmla="*/ 0 w 61"/>
                <a:gd name="T23" fmla="*/ 1 h 36"/>
                <a:gd name="T24" fmla="*/ 0 w 61"/>
                <a:gd name="T25" fmla="*/ 1 h 36"/>
                <a:gd name="T26" fmla="*/ 0 w 61"/>
                <a:gd name="T27" fmla="*/ 1 h 36"/>
                <a:gd name="T28" fmla="*/ 0 w 61"/>
                <a:gd name="T29" fmla="*/ 1 h 36"/>
                <a:gd name="T30" fmla="*/ 0 w 61"/>
                <a:gd name="T31" fmla="*/ 0 h 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
                <a:gd name="T49" fmla="*/ 0 h 36"/>
                <a:gd name="T50" fmla="*/ 61 w 61"/>
                <a:gd name="T51" fmla="*/ 36 h 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 h="36">
                  <a:moveTo>
                    <a:pt x="0" y="0"/>
                  </a:moveTo>
                  <a:lnTo>
                    <a:pt x="61" y="21"/>
                  </a:lnTo>
                  <a:lnTo>
                    <a:pt x="51" y="36"/>
                  </a:lnTo>
                  <a:lnTo>
                    <a:pt x="49" y="36"/>
                  </a:lnTo>
                  <a:lnTo>
                    <a:pt x="46" y="34"/>
                  </a:lnTo>
                  <a:lnTo>
                    <a:pt x="43" y="33"/>
                  </a:lnTo>
                  <a:lnTo>
                    <a:pt x="38" y="31"/>
                  </a:lnTo>
                  <a:lnTo>
                    <a:pt x="33" y="29"/>
                  </a:lnTo>
                  <a:lnTo>
                    <a:pt x="26" y="26"/>
                  </a:lnTo>
                  <a:lnTo>
                    <a:pt x="20" y="25"/>
                  </a:lnTo>
                  <a:lnTo>
                    <a:pt x="13" y="23"/>
                  </a:lnTo>
                  <a:lnTo>
                    <a:pt x="8" y="23"/>
                  </a:lnTo>
                  <a:lnTo>
                    <a:pt x="4" y="23"/>
                  </a:lnTo>
                  <a:lnTo>
                    <a:pt x="0" y="2"/>
                  </a:lnTo>
                  <a:lnTo>
                    <a:pt x="0" y="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7" name="Freeform 147"/>
            <p:cNvSpPr>
              <a:spLocks/>
            </p:cNvSpPr>
            <p:nvPr/>
          </p:nvSpPr>
          <p:spPr bwMode="auto">
            <a:xfrm>
              <a:off x="2935" y="2633"/>
              <a:ext cx="45" cy="25"/>
            </a:xfrm>
            <a:custGeom>
              <a:avLst/>
              <a:gdLst>
                <a:gd name="T0" fmla="*/ 0 w 90"/>
                <a:gd name="T1" fmla="*/ 0 h 51"/>
                <a:gd name="T2" fmla="*/ 1 w 90"/>
                <a:gd name="T3" fmla="*/ 0 h 51"/>
                <a:gd name="T4" fmla="*/ 1 w 90"/>
                <a:gd name="T5" fmla="*/ 0 h 51"/>
                <a:gd name="T6" fmla="*/ 1 w 90"/>
                <a:gd name="T7" fmla="*/ 0 h 51"/>
                <a:gd name="T8" fmla="*/ 1 w 90"/>
                <a:gd name="T9" fmla="*/ 0 h 51"/>
                <a:gd name="T10" fmla="*/ 1 w 90"/>
                <a:gd name="T11" fmla="*/ 0 h 51"/>
                <a:gd name="T12" fmla="*/ 1 w 90"/>
                <a:gd name="T13" fmla="*/ 0 h 51"/>
                <a:gd name="T14" fmla="*/ 1 w 90"/>
                <a:gd name="T15" fmla="*/ 0 h 51"/>
                <a:gd name="T16" fmla="*/ 1 w 90"/>
                <a:gd name="T17" fmla="*/ 0 h 51"/>
                <a:gd name="T18" fmla="*/ 1 w 90"/>
                <a:gd name="T19" fmla="*/ 0 h 51"/>
                <a:gd name="T20" fmla="*/ 1 w 90"/>
                <a:gd name="T21" fmla="*/ 0 h 51"/>
                <a:gd name="T22" fmla="*/ 1 w 90"/>
                <a:gd name="T23" fmla="*/ 0 h 51"/>
                <a:gd name="T24" fmla="*/ 1 w 90"/>
                <a:gd name="T25" fmla="*/ 0 h 51"/>
                <a:gd name="T26" fmla="*/ 1 w 90"/>
                <a:gd name="T27" fmla="*/ 0 h 51"/>
                <a:gd name="T28" fmla="*/ 1 w 90"/>
                <a:gd name="T29" fmla="*/ 0 h 51"/>
                <a:gd name="T30" fmla="*/ 1 w 90"/>
                <a:gd name="T31" fmla="*/ 0 h 51"/>
                <a:gd name="T32" fmla="*/ 1 w 90"/>
                <a:gd name="T33" fmla="*/ 0 h 51"/>
                <a:gd name="T34" fmla="*/ 1 w 90"/>
                <a:gd name="T35" fmla="*/ 0 h 51"/>
                <a:gd name="T36" fmla="*/ 1 w 90"/>
                <a:gd name="T37" fmla="*/ 0 h 51"/>
                <a:gd name="T38" fmla="*/ 1 w 90"/>
                <a:gd name="T39" fmla="*/ 0 h 51"/>
                <a:gd name="T40" fmla="*/ 1 w 90"/>
                <a:gd name="T41" fmla="*/ 0 h 51"/>
                <a:gd name="T42" fmla="*/ 1 w 90"/>
                <a:gd name="T43" fmla="*/ 0 h 51"/>
                <a:gd name="T44" fmla="*/ 1 w 90"/>
                <a:gd name="T45" fmla="*/ 0 h 51"/>
                <a:gd name="T46" fmla="*/ 1 w 90"/>
                <a:gd name="T47" fmla="*/ 0 h 51"/>
                <a:gd name="T48" fmla="*/ 1 w 90"/>
                <a:gd name="T49" fmla="*/ 0 h 51"/>
                <a:gd name="T50" fmla="*/ 1 w 90"/>
                <a:gd name="T51" fmla="*/ 0 h 51"/>
                <a:gd name="T52" fmla="*/ 1 w 90"/>
                <a:gd name="T53" fmla="*/ 0 h 51"/>
                <a:gd name="T54" fmla="*/ 1 w 90"/>
                <a:gd name="T55" fmla="*/ 0 h 51"/>
                <a:gd name="T56" fmla="*/ 1 w 90"/>
                <a:gd name="T57" fmla="*/ 0 h 51"/>
                <a:gd name="T58" fmla="*/ 1 w 90"/>
                <a:gd name="T59" fmla="*/ 0 h 51"/>
                <a:gd name="T60" fmla="*/ 0 w 90"/>
                <a:gd name="T61" fmla="*/ 0 h 51"/>
                <a:gd name="T62" fmla="*/ 0 w 90"/>
                <a:gd name="T63" fmla="*/ 0 h 51"/>
                <a:gd name="T64" fmla="*/ 0 w 90"/>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
                <a:gd name="T100" fmla="*/ 0 h 51"/>
                <a:gd name="T101" fmla="*/ 90 w 90"/>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 h="51">
                  <a:moveTo>
                    <a:pt x="0" y="20"/>
                  </a:moveTo>
                  <a:lnTo>
                    <a:pt x="2" y="21"/>
                  </a:lnTo>
                  <a:lnTo>
                    <a:pt x="7" y="21"/>
                  </a:lnTo>
                  <a:lnTo>
                    <a:pt x="13" y="21"/>
                  </a:lnTo>
                  <a:lnTo>
                    <a:pt x="20" y="23"/>
                  </a:lnTo>
                  <a:lnTo>
                    <a:pt x="28" y="21"/>
                  </a:lnTo>
                  <a:lnTo>
                    <a:pt x="38" y="20"/>
                  </a:lnTo>
                  <a:lnTo>
                    <a:pt x="44" y="18"/>
                  </a:lnTo>
                  <a:lnTo>
                    <a:pt x="51" y="13"/>
                  </a:lnTo>
                  <a:lnTo>
                    <a:pt x="56" y="8"/>
                  </a:lnTo>
                  <a:lnTo>
                    <a:pt x="57" y="0"/>
                  </a:lnTo>
                  <a:lnTo>
                    <a:pt x="59" y="0"/>
                  </a:lnTo>
                  <a:lnTo>
                    <a:pt x="62" y="2"/>
                  </a:lnTo>
                  <a:lnTo>
                    <a:pt x="69" y="3"/>
                  </a:lnTo>
                  <a:lnTo>
                    <a:pt x="74" y="5"/>
                  </a:lnTo>
                  <a:lnTo>
                    <a:pt x="80" y="10"/>
                  </a:lnTo>
                  <a:lnTo>
                    <a:pt x="85" y="13"/>
                  </a:lnTo>
                  <a:lnTo>
                    <a:pt x="89" y="20"/>
                  </a:lnTo>
                  <a:lnTo>
                    <a:pt x="90" y="25"/>
                  </a:lnTo>
                  <a:lnTo>
                    <a:pt x="89" y="33"/>
                  </a:lnTo>
                  <a:lnTo>
                    <a:pt x="84" y="41"/>
                  </a:lnTo>
                  <a:lnTo>
                    <a:pt x="75" y="47"/>
                  </a:lnTo>
                  <a:lnTo>
                    <a:pt x="66" y="51"/>
                  </a:lnTo>
                  <a:lnTo>
                    <a:pt x="56" y="51"/>
                  </a:lnTo>
                  <a:lnTo>
                    <a:pt x="46" y="47"/>
                  </a:lnTo>
                  <a:lnTo>
                    <a:pt x="35" y="44"/>
                  </a:lnTo>
                  <a:lnTo>
                    <a:pt x="26" y="39"/>
                  </a:lnTo>
                  <a:lnTo>
                    <a:pt x="17" y="34"/>
                  </a:lnTo>
                  <a:lnTo>
                    <a:pt x="10" y="28"/>
                  </a:lnTo>
                  <a:lnTo>
                    <a:pt x="3" y="25"/>
                  </a:lnTo>
                  <a:lnTo>
                    <a:pt x="0" y="21"/>
                  </a:lnTo>
                  <a:lnTo>
                    <a:pt x="0" y="20"/>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8" name="Freeform 148"/>
            <p:cNvSpPr>
              <a:spLocks/>
            </p:cNvSpPr>
            <p:nvPr/>
          </p:nvSpPr>
          <p:spPr bwMode="auto">
            <a:xfrm>
              <a:off x="2737" y="2574"/>
              <a:ext cx="160" cy="253"/>
            </a:xfrm>
            <a:custGeom>
              <a:avLst/>
              <a:gdLst>
                <a:gd name="T0" fmla="*/ 1 w 319"/>
                <a:gd name="T1" fmla="*/ 1 h 506"/>
                <a:gd name="T2" fmla="*/ 1 w 319"/>
                <a:gd name="T3" fmla="*/ 1 h 506"/>
                <a:gd name="T4" fmla="*/ 1 w 319"/>
                <a:gd name="T5" fmla="*/ 1 h 506"/>
                <a:gd name="T6" fmla="*/ 1 w 319"/>
                <a:gd name="T7" fmla="*/ 1 h 506"/>
                <a:gd name="T8" fmla="*/ 1 w 319"/>
                <a:gd name="T9" fmla="*/ 1 h 506"/>
                <a:gd name="T10" fmla="*/ 1 w 319"/>
                <a:gd name="T11" fmla="*/ 1 h 506"/>
                <a:gd name="T12" fmla="*/ 1 w 319"/>
                <a:gd name="T13" fmla="*/ 1 h 506"/>
                <a:gd name="T14" fmla="*/ 1 w 319"/>
                <a:gd name="T15" fmla="*/ 1 h 506"/>
                <a:gd name="T16" fmla="*/ 1 w 319"/>
                <a:gd name="T17" fmla="*/ 1 h 506"/>
                <a:gd name="T18" fmla="*/ 1 w 319"/>
                <a:gd name="T19" fmla="*/ 1 h 506"/>
                <a:gd name="T20" fmla="*/ 1 w 319"/>
                <a:gd name="T21" fmla="*/ 1 h 506"/>
                <a:gd name="T22" fmla="*/ 1 w 319"/>
                <a:gd name="T23" fmla="*/ 1 h 506"/>
                <a:gd name="T24" fmla="*/ 1 w 319"/>
                <a:gd name="T25" fmla="*/ 1 h 506"/>
                <a:gd name="T26" fmla="*/ 1 w 319"/>
                <a:gd name="T27" fmla="*/ 1 h 506"/>
                <a:gd name="T28" fmla="*/ 1 w 319"/>
                <a:gd name="T29" fmla="*/ 1 h 506"/>
                <a:gd name="T30" fmla="*/ 1 w 319"/>
                <a:gd name="T31" fmla="*/ 1 h 506"/>
                <a:gd name="T32" fmla="*/ 1 w 319"/>
                <a:gd name="T33" fmla="*/ 1 h 506"/>
                <a:gd name="T34" fmla="*/ 1 w 319"/>
                <a:gd name="T35" fmla="*/ 1 h 506"/>
                <a:gd name="T36" fmla="*/ 1 w 319"/>
                <a:gd name="T37" fmla="*/ 1 h 506"/>
                <a:gd name="T38" fmla="*/ 1 w 319"/>
                <a:gd name="T39" fmla="*/ 1 h 506"/>
                <a:gd name="T40" fmla="*/ 1 w 319"/>
                <a:gd name="T41" fmla="*/ 1 h 506"/>
                <a:gd name="T42" fmla="*/ 1 w 319"/>
                <a:gd name="T43" fmla="*/ 1 h 506"/>
                <a:gd name="T44" fmla="*/ 1 w 319"/>
                <a:gd name="T45" fmla="*/ 1 h 506"/>
                <a:gd name="T46" fmla="*/ 1 w 319"/>
                <a:gd name="T47" fmla="*/ 1 h 506"/>
                <a:gd name="T48" fmla="*/ 1 w 319"/>
                <a:gd name="T49" fmla="*/ 1 h 506"/>
                <a:gd name="T50" fmla="*/ 1 w 319"/>
                <a:gd name="T51" fmla="*/ 1 h 506"/>
                <a:gd name="T52" fmla="*/ 1 w 319"/>
                <a:gd name="T53" fmla="*/ 1 h 506"/>
                <a:gd name="T54" fmla="*/ 1 w 319"/>
                <a:gd name="T55" fmla="*/ 1 h 506"/>
                <a:gd name="T56" fmla="*/ 1 w 319"/>
                <a:gd name="T57" fmla="*/ 1 h 506"/>
                <a:gd name="T58" fmla="*/ 1 w 319"/>
                <a:gd name="T59" fmla="*/ 1 h 506"/>
                <a:gd name="T60" fmla="*/ 1 w 319"/>
                <a:gd name="T61" fmla="*/ 1 h 506"/>
                <a:gd name="T62" fmla="*/ 1 w 319"/>
                <a:gd name="T63" fmla="*/ 1 h 506"/>
                <a:gd name="T64" fmla="*/ 1 w 319"/>
                <a:gd name="T65" fmla="*/ 1 h 506"/>
                <a:gd name="T66" fmla="*/ 1 w 319"/>
                <a:gd name="T67" fmla="*/ 1 h 506"/>
                <a:gd name="T68" fmla="*/ 1 w 319"/>
                <a:gd name="T69" fmla="*/ 1 h 506"/>
                <a:gd name="T70" fmla="*/ 1 w 319"/>
                <a:gd name="T71" fmla="*/ 1 h 506"/>
                <a:gd name="T72" fmla="*/ 1 w 319"/>
                <a:gd name="T73" fmla="*/ 1 h 506"/>
                <a:gd name="T74" fmla="*/ 1 w 319"/>
                <a:gd name="T75" fmla="*/ 1 h 506"/>
                <a:gd name="T76" fmla="*/ 1 w 319"/>
                <a:gd name="T77" fmla="*/ 1 h 506"/>
                <a:gd name="T78" fmla="*/ 1 w 319"/>
                <a:gd name="T79" fmla="*/ 1 h 506"/>
                <a:gd name="T80" fmla="*/ 1 w 319"/>
                <a:gd name="T81" fmla="*/ 1 h 506"/>
                <a:gd name="T82" fmla="*/ 1 w 319"/>
                <a:gd name="T83" fmla="*/ 1 h 506"/>
                <a:gd name="T84" fmla="*/ 1 w 319"/>
                <a:gd name="T85" fmla="*/ 1 h 506"/>
                <a:gd name="T86" fmla="*/ 1 w 319"/>
                <a:gd name="T87" fmla="*/ 1 h 506"/>
                <a:gd name="T88" fmla="*/ 1 w 319"/>
                <a:gd name="T89" fmla="*/ 1 h 506"/>
                <a:gd name="T90" fmla="*/ 1 w 319"/>
                <a:gd name="T91" fmla="*/ 1 h 506"/>
                <a:gd name="T92" fmla="*/ 0 w 319"/>
                <a:gd name="T93" fmla="*/ 1 h 506"/>
                <a:gd name="T94" fmla="*/ 0 w 319"/>
                <a:gd name="T95" fmla="*/ 1 h 506"/>
                <a:gd name="T96" fmla="*/ 1 w 319"/>
                <a:gd name="T97" fmla="*/ 1 h 506"/>
                <a:gd name="T98" fmla="*/ 1 w 319"/>
                <a:gd name="T99" fmla="*/ 1 h 506"/>
                <a:gd name="T100" fmla="*/ 1 w 319"/>
                <a:gd name="T101" fmla="*/ 1 h 506"/>
                <a:gd name="T102" fmla="*/ 1 w 319"/>
                <a:gd name="T103" fmla="*/ 1 h 506"/>
                <a:gd name="T104" fmla="*/ 1 w 319"/>
                <a:gd name="T105" fmla="*/ 1 h 506"/>
                <a:gd name="T106" fmla="*/ 1 w 319"/>
                <a:gd name="T107" fmla="*/ 1 h 506"/>
                <a:gd name="T108" fmla="*/ 1 w 319"/>
                <a:gd name="T109" fmla="*/ 1 h 506"/>
                <a:gd name="T110" fmla="*/ 1 w 319"/>
                <a:gd name="T111" fmla="*/ 1 h 506"/>
                <a:gd name="T112" fmla="*/ 0 w 319"/>
                <a:gd name="T113" fmla="*/ 1 h 506"/>
                <a:gd name="T114" fmla="*/ 1 w 319"/>
                <a:gd name="T115" fmla="*/ 1 h 506"/>
                <a:gd name="T116" fmla="*/ 1 w 319"/>
                <a:gd name="T117" fmla="*/ 1 h 506"/>
                <a:gd name="T118" fmla="*/ 1 w 319"/>
                <a:gd name="T119" fmla="*/ 1 h 506"/>
                <a:gd name="T120" fmla="*/ 1 w 319"/>
                <a:gd name="T121" fmla="*/ 1 h 5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19"/>
                <a:gd name="T184" fmla="*/ 0 h 506"/>
                <a:gd name="T185" fmla="*/ 319 w 319"/>
                <a:gd name="T186" fmla="*/ 506 h 5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19" h="506">
                  <a:moveTo>
                    <a:pt x="103" y="0"/>
                  </a:moveTo>
                  <a:lnTo>
                    <a:pt x="105" y="2"/>
                  </a:lnTo>
                  <a:lnTo>
                    <a:pt x="110" y="2"/>
                  </a:lnTo>
                  <a:lnTo>
                    <a:pt x="116" y="2"/>
                  </a:lnTo>
                  <a:lnTo>
                    <a:pt x="124" y="2"/>
                  </a:lnTo>
                  <a:lnTo>
                    <a:pt x="132" y="3"/>
                  </a:lnTo>
                  <a:lnTo>
                    <a:pt x="144" y="6"/>
                  </a:lnTo>
                  <a:lnTo>
                    <a:pt x="154" y="10"/>
                  </a:lnTo>
                  <a:lnTo>
                    <a:pt x="165" y="15"/>
                  </a:lnTo>
                  <a:lnTo>
                    <a:pt x="175" y="23"/>
                  </a:lnTo>
                  <a:lnTo>
                    <a:pt x="183" y="31"/>
                  </a:lnTo>
                  <a:lnTo>
                    <a:pt x="193" y="41"/>
                  </a:lnTo>
                  <a:lnTo>
                    <a:pt x="205" y="51"/>
                  </a:lnTo>
                  <a:lnTo>
                    <a:pt x="219" y="59"/>
                  </a:lnTo>
                  <a:lnTo>
                    <a:pt x="234" y="65"/>
                  </a:lnTo>
                  <a:lnTo>
                    <a:pt x="250" y="70"/>
                  </a:lnTo>
                  <a:lnTo>
                    <a:pt x="267" y="75"/>
                  </a:lnTo>
                  <a:lnTo>
                    <a:pt x="282" y="79"/>
                  </a:lnTo>
                  <a:lnTo>
                    <a:pt x="296" y="80"/>
                  </a:lnTo>
                  <a:lnTo>
                    <a:pt x="308" y="80"/>
                  </a:lnTo>
                  <a:lnTo>
                    <a:pt x="318" y="79"/>
                  </a:lnTo>
                  <a:lnTo>
                    <a:pt x="318" y="80"/>
                  </a:lnTo>
                  <a:lnTo>
                    <a:pt x="319" y="87"/>
                  </a:lnTo>
                  <a:lnTo>
                    <a:pt x="319" y="95"/>
                  </a:lnTo>
                  <a:lnTo>
                    <a:pt x="319" y="106"/>
                  </a:lnTo>
                  <a:lnTo>
                    <a:pt x="318" y="121"/>
                  </a:lnTo>
                  <a:lnTo>
                    <a:pt x="316" y="136"/>
                  </a:lnTo>
                  <a:lnTo>
                    <a:pt x="311" y="151"/>
                  </a:lnTo>
                  <a:lnTo>
                    <a:pt x="306" y="164"/>
                  </a:lnTo>
                  <a:lnTo>
                    <a:pt x="298" y="177"/>
                  </a:lnTo>
                  <a:lnTo>
                    <a:pt x="286" y="188"/>
                  </a:lnTo>
                  <a:lnTo>
                    <a:pt x="283" y="190"/>
                  </a:lnTo>
                  <a:lnTo>
                    <a:pt x="278" y="190"/>
                  </a:lnTo>
                  <a:lnTo>
                    <a:pt x="270" y="192"/>
                  </a:lnTo>
                  <a:lnTo>
                    <a:pt x="259" y="193"/>
                  </a:lnTo>
                  <a:lnTo>
                    <a:pt x="245" y="193"/>
                  </a:lnTo>
                  <a:lnTo>
                    <a:pt x="232" y="195"/>
                  </a:lnTo>
                  <a:lnTo>
                    <a:pt x="221" y="195"/>
                  </a:lnTo>
                  <a:lnTo>
                    <a:pt x="208" y="193"/>
                  </a:lnTo>
                  <a:lnTo>
                    <a:pt x="198" y="192"/>
                  </a:lnTo>
                  <a:lnTo>
                    <a:pt x="190" y="188"/>
                  </a:lnTo>
                  <a:lnTo>
                    <a:pt x="183" y="187"/>
                  </a:lnTo>
                  <a:lnTo>
                    <a:pt x="180" y="185"/>
                  </a:lnTo>
                  <a:lnTo>
                    <a:pt x="177" y="187"/>
                  </a:lnTo>
                  <a:lnTo>
                    <a:pt x="177" y="188"/>
                  </a:lnTo>
                  <a:lnTo>
                    <a:pt x="177" y="192"/>
                  </a:lnTo>
                  <a:lnTo>
                    <a:pt x="177" y="195"/>
                  </a:lnTo>
                  <a:lnTo>
                    <a:pt x="178" y="198"/>
                  </a:lnTo>
                  <a:lnTo>
                    <a:pt x="178" y="203"/>
                  </a:lnTo>
                  <a:lnTo>
                    <a:pt x="178" y="206"/>
                  </a:lnTo>
                  <a:lnTo>
                    <a:pt x="177" y="211"/>
                  </a:lnTo>
                  <a:lnTo>
                    <a:pt x="175" y="215"/>
                  </a:lnTo>
                  <a:lnTo>
                    <a:pt x="172" y="220"/>
                  </a:lnTo>
                  <a:lnTo>
                    <a:pt x="169" y="225"/>
                  </a:lnTo>
                  <a:lnTo>
                    <a:pt x="167" y="229"/>
                  </a:lnTo>
                  <a:lnTo>
                    <a:pt x="164" y="236"/>
                  </a:lnTo>
                  <a:lnTo>
                    <a:pt x="160" y="241"/>
                  </a:lnTo>
                  <a:lnTo>
                    <a:pt x="157" y="246"/>
                  </a:lnTo>
                  <a:lnTo>
                    <a:pt x="154" y="249"/>
                  </a:lnTo>
                  <a:lnTo>
                    <a:pt x="151" y="251"/>
                  </a:lnTo>
                  <a:lnTo>
                    <a:pt x="147" y="252"/>
                  </a:lnTo>
                  <a:lnTo>
                    <a:pt x="144" y="252"/>
                  </a:lnTo>
                  <a:lnTo>
                    <a:pt x="141" y="254"/>
                  </a:lnTo>
                  <a:lnTo>
                    <a:pt x="137" y="256"/>
                  </a:lnTo>
                  <a:lnTo>
                    <a:pt x="136" y="257"/>
                  </a:lnTo>
                  <a:lnTo>
                    <a:pt x="132" y="261"/>
                  </a:lnTo>
                  <a:lnTo>
                    <a:pt x="131" y="264"/>
                  </a:lnTo>
                  <a:lnTo>
                    <a:pt x="131" y="267"/>
                  </a:lnTo>
                  <a:lnTo>
                    <a:pt x="131" y="269"/>
                  </a:lnTo>
                  <a:lnTo>
                    <a:pt x="132" y="272"/>
                  </a:lnTo>
                  <a:lnTo>
                    <a:pt x="136" y="274"/>
                  </a:lnTo>
                  <a:lnTo>
                    <a:pt x="139" y="275"/>
                  </a:lnTo>
                  <a:lnTo>
                    <a:pt x="142" y="277"/>
                  </a:lnTo>
                  <a:lnTo>
                    <a:pt x="144" y="277"/>
                  </a:lnTo>
                  <a:lnTo>
                    <a:pt x="146" y="279"/>
                  </a:lnTo>
                  <a:lnTo>
                    <a:pt x="147" y="280"/>
                  </a:lnTo>
                  <a:lnTo>
                    <a:pt x="149" y="280"/>
                  </a:lnTo>
                  <a:lnTo>
                    <a:pt x="149" y="282"/>
                  </a:lnTo>
                  <a:lnTo>
                    <a:pt x="149" y="284"/>
                  </a:lnTo>
                  <a:lnTo>
                    <a:pt x="147" y="285"/>
                  </a:lnTo>
                  <a:lnTo>
                    <a:pt x="144" y="288"/>
                  </a:lnTo>
                  <a:lnTo>
                    <a:pt x="139" y="292"/>
                  </a:lnTo>
                  <a:lnTo>
                    <a:pt x="136" y="297"/>
                  </a:lnTo>
                  <a:lnTo>
                    <a:pt x="132" y="302"/>
                  </a:lnTo>
                  <a:lnTo>
                    <a:pt x="129" y="305"/>
                  </a:lnTo>
                  <a:lnTo>
                    <a:pt x="128" y="310"/>
                  </a:lnTo>
                  <a:lnTo>
                    <a:pt x="128" y="313"/>
                  </a:lnTo>
                  <a:lnTo>
                    <a:pt x="129" y="315"/>
                  </a:lnTo>
                  <a:lnTo>
                    <a:pt x="134" y="316"/>
                  </a:lnTo>
                  <a:lnTo>
                    <a:pt x="139" y="316"/>
                  </a:lnTo>
                  <a:lnTo>
                    <a:pt x="146" y="316"/>
                  </a:lnTo>
                  <a:lnTo>
                    <a:pt x="152" y="316"/>
                  </a:lnTo>
                  <a:lnTo>
                    <a:pt x="160" y="316"/>
                  </a:lnTo>
                  <a:lnTo>
                    <a:pt x="167" y="316"/>
                  </a:lnTo>
                  <a:lnTo>
                    <a:pt x="175" y="318"/>
                  </a:lnTo>
                  <a:lnTo>
                    <a:pt x="180" y="318"/>
                  </a:lnTo>
                  <a:lnTo>
                    <a:pt x="185" y="320"/>
                  </a:lnTo>
                  <a:lnTo>
                    <a:pt x="190" y="321"/>
                  </a:lnTo>
                  <a:lnTo>
                    <a:pt x="191" y="326"/>
                  </a:lnTo>
                  <a:lnTo>
                    <a:pt x="196" y="334"/>
                  </a:lnTo>
                  <a:lnTo>
                    <a:pt x="201" y="346"/>
                  </a:lnTo>
                  <a:lnTo>
                    <a:pt x="206" y="359"/>
                  </a:lnTo>
                  <a:lnTo>
                    <a:pt x="211" y="374"/>
                  </a:lnTo>
                  <a:lnTo>
                    <a:pt x="216" y="388"/>
                  </a:lnTo>
                  <a:lnTo>
                    <a:pt x="221" y="403"/>
                  </a:lnTo>
                  <a:lnTo>
                    <a:pt x="224" y="416"/>
                  </a:lnTo>
                  <a:lnTo>
                    <a:pt x="227" y="428"/>
                  </a:lnTo>
                  <a:lnTo>
                    <a:pt x="231" y="436"/>
                  </a:lnTo>
                  <a:lnTo>
                    <a:pt x="231" y="443"/>
                  </a:lnTo>
                  <a:lnTo>
                    <a:pt x="227" y="449"/>
                  </a:lnTo>
                  <a:lnTo>
                    <a:pt x="223" y="454"/>
                  </a:lnTo>
                  <a:lnTo>
                    <a:pt x="214" y="459"/>
                  </a:lnTo>
                  <a:lnTo>
                    <a:pt x="206" y="464"/>
                  </a:lnTo>
                  <a:lnTo>
                    <a:pt x="198" y="467"/>
                  </a:lnTo>
                  <a:lnTo>
                    <a:pt x="188" y="470"/>
                  </a:lnTo>
                  <a:lnTo>
                    <a:pt x="180" y="472"/>
                  </a:lnTo>
                  <a:lnTo>
                    <a:pt x="173" y="475"/>
                  </a:lnTo>
                  <a:lnTo>
                    <a:pt x="167" y="475"/>
                  </a:lnTo>
                  <a:lnTo>
                    <a:pt x="152" y="461"/>
                  </a:lnTo>
                  <a:lnTo>
                    <a:pt x="151" y="461"/>
                  </a:lnTo>
                  <a:lnTo>
                    <a:pt x="149" y="464"/>
                  </a:lnTo>
                  <a:lnTo>
                    <a:pt x="146" y="469"/>
                  </a:lnTo>
                  <a:lnTo>
                    <a:pt x="141" y="474"/>
                  </a:lnTo>
                  <a:lnTo>
                    <a:pt x="134" y="480"/>
                  </a:lnTo>
                  <a:lnTo>
                    <a:pt x="126" y="485"/>
                  </a:lnTo>
                  <a:lnTo>
                    <a:pt x="118" y="492"/>
                  </a:lnTo>
                  <a:lnTo>
                    <a:pt x="108" y="497"/>
                  </a:lnTo>
                  <a:lnTo>
                    <a:pt x="96" y="502"/>
                  </a:lnTo>
                  <a:lnTo>
                    <a:pt x="83" y="505"/>
                  </a:lnTo>
                  <a:lnTo>
                    <a:pt x="70" y="506"/>
                  </a:lnTo>
                  <a:lnTo>
                    <a:pt x="57" y="506"/>
                  </a:lnTo>
                  <a:lnTo>
                    <a:pt x="46" y="506"/>
                  </a:lnTo>
                  <a:lnTo>
                    <a:pt x="34" y="505"/>
                  </a:lnTo>
                  <a:lnTo>
                    <a:pt x="24" y="503"/>
                  </a:lnTo>
                  <a:lnTo>
                    <a:pt x="16" y="502"/>
                  </a:lnTo>
                  <a:lnTo>
                    <a:pt x="10" y="498"/>
                  </a:lnTo>
                  <a:lnTo>
                    <a:pt x="3" y="497"/>
                  </a:lnTo>
                  <a:lnTo>
                    <a:pt x="0" y="497"/>
                  </a:lnTo>
                  <a:lnTo>
                    <a:pt x="0" y="495"/>
                  </a:lnTo>
                  <a:lnTo>
                    <a:pt x="0" y="493"/>
                  </a:lnTo>
                  <a:lnTo>
                    <a:pt x="1" y="492"/>
                  </a:lnTo>
                  <a:lnTo>
                    <a:pt x="3" y="490"/>
                  </a:lnTo>
                  <a:lnTo>
                    <a:pt x="5" y="487"/>
                  </a:lnTo>
                  <a:lnTo>
                    <a:pt x="8" y="485"/>
                  </a:lnTo>
                  <a:lnTo>
                    <a:pt x="10" y="482"/>
                  </a:lnTo>
                  <a:lnTo>
                    <a:pt x="15" y="480"/>
                  </a:lnTo>
                  <a:lnTo>
                    <a:pt x="18" y="477"/>
                  </a:lnTo>
                  <a:lnTo>
                    <a:pt x="23" y="475"/>
                  </a:lnTo>
                  <a:lnTo>
                    <a:pt x="28" y="474"/>
                  </a:lnTo>
                  <a:lnTo>
                    <a:pt x="34" y="472"/>
                  </a:lnTo>
                  <a:lnTo>
                    <a:pt x="41" y="467"/>
                  </a:lnTo>
                  <a:lnTo>
                    <a:pt x="47" y="462"/>
                  </a:lnTo>
                  <a:lnTo>
                    <a:pt x="56" y="457"/>
                  </a:lnTo>
                  <a:lnTo>
                    <a:pt x="60" y="451"/>
                  </a:lnTo>
                  <a:lnTo>
                    <a:pt x="65" y="444"/>
                  </a:lnTo>
                  <a:lnTo>
                    <a:pt x="69" y="436"/>
                  </a:lnTo>
                  <a:lnTo>
                    <a:pt x="72" y="429"/>
                  </a:lnTo>
                  <a:lnTo>
                    <a:pt x="70" y="423"/>
                  </a:lnTo>
                  <a:lnTo>
                    <a:pt x="67" y="413"/>
                  </a:lnTo>
                  <a:lnTo>
                    <a:pt x="60" y="398"/>
                  </a:lnTo>
                  <a:lnTo>
                    <a:pt x="52" y="379"/>
                  </a:lnTo>
                  <a:lnTo>
                    <a:pt x="42" y="359"/>
                  </a:lnTo>
                  <a:lnTo>
                    <a:pt x="33" y="336"/>
                  </a:lnTo>
                  <a:lnTo>
                    <a:pt x="23" y="315"/>
                  </a:lnTo>
                  <a:lnTo>
                    <a:pt x="13" y="295"/>
                  </a:lnTo>
                  <a:lnTo>
                    <a:pt x="5" y="277"/>
                  </a:lnTo>
                  <a:lnTo>
                    <a:pt x="0" y="262"/>
                  </a:lnTo>
                  <a:lnTo>
                    <a:pt x="0" y="254"/>
                  </a:lnTo>
                  <a:lnTo>
                    <a:pt x="1" y="243"/>
                  </a:lnTo>
                  <a:lnTo>
                    <a:pt x="8" y="223"/>
                  </a:lnTo>
                  <a:lnTo>
                    <a:pt x="16" y="197"/>
                  </a:lnTo>
                  <a:lnTo>
                    <a:pt x="28" y="165"/>
                  </a:lnTo>
                  <a:lnTo>
                    <a:pt x="41" y="133"/>
                  </a:lnTo>
                  <a:lnTo>
                    <a:pt x="54" y="98"/>
                  </a:lnTo>
                  <a:lnTo>
                    <a:pt x="69" y="65"/>
                  </a:lnTo>
                  <a:lnTo>
                    <a:pt x="82" y="38"/>
                  </a:lnTo>
                  <a:lnTo>
                    <a:pt x="93" y="15"/>
                  </a:lnTo>
                  <a:lnTo>
                    <a:pt x="103" y="2"/>
                  </a:lnTo>
                  <a:lnTo>
                    <a:pt x="103" y="0"/>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9" name="Freeform 149"/>
            <p:cNvSpPr>
              <a:spLocks/>
            </p:cNvSpPr>
            <p:nvPr/>
          </p:nvSpPr>
          <p:spPr bwMode="auto">
            <a:xfrm>
              <a:off x="2847" y="2679"/>
              <a:ext cx="86" cy="149"/>
            </a:xfrm>
            <a:custGeom>
              <a:avLst/>
              <a:gdLst>
                <a:gd name="T0" fmla="*/ 1 w 172"/>
                <a:gd name="T1" fmla="*/ 1 h 298"/>
                <a:gd name="T2" fmla="*/ 1 w 172"/>
                <a:gd name="T3" fmla="*/ 1 h 298"/>
                <a:gd name="T4" fmla="*/ 1 w 172"/>
                <a:gd name="T5" fmla="*/ 1 h 298"/>
                <a:gd name="T6" fmla="*/ 1 w 172"/>
                <a:gd name="T7" fmla="*/ 1 h 298"/>
                <a:gd name="T8" fmla="*/ 1 w 172"/>
                <a:gd name="T9" fmla="*/ 1 h 298"/>
                <a:gd name="T10" fmla="*/ 1 w 172"/>
                <a:gd name="T11" fmla="*/ 1 h 298"/>
                <a:gd name="T12" fmla="*/ 1 w 172"/>
                <a:gd name="T13" fmla="*/ 1 h 298"/>
                <a:gd name="T14" fmla="*/ 1 w 172"/>
                <a:gd name="T15" fmla="*/ 1 h 298"/>
                <a:gd name="T16" fmla="*/ 1 w 172"/>
                <a:gd name="T17" fmla="*/ 1 h 298"/>
                <a:gd name="T18" fmla="*/ 1 w 172"/>
                <a:gd name="T19" fmla="*/ 1 h 298"/>
                <a:gd name="T20" fmla="*/ 1 w 172"/>
                <a:gd name="T21" fmla="*/ 1 h 298"/>
                <a:gd name="T22" fmla="*/ 1 w 172"/>
                <a:gd name="T23" fmla="*/ 1 h 298"/>
                <a:gd name="T24" fmla="*/ 1 w 172"/>
                <a:gd name="T25" fmla="*/ 1 h 298"/>
                <a:gd name="T26" fmla="*/ 1 w 172"/>
                <a:gd name="T27" fmla="*/ 1 h 298"/>
                <a:gd name="T28" fmla="*/ 1 w 172"/>
                <a:gd name="T29" fmla="*/ 1 h 298"/>
                <a:gd name="T30" fmla="*/ 1 w 172"/>
                <a:gd name="T31" fmla="*/ 1 h 298"/>
                <a:gd name="T32" fmla="*/ 1 w 172"/>
                <a:gd name="T33" fmla="*/ 1 h 298"/>
                <a:gd name="T34" fmla="*/ 1 w 172"/>
                <a:gd name="T35" fmla="*/ 1 h 298"/>
                <a:gd name="T36" fmla="*/ 1 w 172"/>
                <a:gd name="T37" fmla="*/ 1 h 298"/>
                <a:gd name="T38" fmla="*/ 1 w 172"/>
                <a:gd name="T39" fmla="*/ 1 h 298"/>
                <a:gd name="T40" fmla="*/ 1 w 172"/>
                <a:gd name="T41" fmla="*/ 1 h 298"/>
                <a:gd name="T42" fmla="*/ 1 w 172"/>
                <a:gd name="T43" fmla="*/ 1 h 298"/>
                <a:gd name="T44" fmla="*/ 1 w 172"/>
                <a:gd name="T45" fmla="*/ 1 h 298"/>
                <a:gd name="T46" fmla="*/ 1 w 172"/>
                <a:gd name="T47" fmla="*/ 1 h 298"/>
                <a:gd name="T48" fmla="*/ 1 w 172"/>
                <a:gd name="T49" fmla="*/ 1 h 298"/>
                <a:gd name="T50" fmla="*/ 1 w 172"/>
                <a:gd name="T51" fmla="*/ 1 h 298"/>
                <a:gd name="T52" fmla="*/ 1 w 172"/>
                <a:gd name="T53" fmla="*/ 1 h 298"/>
                <a:gd name="T54" fmla="*/ 1 w 172"/>
                <a:gd name="T55" fmla="*/ 1 h 298"/>
                <a:gd name="T56" fmla="*/ 1 w 172"/>
                <a:gd name="T57" fmla="*/ 1 h 298"/>
                <a:gd name="T58" fmla="*/ 1 w 172"/>
                <a:gd name="T59" fmla="*/ 1 h 298"/>
                <a:gd name="T60" fmla="*/ 1 w 172"/>
                <a:gd name="T61" fmla="*/ 1 h 298"/>
                <a:gd name="T62" fmla="*/ 1 w 172"/>
                <a:gd name="T63" fmla="*/ 1 h 298"/>
                <a:gd name="T64" fmla="*/ 1 w 172"/>
                <a:gd name="T65" fmla="*/ 1 h 298"/>
                <a:gd name="T66" fmla="*/ 1 w 172"/>
                <a:gd name="T67" fmla="*/ 1 h 298"/>
                <a:gd name="T68" fmla="*/ 1 w 172"/>
                <a:gd name="T69" fmla="*/ 1 h 298"/>
                <a:gd name="T70" fmla="*/ 1 w 172"/>
                <a:gd name="T71" fmla="*/ 1 h 298"/>
                <a:gd name="T72" fmla="*/ 1 w 172"/>
                <a:gd name="T73" fmla="*/ 1 h 298"/>
                <a:gd name="T74" fmla="*/ 1 w 172"/>
                <a:gd name="T75" fmla="*/ 1 h 298"/>
                <a:gd name="T76" fmla="*/ 1 w 172"/>
                <a:gd name="T77" fmla="*/ 1 h 298"/>
                <a:gd name="T78" fmla="*/ 1 w 172"/>
                <a:gd name="T79" fmla="*/ 1 h 298"/>
                <a:gd name="T80" fmla="*/ 1 w 172"/>
                <a:gd name="T81" fmla="*/ 1 h 298"/>
                <a:gd name="T82" fmla="*/ 1 w 172"/>
                <a:gd name="T83" fmla="*/ 1 h 298"/>
                <a:gd name="T84" fmla="*/ 1 w 172"/>
                <a:gd name="T85" fmla="*/ 1 h 298"/>
                <a:gd name="T86" fmla="*/ 1 w 172"/>
                <a:gd name="T87" fmla="*/ 1 h 298"/>
                <a:gd name="T88" fmla="*/ 1 w 172"/>
                <a:gd name="T89" fmla="*/ 1 h 298"/>
                <a:gd name="T90" fmla="*/ 1 w 172"/>
                <a:gd name="T91" fmla="*/ 1 h 298"/>
                <a:gd name="T92" fmla="*/ 1 w 172"/>
                <a:gd name="T93" fmla="*/ 1 h 298"/>
                <a:gd name="T94" fmla="*/ 1 w 172"/>
                <a:gd name="T95" fmla="*/ 1 h 298"/>
                <a:gd name="T96" fmla="*/ 1 w 172"/>
                <a:gd name="T97" fmla="*/ 1 h 298"/>
                <a:gd name="T98" fmla="*/ 1 w 172"/>
                <a:gd name="T99" fmla="*/ 1 h 298"/>
                <a:gd name="T100" fmla="*/ 1 w 172"/>
                <a:gd name="T101" fmla="*/ 1 h 298"/>
                <a:gd name="T102" fmla="*/ 1 w 172"/>
                <a:gd name="T103" fmla="*/ 1 h 298"/>
                <a:gd name="T104" fmla="*/ 1 w 172"/>
                <a:gd name="T105" fmla="*/ 1 h 298"/>
                <a:gd name="T106" fmla="*/ 1 w 172"/>
                <a:gd name="T107" fmla="*/ 1 h 298"/>
                <a:gd name="T108" fmla="*/ 1 w 172"/>
                <a:gd name="T109" fmla="*/ 1 h 298"/>
                <a:gd name="T110" fmla="*/ 1 w 172"/>
                <a:gd name="T111" fmla="*/ 1 h 298"/>
                <a:gd name="T112" fmla="*/ 1 w 172"/>
                <a:gd name="T113" fmla="*/ 1 h 2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72"/>
                <a:gd name="T172" fmla="*/ 0 h 298"/>
                <a:gd name="T173" fmla="*/ 172 w 172"/>
                <a:gd name="T174" fmla="*/ 298 h 2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72" h="298">
                  <a:moveTo>
                    <a:pt x="103" y="0"/>
                  </a:moveTo>
                  <a:lnTo>
                    <a:pt x="102" y="1"/>
                  </a:lnTo>
                  <a:lnTo>
                    <a:pt x="97" y="3"/>
                  </a:lnTo>
                  <a:lnTo>
                    <a:pt x="87" y="6"/>
                  </a:lnTo>
                  <a:lnTo>
                    <a:pt x="76" y="11"/>
                  </a:lnTo>
                  <a:lnTo>
                    <a:pt x="64" y="18"/>
                  </a:lnTo>
                  <a:lnTo>
                    <a:pt x="49" y="24"/>
                  </a:lnTo>
                  <a:lnTo>
                    <a:pt x="36" y="33"/>
                  </a:lnTo>
                  <a:lnTo>
                    <a:pt x="25" y="41"/>
                  </a:lnTo>
                  <a:lnTo>
                    <a:pt x="13" y="51"/>
                  </a:lnTo>
                  <a:lnTo>
                    <a:pt x="4" y="62"/>
                  </a:lnTo>
                  <a:lnTo>
                    <a:pt x="7" y="62"/>
                  </a:lnTo>
                  <a:lnTo>
                    <a:pt x="12" y="60"/>
                  </a:lnTo>
                  <a:lnTo>
                    <a:pt x="20" y="60"/>
                  </a:lnTo>
                  <a:lnTo>
                    <a:pt x="30" y="59"/>
                  </a:lnTo>
                  <a:lnTo>
                    <a:pt x="41" y="59"/>
                  </a:lnTo>
                  <a:lnTo>
                    <a:pt x="53" y="57"/>
                  </a:lnTo>
                  <a:lnTo>
                    <a:pt x="66" y="57"/>
                  </a:lnTo>
                  <a:lnTo>
                    <a:pt x="76" y="57"/>
                  </a:lnTo>
                  <a:lnTo>
                    <a:pt x="85" y="59"/>
                  </a:lnTo>
                  <a:lnTo>
                    <a:pt x="92" y="60"/>
                  </a:lnTo>
                  <a:lnTo>
                    <a:pt x="94" y="62"/>
                  </a:lnTo>
                  <a:lnTo>
                    <a:pt x="90" y="65"/>
                  </a:lnTo>
                  <a:lnTo>
                    <a:pt x="81" y="70"/>
                  </a:lnTo>
                  <a:lnTo>
                    <a:pt x="69" y="75"/>
                  </a:lnTo>
                  <a:lnTo>
                    <a:pt x="54" y="80"/>
                  </a:lnTo>
                  <a:lnTo>
                    <a:pt x="40" y="87"/>
                  </a:lnTo>
                  <a:lnTo>
                    <a:pt x="25" y="92"/>
                  </a:lnTo>
                  <a:lnTo>
                    <a:pt x="13" y="98"/>
                  </a:lnTo>
                  <a:lnTo>
                    <a:pt x="5" y="105"/>
                  </a:lnTo>
                  <a:lnTo>
                    <a:pt x="0" y="110"/>
                  </a:lnTo>
                  <a:lnTo>
                    <a:pt x="4" y="110"/>
                  </a:lnTo>
                  <a:lnTo>
                    <a:pt x="10" y="108"/>
                  </a:lnTo>
                  <a:lnTo>
                    <a:pt x="20" y="106"/>
                  </a:lnTo>
                  <a:lnTo>
                    <a:pt x="31" y="105"/>
                  </a:lnTo>
                  <a:lnTo>
                    <a:pt x="45" y="103"/>
                  </a:lnTo>
                  <a:lnTo>
                    <a:pt x="59" y="101"/>
                  </a:lnTo>
                  <a:lnTo>
                    <a:pt x="71" y="101"/>
                  </a:lnTo>
                  <a:lnTo>
                    <a:pt x="82" y="103"/>
                  </a:lnTo>
                  <a:lnTo>
                    <a:pt x="90" y="105"/>
                  </a:lnTo>
                  <a:lnTo>
                    <a:pt x="94" y="108"/>
                  </a:lnTo>
                  <a:lnTo>
                    <a:pt x="92" y="113"/>
                  </a:lnTo>
                  <a:lnTo>
                    <a:pt x="87" y="118"/>
                  </a:lnTo>
                  <a:lnTo>
                    <a:pt x="77" y="123"/>
                  </a:lnTo>
                  <a:lnTo>
                    <a:pt x="66" y="128"/>
                  </a:lnTo>
                  <a:lnTo>
                    <a:pt x="54" y="133"/>
                  </a:lnTo>
                  <a:lnTo>
                    <a:pt x="41" y="139"/>
                  </a:lnTo>
                  <a:lnTo>
                    <a:pt x="30" y="146"/>
                  </a:lnTo>
                  <a:lnTo>
                    <a:pt x="22" y="152"/>
                  </a:lnTo>
                  <a:lnTo>
                    <a:pt x="17" y="159"/>
                  </a:lnTo>
                  <a:lnTo>
                    <a:pt x="17" y="167"/>
                  </a:lnTo>
                  <a:lnTo>
                    <a:pt x="20" y="175"/>
                  </a:lnTo>
                  <a:lnTo>
                    <a:pt x="23" y="185"/>
                  </a:lnTo>
                  <a:lnTo>
                    <a:pt x="25" y="193"/>
                  </a:lnTo>
                  <a:lnTo>
                    <a:pt x="28" y="200"/>
                  </a:lnTo>
                  <a:lnTo>
                    <a:pt x="31" y="206"/>
                  </a:lnTo>
                  <a:lnTo>
                    <a:pt x="35" y="213"/>
                  </a:lnTo>
                  <a:lnTo>
                    <a:pt x="36" y="218"/>
                  </a:lnTo>
                  <a:lnTo>
                    <a:pt x="38" y="221"/>
                  </a:lnTo>
                  <a:lnTo>
                    <a:pt x="40" y="224"/>
                  </a:lnTo>
                  <a:lnTo>
                    <a:pt x="41" y="226"/>
                  </a:lnTo>
                  <a:lnTo>
                    <a:pt x="48" y="228"/>
                  </a:lnTo>
                  <a:lnTo>
                    <a:pt x="56" y="229"/>
                  </a:lnTo>
                  <a:lnTo>
                    <a:pt x="66" y="231"/>
                  </a:lnTo>
                  <a:lnTo>
                    <a:pt x="77" y="233"/>
                  </a:lnTo>
                  <a:lnTo>
                    <a:pt x="92" y="234"/>
                  </a:lnTo>
                  <a:lnTo>
                    <a:pt x="105" y="234"/>
                  </a:lnTo>
                  <a:lnTo>
                    <a:pt x="120" y="233"/>
                  </a:lnTo>
                  <a:lnTo>
                    <a:pt x="133" y="229"/>
                  </a:lnTo>
                  <a:lnTo>
                    <a:pt x="146" y="223"/>
                  </a:lnTo>
                  <a:lnTo>
                    <a:pt x="146" y="224"/>
                  </a:lnTo>
                  <a:lnTo>
                    <a:pt x="146" y="228"/>
                  </a:lnTo>
                  <a:lnTo>
                    <a:pt x="144" y="233"/>
                  </a:lnTo>
                  <a:lnTo>
                    <a:pt x="141" y="237"/>
                  </a:lnTo>
                  <a:lnTo>
                    <a:pt x="136" y="244"/>
                  </a:lnTo>
                  <a:lnTo>
                    <a:pt x="126" y="249"/>
                  </a:lnTo>
                  <a:lnTo>
                    <a:pt x="113" y="254"/>
                  </a:lnTo>
                  <a:lnTo>
                    <a:pt x="94" y="257"/>
                  </a:lnTo>
                  <a:lnTo>
                    <a:pt x="69" y="259"/>
                  </a:lnTo>
                  <a:lnTo>
                    <a:pt x="38" y="257"/>
                  </a:lnTo>
                  <a:lnTo>
                    <a:pt x="36" y="257"/>
                  </a:lnTo>
                  <a:lnTo>
                    <a:pt x="33" y="259"/>
                  </a:lnTo>
                  <a:lnTo>
                    <a:pt x="30" y="260"/>
                  </a:lnTo>
                  <a:lnTo>
                    <a:pt x="26" y="262"/>
                  </a:lnTo>
                  <a:lnTo>
                    <a:pt x="25" y="262"/>
                  </a:lnTo>
                  <a:lnTo>
                    <a:pt x="22" y="265"/>
                  </a:lnTo>
                  <a:lnTo>
                    <a:pt x="22" y="267"/>
                  </a:lnTo>
                  <a:lnTo>
                    <a:pt x="22" y="269"/>
                  </a:lnTo>
                  <a:lnTo>
                    <a:pt x="23" y="270"/>
                  </a:lnTo>
                  <a:lnTo>
                    <a:pt x="26" y="272"/>
                  </a:lnTo>
                  <a:lnTo>
                    <a:pt x="30" y="274"/>
                  </a:lnTo>
                  <a:lnTo>
                    <a:pt x="33" y="275"/>
                  </a:lnTo>
                  <a:lnTo>
                    <a:pt x="36" y="277"/>
                  </a:lnTo>
                  <a:lnTo>
                    <a:pt x="40" y="278"/>
                  </a:lnTo>
                  <a:lnTo>
                    <a:pt x="43" y="280"/>
                  </a:lnTo>
                  <a:lnTo>
                    <a:pt x="45" y="282"/>
                  </a:lnTo>
                  <a:lnTo>
                    <a:pt x="48" y="283"/>
                  </a:lnTo>
                  <a:lnTo>
                    <a:pt x="49" y="285"/>
                  </a:lnTo>
                  <a:lnTo>
                    <a:pt x="51" y="288"/>
                  </a:lnTo>
                  <a:lnTo>
                    <a:pt x="53" y="290"/>
                  </a:lnTo>
                  <a:lnTo>
                    <a:pt x="56" y="292"/>
                  </a:lnTo>
                  <a:lnTo>
                    <a:pt x="61" y="293"/>
                  </a:lnTo>
                  <a:lnTo>
                    <a:pt x="67" y="295"/>
                  </a:lnTo>
                  <a:lnTo>
                    <a:pt x="76" y="296"/>
                  </a:lnTo>
                  <a:lnTo>
                    <a:pt x="84" y="298"/>
                  </a:lnTo>
                  <a:lnTo>
                    <a:pt x="94" y="298"/>
                  </a:lnTo>
                  <a:lnTo>
                    <a:pt x="103" y="298"/>
                  </a:lnTo>
                  <a:lnTo>
                    <a:pt x="113" y="298"/>
                  </a:lnTo>
                  <a:lnTo>
                    <a:pt x="123" y="296"/>
                  </a:lnTo>
                  <a:lnTo>
                    <a:pt x="131" y="295"/>
                  </a:lnTo>
                  <a:lnTo>
                    <a:pt x="141" y="293"/>
                  </a:lnTo>
                  <a:lnTo>
                    <a:pt x="151" y="290"/>
                  </a:lnTo>
                  <a:lnTo>
                    <a:pt x="159" y="287"/>
                  </a:lnTo>
                  <a:lnTo>
                    <a:pt x="166" y="282"/>
                  </a:lnTo>
                  <a:lnTo>
                    <a:pt x="171" y="277"/>
                  </a:lnTo>
                  <a:lnTo>
                    <a:pt x="172" y="272"/>
                  </a:lnTo>
                  <a:lnTo>
                    <a:pt x="171" y="264"/>
                  </a:lnTo>
                  <a:lnTo>
                    <a:pt x="167" y="256"/>
                  </a:lnTo>
                  <a:lnTo>
                    <a:pt x="157" y="246"/>
                  </a:lnTo>
                  <a:lnTo>
                    <a:pt x="159" y="246"/>
                  </a:lnTo>
                  <a:lnTo>
                    <a:pt x="159" y="242"/>
                  </a:lnTo>
                  <a:lnTo>
                    <a:pt x="159" y="241"/>
                  </a:lnTo>
                  <a:lnTo>
                    <a:pt x="161" y="236"/>
                  </a:lnTo>
                  <a:lnTo>
                    <a:pt x="161" y="231"/>
                  </a:lnTo>
                  <a:lnTo>
                    <a:pt x="161" y="224"/>
                  </a:lnTo>
                  <a:lnTo>
                    <a:pt x="161" y="218"/>
                  </a:lnTo>
                  <a:lnTo>
                    <a:pt x="159" y="208"/>
                  </a:lnTo>
                  <a:lnTo>
                    <a:pt x="157" y="198"/>
                  </a:lnTo>
                  <a:lnTo>
                    <a:pt x="156" y="187"/>
                  </a:lnTo>
                  <a:lnTo>
                    <a:pt x="154" y="177"/>
                  </a:lnTo>
                  <a:lnTo>
                    <a:pt x="153" y="167"/>
                  </a:lnTo>
                  <a:lnTo>
                    <a:pt x="151" y="159"/>
                  </a:lnTo>
                  <a:lnTo>
                    <a:pt x="149" y="151"/>
                  </a:lnTo>
                  <a:lnTo>
                    <a:pt x="146" y="144"/>
                  </a:lnTo>
                  <a:lnTo>
                    <a:pt x="143" y="137"/>
                  </a:lnTo>
                  <a:lnTo>
                    <a:pt x="139" y="133"/>
                  </a:lnTo>
                  <a:lnTo>
                    <a:pt x="136" y="129"/>
                  </a:lnTo>
                  <a:lnTo>
                    <a:pt x="131" y="128"/>
                  </a:lnTo>
                  <a:lnTo>
                    <a:pt x="126" y="128"/>
                  </a:lnTo>
                  <a:lnTo>
                    <a:pt x="121" y="126"/>
                  </a:lnTo>
                  <a:lnTo>
                    <a:pt x="117" y="126"/>
                  </a:lnTo>
                  <a:lnTo>
                    <a:pt x="113" y="124"/>
                  </a:lnTo>
                  <a:lnTo>
                    <a:pt x="108" y="123"/>
                  </a:lnTo>
                  <a:lnTo>
                    <a:pt x="107" y="119"/>
                  </a:lnTo>
                  <a:lnTo>
                    <a:pt x="105" y="116"/>
                  </a:lnTo>
                  <a:lnTo>
                    <a:pt x="105" y="110"/>
                  </a:lnTo>
                  <a:lnTo>
                    <a:pt x="107" y="103"/>
                  </a:lnTo>
                  <a:lnTo>
                    <a:pt x="110" y="93"/>
                  </a:lnTo>
                  <a:lnTo>
                    <a:pt x="113" y="85"/>
                  </a:lnTo>
                  <a:lnTo>
                    <a:pt x="115" y="77"/>
                  </a:lnTo>
                  <a:lnTo>
                    <a:pt x="115" y="70"/>
                  </a:lnTo>
                  <a:lnTo>
                    <a:pt x="113" y="65"/>
                  </a:lnTo>
                  <a:lnTo>
                    <a:pt x="112" y="62"/>
                  </a:lnTo>
                  <a:lnTo>
                    <a:pt x="108" y="59"/>
                  </a:lnTo>
                  <a:lnTo>
                    <a:pt x="105" y="55"/>
                  </a:lnTo>
                  <a:lnTo>
                    <a:pt x="102" y="54"/>
                  </a:lnTo>
                  <a:lnTo>
                    <a:pt x="99" y="52"/>
                  </a:lnTo>
                  <a:lnTo>
                    <a:pt x="97" y="51"/>
                  </a:lnTo>
                  <a:lnTo>
                    <a:pt x="97" y="49"/>
                  </a:lnTo>
                  <a:lnTo>
                    <a:pt x="95" y="44"/>
                  </a:lnTo>
                  <a:lnTo>
                    <a:pt x="97" y="37"/>
                  </a:lnTo>
                  <a:lnTo>
                    <a:pt x="97" y="31"/>
                  </a:lnTo>
                  <a:lnTo>
                    <a:pt x="99" y="24"/>
                  </a:lnTo>
                  <a:lnTo>
                    <a:pt x="100" y="16"/>
                  </a:lnTo>
                  <a:lnTo>
                    <a:pt x="102" y="11"/>
                  </a:lnTo>
                  <a:lnTo>
                    <a:pt x="103" y="5"/>
                  </a:lnTo>
                  <a:lnTo>
                    <a:pt x="103" y="1"/>
                  </a:lnTo>
                  <a:lnTo>
                    <a:pt x="105" y="1"/>
                  </a:lnTo>
                  <a:lnTo>
                    <a:pt x="103" y="0"/>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Freeform 150"/>
            <p:cNvSpPr>
              <a:spLocks/>
            </p:cNvSpPr>
            <p:nvPr/>
          </p:nvSpPr>
          <p:spPr bwMode="auto">
            <a:xfrm>
              <a:off x="2909" y="2676"/>
              <a:ext cx="128" cy="48"/>
            </a:xfrm>
            <a:custGeom>
              <a:avLst/>
              <a:gdLst>
                <a:gd name="T0" fmla="*/ 0 w 257"/>
                <a:gd name="T1" fmla="*/ 1 h 95"/>
                <a:gd name="T2" fmla="*/ 0 w 257"/>
                <a:gd name="T3" fmla="*/ 1 h 95"/>
                <a:gd name="T4" fmla="*/ 0 w 257"/>
                <a:gd name="T5" fmla="*/ 1 h 95"/>
                <a:gd name="T6" fmla="*/ 0 w 257"/>
                <a:gd name="T7" fmla="*/ 1 h 95"/>
                <a:gd name="T8" fmla="*/ 0 w 257"/>
                <a:gd name="T9" fmla="*/ 1 h 95"/>
                <a:gd name="T10" fmla="*/ 0 w 257"/>
                <a:gd name="T11" fmla="*/ 1 h 95"/>
                <a:gd name="T12" fmla="*/ 0 w 257"/>
                <a:gd name="T13" fmla="*/ 1 h 95"/>
                <a:gd name="T14" fmla="*/ 0 w 257"/>
                <a:gd name="T15" fmla="*/ 1 h 95"/>
                <a:gd name="T16" fmla="*/ 0 w 257"/>
                <a:gd name="T17" fmla="*/ 1 h 95"/>
                <a:gd name="T18" fmla="*/ 0 w 257"/>
                <a:gd name="T19" fmla="*/ 1 h 95"/>
                <a:gd name="T20" fmla="*/ 0 w 257"/>
                <a:gd name="T21" fmla="*/ 1 h 95"/>
                <a:gd name="T22" fmla="*/ 0 w 257"/>
                <a:gd name="T23" fmla="*/ 1 h 95"/>
                <a:gd name="T24" fmla="*/ 0 w 257"/>
                <a:gd name="T25" fmla="*/ 0 h 95"/>
                <a:gd name="T26" fmla="*/ 0 w 257"/>
                <a:gd name="T27" fmla="*/ 0 h 95"/>
                <a:gd name="T28" fmla="*/ 0 w 257"/>
                <a:gd name="T29" fmla="*/ 1 h 95"/>
                <a:gd name="T30" fmla="*/ 0 w 257"/>
                <a:gd name="T31" fmla="*/ 1 h 95"/>
                <a:gd name="T32" fmla="*/ 0 w 257"/>
                <a:gd name="T33" fmla="*/ 1 h 95"/>
                <a:gd name="T34" fmla="*/ 0 w 257"/>
                <a:gd name="T35" fmla="*/ 1 h 95"/>
                <a:gd name="T36" fmla="*/ 0 w 257"/>
                <a:gd name="T37" fmla="*/ 1 h 95"/>
                <a:gd name="T38" fmla="*/ 0 w 257"/>
                <a:gd name="T39" fmla="*/ 1 h 95"/>
                <a:gd name="T40" fmla="*/ 0 w 257"/>
                <a:gd name="T41" fmla="*/ 1 h 95"/>
                <a:gd name="T42" fmla="*/ 0 w 257"/>
                <a:gd name="T43" fmla="*/ 1 h 95"/>
                <a:gd name="T44" fmla="*/ 0 w 257"/>
                <a:gd name="T45" fmla="*/ 1 h 95"/>
                <a:gd name="T46" fmla="*/ 0 w 257"/>
                <a:gd name="T47" fmla="*/ 1 h 95"/>
                <a:gd name="T48" fmla="*/ 0 w 257"/>
                <a:gd name="T49" fmla="*/ 1 h 95"/>
                <a:gd name="T50" fmla="*/ 0 w 257"/>
                <a:gd name="T51" fmla="*/ 1 h 95"/>
                <a:gd name="T52" fmla="*/ 0 w 257"/>
                <a:gd name="T53" fmla="*/ 1 h 95"/>
                <a:gd name="T54" fmla="*/ 0 w 257"/>
                <a:gd name="T55" fmla="*/ 1 h 95"/>
                <a:gd name="T56" fmla="*/ 0 w 257"/>
                <a:gd name="T57" fmla="*/ 1 h 95"/>
                <a:gd name="T58" fmla="*/ 0 w 257"/>
                <a:gd name="T59" fmla="*/ 1 h 95"/>
                <a:gd name="T60" fmla="*/ 0 w 257"/>
                <a:gd name="T61" fmla="*/ 1 h 95"/>
                <a:gd name="T62" fmla="*/ 0 w 257"/>
                <a:gd name="T63" fmla="*/ 1 h 95"/>
                <a:gd name="T64" fmla="*/ 0 w 257"/>
                <a:gd name="T65" fmla="*/ 1 h 95"/>
                <a:gd name="T66" fmla="*/ 0 w 257"/>
                <a:gd name="T67" fmla="*/ 1 h 95"/>
                <a:gd name="T68" fmla="*/ 0 w 257"/>
                <a:gd name="T69" fmla="*/ 1 h 95"/>
                <a:gd name="T70" fmla="*/ 0 w 257"/>
                <a:gd name="T71" fmla="*/ 1 h 95"/>
                <a:gd name="T72" fmla="*/ 0 w 257"/>
                <a:gd name="T73" fmla="*/ 1 h 95"/>
                <a:gd name="T74" fmla="*/ 0 w 257"/>
                <a:gd name="T75" fmla="*/ 1 h 95"/>
                <a:gd name="T76" fmla="*/ 0 w 257"/>
                <a:gd name="T77" fmla="*/ 1 h 95"/>
                <a:gd name="T78" fmla="*/ 0 w 257"/>
                <a:gd name="T79" fmla="*/ 1 h 95"/>
                <a:gd name="T80" fmla="*/ 0 w 257"/>
                <a:gd name="T81" fmla="*/ 1 h 95"/>
                <a:gd name="T82" fmla="*/ 0 w 257"/>
                <a:gd name="T83" fmla="*/ 1 h 95"/>
                <a:gd name="T84" fmla="*/ 0 w 257"/>
                <a:gd name="T85" fmla="*/ 1 h 95"/>
                <a:gd name="T86" fmla="*/ 0 w 257"/>
                <a:gd name="T87" fmla="*/ 1 h 95"/>
                <a:gd name="T88" fmla="*/ 0 w 257"/>
                <a:gd name="T89" fmla="*/ 1 h 95"/>
                <a:gd name="T90" fmla="*/ 0 w 257"/>
                <a:gd name="T91" fmla="*/ 1 h 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57"/>
                <a:gd name="T139" fmla="*/ 0 h 95"/>
                <a:gd name="T140" fmla="*/ 257 w 257"/>
                <a:gd name="T141" fmla="*/ 95 h 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57" h="95">
                  <a:moveTo>
                    <a:pt x="252" y="77"/>
                  </a:moveTo>
                  <a:lnTo>
                    <a:pt x="206" y="65"/>
                  </a:lnTo>
                  <a:lnTo>
                    <a:pt x="208" y="54"/>
                  </a:lnTo>
                  <a:lnTo>
                    <a:pt x="209" y="52"/>
                  </a:lnTo>
                  <a:lnTo>
                    <a:pt x="208" y="51"/>
                  </a:lnTo>
                  <a:lnTo>
                    <a:pt x="208" y="49"/>
                  </a:lnTo>
                  <a:lnTo>
                    <a:pt x="208" y="47"/>
                  </a:lnTo>
                  <a:lnTo>
                    <a:pt x="206" y="47"/>
                  </a:lnTo>
                  <a:lnTo>
                    <a:pt x="206" y="46"/>
                  </a:lnTo>
                  <a:lnTo>
                    <a:pt x="204" y="44"/>
                  </a:lnTo>
                  <a:lnTo>
                    <a:pt x="203" y="44"/>
                  </a:lnTo>
                  <a:lnTo>
                    <a:pt x="201" y="44"/>
                  </a:lnTo>
                  <a:lnTo>
                    <a:pt x="182" y="39"/>
                  </a:lnTo>
                  <a:lnTo>
                    <a:pt x="180" y="39"/>
                  </a:lnTo>
                  <a:lnTo>
                    <a:pt x="178" y="39"/>
                  </a:lnTo>
                  <a:lnTo>
                    <a:pt x="177" y="39"/>
                  </a:lnTo>
                  <a:lnTo>
                    <a:pt x="175" y="41"/>
                  </a:lnTo>
                  <a:lnTo>
                    <a:pt x="173" y="41"/>
                  </a:lnTo>
                  <a:lnTo>
                    <a:pt x="173" y="42"/>
                  </a:lnTo>
                  <a:lnTo>
                    <a:pt x="172" y="42"/>
                  </a:lnTo>
                  <a:lnTo>
                    <a:pt x="172" y="44"/>
                  </a:lnTo>
                  <a:lnTo>
                    <a:pt x="172" y="46"/>
                  </a:lnTo>
                  <a:lnTo>
                    <a:pt x="168" y="57"/>
                  </a:lnTo>
                  <a:lnTo>
                    <a:pt x="42" y="26"/>
                  </a:lnTo>
                  <a:lnTo>
                    <a:pt x="46" y="16"/>
                  </a:lnTo>
                  <a:lnTo>
                    <a:pt x="46" y="15"/>
                  </a:lnTo>
                  <a:lnTo>
                    <a:pt x="46" y="13"/>
                  </a:lnTo>
                  <a:lnTo>
                    <a:pt x="46" y="11"/>
                  </a:lnTo>
                  <a:lnTo>
                    <a:pt x="46" y="10"/>
                  </a:lnTo>
                  <a:lnTo>
                    <a:pt x="44" y="8"/>
                  </a:lnTo>
                  <a:lnTo>
                    <a:pt x="42" y="6"/>
                  </a:lnTo>
                  <a:lnTo>
                    <a:pt x="41" y="5"/>
                  </a:lnTo>
                  <a:lnTo>
                    <a:pt x="39" y="5"/>
                  </a:lnTo>
                  <a:lnTo>
                    <a:pt x="19" y="0"/>
                  </a:lnTo>
                  <a:lnTo>
                    <a:pt x="18" y="0"/>
                  </a:lnTo>
                  <a:lnTo>
                    <a:pt x="16" y="0"/>
                  </a:lnTo>
                  <a:lnTo>
                    <a:pt x="14" y="0"/>
                  </a:lnTo>
                  <a:lnTo>
                    <a:pt x="13" y="0"/>
                  </a:lnTo>
                  <a:lnTo>
                    <a:pt x="13" y="1"/>
                  </a:lnTo>
                  <a:lnTo>
                    <a:pt x="11" y="1"/>
                  </a:lnTo>
                  <a:lnTo>
                    <a:pt x="10" y="3"/>
                  </a:lnTo>
                  <a:lnTo>
                    <a:pt x="10" y="5"/>
                  </a:lnTo>
                  <a:lnTo>
                    <a:pt x="8" y="6"/>
                  </a:lnTo>
                  <a:lnTo>
                    <a:pt x="5" y="23"/>
                  </a:lnTo>
                  <a:lnTo>
                    <a:pt x="5" y="24"/>
                  </a:lnTo>
                  <a:lnTo>
                    <a:pt x="0" y="41"/>
                  </a:lnTo>
                  <a:lnTo>
                    <a:pt x="0" y="42"/>
                  </a:lnTo>
                  <a:lnTo>
                    <a:pt x="0" y="44"/>
                  </a:lnTo>
                  <a:lnTo>
                    <a:pt x="0" y="46"/>
                  </a:lnTo>
                  <a:lnTo>
                    <a:pt x="1" y="46"/>
                  </a:lnTo>
                  <a:lnTo>
                    <a:pt x="1" y="47"/>
                  </a:lnTo>
                  <a:lnTo>
                    <a:pt x="1" y="49"/>
                  </a:lnTo>
                  <a:lnTo>
                    <a:pt x="3" y="49"/>
                  </a:lnTo>
                  <a:lnTo>
                    <a:pt x="5" y="51"/>
                  </a:lnTo>
                  <a:lnTo>
                    <a:pt x="6" y="51"/>
                  </a:lnTo>
                  <a:lnTo>
                    <a:pt x="26" y="56"/>
                  </a:lnTo>
                  <a:lnTo>
                    <a:pt x="28" y="57"/>
                  </a:lnTo>
                  <a:lnTo>
                    <a:pt x="29" y="57"/>
                  </a:lnTo>
                  <a:lnTo>
                    <a:pt x="31" y="56"/>
                  </a:lnTo>
                  <a:lnTo>
                    <a:pt x="32" y="56"/>
                  </a:lnTo>
                  <a:lnTo>
                    <a:pt x="34" y="56"/>
                  </a:lnTo>
                  <a:lnTo>
                    <a:pt x="34" y="54"/>
                  </a:lnTo>
                  <a:lnTo>
                    <a:pt x="36" y="54"/>
                  </a:lnTo>
                  <a:lnTo>
                    <a:pt x="36" y="52"/>
                  </a:lnTo>
                  <a:lnTo>
                    <a:pt x="37" y="51"/>
                  </a:lnTo>
                  <a:lnTo>
                    <a:pt x="37" y="49"/>
                  </a:lnTo>
                  <a:lnTo>
                    <a:pt x="41" y="38"/>
                  </a:lnTo>
                  <a:lnTo>
                    <a:pt x="165" y="69"/>
                  </a:lnTo>
                  <a:lnTo>
                    <a:pt x="164" y="80"/>
                  </a:lnTo>
                  <a:lnTo>
                    <a:pt x="164" y="82"/>
                  </a:lnTo>
                  <a:lnTo>
                    <a:pt x="164" y="83"/>
                  </a:lnTo>
                  <a:lnTo>
                    <a:pt x="164" y="85"/>
                  </a:lnTo>
                  <a:lnTo>
                    <a:pt x="164" y="87"/>
                  </a:lnTo>
                  <a:lnTo>
                    <a:pt x="165" y="87"/>
                  </a:lnTo>
                  <a:lnTo>
                    <a:pt x="165" y="88"/>
                  </a:lnTo>
                  <a:lnTo>
                    <a:pt x="167" y="90"/>
                  </a:lnTo>
                  <a:lnTo>
                    <a:pt x="168" y="90"/>
                  </a:lnTo>
                  <a:lnTo>
                    <a:pt x="170" y="90"/>
                  </a:lnTo>
                  <a:lnTo>
                    <a:pt x="190" y="95"/>
                  </a:lnTo>
                  <a:lnTo>
                    <a:pt x="191" y="95"/>
                  </a:lnTo>
                  <a:lnTo>
                    <a:pt x="193" y="95"/>
                  </a:lnTo>
                  <a:lnTo>
                    <a:pt x="195" y="95"/>
                  </a:lnTo>
                  <a:lnTo>
                    <a:pt x="196" y="93"/>
                  </a:lnTo>
                  <a:lnTo>
                    <a:pt x="198" y="93"/>
                  </a:lnTo>
                  <a:lnTo>
                    <a:pt x="198" y="92"/>
                  </a:lnTo>
                  <a:lnTo>
                    <a:pt x="200" y="92"/>
                  </a:lnTo>
                  <a:lnTo>
                    <a:pt x="200" y="90"/>
                  </a:lnTo>
                  <a:lnTo>
                    <a:pt x="200" y="88"/>
                  </a:lnTo>
                  <a:lnTo>
                    <a:pt x="203" y="77"/>
                  </a:lnTo>
                  <a:lnTo>
                    <a:pt x="250" y="88"/>
                  </a:lnTo>
                  <a:lnTo>
                    <a:pt x="252" y="88"/>
                  </a:lnTo>
                  <a:lnTo>
                    <a:pt x="254" y="88"/>
                  </a:lnTo>
                  <a:lnTo>
                    <a:pt x="255" y="88"/>
                  </a:lnTo>
                  <a:lnTo>
                    <a:pt x="255" y="87"/>
                  </a:lnTo>
                  <a:lnTo>
                    <a:pt x="257" y="85"/>
                  </a:lnTo>
                  <a:lnTo>
                    <a:pt x="257" y="83"/>
                  </a:lnTo>
                  <a:lnTo>
                    <a:pt x="257" y="82"/>
                  </a:lnTo>
                  <a:lnTo>
                    <a:pt x="257" y="80"/>
                  </a:lnTo>
                  <a:lnTo>
                    <a:pt x="255" y="79"/>
                  </a:lnTo>
                  <a:lnTo>
                    <a:pt x="255" y="77"/>
                  </a:lnTo>
                  <a:lnTo>
                    <a:pt x="254" y="77"/>
                  </a:lnTo>
                  <a:lnTo>
                    <a:pt x="252" y="77"/>
                  </a:lnTo>
                  <a:close/>
                </a:path>
              </a:pathLst>
            </a:custGeom>
            <a:solidFill>
              <a:srgbClr val="4DCC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1" name="Freeform 151"/>
            <p:cNvSpPr>
              <a:spLocks/>
            </p:cNvSpPr>
            <p:nvPr/>
          </p:nvSpPr>
          <p:spPr bwMode="auto">
            <a:xfrm>
              <a:off x="2920" y="2309"/>
              <a:ext cx="103" cy="85"/>
            </a:xfrm>
            <a:custGeom>
              <a:avLst/>
              <a:gdLst>
                <a:gd name="T0" fmla="*/ 1 w 206"/>
                <a:gd name="T1" fmla="*/ 0 h 171"/>
                <a:gd name="T2" fmla="*/ 1 w 206"/>
                <a:gd name="T3" fmla="*/ 0 h 171"/>
                <a:gd name="T4" fmla="*/ 1 w 206"/>
                <a:gd name="T5" fmla="*/ 0 h 171"/>
                <a:gd name="T6" fmla="*/ 1 w 206"/>
                <a:gd name="T7" fmla="*/ 0 h 171"/>
                <a:gd name="T8" fmla="*/ 1 w 206"/>
                <a:gd name="T9" fmla="*/ 0 h 171"/>
                <a:gd name="T10" fmla="*/ 1 w 206"/>
                <a:gd name="T11" fmla="*/ 0 h 171"/>
                <a:gd name="T12" fmla="*/ 1 w 206"/>
                <a:gd name="T13" fmla="*/ 0 h 171"/>
                <a:gd name="T14" fmla="*/ 1 w 206"/>
                <a:gd name="T15" fmla="*/ 0 h 171"/>
                <a:gd name="T16" fmla="*/ 1 w 206"/>
                <a:gd name="T17" fmla="*/ 0 h 171"/>
                <a:gd name="T18" fmla="*/ 1 w 206"/>
                <a:gd name="T19" fmla="*/ 0 h 171"/>
                <a:gd name="T20" fmla="*/ 1 w 206"/>
                <a:gd name="T21" fmla="*/ 0 h 171"/>
                <a:gd name="T22" fmla="*/ 1 w 206"/>
                <a:gd name="T23" fmla="*/ 0 h 171"/>
                <a:gd name="T24" fmla="*/ 1 w 206"/>
                <a:gd name="T25" fmla="*/ 0 h 171"/>
                <a:gd name="T26" fmla="*/ 1 w 206"/>
                <a:gd name="T27" fmla="*/ 0 h 171"/>
                <a:gd name="T28" fmla="*/ 1 w 206"/>
                <a:gd name="T29" fmla="*/ 0 h 171"/>
                <a:gd name="T30" fmla="*/ 1 w 206"/>
                <a:gd name="T31" fmla="*/ 0 h 171"/>
                <a:gd name="T32" fmla="*/ 1 w 206"/>
                <a:gd name="T33" fmla="*/ 0 h 171"/>
                <a:gd name="T34" fmla="*/ 1 w 206"/>
                <a:gd name="T35" fmla="*/ 0 h 171"/>
                <a:gd name="T36" fmla="*/ 1 w 206"/>
                <a:gd name="T37" fmla="*/ 0 h 171"/>
                <a:gd name="T38" fmla="*/ 1 w 206"/>
                <a:gd name="T39" fmla="*/ 0 h 171"/>
                <a:gd name="T40" fmla="*/ 1 w 206"/>
                <a:gd name="T41" fmla="*/ 0 h 171"/>
                <a:gd name="T42" fmla="*/ 1 w 206"/>
                <a:gd name="T43" fmla="*/ 0 h 171"/>
                <a:gd name="T44" fmla="*/ 1 w 206"/>
                <a:gd name="T45" fmla="*/ 0 h 171"/>
                <a:gd name="T46" fmla="*/ 1 w 206"/>
                <a:gd name="T47" fmla="*/ 0 h 171"/>
                <a:gd name="T48" fmla="*/ 1 w 206"/>
                <a:gd name="T49" fmla="*/ 0 h 171"/>
                <a:gd name="T50" fmla="*/ 1 w 206"/>
                <a:gd name="T51" fmla="*/ 0 h 171"/>
                <a:gd name="T52" fmla="*/ 1 w 206"/>
                <a:gd name="T53" fmla="*/ 0 h 171"/>
                <a:gd name="T54" fmla="*/ 1 w 206"/>
                <a:gd name="T55" fmla="*/ 0 h 171"/>
                <a:gd name="T56" fmla="*/ 1 w 206"/>
                <a:gd name="T57" fmla="*/ 0 h 171"/>
                <a:gd name="T58" fmla="*/ 1 w 206"/>
                <a:gd name="T59" fmla="*/ 0 h 171"/>
                <a:gd name="T60" fmla="*/ 1 w 206"/>
                <a:gd name="T61" fmla="*/ 0 h 171"/>
                <a:gd name="T62" fmla="*/ 1 w 206"/>
                <a:gd name="T63" fmla="*/ 0 h 171"/>
                <a:gd name="T64" fmla="*/ 1 w 206"/>
                <a:gd name="T65" fmla="*/ 0 h 171"/>
                <a:gd name="T66" fmla="*/ 1 w 206"/>
                <a:gd name="T67" fmla="*/ 0 h 171"/>
                <a:gd name="T68" fmla="*/ 1 w 206"/>
                <a:gd name="T69" fmla="*/ 0 h 171"/>
                <a:gd name="T70" fmla="*/ 1 w 206"/>
                <a:gd name="T71" fmla="*/ 0 h 171"/>
                <a:gd name="T72" fmla="*/ 1 w 206"/>
                <a:gd name="T73" fmla="*/ 0 h 171"/>
                <a:gd name="T74" fmla="*/ 0 w 206"/>
                <a:gd name="T75" fmla="*/ 0 h 171"/>
                <a:gd name="T76" fmla="*/ 1 w 206"/>
                <a:gd name="T77" fmla="*/ 0 h 171"/>
                <a:gd name="T78" fmla="*/ 1 w 206"/>
                <a:gd name="T79" fmla="*/ 0 h 171"/>
                <a:gd name="T80" fmla="*/ 1 w 206"/>
                <a:gd name="T81" fmla="*/ 0 h 171"/>
                <a:gd name="T82" fmla="*/ 1 w 206"/>
                <a:gd name="T83" fmla="*/ 0 h 171"/>
                <a:gd name="T84" fmla="*/ 1 w 206"/>
                <a:gd name="T85" fmla="*/ 0 h 171"/>
                <a:gd name="T86" fmla="*/ 1 w 206"/>
                <a:gd name="T87" fmla="*/ 0 h 171"/>
                <a:gd name="T88" fmla="*/ 1 w 206"/>
                <a:gd name="T89" fmla="*/ 0 h 171"/>
                <a:gd name="T90" fmla="*/ 1 w 206"/>
                <a:gd name="T91" fmla="*/ 0 h 171"/>
                <a:gd name="T92" fmla="*/ 1 w 206"/>
                <a:gd name="T93" fmla="*/ 0 h 171"/>
                <a:gd name="T94" fmla="*/ 1 w 206"/>
                <a:gd name="T95" fmla="*/ 0 h 171"/>
                <a:gd name="T96" fmla="*/ 1 w 206"/>
                <a:gd name="T97" fmla="*/ 0 h 171"/>
                <a:gd name="T98" fmla="*/ 1 w 206"/>
                <a:gd name="T99" fmla="*/ 0 h 171"/>
                <a:gd name="T100" fmla="*/ 1 w 206"/>
                <a:gd name="T101" fmla="*/ 0 h 171"/>
                <a:gd name="T102" fmla="*/ 1 w 206"/>
                <a:gd name="T103" fmla="*/ 0 h 1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06"/>
                <a:gd name="T157" fmla="*/ 0 h 171"/>
                <a:gd name="T158" fmla="*/ 206 w 206"/>
                <a:gd name="T159" fmla="*/ 171 h 1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06" h="171">
                  <a:moveTo>
                    <a:pt x="134" y="163"/>
                  </a:moveTo>
                  <a:lnTo>
                    <a:pt x="134" y="164"/>
                  </a:lnTo>
                  <a:lnTo>
                    <a:pt x="134" y="163"/>
                  </a:lnTo>
                  <a:lnTo>
                    <a:pt x="134" y="161"/>
                  </a:lnTo>
                  <a:lnTo>
                    <a:pt x="134" y="159"/>
                  </a:lnTo>
                  <a:lnTo>
                    <a:pt x="134" y="158"/>
                  </a:lnTo>
                  <a:lnTo>
                    <a:pt x="133" y="156"/>
                  </a:lnTo>
                  <a:lnTo>
                    <a:pt x="133" y="153"/>
                  </a:lnTo>
                  <a:lnTo>
                    <a:pt x="133" y="150"/>
                  </a:lnTo>
                  <a:lnTo>
                    <a:pt x="134" y="148"/>
                  </a:lnTo>
                  <a:lnTo>
                    <a:pt x="136" y="145"/>
                  </a:lnTo>
                  <a:lnTo>
                    <a:pt x="136" y="141"/>
                  </a:lnTo>
                  <a:lnTo>
                    <a:pt x="138" y="140"/>
                  </a:lnTo>
                  <a:lnTo>
                    <a:pt x="138" y="138"/>
                  </a:lnTo>
                  <a:lnTo>
                    <a:pt x="139" y="136"/>
                  </a:lnTo>
                  <a:lnTo>
                    <a:pt x="147" y="132"/>
                  </a:lnTo>
                  <a:lnTo>
                    <a:pt x="156" y="127"/>
                  </a:lnTo>
                  <a:lnTo>
                    <a:pt x="165" y="120"/>
                  </a:lnTo>
                  <a:lnTo>
                    <a:pt x="174" y="113"/>
                  </a:lnTo>
                  <a:lnTo>
                    <a:pt x="182" y="107"/>
                  </a:lnTo>
                  <a:lnTo>
                    <a:pt x="190" y="100"/>
                  </a:lnTo>
                  <a:lnTo>
                    <a:pt x="197" y="94"/>
                  </a:lnTo>
                  <a:lnTo>
                    <a:pt x="201" y="89"/>
                  </a:lnTo>
                  <a:lnTo>
                    <a:pt x="205" y="86"/>
                  </a:lnTo>
                  <a:lnTo>
                    <a:pt x="206" y="84"/>
                  </a:lnTo>
                  <a:lnTo>
                    <a:pt x="198" y="68"/>
                  </a:lnTo>
                  <a:lnTo>
                    <a:pt x="192" y="76"/>
                  </a:lnTo>
                  <a:lnTo>
                    <a:pt x="182" y="84"/>
                  </a:lnTo>
                  <a:lnTo>
                    <a:pt x="172" y="92"/>
                  </a:lnTo>
                  <a:lnTo>
                    <a:pt x="162" y="99"/>
                  </a:lnTo>
                  <a:lnTo>
                    <a:pt x="151" y="107"/>
                  </a:lnTo>
                  <a:lnTo>
                    <a:pt x="141" y="112"/>
                  </a:lnTo>
                  <a:lnTo>
                    <a:pt x="133" y="118"/>
                  </a:lnTo>
                  <a:lnTo>
                    <a:pt x="126" y="122"/>
                  </a:lnTo>
                  <a:lnTo>
                    <a:pt x="121" y="125"/>
                  </a:lnTo>
                  <a:lnTo>
                    <a:pt x="120" y="125"/>
                  </a:lnTo>
                  <a:lnTo>
                    <a:pt x="116" y="122"/>
                  </a:lnTo>
                  <a:lnTo>
                    <a:pt x="110" y="117"/>
                  </a:lnTo>
                  <a:lnTo>
                    <a:pt x="105" y="113"/>
                  </a:lnTo>
                  <a:lnTo>
                    <a:pt x="98" y="109"/>
                  </a:lnTo>
                  <a:lnTo>
                    <a:pt x="92" y="105"/>
                  </a:lnTo>
                  <a:lnTo>
                    <a:pt x="85" y="104"/>
                  </a:lnTo>
                  <a:lnTo>
                    <a:pt x="80" y="100"/>
                  </a:lnTo>
                  <a:lnTo>
                    <a:pt x="75" y="99"/>
                  </a:lnTo>
                  <a:lnTo>
                    <a:pt x="72" y="97"/>
                  </a:lnTo>
                  <a:lnTo>
                    <a:pt x="70" y="97"/>
                  </a:lnTo>
                  <a:lnTo>
                    <a:pt x="74" y="72"/>
                  </a:lnTo>
                  <a:lnTo>
                    <a:pt x="79" y="74"/>
                  </a:lnTo>
                  <a:lnTo>
                    <a:pt x="85" y="76"/>
                  </a:lnTo>
                  <a:lnTo>
                    <a:pt x="92" y="76"/>
                  </a:lnTo>
                  <a:lnTo>
                    <a:pt x="98" y="76"/>
                  </a:lnTo>
                  <a:lnTo>
                    <a:pt x="103" y="74"/>
                  </a:lnTo>
                  <a:lnTo>
                    <a:pt x="108" y="72"/>
                  </a:lnTo>
                  <a:lnTo>
                    <a:pt x="113" y="71"/>
                  </a:lnTo>
                  <a:lnTo>
                    <a:pt x="116" y="69"/>
                  </a:lnTo>
                  <a:lnTo>
                    <a:pt x="120" y="68"/>
                  </a:lnTo>
                  <a:lnTo>
                    <a:pt x="121" y="66"/>
                  </a:lnTo>
                  <a:lnTo>
                    <a:pt x="123" y="64"/>
                  </a:lnTo>
                  <a:lnTo>
                    <a:pt x="124" y="61"/>
                  </a:lnTo>
                  <a:lnTo>
                    <a:pt x="126" y="58"/>
                  </a:lnTo>
                  <a:lnTo>
                    <a:pt x="128" y="54"/>
                  </a:lnTo>
                  <a:lnTo>
                    <a:pt x="128" y="50"/>
                  </a:lnTo>
                  <a:lnTo>
                    <a:pt x="126" y="45"/>
                  </a:lnTo>
                  <a:lnTo>
                    <a:pt x="124" y="40"/>
                  </a:lnTo>
                  <a:lnTo>
                    <a:pt x="121" y="35"/>
                  </a:lnTo>
                  <a:lnTo>
                    <a:pt x="118" y="32"/>
                  </a:lnTo>
                  <a:lnTo>
                    <a:pt x="111" y="27"/>
                  </a:lnTo>
                  <a:lnTo>
                    <a:pt x="103" y="23"/>
                  </a:lnTo>
                  <a:lnTo>
                    <a:pt x="97" y="22"/>
                  </a:lnTo>
                  <a:lnTo>
                    <a:pt x="90" y="22"/>
                  </a:lnTo>
                  <a:lnTo>
                    <a:pt x="84" y="22"/>
                  </a:lnTo>
                  <a:lnTo>
                    <a:pt x="79" y="22"/>
                  </a:lnTo>
                  <a:lnTo>
                    <a:pt x="74" y="23"/>
                  </a:lnTo>
                  <a:lnTo>
                    <a:pt x="70" y="25"/>
                  </a:lnTo>
                  <a:lnTo>
                    <a:pt x="69" y="27"/>
                  </a:lnTo>
                  <a:lnTo>
                    <a:pt x="67" y="27"/>
                  </a:lnTo>
                  <a:lnTo>
                    <a:pt x="66" y="27"/>
                  </a:lnTo>
                  <a:lnTo>
                    <a:pt x="62" y="25"/>
                  </a:lnTo>
                  <a:lnTo>
                    <a:pt x="59" y="22"/>
                  </a:lnTo>
                  <a:lnTo>
                    <a:pt x="57" y="18"/>
                  </a:lnTo>
                  <a:lnTo>
                    <a:pt x="56" y="15"/>
                  </a:lnTo>
                  <a:lnTo>
                    <a:pt x="56" y="12"/>
                  </a:lnTo>
                  <a:lnTo>
                    <a:pt x="57" y="9"/>
                  </a:lnTo>
                  <a:lnTo>
                    <a:pt x="57" y="5"/>
                  </a:lnTo>
                  <a:lnTo>
                    <a:pt x="57" y="2"/>
                  </a:lnTo>
                  <a:lnTo>
                    <a:pt x="59" y="0"/>
                  </a:lnTo>
                  <a:lnTo>
                    <a:pt x="51" y="0"/>
                  </a:lnTo>
                  <a:lnTo>
                    <a:pt x="44" y="0"/>
                  </a:lnTo>
                  <a:lnTo>
                    <a:pt x="39" y="2"/>
                  </a:lnTo>
                  <a:lnTo>
                    <a:pt x="34" y="5"/>
                  </a:lnTo>
                  <a:lnTo>
                    <a:pt x="31" y="7"/>
                  </a:lnTo>
                  <a:lnTo>
                    <a:pt x="30" y="10"/>
                  </a:lnTo>
                  <a:lnTo>
                    <a:pt x="26" y="13"/>
                  </a:lnTo>
                  <a:lnTo>
                    <a:pt x="26" y="18"/>
                  </a:lnTo>
                  <a:lnTo>
                    <a:pt x="25" y="23"/>
                  </a:lnTo>
                  <a:lnTo>
                    <a:pt x="25" y="28"/>
                  </a:lnTo>
                  <a:lnTo>
                    <a:pt x="25" y="35"/>
                  </a:lnTo>
                  <a:lnTo>
                    <a:pt x="21" y="43"/>
                  </a:lnTo>
                  <a:lnTo>
                    <a:pt x="20" y="51"/>
                  </a:lnTo>
                  <a:lnTo>
                    <a:pt x="16" y="59"/>
                  </a:lnTo>
                  <a:lnTo>
                    <a:pt x="11" y="66"/>
                  </a:lnTo>
                  <a:lnTo>
                    <a:pt x="8" y="74"/>
                  </a:lnTo>
                  <a:lnTo>
                    <a:pt x="5" y="81"/>
                  </a:lnTo>
                  <a:lnTo>
                    <a:pt x="2" y="86"/>
                  </a:lnTo>
                  <a:lnTo>
                    <a:pt x="0" y="89"/>
                  </a:lnTo>
                  <a:lnTo>
                    <a:pt x="0" y="91"/>
                  </a:lnTo>
                  <a:lnTo>
                    <a:pt x="8" y="92"/>
                  </a:lnTo>
                  <a:lnTo>
                    <a:pt x="18" y="92"/>
                  </a:lnTo>
                  <a:lnTo>
                    <a:pt x="26" y="92"/>
                  </a:lnTo>
                  <a:lnTo>
                    <a:pt x="34" y="92"/>
                  </a:lnTo>
                  <a:lnTo>
                    <a:pt x="43" y="92"/>
                  </a:lnTo>
                  <a:lnTo>
                    <a:pt x="49" y="91"/>
                  </a:lnTo>
                  <a:lnTo>
                    <a:pt x="54" y="89"/>
                  </a:lnTo>
                  <a:lnTo>
                    <a:pt x="59" y="89"/>
                  </a:lnTo>
                  <a:lnTo>
                    <a:pt x="61" y="89"/>
                  </a:lnTo>
                  <a:lnTo>
                    <a:pt x="62" y="87"/>
                  </a:lnTo>
                  <a:lnTo>
                    <a:pt x="62" y="94"/>
                  </a:lnTo>
                  <a:lnTo>
                    <a:pt x="62" y="99"/>
                  </a:lnTo>
                  <a:lnTo>
                    <a:pt x="61" y="102"/>
                  </a:lnTo>
                  <a:lnTo>
                    <a:pt x="57" y="105"/>
                  </a:lnTo>
                  <a:lnTo>
                    <a:pt x="54" y="107"/>
                  </a:lnTo>
                  <a:lnTo>
                    <a:pt x="51" y="109"/>
                  </a:lnTo>
                  <a:lnTo>
                    <a:pt x="48" y="109"/>
                  </a:lnTo>
                  <a:lnTo>
                    <a:pt x="46" y="109"/>
                  </a:lnTo>
                  <a:lnTo>
                    <a:pt x="43" y="110"/>
                  </a:lnTo>
                  <a:lnTo>
                    <a:pt x="25" y="150"/>
                  </a:lnTo>
                  <a:lnTo>
                    <a:pt x="41" y="148"/>
                  </a:lnTo>
                  <a:lnTo>
                    <a:pt x="56" y="150"/>
                  </a:lnTo>
                  <a:lnTo>
                    <a:pt x="69" y="150"/>
                  </a:lnTo>
                  <a:lnTo>
                    <a:pt x="80" y="153"/>
                  </a:lnTo>
                  <a:lnTo>
                    <a:pt x="90" y="156"/>
                  </a:lnTo>
                  <a:lnTo>
                    <a:pt x="100" y="159"/>
                  </a:lnTo>
                  <a:lnTo>
                    <a:pt x="106" y="163"/>
                  </a:lnTo>
                  <a:lnTo>
                    <a:pt x="113" y="166"/>
                  </a:lnTo>
                  <a:lnTo>
                    <a:pt x="118" y="168"/>
                  </a:lnTo>
                  <a:lnTo>
                    <a:pt x="121" y="171"/>
                  </a:lnTo>
                  <a:lnTo>
                    <a:pt x="124" y="171"/>
                  </a:lnTo>
                  <a:lnTo>
                    <a:pt x="128" y="171"/>
                  </a:lnTo>
                  <a:lnTo>
                    <a:pt x="131" y="169"/>
                  </a:lnTo>
                  <a:lnTo>
                    <a:pt x="134" y="169"/>
                  </a:lnTo>
                  <a:lnTo>
                    <a:pt x="138" y="169"/>
                  </a:lnTo>
                  <a:lnTo>
                    <a:pt x="139" y="169"/>
                  </a:lnTo>
                  <a:lnTo>
                    <a:pt x="141" y="168"/>
                  </a:lnTo>
                  <a:lnTo>
                    <a:pt x="138" y="166"/>
                  </a:lnTo>
                  <a:lnTo>
                    <a:pt x="134" y="164"/>
                  </a:lnTo>
                  <a:lnTo>
                    <a:pt x="134" y="163"/>
                  </a:lnTo>
                  <a:close/>
                </a:path>
              </a:pathLst>
            </a:custGeom>
            <a:solidFill>
              <a:srgbClr val="CC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2" name="Freeform 152"/>
            <p:cNvSpPr>
              <a:spLocks/>
            </p:cNvSpPr>
            <p:nvPr/>
          </p:nvSpPr>
          <p:spPr bwMode="auto">
            <a:xfrm>
              <a:off x="2734" y="2353"/>
              <a:ext cx="268" cy="242"/>
            </a:xfrm>
            <a:custGeom>
              <a:avLst/>
              <a:gdLst>
                <a:gd name="T0" fmla="*/ 0 w 537"/>
                <a:gd name="T1" fmla="*/ 1 h 484"/>
                <a:gd name="T2" fmla="*/ 0 w 537"/>
                <a:gd name="T3" fmla="*/ 1 h 484"/>
                <a:gd name="T4" fmla="*/ 0 w 537"/>
                <a:gd name="T5" fmla="*/ 1 h 484"/>
                <a:gd name="T6" fmla="*/ 0 w 537"/>
                <a:gd name="T7" fmla="*/ 1 h 484"/>
                <a:gd name="T8" fmla="*/ 0 w 537"/>
                <a:gd name="T9" fmla="*/ 1 h 484"/>
                <a:gd name="T10" fmla="*/ 0 w 537"/>
                <a:gd name="T11" fmla="*/ 1 h 484"/>
                <a:gd name="T12" fmla="*/ 0 w 537"/>
                <a:gd name="T13" fmla="*/ 1 h 484"/>
                <a:gd name="T14" fmla="*/ 0 w 537"/>
                <a:gd name="T15" fmla="*/ 1 h 484"/>
                <a:gd name="T16" fmla="*/ 0 w 537"/>
                <a:gd name="T17" fmla="*/ 1 h 484"/>
                <a:gd name="T18" fmla="*/ 0 w 537"/>
                <a:gd name="T19" fmla="*/ 1 h 484"/>
                <a:gd name="T20" fmla="*/ 0 w 537"/>
                <a:gd name="T21" fmla="*/ 1 h 484"/>
                <a:gd name="T22" fmla="*/ 0 w 537"/>
                <a:gd name="T23" fmla="*/ 1 h 484"/>
                <a:gd name="T24" fmla="*/ 0 w 537"/>
                <a:gd name="T25" fmla="*/ 1 h 484"/>
                <a:gd name="T26" fmla="*/ 0 w 537"/>
                <a:gd name="T27" fmla="*/ 1 h 484"/>
                <a:gd name="T28" fmla="*/ 0 w 537"/>
                <a:gd name="T29" fmla="*/ 1 h 484"/>
                <a:gd name="T30" fmla="*/ 0 w 537"/>
                <a:gd name="T31" fmla="*/ 1 h 484"/>
                <a:gd name="T32" fmla="*/ 0 w 537"/>
                <a:gd name="T33" fmla="*/ 1 h 484"/>
                <a:gd name="T34" fmla="*/ 0 w 537"/>
                <a:gd name="T35" fmla="*/ 1 h 484"/>
                <a:gd name="T36" fmla="*/ 0 w 537"/>
                <a:gd name="T37" fmla="*/ 1 h 484"/>
                <a:gd name="T38" fmla="*/ 0 w 537"/>
                <a:gd name="T39" fmla="*/ 1 h 484"/>
                <a:gd name="T40" fmla="*/ 0 w 537"/>
                <a:gd name="T41" fmla="*/ 1 h 484"/>
                <a:gd name="T42" fmla="*/ 0 w 537"/>
                <a:gd name="T43" fmla="*/ 1 h 484"/>
                <a:gd name="T44" fmla="*/ 0 w 537"/>
                <a:gd name="T45" fmla="*/ 1 h 484"/>
                <a:gd name="T46" fmla="*/ 0 w 537"/>
                <a:gd name="T47" fmla="*/ 1 h 484"/>
                <a:gd name="T48" fmla="*/ 0 w 537"/>
                <a:gd name="T49" fmla="*/ 1 h 484"/>
                <a:gd name="T50" fmla="*/ 0 w 537"/>
                <a:gd name="T51" fmla="*/ 1 h 484"/>
                <a:gd name="T52" fmla="*/ 0 w 537"/>
                <a:gd name="T53" fmla="*/ 1 h 484"/>
                <a:gd name="T54" fmla="*/ 0 w 537"/>
                <a:gd name="T55" fmla="*/ 0 h 484"/>
                <a:gd name="T56" fmla="*/ 0 w 537"/>
                <a:gd name="T57" fmla="*/ 1 h 484"/>
                <a:gd name="T58" fmla="*/ 0 w 537"/>
                <a:gd name="T59" fmla="*/ 1 h 484"/>
                <a:gd name="T60" fmla="*/ 0 w 537"/>
                <a:gd name="T61" fmla="*/ 1 h 484"/>
                <a:gd name="T62" fmla="*/ 0 w 537"/>
                <a:gd name="T63" fmla="*/ 1 h 484"/>
                <a:gd name="T64" fmla="*/ 0 w 537"/>
                <a:gd name="T65" fmla="*/ 1 h 484"/>
                <a:gd name="T66" fmla="*/ 0 w 537"/>
                <a:gd name="T67" fmla="*/ 1 h 484"/>
                <a:gd name="T68" fmla="*/ 0 w 537"/>
                <a:gd name="T69" fmla="*/ 1 h 484"/>
                <a:gd name="T70" fmla="*/ 0 w 537"/>
                <a:gd name="T71" fmla="*/ 1 h 484"/>
                <a:gd name="T72" fmla="*/ 0 w 537"/>
                <a:gd name="T73" fmla="*/ 1 h 484"/>
                <a:gd name="T74" fmla="*/ 0 w 537"/>
                <a:gd name="T75" fmla="*/ 1 h 484"/>
                <a:gd name="T76" fmla="*/ 0 w 537"/>
                <a:gd name="T77" fmla="*/ 1 h 484"/>
                <a:gd name="T78" fmla="*/ 0 w 537"/>
                <a:gd name="T79" fmla="*/ 1 h 484"/>
                <a:gd name="T80" fmla="*/ 0 w 537"/>
                <a:gd name="T81" fmla="*/ 1 h 484"/>
                <a:gd name="T82" fmla="*/ 0 w 537"/>
                <a:gd name="T83" fmla="*/ 1 h 484"/>
                <a:gd name="T84" fmla="*/ 0 w 537"/>
                <a:gd name="T85" fmla="*/ 1 h 484"/>
                <a:gd name="T86" fmla="*/ 0 w 537"/>
                <a:gd name="T87" fmla="*/ 1 h 484"/>
                <a:gd name="T88" fmla="*/ 0 w 537"/>
                <a:gd name="T89" fmla="*/ 1 h 484"/>
                <a:gd name="T90" fmla="*/ 0 w 537"/>
                <a:gd name="T91" fmla="*/ 1 h 484"/>
                <a:gd name="T92" fmla="*/ 0 w 537"/>
                <a:gd name="T93" fmla="*/ 1 h 484"/>
                <a:gd name="T94" fmla="*/ 0 w 537"/>
                <a:gd name="T95" fmla="*/ 1 h 484"/>
                <a:gd name="T96" fmla="*/ 0 w 537"/>
                <a:gd name="T97" fmla="*/ 1 h 484"/>
                <a:gd name="T98" fmla="*/ 0 w 537"/>
                <a:gd name="T99" fmla="*/ 1 h 484"/>
                <a:gd name="T100" fmla="*/ 0 w 537"/>
                <a:gd name="T101" fmla="*/ 1 h 484"/>
                <a:gd name="T102" fmla="*/ 0 w 537"/>
                <a:gd name="T103" fmla="*/ 1 h 484"/>
                <a:gd name="T104" fmla="*/ 0 w 537"/>
                <a:gd name="T105" fmla="*/ 1 h 484"/>
                <a:gd name="T106" fmla="*/ 0 w 537"/>
                <a:gd name="T107" fmla="*/ 1 h 4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37"/>
                <a:gd name="T163" fmla="*/ 0 h 484"/>
                <a:gd name="T164" fmla="*/ 537 w 537"/>
                <a:gd name="T165" fmla="*/ 484 h 4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37" h="484">
                  <a:moveTo>
                    <a:pt x="503" y="134"/>
                  </a:moveTo>
                  <a:lnTo>
                    <a:pt x="505" y="134"/>
                  </a:lnTo>
                  <a:lnTo>
                    <a:pt x="505" y="131"/>
                  </a:lnTo>
                  <a:lnTo>
                    <a:pt x="505" y="129"/>
                  </a:lnTo>
                  <a:lnTo>
                    <a:pt x="506" y="126"/>
                  </a:lnTo>
                  <a:lnTo>
                    <a:pt x="508" y="123"/>
                  </a:lnTo>
                  <a:lnTo>
                    <a:pt x="510" y="118"/>
                  </a:lnTo>
                  <a:lnTo>
                    <a:pt x="513" y="113"/>
                  </a:lnTo>
                  <a:lnTo>
                    <a:pt x="516" y="108"/>
                  </a:lnTo>
                  <a:lnTo>
                    <a:pt x="521" y="103"/>
                  </a:lnTo>
                  <a:lnTo>
                    <a:pt x="524" y="98"/>
                  </a:lnTo>
                  <a:lnTo>
                    <a:pt x="528" y="93"/>
                  </a:lnTo>
                  <a:lnTo>
                    <a:pt x="529" y="90"/>
                  </a:lnTo>
                  <a:lnTo>
                    <a:pt x="529" y="87"/>
                  </a:lnTo>
                  <a:lnTo>
                    <a:pt x="529" y="85"/>
                  </a:lnTo>
                  <a:lnTo>
                    <a:pt x="528" y="82"/>
                  </a:lnTo>
                  <a:lnTo>
                    <a:pt x="526" y="80"/>
                  </a:lnTo>
                  <a:lnTo>
                    <a:pt x="506" y="69"/>
                  </a:lnTo>
                  <a:lnTo>
                    <a:pt x="506" y="70"/>
                  </a:lnTo>
                  <a:lnTo>
                    <a:pt x="506" y="72"/>
                  </a:lnTo>
                  <a:lnTo>
                    <a:pt x="506" y="74"/>
                  </a:lnTo>
                  <a:lnTo>
                    <a:pt x="506" y="75"/>
                  </a:lnTo>
                  <a:lnTo>
                    <a:pt x="510" y="77"/>
                  </a:lnTo>
                  <a:lnTo>
                    <a:pt x="513" y="79"/>
                  </a:lnTo>
                  <a:lnTo>
                    <a:pt x="511" y="80"/>
                  </a:lnTo>
                  <a:lnTo>
                    <a:pt x="510" y="80"/>
                  </a:lnTo>
                  <a:lnTo>
                    <a:pt x="506" y="80"/>
                  </a:lnTo>
                  <a:lnTo>
                    <a:pt x="503" y="80"/>
                  </a:lnTo>
                  <a:lnTo>
                    <a:pt x="500" y="82"/>
                  </a:lnTo>
                  <a:lnTo>
                    <a:pt x="496" y="82"/>
                  </a:lnTo>
                  <a:lnTo>
                    <a:pt x="493" y="82"/>
                  </a:lnTo>
                  <a:lnTo>
                    <a:pt x="495" y="82"/>
                  </a:lnTo>
                  <a:lnTo>
                    <a:pt x="495" y="84"/>
                  </a:lnTo>
                  <a:lnTo>
                    <a:pt x="488" y="82"/>
                  </a:lnTo>
                  <a:lnTo>
                    <a:pt x="477" y="80"/>
                  </a:lnTo>
                  <a:lnTo>
                    <a:pt x="462" y="79"/>
                  </a:lnTo>
                  <a:lnTo>
                    <a:pt x="444" y="77"/>
                  </a:lnTo>
                  <a:lnTo>
                    <a:pt x="426" y="75"/>
                  </a:lnTo>
                  <a:lnTo>
                    <a:pt x="406" y="74"/>
                  </a:lnTo>
                  <a:lnTo>
                    <a:pt x="387" y="74"/>
                  </a:lnTo>
                  <a:lnTo>
                    <a:pt x="369" y="74"/>
                  </a:lnTo>
                  <a:lnTo>
                    <a:pt x="354" y="74"/>
                  </a:lnTo>
                  <a:lnTo>
                    <a:pt x="341" y="74"/>
                  </a:lnTo>
                  <a:lnTo>
                    <a:pt x="333" y="75"/>
                  </a:lnTo>
                  <a:lnTo>
                    <a:pt x="326" y="79"/>
                  </a:lnTo>
                  <a:lnTo>
                    <a:pt x="323" y="82"/>
                  </a:lnTo>
                  <a:lnTo>
                    <a:pt x="321" y="87"/>
                  </a:lnTo>
                  <a:lnTo>
                    <a:pt x="321" y="90"/>
                  </a:lnTo>
                  <a:lnTo>
                    <a:pt x="321" y="95"/>
                  </a:lnTo>
                  <a:lnTo>
                    <a:pt x="323" y="98"/>
                  </a:lnTo>
                  <a:lnTo>
                    <a:pt x="325" y="102"/>
                  </a:lnTo>
                  <a:lnTo>
                    <a:pt x="326" y="103"/>
                  </a:lnTo>
                  <a:lnTo>
                    <a:pt x="326" y="105"/>
                  </a:lnTo>
                  <a:lnTo>
                    <a:pt x="357" y="105"/>
                  </a:lnTo>
                  <a:lnTo>
                    <a:pt x="385" y="108"/>
                  </a:lnTo>
                  <a:lnTo>
                    <a:pt x="408" y="111"/>
                  </a:lnTo>
                  <a:lnTo>
                    <a:pt x="429" y="118"/>
                  </a:lnTo>
                  <a:lnTo>
                    <a:pt x="446" y="124"/>
                  </a:lnTo>
                  <a:lnTo>
                    <a:pt x="459" y="131"/>
                  </a:lnTo>
                  <a:lnTo>
                    <a:pt x="470" y="136"/>
                  </a:lnTo>
                  <a:lnTo>
                    <a:pt x="477" y="141"/>
                  </a:lnTo>
                  <a:lnTo>
                    <a:pt x="482" y="144"/>
                  </a:lnTo>
                  <a:lnTo>
                    <a:pt x="483" y="146"/>
                  </a:lnTo>
                  <a:lnTo>
                    <a:pt x="475" y="143"/>
                  </a:lnTo>
                  <a:lnTo>
                    <a:pt x="465" y="139"/>
                  </a:lnTo>
                  <a:lnTo>
                    <a:pt x="456" y="138"/>
                  </a:lnTo>
                  <a:lnTo>
                    <a:pt x="444" y="136"/>
                  </a:lnTo>
                  <a:lnTo>
                    <a:pt x="434" y="134"/>
                  </a:lnTo>
                  <a:lnTo>
                    <a:pt x="424" y="133"/>
                  </a:lnTo>
                  <a:lnTo>
                    <a:pt x="416" y="133"/>
                  </a:lnTo>
                  <a:lnTo>
                    <a:pt x="410" y="133"/>
                  </a:lnTo>
                  <a:lnTo>
                    <a:pt x="405" y="131"/>
                  </a:lnTo>
                  <a:lnTo>
                    <a:pt x="403" y="131"/>
                  </a:lnTo>
                  <a:lnTo>
                    <a:pt x="406" y="133"/>
                  </a:lnTo>
                  <a:lnTo>
                    <a:pt x="411" y="136"/>
                  </a:lnTo>
                  <a:lnTo>
                    <a:pt x="418" y="139"/>
                  </a:lnTo>
                  <a:lnTo>
                    <a:pt x="428" y="146"/>
                  </a:lnTo>
                  <a:lnTo>
                    <a:pt x="436" y="152"/>
                  </a:lnTo>
                  <a:lnTo>
                    <a:pt x="446" y="162"/>
                  </a:lnTo>
                  <a:lnTo>
                    <a:pt x="454" y="172"/>
                  </a:lnTo>
                  <a:lnTo>
                    <a:pt x="459" y="182"/>
                  </a:lnTo>
                  <a:lnTo>
                    <a:pt x="462" y="195"/>
                  </a:lnTo>
                  <a:lnTo>
                    <a:pt x="460" y="206"/>
                  </a:lnTo>
                  <a:lnTo>
                    <a:pt x="457" y="218"/>
                  </a:lnTo>
                  <a:lnTo>
                    <a:pt x="451" y="228"/>
                  </a:lnTo>
                  <a:lnTo>
                    <a:pt x="444" y="236"/>
                  </a:lnTo>
                  <a:lnTo>
                    <a:pt x="436" y="241"/>
                  </a:lnTo>
                  <a:lnTo>
                    <a:pt x="428" y="246"/>
                  </a:lnTo>
                  <a:lnTo>
                    <a:pt x="420" y="249"/>
                  </a:lnTo>
                  <a:lnTo>
                    <a:pt x="413" y="251"/>
                  </a:lnTo>
                  <a:lnTo>
                    <a:pt x="406" y="251"/>
                  </a:lnTo>
                  <a:lnTo>
                    <a:pt x="403" y="252"/>
                  </a:lnTo>
                  <a:lnTo>
                    <a:pt x="402" y="252"/>
                  </a:lnTo>
                  <a:lnTo>
                    <a:pt x="415" y="244"/>
                  </a:lnTo>
                  <a:lnTo>
                    <a:pt x="423" y="233"/>
                  </a:lnTo>
                  <a:lnTo>
                    <a:pt x="428" y="220"/>
                  </a:lnTo>
                  <a:lnTo>
                    <a:pt x="429" y="205"/>
                  </a:lnTo>
                  <a:lnTo>
                    <a:pt x="424" y="188"/>
                  </a:lnTo>
                  <a:lnTo>
                    <a:pt x="415" y="172"/>
                  </a:lnTo>
                  <a:lnTo>
                    <a:pt x="400" y="156"/>
                  </a:lnTo>
                  <a:lnTo>
                    <a:pt x="379" y="141"/>
                  </a:lnTo>
                  <a:lnTo>
                    <a:pt x="352" y="128"/>
                  </a:lnTo>
                  <a:lnTo>
                    <a:pt x="318" y="120"/>
                  </a:lnTo>
                  <a:lnTo>
                    <a:pt x="282" y="113"/>
                  </a:lnTo>
                  <a:lnTo>
                    <a:pt x="249" y="111"/>
                  </a:lnTo>
                  <a:lnTo>
                    <a:pt x="218" y="110"/>
                  </a:lnTo>
                  <a:lnTo>
                    <a:pt x="192" y="111"/>
                  </a:lnTo>
                  <a:lnTo>
                    <a:pt x="169" y="115"/>
                  </a:lnTo>
                  <a:lnTo>
                    <a:pt x="151" y="120"/>
                  </a:lnTo>
                  <a:lnTo>
                    <a:pt x="136" y="123"/>
                  </a:lnTo>
                  <a:lnTo>
                    <a:pt x="125" y="126"/>
                  </a:lnTo>
                  <a:lnTo>
                    <a:pt x="118" y="129"/>
                  </a:lnTo>
                  <a:lnTo>
                    <a:pt x="115" y="129"/>
                  </a:lnTo>
                  <a:lnTo>
                    <a:pt x="113" y="121"/>
                  </a:lnTo>
                  <a:lnTo>
                    <a:pt x="117" y="115"/>
                  </a:lnTo>
                  <a:lnTo>
                    <a:pt x="125" y="108"/>
                  </a:lnTo>
                  <a:lnTo>
                    <a:pt x="136" y="105"/>
                  </a:lnTo>
                  <a:lnTo>
                    <a:pt x="149" y="100"/>
                  </a:lnTo>
                  <a:lnTo>
                    <a:pt x="162" y="98"/>
                  </a:lnTo>
                  <a:lnTo>
                    <a:pt x="176" y="97"/>
                  </a:lnTo>
                  <a:lnTo>
                    <a:pt x="185" y="95"/>
                  </a:lnTo>
                  <a:lnTo>
                    <a:pt x="194" y="95"/>
                  </a:lnTo>
                  <a:lnTo>
                    <a:pt x="197" y="93"/>
                  </a:lnTo>
                  <a:lnTo>
                    <a:pt x="192" y="87"/>
                  </a:lnTo>
                  <a:lnTo>
                    <a:pt x="185" y="80"/>
                  </a:lnTo>
                  <a:lnTo>
                    <a:pt x="179" y="75"/>
                  </a:lnTo>
                  <a:lnTo>
                    <a:pt x="172" y="69"/>
                  </a:lnTo>
                  <a:lnTo>
                    <a:pt x="166" y="64"/>
                  </a:lnTo>
                  <a:lnTo>
                    <a:pt x="161" y="61"/>
                  </a:lnTo>
                  <a:lnTo>
                    <a:pt x="156" y="57"/>
                  </a:lnTo>
                  <a:lnTo>
                    <a:pt x="151" y="54"/>
                  </a:lnTo>
                  <a:lnTo>
                    <a:pt x="149" y="54"/>
                  </a:lnTo>
                  <a:lnTo>
                    <a:pt x="148" y="52"/>
                  </a:lnTo>
                  <a:lnTo>
                    <a:pt x="146" y="51"/>
                  </a:lnTo>
                  <a:lnTo>
                    <a:pt x="146" y="47"/>
                  </a:lnTo>
                  <a:lnTo>
                    <a:pt x="144" y="44"/>
                  </a:lnTo>
                  <a:lnTo>
                    <a:pt x="141" y="39"/>
                  </a:lnTo>
                  <a:lnTo>
                    <a:pt x="139" y="36"/>
                  </a:lnTo>
                  <a:lnTo>
                    <a:pt x="136" y="31"/>
                  </a:lnTo>
                  <a:lnTo>
                    <a:pt x="133" y="24"/>
                  </a:lnTo>
                  <a:lnTo>
                    <a:pt x="130" y="20"/>
                  </a:lnTo>
                  <a:lnTo>
                    <a:pt x="126" y="15"/>
                  </a:lnTo>
                  <a:lnTo>
                    <a:pt x="121" y="10"/>
                  </a:lnTo>
                  <a:lnTo>
                    <a:pt x="117" y="6"/>
                  </a:lnTo>
                  <a:lnTo>
                    <a:pt x="108" y="3"/>
                  </a:lnTo>
                  <a:lnTo>
                    <a:pt x="100" y="2"/>
                  </a:lnTo>
                  <a:lnTo>
                    <a:pt x="92" y="0"/>
                  </a:lnTo>
                  <a:lnTo>
                    <a:pt x="81" y="2"/>
                  </a:lnTo>
                  <a:lnTo>
                    <a:pt x="69" y="3"/>
                  </a:lnTo>
                  <a:lnTo>
                    <a:pt x="58" y="8"/>
                  </a:lnTo>
                  <a:lnTo>
                    <a:pt x="43" y="16"/>
                  </a:lnTo>
                  <a:lnTo>
                    <a:pt x="30" y="26"/>
                  </a:lnTo>
                  <a:lnTo>
                    <a:pt x="17" y="38"/>
                  </a:lnTo>
                  <a:lnTo>
                    <a:pt x="8" y="49"/>
                  </a:lnTo>
                  <a:lnTo>
                    <a:pt x="4" y="59"/>
                  </a:lnTo>
                  <a:lnTo>
                    <a:pt x="0" y="70"/>
                  </a:lnTo>
                  <a:lnTo>
                    <a:pt x="0" y="80"/>
                  </a:lnTo>
                  <a:lnTo>
                    <a:pt x="0" y="88"/>
                  </a:lnTo>
                  <a:lnTo>
                    <a:pt x="2" y="95"/>
                  </a:lnTo>
                  <a:lnTo>
                    <a:pt x="4" y="100"/>
                  </a:lnTo>
                  <a:lnTo>
                    <a:pt x="5" y="103"/>
                  </a:lnTo>
                  <a:lnTo>
                    <a:pt x="7" y="105"/>
                  </a:lnTo>
                  <a:lnTo>
                    <a:pt x="15" y="82"/>
                  </a:lnTo>
                  <a:lnTo>
                    <a:pt x="23" y="65"/>
                  </a:lnTo>
                  <a:lnTo>
                    <a:pt x="30" y="52"/>
                  </a:lnTo>
                  <a:lnTo>
                    <a:pt x="36" y="46"/>
                  </a:lnTo>
                  <a:lnTo>
                    <a:pt x="41" y="43"/>
                  </a:lnTo>
                  <a:lnTo>
                    <a:pt x="45" y="44"/>
                  </a:lnTo>
                  <a:lnTo>
                    <a:pt x="46" y="51"/>
                  </a:lnTo>
                  <a:lnTo>
                    <a:pt x="46" y="62"/>
                  </a:lnTo>
                  <a:lnTo>
                    <a:pt x="45" y="75"/>
                  </a:lnTo>
                  <a:lnTo>
                    <a:pt x="40" y="93"/>
                  </a:lnTo>
                  <a:lnTo>
                    <a:pt x="36" y="113"/>
                  </a:lnTo>
                  <a:lnTo>
                    <a:pt x="35" y="128"/>
                  </a:lnTo>
                  <a:lnTo>
                    <a:pt x="33" y="141"/>
                  </a:lnTo>
                  <a:lnTo>
                    <a:pt x="35" y="151"/>
                  </a:lnTo>
                  <a:lnTo>
                    <a:pt x="35" y="159"/>
                  </a:lnTo>
                  <a:lnTo>
                    <a:pt x="36" y="164"/>
                  </a:lnTo>
                  <a:lnTo>
                    <a:pt x="38" y="169"/>
                  </a:lnTo>
                  <a:lnTo>
                    <a:pt x="40" y="170"/>
                  </a:lnTo>
                  <a:lnTo>
                    <a:pt x="41" y="172"/>
                  </a:lnTo>
                  <a:lnTo>
                    <a:pt x="41" y="174"/>
                  </a:lnTo>
                  <a:lnTo>
                    <a:pt x="43" y="159"/>
                  </a:lnTo>
                  <a:lnTo>
                    <a:pt x="46" y="147"/>
                  </a:lnTo>
                  <a:lnTo>
                    <a:pt x="53" y="138"/>
                  </a:lnTo>
                  <a:lnTo>
                    <a:pt x="58" y="129"/>
                  </a:lnTo>
                  <a:lnTo>
                    <a:pt x="66" y="124"/>
                  </a:lnTo>
                  <a:lnTo>
                    <a:pt x="72" y="121"/>
                  </a:lnTo>
                  <a:lnTo>
                    <a:pt x="79" y="118"/>
                  </a:lnTo>
                  <a:lnTo>
                    <a:pt x="84" y="116"/>
                  </a:lnTo>
                  <a:lnTo>
                    <a:pt x="87" y="116"/>
                  </a:lnTo>
                  <a:lnTo>
                    <a:pt x="89" y="116"/>
                  </a:lnTo>
                  <a:lnTo>
                    <a:pt x="87" y="118"/>
                  </a:lnTo>
                  <a:lnTo>
                    <a:pt x="87" y="121"/>
                  </a:lnTo>
                  <a:lnTo>
                    <a:pt x="85" y="126"/>
                  </a:lnTo>
                  <a:lnTo>
                    <a:pt x="84" y="131"/>
                  </a:lnTo>
                  <a:lnTo>
                    <a:pt x="82" y="138"/>
                  </a:lnTo>
                  <a:lnTo>
                    <a:pt x="79" y="146"/>
                  </a:lnTo>
                  <a:lnTo>
                    <a:pt x="77" y="156"/>
                  </a:lnTo>
                  <a:lnTo>
                    <a:pt x="74" y="165"/>
                  </a:lnTo>
                  <a:lnTo>
                    <a:pt x="71" y="177"/>
                  </a:lnTo>
                  <a:lnTo>
                    <a:pt x="69" y="188"/>
                  </a:lnTo>
                  <a:lnTo>
                    <a:pt x="67" y="198"/>
                  </a:lnTo>
                  <a:lnTo>
                    <a:pt x="69" y="208"/>
                  </a:lnTo>
                  <a:lnTo>
                    <a:pt x="74" y="218"/>
                  </a:lnTo>
                  <a:lnTo>
                    <a:pt x="81" y="228"/>
                  </a:lnTo>
                  <a:lnTo>
                    <a:pt x="90" y="238"/>
                  </a:lnTo>
                  <a:lnTo>
                    <a:pt x="103" y="249"/>
                  </a:lnTo>
                  <a:lnTo>
                    <a:pt x="121" y="259"/>
                  </a:lnTo>
                  <a:lnTo>
                    <a:pt x="143" y="270"/>
                  </a:lnTo>
                  <a:lnTo>
                    <a:pt x="167" y="284"/>
                  </a:lnTo>
                  <a:lnTo>
                    <a:pt x="197" y="297"/>
                  </a:lnTo>
                  <a:lnTo>
                    <a:pt x="226" y="308"/>
                  </a:lnTo>
                  <a:lnTo>
                    <a:pt x="259" y="316"/>
                  </a:lnTo>
                  <a:lnTo>
                    <a:pt x="290" y="325"/>
                  </a:lnTo>
                  <a:lnTo>
                    <a:pt x="320" y="331"/>
                  </a:lnTo>
                  <a:lnTo>
                    <a:pt x="347" y="336"/>
                  </a:lnTo>
                  <a:lnTo>
                    <a:pt x="370" y="339"/>
                  </a:lnTo>
                  <a:lnTo>
                    <a:pt x="388" y="341"/>
                  </a:lnTo>
                  <a:lnTo>
                    <a:pt x="400" y="343"/>
                  </a:lnTo>
                  <a:lnTo>
                    <a:pt x="403" y="343"/>
                  </a:lnTo>
                  <a:lnTo>
                    <a:pt x="392" y="352"/>
                  </a:lnTo>
                  <a:lnTo>
                    <a:pt x="375" y="359"/>
                  </a:lnTo>
                  <a:lnTo>
                    <a:pt x="357" y="361"/>
                  </a:lnTo>
                  <a:lnTo>
                    <a:pt x="336" y="361"/>
                  </a:lnTo>
                  <a:lnTo>
                    <a:pt x="316" y="357"/>
                  </a:lnTo>
                  <a:lnTo>
                    <a:pt x="295" y="354"/>
                  </a:lnTo>
                  <a:lnTo>
                    <a:pt x="277" y="347"/>
                  </a:lnTo>
                  <a:lnTo>
                    <a:pt x="259" y="341"/>
                  </a:lnTo>
                  <a:lnTo>
                    <a:pt x="246" y="334"/>
                  </a:lnTo>
                  <a:lnTo>
                    <a:pt x="238" y="328"/>
                  </a:lnTo>
                  <a:lnTo>
                    <a:pt x="231" y="321"/>
                  </a:lnTo>
                  <a:lnTo>
                    <a:pt x="225" y="318"/>
                  </a:lnTo>
                  <a:lnTo>
                    <a:pt x="218" y="315"/>
                  </a:lnTo>
                  <a:lnTo>
                    <a:pt x="212" y="315"/>
                  </a:lnTo>
                  <a:lnTo>
                    <a:pt x="205" y="315"/>
                  </a:lnTo>
                  <a:lnTo>
                    <a:pt x="200" y="316"/>
                  </a:lnTo>
                  <a:lnTo>
                    <a:pt x="195" y="316"/>
                  </a:lnTo>
                  <a:lnTo>
                    <a:pt x="192" y="318"/>
                  </a:lnTo>
                  <a:lnTo>
                    <a:pt x="190" y="320"/>
                  </a:lnTo>
                  <a:lnTo>
                    <a:pt x="189" y="320"/>
                  </a:lnTo>
                  <a:lnTo>
                    <a:pt x="190" y="333"/>
                  </a:lnTo>
                  <a:lnTo>
                    <a:pt x="197" y="346"/>
                  </a:lnTo>
                  <a:lnTo>
                    <a:pt x="208" y="361"/>
                  </a:lnTo>
                  <a:lnTo>
                    <a:pt x="221" y="374"/>
                  </a:lnTo>
                  <a:lnTo>
                    <a:pt x="238" y="387"/>
                  </a:lnTo>
                  <a:lnTo>
                    <a:pt x="252" y="400"/>
                  </a:lnTo>
                  <a:lnTo>
                    <a:pt x="267" y="410"/>
                  </a:lnTo>
                  <a:lnTo>
                    <a:pt x="280" y="416"/>
                  </a:lnTo>
                  <a:lnTo>
                    <a:pt x="289" y="423"/>
                  </a:lnTo>
                  <a:lnTo>
                    <a:pt x="292" y="425"/>
                  </a:lnTo>
                  <a:lnTo>
                    <a:pt x="269" y="428"/>
                  </a:lnTo>
                  <a:lnTo>
                    <a:pt x="248" y="426"/>
                  </a:lnTo>
                  <a:lnTo>
                    <a:pt x="230" y="418"/>
                  </a:lnTo>
                  <a:lnTo>
                    <a:pt x="212" y="406"/>
                  </a:lnTo>
                  <a:lnTo>
                    <a:pt x="198" y="392"/>
                  </a:lnTo>
                  <a:lnTo>
                    <a:pt x="185" y="377"/>
                  </a:lnTo>
                  <a:lnTo>
                    <a:pt x="177" y="362"/>
                  </a:lnTo>
                  <a:lnTo>
                    <a:pt x="169" y="351"/>
                  </a:lnTo>
                  <a:lnTo>
                    <a:pt x="166" y="343"/>
                  </a:lnTo>
                  <a:lnTo>
                    <a:pt x="164" y="339"/>
                  </a:lnTo>
                  <a:lnTo>
                    <a:pt x="133" y="393"/>
                  </a:lnTo>
                  <a:lnTo>
                    <a:pt x="139" y="426"/>
                  </a:lnTo>
                  <a:lnTo>
                    <a:pt x="153" y="426"/>
                  </a:lnTo>
                  <a:lnTo>
                    <a:pt x="169" y="429"/>
                  </a:lnTo>
                  <a:lnTo>
                    <a:pt x="189" y="436"/>
                  </a:lnTo>
                  <a:lnTo>
                    <a:pt x="210" y="443"/>
                  </a:lnTo>
                  <a:lnTo>
                    <a:pt x="231" y="452"/>
                  </a:lnTo>
                  <a:lnTo>
                    <a:pt x="256" y="461"/>
                  </a:lnTo>
                  <a:lnTo>
                    <a:pt x="279" y="469"/>
                  </a:lnTo>
                  <a:lnTo>
                    <a:pt x="302" y="475"/>
                  </a:lnTo>
                  <a:lnTo>
                    <a:pt x="325" y="480"/>
                  </a:lnTo>
                  <a:lnTo>
                    <a:pt x="346" y="484"/>
                  </a:lnTo>
                  <a:lnTo>
                    <a:pt x="369" y="479"/>
                  </a:lnTo>
                  <a:lnTo>
                    <a:pt x="392" y="465"/>
                  </a:lnTo>
                  <a:lnTo>
                    <a:pt x="415" y="446"/>
                  </a:lnTo>
                  <a:lnTo>
                    <a:pt x="438" y="421"/>
                  </a:lnTo>
                  <a:lnTo>
                    <a:pt x="459" y="393"/>
                  </a:lnTo>
                  <a:lnTo>
                    <a:pt x="478" y="364"/>
                  </a:lnTo>
                  <a:lnTo>
                    <a:pt x="496" y="334"/>
                  </a:lnTo>
                  <a:lnTo>
                    <a:pt x="513" y="310"/>
                  </a:lnTo>
                  <a:lnTo>
                    <a:pt x="524" y="288"/>
                  </a:lnTo>
                  <a:lnTo>
                    <a:pt x="531" y="275"/>
                  </a:lnTo>
                  <a:lnTo>
                    <a:pt x="534" y="264"/>
                  </a:lnTo>
                  <a:lnTo>
                    <a:pt x="537" y="252"/>
                  </a:lnTo>
                  <a:lnTo>
                    <a:pt x="537" y="239"/>
                  </a:lnTo>
                  <a:lnTo>
                    <a:pt x="536" y="226"/>
                  </a:lnTo>
                  <a:lnTo>
                    <a:pt x="534" y="213"/>
                  </a:lnTo>
                  <a:lnTo>
                    <a:pt x="531" y="200"/>
                  </a:lnTo>
                  <a:lnTo>
                    <a:pt x="526" y="188"/>
                  </a:lnTo>
                  <a:lnTo>
                    <a:pt x="523" y="179"/>
                  </a:lnTo>
                  <a:lnTo>
                    <a:pt x="518" y="170"/>
                  </a:lnTo>
                  <a:lnTo>
                    <a:pt x="513" y="165"/>
                  </a:lnTo>
                  <a:lnTo>
                    <a:pt x="510" y="162"/>
                  </a:lnTo>
                  <a:lnTo>
                    <a:pt x="506" y="157"/>
                  </a:lnTo>
                  <a:lnTo>
                    <a:pt x="505" y="154"/>
                  </a:lnTo>
                  <a:lnTo>
                    <a:pt x="503" y="149"/>
                  </a:lnTo>
                  <a:lnTo>
                    <a:pt x="503" y="146"/>
                  </a:lnTo>
                  <a:lnTo>
                    <a:pt x="503" y="143"/>
                  </a:lnTo>
                  <a:lnTo>
                    <a:pt x="503" y="139"/>
                  </a:lnTo>
                  <a:lnTo>
                    <a:pt x="503" y="138"/>
                  </a:lnTo>
                  <a:lnTo>
                    <a:pt x="505" y="136"/>
                  </a:lnTo>
                  <a:lnTo>
                    <a:pt x="503" y="134"/>
                  </a:lnTo>
                  <a:close/>
                </a:path>
              </a:pathLst>
            </a:custGeom>
            <a:solidFill>
              <a:srgbClr val="66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9243" name="Picture 1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581400"/>
            <a:ext cx="1370013"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833690" name="Rectangle 154"/>
          <p:cNvSpPr>
            <a:spLocks noChangeArrowheads="1"/>
          </p:cNvSpPr>
          <p:nvPr/>
        </p:nvSpPr>
        <p:spPr bwMode="auto">
          <a:xfrm>
            <a:off x="4291806" y="266700"/>
            <a:ext cx="4522788" cy="609600"/>
          </a:xfrm>
          <a:prstGeom prst="rect">
            <a:avLst/>
          </a:prstGeom>
          <a:noFill/>
          <a:ln w="9525">
            <a:noFill/>
            <a:miter lim="800000"/>
            <a:headEnd/>
            <a:tailEnd/>
          </a:ln>
          <a:effectLst/>
        </p:spPr>
        <p:txBody>
          <a:bodyPr anchor="ctr"/>
          <a:lstStyle/>
          <a:p>
            <a:pPr algn="ctr"/>
            <a:r>
              <a:rPr lang="fr-CH" sz="2000" dirty="0">
                <a:effectLst>
                  <a:outerShdw blurRad="38100" dist="38100" dir="2700000" algn="tl">
                    <a:srgbClr val="000000"/>
                  </a:outerShdw>
                </a:effectLst>
                <a:latin typeface="Arial Black" charset="0"/>
              </a:rPr>
              <a:t>Le processus d’entretien SAP</a:t>
            </a:r>
          </a:p>
        </p:txBody>
      </p:sp>
      <p:pic>
        <p:nvPicPr>
          <p:cNvPr id="15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671224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B5DCA4B6-52DF-2449-9EA6-0FBE0067E6A6}" type="slidenum">
              <a:rPr lang="fr-CA" sz="1200">
                <a:solidFill>
                  <a:schemeClr val="tx1"/>
                </a:solidFill>
                <a:latin typeface="Arial" charset="0"/>
              </a:rPr>
              <a:pPr eaLnBrk="1" hangingPunct="1"/>
              <a:t>15</a:t>
            </a:fld>
            <a:endParaRPr lang="fr-CA" sz="1200">
              <a:solidFill>
                <a:schemeClr val="tx1"/>
              </a:solidFill>
              <a:latin typeface="Arial" charset="0"/>
            </a:endParaRPr>
          </a:p>
        </p:txBody>
      </p:sp>
      <p:sp>
        <p:nvSpPr>
          <p:cNvPr id="35843" name="Espace réservé du pied de page 4"/>
          <p:cNvSpPr>
            <a:spLocks noGrp="1"/>
          </p:cNvSpPr>
          <p:nvPr>
            <p:ph type="ftr" sz="quarter" idx="12"/>
          </p:nvPr>
        </p:nvSpPr>
        <p:spPr/>
        <p:txBody>
          <a:bodyPr/>
          <a:lstStyle/>
          <a:p>
            <a:pPr>
              <a:defRPr/>
            </a:pPr>
            <a:endParaRPr lang="fr-CA" smtClean="0"/>
          </a:p>
        </p:txBody>
      </p:sp>
      <p:sp>
        <p:nvSpPr>
          <p:cNvPr id="831490" name="Rectangle 2"/>
          <p:cNvSpPr>
            <a:spLocks noChangeArrowheads="1"/>
          </p:cNvSpPr>
          <p:nvPr/>
        </p:nvSpPr>
        <p:spPr bwMode="auto">
          <a:xfrm>
            <a:off x="3349626" y="304800"/>
            <a:ext cx="5605462" cy="609600"/>
          </a:xfrm>
          <a:prstGeom prst="rect">
            <a:avLst/>
          </a:prstGeom>
          <a:noFill/>
          <a:ln w="9525">
            <a:noFill/>
            <a:miter lim="800000"/>
            <a:headEnd/>
            <a:tailEnd/>
          </a:ln>
        </p:spPr>
        <p:txBody>
          <a:bodyPr/>
          <a:lstStyle/>
          <a:p>
            <a:pPr eaLnBrk="0" hangingPunct="0">
              <a:buClr>
                <a:srgbClr val="FFFF00"/>
              </a:buClr>
              <a:buSzPct val="60000"/>
              <a:buFont typeface="Monotype Sorts" charset="0"/>
              <a:buNone/>
            </a:pPr>
            <a:r>
              <a:rPr kumimoji="1" lang="fr-CA" sz="2800" b="1" dirty="0">
                <a:effectLst>
                  <a:outerShdw blurRad="38100" dist="38100" dir="2700000" algn="tl">
                    <a:srgbClr val="000000"/>
                  </a:outerShdw>
                </a:effectLst>
                <a:latin typeface="Times New Roman" charset="0"/>
              </a:rPr>
              <a:t>Exemple d’un module SAP- PM</a:t>
            </a:r>
          </a:p>
        </p:txBody>
      </p:sp>
      <p:sp>
        <p:nvSpPr>
          <p:cNvPr id="831492" name="Text Box 4"/>
          <p:cNvSpPr txBox="1">
            <a:spLocks noChangeArrowheads="1"/>
          </p:cNvSpPr>
          <p:nvPr/>
        </p:nvSpPr>
        <p:spPr bwMode="auto">
          <a:xfrm>
            <a:off x="1066800" y="318452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77850" indent="-577850" eaLnBrk="0" hangingPunct="0">
              <a:tabLst>
                <a:tab pos="2289175" algn="l"/>
              </a:tabLst>
              <a:defRPr sz="2800">
                <a:solidFill>
                  <a:schemeClr val="hlink"/>
                </a:solidFill>
                <a:latin typeface="Garamond" charset="0"/>
                <a:ea typeface="ＭＳ Ｐゴシック" charset="0"/>
                <a:cs typeface="Arial" charset="0"/>
              </a:defRPr>
            </a:lvl1pPr>
            <a:lvl2pPr marL="742950" indent="-285750" eaLnBrk="0" hangingPunct="0">
              <a:tabLst>
                <a:tab pos="2289175" algn="l"/>
              </a:tabLst>
              <a:defRPr sz="2800">
                <a:solidFill>
                  <a:schemeClr val="hlink"/>
                </a:solidFill>
                <a:latin typeface="Garamond" charset="0"/>
                <a:ea typeface="Arial" charset="0"/>
                <a:cs typeface="Arial" charset="0"/>
              </a:defRPr>
            </a:lvl2pPr>
            <a:lvl3pPr marL="1143000" indent="-228600" eaLnBrk="0" hangingPunct="0">
              <a:tabLst>
                <a:tab pos="2289175" algn="l"/>
              </a:tabLst>
              <a:defRPr sz="2800">
                <a:solidFill>
                  <a:schemeClr val="hlink"/>
                </a:solidFill>
                <a:latin typeface="Garamond" charset="0"/>
                <a:ea typeface="Arial" charset="0"/>
                <a:cs typeface="Arial" charset="0"/>
              </a:defRPr>
            </a:lvl3pPr>
            <a:lvl4pPr marL="1600200" indent="-228600" eaLnBrk="0" hangingPunct="0">
              <a:tabLst>
                <a:tab pos="2289175" algn="l"/>
              </a:tabLst>
              <a:defRPr sz="2800">
                <a:solidFill>
                  <a:schemeClr val="hlink"/>
                </a:solidFill>
                <a:latin typeface="Garamond" charset="0"/>
                <a:ea typeface="Arial" charset="0"/>
                <a:cs typeface="Arial" charset="0"/>
              </a:defRPr>
            </a:lvl4pPr>
            <a:lvl5pPr marL="2057400" indent="-228600" eaLnBrk="0" hangingPunct="0">
              <a:tabLst>
                <a:tab pos="2289175" algn="l"/>
              </a:tabLst>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9pPr>
          </a:lstStyle>
          <a:p>
            <a:endParaRPr kumimoji="1" lang="fr-CH" sz="1200" b="1">
              <a:solidFill>
                <a:schemeClr val="bg1"/>
              </a:solidFill>
              <a:latin typeface="Comic Sans MS" charset="0"/>
            </a:endParaRPr>
          </a:p>
          <a:p>
            <a:pPr>
              <a:lnSpc>
                <a:spcPct val="150000"/>
              </a:lnSpc>
            </a:pPr>
            <a:r>
              <a:rPr kumimoji="1" lang="fr-CA" sz="1200">
                <a:solidFill>
                  <a:schemeClr val="bg1"/>
                </a:solidFill>
                <a:latin typeface="Comic Sans MS" charset="0"/>
                <a:sym typeface="Monotype Sorts" charset="0"/>
              </a:rPr>
              <a:t>	</a:t>
            </a:r>
          </a:p>
        </p:txBody>
      </p:sp>
      <p:sp>
        <p:nvSpPr>
          <p:cNvPr id="41990" name="Rectangle 5"/>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41991" name="Rectangle 6"/>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41992" name="Text Box 7"/>
          <p:cNvSpPr txBox="1">
            <a:spLocks noChangeArrowheads="1"/>
          </p:cNvSpPr>
          <p:nvPr/>
        </p:nvSpPr>
        <p:spPr bwMode="auto">
          <a:xfrm>
            <a:off x="304800" y="914400"/>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endParaRPr lang="fr-CH" sz="3000">
              <a:solidFill>
                <a:srgbClr val="FFCC00"/>
              </a:solidFill>
              <a:latin typeface="Times New Roman" charset="0"/>
            </a:endParaRPr>
          </a:p>
        </p:txBody>
      </p:sp>
      <p:sp>
        <p:nvSpPr>
          <p:cNvPr id="41993" name="Text Box 8"/>
          <p:cNvSpPr txBox="1">
            <a:spLocks noChangeArrowheads="1"/>
          </p:cNvSpPr>
          <p:nvPr/>
        </p:nvSpPr>
        <p:spPr bwMode="auto">
          <a:xfrm>
            <a:off x="1965325" y="2403475"/>
            <a:ext cx="519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41994" name="Text Box 9"/>
          <p:cNvSpPr txBox="1">
            <a:spLocks noChangeArrowheads="1"/>
          </p:cNvSpPr>
          <p:nvPr/>
        </p:nvSpPr>
        <p:spPr bwMode="auto">
          <a:xfrm>
            <a:off x="2438400" y="2514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41995" name="Text Box 10"/>
          <p:cNvSpPr txBox="1">
            <a:spLocks noChangeArrowheads="1"/>
          </p:cNvSpPr>
          <p:nvPr/>
        </p:nvSpPr>
        <p:spPr bwMode="auto">
          <a:xfrm>
            <a:off x="898525" y="3013075"/>
            <a:ext cx="611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41996" name="Text Box 11"/>
          <p:cNvSpPr txBox="1">
            <a:spLocks noChangeArrowheads="1"/>
          </p:cNvSpPr>
          <p:nvPr/>
        </p:nvSpPr>
        <p:spPr bwMode="auto">
          <a:xfrm>
            <a:off x="1981200" y="20574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a:solidFill>
                <a:schemeClr val="folHlink"/>
              </a:solidFill>
              <a:latin typeface="Arial" charset="0"/>
            </a:endParaRPr>
          </a:p>
        </p:txBody>
      </p:sp>
      <p:grpSp>
        <p:nvGrpSpPr>
          <p:cNvPr id="41997" name="Group 12"/>
          <p:cNvGrpSpPr>
            <a:grpSpLocks/>
          </p:cNvGrpSpPr>
          <p:nvPr/>
        </p:nvGrpSpPr>
        <p:grpSpPr bwMode="auto">
          <a:xfrm>
            <a:off x="0" y="1263650"/>
            <a:ext cx="8188325" cy="5594350"/>
            <a:chOff x="-144" y="796"/>
            <a:chExt cx="5158" cy="3524"/>
          </a:xfrm>
        </p:grpSpPr>
        <p:grpSp>
          <p:nvGrpSpPr>
            <p:cNvPr id="42018" name="Group 13"/>
            <p:cNvGrpSpPr>
              <a:grpSpLocks/>
            </p:cNvGrpSpPr>
            <p:nvPr/>
          </p:nvGrpSpPr>
          <p:grpSpPr bwMode="auto">
            <a:xfrm>
              <a:off x="-144" y="816"/>
              <a:ext cx="5158" cy="3504"/>
              <a:chOff x="-70" y="768"/>
              <a:chExt cx="5158" cy="3504"/>
            </a:xfrm>
          </p:grpSpPr>
          <p:grpSp>
            <p:nvGrpSpPr>
              <p:cNvPr id="42020" name="Group 14"/>
              <p:cNvGrpSpPr>
                <a:grpSpLocks/>
              </p:cNvGrpSpPr>
              <p:nvPr/>
            </p:nvGrpSpPr>
            <p:grpSpPr bwMode="auto">
              <a:xfrm>
                <a:off x="144" y="1104"/>
                <a:ext cx="1944" cy="960"/>
                <a:chOff x="144" y="1104"/>
                <a:chExt cx="1944" cy="960"/>
              </a:xfrm>
            </p:grpSpPr>
            <p:sp>
              <p:nvSpPr>
                <p:cNvPr id="42031" name="Rectangle 15"/>
                <p:cNvSpPr>
                  <a:spLocks noChangeArrowheads="1"/>
                </p:cNvSpPr>
                <p:nvPr/>
              </p:nvSpPr>
              <p:spPr bwMode="auto">
                <a:xfrm>
                  <a:off x="144" y="1104"/>
                  <a:ext cx="1944" cy="960"/>
                </a:xfrm>
                <a:prstGeom prst="rect">
                  <a:avLst/>
                </a:prstGeom>
                <a:gradFill rotWithShape="0">
                  <a:gsLst>
                    <a:gs pos="0">
                      <a:srgbClr val="767600"/>
                    </a:gs>
                    <a:gs pos="100000">
                      <a:srgbClr val="FFFF00"/>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fr-CA" sz="2400" b="1">
                    <a:solidFill>
                      <a:schemeClr val="bg1"/>
                    </a:solidFill>
                    <a:latin typeface="Arial" charset="0"/>
                  </a:endParaRPr>
                </a:p>
              </p:txBody>
            </p:sp>
            <p:sp>
              <p:nvSpPr>
                <p:cNvPr id="42032" name="Text Box 16"/>
                <p:cNvSpPr txBox="1">
                  <a:spLocks noChangeArrowheads="1"/>
                </p:cNvSpPr>
                <p:nvPr/>
              </p:nvSpPr>
              <p:spPr bwMode="auto">
                <a:xfrm>
                  <a:off x="187" y="1104"/>
                  <a:ext cx="1757"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r>
                    <a:rPr lang="fr-CH" sz="2000" b="1">
                      <a:solidFill>
                        <a:schemeClr val="tx1"/>
                      </a:solidFill>
                      <a:latin typeface="Arial" charset="0"/>
                    </a:rPr>
                    <a:t>Ressources humaines et paie</a:t>
                  </a:r>
                </a:p>
              </p:txBody>
            </p:sp>
          </p:grpSp>
          <p:sp>
            <p:nvSpPr>
              <p:cNvPr id="42021" name="Rectangle 17"/>
              <p:cNvSpPr>
                <a:spLocks noChangeArrowheads="1"/>
              </p:cNvSpPr>
              <p:nvPr/>
            </p:nvSpPr>
            <p:spPr bwMode="auto">
              <a:xfrm>
                <a:off x="-70" y="883"/>
                <a:ext cx="1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spcBef>
                    <a:spcPct val="50000"/>
                  </a:spcBef>
                  <a:spcAft>
                    <a:spcPct val="30000"/>
                  </a:spcAft>
                </a:pPr>
                <a:endParaRPr lang="fr-CA" sz="2000" b="1">
                  <a:solidFill>
                    <a:schemeClr val="tx1"/>
                  </a:solidFill>
                  <a:latin typeface="Arial" charset="0"/>
                </a:endParaRPr>
              </a:p>
            </p:txBody>
          </p:sp>
          <p:sp>
            <p:nvSpPr>
              <p:cNvPr id="42022" name="Rectangle 18"/>
              <p:cNvSpPr>
                <a:spLocks noChangeArrowheads="1"/>
              </p:cNvSpPr>
              <p:nvPr/>
            </p:nvSpPr>
            <p:spPr bwMode="auto">
              <a:xfrm>
                <a:off x="312" y="2208"/>
                <a:ext cx="1944" cy="1200"/>
              </a:xfrm>
              <a:prstGeom prst="rect">
                <a:avLst/>
              </a:prstGeom>
              <a:gradFill rotWithShape="0">
                <a:gsLst>
                  <a:gs pos="0">
                    <a:srgbClr val="760000"/>
                  </a:gs>
                  <a:gs pos="100000">
                    <a:srgbClr val="FF0000"/>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fr-CA" sz="2400" b="1">
                  <a:solidFill>
                    <a:schemeClr val="bg1"/>
                  </a:solidFill>
                  <a:latin typeface="Arial" charset="0"/>
                </a:endParaRPr>
              </a:p>
            </p:txBody>
          </p:sp>
          <p:sp>
            <p:nvSpPr>
              <p:cNvPr id="42023" name="Text Box 19"/>
              <p:cNvSpPr txBox="1">
                <a:spLocks noChangeArrowheads="1"/>
              </p:cNvSpPr>
              <p:nvPr/>
            </p:nvSpPr>
            <p:spPr bwMode="auto">
              <a:xfrm>
                <a:off x="283" y="2256"/>
                <a:ext cx="1757" cy="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15000"/>
                  </a:spcBef>
                  <a:spcAft>
                    <a:spcPct val="20000"/>
                  </a:spcAft>
                </a:pPr>
                <a:r>
                  <a:rPr lang="fr-CH" sz="2000" b="1">
                    <a:solidFill>
                      <a:schemeClr val="bg1"/>
                    </a:solidFill>
                    <a:latin typeface="Arial" charset="0"/>
                  </a:rPr>
                  <a:t>Finances:</a:t>
                </a:r>
              </a:p>
              <a:p>
                <a:pPr>
                  <a:spcBef>
                    <a:spcPct val="15000"/>
                  </a:spcBef>
                  <a:spcAft>
                    <a:spcPct val="20000"/>
                  </a:spcAft>
                </a:pPr>
                <a:r>
                  <a:rPr lang="fr-CH" sz="2000" b="1">
                    <a:solidFill>
                      <a:schemeClr val="bg1"/>
                    </a:solidFill>
                    <a:latin typeface="Arial" charset="0"/>
                  </a:rPr>
                  <a:t>   </a:t>
                </a:r>
                <a:r>
                  <a:rPr lang="fr-CH" sz="1800" b="1">
                    <a:solidFill>
                      <a:schemeClr val="bg1"/>
                    </a:solidFill>
                    <a:latin typeface="Arial" charset="0"/>
                  </a:rPr>
                  <a:t>Grand-livre</a:t>
                </a:r>
              </a:p>
              <a:p>
                <a:pPr>
                  <a:spcBef>
                    <a:spcPct val="50000"/>
                  </a:spcBef>
                  <a:spcAft>
                    <a:spcPct val="30000"/>
                  </a:spcAft>
                </a:pPr>
                <a:r>
                  <a:rPr lang="fr-CH" sz="1800" b="1">
                    <a:solidFill>
                      <a:schemeClr val="bg1"/>
                    </a:solidFill>
                    <a:latin typeface="Arial" charset="0"/>
                  </a:rPr>
                  <a:t>   Contrôles de gestion</a:t>
                </a:r>
              </a:p>
              <a:p>
                <a:pPr>
                  <a:spcBef>
                    <a:spcPct val="50000"/>
                  </a:spcBef>
                  <a:spcAft>
                    <a:spcPct val="30000"/>
                  </a:spcAft>
                </a:pPr>
                <a:r>
                  <a:rPr lang="fr-CH" sz="1800" b="1">
                    <a:solidFill>
                      <a:schemeClr val="bg1"/>
                    </a:solidFill>
                    <a:latin typeface="Arial" charset="0"/>
                  </a:rPr>
                  <a:t>   Immobilisations</a:t>
                </a:r>
              </a:p>
            </p:txBody>
          </p:sp>
          <p:sp>
            <p:nvSpPr>
              <p:cNvPr id="831508" name="Rectangle 20"/>
              <p:cNvSpPr>
                <a:spLocks noChangeArrowheads="1"/>
              </p:cNvSpPr>
              <p:nvPr/>
            </p:nvSpPr>
            <p:spPr bwMode="auto">
              <a:xfrm>
                <a:off x="48" y="768"/>
                <a:ext cx="2400" cy="576"/>
              </a:xfrm>
              <a:prstGeom prst="rect">
                <a:avLst/>
              </a:prstGeom>
              <a:noFill/>
              <a:ln w="9525">
                <a:noFill/>
                <a:miter lim="800000"/>
                <a:headEnd/>
                <a:tailEnd/>
              </a:ln>
              <a:effectLst/>
            </p:spPr>
            <p:txBody>
              <a:bodyPr/>
              <a:lstStyle/>
              <a:p>
                <a:pPr marL="342900" indent="-342900" algn="ctr">
                  <a:spcBef>
                    <a:spcPct val="20000"/>
                  </a:spcBef>
                  <a:spcAft>
                    <a:spcPct val="30000"/>
                  </a:spcAft>
                  <a:buClr>
                    <a:schemeClr val="hlink"/>
                  </a:buClr>
                  <a:buSzPct val="70000"/>
                  <a:buFont typeface="Wingdings" pitchFamily="2" charset="2"/>
                  <a:buNone/>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sp>
            <p:nvSpPr>
              <p:cNvPr id="42025" name="Rectangle 21"/>
              <p:cNvSpPr>
                <a:spLocks noChangeArrowheads="1"/>
              </p:cNvSpPr>
              <p:nvPr/>
            </p:nvSpPr>
            <p:spPr bwMode="auto">
              <a:xfrm>
                <a:off x="192" y="3600"/>
                <a:ext cx="4896" cy="672"/>
              </a:xfrm>
              <a:prstGeom prst="rect">
                <a:avLst/>
              </a:prstGeom>
              <a:gradFill rotWithShape="0">
                <a:gsLst>
                  <a:gs pos="0">
                    <a:srgbClr val="005E76"/>
                  </a:gs>
                  <a:gs pos="100000">
                    <a:srgbClr val="00CCFF"/>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fr-CA" sz="2400" b="1">
                  <a:solidFill>
                    <a:schemeClr val="bg1"/>
                  </a:solidFill>
                  <a:latin typeface="Arial" charset="0"/>
                </a:endParaRPr>
              </a:p>
            </p:txBody>
          </p:sp>
          <p:sp>
            <p:nvSpPr>
              <p:cNvPr id="42026" name="Text Box 22"/>
              <p:cNvSpPr txBox="1">
                <a:spLocks noChangeArrowheads="1"/>
              </p:cNvSpPr>
              <p:nvPr/>
            </p:nvSpPr>
            <p:spPr bwMode="auto">
              <a:xfrm>
                <a:off x="348" y="3600"/>
                <a:ext cx="44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r>
                  <a:rPr lang="fr-CH" sz="2000" b="1">
                    <a:solidFill>
                      <a:schemeClr val="tx1"/>
                    </a:solidFill>
                    <a:latin typeface="Arial" charset="0"/>
                  </a:rPr>
                  <a:t>               Portail d’entreprise et Entrepôt de données    </a:t>
                </a:r>
              </a:p>
            </p:txBody>
          </p:sp>
          <p:grpSp>
            <p:nvGrpSpPr>
              <p:cNvPr id="42027" name="Group 23"/>
              <p:cNvGrpSpPr>
                <a:grpSpLocks/>
              </p:cNvGrpSpPr>
              <p:nvPr/>
            </p:nvGrpSpPr>
            <p:grpSpPr bwMode="auto">
              <a:xfrm>
                <a:off x="258" y="2064"/>
                <a:ext cx="1008" cy="1536"/>
                <a:chOff x="258" y="2064"/>
                <a:chExt cx="1008" cy="1536"/>
              </a:xfrm>
            </p:grpSpPr>
            <p:sp>
              <p:nvSpPr>
                <p:cNvPr id="42028" name="Line 24"/>
                <p:cNvSpPr>
                  <a:spLocks noChangeShapeType="1"/>
                </p:cNvSpPr>
                <p:nvPr/>
              </p:nvSpPr>
              <p:spPr bwMode="auto">
                <a:xfrm>
                  <a:off x="1170" y="2064"/>
                  <a:ext cx="0" cy="144"/>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29" name="Line 25"/>
                <p:cNvSpPr>
                  <a:spLocks noChangeShapeType="1"/>
                </p:cNvSpPr>
                <p:nvPr/>
              </p:nvSpPr>
              <p:spPr bwMode="auto">
                <a:xfrm>
                  <a:off x="258" y="2064"/>
                  <a:ext cx="0" cy="1536"/>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30" name="Line 26"/>
                <p:cNvSpPr>
                  <a:spLocks noChangeShapeType="1"/>
                </p:cNvSpPr>
                <p:nvPr/>
              </p:nvSpPr>
              <p:spPr bwMode="auto">
                <a:xfrm>
                  <a:off x="1266" y="3408"/>
                  <a:ext cx="0" cy="192"/>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2019" name="Rectangle 27"/>
            <p:cNvSpPr>
              <a:spLocks noChangeArrowheads="1"/>
            </p:cNvSpPr>
            <p:nvPr/>
          </p:nvSpPr>
          <p:spPr bwMode="auto">
            <a:xfrm>
              <a:off x="173" y="796"/>
              <a:ext cx="197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lnSpc>
                  <a:spcPct val="50000"/>
                </a:lnSpc>
                <a:spcBef>
                  <a:spcPct val="20000"/>
                </a:spcBef>
                <a:spcAft>
                  <a:spcPct val="30000"/>
                </a:spcAft>
              </a:pPr>
              <a:r>
                <a:rPr lang="fr-FR" sz="2000" b="1">
                  <a:solidFill>
                    <a:schemeClr val="folHlink"/>
                  </a:solidFill>
                  <a:latin typeface="Arial" charset="0"/>
                </a:rPr>
                <a:t>Gestion des ressources </a:t>
              </a:r>
            </a:p>
            <a:p>
              <a:pPr eaLnBrk="0" hangingPunct="0">
                <a:lnSpc>
                  <a:spcPct val="50000"/>
                </a:lnSpc>
                <a:spcBef>
                  <a:spcPct val="20000"/>
                </a:spcBef>
                <a:spcAft>
                  <a:spcPct val="30000"/>
                </a:spcAft>
              </a:pPr>
              <a:r>
                <a:rPr lang="fr-FR" sz="2000" b="1">
                  <a:solidFill>
                    <a:schemeClr val="folHlink"/>
                  </a:solidFill>
                  <a:latin typeface="Arial" charset="0"/>
                </a:rPr>
                <a:t>financières et humaines</a:t>
              </a:r>
              <a:endParaRPr lang="fr-CH" sz="2000" b="1">
                <a:solidFill>
                  <a:schemeClr val="folHlink"/>
                </a:solidFill>
                <a:latin typeface="Arial" charset="0"/>
              </a:endParaRPr>
            </a:p>
          </p:txBody>
        </p:sp>
      </p:grpSp>
      <p:grpSp>
        <p:nvGrpSpPr>
          <p:cNvPr id="6" name="Group 28"/>
          <p:cNvGrpSpPr>
            <a:grpSpLocks/>
          </p:cNvGrpSpPr>
          <p:nvPr/>
        </p:nvGrpSpPr>
        <p:grpSpPr bwMode="auto">
          <a:xfrm>
            <a:off x="3233738" y="1143000"/>
            <a:ext cx="5453062" cy="4572000"/>
            <a:chOff x="2037" y="720"/>
            <a:chExt cx="3723" cy="2880"/>
          </a:xfrm>
        </p:grpSpPr>
        <p:grpSp>
          <p:nvGrpSpPr>
            <p:cNvPr id="41999" name="Group 29"/>
            <p:cNvGrpSpPr>
              <a:grpSpLocks/>
            </p:cNvGrpSpPr>
            <p:nvPr/>
          </p:nvGrpSpPr>
          <p:grpSpPr bwMode="auto">
            <a:xfrm>
              <a:off x="2037" y="720"/>
              <a:ext cx="3723" cy="2880"/>
              <a:chOff x="2028" y="720"/>
              <a:chExt cx="3723" cy="2880"/>
            </a:xfrm>
          </p:grpSpPr>
          <p:grpSp>
            <p:nvGrpSpPr>
              <p:cNvPr id="42011" name="Group 30"/>
              <p:cNvGrpSpPr>
                <a:grpSpLocks/>
              </p:cNvGrpSpPr>
              <p:nvPr/>
            </p:nvGrpSpPr>
            <p:grpSpPr bwMode="auto">
              <a:xfrm>
                <a:off x="2343" y="1152"/>
                <a:ext cx="3408" cy="2256"/>
                <a:chOff x="2343" y="1152"/>
                <a:chExt cx="3408" cy="2256"/>
              </a:xfrm>
            </p:grpSpPr>
            <p:sp>
              <p:nvSpPr>
                <p:cNvPr id="42016" name="Rectangle 31"/>
                <p:cNvSpPr>
                  <a:spLocks noChangeArrowheads="1"/>
                </p:cNvSpPr>
                <p:nvPr/>
              </p:nvSpPr>
              <p:spPr bwMode="auto">
                <a:xfrm>
                  <a:off x="2343" y="1152"/>
                  <a:ext cx="3408" cy="2256"/>
                </a:xfrm>
                <a:prstGeom prst="rect">
                  <a:avLst/>
                </a:prstGeom>
                <a:gradFill rotWithShape="0">
                  <a:gsLst>
                    <a:gs pos="0">
                      <a:srgbClr val="030906"/>
                    </a:gs>
                    <a:gs pos="100000">
                      <a:srgbClr val="339966"/>
                    </a:gs>
                  </a:gsLst>
                  <a:lin ang="189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a:endParaRPr lang="fr-CA" sz="2400" b="1">
                    <a:solidFill>
                      <a:schemeClr val="bg1"/>
                    </a:solidFill>
                    <a:latin typeface="Arial" charset="0"/>
                  </a:endParaRPr>
                </a:p>
              </p:txBody>
            </p:sp>
            <p:sp>
              <p:nvSpPr>
                <p:cNvPr id="42017" name="Text Box 32"/>
                <p:cNvSpPr txBox="1">
                  <a:spLocks noChangeArrowheads="1"/>
                </p:cNvSpPr>
                <p:nvPr/>
              </p:nvSpPr>
              <p:spPr bwMode="auto">
                <a:xfrm>
                  <a:off x="2488" y="1175"/>
                  <a:ext cx="111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endParaRPr lang="fr-CA" sz="2000" b="1">
                    <a:solidFill>
                      <a:schemeClr val="tx1"/>
                    </a:solidFill>
                    <a:latin typeface="Arial" charset="0"/>
                  </a:endParaRPr>
                </a:p>
              </p:txBody>
            </p:sp>
          </p:grpSp>
          <p:sp>
            <p:nvSpPr>
              <p:cNvPr id="831521" name="Rectangle 33"/>
              <p:cNvSpPr>
                <a:spLocks noChangeArrowheads="1"/>
              </p:cNvSpPr>
              <p:nvPr/>
            </p:nvSpPr>
            <p:spPr bwMode="auto">
              <a:xfrm>
                <a:off x="2496" y="720"/>
                <a:ext cx="3119" cy="576"/>
              </a:xfrm>
              <a:prstGeom prst="rect">
                <a:avLst/>
              </a:prstGeom>
              <a:noFill/>
              <a:ln w="9525">
                <a:noFill/>
                <a:miter lim="800000"/>
                <a:headEnd/>
                <a:tailEnd/>
              </a:ln>
              <a:effectLst/>
            </p:spPr>
            <p:txBody>
              <a:bodyPr/>
              <a:lstStyle/>
              <a:p>
                <a:pPr marL="342900" indent="-342900" algn="ctr">
                  <a:spcBef>
                    <a:spcPct val="20000"/>
                  </a:spcBef>
                  <a:spcAft>
                    <a:spcPct val="30000"/>
                  </a:spcAft>
                  <a:buClr>
                    <a:schemeClr val="hlink"/>
                  </a:buClr>
                  <a:buSzPct val="70000"/>
                  <a:buFont typeface="Wingdings" charset="0"/>
                  <a:buNone/>
                </a:pPr>
                <a:r>
                  <a:rPr lang="fr-FR" sz="2000" b="1">
                    <a:solidFill>
                      <a:schemeClr val="folHlink"/>
                    </a:solidFill>
                    <a:effectLst>
                      <a:outerShdw blurRad="38100" dist="38100" dir="2700000" algn="tl">
                        <a:srgbClr val="000000"/>
                      </a:outerShdw>
                    </a:effectLst>
                    <a:latin typeface="Arial" charset="0"/>
                  </a:rPr>
                  <a:t>Gestion intégrée de l’entretien, des stocks et de la production</a:t>
                </a:r>
              </a:p>
            </p:txBody>
          </p:sp>
          <p:sp>
            <p:nvSpPr>
              <p:cNvPr id="42013" name="Line 34"/>
              <p:cNvSpPr>
                <a:spLocks noChangeShapeType="1"/>
              </p:cNvSpPr>
              <p:nvPr/>
            </p:nvSpPr>
            <p:spPr bwMode="auto">
              <a:xfrm>
                <a:off x="3888" y="3408"/>
                <a:ext cx="0" cy="192"/>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4" name="Line 35"/>
              <p:cNvSpPr>
                <a:spLocks noChangeShapeType="1"/>
              </p:cNvSpPr>
              <p:nvPr/>
            </p:nvSpPr>
            <p:spPr bwMode="auto">
              <a:xfrm flipH="1">
                <a:off x="2028" y="1632"/>
                <a:ext cx="336" cy="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2015" name="Line 36"/>
              <p:cNvSpPr>
                <a:spLocks noChangeShapeType="1"/>
              </p:cNvSpPr>
              <p:nvPr/>
            </p:nvSpPr>
            <p:spPr bwMode="auto">
              <a:xfrm flipH="1">
                <a:off x="2181" y="2784"/>
                <a:ext cx="192" cy="0"/>
              </a:xfrm>
              <a:prstGeom prst="line">
                <a:avLst/>
              </a:prstGeom>
              <a:noFill/>
              <a:ln w="254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2000" name="Group 37"/>
            <p:cNvGrpSpPr>
              <a:grpSpLocks/>
            </p:cNvGrpSpPr>
            <p:nvPr/>
          </p:nvGrpSpPr>
          <p:grpSpPr bwMode="auto">
            <a:xfrm>
              <a:off x="2391" y="1422"/>
              <a:ext cx="3129" cy="1890"/>
              <a:chOff x="2391" y="1422"/>
              <a:chExt cx="3129" cy="1890"/>
            </a:xfrm>
          </p:grpSpPr>
          <p:sp>
            <p:nvSpPr>
              <p:cNvPr id="42001" name="Text Box 38"/>
              <p:cNvSpPr txBox="1">
                <a:spLocks noChangeArrowheads="1"/>
              </p:cNvSpPr>
              <p:nvPr/>
            </p:nvSpPr>
            <p:spPr bwMode="auto">
              <a:xfrm>
                <a:off x="5175" y="2455"/>
                <a:ext cx="18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20000"/>
                  </a:spcBef>
                  <a:spcAft>
                    <a:spcPct val="30000"/>
                  </a:spcAft>
                  <a:buFontTx/>
                  <a:buChar char="•"/>
                </a:pPr>
                <a:endParaRPr lang="fr-CA" sz="2000" b="1">
                  <a:solidFill>
                    <a:schemeClr val="tx1"/>
                  </a:solidFill>
                  <a:latin typeface="Arial" charset="0"/>
                </a:endParaRPr>
              </a:p>
            </p:txBody>
          </p:sp>
          <p:grpSp>
            <p:nvGrpSpPr>
              <p:cNvPr id="42002" name="Group 39"/>
              <p:cNvGrpSpPr>
                <a:grpSpLocks/>
              </p:cNvGrpSpPr>
              <p:nvPr/>
            </p:nvGrpSpPr>
            <p:grpSpPr bwMode="auto">
              <a:xfrm>
                <a:off x="2391" y="1422"/>
                <a:ext cx="3081" cy="576"/>
                <a:chOff x="2736" y="1485"/>
                <a:chExt cx="2784" cy="576"/>
              </a:xfrm>
            </p:grpSpPr>
            <p:sp>
              <p:nvSpPr>
                <p:cNvPr id="831528" name="Rectangle 40"/>
                <p:cNvSpPr>
                  <a:spLocks noChangeArrowheads="1"/>
                </p:cNvSpPr>
                <p:nvPr/>
              </p:nvSpPr>
              <p:spPr bwMode="auto">
                <a:xfrm>
                  <a:off x="2736" y="1485"/>
                  <a:ext cx="2736" cy="576"/>
                </a:xfrm>
                <a:prstGeom prst="rect">
                  <a:avLst/>
                </a:prstGeom>
                <a:gradFill rotWithShape="0">
                  <a:gsLst>
                    <a:gs pos="0">
                      <a:schemeClr val="accent1">
                        <a:gamma/>
                        <a:shade val="72549"/>
                        <a:invGamma/>
                      </a:schemeClr>
                    </a:gs>
                    <a:gs pos="5000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a:defRPr/>
                  </a:pPr>
                  <a:endParaRPr lang="fr-CA">
                    <a:latin typeface="Garamond" pitchFamily="18" charset="0"/>
                    <a:ea typeface="+mn-ea"/>
                    <a:cs typeface="+mn-cs"/>
                  </a:endParaRPr>
                </a:p>
              </p:txBody>
            </p:sp>
            <p:sp>
              <p:nvSpPr>
                <p:cNvPr id="42010" name="Text Box 41"/>
                <p:cNvSpPr txBox="1">
                  <a:spLocks noChangeArrowheads="1"/>
                </p:cNvSpPr>
                <p:nvPr/>
              </p:nvSpPr>
              <p:spPr bwMode="auto">
                <a:xfrm>
                  <a:off x="2784" y="1536"/>
                  <a:ext cx="2736" cy="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r>
                    <a:rPr lang="fr-CH" sz="1800" b="1" dirty="0">
                      <a:solidFill>
                        <a:schemeClr val="tx1"/>
                      </a:solidFill>
                      <a:latin typeface="Arial" charset="0"/>
                    </a:rPr>
                    <a:t>Entretien</a:t>
                  </a:r>
                </a:p>
                <a:p>
                  <a:pPr>
                    <a:spcAft>
                      <a:spcPct val="30000"/>
                    </a:spcAft>
                  </a:pPr>
                  <a:r>
                    <a:rPr lang="fr-CH" sz="1600" b="1" dirty="0">
                      <a:solidFill>
                        <a:schemeClr val="tx1"/>
                      </a:solidFill>
                      <a:latin typeface="Arial" charset="0"/>
                    </a:rPr>
                    <a:t> Autobus, Patrimoine et Métro</a:t>
                  </a:r>
                  <a:endParaRPr lang="fr-CH" sz="2000" b="1" dirty="0">
                    <a:solidFill>
                      <a:schemeClr val="tx1"/>
                    </a:solidFill>
                    <a:latin typeface="Arial" charset="0"/>
                  </a:endParaRPr>
                </a:p>
              </p:txBody>
            </p:sp>
          </p:grpSp>
          <p:grpSp>
            <p:nvGrpSpPr>
              <p:cNvPr id="42003" name="Group 42"/>
              <p:cNvGrpSpPr>
                <a:grpSpLocks/>
              </p:cNvGrpSpPr>
              <p:nvPr/>
            </p:nvGrpSpPr>
            <p:grpSpPr bwMode="auto">
              <a:xfrm>
                <a:off x="2391" y="2064"/>
                <a:ext cx="3063" cy="576"/>
                <a:chOff x="2736" y="1485"/>
                <a:chExt cx="2784" cy="576"/>
              </a:xfrm>
            </p:grpSpPr>
            <p:sp>
              <p:nvSpPr>
                <p:cNvPr id="831531" name="Rectangle 43"/>
                <p:cNvSpPr>
                  <a:spLocks noChangeArrowheads="1"/>
                </p:cNvSpPr>
                <p:nvPr/>
              </p:nvSpPr>
              <p:spPr bwMode="auto">
                <a:xfrm>
                  <a:off x="2736" y="1485"/>
                  <a:ext cx="2736" cy="576"/>
                </a:xfrm>
                <a:prstGeom prst="rect">
                  <a:avLst/>
                </a:prstGeom>
                <a:gradFill rotWithShape="0">
                  <a:gsLst>
                    <a:gs pos="0">
                      <a:schemeClr val="accent1">
                        <a:gamma/>
                        <a:shade val="72549"/>
                        <a:invGamma/>
                      </a:schemeClr>
                    </a:gs>
                    <a:gs pos="5000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a:defRPr/>
                  </a:pPr>
                  <a:endParaRPr lang="fr-CA">
                    <a:latin typeface="Garamond" pitchFamily="18" charset="0"/>
                    <a:ea typeface="+mn-ea"/>
                    <a:cs typeface="+mn-cs"/>
                  </a:endParaRPr>
                </a:p>
              </p:txBody>
            </p:sp>
            <p:sp>
              <p:nvSpPr>
                <p:cNvPr id="42008" name="Text Box 44"/>
                <p:cNvSpPr txBox="1">
                  <a:spLocks noChangeArrowheads="1"/>
                </p:cNvSpPr>
                <p:nvPr/>
              </p:nvSpPr>
              <p:spPr bwMode="auto">
                <a:xfrm>
                  <a:off x="2784" y="1536"/>
                  <a:ext cx="2736" cy="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r>
                    <a:rPr lang="fr-CH" sz="1800" b="1">
                      <a:solidFill>
                        <a:schemeClr val="tx1"/>
                      </a:solidFill>
                      <a:latin typeface="Arial" charset="0"/>
                    </a:rPr>
                    <a:t>Production</a:t>
                  </a:r>
                </a:p>
                <a:p>
                  <a:pPr>
                    <a:spcAft>
                      <a:spcPct val="30000"/>
                    </a:spcAft>
                  </a:pPr>
                  <a:r>
                    <a:rPr lang="fr-CH" sz="1600" b="1">
                      <a:solidFill>
                        <a:schemeClr val="tx1"/>
                      </a:solidFill>
                      <a:latin typeface="Arial" charset="0"/>
                    </a:rPr>
                    <a:t>Usine et MRP</a:t>
                  </a:r>
                  <a:endParaRPr lang="fr-CH" sz="2000" b="1">
                    <a:solidFill>
                      <a:schemeClr val="tx1"/>
                    </a:solidFill>
                    <a:latin typeface="Arial" charset="0"/>
                  </a:endParaRPr>
                </a:p>
              </p:txBody>
            </p:sp>
          </p:grpSp>
          <p:grpSp>
            <p:nvGrpSpPr>
              <p:cNvPr id="42004" name="Group 45"/>
              <p:cNvGrpSpPr>
                <a:grpSpLocks/>
              </p:cNvGrpSpPr>
              <p:nvPr/>
            </p:nvGrpSpPr>
            <p:grpSpPr bwMode="auto">
              <a:xfrm>
                <a:off x="2391" y="2736"/>
                <a:ext cx="3129" cy="576"/>
                <a:chOff x="2391" y="2736"/>
                <a:chExt cx="3456" cy="576"/>
              </a:xfrm>
            </p:grpSpPr>
            <p:sp>
              <p:nvSpPr>
                <p:cNvPr id="831534" name="Rectangle 46"/>
                <p:cNvSpPr>
                  <a:spLocks noChangeArrowheads="1"/>
                </p:cNvSpPr>
                <p:nvPr/>
              </p:nvSpPr>
              <p:spPr bwMode="auto">
                <a:xfrm>
                  <a:off x="2409" y="2736"/>
                  <a:ext cx="3302" cy="576"/>
                </a:xfrm>
                <a:prstGeom prst="rect">
                  <a:avLst/>
                </a:prstGeom>
                <a:gradFill rotWithShape="0">
                  <a:gsLst>
                    <a:gs pos="0">
                      <a:schemeClr val="accent1">
                        <a:gamma/>
                        <a:shade val="72549"/>
                        <a:invGamma/>
                      </a:schemeClr>
                    </a:gs>
                    <a:gs pos="50000">
                      <a:schemeClr val="accent1"/>
                    </a:gs>
                    <a:gs pos="100000">
                      <a:schemeClr val="accent1">
                        <a:gamma/>
                        <a:shade val="72549"/>
                        <a:invGamma/>
                      </a:schemeClr>
                    </a:gs>
                  </a:gsLst>
                  <a:lin ang="5400000" scaled="1"/>
                </a:gradFill>
                <a:ln w="9525">
                  <a:noFill/>
                  <a:miter lim="800000"/>
                  <a:headEnd/>
                  <a:tailEnd/>
                </a:ln>
                <a:effectLst/>
              </p:spPr>
              <p:txBody>
                <a:bodyPr wrap="none" anchor="ctr"/>
                <a:lstStyle/>
                <a:p>
                  <a:pPr>
                    <a:defRPr/>
                  </a:pPr>
                  <a:endParaRPr lang="fr-CA">
                    <a:latin typeface="Garamond" pitchFamily="18" charset="0"/>
                    <a:ea typeface="+mn-ea"/>
                    <a:cs typeface="+mn-cs"/>
                  </a:endParaRPr>
                </a:p>
              </p:txBody>
            </p:sp>
            <p:sp>
              <p:nvSpPr>
                <p:cNvPr id="42006" name="Text Box 47"/>
                <p:cNvSpPr txBox="1">
                  <a:spLocks noChangeArrowheads="1"/>
                </p:cNvSpPr>
                <p:nvPr/>
              </p:nvSpPr>
              <p:spPr bwMode="auto">
                <a:xfrm>
                  <a:off x="2391" y="2741"/>
                  <a:ext cx="3456"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50000"/>
                    </a:spcBef>
                    <a:spcAft>
                      <a:spcPct val="30000"/>
                    </a:spcAft>
                  </a:pPr>
                  <a:r>
                    <a:rPr lang="fr-CH" sz="1800" b="1">
                      <a:solidFill>
                        <a:schemeClr val="tx1"/>
                      </a:solidFill>
                      <a:latin typeface="Arial" charset="0"/>
                    </a:rPr>
                    <a:t> Gestion des stocks</a:t>
                  </a:r>
                  <a:endParaRPr lang="fr-CH" sz="1500" b="1">
                    <a:solidFill>
                      <a:schemeClr val="tx1"/>
                    </a:solidFill>
                    <a:latin typeface="Arial" charset="0"/>
                  </a:endParaRPr>
                </a:p>
                <a:p>
                  <a:pPr>
                    <a:spcAft>
                      <a:spcPct val="30000"/>
                    </a:spcAft>
                  </a:pPr>
                  <a:r>
                    <a:rPr lang="fr-CH" sz="1500" b="1">
                      <a:solidFill>
                        <a:schemeClr val="tx1"/>
                      </a:solidFill>
                      <a:latin typeface="Arial" charset="0"/>
                    </a:rPr>
                    <a:t>Stocks, achats et distribution</a:t>
                  </a:r>
                  <a:endParaRPr lang="fr-CH" sz="2000" b="1">
                    <a:solidFill>
                      <a:schemeClr val="tx1"/>
                    </a:solidFill>
                    <a:latin typeface="Arial" charset="0"/>
                  </a:endParaRPr>
                </a:p>
              </p:txBody>
            </p:sp>
          </p:grpSp>
        </p:grpSp>
      </p:grpSp>
    </p:spTree>
    <p:extLst>
      <p:ext uri="{BB962C8B-B14F-4D97-AF65-F5344CB8AC3E}">
        <p14:creationId xmlns:p14="http://schemas.microsoft.com/office/powerpoint/2010/main" val="3493236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314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4" presetClass="entr" presetSubtype="5" fill="hold" grpId="0" nodeType="afterEffect">
                                  <p:stCondLst>
                                    <p:cond delay="1000"/>
                                  </p:stCondLst>
                                  <p:childTnLst>
                                    <p:set>
                                      <p:cBhvr>
                                        <p:cTn id="15" dur="1" fill="hold">
                                          <p:stCondLst>
                                            <p:cond delay="0"/>
                                          </p:stCondLst>
                                        </p:cTn>
                                        <p:tgtEl>
                                          <p:spTgt spid="831492"/>
                                        </p:tgtEl>
                                        <p:attrNameLst>
                                          <p:attrName>style.visibility</p:attrName>
                                        </p:attrNameLst>
                                      </p:cBhvr>
                                      <p:to>
                                        <p:strVal val="visible"/>
                                      </p:to>
                                    </p:set>
                                    <p:animEffect transition="in" filter="randombar(vertical)">
                                      <p:cBhvr>
                                        <p:cTn id="16" dur="500"/>
                                        <p:tgtEl>
                                          <p:spTgt spid="83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1490" grpId="0" autoUpdateAnimBg="0"/>
      <p:bldP spid="8314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D2365B8A-82DF-774E-869C-F6B7A66450DC}" type="slidenum">
              <a:rPr lang="fr-CA" sz="1200">
                <a:solidFill>
                  <a:schemeClr val="tx1"/>
                </a:solidFill>
                <a:latin typeface="Arial" charset="0"/>
              </a:rPr>
              <a:pPr eaLnBrk="1" hangingPunct="1"/>
              <a:t>16</a:t>
            </a:fld>
            <a:endParaRPr lang="fr-CA" sz="1200">
              <a:solidFill>
                <a:schemeClr val="tx1"/>
              </a:solidFill>
              <a:latin typeface="Arial" charset="0"/>
            </a:endParaRPr>
          </a:p>
        </p:txBody>
      </p:sp>
      <p:sp>
        <p:nvSpPr>
          <p:cNvPr id="36867" name="Espace réservé du pied de page 4"/>
          <p:cNvSpPr>
            <a:spLocks noGrp="1"/>
          </p:cNvSpPr>
          <p:nvPr>
            <p:ph type="ftr" sz="quarter" idx="12"/>
          </p:nvPr>
        </p:nvSpPr>
        <p:spPr/>
        <p:txBody>
          <a:bodyPr/>
          <a:lstStyle/>
          <a:p>
            <a:pPr>
              <a:defRPr/>
            </a:pPr>
            <a:endParaRPr lang="fr-CA" smtClean="0"/>
          </a:p>
        </p:txBody>
      </p:sp>
      <p:sp>
        <p:nvSpPr>
          <p:cNvPr id="834562" name="Rectangle 2"/>
          <p:cNvSpPr>
            <a:spLocks noGrp="1" noRot="1" noChangeArrowheads="1"/>
          </p:cNvSpPr>
          <p:nvPr>
            <p:ph type="title"/>
          </p:nvPr>
        </p:nvSpPr>
        <p:spPr>
          <a:xfrm>
            <a:off x="539750" y="0"/>
            <a:ext cx="7467600" cy="533400"/>
          </a:xfrm>
        </p:spPr>
        <p:txBody>
          <a:bodyPr/>
          <a:lstStyle/>
          <a:p>
            <a:pPr eaLnBrk="1" hangingPunct="1"/>
            <a:r>
              <a:rPr lang="fr-CH" sz="2400">
                <a:solidFill>
                  <a:schemeClr val="hlink"/>
                </a:solidFill>
                <a:latin typeface="Arial Black" charset="0"/>
              </a:rPr>
              <a:t>Identifier un besoin de maintenance</a:t>
            </a:r>
          </a:p>
        </p:txBody>
      </p:sp>
      <p:grpSp>
        <p:nvGrpSpPr>
          <p:cNvPr id="2" name="Group 3"/>
          <p:cNvGrpSpPr>
            <a:grpSpLocks/>
          </p:cNvGrpSpPr>
          <p:nvPr/>
        </p:nvGrpSpPr>
        <p:grpSpPr bwMode="auto">
          <a:xfrm>
            <a:off x="0" y="990600"/>
            <a:ext cx="9448800" cy="2495550"/>
            <a:chOff x="240" y="864"/>
            <a:chExt cx="5712" cy="1332"/>
          </a:xfrm>
        </p:grpSpPr>
        <p:sp>
          <p:nvSpPr>
            <p:cNvPr id="834564" name="Rectangle 4"/>
            <p:cNvSpPr>
              <a:spLocks noChangeArrowheads="1"/>
            </p:cNvSpPr>
            <p:nvPr/>
          </p:nvSpPr>
          <p:spPr bwMode="gray">
            <a:xfrm>
              <a:off x="2016" y="1056"/>
              <a:ext cx="3936" cy="960"/>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Char char="n"/>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pic>
          <p:nvPicPr>
            <p:cNvPr id="43017" name="Picture 5" descr="4 nov Michel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40" y="864"/>
              <a:ext cx="1776" cy="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34566" name="Picture 6" descr="Insp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7162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7"/>
          <p:cNvSpPr>
            <a:spLocks noChangeArrowheads="1"/>
          </p:cNvSpPr>
          <p:nvPr/>
        </p:nvSpPr>
        <p:spPr bwMode="auto">
          <a:xfrm>
            <a:off x="2051050" y="2133600"/>
            <a:ext cx="1296988" cy="503238"/>
          </a:xfrm>
          <a:prstGeom prst="rect">
            <a:avLst/>
          </a:prstGeom>
          <a:solidFill>
            <a:schemeClr val="accent1"/>
          </a:solidFill>
          <a:ln w="9525">
            <a:solidFill>
              <a:schemeClr val="tx1"/>
            </a:solidFill>
            <a:miter lim="800000"/>
            <a:headEnd/>
            <a:tailEnd/>
          </a:ln>
        </p:spPr>
        <p:txBody>
          <a:bodyPr wrap="none" anchor="ctr"/>
          <a:lstStyle/>
          <a:p>
            <a:endParaRPr lang="fr-CA"/>
          </a:p>
        </p:txBody>
      </p:sp>
    </p:spTree>
    <p:extLst>
      <p:ext uri="{BB962C8B-B14F-4D97-AF65-F5344CB8AC3E}">
        <p14:creationId xmlns:p14="http://schemas.microsoft.com/office/powerpoint/2010/main" val="3060532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APPPHOTO.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834566"/>
                                        </p:tgtEl>
                                        <p:attrNameLst>
                                          <p:attrName>style.visibility</p:attrName>
                                        </p:attrNameLst>
                                      </p:cBhvr>
                                      <p:to>
                                        <p:strVal val="visible"/>
                                      </p:to>
                                    </p:set>
                                    <p:anim calcmode="lin" valueType="num">
                                      <p:cBhvr>
                                        <p:cTn id="12" dur="500" fill="hold"/>
                                        <p:tgtEl>
                                          <p:spTgt spid="834566"/>
                                        </p:tgtEl>
                                        <p:attrNameLst>
                                          <p:attrName>ppt_w</p:attrName>
                                        </p:attrNameLst>
                                      </p:cBhvr>
                                      <p:tavLst>
                                        <p:tav tm="0">
                                          <p:val>
                                            <p:fltVal val="0"/>
                                          </p:val>
                                        </p:tav>
                                        <p:tav tm="100000">
                                          <p:val>
                                            <p:strVal val="#ppt_w"/>
                                          </p:val>
                                        </p:tav>
                                      </p:tavLst>
                                    </p:anim>
                                    <p:anim calcmode="lin" valueType="num">
                                      <p:cBhvr>
                                        <p:cTn id="13" dur="500" fill="hold"/>
                                        <p:tgtEl>
                                          <p:spTgt spid="83456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2" name="APPPHOT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8B712194-A6E0-6241-BD60-FBE0A77A9320}" type="slidenum">
              <a:rPr lang="fr-CA" sz="1200">
                <a:solidFill>
                  <a:schemeClr val="tx1"/>
                </a:solidFill>
                <a:latin typeface="Arial" charset="0"/>
              </a:rPr>
              <a:pPr eaLnBrk="1" hangingPunct="1"/>
              <a:t>17</a:t>
            </a:fld>
            <a:endParaRPr lang="fr-CA" sz="1200">
              <a:solidFill>
                <a:schemeClr val="tx1"/>
              </a:solidFill>
              <a:latin typeface="Arial" charset="0"/>
            </a:endParaRPr>
          </a:p>
        </p:txBody>
      </p:sp>
      <p:sp>
        <p:nvSpPr>
          <p:cNvPr id="37891" name="Espace réservé du pied de page 4"/>
          <p:cNvSpPr>
            <a:spLocks noGrp="1"/>
          </p:cNvSpPr>
          <p:nvPr>
            <p:ph type="ftr" sz="quarter" idx="12"/>
          </p:nvPr>
        </p:nvSpPr>
        <p:spPr/>
        <p:txBody>
          <a:bodyPr/>
          <a:lstStyle/>
          <a:p>
            <a:pPr>
              <a:defRPr/>
            </a:pPr>
            <a:endParaRPr lang="fr-CA" smtClean="0"/>
          </a:p>
        </p:txBody>
      </p:sp>
      <p:pic>
        <p:nvPicPr>
          <p:cNvPr id="44036" name="Picture 2" descr="Titel_hell"/>
          <p:cNvPicPr>
            <a:picLocks noChangeAspect="1" noChangeArrowheads="1"/>
          </p:cNvPicPr>
          <p:nvPr/>
        </p:nvPicPr>
        <p:blipFill>
          <a:blip r:embed="rId3">
            <a:extLst>
              <a:ext uri="{28A0092B-C50C-407E-A947-70E740481C1C}">
                <a14:useLocalDpi xmlns:a14="http://schemas.microsoft.com/office/drawing/2010/main" val="0"/>
              </a:ext>
            </a:extLst>
          </a:blip>
          <a:srcRect l="27937"/>
          <a:stretch>
            <a:fillRect/>
          </a:stretch>
        </p:blipFill>
        <p:spPr bwMode="gray">
          <a:xfrm>
            <a:off x="0" y="957263"/>
            <a:ext cx="3251200" cy="58975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35587" name="Rectangle 3"/>
          <p:cNvSpPr>
            <a:spLocks noGrp="1" noRot="1" noChangeArrowheads="1"/>
          </p:cNvSpPr>
          <p:nvPr>
            <p:ph type="title"/>
          </p:nvPr>
        </p:nvSpPr>
        <p:spPr bwMode="gray">
          <a:xfrm>
            <a:off x="1476375" y="0"/>
            <a:ext cx="5943600" cy="533400"/>
          </a:xfrm>
        </p:spPr>
        <p:txBody>
          <a:bodyPr/>
          <a:lstStyle/>
          <a:p>
            <a:pPr eaLnBrk="1" hangingPunct="1"/>
            <a:r>
              <a:rPr lang="fr-CH" sz="2400">
                <a:solidFill>
                  <a:schemeClr val="hlink"/>
                </a:solidFill>
                <a:latin typeface="Arial Black" charset="0"/>
              </a:rPr>
              <a:t>Créer un ordre de travail</a:t>
            </a:r>
          </a:p>
        </p:txBody>
      </p:sp>
      <p:pic>
        <p:nvPicPr>
          <p:cNvPr id="835588" name="Picture 4" descr="Résultats inspe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5589" name="Rectangle 5"/>
          <p:cNvSpPr>
            <a:spLocks noChangeArrowheads="1"/>
          </p:cNvSpPr>
          <p:nvPr/>
        </p:nvSpPr>
        <p:spPr bwMode="gray">
          <a:xfrm>
            <a:off x="457200" y="6019800"/>
            <a:ext cx="8153400" cy="914400"/>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None/>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spTree>
    <p:extLst>
      <p:ext uri="{BB962C8B-B14F-4D97-AF65-F5344CB8AC3E}">
        <p14:creationId xmlns:p14="http://schemas.microsoft.com/office/powerpoint/2010/main" val="35113386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35588"/>
                                        </p:tgtEl>
                                        <p:attrNameLst>
                                          <p:attrName>style.visibility</p:attrName>
                                        </p:attrNameLst>
                                      </p:cBhvr>
                                      <p:to>
                                        <p:strVal val="visible"/>
                                      </p:to>
                                    </p:set>
                                    <p:animEffect transition="in" filter="box(out)">
                                      <p:cBhvr>
                                        <p:cTn id="7" dur="500"/>
                                        <p:tgtEl>
                                          <p:spTgt spid="835588"/>
                                        </p:tgtEl>
                                      </p:cBhvr>
                                    </p:animEffect>
                                  </p:childTnLst>
                                  <p:subTnLst>
                                    <p:audio>
                                      <p:cMediaNode>
                                        <p:cTn display="0" masterRel="sameClick">
                                          <p:stCondLst>
                                            <p:cond evt="begin" delay="0">
                                              <p:tn val="5"/>
                                            </p:cond>
                                          </p:stCondLst>
                                          <p:endCondLst>
                                            <p:cond evt="onStopAudio" delay="0">
                                              <p:tgtEl>
                                                <p:sldTgt/>
                                              </p:tgtEl>
                                            </p:cond>
                                          </p:endCondLst>
                                        </p:cTn>
                                        <p:tgtEl>
                                          <p:sndTgt r:embed="rId2" name="APPPHOTO.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nodePh="1">
                                  <p:stCondLst>
                                    <p:cond delay="0"/>
                                  </p:stCondLst>
                                  <p:endCondLst>
                                    <p:cond evt="begin" delay="0">
                                      <p:tn val="10"/>
                                    </p:cond>
                                  </p:endCondLst>
                                  <p:childTnLst>
                                    <p:set>
                                      <p:cBhvr>
                                        <p:cTn id="11" dur="1" fill="hold">
                                          <p:stCondLst>
                                            <p:cond delay="0"/>
                                          </p:stCondLst>
                                        </p:cTn>
                                        <p:tgtEl>
                                          <p:spTgt spid="835589">
                                            <p:txEl>
                                              <p:pRg st="0" end="0"/>
                                            </p:txEl>
                                          </p:spTgt>
                                        </p:tgtEl>
                                        <p:attrNameLst>
                                          <p:attrName>style.visibility</p:attrName>
                                        </p:attrNameLst>
                                      </p:cBhvr>
                                      <p:to>
                                        <p:strVal val="visible"/>
                                      </p:to>
                                    </p:set>
                                    <p:animEffect transition="in" filter="box(out)">
                                      <p:cBhvr>
                                        <p:cTn id="12" dur="500"/>
                                        <p:tgtEl>
                                          <p:spTgt spid="83558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APPPHOT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Espace réservé du numéro de diapositive 2"/>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A16AD71B-1374-694C-B4C2-DEF3FAA95371}" type="slidenum">
              <a:rPr lang="fr-CA" sz="1200">
                <a:solidFill>
                  <a:schemeClr val="tx1"/>
                </a:solidFill>
                <a:latin typeface="Arial" charset="0"/>
              </a:rPr>
              <a:pPr eaLnBrk="1" hangingPunct="1"/>
              <a:t>18</a:t>
            </a:fld>
            <a:endParaRPr lang="fr-CA" sz="1200">
              <a:solidFill>
                <a:schemeClr val="tx1"/>
              </a:solidFill>
              <a:latin typeface="Arial" charset="0"/>
            </a:endParaRPr>
          </a:p>
        </p:txBody>
      </p:sp>
      <p:sp>
        <p:nvSpPr>
          <p:cNvPr id="38915" name="Espace réservé du pied de page 3"/>
          <p:cNvSpPr>
            <a:spLocks noGrp="1"/>
          </p:cNvSpPr>
          <p:nvPr>
            <p:ph type="ftr" sz="quarter" idx="12"/>
          </p:nvPr>
        </p:nvSpPr>
        <p:spPr/>
        <p:txBody>
          <a:bodyPr/>
          <a:lstStyle/>
          <a:p>
            <a:pPr>
              <a:defRPr/>
            </a:pPr>
            <a:endParaRPr lang="fr-CA" smtClean="0"/>
          </a:p>
        </p:txBody>
      </p:sp>
      <p:pic>
        <p:nvPicPr>
          <p:cNvPr id="45060" name="Picture 2" descr="Titel_hell"/>
          <p:cNvPicPr>
            <a:picLocks noChangeAspect="1" noChangeArrowheads="1"/>
          </p:cNvPicPr>
          <p:nvPr/>
        </p:nvPicPr>
        <p:blipFill>
          <a:blip r:embed="rId3">
            <a:extLst>
              <a:ext uri="{28A0092B-C50C-407E-A947-70E740481C1C}">
                <a14:useLocalDpi xmlns:a14="http://schemas.microsoft.com/office/drawing/2010/main" val="0"/>
              </a:ext>
            </a:extLst>
          </a:blip>
          <a:srcRect l="27937"/>
          <a:stretch>
            <a:fillRect/>
          </a:stretch>
        </p:blipFill>
        <p:spPr bwMode="auto">
          <a:xfrm>
            <a:off x="0" y="957263"/>
            <a:ext cx="3251200" cy="58975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36611" name="Rectangle 3"/>
          <p:cNvSpPr>
            <a:spLocks noChangeArrowheads="1"/>
          </p:cNvSpPr>
          <p:nvPr/>
        </p:nvSpPr>
        <p:spPr bwMode="auto">
          <a:xfrm>
            <a:off x="1042988" y="188913"/>
            <a:ext cx="7467600" cy="457200"/>
          </a:xfrm>
          <a:prstGeom prst="rect">
            <a:avLst/>
          </a:prstGeom>
          <a:noFill/>
          <a:ln w="9525">
            <a:noFill/>
            <a:miter lim="800000"/>
            <a:headEnd/>
            <a:tailEnd/>
          </a:ln>
          <a:effectLst/>
        </p:spPr>
        <p:txBody>
          <a:bodyPr anchor="ctr"/>
          <a:lstStyle/>
          <a:p>
            <a:r>
              <a:rPr lang="fr-CH" sz="2400" b="1">
                <a:effectLst>
                  <a:outerShdw blurRad="38100" dist="38100" dir="2700000" algn="tl">
                    <a:srgbClr val="000000"/>
                  </a:outerShdw>
                </a:effectLst>
                <a:latin typeface="Arial Black" charset="0"/>
              </a:rPr>
              <a:t>Analyser l’historique des travaux</a:t>
            </a:r>
          </a:p>
        </p:txBody>
      </p:sp>
      <p:sp>
        <p:nvSpPr>
          <p:cNvPr id="836612" name="Rectangle 4"/>
          <p:cNvSpPr>
            <a:spLocks noChangeArrowheads="1"/>
          </p:cNvSpPr>
          <p:nvPr/>
        </p:nvSpPr>
        <p:spPr bwMode="auto">
          <a:xfrm>
            <a:off x="0" y="1524000"/>
            <a:ext cx="8991600" cy="1524000"/>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Char char="n"/>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pic>
        <p:nvPicPr>
          <p:cNvPr id="4506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57338"/>
            <a:ext cx="9144000"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8214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nodePh="1">
                                  <p:stCondLst>
                                    <p:cond delay="0"/>
                                  </p:stCondLst>
                                  <p:endCondLst>
                                    <p:cond evt="begin" delay="0">
                                      <p:tn val="5"/>
                                    </p:cond>
                                  </p:endCondLst>
                                  <p:childTnLst>
                                    <p:set>
                                      <p:cBhvr>
                                        <p:cTn id="6" dur="1" fill="hold">
                                          <p:stCondLst>
                                            <p:cond delay="0"/>
                                          </p:stCondLst>
                                        </p:cTn>
                                        <p:tgtEl>
                                          <p:spTgt spid="836612">
                                            <p:txEl>
                                              <p:pRg st="0" end="0"/>
                                            </p:txEl>
                                          </p:spTgt>
                                        </p:tgtEl>
                                        <p:attrNameLst>
                                          <p:attrName>style.visibility</p:attrName>
                                        </p:attrNameLst>
                                      </p:cBhvr>
                                      <p:to>
                                        <p:strVal val="visible"/>
                                      </p:to>
                                    </p:set>
                                    <p:animEffect transition="in" filter="box(out)">
                                      <p:cBhvr>
                                        <p:cTn id="7" dur="500"/>
                                        <p:tgtEl>
                                          <p:spTgt spid="83661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APPPHOT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Espace réservé du numéro de diapositive 2"/>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4127DFCB-1F51-4042-ADE0-3BC5B771F708}" type="slidenum">
              <a:rPr lang="fr-CA" sz="1200">
                <a:solidFill>
                  <a:schemeClr val="tx1"/>
                </a:solidFill>
                <a:latin typeface="Arial" charset="0"/>
              </a:rPr>
              <a:pPr eaLnBrk="1" hangingPunct="1"/>
              <a:t>19</a:t>
            </a:fld>
            <a:endParaRPr lang="fr-CA" sz="1200">
              <a:solidFill>
                <a:schemeClr val="tx1"/>
              </a:solidFill>
              <a:latin typeface="Arial" charset="0"/>
            </a:endParaRPr>
          </a:p>
        </p:txBody>
      </p:sp>
      <p:sp>
        <p:nvSpPr>
          <p:cNvPr id="39939" name="Espace réservé du pied de page 3"/>
          <p:cNvSpPr>
            <a:spLocks noGrp="1"/>
          </p:cNvSpPr>
          <p:nvPr>
            <p:ph type="ftr" sz="quarter" idx="12"/>
          </p:nvPr>
        </p:nvSpPr>
        <p:spPr/>
        <p:txBody>
          <a:bodyPr/>
          <a:lstStyle/>
          <a:p>
            <a:pPr>
              <a:defRPr/>
            </a:pPr>
            <a:endParaRPr lang="fr-CA" smtClean="0"/>
          </a:p>
        </p:txBody>
      </p:sp>
      <p:sp>
        <p:nvSpPr>
          <p:cNvPr id="46084" name="AutoShape 2"/>
          <p:cNvSpPr>
            <a:spLocks noChangeArrowheads="1"/>
          </p:cNvSpPr>
          <p:nvPr/>
        </p:nvSpPr>
        <p:spPr bwMode="auto">
          <a:xfrm rot="-5400000">
            <a:off x="-990600" y="1752600"/>
            <a:ext cx="6248400" cy="3962400"/>
          </a:xfrm>
          <a:prstGeom prst="roundRect">
            <a:avLst>
              <a:gd name="adj" fmla="val 16667"/>
            </a:avLst>
          </a:prstGeom>
          <a:solidFill>
            <a:srgbClr val="CCCCFF"/>
          </a:solidFill>
          <a:ln w="9525">
            <a:solidFill>
              <a:schemeClr val="tx1"/>
            </a:solidFill>
            <a:round/>
            <a:headEnd/>
            <a:tailEnd/>
          </a:ln>
        </p:spPr>
        <p:txBody>
          <a:bodyPr vert="eaVert" wrap="none" tIns="0" bIns="10800"/>
          <a:lstStyle/>
          <a:p>
            <a:pPr algn="ctr" eaLnBrk="0" hangingPunct="0"/>
            <a:endParaRPr lang="fr-CA" sz="1400">
              <a:solidFill>
                <a:schemeClr val="tx1"/>
              </a:solidFill>
              <a:latin typeface="Arial" charset="0"/>
            </a:endParaRPr>
          </a:p>
        </p:txBody>
      </p:sp>
      <p:pic>
        <p:nvPicPr>
          <p:cNvPr id="46085" name="Picture 3"/>
          <p:cNvPicPr>
            <a:picLocks noChangeAspect="1" noChangeArrowheads="1"/>
          </p:cNvPicPr>
          <p:nvPr/>
        </p:nvPicPr>
        <p:blipFill>
          <a:blip r:embed="rId2">
            <a:extLst>
              <a:ext uri="{28A0092B-C50C-407E-A947-70E740481C1C}">
                <a14:useLocalDpi xmlns:a14="http://schemas.microsoft.com/office/drawing/2010/main" val="0"/>
              </a:ext>
            </a:extLst>
          </a:blip>
          <a:srcRect t="26042" r="50781" b="50781"/>
          <a:stretch>
            <a:fillRect/>
          </a:stretch>
        </p:blipFill>
        <p:spPr bwMode="auto">
          <a:xfrm>
            <a:off x="152400" y="5181600"/>
            <a:ext cx="388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AutoShape 4"/>
          <p:cNvSpPr>
            <a:spLocks noChangeArrowheads="1"/>
          </p:cNvSpPr>
          <p:nvPr/>
        </p:nvSpPr>
        <p:spPr bwMode="gray">
          <a:xfrm>
            <a:off x="3733800" y="762000"/>
            <a:ext cx="5334000" cy="5029200"/>
          </a:xfrm>
          <a:prstGeom prst="roundRect">
            <a:avLst>
              <a:gd name="adj" fmla="val 16667"/>
            </a:avLst>
          </a:prstGeom>
          <a:solidFill>
            <a:srgbClr val="FFCC66"/>
          </a:solidFill>
          <a:ln w="9525">
            <a:solidFill>
              <a:schemeClr val="tx1"/>
            </a:solidFill>
            <a:round/>
            <a:headEnd/>
            <a:tailEnd/>
          </a:ln>
        </p:spPr>
        <p:txBody>
          <a:bodyPr wrap="none" lIns="90589" tIns="45294" rIns="90589" bIns="45294" anchor="ctr"/>
          <a:lstStyle/>
          <a:p>
            <a:pPr algn="ctr" defTabSz="906463" eaLnBrk="0" hangingPunct="0"/>
            <a:endParaRPr lang="fr-CA" sz="1400">
              <a:solidFill>
                <a:schemeClr val="bg1"/>
              </a:solidFill>
              <a:latin typeface="Arial Black" charset="0"/>
            </a:endParaRPr>
          </a:p>
        </p:txBody>
      </p:sp>
      <p:sp>
        <p:nvSpPr>
          <p:cNvPr id="837637" name="Rectangle 5"/>
          <p:cNvSpPr>
            <a:spLocks noChangeArrowheads="1"/>
          </p:cNvSpPr>
          <p:nvPr/>
        </p:nvSpPr>
        <p:spPr bwMode="auto">
          <a:xfrm>
            <a:off x="0" y="0"/>
            <a:ext cx="7467600" cy="533400"/>
          </a:xfrm>
          <a:prstGeom prst="rect">
            <a:avLst/>
          </a:prstGeom>
          <a:solidFill>
            <a:srgbClr val="FFFFFF"/>
          </a:solidFill>
          <a:ln w="9525">
            <a:solidFill>
              <a:srgbClr val="000000"/>
            </a:solidFill>
            <a:miter lim="800000"/>
            <a:headEnd/>
            <a:tailEnd/>
          </a:ln>
        </p:spPr>
        <p:txBody>
          <a:bodyPr/>
          <a:lstStyle/>
          <a:p>
            <a:pPr algn="ctr"/>
            <a:r>
              <a:rPr lang="fr-CH" sz="2400" b="1">
                <a:effectLst>
                  <a:outerShdw blurRad="38100" dist="38100" dir="2700000" algn="tl">
                    <a:srgbClr val="DDDDDD"/>
                  </a:outerShdw>
                </a:effectLst>
                <a:latin typeface="Arial Black" charset="0"/>
              </a:rPr>
              <a:t>Avis et ordre de maintenance</a:t>
            </a:r>
          </a:p>
        </p:txBody>
      </p:sp>
      <p:pic>
        <p:nvPicPr>
          <p:cNvPr id="46088" name="Picture 6"/>
          <p:cNvPicPr>
            <a:picLocks noChangeAspect="1" noChangeArrowheads="1"/>
          </p:cNvPicPr>
          <p:nvPr/>
        </p:nvPicPr>
        <p:blipFill>
          <a:blip r:embed="rId3">
            <a:extLst>
              <a:ext uri="{28A0092B-C50C-407E-A947-70E740481C1C}">
                <a14:useLocalDpi xmlns:a14="http://schemas.microsoft.com/office/drawing/2010/main" val="0"/>
              </a:ext>
            </a:extLst>
          </a:blip>
          <a:srcRect t="7292" r="42188" b="21875"/>
          <a:stretch>
            <a:fillRect/>
          </a:stretch>
        </p:blipFill>
        <p:spPr bwMode="auto">
          <a:xfrm>
            <a:off x="3962400" y="1066800"/>
            <a:ext cx="48768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9" name="Picture 7"/>
          <p:cNvPicPr>
            <a:picLocks noChangeAspect="1" noChangeArrowheads="1"/>
          </p:cNvPicPr>
          <p:nvPr/>
        </p:nvPicPr>
        <p:blipFill>
          <a:blip r:embed="rId4">
            <a:extLst>
              <a:ext uri="{28A0092B-C50C-407E-A947-70E740481C1C}">
                <a14:useLocalDpi xmlns:a14="http://schemas.microsoft.com/office/drawing/2010/main" val="0"/>
              </a:ext>
            </a:extLst>
          </a:blip>
          <a:srcRect t="7292" r="52344" b="16667"/>
          <a:stretch>
            <a:fillRect/>
          </a:stretch>
        </p:blipFill>
        <p:spPr bwMode="auto">
          <a:xfrm>
            <a:off x="304800" y="990600"/>
            <a:ext cx="33115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90" name="AutoShape 8"/>
          <p:cNvSpPr>
            <a:spLocks noChangeArrowheads="1"/>
          </p:cNvSpPr>
          <p:nvPr/>
        </p:nvSpPr>
        <p:spPr bwMode="auto">
          <a:xfrm rot="-761648">
            <a:off x="4191000" y="5943600"/>
            <a:ext cx="2514600" cy="381000"/>
          </a:xfrm>
          <a:prstGeom prst="curvedUpArrow">
            <a:avLst>
              <a:gd name="adj1" fmla="val 66764"/>
              <a:gd name="adj2" fmla="val 198764"/>
              <a:gd name="adj3" fmla="val 27083"/>
            </a:avLst>
          </a:prstGeom>
          <a:solidFill>
            <a:schemeClr val="accent1"/>
          </a:solidFill>
          <a:ln w="9525">
            <a:solidFill>
              <a:schemeClr val="tx1"/>
            </a:solidFill>
            <a:miter lim="800000"/>
            <a:headEnd/>
            <a:tailEnd/>
          </a:ln>
        </p:spPr>
        <p:txBody>
          <a:bodyPr wrap="none" anchor="ctr"/>
          <a:lstStyle/>
          <a:p>
            <a:endParaRPr lang="fr-CA"/>
          </a:p>
        </p:txBody>
      </p:sp>
      <p:sp>
        <p:nvSpPr>
          <p:cNvPr id="46091" name="Rectangle 9"/>
          <p:cNvSpPr>
            <a:spLocks noChangeArrowheads="1"/>
          </p:cNvSpPr>
          <p:nvPr/>
        </p:nvSpPr>
        <p:spPr bwMode="auto">
          <a:xfrm>
            <a:off x="685800" y="615950"/>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fr-CA" sz="1400">
                <a:solidFill>
                  <a:srgbClr val="000066"/>
                </a:solidFill>
                <a:latin typeface="Arial Black" charset="0"/>
              </a:rPr>
              <a:t>Avis</a:t>
            </a:r>
          </a:p>
        </p:txBody>
      </p:sp>
      <p:sp>
        <p:nvSpPr>
          <p:cNvPr id="46092" name="Rectangle 10"/>
          <p:cNvSpPr>
            <a:spLocks noChangeArrowheads="1"/>
          </p:cNvSpPr>
          <p:nvPr/>
        </p:nvSpPr>
        <p:spPr bwMode="auto">
          <a:xfrm>
            <a:off x="4572000" y="762000"/>
            <a:ext cx="7286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fr-CA" sz="1400">
                <a:solidFill>
                  <a:srgbClr val="000066"/>
                </a:solidFill>
                <a:latin typeface="Arial Black" charset="0"/>
              </a:rPr>
              <a:t>Ordre</a:t>
            </a:r>
          </a:p>
        </p:txBody>
      </p:sp>
    </p:spTree>
    <p:extLst>
      <p:ext uri="{BB962C8B-B14F-4D97-AF65-F5344CB8AC3E}">
        <p14:creationId xmlns:p14="http://schemas.microsoft.com/office/powerpoint/2010/main" val="142295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a:t>
            </a:r>
            <a:r>
              <a:rPr lang="fr-CA" dirty="0" smtClean="0">
                <a:effectLst>
                  <a:outerShdw blurRad="38100" dist="38100" dir="2700000" algn="tl">
                    <a:srgbClr val="DDDDDD"/>
                  </a:outerShdw>
                </a:effectLst>
                <a:latin typeface="Arial" charset="0"/>
                <a:ea typeface="MS PGothic" charset="0"/>
              </a:rPr>
              <a:t>-11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229600" cy="4525963"/>
          </a:xfrm>
        </p:spPr>
        <p:txBody>
          <a:bodyPr/>
          <a:lstStyle/>
          <a:p>
            <a:r>
              <a:rPr lang="fr-CA" b="1" dirty="0" smtClean="0">
                <a:latin typeface="Arial" charset="0"/>
              </a:rPr>
              <a:t>Retour séance</a:t>
            </a:r>
            <a:r>
              <a:rPr lang="fr-CA" b="1" dirty="0" smtClean="0">
                <a:latin typeface="Arial" charset="0"/>
              </a:rPr>
              <a:t>-10</a:t>
            </a:r>
            <a:endParaRPr lang="fr-CA" b="1" dirty="0">
              <a:latin typeface="Arial" charset="0"/>
            </a:endParaRPr>
          </a:p>
          <a:p>
            <a:r>
              <a:rPr lang="fr-CA" dirty="0"/>
              <a:t>Le </a:t>
            </a:r>
            <a:r>
              <a:rPr lang="fr-CA" dirty="0" err="1"/>
              <a:t>système</a:t>
            </a:r>
            <a:r>
              <a:rPr lang="fr-CA" dirty="0"/>
              <a:t> </a:t>
            </a:r>
            <a:r>
              <a:rPr lang="fr-CA" dirty="0" err="1"/>
              <a:t>intégre</a:t>
            </a:r>
            <a:r>
              <a:rPr lang="fr-CA" dirty="0"/>
              <a:t>́ d’entreprise (SAP) </a:t>
            </a:r>
          </a:p>
          <a:p>
            <a:r>
              <a:rPr lang="fr-CA" dirty="0"/>
              <a:t> La </a:t>
            </a:r>
            <a:r>
              <a:rPr lang="fr-CA" dirty="0" err="1"/>
              <a:t>méthodologie</a:t>
            </a:r>
            <a:r>
              <a:rPr lang="fr-CA" dirty="0"/>
              <a:t> d’implantation d’un ERP (ASAP) </a:t>
            </a:r>
          </a:p>
          <a:p>
            <a:r>
              <a:rPr lang="fr-CA" dirty="0"/>
              <a:t> Le </a:t>
            </a:r>
            <a:r>
              <a:rPr lang="fr-CA" dirty="0" err="1"/>
              <a:t>développement</a:t>
            </a:r>
            <a:r>
              <a:rPr lang="fr-CA" dirty="0"/>
              <a:t> qui entoure le ERP (ABAP) </a:t>
            </a:r>
          </a:p>
          <a:p>
            <a:pPr eaLnBrk="1" hangingPunct="1"/>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2</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533384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Espace réservé du numéro de diapositive 6"/>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CFDAFBDE-289B-1543-B12F-E542F4D10427}" type="slidenum">
              <a:rPr lang="fr-CA" sz="1200">
                <a:solidFill>
                  <a:schemeClr val="tx1"/>
                </a:solidFill>
                <a:latin typeface="Arial" charset="0"/>
              </a:rPr>
              <a:pPr eaLnBrk="1" hangingPunct="1"/>
              <a:t>20</a:t>
            </a:fld>
            <a:endParaRPr lang="fr-CA" sz="1200">
              <a:solidFill>
                <a:schemeClr val="tx1"/>
              </a:solidFill>
              <a:latin typeface="Arial" charset="0"/>
            </a:endParaRPr>
          </a:p>
        </p:txBody>
      </p:sp>
      <p:sp>
        <p:nvSpPr>
          <p:cNvPr id="40963" name="Espace réservé du pied de page 7"/>
          <p:cNvSpPr>
            <a:spLocks noGrp="1"/>
          </p:cNvSpPr>
          <p:nvPr>
            <p:ph type="ftr" sz="quarter" idx="12"/>
          </p:nvPr>
        </p:nvSpPr>
        <p:spPr/>
        <p:txBody>
          <a:bodyPr/>
          <a:lstStyle/>
          <a:p>
            <a:pPr>
              <a:defRPr/>
            </a:pPr>
            <a:endParaRPr lang="fr-CA" smtClean="0"/>
          </a:p>
        </p:txBody>
      </p:sp>
      <p:pic>
        <p:nvPicPr>
          <p:cNvPr id="47108" name="Picture 2" descr="Titel_hell"/>
          <p:cNvPicPr>
            <a:picLocks noChangeAspect="1" noChangeArrowheads="1"/>
          </p:cNvPicPr>
          <p:nvPr/>
        </p:nvPicPr>
        <p:blipFill>
          <a:blip r:embed="rId3">
            <a:extLst>
              <a:ext uri="{28A0092B-C50C-407E-A947-70E740481C1C}">
                <a14:useLocalDpi xmlns:a14="http://schemas.microsoft.com/office/drawing/2010/main" val="0"/>
              </a:ext>
            </a:extLst>
          </a:blip>
          <a:srcRect l="27937"/>
          <a:stretch>
            <a:fillRect/>
          </a:stretch>
        </p:blipFill>
        <p:spPr bwMode="auto">
          <a:xfrm>
            <a:off x="0" y="957263"/>
            <a:ext cx="3251200" cy="58975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38659" name="Rectangle 3"/>
          <p:cNvSpPr>
            <a:spLocks noGrp="1" noRot="1" noChangeArrowheads="1"/>
          </p:cNvSpPr>
          <p:nvPr>
            <p:ph type="title"/>
          </p:nvPr>
        </p:nvSpPr>
        <p:spPr>
          <a:xfrm>
            <a:off x="468313" y="0"/>
            <a:ext cx="7162800" cy="533400"/>
          </a:xfrm>
        </p:spPr>
        <p:txBody>
          <a:bodyPr/>
          <a:lstStyle/>
          <a:p>
            <a:pPr eaLnBrk="1" hangingPunct="1"/>
            <a:r>
              <a:rPr lang="fr-CH" sz="2400">
                <a:solidFill>
                  <a:schemeClr val="hlink"/>
                </a:solidFill>
                <a:latin typeface="Arial Black" charset="0"/>
              </a:rPr>
              <a:t>Planification des ressources (matérielles)</a:t>
            </a:r>
          </a:p>
        </p:txBody>
      </p:sp>
      <p:pic>
        <p:nvPicPr>
          <p:cNvPr id="838660" name="Picture 4"/>
          <p:cNvPicPr>
            <a:picLocks noGrp="1" noChangeAspect="1" noChangeArrowheads="1"/>
          </p:cNvPicPr>
          <p:nvPr>
            <p:ph sz="half" idx="1"/>
          </p:nvPr>
        </p:nvPicPr>
        <p:blipFill>
          <a:blip r:embed="rId4"/>
          <a:srcRect/>
          <a:stretch>
            <a:fillRect/>
          </a:stretch>
        </p:blipFill>
        <p:spPr>
          <a:xfrm>
            <a:off x="1331913" y="692150"/>
            <a:ext cx="5326062" cy="3467100"/>
          </a:xfrm>
          <a:ln>
            <a:solidFill>
              <a:schemeClr val="tx1"/>
            </a:solidFill>
          </a:ln>
          <a:effectLst>
            <a:outerShdw dist="53882" dir="2700000" algn="ctr" rotWithShape="0">
              <a:schemeClr val="bg2">
                <a:alpha val="50000"/>
              </a:schemeClr>
            </a:outerShdw>
          </a:effectLst>
        </p:spPr>
      </p:pic>
      <p:sp>
        <p:nvSpPr>
          <p:cNvPr id="838661" name="Text Box 5"/>
          <p:cNvSpPr txBox="1">
            <a:spLocks noChangeArrowheads="1"/>
          </p:cNvSpPr>
          <p:nvPr/>
        </p:nvSpPr>
        <p:spPr bwMode="auto">
          <a:xfrm>
            <a:off x="6443663" y="981075"/>
            <a:ext cx="24082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20000"/>
              </a:spcBef>
              <a:spcAft>
                <a:spcPct val="30000"/>
              </a:spcAft>
            </a:pPr>
            <a:r>
              <a:rPr lang="fr-CA" sz="2000" b="1">
                <a:solidFill>
                  <a:schemeClr val="tx1"/>
                </a:solidFill>
                <a:latin typeface="Arial" charset="0"/>
              </a:rPr>
              <a:t>1. Planifier un ordre </a:t>
            </a:r>
            <a:r>
              <a:rPr lang="fr-CA" sz="1400" b="1">
                <a:solidFill>
                  <a:schemeClr val="tx1"/>
                </a:solidFill>
                <a:latin typeface="Arial" charset="0"/>
              </a:rPr>
              <a:t>(SAP) </a:t>
            </a:r>
          </a:p>
        </p:txBody>
      </p:sp>
      <p:grpSp>
        <p:nvGrpSpPr>
          <p:cNvPr id="2" name="Group 6"/>
          <p:cNvGrpSpPr>
            <a:grpSpLocks/>
          </p:cNvGrpSpPr>
          <p:nvPr/>
        </p:nvGrpSpPr>
        <p:grpSpPr bwMode="auto">
          <a:xfrm>
            <a:off x="3419475" y="2060575"/>
            <a:ext cx="5508625" cy="4575175"/>
            <a:chOff x="2154" y="1298"/>
            <a:chExt cx="3470" cy="2882"/>
          </a:xfrm>
        </p:grpSpPr>
        <p:pic>
          <p:nvPicPr>
            <p:cNvPr id="46089" name="Picture 7"/>
            <p:cNvPicPr>
              <a:picLocks noChangeAspect="1" noChangeArrowheads="1"/>
            </p:cNvPicPr>
            <p:nvPr/>
          </p:nvPicPr>
          <p:blipFill>
            <a:blip r:embed="rId5"/>
            <a:srcRect/>
            <a:stretch>
              <a:fillRect/>
            </a:stretch>
          </p:blipFill>
          <p:spPr bwMode="auto">
            <a:xfrm>
              <a:off x="2154" y="2080"/>
              <a:ext cx="3470" cy="2100"/>
            </a:xfrm>
            <a:prstGeom prst="rect">
              <a:avLst/>
            </a:prstGeom>
            <a:noFill/>
            <a:ln w="9525">
              <a:solidFill>
                <a:schemeClr val="tx1"/>
              </a:solidFill>
              <a:miter lim="800000"/>
              <a:headEnd/>
              <a:tailEnd/>
            </a:ln>
            <a:effectLst>
              <a:outerShdw dist="53882" dir="2700000" algn="ctr" rotWithShape="0">
                <a:schemeClr val="bg2">
                  <a:alpha val="50000"/>
                </a:schemeClr>
              </a:outerShdw>
            </a:effectLst>
          </p:spPr>
        </p:pic>
        <p:sp>
          <p:nvSpPr>
            <p:cNvPr id="47114" name="Text Box 8"/>
            <p:cNvSpPr txBox="1">
              <a:spLocks noChangeArrowheads="1"/>
            </p:cNvSpPr>
            <p:nvPr/>
          </p:nvSpPr>
          <p:spPr bwMode="auto">
            <a:xfrm>
              <a:off x="4286" y="1434"/>
              <a:ext cx="1270"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lnSpc>
                  <a:spcPct val="80000"/>
                </a:lnSpc>
                <a:spcBef>
                  <a:spcPct val="20000"/>
                </a:spcBef>
                <a:spcAft>
                  <a:spcPct val="30000"/>
                </a:spcAft>
              </a:pPr>
              <a:r>
                <a:rPr lang="fr-CA" sz="2000" b="1">
                  <a:solidFill>
                    <a:schemeClr val="tx1"/>
                  </a:solidFill>
                  <a:latin typeface="Arial" charset="0"/>
                </a:rPr>
                <a:t>2. Vérifier la disponibilité des stocks</a:t>
              </a:r>
            </a:p>
          </p:txBody>
        </p:sp>
        <p:sp>
          <p:nvSpPr>
            <p:cNvPr id="47115" name="Freeform 9"/>
            <p:cNvSpPr>
              <a:spLocks/>
            </p:cNvSpPr>
            <p:nvPr/>
          </p:nvSpPr>
          <p:spPr bwMode="auto">
            <a:xfrm>
              <a:off x="3787" y="1298"/>
              <a:ext cx="597" cy="1089"/>
            </a:xfrm>
            <a:custGeom>
              <a:avLst/>
              <a:gdLst>
                <a:gd name="T0" fmla="*/ 91 w 597"/>
                <a:gd name="T1" fmla="*/ 0 h 1089"/>
                <a:gd name="T2" fmla="*/ 454 w 597"/>
                <a:gd name="T3" fmla="*/ 136 h 1089"/>
                <a:gd name="T4" fmla="*/ 590 w 597"/>
                <a:gd name="T5" fmla="*/ 544 h 1089"/>
                <a:gd name="T6" fmla="*/ 499 w 597"/>
                <a:gd name="T7" fmla="*/ 953 h 1089"/>
                <a:gd name="T8" fmla="*/ 0 w 597"/>
                <a:gd name="T9" fmla="*/ 1089 h 1089"/>
                <a:gd name="T10" fmla="*/ 0 60000 65536"/>
                <a:gd name="T11" fmla="*/ 0 60000 65536"/>
                <a:gd name="T12" fmla="*/ 0 60000 65536"/>
                <a:gd name="T13" fmla="*/ 0 60000 65536"/>
                <a:gd name="T14" fmla="*/ 0 60000 65536"/>
                <a:gd name="T15" fmla="*/ 0 w 597"/>
                <a:gd name="T16" fmla="*/ 0 h 1089"/>
                <a:gd name="T17" fmla="*/ 597 w 597"/>
                <a:gd name="T18" fmla="*/ 1089 h 1089"/>
              </a:gdLst>
              <a:ahLst/>
              <a:cxnLst>
                <a:cxn ang="T10">
                  <a:pos x="T0" y="T1"/>
                </a:cxn>
                <a:cxn ang="T11">
                  <a:pos x="T2" y="T3"/>
                </a:cxn>
                <a:cxn ang="T12">
                  <a:pos x="T4" y="T5"/>
                </a:cxn>
                <a:cxn ang="T13">
                  <a:pos x="T6" y="T7"/>
                </a:cxn>
                <a:cxn ang="T14">
                  <a:pos x="T8" y="T9"/>
                </a:cxn>
              </a:cxnLst>
              <a:rect l="T15" t="T16" r="T17" b="T18"/>
              <a:pathLst>
                <a:path w="597" h="1089">
                  <a:moveTo>
                    <a:pt x="91" y="0"/>
                  </a:moveTo>
                  <a:cubicBezTo>
                    <a:pt x="231" y="22"/>
                    <a:pt x="371" y="45"/>
                    <a:pt x="454" y="136"/>
                  </a:cubicBezTo>
                  <a:cubicBezTo>
                    <a:pt x="537" y="227"/>
                    <a:pt x="583" y="408"/>
                    <a:pt x="590" y="544"/>
                  </a:cubicBezTo>
                  <a:cubicBezTo>
                    <a:pt x="597" y="680"/>
                    <a:pt x="597" y="862"/>
                    <a:pt x="499" y="953"/>
                  </a:cubicBezTo>
                  <a:cubicBezTo>
                    <a:pt x="401" y="1044"/>
                    <a:pt x="200" y="1066"/>
                    <a:pt x="0" y="108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388599768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3866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3866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6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DA6BFDB0-DD76-204D-81AC-C19413475414}" type="slidenum">
              <a:rPr lang="fr-CA" sz="1200">
                <a:solidFill>
                  <a:schemeClr val="tx1"/>
                </a:solidFill>
                <a:latin typeface="Arial" charset="0"/>
              </a:rPr>
              <a:pPr eaLnBrk="1" hangingPunct="1"/>
              <a:t>21</a:t>
            </a:fld>
            <a:endParaRPr lang="fr-CA" sz="1200">
              <a:solidFill>
                <a:schemeClr val="tx1"/>
              </a:solidFill>
              <a:latin typeface="Arial" charset="0"/>
            </a:endParaRPr>
          </a:p>
        </p:txBody>
      </p:sp>
      <p:sp>
        <p:nvSpPr>
          <p:cNvPr id="41987" name="Espace réservé du pied de page 4"/>
          <p:cNvSpPr>
            <a:spLocks noGrp="1"/>
          </p:cNvSpPr>
          <p:nvPr>
            <p:ph type="ftr" sz="quarter" idx="12"/>
          </p:nvPr>
        </p:nvSpPr>
        <p:spPr/>
        <p:txBody>
          <a:bodyPr/>
          <a:lstStyle/>
          <a:p>
            <a:pPr>
              <a:defRPr/>
            </a:pPr>
            <a:endParaRPr lang="fr-CA" smtClean="0"/>
          </a:p>
        </p:txBody>
      </p:sp>
      <p:pic>
        <p:nvPicPr>
          <p:cNvPr id="48132" name="Picture 2" descr="Titel_hell"/>
          <p:cNvPicPr>
            <a:picLocks noChangeAspect="1" noChangeArrowheads="1"/>
          </p:cNvPicPr>
          <p:nvPr/>
        </p:nvPicPr>
        <p:blipFill>
          <a:blip r:embed="rId3">
            <a:extLst>
              <a:ext uri="{28A0092B-C50C-407E-A947-70E740481C1C}">
                <a14:useLocalDpi xmlns:a14="http://schemas.microsoft.com/office/drawing/2010/main" val="0"/>
              </a:ext>
            </a:extLst>
          </a:blip>
          <a:srcRect l="27937"/>
          <a:stretch>
            <a:fillRect/>
          </a:stretch>
        </p:blipFill>
        <p:spPr bwMode="auto">
          <a:xfrm>
            <a:off x="0" y="957263"/>
            <a:ext cx="3251200" cy="58975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40707" name="Rectangle 3"/>
          <p:cNvSpPr>
            <a:spLocks noGrp="1" noRot="1" noChangeArrowheads="1"/>
          </p:cNvSpPr>
          <p:nvPr>
            <p:ph type="title"/>
          </p:nvPr>
        </p:nvSpPr>
        <p:spPr>
          <a:xfrm>
            <a:off x="1258888" y="188913"/>
            <a:ext cx="7315200" cy="533400"/>
          </a:xfrm>
        </p:spPr>
        <p:txBody>
          <a:bodyPr/>
          <a:lstStyle/>
          <a:p>
            <a:pPr algn="l" eaLnBrk="1" hangingPunct="1"/>
            <a:r>
              <a:rPr lang="fr-CH" sz="2400">
                <a:solidFill>
                  <a:schemeClr val="hlink"/>
                </a:solidFill>
                <a:latin typeface="Arial Black" charset="0"/>
              </a:rPr>
              <a:t>Réalisation de l’ordre de travail</a:t>
            </a:r>
          </a:p>
        </p:txBody>
      </p:sp>
      <p:grpSp>
        <p:nvGrpSpPr>
          <p:cNvPr id="48134" name="Group 4"/>
          <p:cNvGrpSpPr>
            <a:grpSpLocks/>
          </p:cNvGrpSpPr>
          <p:nvPr/>
        </p:nvGrpSpPr>
        <p:grpSpPr bwMode="auto">
          <a:xfrm>
            <a:off x="2819400" y="990600"/>
            <a:ext cx="10210800" cy="5638800"/>
            <a:chOff x="1776" y="624"/>
            <a:chExt cx="6432" cy="3552"/>
          </a:xfrm>
        </p:grpSpPr>
        <p:pic>
          <p:nvPicPr>
            <p:cNvPr id="48136" name="Picture 5" descr="auto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624"/>
              <a:ext cx="3336" cy="3552"/>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48137" name="Group 6"/>
            <p:cNvGrpSpPr>
              <a:grpSpLocks/>
            </p:cNvGrpSpPr>
            <p:nvPr/>
          </p:nvGrpSpPr>
          <p:grpSpPr bwMode="auto">
            <a:xfrm>
              <a:off x="4493" y="1488"/>
              <a:ext cx="3715" cy="1301"/>
              <a:chOff x="2688" y="768"/>
              <a:chExt cx="2880" cy="1248"/>
            </a:xfrm>
          </p:grpSpPr>
          <p:sp>
            <p:nvSpPr>
              <p:cNvPr id="840711" name="Rectangle 7"/>
              <p:cNvSpPr>
                <a:spLocks noChangeArrowheads="1"/>
              </p:cNvSpPr>
              <p:nvPr/>
            </p:nvSpPr>
            <p:spPr bwMode="auto">
              <a:xfrm>
                <a:off x="3312" y="768"/>
                <a:ext cx="2256" cy="1248"/>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Char char="n"/>
                  <a:defRPr/>
                </a:pPr>
                <a:endParaRPr lang="fr-FR" sz="2000" b="1">
                  <a:solidFill>
                    <a:srgbClr val="336699"/>
                  </a:solidFill>
                  <a:effectLst>
                    <a:outerShdw blurRad="38100" dist="38100" dir="2700000" algn="tl">
                      <a:srgbClr val="000000"/>
                    </a:outerShdw>
                  </a:effectLst>
                  <a:latin typeface="Arial" pitchFamily="34" charset="0"/>
                  <a:ea typeface="+mn-ea"/>
                  <a:cs typeface="+mn-cs"/>
                </a:endParaRPr>
              </a:p>
              <a:p>
                <a:pPr marL="342900" indent="-342900">
                  <a:spcBef>
                    <a:spcPct val="20000"/>
                  </a:spcBef>
                  <a:spcAft>
                    <a:spcPct val="30000"/>
                  </a:spcAft>
                  <a:buClr>
                    <a:schemeClr val="hlink"/>
                  </a:buClr>
                  <a:buSzPct val="70000"/>
                  <a:buFont typeface="Wingdings" pitchFamily="2" charset="2"/>
                  <a:buChar char="n"/>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sp>
            <p:nvSpPr>
              <p:cNvPr id="48139" name="AutoShape 8"/>
              <p:cNvSpPr>
                <a:spLocks noChangeArrowheads="1"/>
              </p:cNvSpPr>
              <p:nvPr/>
            </p:nvSpPr>
            <p:spPr bwMode="auto">
              <a:xfrm>
                <a:off x="2688" y="1392"/>
                <a:ext cx="864" cy="528"/>
              </a:xfrm>
              <a:prstGeom prst="leftArrow">
                <a:avLst>
                  <a:gd name="adj1" fmla="val 50000"/>
                  <a:gd name="adj2" fmla="val 40909"/>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CA"/>
              </a:p>
            </p:txBody>
          </p:sp>
        </p:grpSp>
      </p:grpSp>
      <p:sp>
        <p:nvSpPr>
          <p:cNvPr id="48135" name="Rectangle 9"/>
          <p:cNvSpPr>
            <a:spLocks noChangeArrowheads="1"/>
          </p:cNvSpPr>
          <p:nvPr/>
        </p:nvSpPr>
        <p:spPr bwMode="auto">
          <a:xfrm>
            <a:off x="2484438" y="908050"/>
            <a:ext cx="5689600" cy="431800"/>
          </a:xfrm>
          <a:prstGeom prst="rect">
            <a:avLst/>
          </a:prstGeom>
          <a:solidFill>
            <a:schemeClr val="accent1"/>
          </a:solidFill>
          <a:ln w="9525">
            <a:solidFill>
              <a:schemeClr val="tx1"/>
            </a:solidFill>
            <a:miter lim="800000"/>
            <a:headEnd/>
            <a:tailEnd/>
          </a:ln>
        </p:spPr>
        <p:txBody>
          <a:bodyPr wrap="none" anchor="ctr"/>
          <a:lstStyle/>
          <a:p>
            <a:endParaRPr lang="fr-CA"/>
          </a:p>
        </p:txBody>
      </p:sp>
    </p:spTree>
    <p:extLst>
      <p:ext uri="{BB962C8B-B14F-4D97-AF65-F5344CB8AC3E}">
        <p14:creationId xmlns:p14="http://schemas.microsoft.com/office/powerpoint/2010/main" val="606458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CEAA6B69-04A1-A741-AF49-A791CF0073DD}" type="slidenum">
              <a:rPr lang="fr-CA" sz="1200">
                <a:solidFill>
                  <a:schemeClr val="tx1"/>
                </a:solidFill>
                <a:latin typeface="Arial" charset="0"/>
              </a:rPr>
              <a:pPr eaLnBrk="1" hangingPunct="1"/>
              <a:t>22</a:t>
            </a:fld>
            <a:endParaRPr lang="fr-CA" sz="1200">
              <a:solidFill>
                <a:schemeClr val="tx1"/>
              </a:solidFill>
              <a:latin typeface="Arial" charset="0"/>
            </a:endParaRPr>
          </a:p>
        </p:txBody>
      </p:sp>
      <p:sp>
        <p:nvSpPr>
          <p:cNvPr id="43011" name="Espace réservé du pied de page 4"/>
          <p:cNvSpPr>
            <a:spLocks noGrp="1"/>
          </p:cNvSpPr>
          <p:nvPr>
            <p:ph type="ftr" sz="quarter" idx="12"/>
          </p:nvPr>
        </p:nvSpPr>
        <p:spPr/>
        <p:txBody>
          <a:bodyPr/>
          <a:lstStyle/>
          <a:p>
            <a:pPr>
              <a:defRPr/>
            </a:pPr>
            <a:endParaRPr lang="fr-CA" smtClean="0"/>
          </a:p>
        </p:txBody>
      </p:sp>
      <p:pic>
        <p:nvPicPr>
          <p:cNvPr id="49156" name="Picture 2" descr="Titel_hell"/>
          <p:cNvPicPr>
            <a:picLocks noChangeAspect="1" noChangeArrowheads="1"/>
          </p:cNvPicPr>
          <p:nvPr/>
        </p:nvPicPr>
        <p:blipFill>
          <a:blip r:embed="rId3">
            <a:extLst>
              <a:ext uri="{28A0092B-C50C-407E-A947-70E740481C1C}">
                <a14:useLocalDpi xmlns:a14="http://schemas.microsoft.com/office/drawing/2010/main" val="0"/>
              </a:ext>
            </a:extLst>
          </a:blip>
          <a:srcRect l="27937"/>
          <a:stretch>
            <a:fillRect/>
          </a:stretch>
        </p:blipFill>
        <p:spPr bwMode="auto">
          <a:xfrm>
            <a:off x="0" y="960438"/>
            <a:ext cx="3251200" cy="589756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42755" name="Rectangle 3"/>
          <p:cNvSpPr>
            <a:spLocks noGrp="1" noRot="1" noChangeArrowheads="1"/>
          </p:cNvSpPr>
          <p:nvPr>
            <p:ph type="title"/>
          </p:nvPr>
        </p:nvSpPr>
        <p:spPr>
          <a:xfrm>
            <a:off x="1219200" y="0"/>
            <a:ext cx="7924800" cy="609600"/>
          </a:xfrm>
        </p:spPr>
        <p:txBody>
          <a:bodyPr/>
          <a:lstStyle/>
          <a:p>
            <a:pPr algn="l" eaLnBrk="1" hangingPunct="1"/>
            <a:r>
              <a:rPr lang="fr-CH" sz="2400">
                <a:solidFill>
                  <a:schemeClr val="hlink"/>
                </a:solidFill>
                <a:latin typeface="Arial Black" charset="0"/>
              </a:rPr>
              <a:t>Saisir le détail des travaux</a:t>
            </a:r>
          </a:p>
        </p:txBody>
      </p:sp>
      <p:sp>
        <p:nvSpPr>
          <p:cNvPr id="842756" name="Rectangle 4"/>
          <p:cNvSpPr>
            <a:spLocks noChangeArrowheads="1"/>
          </p:cNvSpPr>
          <p:nvPr/>
        </p:nvSpPr>
        <p:spPr bwMode="auto">
          <a:xfrm>
            <a:off x="0" y="0"/>
            <a:ext cx="10972800" cy="908050"/>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Char char="n"/>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pic>
        <p:nvPicPr>
          <p:cNvPr id="842757" name="Picture 5" descr="Historiq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3" y="1285875"/>
            <a:ext cx="911542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2758" name="Rectangle 6"/>
          <p:cNvSpPr>
            <a:spLocks noChangeArrowheads="1"/>
          </p:cNvSpPr>
          <p:nvPr/>
        </p:nvSpPr>
        <p:spPr bwMode="auto">
          <a:xfrm>
            <a:off x="0" y="0"/>
            <a:ext cx="10972800" cy="908050"/>
          </a:xfrm>
          <a:prstGeom prst="rect">
            <a:avLst/>
          </a:prstGeom>
          <a:noFill/>
          <a:ln w="9525">
            <a:noFill/>
            <a:miter lim="800000"/>
            <a:headEnd/>
            <a:tailEnd/>
          </a:ln>
          <a:effectLst/>
        </p:spPr>
        <p:txBody>
          <a:bodyPr/>
          <a:lstStyle/>
          <a:p>
            <a:pPr marL="342900" indent="-342900">
              <a:spcBef>
                <a:spcPct val="20000"/>
              </a:spcBef>
              <a:spcAft>
                <a:spcPct val="30000"/>
              </a:spcAft>
              <a:buClr>
                <a:schemeClr val="hlink"/>
              </a:buClr>
              <a:buSzPct val="70000"/>
              <a:buFont typeface="Wingdings" pitchFamily="2" charset="2"/>
              <a:buChar char="n"/>
              <a:defRPr/>
            </a:pPr>
            <a:endParaRPr lang="fr-FR" sz="2000" b="1">
              <a:solidFill>
                <a:schemeClr val="tx1"/>
              </a:solidFill>
              <a:effectLst>
                <a:outerShdw blurRad="38100" dist="38100" dir="2700000" algn="tl">
                  <a:srgbClr val="000000"/>
                </a:outerShdw>
              </a:effectLst>
              <a:latin typeface="Arial" pitchFamily="34" charset="0"/>
              <a:ea typeface="+mn-ea"/>
              <a:cs typeface="+mn-cs"/>
            </a:endParaRPr>
          </a:p>
        </p:txBody>
      </p:sp>
      <p:sp>
        <p:nvSpPr>
          <p:cNvPr id="49161" name="Rectangle 7"/>
          <p:cNvSpPr>
            <a:spLocks noChangeArrowheads="1"/>
          </p:cNvSpPr>
          <p:nvPr/>
        </p:nvSpPr>
        <p:spPr bwMode="auto">
          <a:xfrm>
            <a:off x="0" y="1341438"/>
            <a:ext cx="1692275" cy="574675"/>
          </a:xfrm>
          <a:prstGeom prst="rect">
            <a:avLst/>
          </a:prstGeom>
          <a:solidFill>
            <a:schemeClr val="accent1"/>
          </a:solidFill>
          <a:ln w="9525">
            <a:solidFill>
              <a:schemeClr val="tx1"/>
            </a:solidFill>
            <a:miter lim="800000"/>
            <a:headEnd/>
            <a:tailEnd/>
          </a:ln>
        </p:spPr>
        <p:txBody>
          <a:bodyPr wrap="none" anchor="ctr"/>
          <a:lstStyle/>
          <a:p>
            <a:endParaRPr lang="fr-CA"/>
          </a:p>
        </p:txBody>
      </p:sp>
    </p:spTree>
    <p:extLst>
      <p:ext uri="{BB962C8B-B14F-4D97-AF65-F5344CB8AC3E}">
        <p14:creationId xmlns:p14="http://schemas.microsoft.com/office/powerpoint/2010/main" val="116323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842757"/>
                                        </p:tgtEl>
                                        <p:attrNameLst>
                                          <p:attrName>style.visibility</p:attrName>
                                        </p:attrNameLst>
                                      </p:cBhvr>
                                      <p:to>
                                        <p:strVal val="visible"/>
                                      </p:to>
                                    </p:set>
                                    <p:animEffect transition="in" filter="box(out)">
                                      <p:cBhvr>
                                        <p:cTn id="7" dur="500"/>
                                        <p:tgtEl>
                                          <p:spTgt spid="842757"/>
                                        </p:tgtEl>
                                      </p:cBhvr>
                                    </p:animEffect>
                                  </p:childTnLst>
                                  <p:subTnLst>
                                    <p:audio>
                                      <p:cMediaNode>
                                        <p:cTn display="0" masterRel="sameClick">
                                          <p:stCondLst>
                                            <p:cond evt="begin" delay="0">
                                              <p:tn val="5"/>
                                            </p:cond>
                                          </p:stCondLst>
                                          <p:endCondLst>
                                            <p:cond evt="onStopAudio" delay="0">
                                              <p:tgtEl>
                                                <p:sldTgt/>
                                              </p:tgtEl>
                                            </p:cond>
                                          </p:endCondLst>
                                        </p:cTn>
                                        <p:tgtEl>
                                          <p:sndTgt r:embed="rId2" name="APPPHOT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D64FF8AD-BF1E-F14F-925C-C1591D4190C3}" type="slidenum">
              <a:rPr lang="fr-CA" sz="1200">
                <a:solidFill>
                  <a:schemeClr val="tx1"/>
                </a:solidFill>
                <a:latin typeface="Arial" charset="0"/>
              </a:rPr>
              <a:pPr eaLnBrk="1" hangingPunct="1"/>
              <a:t>23</a:t>
            </a:fld>
            <a:endParaRPr lang="fr-CA" sz="1200">
              <a:solidFill>
                <a:schemeClr val="tx1"/>
              </a:solidFill>
              <a:latin typeface="Arial" charset="0"/>
            </a:endParaRPr>
          </a:p>
        </p:txBody>
      </p:sp>
      <p:sp>
        <p:nvSpPr>
          <p:cNvPr id="27651" name="Espace réservé du pied de page 4"/>
          <p:cNvSpPr>
            <a:spLocks noGrp="1"/>
          </p:cNvSpPr>
          <p:nvPr>
            <p:ph type="ftr" sz="quarter" idx="12"/>
          </p:nvPr>
        </p:nvSpPr>
        <p:spPr/>
        <p:txBody>
          <a:bodyPr/>
          <a:lstStyle/>
          <a:p>
            <a:pPr>
              <a:defRPr/>
            </a:pPr>
            <a:endParaRPr lang="fr-CA" smtClean="0"/>
          </a:p>
        </p:txBody>
      </p:sp>
      <p:sp>
        <p:nvSpPr>
          <p:cNvPr id="796676" name="Text Box 4"/>
          <p:cNvSpPr txBox="1">
            <a:spLocks noChangeArrowheads="1"/>
          </p:cNvSpPr>
          <p:nvPr/>
        </p:nvSpPr>
        <p:spPr bwMode="auto">
          <a:xfrm>
            <a:off x="1066800" y="318452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77850" indent="-577850" eaLnBrk="0" hangingPunct="0">
              <a:tabLst>
                <a:tab pos="2289175" algn="l"/>
              </a:tabLst>
              <a:defRPr sz="2800">
                <a:solidFill>
                  <a:schemeClr val="hlink"/>
                </a:solidFill>
                <a:latin typeface="Garamond" charset="0"/>
                <a:ea typeface="ＭＳ Ｐゴシック" charset="0"/>
                <a:cs typeface="Arial" charset="0"/>
              </a:defRPr>
            </a:lvl1pPr>
            <a:lvl2pPr marL="742950" indent="-285750" eaLnBrk="0" hangingPunct="0">
              <a:tabLst>
                <a:tab pos="2289175" algn="l"/>
              </a:tabLst>
              <a:defRPr sz="2800">
                <a:solidFill>
                  <a:schemeClr val="hlink"/>
                </a:solidFill>
                <a:latin typeface="Garamond" charset="0"/>
                <a:ea typeface="Arial" charset="0"/>
                <a:cs typeface="Arial" charset="0"/>
              </a:defRPr>
            </a:lvl2pPr>
            <a:lvl3pPr marL="1143000" indent="-228600" eaLnBrk="0" hangingPunct="0">
              <a:tabLst>
                <a:tab pos="2289175" algn="l"/>
              </a:tabLst>
              <a:defRPr sz="2800">
                <a:solidFill>
                  <a:schemeClr val="hlink"/>
                </a:solidFill>
                <a:latin typeface="Garamond" charset="0"/>
                <a:ea typeface="Arial" charset="0"/>
                <a:cs typeface="Arial" charset="0"/>
              </a:defRPr>
            </a:lvl3pPr>
            <a:lvl4pPr marL="1600200" indent="-228600" eaLnBrk="0" hangingPunct="0">
              <a:tabLst>
                <a:tab pos="2289175" algn="l"/>
              </a:tabLst>
              <a:defRPr sz="2800">
                <a:solidFill>
                  <a:schemeClr val="hlink"/>
                </a:solidFill>
                <a:latin typeface="Garamond" charset="0"/>
                <a:ea typeface="Arial" charset="0"/>
                <a:cs typeface="Arial" charset="0"/>
              </a:defRPr>
            </a:lvl4pPr>
            <a:lvl5pPr marL="2057400" indent="-228600" eaLnBrk="0" hangingPunct="0">
              <a:tabLst>
                <a:tab pos="2289175" algn="l"/>
              </a:tabLst>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9pPr>
          </a:lstStyle>
          <a:p>
            <a:endParaRPr kumimoji="1" lang="fr-CH" sz="1200" b="1">
              <a:solidFill>
                <a:schemeClr val="bg1"/>
              </a:solidFill>
              <a:latin typeface="Comic Sans MS" charset="0"/>
            </a:endParaRPr>
          </a:p>
          <a:p>
            <a:pPr>
              <a:lnSpc>
                <a:spcPct val="150000"/>
              </a:lnSpc>
            </a:pPr>
            <a:r>
              <a:rPr kumimoji="1" lang="fr-CA" sz="1200">
                <a:solidFill>
                  <a:schemeClr val="bg1"/>
                </a:solidFill>
                <a:latin typeface="Comic Sans MS" charset="0"/>
                <a:sym typeface="Monotype Sorts" charset="0"/>
              </a:rPr>
              <a:t>	</a:t>
            </a:r>
          </a:p>
        </p:txBody>
      </p:sp>
      <p:sp>
        <p:nvSpPr>
          <p:cNvPr id="28677" name="Rectangle 5"/>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28678" name="Rectangle 6"/>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796679" name="Text Box 7"/>
          <p:cNvSpPr txBox="1">
            <a:spLocks noChangeArrowheads="1"/>
          </p:cNvSpPr>
          <p:nvPr/>
        </p:nvSpPr>
        <p:spPr bwMode="auto">
          <a:xfrm>
            <a:off x="1066800" y="3675063"/>
            <a:ext cx="7239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74650" indent="-374650"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85000"/>
              </a:spcBef>
            </a:pPr>
            <a:r>
              <a:rPr kumimoji="1" lang="fr-CA" sz="2200">
                <a:solidFill>
                  <a:srgbClr val="FFCC00"/>
                </a:solidFill>
                <a:latin typeface="Comic Sans MS" charset="0"/>
                <a:sym typeface="Monotype Sorts" charset="0"/>
              </a:rPr>
              <a:t></a:t>
            </a:r>
            <a:endParaRPr kumimoji="1" lang="fr-CH" sz="2000">
              <a:solidFill>
                <a:schemeClr val="folHlink"/>
              </a:solidFill>
              <a:latin typeface="Times New Roman" charset="0"/>
            </a:endParaRPr>
          </a:p>
        </p:txBody>
      </p:sp>
      <p:sp>
        <p:nvSpPr>
          <p:cNvPr id="796680" name="AutoShape 8"/>
          <p:cNvSpPr>
            <a:spLocks noChangeArrowheads="1"/>
          </p:cNvSpPr>
          <p:nvPr/>
        </p:nvSpPr>
        <p:spPr bwMode="auto">
          <a:xfrm>
            <a:off x="2124075" y="838200"/>
            <a:ext cx="5040313" cy="4605338"/>
          </a:xfrm>
          <a:prstGeom prst="triangle">
            <a:avLst>
              <a:gd name="adj" fmla="val 50000"/>
            </a:avLst>
          </a:prstGeom>
          <a:gradFill rotWithShape="1">
            <a:gsLst>
              <a:gs pos="0">
                <a:srgbClr val="FFCC66"/>
              </a:gs>
              <a:gs pos="100000">
                <a:srgbClr val="FFFFCC"/>
              </a:gs>
            </a:gsLst>
            <a:lin ang="5400000" scaled="1"/>
          </a:gra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defRPr/>
            </a:pPr>
            <a:endParaRPr lang="fr-CA">
              <a:latin typeface="Garamond" pitchFamily="18" charset="0"/>
              <a:ea typeface="+mn-ea"/>
              <a:cs typeface="+mn-cs"/>
            </a:endParaRPr>
          </a:p>
        </p:txBody>
      </p:sp>
      <p:sp>
        <p:nvSpPr>
          <p:cNvPr id="28681" name="Line 9"/>
          <p:cNvSpPr>
            <a:spLocks noChangeShapeType="1"/>
          </p:cNvSpPr>
          <p:nvPr/>
        </p:nvSpPr>
        <p:spPr bwMode="auto">
          <a:xfrm>
            <a:off x="3563938" y="2781300"/>
            <a:ext cx="2160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p:cNvSpPr>
            <a:spLocks noChangeShapeType="1"/>
          </p:cNvSpPr>
          <p:nvPr/>
        </p:nvSpPr>
        <p:spPr bwMode="auto">
          <a:xfrm>
            <a:off x="4641850" y="2781300"/>
            <a:ext cx="0" cy="136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1"/>
          <p:cNvSpPr>
            <a:spLocks noChangeShapeType="1"/>
          </p:cNvSpPr>
          <p:nvPr/>
        </p:nvSpPr>
        <p:spPr bwMode="auto">
          <a:xfrm>
            <a:off x="3563938" y="4005263"/>
            <a:ext cx="0" cy="143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p:cNvSpPr>
            <a:spLocks noChangeShapeType="1"/>
          </p:cNvSpPr>
          <p:nvPr/>
        </p:nvSpPr>
        <p:spPr bwMode="auto">
          <a:xfrm>
            <a:off x="4641850" y="4149725"/>
            <a:ext cx="0" cy="12938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p:cNvSpPr>
            <a:spLocks noChangeShapeType="1"/>
          </p:cNvSpPr>
          <p:nvPr/>
        </p:nvSpPr>
        <p:spPr bwMode="auto">
          <a:xfrm>
            <a:off x="5724525" y="4005263"/>
            <a:ext cx="0" cy="143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4"/>
          <p:cNvSpPr>
            <a:spLocks noChangeShapeType="1"/>
          </p:cNvSpPr>
          <p:nvPr/>
        </p:nvSpPr>
        <p:spPr bwMode="auto">
          <a:xfrm>
            <a:off x="2916238" y="4005263"/>
            <a:ext cx="34559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Text Box 15"/>
          <p:cNvSpPr txBox="1">
            <a:spLocks noChangeArrowheads="1"/>
          </p:cNvSpPr>
          <p:nvPr/>
        </p:nvSpPr>
        <p:spPr bwMode="auto">
          <a:xfrm>
            <a:off x="3706813" y="1700213"/>
            <a:ext cx="194468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Gestion</a:t>
            </a:r>
            <a:r>
              <a:rPr lang="fr-CA" sz="1800" b="1">
                <a:solidFill>
                  <a:schemeClr val="tx1"/>
                </a:solidFill>
                <a:latin typeface="Arial" charset="0"/>
              </a:rPr>
              <a:t> </a:t>
            </a:r>
            <a:r>
              <a:rPr lang="fr-CA" sz="1600" b="1">
                <a:latin typeface="Arial" charset="0"/>
              </a:rPr>
              <a:t>Financière</a:t>
            </a:r>
          </a:p>
        </p:txBody>
      </p:sp>
      <p:sp>
        <p:nvSpPr>
          <p:cNvPr id="28688" name="Text Box 16"/>
          <p:cNvSpPr txBox="1">
            <a:spLocks noChangeArrowheads="1"/>
          </p:cNvSpPr>
          <p:nvPr/>
        </p:nvSpPr>
        <p:spPr bwMode="auto">
          <a:xfrm>
            <a:off x="2987675" y="3219450"/>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Humaines</a:t>
            </a:r>
          </a:p>
        </p:txBody>
      </p:sp>
      <p:sp>
        <p:nvSpPr>
          <p:cNvPr id="28689" name="Text Box 17"/>
          <p:cNvSpPr txBox="1">
            <a:spLocks noChangeArrowheads="1"/>
          </p:cNvSpPr>
          <p:nvPr/>
        </p:nvSpPr>
        <p:spPr bwMode="auto">
          <a:xfrm>
            <a:off x="4425950" y="3219450"/>
            <a:ext cx="1946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Matérielles</a:t>
            </a:r>
          </a:p>
        </p:txBody>
      </p:sp>
      <p:sp>
        <p:nvSpPr>
          <p:cNvPr id="28690" name="Text Box 18"/>
          <p:cNvSpPr txBox="1">
            <a:spLocks noChangeArrowheads="1"/>
          </p:cNvSpPr>
          <p:nvPr/>
        </p:nvSpPr>
        <p:spPr bwMode="auto">
          <a:xfrm>
            <a:off x="2851150" y="4005263"/>
            <a:ext cx="425450"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Exploitation</a:t>
            </a:r>
          </a:p>
        </p:txBody>
      </p:sp>
      <p:sp>
        <p:nvSpPr>
          <p:cNvPr id="28691" name="Text Box 19"/>
          <p:cNvSpPr txBox="1">
            <a:spLocks noChangeArrowheads="1"/>
          </p:cNvSpPr>
          <p:nvPr/>
        </p:nvSpPr>
        <p:spPr bwMode="auto">
          <a:xfrm>
            <a:off x="3927475" y="4076700"/>
            <a:ext cx="42545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Entretien</a:t>
            </a:r>
          </a:p>
        </p:txBody>
      </p:sp>
      <p:sp>
        <p:nvSpPr>
          <p:cNvPr id="28692" name="Text Box 20"/>
          <p:cNvSpPr txBox="1">
            <a:spLocks noChangeArrowheads="1"/>
          </p:cNvSpPr>
          <p:nvPr/>
        </p:nvSpPr>
        <p:spPr bwMode="auto">
          <a:xfrm>
            <a:off x="4760913" y="4005263"/>
            <a:ext cx="669925"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Gestion de</a:t>
            </a:r>
            <a:r>
              <a:rPr lang="fr-CA" sz="1600" b="1">
                <a:solidFill>
                  <a:schemeClr val="tx1"/>
                </a:solidFill>
                <a:latin typeface="Arial" charset="0"/>
              </a:rPr>
              <a:t> </a:t>
            </a:r>
            <a:r>
              <a:rPr lang="fr-CA" sz="1600" b="1">
                <a:latin typeface="Arial" charset="0"/>
              </a:rPr>
              <a:t>projets</a:t>
            </a:r>
          </a:p>
        </p:txBody>
      </p:sp>
      <p:sp>
        <p:nvSpPr>
          <p:cNvPr id="28693" name="Text Box 21"/>
          <p:cNvSpPr txBox="1">
            <a:spLocks noChangeArrowheads="1"/>
          </p:cNvSpPr>
          <p:nvPr/>
        </p:nvSpPr>
        <p:spPr bwMode="auto">
          <a:xfrm>
            <a:off x="6015038" y="4076700"/>
            <a:ext cx="42545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eaLnBrk="1" hangingPunct="1">
              <a:spcBef>
                <a:spcPct val="50000"/>
              </a:spcBef>
            </a:pPr>
            <a:r>
              <a:rPr lang="fr-CA" sz="1600" b="1">
                <a:latin typeface="Arial" charset="0"/>
              </a:rPr>
              <a:t>Fabrication</a:t>
            </a:r>
          </a:p>
        </p:txBody>
      </p:sp>
      <p:sp>
        <p:nvSpPr>
          <p:cNvPr id="28694" name="Text Box 22"/>
          <p:cNvSpPr txBox="1">
            <a:spLocks noChangeArrowheads="1"/>
          </p:cNvSpPr>
          <p:nvPr/>
        </p:nvSpPr>
        <p:spPr bwMode="auto">
          <a:xfrm>
            <a:off x="2057400" y="5943600"/>
            <a:ext cx="5354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r>
              <a:rPr lang="fr-CH" sz="2000" u="sng" dirty="0">
                <a:solidFill>
                  <a:schemeClr val="folHlink"/>
                </a:solidFill>
                <a:latin typeface="Arial Black" charset="0"/>
              </a:rPr>
              <a:t>L’architecture logicielle intégrée </a:t>
            </a:r>
            <a:endParaRPr lang="fr-CH" sz="2000" u="sng" dirty="0">
              <a:solidFill>
                <a:schemeClr val="folHlink"/>
              </a:solidFill>
              <a:latin typeface="Arial Narrow" charset="0"/>
            </a:endParaRPr>
          </a:p>
        </p:txBody>
      </p:sp>
      <p:sp>
        <p:nvSpPr>
          <p:cNvPr id="28695" name="Oval 23"/>
          <p:cNvSpPr>
            <a:spLocks noChangeArrowheads="1"/>
          </p:cNvSpPr>
          <p:nvPr/>
        </p:nvSpPr>
        <p:spPr bwMode="ltGray">
          <a:xfrm>
            <a:off x="2339975" y="5300663"/>
            <a:ext cx="936625"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dirty="0">
                <a:solidFill>
                  <a:srgbClr val="000000"/>
                </a:solidFill>
                <a:latin typeface="Arial" charset="0"/>
              </a:rPr>
              <a:t>GIRO</a:t>
            </a:r>
          </a:p>
        </p:txBody>
      </p:sp>
      <p:sp>
        <p:nvSpPr>
          <p:cNvPr id="28696" name="Oval 24"/>
          <p:cNvSpPr>
            <a:spLocks noChangeArrowheads="1"/>
          </p:cNvSpPr>
          <p:nvPr/>
        </p:nvSpPr>
        <p:spPr bwMode="ltGray">
          <a:xfrm>
            <a:off x="3635375" y="5300663"/>
            <a:ext cx="936625"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a:solidFill>
                  <a:schemeClr val="tx1"/>
                </a:solidFill>
                <a:latin typeface="Arial" charset="0"/>
              </a:rPr>
              <a:t>SAP-PM</a:t>
            </a:r>
          </a:p>
        </p:txBody>
      </p:sp>
      <p:sp>
        <p:nvSpPr>
          <p:cNvPr id="28697" name="Oval 25"/>
          <p:cNvSpPr>
            <a:spLocks noChangeArrowheads="1"/>
          </p:cNvSpPr>
          <p:nvPr/>
        </p:nvSpPr>
        <p:spPr bwMode="ltGray">
          <a:xfrm>
            <a:off x="4718050" y="5300663"/>
            <a:ext cx="933450"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a:solidFill>
                  <a:schemeClr val="tx1"/>
                </a:solidFill>
                <a:latin typeface="Arial" charset="0"/>
              </a:rPr>
              <a:t>SAP-PS</a:t>
            </a:r>
          </a:p>
        </p:txBody>
      </p:sp>
      <p:sp>
        <p:nvSpPr>
          <p:cNvPr id="28698" name="Oval 26"/>
          <p:cNvSpPr>
            <a:spLocks noChangeArrowheads="1"/>
          </p:cNvSpPr>
          <p:nvPr/>
        </p:nvSpPr>
        <p:spPr bwMode="ltGray">
          <a:xfrm>
            <a:off x="5938838" y="5300663"/>
            <a:ext cx="938212"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a:solidFill>
                  <a:schemeClr val="tx1"/>
                </a:solidFill>
                <a:latin typeface="Arial" charset="0"/>
              </a:rPr>
              <a:t>SAP-PP</a:t>
            </a:r>
          </a:p>
        </p:txBody>
      </p:sp>
      <p:sp>
        <p:nvSpPr>
          <p:cNvPr id="28699" name="Oval 27"/>
          <p:cNvSpPr>
            <a:spLocks noChangeArrowheads="1"/>
          </p:cNvSpPr>
          <p:nvPr/>
        </p:nvSpPr>
        <p:spPr bwMode="ltGray">
          <a:xfrm>
            <a:off x="4210050" y="2349500"/>
            <a:ext cx="939800" cy="431800"/>
          </a:xfrm>
          <a:prstGeom prst="ellipse">
            <a:avLst/>
          </a:prstGeom>
          <a:solidFill>
            <a:schemeClr val="bg1"/>
          </a:solidFill>
          <a:ln w="9525">
            <a:solidFill>
              <a:schemeClr val="tx1"/>
            </a:solidFill>
            <a:round/>
            <a:headEnd/>
            <a:tailEnd/>
          </a:ln>
        </p:spPr>
        <p:txBody>
          <a:bodyPr wrap="none" lIns="90589" tIns="45294" rIns="90589" bIns="45294" anchor="ctr"/>
          <a:lstStyle/>
          <a:p>
            <a:pPr algn="ctr" defTabSz="906463"/>
            <a:r>
              <a:rPr lang="fr-CA" sz="1200" b="1" dirty="0">
                <a:solidFill>
                  <a:schemeClr val="tx1"/>
                </a:solidFill>
                <a:latin typeface="Arial" charset="0"/>
              </a:rPr>
              <a:t>SAP FI- CO</a:t>
            </a:r>
          </a:p>
        </p:txBody>
      </p:sp>
      <p:sp>
        <p:nvSpPr>
          <p:cNvPr id="28700" name="Oval 28"/>
          <p:cNvSpPr>
            <a:spLocks noChangeArrowheads="1"/>
          </p:cNvSpPr>
          <p:nvPr/>
        </p:nvSpPr>
        <p:spPr bwMode="ltGray">
          <a:xfrm>
            <a:off x="2482850" y="3573463"/>
            <a:ext cx="938213"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a:solidFill>
                  <a:schemeClr val="tx1"/>
                </a:solidFill>
                <a:latin typeface="Arial" charset="0"/>
              </a:rPr>
              <a:t>SAP-HR</a:t>
            </a:r>
          </a:p>
        </p:txBody>
      </p:sp>
      <p:sp>
        <p:nvSpPr>
          <p:cNvPr id="28701" name="Oval 29"/>
          <p:cNvSpPr>
            <a:spLocks noChangeArrowheads="1"/>
          </p:cNvSpPr>
          <p:nvPr/>
        </p:nvSpPr>
        <p:spPr bwMode="ltGray">
          <a:xfrm>
            <a:off x="5938838" y="3573463"/>
            <a:ext cx="938212" cy="431800"/>
          </a:xfrm>
          <a:prstGeom prst="ellipse">
            <a:avLst/>
          </a:prstGeom>
          <a:solidFill>
            <a:srgbClr val="FFFFFF"/>
          </a:solidFill>
          <a:ln w="9525">
            <a:solidFill>
              <a:schemeClr val="tx1"/>
            </a:solidFill>
            <a:round/>
            <a:headEnd/>
            <a:tailEnd/>
          </a:ln>
        </p:spPr>
        <p:txBody>
          <a:bodyPr wrap="none" lIns="90589" tIns="45294" rIns="90589" bIns="45294" anchor="ctr"/>
          <a:lstStyle/>
          <a:p>
            <a:pPr algn="ctr" defTabSz="906463"/>
            <a:r>
              <a:rPr lang="fr-CA" sz="1200" b="1">
                <a:solidFill>
                  <a:schemeClr val="tx1"/>
                </a:solidFill>
                <a:latin typeface="Arial" charset="0"/>
              </a:rPr>
              <a:t>SAP-MM</a:t>
            </a:r>
          </a:p>
        </p:txBody>
      </p:sp>
      <p:sp>
        <p:nvSpPr>
          <p:cNvPr id="28702" name="Text Box 30"/>
          <p:cNvSpPr txBox="1">
            <a:spLocks noChangeArrowheads="1"/>
          </p:cNvSpPr>
          <p:nvPr/>
        </p:nvSpPr>
        <p:spPr bwMode="auto">
          <a:xfrm>
            <a:off x="809625" y="4583113"/>
            <a:ext cx="1476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Opérations</a:t>
            </a:r>
          </a:p>
        </p:txBody>
      </p:sp>
      <p:sp>
        <p:nvSpPr>
          <p:cNvPr id="28703" name="Text Box 31"/>
          <p:cNvSpPr txBox="1">
            <a:spLocks noChangeArrowheads="1"/>
          </p:cNvSpPr>
          <p:nvPr/>
        </p:nvSpPr>
        <p:spPr bwMode="auto">
          <a:xfrm>
            <a:off x="1419225" y="2997200"/>
            <a:ext cx="1476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Ressources</a:t>
            </a:r>
          </a:p>
        </p:txBody>
      </p:sp>
      <p:sp>
        <p:nvSpPr>
          <p:cNvPr id="28704" name="Text Box 32"/>
          <p:cNvSpPr txBox="1">
            <a:spLocks noChangeArrowheads="1"/>
          </p:cNvSpPr>
          <p:nvPr/>
        </p:nvSpPr>
        <p:spPr bwMode="auto">
          <a:xfrm>
            <a:off x="2562225" y="1525588"/>
            <a:ext cx="14763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Finances</a:t>
            </a:r>
          </a:p>
        </p:txBody>
      </p:sp>
      <p:sp>
        <p:nvSpPr>
          <p:cNvPr id="28705" name="Text Box 33"/>
          <p:cNvSpPr txBox="1">
            <a:spLocks noChangeArrowheads="1"/>
          </p:cNvSpPr>
          <p:nvPr/>
        </p:nvSpPr>
        <p:spPr bwMode="auto">
          <a:xfrm>
            <a:off x="685800" y="989013"/>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2000" u="sng">
                <a:solidFill>
                  <a:schemeClr val="folHlink"/>
                </a:solidFill>
                <a:latin typeface="Arial Black" charset="0"/>
              </a:rPr>
              <a:t>Planification</a:t>
            </a:r>
          </a:p>
        </p:txBody>
      </p:sp>
      <p:sp>
        <p:nvSpPr>
          <p:cNvPr id="28706" name="Text Box 34"/>
          <p:cNvSpPr txBox="1">
            <a:spLocks noChangeArrowheads="1"/>
          </p:cNvSpPr>
          <p:nvPr/>
        </p:nvSpPr>
        <p:spPr bwMode="auto">
          <a:xfrm>
            <a:off x="7162800" y="989013"/>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2000" u="sng">
                <a:solidFill>
                  <a:schemeClr val="folHlink"/>
                </a:solidFill>
                <a:latin typeface="Arial Black" charset="0"/>
              </a:rPr>
              <a:t>Contrôle</a:t>
            </a:r>
          </a:p>
        </p:txBody>
      </p:sp>
      <p:sp>
        <p:nvSpPr>
          <p:cNvPr id="28707" name="Text Box 35"/>
          <p:cNvSpPr txBox="1">
            <a:spLocks noChangeArrowheads="1"/>
          </p:cNvSpPr>
          <p:nvPr/>
        </p:nvSpPr>
        <p:spPr bwMode="auto">
          <a:xfrm>
            <a:off x="6705600" y="3046413"/>
            <a:ext cx="1476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Ressources</a:t>
            </a:r>
          </a:p>
        </p:txBody>
      </p:sp>
      <p:sp>
        <p:nvSpPr>
          <p:cNvPr id="28708" name="Text Box 36"/>
          <p:cNvSpPr txBox="1">
            <a:spLocks noChangeArrowheads="1"/>
          </p:cNvSpPr>
          <p:nvPr/>
        </p:nvSpPr>
        <p:spPr bwMode="auto">
          <a:xfrm>
            <a:off x="5638800" y="1525588"/>
            <a:ext cx="14779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Finances</a:t>
            </a:r>
          </a:p>
        </p:txBody>
      </p:sp>
      <p:sp>
        <p:nvSpPr>
          <p:cNvPr id="28709" name="Text Box 37"/>
          <p:cNvSpPr txBox="1">
            <a:spLocks noChangeArrowheads="1"/>
          </p:cNvSpPr>
          <p:nvPr/>
        </p:nvSpPr>
        <p:spPr bwMode="auto">
          <a:xfrm>
            <a:off x="7439025" y="4572000"/>
            <a:ext cx="1476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589" tIns="45294" rIns="90589" bIns="45294">
            <a:spAutoFit/>
          </a:bodyPr>
          <a:lstStyle>
            <a:lvl1pPr defTabSz="906463" eaLnBrk="0" hangingPunct="0">
              <a:defRPr sz="2800">
                <a:solidFill>
                  <a:schemeClr val="hlink"/>
                </a:solidFill>
                <a:latin typeface="Garamond" charset="0"/>
                <a:ea typeface="ＭＳ Ｐゴシック" charset="0"/>
                <a:cs typeface="Arial" charset="0"/>
              </a:defRPr>
            </a:lvl1pPr>
            <a:lvl2pPr marL="742950" indent="-285750" defTabSz="906463" eaLnBrk="0" hangingPunct="0">
              <a:defRPr sz="2800">
                <a:solidFill>
                  <a:schemeClr val="hlink"/>
                </a:solidFill>
                <a:latin typeface="Garamond" charset="0"/>
                <a:ea typeface="Arial" charset="0"/>
                <a:cs typeface="Arial" charset="0"/>
              </a:defRPr>
            </a:lvl2pPr>
            <a:lvl3pPr marL="1143000" indent="-228600" defTabSz="906463" eaLnBrk="0" hangingPunct="0">
              <a:defRPr sz="2800">
                <a:solidFill>
                  <a:schemeClr val="hlink"/>
                </a:solidFill>
                <a:latin typeface="Garamond" charset="0"/>
                <a:ea typeface="Arial" charset="0"/>
                <a:cs typeface="Arial" charset="0"/>
              </a:defRPr>
            </a:lvl3pPr>
            <a:lvl4pPr marL="1600200" indent="-228600" defTabSz="906463" eaLnBrk="0" hangingPunct="0">
              <a:defRPr sz="2800">
                <a:solidFill>
                  <a:schemeClr val="hlink"/>
                </a:solidFill>
                <a:latin typeface="Garamond" charset="0"/>
                <a:ea typeface="Arial" charset="0"/>
                <a:cs typeface="Arial" charset="0"/>
              </a:defRPr>
            </a:lvl4pPr>
            <a:lvl5pPr marL="2057400" indent="-228600" defTabSz="906463" eaLnBrk="0" hangingPunct="0">
              <a:defRPr sz="2800">
                <a:solidFill>
                  <a:schemeClr val="hlink"/>
                </a:solidFill>
                <a:latin typeface="Garamond" charset="0"/>
                <a:ea typeface="Arial" charset="0"/>
                <a:cs typeface="Arial" charset="0"/>
              </a:defRPr>
            </a:lvl5pPr>
            <a:lvl6pPr marL="25146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defTabSz="906463"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spcBef>
                <a:spcPct val="50000"/>
              </a:spcBef>
            </a:pPr>
            <a:r>
              <a:rPr lang="fr-CA" sz="1800">
                <a:solidFill>
                  <a:schemeClr val="tx1"/>
                </a:solidFill>
                <a:latin typeface="Arial" charset="0"/>
              </a:rPr>
              <a:t>Opérations</a:t>
            </a:r>
          </a:p>
        </p:txBody>
      </p:sp>
      <p:sp>
        <p:nvSpPr>
          <p:cNvPr id="28710" name="AutoShape 38"/>
          <p:cNvSpPr>
            <a:spLocks noChangeArrowheads="1"/>
          </p:cNvSpPr>
          <p:nvPr/>
        </p:nvSpPr>
        <p:spPr bwMode="auto">
          <a:xfrm rot="-3547606">
            <a:off x="1257300" y="3848100"/>
            <a:ext cx="1066800"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en-US"/>
          </a:p>
        </p:txBody>
      </p:sp>
      <p:sp>
        <p:nvSpPr>
          <p:cNvPr id="28711" name="AutoShape 39"/>
          <p:cNvSpPr>
            <a:spLocks noChangeArrowheads="1"/>
          </p:cNvSpPr>
          <p:nvPr/>
        </p:nvSpPr>
        <p:spPr bwMode="auto">
          <a:xfrm rot="-3547606">
            <a:off x="2170906" y="2247107"/>
            <a:ext cx="1068387"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en-US"/>
          </a:p>
        </p:txBody>
      </p:sp>
      <p:sp>
        <p:nvSpPr>
          <p:cNvPr id="28712" name="AutoShape 40"/>
          <p:cNvSpPr>
            <a:spLocks noChangeArrowheads="1"/>
          </p:cNvSpPr>
          <p:nvPr/>
        </p:nvSpPr>
        <p:spPr bwMode="auto">
          <a:xfrm rot="3547606" flipV="1">
            <a:off x="7049294" y="3925094"/>
            <a:ext cx="1065212"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en-US"/>
          </a:p>
        </p:txBody>
      </p:sp>
      <p:sp>
        <p:nvSpPr>
          <p:cNvPr id="28713" name="AutoShape 41"/>
          <p:cNvSpPr>
            <a:spLocks noChangeArrowheads="1"/>
          </p:cNvSpPr>
          <p:nvPr/>
        </p:nvSpPr>
        <p:spPr bwMode="auto">
          <a:xfrm rot="3547606" flipV="1">
            <a:off x="6211887" y="2324101"/>
            <a:ext cx="1063625" cy="3810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en-US"/>
          </a:p>
        </p:txBody>
      </p:sp>
      <p:sp>
        <p:nvSpPr>
          <p:cNvPr id="796714" name="Rectangle 42"/>
          <p:cNvSpPr>
            <a:spLocks noChangeArrowheads="1"/>
          </p:cNvSpPr>
          <p:nvPr/>
        </p:nvSpPr>
        <p:spPr bwMode="auto">
          <a:xfrm>
            <a:off x="3635374" y="0"/>
            <a:ext cx="5508626" cy="1261884"/>
          </a:xfrm>
          <a:prstGeom prst="rect">
            <a:avLst/>
          </a:prstGeom>
          <a:noFill/>
          <a:ln w="9525">
            <a:noFill/>
            <a:miter lim="800000"/>
            <a:headEnd/>
            <a:tailEnd/>
          </a:ln>
          <a:effectLst/>
        </p:spPr>
        <p:txBody>
          <a:bodyPr wrap="square">
            <a:spAutoFit/>
          </a:bodyPr>
          <a:lstStyle/>
          <a:p>
            <a:r>
              <a:rPr lang="fr-CA" sz="4000" dirty="0">
                <a:effectLst>
                  <a:outerShdw blurRad="38100" dist="38100" dir="2700000" algn="tl">
                    <a:srgbClr val="000000"/>
                  </a:outerShdw>
                </a:effectLst>
              </a:rPr>
              <a:t>Introduction à un ERP</a:t>
            </a:r>
          </a:p>
          <a:p>
            <a:endParaRPr lang="fr-CA" dirty="0">
              <a:effectLst>
                <a:outerShdw blurRad="38100" dist="38100" dir="2700000" algn="tl">
                  <a:srgbClr val="000000"/>
                </a:outerShdw>
              </a:effectLst>
            </a:endParaRPr>
          </a:p>
          <a:p>
            <a:r>
              <a:rPr lang="fr-CA" dirty="0">
                <a:effectLst>
                  <a:outerShdw blurRad="38100" dist="38100" dir="2700000" algn="tl">
                    <a:srgbClr val="000000"/>
                  </a:outerShdw>
                </a:effectLst>
              </a:rPr>
              <a:t>                  </a:t>
            </a:r>
            <a:endParaRPr lang="fr-CA" sz="3200" dirty="0">
              <a:effectLst>
                <a:outerShdw blurRad="38100" dist="38100" dir="2700000" algn="tl">
                  <a:srgbClr val="000000"/>
                </a:outerShdw>
              </a:effectLst>
            </a:endParaRPr>
          </a:p>
        </p:txBody>
      </p:sp>
      <p:pic>
        <p:nvPicPr>
          <p:cNvPr id="43"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877125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1000"/>
                                  </p:stCondLst>
                                  <p:childTnLst>
                                    <p:set>
                                      <p:cBhvr>
                                        <p:cTn id="6" dur="1" fill="hold">
                                          <p:stCondLst>
                                            <p:cond delay="0"/>
                                          </p:stCondLst>
                                        </p:cTn>
                                        <p:tgtEl>
                                          <p:spTgt spid="796676"/>
                                        </p:tgtEl>
                                        <p:attrNameLst>
                                          <p:attrName>style.visibility</p:attrName>
                                        </p:attrNameLst>
                                      </p:cBhvr>
                                      <p:to>
                                        <p:strVal val="visible"/>
                                      </p:to>
                                    </p:set>
                                    <p:animEffect transition="in" filter="randombar(vertical)">
                                      <p:cBhvr>
                                        <p:cTn id="7" dur="500"/>
                                        <p:tgtEl>
                                          <p:spTgt spid="796676"/>
                                        </p:tgtEl>
                                      </p:cBhvr>
                                    </p:animEffect>
                                  </p:childTnLst>
                                </p:cTn>
                              </p:par>
                            </p:childTnLst>
                          </p:cTn>
                        </p:par>
                        <p:par>
                          <p:cTn id="8" fill="hold" nodeType="afterGroup">
                            <p:stCondLst>
                              <p:cond delay="1500"/>
                            </p:stCondLst>
                            <p:childTnLst>
                              <p:par>
                                <p:cTn id="9" presetID="17" presetClass="entr" presetSubtype="10" fill="hold" grpId="0" nodeType="afterEffect">
                                  <p:stCondLst>
                                    <p:cond delay="1000"/>
                                  </p:stCondLst>
                                  <p:childTnLst>
                                    <p:set>
                                      <p:cBhvr>
                                        <p:cTn id="10" dur="1" fill="hold">
                                          <p:stCondLst>
                                            <p:cond delay="0"/>
                                          </p:stCondLst>
                                        </p:cTn>
                                        <p:tgtEl>
                                          <p:spTgt spid="796679">
                                            <p:txEl>
                                              <p:pRg st="0" end="0"/>
                                            </p:txEl>
                                          </p:spTgt>
                                        </p:tgtEl>
                                        <p:attrNameLst>
                                          <p:attrName>style.visibility</p:attrName>
                                        </p:attrNameLst>
                                      </p:cBhvr>
                                      <p:to>
                                        <p:strVal val="visible"/>
                                      </p:to>
                                    </p:set>
                                    <p:anim calcmode="lin" valueType="num">
                                      <p:cBhvr>
                                        <p:cTn id="11" dur="500" fill="hold"/>
                                        <p:tgtEl>
                                          <p:spTgt spid="79667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796679">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autoUpdateAnimBg="0"/>
      <p:bldP spid="796679" grpId="0" build="p" autoUpdateAnimBg="0" advAuto="100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a:t>
            </a:r>
            <a:r>
              <a:rPr lang="fr-CA" dirty="0" smtClean="0">
                <a:effectLst>
                  <a:outerShdw blurRad="38100" dist="38100" dir="2700000" algn="tl">
                    <a:srgbClr val="DDDDDD"/>
                  </a:outerShdw>
                </a:effectLst>
                <a:latin typeface="Arial" charset="0"/>
                <a:ea typeface="MS PGothic" charset="0"/>
              </a:rPr>
              <a:t>-11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229600" cy="4525963"/>
          </a:xfrm>
        </p:spPr>
        <p:txBody>
          <a:bodyPr/>
          <a:lstStyle/>
          <a:p>
            <a:r>
              <a:rPr lang="fr-CA" dirty="0" smtClean="0">
                <a:latin typeface="Arial" charset="0"/>
              </a:rPr>
              <a:t>Retour séance</a:t>
            </a:r>
            <a:r>
              <a:rPr lang="fr-CA" dirty="0" smtClean="0">
                <a:latin typeface="Arial" charset="0"/>
              </a:rPr>
              <a:t>-10</a:t>
            </a:r>
            <a:endParaRPr lang="fr-CA" dirty="0">
              <a:latin typeface="Arial" charset="0"/>
            </a:endParaRPr>
          </a:p>
          <a:p>
            <a:r>
              <a:rPr lang="fr-CA" sz="3600" dirty="0"/>
              <a:t>Le </a:t>
            </a:r>
            <a:r>
              <a:rPr lang="fr-CA" sz="3600" dirty="0" smtClean="0"/>
              <a:t>système intégré́ </a:t>
            </a:r>
            <a:r>
              <a:rPr lang="fr-CA" sz="3600" dirty="0"/>
              <a:t>d’entreprise (SAP) </a:t>
            </a:r>
          </a:p>
          <a:p>
            <a:r>
              <a:rPr lang="fr-CA" dirty="0"/>
              <a:t> </a:t>
            </a:r>
            <a:r>
              <a:rPr lang="fr-CA" sz="3600" b="1" dirty="0"/>
              <a:t>La </a:t>
            </a:r>
            <a:r>
              <a:rPr lang="fr-CA" sz="3600" b="1" dirty="0" smtClean="0"/>
              <a:t>méthodologie </a:t>
            </a:r>
            <a:r>
              <a:rPr lang="fr-CA" sz="3600" b="1" dirty="0"/>
              <a:t>d’implantation d’un ERP (ASAP) </a:t>
            </a:r>
          </a:p>
          <a:p>
            <a:r>
              <a:rPr lang="fr-CA" dirty="0"/>
              <a:t> Le </a:t>
            </a:r>
            <a:r>
              <a:rPr lang="fr-CA" dirty="0" smtClean="0"/>
              <a:t>développement </a:t>
            </a:r>
            <a:r>
              <a:rPr lang="fr-CA" dirty="0"/>
              <a:t>qui entoure le ERP (ABAP) </a:t>
            </a:r>
          </a:p>
          <a:p>
            <a:pPr eaLnBrk="1" hangingPunct="1"/>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24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5451878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E28E714-6C51-484B-B3F6-3FC6DDB15402}" type="slidenum">
              <a:rPr lang="fr-CA" sz="1200">
                <a:solidFill>
                  <a:schemeClr val="tx1"/>
                </a:solidFill>
                <a:latin typeface="Arial" charset="0"/>
              </a:rPr>
              <a:pPr eaLnBrk="1" hangingPunct="1"/>
              <a:t>25</a:t>
            </a:fld>
            <a:endParaRPr lang="fr-CA" sz="1200">
              <a:solidFill>
                <a:schemeClr val="tx1"/>
              </a:solidFill>
              <a:latin typeface="Arial" charset="0"/>
            </a:endParaRPr>
          </a:p>
        </p:txBody>
      </p:sp>
      <p:sp>
        <p:nvSpPr>
          <p:cNvPr id="28675" name="Espace réservé du pied de page 5"/>
          <p:cNvSpPr>
            <a:spLocks noGrp="1"/>
          </p:cNvSpPr>
          <p:nvPr>
            <p:ph type="ftr" sz="quarter" idx="12"/>
          </p:nvPr>
        </p:nvSpPr>
        <p:spPr/>
        <p:txBody>
          <a:bodyPr/>
          <a:lstStyle/>
          <a:p>
            <a:pPr>
              <a:defRPr/>
            </a:pPr>
            <a:endParaRPr lang="fr-CA" smtClean="0"/>
          </a:p>
        </p:txBody>
      </p:sp>
      <p:sp>
        <p:nvSpPr>
          <p:cNvPr id="29700" name="Text Box 2"/>
          <p:cNvSpPr txBox="1">
            <a:spLocks noChangeArrowheads="1"/>
          </p:cNvSpPr>
          <p:nvPr/>
        </p:nvSpPr>
        <p:spPr bwMode="auto">
          <a:xfrm>
            <a:off x="441325" y="3851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pic>
        <p:nvPicPr>
          <p:cNvPr id="2970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70100"/>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2" name="Text Box 4"/>
          <p:cNvSpPr txBox="1">
            <a:spLocks noChangeArrowheads="1"/>
          </p:cNvSpPr>
          <p:nvPr/>
        </p:nvSpPr>
        <p:spPr bwMode="auto">
          <a:xfrm>
            <a:off x="479426" y="881062"/>
            <a:ext cx="867568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4000" dirty="0">
                <a:solidFill>
                  <a:srgbClr val="000000"/>
                </a:solidFill>
                <a:latin typeface="Times New Roman" charset="0"/>
              </a:rPr>
              <a:t>Exemple d’une méthodologie ASAP</a:t>
            </a:r>
          </a:p>
          <a:p>
            <a:pPr eaLnBrk="1" hangingPunct="1"/>
            <a:r>
              <a:rPr lang="fr-CA" sz="3200" dirty="0">
                <a:latin typeface="Times New Roman" charset="0"/>
              </a:rPr>
              <a:t>                           </a:t>
            </a:r>
          </a:p>
        </p:txBody>
      </p:sp>
      <p:sp>
        <p:nvSpPr>
          <p:cNvPr id="29703" name="Text Box 5"/>
          <p:cNvSpPr txBox="1">
            <a:spLocks noChangeArrowheads="1"/>
          </p:cNvSpPr>
          <p:nvPr/>
        </p:nvSpPr>
        <p:spPr bwMode="auto">
          <a:xfrm>
            <a:off x="441325" y="3851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29704" name="Text Box 6"/>
          <p:cNvSpPr txBox="1">
            <a:spLocks noChangeArrowheads="1"/>
          </p:cNvSpPr>
          <p:nvPr/>
        </p:nvSpPr>
        <p:spPr bwMode="auto">
          <a:xfrm>
            <a:off x="663575" y="32337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en-CA" sz="2400">
                <a:solidFill>
                  <a:schemeClr val="tx1"/>
                </a:solidFill>
                <a:latin typeface="Times New Roman" charset="0"/>
              </a:rPr>
              <a:t>  </a:t>
            </a:r>
            <a:endParaRPr lang="fr-FR" sz="2400">
              <a:solidFill>
                <a:schemeClr val="tx1"/>
              </a:solidFill>
              <a:latin typeface="Times New Roman" charset="0"/>
            </a:endParaRPr>
          </a:p>
        </p:txBody>
      </p:sp>
      <p:sp>
        <p:nvSpPr>
          <p:cNvPr id="29705" name="Text Box 7"/>
          <p:cNvSpPr txBox="1">
            <a:spLocks noChangeArrowheads="1"/>
          </p:cNvSpPr>
          <p:nvPr/>
        </p:nvSpPr>
        <p:spPr bwMode="auto">
          <a:xfrm>
            <a:off x="663575" y="4076700"/>
            <a:ext cx="7954070"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2400" dirty="0">
                <a:solidFill>
                  <a:schemeClr val="tx1"/>
                </a:solidFill>
                <a:latin typeface="Times New Roman" charset="0"/>
              </a:rPr>
              <a:t>La méthodologie </a:t>
            </a:r>
            <a:r>
              <a:rPr lang="fr-CA" sz="2400" b="1" dirty="0">
                <a:solidFill>
                  <a:schemeClr val="tx1"/>
                </a:solidFill>
                <a:latin typeface="Times New Roman" charset="0"/>
              </a:rPr>
              <a:t>ASAP</a:t>
            </a:r>
            <a:r>
              <a:rPr lang="fr-CA" sz="2400" dirty="0">
                <a:solidFill>
                  <a:schemeClr val="tx1"/>
                </a:solidFill>
                <a:latin typeface="Times New Roman" charset="0"/>
              </a:rPr>
              <a:t> est utilisée lorsque l’entreprise choisie</a:t>
            </a:r>
          </a:p>
          <a:p>
            <a:pPr eaLnBrk="1" hangingPunct="1"/>
            <a:r>
              <a:rPr lang="fr-CA" sz="2400" dirty="0">
                <a:solidFill>
                  <a:schemeClr val="tx1"/>
                </a:solidFill>
                <a:latin typeface="Times New Roman" charset="0"/>
              </a:rPr>
              <a:t>de réaliser selon les </a:t>
            </a:r>
            <a:r>
              <a:rPr lang="fr-CA" sz="2400" b="1" dirty="0">
                <a:solidFill>
                  <a:schemeClr val="tx1"/>
                </a:solidFill>
                <a:latin typeface="Times New Roman" charset="0"/>
              </a:rPr>
              <a:t>exigences</a:t>
            </a:r>
            <a:r>
              <a:rPr lang="fr-CA" sz="2400" dirty="0">
                <a:solidFill>
                  <a:schemeClr val="tx1"/>
                </a:solidFill>
                <a:latin typeface="Times New Roman" charset="0"/>
              </a:rPr>
              <a:t> </a:t>
            </a:r>
            <a:r>
              <a:rPr lang="fr-CA" sz="2400" dirty="0" smtClean="0">
                <a:solidFill>
                  <a:schemeClr val="tx1"/>
                </a:solidFill>
                <a:latin typeface="Times New Roman" charset="0"/>
              </a:rPr>
              <a:t>des secteurs </a:t>
            </a:r>
            <a:r>
              <a:rPr lang="fr-CA" sz="2400" dirty="0">
                <a:solidFill>
                  <a:schemeClr val="tx1"/>
                </a:solidFill>
                <a:latin typeface="Times New Roman" charset="0"/>
              </a:rPr>
              <a:t>d’affaires </a:t>
            </a:r>
            <a:r>
              <a:rPr lang="fr-CA" sz="2400" dirty="0" smtClean="0">
                <a:solidFill>
                  <a:schemeClr val="tx1"/>
                </a:solidFill>
                <a:latin typeface="Times New Roman" charset="0"/>
              </a:rPr>
              <a:t>concernés</a:t>
            </a:r>
            <a:endParaRPr lang="fr-CA" sz="2400" dirty="0">
              <a:solidFill>
                <a:schemeClr val="tx1"/>
              </a:solidFill>
              <a:latin typeface="Times New Roman" charset="0"/>
            </a:endParaRPr>
          </a:p>
          <a:p>
            <a:pPr eaLnBrk="1" hangingPunct="1"/>
            <a:r>
              <a:rPr lang="fr-CA" sz="2400" dirty="0">
                <a:solidFill>
                  <a:schemeClr val="tx1"/>
                </a:solidFill>
                <a:latin typeface="Times New Roman" charset="0"/>
              </a:rPr>
              <a:t>L’</a:t>
            </a:r>
            <a:r>
              <a:rPr lang="fr-CA" sz="2400" u="sng" dirty="0">
                <a:solidFill>
                  <a:schemeClr val="tx1"/>
                </a:solidFill>
                <a:latin typeface="Times New Roman" charset="0"/>
              </a:rPr>
              <a:t>Acquisition</a:t>
            </a:r>
            <a:r>
              <a:rPr lang="fr-CA" sz="2400" dirty="0">
                <a:solidFill>
                  <a:schemeClr val="tx1"/>
                </a:solidFill>
                <a:latin typeface="Times New Roman" charset="0"/>
              </a:rPr>
              <a:t> et l’</a:t>
            </a:r>
            <a:r>
              <a:rPr lang="fr-CA" sz="2400" u="sng" dirty="0">
                <a:solidFill>
                  <a:schemeClr val="tx1"/>
                </a:solidFill>
                <a:latin typeface="Times New Roman" charset="0"/>
              </a:rPr>
              <a:t>installation</a:t>
            </a:r>
            <a:r>
              <a:rPr lang="fr-CA" sz="2400" dirty="0">
                <a:solidFill>
                  <a:schemeClr val="tx1"/>
                </a:solidFill>
                <a:latin typeface="Times New Roman" charset="0"/>
              </a:rPr>
              <a:t> et la </a:t>
            </a:r>
            <a:r>
              <a:rPr lang="fr-CA" sz="2400" u="sng" dirty="0">
                <a:solidFill>
                  <a:schemeClr val="tx1"/>
                </a:solidFill>
                <a:latin typeface="Times New Roman" charset="0"/>
              </a:rPr>
              <a:t>para métrisation</a:t>
            </a:r>
            <a:r>
              <a:rPr lang="fr-CA" sz="2400" dirty="0">
                <a:solidFill>
                  <a:schemeClr val="tx1"/>
                </a:solidFill>
                <a:latin typeface="Times New Roman" charset="0"/>
              </a:rPr>
              <a:t> d’un ERP.</a:t>
            </a:r>
          </a:p>
        </p:txBody>
      </p:sp>
      <p:pic>
        <p:nvPicPr>
          <p:cNvPr id="10" name="Image 5" descr="UdeS_coul_300dpi.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270681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501D73A-1039-4C48-B2AB-A802C5FAB012}" type="slidenum">
              <a:rPr lang="fr-CA" sz="1200">
                <a:solidFill>
                  <a:schemeClr val="tx1"/>
                </a:solidFill>
                <a:latin typeface="Arial" charset="0"/>
              </a:rPr>
              <a:pPr eaLnBrk="1" hangingPunct="1"/>
              <a:t>26</a:t>
            </a:fld>
            <a:endParaRPr lang="fr-CA" sz="1200">
              <a:solidFill>
                <a:schemeClr val="tx1"/>
              </a:solidFill>
              <a:latin typeface="Arial" charset="0"/>
            </a:endParaRPr>
          </a:p>
        </p:txBody>
      </p:sp>
      <p:sp>
        <p:nvSpPr>
          <p:cNvPr id="1028" name="Espace réservé du pied de page 5"/>
          <p:cNvSpPr>
            <a:spLocks noGrp="1"/>
          </p:cNvSpPr>
          <p:nvPr>
            <p:ph type="ftr" sz="quarter" idx="12"/>
          </p:nvPr>
        </p:nvSpPr>
        <p:spPr/>
        <p:txBody>
          <a:bodyPr/>
          <a:lstStyle/>
          <a:p>
            <a:pPr>
              <a:defRPr/>
            </a:pPr>
            <a:endParaRPr lang="fr-CA" smtClean="0"/>
          </a:p>
        </p:txBody>
      </p:sp>
      <p:sp>
        <p:nvSpPr>
          <p:cNvPr id="2053" name="Rectangle 2"/>
          <p:cNvSpPr>
            <a:spLocks noChangeArrowheads="1"/>
          </p:cNvSpPr>
          <p:nvPr/>
        </p:nvSpPr>
        <p:spPr bwMode="auto">
          <a:xfrm>
            <a:off x="4422775" y="6032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endParaRPr lang="fr-CH" sz="2400">
              <a:solidFill>
                <a:schemeClr val="tx1"/>
              </a:solidFill>
              <a:latin typeface="Times New Roman" charset="0"/>
            </a:endParaRPr>
          </a:p>
        </p:txBody>
      </p:sp>
      <p:pic>
        <p:nvPicPr>
          <p:cNvPr id="2054"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1825"/>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55" name="Text Box 4"/>
          <p:cNvSpPr txBox="1">
            <a:spLocks noChangeArrowheads="1"/>
          </p:cNvSpPr>
          <p:nvPr/>
        </p:nvSpPr>
        <p:spPr bwMode="auto">
          <a:xfrm>
            <a:off x="609600" y="908050"/>
            <a:ext cx="84597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4000" b="1" dirty="0">
                <a:solidFill>
                  <a:srgbClr val="000000"/>
                </a:solidFill>
              </a:rPr>
              <a:t>Exemple d’une méthodologie ASAP</a:t>
            </a:r>
          </a:p>
          <a:p>
            <a:pPr eaLnBrk="1" hangingPunct="1"/>
            <a:endParaRPr lang="fr-CA" sz="4000" dirty="0">
              <a:latin typeface="Times New Roman" charset="0"/>
            </a:endParaRPr>
          </a:p>
        </p:txBody>
      </p:sp>
      <p:graphicFrame>
        <p:nvGraphicFramePr>
          <p:cNvPr id="2050" name="Object 5"/>
          <p:cNvGraphicFramePr>
            <a:graphicFrameLocks noChangeAspect="1"/>
          </p:cNvGraphicFramePr>
          <p:nvPr>
            <p:extLst>
              <p:ext uri="{D42A27DB-BD31-4B8C-83A1-F6EECF244321}">
                <p14:modId xmlns:p14="http://schemas.microsoft.com/office/powerpoint/2010/main" val="103290081"/>
              </p:ext>
            </p:extLst>
          </p:nvPr>
        </p:nvGraphicFramePr>
        <p:xfrm>
          <a:off x="609600" y="1978025"/>
          <a:ext cx="1404938" cy="1676400"/>
        </p:xfrm>
        <a:graphic>
          <a:graphicData uri="http://schemas.openxmlformats.org/presentationml/2006/ole">
            <mc:AlternateContent xmlns:mc="http://schemas.openxmlformats.org/markup-compatibility/2006">
              <mc:Choice xmlns:v="urn:schemas-microsoft-com:vml" Requires="v">
                <p:oleObj spid="_x0000_s21538"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978025"/>
                        <a:ext cx="14049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6" name="Text Box 6"/>
          <p:cNvSpPr txBox="1">
            <a:spLocks noChangeArrowheads="1"/>
          </p:cNvSpPr>
          <p:nvPr/>
        </p:nvSpPr>
        <p:spPr bwMode="auto">
          <a:xfrm>
            <a:off x="212725" y="3546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2057" name="Text Box 7"/>
          <p:cNvSpPr txBox="1">
            <a:spLocks noChangeArrowheads="1"/>
          </p:cNvSpPr>
          <p:nvPr/>
        </p:nvSpPr>
        <p:spPr bwMode="auto">
          <a:xfrm>
            <a:off x="1130300" y="3654425"/>
            <a:ext cx="65849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eaLnBrk="0" hangingPunct="0">
              <a:defRPr sz="2800">
                <a:solidFill>
                  <a:schemeClr val="hlink"/>
                </a:solidFill>
                <a:latin typeface="Garamond" charset="0"/>
                <a:ea typeface="ＭＳ Ｐゴシック" charset="0"/>
                <a:cs typeface="Arial" charset="0"/>
              </a:defRPr>
            </a:lvl1pPr>
            <a:lvl2pPr marL="914400" indent="-457200" eaLnBrk="0" hangingPunct="0">
              <a:defRPr sz="2800">
                <a:solidFill>
                  <a:schemeClr val="hlink"/>
                </a:solidFill>
                <a:latin typeface="Garamond" charset="0"/>
                <a:ea typeface="Arial" charset="0"/>
                <a:cs typeface="Arial" charset="0"/>
              </a:defRPr>
            </a:lvl2pPr>
            <a:lvl3pPr marL="1371600" indent="-4572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buFontTx/>
              <a:buAutoNum type="arabicParenR"/>
            </a:pPr>
            <a:r>
              <a:rPr lang="fr-CA" b="1" dirty="0">
                <a:solidFill>
                  <a:schemeClr val="tx1"/>
                </a:solidFill>
                <a:latin typeface="Times New Roman" charset="0"/>
              </a:rPr>
              <a:t>Préparation</a:t>
            </a:r>
          </a:p>
          <a:p>
            <a:pPr eaLnBrk="1" hangingPunct="1"/>
            <a:r>
              <a:rPr lang="fr-CA" sz="1800" dirty="0">
                <a:solidFill>
                  <a:schemeClr val="tx1"/>
                </a:solidFill>
                <a:latin typeface="Times New Roman" charset="0"/>
              </a:rPr>
              <a:t>Cette phase est le démarrage du projet « KIKOFF ». Elle</a:t>
            </a:r>
          </a:p>
          <a:p>
            <a:pPr eaLnBrk="1" hangingPunct="1"/>
            <a:r>
              <a:rPr lang="fr-CA" sz="1800" dirty="0">
                <a:solidFill>
                  <a:schemeClr val="tx1"/>
                </a:solidFill>
                <a:latin typeface="Times New Roman" charset="0"/>
              </a:rPr>
              <a:t>      inclus les activités suivantes:</a:t>
            </a:r>
          </a:p>
          <a:p>
            <a:pPr lvl="1" eaLnBrk="1" hangingPunct="1">
              <a:buFontTx/>
              <a:buChar char="•"/>
            </a:pPr>
            <a:r>
              <a:rPr lang="fr-CA" sz="1800" dirty="0">
                <a:solidFill>
                  <a:schemeClr val="tx1"/>
                </a:solidFill>
                <a:latin typeface="Times New Roman" charset="0"/>
                <a:ea typeface="ＭＳ Ｐゴシック" charset="0"/>
              </a:rPr>
              <a:t>Définition de la charte du projet</a:t>
            </a:r>
          </a:p>
          <a:p>
            <a:pPr lvl="1" eaLnBrk="1" hangingPunct="1">
              <a:buFontTx/>
              <a:buChar char="•"/>
            </a:pPr>
            <a:r>
              <a:rPr lang="fr-CA" sz="1800" dirty="0">
                <a:solidFill>
                  <a:schemeClr val="tx1"/>
                </a:solidFill>
                <a:latin typeface="Times New Roman" charset="0"/>
                <a:ea typeface="ＭＳ Ｐゴシック" charset="0"/>
              </a:rPr>
              <a:t>Élaboration du plan </a:t>
            </a:r>
          </a:p>
          <a:p>
            <a:pPr lvl="1" eaLnBrk="1" hangingPunct="1">
              <a:buFontTx/>
              <a:buChar char="•"/>
            </a:pPr>
            <a:r>
              <a:rPr lang="fr-CA" sz="1800" dirty="0">
                <a:solidFill>
                  <a:schemeClr val="tx1"/>
                </a:solidFill>
                <a:latin typeface="Times New Roman" charset="0"/>
                <a:ea typeface="ＭＳ Ｐゴシック" charset="0"/>
              </a:rPr>
              <a:t>Élaboration du plan de formation</a:t>
            </a:r>
          </a:p>
          <a:p>
            <a:pPr lvl="1" eaLnBrk="1" hangingPunct="1">
              <a:buFontTx/>
              <a:buChar char="•"/>
            </a:pPr>
            <a:r>
              <a:rPr lang="fr-CA" sz="1800" dirty="0">
                <a:solidFill>
                  <a:schemeClr val="tx1"/>
                </a:solidFill>
                <a:latin typeface="Times New Roman" charset="0"/>
                <a:ea typeface="ＭＳ Ｐゴシック" charset="0"/>
              </a:rPr>
              <a:t>Programme de qualité (QUALITY CHECK)</a:t>
            </a:r>
          </a:p>
          <a:p>
            <a:pPr lvl="2" eaLnBrk="1" hangingPunct="1">
              <a:buFontTx/>
              <a:buChar char="•"/>
            </a:pPr>
            <a:r>
              <a:rPr lang="fr-CA" sz="1800" dirty="0">
                <a:solidFill>
                  <a:schemeClr val="tx1"/>
                </a:solidFill>
                <a:latin typeface="Times New Roman" charset="0"/>
                <a:ea typeface="ＭＳ Ｐゴシック" charset="0"/>
              </a:rPr>
              <a:t>CONCEPT CHECK TOOL  (validation fin de phase)	</a:t>
            </a:r>
          </a:p>
        </p:txBody>
      </p:sp>
      <p:pic>
        <p:nvPicPr>
          <p:cNvPr id="10"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3846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13573C86-63C6-454E-ACE0-8138B060E607}" type="slidenum">
              <a:rPr lang="fr-CA" sz="1200">
                <a:solidFill>
                  <a:schemeClr val="tx1"/>
                </a:solidFill>
                <a:latin typeface="Arial" charset="0"/>
              </a:rPr>
              <a:pPr eaLnBrk="1" hangingPunct="1"/>
              <a:t>27</a:t>
            </a:fld>
            <a:endParaRPr lang="fr-CA" sz="1200">
              <a:solidFill>
                <a:schemeClr val="tx1"/>
              </a:solidFill>
              <a:latin typeface="Arial" charset="0"/>
            </a:endParaRPr>
          </a:p>
        </p:txBody>
      </p:sp>
      <p:sp>
        <p:nvSpPr>
          <p:cNvPr id="2052" name="Espace réservé du pied de page 5"/>
          <p:cNvSpPr>
            <a:spLocks noGrp="1"/>
          </p:cNvSpPr>
          <p:nvPr>
            <p:ph type="ftr" sz="quarter" idx="12"/>
          </p:nvPr>
        </p:nvSpPr>
        <p:spPr/>
        <p:txBody>
          <a:bodyPr/>
          <a:lstStyle/>
          <a:p>
            <a:pPr>
              <a:defRPr/>
            </a:pPr>
            <a:endParaRPr lang="fr-CA" smtClean="0"/>
          </a:p>
        </p:txBody>
      </p:sp>
      <p:sp>
        <p:nvSpPr>
          <p:cNvPr id="3077" name="Rectangle 2"/>
          <p:cNvSpPr>
            <a:spLocks noChangeArrowheads="1"/>
          </p:cNvSpPr>
          <p:nvPr/>
        </p:nvSpPr>
        <p:spPr bwMode="auto">
          <a:xfrm>
            <a:off x="688975" y="10477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3078" name="Rectangle 3"/>
          <p:cNvSpPr>
            <a:spLocks noChangeArrowheads="1"/>
          </p:cNvSpPr>
          <p:nvPr/>
        </p:nvSpPr>
        <p:spPr bwMode="auto">
          <a:xfrm>
            <a:off x="4194175" y="-701675"/>
            <a:ext cx="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endParaRPr lang="fr-CH" sz="2400">
              <a:solidFill>
                <a:schemeClr val="tx1"/>
              </a:solidFill>
              <a:latin typeface="Times New Roman" charset="0"/>
            </a:endParaRPr>
          </a:p>
        </p:txBody>
      </p:sp>
      <p:pic>
        <p:nvPicPr>
          <p:cNvPr id="307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2071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3074" name="Object 5"/>
          <p:cNvGraphicFramePr>
            <a:graphicFrameLocks noChangeAspect="1"/>
          </p:cNvGraphicFramePr>
          <p:nvPr>
            <p:extLst>
              <p:ext uri="{D42A27DB-BD31-4B8C-83A1-F6EECF244321}">
                <p14:modId xmlns:p14="http://schemas.microsoft.com/office/powerpoint/2010/main" val="856716192"/>
              </p:ext>
            </p:extLst>
          </p:nvPr>
        </p:nvGraphicFramePr>
        <p:xfrm>
          <a:off x="1265238" y="1066800"/>
          <a:ext cx="1100138" cy="1512888"/>
        </p:xfrm>
        <a:graphic>
          <a:graphicData uri="http://schemas.openxmlformats.org/presentationml/2006/ole">
            <mc:AlternateContent xmlns:mc="http://schemas.openxmlformats.org/markup-compatibility/2006">
              <mc:Choice xmlns:v="urn:schemas-microsoft-com:vml" Requires="v">
                <p:oleObj spid="_x0000_s25634"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5238" y="1066800"/>
                        <a:ext cx="1100138" cy="1512888"/>
                      </a:xfrm>
                      <a:prstGeom prst="rect">
                        <a:avLst/>
                      </a:prstGeom>
                      <a:noFill/>
                      <a:ln>
                        <a:noFill/>
                      </a:ln>
                    </p:spPr>
                  </p:pic>
                </p:oleObj>
              </mc:Fallback>
            </mc:AlternateContent>
          </a:graphicData>
        </a:graphic>
      </p:graphicFrame>
      <p:sp>
        <p:nvSpPr>
          <p:cNvPr id="3080" name="Text Box 6"/>
          <p:cNvSpPr txBox="1">
            <a:spLocks noChangeArrowheads="1"/>
          </p:cNvSpPr>
          <p:nvPr/>
        </p:nvSpPr>
        <p:spPr bwMode="auto">
          <a:xfrm>
            <a:off x="434975" y="28321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FR" sz="2400">
              <a:solidFill>
                <a:schemeClr val="tx1"/>
              </a:solidFill>
              <a:latin typeface="Times New Roman" charset="0"/>
            </a:endParaRPr>
          </a:p>
        </p:txBody>
      </p:sp>
      <p:sp>
        <p:nvSpPr>
          <p:cNvPr id="3081" name="Text Box 7"/>
          <p:cNvSpPr txBox="1">
            <a:spLocks noChangeArrowheads="1"/>
          </p:cNvSpPr>
          <p:nvPr/>
        </p:nvSpPr>
        <p:spPr bwMode="auto">
          <a:xfrm>
            <a:off x="0" y="2205038"/>
            <a:ext cx="868203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b="1" dirty="0">
                <a:solidFill>
                  <a:schemeClr val="tx1"/>
                </a:solidFill>
                <a:latin typeface="Times New Roman" charset="0"/>
              </a:rPr>
              <a:t>2) BLUEPRINT</a:t>
            </a:r>
          </a:p>
          <a:p>
            <a:pPr algn="just" eaLnBrk="1" hangingPunct="1"/>
            <a:r>
              <a:rPr lang="fr-CA" sz="2400" dirty="0">
                <a:solidFill>
                  <a:schemeClr val="tx1"/>
                </a:solidFill>
                <a:latin typeface="Times New Roman" charset="0"/>
              </a:rPr>
              <a:t> Cette phase à pour objectif de préciser les processus qui sont</a:t>
            </a:r>
          </a:p>
          <a:p>
            <a:pPr algn="just" eaLnBrk="1" hangingPunct="1"/>
            <a:r>
              <a:rPr lang="fr-CA" sz="2400" dirty="0">
                <a:solidFill>
                  <a:schemeClr val="tx1"/>
                </a:solidFill>
                <a:latin typeface="Times New Roman" charset="0"/>
              </a:rPr>
              <a:t>     touchés par le projet  et d’établir l’état futur de l’entreprise ou</a:t>
            </a:r>
          </a:p>
          <a:p>
            <a:pPr algn="just" eaLnBrk="1" hangingPunct="1"/>
            <a:r>
              <a:rPr lang="fr-CA" sz="2400" dirty="0">
                <a:solidFill>
                  <a:schemeClr val="tx1"/>
                </a:solidFill>
                <a:latin typeface="Times New Roman" charset="0"/>
              </a:rPr>
              <a:t>     du secteur d’affaires concerné par l’implantation d’un ou plusieurs</a:t>
            </a:r>
          </a:p>
          <a:p>
            <a:pPr algn="just" eaLnBrk="1" hangingPunct="1"/>
            <a:r>
              <a:rPr lang="fr-CA" sz="2400" dirty="0">
                <a:solidFill>
                  <a:schemeClr val="tx1"/>
                </a:solidFill>
                <a:latin typeface="Times New Roman" charset="0"/>
              </a:rPr>
              <a:t>     modules de SAP.   </a:t>
            </a:r>
          </a:p>
          <a:p>
            <a:pPr eaLnBrk="1" hangingPunct="1"/>
            <a:r>
              <a:rPr lang="fr-CA" sz="2400" dirty="0">
                <a:solidFill>
                  <a:schemeClr val="tx1"/>
                </a:solidFill>
                <a:latin typeface="Times New Roman" charset="0"/>
              </a:rPr>
              <a:t>  			</a:t>
            </a:r>
            <a:r>
              <a:rPr lang="fr-CA" sz="2400" b="1" u="sng" dirty="0">
                <a:solidFill>
                  <a:schemeClr val="tx1"/>
                </a:solidFill>
                <a:latin typeface="Times New Roman" charset="0"/>
              </a:rPr>
              <a:t>Terminologie ASAP:</a:t>
            </a:r>
          </a:p>
          <a:p>
            <a:pPr lvl="1" eaLnBrk="1" hangingPunct="1">
              <a:buFontTx/>
              <a:buChar char="•"/>
            </a:pPr>
            <a:r>
              <a:rPr lang="fr-CA" sz="2400" dirty="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BUSINESS PROCESS MASTER LIST </a:t>
            </a:r>
            <a:r>
              <a:rPr lang="fr-CA" sz="1800" b="1" dirty="0" smtClean="0">
                <a:solidFill>
                  <a:schemeClr val="tx1"/>
                </a:solidFill>
                <a:latin typeface="Times New Roman" charset="0"/>
                <a:ea typeface="ＭＳ Ｐゴシック" charset="0"/>
              </a:rPr>
              <a:t>  ( </a:t>
            </a:r>
            <a:r>
              <a:rPr lang="fr-CA" sz="1800" b="1" dirty="0">
                <a:solidFill>
                  <a:schemeClr val="tx1"/>
                </a:solidFill>
                <a:latin typeface="Times New Roman" charset="0"/>
                <a:ea typeface="ＭＳ Ｐゴシック" charset="0"/>
              </a:rPr>
              <a:t>Processus d’affaires cibles )</a:t>
            </a:r>
          </a:p>
          <a:p>
            <a:pPr lvl="1" eaLnBrk="1" hangingPunct="1">
              <a:buFontTx/>
              <a:buChar char="•"/>
            </a:pPr>
            <a:r>
              <a:rPr lang="fr-CA" sz="1800" b="1" dirty="0">
                <a:solidFill>
                  <a:schemeClr val="tx1"/>
                </a:solidFill>
                <a:latin typeface="Times New Roman" charset="0"/>
                <a:ea typeface="ＭＳ Ｐゴシック" charset="0"/>
              </a:rPr>
              <a:t> BASELINE SCOPE                                  </a:t>
            </a:r>
            <a:r>
              <a:rPr lang="fr-CA" sz="1800" b="1" dirty="0" smtClean="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 configuration de base )</a:t>
            </a:r>
          </a:p>
          <a:p>
            <a:pPr lvl="1" eaLnBrk="1" hangingPunct="1">
              <a:buFontTx/>
              <a:buChar char="•"/>
            </a:pPr>
            <a:r>
              <a:rPr lang="fr-CA" sz="1800" b="1" dirty="0">
                <a:solidFill>
                  <a:schemeClr val="tx1"/>
                </a:solidFill>
                <a:latin typeface="Times New Roman" charset="0"/>
                <a:ea typeface="ＭＳ Ｐゴシック" charset="0"/>
              </a:rPr>
              <a:t> CUSTOMER INPUT                              </a:t>
            </a:r>
            <a:r>
              <a:rPr lang="fr-CA" sz="1800" b="1" dirty="0" smtClean="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 Besoins des clients )</a:t>
            </a:r>
          </a:p>
          <a:p>
            <a:pPr lvl="1" eaLnBrk="1" hangingPunct="1">
              <a:buFontTx/>
              <a:buChar char="•"/>
            </a:pPr>
            <a:r>
              <a:rPr lang="fr-CA" sz="1800" b="1" dirty="0">
                <a:solidFill>
                  <a:schemeClr val="tx1"/>
                </a:solidFill>
                <a:latin typeface="Times New Roman" charset="0"/>
                <a:ea typeface="ＭＳ Ｐゴシック" charset="0"/>
              </a:rPr>
              <a:t>  Q. A.                                                        </a:t>
            </a:r>
            <a:r>
              <a:rPr lang="fr-CA" sz="1800" b="1" dirty="0" smtClean="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(Questions / réponses système expert)</a:t>
            </a:r>
            <a:r>
              <a:rPr lang="fr-CA" sz="2400" b="1" dirty="0">
                <a:solidFill>
                  <a:schemeClr val="tx1"/>
                </a:solidFill>
                <a:latin typeface="Times New Roman" charset="0"/>
                <a:ea typeface="ＭＳ Ｐゴシック" charset="0"/>
              </a:rPr>
              <a:t>	</a:t>
            </a:r>
          </a:p>
          <a:p>
            <a:pPr lvl="1" eaLnBrk="1" hangingPunct="1">
              <a:buFontTx/>
              <a:buChar char="•"/>
            </a:pPr>
            <a:r>
              <a:rPr lang="fr-CA" sz="2400" b="1" dirty="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ISSUE                                                      </a:t>
            </a:r>
            <a:r>
              <a:rPr lang="fr-CA" sz="1800" b="1" dirty="0" smtClean="0">
                <a:solidFill>
                  <a:schemeClr val="tx1"/>
                </a:solidFill>
                <a:latin typeface="Times New Roman" charset="0"/>
                <a:ea typeface="ＭＳ Ｐゴシック" charset="0"/>
              </a:rPr>
              <a:t>    </a:t>
            </a:r>
            <a:r>
              <a:rPr lang="fr-CA" sz="1800" b="1" dirty="0">
                <a:solidFill>
                  <a:schemeClr val="tx1"/>
                </a:solidFill>
                <a:latin typeface="Times New Roman" charset="0"/>
                <a:ea typeface="ＭＳ Ｐゴシック" charset="0"/>
              </a:rPr>
              <a:t>( Points bloquants )</a:t>
            </a:r>
          </a:p>
          <a:p>
            <a:pPr eaLnBrk="1" hangingPunct="1"/>
            <a:r>
              <a:rPr lang="fr-CA" sz="2400" dirty="0">
                <a:solidFill>
                  <a:schemeClr val="tx1"/>
                </a:solidFill>
                <a:latin typeface="Times New Roman" charset="0"/>
              </a:rPr>
              <a:t> </a:t>
            </a:r>
          </a:p>
        </p:txBody>
      </p:sp>
      <p:sp>
        <p:nvSpPr>
          <p:cNvPr id="3082" name="Rectangle 8"/>
          <p:cNvSpPr>
            <a:spLocks noChangeArrowheads="1"/>
          </p:cNvSpPr>
          <p:nvPr/>
        </p:nvSpPr>
        <p:spPr bwMode="auto">
          <a:xfrm>
            <a:off x="468313" y="49213"/>
            <a:ext cx="86280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4000"/>
              <a:t>Exemple d’une méthodologie ASAP</a:t>
            </a:r>
          </a:p>
        </p:txBody>
      </p:sp>
    </p:spTree>
    <p:extLst>
      <p:ext uri="{BB962C8B-B14F-4D97-AF65-F5344CB8AC3E}">
        <p14:creationId xmlns:p14="http://schemas.microsoft.com/office/powerpoint/2010/main" val="143438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22D7D59-717A-E54D-99A8-4B4A7E3CF38D}" type="slidenum">
              <a:rPr lang="fr-CA" sz="1200">
                <a:solidFill>
                  <a:schemeClr val="tx1"/>
                </a:solidFill>
                <a:latin typeface="Arial" charset="0"/>
              </a:rPr>
              <a:pPr eaLnBrk="1" hangingPunct="1"/>
              <a:t>28</a:t>
            </a:fld>
            <a:endParaRPr lang="fr-CA" sz="1200">
              <a:solidFill>
                <a:schemeClr val="tx1"/>
              </a:solidFill>
              <a:latin typeface="Arial" charset="0"/>
            </a:endParaRPr>
          </a:p>
        </p:txBody>
      </p:sp>
      <p:sp>
        <p:nvSpPr>
          <p:cNvPr id="3076" name="Espace réservé du pied de page 5"/>
          <p:cNvSpPr>
            <a:spLocks noGrp="1"/>
          </p:cNvSpPr>
          <p:nvPr>
            <p:ph type="ftr" sz="quarter" idx="12"/>
          </p:nvPr>
        </p:nvSpPr>
        <p:spPr/>
        <p:txBody>
          <a:bodyPr/>
          <a:lstStyle/>
          <a:p>
            <a:pPr>
              <a:defRPr/>
            </a:pPr>
            <a:endParaRPr lang="fr-CA" smtClean="0"/>
          </a:p>
        </p:txBody>
      </p:sp>
      <p:sp>
        <p:nvSpPr>
          <p:cNvPr id="4101" name="Rectangle 2"/>
          <p:cNvSpPr>
            <a:spLocks noChangeArrowheads="1"/>
          </p:cNvSpPr>
          <p:nvPr/>
        </p:nvSpPr>
        <p:spPr bwMode="auto">
          <a:xfrm>
            <a:off x="688975" y="10477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4102" name="Rectangle 3"/>
          <p:cNvSpPr>
            <a:spLocks noChangeArrowheads="1"/>
          </p:cNvSpPr>
          <p:nvPr/>
        </p:nvSpPr>
        <p:spPr bwMode="auto">
          <a:xfrm>
            <a:off x="688975" y="-27622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pic>
        <p:nvPicPr>
          <p:cNvPr id="410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83661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4098" name="Object 5"/>
          <p:cNvGraphicFramePr>
            <a:graphicFrameLocks noChangeAspect="1"/>
          </p:cNvGraphicFramePr>
          <p:nvPr/>
        </p:nvGraphicFramePr>
        <p:xfrm>
          <a:off x="2857500" y="1357313"/>
          <a:ext cx="1252538" cy="1512887"/>
        </p:xfrm>
        <a:graphic>
          <a:graphicData uri="http://schemas.openxmlformats.org/presentationml/2006/ole">
            <mc:AlternateContent xmlns:mc="http://schemas.openxmlformats.org/markup-compatibility/2006">
              <mc:Choice xmlns:v="urn:schemas-microsoft-com:vml" Requires="v">
                <p:oleObj spid="_x0000_s27681"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1357313"/>
                        <a:ext cx="125253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4" name="Text Box 6"/>
          <p:cNvSpPr txBox="1">
            <a:spLocks noChangeArrowheads="1"/>
          </p:cNvSpPr>
          <p:nvPr/>
        </p:nvSpPr>
        <p:spPr bwMode="auto">
          <a:xfrm>
            <a:off x="304800" y="2454276"/>
            <a:ext cx="6975475"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eaLnBrk="0" hangingPunct="0">
              <a:defRPr sz="2800">
                <a:solidFill>
                  <a:schemeClr val="hlink"/>
                </a:solidFill>
                <a:latin typeface="Garamond" charset="0"/>
                <a:ea typeface="Arial" charset="0"/>
                <a:cs typeface="Arial" charset="0"/>
              </a:defRPr>
            </a:lvl2pPr>
            <a:lvl3pPr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b="1" dirty="0">
                <a:solidFill>
                  <a:schemeClr val="tx1"/>
                </a:solidFill>
                <a:latin typeface="Times New Roman" charset="0"/>
              </a:rPr>
              <a:t>3) Réalisation</a:t>
            </a:r>
          </a:p>
          <a:p>
            <a:pPr eaLnBrk="1" hangingPunct="1"/>
            <a:r>
              <a:rPr lang="fr-CA" sz="2400" dirty="0">
                <a:solidFill>
                  <a:schemeClr val="tx1"/>
                </a:solidFill>
                <a:latin typeface="Times New Roman" charset="0"/>
              </a:rPr>
              <a:t> </a:t>
            </a:r>
            <a:r>
              <a:rPr lang="fr-CA" sz="1800" dirty="0">
                <a:solidFill>
                  <a:schemeClr val="tx1"/>
                </a:solidFill>
                <a:latin typeface="Times New Roman" charset="0"/>
              </a:rPr>
              <a:t>Cette phase consiste à configurer le système en utilisant le</a:t>
            </a:r>
          </a:p>
          <a:p>
            <a:pPr eaLnBrk="1" hangingPunct="1"/>
            <a:r>
              <a:rPr lang="fr-CA" sz="1800" dirty="0">
                <a:solidFill>
                  <a:schemeClr val="tx1"/>
                </a:solidFill>
                <a:latin typeface="Times New Roman" charset="0"/>
              </a:rPr>
              <a:t>     le BLUEPRINT . Les principales activités  de cette phase</a:t>
            </a:r>
          </a:p>
          <a:p>
            <a:pPr eaLnBrk="1" hangingPunct="1"/>
            <a:r>
              <a:rPr lang="fr-CA" sz="1800" dirty="0">
                <a:solidFill>
                  <a:schemeClr val="tx1"/>
                </a:solidFill>
                <a:latin typeface="Times New Roman" charset="0"/>
              </a:rPr>
              <a:t>     sont les suivantes:</a:t>
            </a:r>
          </a:p>
          <a:p>
            <a:pPr lvl="1" eaLnBrk="1" hangingPunct="1">
              <a:buFontTx/>
              <a:buChar char="•"/>
            </a:pPr>
            <a:r>
              <a:rPr lang="fr-CA" sz="1800" dirty="0">
                <a:solidFill>
                  <a:schemeClr val="tx1"/>
                </a:solidFill>
                <a:latin typeface="Times New Roman" charset="0"/>
                <a:ea typeface="ＭＳ Ｐゴシック" charset="0"/>
              </a:rPr>
              <a:t> BASELINE CONFIGURATION      ( configuration détaillée )</a:t>
            </a:r>
          </a:p>
          <a:p>
            <a:pPr lvl="1" eaLnBrk="1" hangingPunct="1">
              <a:buFontTx/>
              <a:buChar char="•"/>
            </a:pPr>
            <a:r>
              <a:rPr lang="fr-CA" sz="1800" dirty="0">
                <a:solidFill>
                  <a:schemeClr val="tx1"/>
                </a:solidFill>
                <a:latin typeface="Times New Roman" charset="0"/>
                <a:ea typeface="ＭＳ Ｐゴシック" charset="0"/>
              </a:rPr>
              <a:t> Développement</a:t>
            </a:r>
          </a:p>
          <a:p>
            <a:pPr lvl="2" eaLnBrk="1" hangingPunct="1">
              <a:buFontTx/>
              <a:buChar char="•"/>
            </a:pPr>
            <a:r>
              <a:rPr lang="fr-CA" sz="1800" dirty="0">
                <a:solidFill>
                  <a:schemeClr val="tx1"/>
                </a:solidFill>
                <a:latin typeface="Times New Roman" charset="0"/>
                <a:ea typeface="ＭＳ Ｐゴシック" charset="0"/>
              </a:rPr>
              <a:t> Programmes de conversions</a:t>
            </a:r>
          </a:p>
          <a:p>
            <a:pPr lvl="2" eaLnBrk="1" hangingPunct="1">
              <a:buFontTx/>
              <a:buChar char="•"/>
            </a:pPr>
            <a:r>
              <a:rPr lang="fr-CA" sz="1800" dirty="0">
                <a:solidFill>
                  <a:schemeClr val="tx1"/>
                </a:solidFill>
                <a:latin typeface="Times New Roman" charset="0"/>
                <a:ea typeface="ＭＳ Ｐゴシック" charset="0"/>
              </a:rPr>
              <a:t> Programmes d’interfaces</a:t>
            </a:r>
          </a:p>
          <a:p>
            <a:pPr lvl="2" eaLnBrk="1" hangingPunct="1">
              <a:buFontTx/>
              <a:buChar char="•"/>
            </a:pPr>
            <a:r>
              <a:rPr lang="fr-CA" sz="1800" dirty="0">
                <a:solidFill>
                  <a:schemeClr val="tx1"/>
                </a:solidFill>
                <a:latin typeface="Times New Roman" charset="0"/>
                <a:ea typeface="ＭＳ Ｐゴシック" charset="0"/>
              </a:rPr>
              <a:t> Création des rapports</a:t>
            </a:r>
          </a:p>
          <a:p>
            <a:pPr lvl="2" eaLnBrk="1" hangingPunct="1">
              <a:buFontTx/>
              <a:buChar char="•"/>
            </a:pPr>
            <a:r>
              <a:rPr lang="fr-CA" sz="1800" dirty="0">
                <a:solidFill>
                  <a:schemeClr val="tx1"/>
                </a:solidFill>
                <a:latin typeface="Times New Roman" charset="0"/>
                <a:ea typeface="ＭＳ Ｐゴシック" charset="0"/>
              </a:rPr>
              <a:t> Concept de sécurité</a:t>
            </a:r>
          </a:p>
          <a:p>
            <a:pPr lvl="2" eaLnBrk="1" hangingPunct="1">
              <a:buFontTx/>
              <a:buChar char="•"/>
            </a:pPr>
            <a:r>
              <a:rPr lang="fr-CA" sz="1800" dirty="0">
                <a:solidFill>
                  <a:schemeClr val="tx1"/>
                </a:solidFill>
                <a:latin typeface="Times New Roman" charset="0"/>
                <a:ea typeface="ＭＳ Ｐゴシック" charset="0"/>
              </a:rPr>
              <a:t> Gestion de l’archivage</a:t>
            </a:r>
          </a:p>
          <a:p>
            <a:pPr lvl="2" eaLnBrk="1" hangingPunct="1">
              <a:buFontTx/>
              <a:buChar char="•"/>
            </a:pPr>
            <a:r>
              <a:rPr lang="fr-CA" sz="1800" dirty="0">
                <a:solidFill>
                  <a:schemeClr val="tx1"/>
                </a:solidFill>
                <a:latin typeface="Times New Roman" charset="0"/>
                <a:ea typeface="ＭＳ Ｐゴシック" charset="0"/>
              </a:rPr>
              <a:t> Documentation à l’utilisateur</a:t>
            </a:r>
          </a:p>
          <a:p>
            <a:pPr lvl="1" eaLnBrk="1" hangingPunct="1">
              <a:buFontTx/>
              <a:buChar char="•"/>
            </a:pPr>
            <a:r>
              <a:rPr lang="fr-CA" sz="1800" dirty="0">
                <a:solidFill>
                  <a:schemeClr val="tx1"/>
                </a:solidFill>
                <a:latin typeface="Times New Roman" charset="0"/>
                <a:ea typeface="ＭＳ Ｐゴシック" charset="0"/>
              </a:rPr>
              <a:t> QUALITY CHECK                            ( programme de qualité SAP )</a:t>
            </a:r>
          </a:p>
          <a:p>
            <a:pPr lvl="2" eaLnBrk="1" hangingPunct="1"/>
            <a:r>
              <a:rPr lang="fr-CA" sz="1800" dirty="0">
                <a:solidFill>
                  <a:schemeClr val="tx1"/>
                </a:solidFill>
                <a:latin typeface="Times New Roman" charset="0"/>
                <a:ea typeface="ＭＳ Ｐゴシック" charset="0"/>
              </a:rPr>
              <a:t>                                                     </a:t>
            </a:r>
          </a:p>
          <a:p>
            <a:pPr lvl="2" eaLnBrk="1" hangingPunct="1">
              <a:buFontTx/>
              <a:buChar char="•"/>
            </a:pPr>
            <a:endParaRPr lang="fr-CA" sz="1800" dirty="0">
              <a:solidFill>
                <a:schemeClr val="tx1"/>
              </a:solidFill>
              <a:latin typeface="Times New Roman" charset="0"/>
              <a:ea typeface="ＭＳ Ｐゴシック" charset="0"/>
            </a:endParaRPr>
          </a:p>
          <a:p>
            <a:pPr lvl="2" eaLnBrk="1" hangingPunct="1">
              <a:buFontTx/>
              <a:buChar char="•"/>
            </a:pPr>
            <a:endParaRPr lang="fr-CA" sz="1800" dirty="0">
              <a:solidFill>
                <a:schemeClr val="tx1"/>
              </a:solidFill>
              <a:latin typeface="Times New Roman" charset="0"/>
              <a:ea typeface="ＭＳ Ｐゴシック" charset="0"/>
            </a:endParaRPr>
          </a:p>
          <a:p>
            <a:pPr lvl="1" eaLnBrk="1" hangingPunct="1">
              <a:buFontTx/>
              <a:buChar char="•"/>
            </a:pPr>
            <a:endParaRPr lang="fr-CA" sz="1600" dirty="0">
              <a:solidFill>
                <a:schemeClr val="tx1"/>
              </a:solidFill>
              <a:latin typeface="Times New Roman" charset="0"/>
              <a:ea typeface="ＭＳ Ｐゴシック" charset="0"/>
            </a:endParaRPr>
          </a:p>
        </p:txBody>
      </p:sp>
      <p:sp>
        <p:nvSpPr>
          <p:cNvPr id="4105" name="Rectangle 7"/>
          <p:cNvSpPr>
            <a:spLocks noChangeArrowheads="1"/>
          </p:cNvSpPr>
          <p:nvPr/>
        </p:nvSpPr>
        <p:spPr bwMode="auto">
          <a:xfrm>
            <a:off x="395288" y="0"/>
            <a:ext cx="784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4000"/>
              <a:t>Exemple d’une méthodologie ASAP</a:t>
            </a:r>
          </a:p>
        </p:txBody>
      </p:sp>
      <p:sp>
        <p:nvSpPr>
          <p:cNvPr id="10" name="Rectangle à coins arrondis 9"/>
          <p:cNvSpPr/>
          <p:nvPr/>
        </p:nvSpPr>
        <p:spPr bwMode="auto">
          <a:xfrm>
            <a:off x="714375" y="4071938"/>
            <a:ext cx="4572000" cy="1928812"/>
          </a:xfrm>
          <a:prstGeom prst="roundRect">
            <a:avLst/>
          </a:prstGeom>
          <a:noFill/>
          <a:ln w="9525" cap="flat" cmpd="sng" algn="ctr">
            <a:solidFill>
              <a:schemeClr val="accent5">
                <a:lumMod val="20000"/>
                <a:lumOff val="80000"/>
              </a:schemeClr>
            </a:solidFill>
            <a:prstDash val="solid"/>
            <a:round/>
            <a:headEnd type="none" w="med" len="med"/>
            <a:tailEnd type="none" w="med" len="med"/>
          </a:ln>
          <a:effectLst/>
        </p:spPr>
        <p:txBody>
          <a:bodyPr/>
          <a:lstStyle/>
          <a:p>
            <a:pPr>
              <a:defRPr/>
            </a:pPr>
            <a:endParaRPr lang="fr-CA">
              <a:latin typeface="Garamond" pitchFamily="18" charset="0"/>
              <a:ea typeface="+mn-ea"/>
              <a:cs typeface="+mn-cs"/>
            </a:endParaRPr>
          </a:p>
        </p:txBody>
      </p:sp>
    </p:spTree>
    <p:extLst>
      <p:ext uri="{BB962C8B-B14F-4D97-AF65-F5344CB8AC3E}">
        <p14:creationId xmlns:p14="http://schemas.microsoft.com/office/powerpoint/2010/main" val="1492990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2F768CB8-6296-B44C-829C-A36BB1CD1A94}" type="slidenum">
              <a:rPr lang="fr-CA" sz="1200">
                <a:solidFill>
                  <a:schemeClr val="tx1"/>
                </a:solidFill>
                <a:latin typeface="Arial" charset="0"/>
              </a:rPr>
              <a:pPr eaLnBrk="1" hangingPunct="1"/>
              <a:t>29</a:t>
            </a:fld>
            <a:endParaRPr lang="fr-CA" sz="1200">
              <a:solidFill>
                <a:schemeClr val="tx1"/>
              </a:solidFill>
              <a:latin typeface="Arial" charset="0"/>
            </a:endParaRPr>
          </a:p>
        </p:txBody>
      </p:sp>
      <p:sp>
        <p:nvSpPr>
          <p:cNvPr id="4100" name="Espace réservé du pied de page 5"/>
          <p:cNvSpPr>
            <a:spLocks noGrp="1"/>
          </p:cNvSpPr>
          <p:nvPr>
            <p:ph type="ftr" sz="quarter" idx="12"/>
          </p:nvPr>
        </p:nvSpPr>
        <p:spPr/>
        <p:txBody>
          <a:bodyPr/>
          <a:lstStyle/>
          <a:p>
            <a:pPr>
              <a:defRPr/>
            </a:pPr>
            <a:endParaRPr lang="fr-CA" smtClean="0"/>
          </a:p>
        </p:txBody>
      </p:sp>
      <p:sp>
        <p:nvSpPr>
          <p:cNvPr id="5125" name="Rectangle 2"/>
          <p:cNvSpPr>
            <a:spLocks noChangeArrowheads="1"/>
          </p:cNvSpPr>
          <p:nvPr/>
        </p:nvSpPr>
        <p:spPr bwMode="auto">
          <a:xfrm>
            <a:off x="688975" y="10477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5126" name="Rectangle 3"/>
          <p:cNvSpPr>
            <a:spLocks noChangeArrowheads="1"/>
          </p:cNvSpPr>
          <p:nvPr/>
        </p:nvSpPr>
        <p:spPr bwMode="auto">
          <a:xfrm>
            <a:off x="460375" y="0"/>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5127" name="Rectangle 4"/>
          <p:cNvSpPr>
            <a:spLocks noChangeArrowheads="1"/>
          </p:cNvSpPr>
          <p:nvPr/>
        </p:nvSpPr>
        <p:spPr bwMode="auto">
          <a:xfrm>
            <a:off x="688975" y="-88582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pic>
        <p:nvPicPr>
          <p:cNvPr id="5128"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05251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5122" name="Object 6"/>
          <p:cNvGraphicFramePr>
            <a:graphicFrameLocks noChangeAspect="1"/>
          </p:cNvGraphicFramePr>
          <p:nvPr/>
        </p:nvGraphicFramePr>
        <p:xfrm>
          <a:off x="2857500" y="1571625"/>
          <a:ext cx="1252538" cy="1512888"/>
        </p:xfrm>
        <a:graphic>
          <a:graphicData uri="http://schemas.openxmlformats.org/presentationml/2006/ole">
            <mc:AlternateContent xmlns:mc="http://schemas.openxmlformats.org/markup-compatibility/2006">
              <mc:Choice xmlns:v="urn:schemas-microsoft-com:vml" Requires="v">
                <p:oleObj spid="_x0000_s29728"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1571625"/>
                        <a:ext cx="1252538"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Rectangle 8"/>
          <p:cNvSpPr>
            <a:spLocks noChangeArrowheads="1"/>
          </p:cNvSpPr>
          <p:nvPr/>
        </p:nvSpPr>
        <p:spPr bwMode="auto">
          <a:xfrm>
            <a:off x="1219200" y="3200400"/>
            <a:ext cx="1752600" cy="1295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r-CA" sz="1800">
                <a:solidFill>
                  <a:schemeClr val="tx1"/>
                </a:solidFill>
                <a:latin typeface="Times New Roman" charset="0"/>
              </a:rPr>
              <a:t>Écran</a:t>
            </a:r>
          </a:p>
          <a:p>
            <a:pPr algn="ctr"/>
            <a:r>
              <a:rPr lang="fr-CA" sz="1800">
                <a:solidFill>
                  <a:schemeClr val="tx1"/>
                </a:solidFill>
                <a:latin typeface="Times New Roman" charset="0"/>
              </a:rPr>
              <a:t>Entrée des ventes</a:t>
            </a:r>
          </a:p>
        </p:txBody>
      </p:sp>
      <p:sp>
        <p:nvSpPr>
          <p:cNvPr id="5130" name="Line 9"/>
          <p:cNvSpPr>
            <a:spLocks noChangeShapeType="1"/>
          </p:cNvSpPr>
          <p:nvPr/>
        </p:nvSpPr>
        <p:spPr bwMode="auto">
          <a:xfrm>
            <a:off x="4419600" y="2819400"/>
            <a:ext cx="0" cy="3200400"/>
          </a:xfrm>
          <a:prstGeom prst="line">
            <a:avLst/>
          </a:prstGeom>
          <a:noFill/>
          <a:ln w="25400" cap="rnd">
            <a:solidFill>
              <a:schemeClr val="tx1"/>
            </a:solidFill>
            <a:prstDash val="sysDot"/>
            <a:round/>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a:p>
        </p:txBody>
      </p:sp>
      <p:sp>
        <p:nvSpPr>
          <p:cNvPr id="5131" name="AutoShape 10"/>
          <p:cNvSpPr>
            <a:spLocks noChangeArrowheads="1"/>
          </p:cNvSpPr>
          <p:nvPr/>
        </p:nvSpPr>
        <p:spPr bwMode="auto">
          <a:xfrm>
            <a:off x="1905000" y="48768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2" name="AutoShape 11"/>
          <p:cNvSpPr>
            <a:spLocks noChangeArrowheads="1"/>
          </p:cNvSpPr>
          <p:nvPr/>
        </p:nvSpPr>
        <p:spPr bwMode="auto">
          <a:xfrm>
            <a:off x="381000" y="48768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3" name="Text Box 12"/>
          <p:cNvSpPr txBox="1">
            <a:spLocks noChangeArrowheads="1"/>
          </p:cNvSpPr>
          <p:nvPr/>
        </p:nvSpPr>
        <p:spPr bwMode="auto">
          <a:xfrm>
            <a:off x="228600" y="6096000"/>
            <a:ext cx="1409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Times New Roman" charset="0"/>
              </a:rPr>
              <a:t>Transactions </a:t>
            </a:r>
          </a:p>
          <a:p>
            <a:pPr eaLnBrk="1" hangingPunct="1"/>
            <a:r>
              <a:rPr lang="fr-CA" sz="1800">
                <a:solidFill>
                  <a:schemeClr val="tx1"/>
                </a:solidFill>
                <a:latin typeface="Times New Roman" charset="0"/>
              </a:rPr>
              <a:t>de ventes</a:t>
            </a:r>
          </a:p>
        </p:txBody>
      </p:sp>
      <p:sp>
        <p:nvSpPr>
          <p:cNvPr id="5134" name="AutoShape 13"/>
          <p:cNvSpPr>
            <a:spLocks noChangeArrowheads="1"/>
          </p:cNvSpPr>
          <p:nvPr/>
        </p:nvSpPr>
        <p:spPr bwMode="auto">
          <a:xfrm>
            <a:off x="533400" y="53340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5" name="AutoShape 14"/>
          <p:cNvSpPr>
            <a:spLocks noChangeArrowheads="1"/>
          </p:cNvSpPr>
          <p:nvPr/>
        </p:nvSpPr>
        <p:spPr bwMode="auto">
          <a:xfrm>
            <a:off x="2133600" y="51054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6" name="Text Box 15"/>
          <p:cNvSpPr txBox="1">
            <a:spLocks noChangeArrowheads="1"/>
          </p:cNvSpPr>
          <p:nvPr/>
        </p:nvSpPr>
        <p:spPr bwMode="auto">
          <a:xfrm>
            <a:off x="1981200" y="5757863"/>
            <a:ext cx="2000250"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Times New Roman" charset="0"/>
              </a:rPr>
              <a:t>Master data (tables)</a:t>
            </a:r>
          </a:p>
          <a:p>
            <a:pPr eaLnBrk="1" hangingPunct="1">
              <a:buFontTx/>
              <a:buChar char="•"/>
            </a:pPr>
            <a:r>
              <a:rPr lang="fr-CA" sz="1600">
                <a:solidFill>
                  <a:schemeClr val="tx1"/>
                </a:solidFill>
                <a:latin typeface="Times New Roman" charset="0"/>
              </a:rPr>
              <a:t> Client</a:t>
            </a:r>
          </a:p>
          <a:p>
            <a:pPr eaLnBrk="1" hangingPunct="1">
              <a:buFontTx/>
              <a:buChar char="•"/>
            </a:pPr>
            <a:r>
              <a:rPr lang="fr-CA" sz="1600">
                <a:solidFill>
                  <a:schemeClr val="tx1"/>
                </a:solidFill>
                <a:latin typeface="Times New Roman" charset="0"/>
              </a:rPr>
              <a:t> Prix</a:t>
            </a:r>
          </a:p>
          <a:p>
            <a:pPr eaLnBrk="1" hangingPunct="1">
              <a:buFontTx/>
              <a:buChar char="•"/>
            </a:pPr>
            <a:r>
              <a:rPr lang="fr-CA" sz="1600">
                <a:solidFill>
                  <a:schemeClr val="tx1"/>
                </a:solidFill>
                <a:latin typeface="Times New Roman" charset="0"/>
              </a:rPr>
              <a:t> Matériel </a:t>
            </a:r>
          </a:p>
        </p:txBody>
      </p:sp>
      <p:sp>
        <p:nvSpPr>
          <p:cNvPr id="5137" name="AutoShape 16"/>
          <p:cNvSpPr>
            <a:spLocks noChangeArrowheads="1"/>
          </p:cNvSpPr>
          <p:nvPr/>
        </p:nvSpPr>
        <p:spPr bwMode="auto">
          <a:xfrm>
            <a:off x="5029200" y="48768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8" name="AutoShape 17"/>
          <p:cNvSpPr>
            <a:spLocks noChangeArrowheads="1"/>
          </p:cNvSpPr>
          <p:nvPr/>
        </p:nvSpPr>
        <p:spPr bwMode="auto">
          <a:xfrm>
            <a:off x="5257800" y="5181600"/>
            <a:ext cx="990600" cy="762000"/>
          </a:xfrm>
          <a:prstGeom prst="flowChartInternalStorag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5139" name="Text Box 18"/>
          <p:cNvSpPr txBox="1">
            <a:spLocks noChangeArrowheads="1"/>
          </p:cNvSpPr>
          <p:nvPr/>
        </p:nvSpPr>
        <p:spPr bwMode="auto">
          <a:xfrm>
            <a:off x="6477000" y="4800600"/>
            <a:ext cx="2416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buFontTx/>
              <a:buChar char="•"/>
            </a:pPr>
            <a:r>
              <a:rPr lang="fr-CA" sz="1800">
                <a:solidFill>
                  <a:schemeClr val="tx1"/>
                </a:solidFill>
                <a:latin typeface="Times New Roman" charset="0"/>
              </a:rPr>
              <a:t> Déterminer le prix</a:t>
            </a:r>
          </a:p>
          <a:p>
            <a:pPr eaLnBrk="1" hangingPunct="1">
              <a:buFontTx/>
              <a:buChar char="•"/>
            </a:pPr>
            <a:r>
              <a:rPr lang="fr-CA" sz="1800">
                <a:solidFill>
                  <a:schemeClr val="tx1"/>
                </a:solidFill>
                <a:latin typeface="Times New Roman" charset="0"/>
              </a:rPr>
              <a:t> Dimension du matériel</a:t>
            </a:r>
          </a:p>
        </p:txBody>
      </p:sp>
      <p:sp>
        <p:nvSpPr>
          <p:cNvPr id="5140" name="Text Box 19"/>
          <p:cNvSpPr txBox="1">
            <a:spLocks noChangeArrowheads="1"/>
          </p:cNvSpPr>
          <p:nvPr/>
        </p:nvSpPr>
        <p:spPr bwMode="auto">
          <a:xfrm>
            <a:off x="1203325" y="2555875"/>
            <a:ext cx="313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2400">
                <a:solidFill>
                  <a:schemeClr val="tx1"/>
                </a:solidFill>
                <a:latin typeface="Times New Roman" charset="0"/>
              </a:rPr>
              <a:t>SAP module SD (vente)</a:t>
            </a:r>
          </a:p>
        </p:txBody>
      </p:sp>
      <p:cxnSp>
        <p:nvCxnSpPr>
          <p:cNvPr id="5141" name="AutoShape 20"/>
          <p:cNvCxnSpPr>
            <a:cxnSpLocks noChangeShapeType="1"/>
            <a:stCxn id="5137" idx="1"/>
            <a:endCxn id="5129" idx="3"/>
          </p:cNvCxnSpPr>
          <p:nvPr/>
        </p:nvCxnSpPr>
        <p:spPr bwMode="auto">
          <a:xfrm flipH="1" flipV="1">
            <a:off x="2979738" y="3848100"/>
            <a:ext cx="2049462" cy="1409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2" name="AutoShape 21"/>
          <p:cNvCxnSpPr>
            <a:cxnSpLocks noChangeShapeType="1"/>
            <a:stCxn id="5135" idx="0"/>
            <a:endCxn id="5129" idx="2"/>
          </p:cNvCxnSpPr>
          <p:nvPr/>
        </p:nvCxnSpPr>
        <p:spPr bwMode="auto">
          <a:xfrm flipH="1" flipV="1">
            <a:off x="2095500" y="4503738"/>
            <a:ext cx="533400" cy="6016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43" name="AutoShape 22"/>
          <p:cNvCxnSpPr>
            <a:cxnSpLocks noChangeShapeType="1"/>
            <a:stCxn id="5129" idx="1"/>
            <a:endCxn id="5132" idx="0"/>
          </p:cNvCxnSpPr>
          <p:nvPr/>
        </p:nvCxnSpPr>
        <p:spPr bwMode="auto">
          <a:xfrm flipH="1">
            <a:off x="876300" y="3848100"/>
            <a:ext cx="334963"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44" name="Text Box 23"/>
          <p:cNvSpPr txBox="1">
            <a:spLocks noChangeArrowheads="1"/>
          </p:cNvSpPr>
          <p:nvPr/>
        </p:nvSpPr>
        <p:spPr bwMode="auto">
          <a:xfrm>
            <a:off x="4784725" y="2555875"/>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2400">
                <a:solidFill>
                  <a:schemeClr val="tx1"/>
                </a:solidFill>
                <a:latin typeface="Times New Roman" charset="0"/>
              </a:rPr>
              <a:t>SAP configuration</a:t>
            </a:r>
          </a:p>
        </p:txBody>
      </p:sp>
      <p:sp>
        <p:nvSpPr>
          <p:cNvPr id="5145" name="Rectangle 24"/>
          <p:cNvSpPr>
            <a:spLocks noChangeArrowheads="1"/>
          </p:cNvSpPr>
          <p:nvPr/>
        </p:nvSpPr>
        <p:spPr bwMode="auto">
          <a:xfrm>
            <a:off x="395288" y="120650"/>
            <a:ext cx="8556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4000"/>
              <a:t>Exemple d’une méthodologie ASAP</a:t>
            </a:r>
          </a:p>
        </p:txBody>
      </p:sp>
    </p:spTree>
    <p:extLst>
      <p:ext uri="{BB962C8B-B14F-4D97-AF65-F5344CB8AC3E}">
        <p14:creationId xmlns:p14="http://schemas.microsoft.com/office/powerpoint/2010/main" val="1174977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smtClean="0">
                <a:effectLst>
                  <a:outerShdw blurRad="38100" dist="38100" dir="2700000" algn="tl">
                    <a:srgbClr val="DDDDDD"/>
                  </a:outerShdw>
                </a:effectLst>
                <a:latin typeface="Arial" charset="0"/>
                <a:ea typeface="MS PGothic" charset="0"/>
              </a:rPr>
              <a:t>Retour séance</a:t>
            </a:r>
            <a:r>
              <a:rPr lang="fr-CA" dirty="0" smtClean="0">
                <a:effectLst>
                  <a:outerShdw blurRad="38100" dist="38100" dir="2700000" algn="tl">
                    <a:srgbClr val="DDDDDD"/>
                  </a:outerShdw>
                </a:effectLst>
                <a:latin typeface="Arial" charset="0"/>
                <a:ea typeface="MS PGothic" charset="0"/>
              </a:rPr>
              <a:t>-10</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229600" cy="4525963"/>
          </a:xfrm>
        </p:spPr>
        <p:txBody>
          <a:bodyPr/>
          <a:lstStyle/>
          <a:p>
            <a:r>
              <a:rPr lang="fr-CA" dirty="0" smtClean="0">
                <a:latin typeface="Arial" charset="0"/>
              </a:rPr>
              <a:t>Présentation gestion du changement</a:t>
            </a:r>
            <a:endParaRPr lang="fr-CA" dirty="0">
              <a:latin typeface="Arial" charset="0"/>
            </a:endParaRPr>
          </a:p>
          <a:p>
            <a:pPr eaLnBrk="1" hangingPunct="1"/>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4099778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5F6C5B3D-DA52-A34A-A7CE-AE985AAB5286}" type="slidenum">
              <a:rPr lang="fr-CA" sz="1200">
                <a:solidFill>
                  <a:schemeClr val="tx1"/>
                </a:solidFill>
                <a:latin typeface="Arial" charset="0"/>
              </a:rPr>
              <a:pPr eaLnBrk="1" hangingPunct="1"/>
              <a:t>30</a:t>
            </a:fld>
            <a:endParaRPr lang="fr-CA" sz="1200">
              <a:solidFill>
                <a:schemeClr val="tx1"/>
              </a:solidFill>
              <a:latin typeface="Arial" charset="0"/>
            </a:endParaRPr>
          </a:p>
        </p:txBody>
      </p:sp>
      <p:sp>
        <p:nvSpPr>
          <p:cNvPr id="5124" name="Espace réservé du pied de page 5"/>
          <p:cNvSpPr>
            <a:spLocks noGrp="1"/>
          </p:cNvSpPr>
          <p:nvPr>
            <p:ph type="ftr" sz="quarter" idx="12"/>
          </p:nvPr>
        </p:nvSpPr>
        <p:spPr/>
        <p:txBody>
          <a:bodyPr/>
          <a:lstStyle/>
          <a:p>
            <a:pPr>
              <a:defRPr/>
            </a:pPr>
            <a:endParaRPr lang="fr-CA" smtClean="0"/>
          </a:p>
        </p:txBody>
      </p:sp>
      <p:sp>
        <p:nvSpPr>
          <p:cNvPr id="6149" name="Rectangle 2"/>
          <p:cNvSpPr>
            <a:spLocks noChangeArrowheads="1"/>
          </p:cNvSpPr>
          <p:nvPr/>
        </p:nvSpPr>
        <p:spPr bwMode="auto">
          <a:xfrm>
            <a:off x="688975" y="10477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6150" name="Rectangle 3"/>
          <p:cNvSpPr>
            <a:spLocks noChangeArrowheads="1"/>
          </p:cNvSpPr>
          <p:nvPr/>
        </p:nvSpPr>
        <p:spPr bwMode="auto">
          <a:xfrm>
            <a:off x="460375" y="0"/>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pic>
        <p:nvPicPr>
          <p:cNvPr id="6151"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5251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6146" name="Object 0"/>
          <p:cNvGraphicFramePr>
            <a:graphicFrameLocks noChangeAspect="1"/>
          </p:cNvGraphicFramePr>
          <p:nvPr/>
        </p:nvGraphicFramePr>
        <p:xfrm>
          <a:off x="5357813" y="1357313"/>
          <a:ext cx="1252537" cy="1512887"/>
        </p:xfrm>
        <a:graphic>
          <a:graphicData uri="http://schemas.openxmlformats.org/presentationml/2006/ole">
            <mc:AlternateContent xmlns:mc="http://schemas.openxmlformats.org/markup-compatibility/2006">
              <mc:Choice xmlns:v="urn:schemas-microsoft-com:vml" Requires="v">
                <p:oleObj spid="_x0000_s31775"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7813" y="1357313"/>
                        <a:ext cx="125253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2" name="Text Box 6"/>
          <p:cNvSpPr txBox="1">
            <a:spLocks noChangeArrowheads="1"/>
          </p:cNvSpPr>
          <p:nvPr/>
        </p:nvSpPr>
        <p:spPr bwMode="auto">
          <a:xfrm>
            <a:off x="250825" y="2997200"/>
            <a:ext cx="7837488" cy="307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FR" b="1">
                <a:solidFill>
                  <a:schemeClr val="tx1"/>
                </a:solidFill>
                <a:latin typeface="Times New Roman" charset="0"/>
              </a:rPr>
              <a:t>4) Préparation finale:</a:t>
            </a:r>
          </a:p>
          <a:p>
            <a:pPr lvl="1" eaLnBrk="1" hangingPunct="1">
              <a:buFontTx/>
              <a:buChar char="•"/>
            </a:pPr>
            <a:r>
              <a:rPr lang="fr-FR" sz="2400">
                <a:solidFill>
                  <a:schemeClr val="tx1"/>
                </a:solidFill>
                <a:latin typeface="Times New Roman" charset="0"/>
                <a:ea typeface="ＭＳ Ｐゴシック" charset="0"/>
              </a:rPr>
              <a:t>Tests finaux</a:t>
            </a:r>
          </a:p>
          <a:p>
            <a:pPr lvl="1" eaLnBrk="1" hangingPunct="1">
              <a:buFontTx/>
              <a:buChar char="•"/>
            </a:pPr>
            <a:r>
              <a:rPr lang="fr-FR" sz="2400">
                <a:solidFill>
                  <a:schemeClr val="tx1"/>
                </a:solidFill>
                <a:latin typeface="Times New Roman" charset="0"/>
                <a:ea typeface="ＭＳ Ｐゴシック" charset="0"/>
              </a:rPr>
              <a:t> Formation des utilisateurs</a:t>
            </a:r>
          </a:p>
          <a:p>
            <a:pPr lvl="1" eaLnBrk="1" hangingPunct="1">
              <a:buFontTx/>
              <a:buChar char="•"/>
            </a:pPr>
            <a:r>
              <a:rPr lang="fr-FR" sz="2400">
                <a:solidFill>
                  <a:schemeClr val="tx1"/>
                </a:solidFill>
                <a:latin typeface="Times New Roman" charset="0"/>
                <a:ea typeface="ＭＳ Ｐゴシック" charset="0"/>
              </a:rPr>
              <a:t> Résolution des «  ISSUES »</a:t>
            </a:r>
          </a:p>
          <a:p>
            <a:pPr lvl="1" eaLnBrk="1" hangingPunct="1">
              <a:buFontTx/>
              <a:buChar char="•"/>
            </a:pPr>
            <a:endParaRPr lang="fr-FR" sz="2400">
              <a:solidFill>
                <a:schemeClr val="tx1"/>
              </a:solidFill>
              <a:latin typeface="Times New Roman" charset="0"/>
              <a:ea typeface="ＭＳ Ｐゴシック" charset="0"/>
            </a:endParaRPr>
          </a:p>
          <a:p>
            <a:pPr lvl="1" eaLnBrk="1" hangingPunct="1"/>
            <a:r>
              <a:rPr lang="fr-FR" sz="2400">
                <a:solidFill>
                  <a:schemeClr val="tx1"/>
                </a:solidFill>
                <a:latin typeface="Times New Roman" charset="0"/>
                <a:ea typeface="ＭＳ Ｐゴシック" charset="0"/>
              </a:rPr>
              <a:t>A cette phase les processus de l’entreprise touchés par le</a:t>
            </a:r>
          </a:p>
          <a:p>
            <a:pPr lvl="1" eaLnBrk="1" hangingPunct="1"/>
            <a:r>
              <a:rPr lang="fr-FR" sz="2400">
                <a:solidFill>
                  <a:schemeClr val="tx1"/>
                </a:solidFill>
                <a:latin typeface="Times New Roman" charset="0"/>
                <a:ea typeface="ＭＳ Ｐゴシック" charset="0"/>
              </a:rPr>
              <a:t>projet SAP doivent être fonctionnelles pour l’ensemble des</a:t>
            </a:r>
          </a:p>
          <a:p>
            <a:pPr lvl="1" eaLnBrk="1" hangingPunct="1"/>
            <a:r>
              <a:rPr lang="fr-FR" sz="2400">
                <a:solidFill>
                  <a:schemeClr val="tx1"/>
                </a:solidFill>
                <a:latin typeface="Times New Roman" charset="0"/>
                <a:ea typeface="ＭＳ Ｐゴシック" charset="0"/>
              </a:rPr>
              <a:t>utilisateurs du  système.</a:t>
            </a:r>
          </a:p>
        </p:txBody>
      </p:sp>
      <p:sp>
        <p:nvSpPr>
          <p:cNvPr id="6153" name="Rectangle 7"/>
          <p:cNvSpPr>
            <a:spLocks noChangeArrowheads="1"/>
          </p:cNvSpPr>
          <p:nvPr/>
        </p:nvSpPr>
        <p:spPr bwMode="auto">
          <a:xfrm>
            <a:off x="1116013" y="49213"/>
            <a:ext cx="7620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4000"/>
              <a:t>Exemple d’une méthodologie ASAP</a:t>
            </a:r>
          </a:p>
        </p:txBody>
      </p:sp>
    </p:spTree>
    <p:extLst>
      <p:ext uri="{BB962C8B-B14F-4D97-AF65-F5344CB8AC3E}">
        <p14:creationId xmlns:p14="http://schemas.microsoft.com/office/powerpoint/2010/main" val="3683188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BD41F0AD-680B-1447-958B-8C8A7E4F8C21}" type="slidenum">
              <a:rPr lang="fr-CA" sz="1200">
                <a:solidFill>
                  <a:schemeClr val="tx1"/>
                </a:solidFill>
                <a:latin typeface="Arial" charset="0"/>
              </a:rPr>
              <a:pPr eaLnBrk="1" hangingPunct="1"/>
              <a:t>31</a:t>
            </a:fld>
            <a:endParaRPr lang="fr-CA" sz="1200">
              <a:solidFill>
                <a:schemeClr val="tx1"/>
              </a:solidFill>
              <a:latin typeface="Arial" charset="0"/>
            </a:endParaRPr>
          </a:p>
        </p:txBody>
      </p:sp>
      <p:sp>
        <p:nvSpPr>
          <p:cNvPr id="6148" name="Espace réservé du pied de page 5"/>
          <p:cNvSpPr>
            <a:spLocks noGrp="1"/>
          </p:cNvSpPr>
          <p:nvPr>
            <p:ph type="ftr" sz="quarter" idx="12"/>
          </p:nvPr>
        </p:nvSpPr>
        <p:spPr/>
        <p:txBody>
          <a:bodyPr/>
          <a:lstStyle/>
          <a:p>
            <a:pPr>
              <a:defRPr/>
            </a:pPr>
            <a:endParaRPr lang="fr-CA" smtClean="0"/>
          </a:p>
        </p:txBody>
      </p:sp>
      <p:sp>
        <p:nvSpPr>
          <p:cNvPr id="7173" name="Rectangle 2"/>
          <p:cNvSpPr>
            <a:spLocks noChangeArrowheads="1"/>
          </p:cNvSpPr>
          <p:nvPr/>
        </p:nvSpPr>
        <p:spPr bwMode="auto">
          <a:xfrm>
            <a:off x="688975" y="10477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7174" name="Rectangle 3"/>
          <p:cNvSpPr>
            <a:spLocks noChangeArrowheads="1"/>
          </p:cNvSpPr>
          <p:nvPr/>
        </p:nvSpPr>
        <p:spPr bwMode="auto">
          <a:xfrm>
            <a:off x="460375" y="0"/>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sp>
        <p:nvSpPr>
          <p:cNvPr id="7175" name="Rectangle 4"/>
          <p:cNvSpPr>
            <a:spLocks noChangeArrowheads="1"/>
          </p:cNvSpPr>
          <p:nvPr/>
        </p:nvSpPr>
        <p:spPr bwMode="auto">
          <a:xfrm>
            <a:off x="688975" y="-885825"/>
            <a:ext cx="78105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CA"/>
          </a:p>
        </p:txBody>
      </p:sp>
      <p:pic>
        <p:nvPicPr>
          <p:cNvPr id="717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7170" name="Object 0"/>
          <p:cNvGraphicFramePr>
            <a:graphicFrameLocks noChangeAspect="1"/>
          </p:cNvGraphicFramePr>
          <p:nvPr/>
        </p:nvGraphicFramePr>
        <p:xfrm>
          <a:off x="6084888" y="1557338"/>
          <a:ext cx="1252537" cy="1512887"/>
        </p:xfrm>
        <a:graphic>
          <a:graphicData uri="http://schemas.openxmlformats.org/presentationml/2006/ole">
            <mc:AlternateContent xmlns:mc="http://schemas.openxmlformats.org/markup-compatibility/2006">
              <mc:Choice xmlns:v="urn:schemas-microsoft-com:vml" Requires="v">
                <p:oleObj spid="_x0000_s33823" name="Clip" r:id="rId5" imgW="2309813" imgH="3176588" progId="">
                  <p:embed/>
                </p:oleObj>
              </mc:Choice>
              <mc:Fallback>
                <p:oleObj name="Clip" r:id="rId5" imgW="2309813" imgH="3176588"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557338"/>
                        <a:ext cx="1252537"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7" name="Text Box 7"/>
          <p:cNvSpPr txBox="1">
            <a:spLocks noChangeArrowheads="1"/>
          </p:cNvSpPr>
          <p:nvPr/>
        </p:nvSpPr>
        <p:spPr bwMode="auto">
          <a:xfrm>
            <a:off x="323850" y="2852738"/>
            <a:ext cx="8626475" cy="270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b="1">
                <a:solidFill>
                  <a:schemeClr val="tx1"/>
                </a:solidFill>
                <a:latin typeface="Times New Roman" charset="0"/>
              </a:rPr>
              <a:t>5) Mise en production et support:</a:t>
            </a:r>
          </a:p>
          <a:p>
            <a:pPr lvl="1" eaLnBrk="1" hangingPunct="1">
              <a:buFontTx/>
              <a:buChar char="•"/>
            </a:pPr>
            <a:r>
              <a:rPr lang="fr-CA" sz="2400">
                <a:solidFill>
                  <a:schemeClr val="tx1"/>
                </a:solidFill>
                <a:latin typeface="Times New Roman" charset="0"/>
                <a:ea typeface="ＭＳ Ｐゴシック" charset="0"/>
              </a:rPr>
              <a:t> Environnement de pré production vers production</a:t>
            </a:r>
          </a:p>
          <a:p>
            <a:pPr lvl="1" eaLnBrk="1" hangingPunct="1">
              <a:buFontTx/>
              <a:buChar char="•"/>
            </a:pPr>
            <a:r>
              <a:rPr lang="fr-CA" sz="2400">
                <a:solidFill>
                  <a:schemeClr val="tx1"/>
                </a:solidFill>
                <a:latin typeface="Times New Roman" charset="0"/>
                <a:ea typeface="ＭＳ Ｐゴシック" charset="0"/>
              </a:rPr>
              <a:t> Support aux utilisateurs</a:t>
            </a:r>
          </a:p>
          <a:p>
            <a:pPr lvl="1" eaLnBrk="1" hangingPunct="1">
              <a:buFontTx/>
              <a:buChar char="•"/>
            </a:pPr>
            <a:r>
              <a:rPr lang="fr-CA" sz="2400">
                <a:solidFill>
                  <a:schemeClr val="tx1"/>
                </a:solidFill>
                <a:latin typeface="Times New Roman" charset="0"/>
                <a:ea typeface="ＭＳ Ｐゴシック" charset="0"/>
              </a:rPr>
              <a:t> Répondre aux questions des utilisateurs ( Super utilisateur)</a:t>
            </a:r>
          </a:p>
          <a:p>
            <a:pPr lvl="1" eaLnBrk="1" hangingPunct="1">
              <a:buFontTx/>
              <a:buChar char="•"/>
            </a:pPr>
            <a:r>
              <a:rPr lang="fr-CA" sz="2400">
                <a:solidFill>
                  <a:schemeClr val="tx1"/>
                </a:solidFill>
                <a:latin typeface="Times New Roman" charset="0"/>
                <a:ea typeface="ＭＳ Ｐゴシック" charset="0"/>
              </a:rPr>
              <a:t>  Suivi des transactions </a:t>
            </a:r>
            <a:r>
              <a:rPr lang="fr-CA" sz="2000">
                <a:solidFill>
                  <a:schemeClr val="tx1"/>
                </a:solidFill>
                <a:latin typeface="Times New Roman" charset="0"/>
                <a:ea typeface="ＭＳ Ｐゴシック" charset="0"/>
              </a:rPr>
              <a:t>« MONITORING »</a:t>
            </a:r>
          </a:p>
          <a:p>
            <a:pPr lvl="1" eaLnBrk="1" hangingPunct="1">
              <a:buFontTx/>
              <a:buChar char="•"/>
            </a:pPr>
            <a:r>
              <a:rPr lang="fr-CA" sz="2000">
                <a:solidFill>
                  <a:schemeClr val="tx1"/>
                </a:solidFill>
                <a:latin typeface="Times New Roman" charset="0"/>
                <a:ea typeface="ＭＳ Ｐゴシック" charset="0"/>
              </a:rPr>
              <a:t>  </a:t>
            </a:r>
            <a:r>
              <a:rPr lang="fr-CA" sz="2400">
                <a:solidFill>
                  <a:schemeClr val="tx1"/>
                </a:solidFill>
                <a:latin typeface="Times New Roman" charset="0"/>
                <a:ea typeface="ＭＳ Ｐゴシック" charset="0"/>
              </a:rPr>
              <a:t>Optimiser le système ( performance )</a:t>
            </a:r>
          </a:p>
          <a:p>
            <a:pPr lvl="1" eaLnBrk="1" hangingPunct="1">
              <a:buFontTx/>
              <a:buChar char="•"/>
            </a:pPr>
            <a:r>
              <a:rPr lang="fr-CA" sz="2400">
                <a:solidFill>
                  <a:schemeClr val="tx1"/>
                </a:solidFill>
                <a:latin typeface="Times New Roman" charset="0"/>
                <a:ea typeface="ＭＳ Ｐゴシック" charset="0"/>
              </a:rPr>
              <a:t>  Le projet est complété</a:t>
            </a:r>
          </a:p>
        </p:txBody>
      </p:sp>
      <p:sp>
        <p:nvSpPr>
          <p:cNvPr id="7178" name="Rectangle 8"/>
          <p:cNvSpPr>
            <a:spLocks noChangeArrowheads="1"/>
          </p:cNvSpPr>
          <p:nvPr/>
        </p:nvSpPr>
        <p:spPr bwMode="auto">
          <a:xfrm>
            <a:off x="900113" y="120650"/>
            <a:ext cx="79803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4000"/>
              <a:t>Exemple d’une méthodologie ASAP</a:t>
            </a:r>
          </a:p>
        </p:txBody>
      </p:sp>
    </p:spTree>
    <p:extLst>
      <p:ext uri="{BB962C8B-B14F-4D97-AF65-F5344CB8AC3E}">
        <p14:creationId xmlns:p14="http://schemas.microsoft.com/office/powerpoint/2010/main" val="146774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0" y="1733550"/>
            <a:ext cx="7677150" cy="2362200"/>
          </a:xfrm>
          <a:prstGeom prst="rect">
            <a:avLst/>
          </a:prstGeom>
        </p:spPr>
      </p:pic>
      <p:sp>
        <p:nvSpPr>
          <p:cNvPr id="5" name="Rectangle 4"/>
          <p:cNvSpPr/>
          <p:nvPr/>
        </p:nvSpPr>
        <p:spPr>
          <a:xfrm>
            <a:off x="3420786" y="919460"/>
            <a:ext cx="1711879" cy="923330"/>
          </a:xfrm>
          <a:prstGeom prst="rect">
            <a:avLst/>
          </a:prstGeom>
          <a:noFill/>
        </p:spPr>
        <p:txBody>
          <a:bodyPr wrap="none" lIns="91440" tIns="45720" rIns="91440" bIns="45720">
            <a:spAutoFit/>
          </a:bodyPr>
          <a:lstStyle/>
          <a:p>
            <a:pPr algn="ctr"/>
            <a:r>
              <a:rPr lang="fr-FR"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ASAP</a:t>
            </a:r>
            <a:endParaRPr lang="fr-FR"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59610036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a:t>
            </a:r>
            <a:r>
              <a:rPr lang="fr-CA" dirty="0" smtClean="0">
                <a:effectLst>
                  <a:outerShdw blurRad="38100" dist="38100" dir="2700000" algn="tl">
                    <a:srgbClr val="DDDDDD"/>
                  </a:outerShdw>
                </a:effectLst>
                <a:latin typeface="Arial" charset="0"/>
                <a:ea typeface="MS PGothic" charset="0"/>
              </a:rPr>
              <a:t>-11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229600" cy="4525963"/>
          </a:xfrm>
        </p:spPr>
        <p:txBody>
          <a:bodyPr/>
          <a:lstStyle/>
          <a:p>
            <a:r>
              <a:rPr lang="fr-CA" dirty="0" smtClean="0">
                <a:latin typeface="Arial" charset="0"/>
              </a:rPr>
              <a:t>Retour séance</a:t>
            </a:r>
            <a:r>
              <a:rPr lang="fr-CA" dirty="0" smtClean="0">
                <a:latin typeface="Arial" charset="0"/>
              </a:rPr>
              <a:t>-10</a:t>
            </a:r>
            <a:endParaRPr lang="fr-CA" dirty="0">
              <a:latin typeface="Arial" charset="0"/>
            </a:endParaRPr>
          </a:p>
          <a:p>
            <a:r>
              <a:rPr lang="fr-CA" sz="3600" dirty="0"/>
              <a:t>Le </a:t>
            </a:r>
            <a:r>
              <a:rPr lang="fr-CA" sz="3600" dirty="0" smtClean="0"/>
              <a:t>système intégré́ </a:t>
            </a:r>
            <a:r>
              <a:rPr lang="fr-CA" sz="3600" dirty="0"/>
              <a:t>d’entreprise (SAP) </a:t>
            </a:r>
          </a:p>
          <a:p>
            <a:r>
              <a:rPr lang="fr-CA" dirty="0"/>
              <a:t> La </a:t>
            </a:r>
            <a:r>
              <a:rPr lang="fr-CA" dirty="0" smtClean="0"/>
              <a:t>méthodologie </a:t>
            </a:r>
            <a:r>
              <a:rPr lang="fr-CA" dirty="0"/>
              <a:t>d’implantation d’un ERP (ASAP) </a:t>
            </a:r>
          </a:p>
          <a:p>
            <a:r>
              <a:rPr lang="fr-CA" dirty="0"/>
              <a:t> </a:t>
            </a:r>
            <a:r>
              <a:rPr lang="fr-CA" sz="3600" b="1" dirty="0"/>
              <a:t>Le </a:t>
            </a:r>
            <a:r>
              <a:rPr lang="fr-CA" sz="3600" b="1" dirty="0" smtClean="0"/>
              <a:t>développement </a:t>
            </a:r>
            <a:r>
              <a:rPr lang="fr-CA" sz="3600" b="1" dirty="0"/>
              <a:t>qui entoure le ERP (ABAP) </a:t>
            </a:r>
          </a:p>
          <a:p>
            <a:pPr eaLnBrk="1" hangingPunct="1"/>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33</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60657750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A6DD0F3B-A73C-8346-ACFF-9D5D62C95024}" type="slidenum">
              <a:rPr lang="fr-CA" sz="1200">
                <a:solidFill>
                  <a:schemeClr val="tx1"/>
                </a:solidFill>
                <a:latin typeface="Arial" charset="0"/>
              </a:rPr>
              <a:pPr eaLnBrk="1" hangingPunct="1"/>
              <a:t>34</a:t>
            </a:fld>
            <a:endParaRPr lang="fr-CA" sz="1200">
              <a:solidFill>
                <a:schemeClr val="tx1"/>
              </a:solidFill>
              <a:latin typeface="Arial" charset="0"/>
            </a:endParaRPr>
          </a:p>
        </p:txBody>
      </p:sp>
      <p:sp>
        <p:nvSpPr>
          <p:cNvPr id="29699" name="Espace réservé du pied de page 4"/>
          <p:cNvSpPr>
            <a:spLocks noGrp="1"/>
          </p:cNvSpPr>
          <p:nvPr>
            <p:ph type="ftr" sz="quarter" idx="12"/>
          </p:nvPr>
        </p:nvSpPr>
        <p:spPr/>
        <p:txBody>
          <a:bodyPr/>
          <a:lstStyle/>
          <a:p>
            <a:pPr>
              <a:defRPr/>
            </a:pPr>
            <a:endParaRPr lang="fr-CA" smtClean="0"/>
          </a:p>
        </p:txBody>
      </p:sp>
      <p:sp>
        <p:nvSpPr>
          <p:cNvPr id="815106" name="Rectangle 2"/>
          <p:cNvSpPr>
            <a:spLocks noChangeArrowheads="1"/>
          </p:cNvSpPr>
          <p:nvPr/>
        </p:nvSpPr>
        <p:spPr bwMode="auto">
          <a:xfrm>
            <a:off x="420688" y="1208087"/>
            <a:ext cx="7772400" cy="720725"/>
          </a:xfrm>
          <a:prstGeom prst="rect">
            <a:avLst/>
          </a:prstGeom>
          <a:noFill/>
          <a:ln w="9525">
            <a:noFill/>
            <a:miter lim="800000"/>
            <a:headEnd/>
            <a:tailEnd/>
          </a:ln>
          <a:effectLst/>
        </p:spPr>
        <p:txBody>
          <a:bodyPr anchor="ctr"/>
          <a:lstStyle/>
          <a:p>
            <a:pPr algn="ctr"/>
            <a:r>
              <a:rPr lang="fr-CA" sz="4000" b="1" dirty="0">
                <a:effectLst>
                  <a:outerShdw blurRad="38100" dist="38100" dir="2700000" algn="tl">
                    <a:srgbClr val="000000"/>
                  </a:outerShdw>
                </a:effectLst>
              </a:rPr>
              <a:t>Description d’un environnement   </a:t>
            </a:r>
            <a:r>
              <a:rPr lang="fr-CA" sz="3200" b="1" dirty="0">
                <a:effectLst>
                  <a:outerShdw blurRad="38100" dist="38100" dir="2700000" algn="tl">
                    <a:srgbClr val="000000"/>
                  </a:outerShdw>
                </a:effectLst>
              </a:rPr>
              <a:t>SAP</a:t>
            </a:r>
          </a:p>
        </p:txBody>
      </p:sp>
      <p:sp>
        <p:nvSpPr>
          <p:cNvPr id="30725" name="Rectangle 3"/>
          <p:cNvSpPr>
            <a:spLocks noChangeArrowheads="1"/>
          </p:cNvSpPr>
          <p:nvPr/>
        </p:nvSpPr>
        <p:spPr bwMode="auto">
          <a:xfrm>
            <a:off x="1331913" y="4437063"/>
            <a:ext cx="6624637"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r-CA" sz="1800" b="1">
                <a:solidFill>
                  <a:schemeClr val="tx1"/>
                </a:solidFill>
                <a:latin typeface="Arial" charset="0"/>
              </a:rPr>
              <a:t>Interface Client </a:t>
            </a:r>
          </a:p>
        </p:txBody>
      </p:sp>
      <p:sp>
        <p:nvSpPr>
          <p:cNvPr id="30726" name="Rectangle 4"/>
          <p:cNvSpPr>
            <a:spLocks noChangeArrowheads="1"/>
          </p:cNvSpPr>
          <p:nvPr/>
        </p:nvSpPr>
        <p:spPr bwMode="auto">
          <a:xfrm>
            <a:off x="1331913" y="4868863"/>
            <a:ext cx="5111750" cy="1296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r-CA" sz="1800">
                <a:solidFill>
                  <a:schemeClr val="tx1"/>
                </a:solidFill>
                <a:latin typeface="Arial" charset="0"/>
              </a:rPr>
              <a:t>Référentiel des objets</a:t>
            </a:r>
          </a:p>
          <a:p>
            <a:pPr algn="ctr"/>
            <a:r>
              <a:rPr lang="fr-CA" sz="1400">
                <a:solidFill>
                  <a:schemeClr val="tx1"/>
                </a:solidFill>
                <a:latin typeface="Arial" charset="0"/>
              </a:rPr>
              <a:t>( Table définition, programmes, transactions )</a:t>
            </a:r>
          </a:p>
        </p:txBody>
      </p:sp>
      <p:sp>
        <p:nvSpPr>
          <p:cNvPr id="30727" name="Text Box 5"/>
          <p:cNvSpPr txBox="1">
            <a:spLocks noChangeArrowheads="1"/>
          </p:cNvSpPr>
          <p:nvPr/>
        </p:nvSpPr>
        <p:spPr bwMode="auto">
          <a:xfrm>
            <a:off x="1258888" y="2205038"/>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b="1">
                <a:solidFill>
                  <a:schemeClr val="tx1"/>
                </a:solidFill>
                <a:latin typeface="Arial" charset="0"/>
              </a:rPr>
              <a:t>Client 100</a:t>
            </a:r>
          </a:p>
        </p:txBody>
      </p:sp>
      <p:sp>
        <p:nvSpPr>
          <p:cNvPr id="30728" name="Text Box 6"/>
          <p:cNvSpPr txBox="1">
            <a:spLocks noChangeArrowheads="1"/>
          </p:cNvSpPr>
          <p:nvPr/>
        </p:nvSpPr>
        <p:spPr bwMode="auto">
          <a:xfrm>
            <a:off x="5292725" y="2060575"/>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b="1">
                <a:solidFill>
                  <a:schemeClr val="tx1"/>
                </a:solidFill>
                <a:latin typeface="Arial" charset="0"/>
              </a:rPr>
              <a:t>Client 200</a:t>
            </a:r>
          </a:p>
        </p:txBody>
      </p:sp>
      <p:sp>
        <p:nvSpPr>
          <p:cNvPr id="30729" name="Text Box 7"/>
          <p:cNvSpPr txBox="1">
            <a:spLocks noChangeArrowheads="1"/>
          </p:cNvSpPr>
          <p:nvPr/>
        </p:nvSpPr>
        <p:spPr bwMode="auto">
          <a:xfrm>
            <a:off x="3471863" y="3521075"/>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Arial" charset="0"/>
              </a:rPr>
              <a:t>. .  . . .  .</a:t>
            </a:r>
          </a:p>
        </p:txBody>
      </p:sp>
      <p:sp>
        <p:nvSpPr>
          <p:cNvPr id="30730" name="Text Box 8"/>
          <p:cNvSpPr txBox="1">
            <a:spLocks noChangeArrowheads="1"/>
          </p:cNvSpPr>
          <p:nvPr/>
        </p:nvSpPr>
        <p:spPr bwMode="auto">
          <a:xfrm>
            <a:off x="1743075" y="5799138"/>
            <a:ext cx="420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2000">
                <a:solidFill>
                  <a:schemeClr val="tx1"/>
                </a:solidFill>
                <a:latin typeface="Arial" charset="0"/>
              </a:rPr>
              <a:t>FI    CO    HR    PP    MM    SD    …</a:t>
            </a:r>
          </a:p>
        </p:txBody>
      </p:sp>
      <p:sp>
        <p:nvSpPr>
          <p:cNvPr id="30731" name="Rectangle 9"/>
          <p:cNvSpPr>
            <a:spLocks noChangeArrowheads="1"/>
          </p:cNvSpPr>
          <p:nvPr/>
        </p:nvSpPr>
        <p:spPr bwMode="auto">
          <a:xfrm>
            <a:off x="6443663" y="4868863"/>
            <a:ext cx="1512887" cy="1296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r-CA" sz="1400">
                <a:solidFill>
                  <a:schemeClr val="tx1"/>
                </a:solidFill>
                <a:latin typeface="Arial" charset="0"/>
              </a:rPr>
              <a:t>Développement</a:t>
            </a:r>
          </a:p>
          <a:p>
            <a:pPr algn="ctr"/>
            <a:r>
              <a:rPr lang="fr-CA" sz="1400">
                <a:solidFill>
                  <a:schemeClr val="tx1"/>
                </a:solidFill>
                <a:latin typeface="Arial" charset="0"/>
              </a:rPr>
              <a:t>« IN HOUSE »</a:t>
            </a:r>
          </a:p>
        </p:txBody>
      </p:sp>
      <p:sp>
        <p:nvSpPr>
          <p:cNvPr id="30732" name="Text Box 10"/>
          <p:cNvSpPr txBox="1">
            <a:spLocks noChangeArrowheads="1"/>
          </p:cNvSpPr>
          <p:nvPr/>
        </p:nvSpPr>
        <p:spPr bwMode="auto">
          <a:xfrm>
            <a:off x="6784975" y="575310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Arial" charset="0"/>
              </a:rPr>
              <a:t>ABAP</a:t>
            </a:r>
          </a:p>
        </p:txBody>
      </p:sp>
      <p:sp>
        <p:nvSpPr>
          <p:cNvPr id="30733" name="Text Box 11"/>
          <p:cNvSpPr txBox="1">
            <a:spLocks noChangeArrowheads="1"/>
          </p:cNvSpPr>
          <p:nvPr/>
        </p:nvSpPr>
        <p:spPr bwMode="auto">
          <a:xfrm>
            <a:off x="1331913" y="3932238"/>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1400">
              <a:solidFill>
                <a:schemeClr val="tx1"/>
              </a:solidFill>
              <a:latin typeface="Arial" charset="0"/>
            </a:endParaRPr>
          </a:p>
        </p:txBody>
      </p:sp>
      <p:sp>
        <p:nvSpPr>
          <p:cNvPr id="30734" name="Text Box 12"/>
          <p:cNvSpPr txBox="1">
            <a:spLocks noChangeArrowheads="1"/>
          </p:cNvSpPr>
          <p:nvPr/>
        </p:nvSpPr>
        <p:spPr bwMode="auto">
          <a:xfrm>
            <a:off x="4624388" y="34274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 </a:t>
            </a:r>
          </a:p>
        </p:txBody>
      </p:sp>
      <p:sp>
        <p:nvSpPr>
          <p:cNvPr id="815117" name="desk2"/>
          <p:cNvSpPr>
            <a:spLocks noEditPoints="1" noChangeArrowheads="1"/>
          </p:cNvSpPr>
          <p:nvPr/>
        </p:nvSpPr>
        <p:spPr bwMode="auto">
          <a:xfrm>
            <a:off x="1331913" y="2565400"/>
            <a:ext cx="1809750" cy="1809750"/>
          </a:xfrm>
          <a:custGeom>
            <a:avLst/>
            <a:gdLst>
              <a:gd name="T0" fmla="*/ 904875 w 21600"/>
              <a:gd name="T1" fmla="*/ 0 h 21600"/>
              <a:gd name="T2" fmla="*/ 0 w 21600"/>
              <a:gd name="T3" fmla="*/ 0 h 21600"/>
              <a:gd name="T4" fmla="*/ 0 w 21600"/>
              <a:gd name="T5" fmla="*/ 1809750 h 21600"/>
              <a:gd name="T6" fmla="*/ 1809750 w 21600"/>
              <a:gd name="T7" fmla="*/ 1809750 h 21600"/>
              <a:gd name="T8" fmla="*/ 1809750 w 21600"/>
              <a:gd name="T9" fmla="*/ 904875 h 21600"/>
              <a:gd name="T10" fmla="*/ 0 w 21600"/>
              <a:gd name="T11" fmla="*/ 904875 h 21600"/>
              <a:gd name="T12" fmla="*/ 904875 w 21600"/>
              <a:gd name="T13" fmla="*/ 1809750 h 21600"/>
              <a:gd name="T14" fmla="*/ 1809750 w 21600"/>
              <a:gd name="T15" fmla="*/ 1357312 h 21600"/>
              <a:gd name="T16" fmla="*/ 0 60000 65536"/>
              <a:gd name="T17" fmla="*/ 0 60000 65536"/>
              <a:gd name="T18" fmla="*/ 0 60000 65536"/>
              <a:gd name="T19" fmla="*/ 0 60000 65536"/>
              <a:gd name="T20" fmla="*/ 0 60000 65536"/>
              <a:gd name="T21" fmla="*/ 0 60000 65536"/>
              <a:gd name="T22" fmla="*/ 0 60000 65536"/>
              <a:gd name="T23" fmla="*/ 0 60000 65536"/>
              <a:gd name="T24" fmla="*/ 1000 w 21600"/>
              <a:gd name="T25" fmla="*/ 11800 h 21600"/>
              <a:gd name="T26" fmla="*/ 20600 w 21600"/>
              <a:gd name="T27" fmla="*/ 20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800" y="10800"/>
                </a:moveTo>
                <a:lnTo>
                  <a:pt x="10800" y="0"/>
                </a:lnTo>
                <a:lnTo>
                  <a:pt x="0" y="0"/>
                </a:lnTo>
                <a:lnTo>
                  <a:pt x="0" y="21600"/>
                </a:lnTo>
                <a:lnTo>
                  <a:pt x="21600" y="21600"/>
                </a:lnTo>
                <a:lnTo>
                  <a:pt x="21600" y="10800"/>
                </a:lnTo>
                <a:lnTo>
                  <a:pt x="0" y="10800"/>
                </a:lnTo>
                <a:close/>
              </a:path>
            </a:pathLst>
          </a:custGeom>
          <a:noFill/>
          <a:ln w="9525">
            <a:solidFill>
              <a:srgbClr val="000000"/>
            </a:solidFill>
            <a:miter lim="800000"/>
            <a:headEnd/>
            <a:tailEnd/>
          </a:ln>
          <a:effectLst>
            <a:outerShdw blurRad="63500"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815118" name="desk2"/>
          <p:cNvSpPr>
            <a:spLocks noEditPoints="1" noChangeArrowheads="1"/>
          </p:cNvSpPr>
          <p:nvPr/>
        </p:nvSpPr>
        <p:spPr bwMode="auto">
          <a:xfrm>
            <a:off x="5219700" y="2492375"/>
            <a:ext cx="1809750" cy="1809750"/>
          </a:xfrm>
          <a:custGeom>
            <a:avLst/>
            <a:gdLst>
              <a:gd name="T0" fmla="*/ 904875 w 21600"/>
              <a:gd name="T1" fmla="*/ 0 h 21600"/>
              <a:gd name="T2" fmla="*/ 0 w 21600"/>
              <a:gd name="T3" fmla="*/ 0 h 21600"/>
              <a:gd name="T4" fmla="*/ 0 w 21600"/>
              <a:gd name="T5" fmla="*/ 1809750 h 21600"/>
              <a:gd name="T6" fmla="*/ 1809750 w 21600"/>
              <a:gd name="T7" fmla="*/ 1809750 h 21600"/>
              <a:gd name="T8" fmla="*/ 1809750 w 21600"/>
              <a:gd name="T9" fmla="*/ 904875 h 21600"/>
              <a:gd name="T10" fmla="*/ 0 w 21600"/>
              <a:gd name="T11" fmla="*/ 904875 h 21600"/>
              <a:gd name="T12" fmla="*/ 904875 w 21600"/>
              <a:gd name="T13" fmla="*/ 1809750 h 21600"/>
              <a:gd name="T14" fmla="*/ 1809750 w 21600"/>
              <a:gd name="T15" fmla="*/ 1357312 h 21600"/>
              <a:gd name="T16" fmla="*/ 0 60000 65536"/>
              <a:gd name="T17" fmla="*/ 0 60000 65536"/>
              <a:gd name="T18" fmla="*/ 0 60000 65536"/>
              <a:gd name="T19" fmla="*/ 0 60000 65536"/>
              <a:gd name="T20" fmla="*/ 0 60000 65536"/>
              <a:gd name="T21" fmla="*/ 0 60000 65536"/>
              <a:gd name="T22" fmla="*/ 0 60000 65536"/>
              <a:gd name="T23" fmla="*/ 0 60000 65536"/>
              <a:gd name="T24" fmla="*/ 1000 w 21600"/>
              <a:gd name="T25" fmla="*/ 11800 h 21600"/>
              <a:gd name="T26" fmla="*/ 20600 w 21600"/>
              <a:gd name="T27" fmla="*/ 20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800" y="10800"/>
                </a:moveTo>
                <a:lnTo>
                  <a:pt x="10800" y="0"/>
                </a:lnTo>
                <a:lnTo>
                  <a:pt x="0" y="0"/>
                </a:lnTo>
                <a:lnTo>
                  <a:pt x="0" y="21600"/>
                </a:lnTo>
                <a:lnTo>
                  <a:pt x="21600" y="21600"/>
                </a:lnTo>
                <a:lnTo>
                  <a:pt x="21600" y="10800"/>
                </a:lnTo>
                <a:lnTo>
                  <a:pt x="0" y="10800"/>
                </a:lnTo>
                <a:close/>
              </a:path>
            </a:pathLst>
          </a:custGeom>
          <a:noFill/>
          <a:ln w="9525">
            <a:solidFill>
              <a:srgbClr val="000000"/>
            </a:solidFill>
            <a:miter lim="800000"/>
            <a:headEnd/>
            <a:tailEnd/>
          </a:ln>
          <a:effectLst>
            <a:outerShdw blurRad="63500"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7" name="Text Box 15"/>
          <p:cNvSpPr txBox="1">
            <a:spLocks noChangeArrowheads="1"/>
          </p:cNvSpPr>
          <p:nvPr/>
        </p:nvSpPr>
        <p:spPr bwMode="auto">
          <a:xfrm>
            <a:off x="5292725" y="3716338"/>
            <a:ext cx="169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Spécification Client</a:t>
            </a:r>
          </a:p>
        </p:txBody>
      </p:sp>
      <p:sp>
        <p:nvSpPr>
          <p:cNvPr id="30738" name="Text Box 16"/>
          <p:cNvSpPr txBox="1">
            <a:spLocks noChangeArrowheads="1"/>
          </p:cNvSpPr>
          <p:nvPr/>
        </p:nvSpPr>
        <p:spPr bwMode="auto">
          <a:xfrm>
            <a:off x="1331913" y="2852738"/>
            <a:ext cx="11414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Applications</a:t>
            </a:r>
          </a:p>
          <a:p>
            <a:pPr eaLnBrk="1" hangingPunct="1"/>
            <a:r>
              <a:rPr lang="fr-CA" sz="1400">
                <a:solidFill>
                  <a:schemeClr val="tx1"/>
                </a:solidFill>
                <a:latin typeface="Arial" charset="0"/>
              </a:rPr>
              <a:t>Données</a:t>
            </a:r>
          </a:p>
        </p:txBody>
      </p:sp>
      <p:sp>
        <p:nvSpPr>
          <p:cNvPr id="30739" name="Text Box 17"/>
          <p:cNvSpPr txBox="1">
            <a:spLocks noChangeArrowheads="1"/>
          </p:cNvSpPr>
          <p:nvPr/>
        </p:nvSpPr>
        <p:spPr bwMode="auto">
          <a:xfrm>
            <a:off x="2484438" y="2781300"/>
            <a:ext cx="1179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Identification</a:t>
            </a:r>
          </a:p>
        </p:txBody>
      </p:sp>
      <p:sp>
        <p:nvSpPr>
          <p:cNvPr id="30740" name="Rectangle 18"/>
          <p:cNvSpPr>
            <a:spLocks noChangeArrowheads="1"/>
          </p:cNvSpPr>
          <p:nvPr/>
        </p:nvSpPr>
        <p:spPr bwMode="auto">
          <a:xfrm>
            <a:off x="5219700" y="2708275"/>
            <a:ext cx="12779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1400">
                <a:solidFill>
                  <a:schemeClr val="tx1"/>
                </a:solidFill>
                <a:latin typeface="Arial" charset="0"/>
              </a:rPr>
              <a:t>Applications</a:t>
            </a:r>
          </a:p>
          <a:p>
            <a:r>
              <a:rPr lang="fr-CA" sz="1400">
                <a:solidFill>
                  <a:schemeClr val="tx1"/>
                </a:solidFill>
                <a:latin typeface="Arial" charset="0"/>
              </a:rPr>
              <a:t>Données</a:t>
            </a:r>
          </a:p>
        </p:txBody>
      </p:sp>
      <p:sp>
        <p:nvSpPr>
          <p:cNvPr id="30741" name="Rectangle 19"/>
          <p:cNvSpPr>
            <a:spLocks noChangeArrowheads="1"/>
          </p:cNvSpPr>
          <p:nvPr/>
        </p:nvSpPr>
        <p:spPr bwMode="auto">
          <a:xfrm>
            <a:off x="1476375" y="3789363"/>
            <a:ext cx="169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sz="1400">
                <a:solidFill>
                  <a:schemeClr val="tx1"/>
                </a:solidFill>
                <a:latin typeface="Arial" charset="0"/>
              </a:rPr>
              <a:t>Spécification Client</a:t>
            </a:r>
          </a:p>
        </p:txBody>
      </p:sp>
      <p:sp>
        <p:nvSpPr>
          <p:cNvPr id="30742" name="Rectangle 20"/>
          <p:cNvSpPr>
            <a:spLocks noChangeArrowheads="1"/>
          </p:cNvSpPr>
          <p:nvPr/>
        </p:nvSpPr>
        <p:spPr bwMode="auto">
          <a:xfrm>
            <a:off x="6372225" y="2781300"/>
            <a:ext cx="1179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sz="1400">
                <a:solidFill>
                  <a:schemeClr val="tx1"/>
                </a:solidFill>
                <a:latin typeface="Arial" charset="0"/>
              </a:rPr>
              <a:t>Identification</a:t>
            </a:r>
          </a:p>
        </p:txBody>
      </p:sp>
      <p:pic>
        <p:nvPicPr>
          <p:cNvPr id="23"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770677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629E5779-51A7-154B-89BF-95F375A58A8B}" type="slidenum">
              <a:rPr lang="fr-CA" sz="1200">
                <a:solidFill>
                  <a:schemeClr val="tx1"/>
                </a:solidFill>
                <a:latin typeface="Arial" charset="0"/>
              </a:rPr>
              <a:pPr eaLnBrk="1" hangingPunct="1"/>
              <a:t>35</a:t>
            </a:fld>
            <a:endParaRPr lang="fr-CA" sz="1200">
              <a:solidFill>
                <a:schemeClr val="tx1"/>
              </a:solidFill>
              <a:latin typeface="Arial" charset="0"/>
            </a:endParaRPr>
          </a:p>
        </p:txBody>
      </p:sp>
      <p:sp>
        <p:nvSpPr>
          <p:cNvPr id="30723" name="Espace réservé du pied de page 4"/>
          <p:cNvSpPr>
            <a:spLocks noGrp="1"/>
          </p:cNvSpPr>
          <p:nvPr>
            <p:ph type="ftr" sz="quarter" idx="12"/>
          </p:nvPr>
        </p:nvSpPr>
        <p:spPr/>
        <p:txBody>
          <a:bodyPr/>
          <a:lstStyle/>
          <a:p>
            <a:pPr>
              <a:defRPr/>
            </a:pPr>
            <a:endParaRPr lang="fr-CA" smtClean="0"/>
          </a:p>
        </p:txBody>
      </p:sp>
      <p:sp>
        <p:nvSpPr>
          <p:cNvPr id="817154" name="Rectangle 2"/>
          <p:cNvSpPr>
            <a:spLocks noChangeArrowheads="1"/>
          </p:cNvSpPr>
          <p:nvPr/>
        </p:nvSpPr>
        <p:spPr bwMode="auto">
          <a:xfrm>
            <a:off x="3784600" y="96837"/>
            <a:ext cx="5145087" cy="720725"/>
          </a:xfrm>
          <a:prstGeom prst="rect">
            <a:avLst/>
          </a:prstGeom>
          <a:noFill/>
          <a:ln w="9525">
            <a:noFill/>
            <a:miter lim="800000"/>
            <a:headEnd/>
            <a:tailEnd/>
          </a:ln>
          <a:effectLst/>
        </p:spPr>
        <p:txBody>
          <a:bodyPr anchor="ctr"/>
          <a:lstStyle/>
          <a:p>
            <a:pPr algn="ctr"/>
            <a:r>
              <a:rPr lang="fr-CA" sz="2800" b="1" dirty="0">
                <a:effectLst>
                  <a:outerShdw blurRad="38100" dist="38100" dir="2700000" algn="tl">
                    <a:srgbClr val="000000"/>
                  </a:outerShdw>
                </a:effectLst>
              </a:rPr>
              <a:t>Description d’un environnement   SAP</a:t>
            </a:r>
          </a:p>
        </p:txBody>
      </p:sp>
      <p:sp>
        <p:nvSpPr>
          <p:cNvPr id="31749" name="Rectangle 3"/>
          <p:cNvSpPr>
            <a:spLocks noChangeArrowheads="1"/>
          </p:cNvSpPr>
          <p:nvPr/>
        </p:nvSpPr>
        <p:spPr bwMode="auto">
          <a:xfrm>
            <a:off x="1258888" y="3500438"/>
            <a:ext cx="6624637" cy="287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fr-CA" sz="1800" b="1">
                <a:solidFill>
                  <a:schemeClr val="tx1"/>
                </a:solidFill>
                <a:latin typeface="Arial" charset="0"/>
              </a:rPr>
              <a:t>Interface Client </a:t>
            </a:r>
          </a:p>
        </p:txBody>
      </p:sp>
      <p:sp>
        <p:nvSpPr>
          <p:cNvPr id="31750" name="Text Box 4"/>
          <p:cNvSpPr txBox="1">
            <a:spLocks noChangeArrowheads="1"/>
          </p:cNvSpPr>
          <p:nvPr/>
        </p:nvSpPr>
        <p:spPr bwMode="auto">
          <a:xfrm>
            <a:off x="1187450" y="1125538"/>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b="1">
                <a:solidFill>
                  <a:schemeClr val="tx1"/>
                </a:solidFill>
                <a:latin typeface="Arial" charset="0"/>
              </a:rPr>
              <a:t>Client 100</a:t>
            </a:r>
          </a:p>
        </p:txBody>
      </p:sp>
      <p:sp>
        <p:nvSpPr>
          <p:cNvPr id="31751" name="Text Box 5"/>
          <p:cNvSpPr txBox="1">
            <a:spLocks noChangeArrowheads="1"/>
          </p:cNvSpPr>
          <p:nvPr/>
        </p:nvSpPr>
        <p:spPr bwMode="auto">
          <a:xfrm>
            <a:off x="5219700" y="1125538"/>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b="1">
                <a:solidFill>
                  <a:schemeClr val="tx1"/>
                </a:solidFill>
                <a:latin typeface="Arial" charset="0"/>
              </a:rPr>
              <a:t>Client 200</a:t>
            </a:r>
          </a:p>
        </p:txBody>
      </p:sp>
      <p:sp>
        <p:nvSpPr>
          <p:cNvPr id="31752" name="Text Box 6"/>
          <p:cNvSpPr txBox="1">
            <a:spLocks noChangeArrowheads="1"/>
          </p:cNvSpPr>
          <p:nvPr/>
        </p:nvSpPr>
        <p:spPr bwMode="auto">
          <a:xfrm>
            <a:off x="1331913" y="3932238"/>
            <a:ext cx="228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1400">
              <a:solidFill>
                <a:schemeClr val="tx1"/>
              </a:solidFill>
              <a:latin typeface="Arial" charset="0"/>
            </a:endParaRPr>
          </a:p>
        </p:txBody>
      </p:sp>
      <p:sp>
        <p:nvSpPr>
          <p:cNvPr id="31753" name="Text Box 7"/>
          <p:cNvSpPr txBox="1">
            <a:spLocks noChangeArrowheads="1"/>
          </p:cNvSpPr>
          <p:nvPr/>
        </p:nvSpPr>
        <p:spPr bwMode="auto">
          <a:xfrm>
            <a:off x="4624388" y="34274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 </a:t>
            </a:r>
          </a:p>
        </p:txBody>
      </p:sp>
      <p:sp>
        <p:nvSpPr>
          <p:cNvPr id="817160" name="desk2"/>
          <p:cNvSpPr>
            <a:spLocks noEditPoints="1" noChangeArrowheads="1"/>
          </p:cNvSpPr>
          <p:nvPr/>
        </p:nvSpPr>
        <p:spPr bwMode="auto">
          <a:xfrm>
            <a:off x="1258888" y="1557338"/>
            <a:ext cx="1809750" cy="1809750"/>
          </a:xfrm>
          <a:custGeom>
            <a:avLst/>
            <a:gdLst>
              <a:gd name="T0" fmla="*/ 904875 w 21600"/>
              <a:gd name="T1" fmla="*/ 0 h 21600"/>
              <a:gd name="T2" fmla="*/ 0 w 21600"/>
              <a:gd name="T3" fmla="*/ 0 h 21600"/>
              <a:gd name="T4" fmla="*/ 0 w 21600"/>
              <a:gd name="T5" fmla="*/ 1809750 h 21600"/>
              <a:gd name="T6" fmla="*/ 1809750 w 21600"/>
              <a:gd name="T7" fmla="*/ 1809750 h 21600"/>
              <a:gd name="T8" fmla="*/ 1809750 w 21600"/>
              <a:gd name="T9" fmla="*/ 904875 h 21600"/>
              <a:gd name="T10" fmla="*/ 0 w 21600"/>
              <a:gd name="T11" fmla="*/ 904875 h 21600"/>
              <a:gd name="T12" fmla="*/ 904875 w 21600"/>
              <a:gd name="T13" fmla="*/ 1809750 h 21600"/>
              <a:gd name="T14" fmla="*/ 1809750 w 21600"/>
              <a:gd name="T15" fmla="*/ 1357312 h 21600"/>
              <a:gd name="T16" fmla="*/ 0 60000 65536"/>
              <a:gd name="T17" fmla="*/ 0 60000 65536"/>
              <a:gd name="T18" fmla="*/ 0 60000 65536"/>
              <a:gd name="T19" fmla="*/ 0 60000 65536"/>
              <a:gd name="T20" fmla="*/ 0 60000 65536"/>
              <a:gd name="T21" fmla="*/ 0 60000 65536"/>
              <a:gd name="T22" fmla="*/ 0 60000 65536"/>
              <a:gd name="T23" fmla="*/ 0 60000 65536"/>
              <a:gd name="T24" fmla="*/ 1000 w 21600"/>
              <a:gd name="T25" fmla="*/ 11800 h 21600"/>
              <a:gd name="T26" fmla="*/ 20600 w 21600"/>
              <a:gd name="T27" fmla="*/ 20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800" y="10800"/>
                </a:moveTo>
                <a:lnTo>
                  <a:pt x="10800" y="0"/>
                </a:lnTo>
                <a:lnTo>
                  <a:pt x="0" y="0"/>
                </a:lnTo>
                <a:lnTo>
                  <a:pt x="0" y="21600"/>
                </a:lnTo>
                <a:lnTo>
                  <a:pt x="21600" y="21600"/>
                </a:lnTo>
                <a:lnTo>
                  <a:pt x="21600" y="10800"/>
                </a:lnTo>
                <a:lnTo>
                  <a:pt x="0" y="10800"/>
                </a:lnTo>
                <a:close/>
              </a:path>
            </a:pathLst>
          </a:custGeom>
          <a:noFill/>
          <a:ln w="9525">
            <a:solidFill>
              <a:srgbClr val="000000"/>
            </a:solidFill>
            <a:miter lim="800000"/>
            <a:headEnd/>
            <a:tailEnd/>
          </a:ln>
          <a:effectLst>
            <a:outerShdw blurRad="63500"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817161" name="desk2"/>
          <p:cNvSpPr>
            <a:spLocks noEditPoints="1" noChangeArrowheads="1"/>
          </p:cNvSpPr>
          <p:nvPr/>
        </p:nvSpPr>
        <p:spPr bwMode="auto">
          <a:xfrm>
            <a:off x="5219700" y="1484313"/>
            <a:ext cx="1809750" cy="1809750"/>
          </a:xfrm>
          <a:custGeom>
            <a:avLst/>
            <a:gdLst>
              <a:gd name="T0" fmla="*/ 904875 w 21600"/>
              <a:gd name="T1" fmla="*/ 0 h 21600"/>
              <a:gd name="T2" fmla="*/ 0 w 21600"/>
              <a:gd name="T3" fmla="*/ 0 h 21600"/>
              <a:gd name="T4" fmla="*/ 0 w 21600"/>
              <a:gd name="T5" fmla="*/ 1809750 h 21600"/>
              <a:gd name="T6" fmla="*/ 1809750 w 21600"/>
              <a:gd name="T7" fmla="*/ 1809750 h 21600"/>
              <a:gd name="T8" fmla="*/ 1809750 w 21600"/>
              <a:gd name="T9" fmla="*/ 904875 h 21600"/>
              <a:gd name="T10" fmla="*/ 0 w 21600"/>
              <a:gd name="T11" fmla="*/ 904875 h 21600"/>
              <a:gd name="T12" fmla="*/ 904875 w 21600"/>
              <a:gd name="T13" fmla="*/ 1809750 h 21600"/>
              <a:gd name="T14" fmla="*/ 1809750 w 21600"/>
              <a:gd name="T15" fmla="*/ 1357312 h 21600"/>
              <a:gd name="T16" fmla="*/ 0 60000 65536"/>
              <a:gd name="T17" fmla="*/ 0 60000 65536"/>
              <a:gd name="T18" fmla="*/ 0 60000 65536"/>
              <a:gd name="T19" fmla="*/ 0 60000 65536"/>
              <a:gd name="T20" fmla="*/ 0 60000 65536"/>
              <a:gd name="T21" fmla="*/ 0 60000 65536"/>
              <a:gd name="T22" fmla="*/ 0 60000 65536"/>
              <a:gd name="T23" fmla="*/ 0 60000 65536"/>
              <a:gd name="T24" fmla="*/ 1000 w 21600"/>
              <a:gd name="T25" fmla="*/ 11800 h 21600"/>
              <a:gd name="T26" fmla="*/ 20600 w 21600"/>
              <a:gd name="T27" fmla="*/ 20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800" y="10800"/>
                </a:moveTo>
                <a:lnTo>
                  <a:pt x="10800" y="0"/>
                </a:lnTo>
                <a:lnTo>
                  <a:pt x="0" y="0"/>
                </a:lnTo>
                <a:lnTo>
                  <a:pt x="0" y="21600"/>
                </a:lnTo>
                <a:lnTo>
                  <a:pt x="21600" y="21600"/>
                </a:lnTo>
                <a:lnTo>
                  <a:pt x="21600" y="10800"/>
                </a:lnTo>
                <a:lnTo>
                  <a:pt x="0" y="10800"/>
                </a:lnTo>
                <a:close/>
              </a:path>
            </a:pathLst>
          </a:custGeom>
          <a:noFill/>
          <a:ln w="9525">
            <a:solidFill>
              <a:srgbClr val="000000"/>
            </a:solidFill>
            <a:miter lim="800000"/>
            <a:headEnd/>
            <a:tailEnd/>
          </a:ln>
          <a:effectLst>
            <a:outerShdw blurRad="63500" dist="107763" dir="2700000" algn="ctr" rotWithShape="0">
              <a:srgbClr val="808080"/>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56" name="Text Box 10"/>
          <p:cNvSpPr txBox="1">
            <a:spLocks noChangeArrowheads="1"/>
          </p:cNvSpPr>
          <p:nvPr/>
        </p:nvSpPr>
        <p:spPr bwMode="auto">
          <a:xfrm>
            <a:off x="5292725" y="2708275"/>
            <a:ext cx="1693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Spécification Client</a:t>
            </a:r>
          </a:p>
        </p:txBody>
      </p:sp>
      <p:sp>
        <p:nvSpPr>
          <p:cNvPr id="31757" name="Text Box 11"/>
          <p:cNvSpPr txBox="1">
            <a:spLocks noChangeArrowheads="1"/>
          </p:cNvSpPr>
          <p:nvPr/>
        </p:nvSpPr>
        <p:spPr bwMode="auto">
          <a:xfrm>
            <a:off x="1331913" y="1700213"/>
            <a:ext cx="11414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Applications</a:t>
            </a:r>
          </a:p>
          <a:p>
            <a:pPr eaLnBrk="1" hangingPunct="1"/>
            <a:r>
              <a:rPr lang="fr-CA" sz="1400">
                <a:solidFill>
                  <a:schemeClr val="tx1"/>
                </a:solidFill>
                <a:latin typeface="Arial" charset="0"/>
              </a:rPr>
              <a:t>Données</a:t>
            </a:r>
          </a:p>
        </p:txBody>
      </p:sp>
      <p:sp>
        <p:nvSpPr>
          <p:cNvPr id="31758" name="Text Box 12"/>
          <p:cNvSpPr txBox="1">
            <a:spLocks noChangeArrowheads="1"/>
          </p:cNvSpPr>
          <p:nvPr/>
        </p:nvSpPr>
        <p:spPr bwMode="auto">
          <a:xfrm>
            <a:off x="2411413" y="1916113"/>
            <a:ext cx="11795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Identification</a:t>
            </a:r>
          </a:p>
        </p:txBody>
      </p:sp>
      <p:sp>
        <p:nvSpPr>
          <p:cNvPr id="31759" name="Rectangle 13"/>
          <p:cNvSpPr>
            <a:spLocks noChangeArrowheads="1"/>
          </p:cNvSpPr>
          <p:nvPr/>
        </p:nvSpPr>
        <p:spPr bwMode="auto">
          <a:xfrm>
            <a:off x="5219700" y="1628775"/>
            <a:ext cx="12779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CA" sz="1400">
                <a:solidFill>
                  <a:schemeClr val="tx1"/>
                </a:solidFill>
                <a:latin typeface="Arial" charset="0"/>
              </a:rPr>
              <a:t>Applications</a:t>
            </a:r>
          </a:p>
          <a:p>
            <a:r>
              <a:rPr lang="fr-CA" sz="1400">
                <a:solidFill>
                  <a:schemeClr val="tx1"/>
                </a:solidFill>
                <a:latin typeface="Arial" charset="0"/>
              </a:rPr>
              <a:t>Données</a:t>
            </a:r>
          </a:p>
        </p:txBody>
      </p:sp>
      <p:sp>
        <p:nvSpPr>
          <p:cNvPr id="31760" name="Rectangle 14"/>
          <p:cNvSpPr>
            <a:spLocks noChangeArrowheads="1"/>
          </p:cNvSpPr>
          <p:nvPr/>
        </p:nvSpPr>
        <p:spPr bwMode="auto">
          <a:xfrm>
            <a:off x="1331913" y="2708275"/>
            <a:ext cx="1693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sz="1400">
                <a:solidFill>
                  <a:schemeClr val="tx1"/>
                </a:solidFill>
                <a:latin typeface="Arial" charset="0"/>
              </a:rPr>
              <a:t>Spécification Client</a:t>
            </a:r>
          </a:p>
        </p:txBody>
      </p:sp>
      <p:sp>
        <p:nvSpPr>
          <p:cNvPr id="31761" name="Rectangle 15"/>
          <p:cNvSpPr>
            <a:spLocks noChangeArrowheads="1"/>
          </p:cNvSpPr>
          <p:nvPr/>
        </p:nvSpPr>
        <p:spPr bwMode="auto">
          <a:xfrm>
            <a:off x="6372225" y="1773238"/>
            <a:ext cx="1179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CA" sz="1400">
                <a:solidFill>
                  <a:schemeClr val="tx1"/>
                </a:solidFill>
                <a:latin typeface="Arial" charset="0"/>
              </a:rPr>
              <a:t>Identification</a:t>
            </a:r>
          </a:p>
        </p:txBody>
      </p:sp>
      <p:sp>
        <p:nvSpPr>
          <p:cNvPr id="31762" name="Rectangle 16"/>
          <p:cNvSpPr>
            <a:spLocks noChangeArrowheads="1"/>
          </p:cNvSpPr>
          <p:nvPr/>
        </p:nvSpPr>
        <p:spPr bwMode="auto">
          <a:xfrm>
            <a:off x="1258888" y="3789363"/>
            <a:ext cx="6626225" cy="18716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fr-CA" sz="1400">
              <a:solidFill>
                <a:schemeClr val="tx1"/>
              </a:solidFill>
              <a:latin typeface="Arial" charset="0"/>
            </a:endParaRPr>
          </a:p>
        </p:txBody>
      </p:sp>
      <p:sp>
        <p:nvSpPr>
          <p:cNvPr id="31763" name="Rectangle 17"/>
          <p:cNvSpPr>
            <a:spLocks noChangeArrowheads="1"/>
          </p:cNvSpPr>
          <p:nvPr/>
        </p:nvSpPr>
        <p:spPr bwMode="auto">
          <a:xfrm>
            <a:off x="1476375" y="4437063"/>
            <a:ext cx="1081088" cy="1008062"/>
          </a:xfrm>
          <a:prstGeom prst="rect">
            <a:avLst/>
          </a:prstGeom>
          <a:solidFill>
            <a:schemeClr val="accent1"/>
          </a:solidFill>
          <a:ln w="9525">
            <a:solidFill>
              <a:schemeClr val="tx1"/>
            </a:solidFill>
            <a:miter lim="800000"/>
            <a:headEnd/>
            <a:tailEnd/>
          </a:ln>
        </p:spPr>
        <p:txBody>
          <a:bodyPr wrap="none" anchor="ctr"/>
          <a:lstStyle/>
          <a:p>
            <a:endParaRPr lang="fr-CA"/>
          </a:p>
        </p:txBody>
      </p:sp>
      <p:sp>
        <p:nvSpPr>
          <p:cNvPr id="31764" name="Rectangle 18"/>
          <p:cNvSpPr>
            <a:spLocks noChangeArrowheads="1"/>
          </p:cNvSpPr>
          <p:nvPr/>
        </p:nvSpPr>
        <p:spPr bwMode="auto">
          <a:xfrm>
            <a:off x="6227763" y="4724400"/>
            <a:ext cx="1439862" cy="865188"/>
          </a:xfrm>
          <a:prstGeom prst="rect">
            <a:avLst/>
          </a:prstGeom>
          <a:solidFill>
            <a:schemeClr val="accent1"/>
          </a:solidFill>
          <a:ln w="9525">
            <a:solidFill>
              <a:schemeClr val="tx1"/>
            </a:solidFill>
            <a:miter lim="800000"/>
            <a:headEnd/>
            <a:tailEnd/>
          </a:ln>
        </p:spPr>
        <p:txBody>
          <a:bodyPr wrap="none" anchor="ctr"/>
          <a:lstStyle/>
          <a:p>
            <a:endParaRPr lang="fr-CA"/>
          </a:p>
        </p:txBody>
      </p:sp>
      <p:sp>
        <p:nvSpPr>
          <p:cNvPr id="31765" name="Line 19"/>
          <p:cNvSpPr>
            <a:spLocks noChangeShapeType="1"/>
          </p:cNvSpPr>
          <p:nvPr/>
        </p:nvSpPr>
        <p:spPr bwMode="auto">
          <a:xfrm>
            <a:off x="4572000" y="3860800"/>
            <a:ext cx="0" cy="187166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1766" name="AutoShape 20"/>
          <p:cNvSpPr>
            <a:spLocks noChangeArrowheads="1"/>
          </p:cNvSpPr>
          <p:nvPr/>
        </p:nvSpPr>
        <p:spPr bwMode="auto">
          <a:xfrm>
            <a:off x="4572000" y="4149725"/>
            <a:ext cx="936625" cy="863600"/>
          </a:xfrm>
          <a:prstGeom prst="leftArrowCallout">
            <a:avLst>
              <a:gd name="adj1" fmla="val 25000"/>
              <a:gd name="adj2" fmla="val 25000"/>
              <a:gd name="adj3" fmla="val 18076"/>
              <a:gd name="adj4" fmla="val 66667"/>
            </a:avLst>
          </a:prstGeom>
          <a:solidFill>
            <a:schemeClr val="accent1"/>
          </a:solidFill>
          <a:ln w="9525">
            <a:solidFill>
              <a:schemeClr val="tx1"/>
            </a:solidFill>
            <a:miter lim="800000"/>
            <a:headEnd/>
            <a:tailEnd/>
          </a:ln>
        </p:spPr>
        <p:txBody>
          <a:bodyPr wrap="none" anchor="ctr"/>
          <a:lstStyle/>
          <a:p>
            <a:endParaRPr lang="fr-CA"/>
          </a:p>
        </p:txBody>
      </p:sp>
      <p:pic>
        <p:nvPicPr>
          <p:cNvPr id="31767" name="Picture 21" descr="BD1823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4005263"/>
            <a:ext cx="1579562"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8" name="Text Box 22"/>
          <p:cNvSpPr txBox="1">
            <a:spLocks noChangeArrowheads="1"/>
          </p:cNvSpPr>
          <p:nvPr/>
        </p:nvSpPr>
        <p:spPr bwMode="auto">
          <a:xfrm>
            <a:off x="6156325" y="5876925"/>
            <a:ext cx="14747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Développement </a:t>
            </a:r>
          </a:p>
          <a:p>
            <a:pPr eaLnBrk="1" hangingPunct="1"/>
            <a:r>
              <a:rPr lang="fr-CA" sz="1400">
                <a:solidFill>
                  <a:schemeClr val="tx1"/>
                </a:solidFill>
                <a:latin typeface="Arial" charset="0"/>
              </a:rPr>
              <a:t>utilisateur</a:t>
            </a:r>
          </a:p>
        </p:txBody>
      </p:sp>
      <p:sp>
        <p:nvSpPr>
          <p:cNvPr id="31769" name="Text Box 23"/>
          <p:cNvSpPr txBox="1">
            <a:spLocks noChangeArrowheads="1"/>
          </p:cNvSpPr>
          <p:nvPr/>
        </p:nvSpPr>
        <p:spPr bwMode="auto">
          <a:xfrm>
            <a:off x="6208713" y="3859213"/>
            <a:ext cx="154463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Espace de travail</a:t>
            </a:r>
          </a:p>
          <a:p>
            <a:pPr eaLnBrk="1" hangingPunct="1"/>
            <a:r>
              <a:rPr lang="fr-CA" sz="1400">
                <a:solidFill>
                  <a:schemeClr val="tx1"/>
                </a:solidFill>
                <a:latin typeface="Arial" charset="0"/>
              </a:rPr>
              <a:t>du client</a:t>
            </a:r>
          </a:p>
        </p:txBody>
      </p:sp>
      <p:sp>
        <p:nvSpPr>
          <p:cNvPr id="31770" name="Text Box 24"/>
          <p:cNvSpPr txBox="1">
            <a:spLocks noChangeArrowheads="1"/>
          </p:cNvSpPr>
          <p:nvPr/>
        </p:nvSpPr>
        <p:spPr bwMode="auto">
          <a:xfrm>
            <a:off x="4067175" y="378936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Référentiel</a:t>
            </a:r>
          </a:p>
        </p:txBody>
      </p:sp>
      <p:sp>
        <p:nvSpPr>
          <p:cNvPr id="31771" name="Text Box 25"/>
          <p:cNvSpPr txBox="1">
            <a:spLocks noChangeArrowheads="1"/>
          </p:cNvSpPr>
          <p:nvPr/>
        </p:nvSpPr>
        <p:spPr bwMode="auto">
          <a:xfrm>
            <a:off x="1455738" y="3859213"/>
            <a:ext cx="1231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Espace SAP </a:t>
            </a:r>
          </a:p>
        </p:txBody>
      </p:sp>
      <p:sp>
        <p:nvSpPr>
          <p:cNvPr id="31772" name="Text Box 26"/>
          <p:cNvSpPr txBox="1">
            <a:spLocks noChangeArrowheads="1"/>
          </p:cNvSpPr>
          <p:nvPr/>
        </p:nvSpPr>
        <p:spPr bwMode="auto">
          <a:xfrm>
            <a:off x="1476375" y="5805488"/>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Modification</a:t>
            </a:r>
          </a:p>
        </p:txBody>
      </p:sp>
      <p:cxnSp>
        <p:nvCxnSpPr>
          <p:cNvPr id="31773" name="AutoShape 27"/>
          <p:cNvCxnSpPr>
            <a:cxnSpLocks noChangeShapeType="1"/>
            <a:stCxn id="31772" idx="0"/>
            <a:endCxn id="31763" idx="2"/>
          </p:cNvCxnSpPr>
          <p:nvPr/>
        </p:nvCxnSpPr>
        <p:spPr bwMode="auto">
          <a:xfrm flipH="1" flipV="1">
            <a:off x="2017713" y="5445125"/>
            <a:ext cx="23812" cy="360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774" name="Text Box 28"/>
          <p:cNvSpPr txBox="1">
            <a:spLocks noChangeArrowheads="1"/>
          </p:cNvSpPr>
          <p:nvPr/>
        </p:nvSpPr>
        <p:spPr bwMode="auto">
          <a:xfrm>
            <a:off x="4551363" y="6019800"/>
            <a:ext cx="963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Extension</a:t>
            </a:r>
          </a:p>
        </p:txBody>
      </p:sp>
      <p:cxnSp>
        <p:nvCxnSpPr>
          <p:cNvPr id="31775" name="AutoShape 29"/>
          <p:cNvCxnSpPr>
            <a:cxnSpLocks noChangeShapeType="1"/>
            <a:stCxn id="31774" idx="0"/>
            <a:endCxn id="31766" idx="2"/>
          </p:cNvCxnSpPr>
          <p:nvPr/>
        </p:nvCxnSpPr>
        <p:spPr bwMode="auto">
          <a:xfrm flipV="1">
            <a:off x="5033963" y="5013325"/>
            <a:ext cx="161925" cy="10064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776" name="AutoShape 30"/>
          <p:cNvCxnSpPr>
            <a:cxnSpLocks noChangeShapeType="1"/>
            <a:stCxn id="31768" idx="0"/>
            <a:endCxn id="31764" idx="2"/>
          </p:cNvCxnSpPr>
          <p:nvPr/>
        </p:nvCxnSpPr>
        <p:spPr bwMode="auto">
          <a:xfrm flipV="1">
            <a:off x="6894513" y="5589588"/>
            <a:ext cx="53975" cy="2873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33" name="Image 5" descr="UdeS_coul_300dpi.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723681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40C02B99-DE09-8541-BB60-827D4FD07369}" type="slidenum">
              <a:rPr lang="fr-CA" sz="1200">
                <a:solidFill>
                  <a:schemeClr val="tx1"/>
                </a:solidFill>
                <a:latin typeface="Arial" charset="0"/>
              </a:rPr>
              <a:pPr eaLnBrk="1" hangingPunct="1"/>
              <a:t>36</a:t>
            </a:fld>
            <a:endParaRPr lang="fr-CA" sz="1200">
              <a:solidFill>
                <a:schemeClr val="tx1"/>
              </a:solidFill>
              <a:latin typeface="Arial" charset="0"/>
            </a:endParaRPr>
          </a:p>
        </p:txBody>
      </p:sp>
      <p:sp>
        <p:nvSpPr>
          <p:cNvPr id="7172" name="Espace réservé du pied de page 5"/>
          <p:cNvSpPr>
            <a:spLocks noGrp="1"/>
          </p:cNvSpPr>
          <p:nvPr>
            <p:ph type="ftr" sz="quarter" idx="12"/>
          </p:nvPr>
        </p:nvSpPr>
        <p:spPr/>
        <p:txBody>
          <a:bodyPr/>
          <a:lstStyle/>
          <a:p>
            <a:pPr>
              <a:defRPr/>
            </a:pPr>
            <a:endParaRPr lang="fr-CA" smtClean="0"/>
          </a:p>
        </p:txBody>
      </p:sp>
      <p:sp>
        <p:nvSpPr>
          <p:cNvPr id="819202" name="Rectangle 2"/>
          <p:cNvSpPr>
            <a:spLocks noChangeArrowheads="1"/>
          </p:cNvSpPr>
          <p:nvPr/>
        </p:nvSpPr>
        <p:spPr bwMode="auto">
          <a:xfrm>
            <a:off x="1066800" y="0"/>
            <a:ext cx="7772400" cy="609600"/>
          </a:xfrm>
          <a:prstGeom prst="rect">
            <a:avLst/>
          </a:prstGeom>
          <a:noFill/>
          <a:ln w="9525">
            <a:noFill/>
            <a:miter lim="800000"/>
            <a:headEnd/>
            <a:tailEnd/>
          </a:ln>
        </p:spPr>
        <p:txBody>
          <a:bodyPr/>
          <a:lstStyle/>
          <a:p>
            <a:pPr algn="r" eaLnBrk="0" hangingPunct="0">
              <a:defRPr/>
            </a:pPr>
            <a:endParaRPr kumimoji="1" lang="fr-CA" sz="3800" b="1" i="1">
              <a:effectLst>
                <a:outerShdw blurRad="38100" dist="38100" dir="2700000" algn="tl">
                  <a:srgbClr val="000000"/>
                </a:outerShdw>
              </a:effectLst>
              <a:latin typeface="Times New Roman" pitchFamily="18" charset="0"/>
              <a:ea typeface="+mn-ea"/>
              <a:cs typeface="+mn-cs"/>
            </a:endParaRPr>
          </a:p>
        </p:txBody>
      </p:sp>
      <p:sp>
        <p:nvSpPr>
          <p:cNvPr id="8198" name="Rectangle 4"/>
          <p:cNvSpPr>
            <a:spLocks noChangeArrowheads="1"/>
          </p:cNvSpPr>
          <p:nvPr/>
        </p:nvSpPr>
        <p:spPr bwMode="auto">
          <a:xfrm>
            <a:off x="2917825" y="1219200"/>
            <a:ext cx="184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spcBef>
                <a:spcPct val="50000"/>
              </a:spcBef>
            </a:pPr>
            <a:endParaRPr lang="fr-CH" sz="3000">
              <a:solidFill>
                <a:srgbClr val="FFCC00"/>
              </a:solidFill>
              <a:latin typeface="Times New Roman" charset="0"/>
            </a:endParaRPr>
          </a:p>
        </p:txBody>
      </p:sp>
      <p:graphicFrame>
        <p:nvGraphicFramePr>
          <p:cNvPr id="8194" name="Object 0"/>
          <p:cNvGraphicFramePr>
            <a:graphicFrameLocks noChangeAspect="1"/>
          </p:cNvGraphicFramePr>
          <p:nvPr/>
        </p:nvGraphicFramePr>
        <p:xfrm>
          <a:off x="228600" y="1219200"/>
          <a:ext cx="8915400" cy="5638800"/>
        </p:xfrm>
        <a:graphic>
          <a:graphicData uri="http://schemas.openxmlformats.org/presentationml/2006/ole">
            <mc:AlternateContent xmlns:mc="http://schemas.openxmlformats.org/markup-compatibility/2006">
              <mc:Choice xmlns:v="urn:schemas-microsoft-com:vml" Requires="v">
                <p:oleObj spid="_x0000_s39965" name="Photo Editor Photo" r:id="rId4" imgW="9678751" imgH="7373379" progId="">
                  <p:embed/>
                </p:oleObj>
              </mc:Choice>
              <mc:Fallback>
                <p:oleObj name="Photo Editor Photo" r:id="rId4" imgW="9678751" imgH="737337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219200"/>
                        <a:ext cx="89154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207" name="Rectangle 7"/>
          <p:cNvSpPr>
            <a:spLocks noChangeArrowheads="1"/>
          </p:cNvSpPr>
          <p:nvPr/>
        </p:nvSpPr>
        <p:spPr bwMode="auto">
          <a:xfrm>
            <a:off x="3124200" y="695980"/>
            <a:ext cx="5853035" cy="523220"/>
          </a:xfrm>
          <a:prstGeom prst="rect">
            <a:avLst/>
          </a:prstGeom>
          <a:noFill/>
          <a:ln w="9525">
            <a:noFill/>
            <a:miter lim="800000"/>
            <a:headEnd/>
            <a:tailEnd/>
          </a:ln>
          <a:effectLst/>
        </p:spPr>
        <p:txBody>
          <a:bodyPr wrap="none">
            <a:spAutoFit/>
          </a:bodyPr>
          <a:lstStyle/>
          <a:p>
            <a:r>
              <a:rPr lang="fr-CA" sz="2800" b="1" dirty="0">
                <a:effectLst>
                  <a:outerShdw blurRad="38100" dist="38100" dir="2700000" algn="tl">
                    <a:srgbClr val="000000"/>
                  </a:outerShdw>
                </a:effectLst>
              </a:rPr>
              <a:t>Description d’un environnement   SAP</a:t>
            </a:r>
          </a:p>
        </p:txBody>
      </p:sp>
      <p:sp>
        <p:nvSpPr>
          <p:cNvPr id="8200" name="Rectangle 8"/>
          <p:cNvSpPr>
            <a:spLocks noChangeArrowheads="1"/>
          </p:cNvSpPr>
          <p:nvPr/>
        </p:nvSpPr>
        <p:spPr bwMode="auto">
          <a:xfrm>
            <a:off x="7380288" y="4797425"/>
            <a:ext cx="1763712" cy="2060575"/>
          </a:xfrm>
          <a:prstGeom prst="rect">
            <a:avLst/>
          </a:prstGeom>
          <a:solidFill>
            <a:srgbClr val="008000"/>
          </a:solidFill>
          <a:ln w="9525">
            <a:solidFill>
              <a:schemeClr val="tx1"/>
            </a:solidFill>
            <a:miter lim="800000"/>
            <a:headEnd/>
            <a:tailEnd/>
          </a:ln>
        </p:spPr>
        <p:txBody>
          <a:bodyPr wrap="none" anchor="ctr"/>
          <a:lstStyle/>
          <a:p>
            <a:endParaRPr lang="fr-CA"/>
          </a:p>
        </p:txBody>
      </p:sp>
      <p:pic>
        <p:nvPicPr>
          <p:cNvPr id="9"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4215096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819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0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9392ECA8-E107-174A-A06A-A8BA84621E46}" type="slidenum">
              <a:rPr lang="fr-CA" sz="1200">
                <a:solidFill>
                  <a:schemeClr val="tx1"/>
                </a:solidFill>
                <a:latin typeface="Arial" charset="0"/>
              </a:rPr>
              <a:pPr eaLnBrk="1" hangingPunct="1"/>
              <a:t>37</a:t>
            </a:fld>
            <a:endParaRPr lang="fr-CA" sz="1200">
              <a:solidFill>
                <a:schemeClr val="tx1"/>
              </a:solidFill>
              <a:latin typeface="Arial" charset="0"/>
            </a:endParaRPr>
          </a:p>
        </p:txBody>
      </p:sp>
      <p:sp>
        <p:nvSpPr>
          <p:cNvPr id="31747" name="Espace réservé du pied de page 4"/>
          <p:cNvSpPr>
            <a:spLocks noGrp="1"/>
          </p:cNvSpPr>
          <p:nvPr>
            <p:ph type="ftr" sz="quarter" idx="12"/>
          </p:nvPr>
        </p:nvSpPr>
        <p:spPr/>
        <p:txBody>
          <a:bodyPr/>
          <a:lstStyle/>
          <a:p>
            <a:pPr>
              <a:defRPr/>
            </a:pPr>
            <a:endParaRPr lang="fr-CA" smtClean="0"/>
          </a:p>
        </p:txBody>
      </p:sp>
      <p:sp>
        <p:nvSpPr>
          <p:cNvPr id="821250" name="Rectangle 2"/>
          <p:cNvSpPr>
            <a:spLocks noGrp="1" noChangeArrowheads="1"/>
          </p:cNvSpPr>
          <p:nvPr>
            <p:ph type="title" sz="quarter"/>
          </p:nvPr>
        </p:nvSpPr>
        <p:spPr>
          <a:xfrm>
            <a:off x="3241716" y="260350"/>
            <a:ext cx="5624471" cy="1143000"/>
          </a:xfrm>
        </p:spPr>
        <p:txBody>
          <a:bodyPr>
            <a:normAutofit/>
          </a:bodyPr>
          <a:lstStyle/>
          <a:p>
            <a:pPr eaLnBrk="1" hangingPunct="1"/>
            <a:r>
              <a:rPr lang="fr-CA" sz="2800" b="1" dirty="0">
                <a:solidFill>
                  <a:srgbClr val="000000"/>
                </a:solidFill>
                <a:latin typeface="Garamond" charset="0"/>
              </a:rPr>
              <a:t>Description d’un environnement   SAP</a:t>
            </a:r>
          </a:p>
        </p:txBody>
      </p:sp>
      <p:pic>
        <p:nvPicPr>
          <p:cNvPr id="32773" name="Picture 3" descr="j01833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700213"/>
            <a:ext cx="920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4" descr="j01833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700213"/>
            <a:ext cx="8159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5" descr="MMj02365480000[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724400"/>
            <a:ext cx="5540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Rectangle 6"/>
          <p:cNvSpPr>
            <a:spLocks noChangeArrowheads="1"/>
          </p:cNvSpPr>
          <p:nvPr/>
        </p:nvSpPr>
        <p:spPr bwMode="auto">
          <a:xfrm>
            <a:off x="684213" y="1341438"/>
            <a:ext cx="7991475" cy="489585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77" name="Rectangle 7"/>
          <p:cNvSpPr>
            <a:spLocks noChangeArrowheads="1"/>
          </p:cNvSpPr>
          <p:nvPr/>
        </p:nvSpPr>
        <p:spPr bwMode="auto">
          <a:xfrm>
            <a:off x="1187450" y="2636838"/>
            <a:ext cx="2160588" cy="1944687"/>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78" name="Rectangle 8"/>
          <p:cNvSpPr>
            <a:spLocks noChangeArrowheads="1"/>
          </p:cNvSpPr>
          <p:nvPr/>
        </p:nvSpPr>
        <p:spPr bwMode="auto">
          <a:xfrm>
            <a:off x="3563938" y="2636838"/>
            <a:ext cx="2160587" cy="1944687"/>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79" name="Rectangle 9"/>
          <p:cNvSpPr>
            <a:spLocks noChangeArrowheads="1"/>
          </p:cNvSpPr>
          <p:nvPr/>
        </p:nvSpPr>
        <p:spPr bwMode="auto">
          <a:xfrm>
            <a:off x="5940425" y="2636838"/>
            <a:ext cx="2160588" cy="1944687"/>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80" name="Text Box 10"/>
          <p:cNvSpPr txBox="1">
            <a:spLocks noChangeArrowheads="1"/>
          </p:cNvSpPr>
          <p:nvPr/>
        </p:nvSpPr>
        <p:spPr bwMode="auto">
          <a:xfrm>
            <a:off x="1384300" y="1555750"/>
            <a:ext cx="1425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Développement</a:t>
            </a:r>
          </a:p>
        </p:txBody>
      </p:sp>
      <p:sp>
        <p:nvSpPr>
          <p:cNvPr id="32781" name="Text Box 11"/>
          <p:cNvSpPr txBox="1">
            <a:spLocks noChangeArrowheads="1"/>
          </p:cNvSpPr>
          <p:nvPr/>
        </p:nvSpPr>
        <p:spPr bwMode="auto">
          <a:xfrm>
            <a:off x="3708400" y="1557338"/>
            <a:ext cx="1593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Assurance qualité</a:t>
            </a:r>
          </a:p>
        </p:txBody>
      </p:sp>
      <p:sp>
        <p:nvSpPr>
          <p:cNvPr id="32782" name="Text Box 12"/>
          <p:cNvSpPr txBox="1">
            <a:spLocks noChangeArrowheads="1"/>
          </p:cNvSpPr>
          <p:nvPr/>
        </p:nvSpPr>
        <p:spPr bwMode="auto">
          <a:xfrm>
            <a:off x="6227763" y="1557338"/>
            <a:ext cx="1031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Production</a:t>
            </a:r>
          </a:p>
        </p:txBody>
      </p:sp>
      <p:sp>
        <p:nvSpPr>
          <p:cNvPr id="32783" name="Rectangle 13"/>
          <p:cNvSpPr>
            <a:spLocks noChangeArrowheads="1"/>
          </p:cNvSpPr>
          <p:nvPr/>
        </p:nvSpPr>
        <p:spPr bwMode="auto">
          <a:xfrm>
            <a:off x="1403350" y="2781300"/>
            <a:ext cx="576263" cy="576263"/>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84" name="Rectangle 14"/>
          <p:cNvSpPr>
            <a:spLocks noChangeArrowheads="1"/>
          </p:cNvSpPr>
          <p:nvPr/>
        </p:nvSpPr>
        <p:spPr bwMode="auto">
          <a:xfrm>
            <a:off x="1403350" y="3573463"/>
            <a:ext cx="576263" cy="576262"/>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85" name="Rectangle 15"/>
          <p:cNvSpPr>
            <a:spLocks noChangeArrowheads="1"/>
          </p:cNvSpPr>
          <p:nvPr/>
        </p:nvSpPr>
        <p:spPr bwMode="auto">
          <a:xfrm>
            <a:off x="2411413" y="3573463"/>
            <a:ext cx="576262" cy="576262"/>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87" name="Rectangle 17"/>
          <p:cNvSpPr>
            <a:spLocks noChangeArrowheads="1"/>
          </p:cNvSpPr>
          <p:nvPr/>
        </p:nvSpPr>
        <p:spPr bwMode="auto">
          <a:xfrm>
            <a:off x="3708400" y="3644900"/>
            <a:ext cx="576263" cy="576263"/>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2788" name="Rectangle 18"/>
          <p:cNvSpPr>
            <a:spLocks noChangeArrowheads="1"/>
          </p:cNvSpPr>
          <p:nvPr/>
        </p:nvSpPr>
        <p:spPr bwMode="auto">
          <a:xfrm>
            <a:off x="6084888" y="3644900"/>
            <a:ext cx="576262" cy="576263"/>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821267" name="Documents"/>
          <p:cNvSpPr>
            <a:spLocks noEditPoints="1" noChangeArrowheads="1"/>
          </p:cNvSpPr>
          <p:nvPr/>
        </p:nvSpPr>
        <p:spPr bwMode="auto">
          <a:xfrm>
            <a:off x="1331913" y="2205038"/>
            <a:ext cx="820737" cy="328612"/>
          </a:xfrm>
          <a:custGeom>
            <a:avLst/>
            <a:gdLst>
              <a:gd name="T0" fmla="*/ 0 w 21600"/>
              <a:gd name="T1" fmla="*/ 42598 h 21600"/>
              <a:gd name="T2" fmla="*/ 131774 w 21600"/>
              <a:gd name="T3" fmla="*/ 0 h 21600"/>
              <a:gd name="T4" fmla="*/ 822751 w 21600"/>
              <a:gd name="T5" fmla="*/ 286440 h 21600"/>
              <a:gd name="T6" fmla="*/ 758194 w 21600"/>
              <a:gd name="T7" fmla="*/ 307526 h 21600"/>
              <a:gd name="T8" fmla="*/ 693675 w 21600"/>
              <a:gd name="T9" fmla="*/ 329038 h 21600"/>
              <a:gd name="T10" fmla="*/ 758194 w 21600"/>
              <a:gd name="T11" fmla="*/ 21725 h 21600"/>
              <a:gd name="T12" fmla="*/ 693675 w 21600"/>
              <a:gd name="T13" fmla="*/ 42598 h 21600"/>
              <a:gd name="T14" fmla="*/ 62505 w 21600"/>
              <a:gd name="T15" fmla="*/ 21725 h 21600"/>
              <a:gd name="T16" fmla="*/ 820737 w 21600"/>
              <a:gd name="T17" fmla="*/ 0 h 21600"/>
              <a:gd name="T18" fmla="*/ 410369 w 21600"/>
              <a:gd name="T19" fmla="*/ 0 h 21600"/>
              <a:gd name="T20" fmla="*/ 0 w 21600"/>
              <a:gd name="T21" fmla="*/ 164306 h 21600"/>
              <a:gd name="T22" fmla="*/ 820737 w 21600"/>
              <a:gd name="T23" fmla="*/ 164306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808080"/>
            </a:outerShdw>
          </a:effectLst>
        </p:spPr>
        <p:txBody>
          <a:bodyPr/>
          <a:lstStyle/>
          <a:p>
            <a:endParaRPr lang="en-US"/>
          </a:p>
        </p:txBody>
      </p:sp>
      <p:sp>
        <p:nvSpPr>
          <p:cNvPr id="821268" name="Documents"/>
          <p:cNvSpPr>
            <a:spLocks noEditPoints="1" noChangeArrowheads="1"/>
          </p:cNvSpPr>
          <p:nvPr/>
        </p:nvSpPr>
        <p:spPr bwMode="auto">
          <a:xfrm>
            <a:off x="6804025" y="2133600"/>
            <a:ext cx="820738" cy="328613"/>
          </a:xfrm>
          <a:custGeom>
            <a:avLst/>
            <a:gdLst>
              <a:gd name="T0" fmla="*/ 0 w 21600"/>
              <a:gd name="T1" fmla="*/ 42598 h 21600"/>
              <a:gd name="T2" fmla="*/ 131774 w 21600"/>
              <a:gd name="T3" fmla="*/ 0 h 21600"/>
              <a:gd name="T4" fmla="*/ 822752 w 21600"/>
              <a:gd name="T5" fmla="*/ 286441 h 21600"/>
              <a:gd name="T6" fmla="*/ 758195 w 21600"/>
              <a:gd name="T7" fmla="*/ 307527 h 21600"/>
              <a:gd name="T8" fmla="*/ 693676 w 21600"/>
              <a:gd name="T9" fmla="*/ 329039 h 21600"/>
              <a:gd name="T10" fmla="*/ 758195 w 21600"/>
              <a:gd name="T11" fmla="*/ 21725 h 21600"/>
              <a:gd name="T12" fmla="*/ 693676 w 21600"/>
              <a:gd name="T13" fmla="*/ 42598 h 21600"/>
              <a:gd name="T14" fmla="*/ 62505 w 21600"/>
              <a:gd name="T15" fmla="*/ 21725 h 21600"/>
              <a:gd name="T16" fmla="*/ 820738 w 21600"/>
              <a:gd name="T17" fmla="*/ 0 h 21600"/>
              <a:gd name="T18" fmla="*/ 410369 w 21600"/>
              <a:gd name="T19" fmla="*/ 0 h 21600"/>
              <a:gd name="T20" fmla="*/ 0 w 21600"/>
              <a:gd name="T21" fmla="*/ 164307 h 21600"/>
              <a:gd name="T22" fmla="*/ 820738 w 21600"/>
              <a:gd name="T23" fmla="*/ 164307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808080"/>
            </a:outerShdw>
          </a:effectLst>
        </p:spPr>
        <p:txBody>
          <a:bodyPr/>
          <a:lstStyle/>
          <a:p>
            <a:endParaRPr lang="en-US"/>
          </a:p>
        </p:txBody>
      </p:sp>
      <p:sp>
        <p:nvSpPr>
          <p:cNvPr id="821269" name="Documents"/>
          <p:cNvSpPr>
            <a:spLocks noEditPoints="1" noChangeArrowheads="1"/>
          </p:cNvSpPr>
          <p:nvPr/>
        </p:nvSpPr>
        <p:spPr bwMode="auto">
          <a:xfrm>
            <a:off x="3779838" y="2276475"/>
            <a:ext cx="820737" cy="328613"/>
          </a:xfrm>
          <a:custGeom>
            <a:avLst/>
            <a:gdLst>
              <a:gd name="T0" fmla="*/ 0 w 21600"/>
              <a:gd name="T1" fmla="*/ 42598 h 21600"/>
              <a:gd name="T2" fmla="*/ 131774 w 21600"/>
              <a:gd name="T3" fmla="*/ 0 h 21600"/>
              <a:gd name="T4" fmla="*/ 822751 w 21600"/>
              <a:gd name="T5" fmla="*/ 286441 h 21600"/>
              <a:gd name="T6" fmla="*/ 758194 w 21600"/>
              <a:gd name="T7" fmla="*/ 307527 h 21600"/>
              <a:gd name="T8" fmla="*/ 693675 w 21600"/>
              <a:gd name="T9" fmla="*/ 329039 h 21600"/>
              <a:gd name="T10" fmla="*/ 758194 w 21600"/>
              <a:gd name="T11" fmla="*/ 21725 h 21600"/>
              <a:gd name="T12" fmla="*/ 693675 w 21600"/>
              <a:gd name="T13" fmla="*/ 42598 h 21600"/>
              <a:gd name="T14" fmla="*/ 62505 w 21600"/>
              <a:gd name="T15" fmla="*/ 21725 h 21600"/>
              <a:gd name="T16" fmla="*/ 820737 w 21600"/>
              <a:gd name="T17" fmla="*/ 0 h 21600"/>
              <a:gd name="T18" fmla="*/ 410369 w 21600"/>
              <a:gd name="T19" fmla="*/ 0 h 21600"/>
              <a:gd name="T20" fmla="*/ 0 w 21600"/>
              <a:gd name="T21" fmla="*/ 164307 h 21600"/>
              <a:gd name="T22" fmla="*/ 820737 w 21600"/>
              <a:gd name="T23" fmla="*/ 164307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blurRad="63500" dist="107763" dir="2700000" algn="ctr" rotWithShape="0">
              <a:srgbClr val="808080"/>
            </a:outerShdw>
          </a:effectLst>
        </p:spPr>
        <p:txBody>
          <a:bodyPr/>
          <a:lstStyle/>
          <a:p>
            <a:endParaRPr lang="en-US"/>
          </a:p>
        </p:txBody>
      </p:sp>
      <p:sp>
        <p:nvSpPr>
          <p:cNvPr id="32792" name="Line 22"/>
          <p:cNvSpPr>
            <a:spLocks noChangeShapeType="1"/>
          </p:cNvSpPr>
          <p:nvPr/>
        </p:nvSpPr>
        <p:spPr bwMode="auto">
          <a:xfrm>
            <a:off x="2916238" y="2349500"/>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3" name="Line 23"/>
          <p:cNvSpPr>
            <a:spLocks noChangeShapeType="1"/>
          </p:cNvSpPr>
          <p:nvPr/>
        </p:nvSpPr>
        <p:spPr bwMode="auto">
          <a:xfrm>
            <a:off x="5724525" y="24209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94" name="Text Box 24"/>
          <p:cNvSpPr txBox="1">
            <a:spLocks noChangeArrowheads="1"/>
          </p:cNvSpPr>
          <p:nvPr/>
        </p:nvSpPr>
        <p:spPr bwMode="auto">
          <a:xfrm>
            <a:off x="2463800" y="2944813"/>
            <a:ext cx="654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Arial" charset="0"/>
              </a:rPr>
              <a:t>DEV</a:t>
            </a:r>
          </a:p>
        </p:txBody>
      </p:sp>
      <p:sp>
        <p:nvSpPr>
          <p:cNvPr id="32795" name="Text Box 25"/>
          <p:cNvSpPr txBox="1">
            <a:spLocks noChangeArrowheads="1"/>
          </p:cNvSpPr>
          <p:nvPr/>
        </p:nvSpPr>
        <p:spPr bwMode="auto">
          <a:xfrm>
            <a:off x="4479925" y="2873375"/>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Arial" charset="0"/>
              </a:rPr>
              <a:t>QAS</a:t>
            </a:r>
          </a:p>
        </p:txBody>
      </p:sp>
      <p:sp>
        <p:nvSpPr>
          <p:cNvPr id="32796" name="Text Box 26"/>
          <p:cNvSpPr txBox="1">
            <a:spLocks noChangeArrowheads="1"/>
          </p:cNvSpPr>
          <p:nvPr/>
        </p:nvSpPr>
        <p:spPr bwMode="auto">
          <a:xfrm>
            <a:off x="6948488" y="28527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Arial" charset="0"/>
              </a:rPr>
              <a:t>PRD</a:t>
            </a:r>
          </a:p>
        </p:txBody>
      </p:sp>
      <p:sp>
        <p:nvSpPr>
          <p:cNvPr id="32797" name="Text Box 27"/>
          <p:cNvSpPr txBox="1">
            <a:spLocks noChangeArrowheads="1"/>
          </p:cNvSpPr>
          <p:nvPr/>
        </p:nvSpPr>
        <p:spPr bwMode="auto">
          <a:xfrm>
            <a:off x="1331913" y="2924175"/>
            <a:ext cx="679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SAND</a:t>
            </a:r>
          </a:p>
        </p:txBody>
      </p:sp>
      <p:sp>
        <p:nvSpPr>
          <p:cNvPr id="32798" name="Text Box 28"/>
          <p:cNvSpPr txBox="1">
            <a:spLocks noChangeArrowheads="1"/>
          </p:cNvSpPr>
          <p:nvPr/>
        </p:nvSpPr>
        <p:spPr bwMode="auto">
          <a:xfrm>
            <a:off x="1384300" y="3716338"/>
            <a:ext cx="6683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CUST</a:t>
            </a:r>
          </a:p>
        </p:txBody>
      </p:sp>
      <p:sp>
        <p:nvSpPr>
          <p:cNvPr id="32799" name="Text Box 29"/>
          <p:cNvSpPr txBox="1">
            <a:spLocks noChangeArrowheads="1"/>
          </p:cNvSpPr>
          <p:nvPr/>
        </p:nvSpPr>
        <p:spPr bwMode="auto">
          <a:xfrm>
            <a:off x="2392363" y="3716338"/>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TEST</a:t>
            </a:r>
          </a:p>
        </p:txBody>
      </p:sp>
      <p:sp>
        <p:nvSpPr>
          <p:cNvPr id="32800" name="Text Box 30"/>
          <p:cNvSpPr txBox="1">
            <a:spLocks noChangeArrowheads="1"/>
          </p:cNvSpPr>
          <p:nvPr/>
        </p:nvSpPr>
        <p:spPr bwMode="auto">
          <a:xfrm>
            <a:off x="4151312" y="3765550"/>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QTST</a:t>
            </a:r>
          </a:p>
        </p:txBody>
      </p:sp>
      <p:sp>
        <p:nvSpPr>
          <p:cNvPr id="32801" name="Text Box 31"/>
          <p:cNvSpPr txBox="1">
            <a:spLocks noChangeArrowheads="1"/>
          </p:cNvSpPr>
          <p:nvPr/>
        </p:nvSpPr>
        <p:spPr bwMode="auto">
          <a:xfrm>
            <a:off x="4479925" y="3787775"/>
            <a:ext cx="1846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1400" dirty="0">
              <a:solidFill>
                <a:schemeClr val="tx1"/>
              </a:solidFill>
              <a:latin typeface="Arial" charset="0"/>
            </a:endParaRPr>
          </a:p>
        </p:txBody>
      </p:sp>
      <p:sp>
        <p:nvSpPr>
          <p:cNvPr id="32802" name="Text Box 32"/>
          <p:cNvSpPr txBox="1">
            <a:spLocks noChangeArrowheads="1"/>
          </p:cNvSpPr>
          <p:nvPr/>
        </p:nvSpPr>
        <p:spPr bwMode="auto">
          <a:xfrm>
            <a:off x="6064250" y="3787775"/>
            <a:ext cx="698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PROD</a:t>
            </a:r>
          </a:p>
        </p:txBody>
      </p:sp>
      <p:pic>
        <p:nvPicPr>
          <p:cNvPr id="32803" name="Picture 33" descr="MCPE01562_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4724400"/>
            <a:ext cx="5794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4" name="Picture 34" descr="MCj0279044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4652963"/>
            <a:ext cx="70802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Image 5" descr="UdeS_coul_300dpi.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30995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38B31F34-4FD2-FB4B-B6B9-8B281978AC24}" type="slidenum">
              <a:rPr lang="fr-CA" sz="1200">
                <a:solidFill>
                  <a:schemeClr val="tx1"/>
                </a:solidFill>
                <a:latin typeface="Arial" charset="0"/>
              </a:rPr>
              <a:pPr eaLnBrk="1" hangingPunct="1"/>
              <a:t>38</a:t>
            </a:fld>
            <a:endParaRPr lang="fr-CA" sz="1200">
              <a:solidFill>
                <a:schemeClr val="tx1"/>
              </a:solidFill>
              <a:latin typeface="Arial" charset="0"/>
            </a:endParaRPr>
          </a:p>
        </p:txBody>
      </p:sp>
      <p:sp>
        <p:nvSpPr>
          <p:cNvPr id="32771" name="Espace réservé du pied de page 4"/>
          <p:cNvSpPr>
            <a:spLocks noGrp="1"/>
          </p:cNvSpPr>
          <p:nvPr>
            <p:ph type="ftr" sz="quarter" idx="12"/>
          </p:nvPr>
        </p:nvSpPr>
        <p:spPr/>
        <p:txBody>
          <a:bodyPr/>
          <a:lstStyle/>
          <a:p>
            <a:pPr>
              <a:defRPr/>
            </a:pPr>
            <a:endParaRPr lang="fr-CA" smtClean="0"/>
          </a:p>
        </p:txBody>
      </p:sp>
      <p:sp>
        <p:nvSpPr>
          <p:cNvPr id="825346" name="Text Box 2"/>
          <p:cNvSpPr txBox="1">
            <a:spLocks noChangeArrowheads="1"/>
          </p:cNvSpPr>
          <p:nvPr/>
        </p:nvSpPr>
        <p:spPr bwMode="auto">
          <a:xfrm>
            <a:off x="1066800" y="318452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77850" indent="-577850" eaLnBrk="0" hangingPunct="0">
              <a:tabLst>
                <a:tab pos="2289175" algn="l"/>
              </a:tabLst>
              <a:defRPr sz="2800">
                <a:solidFill>
                  <a:schemeClr val="hlink"/>
                </a:solidFill>
                <a:latin typeface="Garamond" charset="0"/>
                <a:ea typeface="ＭＳ Ｐゴシック" charset="0"/>
                <a:cs typeface="Arial" charset="0"/>
              </a:defRPr>
            </a:lvl1pPr>
            <a:lvl2pPr marL="742950" indent="-285750" eaLnBrk="0" hangingPunct="0">
              <a:tabLst>
                <a:tab pos="2289175" algn="l"/>
              </a:tabLst>
              <a:defRPr sz="2800">
                <a:solidFill>
                  <a:schemeClr val="hlink"/>
                </a:solidFill>
                <a:latin typeface="Garamond" charset="0"/>
                <a:ea typeface="Arial" charset="0"/>
                <a:cs typeface="Arial" charset="0"/>
              </a:defRPr>
            </a:lvl2pPr>
            <a:lvl3pPr marL="1143000" indent="-228600" eaLnBrk="0" hangingPunct="0">
              <a:tabLst>
                <a:tab pos="2289175" algn="l"/>
              </a:tabLst>
              <a:defRPr sz="2800">
                <a:solidFill>
                  <a:schemeClr val="hlink"/>
                </a:solidFill>
                <a:latin typeface="Garamond" charset="0"/>
                <a:ea typeface="Arial" charset="0"/>
                <a:cs typeface="Arial" charset="0"/>
              </a:defRPr>
            </a:lvl3pPr>
            <a:lvl4pPr marL="1600200" indent="-228600" eaLnBrk="0" hangingPunct="0">
              <a:tabLst>
                <a:tab pos="2289175" algn="l"/>
              </a:tabLst>
              <a:defRPr sz="2800">
                <a:solidFill>
                  <a:schemeClr val="hlink"/>
                </a:solidFill>
                <a:latin typeface="Garamond" charset="0"/>
                <a:ea typeface="Arial" charset="0"/>
                <a:cs typeface="Arial" charset="0"/>
              </a:defRPr>
            </a:lvl4pPr>
            <a:lvl5pPr marL="2057400" indent="-228600" eaLnBrk="0" hangingPunct="0">
              <a:tabLst>
                <a:tab pos="2289175" algn="l"/>
              </a:tabLst>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9pPr>
          </a:lstStyle>
          <a:p>
            <a:endParaRPr kumimoji="1" lang="fr-CH" sz="1200" b="1">
              <a:solidFill>
                <a:schemeClr val="bg1"/>
              </a:solidFill>
              <a:latin typeface="Comic Sans MS" charset="0"/>
            </a:endParaRPr>
          </a:p>
          <a:p>
            <a:pPr>
              <a:lnSpc>
                <a:spcPct val="150000"/>
              </a:lnSpc>
            </a:pPr>
            <a:r>
              <a:rPr kumimoji="1" lang="fr-CA" sz="1200">
                <a:solidFill>
                  <a:schemeClr val="bg1"/>
                </a:solidFill>
                <a:latin typeface="Comic Sans MS" charset="0"/>
                <a:sym typeface="Monotype Sorts" charset="0"/>
              </a:rPr>
              <a:t>	</a:t>
            </a:r>
          </a:p>
        </p:txBody>
      </p:sp>
      <p:sp>
        <p:nvSpPr>
          <p:cNvPr id="33797" name="Rectangle 3"/>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33798" name="Rectangle 4"/>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33799" name="Text Box 5"/>
          <p:cNvSpPr txBox="1">
            <a:spLocks noChangeArrowheads="1"/>
          </p:cNvSpPr>
          <p:nvPr/>
        </p:nvSpPr>
        <p:spPr bwMode="auto">
          <a:xfrm>
            <a:off x="304800" y="914400"/>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endParaRPr lang="fr-CH" sz="3000">
              <a:solidFill>
                <a:srgbClr val="FFCC00"/>
              </a:solidFill>
              <a:latin typeface="Times New Roman" charset="0"/>
            </a:endParaRPr>
          </a:p>
        </p:txBody>
      </p:sp>
      <p:sp>
        <p:nvSpPr>
          <p:cNvPr id="33800" name="Text Box 6"/>
          <p:cNvSpPr txBox="1">
            <a:spLocks noChangeArrowheads="1"/>
          </p:cNvSpPr>
          <p:nvPr/>
        </p:nvSpPr>
        <p:spPr bwMode="auto">
          <a:xfrm>
            <a:off x="1965325" y="2403475"/>
            <a:ext cx="519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33801" name="Text Box 7"/>
          <p:cNvSpPr txBox="1">
            <a:spLocks noChangeArrowheads="1"/>
          </p:cNvSpPr>
          <p:nvPr/>
        </p:nvSpPr>
        <p:spPr bwMode="auto">
          <a:xfrm>
            <a:off x="2438400" y="2514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33802" name="Text Box 8"/>
          <p:cNvSpPr txBox="1">
            <a:spLocks noChangeArrowheads="1"/>
          </p:cNvSpPr>
          <p:nvPr/>
        </p:nvSpPr>
        <p:spPr bwMode="auto">
          <a:xfrm>
            <a:off x="898525" y="3013075"/>
            <a:ext cx="611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825353" name="Rectangle 9"/>
          <p:cNvSpPr>
            <a:spLocks noGrp="1" noChangeArrowheads="1"/>
          </p:cNvSpPr>
          <p:nvPr>
            <p:ph type="title"/>
          </p:nvPr>
        </p:nvSpPr>
        <p:spPr>
          <a:xfrm>
            <a:off x="3009900" y="260350"/>
            <a:ext cx="5856288" cy="1143000"/>
          </a:xfrm>
        </p:spPr>
        <p:txBody>
          <a:bodyPr>
            <a:normAutofit/>
          </a:bodyPr>
          <a:lstStyle/>
          <a:p>
            <a:pPr eaLnBrk="1" hangingPunct="1"/>
            <a:r>
              <a:rPr lang="fr-CA" sz="2800" b="1" dirty="0">
                <a:solidFill>
                  <a:srgbClr val="000000"/>
                </a:solidFill>
                <a:latin typeface="Garamond" charset="0"/>
              </a:rPr>
              <a:t>Description d’un environnement   SAP</a:t>
            </a:r>
          </a:p>
        </p:txBody>
      </p:sp>
      <p:pic>
        <p:nvPicPr>
          <p:cNvPr id="33804" name="Picture 10" descr="MCj030438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1628775"/>
            <a:ext cx="931863"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5" name="Picture 11" descr="MCj0237408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557338"/>
            <a:ext cx="10556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Rectangle 12"/>
          <p:cNvSpPr>
            <a:spLocks noChangeArrowheads="1"/>
          </p:cNvSpPr>
          <p:nvPr/>
        </p:nvSpPr>
        <p:spPr bwMode="auto">
          <a:xfrm>
            <a:off x="684213" y="1412875"/>
            <a:ext cx="7848600" cy="1152525"/>
          </a:xfrm>
          <a:prstGeom prst="rect">
            <a:avLst/>
          </a:prstGeom>
          <a:noFill/>
          <a:ln w="635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3807" name="Rectangle 13"/>
          <p:cNvSpPr>
            <a:spLocks noChangeArrowheads="1"/>
          </p:cNvSpPr>
          <p:nvPr/>
        </p:nvSpPr>
        <p:spPr bwMode="auto">
          <a:xfrm>
            <a:off x="647700" y="2616200"/>
            <a:ext cx="7848600" cy="2232025"/>
          </a:xfrm>
          <a:prstGeom prst="rect">
            <a:avLst/>
          </a:prstGeom>
          <a:noFill/>
          <a:ln w="635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3808" name="Rectangle 14"/>
          <p:cNvSpPr>
            <a:spLocks noChangeArrowheads="1"/>
          </p:cNvSpPr>
          <p:nvPr/>
        </p:nvSpPr>
        <p:spPr bwMode="auto">
          <a:xfrm>
            <a:off x="684213" y="5084763"/>
            <a:ext cx="7848600" cy="1152525"/>
          </a:xfrm>
          <a:prstGeom prst="rect">
            <a:avLst/>
          </a:prstGeom>
          <a:noFill/>
          <a:ln w="635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pic>
        <p:nvPicPr>
          <p:cNvPr id="33809" name="Picture 15" descr="MCj0237408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628775"/>
            <a:ext cx="84137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360" name="Rectangle 16"/>
          <p:cNvSpPr>
            <a:spLocks noChangeArrowheads="1"/>
          </p:cNvSpPr>
          <p:nvPr/>
        </p:nvSpPr>
        <p:spPr bwMode="auto">
          <a:xfrm>
            <a:off x="3635375" y="2708275"/>
            <a:ext cx="1873250" cy="1944688"/>
          </a:xfrm>
          <a:prstGeom prst="rect">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lgn="ctr">
              <a:defRPr/>
            </a:pPr>
            <a:endParaRPr lang="fr-CA" sz="1400">
              <a:solidFill>
                <a:schemeClr val="tx1"/>
              </a:solidFill>
              <a:latin typeface="Arial" pitchFamily="34" charset="0"/>
              <a:ea typeface="+mn-ea"/>
              <a:cs typeface="+mn-cs"/>
            </a:endParaRPr>
          </a:p>
        </p:txBody>
      </p:sp>
      <p:sp>
        <p:nvSpPr>
          <p:cNvPr id="33811" name="Text Box 17"/>
          <p:cNvSpPr txBox="1">
            <a:spLocks noChangeArrowheads="1"/>
          </p:cNvSpPr>
          <p:nvPr/>
        </p:nvSpPr>
        <p:spPr bwMode="auto">
          <a:xfrm>
            <a:off x="3903663" y="2752725"/>
            <a:ext cx="1101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       </a:t>
            </a:r>
            <a:r>
              <a:rPr lang="fr-CA" sz="1600" b="1">
                <a:solidFill>
                  <a:schemeClr val="tx1"/>
                </a:solidFill>
                <a:latin typeface="Arial" charset="0"/>
              </a:rPr>
              <a:t>ABAP</a:t>
            </a:r>
          </a:p>
        </p:txBody>
      </p:sp>
      <p:sp>
        <p:nvSpPr>
          <p:cNvPr id="33812" name="AutoShape 18"/>
          <p:cNvSpPr>
            <a:spLocks noChangeArrowheads="1"/>
          </p:cNvSpPr>
          <p:nvPr/>
        </p:nvSpPr>
        <p:spPr bwMode="auto">
          <a:xfrm>
            <a:off x="3132138" y="5516563"/>
            <a:ext cx="1511300" cy="649287"/>
          </a:xfrm>
          <a:prstGeom prst="flowChartPredefinedProcess">
            <a:avLst/>
          </a:prstGeom>
          <a:noFill/>
          <a:ln w="9525">
            <a:solidFill>
              <a:schemeClr val="tx1"/>
            </a:solidFill>
            <a:miter lim="800000"/>
            <a:headEnd/>
            <a:tailEnd/>
          </a:ln>
          <a:effectLst>
            <a:prstShdw prst="shdw13" dist="53882" dir="13500000">
              <a:schemeClr val="bg2">
                <a:alpha val="74998"/>
              </a:schemeClr>
            </a:prst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fr-CA" sz="1400">
              <a:solidFill>
                <a:schemeClr val="tx1"/>
              </a:solidFill>
              <a:latin typeface="Arial" charset="0"/>
            </a:endParaRPr>
          </a:p>
        </p:txBody>
      </p:sp>
      <p:sp>
        <p:nvSpPr>
          <p:cNvPr id="33813" name="AutoShape 19"/>
          <p:cNvSpPr>
            <a:spLocks noChangeArrowheads="1"/>
          </p:cNvSpPr>
          <p:nvPr/>
        </p:nvSpPr>
        <p:spPr bwMode="auto">
          <a:xfrm>
            <a:off x="4572000" y="5516563"/>
            <a:ext cx="1511300" cy="649287"/>
          </a:xfrm>
          <a:prstGeom prst="flowChartPredefinedProcess">
            <a:avLst/>
          </a:prstGeom>
          <a:noFill/>
          <a:ln w="9525">
            <a:solidFill>
              <a:schemeClr val="tx1"/>
            </a:solidFill>
            <a:miter lim="800000"/>
            <a:headEnd/>
            <a:tailEnd/>
          </a:ln>
          <a:effectLst>
            <a:prstShdw prst="shdw13" dist="53882" dir="13500000">
              <a:schemeClr val="bg2">
                <a:alpha val="74998"/>
              </a:schemeClr>
            </a:prstShdw>
          </a:effectLst>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3814" name="Text Box 20"/>
          <p:cNvSpPr txBox="1">
            <a:spLocks noChangeArrowheads="1"/>
          </p:cNvSpPr>
          <p:nvPr/>
        </p:nvSpPr>
        <p:spPr bwMode="auto">
          <a:xfrm>
            <a:off x="3975100" y="5129213"/>
            <a:ext cx="993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b="1">
                <a:solidFill>
                  <a:schemeClr val="tx1"/>
                </a:solidFill>
                <a:latin typeface="Arial" charset="0"/>
              </a:rPr>
              <a:t>TABLES</a:t>
            </a:r>
          </a:p>
        </p:txBody>
      </p:sp>
      <p:sp>
        <p:nvSpPr>
          <p:cNvPr id="33815" name="Text Box 21"/>
          <p:cNvSpPr txBox="1">
            <a:spLocks noChangeArrowheads="1"/>
          </p:cNvSpPr>
          <p:nvPr/>
        </p:nvSpPr>
        <p:spPr bwMode="auto">
          <a:xfrm>
            <a:off x="3687763" y="3427413"/>
            <a:ext cx="1281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SÉLECT…….</a:t>
            </a:r>
          </a:p>
        </p:txBody>
      </p:sp>
      <p:cxnSp>
        <p:nvCxnSpPr>
          <p:cNvPr id="33816" name="AutoShape 22"/>
          <p:cNvCxnSpPr>
            <a:cxnSpLocks noChangeShapeType="1"/>
            <a:stCxn id="33815" idx="1"/>
            <a:endCxn id="33812" idx="1"/>
          </p:cNvCxnSpPr>
          <p:nvPr/>
        </p:nvCxnSpPr>
        <p:spPr bwMode="auto">
          <a:xfrm rot="10800000" flipV="1">
            <a:off x="3132138" y="3579813"/>
            <a:ext cx="555625" cy="2262187"/>
          </a:xfrm>
          <a:prstGeom prst="bentConnector3">
            <a:avLst>
              <a:gd name="adj1" fmla="val 1411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17" name="Text Box 23"/>
          <p:cNvSpPr txBox="1">
            <a:spLocks noChangeArrowheads="1"/>
          </p:cNvSpPr>
          <p:nvPr/>
        </p:nvSpPr>
        <p:spPr bwMode="auto">
          <a:xfrm>
            <a:off x="3687763" y="3067050"/>
            <a:ext cx="954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CALL …..</a:t>
            </a:r>
          </a:p>
        </p:txBody>
      </p:sp>
      <p:cxnSp>
        <p:nvCxnSpPr>
          <p:cNvPr id="33818" name="AutoShape 24"/>
          <p:cNvCxnSpPr>
            <a:cxnSpLocks noChangeShapeType="1"/>
            <a:stCxn id="33817" idx="1"/>
          </p:cNvCxnSpPr>
          <p:nvPr/>
        </p:nvCxnSpPr>
        <p:spPr bwMode="auto">
          <a:xfrm rot="10800000">
            <a:off x="1536700" y="2309813"/>
            <a:ext cx="2151063" cy="90963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819" name="Text Box 25"/>
          <p:cNvSpPr txBox="1">
            <a:spLocks noChangeArrowheads="1"/>
          </p:cNvSpPr>
          <p:nvPr/>
        </p:nvSpPr>
        <p:spPr bwMode="auto">
          <a:xfrm>
            <a:off x="3635375" y="3933825"/>
            <a:ext cx="1082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Arial" charset="0"/>
              </a:rPr>
              <a:t>WRITE …..</a:t>
            </a:r>
          </a:p>
        </p:txBody>
      </p:sp>
      <p:sp>
        <p:nvSpPr>
          <p:cNvPr id="33820" name="Freeform 26"/>
          <p:cNvSpPr>
            <a:spLocks/>
          </p:cNvSpPr>
          <p:nvPr/>
        </p:nvSpPr>
        <p:spPr bwMode="auto">
          <a:xfrm>
            <a:off x="4643438" y="2420938"/>
            <a:ext cx="2951162" cy="1655762"/>
          </a:xfrm>
          <a:custGeom>
            <a:avLst/>
            <a:gdLst>
              <a:gd name="T0" fmla="*/ 0 w 1859"/>
              <a:gd name="T1" fmla="*/ 2147483647 h 1043"/>
              <a:gd name="T2" fmla="*/ 2147483647 w 1859"/>
              <a:gd name="T3" fmla="*/ 0 h 1043"/>
              <a:gd name="T4" fmla="*/ 0 60000 65536"/>
              <a:gd name="T5" fmla="*/ 0 60000 65536"/>
              <a:gd name="T6" fmla="*/ 0 w 1859"/>
              <a:gd name="T7" fmla="*/ 0 h 1043"/>
              <a:gd name="T8" fmla="*/ 1859 w 1859"/>
              <a:gd name="T9" fmla="*/ 1043 h 1043"/>
            </a:gdLst>
            <a:ahLst/>
            <a:cxnLst>
              <a:cxn ang="T4">
                <a:pos x="T0" y="T1"/>
              </a:cxn>
              <a:cxn ang="T5">
                <a:pos x="T2" y="T3"/>
              </a:cxn>
            </a:cxnLst>
            <a:rect l="T6" t="T7" r="T8" b="T9"/>
            <a:pathLst>
              <a:path w="1859" h="1043">
                <a:moveTo>
                  <a:pt x="0" y="1043"/>
                </a:moveTo>
                <a:cubicBezTo>
                  <a:pt x="774" y="608"/>
                  <a:pt x="1549" y="174"/>
                  <a:pt x="1859"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9" name="Image 5" descr="UdeS_coul_300d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
        <p:nvSpPr>
          <p:cNvPr id="2" name="Rectangle 1"/>
          <p:cNvSpPr/>
          <p:nvPr/>
        </p:nvSpPr>
        <p:spPr>
          <a:xfrm>
            <a:off x="1" y="4505484"/>
            <a:ext cx="3241716" cy="2215991"/>
          </a:xfrm>
          <a:prstGeom prst="rect">
            <a:avLst/>
          </a:prstGeom>
        </p:spPr>
        <p:txBody>
          <a:bodyPr wrap="square">
            <a:spAutoFit/>
          </a:bodyPr>
          <a:lstStyle/>
          <a:p>
            <a:r>
              <a:rPr lang="en-US" sz="1200" dirty="0"/>
              <a:t> </a:t>
            </a:r>
            <a:r>
              <a:rPr lang="en-US" sz="1200" b="1" dirty="0"/>
              <a:t>REPORT</a:t>
            </a:r>
            <a:r>
              <a:rPr lang="en-US" sz="1200" dirty="0"/>
              <a:t> Z_XX_TRANSACTION.</a:t>
            </a:r>
          </a:p>
          <a:p>
            <a:r>
              <a:rPr lang="en-US" sz="1200" dirty="0"/>
              <a:t> *</a:t>
            </a:r>
          </a:p>
          <a:p>
            <a:r>
              <a:rPr lang="en-US" sz="1200" dirty="0"/>
              <a:t> * -- </a:t>
            </a:r>
            <a:r>
              <a:rPr lang="en-US" sz="1200" dirty="0" err="1"/>
              <a:t>Commentaire</a:t>
            </a:r>
            <a:r>
              <a:rPr lang="en-US" sz="1200" dirty="0"/>
              <a:t> de </a:t>
            </a:r>
            <a:r>
              <a:rPr lang="en-US" sz="1200" dirty="0" err="1"/>
              <a:t>ligne</a:t>
            </a:r>
            <a:endParaRPr lang="en-US" sz="1200" dirty="0"/>
          </a:p>
          <a:p>
            <a:r>
              <a:rPr lang="en-US" sz="1200" dirty="0"/>
              <a:t> *</a:t>
            </a:r>
          </a:p>
          <a:p>
            <a:r>
              <a:rPr lang="en-US" sz="1200" dirty="0"/>
              <a:t> </a:t>
            </a:r>
            <a:r>
              <a:rPr lang="en-US" sz="1200" b="1" dirty="0"/>
              <a:t>PARAMETERS</a:t>
            </a:r>
            <a:r>
              <a:rPr lang="en-US" sz="1200" dirty="0"/>
              <a:t> </a:t>
            </a:r>
            <a:r>
              <a:rPr lang="en-US" sz="1200" dirty="0" err="1"/>
              <a:t>p_input</a:t>
            </a:r>
            <a:r>
              <a:rPr lang="en-US" sz="1200" dirty="0"/>
              <a:t>(16) </a:t>
            </a:r>
            <a:r>
              <a:rPr lang="en-US" sz="1200" b="1" dirty="0"/>
              <a:t>TYPE</a:t>
            </a:r>
            <a:r>
              <a:rPr lang="en-US" sz="1200" dirty="0"/>
              <a:t> c </a:t>
            </a:r>
            <a:r>
              <a:rPr lang="en-US" sz="1200" b="1" dirty="0"/>
              <a:t>DEFAULT</a:t>
            </a:r>
            <a:r>
              <a:rPr lang="en-US" sz="1200" dirty="0"/>
              <a:t> 'Hello World!'.</a:t>
            </a:r>
          </a:p>
          <a:p>
            <a:r>
              <a:rPr lang="en-US" sz="1200" dirty="0"/>
              <a:t> </a:t>
            </a:r>
          </a:p>
          <a:p>
            <a:r>
              <a:rPr lang="en-US" sz="1200" dirty="0"/>
              <a:t> *</a:t>
            </a:r>
          </a:p>
          <a:p>
            <a:r>
              <a:rPr lang="en-US" sz="1200" dirty="0"/>
              <a:t> *-- </a:t>
            </a:r>
            <a:r>
              <a:rPr lang="en-US" sz="1200" dirty="0" err="1"/>
              <a:t>Affichage</a:t>
            </a:r>
            <a:r>
              <a:rPr lang="en-US" sz="1200" dirty="0"/>
              <a:t> du </a:t>
            </a:r>
            <a:r>
              <a:rPr lang="en-US" sz="1200" dirty="0" err="1"/>
              <a:t>résultat</a:t>
            </a:r>
            <a:r>
              <a:rPr lang="en-US" sz="1200" dirty="0"/>
              <a:t>:</a:t>
            </a:r>
          </a:p>
          <a:p>
            <a:r>
              <a:rPr lang="en-US" sz="1200" dirty="0"/>
              <a:t> *</a:t>
            </a:r>
          </a:p>
          <a:p>
            <a:r>
              <a:rPr lang="en-US" sz="1200" dirty="0"/>
              <a:t>  </a:t>
            </a:r>
            <a:r>
              <a:rPr lang="en-US" sz="1200" b="1" dirty="0"/>
              <a:t>WRITE</a:t>
            </a:r>
            <a:r>
              <a:rPr lang="en-US" sz="1200" dirty="0"/>
              <a:t>: / '</a:t>
            </a:r>
            <a:r>
              <a:rPr lang="en-US" sz="1200" dirty="0" err="1"/>
              <a:t>L''entrée</a:t>
            </a:r>
            <a:r>
              <a:rPr lang="en-US" sz="1200" dirty="0"/>
              <a:t> </a:t>
            </a:r>
            <a:r>
              <a:rPr lang="en-US" sz="1200" dirty="0" err="1"/>
              <a:t>était</a:t>
            </a:r>
            <a:r>
              <a:rPr lang="en-US" sz="1200" dirty="0"/>
              <a:t>: ', </a:t>
            </a:r>
            <a:r>
              <a:rPr lang="en-US" sz="1200" dirty="0" err="1"/>
              <a:t>p_input</a:t>
            </a:r>
            <a:r>
              <a:rPr lang="en-US" dirty="0"/>
              <a:t>.</a:t>
            </a:r>
          </a:p>
        </p:txBody>
      </p:sp>
    </p:spTree>
    <p:extLst>
      <p:ext uri="{BB962C8B-B14F-4D97-AF65-F5344CB8AC3E}">
        <p14:creationId xmlns:p14="http://schemas.microsoft.com/office/powerpoint/2010/main" val="3445909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1000"/>
                                  </p:stCondLst>
                                  <p:childTnLst>
                                    <p:set>
                                      <p:cBhvr>
                                        <p:cTn id="6" dur="1" fill="hold">
                                          <p:stCondLst>
                                            <p:cond delay="0"/>
                                          </p:stCondLst>
                                        </p:cTn>
                                        <p:tgtEl>
                                          <p:spTgt spid="825346"/>
                                        </p:tgtEl>
                                        <p:attrNameLst>
                                          <p:attrName>style.visibility</p:attrName>
                                        </p:attrNameLst>
                                      </p:cBhvr>
                                      <p:to>
                                        <p:strVal val="visible"/>
                                      </p:to>
                                    </p:set>
                                    <p:animEffect transition="in" filter="randombar(vertical)">
                                      <p:cBhvr>
                                        <p:cTn id="7" dur="500"/>
                                        <p:tgtEl>
                                          <p:spTgt spid="825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4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767DF7C5-D0C8-7F44-A0FC-5168C4B39809}" type="slidenum">
              <a:rPr lang="fr-CA" sz="1200">
                <a:solidFill>
                  <a:schemeClr val="tx1"/>
                </a:solidFill>
                <a:latin typeface="Arial" charset="0"/>
              </a:rPr>
              <a:pPr eaLnBrk="1" hangingPunct="1"/>
              <a:t>39</a:t>
            </a:fld>
            <a:endParaRPr lang="fr-CA" sz="1200">
              <a:solidFill>
                <a:schemeClr val="tx1"/>
              </a:solidFill>
              <a:latin typeface="Arial" charset="0"/>
            </a:endParaRPr>
          </a:p>
        </p:txBody>
      </p:sp>
      <p:sp>
        <p:nvSpPr>
          <p:cNvPr id="33795" name="Espace réservé du pied de page 4"/>
          <p:cNvSpPr>
            <a:spLocks noGrp="1"/>
          </p:cNvSpPr>
          <p:nvPr>
            <p:ph type="ftr" sz="quarter" idx="12"/>
          </p:nvPr>
        </p:nvSpPr>
        <p:spPr/>
        <p:txBody>
          <a:bodyPr/>
          <a:lstStyle/>
          <a:p>
            <a:pPr>
              <a:defRPr/>
            </a:pPr>
            <a:endParaRPr lang="fr-CA" smtClean="0"/>
          </a:p>
        </p:txBody>
      </p:sp>
      <p:sp>
        <p:nvSpPr>
          <p:cNvPr id="829442" name="Text Box 2"/>
          <p:cNvSpPr txBox="1">
            <a:spLocks noChangeArrowheads="1"/>
          </p:cNvSpPr>
          <p:nvPr/>
        </p:nvSpPr>
        <p:spPr bwMode="auto">
          <a:xfrm>
            <a:off x="1066800" y="2971800"/>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77850" indent="-577850" eaLnBrk="0" hangingPunct="0">
              <a:tabLst>
                <a:tab pos="2289175" algn="l"/>
              </a:tabLst>
              <a:defRPr sz="2800">
                <a:solidFill>
                  <a:schemeClr val="hlink"/>
                </a:solidFill>
                <a:latin typeface="Garamond" charset="0"/>
                <a:ea typeface="ＭＳ Ｐゴシック" charset="0"/>
                <a:cs typeface="Arial" charset="0"/>
              </a:defRPr>
            </a:lvl1pPr>
            <a:lvl2pPr marL="742950" indent="-285750" eaLnBrk="0" hangingPunct="0">
              <a:tabLst>
                <a:tab pos="2289175" algn="l"/>
              </a:tabLst>
              <a:defRPr sz="2800">
                <a:solidFill>
                  <a:schemeClr val="hlink"/>
                </a:solidFill>
                <a:latin typeface="Garamond" charset="0"/>
                <a:ea typeface="Arial" charset="0"/>
                <a:cs typeface="Arial" charset="0"/>
              </a:defRPr>
            </a:lvl2pPr>
            <a:lvl3pPr marL="1143000" indent="-228600" eaLnBrk="0" hangingPunct="0">
              <a:tabLst>
                <a:tab pos="2289175" algn="l"/>
              </a:tabLst>
              <a:defRPr sz="2800">
                <a:solidFill>
                  <a:schemeClr val="hlink"/>
                </a:solidFill>
                <a:latin typeface="Garamond" charset="0"/>
                <a:ea typeface="Arial" charset="0"/>
                <a:cs typeface="Arial" charset="0"/>
              </a:defRPr>
            </a:lvl3pPr>
            <a:lvl4pPr marL="1600200" indent="-228600" eaLnBrk="0" hangingPunct="0">
              <a:tabLst>
                <a:tab pos="2289175" algn="l"/>
              </a:tabLst>
              <a:defRPr sz="2800">
                <a:solidFill>
                  <a:schemeClr val="hlink"/>
                </a:solidFill>
                <a:latin typeface="Garamond" charset="0"/>
                <a:ea typeface="Arial" charset="0"/>
                <a:cs typeface="Arial" charset="0"/>
              </a:defRPr>
            </a:lvl4pPr>
            <a:lvl5pPr marL="2057400" indent="-228600" eaLnBrk="0" hangingPunct="0">
              <a:tabLst>
                <a:tab pos="2289175" algn="l"/>
              </a:tabLst>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tabLst>
                <a:tab pos="2289175" algn="l"/>
              </a:tabLst>
              <a:defRPr sz="2800">
                <a:solidFill>
                  <a:schemeClr val="hlink"/>
                </a:solidFill>
                <a:latin typeface="Garamond" charset="0"/>
                <a:ea typeface="Arial" charset="0"/>
                <a:cs typeface="Arial" charset="0"/>
              </a:defRPr>
            </a:lvl9pPr>
          </a:lstStyle>
          <a:p>
            <a:endParaRPr kumimoji="1" lang="fr-CH" sz="1200" b="1">
              <a:solidFill>
                <a:schemeClr val="bg1"/>
              </a:solidFill>
              <a:latin typeface="Comic Sans MS" charset="0"/>
            </a:endParaRPr>
          </a:p>
          <a:p>
            <a:pPr>
              <a:lnSpc>
                <a:spcPct val="150000"/>
              </a:lnSpc>
            </a:pPr>
            <a:r>
              <a:rPr kumimoji="1" lang="fr-CA" sz="1200">
                <a:solidFill>
                  <a:schemeClr val="bg1"/>
                </a:solidFill>
                <a:latin typeface="Comic Sans MS" charset="0"/>
                <a:sym typeface="Monotype Sorts" charset="0"/>
              </a:rPr>
              <a:t>	</a:t>
            </a:r>
          </a:p>
        </p:txBody>
      </p:sp>
      <p:sp>
        <p:nvSpPr>
          <p:cNvPr id="34821" name="Rectangle 3"/>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34822" name="Rectangle 4"/>
          <p:cNvSpPr>
            <a:spLocks noChangeArrowheads="1"/>
          </p:cNvSpPr>
          <p:nvPr/>
        </p:nvSpPr>
        <p:spPr bwMode="auto">
          <a:xfrm>
            <a:off x="4479925" y="3146425"/>
            <a:ext cx="18415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lnSpc>
                <a:spcPct val="130000"/>
              </a:lnSpc>
              <a:spcBef>
                <a:spcPct val="85000"/>
              </a:spcBef>
            </a:pPr>
            <a:endParaRPr kumimoji="1" lang="fr-CH" sz="2400">
              <a:solidFill>
                <a:schemeClr val="bg1"/>
              </a:solidFill>
              <a:latin typeface="Times New Roman" charset="0"/>
            </a:endParaRPr>
          </a:p>
        </p:txBody>
      </p:sp>
      <p:sp>
        <p:nvSpPr>
          <p:cNvPr id="34823" name="Text Box 5"/>
          <p:cNvSpPr txBox="1">
            <a:spLocks noChangeArrowheads="1"/>
          </p:cNvSpPr>
          <p:nvPr/>
        </p:nvSpPr>
        <p:spPr bwMode="auto">
          <a:xfrm>
            <a:off x="304800" y="914400"/>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endParaRPr lang="fr-CH" sz="3000">
              <a:solidFill>
                <a:srgbClr val="FFCC00"/>
              </a:solidFill>
              <a:latin typeface="Times New Roman" charset="0"/>
            </a:endParaRPr>
          </a:p>
        </p:txBody>
      </p:sp>
      <p:sp>
        <p:nvSpPr>
          <p:cNvPr id="34824" name="Text Box 6"/>
          <p:cNvSpPr txBox="1">
            <a:spLocks noChangeArrowheads="1"/>
          </p:cNvSpPr>
          <p:nvPr/>
        </p:nvSpPr>
        <p:spPr bwMode="auto">
          <a:xfrm>
            <a:off x="1965325" y="2403475"/>
            <a:ext cx="5197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34825" name="Text Box 7"/>
          <p:cNvSpPr txBox="1">
            <a:spLocks noChangeArrowheads="1"/>
          </p:cNvSpPr>
          <p:nvPr/>
        </p:nvSpPr>
        <p:spPr bwMode="auto">
          <a:xfrm>
            <a:off x="2438400" y="2514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34826" name="Text Box 8"/>
          <p:cNvSpPr txBox="1">
            <a:spLocks noChangeArrowheads="1"/>
          </p:cNvSpPr>
          <p:nvPr/>
        </p:nvSpPr>
        <p:spPr bwMode="auto">
          <a:xfrm>
            <a:off x="898525" y="3013075"/>
            <a:ext cx="611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endParaRPr lang="fr-CA" sz="2400">
              <a:solidFill>
                <a:schemeClr val="tx1"/>
              </a:solidFill>
              <a:latin typeface="Times New Roman" charset="0"/>
            </a:endParaRPr>
          </a:p>
        </p:txBody>
      </p:sp>
      <p:sp>
        <p:nvSpPr>
          <p:cNvPr id="829449" name="Rectangle 9"/>
          <p:cNvSpPr>
            <a:spLocks noGrp="1" noChangeArrowheads="1"/>
          </p:cNvSpPr>
          <p:nvPr>
            <p:ph type="title"/>
          </p:nvPr>
        </p:nvSpPr>
        <p:spPr>
          <a:xfrm>
            <a:off x="250825" y="1773238"/>
            <a:ext cx="2808288" cy="1143000"/>
          </a:xfrm>
        </p:spPr>
        <p:txBody>
          <a:bodyPr/>
          <a:lstStyle/>
          <a:p>
            <a:pPr eaLnBrk="1" hangingPunct="1"/>
            <a:r>
              <a:rPr lang="fr-CA" sz="2800">
                <a:latin typeface="Garamond" charset="0"/>
              </a:rPr>
              <a:t>Interface à SAP</a:t>
            </a:r>
            <a:br>
              <a:rPr lang="fr-CA" sz="2800">
                <a:latin typeface="Garamond" charset="0"/>
              </a:rPr>
            </a:br>
            <a:r>
              <a:rPr lang="fr-CA" sz="2000">
                <a:latin typeface="Garamond" charset="0"/>
              </a:rPr>
              <a:t>BUSINESS CONNECTOR</a:t>
            </a:r>
          </a:p>
        </p:txBody>
      </p:sp>
      <p:sp>
        <p:nvSpPr>
          <p:cNvPr id="829450" name="AutoShape 10"/>
          <p:cNvSpPr>
            <a:spLocks noChangeArrowheads="1"/>
          </p:cNvSpPr>
          <p:nvPr/>
        </p:nvSpPr>
        <p:spPr bwMode="auto">
          <a:xfrm>
            <a:off x="457200" y="4953000"/>
            <a:ext cx="2133600" cy="1066800"/>
          </a:xfrm>
          <a:prstGeom prst="flowChartPredefinedProcess">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fr-CA">
              <a:latin typeface="Garamond" pitchFamily="18" charset="0"/>
              <a:ea typeface="+mn-ea"/>
              <a:cs typeface="+mn-cs"/>
            </a:endParaRPr>
          </a:p>
        </p:txBody>
      </p:sp>
      <p:sp>
        <p:nvSpPr>
          <p:cNvPr id="829451" name="AutoShape 11"/>
          <p:cNvSpPr>
            <a:spLocks noChangeArrowheads="1"/>
          </p:cNvSpPr>
          <p:nvPr/>
        </p:nvSpPr>
        <p:spPr bwMode="auto">
          <a:xfrm>
            <a:off x="6477000" y="4953000"/>
            <a:ext cx="2133600" cy="1066800"/>
          </a:xfrm>
          <a:prstGeom prst="flowChartPredefinedProcess">
            <a:avLst/>
          </a:prstGeom>
          <a:noFill/>
          <a:ln w="9525">
            <a:solidFill>
              <a:schemeClr val="tx1"/>
            </a:solidFill>
            <a:miter lim="800000"/>
            <a:headEnd/>
            <a:tailEnd/>
          </a:ln>
          <a:effectLst>
            <a:prstShdw prst="shdw18" dist="17961" dir="13500000">
              <a:schemeClr val="tx1">
                <a:gamma/>
                <a:shade val="60000"/>
                <a:invGamma/>
              </a:schemeClr>
            </a:prstShdw>
          </a:effectLst>
        </p:spPr>
        <p:txBody>
          <a:bodyPr wrap="none" anchor="ctr"/>
          <a:lstStyle/>
          <a:p>
            <a:pPr>
              <a:defRPr/>
            </a:pPr>
            <a:endParaRPr lang="fr-CA">
              <a:latin typeface="Garamond" pitchFamily="18" charset="0"/>
              <a:ea typeface="+mn-ea"/>
              <a:cs typeface="+mn-cs"/>
            </a:endParaRPr>
          </a:p>
        </p:txBody>
      </p:sp>
      <p:sp>
        <p:nvSpPr>
          <p:cNvPr id="34830" name="AutoShape 12"/>
          <p:cNvSpPr>
            <a:spLocks noChangeArrowheads="1"/>
          </p:cNvSpPr>
          <p:nvPr/>
        </p:nvSpPr>
        <p:spPr bwMode="auto">
          <a:xfrm>
            <a:off x="3352800" y="5029200"/>
            <a:ext cx="1143000" cy="914400"/>
          </a:xfrm>
          <a:prstGeom prst="flowChartProcess">
            <a:avLst/>
          </a:prstGeom>
          <a:noFill/>
          <a:ln w="9525">
            <a:solidFill>
              <a:schemeClr val="tx1"/>
            </a:solidFill>
            <a:miter lim="800000"/>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p>
            <a:endParaRPr lang="fr-CA"/>
          </a:p>
        </p:txBody>
      </p:sp>
      <p:sp>
        <p:nvSpPr>
          <p:cNvPr id="34831" name="Rectangle 13"/>
          <p:cNvSpPr>
            <a:spLocks noChangeArrowheads="1"/>
          </p:cNvSpPr>
          <p:nvPr/>
        </p:nvSpPr>
        <p:spPr bwMode="auto">
          <a:xfrm>
            <a:off x="5105400" y="5257800"/>
            <a:ext cx="1066800" cy="577850"/>
          </a:xfrm>
          <a:prstGeom prst="rect">
            <a:avLst/>
          </a:prstGeom>
          <a:noFill/>
          <a:ln w="9525">
            <a:solidFill>
              <a:schemeClr val="tx1"/>
            </a:solidFill>
            <a:miter lim="800000"/>
            <a:headEnd/>
            <a:tailEnd/>
          </a:ln>
          <a:scene3d>
            <a:camera prst="legacyObliqueTopRight"/>
            <a:lightRig rig="legacyFlat3" dir="b"/>
          </a:scene3d>
          <a:sp3d extrusionH="4302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p>
            <a:pPr algn="ctr"/>
            <a:r>
              <a:rPr lang="fr-CA" sz="2400" dirty="0">
                <a:solidFill>
                  <a:schemeClr val="tx1"/>
                </a:solidFill>
                <a:latin typeface="Times New Roman" charset="0"/>
              </a:rPr>
              <a:t>XML</a:t>
            </a:r>
          </a:p>
        </p:txBody>
      </p:sp>
      <p:sp>
        <p:nvSpPr>
          <p:cNvPr id="34832" name="Rectangle 14"/>
          <p:cNvSpPr>
            <a:spLocks noChangeArrowheads="1"/>
          </p:cNvSpPr>
          <p:nvPr/>
        </p:nvSpPr>
        <p:spPr bwMode="auto">
          <a:xfrm>
            <a:off x="3733800" y="2133600"/>
            <a:ext cx="1981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CA"/>
          </a:p>
        </p:txBody>
      </p:sp>
      <p:sp>
        <p:nvSpPr>
          <p:cNvPr id="34833" name="AutoShape 15"/>
          <p:cNvSpPr>
            <a:spLocks noChangeArrowheads="1"/>
          </p:cNvSpPr>
          <p:nvPr/>
        </p:nvSpPr>
        <p:spPr bwMode="auto">
          <a:xfrm>
            <a:off x="4267200" y="2590800"/>
            <a:ext cx="990600" cy="685800"/>
          </a:xfrm>
          <a:prstGeom prst="cube">
            <a:avLst>
              <a:gd name="adj" fmla="val 25000"/>
            </a:avLst>
          </a:prstGeom>
          <a:noFill/>
          <a:ln w="9525">
            <a:solidFill>
              <a:schemeClr val="tx1"/>
            </a:solidFill>
            <a:miter lim="800000"/>
            <a:headEnd/>
            <a:tailEnd/>
          </a:ln>
          <a:effectLst>
            <a:prstShdw prst="shdw13" dist="53882" dir="13500000">
              <a:schemeClr val="bg2">
                <a:alpha val="74998"/>
              </a:schemeClr>
            </a:prstShdw>
          </a:effectLst>
          <a:extLst>
            <a:ext uri="{909E8E84-426E-40dd-AFC4-6F175D3DCCD1}">
              <a14:hiddenFill xmlns:a14="http://schemas.microsoft.com/office/drawing/2010/main">
                <a:solidFill>
                  <a:srgbClr val="FFFFFF"/>
                </a:solidFill>
              </a14:hiddenFill>
            </a:ext>
          </a:extLst>
        </p:spPr>
        <p:txBody>
          <a:bodyPr wrap="none" anchor="ctr"/>
          <a:lstStyle/>
          <a:p>
            <a:endParaRPr lang="fr-CA"/>
          </a:p>
        </p:txBody>
      </p:sp>
      <p:cxnSp>
        <p:nvCxnSpPr>
          <p:cNvPr id="34834" name="AutoShape 16"/>
          <p:cNvCxnSpPr>
            <a:cxnSpLocks noChangeShapeType="1"/>
            <a:stCxn id="829450" idx="0"/>
            <a:endCxn id="34832" idx="1"/>
          </p:cNvCxnSpPr>
          <p:nvPr/>
        </p:nvCxnSpPr>
        <p:spPr bwMode="auto">
          <a:xfrm flipV="1">
            <a:off x="1524000" y="2857500"/>
            <a:ext cx="2209800" cy="2095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835" name="AutoShape 17"/>
          <p:cNvCxnSpPr>
            <a:cxnSpLocks noChangeShapeType="1"/>
            <a:stCxn id="34832" idx="3"/>
            <a:endCxn id="829451" idx="0"/>
          </p:cNvCxnSpPr>
          <p:nvPr/>
        </p:nvCxnSpPr>
        <p:spPr bwMode="auto">
          <a:xfrm>
            <a:off x="5715000" y="2857500"/>
            <a:ext cx="1828800" cy="2095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18"/>
          <p:cNvCxnSpPr>
            <a:cxnSpLocks noChangeShapeType="1"/>
            <a:stCxn id="829450" idx="3"/>
            <a:endCxn id="34830" idx="1"/>
          </p:cNvCxnSpPr>
          <p:nvPr/>
        </p:nvCxnSpPr>
        <p:spPr bwMode="auto">
          <a:xfrm>
            <a:off x="2590800" y="5486400"/>
            <a:ext cx="762000"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4837" name="AutoShape 19"/>
          <p:cNvCxnSpPr>
            <a:cxnSpLocks noChangeShapeType="1"/>
            <a:stCxn id="34831" idx="1"/>
            <a:endCxn id="34830" idx="3"/>
          </p:cNvCxnSpPr>
          <p:nvPr/>
        </p:nvCxnSpPr>
        <p:spPr bwMode="auto">
          <a:xfrm flipH="1" flipV="1">
            <a:off x="4495800" y="5486400"/>
            <a:ext cx="609600" cy="60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8" name="AutoShape 20"/>
          <p:cNvCxnSpPr>
            <a:cxnSpLocks noChangeShapeType="1"/>
            <a:stCxn id="34831" idx="3"/>
            <a:endCxn id="829451" idx="1"/>
          </p:cNvCxnSpPr>
          <p:nvPr/>
        </p:nvCxnSpPr>
        <p:spPr bwMode="auto">
          <a:xfrm flipV="1">
            <a:off x="6172200" y="5486400"/>
            <a:ext cx="304800" cy="603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9" name="Text Box 21"/>
          <p:cNvSpPr txBox="1">
            <a:spLocks noChangeArrowheads="1"/>
          </p:cNvSpPr>
          <p:nvPr/>
        </p:nvSpPr>
        <p:spPr bwMode="auto">
          <a:xfrm>
            <a:off x="974725" y="5219700"/>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Times New Roman" charset="0"/>
              </a:rPr>
              <a:t>Système</a:t>
            </a:r>
          </a:p>
          <a:p>
            <a:pPr eaLnBrk="1" hangingPunct="1"/>
            <a:r>
              <a:rPr lang="fr-CA" sz="1800">
                <a:solidFill>
                  <a:schemeClr val="tx1"/>
                </a:solidFill>
                <a:latin typeface="Times New Roman" charset="0"/>
              </a:rPr>
              <a:t>SAP</a:t>
            </a:r>
          </a:p>
        </p:txBody>
      </p:sp>
      <p:sp>
        <p:nvSpPr>
          <p:cNvPr id="34840" name="Text Box 22"/>
          <p:cNvSpPr txBox="1">
            <a:spLocks noChangeArrowheads="1"/>
          </p:cNvSpPr>
          <p:nvPr/>
        </p:nvSpPr>
        <p:spPr bwMode="auto">
          <a:xfrm>
            <a:off x="3429000" y="5105400"/>
            <a:ext cx="1271588"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Times New Roman" charset="0"/>
              </a:rPr>
              <a:t>SAP</a:t>
            </a:r>
          </a:p>
          <a:p>
            <a:pPr eaLnBrk="1" hangingPunct="1"/>
            <a:r>
              <a:rPr lang="fr-CA" sz="1400">
                <a:solidFill>
                  <a:schemeClr val="tx1"/>
                </a:solidFill>
                <a:latin typeface="Times New Roman" charset="0"/>
              </a:rPr>
              <a:t>BUSINESS</a:t>
            </a:r>
          </a:p>
          <a:p>
            <a:pPr eaLnBrk="1" hangingPunct="1"/>
            <a:r>
              <a:rPr lang="fr-CA" sz="1400">
                <a:solidFill>
                  <a:schemeClr val="tx1"/>
                </a:solidFill>
                <a:latin typeface="Times New Roman" charset="0"/>
              </a:rPr>
              <a:t>CONNECTOR</a:t>
            </a:r>
          </a:p>
        </p:txBody>
      </p:sp>
      <p:sp>
        <p:nvSpPr>
          <p:cNvPr id="34841" name="Text Box 23"/>
          <p:cNvSpPr txBox="1">
            <a:spLocks noChangeArrowheads="1"/>
          </p:cNvSpPr>
          <p:nvPr/>
        </p:nvSpPr>
        <p:spPr bwMode="auto">
          <a:xfrm>
            <a:off x="6994525" y="5319713"/>
            <a:ext cx="9556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Système</a:t>
            </a:r>
          </a:p>
          <a:p>
            <a:pPr eaLnBrk="1" hangingPunct="1"/>
            <a:r>
              <a:rPr lang="fr-CA" sz="1600">
                <a:solidFill>
                  <a:schemeClr val="tx1"/>
                </a:solidFill>
                <a:latin typeface="Times New Roman" charset="0"/>
              </a:rPr>
              <a:t>Non SAP</a:t>
            </a:r>
          </a:p>
        </p:txBody>
      </p:sp>
      <p:sp>
        <p:nvSpPr>
          <p:cNvPr id="34842" name="Text Box 24"/>
          <p:cNvSpPr txBox="1">
            <a:spLocks noChangeArrowheads="1"/>
          </p:cNvSpPr>
          <p:nvPr/>
        </p:nvSpPr>
        <p:spPr bwMode="auto">
          <a:xfrm>
            <a:off x="4953000" y="5791200"/>
            <a:ext cx="1249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400">
                <a:solidFill>
                  <a:schemeClr val="tx1"/>
                </a:solidFill>
                <a:latin typeface="Times New Roman" charset="0"/>
              </a:rPr>
              <a:t>Message XML</a:t>
            </a:r>
          </a:p>
        </p:txBody>
      </p:sp>
      <p:sp>
        <p:nvSpPr>
          <p:cNvPr id="34843" name="Text Box 25"/>
          <p:cNvSpPr txBox="1">
            <a:spLocks noChangeArrowheads="1"/>
          </p:cNvSpPr>
          <p:nvPr/>
        </p:nvSpPr>
        <p:spPr bwMode="auto">
          <a:xfrm>
            <a:off x="4098925" y="1509713"/>
            <a:ext cx="14335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Référentiel</a:t>
            </a:r>
          </a:p>
          <a:p>
            <a:pPr eaLnBrk="1" hangingPunct="1"/>
            <a:r>
              <a:rPr lang="fr-CA" sz="1600">
                <a:solidFill>
                  <a:schemeClr val="tx1"/>
                </a:solidFill>
                <a:latin typeface="Times New Roman" charset="0"/>
              </a:rPr>
              <a:t>Interface   SAP</a:t>
            </a:r>
          </a:p>
        </p:txBody>
      </p:sp>
      <p:sp>
        <p:nvSpPr>
          <p:cNvPr id="34844" name="Text Box 26"/>
          <p:cNvSpPr txBox="1">
            <a:spLocks noChangeArrowheads="1"/>
          </p:cNvSpPr>
          <p:nvPr/>
        </p:nvSpPr>
        <p:spPr bwMode="auto">
          <a:xfrm>
            <a:off x="4403725" y="2728913"/>
            <a:ext cx="7953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XML</a:t>
            </a:r>
          </a:p>
          <a:p>
            <a:pPr eaLnBrk="1" hangingPunct="1"/>
            <a:r>
              <a:rPr lang="fr-CA" sz="1600">
                <a:solidFill>
                  <a:schemeClr val="tx1"/>
                </a:solidFill>
                <a:latin typeface="Times New Roman" charset="0"/>
              </a:rPr>
              <a:t>schéma</a:t>
            </a:r>
          </a:p>
        </p:txBody>
      </p:sp>
      <p:sp>
        <p:nvSpPr>
          <p:cNvPr id="34845" name="Text Box 27"/>
          <p:cNvSpPr txBox="1">
            <a:spLocks noChangeArrowheads="1"/>
          </p:cNvSpPr>
          <p:nvPr/>
        </p:nvSpPr>
        <p:spPr bwMode="auto">
          <a:xfrm>
            <a:off x="6537325" y="3490913"/>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Accès</a:t>
            </a:r>
          </a:p>
        </p:txBody>
      </p:sp>
      <p:cxnSp>
        <p:nvCxnSpPr>
          <p:cNvPr id="34846" name="AutoShape 28"/>
          <p:cNvCxnSpPr>
            <a:cxnSpLocks noChangeShapeType="1"/>
          </p:cNvCxnSpPr>
          <p:nvPr/>
        </p:nvCxnSpPr>
        <p:spPr bwMode="auto">
          <a:xfrm>
            <a:off x="1295400" y="6477000"/>
            <a:ext cx="5943600" cy="0"/>
          </a:xfrm>
          <a:prstGeom prst="straightConnector1">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4847" name="Text Box 29"/>
          <p:cNvSpPr txBox="1">
            <a:spLocks noChangeArrowheads="1"/>
          </p:cNvSpPr>
          <p:nvPr/>
        </p:nvSpPr>
        <p:spPr bwMode="auto">
          <a:xfrm>
            <a:off x="2438400" y="6096000"/>
            <a:ext cx="3287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Application Link Enabling ( ALE)</a:t>
            </a:r>
          </a:p>
        </p:txBody>
      </p:sp>
      <p:sp>
        <p:nvSpPr>
          <p:cNvPr id="34848" name="Text Box 30"/>
          <p:cNvSpPr txBox="1">
            <a:spLocks noChangeArrowheads="1"/>
          </p:cNvSpPr>
          <p:nvPr/>
        </p:nvSpPr>
        <p:spPr bwMode="auto">
          <a:xfrm>
            <a:off x="1447800" y="34290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800">
                <a:solidFill>
                  <a:schemeClr val="tx1"/>
                </a:solidFill>
                <a:latin typeface="Times New Roman" charset="0"/>
              </a:rPr>
              <a:t>Publication</a:t>
            </a:r>
          </a:p>
        </p:txBody>
      </p:sp>
      <p:sp>
        <p:nvSpPr>
          <p:cNvPr id="34849" name="Text Box 31"/>
          <p:cNvSpPr txBox="1">
            <a:spLocks noChangeArrowheads="1"/>
          </p:cNvSpPr>
          <p:nvPr/>
        </p:nvSpPr>
        <p:spPr bwMode="auto">
          <a:xfrm>
            <a:off x="3505200" y="4572000"/>
            <a:ext cx="1111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fr-CA" sz="1600">
                <a:solidFill>
                  <a:schemeClr val="tx1"/>
                </a:solidFill>
                <a:latin typeface="Times New Roman" charset="0"/>
              </a:rPr>
              <a:t>Documents</a:t>
            </a:r>
          </a:p>
        </p:txBody>
      </p:sp>
      <p:sp>
        <p:nvSpPr>
          <p:cNvPr id="829472" name="Rectangle 32"/>
          <p:cNvSpPr>
            <a:spLocks noChangeArrowheads="1"/>
          </p:cNvSpPr>
          <p:nvPr/>
        </p:nvSpPr>
        <p:spPr bwMode="auto">
          <a:xfrm>
            <a:off x="2928560" y="946150"/>
            <a:ext cx="6182480" cy="523220"/>
          </a:xfrm>
          <a:prstGeom prst="rect">
            <a:avLst/>
          </a:prstGeom>
          <a:noFill/>
          <a:ln w="9525">
            <a:noFill/>
            <a:miter lim="800000"/>
            <a:headEnd/>
            <a:tailEnd/>
          </a:ln>
          <a:effectLst/>
        </p:spPr>
        <p:txBody>
          <a:bodyPr wrap="square">
            <a:spAutoFit/>
          </a:bodyPr>
          <a:lstStyle/>
          <a:p>
            <a:r>
              <a:rPr lang="fr-CA" sz="2800" b="1" dirty="0">
                <a:effectLst>
                  <a:outerShdw blurRad="38100" dist="38100" dir="2700000" algn="tl">
                    <a:srgbClr val="000000"/>
                  </a:outerShdw>
                </a:effectLst>
              </a:rPr>
              <a:t>Description d’un environnement   SAP</a:t>
            </a:r>
          </a:p>
        </p:txBody>
      </p:sp>
      <p:pic>
        <p:nvPicPr>
          <p:cNvPr id="35"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49555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5" fill="hold" grpId="0" nodeType="afterEffect">
                                  <p:stCondLst>
                                    <p:cond delay="1000"/>
                                  </p:stCondLst>
                                  <p:childTnLst>
                                    <p:set>
                                      <p:cBhvr>
                                        <p:cTn id="6" dur="1" fill="hold">
                                          <p:stCondLst>
                                            <p:cond delay="0"/>
                                          </p:stCondLst>
                                        </p:cTn>
                                        <p:tgtEl>
                                          <p:spTgt spid="829442"/>
                                        </p:tgtEl>
                                        <p:attrNameLst>
                                          <p:attrName>style.visibility</p:attrName>
                                        </p:attrNameLst>
                                      </p:cBhvr>
                                      <p:to>
                                        <p:strVal val="visible"/>
                                      </p:to>
                                    </p:set>
                                    <p:animEffect transition="in" filter="randombar(vertical)">
                                      <p:cBhvr>
                                        <p:cTn id="7" dur="500"/>
                                        <p:tgtEl>
                                          <p:spTgt spid="829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923268"/>
            <a:ext cx="8229600" cy="1143000"/>
          </a:xfrm>
        </p:spPr>
        <p:txBody>
          <a:bodyPr/>
          <a:lstStyle/>
          <a:p>
            <a:pPr eaLnBrk="1" hangingPunct="1"/>
            <a:r>
              <a:rPr lang="fr-CA" dirty="0">
                <a:effectLst>
                  <a:outerShdw blurRad="38100" dist="38100" dir="2700000" algn="tl">
                    <a:srgbClr val="DDDDDD"/>
                  </a:outerShdw>
                </a:effectLst>
                <a:latin typeface="Arial" charset="0"/>
                <a:ea typeface="MS PGothic" charset="0"/>
              </a:rPr>
              <a:t>Plan </a:t>
            </a:r>
            <a:r>
              <a:rPr lang="fr-CA" dirty="0" smtClean="0">
                <a:effectLst>
                  <a:outerShdw blurRad="38100" dist="38100" dir="2700000" algn="tl">
                    <a:srgbClr val="DDDDDD"/>
                  </a:outerShdw>
                </a:effectLst>
                <a:latin typeface="Arial" charset="0"/>
                <a:ea typeface="MS PGothic" charset="0"/>
              </a:rPr>
              <a:t>de la séance</a:t>
            </a:r>
            <a:r>
              <a:rPr lang="fr-CA" dirty="0" smtClean="0">
                <a:effectLst>
                  <a:outerShdw blurRad="38100" dist="38100" dir="2700000" algn="tl">
                    <a:srgbClr val="DDDDDD"/>
                  </a:outerShdw>
                </a:effectLst>
                <a:latin typeface="Arial" charset="0"/>
                <a:ea typeface="MS PGothic" charset="0"/>
              </a:rPr>
              <a:t>-11</a:t>
            </a:r>
            <a:endParaRPr lang="fr-CA" dirty="0">
              <a:effectLst>
                <a:outerShdw blurRad="38100" dist="38100" dir="2700000" algn="tl">
                  <a:srgbClr val="DDDDDD"/>
                </a:outerShdw>
              </a:effectLst>
              <a:latin typeface="Arial" charset="0"/>
              <a:ea typeface="MS PGothic" charset="0"/>
            </a:endParaRPr>
          </a:p>
        </p:txBody>
      </p:sp>
      <p:sp>
        <p:nvSpPr>
          <p:cNvPr id="14339" name="Rectangle 6"/>
          <p:cNvSpPr>
            <a:spLocks noGrp="1" noChangeArrowheads="1"/>
          </p:cNvSpPr>
          <p:nvPr>
            <p:ph idx="1"/>
            <p:custDataLst>
              <p:tags r:id="rId2"/>
            </p:custDataLst>
          </p:nvPr>
        </p:nvSpPr>
        <p:spPr>
          <a:xfrm>
            <a:off x="380566" y="2228319"/>
            <a:ext cx="8229600" cy="4525963"/>
          </a:xfrm>
        </p:spPr>
        <p:txBody>
          <a:bodyPr/>
          <a:lstStyle/>
          <a:p>
            <a:r>
              <a:rPr lang="fr-CA" dirty="0" smtClean="0">
                <a:latin typeface="Arial" charset="0"/>
              </a:rPr>
              <a:t>Retour séance</a:t>
            </a:r>
            <a:r>
              <a:rPr lang="fr-CA" dirty="0" smtClean="0">
                <a:latin typeface="Arial" charset="0"/>
              </a:rPr>
              <a:t>-10</a:t>
            </a:r>
            <a:endParaRPr lang="fr-CA" dirty="0">
              <a:latin typeface="Arial" charset="0"/>
            </a:endParaRPr>
          </a:p>
          <a:p>
            <a:r>
              <a:rPr lang="fr-CA" sz="3600" b="1" dirty="0"/>
              <a:t>Le </a:t>
            </a:r>
            <a:r>
              <a:rPr lang="fr-CA" sz="3600" b="1" dirty="0" smtClean="0"/>
              <a:t>système intégré́ </a:t>
            </a:r>
            <a:r>
              <a:rPr lang="fr-CA" sz="3600" b="1" dirty="0"/>
              <a:t>d’entreprise (SAP) </a:t>
            </a:r>
          </a:p>
          <a:p>
            <a:r>
              <a:rPr lang="fr-CA" dirty="0"/>
              <a:t> La </a:t>
            </a:r>
            <a:r>
              <a:rPr lang="fr-CA" dirty="0" smtClean="0"/>
              <a:t>méthodologie </a:t>
            </a:r>
            <a:r>
              <a:rPr lang="fr-CA" dirty="0"/>
              <a:t>d’implantation d’un ERP (ASAP) </a:t>
            </a:r>
          </a:p>
          <a:p>
            <a:r>
              <a:rPr lang="fr-CA" dirty="0"/>
              <a:t> Le </a:t>
            </a:r>
            <a:r>
              <a:rPr lang="fr-CA" dirty="0" smtClean="0"/>
              <a:t>développement </a:t>
            </a:r>
            <a:r>
              <a:rPr lang="fr-CA" dirty="0"/>
              <a:t>qui entoure le ERP (ABAP) </a:t>
            </a:r>
          </a:p>
          <a:p>
            <a:pPr eaLnBrk="1" hangingPunct="1"/>
            <a:endParaRPr lang="fr-CA" dirty="0">
              <a:latin typeface="Arial" charset="0"/>
              <a:ea typeface="MS PGothic" charset="0"/>
            </a:endParaRPr>
          </a:p>
        </p:txBody>
      </p:sp>
      <p:sp>
        <p:nvSpPr>
          <p:cNvPr id="14340" name="Espace réservé du pied de page 4"/>
          <p:cNvSpPr>
            <a:spLocks noGrp="1"/>
          </p:cNvSpPr>
          <p:nvPr>
            <p:ph type="ftr" sz="quarter" idx="10"/>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4"/>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4</a:t>
            </a:fld>
            <a:endParaRPr lang="en-US" sz="1000"/>
          </a:p>
        </p:txBody>
      </p:sp>
      <p:pic>
        <p:nvPicPr>
          <p:cNvPr id="6" name="Image 5" descr="UdeS_coul_300dpi.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46030423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41DE3322-CB10-B34B-9985-7B5B555B217C}" type="slidenum">
              <a:rPr lang="fr-CA" sz="1200">
                <a:solidFill>
                  <a:schemeClr val="tx1"/>
                </a:solidFill>
                <a:latin typeface="Arial" charset="0"/>
              </a:rPr>
              <a:pPr eaLnBrk="1" hangingPunct="1"/>
              <a:t>40</a:t>
            </a:fld>
            <a:endParaRPr lang="fr-CA" sz="1200">
              <a:solidFill>
                <a:schemeClr val="tx1"/>
              </a:solidFill>
              <a:latin typeface="Arial" charset="0"/>
            </a:endParaRPr>
          </a:p>
        </p:txBody>
      </p:sp>
      <p:sp>
        <p:nvSpPr>
          <p:cNvPr id="34819" name="Espace réservé du pied de page 5"/>
          <p:cNvSpPr>
            <a:spLocks noGrp="1"/>
          </p:cNvSpPr>
          <p:nvPr>
            <p:ph type="ftr" sz="quarter" idx="12"/>
          </p:nvPr>
        </p:nvSpPr>
        <p:spPr/>
        <p:txBody>
          <a:bodyPr/>
          <a:lstStyle/>
          <a:p>
            <a:pPr>
              <a:defRPr/>
            </a:pPr>
            <a:endParaRPr lang="fr-CA" smtClean="0"/>
          </a:p>
        </p:txBody>
      </p:sp>
      <p:sp>
        <p:nvSpPr>
          <p:cNvPr id="846850" name="Rectangle 2"/>
          <p:cNvSpPr>
            <a:spLocks noGrp="1" noRot="1" noChangeArrowheads="1"/>
          </p:cNvSpPr>
          <p:nvPr>
            <p:ph type="title"/>
          </p:nvPr>
        </p:nvSpPr>
        <p:spPr>
          <a:xfrm>
            <a:off x="1651000" y="469900"/>
            <a:ext cx="6883400" cy="1431925"/>
          </a:xfrm>
        </p:spPr>
        <p:txBody>
          <a:bodyPr/>
          <a:lstStyle/>
          <a:p>
            <a:pPr eaLnBrk="1" hangingPunct="1">
              <a:defRPr/>
            </a:pPr>
            <a:r>
              <a:rPr lang="fr-CH" sz="4000" b="1" dirty="0" smtClean="0">
                <a:solidFill>
                  <a:srgbClr val="000000"/>
                </a:solidFill>
                <a:ea typeface="+mj-ea"/>
              </a:rPr>
              <a:t>ERP</a:t>
            </a:r>
            <a:br>
              <a:rPr lang="fr-CH" sz="4000" b="1" dirty="0" smtClean="0">
                <a:solidFill>
                  <a:srgbClr val="000000"/>
                </a:solidFill>
                <a:ea typeface="+mj-ea"/>
              </a:rPr>
            </a:br>
            <a:r>
              <a:rPr lang="fr-CH" sz="3200" b="1" dirty="0" smtClean="0">
                <a:solidFill>
                  <a:srgbClr val="000000"/>
                </a:solidFill>
                <a:ea typeface="+mj-ea"/>
              </a:rPr>
              <a:t>Exercice-1</a:t>
            </a:r>
            <a:endParaRPr lang="fr-CH" sz="4000" b="1" dirty="0" smtClean="0">
              <a:solidFill>
                <a:srgbClr val="000000"/>
              </a:solidFill>
              <a:ea typeface="+mj-ea"/>
            </a:endParaRPr>
          </a:p>
        </p:txBody>
      </p:sp>
      <p:sp>
        <p:nvSpPr>
          <p:cNvPr id="846851" name="Rectangle 3"/>
          <p:cNvSpPr>
            <a:spLocks noGrp="1" noChangeArrowheads="1"/>
          </p:cNvSpPr>
          <p:nvPr>
            <p:ph type="body" idx="1"/>
          </p:nvPr>
        </p:nvSpPr>
        <p:spPr>
          <a:xfrm>
            <a:off x="279400" y="2098675"/>
            <a:ext cx="8763000" cy="4114800"/>
          </a:xfrm>
          <a:ln w="38100"/>
        </p:spPr>
        <p:txBody>
          <a:bodyPr>
            <a:normAutofit fontScale="85000" lnSpcReduction="20000"/>
          </a:bodyPr>
          <a:lstStyle/>
          <a:p>
            <a:pPr eaLnBrk="1" hangingPunct="1"/>
            <a:r>
              <a:rPr lang="fr-CH" b="1" dirty="0">
                <a:latin typeface="Garamond" charset="0"/>
              </a:rPr>
              <a:t>Vous avez à justifier au président de votre organisation les avantages de l’implémentation d’un ERP dans l’organisation.</a:t>
            </a:r>
          </a:p>
          <a:p>
            <a:pPr eaLnBrk="1" hangingPunct="1"/>
            <a:r>
              <a:rPr lang="fr-CH" b="1" dirty="0">
                <a:latin typeface="Garamond" charset="0"/>
              </a:rPr>
              <a:t>Suite aux connaissances acquise dans le cours, quelles seraient vos arguments pour initier le projet dans l’organisation </a:t>
            </a:r>
            <a:r>
              <a:rPr lang="fr-CH" b="1" dirty="0" smtClean="0">
                <a:latin typeface="Garamond" charset="0"/>
              </a:rPr>
              <a:t>?</a:t>
            </a:r>
          </a:p>
          <a:p>
            <a:pPr marL="0" indent="0" eaLnBrk="1" hangingPunct="1">
              <a:buNone/>
            </a:pPr>
            <a:endParaRPr lang="fr-CH" b="1" dirty="0">
              <a:latin typeface="Garamond" charset="0"/>
            </a:endParaRPr>
          </a:p>
          <a:p>
            <a:pPr lvl="1" eaLnBrk="1" hangingPunct="1"/>
            <a:r>
              <a:rPr lang="fr-CH" b="1" dirty="0">
                <a:latin typeface="Garamond" charset="0"/>
              </a:rPr>
              <a:t>Définir 2 arguments pour chacun des volets suivants:</a:t>
            </a:r>
          </a:p>
          <a:p>
            <a:pPr lvl="2" eaLnBrk="1" hangingPunct="1"/>
            <a:r>
              <a:rPr lang="fr-CH" sz="2600" b="1" dirty="0">
                <a:latin typeface="Garamond" charset="0"/>
              </a:rPr>
              <a:t>Gestion</a:t>
            </a:r>
          </a:p>
          <a:p>
            <a:pPr lvl="2" eaLnBrk="1" hangingPunct="1"/>
            <a:r>
              <a:rPr lang="fr-CH" sz="2600" b="1" dirty="0">
                <a:latin typeface="Garamond" charset="0"/>
              </a:rPr>
              <a:t>Organisation</a:t>
            </a:r>
          </a:p>
          <a:p>
            <a:pPr lvl="2" eaLnBrk="1" hangingPunct="1"/>
            <a:r>
              <a:rPr lang="fr-CH" sz="2600" b="1" dirty="0">
                <a:latin typeface="Garamond" charset="0"/>
              </a:rPr>
              <a:t>Technologies de l’information</a:t>
            </a:r>
          </a:p>
        </p:txBody>
      </p:sp>
      <p:pic>
        <p:nvPicPr>
          <p:cNvPr id="6" name="Image 5"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2919360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Espace réservé du pied de page 3"/>
          <p:cNvSpPr>
            <a:spLocks noGrp="1"/>
          </p:cNvSpPr>
          <p:nvPr>
            <p:ph type="ftr" sz="quarter" idx="10"/>
            <p:custDataLst>
              <p:tags r:id="rId1"/>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endParaRPr lang="fr-CA" sz="1200" dirty="0">
              <a:solidFill>
                <a:srgbClr val="A50021"/>
              </a:solidFill>
              <a:cs typeface="Arial" charset="0"/>
            </a:endParaRPr>
          </a:p>
        </p:txBody>
      </p:sp>
      <p:sp>
        <p:nvSpPr>
          <p:cNvPr id="65539" name="Espace réservé du numéro de diapositive 4"/>
          <p:cNvSpPr>
            <a:spLocks noGrp="1"/>
          </p:cNvSpPr>
          <p:nvPr>
            <p:ph type="sldNum" sz="quarter" idx="11"/>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a:defRPr sz="2000">
                <a:solidFill>
                  <a:schemeClr val="tx1"/>
                </a:solidFill>
                <a:latin typeface="Arial" charset="0"/>
                <a:ea typeface="MS PGothic" charset="0"/>
                <a:cs typeface="MS PGothic" charset="0"/>
              </a:defRPr>
            </a:lvl6pPr>
            <a:lvl7pPr marL="2971800">
              <a:defRPr sz="2000">
                <a:solidFill>
                  <a:schemeClr val="tx1"/>
                </a:solidFill>
                <a:latin typeface="Arial" charset="0"/>
                <a:ea typeface="MS PGothic" charset="0"/>
                <a:cs typeface="MS PGothic" charset="0"/>
              </a:defRPr>
            </a:lvl7pPr>
            <a:lvl8pPr marL="3429000">
              <a:defRPr sz="2000">
                <a:solidFill>
                  <a:schemeClr val="tx1"/>
                </a:solidFill>
                <a:latin typeface="Arial" charset="0"/>
                <a:ea typeface="MS PGothic" charset="0"/>
                <a:cs typeface="MS PGothic" charset="0"/>
              </a:defRPr>
            </a:lvl8pPr>
            <a:lvl9pPr marL="3886200">
              <a:defRPr sz="2000">
                <a:solidFill>
                  <a:schemeClr val="tx1"/>
                </a:solidFill>
                <a:latin typeface="Arial" charset="0"/>
                <a:ea typeface="MS PGothic" charset="0"/>
                <a:cs typeface="MS PGothic" charset="0"/>
              </a:defRPr>
            </a:lvl9pPr>
          </a:lstStyle>
          <a:p>
            <a:fld id="{F75A31E9-A482-4D47-9639-79F53AFA269A}" type="slidenum">
              <a:rPr lang="fr-CA" sz="1000">
                <a:cs typeface="Arial" charset="0"/>
              </a:rPr>
              <a:pPr/>
              <a:t>41</a:t>
            </a:fld>
            <a:endParaRPr lang="fr-CA" sz="1400">
              <a:cs typeface="Arial" charset="0"/>
            </a:endParaRPr>
          </a:p>
        </p:txBody>
      </p:sp>
      <p:sp>
        <p:nvSpPr>
          <p:cNvPr id="264194" name="Rectangle 2"/>
          <p:cNvSpPr>
            <a:spLocks noGrp="1" noChangeArrowheads="1"/>
          </p:cNvSpPr>
          <p:nvPr>
            <p:ph type="title"/>
            <p:custDataLst>
              <p:tags r:id="rId3"/>
            </p:custDataLst>
          </p:nvPr>
        </p:nvSpPr>
        <p:spPr>
          <a:xfrm>
            <a:off x="0" y="1433514"/>
            <a:ext cx="5816600" cy="1143000"/>
          </a:xfrm>
        </p:spPr>
        <p:txBody>
          <a:bodyPr/>
          <a:lstStyle/>
          <a:p>
            <a:r>
              <a:rPr lang="fr-CA" dirty="0">
                <a:effectLst>
                  <a:outerShdw blurRad="38100" dist="38100" dir="2700000" algn="tl">
                    <a:srgbClr val="DDDDDD"/>
                  </a:outerShdw>
                </a:effectLst>
                <a:latin typeface="Arial" charset="0"/>
                <a:ea typeface="MS PGothic" charset="0"/>
              </a:rPr>
              <a:t>Questions?</a:t>
            </a:r>
          </a:p>
        </p:txBody>
      </p:sp>
      <p:pic>
        <p:nvPicPr>
          <p:cNvPr id="65541" name="Picture 5" descr="MPj04395360000[1]"/>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228850" y="2560638"/>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descr="UdeS_coul_300dpi.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14300"/>
            <a:ext cx="2679700" cy="792094"/>
          </a:xfrm>
          <a:prstGeom prst="rect">
            <a:avLst/>
          </a:prstGeom>
        </p:spPr>
      </p:pic>
    </p:spTree>
    <p:extLst>
      <p:ext uri="{BB962C8B-B14F-4D97-AF65-F5344CB8AC3E}">
        <p14:creationId xmlns:p14="http://schemas.microsoft.com/office/powerpoint/2010/main" val="356682998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custDataLst>
              <p:tags r:id="rId1"/>
            </p:custDataLst>
          </p:nvPr>
        </p:nvSpPr>
        <p:spPr>
          <a:xfrm>
            <a:off x="295586" y="2752068"/>
            <a:ext cx="8229600" cy="1143000"/>
          </a:xfrm>
        </p:spPr>
        <p:txBody>
          <a:bodyPr>
            <a:normAutofit/>
          </a:bodyPr>
          <a:lstStyle/>
          <a:p>
            <a:pPr eaLnBrk="1" hangingPunct="1"/>
            <a:r>
              <a:rPr lang="fr-CA" sz="5400" dirty="0" smtClean="0">
                <a:effectLst>
                  <a:outerShdw blurRad="38100" dist="38100" dir="2700000" algn="tl">
                    <a:srgbClr val="DDDDDD"/>
                  </a:outerShdw>
                </a:effectLst>
                <a:latin typeface="Arial" charset="0"/>
                <a:ea typeface="MS PGothic" charset="0"/>
              </a:rPr>
              <a:t>TRAVAIL-2</a:t>
            </a:r>
            <a:endParaRPr lang="fr-CA" sz="5400" dirty="0">
              <a:effectLst>
                <a:outerShdw blurRad="38100" dist="38100" dir="2700000" algn="tl">
                  <a:srgbClr val="DDDDDD"/>
                </a:outerShdw>
              </a:effectLst>
              <a:latin typeface="Arial" charset="0"/>
              <a:ea typeface="MS PGothic" charset="0"/>
            </a:endParaRPr>
          </a:p>
        </p:txBody>
      </p:sp>
      <p:sp>
        <p:nvSpPr>
          <p:cNvPr id="14340" name="Espace réservé du pied de page 4"/>
          <p:cNvSpPr>
            <a:spLocks noGrp="1"/>
          </p:cNvSpPr>
          <p:nvPr>
            <p:ph type="ftr" sz="quarter" idx="10"/>
            <p:custDataLst>
              <p:tags r:id="rId2"/>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endParaRPr lang="en-US" sz="1200" dirty="0">
              <a:solidFill>
                <a:srgbClr val="A50021"/>
              </a:solidFill>
            </a:endParaRPr>
          </a:p>
        </p:txBody>
      </p:sp>
      <p:sp>
        <p:nvSpPr>
          <p:cNvPr id="14341" name="Espace réservé du numéro de diapositive 4"/>
          <p:cNvSpPr>
            <a:spLocks noGrp="1"/>
          </p:cNvSpPr>
          <p:nvPr>
            <p:ph type="sldNum" sz="quarter" idx="11"/>
            <p:custDataLst>
              <p:tags r:id="rId3"/>
            </p:custDataLst>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charset="0"/>
                <a:ea typeface="MS PGothic" charset="0"/>
                <a:cs typeface="MS PGothic" charset="0"/>
              </a:defRPr>
            </a:lvl1pPr>
            <a:lvl2pPr marL="742950" indent="-285750">
              <a:defRPr sz="28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a:defRPr sz="2000">
                <a:solidFill>
                  <a:schemeClr val="tx1"/>
                </a:solidFill>
                <a:latin typeface="Arial" charset="0"/>
                <a:ea typeface="MS PGothic" charset="0"/>
                <a:cs typeface="MS PGothic" charset="0"/>
              </a:defRPr>
            </a:lvl4pPr>
            <a:lvl5pPr marL="2057400">
              <a:defRPr sz="2000">
                <a:solidFill>
                  <a:schemeClr val="tx1"/>
                </a:solidFill>
                <a:latin typeface="Arial" charset="0"/>
                <a:ea typeface="MS PGothic" charset="0"/>
                <a:cs typeface="MS PGothic" charset="0"/>
              </a:defRPr>
            </a:lvl5pPr>
            <a:lvl6pPr marL="2514600" eaLnBrk="0" hangingPunct="0">
              <a:defRPr sz="2000">
                <a:solidFill>
                  <a:schemeClr val="tx1"/>
                </a:solidFill>
                <a:latin typeface="Arial" charset="0"/>
                <a:ea typeface="MS PGothic" charset="0"/>
                <a:cs typeface="MS PGothic" charset="0"/>
              </a:defRPr>
            </a:lvl6pPr>
            <a:lvl7pPr marL="2971800" eaLnBrk="0" hangingPunct="0">
              <a:defRPr sz="2000">
                <a:solidFill>
                  <a:schemeClr val="tx1"/>
                </a:solidFill>
                <a:latin typeface="Arial" charset="0"/>
                <a:ea typeface="MS PGothic" charset="0"/>
                <a:cs typeface="MS PGothic" charset="0"/>
              </a:defRPr>
            </a:lvl7pPr>
            <a:lvl8pPr marL="3429000" eaLnBrk="0" hangingPunct="0">
              <a:defRPr sz="2000">
                <a:solidFill>
                  <a:schemeClr val="tx1"/>
                </a:solidFill>
                <a:latin typeface="Arial" charset="0"/>
                <a:ea typeface="MS PGothic" charset="0"/>
                <a:cs typeface="MS PGothic" charset="0"/>
              </a:defRPr>
            </a:lvl8pPr>
            <a:lvl9pPr marL="3886200" eaLnBrk="0" hangingPunct="0">
              <a:defRPr sz="2000">
                <a:solidFill>
                  <a:schemeClr val="tx1"/>
                </a:solidFill>
                <a:latin typeface="Arial" charset="0"/>
                <a:ea typeface="MS PGothic" charset="0"/>
                <a:cs typeface="MS PGothic" charset="0"/>
              </a:defRPr>
            </a:lvl9pPr>
          </a:lstStyle>
          <a:p>
            <a:fld id="{BB00ED42-12AB-2E4F-BF5F-51FF2FF0F4B6}" type="slidenum">
              <a:rPr lang="en-US" sz="1000"/>
              <a:pPr/>
              <a:t>42</a:t>
            </a:fld>
            <a:endParaRPr lang="en-US" sz="1000"/>
          </a:p>
        </p:txBody>
      </p:sp>
      <p:pic>
        <p:nvPicPr>
          <p:cNvPr id="6" name="Image 5" descr="UdeS_coul_300d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2111509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1A1C6F5B-25AC-F340-AAD1-5AB7803CCDF8}" type="slidenum">
              <a:rPr lang="fr-CA" sz="1200">
                <a:solidFill>
                  <a:schemeClr val="tx1"/>
                </a:solidFill>
                <a:latin typeface="Arial" charset="0"/>
              </a:rPr>
              <a:pPr eaLnBrk="1" hangingPunct="1"/>
              <a:t>5</a:t>
            </a:fld>
            <a:endParaRPr lang="fr-CA" sz="1200">
              <a:solidFill>
                <a:schemeClr val="tx1"/>
              </a:solidFill>
              <a:latin typeface="Arial" charset="0"/>
            </a:endParaRPr>
          </a:p>
        </p:txBody>
      </p:sp>
      <p:sp>
        <p:nvSpPr>
          <p:cNvPr id="15363" name="Espace réservé du pied de page 4"/>
          <p:cNvSpPr>
            <a:spLocks noGrp="1"/>
          </p:cNvSpPr>
          <p:nvPr>
            <p:ph type="ftr" sz="quarter" idx="12"/>
          </p:nvPr>
        </p:nvSpPr>
        <p:spPr/>
        <p:txBody>
          <a:bodyPr/>
          <a:lstStyle/>
          <a:p>
            <a:pPr>
              <a:defRPr/>
            </a:pPr>
            <a:endParaRPr lang="fr-CA" dirty="0" smtClean="0"/>
          </a:p>
        </p:txBody>
      </p:sp>
      <p:sp>
        <p:nvSpPr>
          <p:cNvPr id="786436" name="Text Box 4"/>
          <p:cNvSpPr txBox="1">
            <a:spLocks noChangeArrowheads="1"/>
          </p:cNvSpPr>
          <p:nvPr/>
        </p:nvSpPr>
        <p:spPr bwMode="auto">
          <a:xfrm>
            <a:off x="755650" y="3533775"/>
            <a:ext cx="7391400" cy="1951038"/>
          </a:xfrm>
          <a:prstGeom prst="rect">
            <a:avLst/>
          </a:prstGeom>
          <a:noFill/>
          <a:ln w="38100">
            <a:solidFill>
              <a:schemeClr val="tx1"/>
            </a:solidFill>
            <a:miter lim="800000"/>
            <a:headEnd/>
            <a:tailEnd/>
          </a:ln>
          <a:effectLst>
            <a:glow rad="228600">
              <a:schemeClr val="accent6">
                <a:satMod val="175000"/>
                <a:alpha val="40000"/>
              </a:schemeClr>
            </a:glow>
          </a:effectLst>
        </p:spPr>
        <p:txBody>
          <a:bodyP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r>
              <a:rPr lang="fr-CH" sz="2400" i="1">
                <a:solidFill>
                  <a:schemeClr val="tx1"/>
                </a:solidFill>
                <a:latin typeface="Times New Roman" charset="0"/>
              </a:rPr>
              <a:t>Une banque américaine s’est aperçue qu’un même client</a:t>
            </a:r>
          </a:p>
          <a:p>
            <a:r>
              <a:rPr lang="fr-CH" sz="2400" i="1">
                <a:solidFill>
                  <a:schemeClr val="tx1"/>
                </a:solidFill>
                <a:latin typeface="Times New Roman" charset="0"/>
              </a:rPr>
              <a:t>était identifié dans ses différentes applications transactionnelles sous </a:t>
            </a:r>
            <a:r>
              <a:rPr lang="fr-CH" i="1">
                <a:solidFill>
                  <a:schemeClr val="tx1"/>
                </a:solidFill>
                <a:latin typeface="Times New Roman" charset="0"/>
              </a:rPr>
              <a:t>13 numéros de comptes</a:t>
            </a:r>
            <a:r>
              <a:rPr lang="fr-CH" sz="2400" i="1">
                <a:solidFill>
                  <a:schemeClr val="tx1"/>
                </a:solidFill>
                <a:latin typeface="Times New Roman" charset="0"/>
              </a:rPr>
              <a:t>, </a:t>
            </a:r>
            <a:r>
              <a:rPr lang="fr-CH" i="1">
                <a:solidFill>
                  <a:schemeClr val="tx1"/>
                </a:solidFill>
                <a:latin typeface="Times New Roman" charset="0"/>
              </a:rPr>
              <a:t>8 noms</a:t>
            </a:r>
            <a:r>
              <a:rPr lang="fr-CH" sz="2400" i="1">
                <a:solidFill>
                  <a:schemeClr val="tx1"/>
                </a:solidFill>
                <a:latin typeface="Times New Roman" charset="0"/>
              </a:rPr>
              <a:t> différents et </a:t>
            </a:r>
            <a:r>
              <a:rPr lang="fr-CH" i="1">
                <a:solidFill>
                  <a:schemeClr val="tx1"/>
                </a:solidFill>
                <a:latin typeface="Times New Roman" charset="0"/>
              </a:rPr>
              <a:t>7 adresses </a:t>
            </a:r>
            <a:r>
              <a:rPr lang="fr-CH" sz="2400" i="1">
                <a:solidFill>
                  <a:schemeClr val="tx1"/>
                </a:solidFill>
                <a:latin typeface="Times New Roman" charset="0"/>
              </a:rPr>
              <a:t>distinctes.</a:t>
            </a:r>
          </a:p>
          <a:p>
            <a:pPr eaLnBrk="1" hangingPunct="1">
              <a:spcBef>
                <a:spcPct val="50000"/>
              </a:spcBef>
            </a:pPr>
            <a:r>
              <a:rPr lang="fr-CA" sz="1200">
                <a:solidFill>
                  <a:schemeClr val="tx1"/>
                </a:solidFill>
                <a:latin typeface="Times New Roman" charset="0"/>
              </a:rPr>
              <a:t>Référence: ERP et progiciels intégrés ( Jean-Louis Tomas )</a:t>
            </a:r>
          </a:p>
        </p:txBody>
      </p:sp>
      <p:sp>
        <p:nvSpPr>
          <p:cNvPr id="786437" name="Rectangle 5"/>
          <p:cNvSpPr>
            <a:spLocks noChangeArrowheads="1"/>
          </p:cNvSpPr>
          <p:nvPr/>
        </p:nvSpPr>
        <p:spPr bwMode="auto">
          <a:xfrm>
            <a:off x="1870075" y="1657350"/>
            <a:ext cx="5380038" cy="1200150"/>
          </a:xfrm>
          <a:prstGeom prst="rect">
            <a:avLst/>
          </a:prstGeom>
          <a:noFill/>
          <a:ln w="9525">
            <a:noFill/>
            <a:miter lim="800000"/>
            <a:headEnd/>
            <a:tailEnd/>
          </a:ln>
          <a:effectLst/>
        </p:spPr>
        <p:txBody>
          <a:bodyPr wrap="none">
            <a:spAutoFit/>
          </a:bodyPr>
          <a:lstStyle/>
          <a:p>
            <a:r>
              <a:rPr lang="fr-CA" sz="4000" dirty="0">
                <a:effectLst>
                  <a:outerShdw blurRad="38100" dist="38100" dir="2700000" algn="tl">
                    <a:srgbClr val="000000"/>
                  </a:outerShdw>
                </a:effectLst>
              </a:rPr>
              <a:t>1. Introduction à un ERP </a:t>
            </a:r>
          </a:p>
          <a:p>
            <a:r>
              <a:rPr lang="fr-CA" sz="3200" dirty="0">
                <a:effectLst>
                  <a:outerShdw blurRad="38100" dist="38100" dir="2700000" algn="tl">
                    <a:srgbClr val="000000"/>
                  </a:outerShdw>
                </a:effectLst>
              </a:rPr>
              <a:t>                  Réflexion</a:t>
            </a:r>
            <a:endParaRPr lang="fr-CA" sz="4000" dirty="0">
              <a:effectLst>
                <a:outerShdw blurRad="38100" dist="38100" dir="2700000" algn="tl">
                  <a:srgbClr val="000000"/>
                </a:outerShdw>
              </a:effectLst>
            </a:endParaRPr>
          </a:p>
        </p:txBody>
      </p:sp>
      <p:pic>
        <p:nvPicPr>
          <p:cNvPr id="6"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341669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E9895F1F-B948-9245-B6E8-F17AF349D793}" type="slidenum">
              <a:rPr lang="fr-CA" sz="1200">
                <a:solidFill>
                  <a:schemeClr val="tx1"/>
                </a:solidFill>
                <a:latin typeface="Arial" charset="0"/>
              </a:rPr>
              <a:pPr eaLnBrk="1" hangingPunct="1"/>
              <a:t>6</a:t>
            </a:fld>
            <a:endParaRPr lang="fr-CA" sz="1200">
              <a:solidFill>
                <a:schemeClr val="tx1"/>
              </a:solidFill>
              <a:latin typeface="Arial" charset="0"/>
            </a:endParaRPr>
          </a:p>
        </p:txBody>
      </p:sp>
      <p:sp>
        <p:nvSpPr>
          <p:cNvPr id="19459" name="Espace réservé du pied de page 4"/>
          <p:cNvSpPr>
            <a:spLocks noGrp="1"/>
          </p:cNvSpPr>
          <p:nvPr>
            <p:ph type="ftr" sz="quarter" idx="12"/>
          </p:nvPr>
        </p:nvSpPr>
        <p:spPr/>
        <p:txBody>
          <a:bodyPr/>
          <a:lstStyle/>
          <a:p>
            <a:pPr>
              <a:defRPr/>
            </a:pPr>
            <a:endParaRPr lang="fr-CA" dirty="0" smtClean="0"/>
          </a:p>
        </p:txBody>
      </p:sp>
      <p:sp>
        <p:nvSpPr>
          <p:cNvPr id="788482" name="Rectangle 2"/>
          <p:cNvSpPr>
            <a:spLocks noChangeArrowheads="1"/>
          </p:cNvSpPr>
          <p:nvPr/>
        </p:nvSpPr>
        <p:spPr bwMode="auto">
          <a:xfrm>
            <a:off x="1724025" y="790575"/>
            <a:ext cx="7219950" cy="609600"/>
          </a:xfrm>
          <a:prstGeom prst="rect">
            <a:avLst/>
          </a:prstGeom>
          <a:noFill/>
          <a:ln w="9525">
            <a:noFill/>
            <a:miter lim="800000"/>
            <a:headEnd/>
            <a:tailEnd/>
          </a:ln>
        </p:spPr>
        <p:txBody>
          <a:bodyPr/>
          <a:lstStyle/>
          <a:p>
            <a:r>
              <a:rPr lang="fr-CA" sz="4000" dirty="0">
                <a:effectLst>
                  <a:outerShdw blurRad="38100" dist="38100" dir="2700000" algn="tl">
                    <a:srgbClr val="000000"/>
                  </a:outerShdw>
                </a:effectLst>
              </a:rPr>
              <a:t>Introduction à un ERP </a:t>
            </a:r>
          </a:p>
          <a:p>
            <a:r>
              <a:rPr lang="fr-CA" dirty="0">
                <a:effectLst>
                  <a:outerShdw blurRad="38100" dist="38100" dir="2700000" algn="tl">
                    <a:srgbClr val="000000"/>
                  </a:outerShdw>
                </a:effectLst>
              </a:rPr>
              <a:t>                  </a:t>
            </a:r>
            <a:endParaRPr lang="fr-CA" sz="3200" dirty="0">
              <a:effectLst>
                <a:outerShdw blurRad="38100" dist="38100" dir="2700000" algn="tl">
                  <a:srgbClr val="000000"/>
                </a:outerShdw>
              </a:effectLst>
            </a:endParaRPr>
          </a:p>
        </p:txBody>
      </p:sp>
      <p:sp>
        <p:nvSpPr>
          <p:cNvPr id="788484" name="Text Box 4"/>
          <p:cNvSpPr txBox="1">
            <a:spLocks noChangeArrowheads="1"/>
          </p:cNvSpPr>
          <p:nvPr/>
        </p:nvSpPr>
        <p:spPr bwMode="auto">
          <a:xfrm>
            <a:off x="1101725" y="3554412"/>
            <a:ext cx="758507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87325" indent="-187325"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spcBef>
                <a:spcPct val="75000"/>
              </a:spcBef>
              <a:buFontTx/>
              <a:buChar char="•"/>
            </a:pPr>
            <a:r>
              <a:rPr lang="fr-CA" sz="3000" dirty="0">
                <a:solidFill>
                  <a:schemeClr val="tx1"/>
                </a:solidFill>
                <a:latin typeface="Times New Roman" charset="0"/>
              </a:rPr>
              <a:t>ERP:</a:t>
            </a:r>
            <a:r>
              <a:rPr lang="fr-CA" sz="2100" dirty="0">
                <a:solidFill>
                  <a:schemeClr val="tx1"/>
                </a:solidFill>
                <a:latin typeface="Times New Roman" charset="0"/>
              </a:rPr>
              <a:t> Enterprise </a:t>
            </a:r>
            <a:r>
              <a:rPr lang="fr-CA" sz="2100" dirty="0" err="1">
                <a:solidFill>
                  <a:schemeClr val="tx1"/>
                </a:solidFill>
                <a:latin typeface="Times New Roman" charset="0"/>
              </a:rPr>
              <a:t>Resources</a:t>
            </a:r>
            <a:r>
              <a:rPr lang="fr-CA" sz="2100" dirty="0">
                <a:solidFill>
                  <a:schemeClr val="tx1"/>
                </a:solidFill>
                <a:latin typeface="Times New Roman" charset="0"/>
              </a:rPr>
              <a:t> planning.</a:t>
            </a:r>
          </a:p>
          <a:p>
            <a:pPr>
              <a:spcBef>
                <a:spcPct val="75000"/>
              </a:spcBef>
              <a:buFontTx/>
              <a:buChar char="•"/>
            </a:pPr>
            <a:r>
              <a:rPr lang="fr-CA" sz="3000" dirty="0">
                <a:solidFill>
                  <a:schemeClr val="tx1"/>
                </a:solidFill>
                <a:latin typeface="Times New Roman" charset="0"/>
              </a:rPr>
              <a:t>PGI:</a:t>
            </a:r>
            <a:r>
              <a:rPr lang="fr-CA" sz="2100" dirty="0">
                <a:solidFill>
                  <a:schemeClr val="tx1"/>
                </a:solidFill>
                <a:latin typeface="Times New Roman" charset="0"/>
              </a:rPr>
              <a:t> Progiciel de gestion intégré.</a:t>
            </a:r>
          </a:p>
          <a:p>
            <a:pPr>
              <a:spcBef>
                <a:spcPct val="75000"/>
              </a:spcBef>
              <a:buFontTx/>
              <a:buChar char="•"/>
            </a:pPr>
            <a:r>
              <a:rPr lang="fr-CA" sz="3000" dirty="0">
                <a:solidFill>
                  <a:schemeClr val="tx1"/>
                </a:solidFill>
                <a:latin typeface="Times New Roman" charset="0"/>
              </a:rPr>
              <a:t>GII:</a:t>
            </a:r>
            <a:r>
              <a:rPr lang="fr-CA" sz="2100" dirty="0">
                <a:solidFill>
                  <a:schemeClr val="tx1"/>
                </a:solidFill>
                <a:latin typeface="Times New Roman" charset="0"/>
              </a:rPr>
              <a:t> Gestion intégrée de l'information.</a:t>
            </a:r>
          </a:p>
        </p:txBody>
      </p:sp>
      <p:sp>
        <p:nvSpPr>
          <p:cNvPr id="20486" name="Text Box 5"/>
          <p:cNvSpPr txBox="1">
            <a:spLocks noChangeArrowheads="1"/>
          </p:cNvSpPr>
          <p:nvPr/>
        </p:nvSpPr>
        <p:spPr bwMode="auto">
          <a:xfrm>
            <a:off x="4900613" y="1095375"/>
            <a:ext cx="94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endParaRPr lang="fr-CH" sz="2400">
              <a:solidFill>
                <a:srgbClr val="FF0000"/>
              </a:solidFill>
              <a:latin typeface="Times New Roman" charset="0"/>
            </a:endParaRPr>
          </a:p>
        </p:txBody>
      </p:sp>
      <p:sp>
        <p:nvSpPr>
          <p:cNvPr id="20487" name="Text Box 6"/>
          <p:cNvSpPr txBox="1">
            <a:spLocks noChangeArrowheads="1"/>
          </p:cNvSpPr>
          <p:nvPr/>
        </p:nvSpPr>
        <p:spPr bwMode="auto">
          <a:xfrm>
            <a:off x="330200" y="2239209"/>
            <a:ext cx="51054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r>
              <a:rPr lang="fr-CH" sz="3000" b="1" dirty="0">
                <a:solidFill>
                  <a:srgbClr val="000000"/>
                </a:solidFill>
                <a:latin typeface="Times New Roman" charset="0"/>
              </a:rPr>
              <a:t>SGI</a:t>
            </a:r>
            <a:r>
              <a:rPr lang="fr-CH" sz="3000" dirty="0">
                <a:solidFill>
                  <a:srgbClr val="000000"/>
                </a:solidFill>
                <a:latin typeface="Times New Roman" charset="0"/>
              </a:rPr>
              <a:t>:  </a:t>
            </a:r>
            <a:r>
              <a:rPr lang="fr-CH" sz="2400" dirty="0">
                <a:solidFill>
                  <a:srgbClr val="000000"/>
                </a:solidFill>
                <a:latin typeface="Times New Roman" charset="0"/>
              </a:rPr>
              <a:t>Système de Gestion Intégré</a:t>
            </a:r>
          </a:p>
          <a:p>
            <a:pPr algn="ctr">
              <a:spcBef>
                <a:spcPct val="50000"/>
              </a:spcBef>
            </a:pPr>
            <a:r>
              <a:rPr lang="fr-CH" sz="2400" dirty="0">
                <a:solidFill>
                  <a:srgbClr val="000000"/>
                </a:solidFill>
                <a:latin typeface="Times New Roman" charset="0"/>
              </a:rPr>
              <a:t>Mais aussi…</a:t>
            </a:r>
          </a:p>
        </p:txBody>
      </p:sp>
      <p:pic>
        <p:nvPicPr>
          <p:cNvPr id="8"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426103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88482"/>
                                        </p:tgtEl>
                                        <p:attrNameLst>
                                          <p:attrName>style.visibility</p:attrName>
                                        </p:attrNameLst>
                                      </p:cBhvr>
                                      <p:to>
                                        <p:strVal val="visible"/>
                                      </p:to>
                                    </p:set>
                                  </p:childTnLst>
                                </p:cTn>
                              </p:par>
                            </p:childTnLst>
                          </p:cTn>
                        </p:par>
                        <p:par>
                          <p:cTn id="7" fill="hold" nodeType="afterGroup">
                            <p:stCondLst>
                              <p:cond delay="500"/>
                            </p:stCondLst>
                            <p:childTnLst>
                              <p:par>
                                <p:cTn id="8" presetID="18" presetClass="entr" presetSubtype="6" fill="hold" grpId="0" nodeType="afterEffect">
                                  <p:stCondLst>
                                    <p:cond delay="1000"/>
                                  </p:stCondLst>
                                  <p:childTnLst>
                                    <p:set>
                                      <p:cBhvr>
                                        <p:cTn id="9" dur="1" fill="hold">
                                          <p:stCondLst>
                                            <p:cond delay="0"/>
                                          </p:stCondLst>
                                        </p:cTn>
                                        <p:tgtEl>
                                          <p:spTgt spid="788484"/>
                                        </p:tgtEl>
                                        <p:attrNameLst>
                                          <p:attrName>style.visibility</p:attrName>
                                        </p:attrNameLst>
                                      </p:cBhvr>
                                      <p:to>
                                        <p:strVal val="visible"/>
                                      </p:to>
                                    </p:set>
                                    <p:animEffect transition="in" filter="strips(downRight)">
                                      <p:cBhvr>
                                        <p:cTn id="10" dur="500"/>
                                        <p:tgtEl>
                                          <p:spTgt spid="78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utoUpdateAnimBg="0"/>
      <p:bldP spid="78848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3"/>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fld id="{0812E4F1-7F44-3C4D-A9F6-661E82EEF131}" type="slidenum">
              <a:rPr lang="fr-CA" sz="1200">
                <a:solidFill>
                  <a:schemeClr val="tx1"/>
                </a:solidFill>
                <a:latin typeface="Arial" charset="0"/>
              </a:rPr>
              <a:pPr eaLnBrk="1" hangingPunct="1"/>
              <a:t>7</a:t>
            </a:fld>
            <a:endParaRPr lang="fr-CA" sz="1200">
              <a:solidFill>
                <a:schemeClr val="tx1"/>
              </a:solidFill>
              <a:latin typeface="Arial" charset="0"/>
            </a:endParaRPr>
          </a:p>
        </p:txBody>
      </p:sp>
      <p:sp>
        <p:nvSpPr>
          <p:cNvPr id="20483" name="Espace réservé du pied de page 4"/>
          <p:cNvSpPr>
            <a:spLocks noGrp="1"/>
          </p:cNvSpPr>
          <p:nvPr>
            <p:ph type="ftr" sz="quarter" idx="12"/>
          </p:nvPr>
        </p:nvSpPr>
        <p:spPr/>
        <p:txBody>
          <a:bodyPr/>
          <a:lstStyle/>
          <a:p>
            <a:pPr>
              <a:defRPr/>
            </a:pPr>
            <a:endParaRPr lang="fr-CA" smtClean="0"/>
          </a:p>
        </p:txBody>
      </p:sp>
      <p:sp>
        <p:nvSpPr>
          <p:cNvPr id="790530" name="Rectangle 2"/>
          <p:cNvSpPr>
            <a:spLocks noChangeArrowheads="1"/>
          </p:cNvSpPr>
          <p:nvPr/>
        </p:nvSpPr>
        <p:spPr bwMode="auto">
          <a:xfrm>
            <a:off x="1066800" y="0"/>
            <a:ext cx="7772400" cy="609600"/>
          </a:xfrm>
          <a:prstGeom prst="rect">
            <a:avLst/>
          </a:prstGeom>
          <a:noFill/>
          <a:ln w="9525">
            <a:noFill/>
            <a:miter lim="800000"/>
            <a:headEnd/>
            <a:tailEnd/>
          </a:ln>
        </p:spPr>
        <p:txBody>
          <a:bodyPr/>
          <a:lstStyle/>
          <a:p>
            <a:pPr algn="r" eaLnBrk="0" hangingPunct="0">
              <a:defRPr/>
            </a:pPr>
            <a:endParaRPr kumimoji="1" lang="fr-CA" sz="3800" b="1" i="1">
              <a:effectLst>
                <a:outerShdw blurRad="38100" dist="38100" dir="2700000" algn="tl">
                  <a:srgbClr val="000000"/>
                </a:outerShdw>
              </a:effectLst>
              <a:latin typeface="Times New Roman" pitchFamily="18" charset="0"/>
              <a:ea typeface="+mn-ea"/>
              <a:cs typeface="+mn-cs"/>
            </a:endParaRPr>
          </a:p>
        </p:txBody>
      </p:sp>
      <p:sp>
        <p:nvSpPr>
          <p:cNvPr id="790532" name="Text Box 4"/>
          <p:cNvSpPr txBox="1">
            <a:spLocks noChangeArrowheads="1"/>
          </p:cNvSpPr>
          <p:nvPr/>
        </p:nvSpPr>
        <p:spPr bwMode="auto">
          <a:xfrm>
            <a:off x="838200" y="3114675"/>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87325" indent="-187325" eaLnBrk="0" hangingPunct="0">
              <a:tabLst>
                <a:tab pos="476250" algn="l"/>
                <a:tab pos="4103688" algn="l"/>
              </a:tabLst>
              <a:defRPr sz="2800">
                <a:solidFill>
                  <a:schemeClr val="hlink"/>
                </a:solidFill>
                <a:latin typeface="Garamond" charset="0"/>
                <a:ea typeface="ＭＳ Ｐゴシック" charset="0"/>
                <a:cs typeface="Arial" charset="0"/>
              </a:defRPr>
            </a:lvl1pPr>
            <a:lvl2pPr marL="742950" indent="-285750" eaLnBrk="0" hangingPunct="0">
              <a:tabLst>
                <a:tab pos="476250" algn="l"/>
                <a:tab pos="4103688" algn="l"/>
              </a:tabLst>
              <a:defRPr sz="2800">
                <a:solidFill>
                  <a:schemeClr val="hlink"/>
                </a:solidFill>
                <a:latin typeface="Garamond" charset="0"/>
                <a:ea typeface="Arial" charset="0"/>
                <a:cs typeface="Arial" charset="0"/>
              </a:defRPr>
            </a:lvl2pPr>
            <a:lvl3pPr marL="1143000" indent="-228600" eaLnBrk="0" hangingPunct="0">
              <a:tabLst>
                <a:tab pos="476250" algn="l"/>
                <a:tab pos="4103688" algn="l"/>
              </a:tabLst>
              <a:defRPr sz="2800">
                <a:solidFill>
                  <a:schemeClr val="hlink"/>
                </a:solidFill>
                <a:latin typeface="Garamond" charset="0"/>
                <a:ea typeface="Arial" charset="0"/>
                <a:cs typeface="Arial" charset="0"/>
              </a:defRPr>
            </a:lvl3pPr>
            <a:lvl4pPr marL="1600200" indent="-228600" eaLnBrk="0" hangingPunct="0">
              <a:tabLst>
                <a:tab pos="476250" algn="l"/>
                <a:tab pos="4103688" algn="l"/>
              </a:tabLst>
              <a:defRPr sz="2800">
                <a:solidFill>
                  <a:schemeClr val="hlink"/>
                </a:solidFill>
                <a:latin typeface="Garamond" charset="0"/>
                <a:ea typeface="Arial" charset="0"/>
                <a:cs typeface="Arial" charset="0"/>
              </a:defRPr>
            </a:lvl4pPr>
            <a:lvl5pPr marL="2057400" indent="-228600" eaLnBrk="0" hangingPunct="0">
              <a:tabLst>
                <a:tab pos="476250" algn="l"/>
                <a:tab pos="4103688" algn="l"/>
              </a:tabLst>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tabLst>
                <a:tab pos="476250" algn="l"/>
                <a:tab pos="4103688" algn="l"/>
              </a:tabLs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tabLst>
                <a:tab pos="476250" algn="l"/>
                <a:tab pos="4103688" algn="l"/>
              </a:tabLs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tabLst>
                <a:tab pos="476250" algn="l"/>
                <a:tab pos="4103688" algn="l"/>
              </a:tabLs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tabLst>
                <a:tab pos="476250" algn="l"/>
                <a:tab pos="4103688" algn="l"/>
              </a:tabLst>
              <a:defRPr sz="2800">
                <a:solidFill>
                  <a:schemeClr val="hlink"/>
                </a:solidFill>
                <a:latin typeface="Garamond" charset="0"/>
                <a:ea typeface="Arial" charset="0"/>
                <a:cs typeface="Arial" charset="0"/>
              </a:defRPr>
            </a:lvl9pPr>
          </a:lstStyle>
          <a:p>
            <a:pPr algn="just">
              <a:spcBef>
                <a:spcPct val="100000"/>
              </a:spcBef>
              <a:buFontTx/>
              <a:buChar char="•"/>
            </a:pPr>
            <a:r>
              <a:rPr kumimoji="1" lang="fr-CA" sz="2400" dirty="0">
                <a:solidFill>
                  <a:schemeClr val="tx1"/>
                </a:solidFill>
                <a:latin typeface="Times New Roman" charset="0"/>
              </a:rPr>
              <a:t>Mettre en réseau, par une </a:t>
            </a:r>
            <a:r>
              <a:rPr kumimoji="1" lang="fr-CA" sz="2400" b="1" u="sng" dirty="0">
                <a:solidFill>
                  <a:schemeClr val="tx1"/>
                </a:solidFill>
                <a:latin typeface="Times New Roman" charset="0"/>
              </a:rPr>
              <a:t>base de données unique</a:t>
            </a:r>
            <a:r>
              <a:rPr kumimoji="1" lang="fr-CA" sz="2400" dirty="0">
                <a:solidFill>
                  <a:schemeClr val="tx1"/>
                </a:solidFill>
                <a:latin typeface="Times New Roman" charset="0"/>
              </a:rPr>
              <a:t>, l'ensemble des données relatives aux fonctions de gestion et d’exploitation de l'entreprise. </a:t>
            </a:r>
            <a:endParaRPr lang="fr-CA" sz="2100" dirty="0">
              <a:solidFill>
                <a:schemeClr val="tx1"/>
              </a:solidFill>
              <a:latin typeface="Times New Roman" charset="0"/>
            </a:endParaRPr>
          </a:p>
          <a:p>
            <a:pPr algn="just">
              <a:spcBef>
                <a:spcPct val="100000"/>
              </a:spcBef>
              <a:buFontTx/>
              <a:buChar char="•"/>
            </a:pPr>
            <a:r>
              <a:rPr kumimoji="1" lang="fr-CA" sz="2400" dirty="0">
                <a:solidFill>
                  <a:schemeClr val="tx1"/>
                </a:solidFill>
                <a:latin typeface="Times New Roman" charset="0"/>
              </a:rPr>
              <a:t>Intégrer un ensemble de fonctionnalités qui étaient auparavant distribuées à travers différents progiciels ou logiciels.</a:t>
            </a:r>
            <a:endParaRPr lang="fr-CA" sz="2100" dirty="0">
              <a:solidFill>
                <a:schemeClr val="tx1"/>
              </a:solidFill>
              <a:latin typeface="Times New Roman" charset="0"/>
            </a:endParaRPr>
          </a:p>
          <a:p>
            <a:pPr algn="just">
              <a:spcBef>
                <a:spcPct val="100000"/>
              </a:spcBef>
              <a:buFontTx/>
              <a:buChar char="•"/>
            </a:pPr>
            <a:r>
              <a:rPr lang="fr-CA" sz="2400" dirty="0">
                <a:solidFill>
                  <a:schemeClr val="tx1"/>
                </a:solidFill>
                <a:latin typeface="Times New Roman" charset="0"/>
              </a:rPr>
              <a:t>Permettre l'accès à des données intègres, intégrales et homogènes.</a:t>
            </a:r>
          </a:p>
        </p:txBody>
      </p:sp>
      <p:sp>
        <p:nvSpPr>
          <p:cNvPr id="790533" name="Text Box 5"/>
          <p:cNvSpPr txBox="1">
            <a:spLocks noChangeArrowheads="1"/>
          </p:cNvSpPr>
          <p:nvPr/>
        </p:nvSpPr>
        <p:spPr bwMode="auto">
          <a:xfrm>
            <a:off x="0" y="2386013"/>
            <a:ext cx="601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algn="ctr">
              <a:spcBef>
                <a:spcPct val="50000"/>
              </a:spcBef>
            </a:pPr>
            <a:r>
              <a:rPr lang="fr-CH" dirty="0">
                <a:solidFill>
                  <a:srgbClr val="000000"/>
                </a:solidFill>
                <a:latin typeface="Times New Roman" charset="0"/>
              </a:rPr>
              <a:t>Une définition d’un  SIG …</a:t>
            </a:r>
          </a:p>
        </p:txBody>
      </p:sp>
      <p:sp>
        <p:nvSpPr>
          <p:cNvPr id="790534" name="Rectangle 6"/>
          <p:cNvSpPr>
            <a:spLocks noChangeArrowheads="1"/>
          </p:cNvSpPr>
          <p:nvPr/>
        </p:nvSpPr>
        <p:spPr bwMode="auto">
          <a:xfrm>
            <a:off x="2124075" y="1257300"/>
            <a:ext cx="5327650" cy="1128713"/>
          </a:xfrm>
          <a:prstGeom prst="rect">
            <a:avLst/>
          </a:prstGeom>
          <a:noFill/>
          <a:ln w="9525">
            <a:noFill/>
            <a:miter lim="800000"/>
            <a:headEnd/>
            <a:tailEnd/>
          </a:ln>
          <a:effectLst/>
        </p:spPr>
        <p:txBody>
          <a:bodyPr>
            <a:spAutoFit/>
          </a:bodyPr>
          <a:lstStyle/>
          <a:p>
            <a:r>
              <a:rPr lang="fr-CA" sz="4000" dirty="0">
                <a:effectLst>
                  <a:outerShdw blurRad="38100" dist="38100" dir="2700000" algn="tl">
                    <a:srgbClr val="000000"/>
                  </a:outerShdw>
                </a:effectLst>
              </a:rPr>
              <a:t>Introduction à un ERP </a:t>
            </a:r>
          </a:p>
          <a:p>
            <a:r>
              <a:rPr lang="fr-CA" dirty="0">
                <a:effectLst>
                  <a:outerShdw blurRad="38100" dist="38100" dir="2700000" algn="tl">
                    <a:srgbClr val="000000"/>
                  </a:outerShdw>
                </a:effectLst>
              </a:rPr>
              <a:t>                  </a:t>
            </a:r>
            <a:endParaRPr lang="fr-CA" sz="3200" dirty="0">
              <a:effectLst>
                <a:outerShdw blurRad="38100" dist="38100" dir="2700000" algn="tl">
                  <a:srgbClr val="000000"/>
                </a:outerShdw>
              </a:effectLst>
            </a:endParaRPr>
          </a:p>
        </p:txBody>
      </p:sp>
      <p:pic>
        <p:nvPicPr>
          <p:cNvPr id="8" name="Image 5" descr="UdeS_coul_300dpi.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113084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790530"/>
                                        </p:tgtEl>
                                        <p:attrNameLst>
                                          <p:attrName>style.visibility</p:attrName>
                                        </p:attrNameLst>
                                      </p:cBhvr>
                                      <p:to>
                                        <p:strVal val="visible"/>
                                      </p:to>
                                    </p:set>
                                  </p:childTnLst>
                                </p:cTn>
                              </p:par>
                            </p:childTnLst>
                          </p:cTn>
                        </p:par>
                        <p:par>
                          <p:cTn id="7" fill="hold" nodeType="afterGroup">
                            <p:stCondLst>
                              <p:cond delay="500"/>
                            </p:stCondLst>
                            <p:childTnLst>
                              <p:par>
                                <p:cTn id="8" presetID="16" presetClass="entr" presetSubtype="26" fill="hold" grpId="0" nodeType="afterEffect">
                                  <p:stCondLst>
                                    <p:cond delay="0"/>
                                  </p:stCondLst>
                                  <p:childTnLst>
                                    <p:set>
                                      <p:cBhvr>
                                        <p:cTn id="9" dur="1" fill="hold">
                                          <p:stCondLst>
                                            <p:cond delay="0"/>
                                          </p:stCondLst>
                                        </p:cTn>
                                        <p:tgtEl>
                                          <p:spTgt spid="790533"/>
                                        </p:tgtEl>
                                        <p:attrNameLst>
                                          <p:attrName>style.visibility</p:attrName>
                                        </p:attrNameLst>
                                      </p:cBhvr>
                                      <p:to>
                                        <p:strVal val="visible"/>
                                      </p:to>
                                    </p:set>
                                    <p:animEffect transition="in" filter="barn(inHorizontal)">
                                      <p:cBhvr>
                                        <p:cTn id="10" dur="500"/>
                                        <p:tgtEl>
                                          <p:spTgt spid="790533"/>
                                        </p:tgtEl>
                                      </p:cBhvr>
                                    </p:animEffect>
                                  </p:childTnLst>
                                </p:cTn>
                              </p:par>
                            </p:childTnLst>
                          </p:cTn>
                        </p:par>
                        <p:par>
                          <p:cTn id="11" fill="hold" nodeType="afterGroup">
                            <p:stCondLst>
                              <p:cond delay="1000"/>
                            </p:stCondLst>
                            <p:childTnLst>
                              <p:par>
                                <p:cTn id="12" presetID="17" presetClass="entr" presetSubtype="4" fill="hold" grpId="0" nodeType="afterEffect">
                                  <p:stCondLst>
                                    <p:cond delay="2000"/>
                                  </p:stCondLst>
                                  <p:childTnLst>
                                    <p:set>
                                      <p:cBhvr>
                                        <p:cTn id="13" dur="1" fill="hold">
                                          <p:stCondLst>
                                            <p:cond delay="0"/>
                                          </p:stCondLst>
                                        </p:cTn>
                                        <p:tgtEl>
                                          <p:spTgt spid="790532"/>
                                        </p:tgtEl>
                                        <p:attrNameLst>
                                          <p:attrName>style.visibility</p:attrName>
                                        </p:attrNameLst>
                                      </p:cBhvr>
                                      <p:to>
                                        <p:strVal val="visible"/>
                                      </p:to>
                                    </p:set>
                                    <p:anim calcmode="lin" valueType="num">
                                      <p:cBhvr>
                                        <p:cTn id="14" dur="500" fill="hold"/>
                                        <p:tgtEl>
                                          <p:spTgt spid="790532"/>
                                        </p:tgtEl>
                                        <p:attrNameLst>
                                          <p:attrName>ppt_x</p:attrName>
                                        </p:attrNameLst>
                                      </p:cBhvr>
                                      <p:tavLst>
                                        <p:tav tm="0">
                                          <p:val>
                                            <p:strVal val="#ppt_x"/>
                                          </p:val>
                                        </p:tav>
                                        <p:tav tm="100000">
                                          <p:val>
                                            <p:strVal val="#ppt_x"/>
                                          </p:val>
                                        </p:tav>
                                      </p:tavLst>
                                    </p:anim>
                                    <p:anim calcmode="lin" valueType="num">
                                      <p:cBhvr>
                                        <p:cTn id="15" dur="500" fill="hold"/>
                                        <p:tgtEl>
                                          <p:spTgt spid="790532"/>
                                        </p:tgtEl>
                                        <p:attrNameLst>
                                          <p:attrName>ppt_y</p:attrName>
                                        </p:attrNameLst>
                                      </p:cBhvr>
                                      <p:tavLst>
                                        <p:tav tm="0">
                                          <p:val>
                                            <p:strVal val="#ppt_y+#ppt_h/2"/>
                                          </p:val>
                                        </p:tav>
                                        <p:tav tm="100000">
                                          <p:val>
                                            <p:strVal val="#ppt_y"/>
                                          </p:val>
                                        </p:tav>
                                      </p:tavLst>
                                    </p:anim>
                                    <p:anim calcmode="lin" valueType="num">
                                      <p:cBhvr>
                                        <p:cTn id="16" dur="500" fill="hold"/>
                                        <p:tgtEl>
                                          <p:spTgt spid="790532"/>
                                        </p:tgtEl>
                                        <p:attrNameLst>
                                          <p:attrName>ppt_w</p:attrName>
                                        </p:attrNameLst>
                                      </p:cBhvr>
                                      <p:tavLst>
                                        <p:tav tm="0">
                                          <p:val>
                                            <p:strVal val="#ppt_w"/>
                                          </p:val>
                                        </p:tav>
                                        <p:tav tm="100000">
                                          <p:val>
                                            <p:strVal val="#ppt_w"/>
                                          </p:val>
                                        </p:tav>
                                      </p:tavLst>
                                    </p:anim>
                                    <p:anim calcmode="lin" valueType="num">
                                      <p:cBhvr>
                                        <p:cTn id="17" dur="500" fill="hold"/>
                                        <p:tgtEl>
                                          <p:spTgt spid="79053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autoUpdateAnimBg="0"/>
      <p:bldP spid="790532" grpId="0" autoUpdateAnimBg="0"/>
      <p:bldP spid="79053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Espace réservé du pied de page 3"/>
          <p:cNvSpPr>
            <a:spLocks noGrp="1"/>
          </p:cNvSpPr>
          <p:nvPr>
            <p:ph type="ftr" sz="quarter" idx="12"/>
          </p:nvPr>
        </p:nvSpPr>
        <p:spPr>
          <a:xfrm>
            <a:off x="642938" y="6072188"/>
            <a:ext cx="7043737" cy="476250"/>
          </a:xfrm>
        </p:spPr>
        <p:txBody>
          <a:bodyPr/>
          <a:lstStyle/>
          <a:p>
            <a:pPr algn="l">
              <a:defRPr/>
            </a:pPr>
            <a:endParaRPr lang="en-US" smtClean="0"/>
          </a:p>
        </p:txBody>
      </p:sp>
      <p:sp>
        <p:nvSpPr>
          <p:cNvPr id="21507"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en-US" sz="1200">
                <a:solidFill>
                  <a:schemeClr val="tx1"/>
                </a:solidFill>
                <a:latin typeface="Arial" charset="0"/>
              </a:rPr>
              <a:t>1-</a:t>
            </a:r>
            <a:fld id="{A265DE9F-B2D9-4D4A-A062-501279B7C44A}" type="slidenum">
              <a:rPr lang="en-US" sz="1200">
                <a:solidFill>
                  <a:schemeClr val="tx1"/>
                </a:solidFill>
                <a:latin typeface="Arial" charset="0"/>
              </a:rPr>
              <a:pPr eaLnBrk="1" hangingPunct="1"/>
              <a:t>8</a:t>
            </a:fld>
            <a:endParaRPr lang="en-US" sz="1200">
              <a:solidFill>
                <a:schemeClr val="tx1"/>
              </a:solidFill>
              <a:latin typeface="Arial" charset="0"/>
            </a:endParaRPr>
          </a:p>
        </p:txBody>
      </p:sp>
      <p:sp>
        <p:nvSpPr>
          <p:cNvPr id="5122" name="Rectangle 2"/>
          <p:cNvSpPr>
            <a:spLocks noGrp="1" noChangeArrowheads="1"/>
          </p:cNvSpPr>
          <p:nvPr>
            <p:ph type="title"/>
          </p:nvPr>
        </p:nvSpPr>
        <p:spPr>
          <a:xfrm>
            <a:off x="457200" y="472204"/>
            <a:ext cx="8229600" cy="1143000"/>
          </a:xfrm>
        </p:spPr>
        <p:txBody>
          <a:bodyPr/>
          <a:lstStyle/>
          <a:p>
            <a:pPr eaLnBrk="1" hangingPunct="1"/>
            <a:r>
              <a:rPr lang="en-US" dirty="0">
                <a:solidFill>
                  <a:srgbClr val="000000"/>
                </a:solidFill>
                <a:latin typeface="Garamond" charset="0"/>
              </a:rPr>
              <a:t>ERP Market</a:t>
            </a:r>
          </a:p>
        </p:txBody>
      </p:sp>
      <p:sp>
        <p:nvSpPr>
          <p:cNvPr id="5123" name="Rectangle 3"/>
          <p:cNvSpPr>
            <a:spLocks noGrp="1" noChangeArrowheads="1"/>
          </p:cNvSpPr>
          <p:nvPr>
            <p:ph type="body" idx="1"/>
          </p:nvPr>
        </p:nvSpPr>
        <p:spPr/>
        <p:txBody>
          <a:bodyPr/>
          <a:lstStyle/>
          <a:p>
            <a:pPr eaLnBrk="1" hangingPunct="1"/>
            <a:r>
              <a:rPr lang="en-US" dirty="0">
                <a:latin typeface="Garamond" charset="0"/>
              </a:rPr>
              <a:t>One of the fastest growing markets in software industry</a:t>
            </a:r>
          </a:p>
          <a:p>
            <a:pPr eaLnBrk="1" hangingPunct="1"/>
            <a:r>
              <a:rPr lang="en-US" dirty="0">
                <a:latin typeface="Garamond" charset="0"/>
              </a:rPr>
              <a:t>34.5% of companies with revenues over $1 billion plan to purchase or upgrade</a:t>
            </a:r>
          </a:p>
          <a:p>
            <a:pPr eaLnBrk="1" hangingPunct="1"/>
            <a:r>
              <a:rPr lang="en-US" dirty="0" smtClean="0">
                <a:latin typeface="Garamond" charset="0"/>
              </a:rPr>
              <a:t>$200 </a:t>
            </a:r>
            <a:r>
              <a:rPr lang="en-US" dirty="0">
                <a:latin typeface="Garamond" charset="0"/>
              </a:rPr>
              <a:t>billion in sales in </a:t>
            </a:r>
            <a:r>
              <a:rPr lang="en-US" dirty="0" smtClean="0">
                <a:latin typeface="Garamond" charset="0"/>
              </a:rPr>
              <a:t>2014</a:t>
            </a:r>
            <a:endParaRPr lang="en-US" dirty="0">
              <a:latin typeface="Garamond" charset="0"/>
            </a:endParaRPr>
          </a:p>
          <a:p>
            <a:pPr eaLnBrk="1" hangingPunct="1"/>
            <a:r>
              <a:rPr lang="en-US" dirty="0">
                <a:latin typeface="Garamond" charset="0"/>
              </a:rPr>
              <a:t>Maybe as much as $1 trillion by </a:t>
            </a:r>
            <a:r>
              <a:rPr lang="en-US" dirty="0" smtClean="0">
                <a:latin typeface="Garamond" charset="0"/>
              </a:rPr>
              <a:t>2015</a:t>
            </a:r>
            <a:endParaRPr lang="en-US" dirty="0">
              <a:latin typeface="Garamond" charset="0"/>
            </a:endParaRPr>
          </a:p>
        </p:txBody>
      </p:sp>
      <p:pic>
        <p:nvPicPr>
          <p:cNvPr id="6" name="Image 5"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568644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Espace réservé du pied de page 3"/>
          <p:cNvSpPr>
            <a:spLocks noGrp="1"/>
          </p:cNvSpPr>
          <p:nvPr>
            <p:ph type="ftr" sz="quarter" idx="12"/>
          </p:nvPr>
        </p:nvSpPr>
        <p:spPr>
          <a:xfrm>
            <a:off x="1000125" y="6072188"/>
            <a:ext cx="6757988" cy="476250"/>
          </a:xfrm>
        </p:spPr>
        <p:txBody>
          <a:bodyPr/>
          <a:lstStyle/>
          <a:p>
            <a:pPr algn="l">
              <a:defRPr/>
            </a:pPr>
            <a:endParaRPr lang="en-US" smtClean="0"/>
          </a:p>
        </p:txBody>
      </p:sp>
      <p:sp>
        <p:nvSpPr>
          <p:cNvPr id="22531" name="Espace réservé du numéro de diapositive 4"/>
          <p:cNvSpPr>
            <a:spLocks noGrp="1"/>
          </p:cNvSpPr>
          <p:nvPr>
            <p:ph type="sldNum" sz="quarter" idx="11"/>
          </p:nvPr>
        </p:nvSpPr>
        <p:spPr/>
        <p:txBody>
          <a:bodyPr/>
          <a:lstStyle>
            <a:lvl1pPr eaLnBrk="0" hangingPunct="0">
              <a:defRPr sz="2800">
                <a:solidFill>
                  <a:schemeClr val="hlink"/>
                </a:solidFill>
                <a:latin typeface="Garamond" charset="0"/>
                <a:ea typeface="ＭＳ Ｐゴシック" charset="0"/>
                <a:cs typeface="Arial" charset="0"/>
              </a:defRPr>
            </a:lvl1pPr>
            <a:lvl2pPr marL="742950" indent="-285750" eaLnBrk="0" hangingPunct="0">
              <a:defRPr sz="2800">
                <a:solidFill>
                  <a:schemeClr val="hlink"/>
                </a:solidFill>
                <a:latin typeface="Garamond" charset="0"/>
                <a:ea typeface="Arial" charset="0"/>
                <a:cs typeface="Arial" charset="0"/>
              </a:defRPr>
            </a:lvl2pPr>
            <a:lvl3pPr marL="1143000" indent="-228600" eaLnBrk="0" hangingPunct="0">
              <a:defRPr sz="2800">
                <a:solidFill>
                  <a:schemeClr val="hlink"/>
                </a:solidFill>
                <a:latin typeface="Garamond" charset="0"/>
                <a:ea typeface="Arial" charset="0"/>
                <a:cs typeface="Arial" charset="0"/>
              </a:defRPr>
            </a:lvl3pPr>
            <a:lvl4pPr marL="1600200" indent="-228600" eaLnBrk="0" hangingPunct="0">
              <a:defRPr sz="2800">
                <a:solidFill>
                  <a:schemeClr val="hlink"/>
                </a:solidFill>
                <a:latin typeface="Garamond" charset="0"/>
                <a:ea typeface="Arial" charset="0"/>
                <a:cs typeface="Arial" charset="0"/>
              </a:defRPr>
            </a:lvl4pPr>
            <a:lvl5pPr marL="2057400" indent="-228600" eaLnBrk="0" hangingPunct="0">
              <a:defRPr sz="2800">
                <a:solidFill>
                  <a:schemeClr val="hlink"/>
                </a:solidFill>
                <a:latin typeface="Garamond" charset="0"/>
                <a:ea typeface="Arial" charset="0"/>
                <a:cs typeface="Arial" charset="0"/>
              </a:defRPr>
            </a:lvl5pPr>
            <a:lvl6pPr marL="2514600" indent="-228600" eaLnBrk="0" fontAlgn="base" hangingPunct="0">
              <a:spcBef>
                <a:spcPct val="0"/>
              </a:spcBef>
              <a:spcAft>
                <a:spcPct val="0"/>
              </a:spcAft>
              <a:defRPr sz="2800">
                <a:solidFill>
                  <a:schemeClr val="hlink"/>
                </a:solidFill>
                <a:latin typeface="Garamond" charset="0"/>
                <a:ea typeface="Arial" charset="0"/>
                <a:cs typeface="Arial" charset="0"/>
              </a:defRPr>
            </a:lvl6pPr>
            <a:lvl7pPr marL="2971800" indent="-228600" eaLnBrk="0" fontAlgn="base" hangingPunct="0">
              <a:spcBef>
                <a:spcPct val="0"/>
              </a:spcBef>
              <a:spcAft>
                <a:spcPct val="0"/>
              </a:spcAft>
              <a:defRPr sz="2800">
                <a:solidFill>
                  <a:schemeClr val="hlink"/>
                </a:solidFill>
                <a:latin typeface="Garamond" charset="0"/>
                <a:ea typeface="Arial" charset="0"/>
                <a:cs typeface="Arial" charset="0"/>
              </a:defRPr>
            </a:lvl7pPr>
            <a:lvl8pPr marL="3429000" indent="-228600" eaLnBrk="0" fontAlgn="base" hangingPunct="0">
              <a:spcBef>
                <a:spcPct val="0"/>
              </a:spcBef>
              <a:spcAft>
                <a:spcPct val="0"/>
              </a:spcAft>
              <a:defRPr sz="2800">
                <a:solidFill>
                  <a:schemeClr val="hlink"/>
                </a:solidFill>
                <a:latin typeface="Garamond" charset="0"/>
                <a:ea typeface="Arial" charset="0"/>
                <a:cs typeface="Arial" charset="0"/>
              </a:defRPr>
            </a:lvl8pPr>
            <a:lvl9pPr marL="3886200" indent="-228600" eaLnBrk="0" fontAlgn="base" hangingPunct="0">
              <a:spcBef>
                <a:spcPct val="0"/>
              </a:spcBef>
              <a:spcAft>
                <a:spcPct val="0"/>
              </a:spcAft>
              <a:defRPr sz="2800">
                <a:solidFill>
                  <a:schemeClr val="hlink"/>
                </a:solidFill>
                <a:latin typeface="Garamond" charset="0"/>
                <a:ea typeface="Arial" charset="0"/>
                <a:cs typeface="Arial" charset="0"/>
              </a:defRPr>
            </a:lvl9pPr>
          </a:lstStyle>
          <a:p>
            <a:pPr eaLnBrk="1" hangingPunct="1"/>
            <a:r>
              <a:rPr lang="en-US" sz="1200">
                <a:solidFill>
                  <a:schemeClr val="tx1"/>
                </a:solidFill>
                <a:latin typeface="Arial" charset="0"/>
              </a:rPr>
              <a:t>1-</a:t>
            </a:r>
            <a:fld id="{DECA3B60-8E53-9148-A2BA-E8BD48FE6F15}" type="slidenum">
              <a:rPr lang="en-US" sz="1200">
                <a:solidFill>
                  <a:schemeClr val="tx1"/>
                </a:solidFill>
                <a:latin typeface="Arial" charset="0"/>
              </a:rPr>
              <a:pPr eaLnBrk="1" hangingPunct="1"/>
              <a:t>9</a:t>
            </a:fld>
            <a:endParaRPr lang="en-US" sz="1200">
              <a:solidFill>
                <a:schemeClr val="tx1"/>
              </a:solidFill>
              <a:latin typeface="Arial" charset="0"/>
            </a:endParaRPr>
          </a:p>
        </p:txBody>
      </p:sp>
      <p:sp>
        <p:nvSpPr>
          <p:cNvPr id="6146" name="Rectangle 2"/>
          <p:cNvSpPr>
            <a:spLocks noGrp="1" noChangeArrowheads="1"/>
          </p:cNvSpPr>
          <p:nvPr>
            <p:ph type="title"/>
          </p:nvPr>
        </p:nvSpPr>
        <p:spPr>
          <a:xfrm>
            <a:off x="2133600" y="503238"/>
            <a:ext cx="6553200" cy="1143000"/>
          </a:xfrm>
        </p:spPr>
        <p:txBody>
          <a:bodyPr/>
          <a:lstStyle/>
          <a:p>
            <a:pPr eaLnBrk="1" hangingPunct="1"/>
            <a:r>
              <a:rPr lang="en-US" b="1" dirty="0">
                <a:solidFill>
                  <a:srgbClr val="000000"/>
                </a:solidFill>
                <a:latin typeface="Garamond" charset="0"/>
              </a:rPr>
              <a:t>ERP Systems</a:t>
            </a:r>
          </a:p>
        </p:txBody>
      </p:sp>
      <p:sp>
        <p:nvSpPr>
          <p:cNvPr id="6147" name="Rectangle 3"/>
          <p:cNvSpPr>
            <a:spLocks noGrp="1" noChangeArrowheads="1"/>
          </p:cNvSpPr>
          <p:nvPr>
            <p:ph type="body" idx="1"/>
          </p:nvPr>
        </p:nvSpPr>
        <p:spPr>
          <a:ln w="38100"/>
        </p:spPr>
        <p:txBody>
          <a:bodyPr/>
          <a:lstStyle/>
          <a:p>
            <a:pPr eaLnBrk="1" hangingPunct="1">
              <a:lnSpc>
                <a:spcPct val="90000"/>
              </a:lnSpc>
            </a:pPr>
            <a:r>
              <a:rPr lang="en-US">
                <a:latin typeface="Garamond" charset="0"/>
              </a:rPr>
              <a:t>Major investment</a:t>
            </a:r>
          </a:p>
          <a:p>
            <a:pPr lvl="1" eaLnBrk="1" hangingPunct="1">
              <a:lnSpc>
                <a:spcPct val="90000"/>
              </a:lnSpc>
            </a:pPr>
            <a:r>
              <a:rPr lang="en-US">
                <a:latin typeface="Garamond" charset="0"/>
              </a:rPr>
              <a:t>Cost between $50,000 and $100,000,000+</a:t>
            </a:r>
          </a:p>
          <a:p>
            <a:pPr eaLnBrk="1" hangingPunct="1">
              <a:lnSpc>
                <a:spcPct val="90000"/>
              </a:lnSpc>
            </a:pPr>
            <a:r>
              <a:rPr lang="en-US">
                <a:latin typeface="Garamond" charset="0"/>
              </a:rPr>
              <a:t>Variety of business justifications</a:t>
            </a:r>
          </a:p>
          <a:p>
            <a:pPr lvl="1" eaLnBrk="1" hangingPunct="1">
              <a:lnSpc>
                <a:spcPct val="90000"/>
              </a:lnSpc>
            </a:pPr>
            <a:r>
              <a:rPr lang="en-US">
                <a:latin typeface="Garamond" charset="0"/>
              </a:rPr>
              <a:t>Replace legacy systems</a:t>
            </a:r>
          </a:p>
          <a:p>
            <a:pPr lvl="1" eaLnBrk="1" hangingPunct="1">
              <a:lnSpc>
                <a:spcPct val="90000"/>
              </a:lnSpc>
            </a:pPr>
            <a:r>
              <a:rPr lang="en-US">
                <a:latin typeface="Garamond" charset="0"/>
              </a:rPr>
              <a:t>Reduce cycle times</a:t>
            </a:r>
          </a:p>
          <a:p>
            <a:pPr lvl="1" eaLnBrk="1" hangingPunct="1">
              <a:lnSpc>
                <a:spcPct val="90000"/>
              </a:lnSpc>
            </a:pPr>
            <a:r>
              <a:rPr lang="en-US">
                <a:latin typeface="Garamond" charset="0"/>
              </a:rPr>
              <a:t>Lower operating costs</a:t>
            </a:r>
          </a:p>
          <a:p>
            <a:pPr lvl="1" eaLnBrk="1" hangingPunct="1">
              <a:lnSpc>
                <a:spcPct val="90000"/>
              </a:lnSpc>
            </a:pPr>
            <a:r>
              <a:rPr lang="en-US">
                <a:latin typeface="Garamond" charset="0"/>
              </a:rPr>
              <a:t>Enables better management decisions</a:t>
            </a:r>
          </a:p>
          <a:p>
            <a:pPr lvl="2" eaLnBrk="1" hangingPunct="1">
              <a:lnSpc>
                <a:spcPct val="90000"/>
              </a:lnSpc>
            </a:pPr>
            <a:r>
              <a:rPr lang="en-US">
                <a:latin typeface="Garamond" charset="0"/>
              </a:rPr>
              <a:t>Real-time</a:t>
            </a:r>
          </a:p>
          <a:p>
            <a:pPr lvl="2" eaLnBrk="1" hangingPunct="1">
              <a:lnSpc>
                <a:spcPct val="90000"/>
              </a:lnSpc>
            </a:pPr>
            <a:r>
              <a:rPr lang="en-US">
                <a:latin typeface="Garamond" charset="0"/>
              </a:rPr>
              <a:t>On-line</a:t>
            </a:r>
          </a:p>
        </p:txBody>
      </p:sp>
      <p:pic>
        <p:nvPicPr>
          <p:cNvPr id="6" name="Image 5" descr="UdeS_coul_300dpi.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 y="-17394"/>
            <a:ext cx="3253133" cy="1061098"/>
          </a:xfrm>
          <a:prstGeom prst="rect">
            <a:avLst/>
          </a:prstGeom>
        </p:spPr>
      </p:pic>
    </p:spTree>
    <p:extLst>
      <p:ext uri="{BB962C8B-B14F-4D97-AF65-F5344CB8AC3E}">
        <p14:creationId xmlns:p14="http://schemas.microsoft.com/office/powerpoint/2010/main" val="78934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3"/>
</p:tagLst>
</file>

<file path=ppt/tags/tag16.xml><?xml version="1.0" encoding="utf-8"?>
<p:tagLst xmlns:a="http://schemas.openxmlformats.org/drawingml/2006/main" xmlns:r="http://schemas.openxmlformats.org/officeDocument/2006/relationships" xmlns:p="http://schemas.openxmlformats.org/presentationml/2006/main">
  <p:tag name="NUM" val="4"/>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4"/>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4"/>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1168</TotalTime>
  <Words>1625</Words>
  <Application>Microsoft Macintosh PowerPoint</Application>
  <PresentationFormat>On-screen Show (4:3)</PresentationFormat>
  <Paragraphs>501</Paragraphs>
  <Slides>42</Slides>
  <Notes>24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5" baseType="lpstr">
      <vt:lpstr>Thème Office</vt:lpstr>
      <vt:lpstr>Clip</vt:lpstr>
      <vt:lpstr>Photo Editor Photo</vt:lpstr>
      <vt:lpstr>INF755 Méthodes d’analyse et de conception  Hiver 2018  Séance-11</vt:lpstr>
      <vt:lpstr>Plan de la séance-11</vt:lpstr>
      <vt:lpstr>Retour séance-10</vt:lpstr>
      <vt:lpstr>Plan de la séance-11</vt:lpstr>
      <vt:lpstr>PowerPoint Presentation</vt:lpstr>
      <vt:lpstr>PowerPoint Presentation</vt:lpstr>
      <vt:lpstr>PowerPoint Presentation</vt:lpstr>
      <vt:lpstr>ERP Market</vt:lpstr>
      <vt:lpstr>ERP Systems</vt:lpstr>
      <vt:lpstr>PowerPoint Presentation</vt:lpstr>
      <vt:lpstr>PowerPoint Presentation</vt:lpstr>
      <vt:lpstr>PowerPoint Presentation</vt:lpstr>
      <vt:lpstr>La gestion des R.E.C.</vt:lpstr>
      <vt:lpstr>PowerPoint Presentation</vt:lpstr>
      <vt:lpstr>PowerPoint Presentation</vt:lpstr>
      <vt:lpstr>Identifier un besoin de maintenance</vt:lpstr>
      <vt:lpstr>Créer un ordre de travail</vt:lpstr>
      <vt:lpstr>PowerPoint Presentation</vt:lpstr>
      <vt:lpstr>PowerPoint Presentation</vt:lpstr>
      <vt:lpstr>Planification des ressources (matérielles)</vt:lpstr>
      <vt:lpstr>Réalisation de l’ordre de travail</vt:lpstr>
      <vt:lpstr>Saisir le détail des travaux</vt:lpstr>
      <vt:lpstr>PowerPoint Presentation</vt:lpstr>
      <vt:lpstr>Plan de la séance-11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 de la séance-11</vt:lpstr>
      <vt:lpstr>PowerPoint Presentation</vt:lpstr>
      <vt:lpstr>PowerPoint Presentation</vt:lpstr>
      <vt:lpstr>PowerPoint Presentation</vt:lpstr>
      <vt:lpstr>Description d’un environnement   SAP</vt:lpstr>
      <vt:lpstr>Description d’un environnement   SAP</vt:lpstr>
      <vt:lpstr>Interface à SAP BUSINESS CONNECTOR</vt:lpstr>
      <vt:lpstr>ERP Exercice-1</vt:lpstr>
      <vt:lpstr>Questions?</vt:lpstr>
      <vt:lpstr>TRAVAIL-2</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INF755 Méthodes analyse et conception  Hiver 2016  Séance-1</dc:title>
  <dc:creator>Alain Cardinal</dc:creator>
  <cp:lastModifiedBy>Alain Cardinal</cp:lastModifiedBy>
  <cp:revision>302</cp:revision>
  <cp:lastPrinted>2016-02-09T18:20:35Z</cp:lastPrinted>
  <dcterms:created xsi:type="dcterms:W3CDTF">2015-12-01T15:04:02Z</dcterms:created>
  <dcterms:modified xsi:type="dcterms:W3CDTF">2018-03-19T17:40:41Z</dcterms:modified>
</cp:coreProperties>
</file>