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notesSlides/notesSlide2.xml" ContentType="application/vnd.openxmlformats-officedocument.presentationml.notesSlide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330" r:id="rId3"/>
    <p:sldId id="332" r:id="rId4"/>
    <p:sldId id="333" r:id="rId5"/>
    <p:sldId id="334" r:id="rId6"/>
    <p:sldId id="335" r:id="rId7"/>
    <p:sldId id="336" r:id="rId8"/>
    <p:sldId id="337" r:id="rId9"/>
    <p:sldId id="338" r:id="rId10"/>
    <p:sldId id="339" r:id="rId11"/>
    <p:sldId id="340" r:id="rId12"/>
    <p:sldId id="341" r:id="rId13"/>
    <p:sldId id="342" r:id="rId14"/>
    <p:sldId id="343" r:id="rId15"/>
    <p:sldId id="344" r:id="rId16"/>
    <p:sldId id="345" r:id="rId17"/>
    <p:sldId id="346" r:id="rId18"/>
    <p:sldId id="347" r:id="rId19"/>
    <p:sldId id="348" r:id="rId20"/>
    <p:sldId id="349" r:id="rId21"/>
    <p:sldId id="350" r:id="rId22"/>
    <p:sldId id="351" r:id="rId23"/>
    <p:sldId id="352" r:id="rId24"/>
    <p:sldId id="353" r:id="rId25"/>
    <p:sldId id="355" r:id="rId26"/>
    <p:sldId id="354" r:id="rId27"/>
    <p:sldId id="356" r:id="rId28"/>
    <p:sldId id="358" r:id="rId29"/>
    <p:sldId id="298" r:id="rId30"/>
    <p:sldId id="359" r:id="rId31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-1168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11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A8D0F4-470D-4D49-9C10-7B2CC11306D1}" type="datetimeFigureOut">
              <a:rPr lang="fr-FR" smtClean="0"/>
              <a:pPr/>
              <a:t>2018-02-02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8F7068-5CAF-2944-8588-65838AF42FF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9600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F7068-5CAF-2944-8588-65838AF42FF6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492"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685817" indent="-263776" defTabSz="911492"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055103" indent="-211021" defTabSz="911492"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477145" indent="-211021" defTabSz="911492"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1899186" indent="-211021" defTabSz="911492"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321227" indent="-211021" defTabSz="91149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743269" indent="-211021" defTabSz="91149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165310" indent="-211021" defTabSz="91149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587351" indent="-211021" defTabSz="91149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fld id="{F24C6EA6-6518-F94A-A1BF-465FBF717E26}" type="slidenum">
              <a:rPr lang="fr-CA" sz="1200">
                <a:cs typeface="Arial" charset="0"/>
              </a:rPr>
              <a:pPr/>
              <a:t>29</a:t>
            </a:fld>
            <a:endParaRPr lang="fr-CA" sz="1200">
              <a:cs typeface="Arial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fr-FR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492"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685817" indent="-263776" defTabSz="911492"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055103" indent="-211021" defTabSz="911492"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477145" indent="-211021" defTabSz="911492"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1899186" indent="-211021" defTabSz="911492"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321227" indent="-211021" defTabSz="91149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743269" indent="-211021" defTabSz="91149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165310" indent="-211021" defTabSz="91149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587351" indent="-211021" defTabSz="91149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fld id="{F24C6EA6-6518-F94A-A1BF-465FBF717E26}" type="slidenum">
              <a:rPr lang="fr-CA" sz="1200">
                <a:cs typeface="Arial" charset="0"/>
              </a:rPr>
              <a:pPr/>
              <a:t>30</a:t>
            </a:fld>
            <a:endParaRPr lang="fr-CA" sz="1200">
              <a:cs typeface="Arial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fr-FR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8945-373B-F644-B878-9AD28BF7AD29}" type="datetimeFigureOut">
              <a:rPr lang="fr-FR" smtClean="0"/>
              <a:pPr/>
              <a:t>2018-02-02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6CDD-29CE-A94E-BFEA-18BFB474CDF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8917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8945-373B-F644-B878-9AD28BF7AD29}" type="datetimeFigureOut">
              <a:rPr lang="fr-FR" smtClean="0"/>
              <a:pPr/>
              <a:t>2018-02-02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6CDD-29CE-A94E-BFEA-18BFB474CDF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3917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8945-373B-F644-B878-9AD28BF7AD29}" type="datetimeFigureOut">
              <a:rPr lang="fr-FR" smtClean="0"/>
              <a:pPr/>
              <a:t>2018-02-02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6CDD-29CE-A94E-BFEA-18BFB474CDF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469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8945-373B-F644-B878-9AD28BF7AD29}" type="datetimeFigureOut">
              <a:rPr lang="fr-FR" smtClean="0"/>
              <a:pPr/>
              <a:t>2018-02-02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6CDD-29CE-A94E-BFEA-18BFB474CDF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3149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8945-373B-F644-B878-9AD28BF7AD29}" type="datetimeFigureOut">
              <a:rPr lang="fr-FR" smtClean="0"/>
              <a:pPr/>
              <a:t>2018-02-02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6CDD-29CE-A94E-BFEA-18BFB474CDF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3073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8945-373B-F644-B878-9AD28BF7AD29}" type="datetimeFigureOut">
              <a:rPr lang="fr-FR" smtClean="0"/>
              <a:pPr/>
              <a:t>2018-02-02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6CDD-29CE-A94E-BFEA-18BFB474CDF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6752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8945-373B-F644-B878-9AD28BF7AD29}" type="datetimeFigureOut">
              <a:rPr lang="fr-FR" smtClean="0"/>
              <a:pPr/>
              <a:t>2018-02-02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6CDD-29CE-A94E-BFEA-18BFB474CDF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1379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8945-373B-F644-B878-9AD28BF7AD29}" type="datetimeFigureOut">
              <a:rPr lang="fr-FR" smtClean="0"/>
              <a:pPr/>
              <a:t>2018-02-02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6CDD-29CE-A94E-BFEA-18BFB474CDF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116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8945-373B-F644-B878-9AD28BF7AD29}" type="datetimeFigureOut">
              <a:rPr lang="fr-FR" smtClean="0"/>
              <a:pPr/>
              <a:t>2018-02-02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6CDD-29CE-A94E-BFEA-18BFB474CDF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3523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8945-373B-F644-B878-9AD28BF7AD29}" type="datetimeFigureOut">
              <a:rPr lang="fr-FR" smtClean="0"/>
              <a:pPr/>
              <a:t>2018-02-02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6CDD-29CE-A94E-BFEA-18BFB474CDF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8010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8945-373B-F644-B878-9AD28BF7AD29}" type="datetimeFigureOut">
              <a:rPr lang="fr-FR" smtClean="0"/>
              <a:pPr/>
              <a:t>2018-02-02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6CDD-29CE-A94E-BFEA-18BFB474CDF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2884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48945-373B-F644-B878-9AD28BF7AD29}" type="datetimeFigureOut">
              <a:rPr lang="fr-FR" smtClean="0"/>
              <a:pPr/>
              <a:t>2018-02-02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26CDD-29CE-A94E-BFEA-18BFB474CDF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4684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4" Type="http://schemas.openxmlformats.org/officeDocument/2006/relationships/tags" Target="../tags/tag33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1" Type="http://schemas.openxmlformats.org/officeDocument/2006/relationships/tags" Target="../tags/tag30.xml"/><Relationship Id="rId2" Type="http://schemas.openxmlformats.org/officeDocument/2006/relationships/tags" Target="../tags/tag3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4" Type="http://schemas.openxmlformats.org/officeDocument/2006/relationships/tags" Target="../tags/tag37.xml"/><Relationship Id="rId5" Type="http://schemas.openxmlformats.org/officeDocument/2006/relationships/slideLayout" Target="../slideLayouts/slideLayout6.xml"/><Relationship Id="rId6" Type="http://schemas.openxmlformats.org/officeDocument/2006/relationships/image" Target="../media/image3.wmf"/><Relationship Id="rId7" Type="http://schemas.openxmlformats.org/officeDocument/2006/relationships/image" Target="../media/image1.jpeg"/><Relationship Id="rId1" Type="http://schemas.openxmlformats.org/officeDocument/2006/relationships/tags" Target="../tags/tag34.xml"/><Relationship Id="rId2" Type="http://schemas.openxmlformats.org/officeDocument/2006/relationships/tags" Target="../tags/tag3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4" Type="http://schemas.openxmlformats.org/officeDocument/2006/relationships/tags" Target="../tags/tag41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1" Type="http://schemas.openxmlformats.org/officeDocument/2006/relationships/tags" Target="../tags/tag38.xml"/><Relationship Id="rId2" Type="http://schemas.openxmlformats.org/officeDocument/2006/relationships/tags" Target="../tags/tag3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4" Type="http://schemas.openxmlformats.org/officeDocument/2006/relationships/tags" Target="../tags/tag45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1" Type="http://schemas.openxmlformats.org/officeDocument/2006/relationships/tags" Target="../tags/tag42.xml"/><Relationship Id="rId2" Type="http://schemas.openxmlformats.org/officeDocument/2006/relationships/tags" Target="../tags/tag4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4" Type="http://schemas.openxmlformats.org/officeDocument/2006/relationships/tags" Target="../tags/tag49.xml"/><Relationship Id="rId5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7" Type="http://schemas.openxmlformats.org/officeDocument/2006/relationships/image" Target="../media/image1.jpeg"/><Relationship Id="rId1" Type="http://schemas.openxmlformats.org/officeDocument/2006/relationships/tags" Target="../tags/tag46.xml"/><Relationship Id="rId2" Type="http://schemas.openxmlformats.org/officeDocument/2006/relationships/tags" Target="../tags/tag4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4" Type="http://schemas.openxmlformats.org/officeDocument/2006/relationships/tags" Target="../tags/tag53.xml"/><Relationship Id="rId5" Type="http://schemas.openxmlformats.org/officeDocument/2006/relationships/tags" Target="../tags/tag54.xml"/><Relationship Id="rId6" Type="http://schemas.openxmlformats.org/officeDocument/2006/relationships/slideLayout" Target="../slideLayouts/slideLayout6.xml"/><Relationship Id="rId7" Type="http://schemas.openxmlformats.org/officeDocument/2006/relationships/hyperlink" Target="http://knol.google.com/k/-/-/3e0t9wv30hso7/f8p8rq/cashsales2.jpg" TargetMode="External"/><Relationship Id="rId8" Type="http://schemas.openxmlformats.org/officeDocument/2006/relationships/image" Target="../media/image5.jpeg"/><Relationship Id="rId9" Type="http://schemas.openxmlformats.org/officeDocument/2006/relationships/image" Target="../media/image1.jpeg"/><Relationship Id="rId1" Type="http://schemas.openxmlformats.org/officeDocument/2006/relationships/tags" Target="../tags/tag50.xml"/><Relationship Id="rId2" Type="http://schemas.openxmlformats.org/officeDocument/2006/relationships/tags" Target="../tags/tag5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4" Type="http://schemas.openxmlformats.org/officeDocument/2006/relationships/tags" Target="../tags/tag58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1" Type="http://schemas.openxmlformats.org/officeDocument/2006/relationships/tags" Target="../tags/tag55.xml"/><Relationship Id="rId2" Type="http://schemas.openxmlformats.org/officeDocument/2006/relationships/tags" Target="../tags/tag5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4" Type="http://schemas.openxmlformats.org/officeDocument/2006/relationships/tags" Target="../tags/tag62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1" Type="http://schemas.openxmlformats.org/officeDocument/2006/relationships/tags" Target="../tags/tag59.xml"/><Relationship Id="rId2" Type="http://schemas.openxmlformats.org/officeDocument/2006/relationships/tags" Target="../tags/tag6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4" Type="http://schemas.openxmlformats.org/officeDocument/2006/relationships/tags" Target="../tags/tag66.xml"/><Relationship Id="rId5" Type="http://schemas.openxmlformats.org/officeDocument/2006/relationships/slideLayout" Target="../slideLayouts/slideLayout6.xml"/><Relationship Id="rId6" Type="http://schemas.openxmlformats.org/officeDocument/2006/relationships/image" Target="../media/image3.wmf"/><Relationship Id="rId7" Type="http://schemas.openxmlformats.org/officeDocument/2006/relationships/image" Target="../media/image1.jpeg"/><Relationship Id="rId1" Type="http://schemas.openxmlformats.org/officeDocument/2006/relationships/tags" Target="../tags/tag63.xml"/><Relationship Id="rId2" Type="http://schemas.openxmlformats.org/officeDocument/2006/relationships/tags" Target="../tags/tag6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4" Type="http://schemas.openxmlformats.org/officeDocument/2006/relationships/tags" Target="../tags/tag70.xml"/><Relationship Id="rId5" Type="http://schemas.openxmlformats.org/officeDocument/2006/relationships/slideLayout" Target="../slideLayouts/slideLayout6.xml"/><Relationship Id="rId6" Type="http://schemas.openxmlformats.org/officeDocument/2006/relationships/image" Target="../media/image1.jpeg"/><Relationship Id="rId1" Type="http://schemas.openxmlformats.org/officeDocument/2006/relationships/tags" Target="../tags/tag67.xml"/><Relationship Id="rId2" Type="http://schemas.openxmlformats.org/officeDocument/2006/relationships/tags" Target="../tags/tag6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4" Type="http://schemas.openxmlformats.org/officeDocument/2006/relationships/tags" Target="../tags/tag74.xml"/><Relationship Id="rId5" Type="http://schemas.openxmlformats.org/officeDocument/2006/relationships/slideLayout" Target="../slideLayouts/slideLayout6.xml"/><Relationship Id="rId6" Type="http://schemas.openxmlformats.org/officeDocument/2006/relationships/image" Target="../media/image1.jpeg"/><Relationship Id="rId1" Type="http://schemas.openxmlformats.org/officeDocument/2006/relationships/tags" Target="../tags/tag71.xml"/><Relationship Id="rId2" Type="http://schemas.openxmlformats.org/officeDocument/2006/relationships/tags" Target="../tags/tag7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4" Type="http://schemas.openxmlformats.org/officeDocument/2006/relationships/tags" Target="../tags/tag78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1" Type="http://schemas.openxmlformats.org/officeDocument/2006/relationships/tags" Target="../tags/tag75.xml"/><Relationship Id="rId2" Type="http://schemas.openxmlformats.org/officeDocument/2006/relationships/tags" Target="../tags/tag7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ep-10.com/SoftwareDesign/ModellingInColour/" TargetMode="External"/><Relationship Id="rId4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81.xml"/><Relationship Id="rId4" Type="http://schemas.openxmlformats.org/officeDocument/2006/relationships/tags" Target="../tags/tag82.xml"/><Relationship Id="rId5" Type="http://schemas.openxmlformats.org/officeDocument/2006/relationships/tags" Target="../tags/tag83.xml"/><Relationship Id="rId6" Type="http://schemas.openxmlformats.org/officeDocument/2006/relationships/slideLayout" Target="../slideLayouts/slideLayout6.xml"/><Relationship Id="rId7" Type="http://schemas.openxmlformats.org/officeDocument/2006/relationships/image" Target="../media/image7.png"/><Relationship Id="rId8" Type="http://schemas.openxmlformats.org/officeDocument/2006/relationships/image" Target="../media/image1.jpeg"/><Relationship Id="rId1" Type="http://schemas.openxmlformats.org/officeDocument/2006/relationships/tags" Target="../tags/tag79.xml"/><Relationship Id="rId2" Type="http://schemas.openxmlformats.org/officeDocument/2006/relationships/tags" Target="../tags/tag8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86.xml"/><Relationship Id="rId4" Type="http://schemas.openxmlformats.org/officeDocument/2006/relationships/tags" Target="../tags/tag87.xml"/><Relationship Id="rId5" Type="http://schemas.openxmlformats.org/officeDocument/2006/relationships/tags" Target="../tags/tag88.xml"/><Relationship Id="rId6" Type="http://schemas.openxmlformats.org/officeDocument/2006/relationships/slideLayout" Target="../slideLayouts/slideLayout6.xml"/><Relationship Id="rId7" Type="http://schemas.openxmlformats.org/officeDocument/2006/relationships/image" Target="../media/image8.png"/><Relationship Id="rId8" Type="http://schemas.openxmlformats.org/officeDocument/2006/relationships/image" Target="../media/image1.jpeg"/><Relationship Id="rId1" Type="http://schemas.openxmlformats.org/officeDocument/2006/relationships/tags" Target="../tags/tag84.xml"/><Relationship Id="rId2" Type="http://schemas.openxmlformats.org/officeDocument/2006/relationships/tags" Target="../tags/tag8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91.xml"/><Relationship Id="rId4" Type="http://schemas.openxmlformats.org/officeDocument/2006/relationships/tags" Target="../tags/tag92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1" Type="http://schemas.openxmlformats.org/officeDocument/2006/relationships/tags" Target="../tags/tag89.xml"/><Relationship Id="rId2" Type="http://schemas.openxmlformats.org/officeDocument/2006/relationships/tags" Target="../tags/tag9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95.xml"/><Relationship Id="rId4" Type="http://schemas.openxmlformats.org/officeDocument/2006/relationships/tags" Target="../tags/tag96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1" Type="http://schemas.openxmlformats.org/officeDocument/2006/relationships/tags" Target="../tags/tag93.xml"/><Relationship Id="rId2" Type="http://schemas.openxmlformats.org/officeDocument/2006/relationships/tags" Target="../tags/tag9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99.xml"/><Relationship Id="rId4" Type="http://schemas.openxmlformats.org/officeDocument/2006/relationships/tags" Target="../tags/tag100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1" Type="http://schemas.openxmlformats.org/officeDocument/2006/relationships/tags" Target="../tags/tag97.xml"/><Relationship Id="rId2" Type="http://schemas.openxmlformats.org/officeDocument/2006/relationships/tags" Target="../tags/tag9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103.xml"/><Relationship Id="rId4" Type="http://schemas.openxmlformats.org/officeDocument/2006/relationships/tags" Target="../tags/tag104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2.xml"/><Relationship Id="rId7" Type="http://schemas.openxmlformats.org/officeDocument/2006/relationships/image" Target="../media/image9.jpeg"/><Relationship Id="rId8" Type="http://schemas.openxmlformats.org/officeDocument/2006/relationships/image" Target="../media/image1.jpeg"/><Relationship Id="rId1" Type="http://schemas.openxmlformats.org/officeDocument/2006/relationships/tags" Target="../tags/tag101.xml"/><Relationship Id="rId2" Type="http://schemas.openxmlformats.org/officeDocument/2006/relationships/tags" Target="../tags/tag10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4" Type="http://schemas.openxmlformats.org/officeDocument/2006/relationships/tags" Target="../tags/tag8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1" Type="http://schemas.openxmlformats.org/officeDocument/2006/relationships/tags" Target="../tags/tag5.xml"/><Relationship Id="rId2" Type="http://schemas.openxmlformats.org/officeDocument/2006/relationships/tags" Target="../tags/tag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107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3.xml"/><Relationship Id="rId6" Type="http://schemas.openxmlformats.org/officeDocument/2006/relationships/image" Target="../media/image1.jpeg"/><Relationship Id="rId7" Type="http://schemas.openxmlformats.org/officeDocument/2006/relationships/hyperlink" Target="http://www.google.ca/url?sa=i&amp;rct=j&amp;q=&amp;esrc=s&amp;source=images&amp;cd=&amp;cad=rja&amp;uact=8&amp;ved=0ahUKEwjiioyZ-M3KAhXFHB4KHfWgDk8QjRwIBw&amp;url=http://www.competencesessentielles.ca/competence/travail-dequipe&amp;bvm=bv.113034660,d.dmo&amp;psig=AFQjCNHgUq-Oz9y8lCtSSoFhj48FdUBoQw&amp;ust=1454119703735804" TargetMode="External"/><Relationship Id="rId8" Type="http://schemas.openxmlformats.org/officeDocument/2006/relationships/image" Target="../media/image10.png"/><Relationship Id="rId1" Type="http://schemas.openxmlformats.org/officeDocument/2006/relationships/tags" Target="../tags/tag105.xml"/><Relationship Id="rId2" Type="http://schemas.openxmlformats.org/officeDocument/2006/relationships/tags" Target="../tags/tag10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Cours5_MCD.ppt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4" Type="http://schemas.openxmlformats.org/officeDocument/2006/relationships/tags" Target="../tags/tag12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1" Type="http://schemas.openxmlformats.org/officeDocument/2006/relationships/tags" Target="../tags/tag9.xml"/><Relationship Id="rId2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4" Type="http://schemas.openxmlformats.org/officeDocument/2006/relationships/tags" Target="../tags/tag16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1" Type="http://schemas.openxmlformats.org/officeDocument/2006/relationships/tags" Target="../tags/tag13.xml"/><Relationship Id="rId2" Type="http://schemas.openxmlformats.org/officeDocument/2006/relationships/tags" Target="../tags/tag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4" Type="http://schemas.openxmlformats.org/officeDocument/2006/relationships/tags" Target="../tags/tag20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1" Type="http://schemas.openxmlformats.org/officeDocument/2006/relationships/tags" Target="../tags/tag17.xml"/><Relationship Id="rId2" Type="http://schemas.openxmlformats.org/officeDocument/2006/relationships/tags" Target="../tags/tag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4" Type="http://schemas.openxmlformats.org/officeDocument/2006/relationships/tags" Target="../tags/tag24.xml"/><Relationship Id="rId5" Type="http://schemas.openxmlformats.org/officeDocument/2006/relationships/tags" Target="../tags/tag25.xml"/><Relationship Id="rId6" Type="http://schemas.openxmlformats.org/officeDocument/2006/relationships/slideLayout" Target="../slideLayouts/slideLayout2.xml"/><Relationship Id="rId7" Type="http://schemas.openxmlformats.org/officeDocument/2006/relationships/image" Target="../media/image1.jpeg"/><Relationship Id="rId1" Type="http://schemas.openxmlformats.org/officeDocument/2006/relationships/tags" Target="../tags/tag21.xml"/><Relationship Id="rId2" Type="http://schemas.openxmlformats.org/officeDocument/2006/relationships/tags" Target="../tags/tag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4" Type="http://schemas.openxmlformats.org/officeDocument/2006/relationships/tags" Target="../tags/tag29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1" Type="http://schemas.openxmlformats.org/officeDocument/2006/relationships/tags" Target="../tags/tag26.xml"/><Relationship Id="rId2" Type="http://schemas.openxmlformats.org/officeDocument/2006/relationships/tags" Target="../tags/tag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24971" y="191787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fr-FR" sz="2400" b="1" dirty="0" smtClean="0">
                <a:latin typeface="Verdana"/>
                <a:cs typeface="Verdana"/>
              </a:rPr>
              <a:t>INF755 Méthodes d’analyse et de conception</a:t>
            </a:r>
            <a:br>
              <a:rPr lang="fr-FR" sz="2400" b="1" dirty="0" smtClean="0">
                <a:latin typeface="Verdana"/>
                <a:cs typeface="Verdana"/>
              </a:rPr>
            </a:br>
            <a:r>
              <a:rPr lang="fr-FR" sz="2400" b="1" dirty="0" smtClean="0">
                <a:latin typeface="Verdana"/>
                <a:cs typeface="Verdana"/>
              </a:rPr>
              <a:t/>
            </a:r>
            <a:br>
              <a:rPr lang="fr-FR" sz="2400" b="1" dirty="0" smtClean="0">
                <a:latin typeface="Verdana"/>
                <a:cs typeface="Verdana"/>
              </a:rPr>
            </a:br>
            <a:r>
              <a:rPr lang="fr-FR" sz="2400" b="1" dirty="0" smtClean="0">
                <a:latin typeface="Verdana"/>
                <a:cs typeface="Verdana"/>
              </a:rPr>
              <a:t>Hiver </a:t>
            </a:r>
            <a:r>
              <a:rPr lang="fr-FR" sz="2400" b="1" dirty="0" smtClean="0">
                <a:latin typeface="Verdana"/>
                <a:cs typeface="Verdana"/>
              </a:rPr>
              <a:t>2018</a:t>
            </a:r>
            <a:r>
              <a:rPr lang="fr-FR" sz="2400" b="1" dirty="0" smtClean="0">
                <a:latin typeface="Verdana"/>
                <a:cs typeface="Verdana"/>
              </a:rPr>
              <a:t/>
            </a:r>
            <a:br>
              <a:rPr lang="fr-FR" sz="2400" b="1" dirty="0" smtClean="0">
                <a:latin typeface="Verdana"/>
                <a:cs typeface="Verdana"/>
              </a:rPr>
            </a:br>
            <a:r>
              <a:rPr lang="fr-FR" sz="2400" b="1" dirty="0" smtClean="0">
                <a:latin typeface="Verdana"/>
                <a:cs typeface="Verdana"/>
              </a:rPr>
              <a:t/>
            </a:r>
            <a:br>
              <a:rPr lang="fr-FR" sz="2400" b="1" dirty="0" smtClean="0">
                <a:latin typeface="Verdana"/>
                <a:cs typeface="Verdana"/>
              </a:rPr>
            </a:br>
            <a:r>
              <a:rPr lang="fr-FR" sz="2400" b="1" dirty="0" smtClean="0">
                <a:latin typeface="Verdana"/>
                <a:cs typeface="Verdana"/>
              </a:rPr>
              <a:t>Séance-5</a:t>
            </a:r>
            <a:endParaRPr lang="fr-FR" sz="2400" b="1" dirty="0">
              <a:latin typeface="Verdana"/>
              <a:cs typeface="Verdana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15150" y="5105400"/>
            <a:ext cx="6400800" cy="1752600"/>
          </a:xfrm>
        </p:spPr>
        <p:txBody>
          <a:bodyPr>
            <a:normAutofit/>
          </a:bodyPr>
          <a:lstStyle/>
          <a:p>
            <a:r>
              <a:rPr lang="fr-FR" sz="2400" dirty="0" smtClean="0">
                <a:solidFill>
                  <a:schemeClr val="tx1"/>
                </a:solidFill>
                <a:latin typeface="Verdana"/>
                <a:cs typeface="Verdana"/>
              </a:rPr>
              <a:t>Chargé de cours: Alain Cardinal</a:t>
            </a:r>
            <a:endParaRPr lang="fr-FR" sz="24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pic>
        <p:nvPicPr>
          <p:cNvPr id="4" name="Image 3" descr="UdeS_coul_300dp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418797" y="3890665"/>
            <a:ext cx="27636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Bonsoir </a:t>
            </a:r>
            <a:r>
              <a:rPr lang="fr-FR" sz="5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! </a:t>
            </a:r>
            <a:endParaRPr lang="fr-FR" sz="5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2852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846138"/>
            <a:ext cx="8229600" cy="1143000"/>
          </a:xfrm>
        </p:spPr>
        <p:txBody>
          <a:bodyPr/>
          <a:lstStyle/>
          <a:p>
            <a:pPr eaLnBrk="1" hangingPunct="1"/>
            <a:r>
              <a:rPr lang="fr-CA" sz="40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Les 4 Archétypes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2195512"/>
            <a:ext cx="8229600" cy="4525963"/>
          </a:xfrm>
        </p:spPr>
        <p:txBody>
          <a:bodyPr/>
          <a:lstStyle/>
          <a:p>
            <a:pPr eaLnBrk="1" hangingPunct="1"/>
            <a:r>
              <a:rPr lang="fr-CA" dirty="0">
                <a:latin typeface="Arial" charset="0"/>
              </a:rPr>
              <a:t>Quatre types d’archétype</a:t>
            </a:r>
            <a:r>
              <a:rPr lang="fr-CA" dirty="0" smtClean="0">
                <a:latin typeface="Arial" charset="0"/>
              </a:rPr>
              <a:t>:</a:t>
            </a:r>
            <a:endParaRPr lang="fr-CA" dirty="0">
              <a:latin typeface="Arial" charset="0"/>
            </a:endParaRPr>
          </a:p>
          <a:p>
            <a:pPr lvl="1" eaLnBrk="1" hangingPunct="1"/>
            <a:r>
              <a:rPr lang="fr-CA" sz="2000" dirty="0">
                <a:latin typeface="Arial" charset="0"/>
              </a:rPr>
              <a:t>Basé sur le temps: Intervalle-moment (</a:t>
            </a:r>
            <a:r>
              <a:rPr lang="fr-CA" sz="2000" b="1" dirty="0">
                <a:latin typeface="Arial" charset="0"/>
              </a:rPr>
              <a:t>moment-</a:t>
            </a:r>
            <a:r>
              <a:rPr lang="fr-CA" sz="2000" b="1" dirty="0" err="1">
                <a:latin typeface="Arial" charset="0"/>
              </a:rPr>
              <a:t>interval</a:t>
            </a:r>
            <a:r>
              <a:rPr lang="fr-CA" sz="2000" dirty="0">
                <a:latin typeface="Arial" charset="0"/>
              </a:rPr>
              <a:t>)</a:t>
            </a:r>
          </a:p>
          <a:p>
            <a:pPr lvl="1" eaLnBrk="1" hangingPunct="1"/>
            <a:r>
              <a:rPr lang="fr-CA" sz="2000" dirty="0">
                <a:latin typeface="Arial" charset="0"/>
              </a:rPr>
              <a:t>Basé sur le </a:t>
            </a:r>
            <a:r>
              <a:rPr lang="fr-CA" sz="2000" b="1" dirty="0">
                <a:latin typeface="Arial" charset="0"/>
              </a:rPr>
              <a:t>rôle </a:t>
            </a:r>
          </a:p>
          <a:p>
            <a:pPr lvl="1" eaLnBrk="1" hangingPunct="1"/>
            <a:r>
              <a:rPr lang="fr-CA" sz="2000" dirty="0">
                <a:latin typeface="Arial" charset="0"/>
              </a:rPr>
              <a:t>Basé sur le catalogue - The "</a:t>
            </a:r>
            <a:r>
              <a:rPr lang="fr-CA" sz="2000" dirty="0" err="1">
                <a:latin typeface="Arial" charset="0"/>
              </a:rPr>
              <a:t>catalog</a:t>
            </a:r>
            <a:r>
              <a:rPr lang="fr-CA" sz="2000" dirty="0">
                <a:latin typeface="Arial" charset="0"/>
              </a:rPr>
              <a:t>-entry-</a:t>
            </a:r>
            <a:r>
              <a:rPr lang="fr-CA" sz="2000" dirty="0" err="1">
                <a:latin typeface="Arial" charset="0"/>
              </a:rPr>
              <a:t>like</a:t>
            </a:r>
            <a:r>
              <a:rPr lang="fr-CA" sz="2000" dirty="0">
                <a:latin typeface="Arial" charset="0"/>
              </a:rPr>
              <a:t> </a:t>
            </a:r>
            <a:r>
              <a:rPr lang="fr-CA" sz="2000" b="1" dirty="0">
                <a:latin typeface="Arial" charset="0"/>
              </a:rPr>
              <a:t>description</a:t>
            </a:r>
            <a:r>
              <a:rPr lang="fr-CA" sz="2000" dirty="0">
                <a:latin typeface="Arial" charset="0"/>
              </a:rPr>
              <a:t>" </a:t>
            </a:r>
            <a:r>
              <a:rPr lang="fr-CA" sz="2000" dirty="0" err="1">
                <a:latin typeface="Arial" charset="0"/>
              </a:rPr>
              <a:t>archetype</a:t>
            </a:r>
            <a:r>
              <a:rPr lang="fr-CA" sz="2000" dirty="0">
                <a:latin typeface="Arial" charset="0"/>
              </a:rPr>
              <a:t>.</a:t>
            </a:r>
          </a:p>
          <a:p>
            <a:pPr lvl="1" eaLnBrk="1" hangingPunct="1"/>
            <a:r>
              <a:rPr lang="fr-CA" sz="2000" dirty="0">
                <a:latin typeface="Arial" charset="0"/>
              </a:rPr>
              <a:t>Basé sur les parties, lieux ou choses ("</a:t>
            </a:r>
            <a:r>
              <a:rPr lang="fr-CA" sz="2000" b="1" dirty="0">
                <a:latin typeface="Arial" charset="0"/>
              </a:rPr>
              <a:t>party</a:t>
            </a:r>
            <a:r>
              <a:rPr lang="fr-CA" sz="2000" dirty="0">
                <a:latin typeface="Arial" charset="0"/>
              </a:rPr>
              <a:t>, </a:t>
            </a:r>
            <a:r>
              <a:rPr lang="fr-CA" sz="2000" b="1" dirty="0">
                <a:latin typeface="Arial" charset="0"/>
              </a:rPr>
              <a:t>place</a:t>
            </a:r>
            <a:r>
              <a:rPr lang="fr-CA" sz="2000" dirty="0">
                <a:latin typeface="Arial" charset="0"/>
              </a:rPr>
              <a:t> or </a:t>
            </a:r>
            <a:r>
              <a:rPr lang="fr-CA" sz="2000" b="1" dirty="0" err="1">
                <a:latin typeface="Arial" charset="0"/>
              </a:rPr>
              <a:t>thing</a:t>
            </a:r>
            <a:r>
              <a:rPr lang="fr-CA" sz="2000" dirty="0">
                <a:latin typeface="Arial" charset="0"/>
              </a:rPr>
              <a:t>“)</a:t>
            </a:r>
          </a:p>
        </p:txBody>
      </p:sp>
      <p:sp>
        <p:nvSpPr>
          <p:cNvPr id="23556" name="Espace réservé du numéro de diapositive 3"/>
          <p:cNvSpPr>
            <a:spLocks noGrp="1"/>
          </p:cNvSpPr>
          <p:nvPr>
            <p:ph type="sldNum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123F493-0DDA-564D-9B11-1B02CC001506}" type="slidenum">
              <a:rPr lang="en-GB" sz="1000">
                <a:cs typeface="Arial" charset="0"/>
              </a:rPr>
              <a:pPr/>
              <a:t>10</a:t>
            </a:fld>
            <a:endParaRPr lang="en-GB" sz="1000">
              <a:cs typeface="Arial" charset="0"/>
            </a:endParaRPr>
          </a:p>
        </p:txBody>
      </p:sp>
      <p:sp>
        <p:nvSpPr>
          <p:cNvPr id="23557" name="Espace réservé du pied de page 4"/>
          <p:cNvSpPr>
            <a:spLocks noGrp="1"/>
          </p:cNvSpPr>
          <p:nvPr>
            <p:ph type="ftr" sz="quarter" idx="10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GB" sz="1200" dirty="0">
              <a:solidFill>
                <a:srgbClr val="A50021"/>
              </a:solidFill>
              <a:cs typeface="Arial" charset="0"/>
            </a:endParaRPr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858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1198310"/>
            <a:ext cx="8229600" cy="1143000"/>
          </a:xfrm>
        </p:spPr>
        <p:txBody>
          <a:bodyPr/>
          <a:lstStyle/>
          <a:p>
            <a:pPr eaLnBrk="1" hangingPunct="1"/>
            <a:r>
              <a:rPr lang="fr-CA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Identification d’un archétype</a:t>
            </a:r>
          </a:p>
        </p:txBody>
      </p:sp>
      <p:sp>
        <p:nvSpPr>
          <p:cNvPr id="24579" name="Espace réservé du pied de page 4"/>
          <p:cNvSpPr>
            <a:spLocks noGrp="1"/>
          </p:cNvSpPr>
          <p:nvPr>
            <p:ph type="ftr" sz="quarter" idx="10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fr-CA" sz="1200" dirty="0" smtClean="0">
                <a:solidFill>
                  <a:srgbClr val="A50021"/>
                </a:solidFill>
                <a:cs typeface="Arial" charset="0"/>
              </a:rPr>
              <a:t>M</a:t>
            </a:r>
            <a:endParaRPr lang="en-GB" sz="1200" dirty="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24580" name="Espace réservé du numéro de diapositive 3"/>
          <p:cNvSpPr>
            <a:spLocks noGrp="1"/>
          </p:cNvSpPr>
          <p:nvPr>
            <p:ph type="sldNum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F31F401-C7C6-3043-89B0-AE8393EDB1B4}" type="slidenum">
              <a:rPr lang="en-GB" sz="1000">
                <a:cs typeface="Arial" charset="0"/>
              </a:rPr>
              <a:pPr/>
              <a:t>11</a:t>
            </a:fld>
            <a:endParaRPr lang="en-GB" sz="1000">
              <a:cs typeface="Arial" charset="0"/>
            </a:endParaRPr>
          </a:p>
        </p:txBody>
      </p:sp>
      <p:pic>
        <p:nvPicPr>
          <p:cNvPr id="23557" name="Picture 4" descr="person manager cashier"/>
          <p:cNvPicPr>
            <a:picLocks noGrp="1" noChangeAspect="1" noChangeArrowheads="1"/>
          </p:cNvPicPr>
          <p:nvPr>
            <p:ph type="body" idx="4294967295"/>
            <p:custDataLst>
              <p:tags r:id="rId4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57" t="1189" r="23781" b="68359"/>
          <a:stretch>
            <a:fillRect/>
          </a:stretch>
        </p:blipFill>
        <p:spPr>
          <a:xfrm>
            <a:off x="2643188" y="2703500"/>
            <a:ext cx="3886200" cy="3067050"/>
          </a:xfrm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2998"/>
              </a:srgbClr>
            </a:outerShdw>
          </a:effectLst>
        </p:spPr>
      </p:pic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542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950525"/>
            <a:ext cx="8229600" cy="1143000"/>
          </a:xfrm>
        </p:spPr>
        <p:txBody>
          <a:bodyPr/>
          <a:lstStyle/>
          <a:p>
            <a:pPr eaLnBrk="1" hangingPunct="1"/>
            <a:r>
              <a:rPr lang="fr-CH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L’archétype</a:t>
            </a:r>
            <a:endParaRPr lang="fr-CA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</a:endParaRPr>
          </a:p>
        </p:txBody>
      </p:sp>
      <p:sp>
        <p:nvSpPr>
          <p:cNvPr id="2560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2093525"/>
            <a:ext cx="8229600" cy="4525963"/>
          </a:xfrm>
        </p:spPr>
        <p:txBody>
          <a:bodyPr/>
          <a:lstStyle/>
          <a:p>
            <a:pPr eaLnBrk="1" hangingPunct="1"/>
            <a:r>
              <a:rPr lang="fr-CA" dirty="0">
                <a:latin typeface="Arial" charset="0"/>
              </a:rPr>
              <a:t>Quelque chose que l’on doit suivre dans </a:t>
            </a:r>
            <a:r>
              <a:rPr lang="fr-CA" u="sng" dirty="0">
                <a:latin typeface="Arial" charset="0"/>
              </a:rPr>
              <a:t>le temps</a:t>
            </a:r>
            <a:r>
              <a:rPr lang="fr-CA" dirty="0">
                <a:latin typeface="Arial" charset="0"/>
              </a:rPr>
              <a:t>, pour une raison d’affaires</a:t>
            </a:r>
          </a:p>
          <a:p>
            <a:pPr lvl="1" eaLnBrk="1" hangingPunct="1"/>
            <a:r>
              <a:rPr lang="fr-CA" b="1" dirty="0">
                <a:latin typeface="Arial" charset="0"/>
              </a:rPr>
              <a:t>Facture, vente, location, tâches dans un projet, bon </a:t>
            </a:r>
            <a:r>
              <a:rPr lang="fr-CA" b="1" dirty="0" smtClean="0">
                <a:latin typeface="Arial" charset="0"/>
              </a:rPr>
              <a:t>d’exécution, commande de travail</a:t>
            </a:r>
            <a:endParaRPr lang="fr-CA" b="1" dirty="0">
              <a:latin typeface="Arial" charset="0"/>
            </a:endParaRPr>
          </a:p>
          <a:p>
            <a:pPr eaLnBrk="1" hangingPunct="1"/>
            <a:r>
              <a:rPr lang="en-CA" b="1" dirty="0" err="1" smtClean="0">
                <a:latin typeface="Arial" charset="0"/>
              </a:rPr>
              <a:t>Astuce</a:t>
            </a:r>
            <a:r>
              <a:rPr lang="en-CA" b="1" dirty="0" smtClean="0">
                <a:latin typeface="Arial" charset="0"/>
              </a:rPr>
              <a:t>: </a:t>
            </a:r>
            <a:r>
              <a:rPr lang="en-CA" dirty="0" err="1">
                <a:latin typeface="Arial" charset="0"/>
              </a:rPr>
              <a:t>S’il</a:t>
            </a:r>
            <a:r>
              <a:rPr lang="en-CA" dirty="0">
                <a:latin typeface="Arial" charset="0"/>
              </a:rPr>
              <a:t> y a </a:t>
            </a:r>
            <a:r>
              <a:rPr lang="en-CA" dirty="0" err="1">
                <a:latin typeface="Arial" charset="0"/>
              </a:rPr>
              <a:t>une</a:t>
            </a:r>
            <a:r>
              <a:rPr lang="en-CA" dirty="0">
                <a:latin typeface="Arial" charset="0"/>
              </a:rPr>
              <a:t> date </a:t>
            </a:r>
            <a:r>
              <a:rPr lang="en-CA" dirty="0" err="1">
                <a:latin typeface="Arial" charset="0"/>
              </a:rPr>
              <a:t>ou</a:t>
            </a:r>
            <a:r>
              <a:rPr lang="en-CA" dirty="0">
                <a:latin typeface="Arial" charset="0"/>
              </a:rPr>
              <a:t> </a:t>
            </a:r>
            <a:r>
              <a:rPr lang="en-CA" dirty="0" err="1">
                <a:latin typeface="Arial" charset="0"/>
              </a:rPr>
              <a:t>une</a:t>
            </a:r>
            <a:r>
              <a:rPr lang="en-CA" dirty="0">
                <a:latin typeface="Arial" charset="0"/>
              </a:rPr>
              <a:t> </a:t>
            </a:r>
            <a:r>
              <a:rPr lang="en-CA" dirty="0" err="1">
                <a:latin typeface="Arial" charset="0"/>
              </a:rPr>
              <a:t>heure</a:t>
            </a:r>
            <a:r>
              <a:rPr lang="en-CA" dirty="0">
                <a:latin typeface="Arial" charset="0"/>
              </a:rPr>
              <a:t> </a:t>
            </a:r>
            <a:r>
              <a:rPr lang="en-CA" dirty="0" err="1">
                <a:latin typeface="Arial" charset="0"/>
              </a:rPr>
              <a:t>comme</a:t>
            </a:r>
            <a:r>
              <a:rPr lang="en-CA" dirty="0">
                <a:latin typeface="Arial" charset="0"/>
              </a:rPr>
              <a:t> </a:t>
            </a:r>
            <a:r>
              <a:rPr lang="en-CA" dirty="0" err="1">
                <a:latin typeface="Arial" charset="0"/>
              </a:rPr>
              <a:t>attribut</a:t>
            </a:r>
            <a:r>
              <a:rPr lang="en-CA" dirty="0">
                <a:latin typeface="Arial" charset="0"/>
              </a:rPr>
              <a:t>, </a:t>
            </a:r>
            <a:r>
              <a:rPr lang="en-CA" dirty="0" err="1">
                <a:latin typeface="Arial" charset="0"/>
              </a:rPr>
              <a:t>c’est</a:t>
            </a:r>
            <a:r>
              <a:rPr lang="en-CA" dirty="0">
                <a:latin typeface="Arial" charset="0"/>
              </a:rPr>
              <a:t> </a:t>
            </a:r>
            <a:r>
              <a:rPr lang="en-CA" dirty="0" err="1">
                <a:latin typeface="Arial" charset="0"/>
              </a:rPr>
              <a:t>souvent</a:t>
            </a:r>
            <a:r>
              <a:rPr lang="en-CA" dirty="0">
                <a:latin typeface="Arial" charset="0"/>
              </a:rPr>
              <a:t> un </a:t>
            </a:r>
            <a:r>
              <a:rPr lang="en-CA" dirty="0" err="1">
                <a:latin typeface="Arial" charset="0"/>
              </a:rPr>
              <a:t>archétype</a:t>
            </a:r>
            <a:r>
              <a:rPr lang="en-CA" dirty="0">
                <a:latin typeface="Arial" charset="0"/>
              </a:rPr>
              <a:t>.</a:t>
            </a:r>
            <a:endParaRPr lang="fr-CA" dirty="0">
              <a:latin typeface="Arial" charset="0"/>
            </a:endParaRPr>
          </a:p>
        </p:txBody>
      </p:sp>
      <p:sp>
        <p:nvSpPr>
          <p:cNvPr id="25604" name="Espace réservé du pied de page 3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fr-BE" sz="1200" dirty="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25605" name="Espace réservé du numéro de diapositive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A106DDA-41F6-9948-8BAD-4CDC0232EC40}" type="slidenum">
              <a:rPr lang="fr-BE" sz="1000">
                <a:cs typeface="Arial" charset="0"/>
              </a:rPr>
              <a:pPr/>
              <a:t>12</a:t>
            </a:fld>
            <a:endParaRPr lang="fr-BE" sz="1000">
              <a:cs typeface="Arial" charset="0"/>
            </a:endParaRPr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834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725977"/>
            <a:ext cx="8229600" cy="1143000"/>
          </a:xfrm>
        </p:spPr>
        <p:txBody>
          <a:bodyPr/>
          <a:lstStyle/>
          <a:p>
            <a:pPr eaLnBrk="1" hangingPunct="1"/>
            <a:r>
              <a:rPr lang="fr-CH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L’archétype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57200" y="2195512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CH" dirty="0">
                <a:latin typeface="Arial" charset="0"/>
              </a:rPr>
              <a:t>connaissent leur priorité, leur statut, leur total</a:t>
            </a:r>
          </a:p>
          <a:p>
            <a:pPr eaLnBrk="1" hangingPunct="1">
              <a:lnSpc>
                <a:spcPct val="90000"/>
              </a:lnSpc>
            </a:pPr>
            <a:r>
              <a:rPr lang="fr-CH" dirty="0">
                <a:latin typeface="Arial" charset="0"/>
              </a:rPr>
              <a:t>ont souvent des détails</a:t>
            </a:r>
          </a:p>
          <a:p>
            <a:pPr lvl="1" eaLnBrk="1" hangingPunct="1">
              <a:lnSpc>
                <a:spcPct val="90000"/>
              </a:lnSpc>
            </a:pPr>
            <a:r>
              <a:rPr lang="fr-CH" dirty="0">
                <a:latin typeface="Arial" charset="0"/>
              </a:rPr>
              <a:t>MI-Detail</a:t>
            </a:r>
          </a:p>
          <a:p>
            <a:pPr eaLnBrk="1" hangingPunct="1">
              <a:lnSpc>
                <a:spcPct val="90000"/>
              </a:lnSpc>
            </a:pPr>
            <a:r>
              <a:rPr lang="fr-CH" u="sng" dirty="0">
                <a:latin typeface="Arial" charset="0"/>
              </a:rPr>
              <a:t>calculent</a:t>
            </a:r>
            <a:r>
              <a:rPr lang="fr-CH" dirty="0">
                <a:latin typeface="Arial" charset="0"/>
              </a:rPr>
              <a:t> leur total (en délégant à leurs parties), se </a:t>
            </a:r>
            <a:r>
              <a:rPr lang="fr-CH" u="sng" dirty="0">
                <a:latin typeface="Arial" charset="0"/>
              </a:rPr>
              <a:t>terminent</a:t>
            </a:r>
            <a:r>
              <a:rPr lang="fr-CH" dirty="0">
                <a:latin typeface="Arial" charset="0"/>
              </a:rPr>
              <a:t>, se </a:t>
            </a:r>
            <a:r>
              <a:rPr lang="fr-CH" u="sng" dirty="0">
                <a:latin typeface="Arial" charset="0"/>
              </a:rPr>
              <a:t>suppriment,</a:t>
            </a:r>
            <a:r>
              <a:rPr lang="fr-CH" dirty="0">
                <a:latin typeface="Arial" charset="0"/>
              </a:rPr>
              <a:t> se </a:t>
            </a:r>
            <a:r>
              <a:rPr lang="fr-CH" u="sng" dirty="0">
                <a:latin typeface="Arial" charset="0"/>
              </a:rPr>
              <a:t>comparent</a:t>
            </a:r>
            <a:r>
              <a:rPr lang="fr-CH" dirty="0">
                <a:latin typeface="Arial" charset="0"/>
              </a:rPr>
              <a:t> et s’</a:t>
            </a:r>
            <a:r>
              <a:rPr lang="fr-CH" altLang="ja-JP" u="sng" dirty="0">
                <a:latin typeface="Arial" charset="0"/>
              </a:rPr>
              <a:t>évaluent</a:t>
            </a:r>
            <a:r>
              <a:rPr lang="fr-CH" altLang="ja-JP" dirty="0">
                <a:latin typeface="Arial" charset="0"/>
              </a:rPr>
              <a:t> vs. leurs prédécesseurs et </a:t>
            </a:r>
            <a:r>
              <a:rPr lang="fr-CH" altLang="ja-JP" dirty="0" smtClean="0">
                <a:latin typeface="Arial" charset="0"/>
              </a:rPr>
              <a:t>successeurs.</a:t>
            </a:r>
            <a:endParaRPr lang="fr-CH" altLang="ja-JP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fr-CH" dirty="0">
              <a:latin typeface="Arial" charset="0"/>
            </a:endParaRPr>
          </a:p>
        </p:txBody>
      </p:sp>
      <p:sp>
        <p:nvSpPr>
          <p:cNvPr id="26628" name="Espace réservé du pied de page 4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GB" sz="1200" dirty="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26629" name="Espace réservé du numéro de diapositive 3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1D3AE34-2D97-A74B-9D68-B64F964E4726}" type="slidenum">
              <a:rPr lang="en-GB" sz="1000">
                <a:cs typeface="Arial" charset="0"/>
              </a:rPr>
              <a:pPr/>
              <a:t>13</a:t>
            </a:fld>
            <a:endParaRPr lang="en-GB" sz="1000">
              <a:cs typeface="Arial" charset="0"/>
            </a:endParaRPr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368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697283" y="498312"/>
            <a:ext cx="6387016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fr-CA" sz="40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L’archétype « DETAIL »</a:t>
            </a:r>
          </a:p>
        </p:txBody>
      </p:sp>
      <p:sp>
        <p:nvSpPr>
          <p:cNvPr id="27651" name="Espace réservé du pied de page 3"/>
          <p:cNvSpPr>
            <a:spLocks noGrp="1"/>
          </p:cNvSpPr>
          <p:nvPr>
            <p:ph type="ftr" sz="quarter" idx="10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fr-BE" sz="1200" dirty="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27652" name="Espace réservé du numéro de diapositive 4"/>
          <p:cNvSpPr>
            <a:spLocks noGrp="1"/>
          </p:cNvSpPr>
          <p:nvPr>
            <p:ph type="sldNum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2246C6A-0E24-5548-8A87-781C5DC2CC89}" type="slidenum">
              <a:rPr lang="fr-BE" sz="1000">
                <a:cs typeface="Arial" charset="0"/>
              </a:rPr>
              <a:pPr/>
              <a:t>14</a:t>
            </a:fld>
            <a:endParaRPr lang="fr-BE" sz="1000">
              <a:cs typeface="Arial" charset="0"/>
            </a:endParaRPr>
          </a:p>
        </p:txBody>
      </p:sp>
      <p:pic>
        <p:nvPicPr>
          <p:cNvPr id="27653" name="Picture 2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011" y="1639577"/>
            <a:ext cx="4752975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6" descr="UdeS_coul_300dpi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135617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078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85750" y="1279485"/>
            <a:ext cx="8229600" cy="1143000"/>
          </a:xfrm>
        </p:spPr>
        <p:txBody>
          <a:bodyPr/>
          <a:lstStyle/>
          <a:p>
            <a:pPr eaLnBrk="1" hangingPunct="1"/>
            <a:r>
              <a:rPr lang="fr-CA" sz="36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Prior and </a:t>
            </a:r>
            <a:r>
              <a:rPr lang="fr-CA" sz="3600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Next</a:t>
            </a:r>
            <a:r>
              <a:rPr lang="fr-CA" sz="36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 Moment-</a:t>
            </a:r>
            <a:r>
              <a:rPr lang="fr-CA" sz="3600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Intervals</a:t>
            </a:r>
            <a:endParaRPr lang="fr-CA" sz="3600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</a:endParaRPr>
          </a:p>
        </p:txBody>
      </p:sp>
      <p:sp>
        <p:nvSpPr>
          <p:cNvPr id="28675" name="Espace réservé du pied de page 2"/>
          <p:cNvSpPr>
            <a:spLocks noGrp="1"/>
          </p:cNvSpPr>
          <p:nvPr>
            <p:ph type="ftr" sz="quarter" idx="10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fr-BE" sz="1200" dirty="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28676" name="Espace réservé du numéro de diapositive 3"/>
          <p:cNvSpPr>
            <a:spLocks noGrp="1"/>
          </p:cNvSpPr>
          <p:nvPr>
            <p:ph type="sldNum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0ED5D55-1FE8-E940-81D6-49F05A07C60B}" type="slidenum">
              <a:rPr lang="fr-BE" sz="1000">
                <a:cs typeface="Arial" charset="0"/>
              </a:rPr>
              <a:pPr/>
              <a:t>15</a:t>
            </a:fld>
            <a:endParaRPr lang="fr-BE" sz="1000">
              <a:cs typeface="Arial" charset="0"/>
            </a:endParaRPr>
          </a:p>
        </p:txBody>
      </p:sp>
      <p:pic>
        <p:nvPicPr>
          <p:cNvPr id="28677" name="Picture 2" descr="http://knol.google.com/k/-/-/3e0t9wv30hso7/f8p8rq/cashsales2.jpg">
            <a:hlinkClick r:id="rId7"/>
          </p:cNvPr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800350"/>
            <a:ext cx="8520113" cy="165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8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286125" y="6215063"/>
            <a:ext cx="564356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fr-CA" sz="800"/>
              <a:t>http://knol.google.com/k/stephen-palmer/the-moment-interval-class-archetype</a:t>
            </a:r>
          </a:p>
        </p:txBody>
      </p:sp>
      <p:pic>
        <p:nvPicPr>
          <p:cNvPr id="7" name="Image 6" descr="UdeS_coul_300dpi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135617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15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1190772"/>
            <a:ext cx="8229600" cy="1143000"/>
          </a:xfrm>
        </p:spPr>
        <p:txBody>
          <a:bodyPr/>
          <a:lstStyle/>
          <a:p>
            <a:pPr eaLnBrk="1" hangingPunct="1"/>
            <a:r>
              <a:rPr lang="fr-CA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L’archétype « rôle »</a:t>
            </a:r>
          </a:p>
        </p:txBody>
      </p:sp>
      <p:sp>
        <p:nvSpPr>
          <p:cNvPr id="29699" name="Espace réservé du contenu 5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2332037"/>
            <a:ext cx="8229600" cy="4525963"/>
          </a:xfrm>
        </p:spPr>
        <p:txBody>
          <a:bodyPr/>
          <a:lstStyle/>
          <a:p>
            <a:pPr eaLnBrk="1" hangingPunct="1"/>
            <a:r>
              <a:rPr lang="fr-CA" sz="2800" dirty="0">
                <a:latin typeface="Arial" charset="0"/>
              </a:rPr>
              <a:t>Le rôle est le </a:t>
            </a:r>
            <a:r>
              <a:rPr lang="fr-CA" sz="2800" u="sng" dirty="0">
                <a:latin typeface="Arial" charset="0"/>
              </a:rPr>
              <a:t>chapeau</a:t>
            </a:r>
            <a:r>
              <a:rPr lang="fr-CA" sz="2800" dirty="0">
                <a:latin typeface="Arial" charset="0"/>
              </a:rPr>
              <a:t> que va porter une </a:t>
            </a:r>
            <a:r>
              <a:rPr lang="fr-CA" sz="2800" b="1" dirty="0">
                <a:latin typeface="Arial" charset="0"/>
              </a:rPr>
              <a:t>personne</a:t>
            </a:r>
            <a:r>
              <a:rPr lang="fr-CA" sz="2800" dirty="0">
                <a:latin typeface="Arial" charset="0"/>
              </a:rPr>
              <a:t>, une </a:t>
            </a:r>
            <a:r>
              <a:rPr lang="fr-CA" sz="2800" b="1" dirty="0">
                <a:latin typeface="Arial" charset="0"/>
              </a:rPr>
              <a:t>chose</a:t>
            </a:r>
            <a:r>
              <a:rPr lang="fr-CA" sz="2800" dirty="0">
                <a:latin typeface="Arial" charset="0"/>
              </a:rPr>
              <a:t> ou un </a:t>
            </a:r>
            <a:r>
              <a:rPr lang="fr-CA" sz="2800" b="1" dirty="0">
                <a:latin typeface="Arial" charset="0"/>
              </a:rPr>
              <a:t>lieu</a:t>
            </a:r>
            <a:r>
              <a:rPr lang="fr-CA" sz="2800" dirty="0">
                <a:latin typeface="Arial" charset="0"/>
              </a:rPr>
              <a:t> pour réaliser une </a:t>
            </a:r>
            <a:r>
              <a:rPr lang="fr-CA" sz="2800" u="sng" dirty="0">
                <a:latin typeface="Arial" charset="0"/>
              </a:rPr>
              <a:t>action</a:t>
            </a:r>
            <a:r>
              <a:rPr lang="fr-CA" sz="2800" dirty="0">
                <a:latin typeface="Arial" charset="0"/>
              </a:rPr>
              <a:t>.</a:t>
            </a:r>
          </a:p>
          <a:p>
            <a:pPr eaLnBrk="1" hangingPunct="1"/>
            <a:r>
              <a:rPr lang="fr-CA" sz="2800" dirty="0">
                <a:latin typeface="Arial" charset="0"/>
              </a:rPr>
              <a:t>Une </a:t>
            </a:r>
            <a:r>
              <a:rPr lang="fr-CA" sz="2800" b="1" dirty="0">
                <a:latin typeface="Arial" charset="0"/>
              </a:rPr>
              <a:t>personne</a:t>
            </a:r>
            <a:r>
              <a:rPr lang="fr-CA" sz="2800" dirty="0">
                <a:latin typeface="Arial" charset="0"/>
              </a:rPr>
              <a:t> peut porter les chapeaux de </a:t>
            </a:r>
            <a:r>
              <a:rPr lang="fr-CA" sz="2800" u="sng" dirty="0">
                <a:latin typeface="Arial" charset="0"/>
              </a:rPr>
              <a:t>développeur</a:t>
            </a:r>
            <a:r>
              <a:rPr lang="fr-CA" sz="2800" dirty="0">
                <a:latin typeface="Arial" charset="0"/>
              </a:rPr>
              <a:t>, </a:t>
            </a:r>
            <a:r>
              <a:rPr lang="fr-CA" sz="2800" u="sng" dirty="0">
                <a:latin typeface="Arial" charset="0"/>
              </a:rPr>
              <a:t>analyste</a:t>
            </a:r>
            <a:r>
              <a:rPr lang="fr-CA" sz="2800" dirty="0">
                <a:latin typeface="Arial" charset="0"/>
              </a:rPr>
              <a:t> ou </a:t>
            </a:r>
            <a:r>
              <a:rPr lang="fr-CA" sz="2800" u="sng" dirty="0">
                <a:latin typeface="Arial" charset="0"/>
              </a:rPr>
              <a:t>architecte.</a:t>
            </a:r>
          </a:p>
          <a:p>
            <a:pPr eaLnBrk="1" hangingPunct="1"/>
            <a:r>
              <a:rPr lang="fr-CA" sz="2800" b="1" dirty="0">
                <a:latin typeface="Arial" charset="0"/>
              </a:rPr>
              <a:t>Le rôle</a:t>
            </a:r>
            <a:r>
              <a:rPr lang="fr-CA" sz="2800" dirty="0">
                <a:latin typeface="Arial" charset="0"/>
              </a:rPr>
              <a:t> aura donc des attributs et des méthodes qui ne varient pas selon le porteur du chapeau.</a:t>
            </a:r>
          </a:p>
        </p:txBody>
      </p:sp>
      <p:sp>
        <p:nvSpPr>
          <p:cNvPr id="29700" name="Espace réservé du pied de page 2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fr-BE" sz="1200" dirty="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29701" name="Espace réservé du numéro de diapositive 3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C23A85-CD2E-5B48-B05F-F4F74A06A2B4}" type="slidenum">
              <a:rPr lang="fr-BE" sz="1000">
                <a:cs typeface="Arial" charset="0"/>
              </a:rPr>
              <a:pPr/>
              <a:t>16</a:t>
            </a:fld>
            <a:endParaRPr lang="fr-BE" sz="1000">
              <a:cs typeface="Arial" charset="0"/>
            </a:endParaRPr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135617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007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1090503"/>
            <a:ext cx="8229600" cy="1143000"/>
          </a:xfrm>
        </p:spPr>
        <p:txBody>
          <a:bodyPr/>
          <a:lstStyle/>
          <a:p>
            <a:pPr eaLnBrk="1" hangingPunct="1"/>
            <a:r>
              <a:rPr lang="fr-CA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L’archétype « rôle »</a:t>
            </a:r>
          </a:p>
        </p:txBody>
      </p:sp>
      <p:sp>
        <p:nvSpPr>
          <p:cNvPr id="3072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09087" y="2221272"/>
            <a:ext cx="8229600" cy="4525963"/>
          </a:xfrm>
        </p:spPr>
        <p:txBody>
          <a:bodyPr/>
          <a:lstStyle/>
          <a:p>
            <a:pPr eaLnBrk="1" hangingPunct="1"/>
            <a:r>
              <a:rPr lang="fr-CA" dirty="0">
                <a:latin typeface="Arial" charset="0"/>
              </a:rPr>
              <a:t>Une banque (qui est un endroit) peut jouer plusieurs rôles</a:t>
            </a:r>
          </a:p>
          <a:p>
            <a:pPr lvl="1" eaLnBrk="1" hangingPunct="1"/>
            <a:r>
              <a:rPr lang="fr-CA" dirty="0">
                <a:latin typeface="Arial" charset="0"/>
              </a:rPr>
              <a:t>Fonction de </a:t>
            </a:r>
            <a:r>
              <a:rPr lang="fr-CA" b="1" dirty="0">
                <a:latin typeface="Arial" charset="0"/>
              </a:rPr>
              <a:t>prêteur</a:t>
            </a:r>
          </a:p>
          <a:p>
            <a:pPr lvl="1" eaLnBrk="1" hangingPunct="1"/>
            <a:r>
              <a:rPr lang="fr-CA" dirty="0">
                <a:latin typeface="Arial" charset="0"/>
              </a:rPr>
              <a:t>Fonction d’</a:t>
            </a:r>
            <a:r>
              <a:rPr lang="fr-CA" altLang="ja-JP" b="1" dirty="0">
                <a:latin typeface="Arial" charset="0"/>
              </a:rPr>
              <a:t>assureur</a:t>
            </a:r>
          </a:p>
          <a:p>
            <a:pPr lvl="1" eaLnBrk="1" hangingPunct="1"/>
            <a:r>
              <a:rPr lang="fr-CA" dirty="0">
                <a:latin typeface="Arial" charset="0"/>
              </a:rPr>
              <a:t>Fonction de </a:t>
            </a:r>
            <a:r>
              <a:rPr lang="fr-CA" b="1" dirty="0">
                <a:latin typeface="Arial" charset="0"/>
              </a:rPr>
              <a:t>marketing</a:t>
            </a:r>
          </a:p>
          <a:p>
            <a:pPr eaLnBrk="1" hangingPunct="1"/>
            <a:r>
              <a:rPr lang="fr-CA" dirty="0">
                <a:latin typeface="Arial" charset="0"/>
              </a:rPr>
              <a:t>Un aéroport peut joueur le rôle d’aéroport de </a:t>
            </a:r>
            <a:r>
              <a:rPr lang="fr-CA" b="1" dirty="0" err="1">
                <a:latin typeface="Arial" charset="0"/>
              </a:rPr>
              <a:t>freight</a:t>
            </a:r>
            <a:r>
              <a:rPr lang="fr-CA" dirty="0">
                <a:latin typeface="Arial" charset="0"/>
              </a:rPr>
              <a:t>, de </a:t>
            </a:r>
            <a:r>
              <a:rPr lang="fr-CA" b="1" dirty="0">
                <a:latin typeface="Arial" charset="0"/>
              </a:rPr>
              <a:t>passager</a:t>
            </a:r>
            <a:r>
              <a:rPr lang="fr-CA" dirty="0">
                <a:latin typeface="Arial" charset="0"/>
              </a:rPr>
              <a:t> ou un aéroport </a:t>
            </a:r>
            <a:r>
              <a:rPr lang="fr-CA" b="1" dirty="0">
                <a:latin typeface="Arial" charset="0"/>
              </a:rPr>
              <a:t>militaire </a:t>
            </a:r>
          </a:p>
        </p:txBody>
      </p:sp>
      <p:sp>
        <p:nvSpPr>
          <p:cNvPr id="30724" name="Espace réservé du pied de page 3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fr-BE" sz="1200" dirty="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30725" name="Espace réservé du numéro de diapositive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27800A-B924-E24F-89DB-F5D5C9D44E87}" type="slidenum">
              <a:rPr lang="fr-BE" sz="1000">
                <a:cs typeface="Arial" charset="0"/>
              </a:rPr>
              <a:pPr/>
              <a:t>17</a:t>
            </a:fld>
            <a:endParaRPr lang="fr-BE" sz="1000">
              <a:cs typeface="Arial" charset="0"/>
            </a:endParaRPr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135617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184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1270062"/>
            <a:ext cx="8229600" cy="1143000"/>
          </a:xfrm>
        </p:spPr>
        <p:txBody>
          <a:bodyPr/>
          <a:lstStyle/>
          <a:p>
            <a:pPr eaLnBrk="1" hangingPunct="1"/>
            <a:r>
              <a:rPr lang="fr-CA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L’archétype « rôle »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 </a:t>
            </a:r>
          </a:p>
        </p:txBody>
      </p:sp>
      <p:sp>
        <p:nvSpPr>
          <p:cNvPr id="31747" name="Espace réservé du pied de page 4"/>
          <p:cNvSpPr>
            <a:spLocks noGrp="1"/>
          </p:cNvSpPr>
          <p:nvPr>
            <p:ph type="ftr" sz="quarter" idx="10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GB" sz="1200" dirty="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31748" name="Espace réservé du numéro de diapositive 3"/>
          <p:cNvSpPr>
            <a:spLocks noGrp="1"/>
          </p:cNvSpPr>
          <p:nvPr>
            <p:ph type="sldNum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80169AD-D6CC-C847-BA3D-1F8023F644D3}" type="slidenum">
              <a:rPr lang="en-GB" sz="1000">
                <a:cs typeface="Arial" charset="0"/>
              </a:rPr>
              <a:pPr/>
              <a:t>18</a:t>
            </a:fld>
            <a:endParaRPr lang="en-GB" sz="1000">
              <a:cs typeface="Arial" charset="0"/>
            </a:endParaRPr>
          </a:p>
        </p:txBody>
      </p:sp>
      <p:pic>
        <p:nvPicPr>
          <p:cNvPr id="31749" name="Picture 4" descr="person manager cashier"/>
          <p:cNvPicPr>
            <a:picLocks noGrp="1" noChangeAspect="1" noChangeArrowheads="1"/>
          </p:cNvPicPr>
          <p:nvPr>
            <p:ph type="body" idx="4294967295"/>
            <p:custDataLst>
              <p:tags r:id="rId4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2" t="49521" b="1311"/>
          <a:stretch>
            <a:fillRect/>
          </a:stretch>
        </p:blipFill>
        <p:spPr>
          <a:xfrm>
            <a:off x="1930493" y="2421823"/>
            <a:ext cx="6400800" cy="4114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135617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026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14039" y="1116635"/>
            <a:ext cx="8229600" cy="1143000"/>
          </a:xfrm>
        </p:spPr>
        <p:txBody>
          <a:bodyPr/>
          <a:lstStyle/>
          <a:p>
            <a:pPr eaLnBrk="1" hangingPunct="1"/>
            <a:r>
              <a:rPr lang="fr-CA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L’archétype « description »</a:t>
            </a:r>
          </a:p>
        </p:txBody>
      </p:sp>
      <p:sp>
        <p:nvSpPr>
          <p:cNvPr id="32771" name="Espace réservé du pied de page 4"/>
          <p:cNvSpPr>
            <a:spLocks noGrp="1"/>
          </p:cNvSpPr>
          <p:nvPr>
            <p:ph type="ftr" sz="quarter" idx="10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GB" sz="1200" dirty="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32772" name="Espace réservé du numéro de diapositive 3"/>
          <p:cNvSpPr>
            <a:spLocks noGrp="1"/>
          </p:cNvSpPr>
          <p:nvPr>
            <p:ph type="sldNum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E777780-852F-AD44-A159-F2D7A70DD1E8}" type="slidenum">
              <a:rPr lang="en-GB" sz="1000">
                <a:cs typeface="Arial" charset="0"/>
              </a:rPr>
              <a:pPr/>
              <a:t>19</a:t>
            </a:fld>
            <a:endParaRPr lang="en-GB" sz="1000">
              <a:cs typeface="Arial" charset="0"/>
            </a:endParaRP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4294967295"/>
            <p:custDataLst>
              <p:tags r:id="rId4"/>
            </p:custDataLst>
          </p:nvPr>
        </p:nvSpPr>
        <p:spPr>
          <a:xfrm>
            <a:off x="914400" y="2247404"/>
            <a:ext cx="7772400" cy="4608512"/>
          </a:xfrm>
        </p:spPr>
        <p:txBody>
          <a:bodyPr/>
          <a:lstStyle/>
          <a:p>
            <a:pPr eaLnBrk="1" hangingPunct="1"/>
            <a:r>
              <a:rPr lang="fr-CA" dirty="0">
                <a:latin typeface="Arial" charset="0"/>
              </a:rPr>
              <a:t>Entrées de catalogues</a:t>
            </a:r>
          </a:p>
          <a:p>
            <a:pPr lvl="1" eaLnBrk="1" hangingPunct="1"/>
            <a:r>
              <a:rPr lang="fr-CA" dirty="0">
                <a:latin typeface="Arial" charset="0"/>
              </a:rPr>
              <a:t>Valeurs qui s’appliquent de façon répétitive</a:t>
            </a:r>
          </a:p>
          <a:p>
            <a:pPr lvl="2" eaLnBrk="1" hangingPunct="1"/>
            <a:r>
              <a:rPr lang="fr-CA" dirty="0">
                <a:latin typeface="Arial" charset="0"/>
              </a:rPr>
              <a:t>EX. : numéro de série, couleurs du modèle</a:t>
            </a:r>
          </a:p>
          <a:p>
            <a:pPr eaLnBrk="1" hangingPunct="1"/>
            <a:r>
              <a:rPr lang="fr-CA" dirty="0">
                <a:latin typeface="Arial" charset="0"/>
              </a:rPr>
              <a:t>Penser à la classe de description</a:t>
            </a:r>
          </a:p>
          <a:p>
            <a:pPr lvl="1" eaLnBrk="1" hangingPunct="1"/>
            <a:r>
              <a:rPr lang="fr-CA" dirty="0">
                <a:latin typeface="Arial" charset="0"/>
              </a:rPr>
              <a:t>Catalogues: Opérations, pièces, équipements</a:t>
            </a:r>
          </a:p>
          <a:p>
            <a:pPr lvl="1" eaLnBrk="1" hangingPunct="1"/>
            <a:r>
              <a:rPr lang="fr-CA" dirty="0">
                <a:latin typeface="Arial" charset="0"/>
              </a:rPr>
              <a:t>Informations a caractère statique</a:t>
            </a:r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135617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992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5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95586" y="923268"/>
            <a:ext cx="8229600" cy="1143000"/>
          </a:xfrm>
        </p:spPr>
        <p:txBody>
          <a:bodyPr/>
          <a:lstStyle/>
          <a:p>
            <a:pPr eaLnBrk="1" hangingPunct="1"/>
            <a:r>
              <a:rPr lang="fr-CA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MS PGothic" charset="0"/>
              </a:rPr>
              <a:t>Plan </a:t>
            </a:r>
            <a:r>
              <a:rPr lang="fr-CA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MS PGothic" charset="0"/>
              </a:rPr>
              <a:t>de la séance-5</a:t>
            </a:r>
            <a:endParaRPr lang="fr-CA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MS PGothic" charset="0"/>
            </a:endParaRPr>
          </a:p>
        </p:txBody>
      </p:sp>
      <p:sp>
        <p:nvSpPr>
          <p:cNvPr id="14339" name="Rectangle 6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380566" y="2228319"/>
            <a:ext cx="8229600" cy="4525963"/>
          </a:xfrm>
        </p:spPr>
        <p:txBody>
          <a:bodyPr/>
          <a:lstStyle/>
          <a:p>
            <a:pPr lvl="0"/>
            <a:r>
              <a:rPr lang="fr-CA" b="1" dirty="0" smtClean="0"/>
              <a:t>Retour séance-4</a:t>
            </a:r>
          </a:p>
          <a:p>
            <a:r>
              <a:rPr lang="fr-CA" dirty="0">
                <a:latin typeface="Arial" charset="0"/>
              </a:rPr>
              <a:t>Cartographie des données (MCD)</a:t>
            </a:r>
          </a:p>
          <a:p>
            <a:r>
              <a:rPr lang="fr-CA" dirty="0">
                <a:latin typeface="Arial" charset="0"/>
              </a:rPr>
              <a:t>Archétype (couleurs</a:t>
            </a:r>
            <a:r>
              <a:rPr lang="fr-CA" dirty="0" smtClean="0">
                <a:latin typeface="Arial" charset="0"/>
              </a:rPr>
              <a:t>) </a:t>
            </a:r>
            <a:r>
              <a:rPr lang="fr-CA" b="1" dirty="0" smtClean="0">
                <a:latin typeface="Arial" charset="0"/>
              </a:rPr>
              <a:t>Pas à l’examen</a:t>
            </a:r>
            <a:endParaRPr lang="fr-CA" b="1" dirty="0">
              <a:latin typeface="Arial" charset="0"/>
            </a:endParaRPr>
          </a:p>
          <a:p>
            <a:r>
              <a:rPr lang="fr-CA" dirty="0">
                <a:latin typeface="Arial" charset="0"/>
              </a:rPr>
              <a:t>Travail d’équipe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fr-CA" dirty="0" smtClean="0">
                <a:latin typeface="Arial" charset="0"/>
              </a:rPr>
              <a:t>Prochain cours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fr-CA" dirty="0" smtClean="0">
                <a:latin typeface="Arial" charset="0"/>
              </a:rPr>
              <a:t>Remise du         travail-1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fr-CA" dirty="0" smtClean="0">
                <a:latin typeface="Arial" charset="0"/>
              </a:rPr>
              <a:t>Présentation du travail-1</a:t>
            </a:r>
            <a:endParaRPr lang="fr-CA" dirty="0">
              <a:latin typeface="Arial" charset="0"/>
            </a:endParaRPr>
          </a:p>
          <a:p>
            <a:pPr eaLnBrk="1" hangingPunct="1"/>
            <a:endParaRPr lang="fr-CA" dirty="0">
              <a:latin typeface="Arial" charset="0"/>
              <a:ea typeface="MS PGothic" charset="0"/>
            </a:endParaRPr>
          </a:p>
        </p:txBody>
      </p:sp>
      <p:sp>
        <p:nvSpPr>
          <p:cNvPr id="14340" name="Espace réservé du pied de page 4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endParaRPr lang="en-US" sz="1200" dirty="0">
              <a:solidFill>
                <a:srgbClr val="A50021"/>
              </a:solidFill>
            </a:endParaRPr>
          </a:p>
        </p:txBody>
      </p:sp>
      <p:sp>
        <p:nvSpPr>
          <p:cNvPr id="14341" name="Espace réservé du numéro de diapositive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BB00ED42-12AB-2E4F-BF5F-51FF2FF0F4B6}" type="slidenum">
              <a:rPr lang="en-US" sz="1000"/>
              <a:pPr/>
              <a:t>2</a:t>
            </a:fld>
            <a:endParaRPr lang="en-US" sz="1000"/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338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373239" y="1262499"/>
            <a:ext cx="8229600" cy="1143000"/>
          </a:xfrm>
        </p:spPr>
        <p:txBody>
          <a:bodyPr/>
          <a:lstStyle/>
          <a:p>
            <a:pPr eaLnBrk="1" hangingPunct="1"/>
            <a:r>
              <a:rPr lang="fr-CA" sz="32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L’archétype « parties, lieux, choses »</a:t>
            </a:r>
            <a:r>
              <a:rPr lang="en-US" sz="32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 </a:t>
            </a:r>
          </a:p>
        </p:txBody>
      </p:sp>
      <p:sp>
        <p:nvSpPr>
          <p:cNvPr id="33795" name="Espace réservé du pied de page 4"/>
          <p:cNvSpPr>
            <a:spLocks noGrp="1"/>
          </p:cNvSpPr>
          <p:nvPr>
            <p:ph type="ftr" sz="quarter" idx="10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GB" sz="1200" dirty="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33796" name="Espace réservé du numéro de diapositive 3"/>
          <p:cNvSpPr>
            <a:spLocks noGrp="1"/>
          </p:cNvSpPr>
          <p:nvPr>
            <p:ph type="sldNum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54AF8C3-F8B5-744E-9A66-6DC236EF01A2}" type="slidenum">
              <a:rPr lang="en-GB" sz="1000">
                <a:cs typeface="Arial" charset="0"/>
              </a:rPr>
              <a:pPr/>
              <a:t>20</a:t>
            </a:fld>
            <a:endParaRPr lang="en-GB" sz="1000">
              <a:cs typeface="Arial" charset="0"/>
            </a:endParaRP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4294967295"/>
            <p:custDataLst>
              <p:tags r:id="rId4"/>
            </p:custDataLst>
          </p:nvPr>
        </p:nvSpPr>
        <p:spPr>
          <a:xfrm>
            <a:off x="457200" y="2405499"/>
            <a:ext cx="7772400" cy="4114800"/>
          </a:xfrm>
        </p:spPr>
        <p:txBody>
          <a:bodyPr/>
          <a:lstStyle/>
          <a:p>
            <a:pPr eaLnBrk="1" hangingPunct="1"/>
            <a:r>
              <a:rPr lang="fr-CA" dirty="0">
                <a:latin typeface="Arial" charset="0"/>
              </a:rPr>
              <a:t>Quelqu’un ou quelque chose qui joue un rôle.</a:t>
            </a:r>
          </a:p>
          <a:p>
            <a:pPr lvl="1" eaLnBrk="1" hangingPunct="1"/>
            <a:r>
              <a:rPr lang="fr-CA" dirty="0">
                <a:latin typeface="Arial" charset="0"/>
              </a:rPr>
              <a:t>EX. Une personne ou une chose peut jouer plus qu’un rôle selon le contexte.</a:t>
            </a:r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135617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225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1044685"/>
            <a:ext cx="8229600" cy="1143000"/>
          </a:xfrm>
        </p:spPr>
        <p:txBody>
          <a:bodyPr/>
          <a:lstStyle/>
          <a:p>
            <a:pPr eaLnBrk="1" hangingPunct="1"/>
            <a:r>
              <a:rPr lang="fr-CA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Identifier les archétypes</a:t>
            </a:r>
          </a:p>
        </p:txBody>
      </p:sp>
      <p:sp>
        <p:nvSpPr>
          <p:cNvPr id="34819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055513" y="2443783"/>
            <a:ext cx="7772400" cy="4300538"/>
          </a:xfrm>
        </p:spPr>
        <p:txBody>
          <a:bodyPr/>
          <a:lstStyle/>
          <a:p>
            <a:pPr eaLnBrk="1" hangingPunct="1"/>
            <a:r>
              <a:rPr lang="fr-CA" sz="2000" dirty="0">
                <a:latin typeface="Arial" charset="0"/>
              </a:rPr>
              <a:t>Est-ce que c’est un </a:t>
            </a:r>
            <a:r>
              <a:rPr lang="fr-CA" sz="2000" b="1" u="sng" dirty="0">
                <a:latin typeface="Arial" charset="0"/>
              </a:rPr>
              <a:t>moment dans le temps</a:t>
            </a:r>
            <a:r>
              <a:rPr lang="fr-CA" sz="2000" dirty="0">
                <a:latin typeface="Arial" charset="0"/>
              </a:rPr>
              <a:t>, </a:t>
            </a:r>
            <a:r>
              <a:rPr lang="fr-CA" sz="2000" b="1" u="sng" dirty="0">
                <a:latin typeface="Arial" charset="0"/>
              </a:rPr>
              <a:t>un intervalle </a:t>
            </a:r>
            <a:r>
              <a:rPr lang="fr-CA" sz="2000" dirty="0">
                <a:latin typeface="Arial" charset="0"/>
              </a:rPr>
              <a:t>dans le temps, quelque chose dont le système </a:t>
            </a:r>
            <a:r>
              <a:rPr lang="fr-CA" sz="2000" b="1" u="sng" dirty="0">
                <a:latin typeface="Arial" charset="0"/>
              </a:rPr>
              <a:t>doit suivre </a:t>
            </a:r>
            <a:r>
              <a:rPr lang="fr-CA" sz="2000" dirty="0">
                <a:latin typeface="Arial" charset="0"/>
              </a:rPr>
              <a:t>pour des raisons légales ou d’affaires? </a:t>
            </a:r>
            <a:r>
              <a:rPr lang="fr-CA" sz="2000" b="1" dirty="0">
                <a:latin typeface="Arial" charset="0"/>
              </a:rPr>
              <a:t>Oui?</a:t>
            </a:r>
            <a:r>
              <a:rPr lang="fr-CA" sz="2000" dirty="0">
                <a:latin typeface="Arial" charset="0"/>
              </a:rPr>
              <a:t> </a:t>
            </a:r>
            <a:endParaRPr lang="fr-CA" sz="2000" dirty="0">
              <a:latin typeface="Arial" charset="0"/>
              <a:sym typeface="Wingdings" charset="0"/>
            </a:endParaRPr>
          </a:p>
          <a:p>
            <a:pPr lvl="1" eaLnBrk="1" hangingPunct="1"/>
            <a:r>
              <a:rPr lang="fr-CA" sz="1800" b="1" dirty="0">
                <a:latin typeface="Arial" charset="0"/>
                <a:sym typeface="Wingdings" charset="0"/>
              </a:rPr>
              <a:t>Moment-</a:t>
            </a:r>
            <a:r>
              <a:rPr lang="fr-CA" sz="1800" b="1" dirty="0" err="1">
                <a:latin typeface="Arial" charset="0"/>
                <a:sym typeface="Wingdings" charset="0"/>
              </a:rPr>
              <a:t>Interval</a:t>
            </a:r>
            <a:endParaRPr lang="fr-CA" sz="1800" b="1" u="sng" dirty="0">
              <a:latin typeface="Arial" charset="0"/>
              <a:sym typeface="Wingdings" charset="0"/>
            </a:endParaRPr>
          </a:p>
          <a:p>
            <a:pPr eaLnBrk="1" hangingPunct="1"/>
            <a:r>
              <a:rPr lang="fr-CA" sz="2000" dirty="0">
                <a:latin typeface="Arial" charset="0"/>
                <a:sym typeface="Wingdings" charset="0"/>
              </a:rPr>
              <a:t>Sinon, est-ce que c’est un rôle? Oui? </a:t>
            </a:r>
          </a:p>
          <a:p>
            <a:pPr lvl="1" eaLnBrk="1" hangingPunct="1"/>
            <a:r>
              <a:rPr lang="fr-CA" sz="1800" b="1" dirty="0" err="1">
                <a:latin typeface="Arial" charset="0"/>
                <a:sym typeface="Wingdings" charset="0"/>
              </a:rPr>
              <a:t>Role</a:t>
            </a:r>
            <a:endParaRPr lang="fr-CA" sz="1800" b="1" u="sng" dirty="0">
              <a:latin typeface="Arial" charset="0"/>
              <a:sym typeface="Wingdings" charset="0"/>
            </a:endParaRPr>
          </a:p>
          <a:p>
            <a:pPr eaLnBrk="1" hangingPunct="1"/>
            <a:r>
              <a:rPr lang="fr-CA" sz="2000" dirty="0">
                <a:latin typeface="Arial" charset="0"/>
                <a:sym typeface="Wingdings" charset="0"/>
              </a:rPr>
              <a:t>Sinon, est-ce que c’est une entrée de catalogue? Oui? </a:t>
            </a:r>
          </a:p>
          <a:p>
            <a:pPr lvl="1" eaLnBrk="1" hangingPunct="1"/>
            <a:r>
              <a:rPr lang="fr-CA" sz="1800" b="1" dirty="0">
                <a:latin typeface="Arial" charset="0"/>
                <a:sym typeface="Wingdings" charset="0"/>
              </a:rPr>
              <a:t>Description</a:t>
            </a:r>
            <a:endParaRPr lang="fr-CA" sz="1800" b="1" u="sng" dirty="0">
              <a:latin typeface="Arial" charset="0"/>
              <a:sym typeface="Wingdings" charset="0"/>
            </a:endParaRPr>
          </a:p>
          <a:p>
            <a:pPr eaLnBrk="1" hangingPunct="1"/>
            <a:r>
              <a:rPr lang="fr-CA" sz="2000" dirty="0">
                <a:latin typeface="Arial" charset="0"/>
                <a:sym typeface="Wingdings" charset="0"/>
              </a:rPr>
              <a:t>Sinon c’est une partie, une place ou une chose</a:t>
            </a:r>
          </a:p>
          <a:p>
            <a:pPr lvl="1" eaLnBrk="1" hangingPunct="1"/>
            <a:r>
              <a:rPr lang="fr-CA" sz="1800" b="1" dirty="0" err="1">
                <a:latin typeface="Arial" charset="0"/>
                <a:sym typeface="Wingdings" charset="0"/>
              </a:rPr>
              <a:t>Thing</a:t>
            </a:r>
            <a:r>
              <a:rPr lang="fr-CA" sz="1800" b="1" dirty="0">
                <a:latin typeface="Arial" charset="0"/>
                <a:sym typeface="Wingdings" charset="0"/>
              </a:rPr>
              <a:t>, Party, Place</a:t>
            </a:r>
            <a:endParaRPr lang="fr-CA" sz="1800" b="1" u="sng" dirty="0">
              <a:latin typeface="Arial" charset="0"/>
            </a:endParaRPr>
          </a:p>
        </p:txBody>
      </p:sp>
      <p:sp>
        <p:nvSpPr>
          <p:cNvPr id="34820" name="Espace réservé du pied de page 3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fr-BE" sz="1200" dirty="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34821" name="Espace réservé du numéro de diapositive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6BB97A8-D9C4-7841-BC3F-C8F15E2BE54E}" type="slidenum">
              <a:rPr lang="fr-BE" sz="1000">
                <a:cs typeface="Arial" charset="0"/>
              </a:rPr>
              <a:pPr/>
              <a:t>21</a:t>
            </a:fld>
            <a:endParaRPr lang="fr-BE" sz="1000">
              <a:cs typeface="Arial" charset="0"/>
            </a:endParaRPr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135617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700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Archétypes</a:t>
            </a:r>
          </a:p>
        </p:txBody>
      </p:sp>
      <p:sp>
        <p:nvSpPr>
          <p:cNvPr id="35843" name="Espace réservé du pied de page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fr-BE" sz="1200" dirty="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35844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271DAF2-E666-8542-A50F-8D0B8A781B4E}" type="slidenum">
              <a:rPr lang="fr-BE" sz="1000">
                <a:cs typeface="Arial" charset="0"/>
              </a:rPr>
              <a:pPr/>
              <a:t>22</a:t>
            </a:fld>
            <a:endParaRPr lang="fr-BE" sz="1000">
              <a:cs typeface="Arial" charset="0"/>
            </a:endParaRPr>
          </a:p>
        </p:txBody>
      </p:sp>
      <p:pic>
        <p:nvPicPr>
          <p:cNvPr id="51202" name="Picture 2" descr="http://www.step-10.com/SoftwareDesign/ModellingInColour/images/FourArchetypesWithContentSideBySid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349500"/>
            <a:ext cx="8569325" cy="3635375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539750" y="1628775"/>
            <a:ext cx="16557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fr-CA" b="1"/>
              <a:t>Événement-Activité</a:t>
            </a:r>
            <a:endParaRPr lang="fr-CA"/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3132138" y="1844675"/>
            <a:ext cx="6842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CA" b="1"/>
              <a:t>Rôle</a:t>
            </a:r>
            <a:endParaRPr lang="fr-CA"/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7164388" y="1916113"/>
            <a:ext cx="145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CA" b="1"/>
              <a:t>Description</a:t>
            </a:r>
            <a:endParaRPr lang="fr-CA"/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4608513" y="1722438"/>
            <a:ext cx="21304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fr-CA" b="1">
                <a:sym typeface="Wingdings" charset="0"/>
              </a:rPr>
              <a:t>partie, une place ou une chose</a:t>
            </a:r>
          </a:p>
        </p:txBody>
      </p:sp>
      <p:sp>
        <p:nvSpPr>
          <p:cNvPr id="35850" name="Rectangle 10"/>
          <p:cNvSpPr>
            <a:spLocks noChangeArrowheads="1"/>
          </p:cNvSpPr>
          <p:nvPr/>
        </p:nvSpPr>
        <p:spPr bwMode="auto">
          <a:xfrm>
            <a:off x="4427538" y="1125538"/>
            <a:ext cx="4572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fr-CA">
                <a:hlinkClick r:id="rId3"/>
              </a:rPr>
              <a:t>SoftwareDesign/ModellingInColour</a:t>
            </a:r>
            <a:endParaRPr lang="fr-CA"/>
          </a:p>
        </p:txBody>
      </p:sp>
      <p:pic>
        <p:nvPicPr>
          <p:cNvPr id="11" name="Image 10" descr="UdeS_coul_300dpi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135617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084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973109" y="683993"/>
            <a:ext cx="7044947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fr-CA" sz="40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Exemple – </a:t>
            </a:r>
            <a:r>
              <a:rPr lang="fr-CA" sz="40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Abonnement</a:t>
            </a:r>
            <a:endParaRPr lang="fr-CA" sz="4000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</a:endParaRPr>
          </a:p>
        </p:txBody>
      </p:sp>
      <p:sp>
        <p:nvSpPr>
          <p:cNvPr id="36867" name="Espace réservé du pied de page 3"/>
          <p:cNvSpPr>
            <a:spLocks noGrp="1"/>
          </p:cNvSpPr>
          <p:nvPr>
            <p:ph type="ftr" sz="quarter" idx="10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fr-BE" sz="1200" dirty="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36868" name="Espace réservé du numéro de diapositive 4"/>
          <p:cNvSpPr>
            <a:spLocks noGrp="1"/>
          </p:cNvSpPr>
          <p:nvPr>
            <p:ph type="sldNum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2F8EBAF-734D-2C4D-93D1-CDE2DCC17672}" type="slidenum">
              <a:rPr lang="fr-BE" sz="1000">
                <a:cs typeface="Arial" charset="0"/>
              </a:rPr>
              <a:pPr/>
              <a:t>23</a:t>
            </a:fld>
            <a:endParaRPr lang="fr-BE" sz="1000">
              <a:cs typeface="Arial" charset="0"/>
            </a:endParaRPr>
          </a:p>
        </p:txBody>
      </p:sp>
      <p:sp>
        <p:nvSpPr>
          <p:cNvPr id="36869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715125" y="6072188"/>
            <a:ext cx="20970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CA" sz="800"/>
              <a:t>http://edn.embarcadero.com/article/29697</a:t>
            </a:r>
          </a:p>
        </p:txBody>
      </p:sp>
      <p:pic>
        <p:nvPicPr>
          <p:cNvPr id="36870" name="Picture 4" descr="http://edn.embarcadero.com/article/images/29697/fig-0066-04.gif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070" y="1708159"/>
            <a:ext cx="8281987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6" descr="UdeS_coul_300dpi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135617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420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395875" y="96202"/>
            <a:ext cx="5748125" cy="1143000"/>
          </a:xfrm>
        </p:spPr>
        <p:txBody>
          <a:bodyPr/>
          <a:lstStyle/>
          <a:p>
            <a:pPr eaLnBrk="1" hangingPunct="1">
              <a:defRPr/>
            </a:pPr>
            <a:r>
              <a:rPr lang="fr-CA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Demande de prêt</a:t>
            </a:r>
          </a:p>
        </p:txBody>
      </p:sp>
      <p:sp>
        <p:nvSpPr>
          <p:cNvPr id="39938" name="Espace réservé du pied de page 2"/>
          <p:cNvSpPr>
            <a:spLocks noGrp="1"/>
          </p:cNvSpPr>
          <p:nvPr>
            <p:ph type="ftr" sz="quarter" idx="10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fr-BE" sz="1200" dirty="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39939" name="Espace réservé du numéro de diapositive 3"/>
          <p:cNvSpPr>
            <a:spLocks noGrp="1"/>
          </p:cNvSpPr>
          <p:nvPr>
            <p:ph type="sldNum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F11F5B3-D7D1-A44A-B374-DF8BE924C781}" type="slidenum">
              <a:rPr lang="fr-BE" sz="1000">
                <a:cs typeface="Arial" charset="0"/>
              </a:rPr>
              <a:pPr eaLnBrk="1" hangingPunct="1"/>
              <a:t>24</a:t>
            </a:fld>
            <a:endParaRPr lang="fr-BE" sz="1000">
              <a:cs typeface="Arial" charset="0"/>
            </a:endParaRPr>
          </a:p>
        </p:txBody>
      </p:sp>
      <p:pic>
        <p:nvPicPr>
          <p:cNvPr id="39940" name="Picture 2" descr="Figure 16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72" y="1052513"/>
            <a:ext cx="8681241" cy="5392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1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43375" y="6143625"/>
            <a:ext cx="4572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fr-CA" sz="800"/>
              <a:t>http://www.uidesign.net/1999/papers/UML_UI.html</a:t>
            </a:r>
          </a:p>
        </p:txBody>
      </p:sp>
      <p:pic>
        <p:nvPicPr>
          <p:cNvPr id="7" name="Image 6" descr="UdeS_coul_300dpi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135617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517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1440366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Conclusion </a:t>
            </a:r>
            <a:r>
              <a:rPr lang="en-US" dirty="0" err="1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archétypes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551657" y="2832301"/>
            <a:ext cx="8229600" cy="2216406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800" dirty="0" err="1">
                <a:latin typeface="Arial" charset="0"/>
              </a:rPr>
              <a:t>L’utilisation</a:t>
            </a:r>
            <a:r>
              <a:rPr lang="en-US" sz="2800" dirty="0">
                <a:latin typeface="Arial" charset="0"/>
              </a:rPr>
              <a:t> des patrons et </a:t>
            </a:r>
            <a:r>
              <a:rPr lang="en-US" sz="2800" dirty="0" err="1">
                <a:latin typeface="Arial" charset="0"/>
              </a:rPr>
              <a:t>archétypes</a:t>
            </a:r>
            <a:r>
              <a:rPr lang="en-US" sz="2800" dirty="0">
                <a:latin typeface="Arial" charset="0"/>
              </a:rPr>
              <a:t> </a:t>
            </a:r>
            <a:r>
              <a:rPr lang="en-US" sz="2800" dirty="0" err="1">
                <a:latin typeface="Arial" charset="0"/>
              </a:rPr>
              <a:t>peut</a:t>
            </a:r>
            <a:endParaRPr lang="en-US" sz="2800" dirty="0">
              <a:latin typeface="Arial" charset="0"/>
            </a:endParaRPr>
          </a:p>
          <a:p>
            <a:pPr lvl="1" eaLnBrk="1" hangingPunct="1"/>
            <a:r>
              <a:rPr lang="fr-CA" dirty="0">
                <a:latin typeface="Arial" charset="0"/>
              </a:rPr>
              <a:t> Uniformiser les développements</a:t>
            </a:r>
          </a:p>
          <a:p>
            <a:pPr lvl="1" eaLnBrk="1" hangingPunct="1"/>
            <a:r>
              <a:rPr lang="fr-CA" dirty="0">
                <a:latin typeface="Arial" charset="0"/>
              </a:rPr>
              <a:t> Utiliser comme modèles génériques</a:t>
            </a:r>
          </a:p>
          <a:p>
            <a:pPr lvl="1" eaLnBrk="1" hangingPunct="1"/>
            <a:r>
              <a:rPr lang="fr-CA" dirty="0">
                <a:latin typeface="Arial" charset="0"/>
              </a:rPr>
              <a:t>Utiliser pour valider un </a:t>
            </a:r>
            <a:r>
              <a:rPr lang="fr-CA" dirty="0" smtClean="0">
                <a:latin typeface="Arial" charset="0"/>
              </a:rPr>
              <a:t>ERP</a:t>
            </a:r>
          </a:p>
          <a:p>
            <a:pPr lvl="1" eaLnBrk="1" hangingPunct="1"/>
            <a:r>
              <a:rPr lang="fr-CA" dirty="0" smtClean="0">
                <a:latin typeface="Arial" charset="0"/>
              </a:rPr>
              <a:t>Utiliser l’avantage de la couleur</a:t>
            </a:r>
            <a:endParaRPr lang="fr-CA" dirty="0">
              <a:latin typeface="Arial" charset="0"/>
            </a:endParaRPr>
          </a:p>
          <a:p>
            <a:pPr eaLnBrk="1" hangingPunct="1"/>
            <a:endParaRPr lang="en-US" sz="2800" b="1" dirty="0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41987" name="Espace réservé du pied de page 4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GB" sz="1200" dirty="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41988" name="Espace réservé du numéro de diapositive 3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E9717B8-B4BC-3045-9792-1D971A6D97B3}" type="slidenum">
              <a:rPr lang="en-GB" sz="1000">
                <a:cs typeface="Arial" charset="0"/>
              </a:rPr>
              <a:pPr eaLnBrk="1" hangingPunct="1"/>
              <a:t>25</a:t>
            </a:fld>
            <a:endParaRPr lang="en-GB" sz="1000">
              <a:cs typeface="Arial" charset="0"/>
            </a:endParaRPr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135617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3145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27088" y="725977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fr-CA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EXERCICE-1</a:t>
            </a:r>
          </a:p>
        </p:txBody>
      </p:sp>
      <p:sp>
        <p:nvSpPr>
          <p:cNvPr id="40962" name="Espace réservé du pied de page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fr-BE" sz="1200" dirty="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40963" name="Espace réservé du numéro de diapositiv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CEDA462-CB4E-6140-9DD2-7D396CEFB6E2}" type="slidenum">
              <a:rPr lang="fr-BE" sz="1000">
                <a:cs typeface="Arial" charset="0"/>
              </a:rPr>
              <a:pPr eaLnBrk="1" hangingPunct="1"/>
              <a:t>26</a:t>
            </a:fld>
            <a:endParaRPr lang="fr-BE" sz="1000">
              <a:cs typeface="Arial" charset="0"/>
            </a:endParaRPr>
          </a:p>
        </p:txBody>
      </p:sp>
      <p:sp>
        <p:nvSpPr>
          <p:cNvPr id="40964" name="ZoneTexte 4"/>
          <p:cNvSpPr txBox="1">
            <a:spLocks noChangeArrowheads="1"/>
          </p:cNvSpPr>
          <p:nvPr/>
        </p:nvSpPr>
        <p:spPr bwMode="auto">
          <a:xfrm>
            <a:off x="827088" y="2060575"/>
            <a:ext cx="74168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fr-CA" sz="2000" b="1" dirty="0"/>
              <a:t>Un </a:t>
            </a:r>
            <a:r>
              <a:rPr lang="fr-CA" sz="2000" b="1" u="sng" dirty="0"/>
              <a:t>employé</a:t>
            </a:r>
            <a:r>
              <a:rPr lang="fr-CA" sz="2000" b="1" dirty="0"/>
              <a:t> qui exerce la fonction de </a:t>
            </a:r>
            <a:r>
              <a:rPr lang="fr-CA" sz="2000" b="1" u="sng" dirty="0"/>
              <a:t>contremaître</a:t>
            </a:r>
            <a:r>
              <a:rPr lang="fr-CA" sz="2000" b="1" dirty="0"/>
              <a:t> d’entretien </a:t>
            </a:r>
            <a:r>
              <a:rPr lang="fr-CA" sz="2000" b="1" dirty="0" err="1" smtClean="0"/>
              <a:t>effectu</a:t>
            </a:r>
            <a:r>
              <a:rPr lang="fr-CA" sz="2000" b="1" dirty="0" smtClean="0"/>
              <a:t> </a:t>
            </a:r>
            <a:r>
              <a:rPr lang="fr-CA" sz="2000" b="1" dirty="0"/>
              <a:t>la création d’un </a:t>
            </a:r>
            <a:r>
              <a:rPr lang="fr-CA" sz="2000" b="1" u="sng" dirty="0"/>
              <a:t>bon d’exécution </a:t>
            </a:r>
            <a:r>
              <a:rPr lang="fr-CA" sz="2000" b="1" dirty="0"/>
              <a:t>qui contient plusieurs </a:t>
            </a:r>
            <a:r>
              <a:rPr lang="fr-CA" sz="2000" b="1" u="sng" dirty="0"/>
              <a:t>opérations</a:t>
            </a:r>
            <a:r>
              <a:rPr lang="fr-CA" sz="2000" b="1" dirty="0"/>
              <a:t> </a:t>
            </a:r>
            <a:r>
              <a:rPr lang="fr-CA" sz="2000" b="1" dirty="0" smtClean="0"/>
              <a:t>à </a:t>
            </a:r>
            <a:r>
              <a:rPr lang="fr-CA" sz="2000" b="1" dirty="0"/>
              <a:t>réaliser sur un </a:t>
            </a:r>
            <a:r>
              <a:rPr lang="fr-CA" sz="2000" b="1" u="sng" dirty="0"/>
              <a:t>autobus</a:t>
            </a:r>
            <a:r>
              <a:rPr lang="fr-CA" sz="2000" b="1" dirty="0"/>
              <a:t>.</a:t>
            </a:r>
            <a:endParaRPr lang="fr-CA" sz="1800" dirty="0"/>
          </a:p>
          <a:p>
            <a:pPr eaLnBrk="1" hangingPunct="1"/>
            <a:endParaRPr lang="fr-CA" sz="1800" dirty="0"/>
          </a:p>
          <a:p>
            <a:pPr eaLnBrk="1" hangingPunct="1">
              <a:buFont typeface="Arial" charset="0"/>
              <a:buAutoNum type="arabicPeriod"/>
            </a:pPr>
            <a:r>
              <a:rPr lang="fr-CA" sz="1800" dirty="0"/>
              <a:t>Identifier les archétypes</a:t>
            </a:r>
          </a:p>
          <a:p>
            <a:pPr eaLnBrk="1" hangingPunct="1">
              <a:buFont typeface="Arial" charset="0"/>
              <a:buAutoNum type="arabicPeriod"/>
            </a:pPr>
            <a:r>
              <a:rPr lang="fr-CA" sz="1800" dirty="0"/>
              <a:t>Réaliser le modèle (a priori)</a:t>
            </a:r>
          </a:p>
          <a:p>
            <a:pPr eaLnBrk="1" hangingPunct="1">
              <a:buFont typeface="Arial" charset="0"/>
              <a:buAutoNum type="arabicPeriod"/>
            </a:pPr>
            <a:r>
              <a:rPr lang="fr-CA" sz="1800" dirty="0"/>
              <a:t>Placer les cardinalités</a:t>
            </a:r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135617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719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1440366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Prochaine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 séance-6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551657" y="2438400"/>
            <a:ext cx="8229600" cy="2216406"/>
          </a:xfrm>
        </p:spPr>
        <p:txBody>
          <a:bodyPr>
            <a:normAutofit fontScale="92500" lnSpcReduction="20000"/>
          </a:bodyPr>
          <a:lstStyle/>
          <a:p>
            <a:pPr marL="0" indent="0"/>
            <a:r>
              <a:rPr lang="fr-FR" dirty="0" smtClean="0"/>
              <a:t> Révision examen Intra</a:t>
            </a:r>
          </a:p>
          <a:p>
            <a:pPr marL="400050" lvl="1" indent="0"/>
            <a:r>
              <a:rPr lang="fr-FR" dirty="0" smtClean="0"/>
              <a:t> Séances 1  à 5</a:t>
            </a:r>
          </a:p>
          <a:p>
            <a:pPr marL="0" indent="0"/>
            <a:r>
              <a:rPr lang="fr-FR" dirty="0" smtClean="0"/>
              <a:t> </a:t>
            </a:r>
            <a:r>
              <a:rPr lang="fr-FR" dirty="0" smtClean="0"/>
              <a:t>Remise et présentation </a:t>
            </a:r>
            <a:r>
              <a:rPr lang="fr-FR" dirty="0" smtClean="0"/>
              <a:t>du travail-1</a:t>
            </a:r>
          </a:p>
          <a:p>
            <a:pPr marL="400050" lvl="1" indent="0"/>
            <a:r>
              <a:rPr lang="fr-FR" dirty="0" smtClean="0"/>
              <a:t> 18</a:t>
            </a:r>
            <a:r>
              <a:rPr lang="fr-FR" dirty="0" smtClean="0"/>
              <a:t>:30h</a:t>
            </a:r>
            <a:r>
              <a:rPr lang="fr-FR" dirty="0" smtClean="0"/>
              <a:t>. Au plus tard</a:t>
            </a:r>
          </a:p>
          <a:p>
            <a:pPr marL="400050" lvl="1" indent="0"/>
            <a:r>
              <a:rPr lang="fr-FR" dirty="0" smtClean="0"/>
              <a:t> alain.cardinal@usherbrooke.ca     </a:t>
            </a:r>
            <a:endParaRPr lang="fr-FR" dirty="0"/>
          </a:p>
          <a:p>
            <a:pPr marL="0" indent="0">
              <a:buNone/>
            </a:pPr>
            <a:endParaRPr lang="en-US" sz="2800" b="1" dirty="0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41987" name="Espace réservé du pied de page 4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GB" sz="1200" dirty="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41988" name="Espace réservé du numéro de diapositive 3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E9717B8-B4BC-3045-9792-1D971A6D97B3}" type="slidenum">
              <a:rPr lang="en-GB" sz="1000">
                <a:cs typeface="Arial" charset="0"/>
              </a:rPr>
              <a:pPr eaLnBrk="1" hangingPunct="1"/>
              <a:t>27</a:t>
            </a:fld>
            <a:endParaRPr lang="en-GB" sz="1000">
              <a:cs typeface="Arial" charset="0"/>
            </a:endParaRPr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135617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1334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914400" y="647700"/>
            <a:ext cx="8229600" cy="1143000"/>
          </a:xfrm>
        </p:spPr>
        <p:txBody>
          <a:bodyPr/>
          <a:lstStyle/>
          <a:p>
            <a:r>
              <a:rPr lang="en-US" dirty="0" err="1" smtClean="0"/>
              <a:t>Prochaine</a:t>
            </a:r>
            <a:r>
              <a:rPr lang="en-US" dirty="0" smtClean="0"/>
              <a:t> séance-6</a:t>
            </a: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smtClean="0"/>
              <a:t> Présentation travail-1</a:t>
            </a:r>
          </a:p>
          <a:p>
            <a:pPr lvl="1"/>
            <a:r>
              <a:rPr lang="fr-FR" dirty="0" smtClean="0"/>
              <a:t> Durée 20 minutes + 5 à 10  minutes de  questions</a:t>
            </a:r>
          </a:p>
          <a:p>
            <a:pPr lvl="2"/>
            <a:r>
              <a:rPr lang="fr-FR" dirty="0" smtClean="0"/>
              <a:t> Chacune des équipes pause une question (critique) constructive à l’équipe qui présente</a:t>
            </a:r>
          </a:p>
          <a:p>
            <a:pPr lvl="1"/>
            <a:r>
              <a:rPr lang="fr-FR" dirty="0" smtClean="0"/>
              <a:t> Ordre des présentations (pige)</a:t>
            </a:r>
          </a:p>
          <a:p>
            <a:pPr lvl="1"/>
            <a:r>
              <a:rPr lang="fr-FR" dirty="0" smtClean="0"/>
              <a:t>Vous présenter à un (CDI)</a:t>
            </a:r>
          </a:p>
          <a:p>
            <a:pPr lvl="1"/>
            <a:r>
              <a:rPr lang="fr-FR" dirty="0" smtClean="0"/>
              <a:t> Évaluation</a:t>
            </a:r>
          </a:p>
          <a:p>
            <a:pPr lvl="2"/>
            <a:r>
              <a:rPr lang="fr-FR" dirty="0" smtClean="0"/>
              <a:t>5%    présentation</a:t>
            </a:r>
          </a:p>
          <a:p>
            <a:pPr lvl="2"/>
            <a:r>
              <a:rPr lang="fr-FR" dirty="0" smtClean="0"/>
              <a:t>10%  travail</a:t>
            </a:r>
          </a:p>
          <a:p>
            <a:endParaRPr lang="en-US" dirty="0"/>
          </a:p>
        </p:txBody>
      </p:sp>
      <p:sp>
        <p:nvSpPr>
          <p:cNvPr id="41987" name="Espace réservé du pied de page 4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GB" dirty="0"/>
          </a:p>
        </p:txBody>
      </p:sp>
      <p:sp>
        <p:nvSpPr>
          <p:cNvPr id="41988" name="Espace réservé du numéro de diapositive 3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9717B8-B4BC-3045-9792-1D971A6D97B3}" type="slidenum">
              <a:rPr lang="en-GB" smtClean="0"/>
              <a:pPr/>
              <a:t>28</a:t>
            </a:fld>
            <a:endParaRPr lang="en-GB"/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135617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1334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Espace réservé du pied de page 3"/>
          <p:cNvSpPr>
            <a:spLocks noGrp="1"/>
          </p:cNvSpPr>
          <p:nvPr>
            <p:ph type="ftr" sz="quarter" idx="10"/>
            <p:custDataLst>
              <p:tags r:id="rId1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endParaRPr lang="fr-CA" sz="1200" dirty="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65539" name="Espace réservé du numéro de diapositive 4"/>
          <p:cNvSpPr>
            <a:spLocks noGrp="1"/>
          </p:cNvSpPr>
          <p:nvPr>
            <p:ph type="sldNum" sz="quarter" idx="11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F75A31E9-A482-4D47-9639-79F53AFA269A}" type="slidenum">
              <a:rPr lang="fr-CA" sz="1000">
                <a:cs typeface="Arial" charset="0"/>
              </a:rPr>
              <a:pPr/>
              <a:t>29</a:t>
            </a:fld>
            <a:endParaRPr lang="fr-CA" sz="1400">
              <a:cs typeface="Arial" charset="0"/>
            </a:endParaRPr>
          </a:p>
        </p:txBody>
      </p:sp>
      <p:sp>
        <p:nvSpPr>
          <p:cNvPr id="264194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>
          <a:xfrm>
            <a:off x="0" y="1433514"/>
            <a:ext cx="5816600" cy="1143000"/>
          </a:xfrm>
        </p:spPr>
        <p:txBody>
          <a:bodyPr/>
          <a:lstStyle/>
          <a:p>
            <a:r>
              <a:rPr lang="fr-CA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MS PGothic" charset="0"/>
              </a:rPr>
              <a:t>Questions?</a:t>
            </a:r>
          </a:p>
        </p:txBody>
      </p:sp>
      <p:pic>
        <p:nvPicPr>
          <p:cNvPr id="65541" name="Picture 5" descr="MPj04395360000[1]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0" y="2560638"/>
            <a:ext cx="6400800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"/>
            <a:ext cx="2679700" cy="7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29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5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95586" y="923268"/>
            <a:ext cx="8229600" cy="1143000"/>
          </a:xfrm>
        </p:spPr>
        <p:txBody>
          <a:bodyPr/>
          <a:lstStyle/>
          <a:p>
            <a:pPr eaLnBrk="1" hangingPunct="1"/>
            <a:r>
              <a:rPr lang="fr-CA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MS PGothic" charset="0"/>
              </a:rPr>
              <a:t>Retour séance-4</a:t>
            </a:r>
            <a:endParaRPr lang="fr-CA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MS PGothic" charset="0"/>
            </a:endParaRPr>
          </a:p>
        </p:txBody>
      </p:sp>
      <p:sp>
        <p:nvSpPr>
          <p:cNvPr id="14339" name="Rectangle 6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380566" y="2228319"/>
            <a:ext cx="8229600" cy="4525963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fr-CA" dirty="0" smtClean="0">
                <a:latin typeface="Arial" charset="0"/>
              </a:rPr>
              <a:t>Diagramme des cas d’utilisation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fr-CA" dirty="0" smtClean="0">
                <a:latin typeface="Arial" charset="0"/>
              </a:rPr>
              <a:t>Les </a:t>
            </a:r>
            <a:r>
              <a:rPr lang="fr-CA" dirty="0">
                <a:latin typeface="Arial" charset="0"/>
              </a:rPr>
              <a:t>cas d’utilisation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fr-CA" dirty="0">
                <a:latin typeface="Arial" charset="0"/>
              </a:rPr>
              <a:t>Les DFD</a:t>
            </a:r>
          </a:p>
          <a:p>
            <a:pPr marL="0" indent="0" eaLnBrk="1" hangingPunct="1">
              <a:buNone/>
            </a:pPr>
            <a:endParaRPr lang="fr-CA" dirty="0">
              <a:latin typeface="Arial" charset="0"/>
              <a:ea typeface="MS PGothic" charset="0"/>
            </a:endParaRPr>
          </a:p>
        </p:txBody>
      </p:sp>
      <p:sp>
        <p:nvSpPr>
          <p:cNvPr id="14340" name="Espace réservé du pied de page 4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endParaRPr lang="en-US" sz="1200" dirty="0">
              <a:solidFill>
                <a:srgbClr val="A50021"/>
              </a:solidFill>
            </a:endParaRPr>
          </a:p>
        </p:txBody>
      </p:sp>
      <p:sp>
        <p:nvSpPr>
          <p:cNvPr id="14341" name="Espace réservé du numéro de diapositive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BB00ED42-12AB-2E4F-BF5F-51FF2FF0F4B6}" type="slidenum">
              <a:rPr lang="en-US" sz="1000"/>
              <a:pPr/>
              <a:t>3</a:t>
            </a:fld>
            <a:endParaRPr lang="en-US" sz="1000"/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552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Espace réservé du pied de page 3"/>
          <p:cNvSpPr>
            <a:spLocks noGrp="1"/>
          </p:cNvSpPr>
          <p:nvPr>
            <p:ph type="ftr" sz="quarter" idx="10"/>
            <p:custDataLst>
              <p:tags r:id="rId1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endParaRPr lang="fr-CA" sz="1200" dirty="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65539" name="Espace réservé du numéro de diapositive 4"/>
          <p:cNvSpPr>
            <a:spLocks noGrp="1"/>
          </p:cNvSpPr>
          <p:nvPr>
            <p:ph type="sldNum" sz="quarter" idx="11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F75A31E9-A482-4D47-9639-79F53AFA269A}" type="slidenum">
              <a:rPr lang="fr-CA" sz="1000">
                <a:cs typeface="Arial" charset="0"/>
              </a:rPr>
              <a:pPr/>
              <a:t>30</a:t>
            </a:fld>
            <a:endParaRPr lang="fr-CA" sz="1400">
              <a:cs typeface="Arial" charset="0"/>
            </a:endParaRPr>
          </a:p>
        </p:txBody>
      </p:sp>
      <p:sp>
        <p:nvSpPr>
          <p:cNvPr id="264194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>
          <a:xfrm>
            <a:off x="0" y="1433514"/>
            <a:ext cx="5816600" cy="1143000"/>
          </a:xfrm>
        </p:spPr>
        <p:txBody>
          <a:bodyPr/>
          <a:lstStyle/>
          <a:p>
            <a:r>
              <a:rPr lang="fr-CA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MS PGothic" charset="0"/>
              </a:rPr>
              <a:t>Travail-1</a:t>
            </a:r>
            <a:endParaRPr lang="fr-CA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MS PGothic" charset="0"/>
            </a:endParaRPr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"/>
            <a:ext cx="2679700" cy="792094"/>
          </a:xfrm>
          <a:prstGeom prst="rect">
            <a:avLst/>
          </a:prstGeom>
        </p:spPr>
      </p:pic>
      <p:pic>
        <p:nvPicPr>
          <p:cNvPr id="2050" name="Picture 2" descr="http://competencesessentielles.ca/sites/competencesessentielles.ca/files/competence-images/affiche_ce_travail_equipe_5_0.png?1335196198">
            <a:hlinkClick r:id="rId7"/>
          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532630" y="1805940"/>
            <a:ext cx="2974340" cy="2667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66829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73700" y="557213"/>
            <a:ext cx="7190913" cy="1143000"/>
          </a:xfrm>
        </p:spPr>
        <p:txBody>
          <a:bodyPr>
            <a:normAutofit/>
          </a:bodyPr>
          <a:lstStyle/>
          <a:p>
            <a:r>
              <a:rPr lang="fr-CA" sz="28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Modèle  Conceptuel </a:t>
            </a:r>
            <a:r>
              <a:rPr lang="fr-CA" sz="28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de</a:t>
            </a:r>
            <a:r>
              <a:rPr lang="fr-CA" sz="28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	données</a:t>
            </a:r>
          </a:p>
        </p:txBody>
      </p:sp>
      <p:sp>
        <p:nvSpPr>
          <p:cNvPr id="16387" name="Espace réservé du contenu 2"/>
          <p:cNvSpPr>
            <a:spLocks noGrp="1"/>
          </p:cNvSpPr>
          <p:nvPr>
            <p:ph idx="1"/>
          </p:nvPr>
        </p:nvSpPr>
        <p:spPr>
          <a:xfrm>
            <a:off x="971550" y="1628775"/>
            <a:ext cx="7772400" cy="4537075"/>
          </a:xfrm>
        </p:spPr>
        <p:txBody>
          <a:bodyPr/>
          <a:lstStyle/>
          <a:p>
            <a:r>
              <a:rPr lang="fr-CA" dirty="0">
                <a:latin typeface="Arial" charset="0"/>
                <a:hlinkClick r:id="rId3" action="ppaction://hlinkpres?slideindex=1&amp;slidetitle="/>
              </a:rPr>
              <a:t>MCD</a:t>
            </a:r>
            <a:endParaRPr lang="fr-CA" dirty="0">
              <a:latin typeface="Arial" charset="0"/>
            </a:endParaRPr>
          </a:p>
        </p:txBody>
      </p:sp>
      <p:sp>
        <p:nvSpPr>
          <p:cNvPr id="16388" name="Espace réservé du pied de page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fr-BE" sz="1200" dirty="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16389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80088C5-AEA7-5044-B8AC-08E1C89648A5}" type="slidenum">
              <a:rPr lang="fr-BE" sz="1000">
                <a:cs typeface="Arial" charset="0"/>
              </a:rPr>
              <a:pPr/>
              <a:t>4</a:t>
            </a:fld>
            <a:endParaRPr lang="fr-BE" sz="1000">
              <a:cs typeface="Arial" charset="0"/>
            </a:endParaRPr>
          </a:p>
        </p:txBody>
      </p:sp>
      <p:pic>
        <p:nvPicPr>
          <p:cNvPr id="1639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313" y="1700213"/>
            <a:ext cx="4248150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6" descr="UdeS_coul_300dpi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960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fr-CA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Archétype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fr-CA" sz="2800">
                <a:latin typeface="Arial" charset="0"/>
              </a:rPr>
              <a:t>Définitions:</a:t>
            </a:r>
          </a:p>
          <a:p>
            <a:pPr lvl="1" eaLnBrk="1" hangingPunct="1"/>
            <a:r>
              <a:rPr lang="fr-CA" sz="2000">
                <a:latin typeface="Arial" charset="0"/>
              </a:rPr>
              <a:t>Type idéal; </a:t>
            </a:r>
            <a:r>
              <a:rPr lang="fr-CA" sz="2000" b="1">
                <a:latin typeface="Arial" charset="0"/>
              </a:rPr>
              <a:t>type primitif.</a:t>
            </a:r>
          </a:p>
          <a:p>
            <a:pPr lvl="1" eaLnBrk="1" hangingPunct="1"/>
            <a:r>
              <a:rPr lang="fr-CA" sz="2000">
                <a:latin typeface="Arial" charset="0"/>
              </a:rPr>
              <a:t>Œuvre, ouvrage, original qui </a:t>
            </a:r>
            <a:r>
              <a:rPr lang="fr-CA" sz="2000" u="sng">
                <a:latin typeface="Arial" charset="0"/>
              </a:rPr>
              <a:t>sert de modèle</a:t>
            </a:r>
            <a:r>
              <a:rPr lang="fr-CA" sz="2000">
                <a:latin typeface="Arial" charset="0"/>
              </a:rPr>
              <a:t>. Don Quichotte est l’archétype du roman picaresque.</a:t>
            </a:r>
          </a:p>
          <a:p>
            <a:pPr lvl="1" eaLnBrk="1" hangingPunct="1"/>
            <a:r>
              <a:rPr lang="fr-CA" sz="2000">
                <a:latin typeface="Arial" charset="0"/>
              </a:rPr>
              <a:t>[BIOLOGIE] Modèle idéal, invariant, permettant de reconnaître les organismes appartenant au </a:t>
            </a:r>
            <a:r>
              <a:rPr lang="fr-CA" sz="2000" b="1">
                <a:latin typeface="Arial" charset="0"/>
              </a:rPr>
              <a:t>même groupe naturel.</a:t>
            </a:r>
          </a:p>
          <a:p>
            <a:pPr lvl="1" eaLnBrk="1" hangingPunct="1"/>
            <a:r>
              <a:rPr lang="fr-CA" sz="2000">
                <a:latin typeface="Arial" charset="0"/>
              </a:rPr>
              <a:t>[PHILOSOPHIE] Selon Platon, idée ou forme du monde intelligible à partir desquelles sont construits les objets du monde sensible.</a:t>
            </a:r>
            <a:r>
              <a:rPr lang="en-US" sz="2000">
                <a:latin typeface="Arial" charset="0"/>
              </a:rPr>
              <a:t>  </a:t>
            </a:r>
          </a:p>
        </p:txBody>
      </p:sp>
      <p:sp>
        <p:nvSpPr>
          <p:cNvPr id="17412" name="Espace réservé du pied de page 4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fr-CA" sz="1200" dirty="0" smtClean="0">
                <a:solidFill>
                  <a:srgbClr val="A50021"/>
                </a:solidFill>
                <a:cs typeface="Arial" charset="0"/>
              </a:rPr>
              <a:t>M</a:t>
            </a:r>
            <a:endParaRPr lang="en-US" sz="1200" dirty="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17413" name="Espace réservé du numéro de diapositive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ED5C186-F3E7-A041-8812-CC848A1D361F}" type="slidenum">
              <a:rPr lang="en-GB" sz="1000">
                <a:cs typeface="Arial" charset="0"/>
              </a:rPr>
              <a:pPr/>
              <a:t>5</a:t>
            </a:fld>
            <a:endParaRPr lang="en-GB" sz="1000">
              <a:cs typeface="Arial" charset="0"/>
            </a:endParaRPr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5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fr-CA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Archétype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fr-CA" dirty="0">
                <a:latin typeface="Arial" charset="0"/>
              </a:rPr>
              <a:t>L’archétype du héros</a:t>
            </a:r>
          </a:p>
          <a:p>
            <a:pPr lvl="1" eaLnBrk="1" hangingPunct="1"/>
            <a:r>
              <a:rPr lang="fr-CA" dirty="0">
                <a:latin typeface="Arial" charset="0"/>
              </a:rPr>
              <a:t>est un modèle de héros,</a:t>
            </a:r>
          </a:p>
          <a:p>
            <a:pPr lvl="1" eaLnBrk="1" hangingPunct="1"/>
            <a:r>
              <a:rPr lang="fr-CA" dirty="0">
                <a:latin typeface="Arial" charset="0"/>
              </a:rPr>
              <a:t>mais peu changer de culture en culture</a:t>
            </a:r>
          </a:p>
          <a:p>
            <a:pPr eaLnBrk="1" hangingPunct="1"/>
            <a:r>
              <a:rPr lang="fr-CA" dirty="0">
                <a:latin typeface="Arial" charset="0"/>
              </a:rPr>
              <a:t>L’archétype du vendeur</a:t>
            </a:r>
          </a:p>
          <a:p>
            <a:pPr lvl="1" eaLnBrk="1" hangingPunct="1"/>
            <a:r>
              <a:rPr lang="fr-CA" dirty="0">
                <a:latin typeface="Arial" charset="0"/>
              </a:rPr>
              <a:t>Effectuer une vente (existe depuis fort longtemps)</a:t>
            </a:r>
          </a:p>
          <a:p>
            <a:pPr lvl="1" eaLnBrk="1" hangingPunct="1"/>
            <a:r>
              <a:rPr lang="fr-CA" dirty="0">
                <a:latin typeface="Arial" charset="0"/>
              </a:rPr>
              <a:t>C’est un archétype d’affaires</a:t>
            </a:r>
          </a:p>
        </p:txBody>
      </p:sp>
      <p:sp>
        <p:nvSpPr>
          <p:cNvPr id="18436" name="Espace réservé du pied de page 4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1200" dirty="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18437" name="Espace réservé du numéro de diapositive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CE51C9-A29B-5242-8DB9-37477DA4F2C3}" type="slidenum">
              <a:rPr lang="fr-BE" sz="1000">
                <a:cs typeface="Arial" charset="0"/>
              </a:rPr>
              <a:pPr/>
              <a:t>6</a:t>
            </a:fld>
            <a:endParaRPr lang="fr-BE" sz="1000">
              <a:cs typeface="Arial" charset="0"/>
            </a:endParaRPr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690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514350" y="1055935"/>
            <a:ext cx="8229600" cy="1143000"/>
          </a:xfrm>
        </p:spPr>
        <p:txBody>
          <a:bodyPr/>
          <a:lstStyle/>
          <a:p>
            <a:pPr eaLnBrk="1" hangingPunct="1"/>
            <a:r>
              <a:rPr lang="fr-CA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Stéréotype vs. Archétype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971550" y="2414587"/>
            <a:ext cx="7772400" cy="4443413"/>
          </a:xfrm>
        </p:spPr>
        <p:txBody>
          <a:bodyPr/>
          <a:lstStyle/>
          <a:p>
            <a:pPr eaLnBrk="1" hangingPunct="1"/>
            <a:r>
              <a:rPr lang="fr-CA" b="1" dirty="0">
                <a:latin typeface="Arial" charset="0"/>
              </a:rPr>
              <a:t>Stéréotype</a:t>
            </a:r>
          </a:p>
          <a:p>
            <a:pPr lvl="1" eaLnBrk="1" hangingPunct="1"/>
            <a:r>
              <a:rPr lang="fr-CA" dirty="0">
                <a:latin typeface="Arial" charset="0"/>
              </a:rPr>
              <a:t>Annotation à un diagramme UML </a:t>
            </a:r>
          </a:p>
          <a:p>
            <a:pPr lvl="1" eaLnBrk="1" hangingPunct="1"/>
            <a:r>
              <a:rPr lang="fr-CA" dirty="0">
                <a:latin typeface="Arial" charset="0"/>
              </a:rPr>
              <a:t>Catégorisation d’une classe </a:t>
            </a:r>
          </a:p>
          <a:p>
            <a:pPr eaLnBrk="1" hangingPunct="1"/>
            <a:r>
              <a:rPr lang="fr-CA" b="1" dirty="0">
                <a:latin typeface="Arial" charset="0"/>
              </a:rPr>
              <a:t>Archétype</a:t>
            </a:r>
          </a:p>
          <a:p>
            <a:pPr lvl="1" eaLnBrk="1" hangingPunct="1"/>
            <a:r>
              <a:rPr lang="fr-CA" dirty="0">
                <a:latin typeface="Arial" charset="0"/>
              </a:rPr>
              <a:t>Un modèle à partir duquel toutes les choses du même genre se </a:t>
            </a:r>
            <a:r>
              <a:rPr lang="fr-CA" dirty="0" smtClean="0">
                <a:latin typeface="Arial" charset="0"/>
              </a:rPr>
              <a:t>suivent</a:t>
            </a:r>
            <a:endParaRPr lang="fr-CA" dirty="0">
              <a:latin typeface="Arial" charset="0"/>
            </a:endParaRPr>
          </a:p>
        </p:txBody>
      </p:sp>
      <p:sp>
        <p:nvSpPr>
          <p:cNvPr id="19460" name="Espace réservé du pied de page 4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GB" sz="1200" dirty="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19461" name="Espace réservé du numéro de diapositive 3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A053380-2A2C-A942-8A35-5EE22C6D7C85}" type="slidenum">
              <a:rPr lang="en-GB" sz="1000">
                <a:cs typeface="Arial" charset="0"/>
              </a:rPr>
              <a:pPr/>
              <a:t>7</a:t>
            </a:fld>
            <a:endParaRPr lang="en-GB" sz="1000">
              <a:cs typeface="Arial" charset="0"/>
            </a:endParaRPr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895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961021"/>
            <a:ext cx="8229600" cy="1143000"/>
          </a:xfrm>
        </p:spPr>
        <p:txBody>
          <a:bodyPr/>
          <a:lstStyle/>
          <a:p>
            <a:pPr eaLnBrk="1" hangingPunct="1"/>
            <a:r>
              <a:rPr lang="fr-CA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Archétype d’affaires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531510" y="2104021"/>
            <a:ext cx="8229600" cy="4525963"/>
          </a:xfrm>
        </p:spPr>
        <p:txBody>
          <a:bodyPr/>
          <a:lstStyle/>
          <a:p>
            <a:pPr eaLnBrk="1" hangingPunct="1"/>
            <a:r>
              <a:rPr lang="fr-CA" dirty="0">
                <a:latin typeface="Arial" charset="0"/>
              </a:rPr>
              <a:t>Survient constamment et universellement dans un domaine donné</a:t>
            </a:r>
          </a:p>
          <a:p>
            <a:pPr eaLnBrk="1" hangingPunct="1"/>
            <a:r>
              <a:rPr lang="fr-CA" dirty="0">
                <a:latin typeface="Arial" charset="0"/>
              </a:rPr>
              <a:t>Exemple: un </a:t>
            </a:r>
            <a:r>
              <a:rPr lang="fr-CA" b="1" dirty="0">
                <a:latin typeface="Arial" charset="0"/>
              </a:rPr>
              <a:t>parti</a:t>
            </a:r>
            <a:r>
              <a:rPr lang="fr-CA" dirty="0">
                <a:latin typeface="Arial" charset="0"/>
              </a:rPr>
              <a:t> au sens légal (dans un contrat, par exemple)</a:t>
            </a:r>
          </a:p>
          <a:p>
            <a:pPr lvl="1" eaLnBrk="1" hangingPunct="1"/>
            <a:r>
              <a:rPr lang="fr-CA" dirty="0">
                <a:latin typeface="Arial" charset="0"/>
              </a:rPr>
              <a:t>Représente une personne ou une organisation</a:t>
            </a:r>
          </a:p>
          <a:p>
            <a:pPr lvl="1" eaLnBrk="1" hangingPunct="1"/>
            <a:endParaRPr lang="fr-CA" dirty="0">
              <a:latin typeface="Arial" charset="0"/>
            </a:endParaRPr>
          </a:p>
          <a:p>
            <a:pPr lvl="1" eaLnBrk="1" hangingPunct="1"/>
            <a:endParaRPr lang="fr-CA" dirty="0">
              <a:latin typeface="Arial" charset="0"/>
            </a:endParaRPr>
          </a:p>
          <a:p>
            <a:pPr eaLnBrk="1" hangingPunct="1"/>
            <a:endParaRPr lang="fr-CA" dirty="0">
              <a:latin typeface="Arial" charset="0"/>
            </a:endParaRPr>
          </a:p>
        </p:txBody>
      </p:sp>
      <p:sp>
        <p:nvSpPr>
          <p:cNvPr id="20484" name="Espace réservé du pied de page 4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1200" dirty="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20485" name="Espace réservé du numéro de diapositive 5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1AF185C-67D8-6B42-ACF5-87D876BD4D87}" type="slidenum">
              <a:rPr lang="en-GB" sz="1000">
                <a:cs typeface="Arial" charset="0"/>
              </a:rPr>
              <a:pPr/>
              <a:t>8</a:t>
            </a:fld>
            <a:endParaRPr lang="en-GB" sz="1000">
              <a:cs typeface="Arial" charset="0"/>
            </a:endParaRPr>
          </a:p>
        </p:txBody>
      </p:sp>
      <p:sp>
        <p:nvSpPr>
          <p:cNvPr id="20486" name="Text Box 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000625" y="6072188"/>
            <a:ext cx="3816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CA" sz="1200"/>
              <a:t>* Ref: Arlow, Neustadt, Enterprise patterns and MDA</a:t>
            </a:r>
            <a:endParaRPr lang="en-US" sz="1200"/>
          </a:p>
        </p:txBody>
      </p:sp>
      <p:pic>
        <p:nvPicPr>
          <p:cNvPr id="7" name="Image 6" descr="UdeS_coul_300dpi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424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514350" y="846138"/>
            <a:ext cx="8229600" cy="1143000"/>
          </a:xfrm>
        </p:spPr>
        <p:txBody>
          <a:bodyPr/>
          <a:lstStyle/>
          <a:p>
            <a:pPr eaLnBrk="1" hangingPunct="1"/>
            <a:r>
              <a:rPr lang="fr-CA" sz="40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Les 4 Archétypes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71550" y="1935163"/>
            <a:ext cx="7772400" cy="4786312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fr-CA" sz="2800" dirty="0">
                <a:latin typeface="Arial" charset="0"/>
              </a:rPr>
              <a:t>4 blocs de construction élémentaires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fr-CA" sz="2400" b="1" dirty="0">
                <a:latin typeface="Arial" charset="0"/>
              </a:rPr>
              <a:t>Événement-Activité </a:t>
            </a:r>
            <a:r>
              <a:rPr lang="fr-CA" sz="2400" i="1" dirty="0">
                <a:latin typeface="Arial" charset="0"/>
              </a:rPr>
              <a:t>(Moment-</a:t>
            </a:r>
            <a:r>
              <a:rPr lang="fr-CA" sz="2400" i="1" dirty="0" err="1">
                <a:latin typeface="Arial" charset="0"/>
              </a:rPr>
              <a:t>interval</a:t>
            </a:r>
            <a:r>
              <a:rPr lang="fr-CA" sz="2400" i="1" dirty="0">
                <a:latin typeface="Arial" charset="0"/>
              </a:rPr>
              <a:t>)</a:t>
            </a:r>
            <a:endParaRPr lang="fr-CA" sz="3600" i="1" dirty="0">
              <a:latin typeface="Arial" charset="0"/>
            </a:endParaRPr>
          </a:p>
          <a:p>
            <a:pPr lvl="2" algn="just" eaLnBrk="1" hangingPunct="1">
              <a:lnSpc>
                <a:spcPct val="80000"/>
              </a:lnSpc>
            </a:pPr>
            <a:r>
              <a:rPr lang="fr-CA" sz="2000" dirty="0">
                <a:latin typeface="Arial" charset="0"/>
              </a:rPr>
              <a:t>représente les </a:t>
            </a:r>
            <a:r>
              <a:rPr lang="fr-CA" sz="2000" b="1" u="sng" dirty="0">
                <a:latin typeface="Arial" charset="0"/>
              </a:rPr>
              <a:t>événements</a:t>
            </a:r>
            <a:r>
              <a:rPr lang="fr-CA" sz="2000" b="1" dirty="0">
                <a:latin typeface="Arial" charset="0"/>
              </a:rPr>
              <a:t> </a:t>
            </a:r>
            <a:r>
              <a:rPr lang="fr-CA" sz="2000" dirty="0">
                <a:latin typeface="Arial" charset="0"/>
              </a:rPr>
              <a:t>et </a:t>
            </a:r>
            <a:r>
              <a:rPr lang="fr-CA" sz="2000" b="1" u="sng" dirty="0">
                <a:latin typeface="Arial" charset="0"/>
              </a:rPr>
              <a:t>activités métier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fr-CA" sz="2000" dirty="0">
                <a:latin typeface="Arial" charset="0"/>
              </a:rPr>
              <a:t>a un état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fr-CA" sz="2000" dirty="0">
                <a:latin typeface="Arial" charset="0"/>
              </a:rPr>
              <a:t>cimente le modèle du cas d’utilisation</a:t>
            </a:r>
          </a:p>
          <a:p>
            <a:pPr lvl="1" eaLnBrk="1" hangingPunct="1">
              <a:lnSpc>
                <a:spcPct val="80000"/>
              </a:lnSpc>
            </a:pPr>
            <a:r>
              <a:rPr lang="fr-CA" sz="2400" b="1" dirty="0">
                <a:latin typeface="Arial" charset="0"/>
              </a:rPr>
              <a:t>Groupe, Place ou Chose </a:t>
            </a:r>
            <a:r>
              <a:rPr lang="fr-CA" sz="2400" i="1" dirty="0">
                <a:latin typeface="Arial" charset="0"/>
              </a:rPr>
              <a:t>(Party, Place or </a:t>
            </a:r>
            <a:r>
              <a:rPr lang="fr-CA" sz="2400" i="1" dirty="0" err="1">
                <a:latin typeface="Arial" charset="0"/>
              </a:rPr>
              <a:t>Thing</a:t>
            </a:r>
            <a:r>
              <a:rPr lang="fr-CA" sz="2400" i="1" dirty="0">
                <a:latin typeface="Arial" charset="0"/>
              </a:rPr>
              <a:t>)</a:t>
            </a:r>
          </a:p>
          <a:p>
            <a:pPr lvl="2" eaLnBrk="1" hangingPunct="1">
              <a:lnSpc>
                <a:spcPct val="80000"/>
              </a:lnSpc>
            </a:pPr>
            <a:r>
              <a:rPr lang="fr-CA" sz="2000" dirty="0">
                <a:latin typeface="Arial" charset="0"/>
              </a:rPr>
              <a:t>objets d’intérêt en tant qu’</a:t>
            </a:r>
            <a:r>
              <a:rPr lang="fr-CA" altLang="ja-JP" sz="2000" b="1" dirty="0">
                <a:latin typeface="Arial" charset="0"/>
              </a:rPr>
              <a:t>individus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fr-CA" sz="2400" b="1" dirty="0">
                <a:latin typeface="Arial" charset="0"/>
              </a:rPr>
              <a:t>Description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fr-CA" sz="2000" dirty="0">
                <a:latin typeface="Arial" charset="0"/>
              </a:rPr>
              <a:t>une description de type </a:t>
            </a:r>
            <a:r>
              <a:rPr lang="fr-CA" sz="2000" u="sng" dirty="0">
                <a:latin typeface="Arial" charset="0"/>
              </a:rPr>
              <a:t>entrée de catalogue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fr-CA" sz="2400" b="1" dirty="0">
                <a:latin typeface="Arial" charset="0"/>
              </a:rPr>
              <a:t>Rôle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fr-CA" sz="2000" dirty="0">
                <a:latin typeface="Arial" charset="0"/>
              </a:rPr>
              <a:t>une façon de participer</a:t>
            </a:r>
          </a:p>
          <a:p>
            <a:pPr lvl="1" eaLnBrk="1" hangingPunct="1">
              <a:lnSpc>
                <a:spcPct val="80000"/>
              </a:lnSpc>
            </a:pPr>
            <a:endParaRPr lang="en-US" dirty="0">
              <a:latin typeface="Arial" charset="0"/>
            </a:endParaRPr>
          </a:p>
        </p:txBody>
      </p:sp>
      <p:sp>
        <p:nvSpPr>
          <p:cNvPr id="22532" name="Espace réservé du numéro de diapositive 3"/>
          <p:cNvSpPr>
            <a:spLocks noGrp="1"/>
          </p:cNvSpPr>
          <p:nvPr>
            <p:ph type="sldNum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24E1D86-6615-E64B-83CA-A7995D1405A7}" type="slidenum">
              <a:rPr lang="en-GB" sz="1000">
                <a:cs typeface="Arial" charset="0"/>
              </a:rPr>
              <a:pPr/>
              <a:t>9</a:t>
            </a:fld>
            <a:endParaRPr lang="en-GB" sz="1000">
              <a:cs typeface="Arial" charset="0"/>
            </a:endParaRPr>
          </a:p>
        </p:txBody>
      </p:sp>
      <p:sp>
        <p:nvSpPr>
          <p:cNvPr id="22533" name="Espace réservé du pied de page 4"/>
          <p:cNvSpPr>
            <a:spLocks noGrp="1"/>
          </p:cNvSpPr>
          <p:nvPr>
            <p:ph type="ftr" sz="quarter" idx="10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GB" sz="1200" dirty="0">
              <a:solidFill>
                <a:srgbClr val="A50021"/>
              </a:solidFill>
              <a:cs typeface="Arial" charset="0"/>
            </a:endParaRPr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1927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1174</TotalTime>
  <Words>940</Words>
  <Application>Microsoft Macintosh PowerPoint</Application>
  <PresentationFormat>On-screen Show (4:3)</PresentationFormat>
  <Paragraphs>176</Paragraphs>
  <Slides>30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Thème Office</vt:lpstr>
      <vt:lpstr>INF755 Méthodes d’analyse et de conception  Hiver 2018  Séance-5</vt:lpstr>
      <vt:lpstr>Plan de la séance-5</vt:lpstr>
      <vt:lpstr>Retour séance-4</vt:lpstr>
      <vt:lpstr>Modèle  Conceptuel de données</vt:lpstr>
      <vt:lpstr>Archétype</vt:lpstr>
      <vt:lpstr>Archétype</vt:lpstr>
      <vt:lpstr>Stéréotype vs. Archétype</vt:lpstr>
      <vt:lpstr>Archétype d’affaires</vt:lpstr>
      <vt:lpstr>Les 4 Archétypes</vt:lpstr>
      <vt:lpstr>Les 4 Archétypes</vt:lpstr>
      <vt:lpstr>Identification d’un archétype</vt:lpstr>
      <vt:lpstr>L’archétype</vt:lpstr>
      <vt:lpstr>L’archétype</vt:lpstr>
      <vt:lpstr>L’archétype « DETAIL »</vt:lpstr>
      <vt:lpstr>Prior and Next Moment-Intervals</vt:lpstr>
      <vt:lpstr>L’archétype « rôle »</vt:lpstr>
      <vt:lpstr>L’archétype « rôle »</vt:lpstr>
      <vt:lpstr>L’archétype « rôle » </vt:lpstr>
      <vt:lpstr>L’archétype « description »</vt:lpstr>
      <vt:lpstr>L’archétype « parties, lieux, choses » </vt:lpstr>
      <vt:lpstr>Identifier les archétypes</vt:lpstr>
      <vt:lpstr>Archétypes</vt:lpstr>
      <vt:lpstr>Exemple – Abonnement</vt:lpstr>
      <vt:lpstr>Demande de prêt</vt:lpstr>
      <vt:lpstr>Conclusion archétypes</vt:lpstr>
      <vt:lpstr>EXERCICE-1</vt:lpstr>
      <vt:lpstr>Prochaine séance-6</vt:lpstr>
      <vt:lpstr>Prochaine séance-6</vt:lpstr>
      <vt:lpstr>Questions?</vt:lpstr>
      <vt:lpstr>Travail-1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INF755 Méthodes analyse et conception  Hiver 2016  Séance-1</dc:title>
  <dc:creator>Alain Cardinal</dc:creator>
  <cp:lastModifiedBy>Alain Cardinal</cp:lastModifiedBy>
  <cp:revision>212</cp:revision>
  <cp:lastPrinted>2015-12-09T02:35:16Z</cp:lastPrinted>
  <dcterms:created xsi:type="dcterms:W3CDTF">2015-12-01T15:04:02Z</dcterms:created>
  <dcterms:modified xsi:type="dcterms:W3CDTF">2018-02-02T17:36:02Z</dcterms:modified>
</cp:coreProperties>
</file>