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49"/>
  </p:notesMasterIdLst>
  <p:sldIdLst>
    <p:sldId id="256" r:id="rId2"/>
    <p:sldId id="258" r:id="rId3"/>
    <p:sldId id="372" r:id="rId4"/>
    <p:sldId id="490" r:id="rId5"/>
    <p:sldId id="491" r:id="rId6"/>
    <p:sldId id="492" r:id="rId7"/>
    <p:sldId id="493" r:id="rId8"/>
    <p:sldId id="373" r:id="rId9"/>
    <p:sldId id="489" r:id="rId10"/>
    <p:sldId id="525" r:id="rId11"/>
    <p:sldId id="273" r:id="rId12"/>
    <p:sldId id="363" r:id="rId13"/>
    <p:sldId id="434" r:id="rId14"/>
    <p:sldId id="437" r:id="rId15"/>
    <p:sldId id="496" r:id="rId16"/>
    <p:sldId id="516" r:id="rId17"/>
    <p:sldId id="442" r:id="rId18"/>
    <p:sldId id="386" r:id="rId19"/>
    <p:sldId id="517" r:id="rId20"/>
    <p:sldId id="518" r:id="rId21"/>
    <p:sldId id="519" r:id="rId22"/>
    <p:sldId id="411" r:id="rId23"/>
    <p:sldId id="544" r:id="rId24"/>
    <p:sldId id="565" r:id="rId25"/>
    <p:sldId id="545" r:id="rId26"/>
    <p:sldId id="564" r:id="rId27"/>
    <p:sldId id="546" r:id="rId28"/>
    <p:sldId id="547" r:id="rId29"/>
    <p:sldId id="561" r:id="rId30"/>
    <p:sldId id="569" r:id="rId31"/>
    <p:sldId id="570" r:id="rId32"/>
    <p:sldId id="524" r:id="rId33"/>
    <p:sldId id="520" r:id="rId34"/>
    <p:sldId id="522" r:id="rId35"/>
    <p:sldId id="523" r:id="rId36"/>
    <p:sldId id="505" r:id="rId37"/>
    <p:sldId id="566" r:id="rId38"/>
    <p:sldId id="549" r:id="rId39"/>
    <p:sldId id="542" r:id="rId40"/>
    <p:sldId id="567" r:id="rId41"/>
    <p:sldId id="568" r:id="rId42"/>
    <p:sldId id="562" r:id="rId43"/>
    <p:sldId id="563" r:id="rId44"/>
    <p:sldId id="514" r:id="rId45"/>
    <p:sldId id="441" r:id="rId46"/>
    <p:sldId id="419" r:id="rId47"/>
    <p:sldId id="507"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3300"/>
    <a:srgbClr val="008000"/>
    <a:srgbClr val="66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283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28E9E-E0FF-4BEC-9EB3-8B48C898005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CA"/>
        </a:p>
      </dgm:t>
    </dgm:pt>
    <dgm:pt modelId="{BC64DF52-7006-4972-BBC3-BB17F9E5F30B}">
      <dgm:prSet phldrT="[Texte]"/>
      <dgm:spPr/>
      <dgm:t>
        <a:bodyPr/>
        <a:lstStyle/>
        <a:p>
          <a:r>
            <a:rPr lang="fr-CA" dirty="0" smtClean="0"/>
            <a:t>1</a:t>
          </a:r>
          <a:endParaRPr lang="fr-CA" dirty="0"/>
        </a:p>
      </dgm:t>
    </dgm:pt>
    <dgm:pt modelId="{C4699E61-81D7-4B0B-8B4E-8D06A40137B6}" type="parTrans" cxnId="{8D8F5DDE-6993-44DE-8118-59E439635087}">
      <dgm:prSet/>
      <dgm:spPr/>
      <dgm:t>
        <a:bodyPr/>
        <a:lstStyle/>
        <a:p>
          <a:endParaRPr lang="fr-CA"/>
        </a:p>
      </dgm:t>
    </dgm:pt>
    <dgm:pt modelId="{DBDD3794-2118-4EA2-A07D-2BC0898F3C14}" type="sibTrans" cxnId="{8D8F5DDE-6993-44DE-8118-59E439635087}">
      <dgm:prSet/>
      <dgm:spPr/>
      <dgm:t>
        <a:bodyPr/>
        <a:lstStyle/>
        <a:p>
          <a:endParaRPr lang="fr-CA"/>
        </a:p>
      </dgm:t>
    </dgm:pt>
    <dgm:pt modelId="{3102D6AC-7C92-4380-809A-BCA51B4F3ED7}">
      <dgm:prSet phldrT="[Texte]" custT="1"/>
      <dgm:spPr/>
      <dgm:t>
        <a:bodyPr/>
        <a:lstStyle/>
        <a:p>
          <a:r>
            <a:rPr lang="fr-CA" sz="2000" i="1" dirty="0" smtClean="0"/>
            <a:t>La transformation d’un modèle d’affaires tournée vers le client.</a:t>
          </a:r>
          <a:endParaRPr lang="fr-CA" sz="2000" i="1" dirty="0"/>
        </a:p>
      </dgm:t>
    </dgm:pt>
    <dgm:pt modelId="{62AC0C3B-A9D4-4AFE-9C3C-5332ADA67F44}" type="parTrans" cxnId="{4EF63C22-A6BB-4C23-9878-65ACBF8294CF}">
      <dgm:prSet/>
      <dgm:spPr/>
      <dgm:t>
        <a:bodyPr/>
        <a:lstStyle/>
        <a:p>
          <a:endParaRPr lang="fr-CA"/>
        </a:p>
      </dgm:t>
    </dgm:pt>
    <dgm:pt modelId="{9BA60876-BF94-4007-8621-B189B14460BB}" type="sibTrans" cxnId="{4EF63C22-A6BB-4C23-9878-65ACBF8294CF}">
      <dgm:prSet/>
      <dgm:spPr/>
      <dgm:t>
        <a:bodyPr/>
        <a:lstStyle/>
        <a:p>
          <a:endParaRPr lang="fr-CA"/>
        </a:p>
      </dgm:t>
    </dgm:pt>
    <dgm:pt modelId="{5B698D30-CA7C-433D-8ADC-07D95022CD6F}">
      <dgm:prSet phldrT="[Texte]"/>
      <dgm:spPr/>
      <dgm:t>
        <a:bodyPr/>
        <a:lstStyle/>
        <a:p>
          <a:r>
            <a:rPr lang="fr-CA" dirty="0" smtClean="0"/>
            <a:t>2</a:t>
          </a:r>
          <a:endParaRPr lang="fr-CA" dirty="0"/>
        </a:p>
      </dgm:t>
    </dgm:pt>
    <dgm:pt modelId="{8603B0BB-3D9E-4B76-A734-CCA500619D70}" type="parTrans" cxnId="{9F2387AA-54DC-4973-8939-14534C03482F}">
      <dgm:prSet/>
      <dgm:spPr/>
      <dgm:t>
        <a:bodyPr/>
        <a:lstStyle/>
        <a:p>
          <a:endParaRPr lang="fr-CA"/>
        </a:p>
      </dgm:t>
    </dgm:pt>
    <dgm:pt modelId="{9943C1F4-22D7-4DEB-854A-310E1B581496}" type="sibTrans" cxnId="{9F2387AA-54DC-4973-8939-14534C03482F}">
      <dgm:prSet/>
      <dgm:spPr/>
      <dgm:t>
        <a:bodyPr/>
        <a:lstStyle/>
        <a:p>
          <a:endParaRPr lang="fr-CA"/>
        </a:p>
      </dgm:t>
    </dgm:pt>
    <dgm:pt modelId="{79558E31-15D0-4231-BE9D-8316DF4E47E3}">
      <dgm:prSet phldrT="[Texte]"/>
      <dgm:spPr/>
      <dgm:t>
        <a:bodyPr/>
        <a:lstStyle/>
        <a:p>
          <a:r>
            <a:rPr lang="fr-CA" dirty="0" smtClean="0"/>
            <a:t>3</a:t>
          </a:r>
          <a:endParaRPr lang="fr-CA" dirty="0"/>
        </a:p>
      </dgm:t>
    </dgm:pt>
    <dgm:pt modelId="{8DB6FE8F-0DA7-4804-8B56-6DD17A2F9D2D}" type="parTrans" cxnId="{819504DF-3233-42A3-951A-586782B66E0C}">
      <dgm:prSet/>
      <dgm:spPr/>
      <dgm:t>
        <a:bodyPr/>
        <a:lstStyle/>
        <a:p>
          <a:endParaRPr lang="fr-CA"/>
        </a:p>
      </dgm:t>
    </dgm:pt>
    <dgm:pt modelId="{5DFAF618-88EC-4012-AE83-A860499E735C}" type="sibTrans" cxnId="{819504DF-3233-42A3-951A-586782B66E0C}">
      <dgm:prSet/>
      <dgm:spPr/>
      <dgm:t>
        <a:bodyPr/>
        <a:lstStyle/>
        <a:p>
          <a:endParaRPr lang="fr-CA"/>
        </a:p>
      </dgm:t>
    </dgm:pt>
    <dgm:pt modelId="{FC136ABB-0CD1-4FF0-802F-7FA8EE589E3E}">
      <dgm:prSet phldrT="[Texte]"/>
      <dgm:spPr/>
      <dgm:t>
        <a:bodyPr/>
        <a:lstStyle/>
        <a:p>
          <a:r>
            <a:rPr lang="fr-CA" dirty="0" smtClean="0"/>
            <a:t>4</a:t>
          </a:r>
          <a:endParaRPr lang="fr-CA" dirty="0"/>
        </a:p>
      </dgm:t>
    </dgm:pt>
    <dgm:pt modelId="{955B0433-A485-4065-8573-A02A674FB44B}" type="parTrans" cxnId="{AFE3397F-8B26-4D56-9313-1F53E5B87E61}">
      <dgm:prSet/>
      <dgm:spPr/>
      <dgm:t>
        <a:bodyPr/>
        <a:lstStyle/>
        <a:p>
          <a:endParaRPr lang="fr-CA"/>
        </a:p>
      </dgm:t>
    </dgm:pt>
    <dgm:pt modelId="{73E4D6CE-A824-4EC2-A683-536527CBCC54}" type="sibTrans" cxnId="{AFE3397F-8B26-4D56-9313-1F53E5B87E61}">
      <dgm:prSet/>
      <dgm:spPr/>
      <dgm:t>
        <a:bodyPr/>
        <a:lstStyle/>
        <a:p>
          <a:endParaRPr lang="fr-CA"/>
        </a:p>
      </dgm:t>
    </dgm:pt>
    <dgm:pt modelId="{A8F14E13-A551-4BD1-929E-0A2C2E930865}">
      <dgm:prSet custT="1"/>
      <dgm:spPr/>
      <dgm:t>
        <a:bodyPr/>
        <a:lstStyle/>
        <a:p>
          <a:r>
            <a:rPr lang="fr-CA" sz="2000" i="1" dirty="0" smtClean="0"/>
            <a:t>La faible qualité des données empêche l’entreprise de prendre les bonnes décisions.</a:t>
          </a:r>
        </a:p>
      </dgm:t>
    </dgm:pt>
    <dgm:pt modelId="{95136E81-780F-4A55-A62D-60ED0A423291}" type="parTrans" cxnId="{4EF6FBF8-2D2C-494B-A9B7-F0B93C0DD268}">
      <dgm:prSet/>
      <dgm:spPr/>
      <dgm:t>
        <a:bodyPr/>
        <a:lstStyle/>
        <a:p>
          <a:endParaRPr lang="fr-CA"/>
        </a:p>
      </dgm:t>
    </dgm:pt>
    <dgm:pt modelId="{DE4F6DD9-69C2-44D7-B148-BBF65D1AF50D}" type="sibTrans" cxnId="{4EF6FBF8-2D2C-494B-A9B7-F0B93C0DD268}">
      <dgm:prSet/>
      <dgm:spPr/>
      <dgm:t>
        <a:bodyPr/>
        <a:lstStyle/>
        <a:p>
          <a:endParaRPr lang="fr-CA"/>
        </a:p>
      </dgm:t>
    </dgm:pt>
    <dgm:pt modelId="{CEC7CD59-864A-4D0B-AF4B-3D0220591DAE}">
      <dgm:prSet phldrT="[Texte]"/>
      <dgm:spPr/>
      <dgm:t>
        <a:bodyPr/>
        <a:lstStyle/>
        <a:p>
          <a:r>
            <a:rPr lang="fr-CA" dirty="0" smtClean="0"/>
            <a:t>5</a:t>
          </a:r>
          <a:endParaRPr lang="fr-CA" dirty="0"/>
        </a:p>
      </dgm:t>
    </dgm:pt>
    <dgm:pt modelId="{4E729E35-1F0C-4606-B775-2CBFC3DC547F}" type="parTrans" cxnId="{80B1DC1B-5B77-4557-968B-607F3A8DB640}">
      <dgm:prSet/>
      <dgm:spPr/>
      <dgm:t>
        <a:bodyPr/>
        <a:lstStyle/>
        <a:p>
          <a:endParaRPr lang="fr-CA"/>
        </a:p>
      </dgm:t>
    </dgm:pt>
    <dgm:pt modelId="{E6950802-E1E5-4215-9D79-37CF6BE9C5A8}" type="sibTrans" cxnId="{80B1DC1B-5B77-4557-968B-607F3A8DB640}">
      <dgm:prSet/>
      <dgm:spPr/>
      <dgm:t>
        <a:bodyPr/>
        <a:lstStyle/>
        <a:p>
          <a:endParaRPr lang="fr-CA"/>
        </a:p>
      </dgm:t>
    </dgm:pt>
    <dgm:pt modelId="{6D003BB6-74BD-499E-8A35-2640A43151E4}">
      <dgm:prSet custT="1"/>
      <dgm:spPr/>
      <dgm:t>
        <a:bodyPr/>
        <a:lstStyle/>
        <a:p>
          <a:r>
            <a:rPr lang="fr-CA" sz="2000" i="1" dirty="0" smtClean="0"/>
            <a:t>La réalisation de nouveaux projets à un rythme plus rapide que l’entreprise est capable de les absorber.</a:t>
          </a:r>
        </a:p>
      </dgm:t>
    </dgm:pt>
    <dgm:pt modelId="{4E119C53-CCAA-42D4-BB0C-73C35BDE1D41}" type="parTrans" cxnId="{D52D9D01-E86B-4232-8942-D1703FDC7467}">
      <dgm:prSet/>
      <dgm:spPr/>
      <dgm:t>
        <a:bodyPr/>
        <a:lstStyle/>
        <a:p>
          <a:endParaRPr lang="fr-CA"/>
        </a:p>
      </dgm:t>
    </dgm:pt>
    <dgm:pt modelId="{B4C7A99A-3C5C-4DD4-BF98-E5ED3A79A63C}" type="sibTrans" cxnId="{D52D9D01-E86B-4232-8942-D1703FDC7467}">
      <dgm:prSet/>
      <dgm:spPr/>
      <dgm:t>
        <a:bodyPr/>
        <a:lstStyle/>
        <a:p>
          <a:endParaRPr lang="fr-CA"/>
        </a:p>
      </dgm:t>
    </dgm:pt>
    <dgm:pt modelId="{0DEEDF1B-D0B7-4D53-A6EC-B9CAECC7FDAC}">
      <dgm:prSet phldrT="[Texte]" custT="1"/>
      <dgm:spPr/>
      <dgm:t>
        <a:bodyPr/>
        <a:lstStyle/>
        <a:p>
          <a:r>
            <a:rPr lang="fr-CA" sz="2000" i="1" dirty="0" smtClean="0"/>
            <a:t>Les clients veulent utiliser le canal / moyen de leur choix pour transiger avec l’entreprise.</a:t>
          </a:r>
          <a:endParaRPr lang="fr-CA" sz="2000" i="1" dirty="0"/>
        </a:p>
      </dgm:t>
    </dgm:pt>
    <dgm:pt modelId="{FFBADEDA-E27C-4908-A444-1F7491AFF984}" type="parTrans" cxnId="{3E4B9BAC-66FF-4358-8318-718099383755}">
      <dgm:prSet/>
      <dgm:spPr/>
    </dgm:pt>
    <dgm:pt modelId="{304BE0C0-4F5E-4C03-91B0-C64D947823DA}" type="sibTrans" cxnId="{3E4B9BAC-66FF-4358-8318-718099383755}">
      <dgm:prSet/>
      <dgm:spPr/>
    </dgm:pt>
    <dgm:pt modelId="{8C23DADF-57A8-4395-902B-792EDBE11C18}">
      <dgm:prSet phldrT="[Texte]" custT="1"/>
      <dgm:spPr/>
      <dgm:t>
        <a:bodyPr/>
        <a:lstStyle/>
        <a:p>
          <a:r>
            <a:rPr lang="fr-CA" sz="2000" i="1" dirty="0" smtClean="0"/>
            <a:t>La transformation vers le numérique cause des impacts importants sur les entreprises.</a:t>
          </a:r>
          <a:endParaRPr lang="fr-CA" sz="2000" i="1" dirty="0"/>
        </a:p>
      </dgm:t>
    </dgm:pt>
    <dgm:pt modelId="{07467A0C-3CD2-4DB7-BD8E-6780D46815EB}" type="parTrans" cxnId="{8280D4D3-86D1-49A7-8816-3B661D15A37D}">
      <dgm:prSet/>
      <dgm:spPr/>
    </dgm:pt>
    <dgm:pt modelId="{E2C85F74-97F4-4762-B65B-5ED3A50303E0}" type="sibTrans" cxnId="{8280D4D3-86D1-49A7-8816-3B661D15A37D}">
      <dgm:prSet/>
      <dgm:spPr/>
    </dgm:pt>
    <dgm:pt modelId="{4C32437A-87ED-4FDE-A36E-97B95A941F6B}" type="pres">
      <dgm:prSet presAssocID="{56728E9E-E0FF-4BEC-9EB3-8B48C898005A}" presName="linearFlow" presStyleCnt="0">
        <dgm:presLayoutVars>
          <dgm:dir/>
          <dgm:animLvl val="lvl"/>
          <dgm:resizeHandles val="exact"/>
        </dgm:presLayoutVars>
      </dgm:prSet>
      <dgm:spPr/>
      <dgm:t>
        <a:bodyPr/>
        <a:lstStyle/>
        <a:p>
          <a:endParaRPr lang="fr-CA"/>
        </a:p>
      </dgm:t>
    </dgm:pt>
    <dgm:pt modelId="{05BDDB3F-8E90-4F53-A347-B1D318E557D8}" type="pres">
      <dgm:prSet presAssocID="{BC64DF52-7006-4972-BBC3-BB17F9E5F30B}" presName="composite" presStyleCnt="0"/>
      <dgm:spPr/>
    </dgm:pt>
    <dgm:pt modelId="{84F6F0E0-4F2E-477D-B722-05318BD9CE14}" type="pres">
      <dgm:prSet presAssocID="{BC64DF52-7006-4972-BBC3-BB17F9E5F30B}" presName="parentText" presStyleLbl="alignNode1" presStyleIdx="0" presStyleCnt="5">
        <dgm:presLayoutVars>
          <dgm:chMax val="1"/>
          <dgm:bulletEnabled val="1"/>
        </dgm:presLayoutVars>
      </dgm:prSet>
      <dgm:spPr/>
      <dgm:t>
        <a:bodyPr/>
        <a:lstStyle/>
        <a:p>
          <a:endParaRPr lang="fr-CA"/>
        </a:p>
      </dgm:t>
    </dgm:pt>
    <dgm:pt modelId="{F82955FA-E8DA-4D59-B8F6-9248239BEEFE}" type="pres">
      <dgm:prSet presAssocID="{BC64DF52-7006-4972-BBC3-BB17F9E5F30B}" presName="descendantText" presStyleLbl="alignAcc1" presStyleIdx="0" presStyleCnt="5" custLinFactNeighborX="-611" custLinFactNeighborY="-122">
        <dgm:presLayoutVars>
          <dgm:bulletEnabled val="1"/>
        </dgm:presLayoutVars>
      </dgm:prSet>
      <dgm:spPr/>
      <dgm:t>
        <a:bodyPr/>
        <a:lstStyle/>
        <a:p>
          <a:endParaRPr lang="fr-CA"/>
        </a:p>
      </dgm:t>
    </dgm:pt>
    <dgm:pt modelId="{AE775451-A452-4128-8CD6-B09E40F21F7C}" type="pres">
      <dgm:prSet presAssocID="{DBDD3794-2118-4EA2-A07D-2BC0898F3C14}" presName="sp" presStyleCnt="0"/>
      <dgm:spPr/>
    </dgm:pt>
    <dgm:pt modelId="{7677B49B-E3CE-4F71-86EF-310A664EFBFF}" type="pres">
      <dgm:prSet presAssocID="{5B698D30-CA7C-433D-8ADC-07D95022CD6F}" presName="composite" presStyleCnt="0"/>
      <dgm:spPr/>
    </dgm:pt>
    <dgm:pt modelId="{967A8241-74BC-46C4-A5F5-89B940837E81}" type="pres">
      <dgm:prSet presAssocID="{5B698D30-CA7C-433D-8ADC-07D95022CD6F}" presName="parentText" presStyleLbl="alignNode1" presStyleIdx="1" presStyleCnt="5">
        <dgm:presLayoutVars>
          <dgm:chMax val="1"/>
          <dgm:bulletEnabled val="1"/>
        </dgm:presLayoutVars>
      </dgm:prSet>
      <dgm:spPr/>
      <dgm:t>
        <a:bodyPr/>
        <a:lstStyle/>
        <a:p>
          <a:endParaRPr lang="fr-CA"/>
        </a:p>
      </dgm:t>
    </dgm:pt>
    <dgm:pt modelId="{E6BAB533-22BB-4337-AD78-E310E57CFF24}" type="pres">
      <dgm:prSet presAssocID="{5B698D30-CA7C-433D-8ADC-07D95022CD6F}" presName="descendantText" presStyleLbl="alignAcc1" presStyleIdx="1" presStyleCnt="5">
        <dgm:presLayoutVars>
          <dgm:bulletEnabled val="1"/>
        </dgm:presLayoutVars>
      </dgm:prSet>
      <dgm:spPr/>
      <dgm:t>
        <a:bodyPr/>
        <a:lstStyle/>
        <a:p>
          <a:endParaRPr lang="fr-CA"/>
        </a:p>
      </dgm:t>
    </dgm:pt>
    <dgm:pt modelId="{C274F91F-1685-499C-A094-0875B128B69B}" type="pres">
      <dgm:prSet presAssocID="{9943C1F4-22D7-4DEB-854A-310E1B581496}" presName="sp" presStyleCnt="0"/>
      <dgm:spPr/>
    </dgm:pt>
    <dgm:pt modelId="{354E6089-0CE8-45D9-9514-49F5FC4CDB6D}" type="pres">
      <dgm:prSet presAssocID="{79558E31-15D0-4231-BE9D-8316DF4E47E3}" presName="composite" presStyleCnt="0"/>
      <dgm:spPr/>
    </dgm:pt>
    <dgm:pt modelId="{2864BE99-D95D-42B8-85FA-427668016AF4}" type="pres">
      <dgm:prSet presAssocID="{79558E31-15D0-4231-BE9D-8316DF4E47E3}" presName="parentText" presStyleLbl="alignNode1" presStyleIdx="2" presStyleCnt="5">
        <dgm:presLayoutVars>
          <dgm:chMax val="1"/>
          <dgm:bulletEnabled val="1"/>
        </dgm:presLayoutVars>
      </dgm:prSet>
      <dgm:spPr/>
      <dgm:t>
        <a:bodyPr/>
        <a:lstStyle/>
        <a:p>
          <a:endParaRPr lang="fr-CA"/>
        </a:p>
      </dgm:t>
    </dgm:pt>
    <dgm:pt modelId="{4E0190C4-4285-498A-BEBF-6C26A3B24F1E}" type="pres">
      <dgm:prSet presAssocID="{79558E31-15D0-4231-BE9D-8316DF4E47E3}" presName="descendantText" presStyleLbl="alignAcc1" presStyleIdx="2" presStyleCnt="5">
        <dgm:presLayoutVars>
          <dgm:bulletEnabled val="1"/>
        </dgm:presLayoutVars>
      </dgm:prSet>
      <dgm:spPr/>
      <dgm:t>
        <a:bodyPr/>
        <a:lstStyle/>
        <a:p>
          <a:endParaRPr lang="fr-CA"/>
        </a:p>
      </dgm:t>
    </dgm:pt>
    <dgm:pt modelId="{E838F9EE-B62A-44CD-8D06-5733C0D7636B}" type="pres">
      <dgm:prSet presAssocID="{5DFAF618-88EC-4012-AE83-A860499E735C}" presName="sp" presStyleCnt="0"/>
      <dgm:spPr/>
    </dgm:pt>
    <dgm:pt modelId="{8695DD28-6565-4CB1-A766-17242656492C}" type="pres">
      <dgm:prSet presAssocID="{FC136ABB-0CD1-4FF0-802F-7FA8EE589E3E}" presName="composite" presStyleCnt="0"/>
      <dgm:spPr/>
    </dgm:pt>
    <dgm:pt modelId="{93878532-41E4-4C6A-8CD3-4FA2CD53668B}" type="pres">
      <dgm:prSet presAssocID="{FC136ABB-0CD1-4FF0-802F-7FA8EE589E3E}" presName="parentText" presStyleLbl="alignNode1" presStyleIdx="3" presStyleCnt="5">
        <dgm:presLayoutVars>
          <dgm:chMax val="1"/>
          <dgm:bulletEnabled val="1"/>
        </dgm:presLayoutVars>
      </dgm:prSet>
      <dgm:spPr/>
      <dgm:t>
        <a:bodyPr/>
        <a:lstStyle/>
        <a:p>
          <a:endParaRPr lang="fr-CA"/>
        </a:p>
      </dgm:t>
    </dgm:pt>
    <dgm:pt modelId="{55CFCD0A-8E23-4787-AB76-258662E7A97C}" type="pres">
      <dgm:prSet presAssocID="{FC136ABB-0CD1-4FF0-802F-7FA8EE589E3E}" presName="descendantText" presStyleLbl="alignAcc1" presStyleIdx="3" presStyleCnt="5">
        <dgm:presLayoutVars>
          <dgm:bulletEnabled val="1"/>
        </dgm:presLayoutVars>
      </dgm:prSet>
      <dgm:spPr/>
      <dgm:t>
        <a:bodyPr/>
        <a:lstStyle/>
        <a:p>
          <a:endParaRPr lang="fr-CA"/>
        </a:p>
      </dgm:t>
    </dgm:pt>
    <dgm:pt modelId="{95F6C498-AD5D-4B17-8297-326BBFA254D3}" type="pres">
      <dgm:prSet presAssocID="{73E4D6CE-A824-4EC2-A683-536527CBCC54}" presName="sp" presStyleCnt="0"/>
      <dgm:spPr/>
    </dgm:pt>
    <dgm:pt modelId="{5E80E1EF-62B7-4D25-AF30-452C00AC1B61}" type="pres">
      <dgm:prSet presAssocID="{CEC7CD59-864A-4D0B-AF4B-3D0220591DAE}" presName="composite" presStyleCnt="0"/>
      <dgm:spPr/>
    </dgm:pt>
    <dgm:pt modelId="{8D9132CC-3E4C-4C9A-AEAD-0F3D2211A379}" type="pres">
      <dgm:prSet presAssocID="{CEC7CD59-864A-4D0B-AF4B-3D0220591DAE}" presName="parentText" presStyleLbl="alignNode1" presStyleIdx="4" presStyleCnt="5">
        <dgm:presLayoutVars>
          <dgm:chMax val="1"/>
          <dgm:bulletEnabled val="1"/>
        </dgm:presLayoutVars>
      </dgm:prSet>
      <dgm:spPr/>
      <dgm:t>
        <a:bodyPr/>
        <a:lstStyle/>
        <a:p>
          <a:endParaRPr lang="fr-CA"/>
        </a:p>
      </dgm:t>
    </dgm:pt>
    <dgm:pt modelId="{0124C23C-71CD-4056-BB80-A0969603C916}" type="pres">
      <dgm:prSet presAssocID="{CEC7CD59-864A-4D0B-AF4B-3D0220591DAE}" presName="descendantText" presStyleLbl="alignAcc1" presStyleIdx="4" presStyleCnt="5">
        <dgm:presLayoutVars>
          <dgm:bulletEnabled val="1"/>
        </dgm:presLayoutVars>
      </dgm:prSet>
      <dgm:spPr/>
      <dgm:t>
        <a:bodyPr/>
        <a:lstStyle/>
        <a:p>
          <a:endParaRPr lang="fr-CA"/>
        </a:p>
      </dgm:t>
    </dgm:pt>
  </dgm:ptLst>
  <dgm:cxnLst>
    <dgm:cxn modelId="{80B1DC1B-5B77-4557-968B-607F3A8DB640}" srcId="{56728E9E-E0FF-4BEC-9EB3-8B48C898005A}" destId="{CEC7CD59-864A-4D0B-AF4B-3D0220591DAE}" srcOrd="4" destOrd="0" parTransId="{4E729E35-1F0C-4606-B775-2CBFC3DC547F}" sibTransId="{E6950802-E1E5-4215-9D79-37CF6BE9C5A8}"/>
    <dgm:cxn modelId="{5C68EDC2-B207-4F0A-9278-82AD9C7C4C64}" type="presOf" srcId="{BC64DF52-7006-4972-BBC3-BB17F9E5F30B}" destId="{84F6F0E0-4F2E-477D-B722-05318BD9CE14}" srcOrd="0" destOrd="0" presId="urn:microsoft.com/office/officeart/2005/8/layout/chevron2"/>
    <dgm:cxn modelId="{A98AEA18-D2C7-421E-8EE0-A00B0BB3FA10}" type="presOf" srcId="{A8F14E13-A551-4BD1-929E-0A2C2E930865}" destId="{55CFCD0A-8E23-4787-AB76-258662E7A97C}" srcOrd="0" destOrd="0" presId="urn:microsoft.com/office/officeart/2005/8/layout/chevron2"/>
    <dgm:cxn modelId="{B7A7429F-F154-464A-A8E7-D9AED7B2B858}" type="presOf" srcId="{0DEEDF1B-D0B7-4D53-A6EC-B9CAECC7FDAC}" destId="{4E0190C4-4285-498A-BEBF-6C26A3B24F1E}" srcOrd="0" destOrd="0" presId="urn:microsoft.com/office/officeart/2005/8/layout/chevron2"/>
    <dgm:cxn modelId="{418B983D-31D5-49AB-9D9D-71CA055FD377}" type="presOf" srcId="{8C23DADF-57A8-4395-902B-792EDBE11C18}" destId="{E6BAB533-22BB-4337-AD78-E310E57CFF24}" srcOrd="0" destOrd="0" presId="urn:microsoft.com/office/officeart/2005/8/layout/chevron2"/>
    <dgm:cxn modelId="{2CFEDF32-2F8B-4B7F-9710-6A0312D94952}" type="presOf" srcId="{FC136ABB-0CD1-4FF0-802F-7FA8EE589E3E}" destId="{93878532-41E4-4C6A-8CD3-4FA2CD53668B}" srcOrd="0" destOrd="0" presId="urn:microsoft.com/office/officeart/2005/8/layout/chevron2"/>
    <dgm:cxn modelId="{3E4B9BAC-66FF-4358-8318-718099383755}" srcId="{79558E31-15D0-4231-BE9D-8316DF4E47E3}" destId="{0DEEDF1B-D0B7-4D53-A6EC-B9CAECC7FDAC}" srcOrd="0" destOrd="0" parTransId="{FFBADEDA-E27C-4908-A444-1F7491AFF984}" sibTransId="{304BE0C0-4F5E-4C03-91B0-C64D947823DA}"/>
    <dgm:cxn modelId="{D52D9D01-E86B-4232-8942-D1703FDC7467}" srcId="{CEC7CD59-864A-4D0B-AF4B-3D0220591DAE}" destId="{6D003BB6-74BD-499E-8A35-2640A43151E4}" srcOrd="0" destOrd="0" parTransId="{4E119C53-CCAA-42D4-BB0C-73C35BDE1D41}" sibTransId="{B4C7A99A-3C5C-4DD4-BF98-E5ED3A79A63C}"/>
    <dgm:cxn modelId="{C01B1ACB-6EEC-4CF8-92BF-F81072840475}" type="presOf" srcId="{6D003BB6-74BD-499E-8A35-2640A43151E4}" destId="{0124C23C-71CD-4056-BB80-A0969603C916}" srcOrd="0" destOrd="0" presId="urn:microsoft.com/office/officeart/2005/8/layout/chevron2"/>
    <dgm:cxn modelId="{9F2387AA-54DC-4973-8939-14534C03482F}" srcId="{56728E9E-E0FF-4BEC-9EB3-8B48C898005A}" destId="{5B698D30-CA7C-433D-8ADC-07D95022CD6F}" srcOrd="1" destOrd="0" parTransId="{8603B0BB-3D9E-4B76-A734-CCA500619D70}" sibTransId="{9943C1F4-22D7-4DEB-854A-310E1B581496}"/>
    <dgm:cxn modelId="{4EF63C22-A6BB-4C23-9878-65ACBF8294CF}" srcId="{BC64DF52-7006-4972-BBC3-BB17F9E5F30B}" destId="{3102D6AC-7C92-4380-809A-BCA51B4F3ED7}" srcOrd="0" destOrd="0" parTransId="{62AC0C3B-A9D4-4AFE-9C3C-5332ADA67F44}" sibTransId="{9BA60876-BF94-4007-8621-B189B14460BB}"/>
    <dgm:cxn modelId="{4EF6FBF8-2D2C-494B-A9B7-F0B93C0DD268}" srcId="{FC136ABB-0CD1-4FF0-802F-7FA8EE589E3E}" destId="{A8F14E13-A551-4BD1-929E-0A2C2E930865}" srcOrd="0" destOrd="0" parTransId="{95136E81-780F-4A55-A62D-60ED0A423291}" sibTransId="{DE4F6DD9-69C2-44D7-B148-BBF65D1AF50D}"/>
    <dgm:cxn modelId="{0FFCCE67-068B-4776-B7D2-9FD6C9997455}" type="presOf" srcId="{56728E9E-E0FF-4BEC-9EB3-8B48C898005A}" destId="{4C32437A-87ED-4FDE-A36E-97B95A941F6B}" srcOrd="0" destOrd="0" presId="urn:microsoft.com/office/officeart/2005/8/layout/chevron2"/>
    <dgm:cxn modelId="{48BF3FAF-367B-47CD-B0CA-906E90B2C423}" type="presOf" srcId="{3102D6AC-7C92-4380-809A-BCA51B4F3ED7}" destId="{F82955FA-E8DA-4D59-B8F6-9248239BEEFE}" srcOrd="0" destOrd="0" presId="urn:microsoft.com/office/officeart/2005/8/layout/chevron2"/>
    <dgm:cxn modelId="{9D2272AB-049A-4807-8D4D-1748823B9673}" type="presOf" srcId="{CEC7CD59-864A-4D0B-AF4B-3D0220591DAE}" destId="{8D9132CC-3E4C-4C9A-AEAD-0F3D2211A379}" srcOrd="0" destOrd="0" presId="urn:microsoft.com/office/officeart/2005/8/layout/chevron2"/>
    <dgm:cxn modelId="{25C459EF-0D5A-4706-BFA5-46B818575210}" type="presOf" srcId="{79558E31-15D0-4231-BE9D-8316DF4E47E3}" destId="{2864BE99-D95D-42B8-85FA-427668016AF4}" srcOrd="0" destOrd="0" presId="urn:microsoft.com/office/officeart/2005/8/layout/chevron2"/>
    <dgm:cxn modelId="{8280D4D3-86D1-49A7-8816-3B661D15A37D}" srcId="{5B698D30-CA7C-433D-8ADC-07D95022CD6F}" destId="{8C23DADF-57A8-4395-902B-792EDBE11C18}" srcOrd="0" destOrd="0" parTransId="{07467A0C-3CD2-4DB7-BD8E-6780D46815EB}" sibTransId="{E2C85F74-97F4-4762-B65B-5ED3A50303E0}"/>
    <dgm:cxn modelId="{AFE3397F-8B26-4D56-9313-1F53E5B87E61}" srcId="{56728E9E-E0FF-4BEC-9EB3-8B48C898005A}" destId="{FC136ABB-0CD1-4FF0-802F-7FA8EE589E3E}" srcOrd="3" destOrd="0" parTransId="{955B0433-A485-4065-8573-A02A674FB44B}" sibTransId="{73E4D6CE-A824-4EC2-A683-536527CBCC54}"/>
    <dgm:cxn modelId="{819504DF-3233-42A3-951A-586782B66E0C}" srcId="{56728E9E-E0FF-4BEC-9EB3-8B48C898005A}" destId="{79558E31-15D0-4231-BE9D-8316DF4E47E3}" srcOrd="2" destOrd="0" parTransId="{8DB6FE8F-0DA7-4804-8B56-6DD17A2F9D2D}" sibTransId="{5DFAF618-88EC-4012-AE83-A860499E735C}"/>
    <dgm:cxn modelId="{8D8F5DDE-6993-44DE-8118-59E439635087}" srcId="{56728E9E-E0FF-4BEC-9EB3-8B48C898005A}" destId="{BC64DF52-7006-4972-BBC3-BB17F9E5F30B}" srcOrd="0" destOrd="0" parTransId="{C4699E61-81D7-4B0B-8B4E-8D06A40137B6}" sibTransId="{DBDD3794-2118-4EA2-A07D-2BC0898F3C14}"/>
    <dgm:cxn modelId="{DB811E59-ECBE-4217-A8F6-4112EE2E08B0}" type="presOf" srcId="{5B698D30-CA7C-433D-8ADC-07D95022CD6F}" destId="{967A8241-74BC-46C4-A5F5-89B940837E81}" srcOrd="0" destOrd="0" presId="urn:microsoft.com/office/officeart/2005/8/layout/chevron2"/>
    <dgm:cxn modelId="{2F7F3519-17BB-4462-A977-D697A827FEDF}" type="presParOf" srcId="{4C32437A-87ED-4FDE-A36E-97B95A941F6B}" destId="{05BDDB3F-8E90-4F53-A347-B1D318E557D8}" srcOrd="0" destOrd="0" presId="urn:microsoft.com/office/officeart/2005/8/layout/chevron2"/>
    <dgm:cxn modelId="{5424CC4F-3AD5-4BF7-931F-32002C79564E}" type="presParOf" srcId="{05BDDB3F-8E90-4F53-A347-B1D318E557D8}" destId="{84F6F0E0-4F2E-477D-B722-05318BD9CE14}" srcOrd="0" destOrd="0" presId="urn:microsoft.com/office/officeart/2005/8/layout/chevron2"/>
    <dgm:cxn modelId="{B1F8D11A-3507-4CF3-B45A-3DDC552F2594}" type="presParOf" srcId="{05BDDB3F-8E90-4F53-A347-B1D318E557D8}" destId="{F82955FA-E8DA-4D59-B8F6-9248239BEEFE}" srcOrd="1" destOrd="0" presId="urn:microsoft.com/office/officeart/2005/8/layout/chevron2"/>
    <dgm:cxn modelId="{7138AAE8-024B-4AF3-90A6-26AD95B82A02}" type="presParOf" srcId="{4C32437A-87ED-4FDE-A36E-97B95A941F6B}" destId="{AE775451-A452-4128-8CD6-B09E40F21F7C}" srcOrd="1" destOrd="0" presId="urn:microsoft.com/office/officeart/2005/8/layout/chevron2"/>
    <dgm:cxn modelId="{6AC0A027-30E4-4EE9-AA43-6928AF867FDA}" type="presParOf" srcId="{4C32437A-87ED-4FDE-A36E-97B95A941F6B}" destId="{7677B49B-E3CE-4F71-86EF-310A664EFBFF}" srcOrd="2" destOrd="0" presId="urn:microsoft.com/office/officeart/2005/8/layout/chevron2"/>
    <dgm:cxn modelId="{D1D03262-9F2A-446D-AFA7-1823818DE9DF}" type="presParOf" srcId="{7677B49B-E3CE-4F71-86EF-310A664EFBFF}" destId="{967A8241-74BC-46C4-A5F5-89B940837E81}" srcOrd="0" destOrd="0" presId="urn:microsoft.com/office/officeart/2005/8/layout/chevron2"/>
    <dgm:cxn modelId="{72A1F4FB-F3AA-4018-B414-F92403704F72}" type="presParOf" srcId="{7677B49B-E3CE-4F71-86EF-310A664EFBFF}" destId="{E6BAB533-22BB-4337-AD78-E310E57CFF24}" srcOrd="1" destOrd="0" presId="urn:microsoft.com/office/officeart/2005/8/layout/chevron2"/>
    <dgm:cxn modelId="{27BBAE91-91A8-4501-925F-EEEF74DBC008}" type="presParOf" srcId="{4C32437A-87ED-4FDE-A36E-97B95A941F6B}" destId="{C274F91F-1685-499C-A094-0875B128B69B}" srcOrd="3" destOrd="0" presId="urn:microsoft.com/office/officeart/2005/8/layout/chevron2"/>
    <dgm:cxn modelId="{2A84CA52-C09B-4B38-9691-1F84064D5DC0}" type="presParOf" srcId="{4C32437A-87ED-4FDE-A36E-97B95A941F6B}" destId="{354E6089-0CE8-45D9-9514-49F5FC4CDB6D}" srcOrd="4" destOrd="0" presId="urn:microsoft.com/office/officeart/2005/8/layout/chevron2"/>
    <dgm:cxn modelId="{5DFE4647-DD86-4A07-974A-72582C92A96F}" type="presParOf" srcId="{354E6089-0CE8-45D9-9514-49F5FC4CDB6D}" destId="{2864BE99-D95D-42B8-85FA-427668016AF4}" srcOrd="0" destOrd="0" presId="urn:microsoft.com/office/officeart/2005/8/layout/chevron2"/>
    <dgm:cxn modelId="{EBBE3056-3F10-4B1D-908F-7C66C6C2DCF9}" type="presParOf" srcId="{354E6089-0CE8-45D9-9514-49F5FC4CDB6D}" destId="{4E0190C4-4285-498A-BEBF-6C26A3B24F1E}" srcOrd="1" destOrd="0" presId="urn:microsoft.com/office/officeart/2005/8/layout/chevron2"/>
    <dgm:cxn modelId="{499F5AFC-9F87-44B2-9FD7-8A4B78F9E1DD}" type="presParOf" srcId="{4C32437A-87ED-4FDE-A36E-97B95A941F6B}" destId="{E838F9EE-B62A-44CD-8D06-5733C0D7636B}" srcOrd="5" destOrd="0" presId="urn:microsoft.com/office/officeart/2005/8/layout/chevron2"/>
    <dgm:cxn modelId="{036A6A4E-DC3A-45FC-B6AA-B6E8B987E928}" type="presParOf" srcId="{4C32437A-87ED-4FDE-A36E-97B95A941F6B}" destId="{8695DD28-6565-4CB1-A766-17242656492C}" srcOrd="6" destOrd="0" presId="urn:microsoft.com/office/officeart/2005/8/layout/chevron2"/>
    <dgm:cxn modelId="{A9060110-3B8C-4AC0-8E78-0762B10D5C83}" type="presParOf" srcId="{8695DD28-6565-4CB1-A766-17242656492C}" destId="{93878532-41E4-4C6A-8CD3-4FA2CD53668B}" srcOrd="0" destOrd="0" presId="urn:microsoft.com/office/officeart/2005/8/layout/chevron2"/>
    <dgm:cxn modelId="{78933A6A-EC2F-4A1F-89D8-6274C67F3A01}" type="presParOf" srcId="{8695DD28-6565-4CB1-A766-17242656492C}" destId="{55CFCD0A-8E23-4787-AB76-258662E7A97C}" srcOrd="1" destOrd="0" presId="urn:microsoft.com/office/officeart/2005/8/layout/chevron2"/>
    <dgm:cxn modelId="{BDFD1323-BE87-4E9A-BFC8-1AAA40F67359}" type="presParOf" srcId="{4C32437A-87ED-4FDE-A36E-97B95A941F6B}" destId="{95F6C498-AD5D-4B17-8297-326BBFA254D3}" srcOrd="7" destOrd="0" presId="urn:microsoft.com/office/officeart/2005/8/layout/chevron2"/>
    <dgm:cxn modelId="{71DC80A2-13D5-45C4-A2B9-D244558273A3}" type="presParOf" srcId="{4C32437A-87ED-4FDE-A36E-97B95A941F6B}" destId="{5E80E1EF-62B7-4D25-AF30-452C00AC1B61}" srcOrd="8" destOrd="0" presId="urn:microsoft.com/office/officeart/2005/8/layout/chevron2"/>
    <dgm:cxn modelId="{3E15A407-107D-48A7-8DB2-D6EA189EECA8}" type="presParOf" srcId="{5E80E1EF-62B7-4D25-AF30-452C00AC1B61}" destId="{8D9132CC-3E4C-4C9A-AEAD-0F3D2211A379}" srcOrd="0" destOrd="0" presId="urn:microsoft.com/office/officeart/2005/8/layout/chevron2"/>
    <dgm:cxn modelId="{3A708B58-BF0A-4F2B-B5F7-57DED65525C4}" type="presParOf" srcId="{5E80E1EF-62B7-4D25-AF30-452C00AC1B61}" destId="{0124C23C-71CD-4056-BB80-A0969603C91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6F0E0-4F2E-477D-B722-05318BD9CE14}">
      <dsp:nvSpPr>
        <dsp:cNvPr id="0" name=""/>
        <dsp:cNvSpPr/>
      </dsp:nvSpPr>
      <dsp:spPr>
        <a:xfrm rot="5400000">
          <a:off x="-158835" y="158995"/>
          <a:ext cx="1058900" cy="7412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1</a:t>
          </a:r>
          <a:endParaRPr lang="fr-CA" sz="2000" kern="1200" dirty="0"/>
        </a:p>
      </dsp:txBody>
      <dsp:txXfrm rot="-5400000">
        <a:off x="0" y="370775"/>
        <a:ext cx="741230" cy="317670"/>
      </dsp:txXfrm>
    </dsp:sp>
    <dsp:sp modelId="{F82955FA-E8DA-4D59-B8F6-9248239BEEFE}">
      <dsp:nvSpPr>
        <dsp:cNvPr id="0" name=""/>
        <dsp:cNvSpPr/>
      </dsp:nvSpPr>
      <dsp:spPr>
        <a:xfrm rot="5400000">
          <a:off x="3658532" y="-2957649"/>
          <a:ext cx="688285" cy="66035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CA" sz="2000" i="1" kern="1200" dirty="0" smtClean="0"/>
            <a:t>La transformation d’un modèle d’affaires tournée vers le client.</a:t>
          </a:r>
          <a:endParaRPr lang="fr-CA" sz="2000" i="1" kern="1200" dirty="0"/>
        </a:p>
      </dsp:txBody>
      <dsp:txXfrm rot="-5400000">
        <a:off x="700883" y="33599"/>
        <a:ext cx="6569986" cy="621087"/>
      </dsp:txXfrm>
    </dsp:sp>
    <dsp:sp modelId="{967A8241-74BC-46C4-A5F5-89B940837E81}">
      <dsp:nvSpPr>
        <dsp:cNvPr id="0" name=""/>
        <dsp:cNvSpPr/>
      </dsp:nvSpPr>
      <dsp:spPr>
        <a:xfrm rot="5400000">
          <a:off x="-158835" y="1100324"/>
          <a:ext cx="1058900" cy="7412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2</a:t>
          </a:r>
          <a:endParaRPr lang="fr-CA" sz="2000" kern="1200" dirty="0"/>
        </a:p>
      </dsp:txBody>
      <dsp:txXfrm rot="-5400000">
        <a:off x="0" y="1312104"/>
        <a:ext cx="741230" cy="317670"/>
      </dsp:txXfrm>
    </dsp:sp>
    <dsp:sp modelId="{E6BAB533-22BB-4337-AD78-E310E57CFF24}">
      <dsp:nvSpPr>
        <dsp:cNvPr id="0" name=""/>
        <dsp:cNvSpPr/>
      </dsp:nvSpPr>
      <dsp:spPr>
        <a:xfrm rot="5400000">
          <a:off x="3698880" y="-2016160"/>
          <a:ext cx="688285" cy="66035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CA" sz="2000" i="1" kern="1200" dirty="0" smtClean="0"/>
            <a:t>La transformation vers le numérique cause des impacts importants sur les entreprises.</a:t>
          </a:r>
          <a:endParaRPr lang="fr-CA" sz="2000" i="1" kern="1200" dirty="0"/>
        </a:p>
      </dsp:txBody>
      <dsp:txXfrm rot="-5400000">
        <a:off x="741231" y="975088"/>
        <a:ext cx="6569986" cy="621087"/>
      </dsp:txXfrm>
    </dsp:sp>
    <dsp:sp modelId="{2864BE99-D95D-42B8-85FA-427668016AF4}">
      <dsp:nvSpPr>
        <dsp:cNvPr id="0" name=""/>
        <dsp:cNvSpPr/>
      </dsp:nvSpPr>
      <dsp:spPr>
        <a:xfrm rot="5400000">
          <a:off x="-158835" y="2041652"/>
          <a:ext cx="1058900" cy="7412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3</a:t>
          </a:r>
          <a:endParaRPr lang="fr-CA" sz="2000" kern="1200" dirty="0"/>
        </a:p>
      </dsp:txBody>
      <dsp:txXfrm rot="-5400000">
        <a:off x="0" y="2253432"/>
        <a:ext cx="741230" cy="317670"/>
      </dsp:txXfrm>
    </dsp:sp>
    <dsp:sp modelId="{4E0190C4-4285-498A-BEBF-6C26A3B24F1E}">
      <dsp:nvSpPr>
        <dsp:cNvPr id="0" name=""/>
        <dsp:cNvSpPr/>
      </dsp:nvSpPr>
      <dsp:spPr>
        <a:xfrm rot="5400000">
          <a:off x="3698880" y="-1074832"/>
          <a:ext cx="688285" cy="66035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CA" sz="2000" i="1" kern="1200" dirty="0" smtClean="0"/>
            <a:t>Les clients veulent utiliser le canal / moyen de leur choix pour transiger avec l’entreprise.</a:t>
          </a:r>
          <a:endParaRPr lang="fr-CA" sz="2000" i="1" kern="1200" dirty="0"/>
        </a:p>
      </dsp:txBody>
      <dsp:txXfrm rot="-5400000">
        <a:off x="741231" y="1916416"/>
        <a:ext cx="6569986" cy="621087"/>
      </dsp:txXfrm>
    </dsp:sp>
    <dsp:sp modelId="{93878532-41E4-4C6A-8CD3-4FA2CD53668B}">
      <dsp:nvSpPr>
        <dsp:cNvPr id="0" name=""/>
        <dsp:cNvSpPr/>
      </dsp:nvSpPr>
      <dsp:spPr>
        <a:xfrm rot="5400000">
          <a:off x="-158835" y="2982981"/>
          <a:ext cx="1058900" cy="7412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4</a:t>
          </a:r>
          <a:endParaRPr lang="fr-CA" sz="2000" kern="1200" dirty="0"/>
        </a:p>
      </dsp:txBody>
      <dsp:txXfrm rot="-5400000">
        <a:off x="0" y="3194761"/>
        <a:ext cx="741230" cy="317670"/>
      </dsp:txXfrm>
    </dsp:sp>
    <dsp:sp modelId="{55CFCD0A-8E23-4787-AB76-258662E7A97C}">
      <dsp:nvSpPr>
        <dsp:cNvPr id="0" name=""/>
        <dsp:cNvSpPr/>
      </dsp:nvSpPr>
      <dsp:spPr>
        <a:xfrm rot="5400000">
          <a:off x="3698880" y="-133503"/>
          <a:ext cx="688285" cy="66035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CA" sz="2000" i="1" kern="1200" dirty="0" smtClean="0"/>
            <a:t>La faible qualité des données empêche l’entreprise de prendre les bonnes décisions.</a:t>
          </a:r>
        </a:p>
      </dsp:txBody>
      <dsp:txXfrm rot="-5400000">
        <a:off x="741231" y="2857745"/>
        <a:ext cx="6569986" cy="621087"/>
      </dsp:txXfrm>
    </dsp:sp>
    <dsp:sp modelId="{8D9132CC-3E4C-4C9A-AEAD-0F3D2211A379}">
      <dsp:nvSpPr>
        <dsp:cNvPr id="0" name=""/>
        <dsp:cNvSpPr/>
      </dsp:nvSpPr>
      <dsp:spPr>
        <a:xfrm rot="5400000">
          <a:off x="-158835" y="3924309"/>
          <a:ext cx="1058900" cy="74123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5</a:t>
          </a:r>
          <a:endParaRPr lang="fr-CA" sz="2000" kern="1200" dirty="0"/>
        </a:p>
      </dsp:txBody>
      <dsp:txXfrm rot="-5400000">
        <a:off x="0" y="4136089"/>
        <a:ext cx="741230" cy="317670"/>
      </dsp:txXfrm>
    </dsp:sp>
    <dsp:sp modelId="{0124C23C-71CD-4056-BB80-A0969603C916}">
      <dsp:nvSpPr>
        <dsp:cNvPr id="0" name=""/>
        <dsp:cNvSpPr/>
      </dsp:nvSpPr>
      <dsp:spPr>
        <a:xfrm rot="5400000">
          <a:off x="3698880" y="807824"/>
          <a:ext cx="688285" cy="66035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CA" sz="2000" i="1" kern="1200" dirty="0" smtClean="0"/>
            <a:t>La réalisation de nouveaux projets à un rythme plus rapide que l’entreprise est capable de les absorber.</a:t>
          </a:r>
        </a:p>
      </dsp:txBody>
      <dsp:txXfrm rot="-5400000">
        <a:off x="741231" y="3799073"/>
        <a:ext cx="6569986" cy="6210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fr-FR"/>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fr-FR"/>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fr-FR"/>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6844C023-C68A-4968-AA5A-56F56ADAB3F0}" type="slidenum">
              <a:rPr lang="fr-FR"/>
              <a:pPr/>
              <a:t>‹N°›</a:t>
            </a:fld>
            <a:endParaRPr lang="fr-FR"/>
          </a:p>
        </p:txBody>
      </p:sp>
    </p:spTree>
    <p:extLst>
      <p:ext uri="{BB962C8B-B14F-4D97-AF65-F5344CB8AC3E}">
        <p14:creationId xmlns:p14="http://schemas.microsoft.com/office/powerpoint/2010/main" val="1448592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3174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CA" noProof="0" dirty="0" smtClean="0"/>
          </a:p>
        </p:txBody>
      </p:sp>
      <p:sp>
        <p:nvSpPr>
          <p:cNvPr id="4" name="Espace réservé du numéro de diapositive 3"/>
          <p:cNvSpPr>
            <a:spLocks noGrp="1"/>
          </p:cNvSpPr>
          <p:nvPr>
            <p:ph type="sldNum" sz="quarter" idx="5"/>
          </p:nvPr>
        </p:nvSpPr>
        <p:spPr/>
        <p:txBody>
          <a:bodyPr/>
          <a:lstStyle/>
          <a:p>
            <a:pPr>
              <a:defRPr/>
            </a:pPr>
            <a:fld id="{7E05B388-E16D-4191-A90F-54CA38AB4841}" type="slidenum">
              <a:rPr lang="fr-CA" smtClean="0"/>
              <a:pPr>
                <a:defRPr/>
              </a:pPr>
              <a:t>10</a:t>
            </a:fld>
            <a:endParaRPr lang="fr-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A90120-94B0-4A8B-B89F-2914C7318027}" type="slidenum">
              <a:rPr lang="fr-FR"/>
              <a:pPr/>
              <a:t>11</a:t>
            </a:fld>
            <a:endParaRPr lang="fr-FR"/>
          </a:p>
        </p:txBody>
      </p:sp>
      <p:sp>
        <p:nvSpPr>
          <p:cNvPr id="93186" name="Rectangle 2"/>
          <p:cNvSpPr>
            <a:spLocks noGrp="1" noRot="1" noChangeAspect="1" noChangeArrowheads="1" noTextEdit="1"/>
          </p:cNvSpPr>
          <p:nvPr>
            <p:ph type="sldImg"/>
          </p:nvPr>
        </p:nvSpPr>
        <p:spPr>
          <a:xfrm>
            <a:off x="-1582738" y="1231900"/>
            <a:ext cx="7421563" cy="5565775"/>
          </a:xfrm>
          <a:ln/>
        </p:spPr>
      </p:sp>
      <p:sp>
        <p:nvSpPr>
          <p:cNvPr id="93187" name="Rectangle 3"/>
          <p:cNvSpPr>
            <a:spLocks noGrp="1" noChangeArrowheads="1"/>
          </p:cNvSpPr>
          <p:nvPr>
            <p:ph type="body" idx="1"/>
          </p:nvPr>
        </p:nvSpPr>
        <p:spPr>
          <a:xfrm>
            <a:off x="4152900" y="1231900"/>
            <a:ext cx="2344738" cy="7372350"/>
          </a:xfrm>
        </p:spPr>
        <p:txBody>
          <a:bodyPr/>
          <a:lstStyle/>
          <a:p>
            <a:endParaRPr lang="fr-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11D6AC-E6C6-4084-94D9-01EC4FBC764E}" type="slidenum">
              <a:rPr lang="fr-FR"/>
              <a:pPr/>
              <a:t>12</a:t>
            </a:fld>
            <a:endParaRPr lang="fr-FR"/>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fr-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fr-CA" smtClean="0">
                <a:ea typeface="Geneva"/>
                <a:cs typeface="Calibri" pitchFamily="34" charset="0"/>
              </a:rPr>
              <a:t>Prise des </a:t>
            </a:r>
            <a:r>
              <a:rPr lang="fr-CA" b="1" smtClean="0">
                <a:ea typeface="Geneva"/>
                <a:cs typeface="Calibri" pitchFamily="34" charset="0"/>
              </a:rPr>
              <a:t>besoins </a:t>
            </a:r>
            <a:r>
              <a:rPr lang="fr-CA" smtClean="0">
                <a:ea typeface="Geneva"/>
                <a:cs typeface="Calibri" pitchFamily="34" charset="0"/>
              </a:rPr>
              <a:t>des lignes d’affaires</a:t>
            </a:r>
          </a:p>
          <a:p>
            <a:r>
              <a:rPr lang="fr-CA" b="1" smtClean="0">
                <a:ea typeface="Geneva"/>
                <a:cs typeface="Calibri" pitchFamily="34" charset="0"/>
              </a:rPr>
              <a:t>Réflexion avec l’équipe élargie </a:t>
            </a:r>
            <a:r>
              <a:rPr lang="fr-CA" smtClean="0">
                <a:ea typeface="Geneva"/>
                <a:cs typeface="Calibri" pitchFamily="34" charset="0"/>
              </a:rPr>
              <a:t>afin de développer des tactiques qui supportent les initiatives, les orientations et les priorités visées</a:t>
            </a:r>
          </a:p>
          <a:p>
            <a:r>
              <a:rPr lang="fr-CA" b="1" smtClean="0">
                <a:ea typeface="Geneva"/>
                <a:cs typeface="Calibri" pitchFamily="34" charset="0"/>
              </a:rPr>
              <a:t>Présentation du plan de communication intégré </a:t>
            </a:r>
            <a:r>
              <a:rPr lang="fr-CA" smtClean="0">
                <a:ea typeface="Geneva"/>
                <a:cs typeface="Calibri" pitchFamily="34" charset="0"/>
              </a:rPr>
              <a:t>pour le groupe de Gestion de patrimoine lors du Comité de direction de Luc Paiement  (Lise-Anne Amiot et Louis-Simon Duval)</a:t>
            </a:r>
          </a:p>
          <a:p>
            <a:endParaRPr lang="fr-CA" smtClean="0">
              <a:ea typeface="Geneva"/>
              <a:cs typeface="Calibri" pitchFamily="34" charset="0"/>
            </a:endParaRPr>
          </a:p>
          <a:p>
            <a:endParaRPr lang="fr-CA" smtClean="0">
              <a:ea typeface="Geneva"/>
              <a:cs typeface="Calibri" pitchFamily="34" charset="0"/>
            </a:endParaRPr>
          </a:p>
        </p:txBody>
      </p:sp>
      <p:sp>
        <p:nvSpPr>
          <p:cNvPr id="61444" name="Espace réservé du numéro de diapositive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Geneva"/>
                <a:cs typeface="Geneva"/>
              </a:defRPr>
            </a:lvl1pPr>
            <a:lvl2pPr marL="734480" indent="-282492" eaLnBrk="0" hangingPunct="0">
              <a:defRPr>
                <a:solidFill>
                  <a:schemeClr val="tx1"/>
                </a:solidFill>
                <a:latin typeface="Arial" pitchFamily="34" charset="0"/>
                <a:ea typeface="Geneva"/>
                <a:cs typeface="Geneva"/>
              </a:defRPr>
            </a:lvl2pPr>
            <a:lvl3pPr marL="1129970" indent="-225994" eaLnBrk="0" hangingPunct="0">
              <a:defRPr>
                <a:solidFill>
                  <a:schemeClr val="tx1"/>
                </a:solidFill>
                <a:latin typeface="Arial" pitchFamily="34" charset="0"/>
                <a:ea typeface="Geneva"/>
                <a:cs typeface="Geneva"/>
              </a:defRPr>
            </a:lvl3pPr>
            <a:lvl4pPr marL="1581958" indent="-225994" eaLnBrk="0" hangingPunct="0">
              <a:defRPr>
                <a:solidFill>
                  <a:schemeClr val="tx1"/>
                </a:solidFill>
                <a:latin typeface="Arial" pitchFamily="34" charset="0"/>
                <a:ea typeface="Geneva"/>
                <a:cs typeface="Geneva"/>
              </a:defRPr>
            </a:lvl4pPr>
            <a:lvl5pPr marL="2033946" indent="-225994" eaLnBrk="0" hangingPunct="0">
              <a:defRPr>
                <a:solidFill>
                  <a:schemeClr val="tx1"/>
                </a:solidFill>
                <a:latin typeface="Arial" pitchFamily="34" charset="0"/>
                <a:ea typeface="Geneva"/>
                <a:cs typeface="Geneva"/>
              </a:defRPr>
            </a:lvl5pPr>
            <a:lvl6pPr marL="2485934" indent="-225994" defTabSz="451988" eaLnBrk="0" fontAlgn="base" hangingPunct="0">
              <a:spcBef>
                <a:spcPct val="0"/>
              </a:spcBef>
              <a:spcAft>
                <a:spcPct val="0"/>
              </a:spcAft>
              <a:defRPr>
                <a:solidFill>
                  <a:schemeClr val="tx1"/>
                </a:solidFill>
                <a:latin typeface="Arial" pitchFamily="34" charset="0"/>
                <a:ea typeface="Geneva"/>
                <a:cs typeface="Geneva"/>
              </a:defRPr>
            </a:lvl6pPr>
            <a:lvl7pPr marL="2937921" indent="-225994" defTabSz="451988" eaLnBrk="0" fontAlgn="base" hangingPunct="0">
              <a:spcBef>
                <a:spcPct val="0"/>
              </a:spcBef>
              <a:spcAft>
                <a:spcPct val="0"/>
              </a:spcAft>
              <a:defRPr>
                <a:solidFill>
                  <a:schemeClr val="tx1"/>
                </a:solidFill>
                <a:latin typeface="Arial" pitchFamily="34" charset="0"/>
                <a:ea typeface="Geneva"/>
                <a:cs typeface="Geneva"/>
              </a:defRPr>
            </a:lvl7pPr>
            <a:lvl8pPr marL="3389909" indent="-225994" defTabSz="451988" eaLnBrk="0" fontAlgn="base" hangingPunct="0">
              <a:spcBef>
                <a:spcPct val="0"/>
              </a:spcBef>
              <a:spcAft>
                <a:spcPct val="0"/>
              </a:spcAft>
              <a:defRPr>
                <a:solidFill>
                  <a:schemeClr val="tx1"/>
                </a:solidFill>
                <a:latin typeface="Arial" pitchFamily="34" charset="0"/>
                <a:ea typeface="Geneva"/>
                <a:cs typeface="Geneva"/>
              </a:defRPr>
            </a:lvl8pPr>
            <a:lvl9pPr marL="3841897" indent="-225994" defTabSz="451988"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72F4F80-6B6B-4DF8-AC4E-4E93D9D22E1A}" type="slidenum">
              <a:rPr lang="en-US">
                <a:solidFill>
                  <a:prstClr val="black"/>
                </a:solidFill>
              </a:rPr>
              <a:pPr eaLnBrk="1" hangingPunct="1"/>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smtClean="0"/>
          </a:p>
          <a:p>
            <a:endParaRPr lang="fr-CA" dirty="0"/>
          </a:p>
        </p:txBody>
      </p:sp>
      <p:sp>
        <p:nvSpPr>
          <p:cNvPr id="4" name="Espace réservé du numéro de diapositive 3"/>
          <p:cNvSpPr>
            <a:spLocks noGrp="1"/>
          </p:cNvSpPr>
          <p:nvPr>
            <p:ph type="sldNum" sz="quarter" idx="10"/>
          </p:nvPr>
        </p:nvSpPr>
        <p:spPr/>
        <p:txBody>
          <a:bodyPr/>
          <a:lstStyle/>
          <a:p>
            <a:pPr>
              <a:defRPr/>
            </a:pPr>
            <a:fld id="{8DD37582-6CDB-46FE-B1B2-BAD51F8716E7}" type="slidenum">
              <a:rPr lang="fr-CA" smtClean="0"/>
              <a:pPr>
                <a:defRPr/>
              </a:pPr>
              <a:t>16</a:t>
            </a:fld>
            <a:endParaRPr lang="fr-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10C58-5E71-4E69-AE94-124F5155B223}" type="slidenum">
              <a:rPr lang="fr-FR"/>
              <a:pPr/>
              <a:t>19</a:t>
            </a:fld>
            <a:endParaRPr lang="fr-FR"/>
          </a:p>
        </p:txBody>
      </p:sp>
      <p:sp>
        <p:nvSpPr>
          <p:cNvPr id="335874" name="Rectangle 2"/>
          <p:cNvSpPr>
            <a:spLocks noGrp="1" noRot="1" noChangeAspect="1" noChangeArrowheads="1" noTextEdit="1"/>
          </p:cNvSpPr>
          <p:nvPr>
            <p:ph type="sldImg"/>
          </p:nvPr>
        </p:nvSpPr>
        <p:spPr>
          <a:xfrm>
            <a:off x="1135063" y="674688"/>
            <a:ext cx="4605337" cy="3454400"/>
          </a:xfrm>
          <a:ln/>
        </p:spPr>
      </p:sp>
      <p:sp>
        <p:nvSpPr>
          <p:cNvPr id="335875" name="Rectangle 3"/>
          <p:cNvSpPr>
            <a:spLocks noGrp="1" noChangeArrowheads="1"/>
          </p:cNvSpPr>
          <p:nvPr>
            <p:ph type="body" idx="1"/>
          </p:nvPr>
        </p:nvSpPr>
        <p:spPr>
          <a:xfrm>
            <a:off x="896938" y="4356100"/>
            <a:ext cx="5080000" cy="4129088"/>
          </a:xfrm>
          <a:ln/>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52E7C-23DE-4158-9FA8-8907B2CD8F35}" type="slidenum">
              <a:rPr lang="fr-FR"/>
              <a:pPr/>
              <a:t>2</a:t>
            </a:fld>
            <a:endParaRPr lang="fr-FR"/>
          </a:p>
        </p:txBody>
      </p:sp>
      <p:sp>
        <p:nvSpPr>
          <p:cNvPr id="64514" name="Rectangle 2"/>
          <p:cNvSpPr>
            <a:spLocks noGrp="1" noRot="1" noChangeAspect="1" noChangeArrowheads="1" noTextEdit="1"/>
          </p:cNvSpPr>
          <p:nvPr>
            <p:ph type="sldImg"/>
          </p:nvPr>
        </p:nvSpPr>
        <p:spPr>
          <a:xfrm>
            <a:off x="1143000" y="687388"/>
            <a:ext cx="4572000" cy="3429000"/>
          </a:xfrm>
          <a:ln/>
        </p:spPr>
      </p:sp>
      <p:sp>
        <p:nvSpPr>
          <p:cNvPr id="64515" name="Rectangle 3"/>
          <p:cNvSpPr>
            <a:spLocks noGrp="1" noChangeArrowheads="1"/>
          </p:cNvSpPr>
          <p:nvPr>
            <p:ph type="body" idx="1"/>
          </p:nvPr>
        </p:nvSpPr>
        <p:spPr>
          <a:xfrm>
            <a:off x="273050" y="4344988"/>
            <a:ext cx="6257925" cy="4279900"/>
          </a:xfrm>
        </p:spPr>
        <p:txBody>
          <a:bodyPr/>
          <a:lstStyle/>
          <a:p>
            <a:pPr>
              <a:lnSpc>
                <a:spcPct val="125000"/>
              </a:lnSpc>
            </a:pPr>
            <a:endParaRPr lang="fr-CA" b="1" dirty="0">
              <a:solidFill>
                <a:srgbClr val="8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8CFC9-D395-4C49-B2BA-E56D7315CE7F}" type="slidenum">
              <a:rPr lang="fr-FR"/>
              <a:pPr/>
              <a:t>21</a:t>
            </a:fld>
            <a:endParaRPr lang="fr-FR"/>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fr-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3D414-2E35-46BD-88D9-F2D84C97A1D8}" type="slidenum">
              <a:rPr lang="fr-FR"/>
              <a:pPr/>
              <a:t>22</a:t>
            </a:fld>
            <a:endParaRPr lang="fr-F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fr-CA" sz="1600">
              <a:solidFill>
                <a:srgbClr val="B2B2B2"/>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25</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27</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28</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30</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32</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4" name="Espace réservé du numéro de diapositive 3"/>
          <p:cNvSpPr>
            <a:spLocks noGrp="1"/>
          </p:cNvSpPr>
          <p:nvPr>
            <p:ph type="sldNum" sz="quarter" idx="5"/>
          </p:nvPr>
        </p:nvSpPr>
        <p:spPr/>
        <p:txBody>
          <a:bodyPr/>
          <a:lstStyle/>
          <a:p>
            <a:pPr>
              <a:defRPr/>
            </a:pPr>
            <a:fld id="{89430540-0AC6-4C17-98A8-91290D3FF155}" type="slidenum">
              <a:rPr lang="en-US" smtClean="0"/>
              <a:pPr>
                <a:defRPr/>
              </a:pPr>
              <a:t>33</a:t>
            </a:fld>
            <a:endParaRPr lang="en-US"/>
          </a:p>
        </p:txBody>
      </p:sp>
      <p:sp>
        <p:nvSpPr>
          <p:cNvPr id="7" name="Espace réservé des commentaires 2"/>
          <p:cNvSpPr>
            <a:spLocks noGrp="1"/>
          </p:cNvSpPr>
          <p:nvPr>
            <p:ph type="body" sz="quarter" idx="10"/>
          </p:nvPr>
        </p:nvSpPr>
        <p:spPr bwMode="auto">
          <a:noFill/>
        </p:spPr>
        <p:txBody>
          <a:bodyPr wrap="square" numCol="1" anchor="t" anchorCtr="0" compatLnSpc="1">
            <a:prstTxWarp prst="textNoShape">
              <a:avLst/>
            </a:prstTxWarp>
          </a:bodyPr>
          <a:lstStyle/>
          <a:p>
            <a:endParaRPr lang="fr-CA" sz="10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9699" name="Espace réservé des commentaires 2"/>
          <p:cNvSpPr>
            <a:spLocks noGrp="1"/>
          </p:cNvSpPr>
          <p:nvPr>
            <p:ph type="body" idx="1"/>
          </p:nvPr>
        </p:nvSpPr>
        <p:spPr bwMode="auto">
          <a:noFill/>
        </p:spPr>
        <p:txBody>
          <a:bodyPr wrap="square" numCol="1" anchor="t" anchorCtr="0" compatLnSpc="1">
            <a:prstTxWarp prst="textNoShape">
              <a:avLst/>
            </a:prstTxWarp>
            <a:normAutofit/>
          </a:bodyPr>
          <a:lstStyle/>
          <a:p>
            <a:endParaRPr lang="fr-CA" sz="500" dirty="0" smtClean="0"/>
          </a:p>
        </p:txBody>
      </p:sp>
      <p:sp>
        <p:nvSpPr>
          <p:cNvPr id="4" name="Espace réservé du numéro de diapositive 3"/>
          <p:cNvSpPr>
            <a:spLocks noGrp="1"/>
          </p:cNvSpPr>
          <p:nvPr>
            <p:ph type="sldNum" sz="quarter" idx="5"/>
          </p:nvPr>
        </p:nvSpPr>
        <p:spPr/>
        <p:txBody>
          <a:bodyPr/>
          <a:lstStyle/>
          <a:p>
            <a:pPr>
              <a:defRPr/>
            </a:pPr>
            <a:fld id="{F858E1B2-758B-46C8-9A45-37150BC58DB5}"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35</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36</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37</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38</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52475" y="573088"/>
            <a:ext cx="5362575" cy="4022725"/>
          </a:xfrm>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pPr>
              <a:defRPr/>
            </a:pPr>
            <a:fld id="{3C3A632B-FBDE-46D4-BF6F-6D14421E6342}" type="slidenum">
              <a:rPr lang="en-US" smtClean="0"/>
              <a:pPr>
                <a:defRPr/>
              </a:pPr>
              <a:t>42</a:t>
            </a:fld>
            <a:endParaRPr lang="en-US" dirty="0"/>
          </a:p>
        </p:txBody>
      </p:sp>
    </p:spTree>
    <p:extLst>
      <p:ext uri="{BB962C8B-B14F-4D97-AF65-F5344CB8AC3E}">
        <p14:creationId xmlns:p14="http://schemas.microsoft.com/office/powerpoint/2010/main" val="746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2851D-BE8C-4661-9C83-9487F4D942EC}" type="slidenum">
              <a:rPr lang="fr-FR"/>
              <a:pPr/>
              <a:t>45</a:t>
            </a:fld>
            <a:endParaRPr lang="fr-FR"/>
          </a:p>
        </p:txBody>
      </p:sp>
      <p:sp>
        <p:nvSpPr>
          <p:cNvPr id="179202" name="Rectangle 2"/>
          <p:cNvSpPr>
            <a:spLocks noGrp="1" noRot="1" noChangeAspect="1" noChangeArrowheads="1" noTextEdit="1"/>
          </p:cNvSpPr>
          <p:nvPr>
            <p:ph type="sldImg"/>
          </p:nvPr>
        </p:nvSpPr>
        <p:spPr>
          <a:xfrm>
            <a:off x="1147763" y="966788"/>
            <a:ext cx="4573587" cy="3430587"/>
          </a:xfrm>
          <a:ln/>
        </p:spPr>
      </p:sp>
      <p:sp>
        <p:nvSpPr>
          <p:cNvPr id="179203" name="Rectangle 3"/>
          <p:cNvSpPr>
            <a:spLocks noGrp="1" noChangeArrowheads="1"/>
          </p:cNvSpPr>
          <p:nvPr>
            <p:ph type="body" idx="1"/>
          </p:nvPr>
        </p:nvSpPr>
        <p:spPr>
          <a:xfrm>
            <a:off x="153988" y="4633913"/>
            <a:ext cx="6534150" cy="3919537"/>
          </a:xfrm>
        </p:spPr>
        <p:txBody>
          <a:bodyPr/>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txBox="1">
            <a:spLocks noGrp="1" noChangeArrowheads="1"/>
          </p:cNvSpPr>
          <p:nvPr/>
        </p:nvSpPr>
        <p:spPr bwMode="auto">
          <a:xfrm>
            <a:off x="3885580" y="8684927"/>
            <a:ext cx="2970868" cy="457513"/>
          </a:xfrm>
          <a:prstGeom prst="rect">
            <a:avLst/>
          </a:prstGeom>
          <a:noFill/>
          <a:ln w="9525">
            <a:noFill/>
            <a:miter lim="800000"/>
            <a:headEnd/>
            <a:tailEnd/>
          </a:ln>
        </p:spPr>
        <p:txBody>
          <a:bodyPr lIns="89602" tIns="44801" rIns="89602" bIns="44801" anchor="b"/>
          <a:lstStyle/>
          <a:p>
            <a:pPr algn="r" defTabSz="895641"/>
            <a:fld id="{B2EBA4B6-B02E-4212-B48A-0376E47BD961}" type="slidenum">
              <a:rPr lang="fr-CA" sz="1200"/>
              <a:pPr algn="r" defTabSz="895641"/>
              <a:t>46</a:t>
            </a:fld>
            <a:endParaRPr lang="fr-CA" sz="1200" dirty="0"/>
          </a:p>
        </p:txBody>
      </p:sp>
      <p:sp>
        <p:nvSpPr>
          <p:cNvPr id="223235" name="Rectangle 2"/>
          <p:cNvSpPr>
            <a:spLocks noGrp="1" noRot="1" noChangeAspect="1" noChangeArrowheads="1" noTextEdit="1"/>
          </p:cNvSpPr>
          <p:nvPr>
            <p:ph type="sldImg"/>
          </p:nvPr>
        </p:nvSpPr>
        <p:spPr>
          <a:xfrm>
            <a:off x="1146175" y="687388"/>
            <a:ext cx="4567238" cy="3427412"/>
          </a:xfrm>
          <a:ln/>
        </p:spPr>
      </p:sp>
      <p:sp>
        <p:nvSpPr>
          <p:cNvPr id="223236" name="Rectangle 3"/>
          <p:cNvSpPr>
            <a:spLocks noGrp="1" noChangeArrowheads="1"/>
          </p:cNvSpPr>
          <p:nvPr>
            <p:ph type="body" idx="1"/>
          </p:nvPr>
        </p:nvSpPr>
        <p:spPr/>
        <p:txBody>
          <a:bodyPr/>
          <a:lstStyle/>
          <a:p>
            <a:pPr eaLnBrk="1" hangingPunct="1"/>
            <a:endParaRPr lang="fr-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84212-7675-474A-A000-B367DC689B5A}" type="slidenum">
              <a:rPr lang="fr-FR"/>
              <a:pPr/>
              <a:t>6</a:t>
            </a:fld>
            <a:endParaRPr lang="fr-F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fr-CA" sz="1600">
              <a:solidFill>
                <a:srgbClr val="B2B2B2"/>
              </a:solidFill>
            </a:endParaRPr>
          </a:p>
        </p:txBody>
      </p:sp>
    </p:spTree>
    <p:extLst>
      <p:ext uri="{BB962C8B-B14F-4D97-AF65-F5344CB8AC3E}">
        <p14:creationId xmlns:p14="http://schemas.microsoft.com/office/powerpoint/2010/main" val="88606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87651-3311-496E-85B0-7BAE0D0A4294}" type="slidenum">
              <a:rPr lang="fr-FR"/>
              <a:pPr/>
              <a:t>7</a:t>
            </a:fld>
            <a:endParaRPr lang="fr-F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fr-CA" sz="1600">
              <a:solidFill>
                <a:srgbClr val="B2B2B2"/>
              </a:solidFill>
            </a:endParaRPr>
          </a:p>
        </p:txBody>
      </p:sp>
    </p:spTree>
    <p:extLst>
      <p:ext uri="{BB962C8B-B14F-4D97-AF65-F5344CB8AC3E}">
        <p14:creationId xmlns:p14="http://schemas.microsoft.com/office/powerpoint/2010/main" val="2063919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a:p>
        </p:txBody>
      </p:sp>
      <p:sp>
        <p:nvSpPr>
          <p:cNvPr id="4" name="Espace réservé du numéro de diapositive 3"/>
          <p:cNvSpPr>
            <a:spLocks noGrp="1"/>
          </p:cNvSpPr>
          <p:nvPr>
            <p:ph type="sldNum" sz="quarter" idx="10"/>
          </p:nvPr>
        </p:nvSpPr>
        <p:spPr/>
        <p:txBody>
          <a:bodyPr/>
          <a:lstStyle/>
          <a:p>
            <a:fld id="{6844C023-C68A-4968-AA5A-56F56ADAB3F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345090" name="Group 2"/>
          <p:cNvGrpSpPr>
            <a:grpSpLocks/>
          </p:cNvGrpSpPr>
          <p:nvPr/>
        </p:nvGrpSpPr>
        <p:grpSpPr bwMode="auto">
          <a:xfrm>
            <a:off x="0" y="0"/>
            <a:ext cx="9144000" cy="6858000"/>
            <a:chOff x="0" y="0"/>
            <a:chExt cx="5760" cy="4320"/>
          </a:xfrm>
        </p:grpSpPr>
        <p:sp>
          <p:nvSpPr>
            <p:cNvPr id="34509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fr-FR" sz="2400">
                <a:latin typeface="Times New Roman" pitchFamily="18" charset="0"/>
              </a:endParaRPr>
            </a:p>
          </p:txBody>
        </p:sp>
        <p:sp>
          <p:nvSpPr>
            <p:cNvPr id="345092"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grpSp>
          <p:nvGrpSpPr>
            <p:cNvPr id="345093" name="Group 5"/>
            <p:cNvGrpSpPr>
              <a:grpSpLocks/>
            </p:cNvGrpSpPr>
            <p:nvPr/>
          </p:nvGrpSpPr>
          <p:grpSpPr bwMode="auto">
            <a:xfrm>
              <a:off x="0" y="672"/>
              <a:ext cx="1806" cy="1989"/>
              <a:chOff x="0" y="672"/>
              <a:chExt cx="1806" cy="1989"/>
            </a:xfrm>
          </p:grpSpPr>
          <p:sp>
            <p:nvSpPr>
              <p:cNvPr id="345094"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345095"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345096"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345097"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345098"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345099"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345100"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345101"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sp>
            <p:nvSpPr>
              <p:cNvPr id="345102"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fr-FR" sz="2400">
                  <a:latin typeface="Times New Roman" pitchFamily="18" charset="0"/>
                </a:endParaRPr>
              </a:p>
            </p:txBody>
          </p:sp>
          <p:sp>
            <p:nvSpPr>
              <p:cNvPr id="345103"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fr-FR" sz="2400">
                  <a:latin typeface="Times New Roman" pitchFamily="18" charset="0"/>
                </a:endParaRPr>
              </a:p>
            </p:txBody>
          </p:sp>
        </p:grpSp>
      </p:grpSp>
      <p:sp>
        <p:nvSpPr>
          <p:cNvPr id="345104" name="Rectangle 16"/>
          <p:cNvSpPr>
            <a:spLocks noGrp="1" noChangeArrowheads="1"/>
          </p:cNvSpPr>
          <p:nvPr>
            <p:ph type="dt" sz="half" idx="2"/>
          </p:nvPr>
        </p:nvSpPr>
        <p:spPr bwMode="auto">
          <a:xfrm>
            <a:off x="457200" y="6248400"/>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345105" name="Rectangle 17"/>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200"/>
            </a:lvl1pPr>
          </a:lstStyle>
          <a:p>
            <a:endParaRPr lang="fr-FR"/>
          </a:p>
        </p:txBody>
      </p:sp>
      <p:sp>
        <p:nvSpPr>
          <p:cNvPr id="345106" name="Rectangle 18"/>
          <p:cNvSpPr>
            <a:spLocks noGrp="1" noChangeArrowheads="1"/>
          </p:cNvSpPr>
          <p:nvPr>
            <p:ph type="sldNum" sz="quarter" idx="4"/>
          </p:nvPr>
        </p:nvSpPr>
        <p:spPr>
          <a:xfrm>
            <a:off x="6553200" y="6248400"/>
            <a:ext cx="2133600" cy="457200"/>
          </a:xfrm>
        </p:spPr>
        <p:txBody>
          <a:bodyPr/>
          <a:lstStyle>
            <a:lvl1pPr>
              <a:defRPr/>
            </a:lvl1pPr>
          </a:lstStyle>
          <a:p>
            <a:fld id="{BAB3329E-20D8-4D92-A677-2BF163ADEC88}" type="slidenum">
              <a:rPr lang="fr-FR"/>
              <a:pPr/>
              <a:t>‹N°›</a:t>
            </a:fld>
            <a:endParaRPr lang="fr-FR"/>
          </a:p>
        </p:txBody>
      </p:sp>
      <p:sp>
        <p:nvSpPr>
          <p:cNvPr id="345107" name="Rectangle 19"/>
          <p:cNvSpPr>
            <a:spLocks noGrp="1" noChangeArrowheads="1"/>
          </p:cNvSpPr>
          <p:nvPr>
            <p:ph type="ctrTitle"/>
          </p:nvPr>
        </p:nvSpPr>
        <p:spPr>
          <a:xfrm>
            <a:off x="2971800" y="1828800"/>
            <a:ext cx="6019800" cy="2209800"/>
          </a:xfrm>
        </p:spPr>
        <p:txBody>
          <a:bodyPr/>
          <a:lstStyle>
            <a:lvl1pPr>
              <a:defRPr sz="2900">
                <a:solidFill>
                  <a:srgbClr val="FFFFFF"/>
                </a:solidFill>
              </a:defRPr>
            </a:lvl1pPr>
          </a:lstStyle>
          <a:p>
            <a:r>
              <a:rPr lang="fr-FR"/>
              <a:t>Click to edit Master title style</a:t>
            </a:r>
          </a:p>
        </p:txBody>
      </p:sp>
      <p:sp>
        <p:nvSpPr>
          <p:cNvPr id="3451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100"/>
            </a:lvl1pPr>
          </a:lstStyle>
          <a:p>
            <a:r>
              <a:rPr lang="fr-FR"/>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numéro de diapositive 3"/>
          <p:cNvSpPr>
            <a:spLocks noGrp="1"/>
          </p:cNvSpPr>
          <p:nvPr>
            <p:ph type="sldNum" sz="quarter" idx="10"/>
          </p:nvPr>
        </p:nvSpPr>
        <p:spPr/>
        <p:txBody>
          <a:bodyPr/>
          <a:lstStyle>
            <a:lvl1pPr>
              <a:defRPr/>
            </a:lvl1pPr>
          </a:lstStyle>
          <a:p>
            <a:fld id="{F5624A81-3F44-45CE-A55E-74400C68528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457200"/>
            <a:ext cx="2057400" cy="6140450"/>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457200"/>
            <a:ext cx="6019800" cy="61404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numéro de diapositive 3"/>
          <p:cNvSpPr>
            <a:spLocks noGrp="1"/>
          </p:cNvSpPr>
          <p:nvPr>
            <p:ph type="sldNum" sz="quarter" idx="10"/>
          </p:nvPr>
        </p:nvSpPr>
        <p:spPr/>
        <p:txBody>
          <a:bodyPr/>
          <a:lstStyle>
            <a:lvl1pPr>
              <a:defRPr/>
            </a:lvl1pPr>
          </a:lstStyle>
          <a:p>
            <a:fld id="{226B5E3E-7807-4410-9B63-BF728EDD8C12}" type="slidenum">
              <a:rPr lang="fr-F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981200"/>
            <a:ext cx="4038600" cy="46164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quarter" idx="2"/>
          </p:nvPr>
        </p:nvSpPr>
        <p:spPr>
          <a:xfrm>
            <a:off x="4648200" y="1981200"/>
            <a:ext cx="4038600" cy="22320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contenu 4"/>
          <p:cNvSpPr>
            <a:spLocks noGrp="1"/>
          </p:cNvSpPr>
          <p:nvPr>
            <p:ph sz="quarter" idx="3"/>
          </p:nvPr>
        </p:nvSpPr>
        <p:spPr>
          <a:xfrm>
            <a:off x="4648200" y="4365625"/>
            <a:ext cx="4038600" cy="22320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numéro de diapositive 5"/>
          <p:cNvSpPr>
            <a:spLocks noGrp="1"/>
          </p:cNvSpPr>
          <p:nvPr>
            <p:ph type="sldNum" sz="quarter" idx="10"/>
          </p:nvPr>
        </p:nvSpPr>
        <p:spPr>
          <a:xfrm>
            <a:off x="6902450" y="6284913"/>
            <a:ext cx="2133600" cy="457200"/>
          </a:xfrm>
        </p:spPr>
        <p:txBody>
          <a:bodyPr/>
          <a:lstStyle>
            <a:lvl1pPr>
              <a:defRPr/>
            </a:lvl1pPr>
          </a:lstStyle>
          <a:p>
            <a:fld id="{1F32913B-3A63-436D-A886-81AB07004ACA}" type="slidenum">
              <a:rPr lang="fr-F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smtClean="0"/>
              <a:t>Cliquez pour modifier le style du titre</a:t>
            </a:r>
            <a:endParaRPr lang="fr-CA"/>
          </a:p>
        </p:txBody>
      </p:sp>
      <p:sp>
        <p:nvSpPr>
          <p:cNvPr id="3" name="Espace réservé du tableau 2"/>
          <p:cNvSpPr>
            <a:spLocks noGrp="1"/>
          </p:cNvSpPr>
          <p:nvPr>
            <p:ph type="tbl" idx="1"/>
          </p:nvPr>
        </p:nvSpPr>
        <p:spPr>
          <a:xfrm>
            <a:off x="457200" y="1981200"/>
            <a:ext cx="8229600" cy="4616450"/>
          </a:xfrm>
        </p:spPr>
        <p:txBody>
          <a:bodyPr/>
          <a:lstStyle/>
          <a:p>
            <a:endParaRPr lang="fr-CA"/>
          </a:p>
        </p:txBody>
      </p:sp>
      <p:sp>
        <p:nvSpPr>
          <p:cNvPr id="4" name="Espace réservé du numéro de diapositive 3"/>
          <p:cNvSpPr>
            <a:spLocks noGrp="1"/>
          </p:cNvSpPr>
          <p:nvPr>
            <p:ph type="sldNum" sz="quarter" idx="10"/>
          </p:nvPr>
        </p:nvSpPr>
        <p:spPr>
          <a:xfrm>
            <a:off x="6902450" y="6284913"/>
            <a:ext cx="2133600" cy="457200"/>
          </a:xfrm>
        </p:spPr>
        <p:txBody>
          <a:bodyPr/>
          <a:lstStyle>
            <a:lvl1pPr>
              <a:defRPr/>
            </a:lvl1pPr>
          </a:lstStyle>
          <a:p>
            <a:fld id="{3E56B532-1511-4000-8483-0EF28B264A0A}" type="slidenum">
              <a:rPr lang="fr-FR"/>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348336" y="92006"/>
            <a:ext cx="7211188" cy="783689"/>
          </a:xfrm>
          <a:prstGeom prst="rect">
            <a:avLst/>
          </a:prstGeom>
        </p:spPr>
        <p:txBody>
          <a:bodyPr rtlCol="0">
            <a:normAutofit/>
          </a:bodyPr>
          <a:lstStyle>
            <a:lvl1pPr>
              <a:defRPr>
                <a:latin typeface="Verdana"/>
                <a:cs typeface="Verdana"/>
              </a:defRPr>
            </a:lvl1pPr>
          </a:lstStyle>
          <a:p>
            <a:r>
              <a:rPr lang="fr-CA" dirty="0" smtClean="0"/>
              <a:t>Click to </a:t>
            </a:r>
            <a:r>
              <a:rPr lang="fr-CA" dirty="0" err="1" smtClean="0"/>
              <a:t>edit</a:t>
            </a:r>
            <a:r>
              <a:rPr lang="fr-CA" dirty="0" smtClean="0"/>
              <a:t> Master </a:t>
            </a:r>
            <a:r>
              <a:rPr lang="fr-CA" dirty="0" err="1" smtClean="0"/>
              <a:t>title</a:t>
            </a:r>
            <a:r>
              <a:rPr lang="fr-CA" dirty="0" smtClean="0"/>
              <a:t> style</a:t>
            </a:r>
            <a:endParaRPr lang="en-US" dirty="0"/>
          </a:p>
        </p:txBody>
      </p:sp>
      <p:sp>
        <p:nvSpPr>
          <p:cNvPr id="2" name="ZoneTexte 1"/>
          <p:cNvSpPr txBox="1"/>
          <p:nvPr userDrawn="1"/>
        </p:nvSpPr>
        <p:spPr>
          <a:xfrm>
            <a:off x="711200" y="1536700"/>
            <a:ext cx="6848324" cy="1477328"/>
          </a:xfrm>
          <a:prstGeom prst="rect">
            <a:avLst/>
          </a:prstGeom>
          <a:noFill/>
        </p:spPr>
        <p:txBody>
          <a:bodyPr wrap="square" rtlCol="0">
            <a:spAutoFit/>
          </a:bodyPr>
          <a:lstStyle/>
          <a:p>
            <a:endParaRPr lang="fr-CA" dirty="0" smtClean="0"/>
          </a:p>
          <a:p>
            <a:endParaRPr lang="fr-CA" dirty="0" smtClean="0"/>
          </a:p>
          <a:p>
            <a:endParaRPr lang="fr-CA" dirty="0" smtClean="0"/>
          </a:p>
          <a:p>
            <a:endParaRPr lang="fr-CA" dirty="0" smtClean="0"/>
          </a:p>
          <a:p>
            <a:endParaRPr lang="en-CA"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6" name="McK 2. Slide Title"/>
          <p:cNvSpPr>
            <a:spLocks noGrp="1"/>
          </p:cNvSpPr>
          <p:nvPr>
            <p:ph type="title"/>
          </p:nvPr>
        </p:nvSpPr>
        <p:spPr>
          <a:xfrm>
            <a:off x="121490" y="234865"/>
            <a:ext cx="8794113" cy="298327"/>
          </a:xfrm>
        </p:spPr>
        <p:txBody>
          <a:bodyPr/>
          <a:lstStyle>
            <a:lvl1pPr>
              <a:defRPr sz="1900" b="1">
                <a:latin typeface="+mj-lt"/>
                <a:ea typeface="Arial Unicode MS" pitchFamily="34" charset="-128"/>
                <a:cs typeface="Arial Unicode MS" pitchFamily="34" charset="-128"/>
              </a:defRPr>
            </a:lvl1pPr>
          </a:lstStyle>
          <a:p>
            <a:r>
              <a:rPr lang="en-US" dirty="0" smtClean="0"/>
              <a:t>Click to edit Master title style</a:t>
            </a:r>
            <a:endParaRPr lang="en-US" dirty="0"/>
          </a:p>
        </p:txBody>
      </p:sp>
      <p:sp>
        <p:nvSpPr>
          <p:cNvPr id="34" name="Date Placeholder 2"/>
          <p:cNvSpPr>
            <a:spLocks noGrp="1"/>
          </p:cNvSpPr>
          <p:nvPr>
            <p:ph type="dt" sz="half" idx="10"/>
          </p:nvPr>
        </p:nvSpPr>
        <p:spPr>
          <a:xfrm>
            <a:off x="4873752" y="6446520"/>
            <a:ext cx="2142744" cy="365126"/>
          </a:xfrm>
          <a:prstGeom prst="rect">
            <a:avLst/>
          </a:prstGeom>
        </p:spPr>
        <p:txBody>
          <a:bodyPr/>
          <a:lstStyle/>
          <a:p>
            <a:endParaRPr lang="en-CA" dirty="0"/>
          </a:p>
        </p:txBody>
      </p:sp>
    </p:spTree>
    <p:extLst>
      <p:ext uri="{BB962C8B-B14F-4D97-AF65-F5344CB8AC3E}">
        <p14:creationId xmlns:p14="http://schemas.microsoft.com/office/powerpoint/2010/main" val="3224260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158750"/>
            <a:ext cx="8801100" cy="8699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1320800"/>
            <a:ext cx="4152900"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20800"/>
            <a:ext cx="4152900" cy="23241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97300"/>
            <a:ext cx="4152900" cy="23241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2171700" y="6375400"/>
            <a:ext cx="4857750" cy="355600"/>
          </a:xfrm>
          <a:prstGeom prst="rect">
            <a:avLst/>
          </a:prstGeom>
        </p:spPr>
        <p:txBody>
          <a:bodyPr/>
          <a:lstStyle>
            <a:lvl1pPr>
              <a:defRPr/>
            </a:lvl1pPr>
          </a:lstStyle>
          <a:p>
            <a:pPr>
              <a:defRPr/>
            </a:pPr>
            <a:r>
              <a:rPr lang="fr-CA"/>
              <a:t>Vision commune TI</a:t>
            </a:r>
          </a:p>
        </p:txBody>
      </p:sp>
      <p:sp>
        <p:nvSpPr>
          <p:cNvPr id="7" name="Slide Number Placeholder 6"/>
          <p:cNvSpPr>
            <a:spLocks noGrp="1"/>
          </p:cNvSpPr>
          <p:nvPr>
            <p:ph type="sldNum" sz="quarter" idx="11"/>
          </p:nvPr>
        </p:nvSpPr>
        <p:spPr>
          <a:xfrm>
            <a:off x="8572500" y="6578600"/>
            <a:ext cx="457200" cy="355600"/>
          </a:xfrm>
        </p:spPr>
        <p:txBody>
          <a:bodyPr/>
          <a:lstStyle>
            <a:lvl1pPr>
              <a:defRPr/>
            </a:lvl1pPr>
          </a:lstStyle>
          <a:p>
            <a:pPr>
              <a:defRPr/>
            </a:pPr>
            <a:fld id="{906109B8-D5AD-4777-8778-601461BAF1B7}" type="slidenum">
              <a:rPr lang="fr-CA"/>
              <a:pPr>
                <a:defRPr/>
              </a:pPr>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numéro de diapositive 3"/>
          <p:cNvSpPr>
            <a:spLocks noGrp="1"/>
          </p:cNvSpPr>
          <p:nvPr>
            <p:ph type="sldNum" sz="quarter" idx="10"/>
          </p:nvPr>
        </p:nvSpPr>
        <p:spPr/>
        <p:txBody>
          <a:bodyPr/>
          <a:lstStyle>
            <a:lvl1pPr>
              <a:defRPr/>
            </a:lvl1pPr>
          </a:lstStyle>
          <a:p>
            <a:fld id="{0063D76B-5554-4DBF-AF91-CE1EB0B8A6F7}"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148C882A-5C00-4BB3-BDD0-0F6B862318CA}"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981200"/>
            <a:ext cx="4038600" cy="4616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981200"/>
            <a:ext cx="4038600" cy="4616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numéro de diapositive 4"/>
          <p:cNvSpPr>
            <a:spLocks noGrp="1"/>
          </p:cNvSpPr>
          <p:nvPr>
            <p:ph type="sldNum" sz="quarter" idx="10"/>
          </p:nvPr>
        </p:nvSpPr>
        <p:spPr/>
        <p:txBody>
          <a:bodyPr/>
          <a:lstStyle>
            <a:lvl1pPr>
              <a:defRPr/>
            </a:lvl1pPr>
          </a:lstStyle>
          <a:p>
            <a:fld id="{2D7CB157-8082-42BC-9529-6CDB3092FACE}"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u numéro de diapositive 6"/>
          <p:cNvSpPr>
            <a:spLocks noGrp="1"/>
          </p:cNvSpPr>
          <p:nvPr>
            <p:ph type="sldNum" sz="quarter" idx="10"/>
          </p:nvPr>
        </p:nvSpPr>
        <p:spPr/>
        <p:txBody>
          <a:bodyPr/>
          <a:lstStyle>
            <a:lvl1pPr>
              <a:defRPr/>
            </a:lvl1pPr>
          </a:lstStyle>
          <a:p>
            <a:fld id="{F251E9F2-BFE8-439A-9AFA-1BABFCDD502D}"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numéro de diapositive 2"/>
          <p:cNvSpPr>
            <a:spLocks noGrp="1"/>
          </p:cNvSpPr>
          <p:nvPr>
            <p:ph type="sldNum" sz="quarter" idx="10"/>
          </p:nvPr>
        </p:nvSpPr>
        <p:spPr/>
        <p:txBody>
          <a:bodyPr/>
          <a:lstStyle>
            <a:lvl1pPr>
              <a:defRPr/>
            </a:lvl1pPr>
          </a:lstStyle>
          <a:p>
            <a:fld id="{86E93D22-8FF3-47FC-A6DE-1033D77D059D}"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CB90250A-DAAD-4EE1-8584-CFF8D78D5451}"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DF73D02A-199D-4D28-A461-DFC1D42362C2}"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20AE3517-722A-4FA1-893A-40CA36D68FF4}"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4068" name="Group 4"/>
          <p:cNvGrpSpPr>
            <a:grpSpLocks/>
          </p:cNvGrpSpPr>
          <p:nvPr/>
        </p:nvGrpSpPr>
        <p:grpSpPr bwMode="auto">
          <a:xfrm>
            <a:off x="0" y="0"/>
            <a:ext cx="9144000" cy="546100"/>
            <a:chOff x="0" y="0"/>
            <a:chExt cx="5760" cy="344"/>
          </a:xfrm>
        </p:grpSpPr>
        <p:sp>
          <p:nvSpPr>
            <p:cNvPr id="34406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fr-FR" sz="2400">
                <a:latin typeface="Times New Roman" pitchFamily="18" charset="0"/>
              </a:endParaRPr>
            </a:p>
          </p:txBody>
        </p:sp>
        <p:sp>
          <p:nvSpPr>
            <p:cNvPr id="34407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fr-FR" sz="2400">
                <a:latin typeface="Times New Roman" pitchFamily="18" charset="0"/>
              </a:endParaRPr>
            </a:p>
          </p:txBody>
        </p:sp>
        <p:sp>
          <p:nvSpPr>
            <p:cNvPr id="34407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34407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34407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fr-FR">
                <a:solidFill>
                  <a:schemeClr val="accent2"/>
                </a:solidFill>
              </a:endParaRPr>
            </a:p>
          </p:txBody>
        </p:sp>
        <p:sp>
          <p:nvSpPr>
            <p:cNvPr id="34407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fr-FR">
                <a:solidFill>
                  <a:schemeClr val="hlink"/>
                </a:solidFill>
              </a:endParaRPr>
            </a:p>
          </p:txBody>
        </p:sp>
        <p:sp>
          <p:nvSpPr>
            <p:cNvPr id="34407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fr-FR" sz="2400">
                <a:latin typeface="Times New Roman" pitchFamily="18" charset="0"/>
              </a:endParaRPr>
            </a:p>
          </p:txBody>
        </p:sp>
        <p:sp>
          <p:nvSpPr>
            <p:cNvPr id="34407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fr-FR">
                <a:solidFill>
                  <a:schemeClr val="accent2"/>
                </a:solidFill>
              </a:endParaRPr>
            </a:p>
          </p:txBody>
        </p:sp>
        <p:sp>
          <p:nvSpPr>
            <p:cNvPr id="34407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fr-FR">
                <a:solidFill>
                  <a:schemeClr val="accent2"/>
                </a:solidFill>
              </a:endParaRPr>
            </a:p>
          </p:txBody>
        </p:sp>
      </p:grpSp>
      <p:sp>
        <p:nvSpPr>
          <p:cNvPr id="34407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Click to edit Master title style</a:t>
            </a:r>
          </a:p>
        </p:txBody>
      </p:sp>
      <p:sp>
        <p:nvSpPr>
          <p:cNvPr id="344079" name="Rectangle 15"/>
          <p:cNvSpPr>
            <a:spLocks noGrp="1" noChangeArrowheads="1"/>
          </p:cNvSpPr>
          <p:nvPr>
            <p:ph type="body" idx="1"/>
          </p:nvPr>
        </p:nvSpPr>
        <p:spPr bwMode="auto">
          <a:xfrm>
            <a:off x="457200" y="1981200"/>
            <a:ext cx="8229600" cy="4616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344081" name="Rectangle 17"/>
          <p:cNvSpPr>
            <a:spLocks noGrp="1" noChangeArrowheads="1"/>
          </p:cNvSpPr>
          <p:nvPr>
            <p:ph type="sldNum" sz="quarter" idx="4"/>
          </p:nvPr>
        </p:nvSpPr>
        <p:spPr bwMode="auto">
          <a:xfrm>
            <a:off x="6902450" y="62849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68D7188C-5649-48AB-8E5C-8C3262980F8C}"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0" r:id="rId14"/>
    <p:sldLayoutId id="2147483712" r:id="rId15"/>
    <p:sldLayoutId id="2147483713" r:id="rId16"/>
  </p:sldLayoutIdLst>
  <p:hf hdr="0" ftr="0" dt="0"/>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charset="0"/>
        </a:defRPr>
      </a:lvl2pPr>
      <a:lvl3pPr algn="l" rtl="0" fontAlgn="base">
        <a:spcBef>
          <a:spcPct val="0"/>
        </a:spcBef>
        <a:spcAft>
          <a:spcPct val="0"/>
        </a:spcAft>
        <a:defRPr sz="2400">
          <a:solidFill>
            <a:schemeClr val="tx1"/>
          </a:solidFill>
          <a:latin typeface="Arial" charset="0"/>
        </a:defRPr>
      </a:lvl3pPr>
      <a:lvl4pPr algn="l" rtl="0" fontAlgn="base">
        <a:spcBef>
          <a:spcPct val="0"/>
        </a:spcBef>
        <a:spcAft>
          <a:spcPct val="0"/>
        </a:spcAft>
        <a:defRPr sz="2400">
          <a:solidFill>
            <a:schemeClr val="tx1"/>
          </a:solidFill>
          <a:latin typeface="Arial" charset="0"/>
        </a:defRPr>
      </a:lvl4pPr>
      <a:lvl5pPr algn="l" rtl="0" fontAlgn="base">
        <a:spcBef>
          <a:spcPct val="0"/>
        </a:spcBef>
        <a:spcAft>
          <a:spcPct val="0"/>
        </a:spcAft>
        <a:defRPr sz="2400">
          <a:solidFill>
            <a:schemeClr val="tx1"/>
          </a:solidFill>
          <a:latin typeface="Arial" charset="0"/>
        </a:defRPr>
      </a:lvl5pPr>
      <a:lvl6pPr marL="457200" algn="l" rtl="0" fontAlgn="base">
        <a:spcBef>
          <a:spcPct val="0"/>
        </a:spcBef>
        <a:spcAft>
          <a:spcPct val="0"/>
        </a:spcAft>
        <a:defRPr sz="2400">
          <a:solidFill>
            <a:schemeClr val="tx1"/>
          </a:solidFill>
          <a:latin typeface="Arial" charset="0"/>
        </a:defRPr>
      </a:lvl6pPr>
      <a:lvl7pPr marL="914400" algn="l" rtl="0" fontAlgn="base">
        <a:spcBef>
          <a:spcPct val="0"/>
        </a:spcBef>
        <a:spcAft>
          <a:spcPct val="0"/>
        </a:spcAft>
        <a:defRPr sz="2400">
          <a:solidFill>
            <a:schemeClr val="tx1"/>
          </a:solidFill>
          <a:latin typeface="Arial" charset="0"/>
        </a:defRPr>
      </a:lvl7pPr>
      <a:lvl8pPr marL="1371600" algn="l" rtl="0" fontAlgn="base">
        <a:spcBef>
          <a:spcPct val="0"/>
        </a:spcBef>
        <a:spcAft>
          <a:spcPct val="0"/>
        </a:spcAft>
        <a:defRPr sz="2400">
          <a:solidFill>
            <a:schemeClr val="tx1"/>
          </a:solidFill>
          <a:latin typeface="Arial" charset="0"/>
        </a:defRPr>
      </a:lvl8pPr>
      <a:lvl9pPr marL="1828800" algn="l" rtl="0" fontAlgn="base">
        <a:spcBef>
          <a:spcPct val="0"/>
        </a:spcBef>
        <a:spcAft>
          <a:spcPct val="0"/>
        </a:spcAft>
        <a:defRPr sz="2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16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12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12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12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12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orjens.yle.fi/aktualiteter/eye.gif"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8" Type="http://schemas.openxmlformats.org/officeDocument/2006/relationships/hyperlink" Target="http://morjens.yle.fi/aktualiteter/eye.gif" TargetMode="External"/><Relationship Id="rId3" Type="http://schemas.openxmlformats.org/officeDocument/2006/relationships/tags" Target="../tags/tag13.xml"/><Relationship Id="rId7" Type="http://schemas.openxmlformats.org/officeDocument/2006/relationships/notesSlide" Target="../notesSlides/notesSlide2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8.jpeg"/><Relationship Id="rId5" Type="http://schemas.openxmlformats.org/officeDocument/2006/relationships/notesSlide" Target="../notesSlides/notesSlide22.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morjens.yle.fi/aktualiteter/eye.gi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hyperlink" Target="http://www.businessarchitectureguild.org/" TargetMode="External"/><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hyperlink" Target="http://morjens.yle.fi/aktualiteter/eye.gi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hyperlink" Target="https://dama.org/content/body-knowledge" TargetMode="External"/><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morjens.yle.fi/aktualiteter/eye.gi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hyperlink" Target="http://morjens.yle.fi/aktualiteter/eye.gi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slideLayout" Target="../slideLayouts/slideLayout2.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31.jpeg"/></Relationships>
</file>

<file path=ppt/slides/_rels/slide37.xml.rels><?xml version="1.0" encoding="UTF-8" standalone="yes"?>
<Relationships xmlns="http://schemas.openxmlformats.org/package/2006/relationships"><Relationship Id="rId3" Type="http://schemas.openxmlformats.org/officeDocument/2006/relationships/hyperlink" Target="http://morjens.yle.fi/aktualiteter/eye.gi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21" Type="http://schemas.openxmlformats.org/officeDocument/2006/relationships/tags" Target="../tags/tag58.xml"/><Relationship Id="rId34" Type="http://schemas.openxmlformats.org/officeDocument/2006/relationships/tags" Target="../tags/tag71.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33" Type="http://schemas.openxmlformats.org/officeDocument/2006/relationships/tags" Target="../tags/tag70.xml"/><Relationship Id="rId38" Type="http://schemas.openxmlformats.org/officeDocument/2006/relationships/notesSlide" Target="../notesSlides/notesSlide35.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29" Type="http://schemas.openxmlformats.org/officeDocument/2006/relationships/tags" Target="../tags/tag66.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tags" Target="../tags/tag69.xml"/><Relationship Id="rId37" Type="http://schemas.openxmlformats.org/officeDocument/2006/relationships/slideLayout" Target="../slideLayouts/slideLayout15.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36" Type="http://schemas.openxmlformats.org/officeDocument/2006/relationships/tags" Target="../tags/tag73.xml"/><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tags" Target="../tags/tag68.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 Id="rId35" Type="http://schemas.openxmlformats.org/officeDocument/2006/relationships/tags" Target="../tags/tag72.xml"/><Relationship Id="rId8" Type="http://schemas.openxmlformats.org/officeDocument/2006/relationships/tags" Target="../tags/tag45.xml"/><Relationship Id="rId3" Type="http://schemas.openxmlformats.org/officeDocument/2006/relationships/tags" Target="../tags/tag40.xml"/></Relationships>
</file>

<file path=ppt/slides/_rels/slide43.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tags" Target="../tags/tag94.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slideLayout" Target="../slideLayouts/slideLayout15.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tags" Target="../tags/tag93.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tags" Target="../tags/tag97.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10" Type="http://schemas.openxmlformats.org/officeDocument/2006/relationships/tags" Target="../tags/tag83.xml"/><Relationship Id="rId19" Type="http://schemas.openxmlformats.org/officeDocument/2006/relationships/tags" Target="../tags/tag92.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35.png"/><Relationship Id="rId4"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xml"/><Relationship Id="rId7" Type="http://schemas.openxmlformats.org/officeDocument/2006/relationships/notesSlide" Target="../notesSlides/notesSlide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kdrpennstate.com/photos/photo29a.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2268538" y="1651000"/>
            <a:ext cx="6629400" cy="2209800"/>
          </a:xfrm>
        </p:spPr>
        <p:txBody>
          <a:bodyPr/>
          <a:lstStyle/>
          <a:p>
            <a:r>
              <a:rPr lang="fr-CA" dirty="0"/>
              <a:t>L’architecture d’entreprise </a:t>
            </a:r>
            <a:r>
              <a:rPr lang="fr-CA" dirty="0" smtClean="0"/>
              <a:t>– Pour gérer la complexité et le changement.</a:t>
            </a:r>
            <a:endParaRPr lang="fr-CA" dirty="0"/>
          </a:p>
        </p:txBody>
      </p:sp>
      <p:sp>
        <p:nvSpPr>
          <p:cNvPr id="56323" name="Rectangle 3"/>
          <p:cNvSpPr>
            <a:spLocks noGrp="1" noChangeArrowheads="1"/>
          </p:cNvSpPr>
          <p:nvPr>
            <p:ph type="subTitle" idx="1"/>
          </p:nvPr>
        </p:nvSpPr>
        <p:spPr>
          <a:xfrm>
            <a:off x="1042988" y="4437063"/>
            <a:ext cx="6858000" cy="1600200"/>
          </a:xfrm>
        </p:spPr>
        <p:txBody>
          <a:bodyPr/>
          <a:lstStyle/>
          <a:p>
            <a:pPr>
              <a:lnSpc>
                <a:spcPct val="80000"/>
              </a:lnSpc>
            </a:pPr>
            <a:r>
              <a:rPr lang="fr-CA" sz="1900" dirty="0" smtClean="0"/>
              <a:t>Michel </a:t>
            </a:r>
            <a:r>
              <a:rPr lang="fr-CA" sz="1900" dirty="0" err="1" smtClean="0"/>
              <a:t>Boudrias</a:t>
            </a:r>
            <a:endParaRPr lang="fr-CA" sz="1900" dirty="0" smtClean="0"/>
          </a:p>
          <a:p>
            <a:pPr>
              <a:lnSpc>
                <a:spcPct val="80000"/>
              </a:lnSpc>
            </a:pPr>
            <a:endParaRPr lang="en-GB" sz="1900" dirty="0"/>
          </a:p>
          <a:p>
            <a:pPr>
              <a:lnSpc>
                <a:spcPct val="80000"/>
              </a:lnSpc>
            </a:pPr>
            <a:r>
              <a:rPr lang="fr-CA" sz="1900" dirty="0" smtClean="0"/>
              <a:t>Février 2018</a:t>
            </a:r>
            <a:endParaRPr lang="fr-CA" sz="1900" dirty="0"/>
          </a:p>
        </p:txBody>
      </p:sp>
      <p:pic>
        <p:nvPicPr>
          <p:cNvPr id="56416" name="Picture 96"/>
          <p:cNvPicPr>
            <a:picLocks noChangeAspect="1" noChangeArrowheads="1"/>
          </p:cNvPicPr>
          <p:nvPr/>
        </p:nvPicPr>
        <p:blipFill>
          <a:blip r:embed="rId3" cstate="print"/>
          <a:srcRect/>
          <a:stretch>
            <a:fillRect/>
          </a:stretch>
        </p:blipFill>
        <p:spPr bwMode="auto">
          <a:xfrm>
            <a:off x="5219700" y="4365625"/>
            <a:ext cx="3673475" cy="2222500"/>
          </a:xfrm>
          <a:prstGeom prst="rect">
            <a:avLst/>
          </a:prstGeom>
          <a:noFill/>
          <a:ln w="12700" cap="sq">
            <a:noFill/>
            <a:miter lim="800000"/>
            <a:headEnd type="none" w="sm" len="sm"/>
            <a:tailEnd type="none" w="sm" len="sm"/>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defRPr/>
            </a:pPr>
            <a:r>
              <a:rPr lang="fr-CA" sz="1800" dirty="0" smtClean="0">
                <a:solidFill>
                  <a:schemeClr val="accent1"/>
                </a:solidFill>
                <a:effectLst>
                  <a:outerShdw blurRad="38100" dist="38100" dir="2700000" algn="tl">
                    <a:srgbClr val="000000">
                      <a:alpha val="43137"/>
                    </a:srgbClr>
                  </a:outerShdw>
                </a:effectLst>
              </a:rPr>
              <a:t>cycle de livraison TI </a:t>
            </a:r>
            <a:r>
              <a:rPr lang="fr-CA" dirty="0" smtClean="0">
                <a:solidFill>
                  <a:schemeClr val="accent1"/>
                </a:solidFill>
                <a:effectLst>
                  <a:outerShdw blurRad="38100" dist="38100" dir="2700000" algn="tl">
                    <a:srgbClr val="000000">
                      <a:alpha val="43137"/>
                    </a:srgbClr>
                  </a:outerShdw>
                </a:effectLst>
              </a:rPr>
              <a:t>-  </a:t>
            </a:r>
            <a:r>
              <a:rPr lang="fr-CA" dirty="0" smtClean="0">
                <a:solidFill>
                  <a:srgbClr val="000000"/>
                </a:solidFill>
              </a:rPr>
              <a:t>domaines d’architecture</a:t>
            </a:r>
            <a:endParaRPr lang="fr-CA" dirty="0">
              <a:solidFill>
                <a:srgbClr val="000000"/>
              </a:solidFill>
            </a:endParaRPr>
          </a:p>
        </p:txBody>
      </p:sp>
      <p:sp>
        <p:nvSpPr>
          <p:cNvPr id="12" name="Espace réservé du numéro de diapositive 11"/>
          <p:cNvSpPr>
            <a:spLocks noGrp="1"/>
          </p:cNvSpPr>
          <p:nvPr>
            <p:ph type="sldNum" sz="quarter" idx="4294967295"/>
          </p:nvPr>
        </p:nvSpPr>
        <p:spPr>
          <a:xfrm>
            <a:off x="8121874" y="6558410"/>
            <a:ext cx="643467" cy="163065"/>
          </a:xfrm>
          <a:prstGeom prst="rect">
            <a:avLst/>
          </a:prstGeom>
        </p:spPr>
        <p:txBody>
          <a:bodyPr/>
          <a:lstStyle/>
          <a:p>
            <a:pPr>
              <a:defRPr/>
            </a:pPr>
            <a:fld id="{35AB3E09-C8AE-4A98-8DA8-2B0080B1A1B0}" type="slidenum">
              <a:rPr lang="fr-CA" smtClean="0"/>
              <a:pPr>
                <a:defRPr/>
              </a:pPr>
              <a:t>10</a:t>
            </a:fld>
            <a:endParaRPr lang="fr-CA" dirty="0"/>
          </a:p>
        </p:txBody>
      </p:sp>
      <p:sp>
        <p:nvSpPr>
          <p:cNvPr id="17" name="Flèche vers le bas 16"/>
          <p:cNvSpPr/>
          <p:nvPr/>
        </p:nvSpPr>
        <p:spPr bwMode="auto">
          <a:xfrm>
            <a:off x="504825" y="1919288"/>
            <a:ext cx="8237538" cy="4140200"/>
          </a:xfrm>
          <a:prstGeom prst="downArrow">
            <a:avLst>
              <a:gd name="adj1" fmla="val 50000"/>
              <a:gd name="adj2" fmla="val 4968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A"/>
          </a:p>
        </p:txBody>
      </p:sp>
      <p:sp>
        <p:nvSpPr>
          <p:cNvPr id="23560" name="Rectangle 17"/>
          <p:cNvSpPr>
            <a:spLocks noChangeArrowheads="1"/>
          </p:cNvSpPr>
          <p:nvPr/>
        </p:nvSpPr>
        <p:spPr bwMode="auto">
          <a:xfrm>
            <a:off x="508514" y="3841542"/>
            <a:ext cx="2073187" cy="2200736"/>
          </a:xfrm>
          <a:prstGeom prst="rect">
            <a:avLst/>
          </a:prstGeom>
          <a:noFill/>
          <a:ln w="9525">
            <a:noFill/>
            <a:miter lim="800000"/>
            <a:headEnd/>
            <a:tailEnd/>
          </a:ln>
        </p:spPr>
        <p:txBody>
          <a:bodyPr>
            <a:spAutoFit/>
          </a:bodyPr>
          <a:lstStyle/>
          <a:p>
            <a:pPr algn="r" fontAlgn="t">
              <a:spcAft>
                <a:spcPts val="600"/>
              </a:spcAft>
            </a:pPr>
            <a:r>
              <a:rPr lang="fr-CA" sz="1200" dirty="0">
                <a:solidFill>
                  <a:srgbClr val="000000"/>
                </a:solidFill>
                <a:latin typeface="Calibri" pitchFamily="34" charset="0"/>
              </a:rPr>
              <a:t>Définit les architectures associées aux différents types d’applications et de systèmes.</a:t>
            </a:r>
          </a:p>
          <a:p>
            <a:pPr algn="r" fontAlgn="t">
              <a:spcAft>
                <a:spcPts val="600"/>
              </a:spcAft>
            </a:pPr>
            <a:r>
              <a:rPr lang="fr-CA" sz="1200" dirty="0">
                <a:solidFill>
                  <a:srgbClr val="000000"/>
                </a:solidFill>
                <a:latin typeface="Calibri" pitchFamily="34" charset="0"/>
              </a:rPr>
              <a:t>Gère la structure et l’organisation d’un système en fonction des changements proposés à l’interface utilisateur, aux règles d’affaires, aux fonctions, aux données,  à la sécurité et à l’infrastructure.</a:t>
            </a:r>
          </a:p>
        </p:txBody>
      </p:sp>
      <p:sp>
        <p:nvSpPr>
          <p:cNvPr id="23561" name="Rectangle 18"/>
          <p:cNvSpPr>
            <a:spLocks noChangeArrowheads="1"/>
          </p:cNvSpPr>
          <p:nvPr/>
        </p:nvSpPr>
        <p:spPr bwMode="auto">
          <a:xfrm>
            <a:off x="1137057" y="3318290"/>
            <a:ext cx="1240193" cy="523252"/>
          </a:xfrm>
          <a:prstGeom prst="rect">
            <a:avLst/>
          </a:prstGeom>
          <a:noFill/>
          <a:ln w="9525">
            <a:noFill/>
            <a:miter lim="800000"/>
            <a:headEnd/>
            <a:tailEnd/>
          </a:ln>
        </p:spPr>
        <p:txBody>
          <a:bodyPr>
            <a:spAutoFit/>
          </a:bodyPr>
          <a:lstStyle/>
          <a:p>
            <a:pPr algn="ctr" fontAlgn="ctr"/>
            <a:r>
              <a:rPr lang="fr-CA" sz="1400" b="1" dirty="0">
                <a:solidFill>
                  <a:srgbClr val="000000"/>
                </a:solidFill>
                <a:latin typeface="Calibri" pitchFamily="34" charset="0"/>
              </a:rPr>
              <a:t>Architecture</a:t>
            </a:r>
            <a:br>
              <a:rPr lang="fr-CA" sz="1400" b="1" dirty="0">
                <a:solidFill>
                  <a:srgbClr val="000000"/>
                </a:solidFill>
                <a:latin typeface="Calibri" pitchFamily="34" charset="0"/>
              </a:rPr>
            </a:br>
            <a:r>
              <a:rPr lang="fr-CA" sz="1400" b="1" dirty="0">
                <a:solidFill>
                  <a:srgbClr val="000000"/>
                </a:solidFill>
                <a:latin typeface="Calibri" pitchFamily="34" charset="0"/>
              </a:rPr>
              <a:t>de Système </a:t>
            </a:r>
          </a:p>
        </p:txBody>
      </p:sp>
      <p:sp>
        <p:nvSpPr>
          <p:cNvPr id="23562" name="Rectangle 19"/>
          <p:cNvSpPr>
            <a:spLocks noChangeArrowheads="1"/>
          </p:cNvSpPr>
          <p:nvPr/>
        </p:nvSpPr>
        <p:spPr bwMode="auto">
          <a:xfrm>
            <a:off x="2676784" y="3841542"/>
            <a:ext cx="2000369" cy="2200736"/>
          </a:xfrm>
          <a:prstGeom prst="rect">
            <a:avLst/>
          </a:prstGeom>
          <a:noFill/>
          <a:ln w="9525">
            <a:noFill/>
            <a:miter lim="800000"/>
            <a:headEnd/>
            <a:tailEnd/>
          </a:ln>
        </p:spPr>
        <p:txBody>
          <a:bodyPr>
            <a:spAutoFit/>
          </a:bodyPr>
          <a:lstStyle/>
          <a:p>
            <a:pPr fontAlgn="t">
              <a:spcAft>
                <a:spcPts val="600"/>
              </a:spcAft>
            </a:pPr>
            <a:r>
              <a:rPr lang="fr-CA" sz="1200" dirty="0">
                <a:solidFill>
                  <a:srgbClr val="000000"/>
                </a:solidFill>
                <a:latin typeface="Calibri" pitchFamily="34" charset="0"/>
              </a:rPr>
              <a:t>Organise les domaines de données (clients, produits, commandes, etc..) en fonction des différentes disciplines comme BI, SOA, MDM, etc.</a:t>
            </a:r>
          </a:p>
          <a:p>
            <a:pPr fontAlgn="t">
              <a:spcAft>
                <a:spcPts val="600"/>
              </a:spcAft>
            </a:pPr>
            <a:r>
              <a:rPr lang="fr-CA" sz="1200" dirty="0">
                <a:solidFill>
                  <a:srgbClr val="000000"/>
                </a:solidFill>
                <a:latin typeface="Calibri" pitchFamily="34" charset="0"/>
              </a:rPr>
              <a:t>Gère le cycle de vie de l’information, de la création à la destruction des données (intégration, modélisation, gouvernance , etc.).</a:t>
            </a:r>
          </a:p>
        </p:txBody>
      </p:sp>
      <p:sp>
        <p:nvSpPr>
          <p:cNvPr id="23563" name="Rectangle 20"/>
          <p:cNvSpPr>
            <a:spLocks noChangeArrowheads="1"/>
          </p:cNvSpPr>
          <p:nvPr/>
        </p:nvSpPr>
        <p:spPr bwMode="auto">
          <a:xfrm>
            <a:off x="2821842" y="3318290"/>
            <a:ext cx="1431442" cy="523252"/>
          </a:xfrm>
          <a:prstGeom prst="rect">
            <a:avLst/>
          </a:prstGeom>
          <a:noFill/>
          <a:ln w="9525">
            <a:noFill/>
            <a:miter lim="800000"/>
            <a:headEnd/>
            <a:tailEnd/>
          </a:ln>
        </p:spPr>
        <p:txBody>
          <a:bodyPr>
            <a:spAutoFit/>
          </a:bodyPr>
          <a:lstStyle/>
          <a:p>
            <a:pPr algn="ctr" fontAlgn="ctr"/>
            <a:r>
              <a:rPr lang="fr-CA" sz="1400" b="1" dirty="0">
                <a:solidFill>
                  <a:srgbClr val="000000"/>
                </a:solidFill>
                <a:latin typeface="Calibri" pitchFamily="34" charset="0"/>
              </a:rPr>
              <a:t>Architecture </a:t>
            </a:r>
            <a:br>
              <a:rPr lang="fr-CA" sz="1400" b="1" dirty="0">
                <a:solidFill>
                  <a:srgbClr val="000000"/>
                </a:solidFill>
                <a:latin typeface="Calibri" pitchFamily="34" charset="0"/>
              </a:rPr>
            </a:br>
            <a:r>
              <a:rPr lang="fr-CA" sz="1400" b="1" dirty="0">
                <a:solidFill>
                  <a:srgbClr val="000000"/>
                </a:solidFill>
                <a:latin typeface="Calibri" pitchFamily="34" charset="0"/>
              </a:rPr>
              <a:t>de Données</a:t>
            </a:r>
          </a:p>
        </p:txBody>
      </p:sp>
      <p:sp>
        <p:nvSpPr>
          <p:cNvPr id="23564" name="Rectangle 21"/>
          <p:cNvSpPr>
            <a:spLocks noChangeArrowheads="1"/>
          </p:cNvSpPr>
          <p:nvPr/>
        </p:nvSpPr>
        <p:spPr bwMode="auto">
          <a:xfrm>
            <a:off x="4496019" y="3841542"/>
            <a:ext cx="2019419" cy="2200736"/>
          </a:xfrm>
          <a:prstGeom prst="rect">
            <a:avLst/>
          </a:prstGeom>
          <a:noFill/>
          <a:ln w="9525">
            <a:noFill/>
            <a:miter lim="800000"/>
            <a:headEnd/>
            <a:tailEnd/>
          </a:ln>
        </p:spPr>
        <p:txBody>
          <a:bodyPr>
            <a:spAutoFit/>
          </a:bodyPr>
          <a:lstStyle/>
          <a:p>
            <a:pPr algn="r" fontAlgn="t">
              <a:spcAft>
                <a:spcPts val="600"/>
              </a:spcAft>
            </a:pPr>
            <a:r>
              <a:rPr lang="fr-CA" sz="1200" dirty="0">
                <a:solidFill>
                  <a:srgbClr val="000000"/>
                </a:solidFill>
                <a:latin typeface="Calibri" pitchFamily="34" charset="0"/>
              </a:rPr>
              <a:t>Organise les infrastructures et les technologies pour optimiser la performance et la maintenance tout  en minimisant les impacts sur les opérations. </a:t>
            </a:r>
          </a:p>
          <a:p>
            <a:pPr algn="r" fontAlgn="t">
              <a:spcAft>
                <a:spcPts val="600"/>
              </a:spcAft>
            </a:pPr>
            <a:r>
              <a:rPr lang="fr-CA" sz="1200" dirty="0">
                <a:solidFill>
                  <a:srgbClr val="000000"/>
                </a:solidFill>
                <a:latin typeface="Calibri" pitchFamily="34" charset="0"/>
              </a:rPr>
              <a:t>Gère la complexité entourant le design, la gestion et les opérations des infrastructures et des technologies. </a:t>
            </a:r>
          </a:p>
        </p:txBody>
      </p:sp>
      <p:sp>
        <p:nvSpPr>
          <p:cNvPr id="23565" name="Rectangle 22"/>
          <p:cNvSpPr>
            <a:spLocks noChangeArrowheads="1"/>
          </p:cNvSpPr>
          <p:nvPr/>
        </p:nvSpPr>
        <p:spPr bwMode="auto">
          <a:xfrm>
            <a:off x="4877414" y="3318290"/>
            <a:ext cx="1466579" cy="523252"/>
          </a:xfrm>
          <a:prstGeom prst="rect">
            <a:avLst/>
          </a:prstGeom>
          <a:noFill/>
          <a:ln w="9525">
            <a:noFill/>
            <a:miter lim="800000"/>
            <a:headEnd/>
            <a:tailEnd/>
          </a:ln>
        </p:spPr>
        <p:txBody>
          <a:bodyPr>
            <a:spAutoFit/>
          </a:bodyPr>
          <a:lstStyle/>
          <a:p>
            <a:pPr algn="ctr" fontAlgn="ctr"/>
            <a:r>
              <a:rPr lang="fr-CA" sz="1400" b="1" dirty="0">
                <a:solidFill>
                  <a:srgbClr val="000000"/>
                </a:solidFill>
                <a:latin typeface="Calibri" pitchFamily="34" charset="0"/>
              </a:rPr>
              <a:t>Architecture </a:t>
            </a:r>
            <a:br>
              <a:rPr lang="fr-CA" sz="1400" b="1" dirty="0">
                <a:solidFill>
                  <a:srgbClr val="000000"/>
                </a:solidFill>
                <a:latin typeface="Calibri" pitchFamily="34" charset="0"/>
              </a:rPr>
            </a:br>
            <a:r>
              <a:rPr lang="fr-CA" sz="1400" b="1" dirty="0">
                <a:solidFill>
                  <a:srgbClr val="000000"/>
                </a:solidFill>
                <a:latin typeface="Calibri" pitchFamily="34" charset="0"/>
              </a:rPr>
              <a:t>d’Infrastructure </a:t>
            </a:r>
          </a:p>
        </p:txBody>
      </p:sp>
      <p:sp>
        <p:nvSpPr>
          <p:cNvPr id="23566" name="Rectangle 23"/>
          <p:cNvSpPr>
            <a:spLocks noChangeArrowheads="1"/>
          </p:cNvSpPr>
          <p:nvPr/>
        </p:nvSpPr>
        <p:spPr bwMode="auto">
          <a:xfrm>
            <a:off x="6641762" y="3841542"/>
            <a:ext cx="2032047" cy="2016059"/>
          </a:xfrm>
          <a:prstGeom prst="rect">
            <a:avLst/>
          </a:prstGeom>
          <a:noFill/>
          <a:ln w="9525">
            <a:noFill/>
            <a:miter lim="800000"/>
            <a:headEnd/>
            <a:tailEnd/>
          </a:ln>
        </p:spPr>
        <p:txBody>
          <a:bodyPr>
            <a:spAutoFit/>
          </a:bodyPr>
          <a:lstStyle/>
          <a:p>
            <a:pPr fontAlgn="t">
              <a:spcAft>
                <a:spcPts val="600"/>
              </a:spcAft>
            </a:pPr>
            <a:r>
              <a:rPr lang="fr-CA" sz="1200" dirty="0">
                <a:solidFill>
                  <a:srgbClr val="000000"/>
                </a:solidFill>
                <a:latin typeface="Calibri" pitchFamily="34" charset="0"/>
              </a:rPr>
              <a:t>Définit les normes et principes de sécurité dans les applications, les données, les infrastructures et les technologies.</a:t>
            </a:r>
          </a:p>
          <a:p>
            <a:pPr fontAlgn="t"/>
            <a:r>
              <a:rPr lang="fr-CA" sz="1200" dirty="0">
                <a:solidFill>
                  <a:srgbClr val="000000"/>
                </a:solidFill>
                <a:latin typeface="Calibri" pitchFamily="34" charset="0"/>
              </a:rPr>
              <a:t>Gère la complexité entourant le design, la gestion et les opérations de la sécurité tout  en réduisant le risque pour l’entreprise. </a:t>
            </a:r>
          </a:p>
        </p:txBody>
      </p:sp>
      <p:sp>
        <p:nvSpPr>
          <p:cNvPr id="23567" name="Rectangle 24"/>
          <p:cNvSpPr>
            <a:spLocks noChangeArrowheads="1"/>
          </p:cNvSpPr>
          <p:nvPr/>
        </p:nvSpPr>
        <p:spPr bwMode="auto">
          <a:xfrm>
            <a:off x="6866618" y="3318290"/>
            <a:ext cx="1335496" cy="523252"/>
          </a:xfrm>
          <a:prstGeom prst="rect">
            <a:avLst/>
          </a:prstGeom>
          <a:noFill/>
          <a:ln w="9525">
            <a:noFill/>
            <a:miter lim="800000"/>
            <a:headEnd/>
            <a:tailEnd/>
          </a:ln>
        </p:spPr>
        <p:txBody>
          <a:bodyPr>
            <a:spAutoFit/>
          </a:bodyPr>
          <a:lstStyle/>
          <a:p>
            <a:pPr algn="ctr" fontAlgn="ctr"/>
            <a:r>
              <a:rPr lang="fr-CA" sz="1400" b="1" dirty="0">
                <a:solidFill>
                  <a:srgbClr val="000000"/>
                </a:solidFill>
                <a:latin typeface="Calibri" pitchFamily="34" charset="0"/>
              </a:rPr>
              <a:t>Architecture </a:t>
            </a:r>
            <a:br>
              <a:rPr lang="fr-CA" sz="1400" b="1" dirty="0">
                <a:solidFill>
                  <a:srgbClr val="000000"/>
                </a:solidFill>
                <a:latin typeface="Calibri" pitchFamily="34" charset="0"/>
              </a:rPr>
            </a:br>
            <a:r>
              <a:rPr lang="fr-CA" sz="1400" b="1" dirty="0">
                <a:solidFill>
                  <a:srgbClr val="000000"/>
                </a:solidFill>
                <a:latin typeface="Calibri" pitchFamily="34" charset="0"/>
              </a:rPr>
              <a:t>de Sécurité </a:t>
            </a:r>
          </a:p>
        </p:txBody>
      </p:sp>
      <p:sp>
        <p:nvSpPr>
          <p:cNvPr id="26" name="Rectangle 25"/>
          <p:cNvSpPr/>
          <p:nvPr/>
        </p:nvSpPr>
        <p:spPr bwMode="auto">
          <a:xfrm>
            <a:off x="504825" y="2147888"/>
            <a:ext cx="8237538" cy="942975"/>
          </a:xfrm>
          <a:prstGeom prst="rect">
            <a:avLst/>
          </a:prstGeom>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CA" sz="1400" b="1" dirty="0">
                <a:solidFill>
                  <a:srgbClr val="000000"/>
                </a:solidFill>
                <a:latin typeface="Calibri"/>
              </a:rPr>
              <a:t>Architecture  de Solution </a:t>
            </a:r>
            <a:r>
              <a:rPr lang="fr-CA" sz="1400" b="1" dirty="0" smtClean="0">
                <a:solidFill>
                  <a:srgbClr val="000000"/>
                </a:solidFill>
                <a:latin typeface="Calibri"/>
              </a:rPr>
              <a:t> (Projets)</a:t>
            </a:r>
            <a:endParaRPr lang="fr-CA" sz="1400" b="1" dirty="0">
              <a:solidFill>
                <a:srgbClr val="000000"/>
              </a:solidFill>
              <a:latin typeface="Calibri"/>
            </a:endParaRPr>
          </a:p>
          <a:p>
            <a:pPr algn="ctr">
              <a:defRPr/>
            </a:pPr>
            <a:r>
              <a:rPr lang="fr-CA" sz="1200" dirty="0">
                <a:solidFill>
                  <a:srgbClr val="000000"/>
                </a:solidFill>
                <a:latin typeface="Calibri"/>
              </a:rPr>
              <a:t>Lors de projet, réconcilie les différents points de vue de l’architecture d’entreprise et de la solution, et s’assure qu’ils supportent les requis fonctionnels et non fonctionnels pour résoudre un problème d’affaires. Ce domaine d’architecture prend vie le temps d’un projet seulement, puisque se sont les actifs TI, ajoutés ou modifiés, qui restent. </a:t>
            </a:r>
          </a:p>
        </p:txBody>
      </p:sp>
      <p:sp>
        <p:nvSpPr>
          <p:cNvPr id="28" name="Rectangle 27"/>
          <p:cNvSpPr/>
          <p:nvPr/>
        </p:nvSpPr>
        <p:spPr bwMode="auto">
          <a:xfrm>
            <a:off x="504825" y="947738"/>
            <a:ext cx="8237538" cy="942975"/>
          </a:xfrm>
          <a:prstGeom prst="rect">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fr-CA" sz="1400" b="1" dirty="0">
                <a:solidFill>
                  <a:srgbClr val="000000"/>
                </a:solidFill>
                <a:latin typeface="Calibri"/>
              </a:rPr>
              <a:t>Architecture  d’Entreprise </a:t>
            </a:r>
            <a:r>
              <a:rPr lang="fr-CA" sz="1400" b="1" dirty="0" smtClean="0">
                <a:solidFill>
                  <a:srgbClr val="000000"/>
                </a:solidFill>
                <a:latin typeface="Calibri"/>
              </a:rPr>
              <a:t>(Stratégie et vision)</a:t>
            </a:r>
            <a:endParaRPr lang="fr-CA" sz="1400" b="1" dirty="0">
              <a:solidFill>
                <a:srgbClr val="000000"/>
              </a:solidFill>
              <a:latin typeface="Calibri"/>
            </a:endParaRPr>
          </a:p>
          <a:p>
            <a:pPr algn="ctr">
              <a:defRPr/>
            </a:pPr>
            <a:r>
              <a:rPr lang="fr-CA" sz="1200" dirty="0">
                <a:solidFill>
                  <a:srgbClr val="000000"/>
                </a:solidFill>
                <a:latin typeface="Calibri"/>
              </a:rPr>
              <a:t>Comprend comment l’entreprise est structurée, le contexte et le marché qu’elle supporte. </a:t>
            </a:r>
          </a:p>
          <a:p>
            <a:pPr algn="ctr">
              <a:defRPr/>
            </a:pPr>
            <a:r>
              <a:rPr lang="fr-CA" sz="1200" dirty="0">
                <a:solidFill>
                  <a:srgbClr val="000000"/>
                </a:solidFill>
                <a:latin typeface="Calibri"/>
              </a:rPr>
              <a:t>Identifie les grands processus, les capacités d’affaires et le lien avec les capacités TI comme les applications, les données, la sécurité et l’infrastructure etc.  </a:t>
            </a:r>
            <a:r>
              <a:rPr lang="fr-CA" sz="1200" b="1" dirty="0">
                <a:solidFill>
                  <a:srgbClr val="000000"/>
                </a:solidFill>
                <a:latin typeface="Calibri"/>
              </a:rPr>
              <a:t>C’ est la « colle » qui permet de faire le lien entre affaires et TI.</a:t>
            </a:r>
          </a:p>
        </p:txBody>
      </p:sp>
      <p:sp>
        <p:nvSpPr>
          <p:cNvPr id="18" name="Rectangle 3"/>
          <p:cNvSpPr txBox="1">
            <a:spLocks noChangeArrowheads="1"/>
          </p:cNvSpPr>
          <p:nvPr/>
        </p:nvSpPr>
        <p:spPr bwMode="auto">
          <a:xfrm>
            <a:off x="323850" y="4445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fr-CA" sz="2400" b="0" i="0" u="none" strike="noStrike" kern="0" cap="none" spc="0" normalizeH="0" baseline="0" noProof="0" dirty="0" smtClean="0">
                <a:ln>
                  <a:noFill/>
                </a:ln>
                <a:solidFill>
                  <a:schemeClr val="tx1"/>
                </a:solidFill>
                <a:effectLst/>
                <a:uLnTx/>
                <a:uFillTx/>
                <a:latin typeface="+mj-lt"/>
                <a:ea typeface="+mj-ea"/>
                <a:cs typeface="+mj-cs"/>
              </a:rPr>
              <a:t>Différents types d’architecture</a:t>
            </a:r>
            <a:endParaRPr kumimoji="0" lang="fr-CA" sz="2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5CE90C4D-4D4F-4723-8F10-06EC0C69D405}" type="slidenum">
              <a:rPr lang="fr-FR"/>
              <a:pPr/>
              <a:t>11</a:t>
            </a:fld>
            <a:endParaRPr lang="fr-FR"/>
          </a:p>
        </p:txBody>
      </p:sp>
      <p:sp>
        <p:nvSpPr>
          <p:cNvPr id="92162" name="Rectangle 2"/>
          <p:cNvSpPr>
            <a:spLocks noGrp="1" noChangeArrowheads="1"/>
          </p:cNvSpPr>
          <p:nvPr>
            <p:ph type="title"/>
          </p:nvPr>
        </p:nvSpPr>
        <p:spPr>
          <a:xfrm>
            <a:off x="400000" y="269775"/>
            <a:ext cx="7772400" cy="1143001"/>
          </a:xfrm>
        </p:spPr>
        <p:txBody>
          <a:bodyPr/>
          <a:lstStyle/>
          <a:p>
            <a:pPr algn="ctr"/>
            <a:r>
              <a:rPr lang="fr-CA" dirty="0"/>
              <a:t>La définition de l’architecture d’entreprise</a:t>
            </a:r>
            <a:r>
              <a:rPr lang="en-GB" dirty="0"/>
              <a:t>  </a:t>
            </a:r>
          </a:p>
        </p:txBody>
      </p:sp>
      <p:sp>
        <p:nvSpPr>
          <p:cNvPr id="92163" name="Rectangle 3"/>
          <p:cNvSpPr>
            <a:spLocks noGrp="1" noChangeArrowheads="1"/>
          </p:cNvSpPr>
          <p:nvPr>
            <p:ph type="body" idx="1"/>
          </p:nvPr>
        </p:nvSpPr>
        <p:spPr>
          <a:xfrm>
            <a:off x="457200" y="1620838"/>
            <a:ext cx="8229600" cy="4544466"/>
          </a:xfrm>
        </p:spPr>
        <p:txBody>
          <a:bodyPr/>
          <a:lstStyle/>
          <a:p>
            <a:r>
              <a:rPr lang="en-GB" sz="1800" i="1" dirty="0"/>
              <a:t>“</a:t>
            </a:r>
            <a:r>
              <a:rPr lang="fr-CA" sz="1800" i="1" dirty="0"/>
              <a:t>L’architecture d’entreprise est la manière de coordonner les </a:t>
            </a:r>
            <a:r>
              <a:rPr lang="fr-CA" sz="1800" i="1" dirty="0" smtClean="0"/>
              <a:t>stratégies d’affaires et les stratégies  des </a:t>
            </a:r>
            <a:r>
              <a:rPr lang="fr-CA" sz="1800" i="1" dirty="0"/>
              <a:t>TI , de manière à refléter </a:t>
            </a:r>
            <a:r>
              <a:rPr lang="fr-CA" sz="1800" i="1" u="sng" dirty="0"/>
              <a:t>l’intégration et la standardisation</a:t>
            </a:r>
            <a:r>
              <a:rPr lang="fr-CA" sz="1800" i="1" dirty="0"/>
              <a:t> du modèle opérationnel de </a:t>
            </a:r>
            <a:r>
              <a:rPr lang="fr-CA" sz="1800" i="1" dirty="0" smtClean="0"/>
              <a:t>l’entreprise”</a:t>
            </a:r>
          </a:p>
          <a:p>
            <a:endParaRPr lang="fr-CA" sz="1800" i="1" dirty="0" smtClean="0"/>
          </a:p>
          <a:p>
            <a:r>
              <a:rPr lang="fr-CA" sz="1800" i="1" dirty="0" smtClean="0"/>
              <a:t>L’architecture d’entreprise permet d’organiser une vue à long terme des </a:t>
            </a:r>
            <a:r>
              <a:rPr lang="fr-CA" sz="1800" i="1" u="sng" dirty="0" smtClean="0"/>
              <a:t>processus d’affaires, des applications, de l’information et des infrastructures</a:t>
            </a:r>
            <a:r>
              <a:rPr lang="fr-CA" sz="1800" i="1" dirty="0" smtClean="0"/>
              <a:t> de manière que chaque projet individuel puisse amener de la valeur pour les affaires, tout en assurant </a:t>
            </a:r>
            <a:r>
              <a:rPr lang="fr-CA" sz="1800" i="1" u="sng" dirty="0" smtClean="0"/>
              <a:t>un alignement avec les TI</a:t>
            </a:r>
            <a:r>
              <a:rPr lang="fr-CA" sz="1800" i="1" dirty="0" smtClean="0"/>
              <a:t>”</a:t>
            </a:r>
          </a:p>
          <a:p>
            <a:pPr>
              <a:buFont typeface="Wingdings" pitchFamily="2" charset="2"/>
              <a:buNone/>
            </a:pPr>
            <a:endParaRPr lang="fr-CA" sz="1800" i="1" dirty="0"/>
          </a:p>
          <a:p>
            <a:r>
              <a:rPr lang="fr-CA" altLang="en-US" sz="1800" i="1" dirty="0"/>
              <a:t>L’architecture d’entreprise n’est pas un projet </a:t>
            </a:r>
            <a:r>
              <a:rPr lang="fr-CA" altLang="en-US" sz="1800" i="1" dirty="0" smtClean="0"/>
              <a:t>ayant un début et une fin mais </a:t>
            </a:r>
            <a:r>
              <a:rPr lang="fr-CA" altLang="en-US" sz="1800" i="1" dirty="0"/>
              <a:t>bien </a:t>
            </a:r>
            <a:r>
              <a:rPr lang="fr-CA" altLang="en-US" sz="1800" i="1" u="sng" dirty="0"/>
              <a:t>un processus qui se construit un projet à la fois</a:t>
            </a:r>
            <a:r>
              <a:rPr lang="fr-CA" altLang="en-US" sz="1800" i="1" dirty="0"/>
              <a:t>.</a:t>
            </a:r>
            <a:endParaRPr lang="fr-CA" sz="1800" i="1" dirty="0"/>
          </a:p>
          <a:p>
            <a:endParaRPr lang="fr-CA" sz="1800" i="1" dirty="0"/>
          </a:p>
          <a:p>
            <a:pPr lvl="4"/>
            <a:endParaRPr lang="en-GB" sz="1000" dirty="0"/>
          </a:p>
          <a:p>
            <a:pPr lvl="4"/>
            <a:endParaRPr lang="en-GB" sz="1000" dirty="0"/>
          </a:p>
          <a:p>
            <a:pPr lvl="4"/>
            <a:endParaRPr lang="en-GB" sz="1000" dirty="0"/>
          </a:p>
          <a:p>
            <a:pPr lvl="4"/>
            <a:endParaRPr lang="en-GB" sz="1000" dirty="0"/>
          </a:p>
          <a:p>
            <a:pPr lvl="4"/>
            <a:endParaRPr lang="en-GB" sz="1000" dirty="0"/>
          </a:p>
          <a:p>
            <a:pPr lvl="4"/>
            <a:r>
              <a:rPr lang="en-GB" sz="1400" dirty="0"/>
              <a:t>Jeanne Ross, “</a:t>
            </a:r>
            <a:r>
              <a:rPr lang="en-GB" sz="1400" i="1" dirty="0"/>
              <a:t>Enterprise Architecture as Strategy</a:t>
            </a:r>
            <a:r>
              <a:rPr lang="en-GB" sz="1400" dirty="0"/>
              <a:t>”,2006 (Harvard business press)</a:t>
            </a:r>
          </a:p>
          <a:p>
            <a:endParaRPr lang="en-GB" sz="1800" dirty="0"/>
          </a:p>
        </p:txBody>
      </p:sp>
      <p:pic>
        <p:nvPicPr>
          <p:cNvPr id="92164" name="Picture 4"/>
          <p:cNvPicPr>
            <a:picLocks noChangeAspect="1" noChangeArrowheads="1"/>
          </p:cNvPicPr>
          <p:nvPr/>
        </p:nvPicPr>
        <p:blipFill>
          <a:blip r:embed="rId3" cstate="print"/>
          <a:srcRect/>
          <a:stretch>
            <a:fillRect/>
          </a:stretch>
        </p:blipFill>
        <p:spPr bwMode="auto">
          <a:xfrm>
            <a:off x="971550" y="5300663"/>
            <a:ext cx="830263" cy="122396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9371A2EB-A7EC-4AB4-8AAD-7B5ADC7DA2F1}" type="slidenum">
              <a:rPr lang="fr-FR"/>
              <a:pPr/>
              <a:t>12</a:t>
            </a:fld>
            <a:endParaRPr lang="fr-FR"/>
          </a:p>
        </p:txBody>
      </p:sp>
      <p:sp>
        <p:nvSpPr>
          <p:cNvPr id="308226" name="Rectangle 2"/>
          <p:cNvSpPr>
            <a:spLocks noGrp="1" noChangeArrowheads="1"/>
          </p:cNvSpPr>
          <p:nvPr>
            <p:ph type="title"/>
            <p:custDataLst>
              <p:tags r:id="rId1"/>
            </p:custDataLst>
          </p:nvPr>
        </p:nvSpPr>
        <p:spPr>
          <a:xfrm>
            <a:off x="323850" y="333375"/>
            <a:ext cx="7772400" cy="1143000"/>
          </a:xfrm>
        </p:spPr>
        <p:txBody>
          <a:bodyPr/>
          <a:lstStyle/>
          <a:p>
            <a:pPr algn="ctr"/>
            <a:r>
              <a:rPr lang="fr-CA"/>
              <a:t>L’architecture d’entreprise permet </a:t>
            </a:r>
            <a:br>
              <a:rPr lang="fr-CA"/>
            </a:br>
            <a:r>
              <a:rPr lang="fr-CA"/>
              <a:t>de mettre le focus à « faire les bonnes choses » et </a:t>
            </a:r>
            <a:br>
              <a:rPr lang="fr-CA"/>
            </a:br>
            <a:r>
              <a:rPr lang="fr-CA"/>
              <a:t>de définir le plan d’action pour « bien faire les choses »</a:t>
            </a:r>
          </a:p>
        </p:txBody>
      </p:sp>
      <p:sp>
        <p:nvSpPr>
          <p:cNvPr id="308227" name="Rectangle 3"/>
          <p:cNvSpPr>
            <a:spLocks noGrp="1" noChangeArrowheads="1"/>
          </p:cNvSpPr>
          <p:nvPr>
            <p:ph type="body" idx="1"/>
            <p:custDataLst>
              <p:tags r:id="rId2"/>
            </p:custDataLst>
          </p:nvPr>
        </p:nvSpPr>
        <p:spPr/>
        <p:txBody>
          <a:bodyPr/>
          <a:lstStyle/>
          <a:p>
            <a:r>
              <a:rPr lang="fr-CA" b="1"/>
              <a:t>Faire les bonnes choses  (Alignement avec les affaires)</a:t>
            </a:r>
          </a:p>
          <a:p>
            <a:pPr lvl="1"/>
            <a:r>
              <a:rPr lang="fr-CA"/>
              <a:t>L’identification, le financement et l’affectation des ressources pour les initiatives les plus importantes, en respectant la stratégie de l’entreprise et le budget, en réalisant les activités dans le bon ordre et en disposant de mesures efficaces de gestion et de contrôle. </a:t>
            </a:r>
            <a:br>
              <a:rPr lang="fr-CA"/>
            </a:br>
            <a:endParaRPr lang="fr-CA"/>
          </a:p>
          <a:p>
            <a:r>
              <a:rPr lang="fr-CA" b="1"/>
              <a:t>Bien faire les choses (Alignement avec les TI)</a:t>
            </a:r>
          </a:p>
          <a:p>
            <a:pPr lvl="1"/>
            <a:r>
              <a:rPr lang="fr-CA"/>
              <a:t>S’assurer que les solutions fournies par ces initiatives répondent aux besoins de l’entreprise, fonctionnent dans l’environnement TI existant et contribuent à la réalisation de la stratégie TI de l’entreprise. </a:t>
            </a:r>
          </a:p>
        </p:txBody>
      </p:sp>
      <p:sp>
        <p:nvSpPr>
          <p:cNvPr id="308230" name="Text Box 6"/>
          <p:cNvSpPr txBox="1">
            <a:spLocks noChangeArrowheads="1"/>
          </p:cNvSpPr>
          <p:nvPr/>
        </p:nvSpPr>
        <p:spPr bwMode="auto">
          <a:xfrm>
            <a:off x="471488" y="5733256"/>
            <a:ext cx="8420100" cy="590550"/>
          </a:xfrm>
          <a:prstGeom prst="rect">
            <a:avLst/>
          </a:prstGeom>
          <a:solidFill>
            <a:srgbClr val="C0C0C0"/>
          </a:solidFill>
          <a:ln w="9525">
            <a:solidFill>
              <a:schemeClr val="tx1"/>
            </a:solidFill>
            <a:miter lim="800000"/>
            <a:headEnd/>
            <a:tailEnd/>
          </a:ln>
          <a:effectLst/>
        </p:spPr>
        <p:txBody>
          <a:bodyPr wrap="none">
            <a:spAutoFit/>
          </a:bodyPr>
          <a:lstStyle/>
          <a:p>
            <a:pPr algn="ctr"/>
            <a:r>
              <a:rPr lang="fr-CA" sz="1600" b="1" i="1" dirty="0"/>
              <a:t>Est-ce que vous construiriez une maison une pièce à la fois, sans avoir un plan pour </a:t>
            </a:r>
          </a:p>
          <a:p>
            <a:pPr algn="ctr"/>
            <a:r>
              <a:rPr lang="fr-CA" sz="1600" b="1" i="1" dirty="0"/>
              <a:t>toute la maison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457200" y="445864"/>
            <a:ext cx="8510954" cy="750888"/>
          </a:xfrm>
        </p:spPr>
        <p:txBody>
          <a:bodyPr/>
          <a:lstStyle/>
          <a:p>
            <a:pPr eaLnBrk="1" fontAlgn="auto" hangingPunct="1">
              <a:spcBef>
                <a:spcPts val="0"/>
              </a:spcBef>
              <a:spcAft>
                <a:spcPts val="0"/>
              </a:spcAft>
              <a:defRPr/>
            </a:pPr>
            <a:r>
              <a:rPr lang="fr-CA" dirty="0" smtClean="0"/>
              <a:t>Qu’est-ce qui motive les entreprises à démarrer un projet d’architecture d’entreprise ?</a:t>
            </a:r>
            <a:endParaRPr lang="en-CA" sz="2400" i="1" kern="0" dirty="0" smtClean="0">
              <a:solidFill>
                <a:schemeClr val="tx1"/>
              </a:solidFill>
              <a:latin typeface="Arial" pitchFamily="34" charset="0"/>
              <a:ea typeface="Geneva"/>
              <a:cs typeface="Geneva"/>
            </a:endParaRPr>
          </a:p>
        </p:txBody>
      </p:sp>
      <p:sp>
        <p:nvSpPr>
          <p:cNvPr id="5" name="Rounded Rectangle 53"/>
          <p:cNvSpPr/>
          <p:nvPr/>
        </p:nvSpPr>
        <p:spPr>
          <a:xfrm>
            <a:off x="647856" y="1988840"/>
            <a:ext cx="2628000" cy="640080"/>
          </a:xfrm>
          <a:prstGeom prst="roundRect">
            <a:avLst/>
          </a:prstGeom>
          <a:solidFill>
            <a:schemeClr val="accent1"/>
          </a:solidFill>
          <a:ln>
            <a:noFill/>
          </a:ln>
        </p:spPr>
        <p:style>
          <a:lnRef idx="1">
            <a:schemeClr val="accent3"/>
          </a:lnRef>
          <a:fillRef idx="3">
            <a:schemeClr val="accent3"/>
          </a:fillRef>
          <a:effectRef idx="2">
            <a:schemeClr val="accent3"/>
          </a:effectRef>
          <a:fontRef idx="minor">
            <a:schemeClr val="lt1"/>
          </a:fontRef>
        </p:style>
        <p:txBody>
          <a:bodyPr bIns="180000" rtlCol="0" anchor="ctr"/>
          <a:lstStyle/>
          <a:p>
            <a:pPr algn="ctr"/>
            <a:r>
              <a:rPr lang="fr-CA" b="1" i="1" dirty="0" smtClean="0">
                <a:solidFill>
                  <a:schemeClr val="tx1"/>
                </a:solidFill>
                <a:latin typeface="+mj-lt"/>
              </a:rPr>
              <a:t>Architecture d’entreprise</a:t>
            </a:r>
            <a:endParaRPr lang="fr-CA" b="1" i="1" dirty="0">
              <a:solidFill>
                <a:schemeClr val="tx1"/>
              </a:solidFill>
              <a:latin typeface="+mj-lt"/>
            </a:endParaRPr>
          </a:p>
        </p:txBody>
      </p:sp>
      <p:sp>
        <p:nvSpPr>
          <p:cNvPr id="6" name="Rectangle à coins arrondis 5"/>
          <p:cNvSpPr/>
          <p:nvPr/>
        </p:nvSpPr>
        <p:spPr>
          <a:xfrm>
            <a:off x="647108" y="2567363"/>
            <a:ext cx="2588462" cy="2454808"/>
          </a:xfrm>
          <a:prstGeom prst="roundRect">
            <a:avLst>
              <a:gd name="adj" fmla="val 2146"/>
            </a:avLst>
          </a:prstGeom>
          <a:solidFill>
            <a:schemeClr val="bg1"/>
          </a:solidFill>
          <a:ln w="41275"/>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2200" b="1" i="1" dirty="0" smtClean="0">
                <a:solidFill>
                  <a:schemeClr val="tx1"/>
                </a:solidFill>
              </a:rPr>
              <a:t>Des changements importants au niveau de l’entreprise comme :</a:t>
            </a:r>
            <a:endParaRPr lang="en-CA" sz="2200" b="1" dirty="0" smtClean="0">
              <a:solidFill>
                <a:schemeClr val="tx1"/>
              </a:solidFill>
            </a:endParaRPr>
          </a:p>
        </p:txBody>
      </p:sp>
      <p:sp>
        <p:nvSpPr>
          <p:cNvPr id="7" name="Flèche vers le haut 6"/>
          <p:cNvSpPr/>
          <p:nvPr/>
        </p:nvSpPr>
        <p:spPr>
          <a:xfrm>
            <a:off x="4269532" y="2167640"/>
            <a:ext cx="429066" cy="618983"/>
          </a:xfrm>
          <a:prstGeom prst="upArrow">
            <a:avLst/>
          </a:prstGeom>
          <a:solidFill>
            <a:schemeClr val="accent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accent1"/>
              </a:solidFill>
            </a:endParaRPr>
          </a:p>
        </p:txBody>
      </p:sp>
      <p:sp>
        <p:nvSpPr>
          <p:cNvPr id="8" name="ZoneTexte 7"/>
          <p:cNvSpPr txBox="1"/>
          <p:nvPr/>
        </p:nvSpPr>
        <p:spPr>
          <a:xfrm>
            <a:off x="4825205" y="1988840"/>
            <a:ext cx="3601338" cy="1323439"/>
          </a:xfrm>
          <a:prstGeom prst="rect">
            <a:avLst/>
          </a:prstGeom>
          <a:noFill/>
        </p:spPr>
        <p:txBody>
          <a:bodyPr wrap="square" rtlCol="0">
            <a:spAutoFit/>
          </a:bodyPr>
          <a:lstStyle/>
          <a:p>
            <a:r>
              <a:rPr lang="fr-CA" sz="2000" b="1" dirty="0" smtClean="0">
                <a:solidFill>
                  <a:schemeClr val="tx2">
                    <a:lumMod val="90000"/>
                    <a:lumOff val="10000"/>
                  </a:schemeClr>
                </a:solidFill>
                <a:latin typeface="Calibri" pitchFamily="34" charset="0"/>
              </a:rPr>
              <a:t>Implantation de nouveau système comme un ERP, un CRM ou une transformation vers le digitale </a:t>
            </a:r>
            <a:endParaRPr lang="fr-CA" sz="2000" b="1" dirty="0">
              <a:solidFill>
                <a:schemeClr val="tx2">
                  <a:lumMod val="90000"/>
                  <a:lumOff val="10000"/>
                </a:schemeClr>
              </a:solidFill>
              <a:latin typeface="Calibri" pitchFamily="34" charset="0"/>
            </a:endParaRPr>
          </a:p>
        </p:txBody>
      </p:sp>
      <p:sp>
        <p:nvSpPr>
          <p:cNvPr id="9" name="Flèche vers le haut 8"/>
          <p:cNvSpPr/>
          <p:nvPr/>
        </p:nvSpPr>
        <p:spPr>
          <a:xfrm>
            <a:off x="4267184" y="3356992"/>
            <a:ext cx="429066" cy="618983"/>
          </a:xfrm>
          <a:prstGeom prst="upArrow">
            <a:avLst/>
          </a:prstGeom>
          <a:solidFill>
            <a:schemeClr val="accent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accent1"/>
              </a:solidFill>
            </a:endParaRPr>
          </a:p>
        </p:txBody>
      </p:sp>
      <p:sp>
        <p:nvSpPr>
          <p:cNvPr id="10" name="ZoneTexte 9"/>
          <p:cNvSpPr txBox="1"/>
          <p:nvPr/>
        </p:nvSpPr>
        <p:spPr>
          <a:xfrm>
            <a:off x="4822857" y="3415926"/>
            <a:ext cx="4039784" cy="400110"/>
          </a:xfrm>
          <a:prstGeom prst="rect">
            <a:avLst/>
          </a:prstGeom>
          <a:noFill/>
        </p:spPr>
        <p:txBody>
          <a:bodyPr wrap="square" rtlCol="0">
            <a:spAutoFit/>
          </a:bodyPr>
          <a:lstStyle/>
          <a:p>
            <a:r>
              <a:rPr lang="fr-CA" sz="2000" b="1" dirty="0" smtClean="0">
                <a:solidFill>
                  <a:schemeClr val="tx2">
                    <a:lumMod val="90000"/>
                    <a:lumOff val="10000"/>
                  </a:schemeClr>
                </a:solidFill>
                <a:latin typeface="Calibri" pitchFamily="34" charset="0"/>
              </a:rPr>
              <a:t>Nouveau plan stratégique TI</a:t>
            </a:r>
            <a:endParaRPr lang="fr-CA" sz="2000" b="1" dirty="0">
              <a:solidFill>
                <a:schemeClr val="tx2">
                  <a:lumMod val="90000"/>
                  <a:lumOff val="10000"/>
                </a:schemeClr>
              </a:solidFill>
              <a:latin typeface="Calibri" pitchFamily="34" charset="0"/>
            </a:endParaRPr>
          </a:p>
        </p:txBody>
      </p:sp>
      <p:sp>
        <p:nvSpPr>
          <p:cNvPr id="11" name="Flèche vers le haut 10"/>
          <p:cNvSpPr/>
          <p:nvPr/>
        </p:nvSpPr>
        <p:spPr>
          <a:xfrm>
            <a:off x="4267184" y="4210997"/>
            <a:ext cx="429066" cy="618983"/>
          </a:xfrm>
          <a:prstGeom prst="upArrow">
            <a:avLst/>
          </a:prstGeom>
          <a:solidFill>
            <a:schemeClr val="accent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accent1"/>
              </a:solidFill>
            </a:endParaRPr>
          </a:p>
        </p:txBody>
      </p:sp>
      <p:sp>
        <p:nvSpPr>
          <p:cNvPr id="12" name="ZoneTexte 11"/>
          <p:cNvSpPr txBox="1"/>
          <p:nvPr/>
        </p:nvSpPr>
        <p:spPr>
          <a:xfrm>
            <a:off x="4847416" y="4005064"/>
            <a:ext cx="3108960" cy="707886"/>
          </a:xfrm>
          <a:prstGeom prst="rect">
            <a:avLst/>
          </a:prstGeom>
          <a:noFill/>
        </p:spPr>
        <p:txBody>
          <a:bodyPr wrap="square" rtlCol="0">
            <a:spAutoFit/>
          </a:bodyPr>
          <a:lstStyle/>
          <a:p>
            <a:r>
              <a:rPr lang="fr-CA" sz="2000" b="1" dirty="0" smtClean="0">
                <a:solidFill>
                  <a:schemeClr val="tx2">
                    <a:lumMod val="90000"/>
                    <a:lumOff val="10000"/>
                  </a:schemeClr>
                </a:solidFill>
                <a:latin typeface="Calibri" pitchFamily="34" charset="0"/>
              </a:rPr>
              <a:t>Déploiement de nouvelles technologies</a:t>
            </a:r>
            <a:endParaRPr lang="fr-CA" sz="2000" b="1" dirty="0">
              <a:solidFill>
                <a:schemeClr val="tx2">
                  <a:lumMod val="90000"/>
                  <a:lumOff val="10000"/>
                </a:schemeClr>
              </a:solidFill>
              <a:latin typeface="Calibri" pitchFamily="34" charset="0"/>
            </a:endParaRPr>
          </a:p>
        </p:txBody>
      </p:sp>
      <p:sp>
        <p:nvSpPr>
          <p:cNvPr id="13" name="Flèche vers le haut 12"/>
          <p:cNvSpPr/>
          <p:nvPr/>
        </p:nvSpPr>
        <p:spPr>
          <a:xfrm>
            <a:off x="4267184" y="5202791"/>
            <a:ext cx="429066" cy="618983"/>
          </a:xfrm>
          <a:prstGeom prst="upArrow">
            <a:avLst/>
          </a:prstGeom>
          <a:solidFill>
            <a:schemeClr val="accent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accent1"/>
              </a:solidFill>
            </a:endParaRPr>
          </a:p>
        </p:txBody>
      </p:sp>
      <p:sp>
        <p:nvSpPr>
          <p:cNvPr id="14" name="ZoneTexte 13"/>
          <p:cNvSpPr txBox="1"/>
          <p:nvPr/>
        </p:nvSpPr>
        <p:spPr>
          <a:xfrm>
            <a:off x="4856746" y="5013176"/>
            <a:ext cx="3603686" cy="707886"/>
          </a:xfrm>
          <a:prstGeom prst="rect">
            <a:avLst/>
          </a:prstGeom>
          <a:noFill/>
        </p:spPr>
        <p:txBody>
          <a:bodyPr wrap="square" rtlCol="0">
            <a:spAutoFit/>
          </a:bodyPr>
          <a:lstStyle/>
          <a:p>
            <a:r>
              <a:rPr lang="fr-CA" sz="2000" b="1" dirty="0" smtClean="0">
                <a:solidFill>
                  <a:schemeClr val="tx2">
                    <a:lumMod val="90000"/>
                    <a:lumOff val="10000"/>
                  </a:schemeClr>
                </a:solidFill>
                <a:latin typeface="Calibri" pitchFamily="34" charset="0"/>
              </a:rPr>
              <a:t>Correction de problèmes au niveau de l’infrastructure TI</a:t>
            </a:r>
            <a:endParaRPr lang="fr-CA" sz="2000" b="1" dirty="0">
              <a:solidFill>
                <a:schemeClr val="tx2">
                  <a:lumMod val="90000"/>
                  <a:lumOff val="10000"/>
                </a:schemeClr>
              </a:solidFill>
              <a:latin typeface="Calibri" pitchFamily="34" charset="0"/>
            </a:endParaRPr>
          </a:p>
        </p:txBody>
      </p:sp>
      <p:sp>
        <p:nvSpPr>
          <p:cNvPr id="15" name="Flèche vers le haut 14"/>
          <p:cNvSpPr/>
          <p:nvPr/>
        </p:nvSpPr>
        <p:spPr>
          <a:xfrm>
            <a:off x="4267184" y="1268760"/>
            <a:ext cx="429066" cy="618983"/>
          </a:xfrm>
          <a:prstGeom prst="upArrow">
            <a:avLst/>
          </a:prstGeom>
          <a:solidFill>
            <a:schemeClr val="accent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accent1"/>
              </a:solidFill>
            </a:endParaRPr>
          </a:p>
        </p:txBody>
      </p:sp>
      <p:sp>
        <p:nvSpPr>
          <p:cNvPr id="17" name="Accolade ouvrante 16"/>
          <p:cNvSpPr/>
          <p:nvPr/>
        </p:nvSpPr>
        <p:spPr>
          <a:xfrm>
            <a:off x="3734972" y="1287195"/>
            <a:ext cx="532212" cy="4747846"/>
          </a:xfrm>
          <a:prstGeom prst="leftBrace">
            <a:avLst>
              <a:gd name="adj1" fmla="val 32942"/>
              <a:gd name="adj2" fmla="val 4882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8" name="ZoneTexte 17"/>
          <p:cNvSpPr txBox="1"/>
          <p:nvPr/>
        </p:nvSpPr>
        <p:spPr>
          <a:xfrm>
            <a:off x="4860032" y="1349113"/>
            <a:ext cx="3601338" cy="400110"/>
          </a:xfrm>
          <a:prstGeom prst="rect">
            <a:avLst/>
          </a:prstGeom>
          <a:noFill/>
        </p:spPr>
        <p:txBody>
          <a:bodyPr wrap="square" rtlCol="0">
            <a:spAutoFit/>
          </a:bodyPr>
          <a:lstStyle/>
          <a:p>
            <a:r>
              <a:rPr lang="fr-CA" sz="2000" b="1" dirty="0" smtClean="0">
                <a:solidFill>
                  <a:schemeClr val="tx2">
                    <a:lumMod val="90000"/>
                    <a:lumOff val="10000"/>
                  </a:schemeClr>
                </a:solidFill>
                <a:latin typeface="Calibri" pitchFamily="34" charset="0"/>
              </a:rPr>
              <a:t>Fusion ou acquisition</a:t>
            </a:r>
            <a:endParaRPr lang="fr-CA" sz="2000" b="1" dirty="0">
              <a:solidFill>
                <a:schemeClr val="tx2">
                  <a:lumMod val="90000"/>
                  <a:lumOff val="10000"/>
                </a:schemeClr>
              </a:solidFill>
              <a:latin typeface="Calibri" pitchFamily="34" charset="0"/>
            </a:endParaRPr>
          </a:p>
        </p:txBody>
      </p:sp>
      <p:sp>
        <p:nvSpPr>
          <p:cNvPr id="19" name="Espace réservé du numéro de diapositive 3"/>
          <p:cNvSpPr>
            <a:spLocks noGrp="1"/>
          </p:cNvSpPr>
          <p:nvPr>
            <p:ph type="sldNum" sz="quarter" idx="4294967295"/>
          </p:nvPr>
        </p:nvSpPr>
        <p:spPr>
          <a:xfrm>
            <a:off x="8532440" y="6453336"/>
            <a:ext cx="393404" cy="208960"/>
          </a:xfrm>
          <a:prstGeom prst="rect">
            <a:avLst/>
          </a:prstGeom>
        </p:spPr>
        <p:txBody>
          <a:bodyPr/>
          <a:lstStyle/>
          <a:p>
            <a:fld id="{D13A15BA-51CB-4875-9C54-92B1B42D3A6B}" type="slidenum">
              <a:rPr lang="en-US" smtClean="0"/>
              <a:pPr/>
              <a:t>13</a:t>
            </a:fld>
            <a:endParaRPr lang="en-US" dirty="0"/>
          </a:p>
        </p:txBody>
      </p:sp>
    </p:spTree>
    <p:extLst>
      <p:ext uri="{BB962C8B-B14F-4D97-AF65-F5344CB8AC3E}">
        <p14:creationId xmlns:p14="http://schemas.microsoft.com/office/powerpoint/2010/main" val="2927984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6856" y="476672"/>
            <a:ext cx="8229600" cy="750887"/>
          </a:xfrm>
        </p:spPr>
        <p:txBody>
          <a:bodyPr/>
          <a:lstStyle/>
          <a:p>
            <a:r>
              <a:rPr lang="fr-CA" dirty="0" smtClean="0"/>
              <a:t>Le processus d’architecture d’entreprise permet de faire évoluer l’architecture actuelle vers l’architecture cible</a:t>
            </a:r>
            <a:endParaRPr lang="fr-CA" dirty="0"/>
          </a:p>
        </p:txBody>
      </p:sp>
      <p:sp>
        <p:nvSpPr>
          <p:cNvPr id="4" name="Espace réservé du numéro de diapositive 3"/>
          <p:cNvSpPr>
            <a:spLocks noGrp="1"/>
          </p:cNvSpPr>
          <p:nvPr>
            <p:ph type="sldNum" sz="quarter" idx="4294967295"/>
          </p:nvPr>
        </p:nvSpPr>
        <p:spPr>
          <a:xfrm>
            <a:off x="8532440" y="6309320"/>
            <a:ext cx="449262" cy="365125"/>
          </a:xfrm>
          <a:prstGeom prst="rect">
            <a:avLst/>
          </a:prstGeom>
        </p:spPr>
        <p:txBody>
          <a:bodyPr/>
          <a:lstStyle/>
          <a:p>
            <a:fld id="{BB2A56A3-15CF-45A6-A3B5-CB2AB991F525}" type="slidenum">
              <a:rPr lang="en-US" smtClean="0"/>
              <a:pPr/>
              <a:t>14</a:t>
            </a:fld>
            <a:endParaRPr lang="en-US"/>
          </a:p>
        </p:txBody>
      </p:sp>
      <p:sp>
        <p:nvSpPr>
          <p:cNvPr id="36" name="Rectangle à coins arrondis 35"/>
          <p:cNvSpPr/>
          <p:nvPr/>
        </p:nvSpPr>
        <p:spPr>
          <a:xfrm>
            <a:off x="173042" y="1934577"/>
            <a:ext cx="1374622" cy="2906486"/>
          </a:xfrm>
          <a:prstGeom prst="roundRect">
            <a:avLst/>
          </a:prstGeom>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400" dirty="0" smtClean="0"/>
              <a:t>Architecture actuelle, Stratégie d’affaires et tendances de l’industrie</a:t>
            </a:r>
            <a:endParaRPr lang="fr-CA" sz="1400" dirty="0"/>
          </a:p>
        </p:txBody>
      </p:sp>
      <p:sp>
        <p:nvSpPr>
          <p:cNvPr id="37" name="Rectangle à coins arrondis 36"/>
          <p:cNvSpPr/>
          <p:nvPr/>
        </p:nvSpPr>
        <p:spPr>
          <a:xfrm>
            <a:off x="7596336" y="1912939"/>
            <a:ext cx="1403648" cy="2906486"/>
          </a:xfrm>
          <a:prstGeom prst="roundRect">
            <a:avLst/>
          </a:prstGeom>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400" dirty="0" smtClean="0"/>
              <a:t>Architecture  cible</a:t>
            </a:r>
          </a:p>
          <a:p>
            <a:pPr algn="ctr"/>
            <a:r>
              <a:rPr lang="fr-CA" sz="1400" dirty="0" smtClean="0"/>
              <a:t>et plan de transition</a:t>
            </a:r>
            <a:endParaRPr lang="fr-CA" sz="1400" dirty="0"/>
          </a:p>
        </p:txBody>
      </p:sp>
      <p:sp>
        <p:nvSpPr>
          <p:cNvPr id="40" name="Flèche à angle droit 39"/>
          <p:cNvSpPr/>
          <p:nvPr/>
        </p:nvSpPr>
        <p:spPr>
          <a:xfrm>
            <a:off x="7837715" y="4993461"/>
            <a:ext cx="762001" cy="816431"/>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3" name="Flèche droite 42"/>
          <p:cNvSpPr/>
          <p:nvPr/>
        </p:nvSpPr>
        <p:spPr>
          <a:xfrm>
            <a:off x="7164288" y="3044914"/>
            <a:ext cx="256501" cy="5116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7" name="Flèche à angle droit 46"/>
          <p:cNvSpPr/>
          <p:nvPr/>
        </p:nvSpPr>
        <p:spPr>
          <a:xfrm rot="5400000">
            <a:off x="511630" y="5051975"/>
            <a:ext cx="762001" cy="816431"/>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5" name="Double flèche horizontale 14"/>
          <p:cNvSpPr/>
          <p:nvPr/>
        </p:nvSpPr>
        <p:spPr>
          <a:xfrm>
            <a:off x="1646684" y="3088461"/>
            <a:ext cx="549052" cy="370123"/>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7" name="Rectangle 10"/>
          <p:cNvSpPr>
            <a:spLocks noChangeArrowheads="1"/>
          </p:cNvSpPr>
          <p:nvPr/>
        </p:nvSpPr>
        <p:spPr bwMode="auto">
          <a:xfrm>
            <a:off x="3563888" y="3497115"/>
            <a:ext cx="2160240" cy="536575"/>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anchor="ctr"/>
          <a:lstStyle/>
          <a:p>
            <a:pPr algn="ctr"/>
            <a:r>
              <a:rPr lang="fr-CA" sz="2000" b="1">
                <a:solidFill>
                  <a:schemeClr val="bg1"/>
                </a:solidFill>
                <a:cs typeface="Arial" charset="0"/>
              </a:rPr>
              <a:t>Systèmes</a:t>
            </a:r>
          </a:p>
        </p:txBody>
      </p:sp>
      <p:sp>
        <p:nvSpPr>
          <p:cNvPr id="18" name="Rectangle 8"/>
          <p:cNvSpPr>
            <a:spLocks noChangeArrowheads="1"/>
          </p:cNvSpPr>
          <p:nvPr/>
        </p:nvSpPr>
        <p:spPr bwMode="auto">
          <a:xfrm>
            <a:off x="3563888" y="2960540"/>
            <a:ext cx="2160240" cy="536575"/>
          </a:xfrm>
          <a:prstGeom prst="rect">
            <a:avLst/>
          </a:prstGeom>
          <a:solidFill>
            <a:srgbClr val="99CC00"/>
          </a:solidFill>
          <a:ln w="9525">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Processus </a:t>
            </a:r>
          </a:p>
        </p:txBody>
      </p:sp>
      <p:sp>
        <p:nvSpPr>
          <p:cNvPr id="19" name="Rectangle 6"/>
          <p:cNvSpPr>
            <a:spLocks noChangeArrowheads="1"/>
          </p:cNvSpPr>
          <p:nvPr/>
        </p:nvSpPr>
        <p:spPr bwMode="auto">
          <a:xfrm>
            <a:off x="3560440" y="4051922"/>
            <a:ext cx="2163688" cy="536575"/>
          </a:xfrm>
          <a:prstGeom prst="rect">
            <a:avLst/>
          </a:prstGeom>
          <a:solidFill>
            <a:srgbClr val="FFCC00"/>
          </a:solidFill>
          <a:ln w="9525">
            <a:noFill/>
            <a:miter lim="800000"/>
            <a:headEnd/>
            <a:tailEnd/>
          </a:ln>
          <a:effectLst>
            <a:prstShdw prst="shdw17" dist="17961" dir="2700000">
              <a:srgbClr val="FFCC00">
                <a:gamma/>
                <a:shade val="60000"/>
                <a:invGamma/>
              </a:srgbClr>
            </a:prstShdw>
          </a:effectLst>
        </p:spPr>
        <p:txBody>
          <a:bodyPr anchor="ctr"/>
          <a:lstStyle/>
          <a:p>
            <a:pPr algn="ctr"/>
            <a:r>
              <a:rPr lang="fr-CA" sz="2000" b="1">
                <a:solidFill>
                  <a:schemeClr val="bg1"/>
                </a:solidFill>
                <a:cs typeface="Arial" charset="0"/>
              </a:rPr>
              <a:t>Données</a:t>
            </a:r>
          </a:p>
        </p:txBody>
      </p:sp>
      <p:sp>
        <p:nvSpPr>
          <p:cNvPr id="20" name="Rectangle 7"/>
          <p:cNvSpPr>
            <a:spLocks noChangeArrowheads="1"/>
          </p:cNvSpPr>
          <p:nvPr/>
        </p:nvSpPr>
        <p:spPr bwMode="auto">
          <a:xfrm>
            <a:off x="3563888" y="4577235"/>
            <a:ext cx="2160240" cy="5334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nchor="ctr"/>
          <a:lstStyle/>
          <a:p>
            <a:pPr algn="ctr"/>
            <a:r>
              <a:rPr lang="fr-CA" sz="2000" b="1">
                <a:solidFill>
                  <a:schemeClr val="bg1"/>
                </a:solidFill>
                <a:cs typeface="Arial" charset="0"/>
              </a:rPr>
              <a:t>Technologies</a:t>
            </a:r>
          </a:p>
        </p:txBody>
      </p:sp>
      <p:sp>
        <p:nvSpPr>
          <p:cNvPr id="21" name="Freeform 6"/>
          <p:cNvSpPr>
            <a:spLocks/>
          </p:cNvSpPr>
          <p:nvPr/>
        </p:nvSpPr>
        <p:spPr bwMode="auto">
          <a:xfrm>
            <a:off x="2968006" y="1844824"/>
            <a:ext cx="4012630" cy="2452165"/>
          </a:xfrm>
          <a:custGeom>
            <a:avLst/>
            <a:gdLst/>
            <a:ahLst/>
            <a:cxnLst>
              <a:cxn ang="0">
                <a:pos x="669" y="608"/>
              </a:cxn>
              <a:cxn ang="0">
                <a:pos x="711" y="603"/>
              </a:cxn>
              <a:cxn ang="0">
                <a:pos x="0" y="95"/>
              </a:cxn>
              <a:cxn ang="0">
                <a:pos x="88" y="254"/>
              </a:cxn>
              <a:cxn ang="0">
                <a:pos x="269" y="230"/>
              </a:cxn>
              <a:cxn ang="0">
                <a:pos x="669" y="608"/>
              </a:cxn>
            </a:cxnLst>
            <a:rect l="0" t="0" r="r" b="b"/>
            <a:pathLst>
              <a:path w="711" h="608">
                <a:moveTo>
                  <a:pt x="669" y="608"/>
                </a:moveTo>
                <a:cubicBezTo>
                  <a:pt x="711" y="603"/>
                  <a:pt x="711" y="603"/>
                  <a:pt x="711" y="603"/>
                </a:cubicBezTo>
                <a:cubicBezTo>
                  <a:pt x="711" y="321"/>
                  <a:pt x="393" y="0"/>
                  <a:pt x="0" y="95"/>
                </a:cubicBezTo>
                <a:cubicBezTo>
                  <a:pt x="88" y="254"/>
                  <a:pt x="88" y="254"/>
                  <a:pt x="88" y="254"/>
                </a:cubicBezTo>
                <a:cubicBezTo>
                  <a:pt x="142" y="226"/>
                  <a:pt x="204" y="230"/>
                  <a:pt x="269" y="230"/>
                </a:cubicBezTo>
                <a:cubicBezTo>
                  <a:pt x="483" y="230"/>
                  <a:pt x="657" y="397"/>
                  <a:pt x="669" y="608"/>
                </a:cubicBezTo>
                <a:close/>
              </a:path>
            </a:pathLst>
          </a:custGeom>
          <a:solidFill>
            <a:srgbClr val="999999"/>
          </a:solidFill>
          <a:ln w="9525">
            <a:noFill/>
            <a:round/>
            <a:headEnd/>
            <a:tailEnd/>
          </a:ln>
        </p:spPr>
        <p:txBody>
          <a:bodyPr/>
          <a:lstStyle/>
          <a:p>
            <a:endParaRPr lang="fr-CA"/>
          </a:p>
        </p:txBody>
      </p:sp>
      <p:sp>
        <p:nvSpPr>
          <p:cNvPr id="22" name="Freeform 7"/>
          <p:cNvSpPr>
            <a:spLocks/>
          </p:cNvSpPr>
          <p:nvPr/>
        </p:nvSpPr>
        <p:spPr bwMode="auto">
          <a:xfrm>
            <a:off x="1743869" y="2416189"/>
            <a:ext cx="3341327" cy="2977782"/>
          </a:xfrm>
          <a:custGeom>
            <a:avLst/>
            <a:gdLst/>
            <a:ahLst/>
            <a:cxnLst>
              <a:cxn ang="0">
                <a:pos x="592" y="42"/>
              </a:cxn>
              <a:cxn ang="0">
                <a:pos x="585" y="0"/>
              </a:cxn>
              <a:cxn ang="0">
                <a:pos x="117" y="738"/>
              </a:cxn>
              <a:cxn ang="0">
                <a:pos x="270" y="641"/>
              </a:cxn>
              <a:cxn ang="0">
                <a:pos x="237" y="461"/>
              </a:cxn>
              <a:cxn ang="0">
                <a:pos x="592" y="42"/>
              </a:cxn>
            </a:cxnLst>
            <a:rect l="0" t="0" r="r" b="b"/>
            <a:pathLst>
              <a:path w="592" h="738">
                <a:moveTo>
                  <a:pt x="592" y="42"/>
                </a:moveTo>
                <a:cubicBezTo>
                  <a:pt x="585" y="0"/>
                  <a:pt x="585" y="0"/>
                  <a:pt x="585" y="0"/>
                </a:cubicBezTo>
                <a:cubicBezTo>
                  <a:pt x="303" y="15"/>
                  <a:pt x="0" y="351"/>
                  <a:pt x="117" y="738"/>
                </a:cubicBezTo>
                <a:cubicBezTo>
                  <a:pt x="270" y="641"/>
                  <a:pt x="270" y="641"/>
                  <a:pt x="270" y="641"/>
                </a:cubicBezTo>
                <a:cubicBezTo>
                  <a:pt x="239" y="589"/>
                  <a:pt x="240" y="527"/>
                  <a:pt x="237" y="461"/>
                </a:cubicBezTo>
                <a:cubicBezTo>
                  <a:pt x="225" y="248"/>
                  <a:pt x="382" y="65"/>
                  <a:pt x="592" y="42"/>
                </a:cubicBezTo>
                <a:close/>
              </a:path>
            </a:pathLst>
          </a:custGeom>
          <a:solidFill>
            <a:srgbClr val="000099"/>
          </a:solidFill>
          <a:ln w="9525">
            <a:noFill/>
            <a:round/>
            <a:headEnd/>
            <a:tailEnd/>
          </a:ln>
        </p:spPr>
        <p:txBody>
          <a:bodyPr/>
          <a:lstStyle/>
          <a:p>
            <a:endParaRPr lang="fr-CA"/>
          </a:p>
        </p:txBody>
      </p:sp>
      <p:sp>
        <p:nvSpPr>
          <p:cNvPr id="23" name="Freeform 8"/>
          <p:cNvSpPr>
            <a:spLocks/>
          </p:cNvSpPr>
          <p:nvPr/>
        </p:nvSpPr>
        <p:spPr bwMode="auto">
          <a:xfrm>
            <a:off x="2627784" y="4073179"/>
            <a:ext cx="4012630" cy="2452165"/>
          </a:xfrm>
          <a:custGeom>
            <a:avLst/>
            <a:gdLst/>
            <a:ahLst/>
            <a:cxnLst>
              <a:cxn ang="0">
                <a:pos x="43" y="0"/>
              </a:cxn>
              <a:cxn ang="0">
                <a:pos x="0" y="5"/>
              </a:cxn>
              <a:cxn ang="0">
                <a:pos x="711" y="513"/>
              </a:cxn>
              <a:cxn ang="0">
                <a:pos x="624" y="354"/>
              </a:cxn>
              <a:cxn ang="0">
                <a:pos x="442" y="378"/>
              </a:cxn>
              <a:cxn ang="0">
                <a:pos x="43" y="0"/>
              </a:cxn>
            </a:cxnLst>
            <a:rect l="0" t="0" r="r" b="b"/>
            <a:pathLst>
              <a:path w="711" h="608">
                <a:moveTo>
                  <a:pt x="43" y="0"/>
                </a:moveTo>
                <a:cubicBezTo>
                  <a:pt x="0" y="5"/>
                  <a:pt x="0" y="5"/>
                  <a:pt x="0" y="5"/>
                </a:cubicBezTo>
                <a:cubicBezTo>
                  <a:pt x="0" y="287"/>
                  <a:pt x="318" y="608"/>
                  <a:pt x="711" y="513"/>
                </a:cubicBezTo>
                <a:cubicBezTo>
                  <a:pt x="624" y="354"/>
                  <a:pt x="624" y="354"/>
                  <a:pt x="624" y="354"/>
                </a:cubicBezTo>
                <a:cubicBezTo>
                  <a:pt x="569" y="382"/>
                  <a:pt x="507" y="378"/>
                  <a:pt x="442" y="378"/>
                </a:cubicBezTo>
                <a:cubicBezTo>
                  <a:pt x="229" y="378"/>
                  <a:pt x="54" y="211"/>
                  <a:pt x="43" y="0"/>
                </a:cubicBezTo>
                <a:close/>
              </a:path>
            </a:pathLst>
          </a:custGeom>
          <a:solidFill>
            <a:schemeClr val="accent2"/>
          </a:solidFill>
          <a:ln w="9525">
            <a:noFill/>
            <a:round/>
            <a:headEnd/>
            <a:tailEnd/>
          </a:ln>
        </p:spPr>
        <p:txBody>
          <a:bodyPr/>
          <a:lstStyle/>
          <a:p>
            <a:endParaRPr lang="fr-CA"/>
          </a:p>
        </p:txBody>
      </p:sp>
      <p:sp>
        <p:nvSpPr>
          <p:cNvPr id="24" name="Freeform 9"/>
          <p:cNvSpPr>
            <a:spLocks/>
          </p:cNvSpPr>
          <p:nvPr/>
        </p:nvSpPr>
        <p:spPr bwMode="auto">
          <a:xfrm>
            <a:off x="4025241" y="3014318"/>
            <a:ext cx="3335253" cy="2977782"/>
          </a:xfrm>
          <a:custGeom>
            <a:avLst/>
            <a:gdLst/>
            <a:ahLst/>
            <a:cxnLst>
              <a:cxn ang="0">
                <a:pos x="0" y="696"/>
              </a:cxn>
              <a:cxn ang="0">
                <a:pos x="6" y="738"/>
              </a:cxn>
              <a:cxn ang="0">
                <a:pos x="474" y="0"/>
              </a:cxn>
              <a:cxn ang="0">
                <a:pos x="321" y="96"/>
              </a:cxn>
              <a:cxn ang="0">
                <a:pos x="355" y="276"/>
              </a:cxn>
              <a:cxn ang="0">
                <a:pos x="0" y="696"/>
              </a:cxn>
            </a:cxnLst>
            <a:rect l="0" t="0" r="r" b="b"/>
            <a:pathLst>
              <a:path w="591" h="738">
                <a:moveTo>
                  <a:pt x="0" y="696"/>
                </a:moveTo>
                <a:cubicBezTo>
                  <a:pt x="6" y="738"/>
                  <a:pt x="6" y="738"/>
                  <a:pt x="6" y="738"/>
                </a:cubicBezTo>
                <a:cubicBezTo>
                  <a:pt x="288" y="722"/>
                  <a:pt x="591" y="387"/>
                  <a:pt x="474" y="0"/>
                </a:cubicBezTo>
                <a:cubicBezTo>
                  <a:pt x="321" y="96"/>
                  <a:pt x="321" y="96"/>
                  <a:pt x="321" y="96"/>
                </a:cubicBezTo>
                <a:cubicBezTo>
                  <a:pt x="352" y="149"/>
                  <a:pt x="351" y="211"/>
                  <a:pt x="355" y="276"/>
                </a:cubicBezTo>
                <a:cubicBezTo>
                  <a:pt x="366" y="489"/>
                  <a:pt x="209" y="672"/>
                  <a:pt x="0" y="696"/>
                </a:cubicBezTo>
                <a:close/>
              </a:path>
            </a:pathLst>
          </a:custGeom>
          <a:solidFill>
            <a:srgbClr val="7889FB"/>
          </a:solidFill>
          <a:ln w="9525">
            <a:noFill/>
            <a:round/>
            <a:headEnd/>
            <a:tailEnd/>
          </a:ln>
        </p:spPr>
        <p:txBody>
          <a:bodyPr/>
          <a:lstStyle/>
          <a:p>
            <a:endParaRPr lang="fr-CA"/>
          </a:p>
        </p:txBody>
      </p:sp>
      <p:sp>
        <p:nvSpPr>
          <p:cNvPr id="25" name="ZoneTexte 24"/>
          <p:cNvSpPr txBox="1"/>
          <p:nvPr/>
        </p:nvSpPr>
        <p:spPr>
          <a:xfrm>
            <a:off x="395536" y="1484784"/>
            <a:ext cx="792088" cy="369332"/>
          </a:xfrm>
          <a:prstGeom prst="rect">
            <a:avLst/>
          </a:prstGeom>
          <a:noFill/>
        </p:spPr>
        <p:txBody>
          <a:bodyPr wrap="square" rtlCol="0">
            <a:spAutoFit/>
          </a:bodyPr>
          <a:lstStyle/>
          <a:p>
            <a:r>
              <a:rPr lang="fr-CA" dirty="0" smtClean="0"/>
              <a:t>V1.0</a:t>
            </a:r>
            <a:endParaRPr lang="fr-CA" dirty="0"/>
          </a:p>
        </p:txBody>
      </p:sp>
      <p:sp>
        <p:nvSpPr>
          <p:cNvPr id="26" name="ZoneTexte 25"/>
          <p:cNvSpPr txBox="1"/>
          <p:nvPr/>
        </p:nvSpPr>
        <p:spPr>
          <a:xfrm>
            <a:off x="7956376" y="1484784"/>
            <a:ext cx="792088" cy="369332"/>
          </a:xfrm>
          <a:prstGeom prst="rect">
            <a:avLst/>
          </a:prstGeom>
          <a:noFill/>
        </p:spPr>
        <p:txBody>
          <a:bodyPr wrap="square" rtlCol="0">
            <a:spAutoFit/>
          </a:bodyPr>
          <a:lstStyle/>
          <a:p>
            <a:r>
              <a:rPr lang="fr-CA" dirty="0" smtClean="0"/>
              <a:t>V2.0</a:t>
            </a:r>
            <a:endParaRPr lang="fr-CA" dirty="0"/>
          </a:p>
        </p:txBody>
      </p:sp>
      <p:sp>
        <p:nvSpPr>
          <p:cNvPr id="27" name="Double flèche horizontale 26"/>
          <p:cNvSpPr/>
          <p:nvPr/>
        </p:nvSpPr>
        <p:spPr bwMode="auto">
          <a:xfrm>
            <a:off x="1691680" y="1340768"/>
            <a:ext cx="5832648" cy="648072"/>
          </a:xfrm>
          <a:prstGeom prst="leftRightArrow">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r>
              <a:rPr lang="fr-CA" dirty="0" smtClean="0"/>
              <a:t>Architecture d’entreprise</a:t>
            </a:r>
          </a:p>
        </p:txBody>
      </p:sp>
      <p:sp>
        <p:nvSpPr>
          <p:cNvPr id="28" name="Double flèche horizontale 27"/>
          <p:cNvSpPr/>
          <p:nvPr/>
        </p:nvSpPr>
        <p:spPr bwMode="auto">
          <a:xfrm>
            <a:off x="1835696" y="6165304"/>
            <a:ext cx="5832648" cy="648072"/>
          </a:xfrm>
          <a:prstGeom prst="leftRightArrow">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dirty="0" smtClean="0">
                <a:ln>
                  <a:noFill/>
                </a:ln>
                <a:solidFill>
                  <a:schemeClr val="tx1"/>
                </a:solidFill>
                <a:effectLst/>
                <a:latin typeface="Arial" charset="0"/>
              </a:rPr>
              <a:t>Architecture</a:t>
            </a:r>
            <a:r>
              <a:rPr kumimoji="0" lang="fr-CA" sz="1800" b="0" i="0" u="none" strike="noStrike" cap="none" normalizeH="0" dirty="0" smtClean="0">
                <a:ln>
                  <a:noFill/>
                </a:ln>
                <a:solidFill>
                  <a:schemeClr val="tx1"/>
                </a:solidFill>
                <a:effectLst/>
                <a:latin typeface="Arial" charset="0"/>
              </a:rPr>
              <a:t> de solution</a:t>
            </a:r>
            <a:endParaRPr kumimoji="0" lang="fr-CA"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0435433F-7C23-49C9-A6C0-C4A942CB6F34}" type="slidenum">
              <a:rPr lang="fr-FR"/>
              <a:pPr/>
              <a:t>15</a:t>
            </a:fld>
            <a:endParaRPr lang="fr-FR"/>
          </a:p>
        </p:txBody>
      </p:sp>
      <p:sp>
        <p:nvSpPr>
          <p:cNvPr id="405506" name="Rectangle 2"/>
          <p:cNvSpPr>
            <a:spLocks noGrp="1" noChangeArrowheads="1"/>
          </p:cNvSpPr>
          <p:nvPr>
            <p:ph type="title"/>
          </p:nvPr>
        </p:nvSpPr>
        <p:spPr>
          <a:xfrm>
            <a:off x="374650" y="44450"/>
            <a:ext cx="8229600" cy="1371600"/>
          </a:xfrm>
        </p:spPr>
        <p:txBody>
          <a:bodyPr/>
          <a:lstStyle/>
          <a:p>
            <a:pPr algn="ctr"/>
            <a:r>
              <a:rPr lang="fr-CA"/>
              <a:t>Quelles qualités ou expertises doit posséder </a:t>
            </a:r>
            <a:br>
              <a:rPr lang="fr-CA"/>
            </a:br>
            <a:r>
              <a:rPr lang="fr-CA"/>
              <a:t>un architecte d‘entreprise ?</a:t>
            </a:r>
          </a:p>
        </p:txBody>
      </p:sp>
      <p:graphicFrame>
        <p:nvGraphicFramePr>
          <p:cNvPr id="7" name="Tableau 6"/>
          <p:cNvGraphicFramePr>
            <a:graphicFrameLocks noGrp="1"/>
          </p:cNvGraphicFramePr>
          <p:nvPr/>
        </p:nvGraphicFramePr>
        <p:xfrm>
          <a:off x="827584" y="1268760"/>
          <a:ext cx="7560840" cy="5509616"/>
        </p:xfrm>
        <a:graphic>
          <a:graphicData uri="http://schemas.openxmlformats.org/drawingml/2006/table">
            <a:tbl>
              <a:tblPr firstRow="1" bandRow="1">
                <a:tableStyleId>{5C22544A-7EE6-4342-B048-85BDC9FD1C3A}</a:tableStyleId>
              </a:tblPr>
              <a:tblGrid>
                <a:gridCol w="7560840">
                  <a:extLst>
                    <a:ext uri="{9D8B030D-6E8A-4147-A177-3AD203B41FA5}">
                      <a16:colId xmlns:a16="http://schemas.microsoft.com/office/drawing/2014/main" val="20000"/>
                    </a:ext>
                  </a:extLst>
                </a:gridCol>
              </a:tblGrid>
              <a:tr h="403817">
                <a:tc>
                  <a:txBody>
                    <a:bodyPr/>
                    <a:lstStyle/>
                    <a:p>
                      <a:pPr algn="ctr"/>
                      <a:r>
                        <a:rPr lang="fr-CA" noProof="0" dirty="0" smtClean="0">
                          <a:solidFill>
                            <a:schemeClr val="tx1"/>
                          </a:solidFill>
                        </a:rPr>
                        <a:t>Qualités à</a:t>
                      </a:r>
                      <a:r>
                        <a:rPr lang="fr-CA" baseline="0" noProof="0" dirty="0" smtClean="0">
                          <a:solidFill>
                            <a:schemeClr val="tx1"/>
                          </a:solidFill>
                        </a:rPr>
                        <a:t> développer pour devenir architecte d’entreprise</a:t>
                      </a:r>
                      <a:endParaRPr lang="fr-CA" noProof="0" dirty="0">
                        <a:solidFill>
                          <a:schemeClr val="tx1"/>
                        </a:solidFill>
                      </a:endParaRPr>
                    </a:p>
                  </a:txBody>
                  <a:tcPr/>
                </a:tc>
                <a:extLst>
                  <a:ext uri="{0D108BD9-81ED-4DB2-BD59-A6C34878D82A}">
                    <a16:rowId xmlns:a16="http://schemas.microsoft.com/office/drawing/2014/main" val="10000"/>
                  </a:ext>
                </a:extLst>
              </a:tr>
              <a:tr h="697000">
                <a:tc>
                  <a:txBody>
                    <a:bodyPr/>
                    <a:lstStyle/>
                    <a:p>
                      <a:pPr>
                        <a:buFont typeface="Arial" pitchFamily="34" charset="0"/>
                        <a:buChar char="•"/>
                      </a:pPr>
                      <a:r>
                        <a:rPr lang="fr-CA" sz="1600" baseline="0" dirty="0" smtClean="0"/>
                        <a:t> </a:t>
                      </a:r>
                      <a:r>
                        <a:rPr lang="fr-CA" sz="1600" dirty="0" smtClean="0"/>
                        <a:t>Posséder une expertise vaste dans les TI et avoir de l’intérêt pour la vision d’ensemble et transversale de l’entreprise.</a:t>
                      </a:r>
                      <a:endParaRPr lang="fr-CA" sz="1600" dirty="0"/>
                    </a:p>
                  </a:txBody>
                  <a:tcPr/>
                </a:tc>
                <a:extLst>
                  <a:ext uri="{0D108BD9-81ED-4DB2-BD59-A6C34878D82A}">
                    <a16:rowId xmlns:a16="http://schemas.microsoft.com/office/drawing/2014/main" val="10001"/>
                  </a:ext>
                </a:extLst>
              </a:tr>
              <a:tr h="995714">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Avoir une habileté à coopérer avec la gestion, les lignes d’affaires, les spécialistes en TI, pour comprendre leurs besoins et obtenir</a:t>
                      </a:r>
                      <a:r>
                        <a:rPr lang="fr-CA" sz="1600" baseline="0" dirty="0" smtClean="0"/>
                        <a:t> un </a:t>
                      </a:r>
                      <a:r>
                        <a:rPr lang="fr-CA" sz="1600" dirty="0" smtClean="0"/>
                        <a:t>consensus entre les TI et les gens d’affaires.</a:t>
                      </a:r>
                      <a:endParaRPr lang="fr-CA" sz="1600" i="1" dirty="0" smtClean="0"/>
                    </a:p>
                  </a:txBody>
                  <a:tcPr/>
                </a:tc>
                <a:extLst>
                  <a:ext uri="{0D108BD9-81ED-4DB2-BD59-A6C34878D82A}">
                    <a16:rowId xmlns:a16="http://schemas.microsoft.com/office/drawing/2014/main" val="10002"/>
                  </a:ext>
                </a:extLst>
              </a:tr>
              <a:tr h="40381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Posséder une expertise dans plusieurs spécialités TI.</a:t>
                      </a:r>
                    </a:p>
                  </a:txBody>
                  <a:tcPr/>
                </a:tc>
                <a:extLst>
                  <a:ext uri="{0D108BD9-81ED-4DB2-BD59-A6C34878D82A}">
                    <a16:rowId xmlns:a16="http://schemas.microsoft.com/office/drawing/2014/main" val="10003"/>
                  </a:ext>
                </a:extLst>
              </a:tr>
              <a:tr h="40381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Ne pas posséder une expertise pointue dans une spécialité spécifique</a:t>
                      </a:r>
                      <a:r>
                        <a:rPr lang="fr-CA" sz="1600" baseline="0" dirty="0" smtClean="0"/>
                        <a:t> en </a:t>
                      </a:r>
                      <a:r>
                        <a:rPr lang="fr-CA" sz="1600" dirty="0" smtClean="0"/>
                        <a:t>TI.</a:t>
                      </a:r>
                    </a:p>
                  </a:txBody>
                  <a:tcPr/>
                </a:tc>
                <a:extLst>
                  <a:ext uri="{0D108BD9-81ED-4DB2-BD59-A6C34878D82A}">
                    <a16:rowId xmlns:a16="http://schemas.microsoft.com/office/drawing/2014/main" val="10004"/>
                  </a:ext>
                </a:extLst>
              </a:tr>
              <a:tr h="69700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Rester à jour dans les nouveaux</a:t>
                      </a:r>
                      <a:r>
                        <a:rPr lang="fr-CA" sz="1600" baseline="0" dirty="0" smtClean="0"/>
                        <a:t> concepts, tendances, les stratégies et les nouvelles technologies </a:t>
                      </a:r>
                      <a:endParaRPr lang="fr-CA" sz="1600" dirty="0" smtClean="0"/>
                    </a:p>
                  </a:txBody>
                  <a:tcPr/>
                </a:tc>
                <a:extLst>
                  <a:ext uri="{0D108BD9-81ED-4DB2-BD59-A6C34878D82A}">
                    <a16:rowId xmlns:a16="http://schemas.microsoft.com/office/drawing/2014/main" val="10005"/>
                  </a:ext>
                </a:extLst>
              </a:tr>
              <a:tr h="69700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Être un évangéliste enthousiaste face à l’architecture d’entreprise, et être capable d’en présenter les bénéfices pour l’organisation.</a:t>
                      </a:r>
                    </a:p>
                  </a:txBody>
                  <a:tcPr/>
                </a:tc>
                <a:extLst>
                  <a:ext uri="{0D108BD9-81ED-4DB2-BD59-A6C34878D82A}">
                    <a16:rowId xmlns:a16="http://schemas.microsoft.com/office/drawing/2014/main" val="10006"/>
                  </a:ext>
                </a:extLst>
              </a:tr>
              <a:tr h="40381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Bon vulgarisateur des concepts d’architecture.</a:t>
                      </a:r>
                    </a:p>
                  </a:txBody>
                  <a:tcPr/>
                </a:tc>
                <a:extLst>
                  <a:ext uri="{0D108BD9-81ED-4DB2-BD59-A6C34878D82A}">
                    <a16:rowId xmlns:a16="http://schemas.microsoft.com/office/drawing/2014/main" val="10007"/>
                  </a:ext>
                </a:extLst>
              </a:tr>
              <a:tr h="40381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dirty="0" smtClean="0"/>
                        <a:t> Bon communicateur et bon vendeur.</a:t>
                      </a:r>
                    </a:p>
                  </a:txBody>
                  <a:tcPr/>
                </a:tc>
                <a:extLst>
                  <a:ext uri="{0D108BD9-81ED-4DB2-BD59-A6C34878D82A}">
                    <a16:rowId xmlns:a16="http://schemas.microsoft.com/office/drawing/2014/main" val="10008"/>
                  </a:ext>
                </a:extLst>
              </a:tr>
              <a:tr h="403817">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CA" sz="1600" noProof="0" dirty="0" smtClean="0"/>
                        <a:t> Avoir de la</a:t>
                      </a:r>
                      <a:r>
                        <a:rPr lang="fr-CA" sz="1600" baseline="0" noProof="0" dirty="0" smtClean="0"/>
                        <a:t> patience et s’attendre à répéter souvent les concepts.</a:t>
                      </a:r>
                      <a:endParaRPr lang="fr-CA" sz="1600" noProof="0" dirty="0" smtClean="0"/>
                    </a:p>
                  </a:txBody>
                  <a:tcPr/>
                </a:tc>
                <a:extLst>
                  <a:ext uri="{0D108BD9-81ED-4DB2-BD59-A6C34878D82A}">
                    <a16:rowId xmlns:a16="http://schemas.microsoft.com/office/drawing/2014/main" val="10009"/>
                  </a:ext>
                </a:extLst>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4294967295"/>
          </p:nvPr>
        </p:nvSpPr>
        <p:spPr>
          <a:xfrm>
            <a:off x="8121874" y="6558410"/>
            <a:ext cx="643467" cy="163065"/>
          </a:xfrm>
          <a:prstGeom prst="rect">
            <a:avLst/>
          </a:prstGeom>
        </p:spPr>
        <p:txBody>
          <a:bodyPr/>
          <a:lstStyle/>
          <a:p>
            <a:pPr>
              <a:defRPr/>
            </a:pPr>
            <a:fld id="{E8C02B6A-8C8A-4B65-BB39-683F0015860E}" type="slidenum">
              <a:rPr lang="fr-CA" smtClean="0"/>
              <a:pPr>
                <a:defRPr/>
              </a:pPr>
              <a:t>16</a:t>
            </a:fld>
            <a:endParaRPr lang="fr-CA" dirty="0"/>
          </a:p>
        </p:txBody>
      </p:sp>
      <p:graphicFrame>
        <p:nvGraphicFramePr>
          <p:cNvPr id="31" name="Tableau 30"/>
          <p:cNvGraphicFramePr>
            <a:graphicFrameLocks noGrp="1"/>
          </p:cNvGraphicFramePr>
          <p:nvPr/>
        </p:nvGraphicFramePr>
        <p:xfrm>
          <a:off x="395536" y="1120780"/>
          <a:ext cx="8392781" cy="5116532"/>
        </p:xfrm>
        <a:graphic>
          <a:graphicData uri="http://schemas.openxmlformats.org/drawingml/2006/table">
            <a:tbl>
              <a:tblPr/>
              <a:tblGrid>
                <a:gridCol w="184092">
                  <a:extLst>
                    <a:ext uri="{9D8B030D-6E8A-4147-A177-3AD203B41FA5}">
                      <a16:colId xmlns:a16="http://schemas.microsoft.com/office/drawing/2014/main" val="20000"/>
                    </a:ext>
                  </a:extLst>
                </a:gridCol>
                <a:gridCol w="2052689">
                  <a:extLst>
                    <a:ext uri="{9D8B030D-6E8A-4147-A177-3AD203B41FA5}">
                      <a16:colId xmlns:a16="http://schemas.microsoft.com/office/drawing/2014/main" val="20001"/>
                    </a:ext>
                  </a:extLst>
                </a:gridCol>
                <a:gridCol w="2052000">
                  <a:extLst>
                    <a:ext uri="{9D8B030D-6E8A-4147-A177-3AD203B41FA5}">
                      <a16:colId xmlns:a16="http://schemas.microsoft.com/office/drawing/2014/main" val="20002"/>
                    </a:ext>
                  </a:extLst>
                </a:gridCol>
                <a:gridCol w="2052000">
                  <a:extLst>
                    <a:ext uri="{9D8B030D-6E8A-4147-A177-3AD203B41FA5}">
                      <a16:colId xmlns:a16="http://schemas.microsoft.com/office/drawing/2014/main" val="20003"/>
                    </a:ext>
                  </a:extLst>
                </a:gridCol>
                <a:gridCol w="2052000">
                  <a:extLst>
                    <a:ext uri="{9D8B030D-6E8A-4147-A177-3AD203B41FA5}">
                      <a16:colId xmlns:a16="http://schemas.microsoft.com/office/drawing/2014/main" val="20004"/>
                    </a:ext>
                  </a:extLst>
                </a:gridCol>
              </a:tblGrid>
              <a:tr h="1287957">
                <a:tc>
                  <a:txBody>
                    <a:bodyPr/>
                    <a:lstStyle/>
                    <a:p>
                      <a:pPr algn="ctr" fontAlgn="ctr"/>
                      <a:r>
                        <a:rPr lang="fr-CA" sz="1000" b="1" dirty="0" smtClean="0"/>
                        <a:t>CONCEPTUEL</a:t>
                      </a:r>
                      <a:endParaRPr lang="fr-CA" sz="1000" b="0" i="0" u="none" strike="noStrike" dirty="0">
                        <a:solidFill>
                          <a:srgbClr val="000000"/>
                        </a:solidFill>
                        <a:latin typeface="Calibri"/>
                      </a:endParaRPr>
                    </a:p>
                  </a:txBody>
                  <a:tcPr marL="7056" marR="7056" marT="7056"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gridSpan="4">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fr-CA" sz="300" b="1" i="0" u="none" strike="noStrike" dirty="0" smtClean="0">
                        <a:solidFill>
                          <a:srgbClr val="000000"/>
                        </a:solidFill>
                        <a:latin typeface="Calibri"/>
                      </a:endParaRPr>
                    </a:p>
                    <a:p>
                      <a:pPr marL="0" marR="0" indent="0" algn="ctr" defTabSz="457200" rtl="0" eaLnBrk="1" fontAlgn="ctr" latinLnBrk="0" hangingPunct="1">
                        <a:lnSpc>
                          <a:spcPct val="100000"/>
                        </a:lnSpc>
                        <a:spcBef>
                          <a:spcPts val="0"/>
                        </a:spcBef>
                        <a:spcAft>
                          <a:spcPts val="600"/>
                        </a:spcAft>
                        <a:buClrTx/>
                        <a:buSzTx/>
                        <a:buFontTx/>
                        <a:buNone/>
                        <a:tabLst/>
                        <a:defRPr/>
                      </a:pPr>
                      <a:r>
                        <a:rPr lang="fr-CA" sz="1600" b="1" i="0" u="none" strike="noStrike" dirty="0" smtClean="0">
                          <a:solidFill>
                            <a:srgbClr val="000000"/>
                          </a:solidFill>
                          <a:latin typeface="Calibri"/>
                        </a:rPr>
                        <a:t>Architecte d'Entreprise </a:t>
                      </a:r>
                    </a:p>
                    <a:p>
                      <a:pPr algn="ctr" fontAlgn="ctr"/>
                      <a:r>
                        <a:rPr lang="fr-CA" sz="1200" b="0" i="0" u="none" strike="noStrike" dirty="0" smtClean="0">
                          <a:solidFill>
                            <a:srgbClr val="000000"/>
                          </a:solidFill>
                          <a:latin typeface="Calibri"/>
                        </a:rPr>
                        <a:t>Maintient </a:t>
                      </a:r>
                      <a:r>
                        <a:rPr lang="fr-CA" sz="1200" b="0" i="0" u="none" strike="noStrike" dirty="0">
                          <a:solidFill>
                            <a:srgbClr val="000000"/>
                          </a:solidFill>
                          <a:latin typeface="Calibri"/>
                        </a:rPr>
                        <a:t>la connaissance alignée sur les objectifs et les stratégies de l’entreprise, en fonction des différentes couches </a:t>
                      </a:r>
                      <a:br>
                        <a:rPr lang="fr-CA" sz="1200" b="0" i="0" u="none" strike="noStrike" dirty="0">
                          <a:solidFill>
                            <a:srgbClr val="000000"/>
                          </a:solidFill>
                          <a:latin typeface="Calibri"/>
                        </a:rPr>
                      </a:br>
                      <a:r>
                        <a:rPr lang="fr-CA" sz="1200" b="0" i="0" u="none" strike="noStrike" dirty="0">
                          <a:solidFill>
                            <a:srgbClr val="000000"/>
                          </a:solidFill>
                          <a:latin typeface="Calibri"/>
                        </a:rPr>
                        <a:t>(Affaires, </a:t>
                      </a:r>
                      <a:r>
                        <a:rPr lang="fr-CA" sz="1200" b="0" i="0" u="none" strike="noStrike" dirty="0" smtClean="0">
                          <a:solidFill>
                            <a:srgbClr val="000000"/>
                          </a:solidFill>
                          <a:latin typeface="Calibri"/>
                        </a:rPr>
                        <a:t>Systèmes</a:t>
                      </a:r>
                      <a:r>
                        <a:rPr lang="fr-CA" sz="1200" b="0" i="0" u="none" strike="noStrike" baseline="0" dirty="0" smtClean="0">
                          <a:solidFill>
                            <a:srgbClr val="000000"/>
                          </a:solidFill>
                          <a:latin typeface="Calibri"/>
                        </a:rPr>
                        <a:t> et a</a:t>
                      </a:r>
                      <a:r>
                        <a:rPr lang="fr-CA" sz="1200" b="0" i="0" u="none" strike="noStrike" dirty="0" smtClean="0">
                          <a:solidFill>
                            <a:srgbClr val="000000"/>
                          </a:solidFill>
                          <a:latin typeface="Calibri"/>
                        </a:rPr>
                        <a:t>pplications</a:t>
                      </a:r>
                      <a:r>
                        <a:rPr lang="fr-CA" sz="1200" b="0" i="0" u="none" strike="noStrike" dirty="0">
                          <a:solidFill>
                            <a:srgbClr val="000000"/>
                          </a:solidFill>
                          <a:latin typeface="Calibri"/>
                        </a:rPr>
                        <a:t>, Information, Infrastructure et Sécurité</a:t>
                      </a:r>
                      <a:r>
                        <a:rPr lang="fr-CA" sz="1200" b="0" i="0" u="none" strike="noStrike" dirty="0" smtClean="0">
                          <a:solidFill>
                            <a:srgbClr val="000000"/>
                          </a:solidFill>
                          <a:latin typeface="Calibri"/>
                        </a:rPr>
                        <a:t>).</a:t>
                      </a:r>
                    </a:p>
                    <a:p>
                      <a:pPr algn="ctr" fontAlgn="ctr"/>
                      <a:r>
                        <a:rPr lang="fr-CA" sz="1200" b="0" i="0" u="none" strike="noStrike" dirty="0" smtClean="0">
                          <a:solidFill>
                            <a:srgbClr val="000000"/>
                          </a:solidFill>
                          <a:latin typeface="Calibri"/>
                        </a:rPr>
                        <a:t>Il participe à la définition de la </a:t>
                      </a:r>
                      <a:r>
                        <a:rPr lang="fr-CA" sz="1200" b="0" i="0" u="none" strike="noStrike" baseline="0" dirty="0" smtClean="0">
                          <a:solidFill>
                            <a:srgbClr val="000000"/>
                          </a:solidFill>
                          <a:latin typeface="Calibri"/>
                        </a:rPr>
                        <a:t> portée TI</a:t>
                      </a:r>
                      <a:r>
                        <a:rPr lang="fr-CA" sz="1200" b="0" i="0" u="none" strike="noStrike" dirty="0" smtClean="0">
                          <a:solidFill>
                            <a:srgbClr val="000000"/>
                          </a:solidFill>
                          <a:latin typeface="Calibri"/>
                        </a:rPr>
                        <a:t>, avec l’architecte de solution, à l’étape de l’étude d’opportunité.</a:t>
                      </a:r>
                    </a:p>
                    <a:p>
                      <a:pPr algn="ctr" fontAlgn="ctr"/>
                      <a:endParaRPr lang="fr-CA" sz="1200" b="0" i="0" u="none" strike="noStrike" dirty="0">
                        <a:solidFill>
                          <a:srgbClr val="000000"/>
                        </a:solidFill>
                        <a:latin typeface="Calibri"/>
                      </a:endParaRP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fr-CA"/>
                    </a:p>
                  </a:txBody>
                  <a:tcP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10000"/>
                  </a:ext>
                </a:extLst>
              </a:tr>
              <a:tr h="1399322">
                <a:tc>
                  <a:txBody>
                    <a:bodyPr/>
                    <a:lstStyle/>
                    <a:p>
                      <a:pPr algn="ctr">
                        <a:spcBef>
                          <a:spcPts val="300"/>
                        </a:spcBef>
                      </a:pPr>
                      <a:r>
                        <a:rPr lang="fr-CA" sz="1000" b="1" kern="1200" dirty="0" smtClean="0">
                          <a:solidFill>
                            <a:schemeClr val="tx1"/>
                          </a:solidFill>
                          <a:latin typeface="+mn-lt"/>
                          <a:ea typeface="+mn-ea"/>
                          <a:cs typeface="+mn-cs"/>
                        </a:rPr>
                        <a:t>LOGIQUE</a:t>
                      </a:r>
                      <a:r>
                        <a:rPr lang="fr-CA" sz="1000" b="1" dirty="0" smtClean="0"/>
                        <a:t> </a:t>
                      </a:r>
                    </a:p>
                  </a:txBody>
                  <a:tcPr marL="7056" marR="7056" marT="7056"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gridSpan="4">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fr-CA" sz="800" b="1" i="0" u="none" strike="noStrike" dirty="0" smtClean="0">
                        <a:solidFill>
                          <a:srgbClr val="000000"/>
                        </a:solidFill>
                        <a:latin typeface="Calibri"/>
                      </a:endParaRPr>
                    </a:p>
                    <a:p>
                      <a:pPr marL="0" marR="0" indent="0" algn="ctr" defTabSz="457200" rtl="0" eaLnBrk="1" fontAlgn="ctr" latinLnBrk="0" hangingPunct="1">
                        <a:lnSpc>
                          <a:spcPct val="100000"/>
                        </a:lnSpc>
                        <a:spcBef>
                          <a:spcPts val="0"/>
                        </a:spcBef>
                        <a:spcAft>
                          <a:spcPts val="400"/>
                        </a:spcAft>
                        <a:buClrTx/>
                        <a:buSzTx/>
                        <a:buFontTx/>
                        <a:buNone/>
                        <a:tabLst/>
                        <a:defRPr/>
                      </a:pPr>
                      <a:r>
                        <a:rPr lang="fr-CA" sz="1600" b="1" i="0" u="none" strike="noStrike" dirty="0" smtClean="0">
                          <a:solidFill>
                            <a:srgbClr val="000000"/>
                          </a:solidFill>
                          <a:latin typeface="Calibri"/>
                        </a:rPr>
                        <a:t>Architecte de Solution </a:t>
                      </a:r>
                    </a:p>
                    <a:p>
                      <a:pPr marL="0" marR="0" indent="0" algn="ctr" defTabSz="457200" rtl="0" eaLnBrk="1" fontAlgn="ctr" latinLnBrk="0" hangingPunct="1">
                        <a:lnSpc>
                          <a:spcPct val="100000"/>
                        </a:lnSpc>
                        <a:spcBef>
                          <a:spcPts val="0"/>
                        </a:spcBef>
                        <a:spcAft>
                          <a:spcPts val="0"/>
                        </a:spcAft>
                        <a:buClrTx/>
                        <a:buSzTx/>
                        <a:buFontTx/>
                        <a:buNone/>
                        <a:tabLst/>
                        <a:defRPr/>
                      </a:pPr>
                      <a:r>
                        <a:rPr lang="fr-CA" sz="1200" b="0" i="0" u="none" strike="noStrike" kern="1200" dirty="0" smtClean="0">
                          <a:solidFill>
                            <a:srgbClr val="000000"/>
                          </a:solidFill>
                          <a:latin typeface="Calibri"/>
                          <a:ea typeface="+mn-ea"/>
                          <a:cs typeface="+mn-cs"/>
                        </a:rPr>
                        <a:t>En collaboration avec l’analyste d’affaires, </a:t>
                      </a:r>
                      <a:r>
                        <a:rPr lang="fr-CA" sz="1200" b="0" i="0" u="none" strike="noStrike" kern="1200" baseline="0" dirty="0" smtClean="0">
                          <a:solidFill>
                            <a:srgbClr val="000000"/>
                          </a:solidFill>
                          <a:latin typeface="Calibri"/>
                          <a:ea typeface="+mn-ea"/>
                          <a:cs typeface="+mn-cs"/>
                        </a:rPr>
                        <a:t>l’architecte d’entreprise et les autres architectes ou analystes nommés au projet, t</a:t>
                      </a:r>
                      <a:r>
                        <a:rPr lang="fr-CA" sz="1200" b="0" i="0" u="none" strike="noStrike" kern="1200" dirty="0" smtClean="0">
                          <a:solidFill>
                            <a:srgbClr val="000000"/>
                          </a:solidFill>
                          <a:latin typeface="Calibri"/>
                          <a:ea typeface="+mn-ea"/>
                          <a:cs typeface="+mn-cs"/>
                        </a:rPr>
                        <a:t>raduit les</a:t>
                      </a:r>
                      <a:r>
                        <a:rPr lang="fr-CA" sz="1200" b="0" i="0" u="none" strike="noStrike" kern="1200" baseline="0" dirty="0" smtClean="0">
                          <a:solidFill>
                            <a:srgbClr val="000000"/>
                          </a:solidFill>
                          <a:latin typeface="Calibri"/>
                          <a:ea typeface="+mn-ea"/>
                          <a:cs typeface="+mn-cs"/>
                        </a:rPr>
                        <a:t> besoins d’affaires en besoins TI (fonctionnels et non fonctionnels), en tenant compte des différentes perspectives de la solution, soit les systèmes, les données, l’infrastructure et la sécurité. S’assure que la solution proposée est alignée à la cible d’entreprise, qu’elle est réalisable et bien exécutée durant tout le cycle de livraison. C</a:t>
                      </a:r>
                      <a:r>
                        <a:rPr lang="fr-CA" sz="1200" b="0" i="0" u="none" strike="noStrike" dirty="0" smtClean="0">
                          <a:solidFill>
                            <a:srgbClr val="000000"/>
                          </a:solidFill>
                          <a:latin typeface="Calibri"/>
                        </a:rPr>
                        <a:t>ommunique les changements non</a:t>
                      </a:r>
                      <a:r>
                        <a:rPr lang="fr-CA" sz="1200" b="0" i="0" u="none" strike="noStrike" baseline="0" dirty="0" smtClean="0">
                          <a:solidFill>
                            <a:srgbClr val="000000"/>
                          </a:solidFill>
                          <a:latin typeface="Calibri"/>
                        </a:rPr>
                        <a:t> </a:t>
                      </a:r>
                      <a:r>
                        <a:rPr lang="fr-CA" sz="1200" b="0" i="0" u="none" strike="noStrike" dirty="0" smtClean="0">
                          <a:solidFill>
                            <a:srgbClr val="000000"/>
                          </a:solidFill>
                          <a:latin typeface="Calibri"/>
                        </a:rPr>
                        <a:t>planifiés à la solution.</a:t>
                      </a:r>
                      <a:endParaRPr lang="fr-CA" sz="1200" b="0" i="0" u="none" strike="noStrike" kern="1200" dirty="0" smtClean="0">
                        <a:solidFill>
                          <a:srgbClr val="000000"/>
                        </a:solidFill>
                        <a:latin typeface="Calibri"/>
                        <a:ea typeface="+mn-ea"/>
                        <a:cs typeface="+mn-cs"/>
                      </a:endParaRP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fr-CA" sz="1400" b="1" i="0" u="none" strike="noStrike" dirty="0">
                        <a:solidFill>
                          <a:srgbClr val="000000"/>
                        </a:solidFill>
                        <a:latin typeface="Calibri"/>
                      </a:endParaRP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fr-CA" sz="1400" b="1" i="0" u="none" strike="noStrike" dirty="0">
                        <a:solidFill>
                          <a:srgbClr val="000000"/>
                        </a:solidFill>
                        <a:latin typeface="Calibri"/>
                      </a:endParaRP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fontAlgn="ctr"/>
                      <a:endParaRPr lang="fr-CA" sz="1400" b="1" i="0" u="none" strike="noStrike" dirty="0">
                        <a:solidFill>
                          <a:srgbClr val="000000"/>
                        </a:solidFill>
                        <a:latin typeface="Calibri"/>
                      </a:endParaRP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9159">
                <a:tc row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fr-CA" sz="1000" b="1" dirty="0" smtClean="0"/>
                        <a:t>PHYSIQUE</a:t>
                      </a:r>
                    </a:p>
                  </a:txBody>
                  <a:tcPr marL="7056" marR="7056" marT="7056"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fr-CA" sz="1400" b="1" i="0" u="none" strike="noStrike" dirty="0">
                          <a:solidFill>
                            <a:srgbClr val="000000"/>
                          </a:solidFill>
                          <a:latin typeface="Calibri"/>
                        </a:rPr>
                        <a:t>Architecte </a:t>
                      </a:r>
                      <a:br>
                        <a:rPr lang="fr-CA" sz="1400" b="1" i="0" u="none" strike="noStrike" dirty="0">
                          <a:solidFill>
                            <a:srgbClr val="000000"/>
                          </a:solidFill>
                          <a:latin typeface="Calibri"/>
                        </a:rPr>
                      </a:br>
                      <a:r>
                        <a:rPr lang="fr-CA" sz="1400" b="1" i="0" u="none" strike="noStrike" dirty="0">
                          <a:solidFill>
                            <a:srgbClr val="000000"/>
                          </a:solidFill>
                          <a:latin typeface="Calibri"/>
                        </a:rPr>
                        <a:t>Système </a:t>
                      </a: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CA" sz="1400" b="1" i="0" u="none" strike="noStrike" dirty="0">
                          <a:solidFill>
                            <a:srgbClr val="000000"/>
                          </a:solidFill>
                          <a:latin typeface="Calibri"/>
                        </a:rPr>
                        <a:t>Architecte </a:t>
                      </a:r>
                      <a:br>
                        <a:rPr lang="fr-CA" sz="1400" b="1" i="0" u="none" strike="noStrike" dirty="0">
                          <a:solidFill>
                            <a:srgbClr val="000000"/>
                          </a:solidFill>
                          <a:latin typeface="Calibri"/>
                        </a:rPr>
                      </a:br>
                      <a:r>
                        <a:rPr lang="fr-CA" sz="1400" b="1" i="0" u="none" strike="noStrike" dirty="0">
                          <a:solidFill>
                            <a:srgbClr val="000000"/>
                          </a:solidFill>
                          <a:latin typeface="Calibri"/>
                        </a:rPr>
                        <a:t>Données</a:t>
                      </a: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CA" sz="1400" b="1" i="0" u="none" strike="noStrike" dirty="0" smtClean="0">
                          <a:solidFill>
                            <a:srgbClr val="000000"/>
                          </a:solidFill>
                          <a:latin typeface="Calibri"/>
                        </a:rPr>
                        <a:t>Architecte</a:t>
                      </a:r>
                      <a:endParaRPr lang="fr-CA" sz="1800" b="1" i="0" u="none" strike="noStrike" dirty="0" smtClean="0">
                        <a:solidFill>
                          <a:srgbClr val="000000"/>
                        </a:solidFill>
                        <a:latin typeface="Calibri"/>
                      </a:endParaRPr>
                    </a:p>
                    <a:p>
                      <a:pPr algn="ctr" fontAlgn="ctr"/>
                      <a:r>
                        <a:rPr lang="fr-CA" sz="1400" b="1" i="0" u="none" strike="noStrike" dirty="0" smtClean="0">
                          <a:solidFill>
                            <a:srgbClr val="000000"/>
                          </a:solidFill>
                          <a:latin typeface="Calibri"/>
                        </a:rPr>
                        <a:t>Infrastructure </a:t>
                      </a:r>
                      <a:endParaRPr lang="fr-CA" sz="1400" b="1" i="0" u="none" strike="noStrike" dirty="0">
                        <a:solidFill>
                          <a:srgbClr val="000000"/>
                        </a:solidFill>
                        <a:latin typeface="Calibri"/>
                      </a:endParaRP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fr-CA" sz="1400" b="1" i="0" u="none" strike="noStrike" dirty="0">
                          <a:solidFill>
                            <a:srgbClr val="000000"/>
                          </a:solidFill>
                          <a:latin typeface="Calibri"/>
                        </a:rPr>
                        <a:t>Architecte </a:t>
                      </a:r>
                      <a:br>
                        <a:rPr lang="fr-CA" sz="1400" b="1" i="0" u="none" strike="noStrike" dirty="0">
                          <a:solidFill>
                            <a:srgbClr val="000000"/>
                          </a:solidFill>
                          <a:latin typeface="Calibri"/>
                        </a:rPr>
                      </a:br>
                      <a:r>
                        <a:rPr lang="fr-CA" sz="1400" b="1" i="0" u="none" strike="noStrike" dirty="0">
                          <a:solidFill>
                            <a:srgbClr val="000000"/>
                          </a:solidFill>
                          <a:latin typeface="Calibri"/>
                        </a:rPr>
                        <a:t>Sécurité </a:t>
                      </a:r>
                    </a:p>
                  </a:txBody>
                  <a:tcPr marL="7056" marR="7056" marT="7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1720094">
                <a:tc vMerge="1">
                  <a:txBody>
                    <a:bodyPr/>
                    <a:lstStyle/>
                    <a:p>
                      <a:pPr algn="ctr" fontAlgn="t"/>
                      <a:endParaRPr lang="fr-CA" sz="1000" b="0" i="0" u="none" strike="noStrike" dirty="0">
                        <a:solidFill>
                          <a:srgbClr val="000000"/>
                        </a:solidFill>
                        <a:latin typeface="Calibri"/>
                      </a:endParaRPr>
                    </a:p>
                  </a:txBody>
                  <a:tcPr marL="127000" marR="7056" marT="70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fr-CA" sz="1200" b="0" i="0" u="none" strike="noStrike" dirty="0" smtClean="0">
                          <a:solidFill>
                            <a:srgbClr val="000000"/>
                          </a:solidFill>
                          <a:latin typeface="Calibri"/>
                        </a:rPr>
                        <a:t>Identifie</a:t>
                      </a:r>
                      <a:r>
                        <a:rPr lang="fr-CA" sz="1200" b="0" i="0" u="none" strike="noStrike" baseline="0" dirty="0" smtClean="0">
                          <a:solidFill>
                            <a:srgbClr val="000000"/>
                          </a:solidFill>
                          <a:latin typeface="Calibri"/>
                        </a:rPr>
                        <a:t> les changements </a:t>
                      </a:r>
                    </a:p>
                    <a:p>
                      <a:pPr algn="ctr" fontAlgn="t"/>
                      <a:r>
                        <a:rPr lang="fr-CA" sz="1200" b="0" i="0" u="none" strike="noStrike" baseline="0" dirty="0" smtClean="0">
                          <a:solidFill>
                            <a:srgbClr val="000000"/>
                          </a:solidFill>
                          <a:latin typeface="Calibri"/>
                        </a:rPr>
                        <a:t>aux applications, m</a:t>
                      </a:r>
                      <a:r>
                        <a:rPr lang="fr-CA" sz="1200" b="0" i="0" u="none" strike="noStrike" dirty="0" smtClean="0">
                          <a:solidFill>
                            <a:srgbClr val="000000"/>
                          </a:solidFill>
                          <a:latin typeface="Calibri"/>
                        </a:rPr>
                        <a:t>aximise la réutilisation</a:t>
                      </a:r>
                      <a:r>
                        <a:rPr lang="fr-CA" sz="1200" b="0" i="0" u="none" strike="noStrike" baseline="0" dirty="0" smtClean="0">
                          <a:solidFill>
                            <a:srgbClr val="000000"/>
                          </a:solidFill>
                          <a:latin typeface="Calibri"/>
                        </a:rPr>
                        <a:t> et implante les échanges de données e</a:t>
                      </a:r>
                      <a:r>
                        <a:rPr lang="fr-CA" sz="1200" b="0" i="0" u="none" strike="noStrike" dirty="0" smtClean="0">
                          <a:solidFill>
                            <a:srgbClr val="000000"/>
                          </a:solidFill>
                          <a:latin typeface="Calibri"/>
                        </a:rPr>
                        <a:t>ntre applications tout en gérant</a:t>
                      </a:r>
                      <a:r>
                        <a:rPr lang="fr-CA" sz="1200" b="0" i="0" u="none" strike="noStrike" baseline="0" dirty="0" smtClean="0">
                          <a:solidFill>
                            <a:srgbClr val="000000"/>
                          </a:solidFill>
                          <a:latin typeface="Calibri"/>
                        </a:rPr>
                        <a:t>  </a:t>
                      </a:r>
                    </a:p>
                    <a:p>
                      <a:pPr algn="ctr" fontAlgn="t"/>
                      <a:r>
                        <a:rPr lang="fr-CA" sz="1200" b="0" i="0" u="none" strike="noStrike" baseline="0" dirty="0" smtClean="0">
                          <a:solidFill>
                            <a:srgbClr val="000000"/>
                          </a:solidFill>
                          <a:latin typeface="Calibri"/>
                        </a:rPr>
                        <a:t>la f</a:t>
                      </a:r>
                      <a:r>
                        <a:rPr lang="fr-CA" sz="1200" b="0" i="0" u="none" strike="noStrike" dirty="0" smtClean="0">
                          <a:solidFill>
                            <a:srgbClr val="000000"/>
                          </a:solidFill>
                          <a:latin typeface="Calibri"/>
                        </a:rPr>
                        <a:t>acilité d’utilisation.</a:t>
                      </a:r>
                      <a:endParaRPr lang="fr-CA" sz="1200" b="0" i="0" u="none" strike="noStrike" dirty="0">
                        <a:solidFill>
                          <a:srgbClr val="000000"/>
                        </a:solidFill>
                        <a:latin typeface="Calibri"/>
                      </a:endParaRPr>
                    </a:p>
                  </a:txBody>
                  <a:tcPr marL="127000" marR="7056" marT="70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marL="0" indent="0" algn="ctr" fontAlgn="t"/>
                      <a:r>
                        <a:rPr lang="fr-CA" sz="1200" b="0" i="0" u="none" strike="noStrike" dirty="0" smtClean="0">
                          <a:solidFill>
                            <a:srgbClr val="000000"/>
                          </a:solidFill>
                          <a:latin typeface="Calibri"/>
                        </a:rPr>
                        <a:t>Organise les données en ma</a:t>
                      </a:r>
                      <a:r>
                        <a:rPr lang="fr-CA" sz="1200" b="0" i="0" u="none" strike="noStrike" baseline="0" dirty="0" smtClean="0">
                          <a:solidFill>
                            <a:srgbClr val="000000"/>
                          </a:solidFill>
                          <a:latin typeface="Calibri"/>
                        </a:rPr>
                        <a:t>ximisant la réutilisation </a:t>
                      </a:r>
                    </a:p>
                    <a:p>
                      <a:pPr marL="0" indent="0" algn="ctr" fontAlgn="t"/>
                      <a:r>
                        <a:rPr lang="fr-CA" sz="1200" b="0" i="0" u="none" strike="noStrike" baseline="0" dirty="0" smtClean="0">
                          <a:solidFill>
                            <a:srgbClr val="000000"/>
                          </a:solidFill>
                          <a:latin typeface="Calibri"/>
                        </a:rPr>
                        <a:t>et  </a:t>
                      </a:r>
                      <a:r>
                        <a:rPr lang="fr-CA" sz="1200" b="0" i="0" u="none" strike="noStrike" dirty="0" smtClean="0">
                          <a:solidFill>
                            <a:srgbClr val="000000"/>
                          </a:solidFill>
                          <a:latin typeface="Calibri"/>
                        </a:rPr>
                        <a:t>en minimisant </a:t>
                      </a:r>
                      <a:r>
                        <a:rPr lang="fr-CA" sz="1200" b="0" i="0" u="none" strike="noStrike" dirty="0">
                          <a:solidFill>
                            <a:srgbClr val="000000"/>
                          </a:solidFill>
                          <a:latin typeface="Calibri"/>
                        </a:rPr>
                        <a:t>les </a:t>
                      </a:r>
                      <a:endParaRPr lang="fr-CA" sz="1200" b="0" i="0" u="none" strike="noStrike" dirty="0" smtClean="0">
                        <a:solidFill>
                          <a:srgbClr val="000000"/>
                        </a:solidFill>
                        <a:latin typeface="Calibri"/>
                      </a:endParaRPr>
                    </a:p>
                    <a:p>
                      <a:pPr marL="0" indent="0" algn="ctr" fontAlgn="t"/>
                      <a:r>
                        <a:rPr lang="fr-CA" sz="1200" b="0" i="0" u="none" strike="noStrike" dirty="0" smtClean="0">
                          <a:solidFill>
                            <a:srgbClr val="000000"/>
                          </a:solidFill>
                          <a:latin typeface="Calibri"/>
                        </a:rPr>
                        <a:t>Impacts et les enjeux</a:t>
                      </a:r>
                    </a:p>
                    <a:p>
                      <a:pPr marL="0" indent="0" algn="ctr" fontAlgn="t"/>
                      <a:r>
                        <a:rPr lang="fr-CA" sz="1200" b="0" i="0" u="none" strike="noStrike" dirty="0" smtClean="0">
                          <a:solidFill>
                            <a:srgbClr val="000000"/>
                          </a:solidFill>
                          <a:latin typeface="Calibri"/>
                        </a:rPr>
                        <a:t>pour </a:t>
                      </a:r>
                      <a:r>
                        <a:rPr lang="fr-CA" sz="1200" b="0" i="0" u="none" strike="noStrike" dirty="0">
                          <a:solidFill>
                            <a:srgbClr val="000000"/>
                          </a:solidFill>
                          <a:latin typeface="Calibri"/>
                        </a:rPr>
                        <a:t>le projet et </a:t>
                      </a:r>
                      <a:r>
                        <a:rPr lang="fr-CA" sz="1200" b="0" i="0" u="none" strike="noStrike" dirty="0" smtClean="0">
                          <a:solidFill>
                            <a:srgbClr val="000000"/>
                          </a:solidFill>
                          <a:latin typeface="Calibri"/>
                        </a:rPr>
                        <a:t>pour l’entreprise</a:t>
                      </a:r>
                      <a:r>
                        <a:rPr lang="fr-CA" sz="1200" b="0" i="0" u="none" strike="noStrike" dirty="0">
                          <a:solidFill>
                            <a:srgbClr val="000000"/>
                          </a:solidFill>
                          <a:latin typeface="Calibri"/>
                        </a:rPr>
                        <a:t>.</a:t>
                      </a:r>
                    </a:p>
                  </a:txBody>
                  <a:tcPr marL="127000" marR="7056" marT="70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fr-CA" sz="1200" b="0" i="0" u="none" strike="noStrike" dirty="0" smtClean="0">
                          <a:solidFill>
                            <a:srgbClr val="000000"/>
                          </a:solidFill>
                          <a:latin typeface="Calibri"/>
                        </a:rPr>
                        <a:t>Maximise </a:t>
                      </a:r>
                      <a:r>
                        <a:rPr lang="fr-CA" sz="1200" b="0" i="0" u="none" strike="noStrike" dirty="0">
                          <a:solidFill>
                            <a:srgbClr val="000000"/>
                          </a:solidFill>
                          <a:latin typeface="Calibri"/>
                        </a:rPr>
                        <a:t>la réutilisation, </a:t>
                      </a:r>
                      <a:endParaRPr lang="fr-CA" sz="1200" b="0" i="0" u="none" strike="noStrike" dirty="0" smtClean="0">
                        <a:solidFill>
                          <a:srgbClr val="000000"/>
                        </a:solidFill>
                        <a:latin typeface="Calibri"/>
                      </a:endParaRPr>
                    </a:p>
                    <a:p>
                      <a:pPr algn="ctr" fontAlgn="t">
                        <a:tabLst/>
                      </a:pPr>
                      <a:r>
                        <a:rPr lang="fr-CA" sz="1200" b="0" i="0" u="none" strike="noStrike" dirty="0" smtClean="0">
                          <a:solidFill>
                            <a:srgbClr val="000000"/>
                          </a:solidFill>
                          <a:latin typeface="Calibri"/>
                        </a:rPr>
                        <a:t>la standardisation</a:t>
                      </a:r>
                      <a:r>
                        <a:rPr lang="fr-CA" sz="1200" b="0" i="0" u="none" strike="noStrike" baseline="0" dirty="0" smtClean="0">
                          <a:solidFill>
                            <a:srgbClr val="000000"/>
                          </a:solidFill>
                          <a:latin typeface="Calibri"/>
                        </a:rPr>
                        <a:t> et</a:t>
                      </a:r>
                      <a:endParaRPr lang="fr-CA" sz="1200" b="0" i="0" u="none" strike="noStrike" dirty="0" smtClean="0">
                        <a:solidFill>
                          <a:srgbClr val="000000"/>
                        </a:solidFill>
                        <a:latin typeface="Calibri"/>
                      </a:endParaRPr>
                    </a:p>
                    <a:p>
                      <a:pPr algn="ctr" fontAlgn="t">
                        <a:tabLst/>
                      </a:pPr>
                      <a:r>
                        <a:rPr lang="fr-CA" sz="1200" b="0" i="0" u="none" strike="noStrike" dirty="0" smtClean="0">
                          <a:solidFill>
                            <a:srgbClr val="000000"/>
                          </a:solidFill>
                          <a:latin typeface="Calibri"/>
                        </a:rPr>
                        <a:t>la </a:t>
                      </a:r>
                      <a:r>
                        <a:rPr lang="fr-CA" sz="1200" b="0" i="0" u="none" strike="noStrike" dirty="0">
                          <a:solidFill>
                            <a:srgbClr val="000000"/>
                          </a:solidFill>
                          <a:latin typeface="Calibri"/>
                        </a:rPr>
                        <a:t>maintenance </a:t>
                      </a:r>
                      <a:r>
                        <a:rPr lang="fr-CA" sz="1200" b="0" i="0" u="none" strike="noStrike" dirty="0" smtClean="0">
                          <a:solidFill>
                            <a:srgbClr val="000000"/>
                          </a:solidFill>
                          <a:latin typeface="Calibri"/>
                        </a:rPr>
                        <a:t>pour </a:t>
                      </a:r>
                    </a:p>
                    <a:p>
                      <a:pPr algn="ctr" fontAlgn="t">
                        <a:tabLst/>
                      </a:pPr>
                      <a:r>
                        <a:rPr lang="fr-CA" sz="1200" b="0" i="0" u="none" strike="noStrike" dirty="0" smtClean="0">
                          <a:solidFill>
                            <a:srgbClr val="000000"/>
                          </a:solidFill>
                          <a:latin typeface="Calibri"/>
                        </a:rPr>
                        <a:t>faciliter et réduire</a:t>
                      </a:r>
                      <a:r>
                        <a:rPr lang="fr-CA" sz="1200" b="0" i="0" u="none" strike="noStrike" baseline="0" dirty="0" smtClean="0">
                          <a:solidFill>
                            <a:srgbClr val="000000"/>
                          </a:solidFill>
                          <a:latin typeface="Calibri"/>
                        </a:rPr>
                        <a:t> </a:t>
                      </a:r>
                      <a:r>
                        <a:rPr lang="fr-CA" sz="1200" b="0" i="0" u="none" strike="noStrike" dirty="0" smtClean="0">
                          <a:solidFill>
                            <a:srgbClr val="000000"/>
                          </a:solidFill>
                          <a:latin typeface="Calibri"/>
                        </a:rPr>
                        <a:t>les </a:t>
                      </a:r>
                    </a:p>
                    <a:p>
                      <a:pPr algn="ctr" fontAlgn="t">
                        <a:tabLst/>
                      </a:pPr>
                      <a:r>
                        <a:rPr lang="fr-CA" sz="1200" b="0" i="0" u="none" strike="noStrike" dirty="0" smtClean="0">
                          <a:solidFill>
                            <a:srgbClr val="000000"/>
                          </a:solidFill>
                          <a:latin typeface="Calibri"/>
                        </a:rPr>
                        <a:t>impacts sur les opérations</a:t>
                      </a:r>
                      <a:r>
                        <a:rPr lang="fr-CA" sz="1200" b="0" i="0" u="none" strike="noStrike" dirty="0">
                          <a:solidFill>
                            <a:srgbClr val="000000"/>
                          </a:solidFill>
                          <a:latin typeface="Calibri"/>
                        </a:rPr>
                        <a:t>.</a:t>
                      </a:r>
                    </a:p>
                  </a:txBody>
                  <a:tcPr marL="127000" marR="7056" marT="70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fr-CA" sz="1200" b="0" i="0" u="none" strike="noStrike" dirty="0" smtClean="0">
                          <a:solidFill>
                            <a:srgbClr val="000000"/>
                          </a:solidFill>
                          <a:latin typeface="Calibri"/>
                        </a:rPr>
                        <a:t>Minimise </a:t>
                      </a:r>
                      <a:r>
                        <a:rPr lang="fr-CA" sz="1200" b="0" i="0" u="none" strike="noStrike" dirty="0">
                          <a:solidFill>
                            <a:srgbClr val="000000"/>
                          </a:solidFill>
                          <a:latin typeface="Calibri"/>
                        </a:rPr>
                        <a:t>les impacts </a:t>
                      </a:r>
                      <a:endParaRPr lang="fr-CA" sz="1200" b="0" i="0" u="none" strike="noStrike" dirty="0" smtClean="0">
                        <a:solidFill>
                          <a:srgbClr val="000000"/>
                        </a:solidFill>
                        <a:latin typeface="Calibri"/>
                      </a:endParaRPr>
                    </a:p>
                    <a:p>
                      <a:pPr algn="ctr" fontAlgn="t"/>
                      <a:r>
                        <a:rPr lang="fr-CA" sz="1200" b="0" i="0" u="none" strike="noStrike" dirty="0" smtClean="0">
                          <a:solidFill>
                            <a:srgbClr val="000000"/>
                          </a:solidFill>
                          <a:latin typeface="Calibri"/>
                        </a:rPr>
                        <a:t>et les enjeux </a:t>
                      </a:r>
                      <a:r>
                        <a:rPr lang="fr-CA" sz="1200" b="0" i="0" u="none" strike="noStrike" dirty="0">
                          <a:solidFill>
                            <a:srgbClr val="000000"/>
                          </a:solidFill>
                          <a:latin typeface="Calibri"/>
                        </a:rPr>
                        <a:t>de sécurité </a:t>
                      </a:r>
                      <a:endParaRPr lang="fr-CA" sz="1200" b="0" i="0" u="none" strike="noStrike" dirty="0" smtClean="0">
                        <a:solidFill>
                          <a:srgbClr val="000000"/>
                        </a:solidFill>
                        <a:latin typeface="Calibri"/>
                      </a:endParaRPr>
                    </a:p>
                    <a:p>
                      <a:pPr algn="ctr" fontAlgn="t"/>
                      <a:r>
                        <a:rPr lang="fr-CA" sz="1200" b="0" i="0" u="none" strike="noStrike" dirty="0" smtClean="0">
                          <a:solidFill>
                            <a:srgbClr val="000000"/>
                          </a:solidFill>
                          <a:latin typeface="Calibri"/>
                        </a:rPr>
                        <a:t>pour </a:t>
                      </a:r>
                      <a:r>
                        <a:rPr lang="fr-CA" sz="1200" b="0" i="0" u="none" strike="noStrike" dirty="0">
                          <a:solidFill>
                            <a:srgbClr val="000000"/>
                          </a:solidFill>
                          <a:latin typeface="Calibri"/>
                        </a:rPr>
                        <a:t>le projet et </a:t>
                      </a:r>
                      <a:r>
                        <a:rPr lang="fr-CA" sz="1200" b="0" i="0" u="none" strike="noStrike" dirty="0" smtClean="0">
                          <a:solidFill>
                            <a:srgbClr val="000000"/>
                          </a:solidFill>
                          <a:latin typeface="Calibri"/>
                        </a:rPr>
                        <a:t>tout en gérant les risques</a:t>
                      </a:r>
                      <a:r>
                        <a:rPr lang="fr-CA" sz="1200" b="0" i="0" u="none" strike="noStrike" baseline="0" dirty="0" smtClean="0">
                          <a:solidFill>
                            <a:srgbClr val="000000"/>
                          </a:solidFill>
                          <a:latin typeface="Calibri"/>
                        </a:rPr>
                        <a:t> </a:t>
                      </a:r>
                      <a:r>
                        <a:rPr lang="fr-CA" sz="1200" b="0" i="0" u="none" strike="noStrike" dirty="0" smtClean="0">
                          <a:solidFill>
                            <a:srgbClr val="000000"/>
                          </a:solidFill>
                          <a:latin typeface="Calibri"/>
                        </a:rPr>
                        <a:t>pour </a:t>
                      </a:r>
                      <a:r>
                        <a:rPr lang="fr-CA" sz="1200" b="0" i="0" u="none" strike="noStrike" dirty="0">
                          <a:solidFill>
                            <a:srgbClr val="000000"/>
                          </a:solidFill>
                          <a:latin typeface="Calibri"/>
                        </a:rPr>
                        <a:t>l’entreprise.</a:t>
                      </a:r>
                    </a:p>
                  </a:txBody>
                  <a:tcPr marL="127000" marR="7056" marT="70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pSp>
        <p:nvGrpSpPr>
          <p:cNvPr id="2" name="Groupe 18"/>
          <p:cNvGrpSpPr>
            <a:grpSpLocks/>
          </p:cNvGrpSpPr>
          <p:nvPr/>
        </p:nvGrpSpPr>
        <p:grpSpPr bwMode="auto">
          <a:xfrm>
            <a:off x="706438" y="2165833"/>
            <a:ext cx="7937500" cy="4075112"/>
            <a:chOff x="706091" y="1893759"/>
            <a:chExt cx="7938069" cy="4075572"/>
          </a:xfrm>
        </p:grpSpPr>
        <p:sp>
          <p:nvSpPr>
            <p:cNvPr id="24584" name="Rectangle 12"/>
            <p:cNvSpPr>
              <a:spLocks noChangeArrowheads="1"/>
            </p:cNvSpPr>
            <p:nvPr/>
          </p:nvSpPr>
          <p:spPr bwMode="auto">
            <a:xfrm>
              <a:off x="706091" y="5507666"/>
              <a:ext cx="7938069" cy="461665"/>
            </a:xfrm>
            <a:prstGeom prst="rect">
              <a:avLst/>
            </a:prstGeom>
            <a:solidFill>
              <a:schemeClr val="bg1"/>
            </a:solidFill>
            <a:ln w="9525">
              <a:noFill/>
              <a:miter lim="800000"/>
              <a:headEnd/>
              <a:tailEnd/>
            </a:ln>
          </p:spPr>
          <p:txBody>
            <a:bodyPr>
              <a:spAutoFit/>
            </a:bodyPr>
            <a:lstStyle/>
            <a:p>
              <a:pPr algn="ctr"/>
              <a:r>
                <a:rPr lang="fr-CA" sz="1200">
                  <a:latin typeface="Calibri" pitchFamily="34" charset="0"/>
                  <a:cs typeface="Calibri" pitchFamily="34" charset="0"/>
                </a:rPr>
                <a:t>Ces architectes travaillent de concert avec l’architecte de solution dans la définition détaillée des impacts et des </a:t>
              </a:r>
            </a:p>
            <a:p>
              <a:pPr algn="ctr"/>
              <a:r>
                <a:rPr lang="fr-CA" sz="1200">
                  <a:latin typeface="Calibri" pitchFamily="34" charset="0"/>
                  <a:cs typeface="Calibri" pitchFamily="34" charset="0"/>
                </a:rPr>
                <a:t>changements aux applications et systèmes, à l’information, à la sécurité, aux infrastructures et aux technologies. </a:t>
              </a:r>
            </a:p>
          </p:txBody>
        </p:sp>
        <p:sp>
          <p:nvSpPr>
            <p:cNvPr id="30" name="Double flèche horizontale 29"/>
            <p:cNvSpPr/>
            <p:nvPr/>
          </p:nvSpPr>
          <p:spPr>
            <a:xfrm>
              <a:off x="1128396" y="1893759"/>
              <a:ext cx="7075994" cy="484242"/>
            </a:xfrm>
            <a:prstGeom prst="leftRightArrow">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fr-CA" sz="1400" b="1" dirty="0">
                  <a:solidFill>
                    <a:schemeClr val="accent1">
                      <a:lumMod val="75000"/>
                    </a:schemeClr>
                  </a:solidFill>
                  <a:effectLst>
                    <a:outerShdw blurRad="38100" dist="38100" dir="2700000" algn="tl">
                      <a:srgbClr val="000000">
                        <a:alpha val="43137"/>
                      </a:srgbClr>
                    </a:outerShdw>
                  </a:effectLst>
                </a:rPr>
                <a:t>Vision transversale</a:t>
              </a:r>
            </a:p>
          </p:txBody>
        </p:sp>
        <p:sp>
          <p:nvSpPr>
            <p:cNvPr id="36" name="Double flèche horizontale 35"/>
            <p:cNvSpPr/>
            <p:nvPr/>
          </p:nvSpPr>
          <p:spPr>
            <a:xfrm rot="16200000">
              <a:off x="3701878" y="4270525"/>
              <a:ext cx="1956021" cy="517562"/>
            </a:xfrm>
            <a:prstGeom prst="leftRightArrow">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fr-CA" sz="1050" b="1" dirty="0">
                  <a:solidFill>
                    <a:schemeClr val="accent1">
                      <a:lumMod val="50000"/>
                    </a:schemeClr>
                  </a:solidFill>
                  <a:effectLst>
                    <a:outerShdw blurRad="38100" dist="38100" dir="2700000" algn="tl">
                      <a:srgbClr val="000000">
                        <a:alpha val="43137"/>
                      </a:srgbClr>
                    </a:outerShdw>
                  </a:effectLst>
                </a:rPr>
                <a:t>Apport vertical</a:t>
              </a:r>
            </a:p>
          </p:txBody>
        </p:sp>
      </p:grpSp>
      <p:sp>
        <p:nvSpPr>
          <p:cNvPr id="10" name="Rectangle 3"/>
          <p:cNvSpPr txBox="1">
            <a:spLocks noChangeArrowheads="1"/>
          </p:cNvSpPr>
          <p:nvPr/>
        </p:nvSpPr>
        <p:spPr bwMode="auto">
          <a:xfrm>
            <a:off x="323850" y="332482"/>
            <a:ext cx="8229600" cy="8642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fr-CA" sz="2400" b="0" i="0" u="none" strike="noStrike" kern="0" cap="none" spc="0" normalizeH="0" baseline="0" noProof="0" dirty="0" smtClean="0">
                <a:ln>
                  <a:noFill/>
                </a:ln>
                <a:solidFill>
                  <a:schemeClr val="tx1"/>
                </a:solidFill>
                <a:effectLst/>
                <a:uLnTx/>
                <a:uFillTx/>
                <a:latin typeface="+mj-lt"/>
                <a:ea typeface="+mj-ea"/>
                <a:cs typeface="+mj-cs"/>
              </a:rPr>
              <a:t>Différents types de rôle d’architecte</a:t>
            </a:r>
            <a:endParaRPr kumimoji="0" lang="fr-CA" sz="24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a:xfrm>
            <a:off x="457200" y="260648"/>
            <a:ext cx="8219256" cy="778098"/>
          </a:xfrm>
        </p:spPr>
        <p:txBody>
          <a:bodyPr/>
          <a:lstStyle/>
          <a:p>
            <a:pPr lvl="0">
              <a:defRPr/>
            </a:pPr>
            <a:r>
              <a:rPr lang="fr-CA" dirty="0" smtClean="0"/>
              <a:t>Les bénéfices de l’architecture d’entreprise</a:t>
            </a:r>
            <a:endParaRPr lang="en-US" dirty="0"/>
          </a:p>
        </p:txBody>
      </p:sp>
      <p:sp>
        <p:nvSpPr>
          <p:cNvPr id="29" name="Rectangle 28"/>
          <p:cNvSpPr/>
          <p:nvPr/>
        </p:nvSpPr>
        <p:spPr>
          <a:xfrm>
            <a:off x="395536" y="3998224"/>
            <a:ext cx="2626676" cy="610452"/>
          </a:xfrm>
          <a:prstGeom prst="rect">
            <a:avLst/>
          </a:prstGeom>
          <a:solidFill>
            <a:srgbClr val="FFC00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CA" sz="1600" b="1" i="1" dirty="0" smtClean="0"/>
              <a:t>Intégration</a:t>
            </a:r>
            <a:endParaRPr lang="fr-CA" sz="1600" b="1" i="1" dirty="0"/>
          </a:p>
        </p:txBody>
      </p:sp>
      <p:sp>
        <p:nvSpPr>
          <p:cNvPr id="30" name="Rectangle 29"/>
          <p:cNvSpPr/>
          <p:nvPr/>
        </p:nvSpPr>
        <p:spPr>
          <a:xfrm>
            <a:off x="395536" y="3283844"/>
            <a:ext cx="2626676" cy="610452"/>
          </a:xfrm>
          <a:prstGeom prst="rect">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CA" sz="1600" b="1" i="1" dirty="0" smtClean="0"/>
              <a:t>Lien affaires - TI</a:t>
            </a:r>
            <a:endParaRPr lang="fr-CA" sz="1600" b="1" i="1" dirty="0"/>
          </a:p>
        </p:txBody>
      </p:sp>
      <p:sp>
        <p:nvSpPr>
          <p:cNvPr id="31" name="Rectangle 30"/>
          <p:cNvSpPr/>
          <p:nvPr/>
        </p:nvSpPr>
        <p:spPr>
          <a:xfrm>
            <a:off x="395536" y="4712604"/>
            <a:ext cx="2626676" cy="610452"/>
          </a:xfrm>
          <a:prstGeom prst="rect">
            <a:avLst/>
          </a:prstGeom>
          <a:solidFill>
            <a:srgbClr val="FFFF0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CA" sz="1600" b="1" i="1" dirty="0" smtClean="0"/>
              <a:t>Gestion de l’information</a:t>
            </a:r>
            <a:endParaRPr lang="fr-CA" sz="1600" b="1" i="1" dirty="0"/>
          </a:p>
        </p:txBody>
      </p:sp>
      <p:sp>
        <p:nvSpPr>
          <p:cNvPr id="32" name="Rectangle 31"/>
          <p:cNvSpPr/>
          <p:nvPr/>
        </p:nvSpPr>
        <p:spPr>
          <a:xfrm>
            <a:off x="395536" y="5459474"/>
            <a:ext cx="2626676" cy="610452"/>
          </a:xfrm>
          <a:prstGeom prst="rect">
            <a:avLst/>
          </a:prstGeom>
          <a:solidFill>
            <a:schemeClr val="accent2">
              <a:lumMod val="60000"/>
              <a:lumOff val="4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CA" sz="1600" b="1" i="1" dirty="0" smtClean="0"/>
              <a:t>Technologies</a:t>
            </a:r>
            <a:endParaRPr lang="fr-CA" sz="1600" b="1" i="1" dirty="0"/>
          </a:p>
        </p:txBody>
      </p:sp>
      <p:sp>
        <p:nvSpPr>
          <p:cNvPr id="34" name="Rectangle 33"/>
          <p:cNvSpPr/>
          <p:nvPr/>
        </p:nvSpPr>
        <p:spPr>
          <a:xfrm>
            <a:off x="395536" y="2569464"/>
            <a:ext cx="2626676" cy="610452"/>
          </a:xfrm>
          <a:prstGeom prst="rect">
            <a:avLst/>
          </a:prstGeom>
          <a:solidFill>
            <a:schemeClr val="accent2">
              <a:lumMod val="60000"/>
              <a:lumOff val="4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fr-CA" sz="1600" b="1" i="1" dirty="0" smtClean="0"/>
              <a:t>Alignement</a:t>
            </a:r>
            <a:endParaRPr lang="fr-CA" sz="1600" b="1" i="1" dirty="0"/>
          </a:p>
        </p:txBody>
      </p:sp>
      <p:sp>
        <p:nvSpPr>
          <p:cNvPr id="36" name="Rectangle 35"/>
          <p:cNvSpPr/>
          <p:nvPr/>
        </p:nvSpPr>
        <p:spPr>
          <a:xfrm>
            <a:off x="3181618" y="2564904"/>
            <a:ext cx="5715040" cy="576064"/>
          </a:xfrm>
          <a:prstGeom prst="rect">
            <a:avLst/>
          </a:prstGeom>
          <a:solidFill>
            <a:schemeClr val="bg1"/>
          </a:solidFill>
          <a:ln>
            <a:prstDash val="solid"/>
          </a:ln>
        </p:spPr>
        <p:style>
          <a:lnRef idx="1">
            <a:schemeClr val="accent6"/>
          </a:lnRef>
          <a:fillRef idx="2">
            <a:schemeClr val="accent6"/>
          </a:fillRef>
          <a:effectRef idx="1">
            <a:schemeClr val="accent6"/>
          </a:effectRef>
          <a:fontRef idx="minor">
            <a:schemeClr val="dk1"/>
          </a:fontRef>
        </p:style>
        <p:txBody>
          <a:bodyPr rtlCol="0" anchor="ctr"/>
          <a:lstStyle/>
          <a:p>
            <a:pPr algn="just">
              <a:buClr>
                <a:srgbClr val="FF0000"/>
              </a:buClr>
              <a:buFont typeface="Wingdings" pitchFamily="2" charset="2"/>
              <a:buChar char="Ø"/>
            </a:pPr>
            <a:r>
              <a:rPr lang="fr-CA" sz="1200" i="1" dirty="0" smtClean="0">
                <a:cs typeface="Times New Roman" pitchFamily="18" charset="0"/>
              </a:rPr>
              <a:t> </a:t>
            </a:r>
            <a:r>
              <a:rPr lang="fr-CA" sz="1400" i="1" dirty="0" smtClean="0">
                <a:cs typeface="Times New Roman" pitchFamily="18" charset="0"/>
              </a:rPr>
              <a:t>Assurer l’alignement des affaires et les TI en matière d’objectifs,  de ressources et de planification</a:t>
            </a:r>
            <a:r>
              <a:rPr lang="fr-CA" sz="1400" i="1" dirty="0" smtClean="0">
                <a:solidFill>
                  <a:srgbClr val="000000"/>
                </a:solidFill>
                <a:cs typeface="Times New Roman" pitchFamily="18" charset="0"/>
              </a:rPr>
              <a:t>.</a:t>
            </a:r>
            <a:endParaRPr lang="fr-CA" sz="1400" i="1" dirty="0">
              <a:solidFill>
                <a:srgbClr val="000000"/>
              </a:solidFill>
              <a:cs typeface="Times New Roman" pitchFamily="18" charset="0"/>
            </a:endParaRPr>
          </a:p>
        </p:txBody>
      </p:sp>
      <p:sp>
        <p:nvSpPr>
          <p:cNvPr id="37" name="Rectangle 36"/>
          <p:cNvSpPr/>
          <p:nvPr/>
        </p:nvSpPr>
        <p:spPr>
          <a:xfrm>
            <a:off x="3181618" y="3283844"/>
            <a:ext cx="5715040" cy="576064"/>
          </a:xfrm>
          <a:prstGeom prst="rect">
            <a:avLst/>
          </a:prstGeom>
          <a:solidFill>
            <a:schemeClr val="bg1"/>
          </a:solidFill>
          <a:ln>
            <a:prstDash val="solid"/>
          </a:ln>
        </p:spPr>
        <p:style>
          <a:lnRef idx="1">
            <a:schemeClr val="accent6"/>
          </a:lnRef>
          <a:fillRef idx="2">
            <a:schemeClr val="accent6"/>
          </a:fillRef>
          <a:effectRef idx="1">
            <a:schemeClr val="accent6"/>
          </a:effectRef>
          <a:fontRef idx="minor">
            <a:schemeClr val="dk1"/>
          </a:fontRef>
        </p:style>
        <p:txBody>
          <a:bodyPr rtlCol="0" anchor="ctr"/>
          <a:lstStyle/>
          <a:p>
            <a:pPr algn="just">
              <a:buClr>
                <a:srgbClr val="FF0000"/>
              </a:buClr>
              <a:buFont typeface="Wingdings" pitchFamily="2" charset="2"/>
              <a:buChar char="Ø"/>
            </a:pPr>
            <a:r>
              <a:rPr lang="fr-CA" sz="1200" i="1" dirty="0" smtClean="0">
                <a:cs typeface="Times New Roman" pitchFamily="18" charset="0"/>
              </a:rPr>
              <a:t> </a:t>
            </a:r>
            <a:r>
              <a:rPr lang="fr-CA" sz="1400" i="1" dirty="0" smtClean="0">
                <a:cs typeface="Times New Roman" pitchFamily="18" charset="0"/>
              </a:rPr>
              <a:t>Améliorer la prise de décision à travers des principes communs, des modèles, des standards d’industrie et des processus.</a:t>
            </a:r>
            <a:endParaRPr lang="fr-CA" sz="1400" i="1" dirty="0">
              <a:cs typeface="Times New Roman" pitchFamily="18" charset="0"/>
            </a:endParaRPr>
          </a:p>
        </p:txBody>
      </p:sp>
      <p:sp>
        <p:nvSpPr>
          <p:cNvPr id="38" name="Rectangle 37"/>
          <p:cNvSpPr/>
          <p:nvPr/>
        </p:nvSpPr>
        <p:spPr>
          <a:xfrm>
            <a:off x="3181618" y="4069662"/>
            <a:ext cx="5715040" cy="576064"/>
          </a:xfrm>
          <a:prstGeom prst="rect">
            <a:avLst/>
          </a:prstGeom>
          <a:solidFill>
            <a:schemeClr val="bg1"/>
          </a:solidFill>
          <a:ln>
            <a:prstDash val="solid"/>
          </a:ln>
        </p:spPr>
        <p:style>
          <a:lnRef idx="1">
            <a:schemeClr val="accent6"/>
          </a:lnRef>
          <a:fillRef idx="2">
            <a:schemeClr val="accent6"/>
          </a:fillRef>
          <a:effectRef idx="1">
            <a:schemeClr val="accent6"/>
          </a:effectRef>
          <a:fontRef idx="minor">
            <a:schemeClr val="dk1"/>
          </a:fontRef>
        </p:style>
        <p:txBody>
          <a:bodyPr rtlCol="0" anchor="ctr"/>
          <a:lstStyle/>
          <a:p>
            <a:pPr algn="just">
              <a:buClr>
                <a:srgbClr val="FF0000"/>
              </a:buClr>
              <a:buFont typeface="Wingdings" pitchFamily="2" charset="2"/>
              <a:buChar char="Ø"/>
            </a:pPr>
            <a:r>
              <a:rPr lang="fr-CA" sz="1200" i="1" dirty="0" smtClean="0">
                <a:cs typeface="Times New Roman" pitchFamily="18" charset="0"/>
              </a:rPr>
              <a:t> </a:t>
            </a:r>
            <a:r>
              <a:rPr lang="fr-CA" sz="1400" i="1" dirty="0" smtClean="0">
                <a:cs typeface="Times New Roman" pitchFamily="18" charset="0"/>
              </a:rPr>
              <a:t>Réduire les problèmes d’intégration des technologies en utilisant l’architecture d’entreprise comme guide.</a:t>
            </a:r>
            <a:endParaRPr lang="fr-CA" sz="1400" i="1" dirty="0">
              <a:cs typeface="Times New Roman" pitchFamily="18" charset="0"/>
            </a:endParaRPr>
          </a:p>
        </p:txBody>
      </p:sp>
      <p:sp>
        <p:nvSpPr>
          <p:cNvPr id="39" name="Rectangle 38"/>
          <p:cNvSpPr/>
          <p:nvPr/>
        </p:nvSpPr>
        <p:spPr>
          <a:xfrm>
            <a:off x="3181618" y="4784042"/>
            <a:ext cx="5715040" cy="576064"/>
          </a:xfrm>
          <a:prstGeom prst="rect">
            <a:avLst/>
          </a:prstGeom>
          <a:solidFill>
            <a:schemeClr val="bg1"/>
          </a:solidFill>
          <a:ln>
            <a:prstDash val="solid"/>
          </a:ln>
        </p:spPr>
        <p:style>
          <a:lnRef idx="1">
            <a:schemeClr val="accent6"/>
          </a:lnRef>
          <a:fillRef idx="2">
            <a:schemeClr val="accent6"/>
          </a:fillRef>
          <a:effectRef idx="1">
            <a:schemeClr val="accent6"/>
          </a:effectRef>
          <a:fontRef idx="minor">
            <a:schemeClr val="dk1"/>
          </a:fontRef>
        </p:style>
        <p:txBody>
          <a:bodyPr rtlCol="0" anchor="ctr"/>
          <a:lstStyle/>
          <a:p>
            <a:pPr algn="just">
              <a:buClr>
                <a:srgbClr val="FF0000"/>
              </a:buClr>
              <a:buFont typeface="Wingdings" pitchFamily="2" charset="2"/>
              <a:buChar char="Ø"/>
            </a:pPr>
            <a:r>
              <a:rPr lang="fr-CA" sz="1200" i="1" dirty="0" smtClean="0">
                <a:cs typeface="Times New Roman" pitchFamily="18" charset="0"/>
              </a:rPr>
              <a:t> </a:t>
            </a:r>
            <a:r>
              <a:rPr lang="fr-CA" sz="1400" i="1" dirty="0" smtClean="0">
                <a:cs typeface="Times New Roman" pitchFamily="18" charset="0"/>
              </a:rPr>
              <a:t>Assurer la gestion des données pour organiser, traiter et gouverner en fonction des priorités d’affaires.</a:t>
            </a:r>
            <a:endParaRPr lang="fr-CA" sz="1400" i="1" dirty="0">
              <a:cs typeface="Times New Roman" pitchFamily="18" charset="0"/>
            </a:endParaRPr>
          </a:p>
        </p:txBody>
      </p:sp>
      <p:sp>
        <p:nvSpPr>
          <p:cNvPr id="40" name="Rectangle 39"/>
          <p:cNvSpPr/>
          <p:nvPr/>
        </p:nvSpPr>
        <p:spPr>
          <a:xfrm>
            <a:off x="3181618" y="5498422"/>
            <a:ext cx="5715040" cy="576064"/>
          </a:xfrm>
          <a:prstGeom prst="rect">
            <a:avLst/>
          </a:prstGeom>
          <a:solidFill>
            <a:schemeClr val="bg1"/>
          </a:solidFill>
          <a:ln>
            <a:prstDash val="solid"/>
          </a:ln>
        </p:spPr>
        <p:style>
          <a:lnRef idx="1">
            <a:schemeClr val="accent6"/>
          </a:lnRef>
          <a:fillRef idx="2">
            <a:schemeClr val="accent6"/>
          </a:fillRef>
          <a:effectRef idx="1">
            <a:schemeClr val="accent6"/>
          </a:effectRef>
          <a:fontRef idx="minor">
            <a:schemeClr val="dk1"/>
          </a:fontRef>
        </p:style>
        <p:txBody>
          <a:bodyPr rtlCol="0" anchor="ctr"/>
          <a:lstStyle/>
          <a:p>
            <a:pPr algn="just">
              <a:buClr>
                <a:srgbClr val="FF0000"/>
              </a:buClr>
              <a:buFont typeface="Wingdings" pitchFamily="2" charset="2"/>
              <a:buChar char="Ø"/>
            </a:pPr>
            <a:r>
              <a:rPr lang="fr-CA" sz="1200" i="1" dirty="0" smtClean="0">
                <a:cs typeface="Times New Roman" pitchFamily="18" charset="0"/>
              </a:rPr>
              <a:t> </a:t>
            </a:r>
            <a:r>
              <a:rPr lang="fr-CA" sz="1400" i="1" dirty="0" smtClean="0">
                <a:cs typeface="Times New Roman" pitchFamily="18" charset="0"/>
              </a:rPr>
              <a:t>Réduire les coûts en identifiant les infrastructures redondantes et en facilitant la mise au rancart d’infrastructures désuètes.</a:t>
            </a:r>
            <a:endParaRPr lang="fr-CA" sz="1400" i="1" dirty="0">
              <a:cs typeface="Times New Roman" pitchFamily="18" charset="0"/>
            </a:endParaRPr>
          </a:p>
        </p:txBody>
      </p:sp>
      <p:pic>
        <p:nvPicPr>
          <p:cNvPr id="435202" name="Picture 2"/>
          <p:cNvPicPr>
            <a:picLocks noChangeAspect="1" noChangeArrowheads="1"/>
          </p:cNvPicPr>
          <p:nvPr/>
        </p:nvPicPr>
        <p:blipFill>
          <a:blip r:embed="rId3" cstate="print"/>
          <a:srcRect/>
          <a:stretch>
            <a:fillRect/>
          </a:stretch>
        </p:blipFill>
        <p:spPr bwMode="auto">
          <a:xfrm>
            <a:off x="6588224" y="548680"/>
            <a:ext cx="2152452" cy="1728192"/>
          </a:xfrm>
          <a:prstGeom prst="rect">
            <a:avLst/>
          </a:prstGeom>
          <a:noFill/>
          <a:ln w="9525">
            <a:noFill/>
            <a:miter lim="800000"/>
            <a:headEnd/>
            <a:tailEnd/>
          </a:ln>
          <a:effectLst/>
        </p:spPr>
      </p:pic>
      <p:sp>
        <p:nvSpPr>
          <p:cNvPr id="14" name="Espace réservé du numéro de diapositive 3"/>
          <p:cNvSpPr>
            <a:spLocks noGrp="1"/>
          </p:cNvSpPr>
          <p:nvPr>
            <p:ph type="sldNum" sz="quarter" idx="10"/>
          </p:nvPr>
        </p:nvSpPr>
        <p:spPr>
          <a:xfrm>
            <a:off x="6902450" y="6284913"/>
            <a:ext cx="2133600" cy="457200"/>
          </a:xfrm>
        </p:spPr>
        <p:txBody>
          <a:bodyPr/>
          <a:lstStyle/>
          <a:p>
            <a:fld id="{5F47CA63-D219-47AF-86E6-400104477DDF}" type="slidenum">
              <a:rPr lang="fr-FR"/>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Espace réservé du numéro de diapositive 4"/>
          <p:cNvSpPr>
            <a:spLocks noGrp="1"/>
          </p:cNvSpPr>
          <p:nvPr>
            <p:ph type="sldNum" sz="quarter" idx="10"/>
          </p:nvPr>
        </p:nvSpPr>
        <p:spPr/>
        <p:txBody>
          <a:bodyPr/>
          <a:lstStyle/>
          <a:p>
            <a:fld id="{B38314B5-62EB-4B0B-A0FD-9D0836B07048}" type="slidenum">
              <a:rPr lang="fr-FR"/>
              <a:pPr/>
              <a:t>18</a:t>
            </a:fld>
            <a:endParaRPr lang="fr-FR"/>
          </a:p>
        </p:txBody>
      </p:sp>
      <p:sp>
        <p:nvSpPr>
          <p:cNvPr id="370690" name="Rectangle 2"/>
          <p:cNvSpPr>
            <a:spLocks noGrp="1" noChangeArrowheads="1"/>
          </p:cNvSpPr>
          <p:nvPr>
            <p:ph type="title"/>
          </p:nvPr>
        </p:nvSpPr>
        <p:spPr/>
        <p:txBody>
          <a:bodyPr/>
          <a:lstStyle/>
          <a:p>
            <a:endParaRPr lang="fr-FR"/>
          </a:p>
        </p:txBody>
      </p:sp>
      <p:sp>
        <p:nvSpPr>
          <p:cNvPr id="370691" name="Rectangle 3"/>
          <p:cNvSpPr>
            <a:spLocks noGrp="1" noChangeArrowheads="1"/>
          </p:cNvSpPr>
          <p:nvPr>
            <p:ph type="body" sz="half" idx="1"/>
          </p:nvPr>
        </p:nvSpPr>
        <p:spPr/>
        <p:txBody>
          <a:bodyPr/>
          <a:lstStyle/>
          <a:p>
            <a:endParaRPr lang="fr-CA" sz="1800" dirty="0"/>
          </a:p>
          <a:p>
            <a:endParaRPr lang="fr-CA" sz="1800" dirty="0"/>
          </a:p>
          <a:p>
            <a:endParaRPr lang="fr-CA" sz="1800" dirty="0"/>
          </a:p>
          <a:p>
            <a:endParaRPr lang="fr-CA" sz="1800" dirty="0"/>
          </a:p>
          <a:p>
            <a:endParaRPr lang="fr-CA" sz="1800" dirty="0"/>
          </a:p>
          <a:p>
            <a:pPr>
              <a:buFont typeface="Wingdings" pitchFamily="2" charset="2"/>
              <a:buNone/>
            </a:pPr>
            <a:r>
              <a:rPr lang="fr-CA" sz="1800" i="1" dirty="0"/>
              <a:t>Quels éléments font partie de </a:t>
            </a:r>
          </a:p>
          <a:p>
            <a:pPr>
              <a:buFont typeface="Wingdings" pitchFamily="2" charset="2"/>
              <a:buNone/>
            </a:pPr>
            <a:r>
              <a:rPr lang="fr-CA" sz="1800" i="1" dirty="0"/>
              <a:t>l’architecture d’entreprise ?</a:t>
            </a:r>
            <a:endParaRPr lang="fr-FR" sz="1800" i="1" dirty="0"/>
          </a:p>
        </p:txBody>
      </p:sp>
      <p:grpSp>
        <p:nvGrpSpPr>
          <p:cNvPr id="370692" name="Group 4"/>
          <p:cNvGrpSpPr>
            <a:grpSpLocks/>
          </p:cNvGrpSpPr>
          <p:nvPr/>
        </p:nvGrpSpPr>
        <p:grpSpPr bwMode="auto">
          <a:xfrm>
            <a:off x="3759200" y="1955800"/>
            <a:ext cx="5133975" cy="4137025"/>
            <a:chOff x="2368" y="1232"/>
            <a:chExt cx="3234" cy="2606"/>
          </a:xfrm>
        </p:grpSpPr>
        <p:sp>
          <p:nvSpPr>
            <p:cNvPr id="370693" name="AutoShape 5"/>
            <p:cNvSpPr>
              <a:spLocks noChangeAspect="1" noChangeArrowheads="1" noTextEdit="1"/>
            </p:cNvSpPr>
            <p:nvPr/>
          </p:nvSpPr>
          <p:spPr bwMode="auto">
            <a:xfrm>
              <a:off x="2368" y="1232"/>
              <a:ext cx="3234" cy="2606"/>
            </a:xfrm>
            <a:prstGeom prst="rect">
              <a:avLst/>
            </a:prstGeom>
            <a:noFill/>
            <a:ln w="9525">
              <a:noFill/>
              <a:miter lim="800000"/>
              <a:headEnd/>
              <a:tailEnd/>
            </a:ln>
          </p:spPr>
          <p:txBody>
            <a:bodyPr/>
            <a:lstStyle/>
            <a:p>
              <a:endParaRPr lang="fr-CA"/>
            </a:p>
          </p:txBody>
        </p:sp>
        <p:grpSp>
          <p:nvGrpSpPr>
            <p:cNvPr id="370694" name="Group 6"/>
            <p:cNvGrpSpPr>
              <a:grpSpLocks/>
            </p:cNvGrpSpPr>
            <p:nvPr/>
          </p:nvGrpSpPr>
          <p:grpSpPr bwMode="auto">
            <a:xfrm>
              <a:off x="2601" y="2815"/>
              <a:ext cx="2735" cy="470"/>
              <a:chOff x="2601" y="2815"/>
              <a:chExt cx="2735" cy="470"/>
            </a:xfrm>
          </p:grpSpPr>
          <p:sp>
            <p:nvSpPr>
              <p:cNvPr id="370695" name="Rectangle 7"/>
              <p:cNvSpPr>
                <a:spLocks noChangeArrowheads="1"/>
              </p:cNvSpPr>
              <p:nvPr/>
            </p:nvSpPr>
            <p:spPr bwMode="auto">
              <a:xfrm>
                <a:off x="2601" y="2815"/>
                <a:ext cx="2735" cy="470"/>
              </a:xfrm>
              <a:prstGeom prst="rect">
                <a:avLst/>
              </a:prstGeom>
              <a:solidFill>
                <a:srgbClr val="3366FF"/>
              </a:solidFill>
              <a:ln w="9525">
                <a:noFill/>
                <a:miter lim="800000"/>
                <a:headEnd/>
                <a:tailEnd/>
              </a:ln>
            </p:spPr>
            <p:txBody>
              <a:bodyPr/>
              <a:lstStyle/>
              <a:p>
                <a:endParaRPr lang="fr-CA"/>
              </a:p>
            </p:txBody>
          </p:sp>
          <p:sp>
            <p:nvSpPr>
              <p:cNvPr id="370696" name="Rectangle 8"/>
              <p:cNvSpPr>
                <a:spLocks noChangeArrowheads="1"/>
              </p:cNvSpPr>
              <p:nvPr/>
            </p:nvSpPr>
            <p:spPr bwMode="auto">
              <a:xfrm>
                <a:off x="2601" y="2815"/>
                <a:ext cx="2735" cy="470"/>
              </a:xfrm>
              <a:prstGeom prst="rect">
                <a:avLst/>
              </a:prstGeom>
              <a:noFill/>
              <a:ln w="9525" cap="rnd">
                <a:solidFill>
                  <a:srgbClr val="666699"/>
                </a:solidFill>
                <a:miter lim="800000"/>
                <a:headEnd/>
                <a:tailEnd/>
              </a:ln>
            </p:spPr>
            <p:txBody>
              <a:bodyPr/>
              <a:lstStyle/>
              <a:p>
                <a:endParaRPr lang="fr-CA"/>
              </a:p>
            </p:txBody>
          </p:sp>
        </p:grpSp>
        <p:sp>
          <p:nvSpPr>
            <p:cNvPr id="370697" name="Rectangle 9"/>
            <p:cNvSpPr>
              <a:spLocks noChangeArrowheads="1"/>
            </p:cNvSpPr>
            <p:nvPr/>
          </p:nvSpPr>
          <p:spPr bwMode="auto">
            <a:xfrm>
              <a:off x="3424" y="2840"/>
              <a:ext cx="1170"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Architecture </a:t>
              </a:r>
              <a:r>
                <a:rPr lang="fr-FR" sz="1300">
                  <a:solidFill>
                    <a:schemeClr val="bg1"/>
                  </a:solidFill>
                  <a:latin typeface="Times New Roman" pitchFamily="18" charset="0"/>
                </a:rPr>
                <a:t>Technologique</a:t>
              </a:r>
              <a:endParaRPr lang="fr-FR">
                <a:solidFill>
                  <a:schemeClr val="bg1"/>
                </a:solidFill>
              </a:endParaRPr>
            </a:p>
          </p:txBody>
        </p:sp>
        <p:grpSp>
          <p:nvGrpSpPr>
            <p:cNvPr id="370698" name="Group 10"/>
            <p:cNvGrpSpPr>
              <a:grpSpLocks/>
            </p:cNvGrpSpPr>
            <p:nvPr/>
          </p:nvGrpSpPr>
          <p:grpSpPr bwMode="auto">
            <a:xfrm>
              <a:off x="2637" y="3008"/>
              <a:ext cx="506" cy="280"/>
              <a:chOff x="2637" y="3008"/>
              <a:chExt cx="506" cy="280"/>
            </a:xfrm>
          </p:grpSpPr>
          <p:sp>
            <p:nvSpPr>
              <p:cNvPr id="370699" name="Rectangle 11"/>
              <p:cNvSpPr>
                <a:spLocks noChangeArrowheads="1"/>
              </p:cNvSpPr>
              <p:nvPr/>
            </p:nvSpPr>
            <p:spPr bwMode="auto">
              <a:xfrm>
                <a:off x="2640" y="3011"/>
                <a:ext cx="500" cy="274"/>
              </a:xfrm>
              <a:prstGeom prst="rect">
                <a:avLst/>
              </a:prstGeom>
              <a:solidFill>
                <a:srgbClr val="3366FF"/>
              </a:solidFill>
              <a:ln w="9525">
                <a:noFill/>
                <a:miter lim="800000"/>
                <a:headEnd/>
                <a:tailEnd/>
              </a:ln>
            </p:spPr>
            <p:txBody>
              <a:bodyPr/>
              <a:lstStyle/>
              <a:p>
                <a:endParaRPr lang="fr-CA"/>
              </a:p>
            </p:txBody>
          </p:sp>
          <p:sp>
            <p:nvSpPr>
              <p:cNvPr id="370700" name="Freeform 12"/>
              <p:cNvSpPr>
                <a:spLocks noEditPoints="1"/>
              </p:cNvSpPr>
              <p:nvPr/>
            </p:nvSpPr>
            <p:spPr bwMode="auto">
              <a:xfrm>
                <a:off x="2637" y="3008"/>
                <a:ext cx="506" cy="280"/>
              </a:xfrm>
              <a:custGeom>
                <a:avLst/>
                <a:gdLst/>
                <a:ahLst/>
                <a:cxnLst>
                  <a:cxn ang="0">
                    <a:pos x="479" y="6"/>
                  </a:cxn>
                  <a:cxn ang="0">
                    <a:pos x="449" y="6"/>
                  </a:cxn>
                  <a:cxn ang="0">
                    <a:pos x="425" y="0"/>
                  </a:cxn>
                  <a:cxn ang="0">
                    <a:pos x="407" y="0"/>
                  </a:cxn>
                  <a:cxn ang="0">
                    <a:pos x="383" y="6"/>
                  </a:cxn>
                  <a:cxn ang="0">
                    <a:pos x="347" y="6"/>
                  </a:cxn>
                  <a:cxn ang="0">
                    <a:pos x="317" y="6"/>
                  </a:cxn>
                  <a:cxn ang="0">
                    <a:pos x="293" y="0"/>
                  </a:cxn>
                  <a:cxn ang="0">
                    <a:pos x="275" y="0"/>
                  </a:cxn>
                  <a:cxn ang="0">
                    <a:pos x="251" y="6"/>
                  </a:cxn>
                  <a:cxn ang="0">
                    <a:pos x="215" y="6"/>
                  </a:cxn>
                  <a:cxn ang="0">
                    <a:pos x="185" y="6"/>
                  </a:cxn>
                  <a:cxn ang="0">
                    <a:pos x="161" y="0"/>
                  </a:cxn>
                  <a:cxn ang="0">
                    <a:pos x="143" y="0"/>
                  </a:cxn>
                  <a:cxn ang="0">
                    <a:pos x="119" y="6"/>
                  </a:cxn>
                  <a:cxn ang="0">
                    <a:pos x="83" y="6"/>
                  </a:cxn>
                  <a:cxn ang="0">
                    <a:pos x="53" y="6"/>
                  </a:cxn>
                  <a:cxn ang="0">
                    <a:pos x="29" y="0"/>
                  </a:cxn>
                  <a:cxn ang="0">
                    <a:pos x="11" y="0"/>
                  </a:cxn>
                  <a:cxn ang="0">
                    <a:pos x="6" y="19"/>
                  </a:cxn>
                  <a:cxn ang="0">
                    <a:pos x="6" y="55"/>
                  </a:cxn>
                  <a:cxn ang="0">
                    <a:pos x="6" y="85"/>
                  </a:cxn>
                  <a:cxn ang="0">
                    <a:pos x="0" y="109"/>
                  </a:cxn>
                  <a:cxn ang="0">
                    <a:pos x="0" y="127"/>
                  </a:cxn>
                  <a:cxn ang="0">
                    <a:pos x="6" y="151"/>
                  </a:cxn>
                  <a:cxn ang="0">
                    <a:pos x="6" y="187"/>
                  </a:cxn>
                  <a:cxn ang="0">
                    <a:pos x="6" y="217"/>
                  </a:cxn>
                  <a:cxn ang="0">
                    <a:pos x="0" y="241"/>
                  </a:cxn>
                  <a:cxn ang="0">
                    <a:pos x="0" y="259"/>
                  </a:cxn>
                  <a:cxn ang="0">
                    <a:pos x="15" y="274"/>
                  </a:cxn>
                  <a:cxn ang="0">
                    <a:pos x="39" y="280"/>
                  </a:cxn>
                  <a:cxn ang="0">
                    <a:pos x="57" y="280"/>
                  </a:cxn>
                  <a:cxn ang="0">
                    <a:pos x="81" y="274"/>
                  </a:cxn>
                  <a:cxn ang="0">
                    <a:pos x="117" y="274"/>
                  </a:cxn>
                  <a:cxn ang="0">
                    <a:pos x="147" y="274"/>
                  </a:cxn>
                  <a:cxn ang="0">
                    <a:pos x="171" y="280"/>
                  </a:cxn>
                  <a:cxn ang="0">
                    <a:pos x="189" y="280"/>
                  </a:cxn>
                  <a:cxn ang="0">
                    <a:pos x="213" y="274"/>
                  </a:cxn>
                  <a:cxn ang="0">
                    <a:pos x="249" y="274"/>
                  </a:cxn>
                  <a:cxn ang="0">
                    <a:pos x="279" y="274"/>
                  </a:cxn>
                  <a:cxn ang="0">
                    <a:pos x="303" y="280"/>
                  </a:cxn>
                  <a:cxn ang="0">
                    <a:pos x="321" y="280"/>
                  </a:cxn>
                  <a:cxn ang="0">
                    <a:pos x="345" y="274"/>
                  </a:cxn>
                  <a:cxn ang="0">
                    <a:pos x="381" y="274"/>
                  </a:cxn>
                  <a:cxn ang="0">
                    <a:pos x="411" y="274"/>
                  </a:cxn>
                  <a:cxn ang="0">
                    <a:pos x="435" y="280"/>
                  </a:cxn>
                  <a:cxn ang="0">
                    <a:pos x="453" y="280"/>
                  </a:cxn>
                  <a:cxn ang="0">
                    <a:pos x="477" y="274"/>
                  </a:cxn>
                  <a:cxn ang="0">
                    <a:pos x="506" y="280"/>
                  </a:cxn>
                  <a:cxn ang="0">
                    <a:pos x="506" y="255"/>
                  </a:cxn>
                  <a:cxn ang="0">
                    <a:pos x="500" y="231"/>
                  </a:cxn>
                  <a:cxn ang="0">
                    <a:pos x="500" y="195"/>
                  </a:cxn>
                  <a:cxn ang="0">
                    <a:pos x="500" y="165"/>
                  </a:cxn>
                  <a:cxn ang="0">
                    <a:pos x="506" y="141"/>
                  </a:cxn>
                  <a:cxn ang="0">
                    <a:pos x="506" y="123"/>
                  </a:cxn>
                  <a:cxn ang="0">
                    <a:pos x="500" y="99"/>
                  </a:cxn>
                  <a:cxn ang="0">
                    <a:pos x="500" y="63"/>
                  </a:cxn>
                  <a:cxn ang="0">
                    <a:pos x="500" y="33"/>
                  </a:cxn>
                  <a:cxn ang="0">
                    <a:pos x="506" y="9"/>
                  </a:cxn>
                </a:cxnLst>
                <a:rect l="0" t="0" r="r" b="b"/>
                <a:pathLst>
                  <a:path w="506" h="280">
                    <a:moveTo>
                      <a:pt x="503" y="6"/>
                    </a:moveTo>
                    <a:lnTo>
                      <a:pt x="497" y="6"/>
                    </a:lnTo>
                    <a:lnTo>
                      <a:pt x="497" y="0"/>
                    </a:lnTo>
                    <a:lnTo>
                      <a:pt x="503" y="0"/>
                    </a:lnTo>
                    <a:lnTo>
                      <a:pt x="503" y="6"/>
                    </a:lnTo>
                    <a:close/>
                    <a:moveTo>
                      <a:pt x="491" y="6"/>
                    </a:moveTo>
                    <a:lnTo>
                      <a:pt x="485" y="6"/>
                    </a:lnTo>
                    <a:lnTo>
                      <a:pt x="485" y="0"/>
                    </a:lnTo>
                    <a:lnTo>
                      <a:pt x="491" y="0"/>
                    </a:lnTo>
                    <a:lnTo>
                      <a:pt x="491" y="6"/>
                    </a:lnTo>
                    <a:close/>
                    <a:moveTo>
                      <a:pt x="479" y="6"/>
                    </a:moveTo>
                    <a:lnTo>
                      <a:pt x="473" y="6"/>
                    </a:lnTo>
                    <a:lnTo>
                      <a:pt x="473" y="0"/>
                    </a:lnTo>
                    <a:lnTo>
                      <a:pt x="479" y="0"/>
                    </a:lnTo>
                    <a:lnTo>
                      <a:pt x="479" y="6"/>
                    </a:lnTo>
                    <a:close/>
                    <a:moveTo>
                      <a:pt x="467" y="6"/>
                    </a:moveTo>
                    <a:lnTo>
                      <a:pt x="461" y="6"/>
                    </a:lnTo>
                    <a:lnTo>
                      <a:pt x="461" y="0"/>
                    </a:lnTo>
                    <a:lnTo>
                      <a:pt x="467" y="0"/>
                    </a:lnTo>
                    <a:lnTo>
                      <a:pt x="467" y="6"/>
                    </a:lnTo>
                    <a:close/>
                    <a:moveTo>
                      <a:pt x="455" y="6"/>
                    </a:moveTo>
                    <a:lnTo>
                      <a:pt x="449" y="6"/>
                    </a:lnTo>
                    <a:lnTo>
                      <a:pt x="449" y="0"/>
                    </a:lnTo>
                    <a:lnTo>
                      <a:pt x="455" y="0"/>
                    </a:lnTo>
                    <a:lnTo>
                      <a:pt x="455" y="6"/>
                    </a:lnTo>
                    <a:close/>
                    <a:moveTo>
                      <a:pt x="443" y="6"/>
                    </a:moveTo>
                    <a:lnTo>
                      <a:pt x="437" y="6"/>
                    </a:lnTo>
                    <a:lnTo>
                      <a:pt x="437" y="0"/>
                    </a:lnTo>
                    <a:lnTo>
                      <a:pt x="443" y="0"/>
                    </a:lnTo>
                    <a:lnTo>
                      <a:pt x="443" y="6"/>
                    </a:lnTo>
                    <a:close/>
                    <a:moveTo>
                      <a:pt x="431" y="6"/>
                    </a:moveTo>
                    <a:lnTo>
                      <a:pt x="425" y="6"/>
                    </a:lnTo>
                    <a:lnTo>
                      <a:pt x="425" y="0"/>
                    </a:lnTo>
                    <a:lnTo>
                      <a:pt x="431" y="0"/>
                    </a:lnTo>
                    <a:lnTo>
                      <a:pt x="431" y="6"/>
                    </a:lnTo>
                    <a:close/>
                    <a:moveTo>
                      <a:pt x="419" y="6"/>
                    </a:moveTo>
                    <a:lnTo>
                      <a:pt x="413" y="6"/>
                    </a:lnTo>
                    <a:lnTo>
                      <a:pt x="413" y="0"/>
                    </a:lnTo>
                    <a:lnTo>
                      <a:pt x="419" y="0"/>
                    </a:lnTo>
                    <a:lnTo>
                      <a:pt x="419" y="6"/>
                    </a:lnTo>
                    <a:close/>
                    <a:moveTo>
                      <a:pt x="407" y="6"/>
                    </a:moveTo>
                    <a:lnTo>
                      <a:pt x="401" y="6"/>
                    </a:lnTo>
                    <a:lnTo>
                      <a:pt x="401" y="0"/>
                    </a:lnTo>
                    <a:lnTo>
                      <a:pt x="407" y="0"/>
                    </a:lnTo>
                    <a:lnTo>
                      <a:pt x="407" y="6"/>
                    </a:lnTo>
                    <a:close/>
                    <a:moveTo>
                      <a:pt x="395" y="6"/>
                    </a:moveTo>
                    <a:lnTo>
                      <a:pt x="389" y="6"/>
                    </a:lnTo>
                    <a:lnTo>
                      <a:pt x="389" y="0"/>
                    </a:lnTo>
                    <a:lnTo>
                      <a:pt x="395" y="0"/>
                    </a:lnTo>
                    <a:lnTo>
                      <a:pt x="395" y="6"/>
                    </a:lnTo>
                    <a:close/>
                    <a:moveTo>
                      <a:pt x="383" y="6"/>
                    </a:moveTo>
                    <a:lnTo>
                      <a:pt x="377" y="6"/>
                    </a:lnTo>
                    <a:lnTo>
                      <a:pt x="377" y="0"/>
                    </a:lnTo>
                    <a:lnTo>
                      <a:pt x="383" y="0"/>
                    </a:lnTo>
                    <a:lnTo>
                      <a:pt x="383" y="6"/>
                    </a:lnTo>
                    <a:close/>
                    <a:moveTo>
                      <a:pt x="371" y="6"/>
                    </a:moveTo>
                    <a:lnTo>
                      <a:pt x="365" y="6"/>
                    </a:lnTo>
                    <a:lnTo>
                      <a:pt x="365" y="0"/>
                    </a:lnTo>
                    <a:lnTo>
                      <a:pt x="371" y="0"/>
                    </a:lnTo>
                    <a:lnTo>
                      <a:pt x="371" y="6"/>
                    </a:lnTo>
                    <a:close/>
                    <a:moveTo>
                      <a:pt x="359" y="6"/>
                    </a:moveTo>
                    <a:lnTo>
                      <a:pt x="353" y="6"/>
                    </a:lnTo>
                    <a:lnTo>
                      <a:pt x="353" y="0"/>
                    </a:lnTo>
                    <a:lnTo>
                      <a:pt x="359" y="0"/>
                    </a:lnTo>
                    <a:lnTo>
                      <a:pt x="359" y="6"/>
                    </a:lnTo>
                    <a:close/>
                    <a:moveTo>
                      <a:pt x="347" y="6"/>
                    </a:moveTo>
                    <a:lnTo>
                      <a:pt x="341" y="6"/>
                    </a:lnTo>
                    <a:lnTo>
                      <a:pt x="341" y="0"/>
                    </a:lnTo>
                    <a:lnTo>
                      <a:pt x="347" y="0"/>
                    </a:lnTo>
                    <a:lnTo>
                      <a:pt x="347" y="6"/>
                    </a:lnTo>
                    <a:close/>
                    <a:moveTo>
                      <a:pt x="335" y="6"/>
                    </a:moveTo>
                    <a:lnTo>
                      <a:pt x="329" y="6"/>
                    </a:lnTo>
                    <a:lnTo>
                      <a:pt x="329" y="0"/>
                    </a:lnTo>
                    <a:lnTo>
                      <a:pt x="335" y="0"/>
                    </a:lnTo>
                    <a:lnTo>
                      <a:pt x="335" y="6"/>
                    </a:lnTo>
                    <a:close/>
                    <a:moveTo>
                      <a:pt x="323" y="6"/>
                    </a:moveTo>
                    <a:lnTo>
                      <a:pt x="317" y="6"/>
                    </a:lnTo>
                    <a:lnTo>
                      <a:pt x="317" y="0"/>
                    </a:lnTo>
                    <a:lnTo>
                      <a:pt x="323" y="0"/>
                    </a:lnTo>
                    <a:lnTo>
                      <a:pt x="323" y="6"/>
                    </a:lnTo>
                    <a:close/>
                    <a:moveTo>
                      <a:pt x="311" y="6"/>
                    </a:moveTo>
                    <a:lnTo>
                      <a:pt x="305" y="6"/>
                    </a:lnTo>
                    <a:lnTo>
                      <a:pt x="305" y="0"/>
                    </a:lnTo>
                    <a:lnTo>
                      <a:pt x="311" y="0"/>
                    </a:lnTo>
                    <a:lnTo>
                      <a:pt x="311" y="6"/>
                    </a:lnTo>
                    <a:close/>
                    <a:moveTo>
                      <a:pt x="299" y="6"/>
                    </a:moveTo>
                    <a:lnTo>
                      <a:pt x="293" y="6"/>
                    </a:lnTo>
                    <a:lnTo>
                      <a:pt x="293" y="0"/>
                    </a:lnTo>
                    <a:lnTo>
                      <a:pt x="299" y="0"/>
                    </a:lnTo>
                    <a:lnTo>
                      <a:pt x="299" y="6"/>
                    </a:lnTo>
                    <a:close/>
                    <a:moveTo>
                      <a:pt x="287" y="6"/>
                    </a:moveTo>
                    <a:lnTo>
                      <a:pt x="281" y="6"/>
                    </a:lnTo>
                    <a:lnTo>
                      <a:pt x="281" y="0"/>
                    </a:lnTo>
                    <a:lnTo>
                      <a:pt x="287" y="0"/>
                    </a:lnTo>
                    <a:lnTo>
                      <a:pt x="287" y="6"/>
                    </a:lnTo>
                    <a:close/>
                    <a:moveTo>
                      <a:pt x="275" y="6"/>
                    </a:moveTo>
                    <a:lnTo>
                      <a:pt x="269" y="6"/>
                    </a:lnTo>
                    <a:lnTo>
                      <a:pt x="269" y="0"/>
                    </a:lnTo>
                    <a:lnTo>
                      <a:pt x="275" y="0"/>
                    </a:lnTo>
                    <a:lnTo>
                      <a:pt x="275" y="6"/>
                    </a:lnTo>
                    <a:close/>
                    <a:moveTo>
                      <a:pt x="263" y="6"/>
                    </a:moveTo>
                    <a:lnTo>
                      <a:pt x="257" y="6"/>
                    </a:lnTo>
                    <a:lnTo>
                      <a:pt x="257" y="0"/>
                    </a:lnTo>
                    <a:lnTo>
                      <a:pt x="263" y="0"/>
                    </a:lnTo>
                    <a:lnTo>
                      <a:pt x="263" y="6"/>
                    </a:lnTo>
                    <a:close/>
                    <a:moveTo>
                      <a:pt x="251" y="6"/>
                    </a:moveTo>
                    <a:lnTo>
                      <a:pt x="245" y="6"/>
                    </a:lnTo>
                    <a:lnTo>
                      <a:pt x="245" y="0"/>
                    </a:lnTo>
                    <a:lnTo>
                      <a:pt x="251" y="0"/>
                    </a:lnTo>
                    <a:lnTo>
                      <a:pt x="251" y="6"/>
                    </a:lnTo>
                    <a:close/>
                    <a:moveTo>
                      <a:pt x="239" y="6"/>
                    </a:moveTo>
                    <a:lnTo>
                      <a:pt x="233" y="6"/>
                    </a:lnTo>
                    <a:lnTo>
                      <a:pt x="233" y="0"/>
                    </a:lnTo>
                    <a:lnTo>
                      <a:pt x="239" y="0"/>
                    </a:lnTo>
                    <a:lnTo>
                      <a:pt x="239" y="6"/>
                    </a:lnTo>
                    <a:close/>
                    <a:moveTo>
                      <a:pt x="227" y="6"/>
                    </a:moveTo>
                    <a:lnTo>
                      <a:pt x="221" y="6"/>
                    </a:lnTo>
                    <a:lnTo>
                      <a:pt x="221" y="0"/>
                    </a:lnTo>
                    <a:lnTo>
                      <a:pt x="227" y="0"/>
                    </a:lnTo>
                    <a:lnTo>
                      <a:pt x="227" y="6"/>
                    </a:lnTo>
                    <a:close/>
                    <a:moveTo>
                      <a:pt x="215" y="6"/>
                    </a:moveTo>
                    <a:lnTo>
                      <a:pt x="209" y="6"/>
                    </a:lnTo>
                    <a:lnTo>
                      <a:pt x="209" y="0"/>
                    </a:lnTo>
                    <a:lnTo>
                      <a:pt x="215" y="0"/>
                    </a:lnTo>
                    <a:lnTo>
                      <a:pt x="215" y="6"/>
                    </a:lnTo>
                    <a:close/>
                    <a:moveTo>
                      <a:pt x="203" y="6"/>
                    </a:moveTo>
                    <a:lnTo>
                      <a:pt x="197" y="6"/>
                    </a:lnTo>
                    <a:lnTo>
                      <a:pt x="197" y="0"/>
                    </a:lnTo>
                    <a:lnTo>
                      <a:pt x="203" y="0"/>
                    </a:lnTo>
                    <a:lnTo>
                      <a:pt x="203" y="6"/>
                    </a:lnTo>
                    <a:close/>
                    <a:moveTo>
                      <a:pt x="191" y="6"/>
                    </a:moveTo>
                    <a:lnTo>
                      <a:pt x="185" y="6"/>
                    </a:lnTo>
                    <a:lnTo>
                      <a:pt x="185" y="0"/>
                    </a:lnTo>
                    <a:lnTo>
                      <a:pt x="191" y="0"/>
                    </a:lnTo>
                    <a:lnTo>
                      <a:pt x="191" y="6"/>
                    </a:lnTo>
                    <a:close/>
                    <a:moveTo>
                      <a:pt x="179" y="6"/>
                    </a:moveTo>
                    <a:lnTo>
                      <a:pt x="173" y="6"/>
                    </a:lnTo>
                    <a:lnTo>
                      <a:pt x="173" y="0"/>
                    </a:lnTo>
                    <a:lnTo>
                      <a:pt x="179" y="0"/>
                    </a:lnTo>
                    <a:lnTo>
                      <a:pt x="179" y="6"/>
                    </a:lnTo>
                    <a:close/>
                    <a:moveTo>
                      <a:pt x="167" y="6"/>
                    </a:moveTo>
                    <a:lnTo>
                      <a:pt x="161" y="6"/>
                    </a:lnTo>
                    <a:lnTo>
                      <a:pt x="161" y="0"/>
                    </a:lnTo>
                    <a:lnTo>
                      <a:pt x="167" y="0"/>
                    </a:lnTo>
                    <a:lnTo>
                      <a:pt x="167" y="6"/>
                    </a:lnTo>
                    <a:close/>
                    <a:moveTo>
                      <a:pt x="155" y="6"/>
                    </a:moveTo>
                    <a:lnTo>
                      <a:pt x="149" y="6"/>
                    </a:lnTo>
                    <a:lnTo>
                      <a:pt x="149" y="0"/>
                    </a:lnTo>
                    <a:lnTo>
                      <a:pt x="155" y="0"/>
                    </a:lnTo>
                    <a:lnTo>
                      <a:pt x="155" y="6"/>
                    </a:lnTo>
                    <a:close/>
                    <a:moveTo>
                      <a:pt x="143" y="6"/>
                    </a:moveTo>
                    <a:lnTo>
                      <a:pt x="137" y="6"/>
                    </a:lnTo>
                    <a:lnTo>
                      <a:pt x="137" y="0"/>
                    </a:lnTo>
                    <a:lnTo>
                      <a:pt x="143" y="0"/>
                    </a:lnTo>
                    <a:lnTo>
                      <a:pt x="143" y="6"/>
                    </a:lnTo>
                    <a:close/>
                    <a:moveTo>
                      <a:pt x="131" y="6"/>
                    </a:moveTo>
                    <a:lnTo>
                      <a:pt x="125" y="6"/>
                    </a:lnTo>
                    <a:lnTo>
                      <a:pt x="125" y="0"/>
                    </a:lnTo>
                    <a:lnTo>
                      <a:pt x="131" y="0"/>
                    </a:lnTo>
                    <a:lnTo>
                      <a:pt x="131" y="6"/>
                    </a:lnTo>
                    <a:close/>
                    <a:moveTo>
                      <a:pt x="119" y="6"/>
                    </a:moveTo>
                    <a:lnTo>
                      <a:pt x="113" y="6"/>
                    </a:lnTo>
                    <a:lnTo>
                      <a:pt x="113" y="0"/>
                    </a:lnTo>
                    <a:lnTo>
                      <a:pt x="119" y="0"/>
                    </a:lnTo>
                    <a:lnTo>
                      <a:pt x="119" y="6"/>
                    </a:lnTo>
                    <a:close/>
                    <a:moveTo>
                      <a:pt x="107" y="6"/>
                    </a:moveTo>
                    <a:lnTo>
                      <a:pt x="101" y="6"/>
                    </a:lnTo>
                    <a:lnTo>
                      <a:pt x="101" y="0"/>
                    </a:lnTo>
                    <a:lnTo>
                      <a:pt x="107" y="0"/>
                    </a:lnTo>
                    <a:lnTo>
                      <a:pt x="107" y="6"/>
                    </a:lnTo>
                    <a:close/>
                    <a:moveTo>
                      <a:pt x="95" y="6"/>
                    </a:moveTo>
                    <a:lnTo>
                      <a:pt x="89" y="6"/>
                    </a:lnTo>
                    <a:lnTo>
                      <a:pt x="89" y="0"/>
                    </a:lnTo>
                    <a:lnTo>
                      <a:pt x="95" y="0"/>
                    </a:lnTo>
                    <a:lnTo>
                      <a:pt x="95" y="6"/>
                    </a:lnTo>
                    <a:close/>
                    <a:moveTo>
                      <a:pt x="83" y="6"/>
                    </a:moveTo>
                    <a:lnTo>
                      <a:pt x="77" y="6"/>
                    </a:lnTo>
                    <a:lnTo>
                      <a:pt x="77" y="0"/>
                    </a:lnTo>
                    <a:lnTo>
                      <a:pt x="83" y="0"/>
                    </a:lnTo>
                    <a:lnTo>
                      <a:pt x="83" y="6"/>
                    </a:lnTo>
                    <a:close/>
                    <a:moveTo>
                      <a:pt x="71" y="6"/>
                    </a:moveTo>
                    <a:lnTo>
                      <a:pt x="65" y="6"/>
                    </a:lnTo>
                    <a:lnTo>
                      <a:pt x="65" y="0"/>
                    </a:lnTo>
                    <a:lnTo>
                      <a:pt x="71" y="0"/>
                    </a:lnTo>
                    <a:lnTo>
                      <a:pt x="71" y="6"/>
                    </a:lnTo>
                    <a:close/>
                    <a:moveTo>
                      <a:pt x="59" y="6"/>
                    </a:moveTo>
                    <a:lnTo>
                      <a:pt x="53" y="6"/>
                    </a:lnTo>
                    <a:lnTo>
                      <a:pt x="53" y="0"/>
                    </a:lnTo>
                    <a:lnTo>
                      <a:pt x="59" y="0"/>
                    </a:lnTo>
                    <a:lnTo>
                      <a:pt x="59" y="6"/>
                    </a:lnTo>
                    <a:close/>
                    <a:moveTo>
                      <a:pt x="47" y="6"/>
                    </a:moveTo>
                    <a:lnTo>
                      <a:pt x="41" y="6"/>
                    </a:lnTo>
                    <a:lnTo>
                      <a:pt x="41" y="0"/>
                    </a:lnTo>
                    <a:lnTo>
                      <a:pt x="47" y="0"/>
                    </a:lnTo>
                    <a:lnTo>
                      <a:pt x="47" y="6"/>
                    </a:lnTo>
                    <a:close/>
                    <a:moveTo>
                      <a:pt x="35" y="6"/>
                    </a:moveTo>
                    <a:lnTo>
                      <a:pt x="29" y="6"/>
                    </a:lnTo>
                    <a:lnTo>
                      <a:pt x="29" y="0"/>
                    </a:lnTo>
                    <a:lnTo>
                      <a:pt x="35" y="0"/>
                    </a:lnTo>
                    <a:lnTo>
                      <a:pt x="35" y="6"/>
                    </a:lnTo>
                    <a:close/>
                    <a:moveTo>
                      <a:pt x="23" y="6"/>
                    </a:moveTo>
                    <a:lnTo>
                      <a:pt x="17" y="6"/>
                    </a:lnTo>
                    <a:lnTo>
                      <a:pt x="17" y="0"/>
                    </a:lnTo>
                    <a:lnTo>
                      <a:pt x="23" y="0"/>
                    </a:lnTo>
                    <a:lnTo>
                      <a:pt x="23" y="6"/>
                    </a:lnTo>
                    <a:close/>
                    <a:moveTo>
                      <a:pt x="11" y="6"/>
                    </a:moveTo>
                    <a:lnTo>
                      <a:pt x="5" y="6"/>
                    </a:lnTo>
                    <a:lnTo>
                      <a:pt x="5" y="0"/>
                    </a:lnTo>
                    <a:lnTo>
                      <a:pt x="11" y="0"/>
                    </a:lnTo>
                    <a:lnTo>
                      <a:pt x="11" y="6"/>
                    </a:lnTo>
                    <a:close/>
                    <a:moveTo>
                      <a:pt x="6" y="7"/>
                    </a:moveTo>
                    <a:lnTo>
                      <a:pt x="6" y="13"/>
                    </a:lnTo>
                    <a:lnTo>
                      <a:pt x="0" y="13"/>
                    </a:lnTo>
                    <a:lnTo>
                      <a:pt x="0" y="7"/>
                    </a:lnTo>
                    <a:lnTo>
                      <a:pt x="6" y="7"/>
                    </a:lnTo>
                    <a:close/>
                    <a:moveTo>
                      <a:pt x="6" y="19"/>
                    </a:moveTo>
                    <a:lnTo>
                      <a:pt x="6" y="25"/>
                    </a:lnTo>
                    <a:lnTo>
                      <a:pt x="0" y="25"/>
                    </a:lnTo>
                    <a:lnTo>
                      <a:pt x="0" y="19"/>
                    </a:lnTo>
                    <a:lnTo>
                      <a:pt x="6" y="19"/>
                    </a:lnTo>
                    <a:close/>
                    <a:moveTo>
                      <a:pt x="6" y="31"/>
                    </a:moveTo>
                    <a:lnTo>
                      <a:pt x="6" y="37"/>
                    </a:lnTo>
                    <a:lnTo>
                      <a:pt x="0" y="37"/>
                    </a:lnTo>
                    <a:lnTo>
                      <a:pt x="0" y="31"/>
                    </a:lnTo>
                    <a:lnTo>
                      <a:pt x="6" y="31"/>
                    </a:lnTo>
                    <a:close/>
                    <a:moveTo>
                      <a:pt x="6" y="43"/>
                    </a:moveTo>
                    <a:lnTo>
                      <a:pt x="6" y="49"/>
                    </a:lnTo>
                    <a:lnTo>
                      <a:pt x="0" y="49"/>
                    </a:lnTo>
                    <a:lnTo>
                      <a:pt x="0" y="43"/>
                    </a:lnTo>
                    <a:lnTo>
                      <a:pt x="6" y="43"/>
                    </a:lnTo>
                    <a:close/>
                    <a:moveTo>
                      <a:pt x="6" y="55"/>
                    </a:moveTo>
                    <a:lnTo>
                      <a:pt x="6" y="61"/>
                    </a:lnTo>
                    <a:lnTo>
                      <a:pt x="0" y="61"/>
                    </a:lnTo>
                    <a:lnTo>
                      <a:pt x="0" y="55"/>
                    </a:lnTo>
                    <a:lnTo>
                      <a:pt x="6" y="55"/>
                    </a:lnTo>
                    <a:close/>
                    <a:moveTo>
                      <a:pt x="6" y="67"/>
                    </a:moveTo>
                    <a:lnTo>
                      <a:pt x="6" y="73"/>
                    </a:lnTo>
                    <a:lnTo>
                      <a:pt x="0" y="73"/>
                    </a:lnTo>
                    <a:lnTo>
                      <a:pt x="0" y="67"/>
                    </a:lnTo>
                    <a:lnTo>
                      <a:pt x="6" y="67"/>
                    </a:lnTo>
                    <a:close/>
                    <a:moveTo>
                      <a:pt x="6" y="79"/>
                    </a:moveTo>
                    <a:lnTo>
                      <a:pt x="6" y="85"/>
                    </a:lnTo>
                    <a:lnTo>
                      <a:pt x="0" y="85"/>
                    </a:lnTo>
                    <a:lnTo>
                      <a:pt x="0" y="79"/>
                    </a:lnTo>
                    <a:lnTo>
                      <a:pt x="6" y="79"/>
                    </a:lnTo>
                    <a:close/>
                    <a:moveTo>
                      <a:pt x="6" y="91"/>
                    </a:moveTo>
                    <a:lnTo>
                      <a:pt x="6" y="97"/>
                    </a:lnTo>
                    <a:lnTo>
                      <a:pt x="0" y="97"/>
                    </a:lnTo>
                    <a:lnTo>
                      <a:pt x="0" y="91"/>
                    </a:lnTo>
                    <a:lnTo>
                      <a:pt x="6" y="91"/>
                    </a:lnTo>
                    <a:close/>
                    <a:moveTo>
                      <a:pt x="6" y="103"/>
                    </a:moveTo>
                    <a:lnTo>
                      <a:pt x="6" y="109"/>
                    </a:lnTo>
                    <a:lnTo>
                      <a:pt x="0" y="109"/>
                    </a:lnTo>
                    <a:lnTo>
                      <a:pt x="0" y="103"/>
                    </a:lnTo>
                    <a:lnTo>
                      <a:pt x="6" y="103"/>
                    </a:lnTo>
                    <a:close/>
                    <a:moveTo>
                      <a:pt x="6" y="115"/>
                    </a:moveTo>
                    <a:lnTo>
                      <a:pt x="6" y="121"/>
                    </a:lnTo>
                    <a:lnTo>
                      <a:pt x="0" y="121"/>
                    </a:lnTo>
                    <a:lnTo>
                      <a:pt x="0" y="115"/>
                    </a:lnTo>
                    <a:lnTo>
                      <a:pt x="6" y="115"/>
                    </a:lnTo>
                    <a:close/>
                    <a:moveTo>
                      <a:pt x="6" y="127"/>
                    </a:moveTo>
                    <a:lnTo>
                      <a:pt x="6" y="133"/>
                    </a:lnTo>
                    <a:lnTo>
                      <a:pt x="0" y="133"/>
                    </a:lnTo>
                    <a:lnTo>
                      <a:pt x="0" y="127"/>
                    </a:lnTo>
                    <a:lnTo>
                      <a:pt x="6" y="127"/>
                    </a:lnTo>
                    <a:close/>
                    <a:moveTo>
                      <a:pt x="6" y="139"/>
                    </a:moveTo>
                    <a:lnTo>
                      <a:pt x="6" y="145"/>
                    </a:lnTo>
                    <a:lnTo>
                      <a:pt x="0" y="145"/>
                    </a:lnTo>
                    <a:lnTo>
                      <a:pt x="0" y="139"/>
                    </a:lnTo>
                    <a:lnTo>
                      <a:pt x="6" y="139"/>
                    </a:lnTo>
                    <a:close/>
                    <a:moveTo>
                      <a:pt x="6" y="151"/>
                    </a:moveTo>
                    <a:lnTo>
                      <a:pt x="6" y="157"/>
                    </a:lnTo>
                    <a:lnTo>
                      <a:pt x="0" y="157"/>
                    </a:lnTo>
                    <a:lnTo>
                      <a:pt x="0" y="151"/>
                    </a:lnTo>
                    <a:lnTo>
                      <a:pt x="6" y="151"/>
                    </a:lnTo>
                    <a:close/>
                    <a:moveTo>
                      <a:pt x="6" y="163"/>
                    </a:moveTo>
                    <a:lnTo>
                      <a:pt x="6" y="169"/>
                    </a:lnTo>
                    <a:lnTo>
                      <a:pt x="0" y="169"/>
                    </a:lnTo>
                    <a:lnTo>
                      <a:pt x="0" y="163"/>
                    </a:lnTo>
                    <a:lnTo>
                      <a:pt x="6" y="163"/>
                    </a:lnTo>
                    <a:close/>
                    <a:moveTo>
                      <a:pt x="6" y="175"/>
                    </a:moveTo>
                    <a:lnTo>
                      <a:pt x="6" y="181"/>
                    </a:lnTo>
                    <a:lnTo>
                      <a:pt x="0" y="181"/>
                    </a:lnTo>
                    <a:lnTo>
                      <a:pt x="0" y="175"/>
                    </a:lnTo>
                    <a:lnTo>
                      <a:pt x="6" y="175"/>
                    </a:lnTo>
                    <a:close/>
                    <a:moveTo>
                      <a:pt x="6" y="187"/>
                    </a:moveTo>
                    <a:lnTo>
                      <a:pt x="6" y="193"/>
                    </a:lnTo>
                    <a:lnTo>
                      <a:pt x="0" y="193"/>
                    </a:lnTo>
                    <a:lnTo>
                      <a:pt x="0" y="187"/>
                    </a:lnTo>
                    <a:lnTo>
                      <a:pt x="6" y="187"/>
                    </a:lnTo>
                    <a:close/>
                    <a:moveTo>
                      <a:pt x="6" y="199"/>
                    </a:moveTo>
                    <a:lnTo>
                      <a:pt x="6" y="205"/>
                    </a:lnTo>
                    <a:lnTo>
                      <a:pt x="0" y="205"/>
                    </a:lnTo>
                    <a:lnTo>
                      <a:pt x="0" y="199"/>
                    </a:lnTo>
                    <a:lnTo>
                      <a:pt x="6" y="199"/>
                    </a:lnTo>
                    <a:close/>
                    <a:moveTo>
                      <a:pt x="6" y="211"/>
                    </a:moveTo>
                    <a:lnTo>
                      <a:pt x="6" y="217"/>
                    </a:lnTo>
                    <a:lnTo>
                      <a:pt x="0" y="217"/>
                    </a:lnTo>
                    <a:lnTo>
                      <a:pt x="0" y="211"/>
                    </a:lnTo>
                    <a:lnTo>
                      <a:pt x="6" y="211"/>
                    </a:lnTo>
                    <a:close/>
                    <a:moveTo>
                      <a:pt x="6" y="223"/>
                    </a:moveTo>
                    <a:lnTo>
                      <a:pt x="6" y="229"/>
                    </a:lnTo>
                    <a:lnTo>
                      <a:pt x="0" y="229"/>
                    </a:lnTo>
                    <a:lnTo>
                      <a:pt x="0" y="223"/>
                    </a:lnTo>
                    <a:lnTo>
                      <a:pt x="6" y="223"/>
                    </a:lnTo>
                    <a:close/>
                    <a:moveTo>
                      <a:pt x="6" y="235"/>
                    </a:moveTo>
                    <a:lnTo>
                      <a:pt x="6" y="241"/>
                    </a:lnTo>
                    <a:lnTo>
                      <a:pt x="0" y="241"/>
                    </a:lnTo>
                    <a:lnTo>
                      <a:pt x="0" y="235"/>
                    </a:lnTo>
                    <a:lnTo>
                      <a:pt x="6" y="235"/>
                    </a:lnTo>
                    <a:close/>
                    <a:moveTo>
                      <a:pt x="6" y="247"/>
                    </a:moveTo>
                    <a:lnTo>
                      <a:pt x="6" y="253"/>
                    </a:lnTo>
                    <a:lnTo>
                      <a:pt x="0" y="253"/>
                    </a:lnTo>
                    <a:lnTo>
                      <a:pt x="0" y="247"/>
                    </a:lnTo>
                    <a:lnTo>
                      <a:pt x="6" y="247"/>
                    </a:lnTo>
                    <a:close/>
                    <a:moveTo>
                      <a:pt x="6" y="259"/>
                    </a:moveTo>
                    <a:lnTo>
                      <a:pt x="6" y="265"/>
                    </a:lnTo>
                    <a:lnTo>
                      <a:pt x="0" y="265"/>
                    </a:lnTo>
                    <a:lnTo>
                      <a:pt x="0" y="259"/>
                    </a:lnTo>
                    <a:lnTo>
                      <a:pt x="6" y="259"/>
                    </a:lnTo>
                    <a:close/>
                    <a:moveTo>
                      <a:pt x="6" y="271"/>
                    </a:moveTo>
                    <a:lnTo>
                      <a:pt x="6" y="277"/>
                    </a:lnTo>
                    <a:lnTo>
                      <a:pt x="3" y="274"/>
                    </a:lnTo>
                    <a:lnTo>
                      <a:pt x="3" y="274"/>
                    </a:lnTo>
                    <a:lnTo>
                      <a:pt x="3" y="280"/>
                    </a:lnTo>
                    <a:lnTo>
                      <a:pt x="0" y="280"/>
                    </a:lnTo>
                    <a:lnTo>
                      <a:pt x="0" y="271"/>
                    </a:lnTo>
                    <a:lnTo>
                      <a:pt x="6" y="271"/>
                    </a:lnTo>
                    <a:close/>
                    <a:moveTo>
                      <a:pt x="9" y="274"/>
                    </a:moveTo>
                    <a:lnTo>
                      <a:pt x="15" y="274"/>
                    </a:lnTo>
                    <a:lnTo>
                      <a:pt x="15" y="280"/>
                    </a:lnTo>
                    <a:lnTo>
                      <a:pt x="9" y="280"/>
                    </a:lnTo>
                    <a:lnTo>
                      <a:pt x="9" y="274"/>
                    </a:lnTo>
                    <a:close/>
                    <a:moveTo>
                      <a:pt x="21" y="274"/>
                    </a:moveTo>
                    <a:lnTo>
                      <a:pt x="27" y="274"/>
                    </a:lnTo>
                    <a:lnTo>
                      <a:pt x="27" y="280"/>
                    </a:lnTo>
                    <a:lnTo>
                      <a:pt x="21" y="280"/>
                    </a:lnTo>
                    <a:lnTo>
                      <a:pt x="21" y="274"/>
                    </a:lnTo>
                    <a:close/>
                    <a:moveTo>
                      <a:pt x="33" y="274"/>
                    </a:moveTo>
                    <a:lnTo>
                      <a:pt x="39" y="274"/>
                    </a:lnTo>
                    <a:lnTo>
                      <a:pt x="39" y="280"/>
                    </a:lnTo>
                    <a:lnTo>
                      <a:pt x="33" y="280"/>
                    </a:lnTo>
                    <a:lnTo>
                      <a:pt x="33" y="274"/>
                    </a:lnTo>
                    <a:close/>
                    <a:moveTo>
                      <a:pt x="45" y="274"/>
                    </a:moveTo>
                    <a:lnTo>
                      <a:pt x="51" y="274"/>
                    </a:lnTo>
                    <a:lnTo>
                      <a:pt x="51" y="280"/>
                    </a:lnTo>
                    <a:lnTo>
                      <a:pt x="45" y="280"/>
                    </a:lnTo>
                    <a:lnTo>
                      <a:pt x="45" y="274"/>
                    </a:lnTo>
                    <a:close/>
                    <a:moveTo>
                      <a:pt x="57" y="274"/>
                    </a:moveTo>
                    <a:lnTo>
                      <a:pt x="63" y="274"/>
                    </a:lnTo>
                    <a:lnTo>
                      <a:pt x="63" y="280"/>
                    </a:lnTo>
                    <a:lnTo>
                      <a:pt x="57" y="280"/>
                    </a:lnTo>
                    <a:lnTo>
                      <a:pt x="57" y="274"/>
                    </a:lnTo>
                    <a:close/>
                    <a:moveTo>
                      <a:pt x="69" y="274"/>
                    </a:moveTo>
                    <a:lnTo>
                      <a:pt x="75" y="274"/>
                    </a:lnTo>
                    <a:lnTo>
                      <a:pt x="75" y="280"/>
                    </a:lnTo>
                    <a:lnTo>
                      <a:pt x="69" y="280"/>
                    </a:lnTo>
                    <a:lnTo>
                      <a:pt x="69" y="274"/>
                    </a:lnTo>
                    <a:close/>
                    <a:moveTo>
                      <a:pt x="81" y="274"/>
                    </a:moveTo>
                    <a:lnTo>
                      <a:pt x="87" y="274"/>
                    </a:lnTo>
                    <a:lnTo>
                      <a:pt x="87" y="280"/>
                    </a:lnTo>
                    <a:lnTo>
                      <a:pt x="81" y="280"/>
                    </a:lnTo>
                    <a:lnTo>
                      <a:pt x="81" y="274"/>
                    </a:lnTo>
                    <a:close/>
                    <a:moveTo>
                      <a:pt x="93" y="274"/>
                    </a:moveTo>
                    <a:lnTo>
                      <a:pt x="99" y="274"/>
                    </a:lnTo>
                    <a:lnTo>
                      <a:pt x="99" y="280"/>
                    </a:lnTo>
                    <a:lnTo>
                      <a:pt x="93" y="280"/>
                    </a:lnTo>
                    <a:lnTo>
                      <a:pt x="93" y="274"/>
                    </a:lnTo>
                    <a:close/>
                    <a:moveTo>
                      <a:pt x="105" y="274"/>
                    </a:moveTo>
                    <a:lnTo>
                      <a:pt x="111" y="274"/>
                    </a:lnTo>
                    <a:lnTo>
                      <a:pt x="111" y="280"/>
                    </a:lnTo>
                    <a:lnTo>
                      <a:pt x="105" y="280"/>
                    </a:lnTo>
                    <a:lnTo>
                      <a:pt x="105" y="274"/>
                    </a:lnTo>
                    <a:close/>
                    <a:moveTo>
                      <a:pt x="117" y="274"/>
                    </a:moveTo>
                    <a:lnTo>
                      <a:pt x="123" y="274"/>
                    </a:lnTo>
                    <a:lnTo>
                      <a:pt x="123" y="280"/>
                    </a:lnTo>
                    <a:lnTo>
                      <a:pt x="117" y="280"/>
                    </a:lnTo>
                    <a:lnTo>
                      <a:pt x="117" y="274"/>
                    </a:lnTo>
                    <a:close/>
                    <a:moveTo>
                      <a:pt x="129" y="274"/>
                    </a:moveTo>
                    <a:lnTo>
                      <a:pt x="135" y="274"/>
                    </a:lnTo>
                    <a:lnTo>
                      <a:pt x="135" y="280"/>
                    </a:lnTo>
                    <a:lnTo>
                      <a:pt x="129" y="280"/>
                    </a:lnTo>
                    <a:lnTo>
                      <a:pt x="129" y="274"/>
                    </a:lnTo>
                    <a:close/>
                    <a:moveTo>
                      <a:pt x="141" y="274"/>
                    </a:moveTo>
                    <a:lnTo>
                      <a:pt x="147" y="274"/>
                    </a:lnTo>
                    <a:lnTo>
                      <a:pt x="147" y="280"/>
                    </a:lnTo>
                    <a:lnTo>
                      <a:pt x="141" y="280"/>
                    </a:lnTo>
                    <a:lnTo>
                      <a:pt x="141" y="274"/>
                    </a:lnTo>
                    <a:close/>
                    <a:moveTo>
                      <a:pt x="153" y="274"/>
                    </a:moveTo>
                    <a:lnTo>
                      <a:pt x="159" y="274"/>
                    </a:lnTo>
                    <a:lnTo>
                      <a:pt x="159" y="280"/>
                    </a:lnTo>
                    <a:lnTo>
                      <a:pt x="153" y="280"/>
                    </a:lnTo>
                    <a:lnTo>
                      <a:pt x="153" y="274"/>
                    </a:lnTo>
                    <a:close/>
                    <a:moveTo>
                      <a:pt x="165" y="274"/>
                    </a:moveTo>
                    <a:lnTo>
                      <a:pt x="171" y="274"/>
                    </a:lnTo>
                    <a:lnTo>
                      <a:pt x="171" y="280"/>
                    </a:lnTo>
                    <a:lnTo>
                      <a:pt x="165" y="280"/>
                    </a:lnTo>
                    <a:lnTo>
                      <a:pt x="165" y="274"/>
                    </a:lnTo>
                    <a:close/>
                    <a:moveTo>
                      <a:pt x="177" y="274"/>
                    </a:moveTo>
                    <a:lnTo>
                      <a:pt x="183" y="274"/>
                    </a:lnTo>
                    <a:lnTo>
                      <a:pt x="183" y="280"/>
                    </a:lnTo>
                    <a:lnTo>
                      <a:pt x="177" y="280"/>
                    </a:lnTo>
                    <a:lnTo>
                      <a:pt x="177" y="274"/>
                    </a:lnTo>
                    <a:close/>
                    <a:moveTo>
                      <a:pt x="189" y="274"/>
                    </a:moveTo>
                    <a:lnTo>
                      <a:pt x="195" y="274"/>
                    </a:lnTo>
                    <a:lnTo>
                      <a:pt x="195" y="280"/>
                    </a:lnTo>
                    <a:lnTo>
                      <a:pt x="189" y="280"/>
                    </a:lnTo>
                    <a:lnTo>
                      <a:pt x="189" y="274"/>
                    </a:lnTo>
                    <a:close/>
                    <a:moveTo>
                      <a:pt x="201" y="274"/>
                    </a:moveTo>
                    <a:lnTo>
                      <a:pt x="207" y="274"/>
                    </a:lnTo>
                    <a:lnTo>
                      <a:pt x="207" y="280"/>
                    </a:lnTo>
                    <a:lnTo>
                      <a:pt x="201" y="280"/>
                    </a:lnTo>
                    <a:lnTo>
                      <a:pt x="201" y="274"/>
                    </a:lnTo>
                    <a:close/>
                    <a:moveTo>
                      <a:pt x="213" y="274"/>
                    </a:moveTo>
                    <a:lnTo>
                      <a:pt x="219" y="274"/>
                    </a:lnTo>
                    <a:lnTo>
                      <a:pt x="219" y="280"/>
                    </a:lnTo>
                    <a:lnTo>
                      <a:pt x="213" y="280"/>
                    </a:lnTo>
                    <a:lnTo>
                      <a:pt x="213" y="274"/>
                    </a:lnTo>
                    <a:close/>
                    <a:moveTo>
                      <a:pt x="225" y="274"/>
                    </a:moveTo>
                    <a:lnTo>
                      <a:pt x="231" y="274"/>
                    </a:lnTo>
                    <a:lnTo>
                      <a:pt x="231" y="280"/>
                    </a:lnTo>
                    <a:lnTo>
                      <a:pt x="225" y="280"/>
                    </a:lnTo>
                    <a:lnTo>
                      <a:pt x="225" y="274"/>
                    </a:lnTo>
                    <a:close/>
                    <a:moveTo>
                      <a:pt x="237" y="274"/>
                    </a:moveTo>
                    <a:lnTo>
                      <a:pt x="243" y="274"/>
                    </a:lnTo>
                    <a:lnTo>
                      <a:pt x="243" y="280"/>
                    </a:lnTo>
                    <a:lnTo>
                      <a:pt x="237" y="280"/>
                    </a:lnTo>
                    <a:lnTo>
                      <a:pt x="237" y="274"/>
                    </a:lnTo>
                    <a:close/>
                    <a:moveTo>
                      <a:pt x="249" y="274"/>
                    </a:moveTo>
                    <a:lnTo>
                      <a:pt x="255" y="274"/>
                    </a:lnTo>
                    <a:lnTo>
                      <a:pt x="255" y="280"/>
                    </a:lnTo>
                    <a:lnTo>
                      <a:pt x="249" y="280"/>
                    </a:lnTo>
                    <a:lnTo>
                      <a:pt x="249" y="274"/>
                    </a:lnTo>
                    <a:close/>
                    <a:moveTo>
                      <a:pt x="261" y="274"/>
                    </a:moveTo>
                    <a:lnTo>
                      <a:pt x="267" y="274"/>
                    </a:lnTo>
                    <a:lnTo>
                      <a:pt x="267" y="280"/>
                    </a:lnTo>
                    <a:lnTo>
                      <a:pt x="261" y="280"/>
                    </a:lnTo>
                    <a:lnTo>
                      <a:pt x="261" y="274"/>
                    </a:lnTo>
                    <a:close/>
                    <a:moveTo>
                      <a:pt x="273" y="274"/>
                    </a:moveTo>
                    <a:lnTo>
                      <a:pt x="279" y="274"/>
                    </a:lnTo>
                    <a:lnTo>
                      <a:pt x="279" y="280"/>
                    </a:lnTo>
                    <a:lnTo>
                      <a:pt x="273" y="280"/>
                    </a:lnTo>
                    <a:lnTo>
                      <a:pt x="273" y="274"/>
                    </a:lnTo>
                    <a:close/>
                    <a:moveTo>
                      <a:pt x="285" y="274"/>
                    </a:moveTo>
                    <a:lnTo>
                      <a:pt x="291" y="274"/>
                    </a:lnTo>
                    <a:lnTo>
                      <a:pt x="291" y="280"/>
                    </a:lnTo>
                    <a:lnTo>
                      <a:pt x="285" y="280"/>
                    </a:lnTo>
                    <a:lnTo>
                      <a:pt x="285" y="274"/>
                    </a:lnTo>
                    <a:close/>
                    <a:moveTo>
                      <a:pt x="297" y="274"/>
                    </a:moveTo>
                    <a:lnTo>
                      <a:pt x="303" y="274"/>
                    </a:lnTo>
                    <a:lnTo>
                      <a:pt x="303" y="280"/>
                    </a:lnTo>
                    <a:lnTo>
                      <a:pt x="297" y="280"/>
                    </a:lnTo>
                    <a:lnTo>
                      <a:pt x="297" y="274"/>
                    </a:lnTo>
                    <a:close/>
                    <a:moveTo>
                      <a:pt x="309" y="274"/>
                    </a:moveTo>
                    <a:lnTo>
                      <a:pt x="315" y="274"/>
                    </a:lnTo>
                    <a:lnTo>
                      <a:pt x="315" y="280"/>
                    </a:lnTo>
                    <a:lnTo>
                      <a:pt x="309" y="280"/>
                    </a:lnTo>
                    <a:lnTo>
                      <a:pt x="309" y="274"/>
                    </a:lnTo>
                    <a:close/>
                    <a:moveTo>
                      <a:pt x="321" y="274"/>
                    </a:moveTo>
                    <a:lnTo>
                      <a:pt x="327" y="274"/>
                    </a:lnTo>
                    <a:lnTo>
                      <a:pt x="327" y="280"/>
                    </a:lnTo>
                    <a:lnTo>
                      <a:pt x="321" y="280"/>
                    </a:lnTo>
                    <a:lnTo>
                      <a:pt x="321" y="274"/>
                    </a:lnTo>
                    <a:close/>
                    <a:moveTo>
                      <a:pt x="333" y="274"/>
                    </a:moveTo>
                    <a:lnTo>
                      <a:pt x="339" y="274"/>
                    </a:lnTo>
                    <a:lnTo>
                      <a:pt x="339" y="280"/>
                    </a:lnTo>
                    <a:lnTo>
                      <a:pt x="333" y="280"/>
                    </a:lnTo>
                    <a:lnTo>
                      <a:pt x="333" y="274"/>
                    </a:lnTo>
                    <a:close/>
                    <a:moveTo>
                      <a:pt x="345" y="274"/>
                    </a:moveTo>
                    <a:lnTo>
                      <a:pt x="351" y="274"/>
                    </a:lnTo>
                    <a:lnTo>
                      <a:pt x="351" y="280"/>
                    </a:lnTo>
                    <a:lnTo>
                      <a:pt x="345" y="280"/>
                    </a:lnTo>
                    <a:lnTo>
                      <a:pt x="345" y="274"/>
                    </a:lnTo>
                    <a:close/>
                    <a:moveTo>
                      <a:pt x="357" y="274"/>
                    </a:moveTo>
                    <a:lnTo>
                      <a:pt x="363" y="274"/>
                    </a:lnTo>
                    <a:lnTo>
                      <a:pt x="363" y="280"/>
                    </a:lnTo>
                    <a:lnTo>
                      <a:pt x="357" y="280"/>
                    </a:lnTo>
                    <a:lnTo>
                      <a:pt x="357" y="274"/>
                    </a:lnTo>
                    <a:close/>
                    <a:moveTo>
                      <a:pt x="369" y="274"/>
                    </a:moveTo>
                    <a:lnTo>
                      <a:pt x="375" y="274"/>
                    </a:lnTo>
                    <a:lnTo>
                      <a:pt x="375" y="280"/>
                    </a:lnTo>
                    <a:lnTo>
                      <a:pt x="369" y="280"/>
                    </a:lnTo>
                    <a:lnTo>
                      <a:pt x="369" y="274"/>
                    </a:lnTo>
                    <a:close/>
                    <a:moveTo>
                      <a:pt x="381" y="274"/>
                    </a:moveTo>
                    <a:lnTo>
                      <a:pt x="387" y="274"/>
                    </a:lnTo>
                    <a:lnTo>
                      <a:pt x="387" y="280"/>
                    </a:lnTo>
                    <a:lnTo>
                      <a:pt x="381" y="280"/>
                    </a:lnTo>
                    <a:lnTo>
                      <a:pt x="381" y="274"/>
                    </a:lnTo>
                    <a:close/>
                    <a:moveTo>
                      <a:pt x="393" y="274"/>
                    </a:moveTo>
                    <a:lnTo>
                      <a:pt x="399" y="274"/>
                    </a:lnTo>
                    <a:lnTo>
                      <a:pt x="399" y="280"/>
                    </a:lnTo>
                    <a:lnTo>
                      <a:pt x="393" y="280"/>
                    </a:lnTo>
                    <a:lnTo>
                      <a:pt x="393" y="274"/>
                    </a:lnTo>
                    <a:close/>
                    <a:moveTo>
                      <a:pt x="405" y="274"/>
                    </a:moveTo>
                    <a:lnTo>
                      <a:pt x="411" y="274"/>
                    </a:lnTo>
                    <a:lnTo>
                      <a:pt x="411" y="280"/>
                    </a:lnTo>
                    <a:lnTo>
                      <a:pt x="405" y="280"/>
                    </a:lnTo>
                    <a:lnTo>
                      <a:pt x="405" y="274"/>
                    </a:lnTo>
                    <a:close/>
                    <a:moveTo>
                      <a:pt x="417" y="274"/>
                    </a:moveTo>
                    <a:lnTo>
                      <a:pt x="423" y="274"/>
                    </a:lnTo>
                    <a:lnTo>
                      <a:pt x="423" y="280"/>
                    </a:lnTo>
                    <a:lnTo>
                      <a:pt x="417" y="280"/>
                    </a:lnTo>
                    <a:lnTo>
                      <a:pt x="417" y="274"/>
                    </a:lnTo>
                    <a:close/>
                    <a:moveTo>
                      <a:pt x="429" y="274"/>
                    </a:moveTo>
                    <a:lnTo>
                      <a:pt x="435" y="274"/>
                    </a:lnTo>
                    <a:lnTo>
                      <a:pt x="435" y="280"/>
                    </a:lnTo>
                    <a:lnTo>
                      <a:pt x="429" y="280"/>
                    </a:lnTo>
                    <a:lnTo>
                      <a:pt x="429" y="274"/>
                    </a:lnTo>
                    <a:close/>
                    <a:moveTo>
                      <a:pt x="441" y="274"/>
                    </a:moveTo>
                    <a:lnTo>
                      <a:pt x="447" y="274"/>
                    </a:lnTo>
                    <a:lnTo>
                      <a:pt x="447" y="280"/>
                    </a:lnTo>
                    <a:lnTo>
                      <a:pt x="441" y="280"/>
                    </a:lnTo>
                    <a:lnTo>
                      <a:pt x="441" y="274"/>
                    </a:lnTo>
                    <a:close/>
                    <a:moveTo>
                      <a:pt x="453" y="274"/>
                    </a:moveTo>
                    <a:lnTo>
                      <a:pt x="459" y="274"/>
                    </a:lnTo>
                    <a:lnTo>
                      <a:pt x="459" y="280"/>
                    </a:lnTo>
                    <a:lnTo>
                      <a:pt x="453" y="280"/>
                    </a:lnTo>
                    <a:lnTo>
                      <a:pt x="453" y="274"/>
                    </a:lnTo>
                    <a:close/>
                    <a:moveTo>
                      <a:pt x="465" y="274"/>
                    </a:moveTo>
                    <a:lnTo>
                      <a:pt x="471" y="274"/>
                    </a:lnTo>
                    <a:lnTo>
                      <a:pt x="471" y="280"/>
                    </a:lnTo>
                    <a:lnTo>
                      <a:pt x="465" y="280"/>
                    </a:lnTo>
                    <a:lnTo>
                      <a:pt x="465" y="274"/>
                    </a:lnTo>
                    <a:close/>
                    <a:moveTo>
                      <a:pt x="477" y="274"/>
                    </a:moveTo>
                    <a:lnTo>
                      <a:pt x="483" y="274"/>
                    </a:lnTo>
                    <a:lnTo>
                      <a:pt x="483" y="280"/>
                    </a:lnTo>
                    <a:lnTo>
                      <a:pt x="477" y="280"/>
                    </a:lnTo>
                    <a:lnTo>
                      <a:pt x="477" y="274"/>
                    </a:lnTo>
                    <a:close/>
                    <a:moveTo>
                      <a:pt x="489" y="274"/>
                    </a:moveTo>
                    <a:lnTo>
                      <a:pt x="495" y="274"/>
                    </a:lnTo>
                    <a:lnTo>
                      <a:pt x="495" y="280"/>
                    </a:lnTo>
                    <a:lnTo>
                      <a:pt x="489" y="280"/>
                    </a:lnTo>
                    <a:lnTo>
                      <a:pt x="489" y="274"/>
                    </a:lnTo>
                    <a:close/>
                    <a:moveTo>
                      <a:pt x="501" y="274"/>
                    </a:moveTo>
                    <a:lnTo>
                      <a:pt x="503" y="274"/>
                    </a:lnTo>
                    <a:lnTo>
                      <a:pt x="500" y="277"/>
                    </a:lnTo>
                    <a:lnTo>
                      <a:pt x="500" y="273"/>
                    </a:lnTo>
                    <a:lnTo>
                      <a:pt x="506" y="273"/>
                    </a:lnTo>
                    <a:lnTo>
                      <a:pt x="506" y="280"/>
                    </a:lnTo>
                    <a:lnTo>
                      <a:pt x="501" y="280"/>
                    </a:lnTo>
                    <a:lnTo>
                      <a:pt x="501" y="274"/>
                    </a:lnTo>
                    <a:close/>
                    <a:moveTo>
                      <a:pt x="500" y="267"/>
                    </a:moveTo>
                    <a:lnTo>
                      <a:pt x="500" y="261"/>
                    </a:lnTo>
                    <a:lnTo>
                      <a:pt x="506" y="261"/>
                    </a:lnTo>
                    <a:lnTo>
                      <a:pt x="506" y="267"/>
                    </a:lnTo>
                    <a:lnTo>
                      <a:pt x="500" y="267"/>
                    </a:lnTo>
                    <a:close/>
                    <a:moveTo>
                      <a:pt x="500" y="255"/>
                    </a:moveTo>
                    <a:lnTo>
                      <a:pt x="500" y="249"/>
                    </a:lnTo>
                    <a:lnTo>
                      <a:pt x="506" y="249"/>
                    </a:lnTo>
                    <a:lnTo>
                      <a:pt x="506" y="255"/>
                    </a:lnTo>
                    <a:lnTo>
                      <a:pt x="500" y="255"/>
                    </a:lnTo>
                    <a:close/>
                    <a:moveTo>
                      <a:pt x="500" y="243"/>
                    </a:moveTo>
                    <a:lnTo>
                      <a:pt x="500" y="237"/>
                    </a:lnTo>
                    <a:lnTo>
                      <a:pt x="506" y="237"/>
                    </a:lnTo>
                    <a:lnTo>
                      <a:pt x="506" y="243"/>
                    </a:lnTo>
                    <a:lnTo>
                      <a:pt x="500" y="243"/>
                    </a:lnTo>
                    <a:close/>
                    <a:moveTo>
                      <a:pt x="500" y="231"/>
                    </a:moveTo>
                    <a:lnTo>
                      <a:pt x="500" y="225"/>
                    </a:lnTo>
                    <a:lnTo>
                      <a:pt x="506" y="225"/>
                    </a:lnTo>
                    <a:lnTo>
                      <a:pt x="506" y="231"/>
                    </a:lnTo>
                    <a:lnTo>
                      <a:pt x="500" y="231"/>
                    </a:lnTo>
                    <a:close/>
                    <a:moveTo>
                      <a:pt x="500" y="219"/>
                    </a:moveTo>
                    <a:lnTo>
                      <a:pt x="500" y="213"/>
                    </a:lnTo>
                    <a:lnTo>
                      <a:pt x="506" y="213"/>
                    </a:lnTo>
                    <a:lnTo>
                      <a:pt x="506" y="219"/>
                    </a:lnTo>
                    <a:lnTo>
                      <a:pt x="500" y="219"/>
                    </a:lnTo>
                    <a:close/>
                    <a:moveTo>
                      <a:pt x="500" y="207"/>
                    </a:moveTo>
                    <a:lnTo>
                      <a:pt x="500" y="201"/>
                    </a:lnTo>
                    <a:lnTo>
                      <a:pt x="506" y="201"/>
                    </a:lnTo>
                    <a:lnTo>
                      <a:pt x="506" y="207"/>
                    </a:lnTo>
                    <a:lnTo>
                      <a:pt x="500" y="207"/>
                    </a:lnTo>
                    <a:close/>
                    <a:moveTo>
                      <a:pt x="500" y="195"/>
                    </a:moveTo>
                    <a:lnTo>
                      <a:pt x="500" y="189"/>
                    </a:lnTo>
                    <a:lnTo>
                      <a:pt x="506" y="189"/>
                    </a:lnTo>
                    <a:lnTo>
                      <a:pt x="506" y="195"/>
                    </a:lnTo>
                    <a:lnTo>
                      <a:pt x="500" y="195"/>
                    </a:lnTo>
                    <a:close/>
                    <a:moveTo>
                      <a:pt x="500" y="183"/>
                    </a:moveTo>
                    <a:lnTo>
                      <a:pt x="500" y="177"/>
                    </a:lnTo>
                    <a:lnTo>
                      <a:pt x="506" y="177"/>
                    </a:lnTo>
                    <a:lnTo>
                      <a:pt x="506" y="183"/>
                    </a:lnTo>
                    <a:lnTo>
                      <a:pt x="500" y="183"/>
                    </a:lnTo>
                    <a:close/>
                    <a:moveTo>
                      <a:pt x="500" y="171"/>
                    </a:moveTo>
                    <a:lnTo>
                      <a:pt x="500" y="165"/>
                    </a:lnTo>
                    <a:lnTo>
                      <a:pt x="506" y="165"/>
                    </a:lnTo>
                    <a:lnTo>
                      <a:pt x="506" y="171"/>
                    </a:lnTo>
                    <a:lnTo>
                      <a:pt x="500" y="171"/>
                    </a:lnTo>
                    <a:close/>
                    <a:moveTo>
                      <a:pt x="500" y="159"/>
                    </a:moveTo>
                    <a:lnTo>
                      <a:pt x="500" y="153"/>
                    </a:lnTo>
                    <a:lnTo>
                      <a:pt x="506" y="153"/>
                    </a:lnTo>
                    <a:lnTo>
                      <a:pt x="506" y="159"/>
                    </a:lnTo>
                    <a:lnTo>
                      <a:pt x="500" y="159"/>
                    </a:lnTo>
                    <a:close/>
                    <a:moveTo>
                      <a:pt x="500" y="147"/>
                    </a:moveTo>
                    <a:lnTo>
                      <a:pt x="500" y="141"/>
                    </a:lnTo>
                    <a:lnTo>
                      <a:pt x="506" y="141"/>
                    </a:lnTo>
                    <a:lnTo>
                      <a:pt x="506" y="147"/>
                    </a:lnTo>
                    <a:lnTo>
                      <a:pt x="500" y="147"/>
                    </a:lnTo>
                    <a:close/>
                    <a:moveTo>
                      <a:pt x="500" y="135"/>
                    </a:moveTo>
                    <a:lnTo>
                      <a:pt x="500" y="129"/>
                    </a:lnTo>
                    <a:lnTo>
                      <a:pt x="506" y="129"/>
                    </a:lnTo>
                    <a:lnTo>
                      <a:pt x="506" y="135"/>
                    </a:lnTo>
                    <a:lnTo>
                      <a:pt x="500" y="135"/>
                    </a:lnTo>
                    <a:close/>
                    <a:moveTo>
                      <a:pt x="500" y="123"/>
                    </a:moveTo>
                    <a:lnTo>
                      <a:pt x="500" y="117"/>
                    </a:lnTo>
                    <a:lnTo>
                      <a:pt x="506" y="117"/>
                    </a:lnTo>
                    <a:lnTo>
                      <a:pt x="506" y="123"/>
                    </a:lnTo>
                    <a:lnTo>
                      <a:pt x="500" y="123"/>
                    </a:lnTo>
                    <a:close/>
                    <a:moveTo>
                      <a:pt x="500" y="111"/>
                    </a:moveTo>
                    <a:lnTo>
                      <a:pt x="500" y="105"/>
                    </a:lnTo>
                    <a:lnTo>
                      <a:pt x="506" y="105"/>
                    </a:lnTo>
                    <a:lnTo>
                      <a:pt x="506" y="111"/>
                    </a:lnTo>
                    <a:lnTo>
                      <a:pt x="500" y="111"/>
                    </a:lnTo>
                    <a:close/>
                    <a:moveTo>
                      <a:pt x="500" y="99"/>
                    </a:moveTo>
                    <a:lnTo>
                      <a:pt x="500" y="93"/>
                    </a:lnTo>
                    <a:lnTo>
                      <a:pt x="506" y="93"/>
                    </a:lnTo>
                    <a:lnTo>
                      <a:pt x="506" y="99"/>
                    </a:lnTo>
                    <a:lnTo>
                      <a:pt x="500" y="99"/>
                    </a:lnTo>
                    <a:close/>
                    <a:moveTo>
                      <a:pt x="500" y="87"/>
                    </a:moveTo>
                    <a:lnTo>
                      <a:pt x="500" y="81"/>
                    </a:lnTo>
                    <a:lnTo>
                      <a:pt x="506" y="81"/>
                    </a:lnTo>
                    <a:lnTo>
                      <a:pt x="506" y="87"/>
                    </a:lnTo>
                    <a:lnTo>
                      <a:pt x="500" y="87"/>
                    </a:lnTo>
                    <a:close/>
                    <a:moveTo>
                      <a:pt x="500" y="75"/>
                    </a:moveTo>
                    <a:lnTo>
                      <a:pt x="500" y="69"/>
                    </a:lnTo>
                    <a:lnTo>
                      <a:pt x="506" y="69"/>
                    </a:lnTo>
                    <a:lnTo>
                      <a:pt x="506" y="75"/>
                    </a:lnTo>
                    <a:lnTo>
                      <a:pt x="500" y="75"/>
                    </a:lnTo>
                    <a:close/>
                    <a:moveTo>
                      <a:pt x="500" y="63"/>
                    </a:moveTo>
                    <a:lnTo>
                      <a:pt x="500" y="57"/>
                    </a:lnTo>
                    <a:lnTo>
                      <a:pt x="506" y="57"/>
                    </a:lnTo>
                    <a:lnTo>
                      <a:pt x="506" y="63"/>
                    </a:lnTo>
                    <a:lnTo>
                      <a:pt x="500" y="63"/>
                    </a:lnTo>
                    <a:close/>
                    <a:moveTo>
                      <a:pt x="500" y="51"/>
                    </a:moveTo>
                    <a:lnTo>
                      <a:pt x="500" y="45"/>
                    </a:lnTo>
                    <a:lnTo>
                      <a:pt x="506" y="45"/>
                    </a:lnTo>
                    <a:lnTo>
                      <a:pt x="506" y="51"/>
                    </a:lnTo>
                    <a:lnTo>
                      <a:pt x="500" y="51"/>
                    </a:lnTo>
                    <a:close/>
                    <a:moveTo>
                      <a:pt x="500" y="39"/>
                    </a:moveTo>
                    <a:lnTo>
                      <a:pt x="500" y="33"/>
                    </a:lnTo>
                    <a:lnTo>
                      <a:pt x="506" y="33"/>
                    </a:lnTo>
                    <a:lnTo>
                      <a:pt x="506" y="39"/>
                    </a:lnTo>
                    <a:lnTo>
                      <a:pt x="500" y="39"/>
                    </a:lnTo>
                    <a:close/>
                    <a:moveTo>
                      <a:pt x="500" y="27"/>
                    </a:moveTo>
                    <a:lnTo>
                      <a:pt x="500" y="21"/>
                    </a:lnTo>
                    <a:lnTo>
                      <a:pt x="506" y="21"/>
                    </a:lnTo>
                    <a:lnTo>
                      <a:pt x="506" y="27"/>
                    </a:lnTo>
                    <a:lnTo>
                      <a:pt x="500" y="27"/>
                    </a:lnTo>
                    <a:close/>
                    <a:moveTo>
                      <a:pt x="500" y="15"/>
                    </a:moveTo>
                    <a:lnTo>
                      <a:pt x="500" y="9"/>
                    </a:lnTo>
                    <a:lnTo>
                      <a:pt x="506" y="9"/>
                    </a:lnTo>
                    <a:lnTo>
                      <a:pt x="506" y="15"/>
                    </a:lnTo>
                    <a:lnTo>
                      <a:pt x="500" y="15"/>
                    </a:lnTo>
                    <a:close/>
                  </a:path>
                </a:pathLst>
              </a:custGeom>
              <a:solidFill>
                <a:srgbClr val="666699"/>
              </a:solidFill>
              <a:ln w="4763" cap="flat">
                <a:solidFill>
                  <a:srgbClr val="666699"/>
                </a:solidFill>
                <a:prstDash val="solid"/>
                <a:bevel/>
                <a:headEnd/>
                <a:tailEnd/>
              </a:ln>
            </p:spPr>
            <p:txBody>
              <a:bodyPr/>
              <a:lstStyle/>
              <a:p>
                <a:endParaRPr lang="fr-CA"/>
              </a:p>
            </p:txBody>
          </p:sp>
        </p:grpSp>
        <p:sp>
          <p:nvSpPr>
            <p:cNvPr id="370701" name="Rectangle 13"/>
            <p:cNvSpPr>
              <a:spLocks noChangeArrowheads="1"/>
            </p:cNvSpPr>
            <p:nvPr/>
          </p:nvSpPr>
          <p:spPr bwMode="auto">
            <a:xfrm>
              <a:off x="2744" y="2976"/>
              <a:ext cx="385" cy="250"/>
            </a:xfrm>
            <a:prstGeom prst="rect">
              <a:avLst/>
            </a:prstGeom>
            <a:noFill/>
            <a:ln w="9525">
              <a:noFill/>
              <a:miter lim="800000"/>
              <a:headEnd/>
              <a:tailEnd/>
            </a:ln>
          </p:spPr>
          <p:txBody>
            <a:bodyPr wrap="none" lIns="0" tIns="0" rIns="0" bIns="0">
              <a:spAutoFit/>
            </a:bodyPr>
            <a:lstStyle/>
            <a:p>
              <a:r>
                <a:rPr lang="fr-CA" sz="800">
                  <a:solidFill>
                    <a:srgbClr val="FFFFFF"/>
                  </a:solidFill>
                  <a:latin typeface="Times New Roman" pitchFamily="18" charset="0"/>
                </a:rPr>
                <a:t>Composantes</a:t>
              </a:r>
              <a:r>
                <a:rPr lang="fr-CA"/>
                <a:t> </a:t>
              </a:r>
            </a:p>
            <a:p>
              <a:r>
                <a:rPr lang="fr-CA" sz="800">
                  <a:solidFill>
                    <a:srgbClr val="FFFFFF"/>
                  </a:solidFill>
                  <a:latin typeface="Times New Roman" pitchFamily="18" charset="0"/>
                </a:rPr>
                <a:t>logicielles</a:t>
              </a:r>
              <a:endParaRPr lang="fr-FR" sz="800">
                <a:solidFill>
                  <a:srgbClr val="FFFFFF"/>
                </a:solidFill>
                <a:latin typeface="Times New Roman" pitchFamily="18" charset="0"/>
              </a:endParaRPr>
            </a:p>
          </p:txBody>
        </p:sp>
        <p:grpSp>
          <p:nvGrpSpPr>
            <p:cNvPr id="370702" name="Group 14"/>
            <p:cNvGrpSpPr>
              <a:grpSpLocks/>
            </p:cNvGrpSpPr>
            <p:nvPr/>
          </p:nvGrpSpPr>
          <p:grpSpPr bwMode="auto">
            <a:xfrm>
              <a:off x="3177" y="3008"/>
              <a:ext cx="506" cy="280"/>
              <a:chOff x="3177" y="3008"/>
              <a:chExt cx="506" cy="280"/>
            </a:xfrm>
          </p:grpSpPr>
          <p:sp>
            <p:nvSpPr>
              <p:cNvPr id="370703" name="Rectangle 15"/>
              <p:cNvSpPr>
                <a:spLocks noChangeArrowheads="1"/>
              </p:cNvSpPr>
              <p:nvPr/>
            </p:nvSpPr>
            <p:spPr bwMode="auto">
              <a:xfrm>
                <a:off x="3180" y="3011"/>
                <a:ext cx="500" cy="274"/>
              </a:xfrm>
              <a:prstGeom prst="rect">
                <a:avLst/>
              </a:prstGeom>
              <a:solidFill>
                <a:srgbClr val="3366FF"/>
              </a:solidFill>
              <a:ln w="9525">
                <a:noFill/>
                <a:miter lim="800000"/>
                <a:headEnd/>
                <a:tailEnd/>
              </a:ln>
            </p:spPr>
            <p:txBody>
              <a:bodyPr/>
              <a:lstStyle/>
              <a:p>
                <a:endParaRPr lang="fr-CA"/>
              </a:p>
            </p:txBody>
          </p:sp>
          <p:sp>
            <p:nvSpPr>
              <p:cNvPr id="370704" name="Freeform 16"/>
              <p:cNvSpPr>
                <a:spLocks noEditPoints="1"/>
              </p:cNvSpPr>
              <p:nvPr/>
            </p:nvSpPr>
            <p:spPr bwMode="auto">
              <a:xfrm>
                <a:off x="3177" y="3008"/>
                <a:ext cx="506" cy="280"/>
              </a:xfrm>
              <a:custGeom>
                <a:avLst/>
                <a:gdLst/>
                <a:ahLst/>
                <a:cxnLst>
                  <a:cxn ang="0">
                    <a:pos x="479" y="6"/>
                  </a:cxn>
                  <a:cxn ang="0">
                    <a:pos x="449" y="6"/>
                  </a:cxn>
                  <a:cxn ang="0">
                    <a:pos x="425" y="0"/>
                  </a:cxn>
                  <a:cxn ang="0">
                    <a:pos x="407" y="0"/>
                  </a:cxn>
                  <a:cxn ang="0">
                    <a:pos x="383" y="6"/>
                  </a:cxn>
                  <a:cxn ang="0">
                    <a:pos x="347" y="6"/>
                  </a:cxn>
                  <a:cxn ang="0">
                    <a:pos x="317" y="6"/>
                  </a:cxn>
                  <a:cxn ang="0">
                    <a:pos x="293" y="0"/>
                  </a:cxn>
                  <a:cxn ang="0">
                    <a:pos x="275" y="0"/>
                  </a:cxn>
                  <a:cxn ang="0">
                    <a:pos x="251" y="6"/>
                  </a:cxn>
                  <a:cxn ang="0">
                    <a:pos x="215" y="6"/>
                  </a:cxn>
                  <a:cxn ang="0">
                    <a:pos x="185" y="6"/>
                  </a:cxn>
                  <a:cxn ang="0">
                    <a:pos x="161" y="0"/>
                  </a:cxn>
                  <a:cxn ang="0">
                    <a:pos x="143" y="0"/>
                  </a:cxn>
                  <a:cxn ang="0">
                    <a:pos x="119" y="6"/>
                  </a:cxn>
                  <a:cxn ang="0">
                    <a:pos x="83" y="6"/>
                  </a:cxn>
                  <a:cxn ang="0">
                    <a:pos x="53" y="6"/>
                  </a:cxn>
                  <a:cxn ang="0">
                    <a:pos x="29" y="0"/>
                  </a:cxn>
                  <a:cxn ang="0">
                    <a:pos x="11" y="0"/>
                  </a:cxn>
                  <a:cxn ang="0">
                    <a:pos x="6" y="19"/>
                  </a:cxn>
                  <a:cxn ang="0">
                    <a:pos x="6" y="55"/>
                  </a:cxn>
                  <a:cxn ang="0">
                    <a:pos x="6" y="85"/>
                  </a:cxn>
                  <a:cxn ang="0">
                    <a:pos x="0" y="109"/>
                  </a:cxn>
                  <a:cxn ang="0">
                    <a:pos x="0" y="127"/>
                  </a:cxn>
                  <a:cxn ang="0">
                    <a:pos x="6" y="151"/>
                  </a:cxn>
                  <a:cxn ang="0">
                    <a:pos x="6" y="187"/>
                  </a:cxn>
                  <a:cxn ang="0">
                    <a:pos x="6" y="217"/>
                  </a:cxn>
                  <a:cxn ang="0">
                    <a:pos x="0" y="241"/>
                  </a:cxn>
                  <a:cxn ang="0">
                    <a:pos x="0" y="259"/>
                  </a:cxn>
                  <a:cxn ang="0">
                    <a:pos x="15" y="274"/>
                  </a:cxn>
                  <a:cxn ang="0">
                    <a:pos x="39" y="280"/>
                  </a:cxn>
                  <a:cxn ang="0">
                    <a:pos x="57" y="280"/>
                  </a:cxn>
                  <a:cxn ang="0">
                    <a:pos x="81" y="274"/>
                  </a:cxn>
                  <a:cxn ang="0">
                    <a:pos x="117" y="274"/>
                  </a:cxn>
                  <a:cxn ang="0">
                    <a:pos x="147" y="274"/>
                  </a:cxn>
                  <a:cxn ang="0">
                    <a:pos x="171" y="280"/>
                  </a:cxn>
                  <a:cxn ang="0">
                    <a:pos x="189" y="280"/>
                  </a:cxn>
                  <a:cxn ang="0">
                    <a:pos x="213" y="274"/>
                  </a:cxn>
                  <a:cxn ang="0">
                    <a:pos x="249" y="274"/>
                  </a:cxn>
                  <a:cxn ang="0">
                    <a:pos x="279" y="274"/>
                  </a:cxn>
                  <a:cxn ang="0">
                    <a:pos x="303" y="280"/>
                  </a:cxn>
                  <a:cxn ang="0">
                    <a:pos x="321" y="280"/>
                  </a:cxn>
                  <a:cxn ang="0">
                    <a:pos x="345" y="274"/>
                  </a:cxn>
                  <a:cxn ang="0">
                    <a:pos x="381" y="274"/>
                  </a:cxn>
                  <a:cxn ang="0">
                    <a:pos x="411" y="274"/>
                  </a:cxn>
                  <a:cxn ang="0">
                    <a:pos x="435" y="280"/>
                  </a:cxn>
                  <a:cxn ang="0">
                    <a:pos x="453" y="280"/>
                  </a:cxn>
                  <a:cxn ang="0">
                    <a:pos x="477" y="274"/>
                  </a:cxn>
                  <a:cxn ang="0">
                    <a:pos x="506" y="280"/>
                  </a:cxn>
                  <a:cxn ang="0">
                    <a:pos x="506" y="255"/>
                  </a:cxn>
                  <a:cxn ang="0">
                    <a:pos x="500" y="231"/>
                  </a:cxn>
                  <a:cxn ang="0">
                    <a:pos x="500" y="195"/>
                  </a:cxn>
                  <a:cxn ang="0">
                    <a:pos x="500" y="165"/>
                  </a:cxn>
                  <a:cxn ang="0">
                    <a:pos x="506" y="141"/>
                  </a:cxn>
                  <a:cxn ang="0">
                    <a:pos x="506" y="123"/>
                  </a:cxn>
                  <a:cxn ang="0">
                    <a:pos x="500" y="99"/>
                  </a:cxn>
                  <a:cxn ang="0">
                    <a:pos x="500" y="63"/>
                  </a:cxn>
                  <a:cxn ang="0">
                    <a:pos x="500" y="33"/>
                  </a:cxn>
                  <a:cxn ang="0">
                    <a:pos x="506" y="9"/>
                  </a:cxn>
                </a:cxnLst>
                <a:rect l="0" t="0" r="r" b="b"/>
                <a:pathLst>
                  <a:path w="506" h="280">
                    <a:moveTo>
                      <a:pt x="503" y="6"/>
                    </a:moveTo>
                    <a:lnTo>
                      <a:pt x="497" y="6"/>
                    </a:lnTo>
                    <a:lnTo>
                      <a:pt x="497" y="0"/>
                    </a:lnTo>
                    <a:lnTo>
                      <a:pt x="503" y="0"/>
                    </a:lnTo>
                    <a:lnTo>
                      <a:pt x="503" y="6"/>
                    </a:lnTo>
                    <a:close/>
                    <a:moveTo>
                      <a:pt x="491" y="6"/>
                    </a:moveTo>
                    <a:lnTo>
                      <a:pt x="485" y="6"/>
                    </a:lnTo>
                    <a:lnTo>
                      <a:pt x="485" y="0"/>
                    </a:lnTo>
                    <a:lnTo>
                      <a:pt x="491" y="0"/>
                    </a:lnTo>
                    <a:lnTo>
                      <a:pt x="491" y="6"/>
                    </a:lnTo>
                    <a:close/>
                    <a:moveTo>
                      <a:pt x="479" y="6"/>
                    </a:moveTo>
                    <a:lnTo>
                      <a:pt x="473" y="6"/>
                    </a:lnTo>
                    <a:lnTo>
                      <a:pt x="473" y="0"/>
                    </a:lnTo>
                    <a:lnTo>
                      <a:pt x="479" y="0"/>
                    </a:lnTo>
                    <a:lnTo>
                      <a:pt x="479" y="6"/>
                    </a:lnTo>
                    <a:close/>
                    <a:moveTo>
                      <a:pt x="467" y="6"/>
                    </a:moveTo>
                    <a:lnTo>
                      <a:pt x="461" y="6"/>
                    </a:lnTo>
                    <a:lnTo>
                      <a:pt x="461" y="0"/>
                    </a:lnTo>
                    <a:lnTo>
                      <a:pt x="467" y="0"/>
                    </a:lnTo>
                    <a:lnTo>
                      <a:pt x="467" y="6"/>
                    </a:lnTo>
                    <a:close/>
                    <a:moveTo>
                      <a:pt x="455" y="6"/>
                    </a:moveTo>
                    <a:lnTo>
                      <a:pt x="449" y="6"/>
                    </a:lnTo>
                    <a:lnTo>
                      <a:pt x="449" y="0"/>
                    </a:lnTo>
                    <a:lnTo>
                      <a:pt x="455" y="0"/>
                    </a:lnTo>
                    <a:lnTo>
                      <a:pt x="455" y="6"/>
                    </a:lnTo>
                    <a:close/>
                    <a:moveTo>
                      <a:pt x="443" y="6"/>
                    </a:moveTo>
                    <a:lnTo>
                      <a:pt x="437" y="6"/>
                    </a:lnTo>
                    <a:lnTo>
                      <a:pt x="437" y="0"/>
                    </a:lnTo>
                    <a:lnTo>
                      <a:pt x="443" y="0"/>
                    </a:lnTo>
                    <a:lnTo>
                      <a:pt x="443" y="6"/>
                    </a:lnTo>
                    <a:close/>
                    <a:moveTo>
                      <a:pt x="431" y="6"/>
                    </a:moveTo>
                    <a:lnTo>
                      <a:pt x="425" y="6"/>
                    </a:lnTo>
                    <a:lnTo>
                      <a:pt x="425" y="0"/>
                    </a:lnTo>
                    <a:lnTo>
                      <a:pt x="431" y="0"/>
                    </a:lnTo>
                    <a:lnTo>
                      <a:pt x="431" y="6"/>
                    </a:lnTo>
                    <a:close/>
                    <a:moveTo>
                      <a:pt x="419" y="6"/>
                    </a:moveTo>
                    <a:lnTo>
                      <a:pt x="413" y="6"/>
                    </a:lnTo>
                    <a:lnTo>
                      <a:pt x="413" y="0"/>
                    </a:lnTo>
                    <a:lnTo>
                      <a:pt x="419" y="0"/>
                    </a:lnTo>
                    <a:lnTo>
                      <a:pt x="419" y="6"/>
                    </a:lnTo>
                    <a:close/>
                    <a:moveTo>
                      <a:pt x="407" y="6"/>
                    </a:moveTo>
                    <a:lnTo>
                      <a:pt x="401" y="6"/>
                    </a:lnTo>
                    <a:lnTo>
                      <a:pt x="401" y="0"/>
                    </a:lnTo>
                    <a:lnTo>
                      <a:pt x="407" y="0"/>
                    </a:lnTo>
                    <a:lnTo>
                      <a:pt x="407" y="6"/>
                    </a:lnTo>
                    <a:close/>
                    <a:moveTo>
                      <a:pt x="395" y="6"/>
                    </a:moveTo>
                    <a:lnTo>
                      <a:pt x="389" y="6"/>
                    </a:lnTo>
                    <a:lnTo>
                      <a:pt x="389" y="0"/>
                    </a:lnTo>
                    <a:lnTo>
                      <a:pt x="395" y="0"/>
                    </a:lnTo>
                    <a:lnTo>
                      <a:pt x="395" y="6"/>
                    </a:lnTo>
                    <a:close/>
                    <a:moveTo>
                      <a:pt x="383" y="6"/>
                    </a:moveTo>
                    <a:lnTo>
                      <a:pt x="377" y="6"/>
                    </a:lnTo>
                    <a:lnTo>
                      <a:pt x="377" y="0"/>
                    </a:lnTo>
                    <a:lnTo>
                      <a:pt x="383" y="0"/>
                    </a:lnTo>
                    <a:lnTo>
                      <a:pt x="383" y="6"/>
                    </a:lnTo>
                    <a:close/>
                    <a:moveTo>
                      <a:pt x="371" y="6"/>
                    </a:moveTo>
                    <a:lnTo>
                      <a:pt x="365" y="6"/>
                    </a:lnTo>
                    <a:lnTo>
                      <a:pt x="365" y="0"/>
                    </a:lnTo>
                    <a:lnTo>
                      <a:pt x="371" y="0"/>
                    </a:lnTo>
                    <a:lnTo>
                      <a:pt x="371" y="6"/>
                    </a:lnTo>
                    <a:close/>
                    <a:moveTo>
                      <a:pt x="359" y="6"/>
                    </a:moveTo>
                    <a:lnTo>
                      <a:pt x="353" y="6"/>
                    </a:lnTo>
                    <a:lnTo>
                      <a:pt x="353" y="0"/>
                    </a:lnTo>
                    <a:lnTo>
                      <a:pt x="359" y="0"/>
                    </a:lnTo>
                    <a:lnTo>
                      <a:pt x="359" y="6"/>
                    </a:lnTo>
                    <a:close/>
                    <a:moveTo>
                      <a:pt x="347" y="6"/>
                    </a:moveTo>
                    <a:lnTo>
                      <a:pt x="341" y="6"/>
                    </a:lnTo>
                    <a:lnTo>
                      <a:pt x="341" y="0"/>
                    </a:lnTo>
                    <a:lnTo>
                      <a:pt x="347" y="0"/>
                    </a:lnTo>
                    <a:lnTo>
                      <a:pt x="347" y="6"/>
                    </a:lnTo>
                    <a:close/>
                    <a:moveTo>
                      <a:pt x="335" y="6"/>
                    </a:moveTo>
                    <a:lnTo>
                      <a:pt x="329" y="6"/>
                    </a:lnTo>
                    <a:lnTo>
                      <a:pt x="329" y="0"/>
                    </a:lnTo>
                    <a:lnTo>
                      <a:pt x="335" y="0"/>
                    </a:lnTo>
                    <a:lnTo>
                      <a:pt x="335" y="6"/>
                    </a:lnTo>
                    <a:close/>
                    <a:moveTo>
                      <a:pt x="323" y="6"/>
                    </a:moveTo>
                    <a:lnTo>
                      <a:pt x="317" y="6"/>
                    </a:lnTo>
                    <a:lnTo>
                      <a:pt x="317" y="0"/>
                    </a:lnTo>
                    <a:lnTo>
                      <a:pt x="323" y="0"/>
                    </a:lnTo>
                    <a:lnTo>
                      <a:pt x="323" y="6"/>
                    </a:lnTo>
                    <a:close/>
                    <a:moveTo>
                      <a:pt x="311" y="6"/>
                    </a:moveTo>
                    <a:lnTo>
                      <a:pt x="305" y="6"/>
                    </a:lnTo>
                    <a:lnTo>
                      <a:pt x="305" y="0"/>
                    </a:lnTo>
                    <a:lnTo>
                      <a:pt x="311" y="0"/>
                    </a:lnTo>
                    <a:lnTo>
                      <a:pt x="311" y="6"/>
                    </a:lnTo>
                    <a:close/>
                    <a:moveTo>
                      <a:pt x="299" y="6"/>
                    </a:moveTo>
                    <a:lnTo>
                      <a:pt x="293" y="6"/>
                    </a:lnTo>
                    <a:lnTo>
                      <a:pt x="293" y="0"/>
                    </a:lnTo>
                    <a:lnTo>
                      <a:pt x="299" y="0"/>
                    </a:lnTo>
                    <a:lnTo>
                      <a:pt x="299" y="6"/>
                    </a:lnTo>
                    <a:close/>
                    <a:moveTo>
                      <a:pt x="287" y="6"/>
                    </a:moveTo>
                    <a:lnTo>
                      <a:pt x="281" y="6"/>
                    </a:lnTo>
                    <a:lnTo>
                      <a:pt x="281" y="0"/>
                    </a:lnTo>
                    <a:lnTo>
                      <a:pt x="287" y="0"/>
                    </a:lnTo>
                    <a:lnTo>
                      <a:pt x="287" y="6"/>
                    </a:lnTo>
                    <a:close/>
                    <a:moveTo>
                      <a:pt x="275" y="6"/>
                    </a:moveTo>
                    <a:lnTo>
                      <a:pt x="269" y="6"/>
                    </a:lnTo>
                    <a:lnTo>
                      <a:pt x="269" y="0"/>
                    </a:lnTo>
                    <a:lnTo>
                      <a:pt x="275" y="0"/>
                    </a:lnTo>
                    <a:lnTo>
                      <a:pt x="275" y="6"/>
                    </a:lnTo>
                    <a:close/>
                    <a:moveTo>
                      <a:pt x="263" y="6"/>
                    </a:moveTo>
                    <a:lnTo>
                      <a:pt x="257" y="6"/>
                    </a:lnTo>
                    <a:lnTo>
                      <a:pt x="257" y="0"/>
                    </a:lnTo>
                    <a:lnTo>
                      <a:pt x="263" y="0"/>
                    </a:lnTo>
                    <a:lnTo>
                      <a:pt x="263" y="6"/>
                    </a:lnTo>
                    <a:close/>
                    <a:moveTo>
                      <a:pt x="251" y="6"/>
                    </a:moveTo>
                    <a:lnTo>
                      <a:pt x="245" y="6"/>
                    </a:lnTo>
                    <a:lnTo>
                      <a:pt x="245" y="0"/>
                    </a:lnTo>
                    <a:lnTo>
                      <a:pt x="251" y="0"/>
                    </a:lnTo>
                    <a:lnTo>
                      <a:pt x="251" y="6"/>
                    </a:lnTo>
                    <a:close/>
                    <a:moveTo>
                      <a:pt x="239" y="6"/>
                    </a:moveTo>
                    <a:lnTo>
                      <a:pt x="233" y="6"/>
                    </a:lnTo>
                    <a:lnTo>
                      <a:pt x="233" y="0"/>
                    </a:lnTo>
                    <a:lnTo>
                      <a:pt x="239" y="0"/>
                    </a:lnTo>
                    <a:lnTo>
                      <a:pt x="239" y="6"/>
                    </a:lnTo>
                    <a:close/>
                    <a:moveTo>
                      <a:pt x="227" y="6"/>
                    </a:moveTo>
                    <a:lnTo>
                      <a:pt x="221" y="6"/>
                    </a:lnTo>
                    <a:lnTo>
                      <a:pt x="221" y="0"/>
                    </a:lnTo>
                    <a:lnTo>
                      <a:pt x="227" y="0"/>
                    </a:lnTo>
                    <a:lnTo>
                      <a:pt x="227" y="6"/>
                    </a:lnTo>
                    <a:close/>
                    <a:moveTo>
                      <a:pt x="215" y="6"/>
                    </a:moveTo>
                    <a:lnTo>
                      <a:pt x="209" y="6"/>
                    </a:lnTo>
                    <a:lnTo>
                      <a:pt x="209" y="0"/>
                    </a:lnTo>
                    <a:lnTo>
                      <a:pt x="215" y="0"/>
                    </a:lnTo>
                    <a:lnTo>
                      <a:pt x="215" y="6"/>
                    </a:lnTo>
                    <a:close/>
                    <a:moveTo>
                      <a:pt x="203" y="6"/>
                    </a:moveTo>
                    <a:lnTo>
                      <a:pt x="197" y="6"/>
                    </a:lnTo>
                    <a:lnTo>
                      <a:pt x="197" y="0"/>
                    </a:lnTo>
                    <a:lnTo>
                      <a:pt x="203" y="0"/>
                    </a:lnTo>
                    <a:lnTo>
                      <a:pt x="203" y="6"/>
                    </a:lnTo>
                    <a:close/>
                    <a:moveTo>
                      <a:pt x="191" y="6"/>
                    </a:moveTo>
                    <a:lnTo>
                      <a:pt x="185" y="6"/>
                    </a:lnTo>
                    <a:lnTo>
                      <a:pt x="185" y="0"/>
                    </a:lnTo>
                    <a:lnTo>
                      <a:pt x="191" y="0"/>
                    </a:lnTo>
                    <a:lnTo>
                      <a:pt x="191" y="6"/>
                    </a:lnTo>
                    <a:close/>
                    <a:moveTo>
                      <a:pt x="179" y="6"/>
                    </a:moveTo>
                    <a:lnTo>
                      <a:pt x="173" y="6"/>
                    </a:lnTo>
                    <a:lnTo>
                      <a:pt x="173" y="0"/>
                    </a:lnTo>
                    <a:lnTo>
                      <a:pt x="179" y="0"/>
                    </a:lnTo>
                    <a:lnTo>
                      <a:pt x="179" y="6"/>
                    </a:lnTo>
                    <a:close/>
                    <a:moveTo>
                      <a:pt x="167" y="6"/>
                    </a:moveTo>
                    <a:lnTo>
                      <a:pt x="161" y="6"/>
                    </a:lnTo>
                    <a:lnTo>
                      <a:pt x="161" y="0"/>
                    </a:lnTo>
                    <a:lnTo>
                      <a:pt x="167" y="0"/>
                    </a:lnTo>
                    <a:lnTo>
                      <a:pt x="167" y="6"/>
                    </a:lnTo>
                    <a:close/>
                    <a:moveTo>
                      <a:pt x="155" y="6"/>
                    </a:moveTo>
                    <a:lnTo>
                      <a:pt x="149" y="6"/>
                    </a:lnTo>
                    <a:lnTo>
                      <a:pt x="149" y="0"/>
                    </a:lnTo>
                    <a:lnTo>
                      <a:pt x="155" y="0"/>
                    </a:lnTo>
                    <a:lnTo>
                      <a:pt x="155" y="6"/>
                    </a:lnTo>
                    <a:close/>
                    <a:moveTo>
                      <a:pt x="143" y="6"/>
                    </a:moveTo>
                    <a:lnTo>
                      <a:pt x="137" y="6"/>
                    </a:lnTo>
                    <a:lnTo>
                      <a:pt x="137" y="0"/>
                    </a:lnTo>
                    <a:lnTo>
                      <a:pt x="143" y="0"/>
                    </a:lnTo>
                    <a:lnTo>
                      <a:pt x="143" y="6"/>
                    </a:lnTo>
                    <a:close/>
                    <a:moveTo>
                      <a:pt x="131" y="6"/>
                    </a:moveTo>
                    <a:lnTo>
                      <a:pt x="125" y="6"/>
                    </a:lnTo>
                    <a:lnTo>
                      <a:pt x="125" y="0"/>
                    </a:lnTo>
                    <a:lnTo>
                      <a:pt x="131" y="0"/>
                    </a:lnTo>
                    <a:lnTo>
                      <a:pt x="131" y="6"/>
                    </a:lnTo>
                    <a:close/>
                    <a:moveTo>
                      <a:pt x="119" y="6"/>
                    </a:moveTo>
                    <a:lnTo>
                      <a:pt x="113" y="6"/>
                    </a:lnTo>
                    <a:lnTo>
                      <a:pt x="113" y="0"/>
                    </a:lnTo>
                    <a:lnTo>
                      <a:pt x="119" y="0"/>
                    </a:lnTo>
                    <a:lnTo>
                      <a:pt x="119" y="6"/>
                    </a:lnTo>
                    <a:close/>
                    <a:moveTo>
                      <a:pt x="107" y="6"/>
                    </a:moveTo>
                    <a:lnTo>
                      <a:pt x="101" y="6"/>
                    </a:lnTo>
                    <a:lnTo>
                      <a:pt x="101" y="0"/>
                    </a:lnTo>
                    <a:lnTo>
                      <a:pt x="107" y="0"/>
                    </a:lnTo>
                    <a:lnTo>
                      <a:pt x="107" y="6"/>
                    </a:lnTo>
                    <a:close/>
                    <a:moveTo>
                      <a:pt x="95" y="6"/>
                    </a:moveTo>
                    <a:lnTo>
                      <a:pt x="89" y="6"/>
                    </a:lnTo>
                    <a:lnTo>
                      <a:pt x="89" y="0"/>
                    </a:lnTo>
                    <a:lnTo>
                      <a:pt x="95" y="0"/>
                    </a:lnTo>
                    <a:lnTo>
                      <a:pt x="95" y="6"/>
                    </a:lnTo>
                    <a:close/>
                    <a:moveTo>
                      <a:pt x="83" y="6"/>
                    </a:moveTo>
                    <a:lnTo>
                      <a:pt x="77" y="6"/>
                    </a:lnTo>
                    <a:lnTo>
                      <a:pt x="77" y="0"/>
                    </a:lnTo>
                    <a:lnTo>
                      <a:pt x="83" y="0"/>
                    </a:lnTo>
                    <a:lnTo>
                      <a:pt x="83" y="6"/>
                    </a:lnTo>
                    <a:close/>
                    <a:moveTo>
                      <a:pt x="71" y="6"/>
                    </a:moveTo>
                    <a:lnTo>
                      <a:pt x="65" y="6"/>
                    </a:lnTo>
                    <a:lnTo>
                      <a:pt x="65" y="0"/>
                    </a:lnTo>
                    <a:lnTo>
                      <a:pt x="71" y="0"/>
                    </a:lnTo>
                    <a:lnTo>
                      <a:pt x="71" y="6"/>
                    </a:lnTo>
                    <a:close/>
                    <a:moveTo>
                      <a:pt x="59" y="6"/>
                    </a:moveTo>
                    <a:lnTo>
                      <a:pt x="53" y="6"/>
                    </a:lnTo>
                    <a:lnTo>
                      <a:pt x="53" y="0"/>
                    </a:lnTo>
                    <a:lnTo>
                      <a:pt x="59" y="0"/>
                    </a:lnTo>
                    <a:lnTo>
                      <a:pt x="59" y="6"/>
                    </a:lnTo>
                    <a:close/>
                    <a:moveTo>
                      <a:pt x="47" y="6"/>
                    </a:moveTo>
                    <a:lnTo>
                      <a:pt x="41" y="6"/>
                    </a:lnTo>
                    <a:lnTo>
                      <a:pt x="41" y="0"/>
                    </a:lnTo>
                    <a:lnTo>
                      <a:pt x="47" y="0"/>
                    </a:lnTo>
                    <a:lnTo>
                      <a:pt x="47" y="6"/>
                    </a:lnTo>
                    <a:close/>
                    <a:moveTo>
                      <a:pt x="35" y="6"/>
                    </a:moveTo>
                    <a:lnTo>
                      <a:pt x="29" y="6"/>
                    </a:lnTo>
                    <a:lnTo>
                      <a:pt x="29" y="0"/>
                    </a:lnTo>
                    <a:lnTo>
                      <a:pt x="35" y="0"/>
                    </a:lnTo>
                    <a:lnTo>
                      <a:pt x="35" y="6"/>
                    </a:lnTo>
                    <a:close/>
                    <a:moveTo>
                      <a:pt x="23" y="6"/>
                    </a:moveTo>
                    <a:lnTo>
                      <a:pt x="17" y="6"/>
                    </a:lnTo>
                    <a:lnTo>
                      <a:pt x="17" y="0"/>
                    </a:lnTo>
                    <a:lnTo>
                      <a:pt x="23" y="0"/>
                    </a:lnTo>
                    <a:lnTo>
                      <a:pt x="23" y="6"/>
                    </a:lnTo>
                    <a:close/>
                    <a:moveTo>
                      <a:pt x="11" y="6"/>
                    </a:moveTo>
                    <a:lnTo>
                      <a:pt x="5" y="6"/>
                    </a:lnTo>
                    <a:lnTo>
                      <a:pt x="5" y="0"/>
                    </a:lnTo>
                    <a:lnTo>
                      <a:pt x="11" y="0"/>
                    </a:lnTo>
                    <a:lnTo>
                      <a:pt x="11" y="6"/>
                    </a:lnTo>
                    <a:close/>
                    <a:moveTo>
                      <a:pt x="6" y="7"/>
                    </a:moveTo>
                    <a:lnTo>
                      <a:pt x="6" y="13"/>
                    </a:lnTo>
                    <a:lnTo>
                      <a:pt x="0" y="13"/>
                    </a:lnTo>
                    <a:lnTo>
                      <a:pt x="0" y="7"/>
                    </a:lnTo>
                    <a:lnTo>
                      <a:pt x="6" y="7"/>
                    </a:lnTo>
                    <a:close/>
                    <a:moveTo>
                      <a:pt x="6" y="19"/>
                    </a:moveTo>
                    <a:lnTo>
                      <a:pt x="6" y="25"/>
                    </a:lnTo>
                    <a:lnTo>
                      <a:pt x="0" y="25"/>
                    </a:lnTo>
                    <a:lnTo>
                      <a:pt x="0" y="19"/>
                    </a:lnTo>
                    <a:lnTo>
                      <a:pt x="6" y="19"/>
                    </a:lnTo>
                    <a:close/>
                    <a:moveTo>
                      <a:pt x="6" y="31"/>
                    </a:moveTo>
                    <a:lnTo>
                      <a:pt x="6" y="37"/>
                    </a:lnTo>
                    <a:lnTo>
                      <a:pt x="0" y="37"/>
                    </a:lnTo>
                    <a:lnTo>
                      <a:pt x="0" y="31"/>
                    </a:lnTo>
                    <a:lnTo>
                      <a:pt x="6" y="31"/>
                    </a:lnTo>
                    <a:close/>
                    <a:moveTo>
                      <a:pt x="6" y="43"/>
                    </a:moveTo>
                    <a:lnTo>
                      <a:pt x="6" y="49"/>
                    </a:lnTo>
                    <a:lnTo>
                      <a:pt x="0" y="49"/>
                    </a:lnTo>
                    <a:lnTo>
                      <a:pt x="0" y="43"/>
                    </a:lnTo>
                    <a:lnTo>
                      <a:pt x="6" y="43"/>
                    </a:lnTo>
                    <a:close/>
                    <a:moveTo>
                      <a:pt x="6" y="55"/>
                    </a:moveTo>
                    <a:lnTo>
                      <a:pt x="6" y="61"/>
                    </a:lnTo>
                    <a:lnTo>
                      <a:pt x="0" y="61"/>
                    </a:lnTo>
                    <a:lnTo>
                      <a:pt x="0" y="55"/>
                    </a:lnTo>
                    <a:lnTo>
                      <a:pt x="6" y="55"/>
                    </a:lnTo>
                    <a:close/>
                    <a:moveTo>
                      <a:pt x="6" y="67"/>
                    </a:moveTo>
                    <a:lnTo>
                      <a:pt x="6" y="73"/>
                    </a:lnTo>
                    <a:lnTo>
                      <a:pt x="0" y="73"/>
                    </a:lnTo>
                    <a:lnTo>
                      <a:pt x="0" y="67"/>
                    </a:lnTo>
                    <a:lnTo>
                      <a:pt x="6" y="67"/>
                    </a:lnTo>
                    <a:close/>
                    <a:moveTo>
                      <a:pt x="6" y="79"/>
                    </a:moveTo>
                    <a:lnTo>
                      <a:pt x="6" y="85"/>
                    </a:lnTo>
                    <a:lnTo>
                      <a:pt x="0" y="85"/>
                    </a:lnTo>
                    <a:lnTo>
                      <a:pt x="0" y="79"/>
                    </a:lnTo>
                    <a:lnTo>
                      <a:pt x="6" y="79"/>
                    </a:lnTo>
                    <a:close/>
                    <a:moveTo>
                      <a:pt x="6" y="91"/>
                    </a:moveTo>
                    <a:lnTo>
                      <a:pt x="6" y="97"/>
                    </a:lnTo>
                    <a:lnTo>
                      <a:pt x="0" y="97"/>
                    </a:lnTo>
                    <a:lnTo>
                      <a:pt x="0" y="91"/>
                    </a:lnTo>
                    <a:lnTo>
                      <a:pt x="6" y="91"/>
                    </a:lnTo>
                    <a:close/>
                    <a:moveTo>
                      <a:pt x="6" y="103"/>
                    </a:moveTo>
                    <a:lnTo>
                      <a:pt x="6" y="109"/>
                    </a:lnTo>
                    <a:lnTo>
                      <a:pt x="0" y="109"/>
                    </a:lnTo>
                    <a:lnTo>
                      <a:pt x="0" y="103"/>
                    </a:lnTo>
                    <a:lnTo>
                      <a:pt x="6" y="103"/>
                    </a:lnTo>
                    <a:close/>
                    <a:moveTo>
                      <a:pt x="6" y="115"/>
                    </a:moveTo>
                    <a:lnTo>
                      <a:pt x="6" y="121"/>
                    </a:lnTo>
                    <a:lnTo>
                      <a:pt x="0" y="121"/>
                    </a:lnTo>
                    <a:lnTo>
                      <a:pt x="0" y="115"/>
                    </a:lnTo>
                    <a:lnTo>
                      <a:pt x="6" y="115"/>
                    </a:lnTo>
                    <a:close/>
                    <a:moveTo>
                      <a:pt x="6" y="127"/>
                    </a:moveTo>
                    <a:lnTo>
                      <a:pt x="6" y="133"/>
                    </a:lnTo>
                    <a:lnTo>
                      <a:pt x="0" y="133"/>
                    </a:lnTo>
                    <a:lnTo>
                      <a:pt x="0" y="127"/>
                    </a:lnTo>
                    <a:lnTo>
                      <a:pt x="6" y="127"/>
                    </a:lnTo>
                    <a:close/>
                    <a:moveTo>
                      <a:pt x="6" y="139"/>
                    </a:moveTo>
                    <a:lnTo>
                      <a:pt x="6" y="145"/>
                    </a:lnTo>
                    <a:lnTo>
                      <a:pt x="0" y="145"/>
                    </a:lnTo>
                    <a:lnTo>
                      <a:pt x="0" y="139"/>
                    </a:lnTo>
                    <a:lnTo>
                      <a:pt x="6" y="139"/>
                    </a:lnTo>
                    <a:close/>
                    <a:moveTo>
                      <a:pt x="6" y="151"/>
                    </a:moveTo>
                    <a:lnTo>
                      <a:pt x="6" y="157"/>
                    </a:lnTo>
                    <a:lnTo>
                      <a:pt x="0" y="157"/>
                    </a:lnTo>
                    <a:lnTo>
                      <a:pt x="0" y="151"/>
                    </a:lnTo>
                    <a:lnTo>
                      <a:pt x="6" y="151"/>
                    </a:lnTo>
                    <a:close/>
                    <a:moveTo>
                      <a:pt x="6" y="163"/>
                    </a:moveTo>
                    <a:lnTo>
                      <a:pt x="6" y="169"/>
                    </a:lnTo>
                    <a:lnTo>
                      <a:pt x="0" y="169"/>
                    </a:lnTo>
                    <a:lnTo>
                      <a:pt x="0" y="163"/>
                    </a:lnTo>
                    <a:lnTo>
                      <a:pt x="6" y="163"/>
                    </a:lnTo>
                    <a:close/>
                    <a:moveTo>
                      <a:pt x="6" y="175"/>
                    </a:moveTo>
                    <a:lnTo>
                      <a:pt x="6" y="181"/>
                    </a:lnTo>
                    <a:lnTo>
                      <a:pt x="0" y="181"/>
                    </a:lnTo>
                    <a:lnTo>
                      <a:pt x="0" y="175"/>
                    </a:lnTo>
                    <a:lnTo>
                      <a:pt x="6" y="175"/>
                    </a:lnTo>
                    <a:close/>
                    <a:moveTo>
                      <a:pt x="6" y="187"/>
                    </a:moveTo>
                    <a:lnTo>
                      <a:pt x="6" y="193"/>
                    </a:lnTo>
                    <a:lnTo>
                      <a:pt x="0" y="193"/>
                    </a:lnTo>
                    <a:lnTo>
                      <a:pt x="0" y="187"/>
                    </a:lnTo>
                    <a:lnTo>
                      <a:pt x="6" y="187"/>
                    </a:lnTo>
                    <a:close/>
                    <a:moveTo>
                      <a:pt x="6" y="199"/>
                    </a:moveTo>
                    <a:lnTo>
                      <a:pt x="6" y="205"/>
                    </a:lnTo>
                    <a:lnTo>
                      <a:pt x="0" y="205"/>
                    </a:lnTo>
                    <a:lnTo>
                      <a:pt x="0" y="199"/>
                    </a:lnTo>
                    <a:lnTo>
                      <a:pt x="6" y="199"/>
                    </a:lnTo>
                    <a:close/>
                    <a:moveTo>
                      <a:pt x="6" y="211"/>
                    </a:moveTo>
                    <a:lnTo>
                      <a:pt x="6" y="217"/>
                    </a:lnTo>
                    <a:lnTo>
                      <a:pt x="0" y="217"/>
                    </a:lnTo>
                    <a:lnTo>
                      <a:pt x="0" y="211"/>
                    </a:lnTo>
                    <a:lnTo>
                      <a:pt x="6" y="211"/>
                    </a:lnTo>
                    <a:close/>
                    <a:moveTo>
                      <a:pt x="6" y="223"/>
                    </a:moveTo>
                    <a:lnTo>
                      <a:pt x="6" y="229"/>
                    </a:lnTo>
                    <a:lnTo>
                      <a:pt x="0" y="229"/>
                    </a:lnTo>
                    <a:lnTo>
                      <a:pt x="0" y="223"/>
                    </a:lnTo>
                    <a:lnTo>
                      <a:pt x="6" y="223"/>
                    </a:lnTo>
                    <a:close/>
                    <a:moveTo>
                      <a:pt x="6" y="235"/>
                    </a:moveTo>
                    <a:lnTo>
                      <a:pt x="6" y="241"/>
                    </a:lnTo>
                    <a:lnTo>
                      <a:pt x="0" y="241"/>
                    </a:lnTo>
                    <a:lnTo>
                      <a:pt x="0" y="235"/>
                    </a:lnTo>
                    <a:lnTo>
                      <a:pt x="6" y="235"/>
                    </a:lnTo>
                    <a:close/>
                    <a:moveTo>
                      <a:pt x="6" y="247"/>
                    </a:moveTo>
                    <a:lnTo>
                      <a:pt x="6" y="253"/>
                    </a:lnTo>
                    <a:lnTo>
                      <a:pt x="0" y="253"/>
                    </a:lnTo>
                    <a:lnTo>
                      <a:pt x="0" y="247"/>
                    </a:lnTo>
                    <a:lnTo>
                      <a:pt x="6" y="247"/>
                    </a:lnTo>
                    <a:close/>
                    <a:moveTo>
                      <a:pt x="6" y="259"/>
                    </a:moveTo>
                    <a:lnTo>
                      <a:pt x="6" y="265"/>
                    </a:lnTo>
                    <a:lnTo>
                      <a:pt x="0" y="265"/>
                    </a:lnTo>
                    <a:lnTo>
                      <a:pt x="0" y="259"/>
                    </a:lnTo>
                    <a:lnTo>
                      <a:pt x="6" y="259"/>
                    </a:lnTo>
                    <a:close/>
                    <a:moveTo>
                      <a:pt x="6" y="271"/>
                    </a:moveTo>
                    <a:lnTo>
                      <a:pt x="6" y="277"/>
                    </a:lnTo>
                    <a:lnTo>
                      <a:pt x="3" y="274"/>
                    </a:lnTo>
                    <a:lnTo>
                      <a:pt x="3" y="274"/>
                    </a:lnTo>
                    <a:lnTo>
                      <a:pt x="3" y="280"/>
                    </a:lnTo>
                    <a:lnTo>
                      <a:pt x="0" y="280"/>
                    </a:lnTo>
                    <a:lnTo>
                      <a:pt x="0" y="271"/>
                    </a:lnTo>
                    <a:lnTo>
                      <a:pt x="6" y="271"/>
                    </a:lnTo>
                    <a:close/>
                    <a:moveTo>
                      <a:pt x="9" y="274"/>
                    </a:moveTo>
                    <a:lnTo>
                      <a:pt x="15" y="274"/>
                    </a:lnTo>
                    <a:lnTo>
                      <a:pt x="15" y="280"/>
                    </a:lnTo>
                    <a:lnTo>
                      <a:pt x="9" y="280"/>
                    </a:lnTo>
                    <a:lnTo>
                      <a:pt x="9" y="274"/>
                    </a:lnTo>
                    <a:close/>
                    <a:moveTo>
                      <a:pt x="21" y="274"/>
                    </a:moveTo>
                    <a:lnTo>
                      <a:pt x="27" y="274"/>
                    </a:lnTo>
                    <a:lnTo>
                      <a:pt x="27" y="280"/>
                    </a:lnTo>
                    <a:lnTo>
                      <a:pt x="21" y="280"/>
                    </a:lnTo>
                    <a:lnTo>
                      <a:pt x="21" y="274"/>
                    </a:lnTo>
                    <a:close/>
                    <a:moveTo>
                      <a:pt x="33" y="274"/>
                    </a:moveTo>
                    <a:lnTo>
                      <a:pt x="39" y="274"/>
                    </a:lnTo>
                    <a:lnTo>
                      <a:pt x="39" y="280"/>
                    </a:lnTo>
                    <a:lnTo>
                      <a:pt x="33" y="280"/>
                    </a:lnTo>
                    <a:lnTo>
                      <a:pt x="33" y="274"/>
                    </a:lnTo>
                    <a:close/>
                    <a:moveTo>
                      <a:pt x="45" y="274"/>
                    </a:moveTo>
                    <a:lnTo>
                      <a:pt x="51" y="274"/>
                    </a:lnTo>
                    <a:lnTo>
                      <a:pt x="51" y="280"/>
                    </a:lnTo>
                    <a:lnTo>
                      <a:pt x="45" y="280"/>
                    </a:lnTo>
                    <a:lnTo>
                      <a:pt x="45" y="274"/>
                    </a:lnTo>
                    <a:close/>
                    <a:moveTo>
                      <a:pt x="57" y="274"/>
                    </a:moveTo>
                    <a:lnTo>
                      <a:pt x="63" y="274"/>
                    </a:lnTo>
                    <a:lnTo>
                      <a:pt x="63" y="280"/>
                    </a:lnTo>
                    <a:lnTo>
                      <a:pt x="57" y="280"/>
                    </a:lnTo>
                    <a:lnTo>
                      <a:pt x="57" y="274"/>
                    </a:lnTo>
                    <a:close/>
                    <a:moveTo>
                      <a:pt x="69" y="274"/>
                    </a:moveTo>
                    <a:lnTo>
                      <a:pt x="75" y="274"/>
                    </a:lnTo>
                    <a:lnTo>
                      <a:pt x="75" y="280"/>
                    </a:lnTo>
                    <a:lnTo>
                      <a:pt x="69" y="280"/>
                    </a:lnTo>
                    <a:lnTo>
                      <a:pt x="69" y="274"/>
                    </a:lnTo>
                    <a:close/>
                    <a:moveTo>
                      <a:pt x="81" y="274"/>
                    </a:moveTo>
                    <a:lnTo>
                      <a:pt x="87" y="274"/>
                    </a:lnTo>
                    <a:lnTo>
                      <a:pt x="87" y="280"/>
                    </a:lnTo>
                    <a:lnTo>
                      <a:pt x="81" y="280"/>
                    </a:lnTo>
                    <a:lnTo>
                      <a:pt x="81" y="274"/>
                    </a:lnTo>
                    <a:close/>
                    <a:moveTo>
                      <a:pt x="93" y="274"/>
                    </a:moveTo>
                    <a:lnTo>
                      <a:pt x="99" y="274"/>
                    </a:lnTo>
                    <a:lnTo>
                      <a:pt x="99" y="280"/>
                    </a:lnTo>
                    <a:lnTo>
                      <a:pt x="93" y="280"/>
                    </a:lnTo>
                    <a:lnTo>
                      <a:pt x="93" y="274"/>
                    </a:lnTo>
                    <a:close/>
                    <a:moveTo>
                      <a:pt x="105" y="274"/>
                    </a:moveTo>
                    <a:lnTo>
                      <a:pt x="111" y="274"/>
                    </a:lnTo>
                    <a:lnTo>
                      <a:pt x="111" y="280"/>
                    </a:lnTo>
                    <a:lnTo>
                      <a:pt x="105" y="280"/>
                    </a:lnTo>
                    <a:lnTo>
                      <a:pt x="105" y="274"/>
                    </a:lnTo>
                    <a:close/>
                    <a:moveTo>
                      <a:pt x="117" y="274"/>
                    </a:moveTo>
                    <a:lnTo>
                      <a:pt x="123" y="274"/>
                    </a:lnTo>
                    <a:lnTo>
                      <a:pt x="123" y="280"/>
                    </a:lnTo>
                    <a:lnTo>
                      <a:pt x="117" y="280"/>
                    </a:lnTo>
                    <a:lnTo>
                      <a:pt x="117" y="274"/>
                    </a:lnTo>
                    <a:close/>
                    <a:moveTo>
                      <a:pt x="129" y="274"/>
                    </a:moveTo>
                    <a:lnTo>
                      <a:pt x="135" y="274"/>
                    </a:lnTo>
                    <a:lnTo>
                      <a:pt x="135" y="280"/>
                    </a:lnTo>
                    <a:lnTo>
                      <a:pt x="129" y="280"/>
                    </a:lnTo>
                    <a:lnTo>
                      <a:pt x="129" y="274"/>
                    </a:lnTo>
                    <a:close/>
                    <a:moveTo>
                      <a:pt x="141" y="274"/>
                    </a:moveTo>
                    <a:lnTo>
                      <a:pt x="147" y="274"/>
                    </a:lnTo>
                    <a:lnTo>
                      <a:pt x="147" y="280"/>
                    </a:lnTo>
                    <a:lnTo>
                      <a:pt x="141" y="280"/>
                    </a:lnTo>
                    <a:lnTo>
                      <a:pt x="141" y="274"/>
                    </a:lnTo>
                    <a:close/>
                    <a:moveTo>
                      <a:pt x="153" y="274"/>
                    </a:moveTo>
                    <a:lnTo>
                      <a:pt x="159" y="274"/>
                    </a:lnTo>
                    <a:lnTo>
                      <a:pt x="159" y="280"/>
                    </a:lnTo>
                    <a:lnTo>
                      <a:pt x="153" y="280"/>
                    </a:lnTo>
                    <a:lnTo>
                      <a:pt x="153" y="274"/>
                    </a:lnTo>
                    <a:close/>
                    <a:moveTo>
                      <a:pt x="165" y="274"/>
                    </a:moveTo>
                    <a:lnTo>
                      <a:pt x="171" y="274"/>
                    </a:lnTo>
                    <a:lnTo>
                      <a:pt x="171" y="280"/>
                    </a:lnTo>
                    <a:lnTo>
                      <a:pt x="165" y="280"/>
                    </a:lnTo>
                    <a:lnTo>
                      <a:pt x="165" y="274"/>
                    </a:lnTo>
                    <a:close/>
                    <a:moveTo>
                      <a:pt x="177" y="274"/>
                    </a:moveTo>
                    <a:lnTo>
                      <a:pt x="183" y="274"/>
                    </a:lnTo>
                    <a:lnTo>
                      <a:pt x="183" y="280"/>
                    </a:lnTo>
                    <a:lnTo>
                      <a:pt x="177" y="280"/>
                    </a:lnTo>
                    <a:lnTo>
                      <a:pt x="177" y="274"/>
                    </a:lnTo>
                    <a:close/>
                    <a:moveTo>
                      <a:pt x="189" y="274"/>
                    </a:moveTo>
                    <a:lnTo>
                      <a:pt x="195" y="274"/>
                    </a:lnTo>
                    <a:lnTo>
                      <a:pt x="195" y="280"/>
                    </a:lnTo>
                    <a:lnTo>
                      <a:pt x="189" y="280"/>
                    </a:lnTo>
                    <a:lnTo>
                      <a:pt x="189" y="274"/>
                    </a:lnTo>
                    <a:close/>
                    <a:moveTo>
                      <a:pt x="201" y="274"/>
                    </a:moveTo>
                    <a:lnTo>
                      <a:pt x="207" y="274"/>
                    </a:lnTo>
                    <a:lnTo>
                      <a:pt x="207" y="280"/>
                    </a:lnTo>
                    <a:lnTo>
                      <a:pt x="201" y="280"/>
                    </a:lnTo>
                    <a:lnTo>
                      <a:pt x="201" y="274"/>
                    </a:lnTo>
                    <a:close/>
                    <a:moveTo>
                      <a:pt x="213" y="274"/>
                    </a:moveTo>
                    <a:lnTo>
                      <a:pt x="219" y="274"/>
                    </a:lnTo>
                    <a:lnTo>
                      <a:pt x="219" y="280"/>
                    </a:lnTo>
                    <a:lnTo>
                      <a:pt x="213" y="280"/>
                    </a:lnTo>
                    <a:lnTo>
                      <a:pt x="213" y="274"/>
                    </a:lnTo>
                    <a:close/>
                    <a:moveTo>
                      <a:pt x="225" y="274"/>
                    </a:moveTo>
                    <a:lnTo>
                      <a:pt x="231" y="274"/>
                    </a:lnTo>
                    <a:lnTo>
                      <a:pt x="231" y="280"/>
                    </a:lnTo>
                    <a:lnTo>
                      <a:pt x="225" y="280"/>
                    </a:lnTo>
                    <a:lnTo>
                      <a:pt x="225" y="274"/>
                    </a:lnTo>
                    <a:close/>
                    <a:moveTo>
                      <a:pt x="237" y="274"/>
                    </a:moveTo>
                    <a:lnTo>
                      <a:pt x="243" y="274"/>
                    </a:lnTo>
                    <a:lnTo>
                      <a:pt x="243" y="280"/>
                    </a:lnTo>
                    <a:lnTo>
                      <a:pt x="237" y="280"/>
                    </a:lnTo>
                    <a:lnTo>
                      <a:pt x="237" y="274"/>
                    </a:lnTo>
                    <a:close/>
                    <a:moveTo>
                      <a:pt x="249" y="274"/>
                    </a:moveTo>
                    <a:lnTo>
                      <a:pt x="255" y="274"/>
                    </a:lnTo>
                    <a:lnTo>
                      <a:pt x="255" y="280"/>
                    </a:lnTo>
                    <a:lnTo>
                      <a:pt x="249" y="280"/>
                    </a:lnTo>
                    <a:lnTo>
                      <a:pt x="249" y="274"/>
                    </a:lnTo>
                    <a:close/>
                    <a:moveTo>
                      <a:pt x="261" y="274"/>
                    </a:moveTo>
                    <a:lnTo>
                      <a:pt x="267" y="274"/>
                    </a:lnTo>
                    <a:lnTo>
                      <a:pt x="267" y="280"/>
                    </a:lnTo>
                    <a:lnTo>
                      <a:pt x="261" y="280"/>
                    </a:lnTo>
                    <a:lnTo>
                      <a:pt x="261" y="274"/>
                    </a:lnTo>
                    <a:close/>
                    <a:moveTo>
                      <a:pt x="273" y="274"/>
                    </a:moveTo>
                    <a:lnTo>
                      <a:pt x="279" y="274"/>
                    </a:lnTo>
                    <a:lnTo>
                      <a:pt x="279" y="280"/>
                    </a:lnTo>
                    <a:lnTo>
                      <a:pt x="273" y="280"/>
                    </a:lnTo>
                    <a:lnTo>
                      <a:pt x="273" y="274"/>
                    </a:lnTo>
                    <a:close/>
                    <a:moveTo>
                      <a:pt x="285" y="274"/>
                    </a:moveTo>
                    <a:lnTo>
                      <a:pt x="291" y="274"/>
                    </a:lnTo>
                    <a:lnTo>
                      <a:pt x="291" y="280"/>
                    </a:lnTo>
                    <a:lnTo>
                      <a:pt x="285" y="280"/>
                    </a:lnTo>
                    <a:lnTo>
                      <a:pt x="285" y="274"/>
                    </a:lnTo>
                    <a:close/>
                    <a:moveTo>
                      <a:pt x="297" y="274"/>
                    </a:moveTo>
                    <a:lnTo>
                      <a:pt x="303" y="274"/>
                    </a:lnTo>
                    <a:lnTo>
                      <a:pt x="303" y="280"/>
                    </a:lnTo>
                    <a:lnTo>
                      <a:pt x="297" y="280"/>
                    </a:lnTo>
                    <a:lnTo>
                      <a:pt x="297" y="274"/>
                    </a:lnTo>
                    <a:close/>
                    <a:moveTo>
                      <a:pt x="309" y="274"/>
                    </a:moveTo>
                    <a:lnTo>
                      <a:pt x="315" y="274"/>
                    </a:lnTo>
                    <a:lnTo>
                      <a:pt x="315" y="280"/>
                    </a:lnTo>
                    <a:lnTo>
                      <a:pt x="309" y="280"/>
                    </a:lnTo>
                    <a:lnTo>
                      <a:pt x="309" y="274"/>
                    </a:lnTo>
                    <a:close/>
                    <a:moveTo>
                      <a:pt x="321" y="274"/>
                    </a:moveTo>
                    <a:lnTo>
                      <a:pt x="327" y="274"/>
                    </a:lnTo>
                    <a:lnTo>
                      <a:pt x="327" y="280"/>
                    </a:lnTo>
                    <a:lnTo>
                      <a:pt x="321" y="280"/>
                    </a:lnTo>
                    <a:lnTo>
                      <a:pt x="321" y="274"/>
                    </a:lnTo>
                    <a:close/>
                    <a:moveTo>
                      <a:pt x="333" y="274"/>
                    </a:moveTo>
                    <a:lnTo>
                      <a:pt x="339" y="274"/>
                    </a:lnTo>
                    <a:lnTo>
                      <a:pt x="339" y="280"/>
                    </a:lnTo>
                    <a:lnTo>
                      <a:pt x="333" y="280"/>
                    </a:lnTo>
                    <a:lnTo>
                      <a:pt x="333" y="274"/>
                    </a:lnTo>
                    <a:close/>
                    <a:moveTo>
                      <a:pt x="345" y="274"/>
                    </a:moveTo>
                    <a:lnTo>
                      <a:pt x="351" y="274"/>
                    </a:lnTo>
                    <a:lnTo>
                      <a:pt x="351" y="280"/>
                    </a:lnTo>
                    <a:lnTo>
                      <a:pt x="345" y="280"/>
                    </a:lnTo>
                    <a:lnTo>
                      <a:pt x="345" y="274"/>
                    </a:lnTo>
                    <a:close/>
                    <a:moveTo>
                      <a:pt x="357" y="274"/>
                    </a:moveTo>
                    <a:lnTo>
                      <a:pt x="363" y="274"/>
                    </a:lnTo>
                    <a:lnTo>
                      <a:pt x="363" y="280"/>
                    </a:lnTo>
                    <a:lnTo>
                      <a:pt x="357" y="280"/>
                    </a:lnTo>
                    <a:lnTo>
                      <a:pt x="357" y="274"/>
                    </a:lnTo>
                    <a:close/>
                    <a:moveTo>
                      <a:pt x="369" y="274"/>
                    </a:moveTo>
                    <a:lnTo>
                      <a:pt x="375" y="274"/>
                    </a:lnTo>
                    <a:lnTo>
                      <a:pt x="375" y="280"/>
                    </a:lnTo>
                    <a:lnTo>
                      <a:pt x="369" y="280"/>
                    </a:lnTo>
                    <a:lnTo>
                      <a:pt x="369" y="274"/>
                    </a:lnTo>
                    <a:close/>
                    <a:moveTo>
                      <a:pt x="381" y="274"/>
                    </a:moveTo>
                    <a:lnTo>
                      <a:pt x="387" y="274"/>
                    </a:lnTo>
                    <a:lnTo>
                      <a:pt x="387" y="280"/>
                    </a:lnTo>
                    <a:lnTo>
                      <a:pt x="381" y="280"/>
                    </a:lnTo>
                    <a:lnTo>
                      <a:pt x="381" y="274"/>
                    </a:lnTo>
                    <a:close/>
                    <a:moveTo>
                      <a:pt x="393" y="274"/>
                    </a:moveTo>
                    <a:lnTo>
                      <a:pt x="399" y="274"/>
                    </a:lnTo>
                    <a:lnTo>
                      <a:pt x="399" y="280"/>
                    </a:lnTo>
                    <a:lnTo>
                      <a:pt x="393" y="280"/>
                    </a:lnTo>
                    <a:lnTo>
                      <a:pt x="393" y="274"/>
                    </a:lnTo>
                    <a:close/>
                    <a:moveTo>
                      <a:pt x="405" y="274"/>
                    </a:moveTo>
                    <a:lnTo>
                      <a:pt x="411" y="274"/>
                    </a:lnTo>
                    <a:lnTo>
                      <a:pt x="411" y="280"/>
                    </a:lnTo>
                    <a:lnTo>
                      <a:pt x="405" y="280"/>
                    </a:lnTo>
                    <a:lnTo>
                      <a:pt x="405" y="274"/>
                    </a:lnTo>
                    <a:close/>
                    <a:moveTo>
                      <a:pt x="417" y="274"/>
                    </a:moveTo>
                    <a:lnTo>
                      <a:pt x="423" y="274"/>
                    </a:lnTo>
                    <a:lnTo>
                      <a:pt x="423" y="280"/>
                    </a:lnTo>
                    <a:lnTo>
                      <a:pt x="417" y="280"/>
                    </a:lnTo>
                    <a:lnTo>
                      <a:pt x="417" y="274"/>
                    </a:lnTo>
                    <a:close/>
                    <a:moveTo>
                      <a:pt x="429" y="274"/>
                    </a:moveTo>
                    <a:lnTo>
                      <a:pt x="435" y="274"/>
                    </a:lnTo>
                    <a:lnTo>
                      <a:pt x="435" y="280"/>
                    </a:lnTo>
                    <a:lnTo>
                      <a:pt x="429" y="280"/>
                    </a:lnTo>
                    <a:lnTo>
                      <a:pt x="429" y="274"/>
                    </a:lnTo>
                    <a:close/>
                    <a:moveTo>
                      <a:pt x="441" y="274"/>
                    </a:moveTo>
                    <a:lnTo>
                      <a:pt x="447" y="274"/>
                    </a:lnTo>
                    <a:lnTo>
                      <a:pt x="447" y="280"/>
                    </a:lnTo>
                    <a:lnTo>
                      <a:pt x="441" y="280"/>
                    </a:lnTo>
                    <a:lnTo>
                      <a:pt x="441" y="274"/>
                    </a:lnTo>
                    <a:close/>
                    <a:moveTo>
                      <a:pt x="453" y="274"/>
                    </a:moveTo>
                    <a:lnTo>
                      <a:pt x="459" y="274"/>
                    </a:lnTo>
                    <a:lnTo>
                      <a:pt x="459" y="280"/>
                    </a:lnTo>
                    <a:lnTo>
                      <a:pt x="453" y="280"/>
                    </a:lnTo>
                    <a:lnTo>
                      <a:pt x="453" y="274"/>
                    </a:lnTo>
                    <a:close/>
                    <a:moveTo>
                      <a:pt x="465" y="274"/>
                    </a:moveTo>
                    <a:lnTo>
                      <a:pt x="471" y="274"/>
                    </a:lnTo>
                    <a:lnTo>
                      <a:pt x="471" y="280"/>
                    </a:lnTo>
                    <a:lnTo>
                      <a:pt x="465" y="280"/>
                    </a:lnTo>
                    <a:lnTo>
                      <a:pt x="465" y="274"/>
                    </a:lnTo>
                    <a:close/>
                    <a:moveTo>
                      <a:pt x="477" y="274"/>
                    </a:moveTo>
                    <a:lnTo>
                      <a:pt x="483" y="274"/>
                    </a:lnTo>
                    <a:lnTo>
                      <a:pt x="483" y="280"/>
                    </a:lnTo>
                    <a:lnTo>
                      <a:pt x="477" y="280"/>
                    </a:lnTo>
                    <a:lnTo>
                      <a:pt x="477" y="274"/>
                    </a:lnTo>
                    <a:close/>
                    <a:moveTo>
                      <a:pt x="489" y="274"/>
                    </a:moveTo>
                    <a:lnTo>
                      <a:pt x="495" y="274"/>
                    </a:lnTo>
                    <a:lnTo>
                      <a:pt x="495" y="280"/>
                    </a:lnTo>
                    <a:lnTo>
                      <a:pt x="489" y="280"/>
                    </a:lnTo>
                    <a:lnTo>
                      <a:pt x="489" y="274"/>
                    </a:lnTo>
                    <a:close/>
                    <a:moveTo>
                      <a:pt x="501" y="274"/>
                    </a:moveTo>
                    <a:lnTo>
                      <a:pt x="503" y="274"/>
                    </a:lnTo>
                    <a:lnTo>
                      <a:pt x="500" y="277"/>
                    </a:lnTo>
                    <a:lnTo>
                      <a:pt x="500" y="273"/>
                    </a:lnTo>
                    <a:lnTo>
                      <a:pt x="506" y="273"/>
                    </a:lnTo>
                    <a:lnTo>
                      <a:pt x="506" y="280"/>
                    </a:lnTo>
                    <a:lnTo>
                      <a:pt x="501" y="280"/>
                    </a:lnTo>
                    <a:lnTo>
                      <a:pt x="501" y="274"/>
                    </a:lnTo>
                    <a:close/>
                    <a:moveTo>
                      <a:pt x="500" y="267"/>
                    </a:moveTo>
                    <a:lnTo>
                      <a:pt x="500" y="261"/>
                    </a:lnTo>
                    <a:lnTo>
                      <a:pt x="506" y="261"/>
                    </a:lnTo>
                    <a:lnTo>
                      <a:pt x="506" y="267"/>
                    </a:lnTo>
                    <a:lnTo>
                      <a:pt x="500" y="267"/>
                    </a:lnTo>
                    <a:close/>
                    <a:moveTo>
                      <a:pt x="500" y="255"/>
                    </a:moveTo>
                    <a:lnTo>
                      <a:pt x="500" y="249"/>
                    </a:lnTo>
                    <a:lnTo>
                      <a:pt x="506" y="249"/>
                    </a:lnTo>
                    <a:lnTo>
                      <a:pt x="506" y="255"/>
                    </a:lnTo>
                    <a:lnTo>
                      <a:pt x="500" y="255"/>
                    </a:lnTo>
                    <a:close/>
                    <a:moveTo>
                      <a:pt x="500" y="243"/>
                    </a:moveTo>
                    <a:lnTo>
                      <a:pt x="500" y="237"/>
                    </a:lnTo>
                    <a:lnTo>
                      <a:pt x="506" y="237"/>
                    </a:lnTo>
                    <a:lnTo>
                      <a:pt x="506" y="243"/>
                    </a:lnTo>
                    <a:lnTo>
                      <a:pt x="500" y="243"/>
                    </a:lnTo>
                    <a:close/>
                    <a:moveTo>
                      <a:pt x="500" y="231"/>
                    </a:moveTo>
                    <a:lnTo>
                      <a:pt x="500" y="225"/>
                    </a:lnTo>
                    <a:lnTo>
                      <a:pt x="506" y="225"/>
                    </a:lnTo>
                    <a:lnTo>
                      <a:pt x="506" y="231"/>
                    </a:lnTo>
                    <a:lnTo>
                      <a:pt x="500" y="231"/>
                    </a:lnTo>
                    <a:close/>
                    <a:moveTo>
                      <a:pt x="500" y="219"/>
                    </a:moveTo>
                    <a:lnTo>
                      <a:pt x="500" y="213"/>
                    </a:lnTo>
                    <a:lnTo>
                      <a:pt x="506" y="213"/>
                    </a:lnTo>
                    <a:lnTo>
                      <a:pt x="506" y="219"/>
                    </a:lnTo>
                    <a:lnTo>
                      <a:pt x="500" y="219"/>
                    </a:lnTo>
                    <a:close/>
                    <a:moveTo>
                      <a:pt x="500" y="207"/>
                    </a:moveTo>
                    <a:lnTo>
                      <a:pt x="500" y="201"/>
                    </a:lnTo>
                    <a:lnTo>
                      <a:pt x="506" y="201"/>
                    </a:lnTo>
                    <a:lnTo>
                      <a:pt x="506" y="207"/>
                    </a:lnTo>
                    <a:lnTo>
                      <a:pt x="500" y="207"/>
                    </a:lnTo>
                    <a:close/>
                    <a:moveTo>
                      <a:pt x="500" y="195"/>
                    </a:moveTo>
                    <a:lnTo>
                      <a:pt x="500" y="189"/>
                    </a:lnTo>
                    <a:lnTo>
                      <a:pt x="506" y="189"/>
                    </a:lnTo>
                    <a:lnTo>
                      <a:pt x="506" y="195"/>
                    </a:lnTo>
                    <a:lnTo>
                      <a:pt x="500" y="195"/>
                    </a:lnTo>
                    <a:close/>
                    <a:moveTo>
                      <a:pt x="500" y="183"/>
                    </a:moveTo>
                    <a:lnTo>
                      <a:pt x="500" y="177"/>
                    </a:lnTo>
                    <a:lnTo>
                      <a:pt x="506" y="177"/>
                    </a:lnTo>
                    <a:lnTo>
                      <a:pt x="506" y="183"/>
                    </a:lnTo>
                    <a:lnTo>
                      <a:pt x="500" y="183"/>
                    </a:lnTo>
                    <a:close/>
                    <a:moveTo>
                      <a:pt x="500" y="171"/>
                    </a:moveTo>
                    <a:lnTo>
                      <a:pt x="500" y="165"/>
                    </a:lnTo>
                    <a:lnTo>
                      <a:pt x="506" y="165"/>
                    </a:lnTo>
                    <a:lnTo>
                      <a:pt x="506" y="171"/>
                    </a:lnTo>
                    <a:lnTo>
                      <a:pt x="500" y="171"/>
                    </a:lnTo>
                    <a:close/>
                    <a:moveTo>
                      <a:pt x="500" y="159"/>
                    </a:moveTo>
                    <a:lnTo>
                      <a:pt x="500" y="153"/>
                    </a:lnTo>
                    <a:lnTo>
                      <a:pt x="506" y="153"/>
                    </a:lnTo>
                    <a:lnTo>
                      <a:pt x="506" y="159"/>
                    </a:lnTo>
                    <a:lnTo>
                      <a:pt x="500" y="159"/>
                    </a:lnTo>
                    <a:close/>
                    <a:moveTo>
                      <a:pt x="500" y="147"/>
                    </a:moveTo>
                    <a:lnTo>
                      <a:pt x="500" y="141"/>
                    </a:lnTo>
                    <a:lnTo>
                      <a:pt x="506" y="141"/>
                    </a:lnTo>
                    <a:lnTo>
                      <a:pt x="506" y="147"/>
                    </a:lnTo>
                    <a:lnTo>
                      <a:pt x="500" y="147"/>
                    </a:lnTo>
                    <a:close/>
                    <a:moveTo>
                      <a:pt x="500" y="135"/>
                    </a:moveTo>
                    <a:lnTo>
                      <a:pt x="500" y="129"/>
                    </a:lnTo>
                    <a:lnTo>
                      <a:pt x="506" y="129"/>
                    </a:lnTo>
                    <a:lnTo>
                      <a:pt x="506" y="135"/>
                    </a:lnTo>
                    <a:lnTo>
                      <a:pt x="500" y="135"/>
                    </a:lnTo>
                    <a:close/>
                    <a:moveTo>
                      <a:pt x="500" y="123"/>
                    </a:moveTo>
                    <a:lnTo>
                      <a:pt x="500" y="117"/>
                    </a:lnTo>
                    <a:lnTo>
                      <a:pt x="506" y="117"/>
                    </a:lnTo>
                    <a:lnTo>
                      <a:pt x="506" y="123"/>
                    </a:lnTo>
                    <a:lnTo>
                      <a:pt x="500" y="123"/>
                    </a:lnTo>
                    <a:close/>
                    <a:moveTo>
                      <a:pt x="500" y="111"/>
                    </a:moveTo>
                    <a:lnTo>
                      <a:pt x="500" y="105"/>
                    </a:lnTo>
                    <a:lnTo>
                      <a:pt x="506" y="105"/>
                    </a:lnTo>
                    <a:lnTo>
                      <a:pt x="506" y="111"/>
                    </a:lnTo>
                    <a:lnTo>
                      <a:pt x="500" y="111"/>
                    </a:lnTo>
                    <a:close/>
                    <a:moveTo>
                      <a:pt x="500" y="99"/>
                    </a:moveTo>
                    <a:lnTo>
                      <a:pt x="500" y="93"/>
                    </a:lnTo>
                    <a:lnTo>
                      <a:pt x="506" y="93"/>
                    </a:lnTo>
                    <a:lnTo>
                      <a:pt x="506" y="99"/>
                    </a:lnTo>
                    <a:lnTo>
                      <a:pt x="500" y="99"/>
                    </a:lnTo>
                    <a:close/>
                    <a:moveTo>
                      <a:pt x="500" y="87"/>
                    </a:moveTo>
                    <a:lnTo>
                      <a:pt x="500" y="81"/>
                    </a:lnTo>
                    <a:lnTo>
                      <a:pt x="506" y="81"/>
                    </a:lnTo>
                    <a:lnTo>
                      <a:pt x="506" y="87"/>
                    </a:lnTo>
                    <a:lnTo>
                      <a:pt x="500" y="87"/>
                    </a:lnTo>
                    <a:close/>
                    <a:moveTo>
                      <a:pt x="500" y="75"/>
                    </a:moveTo>
                    <a:lnTo>
                      <a:pt x="500" y="69"/>
                    </a:lnTo>
                    <a:lnTo>
                      <a:pt x="506" y="69"/>
                    </a:lnTo>
                    <a:lnTo>
                      <a:pt x="506" y="75"/>
                    </a:lnTo>
                    <a:lnTo>
                      <a:pt x="500" y="75"/>
                    </a:lnTo>
                    <a:close/>
                    <a:moveTo>
                      <a:pt x="500" y="63"/>
                    </a:moveTo>
                    <a:lnTo>
                      <a:pt x="500" y="57"/>
                    </a:lnTo>
                    <a:lnTo>
                      <a:pt x="506" y="57"/>
                    </a:lnTo>
                    <a:lnTo>
                      <a:pt x="506" y="63"/>
                    </a:lnTo>
                    <a:lnTo>
                      <a:pt x="500" y="63"/>
                    </a:lnTo>
                    <a:close/>
                    <a:moveTo>
                      <a:pt x="500" y="51"/>
                    </a:moveTo>
                    <a:lnTo>
                      <a:pt x="500" y="45"/>
                    </a:lnTo>
                    <a:lnTo>
                      <a:pt x="506" y="45"/>
                    </a:lnTo>
                    <a:lnTo>
                      <a:pt x="506" y="51"/>
                    </a:lnTo>
                    <a:lnTo>
                      <a:pt x="500" y="51"/>
                    </a:lnTo>
                    <a:close/>
                    <a:moveTo>
                      <a:pt x="500" y="39"/>
                    </a:moveTo>
                    <a:lnTo>
                      <a:pt x="500" y="33"/>
                    </a:lnTo>
                    <a:lnTo>
                      <a:pt x="506" y="33"/>
                    </a:lnTo>
                    <a:lnTo>
                      <a:pt x="506" y="39"/>
                    </a:lnTo>
                    <a:lnTo>
                      <a:pt x="500" y="39"/>
                    </a:lnTo>
                    <a:close/>
                    <a:moveTo>
                      <a:pt x="500" y="27"/>
                    </a:moveTo>
                    <a:lnTo>
                      <a:pt x="500" y="21"/>
                    </a:lnTo>
                    <a:lnTo>
                      <a:pt x="506" y="21"/>
                    </a:lnTo>
                    <a:lnTo>
                      <a:pt x="506" y="27"/>
                    </a:lnTo>
                    <a:lnTo>
                      <a:pt x="500" y="27"/>
                    </a:lnTo>
                    <a:close/>
                    <a:moveTo>
                      <a:pt x="500" y="15"/>
                    </a:moveTo>
                    <a:lnTo>
                      <a:pt x="500" y="9"/>
                    </a:lnTo>
                    <a:lnTo>
                      <a:pt x="506" y="9"/>
                    </a:lnTo>
                    <a:lnTo>
                      <a:pt x="506" y="15"/>
                    </a:lnTo>
                    <a:lnTo>
                      <a:pt x="500" y="15"/>
                    </a:lnTo>
                    <a:close/>
                  </a:path>
                </a:pathLst>
              </a:custGeom>
              <a:solidFill>
                <a:srgbClr val="666699"/>
              </a:solidFill>
              <a:ln w="4763" cap="flat">
                <a:solidFill>
                  <a:srgbClr val="666699"/>
                </a:solidFill>
                <a:prstDash val="solid"/>
                <a:bevel/>
                <a:headEnd/>
                <a:tailEnd/>
              </a:ln>
            </p:spPr>
            <p:txBody>
              <a:bodyPr/>
              <a:lstStyle/>
              <a:p>
                <a:endParaRPr lang="fr-CA"/>
              </a:p>
            </p:txBody>
          </p:sp>
        </p:grpSp>
        <p:grpSp>
          <p:nvGrpSpPr>
            <p:cNvPr id="370705" name="Group 17"/>
            <p:cNvGrpSpPr>
              <a:grpSpLocks/>
            </p:cNvGrpSpPr>
            <p:nvPr/>
          </p:nvGrpSpPr>
          <p:grpSpPr bwMode="auto">
            <a:xfrm>
              <a:off x="3715" y="3008"/>
              <a:ext cx="507" cy="280"/>
              <a:chOff x="3715" y="3008"/>
              <a:chExt cx="507" cy="280"/>
            </a:xfrm>
          </p:grpSpPr>
          <p:sp>
            <p:nvSpPr>
              <p:cNvPr id="370706" name="Rectangle 18"/>
              <p:cNvSpPr>
                <a:spLocks noChangeArrowheads="1"/>
              </p:cNvSpPr>
              <p:nvPr/>
            </p:nvSpPr>
            <p:spPr bwMode="auto">
              <a:xfrm>
                <a:off x="3718" y="3011"/>
                <a:ext cx="501" cy="274"/>
              </a:xfrm>
              <a:prstGeom prst="rect">
                <a:avLst/>
              </a:prstGeom>
              <a:solidFill>
                <a:srgbClr val="3366FF"/>
              </a:solidFill>
              <a:ln w="9525">
                <a:noFill/>
                <a:miter lim="800000"/>
                <a:headEnd/>
                <a:tailEnd/>
              </a:ln>
            </p:spPr>
            <p:txBody>
              <a:bodyPr/>
              <a:lstStyle/>
              <a:p>
                <a:endParaRPr lang="fr-CA"/>
              </a:p>
            </p:txBody>
          </p:sp>
          <p:sp>
            <p:nvSpPr>
              <p:cNvPr id="370707" name="Freeform 19"/>
              <p:cNvSpPr>
                <a:spLocks noEditPoints="1"/>
              </p:cNvSpPr>
              <p:nvPr/>
            </p:nvSpPr>
            <p:spPr bwMode="auto">
              <a:xfrm>
                <a:off x="3715" y="3008"/>
                <a:ext cx="507" cy="280"/>
              </a:xfrm>
              <a:custGeom>
                <a:avLst/>
                <a:gdLst/>
                <a:ahLst/>
                <a:cxnLst>
                  <a:cxn ang="0">
                    <a:pos x="480" y="6"/>
                  </a:cxn>
                  <a:cxn ang="0">
                    <a:pos x="450" y="6"/>
                  </a:cxn>
                  <a:cxn ang="0">
                    <a:pos x="426" y="0"/>
                  </a:cxn>
                  <a:cxn ang="0">
                    <a:pos x="408" y="0"/>
                  </a:cxn>
                  <a:cxn ang="0">
                    <a:pos x="384" y="6"/>
                  </a:cxn>
                  <a:cxn ang="0">
                    <a:pos x="348" y="6"/>
                  </a:cxn>
                  <a:cxn ang="0">
                    <a:pos x="318" y="6"/>
                  </a:cxn>
                  <a:cxn ang="0">
                    <a:pos x="294" y="0"/>
                  </a:cxn>
                  <a:cxn ang="0">
                    <a:pos x="276" y="0"/>
                  </a:cxn>
                  <a:cxn ang="0">
                    <a:pos x="252" y="6"/>
                  </a:cxn>
                  <a:cxn ang="0">
                    <a:pos x="216" y="6"/>
                  </a:cxn>
                  <a:cxn ang="0">
                    <a:pos x="186" y="6"/>
                  </a:cxn>
                  <a:cxn ang="0">
                    <a:pos x="162" y="0"/>
                  </a:cxn>
                  <a:cxn ang="0">
                    <a:pos x="144" y="0"/>
                  </a:cxn>
                  <a:cxn ang="0">
                    <a:pos x="120" y="6"/>
                  </a:cxn>
                  <a:cxn ang="0">
                    <a:pos x="84" y="6"/>
                  </a:cxn>
                  <a:cxn ang="0">
                    <a:pos x="54" y="6"/>
                  </a:cxn>
                  <a:cxn ang="0">
                    <a:pos x="30" y="0"/>
                  </a:cxn>
                  <a:cxn ang="0">
                    <a:pos x="12" y="0"/>
                  </a:cxn>
                  <a:cxn ang="0">
                    <a:pos x="6" y="18"/>
                  </a:cxn>
                  <a:cxn ang="0">
                    <a:pos x="6" y="54"/>
                  </a:cxn>
                  <a:cxn ang="0">
                    <a:pos x="6" y="84"/>
                  </a:cxn>
                  <a:cxn ang="0">
                    <a:pos x="0" y="108"/>
                  </a:cxn>
                  <a:cxn ang="0">
                    <a:pos x="0" y="126"/>
                  </a:cxn>
                  <a:cxn ang="0">
                    <a:pos x="6" y="150"/>
                  </a:cxn>
                  <a:cxn ang="0">
                    <a:pos x="6" y="186"/>
                  </a:cxn>
                  <a:cxn ang="0">
                    <a:pos x="6" y="216"/>
                  </a:cxn>
                  <a:cxn ang="0">
                    <a:pos x="0" y="240"/>
                  </a:cxn>
                  <a:cxn ang="0">
                    <a:pos x="0" y="258"/>
                  </a:cxn>
                  <a:cxn ang="0">
                    <a:pos x="8" y="274"/>
                  </a:cxn>
                  <a:cxn ang="0">
                    <a:pos x="44" y="274"/>
                  </a:cxn>
                  <a:cxn ang="0">
                    <a:pos x="74" y="274"/>
                  </a:cxn>
                  <a:cxn ang="0">
                    <a:pos x="98" y="280"/>
                  </a:cxn>
                  <a:cxn ang="0">
                    <a:pos x="116" y="280"/>
                  </a:cxn>
                  <a:cxn ang="0">
                    <a:pos x="140" y="274"/>
                  </a:cxn>
                  <a:cxn ang="0">
                    <a:pos x="176" y="274"/>
                  </a:cxn>
                  <a:cxn ang="0">
                    <a:pos x="206" y="274"/>
                  </a:cxn>
                  <a:cxn ang="0">
                    <a:pos x="230" y="280"/>
                  </a:cxn>
                  <a:cxn ang="0">
                    <a:pos x="248" y="280"/>
                  </a:cxn>
                  <a:cxn ang="0">
                    <a:pos x="272" y="274"/>
                  </a:cxn>
                  <a:cxn ang="0">
                    <a:pos x="308" y="274"/>
                  </a:cxn>
                  <a:cxn ang="0">
                    <a:pos x="338" y="274"/>
                  </a:cxn>
                  <a:cxn ang="0">
                    <a:pos x="362" y="280"/>
                  </a:cxn>
                  <a:cxn ang="0">
                    <a:pos x="380" y="280"/>
                  </a:cxn>
                  <a:cxn ang="0">
                    <a:pos x="404" y="274"/>
                  </a:cxn>
                  <a:cxn ang="0">
                    <a:pos x="440" y="274"/>
                  </a:cxn>
                  <a:cxn ang="0">
                    <a:pos x="470" y="274"/>
                  </a:cxn>
                  <a:cxn ang="0">
                    <a:pos x="494" y="280"/>
                  </a:cxn>
                  <a:cxn ang="0">
                    <a:pos x="501" y="269"/>
                  </a:cxn>
                  <a:cxn ang="0">
                    <a:pos x="501" y="239"/>
                  </a:cxn>
                  <a:cxn ang="0">
                    <a:pos x="507" y="215"/>
                  </a:cxn>
                  <a:cxn ang="0">
                    <a:pos x="507" y="197"/>
                  </a:cxn>
                  <a:cxn ang="0">
                    <a:pos x="501" y="173"/>
                  </a:cxn>
                  <a:cxn ang="0">
                    <a:pos x="501" y="137"/>
                  </a:cxn>
                  <a:cxn ang="0">
                    <a:pos x="501" y="107"/>
                  </a:cxn>
                  <a:cxn ang="0">
                    <a:pos x="507" y="83"/>
                  </a:cxn>
                  <a:cxn ang="0">
                    <a:pos x="507" y="65"/>
                  </a:cxn>
                  <a:cxn ang="0">
                    <a:pos x="501" y="41"/>
                  </a:cxn>
                  <a:cxn ang="0">
                    <a:pos x="501" y="5"/>
                  </a:cxn>
                </a:cxnLst>
                <a:rect l="0" t="0" r="r" b="b"/>
                <a:pathLst>
                  <a:path w="507" h="280">
                    <a:moveTo>
                      <a:pt x="504" y="6"/>
                    </a:moveTo>
                    <a:lnTo>
                      <a:pt x="498" y="6"/>
                    </a:lnTo>
                    <a:lnTo>
                      <a:pt x="498" y="0"/>
                    </a:lnTo>
                    <a:lnTo>
                      <a:pt x="504" y="0"/>
                    </a:lnTo>
                    <a:lnTo>
                      <a:pt x="504" y="6"/>
                    </a:lnTo>
                    <a:close/>
                    <a:moveTo>
                      <a:pt x="492" y="6"/>
                    </a:moveTo>
                    <a:lnTo>
                      <a:pt x="486" y="6"/>
                    </a:lnTo>
                    <a:lnTo>
                      <a:pt x="486" y="0"/>
                    </a:lnTo>
                    <a:lnTo>
                      <a:pt x="492" y="0"/>
                    </a:lnTo>
                    <a:lnTo>
                      <a:pt x="492" y="6"/>
                    </a:lnTo>
                    <a:close/>
                    <a:moveTo>
                      <a:pt x="480" y="6"/>
                    </a:moveTo>
                    <a:lnTo>
                      <a:pt x="474" y="6"/>
                    </a:lnTo>
                    <a:lnTo>
                      <a:pt x="474" y="0"/>
                    </a:lnTo>
                    <a:lnTo>
                      <a:pt x="480" y="0"/>
                    </a:lnTo>
                    <a:lnTo>
                      <a:pt x="480" y="6"/>
                    </a:lnTo>
                    <a:close/>
                    <a:moveTo>
                      <a:pt x="468" y="6"/>
                    </a:moveTo>
                    <a:lnTo>
                      <a:pt x="462" y="6"/>
                    </a:lnTo>
                    <a:lnTo>
                      <a:pt x="462" y="0"/>
                    </a:lnTo>
                    <a:lnTo>
                      <a:pt x="468" y="0"/>
                    </a:lnTo>
                    <a:lnTo>
                      <a:pt x="468" y="6"/>
                    </a:lnTo>
                    <a:close/>
                    <a:moveTo>
                      <a:pt x="456" y="6"/>
                    </a:moveTo>
                    <a:lnTo>
                      <a:pt x="450" y="6"/>
                    </a:lnTo>
                    <a:lnTo>
                      <a:pt x="450" y="0"/>
                    </a:lnTo>
                    <a:lnTo>
                      <a:pt x="456" y="0"/>
                    </a:lnTo>
                    <a:lnTo>
                      <a:pt x="456" y="6"/>
                    </a:lnTo>
                    <a:close/>
                    <a:moveTo>
                      <a:pt x="444" y="6"/>
                    </a:moveTo>
                    <a:lnTo>
                      <a:pt x="438" y="6"/>
                    </a:lnTo>
                    <a:lnTo>
                      <a:pt x="438" y="0"/>
                    </a:lnTo>
                    <a:lnTo>
                      <a:pt x="444" y="0"/>
                    </a:lnTo>
                    <a:lnTo>
                      <a:pt x="444" y="6"/>
                    </a:lnTo>
                    <a:close/>
                    <a:moveTo>
                      <a:pt x="432" y="6"/>
                    </a:moveTo>
                    <a:lnTo>
                      <a:pt x="426" y="6"/>
                    </a:lnTo>
                    <a:lnTo>
                      <a:pt x="426" y="0"/>
                    </a:lnTo>
                    <a:lnTo>
                      <a:pt x="432" y="0"/>
                    </a:lnTo>
                    <a:lnTo>
                      <a:pt x="432" y="6"/>
                    </a:lnTo>
                    <a:close/>
                    <a:moveTo>
                      <a:pt x="420" y="6"/>
                    </a:moveTo>
                    <a:lnTo>
                      <a:pt x="414" y="6"/>
                    </a:lnTo>
                    <a:lnTo>
                      <a:pt x="414" y="0"/>
                    </a:lnTo>
                    <a:lnTo>
                      <a:pt x="420" y="0"/>
                    </a:lnTo>
                    <a:lnTo>
                      <a:pt x="420" y="6"/>
                    </a:lnTo>
                    <a:close/>
                    <a:moveTo>
                      <a:pt x="408" y="6"/>
                    </a:moveTo>
                    <a:lnTo>
                      <a:pt x="402" y="6"/>
                    </a:lnTo>
                    <a:lnTo>
                      <a:pt x="402" y="0"/>
                    </a:lnTo>
                    <a:lnTo>
                      <a:pt x="408" y="0"/>
                    </a:lnTo>
                    <a:lnTo>
                      <a:pt x="408" y="6"/>
                    </a:lnTo>
                    <a:close/>
                    <a:moveTo>
                      <a:pt x="396" y="6"/>
                    </a:moveTo>
                    <a:lnTo>
                      <a:pt x="390" y="6"/>
                    </a:lnTo>
                    <a:lnTo>
                      <a:pt x="390" y="0"/>
                    </a:lnTo>
                    <a:lnTo>
                      <a:pt x="396" y="0"/>
                    </a:lnTo>
                    <a:lnTo>
                      <a:pt x="396" y="6"/>
                    </a:lnTo>
                    <a:close/>
                    <a:moveTo>
                      <a:pt x="384" y="6"/>
                    </a:moveTo>
                    <a:lnTo>
                      <a:pt x="378" y="6"/>
                    </a:lnTo>
                    <a:lnTo>
                      <a:pt x="378" y="0"/>
                    </a:lnTo>
                    <a:lnTo>
                      <a:pt x="384" y="0"/>
                    </a:lnTo>
                    <a:lnTo>
                      <a:pt x="384" y="6"/>
                    </a:lnTo>
                    <a:close/>
                    <a:moveTo>
                      <a:pt x="372" y="6"/>
                    </a:moveTo>
                    <a:lnTo>
                      <a:pt x="366" y="6"/>
                    </a:lnTo>
                    <a:lnTo>
                      <a:pt x="366" y="0"/>
                    </a:lnTo>
                    <a:lnTo>
                      <a:pt x="372" y="0"/>
                    </a:lnTo>
                    <a:lnTo>
                      <a:pt x="372" y="6"/>
                    </a:lnTo>
                    <a:close/>
                    <a:moveTo>
                      <a:pt x="360" y="6"/>
                    </a:moveTo>
                    <a:lnTo>
                      <a:pt x="354" y="6"/>
                    </a:lnTo>
                    <a:lnTo>
                      <a:pt x="354" y="0"/>
                    </a:lnTo>
                    <a:lnTo>
                      <a:pt x="360" y="0"/>
                    </a:lnTo>
                    <a:lnTo>
                      <a:pt x="360" y="6"/>
                    </a:lnTo>
                    <a:close/>
                    <a:moveTo>
                      <a:pt x="348" y="6"/>
                    </a:moveTo>
                    <a:lnTo>
                      <a:pt x="342" y="6"/>
                    </a:lnTo>
                    <a:lnTo>
                      <a:pt x="342" y="0"/>
                    </a:lnTo>
                    <a:lnTo>
                      <a:pt x="348" y="0"/>
                    </a:lnTo>
                    <a:lnTo>
                      <a:pt x="348" y="6"/>
                    </a:lnTo>
                    <a:close/>
                    <a:moveTo>
                      <a:pt x="336" y="6"/>
                    </a:moveTo>
                    <a:lnTo>
                      <a:pt x="330" y="6"/>
                    </a:lnTo>
                    <a:lnTo>
                      <a:pt x="330" y="0"/>
                    </a:lnTo>
                    <a:lnTo>
                      <a:pt x="336" y="0"/>
                    </a:lnTo>
                    <a:lnTo>
                      <a:pt x="336" y="6"/>
                    </a:lnTo>
                    <a:close/>
                    <a:moveTo>
                      <a:pt x="324" y="6"/>
                    </a:moveTo>
                    <a:lnTo>
                      <a:pt x="318" y="6"/>
                    </a:lnTo>
                    <a:lnTo>
                      <a:pt x="318" y="0"/>
                    </a:lnTo>
                    <a:lnTo>
                      <a:pt x="324" y="0"/>
                    </a:lnTo>
                    <a:lnTo>
                      <a:pt x="324" y="6"/>
                    </a:lnTo>
                    <a:close/>
                    <a:moveTo>
                      <a:pt x="312" y="6"/>
                    </a:moveTo>
                    <a:lnTo>
                      <a:pt x="306" y="6"/>
                    </a:lnTo>
                    <a:lnTo>
                      <a:pt x="306" y="0"/>
                    </a:lnTo>
                    <a:lnTo>
                      <a:pt x="312" y="0"/>
                    </a:lnTo>
                    <a:lnTo>
                      <a:pt x="312" y="6"/>
                    </a:lnTo>
                    <a:close/>
                    <a:moveTo>
                      <a:pt x="300" y="6"/>
                    </a:moveTo>
                    <a:lnTo>
                      <a:pt x="294" y="6"/>
                    </a:lnTo>
                    <a:lnTo>
                      <a:pt x="294" y="0"/>
                    </a:lnTo>
                    <a:lnTo>
                      <a:pt x="300" y="0"/>
                    </a:lnTo>
                    <a:lnTo>
                      <a:pt x="300" y="6"/>
                    </a:lnTo>
                    <a:close/>
                    <a:moveTo>
                      <a:pt x="288" y="6"/>
                    </a:moveTo>
                    <a:lnTo>
                      <a:pt x="282" y="6"/>
                    </a:lnTo>
                    <a:lnTo>
                      <a:pt x="282" y="0"/>
                    </a:lnTo>
                    <a:lnTo>
                      <a:pt x="288" y="0"/>
                    </a:lnTo>
                    <a:lnTo>
                      <a:pt x="288" y="6"/>
                    </a:lnTo>
                    <a:close/>
                    <a:moveTo>
                      <a:pt x="276" y="6"/>
                    </a:moveTo>
                    <a:lnTo>
                      <a:pt x="270" y="6"/>
                    </a:lnTo>
                    <a:lnTo>
                      <a:pt x="270" y="0"/>
                    </a:lnTo>
                    <a:lnTo>
                      <a:pt x="276" y="0"/>
                    </a:lnTo>
                    <a:lnTo>
                      <a:pt x="276" y="6"/>
                    </a:lnTo>
                    <a:close/>
                    <a:moveTo>
                      <a:pt x="264" y="6"/>
                    </a:moveTo>
                    <a:lnTo>
                      <a:pt x="258" y="6"/>
                    </a:lnTo>
                    <a:lnTo>
                      <a:pt x="258" y="0"/>
                    </a:lnTo>
                    <a:lnTo>
                      <a:pt x="264" y="0"/>
                    </a:lnTo>
                    <a:lnTo>
                      <a:pt x="264" y="6"/>
                    </a:lnTo>
                    <a:close/>
                    <a:moveTo>
                      <a:pt x="252" y="6"/>
                    </a:moveTo>
                    <a:lnTo>
                      <a:pt x="246" y="6"/>
                    </a:lnTo>
                    <a:lnTo>
                      <a:pt x="246" y="0"/>
                    </a:lnTo>
                    <a:lnTo>
                      <a:pt x="252" y="0"/>
                    </a:lnTo>
                    <a:lnTo>
                      <a:pt x="252" y="6"/>
                    </a:lnTo>
                    <a:close/>
                    <a:moveTo>
                      <a:pt x="240" y="6"/>
                    </a:moveTo>
                    <a:lnTo>
                      <a:pt x="234" y="6"/>
                    </a:lnTo>
                    <a:lnTo>
                      <a:pt x="234" y="0"/>
                    </a:lnTo>
                    <a:lnTo>
                      <a:pt x="240" y="0"/>
                    </a:lnTo>
                    <a:lnTo>
                      <a:pt x="240" y="6"/>
                    </a:lnTo>
                    <a:close/>
                    <a:moveTo>
                      <a:pt x="228" y="6"/>
                    </a:moveTo>
                    <a:lnTo>
                      <a:pt x="222" y="6"/>
                    </a:lnTo>
                    <a:lnTo>
                      <a:pt x="222" y="0"/>
                    </a:lnTo>
                    <a:lnTo>
                      <a:pt x="228" y="0"/>
                    </a:lnTo>
                    <a:lnTo>
                      <a:pt x="228" y="6"/>
                    </a:lnTo>
                    <a:close/>
                    <a:moveTo>
                      <a:pt x="216" y="6"/>
                    </a:moveTo>
                    <a:lnTo>
                      <a:pt x="210" y="6"/>
                    </a:lnTo>
                    <a:lnTo>
                      <a:pt x="210" y="0"/>
                    </a:lnTo>
                    <a:lnTo>
                      <a:pt x="216" y="0"/>
                    </a:lnTo>
                    <a:lnTo>
                      <a:pt x="216" y="6"/>
                    </a:lnTo>
                    <a:close/>
                    <a:moveTo>
                      <a:pt x="204" y="6"/>
                    </a:moveTo>
                    <a:lnTo>
                      <a:pt x="198" y="6"/>
                    </a:lnTo>
                    <a:lnTo>
                      <a:pt x="198" y="0"/>
                    </a:lnTo>
                    <a:lnTo>
                      <a:pt x="204" y="0"/>
                    </a:lnTo>
                    <a:lnTo>
                      <a:pt x="204" y="6"/>
                    </a:lnTo>
                    <a:close/>
                    <a:moveTo>
                      <a:pt x="192" y="6"/>
                    </a:moveTo>
                    <a:lnTo>
                      <a:pt x="186" y="6"/>
                    </a:lnTo>
                    <a:lnTo>
                      <a:pt x="186" y="0"/>
                    </a:lnTo>
                    <a:lnTo>
                      <a:pt x="192" y="0"/>
                    </a:lnTo>
                    <a:lnTo>
                      <a:pt x="192" y="6"/>
                    </a:lnTo>
                    <a:close/>
                    <a:moveTo>
                      <a:pt x="180" y="6"/>
                    </a:moveTo>
                    <a:lnTo>
                      <a:pt x="174" y="6"/>
                    </a:lnTo>
                    <a:lnTo>
                      <a:pt x="174" y="0"/>
                    </a:lnTo>
                    <a:lnTo>
                      <a:pt x="180" y="0"/>
                    </a:lnTo>
                    <a:lnTo>
                      <a:pt x="180" y="6"/>
                    </a:lnTo>
                    <a:close/>
                    <a:moveTo>
                      <a:pt x="168" y="6"/>
                    </a:moveTo>
                    <a:lnTo>
                      <a:pt x="162" y="6"/>
                    </a:lnTo>
                    <a:lnTo>
                      <a:pt x="162" y="0"/>
                    </a:lnTo>
                    <a:lnTo>
                      <a:pt x="168" y="0"/>
                    </a:lnTo>
                    <a:lnTo>
                      <a:pt x="168" y="6"/>
                    </a:lnTo>
                    <a:close/>
                    <a:moveTo>
                      <a:pt x="156" y="6"/>
                    </a:moveTo>
                    <a:lnTo>
                      <a:pt x="150" y="6"/>
                    </a:lnTo>
                    <a:lnTo>
                      <a:pt x="150" y="0"/>
                    </a:lnTo>
                    <a:lnTo>
                      <a:pt x="156" y="0"/>
                    </a:lnTo>
                    <a:lnTo>
                      <a:pt x="156" y="6"/>
                    </a:lnTo>
                    <a:close/>
                    <a:moveTo>
                      <a:pt x="144" y="6"/>
                    </a:moveTo>
                    <a:lnTo>
                      <a:pt x="138" y="6"/>
                    </a:lnTo>
                    <a:lnTo>
                      <a:pt x="138" y="0"/>
                    </a:lnTo>
                    <a:lnTo>
                      <a:pt x="144" y="0"/>
                    </a:lnTo>
                    <a:lnTo>
                      <a:pt x="144" y="6"/>
                    </a:lnTo>
                    <a:close/>
                    <a:moveTo>
                      <a:pt x="132" y="6"/>
                    </a:moveTo>
                    <a:lnTo>
                      <a:pt x="126" y="6"/>
                    </a:lnTo>
                    <a:lnTo>
                      <a:pt x="126" y="0"/>
                    </a:lnTo>
                    <a:lnTo>
                      <a:pt x="132" y="0"/>
                    </a:lnTo>
                    <a:lnTo>
                      <a:pt x="132" y="6"/>
                    </a:lnTo>
                    <a:close/>
                    <a:moveTo>
                      <a:pt x="120" y="6"/>
                    </a:moveTo>
                    <a:lnTo>
                      <a:pt x="114" y="6"/>
                    </a:lnTo>
                    <a:lnTo>
                      <a:pt x="114" y="0"/>
                    </a:lnTo>
                    <a:lnTo>
                      <a:pt x="120" y="0"/>
                    </a:lnTo>
                    <a:lnTo>
                      <a:pt x="120" y="6"/>
                    </a:lnTo>
                    <a:close/>
                    <a:moveTo>
                      <a:pt x="108" y="6"/>
                    </a:moveTo>
                    <a:lnTo>
                      <a:pt x="102" y="6"/>
                    </a:lnTo>
                    <a:lnTo>
                      <a:pt x="102" y="0"/>
                    </a:lnTo>
                    <a:lnTo>
                      <a:pt x="108" y="0"/>
                    </a:lnTo>
                    <a:lnTo>
                      <a:pt x="108" y="6"/>
                    </a:lnTo>
                    <a:close/>
                    <a:moveTo>
                      <a:pt x="96" y="6"/>
                    </a:moveTo>
                    <a:lnTo>
                      <a:pt x="90" y="6"/>
                    </a:lnTo>
                    <a:lnTo>
                      <a:pt x="90" y="0"/>
                    </a:lnTo>
                    <a:lnTo>
                      <a:pt x="96" y="0"/>
                    </a:lnTo>
                    <a:lnTo>
                      <a:pt x="96" y="6"/>
                    </a:lnTo>
                    <a:close/>
                    <a:moveTo>
                      <a:pt x="84" y="6"/>
                    </a:moveTo>
                    <a:lnTo>
                      <a:pt x="78" y="6"/>
                    </a:lnTo>
                    <a:lnTo>
                      <a:pt x="78" y="0"/>
                    </a:lnTo>
                    <a:lnTo>
                      <a:pt x="84" y="0"/>
                    </a:lnTo>
                    <a:lnTo>
                      <a:pt x="84" y="6"/>
                    </a:lnTo>
                    <a:close/>
                    <a:moveTo>
                      <a:pt x="72" y="6"/>
                    </a:moveTo>
                    <a:lnTo>
                      <a:pt x="66" y="6"/>
                    </a:lnTo>
                    <a:lnTo>
                      <a:pt x="66" y="0"/>
                    </a:lnTo>
                    <a:lnTo>
                      <a:pt x="72" y="0"/>
                    </a:lnTo>
                    <a:lnTo>
                      <a:pt x="72" y="6"/>
                    </a:lnTo>
                    <a:close/>
                    <a:moveTo>
                      <a:pt x="60" y="6"/>
                    </a:moveTo>
                    <a:lnTo>
                      <a:pt x="54" y="6"/>
                    </a:lnTo>
                    <a:lnTo>
                      <a:pt x="54" y="0"/>
                    </a:lnTo>
                    <a:lnTo>
                      <a:pt x="60" y="0"/>
                    </a:lnTo>
                    <a:lnTo>
                      <a:pt x="60" y="6"/>
                    </a:lnTo>
                    <a:close/>
                    <a:moveTo>
                      <a:pt x="48" y="6"/>
                    </a:moveTo>
                    <a:lnTo>
                      <a:pt x="42" y="6"/>
                    </a:lnTo>
                    <a:lnTo>
                      <a:pt x="42" y="0"/>
                    </a:lnTo>
                    <a:lnTo>
                      <a:pt x="48" y="0"/>
                    </a:lnTo>
                    <a:lnTo>
                      <a:pt x="48" y="6"/>
                    </a:lnTo>
                    <a:close/>
                    <a:moveTo>
                      <a:pt x="36" y="6"/>
                    </a:moveTo>
                    <a:lnTo>
                      <a:pt x="30" y="6"/>
                    </a:lnTo>
                    <a:lnTo>
                      <a:pt x="30" y="0"/>
                    </a:lnTo>
                    <a:lnTo>
                      <a:pt x="36" y="0"/>
                    </a:lnTo>
                    <a:lnTo>
                      <a:pt x="36" y="6"/>
                    </a:lnTo>
                    <a:close/>
                    <a:moveTo>
                      <a:pt x="24" y="6"/>
                    </a:moveTo>
                    <a:lnTo>
                      <a:pt x="18" y="6"/>
                    </a:lnTo>
                    <a:lnTo>
                      <a:pt x="18" y="0"/>
                    </a:lnTo>
                    <a:lnTo>
                      <a:pt x="24" y="0"/>
                    </a:lnTo>
                    <a:lnTo>
                      <a:pt x="24" y="6"/>
                    </a:lnTo>
                    <a:close/>
                    <a:moveTo>
                      <a:pt x="12" y="6"/>
                    </a:moveTo>
                    <a:lnTo>
                      <a:pt x="6" y="6"/>
                    </a:lnTo>
                    <a:lnTo>
                      <a:pt x="6" y="0"/>
                    </a:lnTo>
                    <a:lnTo>
                      <a:pt x="12" y="0"/>
                    </a:lnTo>
                    <a:lnTo>
                      <a:pt x="12" y="6"/>
                    </a:lnTo>
                    <a:close/>
                    <a:moveTo>
                      <a:pt x="6" y="6"/>
                    </a:moveTo>
                    <a:lnTo>
                      <a:pt x="6" y="12"/>
                    </a:lnTo>
                    <a:lnTo>
                      <a:pt x="0" y="12"/>
                    </a:lnTo>
                    <a:lnTo>
                      <a:pt x="0" y="6"/>
                    </a:lnTo>
                    <a:lnTo>
                      <a:pt x="6" y="6"/>
                    </a:lnTo>
                    <a:close/>
                    <a:moveTo>
                      <a:pt x="6" y="18"/>
                    </a:moveTo>
                    <a:lnTo>
                      <a:pt x="6" y="24"/>
                    </a:lnTo>
                    <a:lnTo>
                      <a:pt x="0" y="24"/>
                    </a:lnTo>
                    <a:lnTo>
                      <a:pt x="0" y="18"/>
                    </a:lnTo>
                    <a:lnTo>
                      <a:pt x="6" y="18"/>
                    </a:lnTo>
                    <a:close/>
                    <a:moveTo>
                      <a:pt x="6" y="30"/>
                    </a:moveTo>
                    <a:lnTo>
                      <a:pt x="6" y="36"/>
                    </a:lnTo>
                    <a:lnTo>
                      <a:pt x="0" y="36"/>
                    </a:lnTo>
                    <a:lnTo>
                      <a:pt x="0" y="30"/>
                    </a:lnTo>
                    <a:lnTo>
                      <a:pt x="6" y="30"/>
                    </a:lnTo>
                    <a:close/>
                    <a:moveTo>
                      <a:pt x="6" y="42"/>
                    </a:moveTo>
                    <a:lnTo>
                      <a:pt x="6" y="48"/>
                    </a:lnTo>
                    <a:lnTo>
                      <a:pt x="0" y="48"/>
                    </a:lnTo>
                    <a:lnTo>
                      <a:pt x="0" y="42"/>
                    </a:lnTo>
                    <a:lnTo>
                      <a:pt x="6" y="42"/>
                    </a:lnTo>
                    <a:close/>
                    <a:moveTo>
                      <a:pt x="6" y="54"/>
                    </a:moveTo>
                    <a:lnTo>
                      <a:pt x="6" y="60"/>
                    </a:lnTo>
                    <a:lnTo>
                      <a:pt x="0" y="60"/>
                    </a:lnTo>
                    <a:lnTo>
                      <a:pt x="0" y="54"/>
                    </a:lnTo>
                    <a:lnTo>
                      <a:pt x="6" y="54"/>
                    </a:lnTo>
                    <a:close/>
                    <a:moveTo>
                      <a:pt x="6" y="66"/>
                    </a:moveTo>
                    <a:lnTo>
                      <a:pt x="6" y="72"/>
                    </a:lnTo>
                    <a:lnTo>
                      <a:pt x="0" y="72"/>
                    </a:lnTo>
                    <a:lnTo>
                      <a:pt x="0" y="66"/>
                    </a:lnTo>
                    <a:lnTo>
                      <a:pt x="6" y="66"/>
                    </a:lnTo>
                    <a:close/>
                    <a:moveTo>
                      <a:pt x="6" y="78"/>
                    </a:moveTo>
                    <a:lnTo>
                      <a:pt x="6" y="84"/>
                    </a:lnTo>
                    <a:lnTo>
                      <a:pt x="0" y="84"/>
                    </a:lnTo>
                    <a:lnTo>
                      <a:pt x="0" y="78"/>
                    </a:lnTo>
                    <a:lnTo>
                      <a:pt x="6" y="78"/>
                    </a:lnTo>
                    <a:close/>
                    <a:moveTo>
                      <a:pt x="6" y="90"/>
                    </a:moveTo>
                    <a:lnTo>
                      <a:pt x="6" y="96"/>
                    </a:lnTo>
                    <a:lnTo>
                      <a:pt x="0" y="96"/>
                    </a:lnTo>
                    <a:lnTo>
                      <a:pt x="0" y="90"/>
                    </a:lnTo>
                    <a:lnTo>
                      <a:pt x="6" y="90"/>
                    </a:lnTo>
                    <a:close/>
                    <a:moveTo>
                      <a:pt x="6" y="102"/>
                    </a:moveTo>
                    <a:lnTo>
                      <a:pt x="6" y="108"/>
                    </a:lnTo>
                    <a:lnTo>
                      <a:pt x="0" y="108"/>
                    </a:lnTo>
                    <a:lnTo>
                      <a:pt x="0" y="102"/>
                    </a:lnTo>
                    <a:lnTo>
                      <a:pt x="6" y="102"/>
                    </a:lnTo>
                    <a:close/>
                    <a:moveTo>
                      <a:pt x="6" y="114"/>
                    </a:moveTo>
                    <a:lnTo>
                      <a:pt x="6" y="120"/>
                    </a:lnTo>
                    <a:lnTo>
                      <a:pt x="0" y="120"/>
                    </a:lnTo>
                    <a:lnTo>
                      <a:pt x="0" y="114"/>
                    </a:lnTo>
                    <a:lnTo>
                      <a:pt x="6" y="114"/>
                    </a:lnTo>
                    <a:close/>
                    <a:moveTo>
                      <a:pt x="6" y="126"/>
                    </a:moveTo>
                    <a:lnTo>
                      <a:pt x="6" y="132"/>
                    </a:lnTo>
                    <a:lnTo>
                      <a:pt x="0" y="132"/>
                    </a:lnTo>
                    <a:lnTo>
                      <a:pt x="0" y="126"/>
                    </a:lnTo>
                    <a:lnTo>
                      <a:pt x="6" y="126"/>
                    </a:lnTo>
                    <a:close/>
                    <a:moveTo>
                      <a:pt x="6" y="138"/>
                    </a:moveTo>
                    <a:lnTo>
                      <a:pt x="6" y="144"/>
                    </a:lnTo>
                    <a:lnTo>
                      <a:pt x="0" y="144"/>
                    </a:lnTo>
                    <a:lnTo>
                      <a:pt x="0" y="138"/>
                    </a:lnTo>
                    <a:lnTo>
                      <a:pt x="6" y="138"/>
                    </a:lnTo>
                    <a:close/>
                    <a:moveTo>
                      <a:pt x="6" y="150"/>
                    </a:moveTo>
                    <a:lnTo>
                      <a:pt x="6" y="156"/>
                    </a:lnTo>
                    <a:lnTo>
                      <a:pt x="0" y="156"/>
                    </a:lnTo>
                    <a:lnTo>
                      <a:pt x="0" y="150"/>
                    </a:lnTo>
                    <a:lnTo>
                      <a:pt x="6" y="150"/>
                    </a:lnTo>
                    <a:close/>
                    <a:moveTo>
                      <a:pt x="6" y="162"/>
                    </a:moveTo>
                    <a:lnTo>
                      <a:pt x="6" y="168"/>
                    </a:lnTo>
                    <a:lnTo>
                      <a:pt x="0" y="168"/>
                    </a:lnTo>
                    <a:lnTo>
                      <a:pt x="0" y="162"/>
                    </a:lnTo>
                    <a:lnTo>
                      <a:pt x="6" y="162"/>
                    </a:lnTo>
                    <a:close/>
                    <a:moveTo>
                      <a:pt x="6" y="174"/>
                    </a:moveTo>
                    <a:lnTo>
                      <a:pt x="6" y="180"/>
                    </a:lnTo>
                    <a:lnTo>
                      <a:pt x="0" y="180"/>
                    </a:lnTo>
                    <a:lnTo>
                      <a:pt x="0" y="174"/>
                    </a:lnTo>
                    <a:lnTo>
                      <a:pt x="6" y="174"/>
                    </a:lnTo>
                    <a:close/>
                    <a:moveTo>
                      <a:pt x="6" y="186"/>
                    </a:moveTo>
                    <a:lnTo>
                      <a:pt x="6" y="192"/>
                    </a:lnTo>
                    <a:lnTo>
                      <a:pt x="0" y="192"/>
                    </a:lnTo>
                    <a:lnTo>
                      <a:pt x="0" y="186"/>
                    </a:lnTo>
                    <a:lnTo>
                      <a:pt x="6" y="186"/>
                    </a:lnTo>
                    <a:close/>
                    <a:moveTo>
                      <a:pt x="6" y="198"/>
                    </a:moveTo>
                    <a:lnTo>
                      <a:pt x="6" y="204"/>
                    </a:lnTo>
                    <a:lnTo>
                      <a:pt x="0" y="204"/>
                    </a:lnTo>
                    <a:lnTo>
                      <a:pt x="0" y="198"/>
                    </a:lnTo>
                    <a:lnTo>
                      <a:pt x="6" y="198"/>
                    </a:lnTo>
                    <a:close/>
                    <a:moveTo>
                      <a:pt x="6" y="210"/>
                    </a:moveTo>
                    <a:lnTo>
                      <a:pt x="6" y="216"/>
                    </a:lnTo>
                    <a:lnTo>
                      <a:pt x="0" y="216"/>
                    </a:lnTo>
                    <a:lnTo>
                      <a:pt x="0" y="210"/>
                    </a:lnTo>
                    <a:lnTo>
                      <a:pt x="6" y="210"/>
                    </a:lnTo>
                    <a:close/>
                    <a:moveTo>
                      <a:pt x="6" y="222"/>
                    </a:moveTo>
                    <a:lnTo>
                      <a:pt x="6" y="228"/>
                    </a:lnTo>
                    <a:lnTo>
                      <a:pt x="0" y="228"/>
                    </a:lnTo>
                    <a:lnTo>
                      <a:pt x="0" y="222"/>
                    </a:lnTo>
                    <a:lnTo>
                      <a:pt x="6" y="222"/>
                    </a:lnTo>
                    <a:close/>
                    <a:moveTo>
                      <a:pt x="6" y="234"/>
                    </a:moveTo>
                    <a:lnTo>
                      <a:pt x="6" y="240"/>
                    </a:lnTo>
                    <a:lnTo>
                      <a:pt x="0" y="240"/>
                    </a:lnTo>
                    <a:lnTo>
                      <a:pt x="0" y="234"/>
                    </a:lnTo>
                    <a:lnTo>
                      <a:pt x="6" y="234"/>
                    </a:lnTo>
                    <a:close/>
                    <a:moveTo>
                      <a:pt x="6" y="246"/>
                    </a:moveTo>
                    <a:lnTo>
                      <a:pt x="6" y="252"/>
                    </a:lnTo>
                    <a:lnTo>
                      <a:pt x="0" y="252"/>
                    </a:lnTo>
                    <a:lnTo>
                      <a:pt x="0" y="246"/>
                    </a:lnTo>
                    <a:lnTo>
                      <a:pt x="6" y="246"/>
                    </a:lnTo>
                    <a:close/>
                    <a:moveTo>
                      <a:pt x="6" y="258"/>
                    </a:moveTo>
                    <a:lnTo>
                      <a:pt x="6" y="264"/>
                    </a:lnTo>
                    <a:lnTo>
                      <a:pt x="0" y="264"/>
                    </a:lnTo>
                    <a:lnTo>
                      <a:pt x="0" y="258"/>
                    </a:lnTo>
                    <a:lnTo>
                      <a:pt x="6" y="258"/>
                    </a:lnTo>
                    <a:close/>
                    <a:moveTo>
                      <a:pt x="6" y="270"/>
                    </a:moveTo>
                    <a:lnTo>
                      <a:pt x="6" y="276"/>
                    </a:lnTo>
                    <a:lnTo>
                      <a:pt x="0" y="276"/>
                    </a:lnTo>
                    <a:lnTo>
                      <a:pt x="0" y="270"/>
                    </a:lnTo>
                    <a:lnTo>
                      <a:pt x="6" y="270"/>
                    </a:lnTo>
                    <a:close/>
                    <a:moveTo>
                      <a:pt x="8" y="274"/>
                    </a:moveTo>
                    <a:lnTo>
                      <a:pt x="14" y="274"/>
                    </a:lnTo>
                    <a:lnTo>
                      <a:pt x="14" y="280"/>
                    </a:lnTo>
                    <a:lnTo>
                      <a:pt x="8" y="280"/>
                    </a:lnTo>
                    <a:lnTo>
                      <a:pt x="8" y="274"/>
                    </a:lnTo>
                    <a:close/>
                    <a:moveTo>
                      <a:pt x="20" y="274"/>
                    </a:moveTo>
                    <a:lnTo>
                      <a:pt x="26" y="274"/>
                    </a:lnTo>
                    <a:lnTo>
                      <a:pt x="26" y="280"/>
                    </a:lnTo>
                    <a:lnTo>
                      <a:pt x="20" y="280"/>
                    </a:lnTo>
                    <a:lnTo>
                      <a:pt x="20" y="274"/>
                    </a:lnTo>
                    <a:close/>
                    <a:moveTo>
                      <a:pt x="32" y="274"/>
                    </a:moveTo>
                    <a:lnTo>
                      <a:pt x="38" y="274"/>
                    </a:lnTo>
                    <a:lnTo>
                      <a:pt x="38" y="280"/>
                    </a:lnTo>
                    <a:lnTo>
                      <a:pt x="32" y="280"/>
                    </a:lnTo>
                    <a:lnTo>
                      <a:pt x="32" y="274"/>
                    </a:lnTo>
                    <a:close/>
                    <a:moveTo>
                      <a:pt x="44" y="274"/>
                    </a:moveTo>
                    <a:lnTo>
                      <a:pt x="50" y="274"/>
                    </a:lnTo>
                    <a:lnTo>
                      <a:pt x="50" y="280"/>
                    </a:lnTo>
                    <a:lnTo>
                      <a:pt x="44" y="280"/>
                    </a:lnTo>
                    <a:lnTo>
                      <a:pt x="44" y="274"/>
                    </a:lnTo>
                    <a:close/>
                    <a:moveTo>
                      <a:pt x="56" y="274"/>
                    </a:moveTo>
                    <a:lnTo>
                      <a:pt x="62" y="274"/>
                    </a:lnTo>
                    <a:lnTo>
                      <a:pt x="62" y="280"/>
                    </a:lnTo>
                    <a:lnTo>
                      <a:pt x="56" y="280"/>
                    </a:lnTo>
                    <a:lnTo>
                      <a:pt x="56" y="274"/>
                    </a:lnTo>
                    <a:close/>
                    <a:moveTo>
                      <a:pt x="68" y="274"/>
                    </a:moveTo>
                    <a:lnTo>
                      <a:pt x="74" y="274"/>
                    </a:lnTo>
                    <a:lnTo>
                      <a:pt x="74" y="280"/>
                    </a:lnTo>
                    <a:lnTo>
                      <a:pt x="68" y="280"/>
                    </a:lnTo>
                    <a:lnTo>
                      <a:pt x="68" y="274"/>
                    </a:lnTo>
                    <a:close/>
                    <a:moveTo>
                      <a:pt x="80" y="274"/>
                    </a:moveTo>
                    <a:lnTo>
                      <a:pt x="86" y="274"/>
                    </a:lnTo>
                    <a:lnTo>
                      <a:pt x="86" y="280"/>
                    </a:lnTo>
                    <a:lnTo>
                      <a:pt x="80" y="280"/>
                    </a:lnTo>
                    <a:lnTo>
                      <a:pt x="80" y="274"/>
                    </a:lnTo>
                    <a:close/>
                    <a:moveTo>
                      <a:pt x="92" y="274"/>
                    </a:moveTo>
                    <a:lnTo>
                      <a:pt x="98" y="274"/>
                    </a:lnTo>
                    <a:lnTo>
                      <a:pt x="98" y="280"/>
                    </a:lnTo>
                    <a:lnTo>
                      <a:pt x="92" y="280"/>
                    </a:lnTo>
                    <a:lnTo>
                      <a:pt x="92" y="274"/>
                    </a:lnTo>
                    <a:close/>
                    <a:moveTo>
                      <a:pt x="104" y="274"/>
                    </a:moveTo>
                    <a:lnTo>
                      <a:pt x="110" y="274"/>
                    </a:lnTo>
                    <a:lnTo>
                      <a:pt x="110" y="280"/>
                    </a:lnTo>
                    <a:lnTo>
                      <a:pt x="104" y="280"/>
                    </a:lnTo>
                    <a:lnTo>
                      <a:pt x="104" y="274"/>
                    </a:lnTo>
                    <a:close/>
                    <a:moveTo>
                      <a:pt x="116" y="274"/>
                    </a:moveTo>
                    <a:lnTo>
                      <a:pt x="122" y="274"/>
                    </a:lnTo>
                    <a:lnTo>
                      <a:pt x="122" y="280"/>
                    </a:lnTo>
                    <a:lnTo>
                      <a:pt x="116" y="280"/>
                    </a:lnTo>
                    <a:lnTo>
                      <a:pt x="116" y="274"/>
                    </a:lnTo>
                    <a:close/>
                    <a:moveTo>
                      <a:pt x="128" y="274"/>
                    </a:moveTo>
                    <a:lnTo>
                      <a:pt x="134" y="274"/>
                    </a:lnTo>
                    <a:lnTo>
                      <a:pt x="134" y="280"/>
                    </a:lnTo>
                    <a:lnTo>
                      <a:pt x="128" y="280"/>
                    </a:lnTo>
                    <a:lnTo>
                      <a:pt x="128" y="274"/>
                    </a:lnTo>
                    <a:close/>
                    <a:moveTo>
                      <a:pt x="140" y="274"/>
                    </a:moveTo>
                    <a:lnTo>
                      <a:pt x="146" y="274"/>
                    </a:lnTo>
                    <a:lnTo>
                      <a:pt x="146" y="280"/>
                    </a:lnTo>
                    <a:lnTo>
                      <a:pt x="140" y="280"/>
                    </a:lnTo>
                    <a:lnTo>
                      <a:pt x="140" y="274"/>
                    </a:lnTo>
                    <a:close/>
                    <a:moveTo>
                      <a:pt x="152" y="274"/>
                    </a:moveTo>
                    <a:lnTo>
                      <a:pt x="158" y="274"/>
                    </a:lnTo>
                    <a:lnTo>
                      <a:pt x="158" y="280"/>
                    </a:lnTo>
                    <a:lnTo>
                      <a:pt x="152" y="280"/>
                    </a:lnTo>
                    <a:lnTo>
                      <a:pt x="152" y="274"/>
                    </a:lnTo>
                    <a:close/>
                    <a:moveTo>
                      <a:pt x="164" y="274"/>
                    </a:moveTo>
                    <a:lnTo>
                      <a:pt x="170" y="274"/>
                    </a:lnTo>
                    <a:lnTo>
                      <a:pt x="170" y="280"/>
                    </a:lnTo>
                    <a:lnTo>
                      <a:pt x="164" y="280"/>
                    </a:lnTo>
                    <a:lnTo>
                      <a:pt x="164" y="274"/>
                    </a:lnTo>
                    <a:close/>
                    <a:moveTo>
                      <a:pt x="176" y="274"/>
                    </a:moveTo>
                    <a:lnTo>
                      <a:pt x="182" y="274"/>
                    </a:lnTo>
                    <a:lnTo>
                      <a:pt x="182" y="280"/>
                    </a:lnTo>
                    <a:lnTo>
                      <a:pt x="176" y="280"/>
                    </a:lnTo>
                    <a:lnTo>
                      <a:pt x="176" y="274"/>
                    </a:lnTo>
                    <a:close/>
                    <a:moveTo>
                      <a:pt x="188" y="274"/>
                    </a:moveTo>
                    <a:lnTo>
                      <a:pt x="194" y="274"/>
                    </a:lnTo>
                    <a:lnTo>
                      <a:pt x="194" y="280"/>
                    </a:lnTo>
                    <a:lnTo>
                      <a:pt x="188" y="280"/>
                    </a:lnTo>
                    <a:lnTo>
                      <a:pt x="188" y="274"/>
                    </a:lnTo>
                    <a:close/>
                    <a:moveTo>
                      <a:pt x="200" y="274"/>
                    </a:moveTo>
                    <a:lnTo>
                      <a:pt x="206" y="274"/>
                    </a:lnTo>
                    <a:lnTo>
                      <a:pt x="206" y="280"/>
                    </a:lnTo>
                    <a:lnTo>
                      <a:pt x="200" y="280"/>
                    </a:lnTo>
                    <a:lnTo>
                      <a:pt x="200" y="274"/>
                    </a:lnTo>
                    <a:close/>
                    <a:moveTo>
                      <a:pt x="212" y="274"/>
                    </a:moveTo>
                    <a:lnTo>
                      <a:pt x="218" y="274"/>
                    </a:lnTo>
                    <a:lnTo>
                      <a:pt x="218" y="280"/>
                    </a:lnTo>
                    <a:lnTo>
                      <a:pt x="212" y="280"/>
                    </a:lnTo>
                    <a:lnTo>
                      <a:pt x="212" y="274"/>
                    </a:lnTo>
                    <a:close/>
                    <a:moveTo>
                      <a:pt x="224" y="274"/>
                    </a:moveTo>
                    <a:lnTo>
                      <a:pt x="230" y="274"/>
                    </a:lnTo>
                    <a:lnTo>
                      <a:pt x="230" y="280"/>
                    </a:lnTo>
                    <a:lnTo>
                      <a:pt x="224" y="280"/>
                    </a:lnTo>
                    <a:lnTo>
                      <a:pt x="224" y="274"/>
                    </a:lnTo>
                    <a:close/>
                    <a:moveTo>
                      <a:pt x="236" y="274"/>
                    </a:moveTo>
                    <a:lnTo>
                      <a:pt x="242" y="274"/>
                    </a:lnTo>
                    <a:lnTo>
                      <a:pt x="242" y="280"/>
                    </a:lnTo>
                    <a:lnTo>
                      <a:pt x="236" y="280"/>
                    </a:lnTo>
                    <a:lnTo>
                      <a:pt x="236" y="274"/>
                    </a:lnTo>
                    <a:close/>
                    <a:moveTo>
                      <a:pt x="248" y="274"/>
                    </a:moveTo>
                    <a:lnTo>
                      <a:pt x="254" y="274"/>
                    </a:lnTo>
                    <a:lnTo>
                      <a:pt x="254" y="280"/>
                    </a:lnTo>
                    <a:lnTo>
                      <a:pt x="248" y="280"/>
                    </a:lnTo>
                    <a:lnTo>
                      <a:pt x="248" y="274"/>
                    </a:lnTo>
                    <a:close/>
                    <a:moveTo>
                      <a:pt x="260" y="274"/>
                    </a:moveTo>
                    <a:lnTo>
                      <a:pt x="266" y="274"/>
                    </a:lnTo>
                    <a:lnTo>
                      <a:pt x="266" y="280"/>
                    </a:lnTo>
                    <a:lnTo>
                      <a:pt x="260" y="280"/>
                    </a:lnTo>
                    <a:lnTo>
                      <a:pt x="260" y="274"/>
                    </a:lnTo>
                    <a:close/>
                    <a:moveTo>
                      <a:pt x="272" y="274"/>
                    </a:moveTo>
                    <a:lnTo>
                      <a:pt x="278" y="274"/>
                    </a:lnTo>
                    <a:lnTo>
                      <a:pt x="278" y="280"/>
                    </a:lnTo>
                    <a:lnTo>
                      <a:pt x="272" y="280"/>
                    </a:lnTo>
                    <a:lnTo>
                      <a:pt x="272" y="274"/>
                    </a:lnTo>
                    <a:close/>
                    <a:moveTo>
                      <a:pt x="284" y="274"/>
                    </a:moveTo>
                    <a:lnTo>
                      <a:pt x="290" y="274"/>
                    </a:lnTo>
                    <a:lnTo>
                      <a:pt x="290" y="280"/>
                    </a:lnTo>
                    <a:lnTo>
                      <a:pt x="284" y="280"/>
                    </a:lnTo>
                    <a:lnTo>
                      <a:pt x="284" y="274"/>
                    </a:lnTo>
                    <a:close/>
                    <a:moveTo>
                      <a:pt x="296" y="274"/>
                    </a:moveTo>
                    <a:lnTo>
                      <a:pt x="302" y="274"/>
                    </a:lnTo>
                    <a:lnTo>
                      <a:pt x="302" y="280"/>
                    </a:lnTo>
                    <a:lnTo>
                      <a:pt x="296" y="280"/>
                    </a:lnTo>
                    <a:lnTo>
                      <a:pt x="296" y="274"/>
                    </a:lnTo>
                    <a:close/>
                    <a:moveTo>
                      <a:pt x="308" y="274"/>
                    </a:moveTo>
                    <a:lnTo>
                      <a:pt x="314" y="274"/>
                    </a:lnTo>
                    <a:lnTo>
                      <a:pt x="314" y="280"/>
                    </a:lnTo>
                    <a:lnTo>
                      <a:pt x="308" y="280"/>
                    </a:lnTo>
                    <a:lnTo>
                      <a:pt x="308" y="274"/>
                    </a:lnTo>
                    <a:close/>
                    <a:moveTo>
                      <a:pt x="320" y="274"/>
                    </a:moveTo>
                    <a:lnTo>
                      <a:pt x="326" y="274"/>
                    </a:lnTo>
                    <a:lnTo>
                      <a:pt x="326" y="280"/>
                    </a:lnTo>
                    <a:lnTo>
                      <a:pt x="320" y="280"/>
                    </a:lnTo>
                    <a:lnTo>
                      <a:pt x="320" y="274"/>
                    </a:lnTo>
                    <a:close/>
                    <a:moveTo>
                      <a:pt x="332" y="274"/>
                    </a:moveTo>
                    <a:lnTo>
                      <a:pt x="338" y="274"/>
                    </a:lnTo>
                    <a:lnTo>
                      <a:pt x="338" y="280"/>
                    </a:lnTo>
                    <a:lnTo>
                      <a:pt x="332" y="280"/>
                    </a:lnTo>
                    <a:lnTo>
                      <a:pt x="332" y="274"/>
                    </a:lnTo>
                    <a:close/>
                    <a:moveTo>
                      <a:pt x="344" y="274"/>
                    </a:moveTo>
                    <a:lnTo>
                      <a:pt x="350" y="274"/>
                    </a:lnTo>
                    <a:lnTo>
                      <a:pt x="350" y="280"/>
                    </a:lnTo>
                    <a:lnTo>
                      <a:pt x="344" y="280"/>
                    </a:lnTo>
                    <a:lnTo>
                      <a:pt x="344" y="274"/>
                    </a:lnTo>
                    <a:close/>
                    <a:moveTo>
                      <a:pt x="356" y="274"/>
                    </a:moveTo>
                    <a:lnTo>
                      <a:pt x="362" y="274"/>
                    </a:lnTo>
                    <a:lnTo>
                      <a:pt x="362" y="280"/>
                    </a:lnTo>
                    <a:lnTo>
                      <a:pt x="356" y="280"/>
                    </a:lnTo>
                    <a:lnTo>
                      <a:pt x="356" y="274"/>
                    </a:lnTo>
                    <a:close/>
                    <a:moveTo>
                      <a:pt x="368" y="274"/>
                    </a:moveTo>
                    <a:lnTo>
                      <a:pt x="374" y="274"/>
                    </a:lnTo>
                    <a:lnTo>
                      <a:pt x="374" y="280"/>
                    </a:lnTo>
                    <a:lnTo>
                      <a:pt x="368" y="280"/>
                    </a:lnTo>
                    <a:lnTo>
                      <a:pt x="368" y="274"/>
                    </a:lnTo>
                    <a:close/>
                    <a:moveTo>
                      <a:pt x="380" y="274"/>
                    </a:moveTo>
                    <a:lnTo>
                      <a:pt x="386" y="274"/>
                    </a:lnTo>
                    <a:lnTo>
                      <a:pt x="386" y="280"/>
                    </a:lnTo>
                    <a:lnTo>
                      <a:pt x="380" y="280"/>
                    </a:lnTo>
                    <a:lnTo>
                      <a:pt x="380" y="274"/>
                    </a:lnTo>
                    <a:close/>
                    <a:moveTo>
                      <a:pt x="392" y="274"/>
                    </a:moveTo>
                    <a:lnTo>
                      <a:pt x="398" y="274"/>
                    </a:lnTo>
                    <a:lnTo>
                      <a:pt x="398" y="280"/>
                    </a:lnTo>
                    <a:lnTo>
                      <a:pt x="392" y="280"/>
                    </a:lnTo>
                    <a:lnTo>
                      <a:pt x="392" y="274"/>
                    </a:lnTo>
                    <a:close/>
                    <a:moveTo>
                      <a:pt x="404" y="274"/>
                    </a:moveTo>
                    <a:lnTo>
                      <a:pt x="410" y="274"/>
                    </a:lnTo>
                    <a:lnTo>
                      <a:pt x="410" y="280"/>
                    </a:lnTo>
                    <a:lnTo>
                      <a:pt x="404" y="280"/>
                    </a:lnTo>
                    <a:lnTo>
                      <a:pt x="404" y="274"/>
                    </a:lnTo>
                    <a:close/>
                    <a:moveTo>
                      <a:pt x="416" y="274"/>
                    </a:moveTo>
                    <a:lnTo>
                      <a:pt x="422" y="274"/>
                    </a:lnTo>
                    <a:lnTo>
                      <a:pt x="422" y="280"/>
                    </a:lnTo>
                    <a:lnTo>
                      <a:pt x="416" y="280"/>
                    </a:lnTo>
                    <a:lnTo>
                      <a:pt x="416" y="274"/>
                    </a:lnTo>
                    <a:close/>
                    <a:moveTo>
                      <a:pt x="428" y="274"/>
                    </a:moveTo>
                    <a:lnTo>
                      <a:pt x="434" y="274"/>
                    </a:lnTo>
                    <a:lnTo>
                      <a:pt x="434" y="280"/>
                    </a:lnTo>
                    <a:lnTo>
                      <a:pt x="428" y="280"/>
                    </a:lnTo>
                    <a:lnTo>
                      <a:pt x="428" y="274"/>
                    </a:lnTo>
                    <a:close/>
                    <a:moveTo>
                      <a:pt x="440" y="274"/>
                    </a:moveTo>
                    <a:lnTo>
                      <a:pt x="446" y="274"/>
                    </a:lnTo>
                    <a:lnTo>
                      <a:pt x="446" y="280"/>
                    </a:lnTo>
                    <a:lnTo>
                      <a:pt x="440" y="280"/>
                    </a:lnTo>
                    <a:lnTo>
                      <a:pt x="440" y="274"/>
                    </a:lnTo>
                    <a:close/>
                    <a:moveTo>
                      <a:pt x="452" y="274"/>
                    </a:moveTo>
                    <a:lnTo>
                      <a:pt x="458" y="274"/>
                    </a:lnTo>
                    <a:lnTo>
                      <a:pt x="458" y="280"/>
                    </a:lnTo>
                    <a:lnTo>
                      <a:pt x="452" y="280"/>
                    </a:lnTo>
                    <a:lnTo>
                      <a:pt x="452" y="274"/>
                    </a:lnTo>
                    <a:close/>
                    <a:moveTo>
                      <a:pt x="464" y="274"/>
                    </a:moveTo>
                    <a:lnTo>
                      <a:pt x="470" y="274"/>
                    </a:lnTo>
                    <a:lnTo>
                      <a:pt x="470" y="280"/>
                    </a:lnTo>
                    <a:lnTo>
                      <a:pt x="464" y="280"/>
                    </a:lnTo>
                    <a:lnTo>
                      <a:pt x="464" y="274"/>
                    </a:lnTo>
                    <a:close/>
                    <a:moveTo>
                      <a:pt x="476" y="274"/>
                    </a:moveTo>
                    <a:lnTo>
                      <a:pt x="482" y="274"/>
                    </a:lnTo>
                    <a:lnTo>
                      <a:pt x="482" y="280"/>
                    </a:lnTo>
                    <a:lnTo>
                      <a:pt x="476" y="280"/>
                    </a:lnTo>
                    <a:lnTo>
                      <a:pt x="476" y="274"/>
                    </a:lnTo>
                    <a:close/>
                    <a:moveTo>
                      <a:pt x="488" y="274"/>
                    </a:moveTo>
                    <a:lnTo>
                      <a:pt x="494" y="274"/>
                    </a:lnTo>
                    <a:lnTo>
                      <a:pt x="494" y="280"/>
                    </a:lnTo>
                    <a:lnTo>
                      <a:pt x="488" y="280"/>
                    </a:lnTo>
                    <a:lnTo>
                      <a:pt x="488" y="274"/>
                    </a:lnTo>
                    <a:close/>
                    <a:moveTo>
                      <a:pt x="500" y="274"/>
                    </a:moveTo>
                    <a:lnTo>
                      <a:pt x="504" y="274"/>
                    </a:lnTo>
                    <a:lnTo>
                      <a:pt x="501" y="277"/>
                    </a:lnTo>
                    <a:lnTo>
                      <a:pt x="501" y="275"/>
                    </a:lnTo>
                    <a:lnTo>
                      <a:pt x="507" y="275"/>
                    </a:lnTo>
                    <a:lnTo>
                      <a:pt x="507" y="280"/>
                    </a:lnTo>
                    <a:lnTo>
                      <a:pt x="500" y="280"/>
                    </a:lnTo>
                    <a:lnTo>
                      <a:pt x="500" y="274"/>
                    </a:lnTo>
                    <a:close/>
                    <a:moveTo>
                      <a:pt x="501" y="269"/>
                    </a:moveTo>
                    <a:lnTo>
                      <a:pt x="501" y="263"/>
                    </a:lnTo>
                    <a:lnTo>
                      <a:pt x="507" y="263"/>
                    </a:lnTo>
                    <a:lnTo>
                      <a:pt x="507" y="269"/>
                    </a:lnTo>
                    <a:lnTo>
                      <a:pt x="501" y="269"/>
                    </a:lnTo>
                    <a:close/>
                    <a:moveTo>
                      <a:pt x="501" y="257"/>
                    </a:moveTo>
                    <a:lnTo>
                      <a:pt x="501" y="251"/>
                    </a:lnTo>
                    <a:lnTo>
                      <a:pt x="507" y="251"/>
                    </a:lnTo>
                    <a:lnTo>
                      <a:pt x="507" y="257"/>
                    </a:lnTo>
                    <a:lnTo>
                      <a:pt x="501" y="257"/>
                    </a:lnTo>
                    <a:close/>
                    <a:moveTo>
                      <a:pt x="501" y="245"/>
                    </a:moveTo>
                    <a:lnTo>
                      <a:pt x="501" y="239"/>
                    </a:lnTo>
                    <a:lnTo>
                      <a:pt x="507" y="239"/>
                    </a:lnTo>
                    <a:lnTo>
                      <a:pt x="507" y="245"/>
                    </a:lnTo>
                    <a:lnTo>
                      <a:pt x="501" y="245"/>
                    </a:lnTo>
                    <a:close/>
                    <a:moveTo>
                      <a:pt x="501" y="233"/>
                    </a:moveTo>
                    <a:lnTo>
                      <a:pt x="501" y="227"/>
                    </a:lnTo>
                    <a:lnTo>
                      <a:pt x="507" y="227"/>
                    </a:lnTo>
                    <a:lnTo>
                      <a:pt x="507" y="233"/>
                    </a:lnTo>
                    <a:lnTo>
                      <a:pt x="501" y="233"/>
                    </a:lnTo>
                    <a:close/>
                    <a:moveTo>
                      <a:pt x="501" y="221"/>
                    </a:moveTo>
                    <a:lnTo>
                      <a:pt x="501" y="215"/>
                    </a:lnTo>
                    <a:lnTo>
                      <a:pt x="507" y="215"/>
                    </a:lnTo>
                    <a:lnTo>
                      <a:pt x="507" y="221"/>
                    </a:lnTo>
                    <a:lnTo>
                      <a:pt x="501" y="221"/>
                    </a:lnTo>
                    <a:close/>
                    <a:moveTo>
                      <a:pt x="501" y="209"/>
                    </a:moveTo>
                    <a:lnTo>
                      <a:pt x="501" y="203"/>
                    </a:lnTo>
                    <a:lnTo>
                      <a:pt x="507" y="203"/>
                    </a:lnTo>
                    <a:lnTo>
                      <a:pt x="507" y="209"/>
                    </a:lnTo>
                    <a:lnTo>
                      <a:pt x="501" y="209"/>
                    </a:lnTo>
                    <a:close/>
                    <a:moveTo>
                      <a:pt x="501" y="197"/>
                    </a:moveTo>
                    <a:lnTo>
                      <a:pt x="501" y="191"/>
                    </a:lnTo>
                    <a:lnTo>
                      <a:pt x="507" y="191"/>
                    </a:lnTo>
                    <a:lnTo>
                      <a:pt x="507" y="197"/>
                    </a:lnTo>
                    <a:lnTo>
                      <a:pt x="501" y="197"/>
                    </a:lnTo>
                    <a:close/>
                    <a:moveTo>
                      <a:pt x="501" y="185"/>
                    </a:moveTo>
                    <a:lnTo>
                      <a:pt x="501" y="179"/>
                    </a:lnTo>
                    <a:lnTo>
                      <a:pt x="507" y="179"/>
                    </a:lnTo>
                    <a:lnTo>
                      <a:pt x="507" y="185"/>
                    </a:lnTo>
                    <a:lnTo>
                      <a:pt x="501" y="185"/>
                    </a:lnTo>
                    <a:close/>
                    <a:moveTo>
                      <a:pt x="501" y="173"/>
                    </a:moveTo>
                    <a:lnTo>
                      <a:pt x="501" y="167"/>
                    </a:lnTo>
                    <a:lnTo>
                      <a:pt x="507" y="167"/>
                    </a:lnTo>
                    <a:lnTo>
                      <a:pt x="507" y="173"/>
                    </a:lnTo>
                    <a:lnTo>
                      <a:pt x="501" y="173"/>
                    </a:lnTo>
                    <a:close/>
                    <a:moveTo>
                      <a:pt x="501" y="161"/>
                    </a:moveTo>
                    <a:lnTo>
                      <a:pt x="501" y="155"/>
                    </a:lnTo>
                    <a:lnTo>
                      <a:pt x="507" y="155"/>
                    </a:lnTo>
                    <a:lnTo>
                      <a:pt x="507" y="161"/>
                    </a:lnTo>
                    <a:lnTo>
                      <a:pt x="501" y="161"/>
                    </a:lnTo>
                    <a:close/>
                    <a:moveTo>
                      <a:pt x="501" y="149"/>
                    </a:moveTo>
                    <a:lnTo>
                      <a:pt x="501" y="143"/>
                    </a:lnTo>
                    <a:lnTo>
                      <a:pt x="507" y="143"/>
                    </a:lnTo>
                    <a:lnTo>
                      <a:pt x="507" y="149"/>
                    </a:lnTo>
                    <a:lnTo>
                      <a:pt x="501" y="149"/>
                    </a:lnTo>
                    <a:close/>
                    <a:moveTo>
                      <a:pt x="501" y="137"/>
                    </a:moveTo>
                    <a:lnTo>
                      <a:pt x="501" y="131"/>
                    </a:lnTo>
                    <a:lnTo>
                      <a:pt x="507" y="131"/>
                    </a:lnTo>
                    <a:lnTo>
                      <a:pt x="507" y="137"/>
                    </a:lnTo>
                    <a:lnTo>
                      <a:pt x="501" y="137"/>
                    </a:lnTo>
                    <a:close/>
                    <a:moveTo>
                      <a:pt x="501" y="125"/>
                    </a:moveTo>
                    <a:lnTo>
                      <a:pt x="501" y="119"/>
                    </a:lnTo>
                    <a:lnTo>
                      <a:pt x="507" y="119"/>
                    </a:lnTo>
                    <a:lnTo>
                      <a:pt x="507" y="125"/>
                    </a:lnTo>
                    <a:lnTo>
                      <a:pt x="501" y="125"/>
                    </a:lnTo>
                    <a:close/>
                    <a:moveTo>
                      <a:pt x="501" y="113"/>
                    </a:moveTo>
                    <a:lnTo>
                      <a:pt x="501" y="107"/>
                    </a:lnTo>
                    <a:lnTo>
                      <a:pt x="507" y="107"/>
                    </a:lnTo>
                    <a:lnTo>
                      <a:pt x="507" y="113"/>
                    </a:lnTo>
                    <a:lnTo>
                      <a:pt x="501" y="113"/>
                    </a:lnTo>
                    <a:close/>
                    <a:moveTo>
                      <a:pt x="501" y="101"/>
                    </a:moveTo>
                    <a:lnTo>
                      <a:pt x="501" y="95"/>
                    </a:lnTo>
                    <a:lnTo>
                      <a:pt x="507" y="95"/>
                    </a:lnTo>
                    <a:lnTo>
                      <a:pt x="507" y="101"/>
                    </a:lnTo>
                    <a:lnTo>
                      <a:pt x="501" y="101"/>
                    </a:lnTo>
                    <a:close/>
                    <a:moveTo>
                      <a:pt x="501" y="89"/>
                    </a:moveTo>
                    <a:lnTo>
                      <a:pt x="501" y="83"/>
                    </a:lnTo>
                    <a:lnTo>
                      <a:pt x="507" y="83"/>
                    </a:lnTo>
                    <a:lnTo>
                      <a:pt x="507" y="89"/>
                    </a:lnTo>
                    <a:lnTo>
                      <a:pt x="501" y="89"/>
                    </a:lnTo>
                    <a:close/>
                    <a:moveTo>
                      <a:pt x="501" y="77"/>
                    </a:moveTo>
                    <a:lnTo>
                      <a:pt x="501" y="71"/>
                    </a:lnTo>
                    <a:lnTo>
                      <a:pt x="507" y="71"/>
                    </a:lnTo>
                    <a:lnTo>
                      <a:pt x="507" y="77"/>
                    </a:lnTo>
                    <a:lnTo>
                      <a:pt x="501" y="77"/>
                    </a:lnTo>
                    <a:close/>
                    <a:moveTo>
                      <a:pt x="501" y="65"/>
                    </a:moveTo>
                    <a:lnTo>
                      <a:pt x="501" y="59"/>
                    </a:lnTo>
                    <a:lnTo>
                      <a:pt x="507" y="59"/>
                    </a:lnTo>
                    <a:lnTo>
                      <a:pt x="507" y="65"/>
                    </a:lnTo>
                    <a:lnTo>
                      <a:pt x="501" y="65"/>
                    </a:lnTo>
                    <a:close/>
                    <a:moveTo>
                      <a:pt x="501" y="53"/>
                    </a:moveTo>
                    <a:lnTo>
                      <a:pt x="501" y="47"/>
                    </a:lnTo>
                    <a:lnTo>
                      <a:pt x="507" y="47"/>
                    </a:lnTo>
                    <a:lnTo>
                      <a:pt x="507" y="53"/>
                    </a:lnTo>
                    <a:lnTo>
                      <a:pt x="501" y="53"/>
                    </a:lnTo>
                    <a:close/>
                    <a:moveTo>
                      <a:pt x="501" y="41"/>
                    </a:moveTo>
                    <a:lnTo>
                      <a:pt x="501" y="35"/>
                    </a:lnTo>
                    <a:lnTo>
                      <a:pt x="507" y="35"/>
                    </a:lnTo>
                    <a:lnTo>
                      <a:pt x="507" y="41"/>
                    </a:lnTo>
                    <a:lnTo>
                      <a:pt x="501" y="41"/>
                    </a:lnTo>
                    <a:close/>
                    <a:moveTo>
                      <a:pt x="501" y="29"/>
                    </a:moveTo>
                    <a:lnTo>
                      <a:pt x="501" y="23"/>
                    </a:lnTo>
                    <a:lnTo>
                      <a:pt x="507" y="23"/>
                    </a:lnTo>
                    <a:lnTo>
                      <a:pt x="507" y="29"/>
                    </a:lnTo>
                    <a:lnTo>
                      <a:pt x="501" y="29"/>
                    </a:lnTo>
                    <a:close/>
                    <a:moveTo>
                      <a:pt x="501" y="17"/>
                    </a:moveTo>
                    <a:lnTo>
                      <a:pt x="501" y="11"/>
                    </a:lnTo>
                    <a:lnTo>
                      <a:pt x="507" y="11"/>
                    </a:lnTo>
                    <a:lnTo>
                      <a:pt x="507" y="17"/>
                    </a:lnTo>
                    <a:lnTo>
                      <a:pt x="501" y="17"/>
                    </a:lnTo>
                    <a:close/>
                    <a:moveTo>
                      <a:pt x="501" y="5"/>
                    </a:moveTo>
                    <a:lnTo>
                      <a:pt x="501" y="3"/>
                    </a:lnTo>
                    <a:lnTo>
                      <a:pt x="507" y="3"/>
                    </a:lnTo>
                    <a:lnTo>
                      <a:pt x="507" y="5"/>
                    </a:lnTo>
                    <a:lnTo>
                      <a:pt x="501" y="5"/>
                    </a:lnTo>
                    <a:close/>
                  </a:path>
                </a:pathLst>
              </a:custGeom>
              <a:solidFill>
                <a:srgbClr val="666699"/>
              </a:solidFill>
              <a:ln w="4763" cap="flat">
                <a:solidFill>
                  <a:srgbClr val="666699"/>
                </a:solidFill>
                <a:prstDash val="solid"/>
                <a:bevel/>
                <a:headEnd/>
                <a:tailEnd/>
              </a:ln>
            </p:spPr>
            <p:txBody>
              <a:bodyPr/>
              <a:lstStyle/>
              <a:p>
                <a:endParaRPr lang="fr-CA"/>
              </a:p>
            </p:txBody>
          </p:sp>
        </p:grpSp>
        <p:sp>
          <p:nvSpPr>
            <p:cNvPr id="370708" name="Rectangle 20"/>
            <p:cNvSpPr>
              <a:spLocks noChangeArrowheads="1"/>
            </p:cNvSpPr>
            <p:nvPr/>
          </p:nvSpPr>
          <p:spPr bwMode="auto">
            <a:xfrm>
              <a:off x="3811" y="3080"/>
              <a:ext cx="316" cy="154"/>
            </a:xfrm>
            <a:prstGeom prst="rect">
              <a:avLst/>
            </a:prstGeom>
            <a:noFill/>
            <a:ln w="9525">
              <a:noFill/>
              <a:miter lim="800000"/>
              <a:headEnd/>
              <a:tailEnd/>
            </a:ln>
          </p:spPr>
          <p:txBody>
            <a:bodyPr wrap="none" lIns="0" tIns="0" rIns="0" bIns="0">
              <a:spAutoFit/>
            </a:bodyPr>
            <a:lstStyle/>
            <a:p>
              <a:r>
                <a:rPr lang="fr-FR" sz="800">
                  <a:solidFill>
                    <a:srgbClr val="FFFFFF"/>
                  </a:solidFill>
                  <a:latin typeface="Times New Roman" pitchFamily="18" charset="0"/>
                </a:rPr>
                <a:t>Gestion des </a:t>
              </a:r>
            </a:p>
            <a:p>
              <a:r>
                <a:rPr lang="fr-FR" sz="800">
                  <a:solidFill>
                    <a:srgbClr val="FFFFFF"/>
                  </a:solidFill>
                  <a:latin typeface="Times New Roman" pitchFamily="18" charset="0"/>
                </a:rPr>
                <a:t>systèmes </a:t>
              </a:r>
              <a:endParaRPr lang="fr-FR"/>
            </a:p>
          </p:txBody>
        </p:sp>
        <p:grpSp>
          <p:nvGrpSpPr>
            <p:cNvPr id="370709" name="Group 21"/>
            <p:cNvGrpSpPr>
              <a:grpSpLocks/>
            </p:cNvGrpSpPr>
            <p:nvPr/>
          </p:nvGrpSpPr>
          <p:grpSpPr bwMode="auto">
            <a:xfrm>
              <a:off x="4254" y="3008"/>
              <a:ext cx="508" cy="280"/>
              <a:chOff x="4254" y="3008"/>
              <a:chExt cx="508" cy="280"/>
            </a:xfrm>
          </p:grpSpPr>
          <p:sp>
            <p:nvSpPr>
              <p:cNvPr id="370710" name="Rectangle 22"/>
              <p:cNvSpPr>
                <a:spLocks noChangeArrowheads="1"/>
              </p:cNvSpPr>
              <p:nvPr/>
            </p:nvSpPr>
            <p:spPr bwMode="auto">
              <a:xfrm>
                <a:off x="4257" y="3011"/>
                <a:ext cx="502" cy="274"/>
              </a:xfrm>
              <a:prstGeom prst="rect">
                <a:avLst/>
              </a:prstGeom>
              <a:solidFill>
                <a:srgbClr val="3366FF"/>
              </a:solidFill>
              <a:ln w="9525">
                <a:noFill/>
                <a:miter lim="800000"/>
                <a:headEnd/>
                <a:tailEnd/>
              </a:ln>
            </p:spPr>
            <p:txBody>
              <a:bodyPr/>
              <a:lstStyle/>
              <a:p>
                <a:endParaRPr lang="fr-CA"/>
              </a:p>
            </p:txBody>
          </p:sp>
          <p:sp>
            <p:nvSpPr>
              <p:cNvPr id="370711" name="Freeform 23"/>
              <p:cNvSpPr>
                <a:spLocks noEditPoints="1"/>
              </p:cNvSpPr>
              <p:nvPr/>
            </p:nvSpPr>
            <p:spPr bwMode="auto">
              <a:xfrm>
                <a:off x="4254" y="3008"/>
                <a:ext cx="508" cy="280"/>
              </a:xfrm>
              <a:custGeom>
                <a:avLst/>
                <a:gdLst/>
                <a:ahLst/>
                <a:cxnLst>
                  <a:cxn ang="0">
                    <a:pos x="481" y="6"/>
                  </a:cxn>
                  <a:cxn ang="0">
                    <a:pos x="451" y="6"/>
                  </a:cxn>
                  <a:cxn ang="0">
                    <a:pos x="427" y="0"/>
                  </a:cxn>
                  <a:cxn ang="0">
                    <a:pos x="409" y="0"/>
                  </a:cxn>
                  <a:cxn ang="0">
                    <a:pos x="385" y="6"/>
                  </a:cxn>
                  <a:cxn ang="0">
                    <a:pos x="349" y="6"/>
                  </a:cxn>
                  <a:cxn ang="0">
                    <a:pos x="319" y="6"/>
                  </a:cxn>
                  <a:cxn ang="0">
                    <a:pos x="295" y="0"/>
                  </a:cxn>
                  <a:cxn ang="0">
                    <a:pos x="277" y="0"/>
                  </a:cxn>
                  <a:cxn ang="0">
                    <a:pos x="253" y="6"/>
                  </a:cxn>
                  <a:cxn ang="0">
                    <a:pos x="217" y="6"/>
                  </a:cxn>
                  <a:cxn ang="0">
                    <a:pos x="187" y="6"/>
                  </a:cxn>
                  <a:cxn ang="0">
                    <a:pos x="163" y="0"/>
                  </a:cxn>
                  <a:cxn ang="0">
                    <a:pos x="145" y="0"/>
                  </a:cxn>
                  <a:cxn ang="0">
                    <a:pos x="121" y="6"/>
                  </a:cxn>
                  <a:cxn ang="0">
                    <a:pos x="85" y="6"/>
                  </a:cxn>
                  <a:cxn ang="0">
                    <a:pos x="55" y="6"/>
                  </a:cxn>
                  <a:cxn ang="0">
                    <a:pos x="31" y="0"/>
                  </a:cxn>
                  <a:cxn ang="0">
                    <a:pos x="13" y="0"/>
                  </a:cxn>
                  <a:cxn ang="0">
                    <a:pos x="6" y="17"/>
                  </a:cxn>
                  <a:cxn ang="0">
                    <a:pos x="6" y="53"/>
                  </a:cxn>
                  <a:cxn ang="0">
                    <a:pos x="6" y="83"/>
                  </a:cxn>
                  <a:cxn ang="0">
                    <a:pos x="0" y="107"/>
                  </a:cxn>
                  <a:cxn ang="0">
                    <a:pos x="0" y="125"/>
                  </a:cxn>
                  <a:cxn ang="0">
                    <a:pos x="6" y="149"/>
                  </a:cxn>
                  <a:cxn ang="0">
                    <a:pos x="6" y="185"/>
                  </a:cxn>
                  <a:cxn ang="0">
                    <a:pos x="6" y="215"/>
                  </a:cxn>
                  <a:cxn ang="0">
                    <a:pos x="0" y="239"/>
                  </a:cxn>
                  <a:cxn ang="0">
                    <a:pos x="0" y="257"/>
                  </a:cxn>
                  <a:cxn ang="0">
                    <a:pos x="7" y="274"/>
                  </a:cxn>
                  <a:cxn ang="0">
                    <a:pos x="43" y="274"/>
                  </a:cxn>
                  <a:cxn ang="0">
                    <a:pos x="73" y="274"/>
                  </a:cxn>
                  <a:cxn ang="0">
                    <a:pos x="97" y="280"/>
                  </a:cxn>
                  <a:cxn ang="0">
                    <a:pos x="115" y="280"/>
                  </a:cxn>
                  <a:cxn ang="0">
                    <a:pos x="139" y="274"/>
                  </a:cxn>
                  <a:cxn ang="0">
                    <a:pos x="175" y="274"/>
                  </a:cxn>
                  <a:cxn ang="0">
                    <a:pos x="205" y="274"/>
                  </a:cxn>
                  <a:cxn ang="0">
                    <a:pos x="229" y="280"/>
                  </a:cxn>
                  <a:cxn ang="0">
                    <a:pos x="247" y="280"/>
                  </a:cxn>
                  <a:cxn ang="0">
                    <a:pos x="271" y="274"/>
                  </a:cxn>
                  <a:cxn ang="0">
                    <a:pos x="307" y="274"/>
                  </a:cxn>
                  <a:cxn ang="0">
                    <a:pos x="337" y="274"/>
                  </a:cxn>
                  <a:cxn ang="0">
                    <a:pos x="361" y="280"/>
                  </a:cxn>
                  <a:cxn ang="0">
                    <a:pos x="379" y="280"/>
                  </a:cxn>
                  <a:cxn ang="0">
                    <a:pos x="403" y="274"/>
                  </a:cxn>
                  <a:cxn ang="0">
                    <a:pos x="439" y="274"/>
                  </a:cxn>
                  <a:cxn ang="0">
                    <a:pos x="469" y="274"/>
                  </a:cxn>
                  <a:cxn ang="0">
                    <a:pos x="493" y="280"/>
                  </a:cxn>
                  <a:cxn ang="0">
                    <a:pos x="502" y="271"/>
                  </a:cxn>
                  <a:cxn ang="0">
                    <a:pos x="502" y="241"/>
                  </a:cxn>
                  <a:cxn ang="0">
                    <a:pos x="508" y="217"/>
                  </a:cxn>
                  <a:cxn ang="0">
                    <a:pos x="508" y="199"/>
                  </a:cxn>
                  <a:cxn ang="0">
                    <a:pos x="502" y="175"/>
                  </a:cxn>
                  <a:cxn ang="0">
                    <a:pos x="502" y="139"/>
                  </a:cxn>
                  <a:cxn ang="0">
                    <a:pos x="502" y="109"/>
                  </a:cxn>
                  <a:cxn ang="0">
                    <a:pos x="508" y="85"/>
                  </a:cxn>
                  <a:cxn ang="0">
                    <a:pos x="508" y="67"/>
                  </a:cxn>
                  <a:cxn ang="0">
                    <a:pos x="502" y="43"/>
                  </a:cxn>
                  <a:cxn ang="0">
                    <a:pos x="502" y="7"/>
                  </a:cxn>
                </a:cxnLst>
                <a:rect l="0" t="0" r="r" b="b"/>
                <a:pathLst>
                  <a:path w="508" h="280">
                    <a:moveTo>
                      <a:pt x="505" y="6"/>
                    </a:moveTo>
                    <a:lnTo>
                      <a:pt x="499" y="6"/>
                    </a:lnTo>
                    <a:lnTo>
                      <a:pt x="499" y="0"/>
                    </a:lnTo>
                    <a:lnTo>
                      <a:pt x="505" y="0"/>
                    </a:lnTo>
                    <a:lnTo>
                      <a:pt x="505" y="6"/>
                    </a:lnTo>
                    <a:close/>
                    <a:moveTo>
                      <a:pt x="493" y="6"/>
                    </a:moveTo>
                    <a:lnTo>
                      <a:pt x="487" y="6"/>
                    </a:lnTo>
                    <a:lnTo>
                      <a:pt x="487" y="0"/>
                    </a:lnTo>
                    <a:lnTo>
                      <a:pt x="493" y="0"/>
                    </a:lnTo>
                    <a:lnTo>
                      <a:pt x="493" y="6"/>
                    </a:lnTo>
                    <a:close/>
                    <a:moveTo>
                      <a:pt x="481" y="6"/>
                    </a:moveTo>
                    <a:lnTo>
                      <a:pt x="475" y="6"/>
                    </a:lnTo>
                    <a:lnTo>
                      <a:pt x="475" y="0"/>
                    </a:lnTo>
                    <a:lnTo>
                      <a:pt x="481" y="0"/>
                    </a:lnTo>
                    <a:lnTo>
                      <a:pt x="481" y="6"/>
                    </a:lnTo>
                    <a:close/>
                    <a:moveTo>
                      <a:pt x="469" y="6"/>
                    </a:moveTo>
                    <a:lnTo>
                      <a:pt x="463" y="6"/>
                    </a:lnTo>
                    <a:lnTo>
                      <a:pt x="463" y="0"/>
                    </a:lnTo>
                    <a:lnTo>
                      <a:pt x="469" y="0"/>
                    </a:lnTo>
                    <a:lnTo>
                      <a:pt x="469" y="6"/>
                    </a:lnTo>
                    <a:close/>
                    <a:moveTo>
                      <a:pt x="457" y="6"/>
                    </a:moveTo>
                    <a:lnTo>
                      <a:pt x="451" y="6"/>
                    </a:lnTo>
                    <a:lnTo>
                      <a:pt x="451" y="0"/>
                    </a:lnTo>
                    <a:lnTo>
                      <a:pt x="457" y="0"/>
                    </a:lnTo>
                    <a:lnTo>
                      <a:pt x="457" y="6"/>
                    </a:lnTo>
                    <a:close/>
                    <a:moveTo>
                      <a:pt x="445" y="6"/>
                    </a:moveTo>
                    <a:lnTo>
                      <a:pt x="439" y="6"/>
                    </a:lnTo>
                    <a:lnTo>
                      <a:pt x="439" y="0"/>
                    </a:lnTo>
                    <a:lnTo>
                      <a:pt x="445" y="0"/>
                    </a:lnTo>
                    <a:lnTo>
                      <a:pt x="445" y="6"/>
                    </a:lnTo>
                    <a:close/>
                    <a:moveTo>
                      <a:pt x="433" y="6"/>
                    </a:moveTo>
                    <a:lnTo>
                      <a:pt x="427" y="6"/>
                    </a:lnTo>
                    <a:lnTo>
                      <a:pt x="427" y="0"/>
                    </a:lnTo>
                    <a:lnTo>
                      <a:pt x="433" y="0"/>
                    </a:lnTo>
                    <a:lnTo>
                      <a:pt x="433" y="6"/>
                    </a:lnTo>
                    <a:close/>
                    <a:moveTo>
                      <a:pt x="421" y="6"/>
                    </a:moveTo>
                    <a:lnTo>
                      <a:pt x="415" y="6"/>
                    </a:lnTo>
                    <a:lnTo>
                      <a:pt x="415" y="0"/>
                    </a:lnTo>
                    <a:lnTo>
                      <a:pt x="421" y="0"/>
                    </a:lnTo>
                    <a:lnTo>
                      <a:pt x="421" y="6"/>
                    </a:lnTo>
                    <a:close/>
                    <a:moveTo>
                      <a:pt x="409" y="6"/>
                    </a:moveTo>
                    <a:lnTo>
                      <a:pt x="403" y="6"/>
                    </a:lnTo>
                    <a:lnTo>
                      <a:pt x="403" y="0"/>
                    </a:lnTo>
                    <a:lnTo>
                      <a:pt x="409" y="0"/>
                    </a:lnTo>
                    <a:lnTo>
                      <a:pt x="409" y="6"/>
                    </a:lnTo>
                    <a:close/>
                    <a:moveTo>
                      <a:pt x="397" y="6"/>
                    </a:moveTo>
                    <a:lnTo>
                      <a:pt x="391" y="6"/>
                    </a:lnTo>
                    <a:lnTo>
                      <a:pt x="391" y="0"/>
                    </a:lnTo>
                    <a:lnTo>
                      <a:pt x="397" y="0"/>
                    </a:lnTo>
                    <a:lnTo>
                      <a:pt x="397" y="6"/>
                    </a:lnTo>
                    <a:close/>
                    <a:moveTo>
                      <a:pt x="385" y="6"/>
                    </a:moveTo>
                    <a:lnTo>
                      <a:pt x="379" y="6"/>
                    </a:lnTo>
                    <a:lnTo>
                      <a:pt x="379" y="0"/>
                    </a:lnTo>
                    <a:lnTo>
                      <a:pt x="385" y="0"/>
                    </a:lnTo>
                    <a:lnTo>
                      <a:pt x="385" y="6"/>
                    </a:lnTo>
                    <a:close/>
                    <a:moveTo>
                      <a:pt x="373" y="6"/>
                    </a:moveTo>
                    <a:lnTo>
                      <a:pt x="367" y="6"/>
                    </a:lnTo>
                    <a:lnTo>
                      <a:pt x="367" y="0"/>
                    </a:lnTo>
                    <a:lnTo>
                      <a:pt x="373" y="0"/>
                    </a:lnTo>
                    <a:lnTo>
                      <a:pt x="373" y="6"/>
                    </a:lnTo>
                    <a:close/>
                    <a:moveTo>
                      <a:pt x="361" y="6"/>
                    </a:moveTo>
                    <a:lnTo>
                      <a:pt x="355" y="6"/>
                    </a:lnTo>
                    <a:lnTo>
                      <a:pt x="355" y="0"/>
                    </a:lnTo>
                    <a:lnTo>
                      <a:pt x="361" y="0"/>
                    </a:lnTo>
                    <a:lnTo>
                      <a:pt x="361" y="6"/>
                    </a:lnTo>
                    <a:close/>
                    <a:moveTo>
                      <a:pt x="349" y="6"/>
                    </a:moveTo>
                    <a:lnTo>
                      <a:pt x="343" y="6"/>
                    </a:lnTo>
                    <a:lnTo>
                      <a:pt x="343" y="0"/>
                    </a:lnTo>
                    <a:lnTo>
                      <a:pt x="349" y="0"/>
                    </a:lnTo>
                    <a:lnTo>
                      <a:pt x="349" y="6"/>
                    </a:lnTo>
                    <a:close/>
                    <a:moveTo>
                      <a:pt x="337" y="6"/>
                    </a:moveTo>
                    <a:lnTo>
                      <a:pt x="331" y="6"/>
                    </a:lnTo>
                    <a:lnTo>
                      <a:pt x="331" y="0"/>
                    </a:lnTo>
                    <a:lnTo>
                      <a:pt x="337" y="0"/>
                    </a:lnTo>
                    <a:lnTo>
                      <a:pt x="337" y="6"/>
                    </a:lnTo>
                    <a:close/>
                    <a:moveTo>
                      <a:pt x="325" y="6"/>
                    </a:moveTo>
                    <a:lnTo>
                      <a:pt x="319" y="6"/>
                    </a:lnTo>
                    <a:lnTo>
                      <a:pt x="319" y="0"/>
                    </a:lnTo>
                    <a:lnTo>
                      <a:pt x="325" y="0"/>
                    </a:lnTo>
                    <a:lnTo>
                      <a:pt x="325" y="6"/>
                    </a:lnTo>
                    <a:close/>
                    <a:moveTo>
                      <a:pt x="313" y="6"/>
                    </a:moveTo>
                    <a:lnTo>
                      <a:pt x="307" y="6"/>
                    </a:lnTo>
                    <a:lnTo>
                      <a:pt x="307" y="0"/>
                    </a:lnTo>
                    <a:lnTo>
                      <a:pt x="313" y="0"/>
                    </a:lnTo>
                    <a:lnTo>
                      <a:pt x="313" y="6"/>
                    </a:lnTo>
                    <a:close/>
                    <a:moveTo>
                      <a:pt x="301" y="6"/>
                    </a:moveTo>
                    <a:lnTo>
                      <a:pt x="295" y="6"/>
                    </a:lnTo>
                    <a:lnTo>
                      <a:pt x="295" y="0"/>
                    </a:lnTo>
                    <a:lnTo>
                      <a:pt x="301" y="0"/>
                    </a:lnTo>
                    <a:lnTo>
                      <a:pt x="301" y="6"/>
                    </a:lnTo>
                    <a:close/>
                    <a:moveTo>
                      <a:pt x="289" y="6"/>
                    </a:moveTo>
                    <a:lnTo>
                      <a:pt x="283" y="6"/>
                    </a:lnTo>
                    <a:lnTo>
                      <a:pt x="283" y="0"/>
                    </a:lnTo>
                    <a:lnTo>
                      <a:pt x="289" y="0"/>
                    </a:lnTo>
                    <a:lnTo>
                      <a:pt x="289" y="6"/>
                    </a:lnTo>
                    <a:close/>
                    <a:moveTo>
                      <a:pt x="277" y="6"/>
                    </a:moveTo>
                    <a:lnTo>
                      <a:pt x="271" y="6"/>
                    </a:lnTo>
                    <a:lnTo>
                      <a:pt x="271" y="0"/>
                    </a:lnTo>
                    <a:lnTo>
                      <a:pt x="277" y="0"/>
                    </a:lnTo>
                    <a:lnTo>
                      <a:pt x="277" y="6"/>
                    </a:lnTo>
                    <a:close/>
                    <a:moveTo>
                      <a:pt x="265" y="6"/>
                    </a:moveTo>
                    <a:lnTo>
                      <a:pt x="259" y="6"/>
                    </a:lnTo>
                    <a:lnTo>
                      <a:pt x="259" y="0"/>
                    </a:lnTo>
                    <a:lnTo>
                      <a:pt x="265" y="0"/>
                    </a:lnTo>
                    <a:lnTo>
                      <a:pt x="265" y="6"/>
                    </a:lnTo>
                    <a:close/>
                    <a:moveTo>
                      <a:pt x="253" y="6"/>
                    </a:moveTo>
                    <a:lnTo>
                      <a:pt x="247" y="6"/>
                    </a:lnTo>
                    <a:lnTo>
                      <a:pt x="247" y="0"/>
                    </a:lnTo>
                    <a:lnTo>
                      <a:pt x="253" y="0"/>
                    </a:lnTo>
                    <a:lnTo>
                      <a:pt x="253" y="6"/>
                    </a:lnTo>
                    <a:close/>
                    <a:moveTo>
                      <a:pt x="241" y="6"/>
                    </a:moveTo>
                    <a:lnTo>
                      <a:pt x="235" y="6"/>
                    </a:lnTo>
                    <a:lnTo>
                      <a:pt x="235" y="0"/>
                    </a:lnTo>
                    <a:lnTo>
                      <a:pt x="241" y="0"/>
                    </a:lnTo>
                    <a:lnTo>
                      <a:pt x="241" y="6"/>
                    </a:lnTo>
                    <a:close/>
                    <a:moveTo>
                      <a:pt x="229" y="6"/>
                    </a:moveTo>
                    <a:lnTo>
                      <a:pt x="223" y="6"/>
                    </a:lnTo>
                    <a:lnTo>
                      <a:pt x="223" y="0"/>
                    </a:lnTo>
                    <a:lnTo>
                      <a:pt x="229" y="0"/>
                    </a:lnTo>
                    <a:lnTo>
                      <a:pt x="229" y="6"/>
                    </a:lnTo>
                    <a:close/>
                    <a:moveTo>
                      <a:pt x="217" y="6"/>
                    </a:moveTo>
                    <a:lnTo>
                      <a:pt x="211" y="6"/>
                    </a:lnTo>
                    <a:lnTo>
                      <a:pt x="211" y="0"/>
                    </a:lnTo>
                    <a:lnTo>
                      <a:pt x="217" y="0"/>
                    </a:lnTo>
                    <a:lnTo>
                      <a:pt x="217" y="6"/>
                    </a:lnTo>
                    <a:close/>
                    <a:moveTo>
                      <a:pt x="205" y="6"/>
                    </a:moveTo>
                    <a:lnTo>
                      <a:pt x="199" y="6"/>
                    </a:lnTo>
                    <a:lnTo>
                      <a:pt x="199" y="0"/>
                    </a:lnTo>
                    <a:lnTo>
                      <a:pt x="205" y="0"/>
                    </a:lnTo>
                    <a:lnTo>
                      <a:pt x="205" y="6"/>
                    </a:lnTo>
                    <a:close/>
                    <a:moveTo>
                      <a:pt x="193" y="6"/>
                    </a:moveTo>
                    <a:lnTo>
                      <a:pt x="187" y="6"/>
                    </a:lnTo>
                    <a:lnTo>
                      <a:pt x="187" y="0"/>
                    </a:lnTo>
                    <a:lnTo>
                      <a:pt x="193" y="0"/>
                    </a:lnTo>
                    <a:lnTo>
                      <a:pt x="193" y="6"/>
                    </a:lnTo>
                    <a:close/>
                    <a:moveTo>
                      <a:pt x="181" y="6"/>
                    </a:moveTo>
                    <a:lnTo>
                      <a:pt x="175" y="6"/>
                    </a:lnTo>
                    <a:lnTo>
                      <a:pt x="175" y="0"/>
                    </a:lnTo>
                    <a:lnTo>
                      <a:pt x="181" y="0"/>
                    </a:lnTo>
                    <a:lnTo>
                      <a:pt x="181" y="6"/>
                    </a:lnTo>
                    <a:close/>
                    <a:moveTo>
                      <a:pt x="169" y="6"/>
                    </a:moveTo>
                    <a:lnTo>
                      <a:pt x="163" y="6"/>
                    </a:lnTo>
                    <a:lnTo>
                      <a:pt x="163" y="0"/>
                    </a:lnTo>
                    <a:lnTo>
                      <a:pt x="169" y="0"/>
                    </a:lnTo>
                    <a:lnTo>
                      <a:pt x="169" y="6"/>
                    </a:lnTo>
                    <a:close/>
                    <a:moveTo>
                      <a:pt x="157" y="6"/>
                    </a:moveTo>
                    <a:lnTo>
                      <a:pt x="151" y="6"/>
                    </a:lnTo>
                    <a:lnTo>
                      <a:pt x="151" y="0"/>
                    </a:lnTo>
                    <a:lnTo>
                      <a:pt x="157" y="0"/>
                    </a:lnTo>
                    <a:lnTo>
                      <a:pt x="157" y="6"/>
                    </a:lnTo>
                    <a:close/>
                    <a:moveTo>
                      <a:pt x="145" y="6"/>
                    </a:moveTo>
                    <a:lnTo>
                      <a:pt x="139" y="6"/>
                    </a:lnTo>
                    <a:lnTo>
                      <a:pt x="139" y="0"/>
                    </a:lnTo>
                    <a:lnTo>
                      <a:pt x="145" y="0"/>
                    </a:lnTo>
                    <a:lnTo>
                      <a:pt x="145" y="6"/>
                    </a:lnTo>
                    <a:close/>
                    <a:moveTo>
                      <a:pt x="133" y="6"/>
                    </a:moveTo>
                    <a:lnTo>
                      <a:pt x="127" y="6"/>
                    </a:lnTo>
                    <a:lnTo>
                      <a:pt x="127" y="0"/>
                    </a:lnTo>
                    <a:lnTo>
                      <a:pt x="133" y="0"/>
                    </a:lnTo>
                    <a:lnTo>
                      <a:pt x="133" y="6"/>
                    </a:lnTo>
                    <a:close/>
                    <a:moveTo>
                      <a:pt x="121" y="6"/>
                    </a:moveTo>
                    <a:lnTo>
                      <a:pt x="115" y="6"/>
                    </a:lnTo>
                    <a:lnTo>
                      <a:pt x="115" y="0"/>
                    </a:lnTo>
                    <a:lnTo>
                      <a:pt x="121" y="0"/>
                    </a:lnTo>
                    <a:lnTo>
                      <a:pt x="121" y="6"/>
                    </a:lnTo>
                    <a:close/>
                    <a:moveTo>
                      <a:pt x="109" y="6"/>
                    </a:moveTo>
                    <a:lnTo>
                      <a:pt x="103" y="6"/>
                    </a:lnTo>
                    <a:lnTo>
                      <a:pt x="103" y="0"/>
                    </a:lnTo>
                    <a:lnTo>
                      <a:pt x="109" y="0"/>
                    </a:lnTo>
                    <a:lnTo>
                      <a:pt x="109" y="6"/>
                    </a:lnTo>
                    <a:close/>
                    <a:moveTo>
                      <a:pt x="97" y="6"/>
                    </a:moveTo>
                    <a:lnTo>
                      <a:pt x="91" y="6"/>
                    </a:lnTo>
                    <a:lnTo>
                      <a:pt x="91" y="0"/>
                    </a:lnTo>
                    <a:lnTo>
                      <a:pt x="97" y="0"/>
                    </a:lnTo>
                    <a:lnTo>
                      <a:pt x="97" y="6"/>
                    </a:lnTo>
                    <a:close/>
                    <a:moveTo>
                      <a:pt x="85" y="6"/>
                    </a:moveTo>
                    <a:lnTo>
                      <a:pt x="79" y="6"/>
                    </a:lnTo>
                    <a:lnTo>
                      <a:pt x="79" y="0"/>
                    </a:lnTo>
                    <a:lnTo>
                      <a:pt x="85" y="0"/>
                    </a:lnTo>
                    <a:lnTo>
                      <a:pt x="85" y="6"/>
                    </a:lnTo>
                    <a:close/>
                    <a:moveTo>
                      <a:pt x="73" y="6"/>
                    </a:moveTo>
                    <a:lnTo>
                      <a:pt x="67" y="6"/>
                    </a:lnTo>
                    <a:lnTo>
                      <a:pt x="67" y="0"/>
                    </a:lnTo>
                    <a:lnTo>
                      <a:pt x="73" y="0"/>
                    </a:lnTo>
                    <a:lnTo>
                      <a:pt x="73" y="6"/>
                    </a:lnTo>
                    <a:close/>
                    <a:moveTo>
                      <a:pt x="61" y="6"/>
                    </a:moveTo>
                    <a:lnTo>
                      <a:pt x="55" y="6"/>
                    </a:lnTo>
                    <a:lnTo>
                      <a:pt x="55" y="0"/>
                    </a:lnTo>
                    <a:lnTo>
                      <a:pt x="61" y="0"/>
                    </a:lnTo>
                    <a:lnTo>
                      <a:pt x="61" y="6"/>
                    </a:lnTo>
                    <a:close/>
                    <a:moveTo>
                      <a:pt x="49" y="6"/>
                    </a:moveTo>
                    <a:lnTo>
                      <a:pt x="43" y="6"/>
                    </a:lnTo>
                    <a:lnTo>
                      <a:pt x="43" y="0"/>
                    </a:lnTo>
                    <a:lnTo>
                      <a:pt x="49" y="0"/>
                    </a:lnTo>
                    <a:lnTo>
                      <a:pt x="49" y="6"/>
                    </a:lnTo>
                    <a:close/>
                    <a:moveTo>
                      <a:pt x="37" y="6"/>
                    </a:moveTo>
                    <a:lnTo>
                      <a:pt x="31" y="6"/>
                    </a:lnTo>
                    <a:lnTo>
                      <a:pt x="31" y="0"/>
                    </a:lnTo>
                    <a:lnTo>
                      <a:pt x="37" y="0"/>
                    </a:lnTo>
                    <a:lnTo>
                      <a:pt x="37" y="6"/>
                    </a:lnTo>
                    <a:close/>
                    <a:moveTo>
                      <a:pt x="25" y="6"/>
                    </a:moveTo>
                    <a:lnTo>
                      <a:pt x="19" y="6"/>
                    </a:lnTo>
                    <a:lnTo>
                      <a:pt x="19" y="0"/>
                    </a:lnTo>
                    <a:lnTo>
                      <a:pt x="25" y="0"/>
                    </a:lnTo>
                    <a:lnTo>
                      <a:pt x="25" y="6"/>
                    </a:lnTo>
                    <a:close/>
                    <a:moveTo>
                      <a:pt x="13" y="6"/>
                    </a:moveTo>
                    <a:lnTo>
                      <a:pt x="7" y="6"/>
                    </a:lnTo>
                    <a:lnTo>
                      <a:pt x="7" y="0"/>
                    </a:lnTo>
                    <a:lnTo>
                      <a:pt x="13" y="0"/>
                    </a:lnTo>
                    <a:lnTo>
                      <a:pt x="13" y="6"/>
                    </a:lnTo>
                    <a:close/>
                    <a:moveTo>
                      <a:pt x="6" y="5"/>
                    </a:moveTo>
                    <a:lnTo>
                      <a:pt x="6" y="11"/>
                    </a:lnTo>
                    <a:lnTo>
                      <a:pt x="0" y="11"/>
                    </a:lnTo>
                    <a:lnTo>
                      <a:pt x="0" y="5"/>
                    </a:lnTo>
                    <a:lnTo>
                      <a:pt x="6" y="5"/>
                    </a:lnTo>
                    <a:close/>
                    <a:moveTo>
                      <a:pt x="6" y="17"/>
                    </a:moveTo>
                    <a:lnTo>
                      <a:pt x="6" y="23"/>
                    </a:lnTo>
                    <a:lnTo>
                      <a:pt x="0" y="23"/>
                    </a:lnTo>
                    <a:lnTo>
                      <a:pt x="0" y="17"/>
                    </a:lnTo>
                    <a:lnTo>
                      <a:pt x="6" y="17"/>
                    </a:lnTo>
                    <a:close/>
                    <a:moveTo>
                      <a:pt x="6" y="29"/>
                    </a:moveTo>
                    <a:lnTo>
                      <a:pt x="6" y="35"/>
                    </a:lnTo>
                    <a:lnTo>
                      <a:pt x="0" y="35"/>
                    </a:lnTo>
                    <a:lnTo>
                      <a:pt x="0" y="29"/>
                    </a:lnTo>
                    <a:lnTo>
                      <a:pt x="6" y="29"/>
                    </a:lnTo>
                    <a:close/>
                    <a:moveTo>
                      <a:pt x="6" y="41"/>
                    </a:moveTo>
                    <a:lnTo>
                      <a:pt x="6" y="47"/>
                    </a:lnTo>
                    <a:lnTo>
                      <a:pt x="0" y="47"/>
                    </a:lnTo>
                    <a:lnTo>
                      <a:pt x="0" y="41"/>
                    </a:lnTo>
                    <a:lnTo>
                      <a:pt x="6" y="41"/>
                    </a:lnTo>
                    <a:close/>
                    <a:moveTo>
                      <a:pt x="6" y="53"/>
                    </a:moveTo>
                    <a:lnTo>
                      <a:pt x="6" y="59"/>
                    </a:lnTo>
                    <a:lnTo>
                      <a:pt x="0" y="59"/>
                    </a:lnTo>
                    <a:lnTo>
                      <a:pt x="0" y="53"/>
                    </a:lnTo>
                    <a:lnTo>
                      <a:pt x="6" y="53"/>
                    </a:lnTo>
                    <a:close/>
                    <a:moveTo>
                      <a:pt x="6" y="65"/>
                    </a:moveTo>
                    <a:lnTo>
                      <a:pt x="6" y="71"/>
                    </a:lnTo>
                    <a:lnTo>
                      <a:pt x="0" y="71"/>
                    </a:lnTo>
                    <a:lnTo>
                      <a:pt x="0" y="65"/>
                    </a:lnTo>
                    <a:lnTo>
                      <a:pt x="6" y="65"/>
                    </a:lnTo>
                    <a:close/>
                    <a:moveTo>
                      <a:pt x="6" y="77"/>
                    </a:moveTo>
                    <a:lnTo>
                      <a:pt x="6" y="83"/>
                    </a:lnTo>
                    <a:lnTo>
                      <a:pt x="0" y="83"/>
                    </a:lnTo>
                    <a:lnTo>
                      <a:pt x="0" y="77"/>
                    </a:lnTo>
                    <a:lnTo>
                      <a:pt x="6" y="77"/>
                    </a:lnTo>
                    <a:close/>
                    <a:moveTo>
                      <a:pt x="6" y="89"/>
                    </a:moveTo>
                    <a:lnTo>
                      <a:pt x="6" y="95"/>
                    </a:lnTo>
                    <a:lnTo>
                      <a:pt x="0" y="95"/>
                    </a:lnTo>
                    <a:lnTo>
                      <a:pt x="0" y="89"/>
                    </a:lnTo>
                    <a:lnTo>
                      <a:pt x="6" y="89"/>
                    </a:lnTo>
                    <a:close/>
                    <a:moveTo>
                      <a:pt x="6" y="101"/>
                    </a:moveTo>
                    <a:lnTo>
                      <a:pt x="6" y="107"/>
                    </a:lnTo>
                    <a:lnTo>
                      <a:pt x="0" y="107"/>
                    </a:lnTo>
                    <a:lnTo>
                      <a:pt x="0" y="101"/>
                    </a:lnTo>
                    <a:lnTo>
                      <a:pt x="6" y="101"/>
                    </a:lnTo>
                    <a:close/>
                    <a:moveTo>
                      <a:pt x="6" y="113"/>
                    </a:moveTo>
                    <a:lnTo>
                      <a:pt x="6" y="119"/>
                    </a:lnTo>
                    <a:lnTo>
                      <a:pt x="0" y="119"/>
                    </a:lnTo>
                    <a:lnTo>
                      <a:pt x="0" y="113"/>
                    </a:lnTo>
                    <a:lnTo>
                      <a:pt x="6" y="113"/>
                    </a:lnTo>
                    <a:close/>
                    <a:moveTo>
                      <a:pt x="6" y="125"/>
                    </a:moveTo>
                    <a:lnTo>
                      <a:pt x="6" y="131"/>
                    </a:lnTo>
                    <a:lnTo>
                      <a:pt x="0" y="131"/>
                    </a:lnTo>
                    <a:lnTo>
                      <a:pt x="0" y="125"/>
                    </a:lnTo>
                    <a:lnTo>
                      <a:pt x="6" y="125"/>
                    </a:lnTo>
                    <a:close/>
                    <a:moveTo>
                      <a:pt x="6" y="137"/>
                    </a:moveTo>
                    <a:lnTo>
                      <a:pt x="6" y="143"/>
                    </a:lnTo>
                    <a:lnTo>
                      <a:pt x="0" y="143"/>
                    </a:lnTo>
                    <a:lnTo>
                      <a:pt x="0" y="137"/>
                    </a:lnTo>
                    <a:lnTo>
                      <a:pt x="6" y="137"/>
                    </a:lnTo>
                    <a:close/>
                    <a:moveTo>
                      <a:pt x="6" y="149"/>
                    </a:moveTo>
                    <a:lnTo>
                      <a:pt x="6" y="155"/>
                    </a:lnTo>
                    <a:lnTo>
                      <a:pt x="0" y="155"/>
                    </a:lnTo>
                    <a:lnTo>
                      <a:pt x="0" y="149"/>
                    </a:lnTo>
                    <a:lnTo>
                      <a:pt x="6" y="149"/>
                    </a:lnTo>
                    <a:close/>
                    <a:moveTo>
                      <a:pt x="6" y="161"/>
                    </a:moveTo>
                    <a:lnTo>
                      <a:pt x="6" y="167"/>
                    </a:lnTo>
                    <a:lnTo>
                      <a:pt x="0" y="167"/>
                    </a:lnTo>
                    <a:lnTo>
                      <a:pt x="0" y="161"/>
                    </a:lnTo>
                    <a:lnTo>
                      <a:pt x="6" y="161"/>
                    </a:lnTo>
                    <a:close/>
                    <a:moveTo>
                      <a:pt x="6" y="173"/>
                    </a:moveTo>
                    <a:lnTo>
                      <a:pt x="6" y="179"/>
                    </a:lnTo>
                    <a:lnTo>
                      <a:pt x="0" y="179"/>
                    </a:lnTo>
                    <a:lnTo>
                      <a:pt x="0" y="173"/>
                    </a:lnTo>
                    <a:lnTo>
                      <a:pt x="6" y="173"/>
                    </a:lnTo>
                    <a:close/>
                    <a:moveTo>
                      <a:pt x="6" y="185"/>
                    </a:moveTo>
                    <a:lnTo>
                      <a:pt x="6" y="191"/>
                    </a:lnTo>
                    <a:lnTo>
                      <a:pt x="0" y="191"/>
                    </a:lnTo>
                    <a:lnTo>
                      <a:pt x="0" y="185"/>
                    </a:lnTo>
                    <a:lnTo>
                      <a:pt x="6" y="185"/>
                    </a:lnTo>
                    <a:close/>
                    <a:moveTo>
                      <a:pt x="6" y="197"/>
                    </a:moveTo>
                    <a:lnTo>
                      <a:pt x="6" y="203"/>
                    </a:lnTo>
                    <a:lnTo>
                      <a:pt x="0" y="203"/>
                    </a:lnTo>
                    <a:lnTo>
                      <a:pt x="0" y="197"/>
                    </a:lnTo>
                    <a:lnTo>
                      <a:pt x="6" y="197"/>
                    </a:lnTo>
                    <a:close/>
                    <a:moveTo>
                      <a:pt x="6" y="209"/>
                    </a:moveTo>
                    <a:lnTo>
                      <a:pt x="6" y="215"/>
                    </a:lnTo>
                    <a:lnTo>
                      <a:pt x="0" y="215"/>
                    </a:lnTo>
                    <a:lnTo>
                      <a:pt x="0" y="209"/>
                    </a:lnTo>
                    <a:lnTo>
                      <a:pt x="6" y="209"/>
                    </a:lnTo>
                    <a:close/>
                    <a:moveTo>
                      <a:pt x="6" y="221"/>
                    </a:moveTo>
                    <a:lnTo>
                      <a:pt x="6" y="227"/>
                    </a:lnTo>
                    <a:lnTo>
                      <a:pt x="0" y="227"/>
                    </a:lnTo>
                    <a:lnTo>
                      <a:pt x="0" y="221"/>
                    </a:lnTo>
                    <a:lnTo>
                      <a:pt x="6" y="221"/>
                    </a:lnTo>
                    <a:close/>
                    <a:moveTo>
                      <a:pt x="6" y="233"/>
                    </a:moveTo>
                    <a:lnTo>
                      <a:pt x="6" y="239"/>
                    </a:lnTo>
                    <a:lnTo>
                      <a:pt x="0" y="239"/>
                    </a:lnTo>
                    <a:lnTo>
                      <a:pt x="0" y="233"/>
                    </a:lnTo>
                    <a:lnTo>
                      <a:pt x="6" y="233"/>
                    </a:lnTo>
                    <a:close/>
                    <a:moveTo>
                      <a:pt x="6" y="245"/>
                    </a:moveTo>
                    <a:lnTo>
                      <a:pt x="6" y="251"/>
                    </a:lnTo>
                    <a:lnTo>
                      <a:pt x="0" y="251"/>
                    </a:lnTo>
                    <a:lnTo>
                      <a:pt x="0" y="245"/>
                    </a:lnTo>
                    <a:lnTo>
                      <a:pt x="6" y="245"/>
                    </a:lnTo>
                    <a:close/>
                    <a:moveTo>
                      <a:pt x="6" y="257"/>
                    </a:moveTo>
                    <a:lnTo>
                      <a:pt x="6" y="263"/>
                    </a:lnTo>
                    <a:lnTo>
                      <a:pt x="0" y="263"/>
                    </a:lnTo>
                    <a:lnTo>
                      <a:pt x="0" y="257"/>
                    </a:lnTo>
                    <a:lnTo>
                      <a:pt x="6" y="257"/>
                    </a:lnTo>
                    <a:close/>
                    <a:moveTo>
                      <a:pt x="6" y="269"/>
                    </a:moveTo>
                    <a:lnTo>
                      <a:pt x="6" y="275"/>
                    </a:lnTo>
                    <a:lnTo>
                      <a:pt x="0" y="275"/>
                    </a:lnTo>
                    <a:lnTo>
                      <a:pt x="0" y="269"/>
                    </a:lnTo>
                    <a:lnTo>
                      <a:pt x="6" y="269"/>
                    </a:lnTo>
                    <a:close/>
                    <a:moveTo>
                      <a:pt x="7" y="274"/>
                    </a:moveTo>
                    <a:lnTo>
                      <a:pt x="13" y="274"/>
                    </a:lnTo>
                    <a:lnTo>
                      <a:pt x="13" y="280"/>
                    </a:lnTo>
                    <a:lnTo>
                      <a:pt x="7" y="280"/>
                    </a:lnTo>
                    <a:lnTo>
                      <a:pt x="7" y="274"/>
                    </a:lnTo>
                    <a:close/>
                    <a:moveTo>
                      <a:pt x="19" y="274"/>
                    </a:moveTo>
                    <a:lnTo>
                      <a:pt x="25" y="274"/>
                    </a:lnTo>
                    <a:lnTo>
                      <a:pt x="25" y="280"/>
                    </a:lnTo>
                    <a:lnTo>
                      <a:pt x="19" y="280"/>
                    </a:lnTo>
                    <a:lnTo>
                      <a:pt x="19" y="274"/>
                    </a:lnTo>
                    <a:close/>
                    <a:moveTo>
                      <a:pt x="31" y="274"/>
                    </a:moveTo>
                    <a:lnTo>
                      <a:pt x="37" y="274"/>
                    </a:lnTo>
                    <a:lnTo>
                      <a:pt x="37" y="280"/>
                    </a:lnTo>
                    <a:lnTo>
                      <a:pt x="31" y="280"/>
                    </a:lnTo>
                    <a:lnTo>
                      <a:pt x="31" y="274"/>
                    </a:lnTo>
                    <a:close/>
                    <a:moveTo>
                      <a:pt x="43" y="274"/>
                    </a:moveTo>
                    <a:lnTo>
                      <a:pt x="49" y="274"/>
                    </a:lnTo>
                    <a:lnTo>
                      <a:pt x="49" y="280"/>
                    </a:lnTo>
                    <a:lnTo>
                      <a:pt x="43" y="280"/>
                    </a:lnTo>
                    <a:lnTo>
                      <a:pt x="43" y="274"/>
                    </a:lnTo>
                    <a:close/>
                    <a:moveTo>
                      <a:pt x="55" y="274"/>
                    </a:moveTo>
                    <a:lnTo>
                      <a:pt x="61" y="274"/>
                    </a:lnTo>
                    <a:lnTo>
                      <a:pt x="61" y="280"/>
                    </a:lnTo>
                    <a:lnTo>
                      <a:pt x="55" y="280"/>
                    </a:lnTo>
                    <a:lnTo>
                      <a:pt x="55" y="274"/>
                    </a:lnTo>
                    <a:close/>
                    <a:moveTo>
                      <a:pt x="67" y="274"/>
                    </a:moveTo>
                    <a:lnTo>
                      <a:pt x="73" y="274"/>
                    </a:lnTo>
                    <a:lnTo>
                      <a:pt x="73" y="280"/>
                    </a:lnTo>
                    <a:lnTo>
                      <a:pt x="67" y="280"/>
                    </a:lnTo>
                    <a:lnTo>
                      <a:pt x="67" y="274"/>
                    </a:lnTo>
                    <a:close/>
                    <a:moveTo>
                      <a:pt x="79" y="274"/>
                    </a:moveTo>
                    <a:lnTo>
                      <a:pt x="85" y="274"/>
                    </a:lnTo>
                    <a:lnTo>
                      <a:pt x="85" y="280"/>
                    </a:lnTo>
                    <a:lnTo>
                      <a:pt x="79" y="280"/>
                    </a:lnTo>
                    <a:lnTo>
                      <a:pt x="79" y="274"/>
                    </a:lnTo>
                    <a:close/>
                    <a:moveTo>
                      <a:pt x="91" y="274"/>
                    </a:moveTo>
                    <a:lnTo>
                      <a:pt x="97" y="274"/>
                    </a:lnTo>
                    <a:lnTo>
                      <a:pt x="97" y="280"/>
                    </a:lnTo>
                    <a:lnTo>
                      <a:pt x="91" y="280"/>
                    </a:lnTo>
                    <a:lnTo>
                      <a:pt x="91" y="274"/>
                    </a:lnTo>
                    <a:close/>
                    <a:moveTo>
                      <a:pt x="103" y="274"/>
                    </a:moveTo>
                    <a:lnTo>
                      <a:pt x="109" y="274"/>
                    </a:lnTo>
                    <a:lnTo>
                      <a:pt x="109" y="280"/>
                    </a:lnTo>
                    <a:lnTo>
                      <a:pt x="103" y="280"/>
                    </a:lnTo>
                    <a:lnTo>
                      <a:pt x="103" y="274"/>
                    </a:lnTo>
                    <a:close/>
                    <a:moveTo>
                      <a:pt x="115" y="274"/>
                    </a:moveTo>
                    <a:lnTo>
                      <a:pt x="121" y="274"/>
                    </a:lnTo>
                    <a:lnTo>
                      <a:pt x="121" y="280"/>
                    </a:lnTo>
                    <a:lnTo>
                      <a:pt x="115" y="280"/>
                    </a:lnTo>
                    <a:lnTo>
                      <a:pt x="115" y="274"/>
                    </a:lnTo>
                    <a:close/>
                    <a:moveTo>
                      <a:pt x="127" y="274"/>
                    </a:moveTo>
                    <a:lnTo>
                      <a:pt x="133" y="274"/>
                    </a:lnTo>
                    <a:lnTo>
                      <a:pt x="133" y="280"/>
                    </a:lnTo>
                    <a:lnTo>
                      <a:pt x="127" y="280"/>
                    </a:lnTo>
                    <a:lnTo>
                      <a:pt x="127" y="274"/>
                    </a:lnTo>
                    <a:close/>
                    <a:moveTo>
                      <a:pt x="139" y="274"/>
                    </a:moveTo>
                    <a:lnTo>
                      <a:pt x="145" y="274"/>
                    </a:lnTo>
                    <a:lnTo>
                      <a:pt x="145" y="280"/>
                    </a:lnTo>
                    <a:lnTo>
                      <a:pt x="139" y="280"/>
                    </a:lnTo>
                    <a:lnTo>
                      <a:pt x="139" y="274"/>
                    </a:lnTo>
                    <a:close/>
                    <a:moveTo>
                      <a:pt x="151" y="274"/>
                    </a:moveTo>
                    <a:lnTo>
                      <a:pt x="157" y="274"/>
                    </a:lnTo>
                    <a:lnTo>
                      <a:pt x="157" y="280"/>
                    </a:lnTo>
                    <a:lnTo>
                      <a:pt x="151" y="280"/>
                    </a:lnTo>
                    <a:lnTo>
                      <a:pt x="151" y="274"/>
                    </a:lnTo>
                    <a:close/>
                    <a:moveTo>
                      <a:pt x="163" y="274"/>
                    </a:moveTo>
                    <a:lnTo>
                      <a:pt x="169" y="274"/>
                    </a:lnTo>
                    <a:lnTo>
                      <a:pt x="169" y="280"/>
                    </a:lnTo>
                    <a:lnTo>
                      <a:pt x="163" y="280"/>
                    </a:lnTo>
                    <a:lnTo>
                      <a:pt x="163" y="274"/>
                    </a:lnTo>
                    <a:close/>
                    <a:moveTo>
                      <a:pt x="175" y="274"/>
                    </a:moveTo>
                    <a:lnTo>
                      <a:pt x="181" y="274"/>
                    </a:lnTo>
                    <a:lnTo>
                      <a:pt x="181" y="280"/>
                    </a:lnTo>
                    <a:lnTo>
                      <a:pt x="175" y="280"/>
                    </a:lnTo>
                    <a:lnTo>
                      <a:pt x="175" y="274"/>
                    </a:lnTo>
                    <a:close/>
                    <a:moveTo>
                      <a:pt x="187" y="274"/>
                    </a:moveTo>
                    <a:lnTo>
                      <a:pt x="193" y="274"/>
                    </a:lnTo>
                    <a:lnTo>
                      <a:pt x="193" y="280"/>
                    </a:lnTo>
                    <a:lnTo>
                      <a:pt x="187" y="280"/>
                    </a:lnTo>
                    <a:lnTo>
                      <a:pt x="187" y="274"/>
                    </a:lnTo>
                    <a:close/>
                    <a:moveTo>
                      <a:pt x="199" y="274"/>
                    </a:moveTo>
                    <a:lnTo>
                      <a:pt x="205" y="274"/>
                    </a:lnTo>
                    <a:lnTo>
                      <a:pt x="205" y="280"/>
                    </a:lnTo>
                    <a:lnTo>
                      <a:pt x="199" y="280"/>
                    </a:lnTo>
                    <a:lnTo>
                      <a:pt x="199" y="274"/>
                    </a:lnTo>
                    <a:close/>
                    <a:moveTo>
                      <a:pt x="211" y="274"/>
                    </a:moveTo>
                    <a:lnTo>
                      <a:pt x="217" y="274"/>
                    </a:lnTo>
                    <a:lnTo>
                      <a:pt x="217" y="280"/>
                    </a:lnTo>
                    <a:lnTo>
                      <a:pt x="211" y="280"/>
                    </a:lnTo>
                    <a:lnTo>
                      <a:pt x="211" y="274"/>
                    </a:lnTo>
                    <a:close/>
                    <a:moveTo>
                      <a:pt x="223" y="274"/>
                    </a:moveTo>
                    <a:lnTo>
                      <a:pt x="229" y="274"/>
                    </a:lnTo>
                    <a:lnTo>
                      <a:pt x="229" y="280"/>
                    </a:lnTo>
                    <a:lnTo>
                      <a:pt x="223" y="280"/>
                    </a:lnTo>
                    <a:lnTo>
                      <a:pt x="223" y="274"/>
                    </a:lnTo>
                    <a:close/>
                    <a:moveTo>
                      <a:pt x="235" y="274"/>
                    </a:moveTo>
                    <a:lnTo>
                      <a:pt x="241" y="274"/>
                    </a:lnTo>
                    <a:lnTo>
                      <a:pt x="241" y="280"/>
                    </a:lnTo>
                    <a:lnTo>
                      <a:pt x="235" y="280"/>
                    </a:lnTo>
                    <a:lnTo>
                      <a:pt x="235" y="274"/>
                    </a:lnTo>
                    <a:close/>
                    <a:moveTo>
                      <a:pt x="247" y="274"/>
                    </a:moveTo>
                    <a:lnTo>
                      <a:pt x="253" y="274"/>
                    </a:lnTo>
                    <a:lnTo>
                      <a:pt x="253" y="280"/>
                    </a:lnTo>
                    <a:lnTo>
                      <a:pt x="247" y="280"/>
                    </a:lnTo>
                    <a:lnTo>
                      <a:pt x="247" y="274"/>
                    </a:lnTo>
                    <a:close/>
                    <a:moveTo>
                      <a:pt x="259" y="274"/>
                    </a:moveTo>
                    <a:lnTo>
                      <a:pt x="265" y="274"/>
                    </a:lnTo>
                    <a:lnTo>
                      <a:pt x="265" y="280"/>
                    </a:lnTo>
                    <a:lnTo>
                      <a:pt x="259" y="280"/>
                    </a:lnTo>
                    <a:lnTo>
                      <a:pt x="259" y="274"/>
                    </a:lnTo>
                    <a:close/>
                    <a:moveTo>
                      <a:pt x="271" y="274"/>
                    </a:moveTo>
                    <a:lnTo>
                      <a:pt x="277" y="274"/>
                    </a:lnTo>
                    <a:lnTo>
                      <a:pt x="277" y="280"/>
                    </a:lnTo>
                    <a:lnTo>
                      <a:pt x="271" y="280"/>
                    </a:lnTo>
                    <a:lnTo>
                      <a:pt x="271" y="274"/>
                    </a:lnTo>
                    <a:close/>
                    <a:moveTo>
                      <a:pt x="283" y="274"/>
                    </a:moveTo>
                    <a:lnTo>
                      <a:pt x="289" y="274"/>
                    </a:lnTo>
                    <a:lnTo>
                      <a:pt x="289" y="280"/>
                    </a:lnTo>
                    <a:lnTo>
                      <a:pt x="283" y="280"/>
                    </a:lnTo>
                    <a:lnTo>
                      <a:pt x="283" y="274"/>
                    </a:lnTo>
                    <a:close/>
                    <a:moveTo>
                      <a:pt x="295" y="274"/>
                    </a:moveTo>
                    <a:lnTo>
                      <a:pt x="301" y="274"/>
                    </a:lnTo>
                    <a:lnTo>
                      <a:pt x="301" y="280"/>
                    </a:lnTo>
                    <a:lnTo>
                      <a:pt x="295" y="280"/>
                    </a:lnTo>
                    <a:lnTo>
                      <a:pt x="295" y="274"/>
                    </a:lnTo>
                    <a:close/>
                    <a:moveTo>
                      <a:pt x="307" y="274"/>
                    </a:moveTo>
                    <a:lnTo>
                      <a:pt x="313" y="274"/>
                    </a:lnTo>
                    <a:lnTo>
                      <a:pt x="313" y="280"/>
                    </a:lnTo>
                    <a:lnTo>
                      <a:pt x="307" y="280"/>
                    </a:lnTo>
                    <a:lnTo>
                      <a:pt x="307" y="274"/>
                    </a:lnTo>
                    <a:close/>
                    <a:moveTo>
                      <a:pt x="319" y="274"/>
                    </a:moveTo>
                    <a:lnTo>
                      <a:pt x="325" y="274"/>
                    </a:lnTo>
                    <a:lnTo>
                      <a:pt x="325" y="280"/>
                    </a:lnTo>
                    <a:lnTo>
                      <a:pt x="319" y="280"/>
                    </a:lnTo>
                    <a:lnTo>
                      <a:pt x="319" y="274"/>
                    </a:lnTo>
                    <a:close/>
                    <a:moveTo>
                      <a:pt x="331" y="274"/>
                    </a:moveTo>
                    <a:lnTo>
                      <a:pt x="337" y="274"/>
                    </a:lnTo>
                    <a:lnTo>
                      <a:pt x="337" y="280"/>
                    </a:lnTo>
                    <a:lnTo>
                      <a:pt x="331" y="280"/>
                    </a:lnTo>
                    <a:lnTo>
                      <a:pt x="331" y="274"/>
                    </a:lnTo>
                    <a:close/>
                    <a:moveTo>
                      <a:pt x="343" y="274"/>
                    </a:moveTo>
                    <a:lnTo>
                      <a:pt x="349" y="274"/>
                    </a:lnTo>
                    <a:lnTo>
                      <a:pt x="349" y="280"/>
                    </a:lnTo>
                    <a:lnTo>
                      <a:pt x="343" y="280"/>
                    </a:lnTo>
                    <a:lnTo>
                      <a:pt x="343" y="274"/>
                    </a:lnTo>
                    <a:close/>
                    <a:moveTo>
                      <a:pt x="355" y="274"/>
                    </a:moveTo>
                    <a:lnTo>
                      <a:pt x="361" y="274"/>
                    </a:lnTo>
                    <a:lnTo>
                      <a:pt x="361" y="280"/>
                    </a:lnTo>
                    <a:lnTo>
                      <a:pt x="355" y="280"/>
                    </a:lnTo>
                    <a:lnTo>
                      <a:pt x="355" y="274"/>
                    </a:lnTo>
                    <a:close/>
                    <a:moveTo>
                      <a:pt x="367" y="274"/>
                    </a:moveTo>
                    <a:lnTo>
                      <a:pt x="373" y="274"/>
                    </a:lnTo>
                    <a:lnTo>
                      <a:pt x="373" y="280"/>
                    </a:lnTo>
                    <a:lnTo>
                      <a:pt x="367" y="280"/>
                    </a:lnTo>
                    <a:lnTo>
                      <a:pt x="367" y="274"/>
                    </a:lnTo>
                    <a:close/>
                    <a:moveTo>
                      <a:pt x="379" y="274"/>
                    </a:moveTo>
                    <a:lnTo>
                      <a:pt x="385" y="274"/>
                    </a:lnTo>
                    <a:lnTo>
                      <a:pt x="385" y="280"/>
                    </a:lnTo>
                    <a:lnTo>
                      <a:pt x="379" y="280"/>
                    </a:lnTo>
                    <a:lnTo>
                      <a:pt x="379" y="274"/>
                    </a:lnTo>
                    <a:close/>
                    <a:moveTo>
                      <a:pt x="391" y="274"/>
                    </a:moveTo>
                    <a:lnTo>
                      <a:pt x="397" y="274"/>
                    </a:lnTo>
                    <a:lnTo>
                      <a:pt x="397" y="280"/>
                    </a:lnTo>
                    <a:lnTo>
                      <a:pt x="391" y="280"/>
                    </a:lnTo>
                    <a:lnTo>
                      <a:pt x="391" y="274"/>
                    </a:lnTo>
                    <a:close/>
                    <a:moveTo>
                      <a:pt x="403" y="274"/>
                    </a:moveTo>
                    <a:lnTo>
                      <a:pt x="409" y="274"/>
                    </a:lnTo>
                    <a:lnTo>
                      <a:pt x="409" y="280"/>
                    </a:lnTo>
                    <a:lnTo>
                      <a:pt x="403" y="280"/>
                    </a:lnTo>
                    <a:lnTo>
                      <a:pt x="403" y="274"/>
                    </a:lnTo>
                    <a:close/>
                    <a:moveTo>
                      <a:pt x="415" y="274"/>
                    </a:moveTo>
                    <a:lnTo>
                      <a:pt x="421" y="274"/>
                    </a:lnTo>
                    <a:lnTo>
                      <a:pt x="421" y="280"/>
                    </a:lnTo>
                    <a:lnTo>
                      <a:pt x="415" y="280"/>
                    </a:lnTo>
                    <a:lnTo>
                      <a:pt x="415" y="274"/>
                    </a:lnTo>
                    <a:close/>
                    <a:moveTo>
                      <a:pt x="427" y="274"/>
                    </a:moveTo>
                    <a:lnTo>
                      <a:pt x="433" y="274"/>
                    </a:lnTo>
                    <a:lnTo>
                      <a:pt x="433" y="280"/>
                    </a:lnTo>
                    <a:lnTo>
                      <a:pt x="427" y="280"/>
                    </a:lnTo>
                    <a:lnTo>
                      <a:pt x="427" y="274"/>
                    </a:lnTo>
                    <a:close/>
                    <a:moveTo>
                      <a:pt x="439" y="274"/>
                    </a:moveTo>
                    <a:lnTo>
                      <a:pt x="445" y="274"/>
                    </a:lnTo>
                    <a:lnTo>
                      <a:pt x="445" y="280"/>
                    </a:lnTo>
                    <a:lnTo>
                      <a:pt x="439" y="280"/>
                    </a:lnTo>
                    <a:lnTo>
                      <a:pt x="439" y="274"/>
                    </a:lnTo>
                    <a:close/>
                    <a:moveTo>
                      <a:pt x="451" y="274"/>
                    </a:moveTo>
                    <a:lnTo>
                      <a:pt x="457" y="274"/>
                    </a:lnTo>
                    <a:lnTo>
                      <a:pt x="457" y="280"/>
                    </a:lnTo>
                    <a:lnTo>
                      <a:pt x="451" y="280"/>
                    </a:lnTo>
                    <a:lnTo>
                      <a:pt x="451" y="274"/>
                    </a:lnTo>
                    <a:close/>
                    <a:moveTo>
                      <a:pt x="463" y="274"/>
                    </a:moveTo>
                    <a:lnTo>
                      <a:pt x="469" y="274"/>
                    </a:lnTo>
                    <a:lnTo>
                      <a:pt x="469" y="280"/>
                    </a:lnTo>
                    <a:lnTo>
                      <a:pt x="463" y="280"/>
                    </a:lnTo>
                    <a:lnTo>
                      <a:pt x="463" y="274"/>
                    </a:lnTo>
                    <a:close/>
                    <a:moveTo>
                      <a:pt x="475" y="274"/>
                    </a:moveTo>
                    <a:lnTo>
                      <a:pt x="481" y="274"/>
                    </a:lnTo>
                    <a:lnTo>
                      <a:pt x="481" y="280"/>
                    </a:lnTo>
                    <a:lnTo>
                      <a:pt x="475" y="280"/>
                    </a:lnTo>
                    <a:lnTo>
                      <a:pt x="475" y="274"/>
                    </a:lnTo>
                    <a:close/>
                    <a:moveTo>
                      <a:pt x="487" y="274"/>
                    </a:moveTo>
                    <a:lnTo>
                      <a:pt x="493" y="274"/>
                    </a:lnTo>
                    <a:lnTo>
                      <a:pt x="493" y="280"/>
                    </a:lnTo>
                    <a:lnTo>
                      <a:pt x="487" y="280"/>
                    </a:lnTo>
                    <a:lnTo>
                      <a:pt x="487" y="274"/>
                    </a:lnTo>
                    <a:close/>
                    <a:moveTo>
                      <a:pt x="499" y="274"/>
                    </a:moveTo>
                    <a:lnTo>
                      <a:pt x="505" y="274"/>
                    </a:lnTo>
                    <a:lnTo>
                      <a:pt x="502" y="277"/>
                    </a:lnTo>
                    <a:lnTo>
                      <a:pt x="502" y="277"/>
                    </a:lnTo>
                    <a:lnTo>
                      <a:pt x="508" y="277"/>
                    </a:lnTo>
                    <a:lnTo>
                      <a:pt x="508" y="280"/>
                    </a:lnTo>
                    <a:lnTo>
                      <a:pt x="499" y="280"/>
                    </a:lnTo>
                    <a:lnTo>
                      <a:pt x="499" y="274"/>
                    </a:lnTo>
                    <a:close/>
                    <a:moveTo>
                      <a:pt x="502" y="271"/>
                    </a:moveTo>
                    <a:lnTo>
                      <a:pt x="502" y="265"/>
                    </a:lnTo>
                    <a:lnTo>
                      <a:pt x="508" y="265"/>
                    </a:lnTo>
                    <a:lnTo>
                      <a:pt x="508" y="271"/>
                    </a:lnTo>
                    <a:lnTo>
                      <a:pt x="502" y="271"/>
                    </a:lnTo>
                    <a:close/>
                    <a:moveTo>
                      <a:pt x="502" y="259"/>
                    </a:moveTo>
                    <a:lnTo>
                      <a:pt x="502" y="253"/>
                    </a:lnTo>
                    <a:lnTo>
                      <a:pt x="508" y="253"/>
                    </a:lnTo>
                    <a:lnTo>
                      <a:pt x="508" y="259"/>
                    </a:lnTo>
                    <a:lnTo>
                      <a:pt x="502" y="259"/>
                    </a:lnTo>
                    <a:close/>
                    <a:moveTo>
                      <a:pt x="502" y="247"/>
                    </a:moveTo>
                    <a:lnTo>
                      <a:pt x="502" y="241"/>
                    </a:lnTo>
                    <a:lnTo>
                      <a:pt x="508" y="241"/>
                    </a:lnTo>
                    <a:lnTo>
                      <a:pt x="508" y="247"/>
                    </a:lnTo>
                    <a:lnTo>
                      <a:pt x="502" y="247"/>
                    </a:lnTo>
                    <a:close/>
                    <a:moveTo>
                      <a:pt x="502" y="235"/>
                    </a:moveTo>
                    <a:lnTo>
                      <a:pt x="502" y="229"/>
                    </a:lnTo>
                    <a:lnTo>
                      <a:pt x="508" y="229"/>
                    </a:lnTo>
                    <a:lnTo>
                      <a:pt x="508" y="235"/>
                    </a:lnTo>
                    <a:lnTo>
                      <a:pt x="502" y="235"/>
                    </a:lnTo>
                    <a:close/>
                    <a:moveTo>
                      <a:pt x="502" y="223"/>
                    </a:moveTo>
                    <a:lnTo>
                      <a:pt x="502" y="217"/>
                    </a:lnTo>
                    <a:lnTo>
                      <a:pt x="508" y="217"/>
                    </a:lnTo>
                    <a:lnTo>
                      <a:pt x="508" y="223"/>
                    </a:lnTo>
                    <a:lnTo>
                      <a:pt x="502" y="223"/>
                    </a:lnTo>
                    <a:close/>
                    <a:moveTo>
                      <a:pt x="502" y="211"/>
                    </a:moveTo>
                    <a:lnTo>
                      <a:pt x="502" y="205"/>
                    </a:lnTo>
                    <a:lnTo>
                      <a:pt x="508" y="205"/>
                    </a:lnTo>
                    <a:lnTo>
                      <a:pt x="508" y="211"/>
                    </a:lnTo>
                    <a:lnTo>
                      <a:pt x="502" y="211"/>
                    </a:lnTo>
                    <a:close/>
                    <a:moveTo>
                      <a:pt x="502" y="199"/>
                    </a:moveTo>
                    <a:lnTo>
                      <a:pt x="502" y="193"/>
                    </a:lnTo>
                    <a:lnTo>
                      <a:pt x="508" y="193"/>
                    </a:lnTo>
                    <a:lnTo>
                      <a:pt x="508" y="199"/>
                    </a:lnTo>
                    <a:lnTo>
                      <a:pt x="502" y="199"/>
                    </a:lnTo>
                    <a:close/>
                    <a:moveTo>
                      <a:pt x="502" y="187"/>
                    </a:moveTo>
                    <a:lnTo>
                      <a:pt x="502" y="181"/>
                    </a:lnTo>
                    <a:lnTo>
                      <a:pt x="508" y="181"/>
                    </a:lnTo>
                    <a:lnTo>
                      <a:pt x="508" y="187"/>
                    </a:lnTo>
                    <a:lnTo>
                      <a:pt x="502" y="187"/>
                    </a:lnTo>
                    <a:close/>
                    <a:moveTo>
                      <a:pt x="502" y="175"/>
                    </a:moveTo>
                    <a:lnTo>
                      <a:pt x="502" y="169"/>
                    </a:lnTo>
                    <a:lnTo>
                      <a:pt x="508" y="169"/>
                    </a:lnTo>
                    <a:lnTo>
                      <a:pt x="508" y="175"/>
                    </a:lnTo>
                    <a:lnTo>
                      <a:pt x="502" y="175"/>
                    </a:lnTo>
                    <a:close/>
                    <a:moveTo>
                      <a:pt x="502" y="163"/>
                    </a:moveTo>
                    <a:lnTo>
                      <a:pt x="502" y="157"/>
                    </a:lnTo>
                    <a:lnTo>
                      <a:pt x="508" y="157"/>
                    </a:lnTo>
                    <a:lnTo>
                      <a:pt x="508" y="163"/>
                    </a:lnTo>
                    <a:lnTo>
                      <a:pt x="502" y="163"/>
                    </a:lnTo>
                    <a:close/>
                    <a:moveTo>
                      <a:pt x="502" y="151"/>
                    </a:moveTo>
                    <a:lnTo>
                      <a:pt x="502" y="145"/>
                    </a:lnTo>
                    <a:lnTo>
                      <a:pt x="508" y="145"/>
                    </a:lnTo>
                    <a:lnTo>
                      <a:pt x="508" y="151"/>
                    </a:lnTo>
                    <a:lnTo>
                      <a:pt x="502" y="151"/>
                    </a:lnTo>
                    <a:close/>
                    <a:moveTo>
                      <a:pt x="502" y="139"/>
                    </a:moveTo>
                    <a:lnTo>
                      <a:pt x="502" y="133"/>
                    </a:lnTo>
                    <a:lnTo>
                      <a:pt x="508" y="133"/>
                    </a:lnTo>
                    <a:lnTo>
                      <a:pt x="508" y="139"/>
                    </a:lnTo>
                    <a:lnTo>
                      <a:pt x="502" y="139"/>
                    </a:lnTo>
                    <a:close/>
                    <a:moveTo>
                      <a:pt x="502" y="127"/>
                    </a:moveTo>
                    <a:lnTo>
                      <a:pt x="502" y="121"/>
                    </a:lnTo>
                    <a:lnTo>
                      <a:pt x="508" y="121"/>
                    </a:lnTo>
                    <a:lnTo>
                      <a:pt x="508" y="127"/>
                    </a:lnTo>
                    <a:lnTo>
                      <a:pt x="502" y="127"/>
                    </a:lnTo>
                    <a:close/>
                    <a:moveTo>
                      <a:pt x="502" y="115"/>
                    </a:moveTo>
                    <a:lnTo>
                      <a:pt x="502" y="109"/>
                    </a:lnTo>
                    <a:lnTo>
                      <a:pt x="508" y="109"/>
                    </a:lnTo>
                    <a:lnTo>
                      <a:pt x="508" y="115"/>
                    </a:lnTo>
                    <a:lnTo>
                      <a:pt x="502" y="115"/>
                    </a:lnTo>
                    <a:close/>
                    <a:moveTo>
                      <a:pt x="502" y="103"/>
                    </a:moveTo>
                    <a:lnTo>
                      <a:pt x="502" y="97"/>
                    </a:lnTo>
                    <a:lnTo>
                      <a:pt x="508" y="97"/>
                    </a:lnTo>
                    <a:lnTo>
                      <a:pt x="508" y="103"/>
                    </a:lnTo>
                    <a:lnTo>
                      <a:pt x="502" y="103"/>
                    </a:lnTo>
                    <a:close/>
                    <a:moveTo>
                      <a:pt x="502" y="91"/>
                    </a:moveTo>
                    <a:lnTo>
                      <a:pt x="502" y="85"/>
                    </a:lnTo>
                    <a:lnTo>
                      <a:pt x="508" y="85"/>
                    </a:lnTo>
                    <a:lnTo>
                      <a:pt x="508" y="91"/>
                    </a:lnTo>
                    <a:lnTo>
                      <a:pt x="502" y="91"/>
                    </a:lnTo>
                    <a:close/>
                    <a:moveTo>
                      <a:pt x="502" y="79"/>
                    </a:moveTo>
                    <a:lnTo>
                      <a:pt x="502" y="73"/>
                    </a:lnTo>
                    <a:lnTo>
                      <a:pt x="508" y="73"/>
                    </a:lnTo>
                    <a:lnTo>
                      <a:pt x="508" y="79"/>
                    </a:lnTo>
                    <a:lnTo>
                      <a:pt x="502" y="79"/>
                    </a:lnTo>
                    <a:close/>
                    <a:moveTo>
                      <a:pt x="502" y="67"/>
                    </a:moveTo>
                    <a:lnTo>
                      <a:pt x="502" y="61"/>
                    </a:lnTo>
                    <a:lnTo>
                      <a:pt x="508" y="61"/>
                    </a:lnTo>
                    <a:lnTo>
                      <a:pt x="508" y="67"/>
                    </a:lnTo>
                    <a:lnTo>
                      <a:pt x="502" y="67"/>
                    </a:lnTo>
                    <a:close/>
                    <a:moveTo>
                      <a:pt x="502" y="55"/>
                    </a:moveTo>
                    <a:lnTo>
                      <a:pt x="502" y="49"/>
                    </a:lnTo>
                    <a:lnTo>
                      <a:pt x="508" y="49"/>
                    </a:lnTo>
                    <a:lnTo>
                      <a:pt x="508" y="55"/>
                    </a:lnTo>
                    <a:lnTo>
                      <a:pt x="502" y="55"/>
                    </a:lnTo>
                    <a:close/>
                    <a:moveTo>
                      <a:pt x="502" y="43"/>
                    </a:moveTo>
                    <a:lnTo>
                      <a:pt x="502" y="37"/>
                    </a:lnTo>
                    <a:lnTo>
                      <a:pt x="508" y="37"/>
                    </a:lnTo>
                    <a:lnTo>
                      <a:pt x="508" y="43"/>
                    </a:lnTo>
                    <a:lnTo>
                      <a:pt x="502" y="43"/>
                    </a:lnTo>
                    <a:close/>
                    <a:moveTo>
                      <a:pt x="502" y="31"/>
                    </a:moveTo>
                    <a:lnTo>
                      <a:pt x="502" y="25"/>
                    </a:lnTo>
                    <a:lnTo>
                      <a:pt x="508" y="25"/>
                    </a:lnTo>
                    <a:lnTo>
                      <a:pt x="508" y="31"/>
                    </a:lnTo>
                    <a:lnTo>
                      <a:pt x="502" y="31"/>
                    </a:lnTo>
                    <a:close/>
                    <a:moveTo>
                      <a:pt x="502" y="19"/>
                    </a:moveTo>
                    <a:lnTo>
                      <a:pt x="502" y="13"/>
                    </a:lnTo>
                    <a:lnTo>
                      <a:pt x="508" y="13"/>
                    </a:lnTo>
                    <a:lnTo>
                      <a:pt x="508" y="19"/>
                    </a:lnTo>
                    <a:lnTo>
                      <a:pt x="502" y="19"/>
                    </a:lnTo>
                    <a:close/>
                    <a:moveTo>
                      <a:pt x="502" y="7"/>
                    </a:moveTo>
                    <a:lnTo>
                      <a:pt x="502" y="3"/>
                    </a:lnTo>
                    <a:lnTo>
                      <a:pt x="508" y="3"/>
                    </a:lnTo>
                    <a:lnTo>
                      <a:pt x="508" y="7"/>
                    </a:lnTo>
                    <a:lnTo>
                      <a:pt x="502" y="7"/>
                    </a:lnTo>
                    <a:close/>
                  </a:path>
                </a:pathLst>
              </a:custGeom>
              <a:solidFill>
                <a:srgbClr val="666699"/>
              </a:solidFill>
              <a:ln w="4763" cap="flat">
                <a:solidFill>
                  <a:srgbClr val="666699"/>
                </a:solidFill>
                <a:prstDash val="solid"/>
                <a:bevel/>
                <a:headEnd/>
                <a:tailEnd/>
              </a:ln>
            </p:spPr>
            <p:txBody>
              <a:bodyPr/>
              <a:lstStyle/>
              <a:p>
                <a:endParaRPr lang="fr-CA"/>
              </a:p>
            </p:txBody>
          </p:sp>
        </p:grpSp>
        <p:sp>
          <p:nvSpPr>
            <p:cNvPr id="370712" name="Rectangle 24"/>
            <p:cNvSpPr>
              <a:spLocks noChangeArrowheads="1"/>
            </p:cNvSpPr>
            <p:nvPr/>
          </p:nvSpPr>
          <p:spPr bwMode="auto">
            <a:xfrm>
              <a:off x="4300" y="3080"/>
              <a:ext cx="420" cy="154"/>
            </a:xfrm>
            <a:prstGeom prst="rect">
              <a:avLst/>
            </a:prstGeom>
            <a:noFill/>
            <a:ln w="9525">
              <a:noFill/>
              <a:miter lim="800000"/>
              <a:headEnd/>
              <a:tailEnd/>
            </a:ln>
          </p:spPr>
          <p:txBody>
            <a:bodyPr wrap="none" lIns="0" tIns="0" rIns="0" bIns="0">
              <a:spAutoFit/>
            </a:bodyPr>
            <a:lstStyle/>
            <a:p>
              <a:r>
                <a:rPr lang="fr-FR" sz="800">
                  <a:solidFill>
                    <a:srgbClr val="FFFFFF"/>
                  </a:solidFill>
                  <a:latin typeface="Times New Roman" pitchFamily="18" charset="0"/>
                </a:rPr>
                <a:t>Développement </a:t>
              </a:r>
            </a:p>
            <a:p>
              <a:r>
                <a:rPr lang="fr-FR" sz="800">
                  <a:solidFill>
                    <a:srgbClr val="FFFFFF"/>
                  </a:solidFill>
                  <a:latin typeface="Times New Roman" pitchFamily="18" charset="0"/>
                </a:rPr>
                <a:t>des solutions</a:t>
              </a:r>
              <a:endParaRPr lang="fr-FR"/>
            </a:p>
          </p:txBody>
        </p:sp>
        <p:grpSp>
          <p:nvGrpSpPr>
            <p:cNvPr id="370713" name="Group 25"/>
            <p:cNvGrpSpPr>
              <a:grpSpLocks/>
            </p:cNvGrpSpPr>
            <p:nvPr/>
          </p:nvGrpSpPr>
          <p:grpSpPr bwMode="auto">
            <a:xfrm>
              <a:off x="4793" y="3008"/>
              <a:ext cx="507" cy="280"/>
              <a:chOff x="4793" y="3008"/>
              <a:chExt cx="507" cy="280"/>
            </a:xfrm>
          </p:grpSpPr>
          <p:sp>
            <p:nvSpPr>
              <p:cNvPr id="370714" name="Rectangle 26"/>
              <p:cNvSpPr>
                <a:spLocks noChangeArrowheads="1"/>
              </p:cNvSpPr>
              <p:nvPr/>
            </p:nvSpPr>
            <p:spPr bwMode="auto">
              <a:xfrm>
                <a:off x="4796" y="3011"/>
                <a:ext cx="501" cy="274"/>
              </a:xfrm>
              <a:prstGeom prst="rect">
                <a:avLst/>
              </a:prstGeom>
              <a:solidFill>
                <a:srgbClr val="3366FF"/>
              </a:solidFill>
              <a:ln w="9525">
                <a:noFill/>
                <a:miter lim="800000"/>
                <a:headEnd/>
                <a:tailEnd/>
              </a:ln>
            </p:spPr>
            <p:txBody>
              <a:bodyPr/>
              <a:lstStyle/>
              <a:p>
                <a:endParaRPr lang="fr-CA"/>
              </a:p>
            </p:txBody>
          </p:sp>
          <p:sp>
            <p:nvSpPr>
              <p:cNvPr id="370715" name="Freeform 27"/>
              <p:cNvSpPr>
                <a:spLocks noEditPoints="1"/>
              </p:cNvSpPr>
              <p:nvPr/>
            </p:nvSpPr>
            <p:spPr bwMode="auto">
              <a:xfrm>
                <a:off x="4793" y="3008"/>
                <a:ext cx="507" cy="280"/>
              </a:xfrm>
              <a:custGeom>
                <a:avLst/>
                <a:gdLst/>
                <a:ahLst/>
                <a:cxnLst>
                  <a:cxn ang="0">
                    <a:pos x="480" y="6"/>
                  </a:cxn>
                  <a:cxn ang="0">
                    <a:pos x="450" y="6"/>
                  </a:cxn>
                  <a:cxn ang="0">
                    <a:pos x="426" y="0"/>
                  </a:cxn>
                  <a:cxn ang="0">
                    <a:pos x="408" y="0"/>
                  </a:cxn>
                  <a:cxn ang="0">
                    <a:pos x="384" y="6"/>
                  </a:cxn>
                  <a:cxn ang="0">
                    <a:pos x="348" y="6"/>
                  </a:cxn>
                  <a:cxn ang="0">
                    <a:pos x="318" y="6"/>
                  </a:cxn>
                  <a:cxn ang="0">
                    <a:pos x="294" y="0"/>
                  </a:cxn>
                  <a:cxn ang="0">
                    <a:pos x="276" y="0"/>
                  </a:cxn>
                  <a:cxn ang="0">
                    <a:pos x="252" y="6"/>
                  </a:cxn>
                  <a:cxn ang="0">
                    <a:pos x="216" y="6"/>
                  </a:cxn>
                  <a:cxn ang="0">
                    <a:pos x="186" y="6"/>
                  </a:cxn>
                  <a:cxn ang="0">
                    <a:pos x="162" y="0"/>
                  </a:cxn>
                  <a:cxn ang="0">
                    <a:pos x="144" y="0"/>
                  </a:cxn>
                  <a:cxn ang="0">
                    <a:pos x="120" y="6"/>
                  </a:cxn>
                  <a:cxn ang="0">
                    <a:pos x="84" y="6"/>
                  </a:cxn>
                  <a:cxn ang="0">
                    <a:pos x="54" y="6"/>
                  </a:cxn>
                  <a:cxn ang="0">
                    <a:pos x="30" y="0"/>
                  </a:cxn>
                  <a:cxn ang="0">
                    <a:pos x="12" y="0"/>
                  </a:cxn>
                  <a:cxn ang="0">
                    <a:pos x="6" y="18"/>
                  </a:cxn>
                  <a:cxn ang="0">
                    <a:pos x="6" y="54"/>
                  </a:cxn>
                  <a:cxn ang="0">
                    <a:pos x="6" y="84"/>
                  </a:cxn>
                  <a:cxn ang="0">
                    <a:pos x="0" y="108"/>
                  </a:cxn>
                  <a:cxn ang="0">
                    <a:pos x="0" y="126"/>
                  </a:cxn>
                  <a:cxn ang="0">
                    <a:pos x="6" y="150"/>
                  </a:cxn>
                  <a:cxn ang="0">
                    <a:pos x="6" y="186"/>
                  </a:cxn>
                  <a:cxn ang="0">
                    <a:pos x="6" y="216"/>
                  </a:cxn>
                  <a:cxn ang="0">
                    <a:pos x="0" y="240"/>
                  </a:cxn>
                  <a:cxn ang="0">
                    <a:pos x="0" y="258"/>
                  </a:cxn>
                  <a:cxn ang="0">
                    <a:pos x="8" y="274"/>
                  </a:cxn>
                  <a:cxn ang="0">
                    <a:pos x="44" y="274"/>
                  </a:cxn>
                  <a:cxn ang="0">
                    <a:pos x="74" y="274"/>
                  </a:cxn>
                  <a:cxn ang="0">
                    <a:pos x="98" y="280"/>
                  </a:cxn>
                  <a:cxn ang="0">
                    <a:pos x="116" y="280"/>
                  </a:cxn>
                  <a:cxn ang="0">
                    <a:pos x="140" y="274"/>
                  </a:cxn>
                  <a:cxn ang="0">
                    <a:pos x="176" y="274"/>
                  </a:cxn>
                  <a:cxn ang="0">
                    <a:pos x="206" y="274"/>
                  </a:cxn>
                  <a:cxn ang="0">
                    <a:pos x="230" y="280"/>
                  </a:cxn>
                  <a:cxn ang="0">
                    <a:pos x="248" y="280"/>
                  </a:cxn>
                  <a:cxn ang="0">
                    <a:pos x="272" y="274"/>
                  </a:cxn>
                  <a:cxn ang="0">
                    <a:pos x="308" y="274"/>
                  </a:cxn>
                  <a:cxn ang="0">
                    <a:pos x="338" y="274"/>
                  </a:cxn>
                  <a:cxn ang="0">
                    <a:pos x="362" y="280"/>
                  </a:cxn>
                  <a:cxn ang="0">
                    <a:pos x="380" y="280"/>
                  </a:cxn>
                  <a:cxn ang="0">
                    <a:pos x="404" y="274"/>
                  </a:cxn>
                  <a:cxn ang="0">
                    <a:pos x="440" y="274"/>
                  </a:cxn>
                  <a:cxn ang="0">
                    <a:pos x="470" y="274"/>
                  </a:cxn>
                  <a:cxn ang="0">
                    <a:pos x="494" y="280"/>
                  </a:cxn>
                  <a:cxn ang="0">
                    <a:pos x="501" y="269"/>
                  </a:cxn>
                  <a:cxn ang="0">
                    <a:pos x="501" y="239"/>
                  </a:cxn>
                  <a:cxn ang="0">
                    <a:pos x="507" y="215"/>
                  </a:cxn>
                  <a:cxn ang="0">
                    <a:pos x="507" y="197"/>
                  </a:cxn>
                  <a:cxn ang="0">
                    <a:pos x="501" y="173"/>
                  </a:cxn>
                  <a:cxn ang="0">
                    <a:pos x="501" y="137"/>
                  </a:cxn>
                  <a:cxn ang="0">
                    <a:pos x="501" y="107"/>
                  </a:cxn>
                  <a:cxn ang="0">
                    <a:pos x="507" y="83"/>
                  </a:cxn>
                  <a:cxn ang="0">
                    <a:pos x="507" y="65"/>
                  </a:cxn>
                  <a:cxn ang="0">
                    <a:pos x="501" y="41"/>
                  </a:cxn>
                  <a:cxn ang="0">
                    <a:pos x="501" y="5"/>
                  </a:cxn>
                </a:cxnLst>
                <a:rect l="0" t="0" r="r" b="b"/>
                <a:pathLst>
                  <a:path w="507" h="280">
                    <a:moveTo>
                      <a:pt x="504" y="6"/>
                    </a:moveTo>
                    <a:lnTo>
                      <a:pt x="498" y="6"/>
                    </a:lnTo>
                    <a:lnTo>
                      <a:pt x="498" y="0"/>
                    </a:lnTo>
                    <a:lnTo>
                      <a:pt x="504" y="0"/>
                    </a:lnTo>
                    <a:lnTo>
                      <a:pt x="504" y="6"/>
                    </a:lnTo>
                    <a:close/>
                    <a:moveTo>
                      <a:pt x="492" y="6"/>
                    </a:moveTo>
                    <a:lnTo>
                      <a:pt x="486" y="6"/>
                    </a:lnTo>
                    <a:lnTo>
                      <a:pt x="486" y="0"/>
                    </a:lnTo>
                    <a:lnTo>
                      <a:pt x="492" y="0"/>
                    </a:lnTo>
                    <a:lnTo>
                      <a:pt x="492" y="6"/>
                    </a:lnTo>
                    <a:close/>
                    <a:moveTo>
                      <a:pt x="480" y="6"/>
                    </a:moveTo>
                    <a:lnTo>
                      <a:pt x="474" y="6"/>
                    </a:lnTo>
                    <a:lnTo>
                      <a:pt x="474" y="0"/>
                    </a:lnTo>
                    <a:lnTo>
                      <a:pt x="480" y="0"/>
                    </a:lnTo>
                    <a:lnTo>
                      <a:pt x="480" y="6"/>
                    </a:lnTo>
                    <a:close/>
                    <a:moveTo>
                      <a:pt x="468" y="6"/>
                    </a:moveTo>
                    <a:lnTo>
                      <a:pt x="462" y="6"/>
                    </a:lnTo>
                    <a:lnTo>
                      <a:pt x="462" y="0"/>
                    </a:lnTo>
                    <a:lnTo>
                      <a:pt x="468" y="0"/>
                    </a:lnTo>
                    <a:lnTo>
                      <a:pt x="468" y="6"/>
                    </a:lnTo>
                    <a:close/>
                    <a:moveTo>
                      <a:pt x="456" y="6"/>
                    </a:moveTo>
                    <a:lnTo>
                      <a:pt x="450" y="6"/>
                    </a:lnTo>
                    <a:lnTo>
                      <a:pt x="450" y="0"/>
                    </a:lnTo>
                    <a:lnTo>
                      <a:pt x="456" y="0"/>
                    </a:lnTo>
                    <a:lnTo>
                      <a:pt x="456" y="6"/>
                    </a:lnTo>
                    <a:close/>
                    <a:moveTo>
                      <a:pt x="444" y="6"/>
                    </a:moveTo>
                    <a:lnTo>
                      <a:pt x="438" y="6"/>
                    </a:lnTo>
                    <a:lnTo>
                      <a:pt x="438" y="0"/>
                    </a:lnTo>
                    <a:lnTo>
                      <a:pt x="444" y="0"/>
                    </a:lnTo>
                    <a:lnTo>
                      <a:pt x="444" y="6"/>
                    </a:lnTo>
                    <a:close/>
                    <a:moveTo>
                      <a:pt x="432" y="6"/>
                    </a:moveTo>
                    <a:lnTo>
                      <a:pt x="426" y="6"/>
                    </a:lnTo>
                    <a:lnTo>
                      <a:pt x="426" y="0"/>
                    </a:lnTo>
                    <a:lnTo>
                      <a:pt x="432" y="0"/>
                    </a:lnTo>
                    <a:lnTo>
                      <a:pt x="432" y="6"/>
                    </a:lnTo>
                    <a:close/>
                    <a:moveTo>
                      <a:pt x="420" y="6"/>
                    </a:moveTo>
                    <a:lnTo>
                      <a:pt x="414" y="6"/>
                    </a:lnTo>
                    <a:lnTo>
                      <a:pt x="414" y="0"/>
                    </a:lnTo>
                    <a:lnTo>
                      <a:pt x="420" y="0"/>
                    </a:lnTo>
                    <a:lnTo>
                      <a:pt x="420" y="6"/>
                    </a:lnTo>
                    <a:close/>
                    <a:moveTo>
                      <a:pt x="408" y="6"/>
                    </a:moveTo>
                    <a:lnTo>
                      <a:pt x="402" y="6"/>
                    </a:lnTo>
                    <a:lnTo>
                      <a:pt x="402" y="0"/>
                    </a:lnTo>
                    <a:lnTo>
                      <a:pt x="408" y="0"/>
                    </a:lnTo>
                    <a:lnTo>
                      <a:pt x="408" y="6"/>
                    </a:lnTo>
                    <a:close/>
                    <a:moveTo>
                      <a:pt x="396" y="6"/>
                    </a:moveTo>
                    <a:lnTo>
                      <a:pt x="390" y="6"/>
                    </a:lnTo>
                    <a:lnTo>
                      <a:pt x="390" y="0"/>
                    </a:lnTo>
                    <a:lnTo>
                      <a:pt x="396" y="0"/>
                    </a:lnTo>
                    <a:lnTo>
                      <a:pt x="396" y="6"/>
                    </a:lnTo>
                    <a:close/>
                    <a:moveTo>
                      <a:pt x="384" y="6"/>
                    </a:moveTo>
                    <a:lnTo>
                      <a:pt x="378" y="6"/>
                    </a:lnTo>
                    <a:lnTo>
                      <a:pt x="378" y="0"/>
                    </a:lnTo>
                    <a:lnTo>
                      <a:pt x="384" y="0"/>
                    </a:lnTo>
                    <a:lnTo>
                      <a:pt x="384" y="6"/>
                    </a:lnTo>
                    <a:close/>
                    <a:moveTo>
                      <a:pt x="372" y="6"/>
                    </a:moveTo>
                    <a:lnTo>
                      <a:pt x="366" y="6"/>
                    </a:lnTo>
                    <a:lnTo>
                      <a:pt x="366" y="0"/>
                    </a:lnTo>
                    <a:lnTo>
                      <a:pt x="372" y="0"/>
                    </a:lnTo>
                    <a:lnTo>
                      <a:pt x="372" y="6"/>
                    </a:lnTo>
                    <a:close/>
                    <a:moveTo>
                      <a:pt x="360" y="6"/>
                    </a:moveTo>
                    <a:lnTo>
                      <a:pt x="354" y="6"/>
                    </a:lnTo>
                    <a:lnTo>
                      <a:pt x="354" y="0"/>
                    </a:lnTo>
                    <a:lnTo>
                      <a:pt x="360" y="0"/>
                    </a:lnTo>
                    <a:lnTo>
                      <a:pt x="360" y="6"/>
                    </a:lnTo>
                    <a:close/>
                    <a:moveTo>
                      <a:pt x="348" y="6"/>
                    </a:moveTo>
                    <a:lnTo>
                      <a:pt x="342" y="6"/>
                    </a:lnTo>
                    <a:lnTo>
                      <a:pt x="342" y="0"/>
                    </a:lnTo>
                    <a:lnTo>
                      <a:pt x="348" y="0"/>
                    </a:lnTo>
                    <a:lnTo>
                      <a:pt x="348" y="6"/>
                    </a:lnTo>
                    <a:close/>
                    <a:moveTo>
                      <a:pt x="336" y="6"/>
                    </a:moveTo>
                    <a:lnTo>
                      <a:pt x="330" y="6"/>
                    </a:lnTo>
                    <a:lnTo>
                      <a:pt x="330" y="0"/>
                    </a:lnTo>
                    <a:lnTo>
                      <a:pt x="336" y="0"/>
                    </a:lnTo>
                    <a:lnTo>
                      <a:pt x="336" y="6"/>
                    </a:lnTo>
                    <a:close/>
                    <a:moveTo>
                      <a:pt x="324" y="6"/>
                    </a:moveTo>
                    <a:lnTo>
                      <a:pt x="318" y="6"/>
                    </a:lnTo>
                    <a:lnTo>
                      <a:pt x="318" y="0"/>
                    </a:lnTo>
                    <a:lnTo>
                      <a:pt x="324" y="0"/>
                    </a:lnTo>
                    <a:lnTo>
                      <a:pt x="324" y="6"/>
                    </a:lnTo>
                    <a:close/>
                    <a:moveTo>
                      <a:pt x="312" y="6"/>
                    </a:moveTo>
                    <a:lnTo>
                      <a:pt x="306" y="6"/>
                    </a:lnTo>
                    <a:lnTo>
                      <a:pt x="306" y="0"/>
                    </a:lnTo>
                    <a:lnTo>
                      <a:pt x="312" y="0"/>
                    </a:lnTo>
                    <a:lnTo>
                      <a:pt x="312" y="6"/>
                    </a:lnTo>
                    <a:close/>
                    <a:moveTo>
                      <a:pt x="300" y="6"/>
                    </a:moveTo>
                    <a:lnTo>
                      <a:pt x="294" y="6"/>
                    </a:lnTo>
                    <a:lnTo>
                      <a:pt x="294" y="0"/>
                    </a:lnTo>
                    <a:lnTo>
                      <a:pt x="300" y="0"/>
                    </a:lnTo>
                    <a:lnTo>
                      <a:pt x="300" y="6"/>
                    </a:lnTo>
                    <a:close/>
                    <a:moveTo>
                      <a:pt x="288" y="6"/>
                    </a:moveTo>
                    <a:lnTo>
                      <a:pt x="282" y="6"/>
                    </a:lnTo>
                    <a:lnTo>
                      <a:pt x="282" y="0"/>
                    </a:lnTo>
                    <a:lnTo>
                      <a:pt x="288" y="0"/>
                    </a:lnTo>
                    <a:lnTo>
                      <a:pt x="288" y="6"/>
                    </a:lnTo>
                    <a:close/>
                    <a:moveTo>
                      <a:pt x="276" y="6"/>
                    </a:moveTo>
                    <a:lnTo>
                      <a:pt x="270" y="6"/>
                    </a:lnTo>
                    <a:lnTo>
                      <a:pt x="270" y="0"/>
                    </a:lnTo>
                    <a:lnTo>
                      <a:pt x="276" y="0"/>
                    </a:lnTo>
                    <a:lnTo>
                      <a:pt x="276" y="6"/>
                    </a:lnTo>
                    <a:close/>
                    <a:moveTo>
                      <a:pt x="264" y="6"/>
                    </a:moveTo>
                    <a:lnTo>
                      <a:pt x="258" y="6"/>
                    </a:lnTo>
                    <a:lnTo>
                      <a:pt x="258" y="0"/>
                    </a:lnTo>
                    <a:lnTo>
                      <a:pt x="264" y="0"/>
                    </a:lnTo>
                    <a:lnTo>
                      <a:pt x="264" y="6"/>
                    </a:lnTo>
                    <a:close/>
                    <a:moveTo>
                      <a:pt x="252" y="6"/>
                    </a:moveTo>
                    <a:lnTo>
                      <a:pt x="246" y="6"/>
                    </a:lnTo>
                    <a:lnTo>
                      <a:pt x="246" y="0"/>
                    </a:lnTo>
                    <a:lnTo>
                      <a:pt x="252" y="0"/>
                    </a:lnTo>
                    <a:lnTo>
                      <a:pt x="252" y="6"/>
                    </a:lnTo>
                    <a:close/>
                    <a:moveTo>
                      <a:pt x="240" y="6"/>
                    </a:moveTo>
                    <a:lnTo>
                      <a:pt x="234" y="6"/>
                    </a:lnTo>
                    <a:lnTo>
                      <a:pt x="234" y="0"/>
                    </a:lnTo>
                    <a:lnTo>
                      <a:pt x="240" y="0"/>
                    </a:lnTo>
                    <a:lnTo>
                      <a:pt x="240" y="6"/>
                    </a:lnTo>
                    <a:close/>
                    <a:moveTo>
                      <a:pt x="228" y="6"/>
                    </a:moveTo>
                    <a:lnTo>
                      <a:pt x="222" y="6"/>
                    </a:lnTo>
                    <a:lnTo>
                      <a:pt x="222" y="0"/>
                    </a:lnTo>
                    <a:lnTo>
                      <a:pt x="228" y="0"/>
                    </a:lnTo>
                    <a:lnTo>
                      <a:pt x="228" y="6"/>
                    </a:lnTo>
                    <a:close/>
                    <a:moveTo>
                      <a:pt x="216" y="6"/>
                    </a:moveTo>
                    <a:lnTo>
                      <a:pt x="210" y="6"/>
                    </a:lnTo>
                    <a:lnTo>
                      <a:pt x="210" y="0"/>
                    </a:lnTo>
                    <a:lnTo>
                      <a:pt x="216" y="0"/>
                    </a:lnTo>
                    <a:lnTo>
                      <a:pt x="216" y="6"/>
                    </a:lnTo>
                    <a:close/>
                    <a:moveTo>
                      <a:pt x="204" y="6"/>
                    </a:moveTo>
                    <a:lnTo>
                      <a:pt x="198" y="6"/>
                    </a:lnTo>
                    <a:lnTo>
                      <a:pt x="198" y="0"/>
                    </a:lnTo>
                    <a:lnTo>
                      <a:pt x="204" y="0"/>
                    </a:lnTo>
                    <a:lnTo>
                      <a:pt x="204" y="6"/>
                    </a:lnTo>
                    <a:close/>
                    <a:moveTo>
                      <a:pt x="192" y="6"/>
                    </a:moveTo>
                    <a:lnTo>
                      <a:pt x="186" y="6"/>
                    </a:lnTo>
                    <a:lnTo>
                      <a:pt x="186" y="0"/>
                    </a:lnTo>
                    <a:lnTo>
                      <a:pt x="192" y="0"/>
                    </a:lnTo>
                    <a:lnTo>
                      <a:pt x="192" y="6"/>
                    </a:lnTo>
                    <a:close/>
                    <a:moveTo>
                      <a:pt x="180" y="6"/>
                    </a:moveTo>
                    <a:lnTo>
                      <a:pt x="174" y="6"/>
                    </a:lnTo>
                    <a:lnTo>
                      <a:pt x="174" y="0"/>
                    </a:lnTo>
                    <a:lnTo>
                      <a:pt x="180" y="0"/>
                    </a:lnTo>
                    <a:lnTo>
                      <a:pt x="180" y="6"/>
                    </a:lnTo>
                    <a:close/>
                    <a:moveTo>
                      <a:pt x="168" y="6"/>
                    </a:moveTo>
                    <a:lnTo>
                      <a:pt x="162" y="6"/>
                    </a:lnTo>
                    <a:lnTo>
                      <a:pt x="162" y="0"/>
                    </a:lnTo>
                    <a:lnTo>
                      <a:pt x="168" y="0"/>
                    </a:lnTo>
                    <a:lnTo>
                      <a:pt x="168" y="6"/>
                    </a:lnTo>
                    <a:close/>
                    <a:moveTo>
                      <a:pt x="156" y="6"/>
                    </a:moveTo>
                    <a:lnTo>
                      <a:pt x="150" y="6"/>
                    </a:lnTo>
                    <a:lnTo>
                      <a:pt x="150" y="0"/>
                    </a:lnTo>
                    <a:lnTo>
                      <a:pt x="156" y="0"/>
                    </a:lnTo>
                    <a:lnTo>
                      <a:pt x="156" y="6"/>
                    </a:lnTo>
                    <a:close/>
                    <a:moveTo>
                      <a:pt x="144" y="6"/>
                    </a:moveTo>
                    <a:lnTo>
                      <a:pt x="138" y="6"/>
                    </a:lnTo>
                    <a:lnTo>
                      <a:pt x="138" y="0"/>
                    </a:lnTo>
                    <a:lnTo>
                      <a:pt x="144" y="0"/>
                    </a:lnTo>
                    <a:lnTo>
                      <a:pt x="144" y="6"/>
                    </a:lnTo>
                    <a:close/>
                    <a:moveTo>
                      <a:pt x="132" y="6"/>
                    </a:moveTo>
                    <a:lnTo>
                      <a:pt x="126" y="6"/>
                    </a:lnTo>
                    <a:lnTo>
                      <a:pt x="126" y="0"/>
                    </a:lnTo>
                    <a:lnTo>
                      <a:pt x="132" y="0"/>
                    </a:lnTo>
                    <a:lnTo>
                      <a:pt x="132" y="6"/>
                    </a:lnTo>
                    <a:close/>
                    <a:moveTo>
                      <a:pt x="120" y="6"/>
                    </a:moveTo>
                    <a:lnTo>
                      <a:pt x="114" y="6"/>
                    </a:lnTo>
                    <a:lnTo>
                      <a:pt x="114" y="0"/>
                    </a:lnTo>
                    <a:lnTo>
                      <a:pt x="120" y="0"/>
                    </a:lnTo>
                    <a:lnTo>
                      <a:pt x="120" y="6"/>
                    </a:lnTo>
                    <a:close/>
                    <a:moveTo>
                      <a:pt x="108" y="6"/>
                    </a:moveTo>
                    <a:lnTo>
                      <a:pt x="102" y="6"/>
                    </a:lnTo>
                    <a:lnTo>
                      <a:pt x="102" y="0"/>
                    </a:lnTo>
                    <a:lnTo>
                      <a:pt x="108" y="0"/>
                    </a:lnTo>
                    <a:lnTo>
                      <a:pt x="108" y="6"/>
                    </a:lnTo>
                    <a:close/>
                    <a:moveTo>
                      <a:pt x="96" y="6"/>
                    </a:moveTo>
                    <a:lnTo>
                      <a:pt x="90" y="6"/>
                    </a:lnTo>
                    <a:lnTo>
                      <a:pt x="90" y="0"/>
                    </a:lnTo>
                    <a:lnTo>
                      <a:pt x="96" y="0"/>
                    </a:lnTo>
                    <a:lnTo>
                      <a:pt x="96" y="6"/>
                    </a:lnTo>
                    <a:close/>
                    <a:moveTo>
                      <a:pt x="84" y="6"/>
                    </a:moveTo>
                    <a:lnTo>
                      <a:pt x="78" y="6"/>
                    </a:lnTo>
                    <a:lnTo>
                      <a:pt x="78" y="0"/>
                    </a:lnTo>
                    <a:lnTo>
                      <a:pt x="84" y="0"/>
                    </a:lnTo>
                    <a:lnTo>
                      <a:pt x="84" y="6"/>
                    </a:lnTo>
                    <a:close/>
                    <a:moveTo>
                      <a:pt x="72" y="6"/>
                    </a:moveTo>
                    <a:lnTo>
                      <a:pt x="66" y="6"/>
                    </a:lnTo>
                    <a:lnTo>
                      <a:pt x="66" y="0"/>
                    </a:lnTo>
                    <a:lnTo>
                      <a:pt x="72" y="0"/>
                    </a:lnTo>
                    <a:lnTo>
                      <a:pt x="72" y="6"/>
                    </a:lnTo>
                    <a:close/>
                    <a:moveTo>
                      <a:pt x="60" y="6"/>
                    </a:moveTo>
                    <a:lnTo>
                      <a:pt x="54" y="6"/>
                    </a:lnTo>
                    <a:lnTo>
                      <a:pt x="54" y="0"/>
                    </a:lnTo>
                    <a:lnTo>
                      <a:pt x="60" y="0"/>
                    </a:lnTo>
                    <a:lnTo>
                      <a:pt x="60" y="6"/>
                    </a:lnTo>
                    <a:close/>
                    <a:moveTo>
                      <a:pt x="48" y="6"/>
                    </a:moveTo>
                    <a:lnTo>
                      <a:pt x="42" y="6"/>
                    </a:lnTo>
                    <a:lnTo>
                      <a:pt x="42" y="0"/>
                    </a:lnTo>
                    <a:lnTo>
                      <a:pt x="48" y="0"/>
                    </a:lnTo>
                    <a:lnTo>
                      <a:pt x="48" y="6"/>
                    </a:lnTo>
                    <a:close/>
                    <a:moveTo>
                      <a:pt x="36" y="6"/>
                    </a:moveTo>
                    <a:lnTo>
                      <a:pt x="30" y="6"/>
                    </a:lnTo>
                    <a:lnTo>
                      <a:pt x="30" y="0"/>
                    </a:lnTo>
                    <a:lnTo>
                      <a:pt x="36" y="0"/>
                    </a:lnTo>
                    <a:lnTo>
                      <a:pt x="36" y="6"/>
                    </a:lnTo>
                    <a:close/>
                    <a:moveTo>
                      <a:pt x="24" y="6"/>
                    </a:moveTo>
                    <a:lnTo>
                      <a:pt x="18" y="6"/>
                    </a:lnTo>
                    <a:lnTo>
                      <a:pt x="18" y="0"/>
                    </a:lnTo>
                    <a:lnTo>
                      <a:pt x="24" y="0"/>
                    </a:lnTo>
                    <a:lnTo>
                      <a:pt x="24" y="6"/>
                    </a:lnTo>
                    <a:close/>
                    <a:moveTo>
                      <a:pt x="12" y="6"/>
                    </a:moveTo>
                    <a:lnTo>
                      <a:pt x="6" y="6"/>
                    </a:lnTo>
                    <a:lnTo>
                      <a:pt x="6" y="0"/>
                    </a:lnTo>
                    <a:lnTo>
                      <a:pt x="12" y="0"/>
                    </a:lnTo>
                    <a:lnTo>
                      <a:pt x="12" y="6"/>
                    </a:lnTo>
                    <a:close/>
                    <a:moveTo>
                      <a:pt x="6" y="6"/>
                    </a:moveTo>
                    <a:lnTo>
                      <a:pt x="6" y="12"/>
                    </a:lnTo>
                    <a:lnTo>
                      <a:pt x="0" y="12"/>
                    </a:lnTo>
                    <a:lnTo>
                      <a:pt x="0" y="6"/>
                    </a:lnTo>
                    <a:lnTo>
                      <a:pt x="6" y="6"/>
                    </a:lnTo>
                    <a:close/>
                    <a:moveTo>
                      <a:pt x="6" y="18"/>
                    </a:moveTo>
                    <a:lnTo>
                      <a:pt x="6" y="24"/>
                    </a:lnTo>
                    <a:lnTo>
                      <a:pt x="0" y="24"/>
                    </a:lnTo>
                    <a:lnTo>
                      <a:pt x="0" y="18"/>
                    </a:lnTo>
                    <a:lnTo>
                      <a:pt x="6" y="18"/>
                    </a:lnTo>
                    <a:close/>
                    <a:moveTo>
                      <a:pt x="6" y="30"/>
                    </a:moveTo>
                    <a:lnTo>
                      <a:pt x="6" y="36"/>
                    </a:lnTo>
                    <a:lnTo>
                      <a:pt x="0" y="36"/>
                    </a:lnTo>
                    <a:lnTo>
                      <a:pt x="0" y="30"/>
                    </a:lnTo>
                    <a:lnTo>
                      <a:pt x="6" y="30"/>
                    </a:lnTo>
                    <a:close/>
                    <a:moveTo>
                      <a:pt x="6" y="42"/>
                    </a:moveTo>
                    <a:lnTo>
                      <a:pt x="6" y="48"/>
                    </a:lnTo>
                    <a:lnTo>
                      <a:pt x="0" y="48"/>
                    </a:lnTo>
                    <a:lnTo>
                      <a:pt x="0" y="42"/>
                    </a:lnTo>
                    <a:lnTo>
                      <a:pt x="6" y="42"/>
                    </a:lnTo>
                    <a:close/>
                    <a:moveTo>
                      <a:pt x="6" y="54"/>
                    </a:moveTo>
                    <a:lnTo>
                      <a:pt x="6" y="60"/>
                    </a:lnTo>
                    <a:lnTo>
                      <a:pt x="0" y="60"/>
                    </a:lnTo>
                    <a:lnTo>
                      <a:pt x="0" y="54"/>
                    </a:lnTo>
                    <a:lnTo>
                      <a:pt x="6" y="54"/>
                    </a:lnTo>
                    <a:close/>
                    <a:moveTo>
                      <a:pt x="6" y="66"/>
                    </a:moveTo>
                    <a:lnTo>
                      <a:pt x="6" y="72"/>
                    </a:lnTo>
                    <a:lnTo>
                      <a:pt x="0" y="72"/>
                    </a:lnTo>
                    <a:lnTo>
                      <a:pt x="0" y="66"/>
                    </a:lnTo>
                    <a:lnTo>
                      <a:pt x="6" y="66"/>
                    </a:lnTo>
                    <a:close/>
                    <a:moveTo>
                      <a:pt x="6" y="78"/>
                    </a:moveTo>
                    <a:lnTo>
                      <a:pt x="6" y="84"/>
                    </a:lnTo>
                    <a:lnTo>
                      <a:pt x="0" y="84"/>
                    </a:lnTo>
                    <a:lnTo>
                      <a:pt x="0" y="78"/>
                    </a:lnTo>
                    <a:lnTo>
                      <a:pt x="6" y="78"/>
                    </a:lnTo>
                    <a:close/>
                    <a:moveTo>
                      <a:pt x="6" y="90"/>
                    </a:moveTo>
                    <a:lnTo>
                      <a:pt x="6" y="96"/>
                    </a:lnTo>
                    <a:lnTo>
                      <a:pt x="0" y="96"/>
                    </a:lnTo>
                    <a:lnTo>
                      <a:pt x="0" y="90"/>
                    </a:lnTo>
                    <a:lnTo>
                      <a:pt x="6" y="90"/>
                    </a:lnTo>
                    <a:close/>
                    <a:moveTo>
                      <a:pt x="6" y="102"/>
                    </a:moveTo>
                    <a:lnTo>
                      <a:pt x="6" y="108"/>
                    </a:lnTo>
                    <a:lnTo>
                      <a:pt x="0" y="108"/>
                    </a:lnTo>
                    <a:lnTo>
                      <a:pt x="0" y="102"/>
                    </a:lnTo>
                    <a:lnTo>
                      <a:pt x="6" y="102"/>
                    </a:lnTo>
                    <a:close/>
                    <a:moveTo>
                      <a:pt x="6" y="114"/>
                    </a:moveTo>
                    <a:lnTo>
                      <a:pt x="6" y="120"/>
                    </a:lnTo>
                    <a:lnTo>
                      <a:pt x="0" y="120"/>
                    </a:lnTo>
                    <a:lnTo>
                      <a:pt x="0" y="114"/>
                    </a:lnTo>
                    <a:lnTo>
                      <a:pt x="6" y="114"/>
                    </a:lnTo>
                    <a:close/>
                    <a:moveTo>
                      <a:pt x="6" y="126"/>
                    </a:moveTo>
                    <a:lnTo>
                      <a:pt x="6" y="132"/>
                    </a:lnTo>
                    <a:lnTo>
                      <a:pt x="0" y="132"/>
                    </a:lnTo>
                    <a:lnTo>
                      <a:pt x="0" y="126"/>
                    </a:lnTo>
                    <a:lnTo>
                      <a:pt x="6" y="126"/>
                    </a:lnTo>
                    <a:close/>
                    <a:moveTo>
                      <a:pt x="6" y="138"/>
                    </a:moveTo>
                    <a:lnTo>
                      <a:pt x="6" y="144"/>
                    </a:lnTo>
                    <a:lnTo>
                      <a:pt x="0" y="144"/>
                    </a:lnTo>
                    <a:lnTo>
                      <a:pt x="0" y="138"/>
                    </a:lnTo>
                    <a:lnTo>
                      <a:pt x="6" y="138"/>
                    </a:lnTo>
                    <a:close/>
                    <a:moveTo>
                      <a:pt x="6" y="150"/>
                    </a:moveTo>
                    <a:lnTo>
                      <a:pt x="6" y="156"/>
                    </a:lnTo>
                    <a:lnTo>
                      <a:pt x="0" y="156"/>
                    </a:lnTo>
                    <a:lnTo>
                      <a:pt x="0" y="150"/>
                    </a:lnTo>
                    <a:lnTo>
                      <a:pt x="6" y="150"/>
                    </a:lnTo>
                    <a:close/>
                    <a:moveTo>
                      <a:pt x="6" y="162"/>
                    </a:moveTo>
                    <a:lnTo>
                      <a:pt x="6" y="168"/>
                    </a:lnTo>
                    <a:lnTo>
                      <a:pt x="0" y="168"/>
                    </a:lnTo>
                    <a:lnTo>
                      <a:pt x="0" y="162"/>
                    </a:lnTo>
                    <a:lnTo>
                      <a:pt x="6" y="162"/>
                    </a:lnTo>
                    <a:close/>
                    <a:moveTo>
                      <a:pt x="6" y="174"/>
                    </a:moveTo>
                    <a:lnTo>
                      <a:pt x="6" y="180"/>
                    </a:lnTo>
                    <a:lnTo>
                      <a:pt x="0" y="180"/>
                    </a:lnTo>
                    <a:lnTo>
                      <a:pt x="0" y="174"/>
                    </a:lnTo>
                    <a:lnTo>
                      <a:pt x="6" y="174"/>
                    </a:lnTo>
                    <a:close/>
                    <a:moveTo>
                      <a:pt x="6" y="186"/>
                    </a:moveTo>
                    <a:lnTo>
                      <a:pt x="6" y="192"/>
                    </a:lnTo>
                    <a:lnTo>
                      <a:pt x="0" y="192"/>
                    </a:lnTo>
                    <a:lnTo>
                      <a:pt x="0" y="186"/>
                    </a:lnTo>
                    <a:lnTo>
                      <a:pt x="6" y="186"/>
                    </a:lnTo>
                    <a:close/>
                    <a:moveTo>
                      <a:pt x="6" y="198"/>
                    </a:moveTo>
                    <a:lnTo>
                      <a:pt x="6" y="204"/>
                    </a:lnTo>
                    <a:lnTo>
                      <a:pt x="0" y="204"/>
                    </a:lnTo>
                    <a:lnTo>
                      <a:pt x="0" y="198"/>
                    </a:lnTo>
                    <a:lnTo>
                      <a:pt x="6" y="198"/>
                    </a:lnTo>
                    <a:close/>
                    <a:moveTo>
                      <a:pt x="6" y="210"/>
                    </a:moveTo>
                    <a:lnTo>
                      <a:pt x="6" y="216"/>
                    </a:lnTo>
                    <a:lnTo>
                      <a:pt x="0" y="216"/>
                    </a:lnTo>
                    <a:lnTo>
                      <a:pt x="0" y="210"/>
                    </a:lnTo>
                    <a:lnTo>
                      <a:pt x="6" y="210"/>
                    </a:lnTo>
                    <a:close/>
                    <a:moveTo>
                      <a:pt x="6" y="222"/>
                    </a:moveTo>
                    <a:lnTo>
                      <a:pt x="6" y="228"/>
                    </a:lnTo>
                    <a:lnTo>
                      <a:pt x="0" y="228"/>
                    </a:lnTo>
                    <a:lnTo>
                      <a:pt x="0" y="222"/>
                    </a:lnTo>
                    <a:lnTo>
                      <a:pt x="6" y="222"/>
                    </a:lnTo>
                    <a:close/>
                    <a:moveTo>
                      <a:pt x="6" y="234"/>
                    </a:moveTo>
                    <a:lnTo>
                      <a:pt x="6" y="240"/>
                    </a:lnTo>
                    <a:lnTo>
                      <a:pt x="0" y="240"/>
                    </a:lnTo>
                    <a:lnTo>
                      <a:pt x="0" y="234"/>
                    </a:lnTo>
                    <a:lnTo>
                      <a:pt x="6" y="234"/>
                    </a:lnTo>
                    <a:close/>
                    <a:moveTo>
                      <a:pt x="6" y="246"/>
                    </a:moveTo>
                    <a:lnTo>
                      <a:pt x="6" y="252"/>
                    </a:lnTo>
                    <a:lnTo>
                      <a:pt x="0" y="252"/>
                    </a:lnTo>
                    <a:lnTo>
                      <a:pt x="0" y="246"/>
                    </a:lnTo>
                    <a:lnTo>
                      <a:pt x="6" y="246"/>
                    </a:lnTo>
                    <a:close/>
                    <a:moveTo>
                      <a:pt x="6" y="258"/>
                    </a:moveTo>
                    <a:lnTo>
                      <a:pt x="6" y="264"/>
                    </a:lnTo>
                    <a:lnTo>
                      <a:pt x="0" y="264"/>
                    </a:lnTo>
                    <a:lnTo>
                      <a:pt x="0" y="258"/>
                    </a:lnTo>
                    <a:lnTo>
                      <a:pt x="6" y="258"/>
                    </a:lnTo>
                    <a:close/>
                    <a:moveTo>
                      <a:pt x="6" y="270"/>
                    </a:moveTo>
                    <a:lnTo>
                      <a:pt x="6" y="276"/>
                    </a:lnTo>
                    <a:lnTo>
                      <a:pt x="0" y="276"/>
                    </a:lnTo>
                    <a:lnTo>
                      <a:pt x="0" y="270"/>
                    </a:lnTo>
                    <a:lnTo>
                      <a:pt x="6" y="270"/>
                    </a:lnTo>
                    <a:close/>
                    <a:moveTo>
                      <a:pt x="8" y="274"/>
                    </a:moveTo>
                    <a:lnTo>
                      <a:pt x="14" y="274"/>
                    </a:lnTo>
                    <a:lnTo>
                      <a:pt x="14" y="280"/>
                    </a:lnTo>
                    <a:lnTo>
                      <a:pt x="8" y="280"/>
                    </a:lnTo>
                    <a:lnTo>
                      <a:pt x="8" y="274"/>
                    </a:lnTo>
                    <a:close/>
                    <a:moveTo>
                      <a:pt x="20" y="274"/>
                    </a:moveTo>
                    <a:lnTo>
                      <a:pt x="26" y="274"/>
                    </a:lnTo>
                    <a:lnTo>
                      <a:pt x="26" y="280"/>
                    </a:lnTo>
                    <a:lnTo>
                      <a:pt x="20" y="280"/>
                    </a:lnTo>
                    <a:lnTo>
                      <a:pt x="20" y="274"/>
                    </a:lnTo>
                    <a:close/>
                    <a:moveTo>
                      <a:pt x="32" y="274"/>
                    </a:moveTo>
                    <a:lnTo>
                      <a:pt x="38" y="274"/>
                    </a:lnTo>
                    <a:lnTo>
                      <a:pt x="38" y="280"/>
                    </a:lnTo>
                    <a:lnTo>
                      <a:pt x="32" y="280"/>
                    </a:lnTo>
                    <a:lnTo>
                      <a:pt x="32" y="274"/>
                    </a:lnTo>
                    <a:close/>
                    <a:moveTo>
                      <a:pt x="44" y="274"/>
                    </a:moveTo>
                    <a:lnTo>
                      <a:pt x="50" y="274"/>
                    </a:lnTo>
                    <a:lnTo>
                      <a:pt x="50" y="280"/>
                    </a:lnTo>
                    <a:lnTo>
                      <a:pt x="44" y="280"/>
                    </a:lnTo>
                    <a:lnTo>
                      <a:pt x="44" y="274"/>
                    </a:lnTo>
                    <a:close/>
                    <a:moveTo>
                      <a:pt x="56" y="274"/>
                    </a:moveTo>
                    <a:lnTo>
                      <a:pt x="62" y="274"/>
                    </a:lnTo>
                    <a:lnTo>
                      <a:pt x="62" y="280"/>
                    </a:lnTo>
                    <a:lnTo>
                      <a:pt x="56" y="280"/>
                    </a:lnTo>
                    <a:lnTo>
                      <a:pt x="56" y="274"/>
                    </a:lnTo>
                    <a:close/>
                    <a:moveTo>
                      <a:pt x="68" y="274"/>
                    </a:moveTo>
                    <a:lnTo>
                      <a:pt x="74" y="274"/>
                    </a:lnTo>
                    <a:lnTo>
                      <a:pt x="74" y="280"/>
                    </a:lnTo>
                    <a:lnTo>
                      <a:pt x="68" y="280"/>
                    </a:lnTo>
                    <a:lnTo>
                      <a:pt x="68" y="274"/>
                    </a:lnTo>
                    <a:close/>
                    <a:moveTo>
                      <a:pt x="80" y="274"/>
                    </a:moveTo>
                    <a:lnTo>
                      <a:pt x="86" y="274"/>
                    </a:lnTo>
                    <a:lnTo>
                      <a:pt x="86" y="280"/>
                    </a:lnTo>
                    <a:lnTo>
                      <a:pt x="80" y="280"/>
                    </a:lnTo>
                    <a:lnTo>
                      <a:pt x="80" y="274"/>
                    </a:lnTo>
                    <a:close/>
                    <a:moveTo>
                      <a:pt x="92" y="274"/>
                    </a:moveTo>
                    <a:lnTo>
                      <a:pt x="98" y="274"/>
                    </a:lnTo>
                    <a:lnTo>
                      <a:pt x="98" y="280"/>
                    </a:lnTo>
                    <a:lnTo>
                      <a:pt x="92" y="280"/>
                    </a:lnTo>
                    <a:lnTo>
                      <a:pt x="92" y="274"/>
                    </a:lnTo>
                    <a:close/>
                    <a:moveTo>
                      <a:pt x="104" y="274"/>
                    </a:moveTo>
                    <a:lnTo>
                      <a:pt x="110" y="274"/>
                    </a:lnTo>
                    <a:lnTo>
                      <a:pt x="110" y="280"/>
                    </a:lnTo>
                    <a:lnTo>
                      <a:pt x="104" y="280"/>
                    </a:lnTo>
                    <a:lnTo>
                      <a:pt x="104" y="274"/>
                    </a:lnTo>
                    <a:close/>
                    <a:moveTo>
                      <a:pt x="116" y="274"/>
                    </a:moveTo>
                    <a:lnTo>
                      <a:pt x="122" y="274"/>
                    </a:lnTo>
                    <a:lnTo>
                      <a:pt x="122" y="280"/>
                    </a:lnTo>
                    <a:lnTo>
                      <a:pt x="116" y="280"/>
                    </a:lnTo>
                    <a:lnTo>
                      <a:pt x="116" y="274"/>
                    </a:lnTo>
                    <a:close/>
                    <a:moveTo>
                      <a:pt x="128" y="274"/>
                    </a:moveTo>
                    <a:lnTo>
                      <a:pt x="134" y="274"/>
                    </a:lnTo>
                    <a:lnTo>
                      <a:pt x="134" y="280"/>
                    </a:lnTo>
                    <a:lnTo>
                      <a:pt x="128" y="280"/>
                    </a:lnTo>
                    <a:lnTo>
                      <a:pt x="128" y="274"/>
                    </a:lnTo>
                    <a:close/>
                    <a:moveTo>
                      <a:pt x="140" y="274"/>
                    </a:moveTo>
                    <a:lnTo>
                      <a:pt x="146" y="274"/>
                    </a:lnTo>
                    <a:lnTo>
                      <a:pt x="146" y="280"/>
                    </a:lnTo>
                    <a:lnTo>
                      <a:pt x="140" y="280"/>
                    </a:lnTo>
                    <a:lnTo>
                      <a:pt x="140" y="274"/>
                    </a:lnTo>
                    <a:close/>
                    <a:moveTo>
                      <a:pt x="152" y="274"/>
                    </a:moveTo>
                    <a:lnTo>
                      <a:pt x="158" y="274"/>
                    </a:lnTo>
                    <a:lnTo>
                      <a:pt x="158" y="280"/>
                    </a:lnTo>
                    <a:lnTo>
                      <a:pt x="152" y="280"/>
                    </a:lnTo>
                    <a:lnTo>
                      <a:pt x="152" y="274"/>
                    </a:lnTo>
                    <a:close/>
                    <a:moveTo>
                      <a:pt x="164" y="274"/>
                    </a:moveTo>
                    <a:lnTo>
                      <a:pt x="170" y="274"/>
                    </a:lnTo>
                    <a:lnTo>
                      <a:pt x="170" y="280"/>
                    </a:lnTo>
                    <a:lnTo>
                      <a:pt x="164" y="280"/>
                    </a:lnTo>
                    <a:lnTo>
                      <a:pt x="164" y="274"/>
                    </a:lnTo>
                    <a:close/>
                    <a:moveTo>
                      <a:pt x="176" y="274"/>
                    </a:moveTo>
                    <a:lnTo>
                      <a:pt x="182" y="274"/>
                    </a:lnTo>
                    <a:lnTo>
                      <a:pt x="182" y="280"/>
                    </a:lnTo>
                    <a:lnTo>
                      <a:pt x="176" y="280"/>
                    </a:lnTo>
                    <a:lnTo>
                      <a:pt x="176" y="274"/>
                    </a:lnTo>
                    <a:close/>
                    <a:moveTo>
                      <a:pt x="188" y="274"/>
                    </a:moveTo>
                    <a:lnTo>
                      <a:pt x="194" y="274"/>
                    </a:lnTo>
                    <a:lnTo>
                      <a:pt x="194" y="280"/>
                    </a:lnTo>
                    <a:lnTo>
                      <a:pt x="188" y="280"/>
                    </a:lnTo>
                    <a:lnTo>
                      <a:pt x="188" y="274"/>
                    </a:lnTo>
                    <a:close/>
                    <a:moveTo>
                      <a:pt x="200" y="274"/>
                    </a:moveTo>
                    <a:lnTo>
                      <a:pt x="206" y="274"/>
                    </a:lnTo>
                    <a:lnTo>
                      <a:pt x="206" y="280"/>
                    </a:lnTo>
                    <a:lnTo>
                      <a:pt x="200" y="280"/>
                    </a:lnTo>
                    <a:lnTo>
                      <a:pt x="200" y="274"/>
                    </a:lnTo>
                    <a:close/>
                    <a:moveTo>
                      <a:pt x="212" y="274"/>
                    </a:moveTo>
                    <a:lnTo>
                      <a:pt x="218" y="274"/>
                    </a:lnTo>
                    <a:lnTo>
                      <a:pt x="218" y="280"/>
                    </a:lnTo>
                    <a:lnTo>
                      <a:pt x="212" y="280"/>
                    </a:lnTo>
                    <a:lnTo>
                      <a:pt x="212" y="274"/>
                    </a:lnTo>
                    <a:close/>
                    <a:moveTo>
                      <a:pt x="224" y="274"/>
                    </a:moveTo>
                    <a:lnTo>
                      <a:pt x="230" y="274"/>
                    </a:lnTo>
                    <a:lnTo>
                      <a:pt x="230" y="280"/>
                    </a:lnTo>
                    <a:lnTo>
                      <a:pt x="224" y="280"/>
                    </a:lnTo>
                    <a:lnTo>
                      <a:pt x="224" y="274"/>
                    </a:lnTo>
                    <a:close/>
                    <a:moveTo>
                      <a:pt x="236" y="274"/>
                    </a:moveTo>
                    <a:lnTo>
                      <a:pt x="242" y="274"/>
                    </a:lnTo>
                    <a:lnTo>
                      <a:pt x="242" y="280"/>
                    </a:lnTo>
                    <a:lnTo>
                      <a:pt x="236" y="280"/>
                    </a:lnTo>
                    <a:lnTo>
                      <a:pt x="236" y="274"/>
                    </a:lnTo>
                    <a:close/>
                    <a:moveTo>
                      <a:pt x="248" y="274"/>
                    </a:moveTo>
                    <a:lnTo>
                      <a:pt x="254" y="274"/>
                    </a:lnTo>
                    <a:lnTo>
                      <a:pt x="254" y="280"/>
                    </a:lnTo>
                    <a:lnTo>
                      <a:pt x="248" y="280"/>
                    </a:lnTo>
                    <a:lnTo>
                      <a:pt x="248" y="274"/>
                    </a:lnTo>
                    <a:close/>
                    <a:moveTo>
                      <a:pt x="260" y="274"/>
                    </a:moveTo>
                    <a:lnTo>
                      <a:pt x="266" y="274"/>
                    </a:lnTo>
                    <a:lnTo>
                      <a:pt x="266" y="280"/>
                    </a:lnTo>
                    <a:lnTo>
                      <a:pt x="260" y="280"/>
                    </a:lnTo>
                    <a:lnTo>
                      <a:pt x="260" y="274"/>
                    </a:lnTo>
                    <a:close/>
                    <a:moveTo>
                      <a:pt x="272" y="274"/>
                    </a:moveTo>
                    <a:lnTo>
                      <a:pt x="278" y="274"/>
                    </a:lnTo>
                    <a:lnTo>
                      <a:pt x="278" y="280"/>
                    </a:lnTo>
                    <a:lnTo>
                      <a:pt x="272" y="280"/>
                    </a:lnTo>
                    <a:lnTo>
                      <a:pt x="272" y="274"/>
                    </a:lnTo>
                    <a:close/>
                    <a:moveTo>
                      <a:pt x="284" y="274"/>
                    </a:moveTo>
                    <a:lnTo>
                      <a:pt x="290" y="274"/>
                    </a:lnTo>
                    <a:lnTo>
                      <a:pt x="290" y="280"/>
                    </a:lnTo>
                    <a:lnTo>
                      <a:pt x="284" y="280"/>
                    </a:lnTo>
                    <a:lnTo>
                      <a:pt x="284" y="274"/>
                    </a:lnTo>
                    <a:close/>
                    <a:moveTo>
                      <a:pt x="296" y="274"/>
                    </a:moveTo>
                    <a:lnTo>
                      <a:pt x="302" y="274"/>
                    </a:lnTo>
                    <a:lnTo>
                      <a:pt x="302" y="280"/>
                    </a:lnTo>
                    <a:lnTo>
                      <a:pt x="296" y="280"/>
                    </a:lnTo>
                    <a:lnTo>
                      <a:pt x="296" y="274"/>
                    </a:lnTo>
                    <a:close/>
                    <a:moveTo>
                      <a:pt x="308" y="274"/>
                    </a:moveTo>
                    <a:lnTo>
                      <a:pt x="314" y="274"/>
                    </a:lnTo>
                    <a:lnTo>
                      <a:pt x="314" y="280"/>
                    </a:lnTo>
                    <a:lnTo>
                      <a:pt x="308" y="280"/>
                    </a:lnTo>
                    <a:lnTo>
                      <a:pt x="308" y="274"/>
                    </a:lnTo>
                    <a:close/>
                    <a:moveTo>
                      <a:pt x="320" y="274"/>
                    </a:moveTo>
                    <a:lnTo>
                      <a:pt x="326" y="274"/>
                    </a:lnTo>
                    <a:lnTo>
                      <a:pt x="326" y="280"/>
                    </a:lnTo>
                    <a:lnTo>
                      <a:pt x="320" y="280"/>
                    </a:lnTo>
                    <a:lnTo>
                      <a:pt x="320" y="274"/>
                    </a:lnTo>
                    <a:close/>
                    <a:moveTo>
                      <a:pt x="332" y="274"/>
                    </a:moveTo>
                    <a:lnTo>
                      <a:pt x="338" y="274"/>
                    </a:lnTo>
                    <a:lnTo>
                      <a:pt x="338" y="280"/>
                    </a:lnTo>
                    <a:lnTo>
                      <a:pt x="332" y="280"/>
                    </a:lnTo>
                    <a:lnTo>
                      <a:pt x="332" y="274"/>
                    </a:lnTo>
                    <a:close/>
                    <a:moveTo>
                      <a:pt x="344" y="274"/>
                    </a:moveTo>
                    <a:lnTo>
                      <a:pt x="350" y="274"/>
                    </a:lnTo>
                    <a:lnTo>
                      <a:pt x="350" y="280"/>
                    </a:lnTo>
                    <a:lnTo>
                      <a:pt x="344" y="280"/>
                    </a:lnTo>
                    <a:lnTo>
                      <a:pt x="344" y="274"/>
                    </a:lnTo>
                    <a:close/>
                    <a:moveTo>
                      <a:pt x="356" y="274"/>
                    </a:moveTo>
                    <a:lnTo>
                      <a:pt x="362" y="274"/>
                    </a:lnTo>
                    <a:lnTo>
                      <a:pt x="362" y="280"/>
                    </a:lnTo>
                    <a:lnTo>
                      <a:pt x="356" y="280"/>
                    </a:lnTo>
                    <a:lnTo>
                      <a:pt x="356" y="274"/>
                    </a:lnTo>
                    <a:close/>
                    <a:moveTo>
                      <a:pt x="368" y="274"/>
                    </a:moveTo>
                    <a:lnTo>
                      <a:pt x="374" y="274"/>
                    </a:lnTo>
                    <a:lnTo>
                      <a:pt x="374" y="280"/>
                    </a:lnTo>
                    <a:lnTo>
                      <a:pt x="368" y="280"/>
                    </a:lnTo>
                    <a:lnTo>
                      <a:pt x="368" y="274"/>
                    </a:lnTo>
                    <a:close/>
                    <a:moveTo>
                      <a:pt x="380" y="274"/>
                    </a:moveTo>
                    <a:lnTo>
                      <a:pt x="386" y="274"/>
                    </a:lnTo>
                    <a:lnTo>
                      <a:pt x="386" y="280"/>
                    </a:lnTo>
                    <a:lnTo>
                      <a:pt x="380" y="280"/>
                    </a:lnTo>
                    <a:lnTo>
                      <a:pt x="380" y="274"/>
                    </a:lnTo>
                    <a:close/>
                    <a:moveTo>
                      <a:pt x="392" y="274"/>
                    </a:moveTo>
                    <a:lnTo>
                      <a:pt x="398" y="274"/>
                    </a:lnTo>
                    <a:lnTo>
                      <a:pt x="398" y="280"/>
                    </a:lnTo>
                    <a:lnTo>
                      <a:pt x="392" y="280"/>
                    </a:lnTo>
                    <a:lnTo>
                      <a:pt x="392" y="274"/>
                    </a:lnTo>
                    <a:close/>
                    <a:moveTo>
                      <a:pt x="404" y="274"/>
                    </a:moveTo>
                    <a:lnTo>
                      <a:pt x="410" y="274"/>
                    </a:lnTo>
                    <a:lnTo>
                      <a:pt x="410" y="280"/>
                    </a:lnTo>
                    <a:lnTo>
                      <a:pt x="404" y="280"/>
                    </a:lnTo>
                    <a:lnTo>
                      <a:pt x="404" y="274"/>
                    </a:lnTo>
                    <a:close/>
                    <a:moveTo>
                      <a:pt x="416" y="274"/>
                    </a:moveTo>
                    <a:lnTo>
                      <a:pt x="422" y="274"/>
                    </a:lnTo>
                    <a:lnTo>
                      <a:pt x="422" y="280"/>
                    </a:lnTo>
                    <a:lnTo>
                      <a:pt x="416" y="280"/>
                    </a:lnTo>
                    <a:lnTo>
                      <a:pt x="416" y="274"/>
                    </a:lnTo>
                    <a:close/>
                    <a:moveTo>
                      <a:pt x="428" y="274"/>
                    </a:moveTo>
                    <a:lnTo>
                      <a:pt x="434" y="274"/>
                    </a:lnTo>
                    <a:lnTo>
                      <a:pt x="434" y="280"/>
                    </a:lnTo>
                    <a:lnTo>
                      <a:pt x="428" y="280"/>
                    </a:lnTo>
                    <a:lnTo>
                      <a:pt x="428" y="274"/>
                    </a:lnTo>
                    <a:close/>
                    <a:moveTo>
                      <a:pt x="440" y="274"/>
                    </a:moveTo>
                    <a:lnTo>
                      <a:pt x="446" y="274"/>
                    </a:lnTo>
                    <a:lnTo>
                      <a:pt x="446" y="280"/>
                    </a:lnTo>
                    <a:lnTo>
                      <a:pt x="440" y="280"/>
                    </a:lnTo>
                    <a:lnTo>
                      <a:pt x="440" y="274"/>
                    </a:lnTo>
                    <a:close/>
                    <a:moveTo>
                      <a:pt x="452" y="274"/>
                    </a:moveTo>
                    <a:lnTo>
                      <a:pt x="458" y="274"/>
                    </a:lnTo>
                    <a:lnTo>
                      <a:pt x="458" y="280"/>
                    </a:lnTo>
                    <a:lnTo>
                      <a:pt x="452" y="280"/>
                    </a:lnTo>
                    <a:lnTo>
                      <a:pt x="452" y="274"/>
                    </a:lnTo>
                    <a:close/>
                    <a:moveTo>
                      <a:pt x="464" y="274"/>
                    </a:moveTo>
                    <a:lnTo>
                      <a:pt x="470" y="274"/>
                    </a:lnTo>
                    <a:lnTo>
                      <a:pt x="470" y="280"/>
                    </a:lnTo>
                    <a:lnTo>
                      <a:pt x="464" y="280"/>
                    </a:lnTo>
                    <a:lnTo>
                      <a:pt x="464" y="274"/>
                    </a:lnTo>
                    <a:close/>
                    <a:moveTo>
                      <a:pt x="476" y="274"/>
                    </a:moveTo>
                    <a:lnTo>
                      <a:pt x="482" y="274"/>
                    </a:lnTo>
                    <a:lnTo>
                      <a:pt x="482" y="280"/>
                    </a:lnTo>
                    <a:lnTo>
                      <a:pt x="476" y="280"/>
                    </a:lnTo>
                    <a:lnTo>
                      <a:pt x="476" y="274"/>
                    </a:lnTo>
                    <a:close/>
                    <a:moveTo>
                      <a:pt x="488" y="274"/>
                    </a:moveTo>
                    <a:lnTo>
                      <a:pt x="494" y="274"/>
                    </a:lnTo>
                    <a:lnTo>
                      <a:pt x="494" y="280"/>
                    </a:lnTo>
                    <a:lnTo>
                      <a:pt x="488" y="280"/>
                    </a:lnTo>
                    <a:lnTo>
                      <a:pt x="488" y="274"/>
                    </a:lnTo>
                    <a:close/>
                    <a:moveTo>
                      <a:pt x="500" y="274"/>
                    </a:moveTo>
                    <a:lnTo>
                      <a:pt x="504" y="274"/>
                    </a:lnTo>
                    <a:lnTo>
                      <a:pt x="501" y="277"/>
                    </a:lnTo>
                    <a:lnTo>
                      <a:pt x="501" y="275"/>
                    </a:lnTo>
                    <a:lnTo>
                      <a:pt x="507" y="275"/>
                    </a:lnTo>
                    <a:lnTo>
                      <a:pt x="507" y="280"/>
                    </a:lnTo>
                    <a:lnTo>
                      <a:pt x="500" y="280"/>
                    </a:lnTo>
                    <a:lnTo>
                      <a:pt x="500" y="274"/>
                    </a:lnTo>
                    <a:close/>
                    <a:moveTo>
                      <a:pt x="501" y="269"/>
                    </a:moveTo>
                    <a:lnTo>
                      <a:pt x="501" y="263"/>
                    </a:lnTo>
                    <a:lnTo>
                      <a:pt x="507" y="263"/>
                    </a:lnTo>
                    <a:lnTo>
                      <a:pt x="507" y="269"/>
                    </a:lnTo>
                    <a:lnTo>
                      <a:pt x="501" y="269"/>
                    </a:lnTo>
                    <a:close/>
                    <a:moveTo>
                      <a:pt x="501" y="257"/>
                    </a:moveTo>
                    <a:lnTo>
                      <a:pt x="501" y="251"/>
                    </a:lnTo>
                    <a:lnTo>
                      <a:pt x="507" y="251"/>
                    </a:lnTo>
                    <a:lnTo>
                      <a:pt x="507" y="257"/>
                    </a:lnTo>
                    <a:lnTo>
                      <a:pt x="501" y="257"/>
                    </a:lnTo>
                    <a:close/>
                    <a:moveTo>
                      <a:pt x="501" y="245"/>
                    </a:moveTo>
                    <a:lnTo>
                      <a:pt x="501" y="239"/>
                    </a:lnTo>
                    <a:lnTo>
                      <a:pt x="507" y="239"/>
                    </a:lnTo>
                    <a:lnTo>
                      <a:pt x="507" y="245"/>
                    </a:lnTo>
                    <a:lnTo>
                      <a:pt x="501" y="245"/>
                    </a:lnTo>
                    <a:close/>
                    <a:moveTo>
                      <a:pt x="501" y="233"/>
                    </a:moveTo>
                    <a:lnTo>
                      <a:pt x="501" y="227"/>
                    </a:lnTo>
                    <a:lnTo>
                      <a:pt x="507" y="227"/>
                    </a:lnTo>
                    <a:lnTo>
                      <a:pt x="507" y="233"/>
                    </a:lnTo>
                    <a:lnTo>
                      <a:pt x="501" y="233"/>
                    </a:lnTo>
                    <a:close/>
                    <a:moveTo>
                      <a:pt x="501" y="221"/>
                    </a:moveTo>
                    <a:lnTo>
                      <a:pt x="501" y="215"/>
                    </a:lnTo>
                    <a:lnTo>
                      <a:pt x="507" y="215"/>
                    </a:lnTo>
                    <a:lnTo>
                      <a:pt x="507" y="221"/>
                    </a:lnTo>
                    <a:lnTo>
                      <a:pt x="501" y="221"/>
                    </a:lnTo>
                    <a:close/>
                    <a:moveTo>
                      <a:pt x="501" y="209"/>
                    </a:moveTo>
                    <a:lnTo>
                      <a:pt x="501" y="203"/>
                    </a:lnTo>
                    <a:lnTo>
                      <a:pt x="507" y="203"/>
                    </a:lnTo>
                    <a:lnTo>
                      <a:pt x="507" y="209"/>
                    </a:lnTo>
                    <a:lnTo>
                      <a:pt x="501" y="209"/>
                    </a:lnTo>
                    <a:close/>
                    <a:moveTo>
                      <a:pt x="501" y="197"/>
                    </a:moveTo>
                    <a:lnTo>
                      <a:pt x="501" y="191"/>
                    </a:lnTo>
                    <a:lnTo>
                      <a:pt x="507" y="191"/>
                    </a:lnTo>
                    <a:lnTo>
                      <a:pt x="507" y="197"/>
                    </a:lnTo>
                    <a:lnTo>
                      <a:pt x="501" y="197"/>
                    </a:lnTo>
                    <a:close/>
                    <a:moveTo>
                      <a:pt x="501" y="185"/>
                    </a:moveTo>
                    <a:lnTo>
                      <a:pt x="501" y="179"/>
                    </a:lnTo>
                    <a:lnTo>
                      <a:pt x="507" y="179"/>
                    </a:lnTo>
                    <a:lnTo>
                      <a:pt x="507" y="185"/>
                    </a:lnTo>
                    <a:lnTo>
                      <a:pt x="501" y="185"/>
                    </a:lnTo>
                    <a:close/>
                    <a:moveTo>
                      <a:pt x="501" y="173"/>
                    </a:moveTo>
                    <a:lnTo>
                      <a:pt x="501" y="167"/>
                    </a:lnTo>
                    <a:lnTo>
                      <a:pt x="507" y="167"/>
                    </a:lnTo>
                    <a:lnTo>
                      <a:pt x="507" y="173"/>
                    </a:lnTo>
                    <a:lnTo>
                      <a:pt x="501" y="173"/>
                    </a:lnTo>
                    <a:close/>
                    <a:moveTo>
                      <a:pt x="501" y="161"/>
                    </a:moveTo>
                    <a:lnTo>
                      <a:pt x="501" y="155"/>
                    </a:lnTo>
                    <a:lnTo>
                      <a:pt x="507" y="155"/>
                    </a:lnTo>
                    <a:lnTo>
                      <a:pt x="507" y="161"/>
                    </a:lnTo>
                    <a:lnTo>
                      <a:pt x="501" y="161"/>
                    </a:lnTo>
                    <a:close/>
                    <a:moveTo>
                      <a:pt x="501" y="149"/>
                    </a:moveTo>
                    <a:lnTo>
                      <a:pt x="501" y="143"/>
                    </a:lnTo>
                    <a:lnTo>
                      <a:pt x="507" y="143"/>
                    </a:lnTo>
                    <a:lnTo>
                      <a:pt x="507" y="149"/>
                    </a:lnTo>
                    <a:lnTo>
                      <a:pt x="501" y="149"/>
                    </a:lnTo>
                    <a:close/>
                    <a:moveTo>
                      <a:pt x="501" y="137"/>
                    </a:moveTo>
                    <a:lnTo>
                      <a:pt x="501" y="131"/>
                    </a:lnTo>
                    <a:lnTo>
                      <a:pt x="507" y="131"/>
                    </a:lnTo>
                    <a:lnTo>
                      <a:pt x="507" y="137"/>
                    </a:lnTo>
                    <a:lnTo>
                      <a:pt x="501" y="137"/>
                    </a:lnTo>
                    <a:close/>
                    <a:moveTo>
                      <a:pt x="501" y="125"/>
                    </a:moveTo>
                    <a:lnTo>
                      <a:pt x="501" y="119"/>
                    </a:lnTo>
                    <a:lnTo>
                      <a:pt x="507" y="119"/>
                    </a:lnTo>
                    <a:lnTo>
                      <a:pt x="507" y="125"/>
                    </a:lnTo>
                    <a:lnTo>
                      <a:pt x="501" y="125"/>
                    </a:lnTo>
                    <a:close/>
                    <a:moveTo>
                      <a:pt x="501" y="113"/>
                    </a:moveTo>
                    <a:lnTo>
                      <a:pt x="501" y="107"/>
                    </a:lnTo>
                    <a:lnTo>
                      <a:pt x="507" y="107"/>
                    </a:lnTo>
                    <a:lnTo>
                      <a:pt x="507" y="113"/>
                    </a:lnTo>
                    <a:lnTo>
                      <a:pt x="501" y="113"/>
                    </a:lnTo>
                    <a:close/>
                    <a:moveTo>
                      <a:pt x="501" y="101"/>
                    </a:moveTo>
                    <a:lnTo>
                      <a:pt x="501" y="95"/>
                    </a:lnTo>
                    <a:lnTo>
                      <a:pt x="507" y="95"/>
                    </a:lnTo>
                    <a:lnTo>
                      <a:pt x="507" y="101"/>
                    </a:lnTo>
                    <a:lnTo>
                      <a:pt x="501" y="101"/>
                    </a:lnTo>
                    <a:close/>
                    <a:moveTo>
                      <a:pt x="501" y="89"/>
                    </a:moveTo>
                    <a:lnTo>
                      <a:pt x="501" y="83"/>
                    </a:lnTo>
                    <a:lnTo>
                      <a:pt x="507" y="83"/>
                    </a:lnTo>
                    <a:lnTo>
                      <a:pt x="507" y="89"/>
                    </a:lnTo>
                    <a:lnTo>
                      <a:pt x="501" y="89"/>
                    </a:lnTo>
                    <a:close/>
                    <a:moveTo>
                      <a:pt x="501" y="77"/>
                    </a:moveTo>
                    <a:lnTo>
                      <a:pt x="501" y="71"/>
                    </a:lnTo>
                    <a:lnTo>
                      <a:pt x="507" y="71"/>
                    </a:lnTo>
                    <a:lnTo>
                      <a:pt x="507" y="77"/>
                    </a:lnTo>
                    <a:lnTo>
                      <a:pt x="501" y="77"/>
                    </a:lnTo>
                    <a:close/>
                    <a:moveTo>
                      <a:pt x="501" y="65"/>
                    </a:moveTo>
                    <a:lnTo>
                      <a:pt x="501" y="59"/>
                    </a:lnTo>
                    <a:lnTo>
                      <a:pt x="507" y="59"/>
                    </a:lnTo>
                    <a:lnTo>
                      <a:pt x="507" y="65"/>
                    </a:lnTo>
                    <a:lnTo>
                      <a:pt x="501" y="65"/>
                    </a:lnTo>
                    <a:close/>
                    <a:moveTo>
                      <a:pt x="501" y="53"/>
                    </a:moveTo>
                    <a:lnTo>
                      <a:pt x="501" y="47"/>
                    </a:lnTo>
                    <a:lnTo>
                      <a:pt x="507" y="47"/>
                    </a:lnTo>
                    <a:lnTo>
                      <a:pt x="507" y="53"/>
                    </a:lnTo>
                    <a:lnTo>
                      <a:pt x="501" y="53"/>
                    </a:lnTo>
                    <a:close/>
                    <a:moveTo>
                      <a:pt x="501" y="41"/>
                    </a:moveTo>
                    <a:lnTo>
                      <a:pt x="501" y="35"/>
                    </a:lnTo>
                    <a:lnTo>
                      <a:pt x="507" y="35"/>
                    </a:lnTo>
                    <a:lnTo>
                      <a:pt x="507" y="41"/>
                    </a:lnTo>
                    <a:lnTo>
                      <a:pt x="501" y="41"/>
                    </a:lnTo>
                    <a:close/>
                    <a:moveTo>
                      <a:pt x="501" y="29"/>
                    </a:moveTo>
                    <a:lnTo>
                      <a:pt x="501" y="23"/>
                    </a:lnTo>
                    <a:lnTo>
                      <a:pt x="507" y="23"/>
                    </a:lnTo>
                    <a:lnTo>
                      <a:pt x="507" y="29"/>
                    </a:lnTo>
                    <a:lnTo>
                      <a:pt x="501" y="29"/>
                    </a:lnTo>
                    <a:close/>
                    <a:moveTo>
                      <a:pt x="501" y="17"/>
                    </a:moveTo>
                    <a:lnTo>
                      <a:pt x="501" y="11"/>
                    </a:lnTo>
                    <a:lnTo>
                      <a:pt x="507" y="11"/>
                    </a:lnTo>
                    <a:lnTo>
                      <a:pt x="507" y="17"/>
                    </a:lnTo>
                    <a:lnTo>
                      <a:pt x="501" y="17"/>
                    </a:lnTo>
                    <a:close/>
                    <a:moveTo>
                      <a:pt x="501" y="5"/>
                    </a:moveTo>
                    <a:lnTo>
                      <a:pt x="501" y="3"/>
                    </a:lnTo>
                    <a:lnTo>
                      <a:pt x="507" y="3"/>
                    </a:lnTo>
                    <a:lnTo>
                      <a:pt x="507" y="5"/>
                    </a:lnTo>
                    <a:lnTo>
                      <a:pt x="501" y="5"/>
                    </a:lnTo>
                    <a:close/>
                  </a:path>
                </a:pathLst>
              </a:custGeom>
              <a:solidFill>
                <a:srgbClr val="666699"/>
              </a:solidFill>
              <a:ln w="4763" cap="flat">
                <a:solidFill>
                  <a:srgbClr val="666699"/>
                </a:solidFill>
                <a:prstDash val="solid"/>
                <a:bevel/>
                <a:headEnd/>
                <a:tailEnd/>
              </a:ln>
            </p:spPr>
            <p:txBody>
              <a:bodyPr/>
              <a:lstStyle/>
              <a:p>
                <a:endParaRPr lang="fr-CA"/>
              </a:p>
            </p:txBody>
          </p:sp>
        </p:grpSp>
        <p:grpSp>
          <p:nvGrpSpPr>
            <p:cNvPr id="370716" name="Group 28"/>
            <p:cNvGrpSpPr>
              <a:grpSpLocks/>
            </p:cNvGrpSpPr>
            <p:nvPr/>
          </p:nvGrpSpPr>
          <p:grpSpPr bwMode="auto">
            <a:xfrm>
              <a:off x="3101" y="2501"/>
              <a:ext cx="810" cy="276"/>
              <a:chOff x="3101" y="2501"/>
              <a:chExt cx="810" cy="276"/>
            </a:xfrm>
          </p:grpSpPr>
          <p:sp>
            <p:nvSpPr>
              <p:cNvPr id="370717" name="Rectangle 29"/>
              <p:cNvSpPr>
                <a:spLocks noChangeArrowheads="1"/>
              </p:cNvSpPr>
              <p:nvPr/>
            </p:nvSpPr>
            <p:spPr bwMode="auto">
              <a:xfrm>
                <a:off x="3101" y="2501"/>
                <a:ext cx="810" cy="276"/>
              </a:xfrm>
              <a:prstGeom prst="rect">
                <a:avLst/>
              </a:prstGeom>
              <a:solidFill>
                <a:srgbClr val="3366FF"/>
              </a:solidFill>
              <a:ln w="9525">
                <a:noFill/>
                <a:miter lim="800000"/>
                <a:headEnd/>
                <a:tailEnd/>
              </a:ln>
            </p:spPr>
            <p:txBody>
              <a:bodyPr/>
              <a:lstStyle/>
              <a:p>
                <a:endParaRPr lang="fr-CA"/>
              </a:p>
            </p:txBody>
          </p:sp>
          <p:sp>
            <p:nvSpPr>
              <p:cNvPr id="370718" name="Rectangle 30"/>
              <p:cNvSpPr>
                <a:spLocks noChangeArrowheads="1"/>
              </p:cNvSpPr>
              <p:nvPr/>
            </p:nvSpPr>
            <p:spPr bwMode="auto">
              <a:xfrm>
                <a:off x="3101" y="2501"/>
                <a:ext cx="810" cy="276"/>
              </a:xfrm>
              <a:prstGeom prst="rect">
                <a:avLst/>
              </a:prstGeom>
              <a:noFill/>
              <a:ln w="9525" cap="rnd">
                <a:solidFill>
                  <a:srgbClr val="666699"/>
                </a:solidFill>
                <a:miter lim="800000"/>
                <a:headEnd/>
                <a:tailEnd/>
              </a:ln>
            </p:spPr>
            <p:txBody>
              <a:bodyPr/>
              <a:lstStyle/>
              <a:p>
                <a:endParaRPr lang="fr-CA"/>
              </a:p>
            </p:txBody>
          </p:sp>
        </p:grpSp>
        <p:sp>
          <p:nvSpPr>
            <p:cNvPr id="370719" name="Rectangle 31"/>
            <p:cNvSpPr>
              <a:spLocks noChangeArrowheads="1"/>
            </p:cNvSpPr>
            <p:nvPr/>
          </p:nvSpPr>
          <p:spPr bwMode="auto">
            <a:xfrm>
              <a:off x="3333" y="2614"/>
              <a:ext cx="363"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Données</a:t>
              </a:r>
              <a:endParaRPr lang="fr-FR"/>
            </a:p>
          </p:txBody>
        </p:sp>
        <p:sp>
          <p:nvSpPr>
            <p:cNvPr id="370720" name="Rectangle 32"/>
            <p:cNvSpPr>
              <a:spLocks noChangeArrowheads="1"/>
            </p:cNvSpPr>
            <p:nvPr/>
          </p:nvSpPr>
          <p:spPr bwMode="auto">
            <a:xfrm>
              <a:off x="3243" y="2523"/>
              <a:ext cx="520"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Architecture</a:t>
              </a:r>
              <a:endParaRPr lang="fr-FR"/>
            </a:p>
          </p:txBody>
        </p:sp>
        <p:grpSp>
          <p:nvGrpSpPr>
            <p:cNvPr id="370721" name="Group 33"/>
            <p:cNvGrpSpPr>
              <a:grpSpLocks/>
            </p:cNvGrpSpPr>
            <p:nvPr/>
          </p:nvGrpSpPr>
          <p:grpSpPr bwMode="auto">
            <a:xfrm>
              <a:off x="4027" y="2501"/>
              <a:ext cx="808" cy="276"/>
              <a:chOff x="4027" y="2501"/>
              <a:chExt cx="808" cy="276"/>
            </a:xfrm>
          </p:grpSpPr>
          <p:sp>
            <p:nvSpPr>
              <p:cNvPr id="370722" name="Rectangle 34"/>
              <p:cNvSpPr>
                <a:spLocks noChangeArrowheads="1"/>
              </p:cNvSpPr>
              <p:nvPr/>
            </p:nvSpPr>
            <p:spPr bwMode="auto">
              <a:xfrm>
                <a:off x="4027" y="2501"/>
                <a:ext cx="808" cy="276"/>
              </a:xfrm>
              <a:prstGeom prst="rect">
                <a:avLst/>
              </a:prstGeom>
              <a:solidFill>
                <a:srgbClr val="3366FF"/>
              </a:solidFill>
              <a:ln w="9525">
                <a:noFill/>
                <a:miter lim="800000"/>
                <a:headEnd/>
                <a:tailEnd/>
              </a:ln>
            </p:spPr>
            <p:txBody>
              <a:bodyPr/>
              <a:lstStyle/>
              <a:p>
                <a:endParaRPr lang="fr-CA"/>
              </a:p>
            </p:txBody>
          </p:sp>
          <p:sp>
            <p:nvSpPr>
              <p:cNvPr id="370723" name="Rectangle 35"/>
              <p:cNvSpPr>
                <a:spLocks noChangeArrowheads="1"/>
              </p:cNvSpPr>
              <p:nvPr/>
            </p:nvSpPr>
            <p:spPr bwMode="auto">
              <a:xfrm>
                <a:off x="4027" y="2501"/>
                <a:ext cx="808" cy="276"/>
              </a:xfrm>
              <a:prstGeom prst="rect">
                <a:avLst/>
              </a:prstGeom>
              <a:noFill/>
              <a:ln w="9525" cap="rnd">
                <a:solidFill>
                  <a:srgbClr val="666699"/>
                </a:solidFill>
                <a:miter lim="800000"/>
                <a:headEnd/>
                <a:tailEnd/>
              </a:ln>
            </p:spPr>
            <p:txBody>
              <a:bodyPr/>
              <a:lstStyle/>
              <a:p>
                <a:endParaRPr lang="fr-CA"/>
              </a:p>
            </p:txBody>
          </p:sp>
        </p:grpSp>
        <p:sp>
          <p:nvSpPr>
            <p:cNvPr id="370724" name="Rectangle 36"/>
            <p:cNvSpPr>
              <a:spLocks noChangeArrowheads="1"/>
            </p:cNvSpPr>
            <p:nvPr/>
          </p:nvSpPr>
          <p:spPr bwMode="auto">
            <a:xfrm>
              <a:off x="4150" y="2625"/>
              <a:ext cx="392"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Systèmes</a:t>
              </a:r>
              <a:endParaRPr lang="fr-FR"/>
            </a:p>
          </p:txBody>
        </p:sp>
        <p:sp>
          <p:nvSpPr>
            <p:cNvPr id="370725" name="Rectangle 37"/>
            <p:cNvSpPr>
              <a:spLocks noChangeArrowheads="1"/>
            </p:cNvSpPr>
            <p:nvPr/>
          </p:nvSpPr>
          <p:spPr bwMode="auto">
            <a:xfrm>
              <a:off x="4150" y="2387"/>
              <a:ext cx="520"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Architecture</a:t>
              </a:r>
              <a:endParaRPr lang="fr-FR"/>
            </a:p>
          </p:txBody>
        </p:sp>
        <p:grpSp>
          <p:nvGrpSpPr>
            <p:cNvPr id="370726" name="Group 38"/>
            <p:cNvGrpSpPr>
              <a:grpSpLocks/>
            </p:cNvGrpSpPr>
            <p:nvPr/>
          </p:nvGrpSpPr>
          <p:grpSpPr bwMode="auto">
            <a:xfrm>
              <a:off x="2601" y="1915"/>
              <a:ext cx="2735" cy="312"/>
              <a:chOff x="2601" y="1915"/>
              <a:chExt cx="2735" cy="312"/>
            </a:xfrm>
          </p:grpSpPr>
          <p:sp>
            <p:nvSpPr>
              <p:cNvPr id="370727" name="Rectangle 39"/>
              <p:cNvSpPr>
                <a:spLocks noChangeArrowheads="1"/>
              </p:cNvSpPr>
              <p:nvPr/>
            </p:nvSpPr>
            <p:spPr bwMode="auto">
              <a:xfrm>
                <a:off x="2601" y="1915"/>
                <a:ext cx="2735" cy="312"/>
              </a:xfrm>
              <a:prstGeom prst="rect">
                <a:avLst/>
              </a:prstGeom>
              <a:solidFill>
                <a:srgbClr val="C0C0C0"/>
              </a:solidFill>
              <a:ln w="9525">
                <a:noFill/>
                <a:miter lim="800000"/>
                <a:headEnd/>
                <a:tailEnd/>
              </a:ln>
            </p:spPr>
            <p:txBody>
              <a:bodyPr/>
              <a:lstStyle/>
              <a:p>
                <a:endParaRPr lang="fr-CA"/>
              </a:p>
            </p:txBody>
          </p:sp>
          <p:sp>
            <p:nvSpPr>
              <p:cNvPr id="370728" name="Rectangle 40"/>
              <p:cNvSpPr>
                <a:spLocks noChangeArrowheads="1"/>
              </p:cNvSpPr>
              <p:nvPr/>
            </p:nvSpPr>
            <p:spPr bwMode="auto">
              <a:xfrm>
                <a:off x="2601" y="1915"/>
                <a:ext cx="2735" cy="312"/>
              </a:xfrm>
              <a:prstGeom prst="rect">
                <a:avLst/>
              </a:prstGeom>
              <a:solidFill>
                <a:srgbClr val="C0C0C0"/>
              </a:solidFill>
              <a:ln w="9525" cap="rnd">
                <a:solidFill>
                  <a:srgbClr val="666699"/>
                </a:solidFill>
                <a:miter lim="800000"/>
                <a:headEnd/>
                <a:tailEnd/>
              </a:ln>
            </p:spPr>
            <p:txBody>
              <a:bodyPr/>
              <a:lstStyle/>
              <a:p>
                <a:endParaRPr lang="fr-CA"/>
              </a:p>
            </p:txBody>
          </p:sp>
        </p:grpSp>
        <p:grpSp>
          <p:nvGrpSpPr>
            <p:cNvPr id="370729" name="Group 41"/>
            <p:cNvGrpSpPr>
              <a:grpSpLocks/>
            </p:cNvGrpSpPr>
            <p:nvPr/>
          </p:nvGrpSpPr>
          <p:grpSpPr bwMode="auto">
            <a:xfrm>
              <a:off x="2906" y="1950"/>
              <a:ext cx="507" cy="280"/>
              <a:chOff x="2906" y="1950"/>
              <a:chExt cx="507" cy="280"/>
            </a:xfrm>
          </p:grpSpPr>
          <p:sp>
            <p:nvSpPr>
              <p:cNvPr id="370730" name="Rectangle 42"/>
              <p:cNvSpPr>
                <a:spLocks noChangeArrowheads="1"/>
              </p:cNvSpPr>
              <p:nvPr/>
            </p:nvSpPr>
            <p:spPr bwMode="auto">
              <a:xfrm>
                <a:off x="2909" y="1953"/>
                <a:ext cx="501" cy="274"/>
              </a:xfrm>
              <a:prstGeom prst="rect">
                <a:avLst/>
              </a:prstGeom>
              <a:solidFill>
                <a:srgbClr val="C0C0C0"/>
              </a:solidFill>
              <a:ln w="9525">
                <a:noFill/>
                <a:miter lim="800000"/>
                <a:headEnd/>
                <a:tailEnd/>
              </a:ln>
            </p:spPr>
            <p:txBody>
              <a:bodyPr/>
              <a:lstStyle/>
              <a:p>
                <a:endParaRPr lang="fr-CA"/>
              </a:p>
            </p:txBody>
          </p:sp>
          <p:sp>
            <p:nvSpPr>
              <p:cNvPr id="370731" name="Freeform 43"/>
              <p:cNvSpPr>
                <a:spLocks noEditPoints="1"/>
              </p:cNvSpPr>
              <p:nvPr/>
            </p:nvSpPr>
            <p:spPr bwMode="auto">
              <a:xfrm>
                <a:off x="2906" y="1950"/>
                <a:ext cx="507" cy="280"/>
              </a:xfrm>
              <a:custGeom>
                <a:avLst/>
                <a:gdLst/>
                <a:ahLst/>
                <a:cxnLst>
                  <a:cxn ang="0">
                    <a:pos x="480" y="6"/>
                  </a:cxn>
                  <a:cxn ang="0">
                    <a:pos x="450" y="6"/>
                  </a:cxn>
                  <a:cxn ang="0">
                    <a:pos x="426" y="0"/>
                  </a:cxn>
                  <a:cxn ang="0">
                    <a:pos x="408" y="0"/>
                  </a:cxn>
                  <a:cxn ang="0">
                    <a:pos x="384" y="6"/>
                  </a:cxn>
                  <a:cxn ang="0">
                    <a:pos x="348" y="6"/>
                  </a:cxn>
                  <a:cxn ang="0">
                    <a:pos x="318" y="6"/>
                  </a:cxn>
                  <a:cxn ang="0">
                    <a:pos x="294" y="0"/>
                  </a:cxn>
                  <a:cxn ang="0">
                    <a:pos x="276" y="0"/>
                  </a:cxn>
                  <a:cxn ang="0">
                    <a:pos x="252" y="6"/>
                  </a:cxn>
                  <a:cxn ang="0">
                    <a:pos x="216" y="6"/>
                  </a:cxn>
                  <a:cxn ang="0">
                    <a:pos x="186" y="6"/>
                  </a:cxn>
                  <a:cxn ang="0">
                    <a:pos x="162" y="0"/>
                  </a:cxn>
                  <a:cxn ang="0">
                    <a:pos x="144" y="0"/>
                  </a:cxn>
                  <a:cxn ang="0">
                    <a:pos x="120" y="6"/>
                  </a:cxn>
                  <a:cxn ang="0">
                    <a:pos x="84" y="6"/>
                  </a:cxn>
                  <a:cxn ang="0">
                    <a:pos x="54" y="6"/>
                  </a:cxn>
                  <a:cxn ang="0">
                    <a:pos x="30" y="0"/>
                  </a:cxn>
                  <a:cxn ang="0">
                    <a:pos x="12" y="0"/>
                  </a:cxn>
                  <a:cxn ang="0">
                    <a:pos x="6" y="18"/>
                  </a:cxn>
                  <a:cxn ang="0">
                    <a:pos x="6" y="54"/>
                  </a:cxn>
                  <a:cxn ang="0">
                    <a:pos x="6" y="84"/>
                  </a:cxn>
                  <a:cxn ang="0">
                    <a:pos x="0" y="108"/>
                  </a:cxn>
                  <a:cxn ang="0">
                    <a:pos x="0" y="126"/>
                  </a:cxn>
                  <a:cxn ang="0">
                    <a:pos x="6" y="150"/>
                  </a:cxn>
                  <a:cxn ang="0">
                    <a:pos x="6" y="186"/>
                  </a:cxn>
                  <a:cxn ang="0">
                    <a:pos x="6" y="216"/>
                  </a:cxn>
                  <a:cxn ang="0">
                    <a:pos x="0" y="240"/>
                  </a:cxn>
                  <a:cxn ang="0">
                    <a:pos x="0" y="258"/>
                  </a:cxn>
                  <a:cxn ang="0">
                    <a:pos x="8" y="274"/>
                  </a:cxn>
                  <a:cxn ang="0">
                    <a:pos x="44" y="274"/>
                  </a:cxn>
                  <a:cxn ang="0">
                    <a:pos x="74" y="274"/>
                  </a:cxn>
                  <a:cxn ang="0">
                    <a:pos x="98" y="280"/>
                  </a:cxn>
                  <a:cxn ang="0">
                    <a:pos x="116" y="280"/>
                  </a:cxn>
                  <a:cxn ang="0">
                    <a:pos x="140" y="274"/>
                  </a:cxn>
                  <a:cxn ang="0">
                    <a:pos x="176" y="274"/>
                  </a:cxn>
                  <a:cxn ang="0">
                    <a:pos x="206" y="274"/>
                  </a:cxn>
                  <a:cxn ang="0">
                    <a:pos x="230" y="280"/>
                  </a:cxn>
                  <a:cxn ang="0">
                    <a:pos x="248" y="280"/>
                  </a:cxn>
                  <a:cxn ang="0">
                    <a:pos x="272" y="274"/>
                  </a:cxn>
                  <a:cxn ang="0">
                    <a:pos x="308" y="274"/>
                  </a:cxn>
                  <a:cxn ang="0">
                    <a:pos x="338" y="274"/>
                  </a:cxn>
                  <a:cxn ang="0">
                    <a:pos x="362" y="280"/>
                  </a:cxn>
                  <a:cxn ang="0">
                    <a:pos x="380" y="280"/>
                  </a:cxn>
                  <a:cxn ang="0">
                    <a:pos x="404" y="274"/>
                  </a:cxn>
                  <a:cxn ang="0">
                    <a:pos x="440" y="274"/>
                  </a:cxn>
                  <a:cxn ang="0">
                    <a:pos x="470" y="274"/>
                  </a:cxn>
                  <a:cxn ang="0">
                    <a:pos x="494" y="280"/>
                  </a:cxn>
                  <a:cxn ang="0">
                    <a:pos x="501" y="269"/>
                  </a:cxn>
                  <a:cxn ang="0">
                    <a:pos x="501" y="239"/>
                  </a:cxn>
                  <a:cxn ang="0">
                    <a:pos x="507" y="215"/>
                  </a:cxn>
                  <a:cxn ang="0">
                    <a:pos x="507" y="197"/>
                  </a:cxn>
                  <a:cxn ang="0">
                    <a:pos x="501" y="173"/>
                  </a:cxn>
                  <a:cxn ang="0">
                    <a:pos x="501" y="137"/>
                  </a:cxn>
                  <a:cxn ang="0">
                    <a:pos x="501" y="107"/>
                  </a:cxn>
                  <a:cxn ang="0">
                    <a:pos x="507" y="83"/>
                  </a:cxn>
                  <a:cxn ang="0">
                    <a:pos x="507" y="65"/>
                  </a:cxn>
                  <a:cxn ang="0">
                    <a:pos x="501" y="41"/>
                  </a:cxn>
                  <a:cxn ang="0">
                    <a:pos x="501" y="5"/>
                  </a:cxn>
                </a:cxnLst>
                <a:rect l="0" t="0" r="r" b="b"/>
                <a:pathLst>
                  <a:path w="507" h="280">
                    <a:moveTo>
                      <a:pt x="504" y="6"/>
                    </a:moveTo>
                    <a:lnTo>
                      <a:pt x="498" y="6"/>
                    </a:lnTo>
                    <a:lnTo>
                      <a:pt x="498" y="0"/>
                    </a:lnTo>
                    <a:lnTo>
                      <a:pt x="504" y="0"/>
                    </a:lnTo>
                    <a:lnTo>
                      <a:pt x="504" y="6"/>
                    </a:lnTo>
                    <a:close/>
                    <a:moveTo>
                      <a:pt x="492" y="6"/>
                    </a:moveTo>
                    <a:lnTo>
                      <a:pt x="486" y="6"/>
                    </a:lnTo>
                    <a:lnTo>
                      <a:pt x="486" y="0"/>
                    </a:lnTo>
                    <a:lnTo>
                      <a:pt x="492" y="0"/>
                    </a:lnTo>
                    <a:lnTo>
                      <a:pt x="492" y="6"/>
                    </a:lnTo>
                    <a:close/>
                    <a:moveTo>
                      <a:pt x="480" y="6"/>
                    </a:moveTo>
                    <a:lnTo>
                      <a:pt x="474" y="6"/>
                    </a:lnTo>
                    <a:lnTo>
                      <a:pt x="474" y="0"/>
                    </a:lnTo>
                    <a:lnTo>
                      <a:pt x="480" y="0"/>
                    </a:lnTo>
                    <a:lnTo>
                      <a:pt x="480" y="6"/>
                    </a:lnTo>
                    <a:close/>
                    <a:moveTo>
                      <a:pt x="468" y="6"/>
                    </a:moveTo>
                    <a:lnTo>
                      <a:pt x="462" y="6"/>
                    </a:lnTo>
                    <a:lnTo>
                      <a:pt x="462" y="0"/>
                    </a:lnTo>
                    <a:lnTo>
                      <a:pt x="468" y="0"/>
                    </a:lnTo>
                    <a:lnTo>
                      <a:pt x="468" y="6"/>
                    </a:lnTo>
                    <a:close/>
                    <a:moveTo>
                      <a:pt x="456" y="6"/>
                    </a:moveTo>
                    <a:lnTo>
                      <a:pt x="450" y="6"/>
                    </a:lnTo>
                    <a:lnTo>
                      <a:pt x="450" y="0"/>
                    </a:lnTo>
                    <a:lnTo>
                      <a:pt x="456" y="0"/>
                    </a:lnTo>
                    <a:lnTo>
                      <a:pt x="456" y="6"/>
                    </a:lnTo>
                    <a:close/>
                    <a:moveTo>
                      <a:pt x="444" y="6"/>
                    </a:moveTo>
                    <a:lnTo>
                      <a:pt x="438" y="6"/>
                    </a:lnTo>
                    <a:lnTo>
                      <a:pt x="438" y="0"/>
                    </a:lnTo>
                    <a:lnTo>
                      <a:pt x="444" y="0"/>
                    </a:lnTo>
                    <a:lnTo>
                      <a:pt x="444" y="6"/>
                    </a:lnTo>
                    <a:close/>
                    <a:moveTo>
                      <a:pt x="432" y="6"/>
                    </a:moveTo>
                    <a:lnTo>
                      <a:pt x="426" y="6"/>
                    </a:lnTo>
                    <a:lnTo>
                      <a:pt x="426" y="0"/>
                    </a:lnTo>
                    <a:lnTo>
                      <a:pt x="432" y="0"/>
                    </a:lnTo>
                    <a:lnTo>
                      <a:pt x="432" y="6"/>
                    </a:lnTo>
                    <a:close/>
                    <a:moveTo>
                      <a:pt x="420" y="6"/>
                    </a:moveTo>
                    <a:lnTo>
                      <a:pt x="414" y="6"/>
                    </a:lnTo>
                    <a:lnTo>
                      <a:pt x="414" y="0"/>
                    </a:lnTo>
                    <a:lnTo>
                      <a:pt x="420" y="0"/>
                    </a:lnTo>
                    <a:lnTo>
                      <a:pt x="420" y="6"/>
                    </a:lnTo>
                    <a:close/>
                    <a:moveTo>
                      <a:pt x="408" y="6"/>
                    </a:moveTo>
                    <a:lnTo>
                      <a:pt x="402" y="6"/>
                    </a:lnTo>
                    <a:lnTo>
                      <a:pt x="402" y="0"/>
                    </a:lnTo>
                    <a:lnTo>
                      <a:pt x="408" y="0"/>
                    </a:lnTo>
                    <a:lnTo>
                      <a:pt x="408" y="6"/>
                    </a:lnTo>
                    <a:close/>
                    <a:moveTo>
                      <a:pt x="396" y="6"/>
                    </a:moveTo>
                    <a:lnTo>
                      <a:pt x="390" y="6"/>
                    </a:lnTo>
                    <a:lnTo>
                      <a:pt x="390" y="0"/>
                    </a:lnTo>
                    <a:lnTo>
                      <a:pt x="396" y="0"/>
                    </a:lnTo>
                    <a:lnTo>
                      <a:pt x="396" y="6"/>
                    </a:lnTo>
                    <a:close/>
                    <a:moveTo>
                      <a:pt x="384" y="6"/>
                    </a:moveTo>
                    <a:lnTo>
                      <a:pt x="378" y="6"/>
                    </a:lnTo>
                    <a:lnTo>
                      <a:pt x="378" y="0"/>
                    </a:lnTo>
                    <a:lnTo>
                      <a:pt x="384" y="0"/>
                    </a:lnTo>
                    <a:lnTo>
                      <a:pt x="384" y="6"/>
                    </a:lnTo>
                    <a:close/>
                    <a:moveTo>
                      <a:pt x="372" y="6"/>
                    </a:moveTo>
                    <a:lnTo>
                      <a:pt x="366" y="6"/>
                    </a:lnTo>
                    <a:lnTo>
                      <a:pt x="366" y="0"/>
                    </a:lnTo>
                    <a:lnTo>
                      <a:pt x="372" y="0"/>
                    </a:lnTo>
                    <a:lnTo>
                      <a:pt x="372" y="6"/>
                    </a:lnTo>
                    <a:close/>
                    <a:moveTo>
                      <a:pt x="360" y="6"/>
                    </a:moveTo>
                    <a:lnTo>
                      <a:pt x="354" y="6"/>
                    </a:lnTo>
                    <a:lnTo>
                      <a:pt x="354" y="0"/>
                    </a:lnTo>
                    <a:lnTo>
                      <a:pt x="360" y="0"/>
                    </a:lnTo>
                    <a:lnTo>
                      <a:pt x="360" y="6"/>
                    </a:lnTo>
                    <a:close/>
                    <a:moveTo>
                      <a:pt x="348" y="6"/>
                    </a:moveTo>
                    <a:lnTo>
                      <a:pt x="342" y="6"/>
                    </a:lnTo>
                    <a:lnTo>
                      <a:pt x="342" y="0"/>
                    </a:lnTo>
                    <a:lnTo>
                      <a:pt x="348" y="0"/>
                    </a:lnTo>
                    <a:lnTo>
                      <a:pt x="348" y="6"/>
                    </a:lnTo>
                    <a:close/>
                    <a:moveTo>
                      <a:pt x="336" y="6"/>
                    </a:moveTo>
                    <a:lnTo>
                      <a:pt x="330" y="6"/>
                    </a:lnTo>
                    <a:lnTo>
                      <a:pt x="330" y="0"/>
                    </a:lnTo>
                    <a:lnTo>
                      <a:pt x="336" y="0"/>
                    </a:lnTo>
                    <a:lnTo>
                      <a:pt x="336" y="6"/>
                    </a:lnTo>
                    <a:close/>
                    <a:moveTo>
                      <a:pt x="324" y="6"/>
                    </a:moveTo>
                    <a:lnTo>
                      <a:pt x="318" y="6"/>
                    </a:lnTo>
                    <a:lnTo>
                      <a:pt x="318" y="0"/>
                    </a:lnTo>
                    <a:lnTo>
                      <a:pt x="324" y="0"/>
                    </a:lnTo>
                    <a:lnTo>
                      <a:pt x="324" y="6"/>
                    </a:lnTo>
                    <a:close/>
                    <a:moveTo>
                      <a:pt x="312" y="6"/>
                    </a:moveTo>
                    <a:lnTo>
                      <a:pt x="306" y="6"/>
                    </a:lnTo>
                    <a:lnTo>
                      <a:pt x="306" y="0"/>
                    </a:lnTo>
                    <a:lnTo>
                      <a:pt x="312" y="0"/>
                    </a:lnTo>
                    <a:lnTo>
                      <a:pt x="312" y="6"/>
                    </a:lnTo>
                    <a:close/>
                    <a:moveTo>
                      <a:pt x="300" y="6"/>
                    </a:moveTo>
                    <a:lnTo>
                      <a:pt x="294" y="6"/>
                    </a:lnTo>
                    <a:lnTo>
                      <a:pt x="294" y="0"/>
                    </a:lnTo>
                    <a:lnTo>
                      <a:pt x="300" y="0"/>
                    </a:lnTo>
                    <a:lnTo>
                      <a:pt x="300" y="6"/>
                    </a:lnTo>
                    <a:close/>
                    <a:moveTo>
                      <a:pt x="288" y="6"/>
                    </a:moveTo>
                    <a:lnTo>
                      <a:pt x="282" y="6"/>
                    </a:lnTo>
                    <a:lnTo>
                      <a:pt x="282" y="0"/>
                    </a:lnTo>
                    <a:lnTo>
                      <a:pt x="288" y="0"/>
                    </a:lnTo>
                    <a:lnTo>
                      <a:pt x="288" y="6"/>
                    </a:lnTo>
                    <a:close/>
                    <a:moveTo>
                      <a:pt x="276" y="6"/>
                    </a:moveTo>
                    <a:lnTo>
                      <a:pt x="270" y="6"/>
                    </a:lnTo>
                    <a:lnTo>
                      <a:pt x="270" y="0"/>
                    </a:lnTo>
                    <a:lnTo>
                      <a:pt x="276" y="0"/>
                    </a:lnTo>
                    <a:lnTo>
                      <a:pt x="276" y="6"/>
                    </a:lnTo>
                    <a:close/>
                    <a:moveTo>
                      <a:pt x="264" y="6"/>
                    </a:moveTo>
                    <a:lnTo>
                      <a:pt x="258" y="6"/>
                    </a:lnTo>
                    <a:lnTo>
                      <a:pt x="258" y="0"/>
                    </a:lnTo>
                    <a:lnTo>
                      <a:pt x="264" y="0"/>
                    </a:lnTo>
                    <a:lnTo>
                      <a:pt x="264" y="6"/>
                    </a:lnTo>
                    <a:close/>
                    <a:moveTo>
                      <a:pt x="252" y="6"/>
                    </a:moveTo>
                    <a:lnTo>
                      <a:pt x="246" y="6"/>
                    </a:lnTo>
                    <a:lnTo>
                      <a:pt x="246" y="0"/>
                    </a:lnTo>
                    <a:lnTo>
                      <a:pt x="252" y="0"/>
                    </a:lnTo>
                    <a:lnTo>
                      <a:pt x="252" y="6"/>
                    </a:lnTo>
                    <a:close/>
                    <a:moveTo>
                      <a:pt x="240" y="6"/>
                    </a:moveTo>
                    <a:lnTo>
                      <a:pt x="234" y="6"/>
                    </a:lnTo>
                    <a:lnTo>
                      <a:pt x="234" y="0"/>
                    </a:lnTo>
                    <a:lnTo>
                      <a:pt x="240" y="0"/>
                    </a:lnTo>
                    <a:lnTo>
                      <a:pt x="240" y="6"/>
                    </a:lnTo>
                    <a:close/>
                    <a:moveTo>
                      <a:pt x="228" y="6"/>
                    </a:moveTo>
                    <a:lnTo>
                      <a:pt x="222" y="6"/>
                    </a:lnTo>
                    <a:lnTo>
                      <a:pt x="222" y="0"/>
                    </a:lnTo>
                    <a:lnTo>
                      <a:pt x="228" y="0"/>
                    </a:lnTo>
                    <a:lnTo>
                      <a:pt x="228" y="6"/>
                    </a:lnTo>
                    <a:close/>
                    <a:moveTo>
                      <a:pt x="216" y="6"/>
                    </a:moveTo>
                    <a:lnTo>
                      <a:pt x="210" y="6"/>
                    </a:lnTo>
                    <a:lnTo>
                      <a:pt x="210" y="0"/>
                    </a:lnTo>
                    <a:lnTo>
                      <a:pt x="216" y="0"/>
                    </a:lnTo>
                    <a:lnTo>
                      <a:pt x="216" y="6"/>
                    </a:lnTo>
                    <a:close/>
                    <a:moveTo>
                      <a:pt x="204" y="6"/>
                    </a:moveTo>
                    <a:lnTo>
                      <a:pt x="198" y="6"/>
                    </a:lnTo>
                    <a:lnTo>
                      <a:pt x="198" y="0"/>
                    </a:lnTo>
                    <a:lnTo>
                      <a:pt x="204" y="0"/>
                    </a:lnTo>
                    <a:lnTo>
                      <a:pt x="204" y="6"/>
                    </a:lnTo>
                    <a:close/>
                    <a:moveTo>
                      <a:pt x="192" y="6"/>
                    </a:moveTo>
                    <a:lnTo>
                      <a:pt x="186" y="6"/>
                    </a:lnTo>
                    <a:lnTo>
                      <a:pt x="186" y="0"/>
                    </a:lnTo>
                    <a:lnTo>
                      <a:pt x="192" y="0"/>
                    </a:lnTo>
                    <a:lnTo>
                      <a:pt x="192" y="6"/>
                    </a:lnTo>
                    <a:close/>
                    <a:moveTo>
                      <a:pt x="180" y="6"/>
                    </a:moveTo>
                    <a:lnTo>
                      <a:pt x="174" y="6"/>
                    </a:lnTo>
                    <a:lnTo>
                      <a:pt x="174" y="0"/>
                    </a:lnTo>
                    <a:lnTo>
                      <a:pt x="180" y="0"/>
                    </a:lnTo>
                    <a:lnTo>
                      <a:pt x="180" y="6"/>
                    </a:lnTo>
                    <a:close/>
                    <a:moveTo>
                      <a:pt x="168" y="6"/>
                    </a:moveTo>
                    <a:lnTo>
                      <a:pt x="162" y="6"/>
                    </a:lnTo>
                    <a:lnTo>
                      <a:pt x="162" y="0"/>
                    </a:lnTo>
                    <a:lnTo>
                      <a:pt x="168" y="0"/>
                    </a:lnTo>
                    <a:lnTo>
                      <a:pt x="168" y="6"/>
                    </a:lnTo>
                    <a:close/>
                    <a:moveTo>
                      <a:pt x="156" y="6"/>
                    </a:moveTo>
                    <a:lnTo>
                      <a:pt x="150" y="6"/>
                    </a:lnTo>
                    <a:lnTo>
                      <a:pt x="150" y="0"/>
                    </a:lnTo>
                    <a:lnTo>
                      <a:pt x="156" y="0"/>
                    </a:lnTo>
                    <a:lnTo>
                      <a:pt x="156" y="6"/>
                    </a:lnTo>
                    <a:close/>
                    <a:moveTo>
                      <a:pt x="144" y="6"/>
                    </a:moveTo>
                    <a:lnTo>
                      <a:pt x="138" y="6"/>
                    </a:lnTo>
                    <a:lnTo>
                      <a:pt x="138" y="0"/>
                    </a:lnTo>
                    <a:lnTo>
                      <a:pt x="144" y="0"/>
                    </a:lnTo>
                    <a:lnTo>
                      <a:pt x="144" y="6"/>
                    </a:lnTo>
                    <a:close/>
                    <a:moveTo>
                      <a:pt x="132" y="6"/>
                    </a:moveTo>
                    <a:lnTo>
                      <a:pt x="126" y="6"/>
                    </a:lnTo>
                    <a:lnTo>
                      <a:pt x="126" y="0"/>
                    </a:lnTo>
                    <a:lnTo>
                      <a:pt x="132" y="0"/>
                    </a:lnTo>
                    <a:lnTo>
                      <a:pt x="132" y="6"/>
                    </a:lnTo>
                    <a:close/>
                    <a:moveTo>
                      <a:pt x="120" y="6"/>
                    </a:moveTo>
                    <a:lnTo>
                      <a:pt x="114" y="6"/>
                    </a:lnTo>
                    <a:lnTo>
                      <a:pt x="114" y="0"/>
                    </a:lnTo>
                    <a:lnTo>
                      <a:pt x="120" y="0"/>
                    </a:lnTo>
                    <a:lnTo>
                      <a:pt x="120" y="6"/>
                    </a:lnTo>
                    <a:close/>
                    <a:moveTo>
                      <a:pt x="108" y="6"/>
                    </a:moveTo>
                    <a:lnTo>
                      <a:pt x="102" y="6"/>
                    </a:lnTo>
                    <a:lnTo>
                      <a:pt x="102" y="0"/>
                    </a:lnTo>
                    <a:lnTo>
                      <a:pt x="108" y="0"/>
                    </a:lnTo>
                    <a:lnTo>
                      <a:pt x="108" y="6"/>
                    </a:lnTo>
                    <a:close/>
                    <a:moveTo>
                      <a:pt x="96" y="6"/>
                    </a:moveTo>
                    <a:lnTo>
                      <a:pt x="90" y="6"/>
                    </a:lnTo>
                    <a:lnTo>
                      <a:pt x="90" y="0"/>
                    </a:lnTo>
                    <a:lnTo>
                      <a:pt x="96" y="0"/>
                    </a:lnTo>
                    <a:lnTo>
                      <a:pt x="96" y="6"/>
                    </a:lnTo>
                    <a:close/>
                    <a:moveTo>
                      <a:pt x="84" y="6"/>
                    </a:moveTo>
                    <a:lnTo>
                      <a:pt x="78" y="6"/>
                    </a:lnTo>
                    <a:lnTo>
                      <a:pt x="78" y="0"/>
                    </a:lnTo>
                    <a:lnTo>
                      <a:pt x="84" y="0"/>
                    </a:lnTo>
                    <a:lnTo>
                      <a:pt x="84" y="6"/>
                    </a:lnTo>
                    <a:close/>
                    <a:moveTo>
                      <a:pt x="72" y="6"/>
                    </a:moveTo>
                    <a:lnTo>
                      <a:pt x="66" y="6"/>
                    </a:lnTo>
                    <a:lnTo>
                      <a:pt x="66" y="0"/>
                    </a:lnTo>
                    <a:lnTo>
                      <a:pt x="72" y="0"/>
                    </a:lnTo>
                    <a:lnTo>
                      <a:pt x="72" y="6"/>
                    </a:lnTo>
                    <a:close/>
                    <a:moveTo>
                      <a:pt x="60" y="6"/>
                    </a:moveTo>
                    <a:lnTo>
                      <a:pt x="54" y="6"/>
                    </a:lnTo>
                    <a:lnTo>
                      <a:pt x="54" y="0"/>
                    </a:lnTo>
                    <a:lnTo>
                      <a:pt x="60" y="0"/>
                    </a:lnTo>
                    <a:lnTo>
                      <a:pt x="60" y="6"/>
                    </a:lnTo>
                    <a:close/>
                    <a:moveTo>
                      <a:pt x="48" y="6"/>
                    </a:moveTo>
                    <a:lnTo>
                      <a:pt x="42" y="6"/>
                    </a:lnTo>
                    <a:lnTo>
                      <a:pt x="42" y="0"/>
                    </a:lnTo>
                    <a:lnTo>
                      <a:pt x="48" y="0"/>
                    </a:lnTo>
                    <a:lnTo>
                      <a:pt x="48" y="6"/>
                    </a:lnTo>
                    <a:close/>
                    <a:moveTo>
                      <a:pt x="36" y="6"/>
                    </a:moveTo>
                    <a:lnTo>
                      <a:pt x="30" y="6"/>
                    </a:lnTo>
                    <a:lnTo>
                      <a:pt x="30" y="0"/>
                    </a:lnTo>
                    <a:lnTo>
                      <a:pt x="36" y="0"/>
                    </a:lnTo>
                    <a:lnTo>
                      <a:pt x="36" y="6"/>
                    </a:lnTo>
                    <a:close/>
                    <a:moveTo>
                      <a:pt x="24" y="6"/>
                    </a:moveTo>
                    <a:lnTo>
                      <a:pt x="18" y="6"/>
                    </a:lnTo>
                    <a:lnTo>
                      <a:pt x="18" y="0"/>
                    </a:lnTo>
                    <a:lnTo>
                      <a:pt x="24" y="0"/>
                    </a:lnTo>
                    <a:lnTo>
                      <a:pt x="24" y="6"/>
                    </a:lnTo>
                    <a:close/>
                    <a:moveTo>
                      <a:pt x="12" y="6"/>
                    </a:moveTo>
                    <a:lnTo>
                      <a:pt x="6" y="6"/>
                    </a:lnTo>
                    <a:lnTo>
                      <a:pt x="6" y="0"/>
                    </a:lnTo>
                    <a:lnTo>
                      <a:pt x="12" y="0"/>
                    </a:lnTo>
                    <a:lnTo>
                      <a:pt x="12" y="6"/>
                    </a:lnTo>
                    <a:close/>
                    <a:moveTo>
                      <a:pt x="6" y="6"/>
                    </a:moveTo>
                    <a:lnTo>
                      <a:pt x="6" y="12"/>
                    </a:lnTo>
                    <a:lnTo>
                      <a:pt x="0" y="12"/>
                    </a:lnTo>
                    <a:lnTo>
                      <a:pt x="0" y="6"/>
                    </a:lnTo>
                    <a:lnTo>
                      <a:pt x="6" y="6"/>
                    </a:lnTo>
                    <a:close/>
                    <a:moveTo>
                      <a:pt x="6" y="18"/>
                    </a:moveTo>
                    <a:lnTo>
                      <a:pt x="6" y="24"/>
                    </a:lnTo>
                    <a:lnTo>
                      <a:pt x="0" y="24"/>
                    </a:lnTo>
                    <a:lnTo>
                      <a:pt x="0" y="18"/>
                    </a:lnTo>
                    <a:lnTo>
                      <a:pt x="6" y="18"/>
                    </a:lnTo>
                    <a:close/>
                    <a:moveTo>
                      <a:pt x="6" y="30"/>
                    </a:moveTo>
                    <a:lnTo>
                      <a:pt x="6" y="36"/>
                    </a:lnTo>
                    <a:lnTo>
                      <a:pt x="0" y="36"/>
                    </a:lnTo>
                    <a:lnTo>
                      <a:pt x="0" y="30"/>
                    </a:lnTo>
                    <a:lnTo>
                      <a:pt x="6" y="30"/>
                    </a:lnTo>
                    <a:close/>
                    <a:moveTo>
                      <a:pt x="6" y="42"/>
                    </a:moveTo>
                    <a:lnTo>
                      <a:pt x="6" y="48"/>
                    </a:lnTo>
                    <a:lnTo>
                      <a:pt x="0" y="48"/>
                    </a:lnTo>
                    <a:lnTo>
                      <a:pt x="0" y="42"/>
                    </a:lnTo>
                    <a:lnTo>
                      <a:pt x="6" y="42"/>
                    </a:lnTo>
                    <a:close/>
                    <a:moveTo>
                      <a:pt x="6" y="54"/>
                    </a:moveTo>
                    <a:lnTo>
                      <a:pt x="6" y="60"/>
                    </a:lnTo>
                    <a:lnTo>
                      <a:pt x="0" y="60"/>
                    </a:lnTo>
                    <a:lnTo>
                      <a:pt x="0" y="54"/>
                    </a:lnTo>
                    <a:lnTo>
                      <a:pt x="6" y="54"/>
                    </a:lnTo>
                    <a:close/>
                    <a:moveTo>
                      <a:pt x="6" y="66"/>
                    </a:moveTo>
                    <a:lnTo>
                      <a:pt x="6" y="72"/>
                    </a:lnTo>
                    <a:lnTo>
                      <a:pt x="0" y="72"/>
                    </a:lnTo>
                    <a:lnTo>
                      <a:pt x="0" y="66"/>
                    </a:lnTo>
                    <a:lnTo>
                      <a:pt x="6" y="66"/>
                    </a:lnTo>
                    <a:close/>
                    <a:moveTo>
                      <a:pt x="6" y="78"/>
                    </a:moveTo>
                    <a:lnTo>
                      <a:pt x="6" y="84"/>
                    </a:lnTo>
                    <a:lnTo>
                      <a:pt x="0" y="84"/>
                    </a:lnTo>
                    <a:lnTo>
                      <a:pt x="0" y="78"/>
                    </a:lnTo>
                    <a:lnTo>
                      <a:pt x="6" y="78"/>
                    </a:lnTo>
                    <a:close/>
                    <a:moveTo>
                      <a:pt x="6" y="90"/>
                    </a:moveTo>
                    <a:lnTo>
                      <a:pt x="6" y="96"/>
                    </a:lnTo>
                    <a:lnTo>
                      <a:pt x="0" y="96"/>
                    </a:lnTo>
                    <a:lnTo>
                      <a:pt x="0" y="90"/>
                    </a:lnTo>
                    <a:lnTo>
                      <a:pt x="6" y="90"/>
                    </a:lnTo>
                    <a:close/>
                    <a:moveTo>
                      <a:pt x="6" y="102"/>
                    </a:moveTo>
                    <a:lnTo>
                      <a:pt x="6" y="108"/>
                    </a:lnTo>
                    <a:lnTo>
                      <a:pt x="0" y="108"/>
                    </a:lnTo>
                    <a:lnTo>
                      <a:pt x="0" y="102"/>
                    </a:lnTo>
                    <a:lnTo>
                      <a:pt x="6" y="102"/>
                    </a:lnTo>
                    <a:close/>
                    <a:moveTo>
                      <a:pt x="6" y="114"/>
                    </a:moveTo>
                    <a:lnTo>
                      <a:pt x="6" y="120"/>
                    </a:lnTo>
                    <a:lnTo>
                      <a:pt x="0" y="120"/>
                    </a:lnTo>
                    <a:lnTo>
                      <a:pt x="0" y="114"/>
                    </a:lnTo>
                    <a:lnTo>
                      <a:pt x="6" y="114"/>
                    </a:lnTo>
                    <a:close/>
                    <a:moveTo>
                      <a:pt x="6" y="126"/>
                    </a:moveTo>
                    <a:lnTo>
                      <a:pt x="6" y="132"/>
                    </a:lnTo>
                    <a:lnTo>
                      <a:pt x="0" y="132"/>
                    </a:lnTo>
                    <a:lnTo>
                      <a:pt x="0" y="126"/>
                    </a:lnTo>
                    <a:lnTo>
                      <a:pt x="6" y="126"/>
                    </a:lnTo>
                    <a:close/>
                    <a:moveTo>
                      <a:pt x="6" y="138"/>
                    </a:moveTo>
                    <a:lnTo>
                      <a:pt x="6" y="144"/>
                    </a:lnTo>
                    <a:lnTo>
                      <a:pt x="0" y="144"/>
                    </a:lnTo>
                    <a:lnTo>
                      <a:pt x="0" y="138"/>
                    </a:lnTo>
                    <a:lnTo>
                      <a:pt x="6" y="138"/>
                    </a:lnTo>
                    <a:close/>
                    <a:moveTo>
                      <a:pt x="6" y="150"/>
                    </a:moveTo>
                    <a:lnTo>
                      <a:pt x="6" y="156"/>
                    </a:lnTo>
                    <a:lnTo>
                      <a:pt x="0" y="156"/>
                    </a:lnTo>
                    <a:lnTo>
                      <a:pt x="0" y="150"/>
                    </a:lnTo>
                    <a:lnTo>
                      <a:pt x="6" y="150"/>
                    </a:lnTo>
                    <a:close/>
                    <a:moveTo>
                      <a:pt x="6" y="162"/>
                    </a:moveTo>
                    <a:lnTo>
                      <a:pt x="6" y="168"/>
                    </a:lnTo>
                    <a:lnTo>
                      <a:pt x="0" y="168"/>
                    </a:lnTo>
                    <a:lnTo>
                      <a:pt x="0" y="162"/>
                    </a:lnTo>
                    <a:lnTo>
                      <a:pt x="6" y="162"/>
                    </a:lnTo>
                    <a:close/>
                    <a:moveTo>
                      <a:pt x="6" y="174"/>
                    </a:moveTo>
                    <a:lnTo>
                      <a:pt x="6" y="180"/>
                    </a:lnTo>
                    <a:lnTo>
                      <a:pt x="0" y="180"/>
                    </a:lnTo>
                    <a:lnTo>
                      <a:pt x="0" y="174"/>
                    </a:lnTo>
                    <a:lnTo>
                      <a:pt x="6" y="174"/>
                    </a:lnTo>
                    <a:close/>
                    <a:moveTo>
                      <a:pt x="6" y="186"/>
                    </a:moveTo>
                    <a:lnTo>
                      <a:pt x="6" y="192"/>
                    </a:lnTo>
                    <a:lnTo>
                      <a:pt x="0" y="192"/>
                    </a:lnTo>
                    <a:lnTo>
                      <a:pt x="0" y="186"/>
                    </a:lnTo>
                    <a:lnTo>
                      <a:pt x="6" y="186"/>
                    </a:lnTo>
                    <a:close/>
                    <a:moveTo>
                      <a:pt x="6" y="198"/>
                    </a:moveTo>
                    <a:lnTo>
                      <a:pt x="6" y="204"/>
                    </a:lnTo>
                    <a:lnTo>
                      <a:pt x="0" y="204"/>
                    </a:lnTo>
                    <a:lnTo>
                      <a:pt x="0" y="198"/>
                    </a:lnTo>
                    <a:lnTo>
                      <a:pt x="6" y="198"/>
                    </a:lnTo>
                    <a:close/>
                    <a:moveTo>
                      <a:pt x="6" y="210"/>
                    </a:moveTo>
                    <a:lnTo>
                      <a:pt x="6" y="216"/>
                    </a:lnTo>
                    <a:lnTo>
                      <a:pt x="0" y="216"/>
                    </a:lnTo>
                    <a:lnTo>
                      <a:pt x="0" y="210"/>
                    </a:lnTo>
                    <a:lnTo>
                      <a:pt x="6" y="210"/>
                    </a:lnTo>
                    <a:close/>
                    <a:moveTo>
                      <a:pt x="6" y="222"/>
                    </a:moveTo>
                    <a:lnTo>
                      <a:pt x="6" y="228"/>
                    </a:lnTo>
                    <a:lnTo>
                      <a:pt x="0" y="228"/>
                    </a:lnTo>
                    <a:lnTo>
                      <a:pt x="0" y="222"/>
                    </a:lnTo>
                    <a:lnTo>
                      <a:pt x="6" y="222"/>
                    </a:lnTo>
                    <a:close/>
                    <a:moveTo>
                      <a:pt x="6" y="234"/>
                    </a:moveTo>
                    <a:lnTo>
                      <a:pt x="6" y="240"/>
                    </a:lnTo>
                    <a:lnTo>
                      <a:pt x="0" y="240"/>
                    </a:lnTo>
                    <a:lnTo>
                      <a:pt x="0" y="234"/>
                    </a:lnTo>
                    <a:lnTo>
                      <a:pt x="6" y="234"/>
                    </a:lnTo>
                    <a:close/>
                    <a:moveTo>
                      <a:pt x="6" y="246"/>
                    </a:moveTo>
                    <a:lnTo>
                      <a:pt x="6" y="252"/>
                    </a:lnTo>
                    <a:lnTo>
                      <a:pt x="0" y="252"/>
                    </a:lnTo>
                    <a:lnTo>
                      <a:pt x="0" y="246"/>
                    </a:lnTo>
                    <a:lnTo>
                      <a:pt x="6" y="246"/>
                    </a:lnTo>
                    <a:close/>
                    <a:moveTo>
                      <a:pt x="6" y="258"/>
                    </a:moveTo>
                    <a:lnTo>
                      <a:pt x="6" y="264"/>
                    </a:lnTo>
                    <a:lnTo>
                      <a:pt x="0" y="264"/>
                    </a:lnTo>
                    <a:lnTo>
                      <a:pt x="0" y="258"/>
                    </a:lnTo>
                    <a:lnTo>
                      <a:pt x="6" y="258"/>
                    </a:lnTo>
                    <a:close/>
                    <a:moveTo>
                      <a:pt x="6" y="270"/>
                    </a:moveTo>
                    <a:lnTo>
                      <a:pt x="6" y="276"/>
                    </a:lnTo>
                    <a:lnTo>
                      <a:pt x="0" y="276"/>
                    </a:lnTo>
                    <a:lnTo>
                      <a:pt x="0" y="270"/>
                    </a:lnTo>
                    <a:lnTo>
                      <a:pt x="6" y="270"/>
                    </a:lnTo>
                    <a:close/>
                    <a:moveTo>
                      <a:pt x="8" y="274"/>
                    </a:moveTo>
                    <a:lnTo>
                      <a:pt x="14" y="274"/>
                    </a:lnTo>
                    <a:lnTo>
                      <a:pt x="14" y="280"/>
                    </a:lnTo>
                    <a:lnTo>
                      <a:pt x="8" y="280"/>
                    </a:lnTo>
                    <a:lnTo>
                      <a:pt x="8" y="274"/>
                    </a:lnTo>
                    <a:close/>
                    <a:moveTo>
                      <a:pt x="20" y="274"/>
                    </a:moveTo>
                    <a:lnTo>
                      <a:pt x="26" y="274"/>
                    </a:lnTo>
                    <a:lnTo>
                      <a:pt x="26" y="280"/>
                    </a:lnTo>
                    <a:lnTo>
                      <a:pt x="20" y="280"/>
                    </a:lnTo>
                    <a:lnTo>
                      <a:pt x="20" y="274"/>
                    </a:lnTo>
                    <a:close/>
                    <a:moveTo>
                      <a:pt x="32" y="274"/>
                    </a:moveTo>
                    <a:lnTo>
                      <a:pt x="38" y="274"/>
                    </a:lnTo>
                    <a:lnTo>
                      <a:pt x="38" y="280"/>
                    </a:lnTo>
                    <a:lnTo>
                      <a:pt x="32" y="280"/>
                    </a:lnTo>
                    <a:lnTo>
                      <a:pt x="32" y="274"/>
                    </a:lnTo>
                    <a:close/>
                    <a:moveTo>
                      <a:pt x="44" y="274"/>
                    </a:moveTo>
                    <a:lnTo>
                      <a:pt x="50" y="274"/>
                    </a:lnTo>
                    <a:lnTo>
                      <a:pt x="50" y="280"/>
                    </a:lnTo>
                    <a:lnTo>
                      <a:pt x="44" y="280"/>
                    </a:lnTo>
                    <a:lnTo>
                      <a:pt x="44" y="274"/>
                    </a:lnTo>
                    <a:close/>
                    <a:moveTo>
                      <a:pt x="56" y="274"/>
                    </a:moveTo>
                    <a:lnTo>
                      <a:pt x="62" y="274"/>
                    </a:lnTo>
                    <a:lnTo>
                      <a:pt x="62" y="280"/>
                    </a:lnTo>
                    <a:lnTo>
                      <a:pt x="56" y="280"/>
                    </a:lnTo>
                    <a:lnTo>
                      <a:pt x="56" y="274"/>
                    </a:lnTo>
                    <a:close/>
                    <a:moveTo>
                      <a:pt x="68" y="274"/>
                    </a:moveTo>
                    <a:lnTo>
                      <a:pt x="74" y="274"/>
                    </a:lnTo>
                    <a:lnTo>
                      <a:pt x="74" y="280"/>
                    </a:lnTo>
                    <a:lnTo>
                      <a:pt x="68" y="280"/>
                    </a:lnTo>
                    <a:lnTo>
                      <a:pt x="68" y="274"/>
                    </a:lnTo>
                    <a:close/>
                    <a:moveTo>
                      <a:pt x="80" y="274"/>
                    </a:moveTo>
                    <a:lnTo>
                      <a:pt x="86" y="274"/>
                    </a:lnTo>
                    <a:lnTo>
                      <a:pt x="86" y="280"/>
                    </a:lnTo>
                    <a:lnTo>
                      <a:pt x="80" y="280"/>
                    </a:lnTo>
                    <a:lnTo>
                      <a:pt x="80" y="274"/>
                    </a:lnTo>
                    <a:close/>
                    <a:moveTo>
                      <a:pt x="92" y="274"/>
                    </a:moveTo>
                    <a:lnTo>
                      <a:pt x="98" y="274"/>
                    </a:lnTo>
                    <a:lnTo>
                      <a:pt x="98" y="280"/>
                    </a:lnTo>
                    <a:lnTo>
                      <a:pt x="92" y="280"/>
                    </a:lnTo>
                    <a:lnTo>
                      <a:pt x="92" y="274"/>
                    </a:lnTo>
                    <a:close/>
                    <a:moveTo>
                      <a:pt x="104" y="274"/>
                    </a:moveTo>
                    <a:lnTo>
                      <a:pt x="110" y="274"/>
                    </a:lnTo>
                    <a:lnTo>
                      <a:pt x="110" y="280"/>
                    </a:lnTo>
                    <a:lnTo>
                      <a:pt x="104" y="280"/>
                    </a:lnTo>
                    <a:lnTo>
                      <a:pt x="104" y="274"/>
                    </a:lnTo>
                    <a:close/>
                    <a:moveTo>
                      <a:pt x="116" y="274"/>
                    </a:moveTo>
                    <a:lnTo>
                      <a:pt x="122" y="274"/>
                    </a:lnTo>
                    <a:lnTo>
                      <a:pt x="122" y="280"/>
                    </a:lnTo>
                    <a:lnTo>
                      <a:pt x="116" y="280"/>
                    </a:lnTo>
                    <a:lnTo>
                      <a:pt x="116" y="274"/>
                    </a:lnTo>
                    <a:close/>
                    <a:moveTo>
                      <a:pt x="128" y="274"/>
                    </a:moveTo>
                    <a:lnTo>
                      <a:pt x="134" y="274"/>
                    </a:lnTo>
                    <a:lnTo>
                      <a:pt x="134" y="280"/>
                    </a:lnTo>
                    <a:lnTo>
                      <a:pt x="128" y="280"/>
                    </a:lnTo>
                    <a:lnTo>
                      <a:pt x="128" y="274"/>
                    </a:lnTo>
                    <a:close/>
                    <a:moveTo>
                      <a:pt x="140" y="274"/>
                    </a:moveTo>
                    <a:lnTo>
                      <a:pt x="146" y="274"/>
                    </a:lnTo>
                    <a:lnTo>
                      <a:pt x="146" y="280"/>
                    </a:lnTo>
                    <a:lnTo>
                      <a:pt x="140" y="280"/>
                    </a:lnTo>
                    <a:lnTo>
                      <a:pt x="140" y="274"/>
                    </a:lnTo>
                    <a:close/>
                    <a:moveTo>
                      <a:pt x="152" y="274"/>
                    </a:moveTo>
                    <a:lnTo>
                      <a:pt x="158" y="274"/>
                    </a:lnTo>
                    <a:lnTo>
                      <a:pt x="158" y="280"/>
                    </a:lnTo>
                    <a:lnTo>
                      <a:pt x="152" y="280"/>
                    </a:lnTo>
                    <a:lnTo>
                      <a:pt x="152" y="274"/>
                    </a:lnTo>
                    <a:close/>
                    <a:moveTo>
                      <a:pt x="164" y="274"/>
                    </a:moveTo>
                    <a:lnTo>
                      <a:pt x="170" y="274"/>
                    </a:lnTo>
                    <a:lnTo>
                      <a:pt x="170" y="280"/>
                    </a:lnTo>
                    <a:lnTo>
                      <a:pt x="164" y="280"/>
                    </a:lnTo>
                    <a:lnTo>
                      <a:pt x="164" y="274"/>
                    </a:lnTo>
                    <a:close/>
                    <a:moveTo>
                      <a:pt x="176" y="274"/>
                    </a:moveTo>
                    <a:lnTo>
                      <a:pt x="182" y="274"/>
                    </a:lnTo>
                    <a:lnTo>
                      <a:pt x="182" y="280"/>
                    </a:lnTo>
                    <a:lnTo>
                      <a:pt x="176" y="280"/>
                    </a:lnTo>
                    <a:lnTo>
                      <a:pt x="176" y="274"/>
                    </a:lnTo>
                    <a:close/>
                    <a:moveTo>
                      <a:pt x="188" y="274"/>
                    </a:moveTo>
                    <a:lnTo>
                      <a:pt x="194" y="274"/>
                    </a:lnTo>
                    <a:lnTo>
                      <a:pt x="194" y="280"/>
                    </a:lnTo>
                    <a:lnTo>
                      <a:pt x="188" y="280"/>
                    </a:lnTo>
                    <a:lnTo>
                      <a:pt x="188" y="274"/>
                    </a:lnTo>
                    <a:close/>
                    <a:moveTo>
                      <a:pt x="200" y="274"/>
                    </a:moveTo>
                    <a:lnTo>
                      <a:pt x="206" y="274"/>
                    </a:lnTo>
                    <a:lnTo>
                      <a:pt x="206" y="280"/>
                    </a:lnTo>
                    <a:lnTo>
                      <a:pt x="200" y="280"/>
                    </a:lnTo>
                    <a:lnTo>
                      <a:pt x="200" y="274"/>
                    </a:lnTo>
                    <a:close/>
                    <a:moveTo>
                      <a:pt x="212" y="274"/>
                    </a:moveTo>
                    <a:lnTo>
                      <a:pt x="218" y="274"/>
                    </a:lnTo>
                    <a:lnTo>
                      <a:pt x="218" y="280"/>
                    </a:lnTo>
                    <a:lnTo>
                      <a:pt x="212" y="280"/>
                    </a:lnTo>
                    <a:lnTo>
                      <a:pt x="212" y="274"/>
                    </a:lnTo>
                    <a:close/>
                    <a:moveTo>
                      <a:pt x="224" y="274"/>
                    </a:moveTo>
                    <a:lnTo>
                      <a:pt x="230" y="274"/>
                    </a:lnTo>
                    <a:lnTo>
                      <a:pt x="230" y="280"/>
                    </a:lnTo>
                    <a:lnTo>
                      <a:pt x="224" y="280"/>
                    </a:lnTo>
                    <a:lnTo>
                      <a:pt x="224" y="274"/>
                    </a:lnTo>
                    <a:close/>
                    <a:moveTo>
                      <a:pt x="236" y="274"/>
                    </a:moveTo>
                    <a:lnTo>
                      <a:pt x="242" y="274"/>
                    </a:lnTo>
                    <a:lnTo>
                      <a:pt x="242" y="280"/>
                    </a:lnTo>
                    <a:lnTo>
                      <a:pt x="236" y="280"/>
                    </a:lnTo>
                    <a:lnTo>
                      <a:pt x="236" y="274"/>
                    </a:lnTo>
                    <a:close/>
                    <a:moveTo>
                      <a:pt x="248" y="274"/>
                    </a:moveTo>
                    <a:lnTo>
                      <a:pt x="254" y="274"/>
                    </a:lnTo>
                    <a:lnTo>
                      <a:pt x="254" y="280"/>
                    </a:lnTo>
                    <a:lnTo>
                      <a:pt x="248" y="280"/>
                    </a:lnTo>
                    <a:lnTo>
                      <a:pt x="248" y="274"/>
                    </a:lnTo>
                    <a:close/>
                    <a:moveTo>
                      <a:pt x="260" y="274"/>
                    </a:moveTo>
                    <a:lnTo>
                      <a:pt x="266" y="274"/>
                    </a:lnTo>
                    <a:lnTo>
                      <a:pt x="266" y="280"/>
                    </a:lnTo>
                    <a:lnTo>
                      <a:pt x="260" y="280"/>
                    </a:lnTo>
                    <a:lnTo>
                      <a:pt x="260" y="274"/>
                    </a:lnTo>
                    <a:close/>
                    <a:moveTo>
                      <a:pt x="272" y="274"/>
                    </a:moveTo>
                    <a:lnTo>
                      <a:pt x="278" y="274"/>
                    </a:lnTo>
                    <a:lnTo>
                      <a:pt x="278" y="280"/>
                    </a:lnTo>
                    <a:lnTo>
                      <a:pt x="272" y="280"/>
                    </a:lnTo>
                    <a:lnTo>
                      <a:pt x="272" y="274"/>
                    </a:lnTo>
                    <a:close/>
                    <a:moveTo>
                      <a:pt x="284" y="274"/>
                    </a:moveTo>
                    <a:lnTo>
                      <a:pt x="290" y="274"/>
                    </a:lnTo>
                    <a:lnTo>
                      <a:pt x="290" y="280"/>
                    </a:lnTo>
                    <a:lnTo>
                      <a:pt x="284" y="280"/>
                    </a:lnTo>
                    <a:lnTo>
                      <a:pt x="284" y="274"/>
                    </a:lnTo>
                    <a:close/>
                    <a:moveTo>
                      <a:pt x="296" y="274"/>
                    </a:moveTo>
                    <a:lnTo>
                      <a:pt x="302" y="274"/>
                    </a:lnTo>
                    <a:lnTo>
                      <a:pt x="302" y="280"/>
                    </a:lnTo>
                    <a:lnTo>
                      <a:pt x="296" y="280"/>
                    </a:lnTo>
                    <a:lnTo>
                      <a:pt x="296" y="274"/>
                    </a:lnTo>
                    <a:close/>
                    <a:moveTo>
                      <a:pt x="308" y="274"/>
                    </a:moveTo>
                    <a:lnTo>
                      <a:pt x="314" y="274"/>
                    </a:lnTo>
                    <a:lnTo>
                      <a:pt x="314" y="280"/>
                    </a:lnTo>
                    <a:lnTo>
                      <a:pt x="308" y="280"/>
                    </a:lnTo>
                    <a:lnTo>
                      <a:pt x="308" y="274"/>
                    </a:lnTo>
                    <a:close/>
                    <a:moveTo>
                      <a:pt x="320" y="274"/>
                    </a:moveTo>
                    <a:lnTo>
                      <a:pt x="326" y="274"/>
                    </a:lnTo>
                    <a:lnTo>
                      <a:pt x="326" y="280"/>
                    </a:lnTo>
                    <a:lnTo>
                      <a:pt x="320" y="280"/>
                    </a:lnTo>
                    <a:lnTo>
                      <a:pt x="320" y="274"/>
                    </a:lnTo>
                    <a:close/>
                    <a:moveTo>
                      <a:pt x="332" y="274"/>
                    </a:moveTo>
                    <a:lnTo>
                      <a:pt x="338" y="274"/>
                    </a:lnTo>
                    <a:lnTo>
                      <a:pt x="338" y="280"/>
                    </a:lnTo>
                    <a:lnTo>
                      <a:pt x="332" y="280"/>
                    </a:lnTo>
                    <a:lnTo>
                      <a:pt x="332" y="274"/>
                    </a:lnTo>
                    <a:close/>
                    <a:moveTo>
                      <a:pt x="344" y="274"/>
                    </a:moveTo>
                    <a:lnTo>
                      <a:pt x="350" y="274"/>
                    </a:lnTo>
                    <a:lnTo>
                      <a:pt x="350" y="280"/>
                    </a:lnTo>
                    <a:lnTo>
                      <a:pt x="344" y="280"/>
                    </a:lnTo>
                    <a:lnTo>
                      <a:pt x="344" y="274"/>
                    </a:lnTo>
                    <a:close/>
                    <a:moveTo>
                      <a:pt x="356" y="274"/>
                    </a:moveTo>
                    <a:lnTo>
                      <a:pt x="362" y="274"/>
                    </a:lnTo>
                    <a:lnTo>
                      <a:pt x="362" y="280"/>
                    </a:lnTo>
                    <a:lnTo>
                      <a:pt x="356" y="280"/>
                    </a:lnTo>
                    <a:lnTo>
                      <a:pt x="356" y="274"/>
                    </a:lnTo>
                    <a:close/>
                    <a:moveTo>
                      <a:pt x="368" y="274"/>
                    </a:moveTo>
                    <a:lnTo>
                      <a:pt x="374" y="274"/>
                    </a:lnTo>
                    <a:lnTo>
                      <a:pt x="374" y="280"/>
                    </a:lnTo>
                    <a:lnTo>
                      <a:pt x="368" y="280"/>
                    </a:lnTo>
                    <a:lnTo>
                      <a:pt x="368" y="274"/>
                    </a:lnTo>
                    <a:close/>
                    <a:moveTo>
                      <a:pt x="380" y="274"/>
                    </a:moveTo>
                    <a:lnTo>
                      <a:pt x="386" y="274"/>
                    </a:lnTo>
                    <a:lnTo>
                      <a:pt x="386" y="280"/>
                    </a:lnTo>
                    <a:lnTo>
                      <a:pt x="380" y="280"/>
                    </a:lnTo>
                    <a:lnTo>
                      <a:pt x="380" y="274"/>
                    </a:lnTo>
                    <a:close/>
                    <a:moveTo>
                      <a:pt x="392" y="274"/>
                    </a:moveTo>
                    <a:lnTo>
                      <a:pt x="398" y="274"/>
                    </a:lnTo>
                    <a:lnTo>
                      <a:pt x="398" y="280"/>
                    </a:lnTo>
                    <a:lnTo>
                      <a:pt x="392" y="280"/>
                    </a:lnTo>
                    <a:lnTo>
                      <a:pt x="392" y="274"/>
                    </a:lnTo>
                    <a:close/>
                    <a:moveTo>
                      <a:pt x="404" y="274"/>
                    </a:moveTo>
                    <a:lnTo>
                      <a:pt x="410" y="274"/>
                    </a:lnTo>
                    <a:lnTo>
                      <a:pt x="410" y="280"/>
                    </a:lnTo>
                    <a:lnTo>
                      <a:pt x="404" y="280"/>
                    </a:lnTo>
                    <a:lnTo>
                      <a:pt x="404" y="274"/>
                    </a:lnTo>
                    <a:close/>
                    <a:moveTo>
                      <a:pt x="416" y="274"/>
                    </a:moveTo>
                    <a:lnTo>
                      <a:pt x="422" y="274"/>
                    </a:lnTo>
                    <a:lnTo>
                      <a:pt x="422" y="280"/>
                    </a:lnTo>
                    <a:lnTo>
                      <a:pt x="416" y="280"/>
                    </a:lnTo>
                    <a:lnTo>
                      <a:pt x="416" y="274"/>
                    </a:lnTo>
                    <a:close/>
                    <a:moveTo>
                      <a:pt x="428" y="274"/>
                    </a:moveTo>
                    <a:lnTo>
                      <a:pt x="434" y="274"/>
                    </a:lnTo>
                    <a:lnTo>
                      <a:pt x="434" y="280"/>
                    </a:lnTo>
                    <a:lnTo>
                      <a:pt x="428" y="280"/>
                    </a:lnTo>
                    <a:lnTo>
                      <a:pt x="428" y="274"/>
                    </a:lnTo>
                    <a:close/>
                    <a:moveTo>
                      <a:pt x="440" y="274"/>
                    </a:moveTo>
                    <a:lnTo>
                      <a:pt x="446" y="274"/>
                    </a:lnTo>
                    <a:lnTo>
                      <a:pt x="446" y="280"/>
                    </a:lnTo>
                    <a:lnTo>
                      <a:pt x="440" y="280"/>
                    </a:lnTo>
                    <a:lnTo>
                      <a:pt x="440" y="274"/>
                    </a:lnTo>
                    <a:close/>
                    <a:moveTo>
                      <a:pt x="452" y="274"/>
                    </a:moveTo>
                    <a:lnTo>
                      <a:pt x="458" y="274"/>
                    </a:lnTo>
                    <a:lnTo>
                      <a:pt x="458" y="280"/>
                    </a:lnTo>
                    <a:lnTo>
                      <a:pt x="452" y="280"/>
                    </a:lnTo>
                    <a:lnTo>
                      <a:pt x="452" y="274"/>
                    </a:lnTo>
                    <a:close/>
                    <a:moveTo>
                      <a:pt x="464" y="274"/>
                    </a:moveTo>
                    <a:lnTo>
                      <a:pt x="470" y="274"/>
                    </a:lnTo>
                    <a:lnTo>
                      <a:pt x="470" y="280"/>
                    </a:lnTo>
                    <a:lnTo>
                      <a:pt x="464" y="280"/>
                    </a:lnTo>
                    <a:lnTo>
                      <a:pt x="464" y="274"/>
                    </a:lnTo>
                    <a:close/>
                    <a:moveTo>
                      <a:pt x="476" y="274"/>
                    </a:moveTo>
                    <a:lnTo>
                      <a:pt x="482" y="274"/>
                    </a:lnTo>
                    <a:lnTo>
                      <a:pt x="482" y="280"/>
                    </a:lnTo>
                    <a:lnTo>
                      <a:pt x="476" y="280"/>
                    </a:lnTo>
                    <a:lnTo>
                      <a:pt x="476" y="274"/>
                    </a:lnTo>
                    <a:close/>
                    <a:moveTo>
                      <a:pt x="488" y="274"/>
                    </a:moveTo>
                    <a:lnTo>
                      <a:pt x="494" y="274"/>
                    </a:lnTo>
                    <a:lnTo>
                      <a:pt x="494" y="280"/>
                    </a:lnTo>
                    <a:lnTo>
                      <a:pt x="488" y="280"/>
                    </a:lnTo>
                    <a:lnTo>
                      <a:pt x="488" y="274"/>
                    </a:lnTo>
                    <a:close/>
                    <a:moveTo>
                      <a:pt x="500" y="274"/>
                    </a:moveTo>
                    <a:lnTo>
                      <a:pt x="504" y="274"/>
                    </a:lnTo>
                    <a:lnTo>
                      <a:pt x="501" y="277"/>
                    </a:lnTo>
                    <a:lnTo>
                      <a:pt x="501" y="275"/>
                    </a:lnTo>
                    <a:lnTo>
                      <a:pt x="507" y="275"/>
                    </a:lnTo>
                    <a:lnTo>
                      <a:pt x="507" y="280"/>
                    </a:lnTo>
                    <a:lnTo>
                      <a:pt x="500" y="280"/>
                    </a:lnTo>
                    <a:lnTo>
                      <a:pt x="500" y="274"/>
                    </a:lnTo>
                    <a:close/>
                    <a:moveTo>
                      <a:pt x="501" y="269"/>
                    </a:moveTo>
                    <a:lnTo>
                      <a:pt x="501" y="263"/>
                    </a:lnTo>
                    <a:lnTo>
                      <a:pt x="507" y="263"/>
                    </a:lnTo>
                    <a:lnTo>
                      <a:pt x="507" y="269"/>
                    </a:lnTo>
                    <a:lnTo>
                      <a:pt x="501" y="269"/>
                    </a:lnTo>
                    <a:close/>
                    <a:moveTo>
                      <a:pt x="501" y="257"/>
                    </a:moveTo>
                    <a:lnTo>
                      <a:pt x="501" y="251"/>
                    </a:lnTo>
                    <a:lnTo>
                      <a:pt x="507" y="251"/>
                    </a:lnTo>
                    <a:lnTo>
                      <a:pt x="507" y="257"/>
                    </a:lnTo>
                    <a:lnTo>
                      <a:pt x="501" y="257"/>
                    </a:lnTo>
                    <a:close/>
                    <a:moveTo>
                      <a:pt x="501" y="245"/>
                    </a:moveTo>
                    <a:lnTo>
                      <a:pt x="501" y="239"/>
                    </a:lnTo>
                    <a:lnTo>
                      <a:pt x="507" y="239"/>
                    </a:lnTo>
                    <a:lnTo>
                      <a:pt x="507" y="245"/>
                    </a:lnTo>
                    <a:lnTo>
                      <a:pt x="501" y="245"/>
                    </a:lnTo>
                    <a:close/>
                    <a:moveTo>
                      <a:pt x="501" y="233"/>
                    </a:moveTo>
                    <a:lnTo>
                      <a:pt x="501" y="227"/>
                    </a:lnTo>
                    <a:lnTo>
                      <a:pt x="507" y="227"/>
                    </a:lnTo>
                    <a:lnTo>
                      <a:pt x="507" y="233"/>
                    </a:lnTo>
                    <a:lnTo>
                      <a:pt x="501" y="233"/>
                    </a:lnTo>
                    <a:close/>
                    <a:moveTo>
                      <a:pt x="501" y="221"/>
                    </a:moveTo>
                    <a:lnTo>
                      <a:pt x="501" y="215"/>
                    </a:lnTo>
                    <a:lnTo>
                      <a:pt x="507" y="215"/>
                    </a:lnTo>
                    <a:lnTo>
                      <a:pt x="507" y="221"/>
                    </a:lnTo>
                    <a:lnTo>
                      <a:pt x="501" y="221"/>
                    </a:lnTo>
                    <a:close/>
                    <a:moveTo>
                      <a:pt x="501" y="209"/>
                    </a:moveTo>
                    <a:lnTo>
                      <a:pt x="501" y="203"/>
                    </a:lnTo>
                    <a:lnTo>
                      <a:pt x="507" y="203"/>
                    </a:lnTo>
                    <a:lnTo>
                      <a:pt x="507" y="209"/>
                    </a:lnTo>
                    <a:lnTo>
                      <a:pt x="501" y="209"/>
                    </a:lnTo>
                    <a:close/>
                    <a:moveTo>
                      <a:pt x="501" y="197"/>
                    </a:moveTo>
                    <a:lnTo>
                      <a:pt x="501" y="191"/>
                    </a:lnTo>
                    <a:lnTo>
                      <a:pt x="507" y="191"/>
                    </a:lnTo>
                    <a:lnTo>
                      <a:pt x="507" y="197"/>
                    </a:lnTo>
                    <a:lnTo>
                      <a:pt x="501" y="197"/>
                    </a:lnTo>
                    <a:close/>
                    <a:moveTo>
                      <a:pt x="501" y="185"/>
                    </a:moveTo>
                    <a:lnTo>
                      <a:pt x="501" y="179"/>
                    </a:lnTo>
                    <a:lnTo>
                      <a:pt x="507" y="179"/>
                    </a:lnTo>
                    <a:lnTo>
                      <a:pt x="507" y="185"/>
                    </a:lnTo>
                    <a:lnTo>
                      <a:pt x="501" y="185"/>
                    </a:lnTo>
                    <a:close/>
                    <a:moveTo>
                      <a:pt x="501" y="173"/>
                    </a:moveTo>
                    <a:lnTo>
                      <a:pt x="501" y="167"/>
                    </a:lnTo>
                    <a:lnTo>
                      <a:pt x="507" y="167"/>
                    </a:lnTo>
                    <a:lnTo>
                      <a:pt x="507" y="173"/>
                    </a:lnTo>
                    <a:lnTo>
                      <a:pt x="501" y="173"/>
                    </a:lnTo>
                    <a:close/>
                    <a:moveTo>
                      <a:pt x="501" y="161"/>
                    </a:moveTo>
                    <a:lnTo>
                      <a:pt x="501" y="155"/>
                    </a:lnTo>
                    <a:lnTo>
                      <a:pt x="507" y="155"/>
                    </a:lnTo>
                    <a:lnTo>
                      <a:pt x="507" y="161"/>
                    </a:lnTo>
                    <a:lnTo>
                      <a:pt x="501" y="161"/>
                    </a:lnTo>
                    <a:close/>
                    <a:moveTo>
                      <a:pt x="501" y="149"/>
                    </a:moveTo>
                    <a:lnTo>
                      <a:pt x="501" y="143"/>
                    </a:lnTo>
                    <a:lnTo>
                      <a:pt x="507" y="143"/>
                    </a:lnTo>
                    <a:lnTo>
                      <a:pt x="507" y="149"/>
                    </a:lnTo>
                    <a:lnTo>
                      <a:pt x="501" y="149"/>
                    </a:lnTo>
                    <a:close/>
                    <a:moveTo>
                      <a:pt x="501" y="137"/>
                    </a:moveTo>
                    <a:lnTo>
                      <a:pt x="501" y="131"/>
                    </a:lnTo>
                    <a:lnTo>
                      <a:pt x="507" y="131"/>
                    </a:lnTo>
                    <a:lnTo>
                      <a:pt x="507" y="137"/>
                    </a:lnTo>
                    <a:lnTo>
                      <a:pt x="501" y="137"/>
                    </a:lnTo>
                    <a:close/>
                    <a:moveTo>
                      <a:pt x="501" y="125"/>
                    </a:moveTo>
                    <a:lnTo>
                      <a:pt x="501" y="119"/>
                    </a:lnTo>
                    <a:lnTo>
                      <a:pt x="507" y="119"/>
                    </a:lnTo>
                    <a:lnTo>
                      <a:pt x="507" y="125"/>
                    </a:lnTo>
                    <a:lnTo>
                      <a:pt x="501" y="125"/>
                    </a:lnTo>
                    <a:close/>
                    <a:moveTo>
                      <a:pt x="501" y="113"/>
                    </a:moveTo>
                    <a:lnTo>
                      <a:pt x="501" y="107"/>
                    </a:lnTo>
                    <a:lnTo>
                      <a:pt x="507" y="107"/>
                    </a:lnTo>
                    <a:lnTo>
                      <a:pt x="507" y="113"/>
                    </a:lnTo>
                    <a:lnTo>
                      <a:pt x="501" y="113"/>
                    </a:lnTo>
                    <a:close/>
                    <a:moveTo>
                      <a:pt x="501" y="101"/>
                    </a:moveTo>
                    <a:lnTo>
                      <a:pt x="501" y="95"/>
                    </a:lnTo>
                    <a:lnTo>
                      <a:pt x="507" y="95"/>
                    </a:lnTo>
                    <a:lnTo>
                      <a:pt x="507" y="101"/>
                    </a:lnTo>
                    <a:lnTo>
                      <a:pt x="501" y="101"/>
                    </a:lnTo>
                    <a:close/>
                    <a:moveTo>
                      <a:pt x="501" y="89"/>
                    </a:moveTo>
                    <a:lnTo>
                      <a:pt x="501" y="83"/>
                    </a:lnTo>
                    <a:lnTo>
                      <a:pt x="507" y="83"/>
                    </a:lnTo>
                    <a:lnTo>
                      <a:pt x="507" y="89"/>
                    </a:lnTo>
                    <a:lnTo>
                      <a:pt x="501" y="89"/>
                    </a:lnTo>
                    <a:close/>
                    <a:moveTo>
                      <a:pt x="501" y="77"/>
                    </a:moveTo>
                    <a:lnTo>
                      <a:pt x="501" y="71"/>
                    </a:lnTo>
                    <a:lnTo>
                      <a:pt x="507" y="71"/>
                    </a:lnTo>
                    <a:lnTo>
                      <a:pt x="507" y="77"/>
                    </a:lnTo>
                    <a:lnTo>
                      <a:pt x="501" y="77"/>
                    </a:lnTo>
                    <a:close/>
                    <a:moveTo>
                      <a:pt x="501" y="65"/>
                    </a:moveTo>
                    <a:lnTo>
                      <a:pt x="501" y="59"/>
                    </a:lnTo>
                    <a:lnTo>
                      <a:pt x="507" y="59"/>
                    </a:lnTo>
                    <a:lnTo>
                      <a:pt x="507" y="65"/>
                    </a:lnTo>
                    <a:lnTo>
                      <a:pt x="501" y="65"/>
                    </a:lnTo>
                    <a:close/>
                    <a:moveTo>
                      <a:pt x="501" y="53"/>
                    </a:moveTo>
                    <a:lnTo>
                      <a:pt x="501" y="47"/>
                    </a:lnTo>
                    <a:lnTo>
                      <a:pt x="507" y="47"/>
                    </a:lnTo>
                    <a:lnTo>
                      <a:pt x="507" y="53"/>
                    </a:lnTo>
                    <a:lnTo>
                      <a:pt x="501" y="53"/>
                    </a:lnTo>
                    <a:close/>
                    <a:moveTo>
                      <a:pt x="501" y="41"/>
                    </a:moveTo>
                    <a:lnTo>
                      <a:pt x="501" y="35"/>
                    </a:lnTo>
                    <a:lnTo>
                      <a:pt x="507" y="35"/>
                    </a:lnTo>
                    <a:lnTo>
                      <a:pt x="507" y="41"/>
                    </a:lnTo>
                    <a:lnTo>
                      <a:pt x="501" y="41"/>
                    </a:lnTo>
                    <a:close/>
                    <a:moveTo>
                      <a:pt x="501" y="29"/>
                    </a:moveTo>
                    <a:lnTo>
                      <a:pt x="501" y="23"/>
                    </a:lnTo>
                    <a:lnTo>
                      <a:pt x="507" y="23"/>
                    </a:lnTo>
                    <a:lnTo>
                      <a:pt x="507" y="29"/>
                    </a:lnTo>
                    <a:lnTo>
                      <a:pt x="501" y="29"/>
                    </a:lnTo>
                    <a:close/>
                    <a:moveTo>
                      <a:pt x="501" y="17"/>
                    </a:moveTo>
                    <a:lnTo>
                      <a:pt x="501" y="11"/>
                    </a:lnTo>
                    <a:lnTo>
                      <a:pt x="507" y="11"/>
                    </a:lnTo>
                    <a:lnTo>
                      <a:pt x="507" y="17"/>
                    </a:lnTo>
                    <a:lnTo>
                      <a:pt x="501" y="17"/>
                    </a:lnTo>
                    <a:close/>
                    <a:moveTo>
                      <a:pt x="501" y="5"/>
                    </a:moveTo>
                    <a:lnTo>
                      <a:pt x="501" y="3"/>
                    </a:lnTo>
                    <a:lnTo>
                      <a:pt x="507" y="3"/>
                    </a:lnTo>
                    <a:lnTo>
                      <a:pt x="507" y="5"/>
                    </a:lnTo>
                    <a:lnTo>
                      <a:pt x="501" y="5"/>
                    </a:lnTo>
                    <a:close/>
                  </a:path>
                </a:pathLst>
              </a:custGeom>
              <a:solidFill>
                <a:srgbClr val="C0C0C0"/>
              </a:solidFill>
              <a:ln w="4763" cap="flat">
                <a:solidFill>
                  <a:srgbClr val="666699"/>
                </a:solidFill>
                <a:prstDash val="solid"/>
                <a:bevel/>
                <a:headEnd/>
                <a:tailEnd/>
              </a:ln>
            </p:spPr>
            <p:txBody>
              <a:bodyPr/>
              <a:lstStyle/>
              <a:p>
                <a:endParaRPr lang="fr-CA"/>
              </a:p>
            </p:txBody>
          </p:sp>
        </p:grpSp>
        <p:sp>
          <p:nvSpPr>
            <p:cNvPr id="370732" name="Rectangle 44"/>
            <p:cNvSpPr>
              <a:spLocks noChangeArrowheads="1"/>
            </p:cNvSpPr>
            <p:nvPr/>
          </p:nvSpPr>
          <p:spPr bwMode="auto">
            <a:xfrm>
              <a:off x="2921" y="2038"/>
              <a:ext cx="479"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Utilisateurs</a:t>
              </a:r>
              <a:endParaRPr lang="fr-FR"/>
            </a:p>
          </p:txBody>
        </p:sp>
        <p:grpSp>
          <p:nvGrpSpPr>
            <p:cNvPr id="370733" name="Group 45"/>
            <p:cNvGrpSpPr>
              <a:grpSpLocks/>
            </p:cNvGrpSpPr>
            <p:nvPr/>
          </p:nvGrpSpPr>
          <p:grpSpPr bwMode="auto">
            <a:xfrm>
              <a:off x="3985" y="1950"/>
              <a:ext cx="506" cy="280"/>
              <a:chOff x="3985" y="1950"/>
              <a:chExt cx="506" cy="280"/>
            </a:xfrm>
          </p:grpSpPr>
          <p:sp>
            <p:nvSpPr>
              <p:cNvPr id="370734" name="Rectangle 46"/>
              <p:cNvSpPr>
                <a:spLocks noChangeArrowheads="1"/>
              </p:cNvSpPr>
              <p:nvPr/>
            </p:nvSpPr>
            <p:spPr bwMode="auto">
              <a:xfrm>
                <a:off x="3988" y="1953"/>
                <a:ext cx="500" cy="274"/>
              </a:xfrm>
              <a:prstGeom prst="rect">
                <a:avLst/>
              </a:prstGeom>
              <a:solidFill>
                <a:srgbClr val="C0C0C0"/>
              </a:solidFill>
              <a:ln w="9525">
                <a:noFill/>
                <a:miter lim="800000"/>
                <a:headEnd/>
                <a:tailEnd/>
              </a:ln>
            </p:spPr>
            <p:txBody>
              <a:bodyPr/>
              <a:lstStyle/>
              <a:p>
                <a:endParaRPr lang="fr-CA"/>
              </a:p>
            </p:txBody>
          </p:sp>
          <p:sp>
            <p:nvSpPr>
              <p:cNvPr id="370735" name="Freeform 47"/>
              <p:cNvSpPr>
                <a:spLocks noEditPoints="1"/>
              </p:cNvSpPr>
              <p:nvPr/>
            </p:nvSpPr>
            <p:spPr bwMode="auto">
              <a:xfrm>
                <a:off x="3985" y="1950"/>
                <a:ext cx="506" cy="280"/>
              </a:xfrm>
              <a:custGeom>
                <a:avLst/>
                <a:gdLst/>
                <a:ahLst/>
                <a:cxnLst>
                  <a:cxn ang="0">
                    <a:pos x="479" y="6"/>
                  </a:cxn>
                  <a:cxn ang="0">
                    <a:pos x="449" y="6"/>
                  </a:cxn>
                  <a:cxn ang="0">
                    <a:pos x="425" y="0"/>
                  </a:cxn>
                  <a:cxn ang="0">
                    <a:pos x="407" y="0"/>
                  </a:cxn>
                  <a:cxn ang="0">
                    <a:pos x="383" y="6"/>
                  </a:cxn>
                  <a:cxn ang="0">
                    <a:pos x="347" y="6"/>
                  </a:cxn>
                  <a:cxn ang="0">
                    <a:pos x="317" y="6"/>
                  </a:cxn>
                  <a:cxn ang="0">
                    <a:pos x="293" y="0"/>
                  </a:cxn>
                  <a:cxn ang="0">
                    <a:pos x="275" y="0"/>
                  </a:cxn>
                  <a:cxn ang="0">
                    <a:pos x="251" y="6"/>
                  </a:cxn>
                  <a:cxn ang="0">
                    <a:pos x="215" y="6"/>
                  </a:cxn>
                  <a:cxn ang="0">
                    <a:pos x="185" y="6"/>
                  </a:cxn>
                  <a:cxn ang="0">
                    <a:pos x="161" y="0"/>
                  </a:cxn>
                  <a:cxn ang="0">
                    <a:pos x="143" y="0"/>
                  </a:cxn>
                  <a:cxn ang="0">
                    <a:pos x="119" y="6"/>
                  </a:cxn>
                  <a:cxn ang="0">
                    <a:pos x="83" y="6"/>
                  </a:cxn>
                  <a:cxn ang="0">
                    <a:pos x="53" y="6"/>
                  </a:cxn>
                  <a:cxn ang="0">
                    <a:pos x="29" y="0"/>
                  </a:cxn>
                  <a:cxn ang="0">
                    <a:pos x="11" y="0"/>
                  </a:cxn>
                  <a:cxn ang="0">
                    <a:pos x="6" y="19"/>
                  </a:cxn>
                  <a:cxn ang="0">
                    <a:pos x="6" y="55"/>
                  </a:cxn>
                  <a:cxn ang="0">
                    <a:pos x="6" y="85"/>
                  </a:cxn>
                  <a:cxn ang="0">
                    <a:pos x="0" y="109"/>
                  </a:cxn>
                  <a:cxn ang="0">
                    <a:pos x="0" y="127"/>
                  </a:cxn>
                  <a:cxn ang="0">
                    <a:pos x="6" y="151"/>
                  </a:cxn>
                  <a:cxn ang="0">
                    <a:pos x="6" y="187"/>
                  </a:cxn>
                  <a:cxn ang="0">
                    <a:pos x="6" y="217"/>
                  </a:cxn>
                  <a:cxn ang="0">
                    <a:pos x="0" y="241"/>
                  </a:cxn>
                  <a:cxn ang="0">
                    <a:pos x="0" y="259"/>
                  </a:cxn>
                  <a:cxn ang="0">
                    <a:pos x="15" y="274"/>
                  </a:cxn>
                  <a:cxn ang="0">
                    <a:pos x="39" y="280"/>
                  </a:cxn>
                  <a:cxn ang="0">
                    <a:pos x="57" y="280"/>
                  </a:cxn>
                  <a:cxn ang="0">
                    <a:pos x="81" y="274"/>
                  </a:cxn>
                  <a:cxn ang="0">
                    <a:pos x="117" y="274"/>
                  </a:cxn>
                  <a:cxn ang="0">
                    <a:pos x="147" y="274"/>
                  </a:cxn>
                  <a:cxn ang="0">
                    <a:pos x="171" y="280"/>
                  </a:cxn>
                  <a:cxn ang="0">
                    <a:pos x="189" y="280"/>
                  </a:cxn>
                  <a:cxn ang="0">
                    <a:pos x="213" y="274"/>
                  </a:cxn>
                  <a:cxn ang="0">
                    <a:pos x="249" y="274"/>
                  </a:cxn>
                  <a:cxn ang="0">
                    <a:pos x="279" y="274"/>
                  </a:cxn>
                  <a:cxn ang="0">
                    <a:pos x="303" y="280"/>
                  </a:cxn>
                  <a:cxn ang="0">
                    <a:pos x="321" y="280"/>
                  </a:cxn>
                  <a:cxn ang="0">
                    <a:pos x="345" y="274"/>
                  </a:cxn>
                  <a:cxn ang="0">
                    <a:pos x="381" y="274"/>
                  </a:cxn>
                  <a:cxn ang="0">
                    <a:pos x="411" y="274"/>
                  </a:cxn>
                  <a:cxn ang="0">
                    <a:pos x="435" y="280"/>
                  </a:cxn>
                  <a:cxn ang="0">
                    <a:pos x="453" y="280"/>
                  </a:cxn>
                  <a:cxn ang="0">
                    <a:pos x="477" y="274"/>
                  </a:cxn>
                  <a:cxn ang="0">
                    <a:pos x="506" y="280"/>
                  </a:cxn>
                  <a:cxn ang="0">
                    <a:pos x="506" y="255"/>
                  </a:cxn>
                  <a:cxn ang="0">
                    <a:pos x="500" y="231"/>
                  </a:cxn>
                  <a:cxn ang="0">
                    <a:pos x="500" y="195"/>
                  </a:cxn>
                  <a:cxn ang="0">
                    <a:pos x="500" y="165"/>
                  </a:cxn>
                  <a:cxn ang="0">
                    <a:pos x="506" y="141"/>
                  </a:cxn>
                  <a:cxn ang="0">
                    <a:pos x="506" y="123"/>
                  </a:cxn>
                  <a:cxn ang="0">
                    <a:pos x="500" y="99"/>
                  </a:cxn>
                  <a:cxn ang="0">
                    <a:pos x="500" y="63"/>
                  </a:cxn>
                  <a:cxn ang="0">
                    <a:pos x="500" y="33"/>
                  </a:cxn>
                  <a:cxn ang="0">
                    <a:pos x="506" y="9"/>
                  </a:cxn>
                </a:cxnLst>
                <a:rect l="0" t="0" r="r" b="b"/>
                <a:pathLst>
                  <a:path w="506" h="280">
                    <a:moveTo>
                      <a:pt x="503" y="6"/>
                    </a:moveTo>
                    <a:lnTo>
                      <a:pt x="497" y="6"/>
                    </a:lnTo>
                    <a:lnTo>
                      <a:pt x="497" y="0"/>
                    </a:lnTo>
                    <a:lnTo>
                      <a:pt x="503" y="0"/>
                    </a:lnTo>
                    <a:lnTo>
                      <a:pt x="503" y="6"/>
                    </a:lnTo>
                    <a:close/>
                    <a:moveTo>
                      <a:pt x="491" y="6"/>
                    </a:moveTo>
                    <a:lnTo>
                      <a:pt x="485" y="6"/>
                    </a:lnTo>
                    <a:lnTo>
                      <a:pt x="485" y="0"/>
                    </a:lnTo>
                    <a:lnTo>
                      <a:pt x="491" y="0"/>
                    </a:lnTo>
                    <a:lnTo>
                      <a:pt x="491" y="6"/>
                    </a:lnTo>
                    <a:close/>
                    <a:moveTo>
                      <a:pt x="479" y="6"/>
                    </a:moveTo>
                    <a:lnTo>
                      <a:pt x="473" y="6"/>
                    </a:lnTo>
                    <a:lnTo>
                      <a:pt x="473" y="0"/>
                    </a:lnTo>
                    <a:lnTo>
                      <a:pt x="479" y="0"/>
                    </a:lnTo>
                    <a:lnTo>
                      <a:pt x="479" y="6"/>
                    </a:lnTo>
                    <a:close/>
                    <a:moveTo>
                      <a:pt x="467" y="6"/>
                    </a:moveTo>
                    <a:lnTo>
                      <a:pt x="461" y="6"/>
                    </a:lnTo>
                    <a:lnTo>
                      <a:pt x="461" y="0"/>
                    </a:lnTo>
                    <a:lnTo>
                      <a:pt x="467" y="0"/>
                    </a:lnTo>
                    <a:lnTo>
                      <a:pt x="467" y="6"/>
                    </a:lnTo>
                    <a:close/>
                    <a:moveTo>
                      <a:pt x="455" y="6"/>
                    </a:moveTo>
                    <a:lnTo>
                      <a:pt x="449" y="6"/>
                    </a:lnTo>
                    <a:lnTo>
                      <a:pt x="449" y="0"/>
                    </a:lnTo>
                    <a:lnTo>
                      <a:pt x="455" y="0"/>
                    </a:lnTo>
                    <a:lnTo>
                      <a:pt x="455" y="6"/>
                    </a:lnTo>
                    <a:close/>
                    <a:moveTo>
                      <a:pt x="443" y="6"/>
                    </a:moveTo>
                    <a:lnTo>
                      <a:pt x="437" y="6"/>
                    </a:lnTo>
                    <a:lnTo>
                      <a:pt x="437" y="0"/>
                    </a:lnTo>
                    <a:lnTo>
                      <a:pt x="443" y="0"/>
                    </a:lnTo>
                    <a:lnTo>
                      <a:pt x="443" y="6"/>
                    </a:lnTo>
                    <a:close/>
                    <a:moveTo>
                      <a:pt x="431" y="6"/>
                    </a:moveTo>
                    <a:lnTo>
                      <a:pt x="425" y="6"/>
                    </a:lnTo>
                    <a:lnTo>
                      <a:pt x="425" y="0"/>
                    </a:lnTo>
                    <a:lnTo>
                      <a:pt x="431" y="0"/>
                    </a:lnTo>
                    <a:lnTo>
                      <a:pt x="431" y="6"/>
                    </a:lnTo>
                    <a:close/>
                    <a:moveTo>
                      <a:pt x="419" y="6"/>
                    </a:moveTo>
                    <a:lnTo>
                      <a:pt x="413" y="6"/>
                    </a:lnTo>
                    <a:lnTo>
                      <a:pt x="413" y="0"/>
                    </a:lnTo>
                    <a:lnTo>
                      <a:pt x="419" y="0"/>
                    </a:lnTo>
                    <a:lnTo>
                      <a:pt x="419" y="6"/>
                    </a:lnTo>
                    <a:close/>
                    <a:moveTo>
                      <a:pt x="407" y="6"/>
                    </a:moveTo>
                    <a:lnTo>
                      <a:pt x="401" y="6"/>
                    </a:lnTo>
                    <a:lnTo>
                      <a:pt x="401" y="0"/>
                    </a:lnTo>
                    <a:lnTo>
                      <a:pt x="407" y="0"/>
                    </a:lnTo>
                    <a:lnTo>
                      <a:pt x="407" y="6"/>
                    </a:lnTo>
                    <a:close/>
                    <a:moveTo>
                      <a:pt x="395" y="6"/>
                    </a:moveTo>
                    <a:lnTo>
                      <a:pt x="389" y="6"/>
                    </a:lnTo>
                    <a:lnTo>
                      <a:pt x="389" y="0"/>
                    </a:lnTo>
                    <a:lnTo>
                      <a:pt x="395" y="0"/>
                    </a:lnTo>
                    <a:lnTo>
                      <a:pt x="395" y="6"/>
                    </a:lnTo>
                    <a:close/>
                    <a:moveTo>
                      <a:pt x="383" y="6"/>
                    </a:moveTo>
                    <a:lnTo>
                      <a:pt x="377" y="6"/>
                    </a:lnTo>
                    <a:lnTo>
                      <a:pt x="377" y="0"/>
                    </a:lnTo>
                    <a:lnTo>
                      <a:pt x="383" y="0"/>
                    </a:lnTo>
                    <a:lnTo>
                      <a:pt x="383" y="6"/>
                    </a:lnTo>
                    <a:close/>
                    <a:moveTo>
                      <a:pt x="371" y="6"/>
                    </a:moveTo>
                    <a:lnTo>
                      <a:pt x="365" y="6"/>
                    </a:lnTo>
                    <a:lnTo>
                      <a:pt x="365" y="0"/>
                    </a:lnTo>
                    <a:lnTo>
                      <a:pt x="371" y="0"/>
                    </a:lnTo>
                    <a:lnTo>
                      <a:pt x="371" y="6"/>
                    </a:lnTo>
                    <a:close/>
                    <a:moveTo>
                      <a:pt x="359" y="6"/>
                    </a:moveTo>
                    <a:lnTo>
                      <a:pt x="353" y="6"/>
                    </a:lnTo>
                    <a:lnTo>
                      <a:pt x="353" y="0"/>
                    </a:lnTo>
                    <a:lnTo>
                      <a:pt x="359" y="0"/>
                    </a:lnTo>
                    <a:lnTo>
                      <a:pt x="359" y="6"/>
                    </a:lnTo>
                    <a:close/>
                    <a:moveTo>
                      <a:pt x="347" y="6"/>
                    </a:moveTo>
                    <a:lnTo>
                      <a:pt x="341" y="6"/>
                    </a:lnTo>
                    <a:lnTo>
                      <a:pt x="341" y="0"/>
                    </a:lnTo>
                    <a:lnTo>
                      <a:pt x="347" y="0"/>
                    </a:lnTo>
                    <a:lnTo>
                      <a:pt x="347" y="6"/>
                    </a:lnTo>
                    <a:close/>
                    <a:moveTo>
                      <a:pt x="335" y="6"/>
                    </a:moveTo>
                    <a:lnTo>
                      <a:pt x="329" y="6"/>
                    </a:lnTo>
                    <a:lnTo>
                      <a:pt x="329" y="0"/>
                    </a:lnTo>
                    <a:lnTo>
                      <a:pt x="335" y="0"/>
                    </a:lnTo>
                    <a:lnTo>
                      <a:pt x="335" y="6"/>
                    </a:lnTo>
                    <a:close/>
                    <a:moveTo>
                      <a:pt x="323" y="6"/>
                    </a:moveTo>
                    <a:lnTo>
                      <a:pt x="317" y="6"/>
                    </a:lnTo>
                    <a:lnTo>
                      <a:pt x="317" y="0"/>
                    </a:lnTo>
                    <a:lnTo>
                      <a:pt x="323" y="0"/>
                    </a:lnTo>
                    <a:lnTo>
                      <a:pt x="323" y="6"/>
                    </a:lnTo>
                    <a:close/>
                    <a:moveTo>
                      <a:pt x="311" y="6"/>
                    </a:moveTo>
                    <a:lnTo>
                      <a:pt x="305" y="6"/>
                    </a:lnTo>
                    <a:lnTo>
                      <a:pt x="305" y="0"/>
                    </a:lnTo>
                    <a:lnTo>
                      <a:pt x="311" y="0"/>
                    </a:lnTo>
                    <a:lnTo>
                      <a:pt x="311" y="6"/>
                    </a:lnTo>
                    <a:close/>
                    <a:moveTo>
                      <a:pt x="299" y="6"/>
                    </a:moveTo>
                    <a:lnTo>
                      <a:pt x="293" y="6"/>
                    </a:lnTo>
                    <a:lnTo>
                      <a:pt x="293" y="0"/>
                    </a:lnTo>
                    <a:lnTo>
                      <a:pt x="299" y="0"/>
                    </a:lnTo>
                    <a:lnTo>
                      <a:pt x="299" y="6"/>
                    </a:lnTo>
                    <a:close/>
                    <a:moveTo>
                      <a:pt x="287" y="6"/>
                    </a:moveTo>
                    <a:lnTo>
                      <a:pt x="281" y="6"/>
                    </a:lnTo>
                    <a:lnTo>
                      <a:pt x="281" y="0"/>
                    </a:lnTo>
                    <a:lnTo>
                      <a:pt x="287" y="0"/>
                    </a:lnTo>
                    <a:lnTo>
                      <a:pt x="287" y="6"/>
                    </a:lnTo>
                    <a:close/>
                    <a:moveTo>
                      <a:pt x="275" y="6"/>
                    </a:moveTo>
                    <a:lnTo>
                      <a:pt x="269" y="6"/>
                    </a:lnTo>
                    <a:lnTo>
                      <a:pt x="269" y="0"/>
                    </a:lnTo>
                    <a:lnTo>
                      <a:pt x="275" y="0"/>
                    </a:lnTo>
                    <a:lnTo>
                      <a:pt x="275" y="6"/>
                    </a:lnTo>
                    <a:close/>
                    <a:moveTo>
                      <a:pt x="263" y="6"/>
                    </a:moveTo>
                    <a:lnTo>
                      <a:pt x="257" y="6"/>
                    </a:lnTo>
                    <a:lnTo>
                      <a:pt x="257" y="0"/>
                    </a:lnTo>
                    <a:lnTo>
                      <a:pt x="263" y="0"/>
                    </a:lnTo>
                    <a:lnTo>
                      <a:pt x="263" y="6"/>
                    </a:lnTo>
                    <a:close/>
                    <a:moveTo>
                      <a:pt x="251" y="6"/>
                    </a:moveTo>
                    <a:lnTo>
                      <a:pt x="245" y="6"/>
                    </a:lnTo>
                    <a:lnTo>
                      <a:pt x="245" y="0"/>
                    </a:lnTo>
                    <a:lnTo>
                      <a:pt x="251" y="0"/>
                    </a:lnTo>
                    <a:lnTo>
                      <a:pt x="251" y="6"/>
                    </a:lnTo>
                    <a:close/>
                    <a:moveTo>
                      <a:pt x="239" y="6"/>
                    </a:moveTo>
                    <a:lnTo>
                      <a:pt x="233" y="6"/>
                    </a:lnTo>
                    <a:lnTo>
                      <a:pt x="233" y="0"/>
                    </a:lnTo>
                    <a:lnTo>
                      <a:pt x="239" y="0"/>
                    </a:lnTo>
                    <a:lnTo>
                      <a:pt x="239" y="6"/>
                    </a:lnTo>
                    <a:close/>
                    <a:moveTo>
                      <a:pt x="227" y="6"/>
                    </a:moveTo>
                    <a:lnTo>
                      <a:pt x="221" y="6"/>
                    </a:lnTo>
                    <a:lnTo>
                      <a:pt x="221" y="0"/>
                    </a:lnTo>
                    <a:lnTo>
                      <a:pt x="227" y="0"/>
                    </a:lnTo>
                    <a:lnTo>
                      <a:pt x="227" y="6"/>
                    </a:lnTo>
                    <a:close/>
                    <a:moveTo>
                      <a:pt x="215" y="6"/>
                    </a:moveTo>
                    <a:lnTo>
                      <a:pt x="209" y="6"/>
                    </a:lnTo>
                    <a:lnTo>
                      <a:pt x="209" y="0"/>
                    </a:lnTo>
                    <a:lnTo>
                      <a:pt x="215" y="0"/>
                    </a:lnTo>
                    <a:lnTo>
                      <a:pt x="215" y="6"/>
                    </a:lnTo>
                    <a:close/>
                    <a:moveTo>
                      <a:pt x="203" y="6"/>
                    </a:moveTo>
                    <a:lnTo>
                      <a:pt x="197" y="6"/>
                    </a:lnTo>
                    <a:lnTo>
                      <a:pt x="197" y="0"/>
                    </a:lnTo>
                    <a:lnTo>
                      <a:pt x="203" y="0"/>
                    </a:lnTo>
                    <a:lnTo>
                      <a:pt x="203" y="6"/>
                    </a:lnTo>
                    <a:close/>
                    <a:moveTo>
                      <a:pt x="191" y="6"/>
                    </a:moveTo>
                    <a:lnTo>
                      <a:pt x="185" y="6"/>
                    </a:lnTo>
                    <a:lnTo>
                      <a:pt x="185" y="0"/>
                    </a:lnTo>
                    <a:lnTo>
                      <a:pt x="191" y="0"/>
                    </a:lnTo>
                    <a:lnTo>
                      <a:pt x="191" y="6"/>
                    </a:lnTo>
                    <a:close/>
                    <a:moveTo>
                      <a:pt x="179" y="6"/>
                    </a:moveTo>
                    <a:lnTo>
                      <a:pt x="173" y="6"/>
                    </a:lnTo>
                    <a:lnTo>
                      <a:pt x="173" y="0"/>
                    </a:lnTo>
                    <a:lnTo>
                      <a:pt x="179" y="0"/>
                    </a:lnTo>
                    <a:lnTo>
                      <a:pt x="179" y="6"/>
                    </a:lnTo>
                    <a:close/>
                    <a:moveTo>
                      <a:pt x="167" y="6"/>
                    </a:moveTo>
                    <a:lnTo>
                      <a:pt x="161" y="6"/>
                    </a:lnTo>
                    <a:lnTo>
                      <a:pt x="161" y="0"/>
                    </a:lnTo>
                    <a:lnTo>
                      <a:pt x="167" y="0"/>
                    </a:lnTo>
                    <a:lnTo>
                      <a:pt x="167" y="6"/>
                    </a:lnTo>
                    <a:close/>
                    <a:moveTo>
                      <a:pt x="155" y="6"/>
                    </a:moveTo>
                    <a:lnTo>
                      <a:pt x="149" y="6"/>
                    </a:lnTo>
                    <a:lnTo>
                      <a:pt x="149" y="0"/>
                    </a:lnTo>
                    <a:lnTo>
                      <a:pt x="155" y="0"/>
                    </a:lnTo>
                    <a:lnTo>
                      <a:pt x="155" y="6"/>
                    </a:lnTo>
                    <a:close/>
                    <a:moveTo>
                      <a:pt x="143" y="6"/>
                    </a:moveTo>
                    <a:lnTo>
                      <a:pt x="137" y="6"/>
                    </a:lnTo>
                    <a:lnTo>
                      <a:pt x="137" y="0"/>
                    </a:lnTo>
                    <a:lnTo>
                      <a:pt x="143" y="0"/>
                    </a:lnTo>
                    <a:lnTo>
                      <a:pt x="143" y="6"/>
                    </a:lnTo>
                    <a:close/>
                    <a:moveTo>
                      <a:pt x="131" y="6"/>
                    </a:moveTo>
                    <a:lnTo>
                      <a:pt x="125" y="6"/>
                    </a:lnTo>
                    <a:lnTo>
                      <a:pt x="125" y="0"/>
                    </a:lnTo>
                    <a:lnTo>
                      <a:pt x="131" y="0"/>
                    </a:lnTo>
                    <a:lnTo>
                      <a:pt x="131" y="6"/>
                    </a:lnTo>
                    <a:close/>
                    <a:moveTo>
                      <a:pt x="119" y="6"/>
                    </a:moveTo>
                    <a:lnTo>
                      <a:pt x="113" y="6"/>
                    </a:lnTo>
                    <a:lnTo>
                      <a:pt x="113" y="0"/>
                    </a:lnTo>
                    <a:lnTo>
                      <a:pt x="119" y="0"/>
                    </a:lnTo>
                    <a:lnTo>
                      <a:pt x="119" y="6"/>
                    </a:lnTo>
                    <a:close/>
                    <a:moveTo>
                      <a:pt x="107" y="6"/>
                    </a:moveTo>
                    <a:lnTo>
                      <a:pt x="101" y="6"/>
                    </a:lnTo>
                    <a:lnTo>
                      <a:pt x="101" y="0"/>
                    </a:lnTo>
                    <a:lnTo>
                      <a:pt x="107" y="0"/>
                    </a:lnTo>
                    <a:lnTo>
                      <a:pt x="107" y="6"/>
                    </a:lnTo>
                    <a:close/>
                    <a:moveTo>
                      <a:pt x="95" y="6"/>
                    </a:moveTo>
                    <a:lnTo>
                      <a:pt x="89" y="6"/>
                    </a:lnTo>
                    <a:lnTo>
                      <a:pt x="89" y="0"/>
                    </a:lnTo>
                    <a:lnTo>
                      <a:pt x="95" y="0"/>
                    </a:lnTo>
                    <a:lnTo>
                      <a:pt x="95" y="6"/>
                    </a:lnTo>
                    <a:close/>
                    <a:moveTo>
                      <a:pt x="83" y="6"/>
                    </a:moveTo>
                    <a:lnTo>
                      <a:pt x="77" y="6"/>
                    </a:lnTo>
                    <a:lnTo>
                      <a:pt x="77" y="0"/>
                    </a:lnTo>
                    <a:lnTo>
                      <a:pt x="83" y="0"/>
                    </a:lnTo>
                    <a:lnTo>
                      <a:pt x="83" y="6"/>
                    </a:lnTo>
                    <a:close/>
                    <a:moveTo>
                      <a:pt x="71" y="6"/>
                    </a:moveTo>
                    <a:lnTo>
                      <a:pt x="65" y="6"/>
                    </a:lnTo>
                    <a:lnTo>
                      <a:pt x="65" y="0"/>
                    </a:lnTo>
                    <a:lnTo>
                      <a:pt x="71" y="0"/>
                    </a:lnTo>
                    <a:lnTo>
                      <a:pt x="71" y="6"/>
                    </a:lnTo>
                    <a:close/>
                    <a:moveTo>
                      <a:pt x="59" y="6"/>
                    </a:moveTo>
                    <a:lnTo>
                      <a:pt x="53" y="6"/>
                    </a:lnTo>
                    <a:lnTo>
                      <a:pt x="53" y="0"/>
                    </a:lnTo>
                    <a:lnTo>
                      <a:pt x="59" y="0"/>
                    </a:lnTo>
                    <a:lnTo>
                      <a:pt x="59" y="6"/>
                    </a:lnTo>
                    <a:close/>
                    <a:moveTo>
                      <a:pt x="47" y="6"/>
                    </a:moveTo>
                    <a:lnTo>
                      <a:pt x="41" y="6"/>
                    </a:lnTo>
                    <a:lnTo>
                      <a:pt x="41" y="0"/>
                    </a:lnTo>
                    <a:lnTo>
                      <a:pt x="47" y="0"/>
                    </a:lnTo>
                    <a:lnTo>
                      <a:pt x="47" y="6"/>
                    </a:lnTo>
                    <a:close/>
                    <a:moveTo>
                      <a:pt x="35" y="6"/>
                    </a:moveTo>
                    <a:lnTo>
                      <a:pt x="29" y="6"/>
                    </a:lnTo>
                    <a:lnTo>
                      <a:pt x="29" y="0"/>
                    </a:lnTo>
                    <a:lnTo>
                      <a:pt x="35" y="0"/>
                    </a:lnTo>
                    <a:lnTo>
                      <a:pt x="35" y="6"/>
                    </a:lnTo>
                    <a:close/>
                    <a:moveTo>
                      <a:pt x="23" y="6"/>
                    </a:moveTo>
                    <a:lnTo>
                      <a:pt x="17" y="6"/>
                    </a:lnTo>
                    <a:lnTo>
                      <a:pt x="17" y="0"/>
                    </a:lnTo>
                    <a:lnTo>
                      <a:pt x="23" y="0"/>
                    </a:lnTo>
                    <a:lnTo>
                      <a:pt x="23" y="6"/>
                    </a:lnTo>
                    <a:close/>
                    <a:moveTo>
                      <a:pt x="11" y="6"/>
                    </a:moveTo>
                    <a:lnTo>
                      <a:pt x="5" y="6"/>
                    </a:lnTo>
                    <a:lnTo>
                      <a:pt x="5" y="0"/>
                    </a:lnTo>
                    <a:lnTo>
                      <a:pt x="11" y="0"/>
                    </a:lnTo>
                    <a:lnTo>
                      <a:pt x="11" y="6"/>
                    </a:lnTo>
                    <a:close/>
                    <a:moveTo>
                      <a:pt x="6" y="7"/>
                    </a:moveTo>
                    <a:lnTo>
                      <a:pt x="6" y="13"/>
                    </a:lnTo>
                    <a:lnTo>
                      <a:pt x="0" y="13"/>
                    </a:lnTo>
                    <a:lnTo>
                      <a:pt x="0" y="7"/>
                    </a:lnTo>
                    <a:lnTo>
                      <a:pt x="6" y="7"/>
                    </a:lnTo>
                    <a:close/>
                    <a:moveTo>
                      <a:pt x="6" y="19"/>
                    </a:moveTo>
                    <a:lnTo>
                      <a:pt x="6" y="25"/>
                    </a:lnTo>
                    <a:lnTo>
                      <a:pt x="0" y="25"/>
                    </a:lnTo>
                    <a:lnTo>
                      <a:pt x="0" y="19"/>
                    </a:lnTo>
                    <a:lnTo>
                      <a:pt x="6" y="19"/>
                    </a:lnTo>
                    <a:close/>
                    <a:moveTo>
                      <a:pt x="6" y="31"/>
                    </a:moveTo>
                    <a:lnTo>
                      <a:pt x="6" y="37"/>
                    </a:lnTo>
                    <a:lnTo>
                      <a:pt x="0" y="37"/>
                    </a:lnTo>
                    <a:lnTo>
                      <a:pt x="0" y="31"/>
                    </a:lnTo>
                    <a:lnTo>
                      <a:pt x="6" y="31"/>
                    </a:lnTo>
                    <a:close/>
                    <a:moveTo>
                      <a:pt x="6" y="43"/>
                    </a:moveTo>
                    <a:lnTo>
                      <a:pt x="6" y="49"/>
                    </a:lnTo>
                    <a:lnTo>
                      <a:pt x="0" y="49"/>
                    </a:lnTo>
                    <a:lnTo>
                      <a:pt x="0" y="43"/>
                    </a:lnTo>
                    <a:lnTo>
                      <a:pt x="6" y="43"/>
                    </a:lnTo>
                    <a:close/>
                    <a:moveTo>
                      <a:pt x="6" y="55"/>
                    </a:moveTo>
                    <a:lnTo>
                      <a:pt x="6" y="61"/>
                    </a:lnTo>
                    <a:lnTo>
                      <a:pt x="0" y="61"/>
                    </a:lnTo>
                    <a:lnTo>
                      <a:pt x="0" y="55"/>
                    </a:lnTo>
                    <a:lnTo>
                      <a:pt x="6" y="55"/>
                    </a:lnTo>
                    <a:close/>
                    <a:moveTo>
                      <a:pt x="6" y="67"/>
                    </a:moveTo>
                    <a:lnTo>
                      <a:pt x="6" y="73"/>
                    </a:lnTo>
                    <a:lnTo>
                      <a:pt x="0" y="73"/>
                    </a:lnTo>
                    <a:lnTo>
                      <a:pt x="0" y="67"/>
                    </a:lnTo>
                    <a:lnTo>
                      <a:pt x="6" y="67"/>
                    </a:lnTo>
                    <a:close/>
                    <a:moveTo>
                      <a:pt x="6" y="79"/>
                    </a:moveTo>
                    <a:lnTo>
                      <a:pt x="6" y="85"/>
                    </a:lnTo>
                    <a:lnTo>
                      <a:pt x="0" y="85"/>
                    </a:lnTo>
                    <a:lnTo>
                      <a:pt x="0" y="79"/>
                    </a:lnTo>
                    <a:lnTo>
                      <a:pt x="6" y="79"/>
                    </a:lnTo>
                    <a:close/>
                    <a:moveTo>
                      <a:pt x="6" y="91"/>
                    </a:moveTo>
                    <a:lnTo>
                      <a:pt x="6" y="97"/>
                    </a:lnTo>
                    <a:lnTo>
                      <a:pt x="0" y="97"/>
                    </a:lnTo>
                    <a:lnTo>
                      <a:pt x="0" y="91"/>
                    </a:lnTo>
                    <a:lnTo>
                      <a:pt x="6" y="91"/>
                    </a:lnTo>
                    <a:close/>
                    <a:moveTo>
                      <a:pt x="6" y="103"/>
                    </a:moveTo>
                    <a:lnTo>
                      <a:pt x="6" y="109"/>
                    </a:lnTo>
                    <a:lnTo>
                      <a:pt x="0" y="109"/>
                    </a:lnTo>
                    <a:lnTo>
                      <a:pt x="0" y="103"/>
                    </a:lnTo>
                    <a:lnTo>
                      <a:pt x="6" y="103"/>
                    </a:lnTo>
                    <a:close/>
                    <a:moveTo>
                      <a:pt x="6" y="115"/>
                    </a:moveTo>
                    <a:lnTo>
                      <a:pt x="6" y="121"/>
                    </a:lnTo>
                    <a:lnTo>
                      <a:pt x="0" y="121"/>
                    </a:lnTo>
                    <a:lnTo>
                      <a:pt x="0" y="115"/>
                    </a:lnTo>
                    <a:lnTo>
                      <a:pt x="6" y="115"/>
                    </a:lnTo>
                    <a:close/>
                    <a:moveTo>
                      <a:pt x="6" y="127"/>
                    </a:moveTo>
                    <a:lnTo>
                      <a:pt x="6" y="133"/>
                    </a:lnTo>
                    <a:lnTo>
                      <a:pt x="0" y="133"/>
                    </a:lnTo>
                    <a:lnTo>
                      <a:pt x="0" y="127"/>
                    </a:lnTo>
                    <a:lnTo>
                      <a:pt x="6" y="127"/>
                    </a:lnTo>
                    <a:close/>
                    <a:moveTo>
                      <a:pt x="6" y="139"/>
                    </a:moveTo>
                    <a:lnTo>
                      <a:pt x="6" y="145"/>
                    </a:lnTo>
                    <a:lnTo>
                      <a:pt x="0" y="145"/>
                    </a:lnTo>
                    <a:lnTo>
                      <a:pt x="0" y="139"/>
                    </a:lnTo>
                    <a:lnTo>
                      <a:pt x="6" y="139"/>
                    </a:lnTo>
                    <a:close/>
                    <a:moveTo>
                      <a:pt x="6" y="151"/>
                    </a:moveTo>
                    <a:lnTo>
                      <a:pt x="6" y="157"/>
                    </a:lnTo>
                    <a:lnTo>
                      <a:pt x="0" y="157"/>
                    </a:lnTo>
                    <a:lnTo>
                      <a:pt x="0" y="151"/>
                    </a:lnTo>
                    <a:lnTo>
                      <a:pt x="6" y="151"/>
                    </a:lnTo>
                    <a:close/>
                    <a:moveTo>
                      <a:pt x="6" y="163"/>
                    </a:moveTo>
                    <a:lnTo>
                      <a:pt x="6" y="169"/>
                    </a:lnTo>
                    <a:lnTo>
                      <a:pt x="0" y="169"/>
                    </a:lnTo>
                    <a:lnTo>
                      <a:pt x="0" y="163"/>
                    </a:lnTo>
                    <a:lnTo>
                      <a:pt x="6" y="163"/>
                    </a:lnTo>
                    <a:close/>
                    <a:moveTo>
                      <a:pt x="6" y="175"/>
                    </a:moveTo>
                    <a:lnTo>
                      <a:pt x="6" y="181"/>
                    </a:lnTo>
                    <a:lnTo>
                      <a:pt x="0" y="181"/>
                    </a:lnTo>
                    <a:lnTo>
                      <a:pt x="0" y="175"/>
                    </a:lnTo>
                    <a:lnTo>
                      <a:pt x="6" y="175"/>
                    </a:lnTo>
                    <a:close/>
                    <a:moveTo>
                      <a:pt x="6" y="187"/>
                    </a:moveTo>
                    <a:lnTo>
                      <a:pt x="6" y="193"/>
                    </a:lnTo>
                    <a:lnTo>
                      <a:pt x="0" y="193"/>
                    </a:lnTo>
                    <a:lnTo>
                      <a:pt x="0" y="187"/>
                    </a:lnTo>
                    <a:lnTo>
                      <a:pt x="6" y="187"/>
                    </a:lnTo>
                    <a:close/>
                    <a:moveTo>
                      <a:pt x="6" y="199"/>
                    </a:moveTo>
                    <a:lnTo>
                      <a:pt x="6" y="205"/>
                    </a:lnTo>
                    <a:lnTo>
                      <a:pt x="0" y="205"/>
                    </a:lnTo>
                    <a:lnTo>
                      <a:pt x="0" y="199"/>
                    </a:lnTo>
                    <a:lnTo>
                      <a:pt x="6" y="199"/>
                    </a:lnTo>
                    <a:close/>
                    <a:moveTo>
                      <a:pt x="6" y="211"/>
                    </a:moveTo>
                    <a:lnTo>
                      <a:pt x="6" y="217"/>
                    </a:lnTo>
                    <a:lnTo>
                      <a:pt x="0" y="217"/>
                    </a:lnTo>
                    <a:lnTo>
                      <a:pt x="0" y="211"/>
                    </a:lnTo>
                    <a:lnTo>
                      <a:pt x="6" y="211"/>
                    </a:lnTo>
                    <a:close/>
                    <a:moveTo>
                      <a:pt x="6" y="223"/>
                    </a:moveTo>
                    <a:lnTo>
                      <a:pt x="6" y="229"/>
                    </a:lnTo>
                    <a:lnTo>
                      <a:pt x="0" y="229"/>
                    </a:lnTo>
                    <a:lnTo>
                      <a:pt x="0" y="223"/>
                    </a:lnTo>
                    <a:lnTo>
                      <a:pt x="6" y="223"/>
                    </a:lnTo>
                    <a:close/>
                    <a:moveTo>
                      <a:pt x="6" y="235"/>
                    </a:moveTo>
                    <a:lnTo>
                      <a:pt x="6" y="241"/>
                    </a:lnTo>
                    <a:lnTo>
                      <a:pt x="0" y="241"/>
                    </a:lnTo>
                    <a:lnTo>
                      <a:pt x="0" y="235"/>
                    </a:lnTo>
                    <a:lnTo>
                      <a:pt x="6" y="235"/>
                    </a:lnTo>
                    <a:close/>
                    <a:moveTo>
                      <a:pt x="6" y="247"/>
                    </a:moveTo>
                    <a:lnTo>
                      <a:pt x="6" y="253"/>
                    </a:lnTo>
                    <a:lnTo>
                      <a:pt x="0" y="253"/>
                    </a:lnTo>
                    <a:lnTo>
                      <a:pt x="0" y="247"/>
                    </a:lnTo>
                    <a:lnTo>
                      <a:pt x="6" y="247"/>
                    </a:lnTo>
                    <a:close/>
                    <a:moveTo>
                      <a:pt x="6" y="259"/>
                    </a:moveTo>
                    <a:lnTo>
                      <a:pt x="6" y="265"/>
                    </a:lnTo>
                    <a:lnTo>
                      <a:pt x="0" y="265"/>
                    </a:lnTo>
                    <a:lnTo>
                      <a:pt x="0" y="259"/>
                    </a:lnTo>
                    <a:lnTo>
                      <a:pt x="6" y="259"/>
                    </a:lnTo>
                    <a:close/>
                    <a:moveTo>
                      <a:pt x="6" y="271"/>
                    </a:moveTo>
                    <a:lnTo>
                      <a:pt x="6" y="277"/>
                    </a:lnTo>
                    <a:lnTo>
                      <a:pt x="3" y="274"/>
                    </a:lnTo>
                    <a:lnTo>
                      <a:pt x="3" y="274"/>
                    </a:lnTo>
                    <a:lnTo>
                      <a:pt x="3" y="280"/>
                    </a:lnTo>
                    <a:lnTo>
                      <a:pt x="0" y="280"/>
                    </a:lnTo>
                    <a:lnTo>
                      <a:pt x="0" y="271"/>
                    </a:lnTo>
                    <a:lnTo>
                      <a:pt x="6" y="271"/>
                    </a:lnTo>
                    <a:close/>
                    <a:moveTo>
                      <a:pt x="9" y="274"/>
                    </a:moveTo>
                    <a:lnTo>
                      <a:pt x="15" y="274"/>
                    </a:lnTo>
                    <a:lnTo>
                      <a:pt x="15" y="280"/>
                    </a:lnTo>
                    <a:lnTo>
                      <a:pt x="9" y="280"/>
                    </a:lnTo>
                    <a:lnTo>
                      <a:pt x="9" y="274"/>
                    </a:lnTo>
                    <a:close/>
                    <a:moveTo>
                      <a:pt x="21" y="274"/>
                    </a:moveTo>
                    <a:lnTo>
                      <a:pt x="27" y="274"/>
                    </a:lnTo>
                    <a:lnTo>
                      <a:pt x="27" y="280"/>
                    </a:lnTo>
                    <a:lnTo>
                      <a:pt x="21" y="280"/>
                    </a:lnTo>
                    <a:lnTo>
                      <a:pt x="21" y="274"/>
                    </a:lnTo>
                    <a:close/>
                    <a:moveTo>
                      <a:pt x="33" y="274"/>
                    </a:moveTo>
                    <a:lnTo>
                      <a:pt x="39" y="274"/>
                    </a:lnTo>
                    <a:lnTo>
                      <a:pt x="39" y="280"/>
                    </a:lnTo>
                    <a:lnTo>
                      <a:pt x="33" y="280"/>
                    </a:lnTo>
                    <a:lnTo>
                      <a:pt x="33" y="274"/>
                    </a:lnTo>
                    <a:close/>
                    <a:moveTo>
                      <a:pt x="45" y="274"/>
                    </a:moveTo>
                    <a:lnTo>
                      <a:pt x="51" y="274"/>
                    </a:lnTo>
                    <a:lnTo>
                      <a:pt x="51" y="280"/>
                    </a:lnTo>
                    <a:lnTo>
                      <a:pt x="45" y="280"/>
                    </a:lnTo>
                    <a:lnTo>
                      <a:pt x="45" y="274"/>
                    </a:lnTo>
                    <a:close/>
                    <a:moveTo>
                      <a:pt x="57" y="274"/>
                    </a:moveTo>
                    <a:lnTo>
                      <a:pt x="63" y="274"/>
                    </a:lnTo>
                    <a:lnTo>
                      <a:pt x="63" y="280"/>
                    </a:lnTo>
                    <a:lnTo>
                      <a:pt x="57" y="280"/>
                    </a:lnTo>
                    <a:lnTo>
                      <a:pt x="57" y="274"/>
                    </a:lnTo>
                    <a:close/>
                    <a:moveTo>
                      <a:pt x="69" y="274"/>
                    </a:moveTo>
                    <a:lnTo>
                      <a:pt x="75" y="274"/>
                    </a:lnTo>
                    <a:lnTo>
                      <a:pt x="75" y="280"/>
                    </a:lnTo>
                    <a:lnTo>
                      <a:pt x="69" y="280"/>
                    </a:lnTo>
                    <a:lnTo>
                      <a:pt x="69" y="274"/>
                    </a:lnTo>
                    <a:close/>
                    <a:moveTo>
                      <a:pt x="81" y="274"/>
                    </a:moveTo>
                    <a:lnTo>
                      <a:pt x="87" y="274"/>
                    </a:lnTo>
                    <a:lnTo>
                      <a:pt x="87" y="280"/>
                    </a:lnTo>
                    <a:lnTo>
                      <a:pt x="81" y="280"/>
                    </a:lnTo>
                    <a:lnTo>
                      <a:pt x="81" y="274"/>
                    </a:lnTo>
                    <a:close/>
                    <a:moveTo>
                      <a:pt x="93" y="274"/>
                    </a:moveTo>
                    <a:lnTo>
                      <a:pt x="99" y="274"/>
                    </a:lnTo>
                    <a:lnTo>
                      <a:pt x="99" y="280"/>
                    </a:lnTo>
                    <a:lnTo>
                      <a:pt x="93" y="280"/>
                    </a:lnTo>
                    <a:lnTo>
                      <a:pt x="93" y="274"/>
                    </a:lnTo>
                    <a:close/>
                    <a:moveTo>
                      <a:pt x="105" y="274"/>
                    </a:moveTo>
                    <a:lnTo>
                      <a:pt x="111" y="274"/>
                    </a:lnTo>
                    <a:lnTo>
                      <a:pt x="111" y="280"/>
                    </a:lnTo>
                    <a:lnTo>
                      <a:pt x="105" y="280"/>
                    </a:lnTo>
                    <a:lnTo>
                      <a:pt x="105" y="274"/>
                    </a:lnTo>
                    <a:close/>
                    <a:moveTo>
                      <a:pt x="117" y="274"/>
                    </a:moveTo>
                    <a:lnTo>
                      <a:pt x="123" y="274"/>
                    </a:lnTo>
                    <a:lnTo>
                      <a:pt x="123" y="280"/>
                    </a:lnTo>
                    <a:lnTo>
                      <a:pt x="117" y="280"/>
                    </a:lnTo>
                    <a:lnTo>
                      <a:pt x="117" y="274"/>
                    </a:lnTo>
                    <a:close/>
                    <a:moveTo>
                      <a:pt x="129" y="274"/>
                    </a:moveTo>
                    <a:lnTo>
                      <a:pt x="135" y="274"/>
                    </a:lnTo>
                    <a:lnTo>
                      <a:pt x="135" y="280"/>
                    </a:lnTo>
                    <a:lnTo>
                      <a:pt x="129" y="280"/>
                    </a:lnTo>
                    <a:lnTo>
                      <a:pt x="129" y="274"/>
                    </a:lnTo>
                    <a:close/>
                    <a:moveTo>
                      <a:pt x="141" y="274"/>
                    </a:moveTo>
                    <a:lnTo>
                      <a:pt x="147" y="274"/>
                    </a:lnTo>
                    <a:lnTo>
                      <a:pt x="147" y="280"/>
                    </a:lnTo>
                    <a:lnTo>
                      <a:pt x="141" y="280"/>
                    </a:lnTo>
                    <a:lnTo>
                      <a:pt x="141" y="274"/>
                    </a:lnTo>
                    <a:close/>
                    <a:moveTo>
                      <a:pt x="153" y="274"/>
                    </a:moveTo>
                    <a:lnTo>
                      <a:pt x="159" y="274"/>
                    </a:lnTo>
                    <a:lnTo>
                      <a:pt x="159" y="280"/>
                    </a:lnTo>
                    <a:lnTo>
                      <a:pt x="153" y="280"/>
                    </a:lnTo>
                    <a:lnTo>
                      <a:pt x="153" y="274"/>
                    </a:lnTo>
                    <a:close/>
                    <a:moveTo>
                      <a:pt x="165" y="274"/>
                    </a:moveTo>
                    <a:lnTo>
                      <a:pt x="171" y="274"/>
                    </a:lnTo>
                    <a:lnTo>
                      <a:pt x="171" y="280"/>
                    </a:lnTo>
                    <a:lnTo>
                      <a:pt x="165" y="280"/>
                    </a:lnTo>
                    <a:lnTo>
                      <a:pt x="165" y="274"/>
                    </a:lnTo>
                    <a:close/>
                    <a:moveTo>
                      <a:pt x="177" y="274"/>
                    </a:moveTo>
                    <a:lnTo>
                      <a:pt x="183" y="274"/>
                    </a:lnTo>
                    <a:lnTo>
                      <a:pt x="183" y="280"/>
                    </a:lnTo>
                    <a:lnTo>
                      <a:pt x="177" y="280"/>
                    </a:lnTo>
                    <a:lnTo>
                      <a:pt x="177" y="274"/>
                    </a:lnTo>
                    <a:close/>
                    <a:moveTo>
                      <a:pt x="189" y="274"/>
                    </a:moveTo>
                    <a:lnTo>
                      <a:pt x="195" y="274"/>
                    </a:lnTo>
                    <a:lnTo>
                      <a:pt x="195" y="280"/>
                    </a:lnTo>
                    <a:lnTo>
                      <a:pt x="189" y="280"/>
                    </a:lnTo>
                    <a:lnTo>
                      <a:pt x="189" y="274"/>
                    </a:lnTo>
                    <a:close/>
                    <a:moveTo>
                      <a:pt x="201" y="274"/>
                    </a:moveTo>
                    <a:lnTo>
                      <a:pt x="207" y="274"/>
                    </a:lnTo>
                    <a:lnTo>
                      <a:pt x="207" y="280"/>
                    </a:lnTo>
                    <a:lnTo>
                      <a:pt x="201" y="280"/>
                    </a:lnTo>
                    <a:lnTo>
                      <a:pt x="201" y="274"/>
                    </a:lnTo>
                    <a:close/>
                    <a:moveTo>
                      <a:pt x="213" y="274"/>
                    </a:moveTo>
                    <a:lnTo>
                      <a:pt x="219" y="274"/>
                    </a:lnTo>
                    <a:lnTo>
                      <a:pt x="219" y="280"/>
                    </a:lnTo>
                    <a:lnTo>
                      <a:pt x="213" y="280"/>
                    </a:lnTo>
                    <a:lnTo>
                      <a:pt x="213" y="274"/>
                    </a:lnTo>
                    <a:close/>
                    <a:moveTo>
                      <a:pt x="225" y="274"/>
                    </a:moveTo>
                    <a:lnTo>
                      <a:pt x="231" y="274"/>
                    </a:lnTo>
                    <a:lnTo>
                      <a:pt x="231" y="280"/>
                    </a:lnTo>
                    <a:lnTo>
                      <a:pt x="225" y="280"/>
                    </a:lnTo>
                    <a:lnTo>
                      <a:pt x="225" y="274"/>
                    </a:lnTo>
                    <a:close/>
                    <a:moveTo>
                      <a:pt x="237" y="274"/>
                    </a:moveTo>
                    <a:lnTo>
                      <a:pt x="243" y="274"/>
                    </a:lnTo>
                    <a:lnTo>
                      <a:pt x="243" y="280"/>
                    </a:lnTo>
                    <a:lnTo>
                      <a:pt x="237" y="280"/>
                    </a:lnTo>
                    <a:lnTo>
                      <a:pt x="237" y="274"/>
                    </a:lnTo>
                    <a:close/>
                    <a:moveTo>
                      <a:pt x="249" y="274"/>
                    </a:moveTo>
                    <a:lnTo>
                      <a:pt x="255" y="274"/>
                    </a:lnTo>
                    <a:lnTo>
                      <a:pt x="255" y="280"/>
                    </a:lnTo>
                    <a:lnTo>
                      <a:pt x="249" y="280"/>
                    </a:lnTo>
                    <a:lnTo>
                      <a:pt x="249" y="274"/>
                    </a:lnTo>
                    <a:close/>
                    <a:moveTo>
                      <a:pt x="261" y="274"/>
                    </a:moveTo>
                    <a:lnTo>
                      <a:pt x="267" y="274"/>
                    </a:lnTo>
                    <a:lnTo>
                      <a:pt x="267" y="280"/>
                    </a:lnTo>
                    <a:lnTo>
                      <a:pt x="261" y="280"/>
                    </a:lnTo>
                    <a:lnTo>
                      <a:pt x="261" y="274"/>
                    </a:lnTo>
                    <a:close/>
                    <a:moveTo>
                      <a:pt x="273" y="274"/>
                    </a:moveTo>
                    <a:lnTo>
                      <a:pt x="279" y="274"/>
                    </a:lnTo>
                    <a:lnTo>
                      <a:pt x="279" y="280"/>
                    </a:lnTo>
                    <a:lnTo>
                      <a:pt x="273" y="280"/>
                    </a:lnTo>
                    <a:lnTo>
                      <a:pt x="273" y="274"/>
                    </a:lnTo>
                    <a:close/>
                    <a:moveTo>
                      <a:pt x="285" y="274"/>
                    </a:moveTo>
                    <a:lnTo>
                      <a:pt x="291" y="274"/>
                    </a:lnTo>
                    <a:lnTo>
                      <a:pt x="291" y="280"/>
                    </a:lnTo>
                    <a:lnTo>
                      <a:pt x="285" y="280"/>
                    </a:lnTo>
                    <a:lnTo>
                      <a:pt x="285" y="274"/>
                    </a:lnTo>
                    <a:close/>
                    <a:moveTo>
                      <a:pt x="297" y="274"/>
                    </a:moveTo>
                    <a:lnTo>
                      <a:pt x="303" y="274"/>
                    </a:lnTo>
                    <a:lnTo>
                      <a:pt x="303" y="280"/>
                    </a:lnTo>
                    <a:lnTo>
                      <a:pt x="297" y="280"/>
                    </a:lnTo>
                    <a:lnTo>
                      <a:pt x="297" y="274"/>
                    </a:lnTo>
                    <a:close/>
                    <a:moveTo>
                      <a:pt x="309" y="274"/>
                    </a:moveTo>
                    <a:lnTo>
                      <a:pt x="315" y="274"/>
                    </a:lnTo>
                    <a:lnTo>
                      <a:pt x="315" y="280"/>
                    </a:lnTo>
                    <a:lnTo>
                      <a:pt x="309" y="280"/>
                    </a:lnTo>
                    <a:lnTo>
                      <a:pt x="309" y="274"/>
                    </a:lnTo>
                    <a:close/>
                    <a:moveTo>
                      <a:pt x="321" y="274"/>
                    </a:moveTo>
                    <a:lnTo>
                      <a:pt x="327" y="274"/>
                    </a:lnTo>
                    <a:lnTo>
                      <a:pt x="327" y="280"/>
                    </a:lnTo>
                    <a:lnTo>
                      <a:pt x="321" y="280"/>
                    </a:lnTo>
                    <a:lnTo>
                      <a:pt x="321" y="274"/>
                    </a:lnTo>
                    <a:close/>
                    <a:moveTo>
                      <a:pt x="333" y="274"/>
                    </a:moveTo>
                    <a:lnTo>
                      <a:pt x="339" y="274"/>
                    </a:lnTo>
                    <a:lnTo>
                      <a:pt x="339" y="280"/>
                    </a:lnTo>
                    <a:lnTo>
                      <a:pt x="333" y="280"/>
                    </a:lnTo>
                    <a:lnTo>
                      <a:pt x="333" y="274"/>
                    </a:lnTo>
                    <a:close/>
                    <a:moveTo>
                      <a:pt x="345" y="274"/>
                    </a:moveTo>
                    <a:lnTo>
                      <a:pt x="351" y="274"/>
                    </a:lnTo>
                    <a:lnTo>
                      <a:pt x="351" y="280"/>
                    </a:lnTo>
                    <a:lnTo>
                      <a:pt x="345" y="280"/>
                    </a:lnTo>
                    <a:lnTo>
                      <a:pt x="345" y="274"/>
                    </a:lnTo>
                    <a:close/>
                    <a:moveTo>
                      <a:pt x="357" y="274"/>
                    </a:moveTo>
                    <a:lnTo>
                      <a:pt x="363" y="274"/>
                    </a:lnTo>
                    <a:lnTo>
                      <a:pt x="363" y="280"/>
                    </a:lnTo>
                    <a:lnTo>
                      <a:pt x="357" y="280"/>
                    </a:lnTo>
                    <a:lnTo>
                      <a:pt x="357" y="274"/>
                    </a:lnTo>
                    <a:close/>
                    <a:moveTo>
                      <a:pt x="369" y="274"/>
                    </a:moveTo>
                    <a:lnTo>
                      <a:pt x="375" y="274"/>
                    </a:lnTo>
                    <a:lnTo>
                      <a:pt x="375" y="280"/>
                    </a:lnTo>
                    <a:lnTo>
                      <a:pt x="369" y="280"/>
                    </a:lnTo>
                    <a:lnTo>
                      <a:pt x="369" y="274"/>
                    </a:lnTo>
                    <a:close/>
                    <a:moveTo>
                      <a:pt x="381" y="274"/>
                    </a:moveTo>
                    <a:lnTo>
                      <a:pt x="387" y="274"/>
                    </a:lnTo>
                    <a:lnTo>
                      <a:pt x="387" y="280"/>
                    </a:lnTo>
                    <a:lnTo>
                      <a:pt x="381" y="280"/>
                    </a:lnTo>
                    <a:lnTo>
                      <a:pt x="381" y="274"/>
                    </a:lnTo>
                    <a:close/>
                    <a:moveTo>
                      <a:pt x="393" y="274"/>
                    </a:moveTo>
                    <a:lnTo>
                      <a:pt x="399" y="274"/>
                    </a:lnTo>
                    <a:lnTo>
                      <a:pt x="399" y="280"/>
                    </a:lnTo>
                    <a:lnTo>
                      <a:pt x="393" y="280"/>
                    </a:lnTo>
                    <a:lnTo>
                      <a:pt x="393" y="274"/>
                    </a:lnTo>
                    <a:close/>
                    <a:moveTo>
                      <a:pt x="405" y="274"/>
                    </a:moveTo>
                    <a:lnTo>
                      <a:pt x="411" y="274"/>
                    </a:lnTo>
                    <a:lnTo>
                      <a:pt x="411" y="280"/>
                    </a:lnTo>
                    <a:lnTo>
                      <a:pt x="405" y="280"/>
                    </a:lnTo>
                    <a:lnTo>
                      <a:pt x="405" y="274"/>
                    </a:lnTo>
                    <a:close/>
                    <a:moveTo>
                      <a:pt x="417" y="274"/>
                    </a:moveTo>
                    <a:lnTo>
                      <a:pt x="423" y="274"/>
                    </a:lnTo>
                    <a:lnTo>
                      <a:pt x="423" y="280"/>
                    </a:lnTo>
                    <a:lnTo>
                      <a:pt x="417" y="280"/>
                    </a:lnTo>
                    <a:lnTo>
                      <a:pt x="417" y="274"/>
                    </a:lnTo>
                    <a:close/>
                    <a:moveTo>
                      <a:pt x="429" y="274"/>
                    </a:moveTo>
                    <a:lnTo>
                      <a:pt x="435" y="274"/>
                    </a:lnTo>
                    <a:lnTo>
                      <a:pt x="435" y="280"/>
                    </a:lnTo>
                    <a:lnTo>
                      <a:pt x="429" y="280"/>
                    </a:lnTo>
                    <a:lnTo>
                      <a:pt x="429" y="274"/>
                    </a:lnTo>
                    <a:close/>
                    <a:moveTo>
                      <a:pt x="441" y="274"/>
                    </a:moveTo>
                    <a:lnTo>
                      <a:pt x="447" y="274"/>
                    </a:lnTo>
                    <a:lnTo>
                      <a:pt x="447" y="280"/>
                    </a:lnTo>
                    <a:lnTo>
                      <a:pt x="441" y="280"/>
                    </a:lnTo>
                    <a:lnTo>
                      <a:pt x="441" y="274"/>
                    </a:lnTo>
                    <a:close/>
                    <a:moveTo>
                      <a:pt x="453" y="274"/>
                    </a:moveTo>
                    <a:lnTo>
                      <a:pt x="459" y="274"/>
                    </a:lnTo>
                    <a:lnTo>
                      <a:pt x="459" y="280"/>
                    </a:lnTo>
                    <a:lnTo>
                      <a:pt x="453" y="280"/>
                    </a:lnTo>
                    <a:lnTo>
                      <a:pt x="453" y="274"/>
                    </a:lnTo>
                    <a:close/>
                    <a:moveTo>
                      <a:pt x="465" y="274"/>
                    </a:moveTo>
                    <a:lnTo>
                      <a:pt x="471" y="274"/>
                    </a:lnTo>
                    <a:lnTo>
                      <a:pt x="471" y="280"/>
                    </a:lnTo>
                    <a:lnTo>
                      <a:pt x="465" y="280"/>
                    </a:lnTo>
                    <a:lnTo>
                      <a:pt x="465" y="274"/>
                    </a:lnTo>
                    <a:close/>
                    <a:moveTo>
                      <a:pt x="477" y="274"/>
                    </a:moveTo>
                    <a:lnTo>
                      <a:pt x="483" y="274"/>
                    </a:lnTo>
                    <a:lnTo>
                      <a:pt x="483" y="280"/>
                    </a:lnTo>
                    <a:lnTo>
                      <a:pt x="477" y="280"/>
                    </a:lnTo>
                    <a:lnTo>
                      <a:pt x="477" y="274"/>
                    </a:lnTo>
                    <a:close/>
                    <a:moveTo>
                      <a:pt x="489" y="274"/>
                    </a:moveTo>
                    <a:lnTo>
                      <a:pt x="495" y="274"/>
                    </a:lnTo>
                    <a:lnTo>
                      <a:pt x="495" y="280"/>
                    </a:lnTo>
                    <a:lnTo>
                      <a:pt x="489" y="280"/>
                    </a:lnTo>
                    <a:lnTo>
                      <a:pt x="489" y="274"/>
                    </a:lnTo>
                    <a:close/>
                    <a:moveTo>
                      <a:pt x="501" y="274"/>
                    </a:moveTo>
                    <a:lnTo>
                      <a:pt x="503" y="274"/>
                    </a:lnTo>
                    <a:lnTo>
                      <a:pt x="500" y="277"/>
                    </a:lnTo>
                    <a:lnTo>
                      <a:pt x="500" y="273"/>
                    </a:lnTo>
                    <a:lnTo>
                      <a:pt x="506" y="273"/>
                    </a:lnTo>
                    <a:lnTo>
                      <a:pt x="506" y="280"/>
                    </a:lnTo>
                    <a:lnTo>
                      <a:pt x="501" y="280"/>
                    </a:lnTo>
                    <a:lnTo>
                      <a:pt x="501" y="274"/>
                    </a:lnTo>
                    <a:close/>
                    <a:moveTo>
                      <a:pt x="500" y="267"/>
                    </a:moveTo>
                    <a:lnTo>
                      <a:pt x="500" y="261"/>
                    </a:lnTo>
                    <a:lnTo>
                      <a:pt x="506" y="261"/>
                    </a:lnTo>
                    <a:lnTo>
                      <a:pt x="506" y="267"/>
                    </a:lnTo>
                    <a:lnTo>
                      <a:pt x="500" y="267"/>
                    </a:lnTo>
                    <a:close/>
                    <a:moveTo>
                      <a:pt x="500" y="255"/>
                    </a:moveTo>
                    <a:lnTo>
                      <a:pt x="500" y="249"/>
                    </a:lnTo>
                    <a:lnTo>
                      <a:pt x="506" y="249"/>
                    </a:lnTo>
                    <a:lnTo>
                      <a:pt x="506" y="255"/>
                    </a:lnTo>
                    <a:lnTo>
                      <a:pt x="500" y="255"/>
                    </a:lnTo>
                    <a:close/>
                    <a:moveTo>
                      <a:pt x="500" y="243"/>
                    </a:moveTo>
                    <a:lnTo>
                      <a:pt x="500" y="237"/>
                    </a:lnTo>
                    <a:lnTo>
                      <a:pt x="506" y="237"/>
                    </a:lnTo>
                    <a:lnTo>
                      <a:pt x="506" y="243"/>
                    </a:lnTo>
                    <a:lnTo>
                      <a:pt x="500" y="243"/>
                    </a:lnTo>
                    <a:close/>
                    <a:moveTo>
                      <a:pt x="500" y="231"/>
                    </a:moveTo>
                    <a:lnTo>
                      <a:pt x="500" y="225"/>
                    </a:lnTo>
                    <a:lnTo>
                      <a:pt x="506" y="225"/>
                    </a:lnTo>
                    <a:lnTo>
                      <a:pt x="506" y="231"/>
                    </a:lnTo>
                    <a:lnTo>
                      <a:pt x="500" y="231"/>
                    </a:lnTo>
                    <a:close/>
                    <a:moveTo>
                      <a:pt x="500" y="219"/>
                    </a:moveTo>
                    <a:lnTo>
                      <a:pt x="500" y="213"/>
                    </a:lnTo>
                    <a:lnTo>
                      <a:pt x="506" y="213"/>
                    </a:lnTo>
                    <a:lnTo>
                      <a:pt x="506" y="219"/>
                    </a:lnTo>
                    <a:lnTo>
                      <a:pt x="500" y="219"/>
                    </a:lnTo>
                    <a:close/>
                    <a:moveTo>
                      <a:pt x="500" y="207"/>
                    </a:moveTo>
                    <a:lnTo>
                      <a:pt x="500" y="201"/>
                    </a:lnTo>
                    <a:lnTo>
                      <a:pt x="506" y="201"/>
                    </a:lnTo>
                    <a:lnTo>
                      <a:pt x="506" y="207"/>
                    </a:lnTo>
                    <a:lnTo>
                      <a:pt x="500" y="207"/>
                    </a:lnTo>
                    <a:close/>
                    <a:moveTo>
                      <a:pt x="500" y="195"/>
                    </a:moveTo>
                    <a:lnTo>
                      <a:pt x="500" y="189"/>
                    </a:lnTo>
                    <a:lnTo>
                      <a:pt x="506" y="189"/>
                    </a:lnTo>
                    <a:lnTo>
                      <a:pt x="506" y="195"/>
                    </a:lnTo>
                    <a:lnTo>
                      <a:pt x="500" y="195"/>
                    </a:lnTo>
                    <a:close/>
                    <a:moveTo>
                      <a:pt x="500" y="183"/>
                    </a:moveTo>
                    <a:lnTo>
                      <a:pt x="500" y="177"/>
                    </a:lnTo>
                    <a:lnTo>
                      <a:pt x="506" y="177"/>
                    </a:lnTo>
                    <a:lnTo>
                      <a:pt x="506" y="183"/>
                    </a:lnTo>
                    <a:lnTo>
                      <a:pt x="500" y="183"/>
                    </a:lnTo>
                    <a:close/>
                    <a:moveTo>
                      <a:pt x="500" y="171"/>
                    </a:moveTo>
                    <a:lnTo>
                      <a:pt x="500" y="165"/>
                    </a:lnTo>
                    <a:lnTo>
                      <a:pt x="506" y="165"/>
                    </a:lnTo>
                    <a:lnTo>
                      <a:pt x="506" y="171"/>
                    </a:lnTo>
                    <a:lnTo>
                      <a:pt x="500" y="171"/>
                    </a:lnTo>
                    <a:close/>
                    <a:moveTo>
                      <a:pt x="500" y="159"/>
                    </a:moveTo>
                    <a:lnTo>
                      <a:pt x="500" y="153"/>
                    </a:lnTo>
                    <a:lnTo>
                      <a:pt x="506" y="153"/>
                    </a:lnTo>
                    <a:lnTo>
                      <a:pt x="506" y="159"/>
                    </a:lnTo>
                    <a:lnTo>
                      <a:pt x="500" y="159"/>
                    </a:lnTo>
                    <a:close/>
                    <a:moveTo>
                      <a:pt x="500" y="147"/>
                    </a:moveTo>
                    <a:lnTo>
                      <a:pt x="500" y="141"/>
                    </a:lnTo>
                    <a:lnTo>
                      <a:pt x="506" y="141"/>
                    </a:lnTo>
                    <a:lnTo>
                      <a:pt x="506" y="147"/>
                    </a:lnTo>
                    <a:lnTo>
                      <a:pt x="500" y="147"/>
                    </a:lnTo>
                    <a:close/>
                    <a:moveTo>
                      <a:pt x="500" y="135"/>
                    </a:moveTo>
                    <a:lnTo>
                      <a:pt x="500" y="129"/>
                    </a:lnTo>
                    <a:lnTo>
                      <a:pt x="506" y="129"/>
                    </a:lnTo>
                    <a:lnTo>
                      <a:pt x="506" y="135"/>
                    </a:lnTo>
                    <a:lnTo>
                      <a:pt x="500" y="135"/>
                    </a:lnTo>
                    <a:close/>
                    <a:moveTo>
                      <a:pt x="500" y="123"/>
                    </a:moveTo>
                    <a:lnTo>
                      <a:pt x="500" y="117"/>
                    </a:lnTo>
                    <a:lnTo>
                      <a:pt x="506" y="117"/>
                    </a:lnTo>
                    <a:lnTo>
                      <a:pt x="506" y="123"/>
                    </a:lnTo>
                    <a:lnTo>
                      <a:pt x="500" y="123"/>
                    </a:lnTo>
                    <a:close/>
                    <a:moveTo>
                      <a:pt x="500" y="111"/>
                    </a:moveTo>
                    <a:lnTo>
                      <a:pt x="500" y="105"/>
                    </a:lnTo>
                    <a:lnTo>
                      <a:pt x="506" y="105"/>
                    </a:lnTo>
                    <a:lnTo>
                      <a:pt x="506" y="111"/>
                    </a:lnTo>
                    <a:lnTo>
                      <a:pt x="500" y="111"/>
                    </a:lnTo>
                    <a:close/>
                    <a:moveTo>
                      <a:pt x="500" y="99"/>
                    </a:moveTo>
                    <a:lnTo>
                      <a:pt x="500" y="93"/>
                    </a:lnTo>
                    <a:lnTo>
                      <a:pt x="506" y="93"/>
                    </a:lnTo>
                    <a:lnTo>
                      <a:pt x="506" y="99"/>
                    </a:lnTo>
                    <a:lnTo>
                      <a:pt x="500" y="99"/>
                    </a:lnTo>
                    <a:close/>
                    <a:moveTo>
                      <a:pt x="500" y="87"/>
                    </a:moveTo>
                    <a:lnTo>
                      <a:pt x="500" y="81"/>
                    </a:lnTo>
                    <a:lnTo>
                      <a:pt x="506" y="81"/>
                    </a:lnTo>
                    <a:lnTo>
                      <a:pt x="506" y="87"/>
                    </a:lnTo>
                    <a:lnTo>
                      <a:pt x="500" y="87"/>
                    </a:lnTo>
                    <a:close/>
                    <a:moveTo>
                      <a:pt x="500" y="75"/>
                    </a:moveTo>
                    <a:lnTo>
                      <a:pt x="500" y="69"/>
                    </a:lnTo>
                    <a:lnTo>
                      <a:pt x="506" y="69"/>
                    </a:lnTo>
                    <a:lnTo>
                      <a:pt x="506" y="75"/>
                    </a:lnTo>
                    <a:lnTo>
                      <a:pt x="500" y="75"/>
                    </a:lnTo>
                    <a:close/>
                    <a:moveTo>
                      <a:pt x="500" y="63"/>
                    </a:moveTo>
                    <a:lnTo>
                      <a:pt x="500" y="57"/>
                    </a:lnTo>
                    <a:lnTo>
                      <a:pt x="506" y="57"/>
                    </a:lnTo>
                    <a:lnTo>
                      <a:pt x="506" y="63"/>
                    </a:lnTo>
                    <a:lnTo>
                      <a:pt x="500" y="63"/>
                    </a:lnTo>
                    <a:close/>
                    <a:moveTo>
                      <a:pt x="500" y="51"/>
                    </a:moveTo>
                    <a:lnTo>
                      <a:pt x="500" y="45"/>
                    </a:lnTo>
                    <a:lnTo>
                      <a:pt x="506" y="45"/>
                    </a:lnTo>
                    <a:lnTo>
                      <a:pt x="506" y="51"/>
                    </a:lnTo>
                    <a:lnTo>
                      <a:pt x="500" y="51"/>
                    </a:lnTo>
                    <a:close/>
                    <a:moveTo>
                      <a:pt x="500" y="39"/>
                    </a:moveTo>
                    <a:lnTo>
                      <a:pt x="500" y="33"/>
                    </a:lnTo>
                    <a:lnTo>
                      <a:pt x="506" y="33"/>
                    </a:lnTo>
                    <a:lnTo>
                      <a:pt x="506" y="39"/>
                    </a:lnTo>
                    <a:lnTo>
                      <a:pt x="500" y="39"/>
                    </a:lnTo>
                    <a:close/>
                    <a:moveTo>
                      <a:pt x="500" y="27"/>
                    </a:moveTo>
                    <a:lnTo>
                      <a:pt x="500" y="21"/>
                    </a:lnTo>
                    <a:lnTo>
                      <a:pt x="506" y="21"/>
                    </a:lnTo>
                    <a:lnTo>
                      <a:pt x="506" y="27"/>
                    </a:lnTo>
                    <a:lnTo>
                      <a:pt x="500" y="27"/>
                    </a:lnTo>
                    <a:close/>
                    <a:moveTo>
                      <a:pt x="500" y="15"/>
                    </a:moveTo>
                    <a:lnTo>
                      <a:pt x="500" y="9"/>
                    </a:lnTo>
                    <a:lnTo>
                      <a:pt x="506" y="9"/>
                    </a:lnTo>
                    <a:lnTo>
                      <a:pt x="506" y="15"/>
                    </a:lnTo>
                    <a:lnTo>
                      <a:pt x="500" y="15"/>
                    </a:lnTo>
                    <a:close/>
                  </a:path>
                </a:pathLst>
              </a:custGeom>
              <a:solidFill>
                <a:srgbClr val="C0C0C0"/>
              </a:solidFill>
              <a:ln w="4763" cap="flat">
                <a:solidFill>
                  <a:srgbClr val="666699"/>
                </a:solidFill>
                <a:prstDash val="solid"/>
                <a:bevel/>
                <a:headEnd/>
                <a:tailEnd/>
              </a:ln>
            </p:spPr>
            <p:txBody>
              <a:bodyPr/>
              <a:lstStyle/>
              <a:p>
                <a:endParaRPr lang="fr-CA"/>
              </a:p>
            </p:txBody>
          </p:sp>
        </p:grpSp>
        <p:sp>
          <p:nvSpPr>
            <p:cNvPr id="370736" name="Rectangle 48"/>
            <p:cNvSpPr>
              <a:spLocks noChangeArrowheads="1"/>
            </p:cNvSpPr>
            <p:nvPr/>
          </p:nvSpPr>
          <p:spPr bwMode="auto">
            <a:xfrm>
              <a:off x="4038" y="2038"/>
              <a:ext cx="409" cy="125"/>
            </a:xfrm>
            <a:prstGeom prst="rect">
              <a:avLst/>
            </a:prstGeom>
            <a:noFill/>
            <a:ln w="9525">
              <a:noFill/>
              <a:miter lim="800000"/>
              <a:headEnd/>
              <a:tailEnd/>
            </a:ln>
          </p:spPr>
          <p:txBody>
            <a:bodyPr wrap="none" lIns="0" tIns="0" rIns="0" bIns="0">
              <a:spAutoFit/>
            </a:bodyPr>
            <a:lstStyle/>
            <a:p>
              <a:r>
                <a:rPr lang="fr-CA" sz="1300">
                  <a:solidFill>
                    <a:srgbClr val="FFFFFF"/>
                  </a:solidFill>
                  <a:latin typeface="Times New Roman" pitchFamily="18" charset="0"/>
                </a:rPr>
                <a:t>Processus</a:t>
              </a:r>
              <a:endParaRPr lang="fr-CA"/>
            </a:p>
          </p:txBody>
        </p:sp>
        <p:grpSp>
          <p:nvGrpSpPr>
            <p:cNvPr id="370737" name="Group 49"/>
            <p:cNvGrpSpPr>
              <a:grpSpLocks/>
            </p:cNvGrpSpPr>
            <p:nvPr/>
          </p:nvGrpSpPr>
          <p:grpSpPr bwMode="auto">
            <a:xfrm>
              <a:off x="4525" y="1950"/>
              <a:ext cx="507" cy="280"/>
              <a:chOff x="4525" y="1950"/>
              <a:chExt cx="507" cy="280"/>
            </a:xfrm>
          </p:grpSpPr>
          <p:sp>
            <p:nvSpPr>
              <p:cNvPr id="370738" name="Rectangle 50"/>
              <p:cNvSpPr>
                <a:spLocks noChangeArrowheads="1"/>
              </p:cNvSpPr>
              <p:nvPr/>
            </p:nvSpPr>
            <p:spPr bwMode="auto">
              <a:xfrm>
                <a:off x="4528" y="1953"/>
                <a:ext cx="501" cy="274"/>
              </a:xfrm>
              <a:prstGeom prst="rect">
                <a:avLst/>
              </a:prstGeom>
              <a:solidFill>
                <a:srgbClr val="C0C0C0"/>
              </a:solidFill>
              <a:ln w="9525">
                <a:noFill/>
                <a:miter lim="800000"/>
                <a:headEnd/>
                <a:tailEnd/>
              </a:ln>
            </p:spPr>
            <p:txBody>
              <a:bodyPr/>
              <a:lstStyle/>
              <a:p>
                <a:endParaRPr lang="fr-CA"/>
              </a:p>
            </p:txBody>
          </p:sp>
          <p:sp>
            <p:nvSpPr>
              <p:cNvPr id="370739" name="Freeform 51"/>
              <p:cNvSpPr>
                <a:spLocks noEditPoints="1"/>
              </p:cNvSpPr>
              <p:nvPr/>
            </p:nvSpPr>
            <p:spPr bwMode="auto">
              <a:xfrm>
                <a:off x="4525" y="1950"/>
                <a:ext cx="507" cy="280"/>
              </a:xfrm>
              <a:custGeom>
                <a:avLst/>
                <a:gdLst/>
                <a:ahLst/>
                <a:cxnLst>
                  <a:cxn ang="0">
                    <a:pos x="480" y="6"/>
                  </a:cxn>
                  <a:cxn ang="0">
                    <a:pos x="450" y="6"/>
                  </a:cxn>
                  <a:cxn ang="0">
                    <a:pos x="426" y="0"/>
                  </a:cxn>
                  <a:cxn ang="0">
                    <a:pos x="408" y="0"/>
                  </a:cxn>
                  <a:cxn ang="0">
                    <a:pos x="384" y="6"/>
                  </a:cxn>
                  <a:cxn ang="0">
                    <a:pos x="348" y="6"/>
                  </a:cxn>
                  <a:cxn ang="0">
                    <a:pos x="318" y="6"/>
                  </a:cxn>
                  <a:cxn ang="0">
                    <a:pos x="294" y="0"/>
                  </a:cxn>
                  <a:cxn ang="0">
                    <a:pos x="276" y="0"/>
                  </a:cxn>
                  <a:cxn ang="0">
                    <a:pos x="252" y="6"/>
                  </a:cxn>
                  <a:cxn ang="0">
                    <a:pos x="216" y="6"/>
                  </a:cxn>
                  <a:cxn ang="0">
                    <a:pos x="186" y="6"/>
                  </a:cxn>
                  <a:cxn ang="0">
                    <a:pos x="162" y="0"/>
                  </a:cxn>
                  <a:cxn ang="0">
                    <a:pos x="144" y="0"/>
                  </a:cxn>
                  <a:cxn ang="0">
                    <a:pos x="120" y="6"/>
                  </a:cxn>
                  <a:cxn ang="0">
                    <a:pos x="84" y="6"/>
                  </a:cxn>
                  <a:cxn ang="0">
                    <a:pos x="54" y="6"/>
                  </a:cxn>
                  <a:cxn ang="0">
                    <a:pos x="30" y="0"/>
                  </a:cxn>
                  <a:cxn ang="0">
                    <a:pos x="12" y="0"/>
                  </a:cxn>
                  <a:cxn ang="0">
                    <a:pos x="6" y="18"/>
                  </a:cxn>
                  <a:cxn ang="0">
                    <a:pos x="6" y="54"/>
                  </a:cxn>
                  <a:cxn ang="0">
                    <a:pos x="6" y="84"/>
                  </a:cxn>
                  <a:cxn ang="0">
                    <a:pos x="0" y="108"/>
                  </a:cxn>
                  <a:cxn ang="0">
                    <a:pos x="0" y="126"/>
                  </a:cxn>
                  <a:cxn ang="0">
                    <a:pos x="6" y="150"/>
                  </a:cxn>
                  <a:cxn ang="0">
                    <a:pos x="6" y="186"/>
                  </a:cxn>
                  <a:cxn ang="0">
                    <a:pos x="6" y="216"/>
                  </a:cxn>
                  <a:cxn ang="0">
                    <a:pos x="0" y="240"/>
                  </a:cxn>
                  <a:cxn ang="0">
                    <a:pos x="0" y="258"/>
                  </a:cxn>
                  <a:cxn ang="0">
                    <a:pos x="8" y="274"/>
                  </a:cxn>
                  <a:cxn ang="0">
                    <a:pos x="44" y="274"/>
                  </a:cxn>
                  <a:cxn ang="0">
                    <a:pos x="74" y="274"/>
                  </a:cxn>
                  <a:cxn ang="0">
                    <a:pos x="98" y="280"/>
                  </a:cxn>
                  <a:cxn ang="0">
                    <a:pos x="116" y="280"/>
                  </a:cxn>
                  <a:cxn ang="0">
                    <a:pos x="140" y="274"/>
                  </a:cxn>
                  <a:cxn ang="0">
                    <a:pos x="176" y="274"/>
                  </a:cxn>
                  <a:cxn ang="0">
                    <a:pos x="206" y="274"/>
                  </a:cxn>
                  <a:cxn ang="0">
                    <a:pos x="230" y="280"/>
                  </a:cxn>
                  <a:cxn ang="0">
                    <a:pos x="248" y="280"/>
                  </a:cxn>
                  <a:cxn ang="0">
                    <a:pos x="272" y="274"/>
                  </a:cxn>
                  <a:cxn ang="0">
                    <a:pos x="308" y="274"/>
                  </a:cxn>
                  <a:cxn ang="0">
                    <a:pos x="338" y="274"/>
                  </a:cxn>
                  <a:cxn ang="0">
                    <a:pos x="362" y="280"/>
                  </a:cxn>
                  <a:cxn ang="0">
                    <a:pos x="380" y="280"/>
                  </a:cxn>
                  <a:cxn ang="0">
                    <a:pos x="404" y="274"/>
                  </a:cxn>
                  <a:cxn ang="0">
                    <a:pos x="440" y="274"/>
                  </a:cxn>
                  <a:cxn ang="0">
                    <a:pos x="470" y="274"/>
                  </a:cxn>
                  <a:cxn ang="0">
                    <a:pos x="494" y="280"/>
                  </a:cxn>
                  <a:cxn ang="0">
                    <a:pos x="501" y="269"/>
                  </a:cxn>
                  <a:cxn ang="0">
                    <a:pos x="501" y="239"/>
                  </a:cxn>
                  <a:cxn ang="0">
                    <a:pos x="507" y="215"/>
                  </a:cxn>
                  <a:cxn ang="0">
                    <a:pos x="507" y="197"/>
                  </a:cxn>
                  <a:cxn ang="0">
                    <a:pos x="501" y="173"/>
                  </a:cxn>
                  <a:cxn ang="0">
                    <a:pos x="501" y="137"/>
                  </a:cxn>
                  <a:cxn ang="0">
                    <a:pos x="501" y="107"/>
                  </a:cxn>
                  <a:cxn ang="0">
                    <a:pos x="507" y="83"/>
                  </a:cxn>
                  <a:cxn ang="0">
                    <a:pos x="507" y="65"/>
                  </a:cxn>
                  <a:cxn ang="0">
                    <a:pos x="501" y="41"/>
                  </a:cxn>
                  <a:cxn ang="0">
                    <a:pos x="501" y="5"/>
                  </a:cxn>
                </a:cxnLst>
                <a:rect l="0" t="0" r="r" b="b"/>
                <a:pathLst>
                  <a:path w="507" h="280">
                    <a:moveTo>
                      <a:pt x="504" y="6"/>
                    </a:moveTo>
                    <a:lnTo>
                      <a:pt x="498" y="6"/>
                    </a:lnTo>
                    <a:lnTo>
                      <a:pt x="498" y="0"/>
                    </a:lnTo>
                    <a:lnTo>
                      <a:pt x="504" y="0"/>
                    </a:lnTo>
                    <a:lnTo>
                      <a:pt x="504" y="6"/>
                    </a:lnTo>
                    <a:close/>
                    <a:moveTo>
                      <a:pt x="492" y="6"/>
                    </a:moveTo>
                    <a:lnTo>
                      <a:pt x="486" y="6"/>
                    </a:lnTo>
                    <a:lnTo>
                      <a:pt x="486" y="0"/>
                    </a:lnTo>
                    <a:lnTo>
                      <a:pt x="492" y="0"/>
                    </a:lnTo>
                    <a:lnTo>
                      <a:pt x="492" y="6"/>
                    </a:lnTo>
                    <a:close/>
                    <a:moveTo>
                      <a:pt x="480" y="6"/>
                    </a:moveTo>
                    <a:lnTo>
                      <a:pt x="474" y="6"/>
                    </a:lnTo>
                    <a:lnTo>
                      <a:pt x="474" y="0"/>
                    </a:lnTo>
                    <a:lnTo>
                      <a:pt x="480" y="0"/>
                    </a:lnTo>
                    <a:lnTo>
                      <a:pt x="480" y="6"/>
                    </a:lnTo>
                    <a:close/>
                    <a:moveTo>
                      <a:pt x="468" y="6"/>
                    </a:moveTo>
                    <a:lnTo>
                      <a:pt x="462" y="6"/>
                    </a:lnTo>
                    <a:lnTo>
                      <a:pt x="462" y="0"/>
                    </a:lnTo>
                    <a:lnTo>
                      <a:pt x="468" y="0"/>
                    </a:lnTo>
                    <a:lnTo>
                      <a:pt x="468" y="6"/>
                    </a:lnTo>
                    <a:close/>
                    <a:moveTo>
                      <a:pt x="456" y="6"/>
                    </a:moveTo>
                    <a:lnTo>
                      <a:pt x="450" y="6"/>
                    </a:lnTo>
                    <a:lnTo>
                      <a:pt x="450" y="0"/>
                    </a:lnTo>
                    <a:lnTo>
                      <a:pt x="456" y="0"/>
                    </a:lnTo>
                    <a:lnTo>
                      <a:pt x="456" y="6"/>
                    </a:lnTo>
                    <a:close/>
                    <a:moveTo>
                      <a:pt x="444" y="6"/>
                    </a:moveTo>
                    <a:lnTo>
                      <a:pt x="438" y="6"/>
                    </a:lnTo>
                    <a:lnTo>
                      <a:pt x="438" y="0"/>
                    </a:lnTo>
                    <a:lnTo>
                      <a:pt x="444" y="0"/>
                    </a:lnTo>
                    <a:lnTo>
                      <a:pt x="444" y="6"/>
                    </a:lnTo>
                    <a:close/>
                    <a:moveTo>
                      <a:pt x="432" y="6"/>
                    </a:moveTo>
                    <a:lnTo>
                      <a:pt x="426" y="6"/>
                    </a:lnTo>
                    <a:lnTo>
                      <a:pt x="426" y="0"/>
                    </a:lnTo>
                    <a:lnTo>
                      <a:pt x="432" y="0"/>
                    </a:lnTo>
                    <a:lnTo>
                      <a:pt x="432" y="6"/>
                    </a:lnTo>
                    <a:close/>
                    <a:moveTo>
                      <a:pt x="420" y="6"/>
                    </a:moveTo>
                    <a:lnTo>
                      <a:pt x="414" y="6"/>
                    </a:lnTo>
                    <a:lnTo>
                      <a:pt x="414" y="0"/>
                    </a:lnTo>
                    <a:lnTo>
                      <a:pt x="420" y="0"/>
                    </a:lnTo>
                    <a:lnTo>
                      <a:pt x="420" y="6"/>
                    </a:lnTo>
                    <a:close/>
                    <a:moveTo>
                      <a:pt x="408" y="6"/>
                    </a:moveTo>
                    <a:lnTo>
                      <a:pt x="402" y="6"/>
                    </a:lnTo>
                    <a:lnTo>
                      <a:pt x="402" y="0"/>
                    </a:lnTo>
                    <a:lnTo>
                      <a:pt x="408" y="0"/>
                    </a:lnTo>
                    <a:lnTo>
                      <a:pt x="408" y="6"/>
                    </a:lnTo>
                    <a:close/>
                    <a:moveTo>
                      <a:pt x="396" y="6"/>
                    </a:moveTo>
                    <a:lnTo>
                      <a:pt x="390" y="6"/>
                    </a:lnTo>
                    <a:lnTo>
                      <a:pt x="390" y="0"/>
                    </a:lnTo>
                    <a:lnTo>
                      <a:pt x="396" y="0"/>
                    </a:lnTo>
                    <a:lnTo>
                      <a:pt x="396" y="6"/>
                    </a:lnTo>
                    <a:close/>
                    <a:moveTo>
                      <a:pt x="384" y="6"/>
                    </a:moveTo>
                    <a:lnTo>
                      <a:pt x="378" y="6"/>
                    </a:lnTo>
                    <a:lnTo>
                      <a:pt x="378" y="0"/>
                    </a:lnTo>
                    <a:lnTo>
                      <a:pt x="384" y="0"/>
                    </a:lnTo>
                    <a:lnTo>
                      <a:pt x="384" y="6"/>
                    </a:lnTo>
                    <a:close/>
                    <a:moveTo>
                      <a:pt x="372" y="6"/>
                    </a:moveTo>
                    <a:lnTo>
                      <a:pt x="366" y="6"/>
                    </a:lnTo>
                    <a:lnTo>
                      <a:pt x="366" y="0"/>
                    </a:lnTo>
                    <a:lnTo>
                      <a:pt x="372" y="0"/>
                    </a:lnTo>
                    <a:lnTo>
                      <a:pt x="372" y="6"/>
                    </a:lnTo>
                    <a:close/>
                    <a:moveTo>
                      <a:pt x="360" y="6"/>
                    </a:moveTo>
                    <a:lnTo>
                      <a:pt x="354" y="6"/>
                    </a:lnTo>
                    <a:lnTo>
                      <a:pt x="354" y="0"/>
                    </a:lnTo>
                    <a:lnTo>
                      <a:pt x="360" y="0"/>
                    </a:lnTo>
                    <a:lnTo>
                      <a:pt x="360" y="6"/>
                    </a:lnTo>
                    <a:close/>
                    <a:moveTo>
                      <a:pt x="348" y="6"/>
                    </a:moveTo>
                    <a:lnTo>
                      <a:pt x="342" y="6"/>
                    </a:lnTo>
                    <a:lnTo>
                      <a:pt x="342" y="0"/>
                    </a:lnTo>
                    <a:lnTo>
                      <a:pt x="348" y="0"/>
                    </a:lnTo>
                    <a:lnTo>
                      <a:pt x="348" y="6"/>
                    </a:lnTo>
                    <a:close/>
                    <a:moveTo>
                      <a:pt x="336" y="6"/>
                    </a:moveTo>
                    <a:lnTo>
                      <a:pt x="330" y="6"/>
                    </a:lnTo>
                    <a:lnTo>
                      <a:pt x="330" y="0"/>
                    </a:lnTo>
                    <a:lnTo>
                      <a:pt x="336" y="0"/>
                    </a:lnTo>
                    <a:lnTo>
                      <a:pt x="336" y="6"/>
                    </a:lnTo>
                    <a:close/>
                    <a:moveTo>
                      <a:pt x="324" y="6"/>
                    </a:moveTo>
                    <a:lnTo>
                      <a:pt x="318" y="6"/>
                    </a:lnTo>
                    <a:lnTo>
                      <a:pt x="318" y="0"/>
                    </a:lnTo>
                    <a:lnTo>
                      <a:pt x="324" y="0"/>
                    </a:lnTo>
                    <a:lnTo>
                      <a:pt x="324" y="6"/>
                    </a:lnTo>
                    <a:close/>
                    <a:moveTo>
                      <a:pt x="312" y="6"/>
                    </a:moveTo>
                    <a:lnTo>
                      <a:pt x="306" y="6"/>
                    </a:lnTo>
                    <a:lnTo>
                      <a:pt x="306" y="0"/>
                    </a:lnTo>
                    <a:lnTo>
                      <a:pt x="312" y="0"/>
                    </a:lnTo>
                    <a:lnTo>
                      <a:pt x="312" y="6"/>
                    </a:lnTo>
                    <a:close/>
                    <a:moveTo>
                      <a:pt x="300" y="6"/>
                    </a:moveTo>
                    <a:lnTo>
                      <a:pt x="294" y="6"/>
                    </a:lnTo>
                    <a:lnTo>
                      <a:pt x="294" y="0"/>
                    </a:lnTo>
                    <a:lnTo>
                      <a:pt x="300" y="0"/>
                    </a:lnTo>
                    <a:lnTo>
                      <a:pt x="300" y="6"/>
                    </a:lnTo>
                    <a:close/>
                    <a:moveTo>
                      <a:pt x="288" y="6"/>
                    </a:moveTo>
                    <a:lnTo>
                      <a:pt x="282" y="6"/>
                    </a:lnTo>
                    <a:lnTo>
                      <a:pt x="282" y="0"/>
                    </a:lnTo>
                    <a:lnTo>
                      <a:pt x="288" y="0"/>
                    </a:lnTo>
                    <a:lnTo>
                      <a:pt x="288" y="6"/>
                    </a:lnTo>
                    <a:close/>
                    <a:moveTo>
                      <a:pt x="276" y="6"/>
                    </a:moveTo>
                    <a:lnTo>
                      <a:pt x="270" y="6"/>
                    </a:lnTo>
                    <a:lnTo>
                      <a:pt x="270" y="0"/>
                    </a:lnTo>
                    <a:lnTo>
                      <a:pt x="276" y="0"/>
                    </a:lnTo>
                    <a:lnTo>
                      <a:pt x="276" y="6"/>
                    </a:lnTo>
                    <a:close/>
                    <a:moveTo>
                      <a:pt x="264" y="6"/>
                    </a:moveTo>
                    <a:lnTo>
                      <a:pt x="258" y="6"/>
                    </a:lnTo>
                    <a:lnTo>
                      <a:pt x="258" y="0"/>
                    </a:lnTo>
                    <a:lnTo>
                      <a:pt x="264" y="0"/>
                    </a:lnTo>
                    <a:lnTo>
                      <a:pt x="264" y="6"/>
                    </a:lnTo>
                    <a:close/>
                    <a:moveTo>
                      <a:pt x="252" y="6"/>
                    </a:moveTo>
                    <a:lnTo>
                      <a:pt x="246" y="6"/>
                    </a:lnTo>
                    <a:lnTo>
                      <a:pt x="246" y="0"/>
                    </a:lnTo>
                    <a:lnTo>
                      <a:pt x="252" y="0"/>
                    </a:lnTo>
                    <a:lnTo>
                      <a:pt x="252" y="6"/>
                    </a:lnTo>
                    <a:close/>
                    <a:moveTo>
                      <a:pt x="240" y="6"/>
                    </a:moveTo>
                    <a:lnTo>
                      <a:pt x="234" y="6"/>
                    </a:lnTo>
                    <a:lnTo>
                      <a:pt x="234" y="0"/>
                    </a:lnTo>
                    <a:lnTo>
                      <a:pt x="240" y="0"/>
                    </a:lnTo>
                    <a:lnTo>
                      <a:pt x="240" y="6"/>
                    </a:lnTo>
                    <a:close/>
                    <a:moveTo>
                      <a:pt x="228" y="6"/>
                    </a:moveTo>
                    <a:lnTo>
                      <a:pt x="222" y="6"/>
                    </a:lnTo>
                    <a:lnTo>
                      <a:pt x="222" y="0"/>
                    </a:lnTo>
                    <a:lnTo>
                      <a:pt x="228" y="0"/>
                    </a:lnTo>
                    <a:lnTo>
                      <a:pt x="228" y="6"/>
                    </a:lnTo>
                    <a:close/>
                    <a:moveTo>
                      <a:pt x="216" y="6"/>
                    </a:moveTo>
                    <a:lnTo>
                      <a:pt x="210" y="6"/>
                    </a:lnTo>
                    <a:lnTo>
                      <a:pt x="210" y="0"/>
                    </a:lnTo>
                    <a:lnTo>
                      <a:pt x="216" y="0"/>
                    </a:lnTo>
                    <a:lnTo>
                      <a:pt x="216" y="6"/>
                    </a:lnTo>
                    <a:close/>
                    <a:moveTo>
                      <a:pt x="204" y="6"/>
                    </a:moveTo>
                    <a:lnTo>
                      <a:pt x="198" y="6"/>
                    </a:lnTo>
                    <a:lnTo>
                      <a:pt x="198" y="0"/>
                    </a:lnTo>
                    <a:lnTo>
                      <a:pt x="204" y="0"/>
                    </a:lnTo>
                    <a:lnTo>
                      <a:pt x="204" y="6"/>
                    </a:lnTo>
                    <a:close/>
                    <a:moveTo>
                      <a:pt x="192" y="6"/>
                    </a:moveTo>
                    <a:lnTo>
                      <a:pt x="186" y="6"/>
                    </a:lnTo>
                    <a:lnTo>
                      <a:pt x="186" y="0"/>
                    </a:lnTo>
                    <a:lnTo>
                      <a:pt x="192" y="0"/>
                    </a:lnTo>
                    <a:lnTo>
                      <a:pt x="192" y="6"/>
                    </a:lnTo>
                    <a:close/>
                    <a:moveTo>
                      <a:pt x="180" y="6"/>
                    </a:moveTo>
                    <a:lnTo>
                      <a:pt x="174" y="6"/>
                    </a:lnTo>
                    <a:lnTo>
                      <a:pt x="174" y="0"/>
                    </a:lnTo>
                    <a:lnTo>
                      <a:pt x="180" y="0"/>
                    </a:lnTo>
                    <a:lnTo>
                      <a:pt x="180" y="6"/>
                    </a:lnTo>
                    <a:close/>
                    <a:moveTo>
                      <a:pt x="168" y="6"/>
                    </a:moveTo>
                    <a:lnTo>
                      <a:pt x="162" y="6"/>
                    </a:lnTo>
                    <a:lnTo>
                      <a:pt x="162" y="0"/>
                    </a:lnTo>
                    <a:lnTo>
                      <a:pt x="168" y="0"/>
                    </a:lnTo>
                    <a:lnTo>
                      <a:pt x="168" y="6"/>
                    </a:lnTo>
                    <a:close/>
                    <a:moveTo>
                      <a:pt x="156" y="6"/>
                    </a:moveTo>
                    <a:lnTo>
                      <a:pt x="150" y="6"/>
                    </a:lnTo>
                    <a:lnTo>
                      <a:pt x="150" y="0"/>
                    </a:lnTo>
                    <a:lnTo>
                      <a:pt x="156" y="0"/>
                    </a:lnTo>
                    <a:lnTo>
                      <a:pt x="156" y="6"/>
                    </a:lnTo>
                    <a:close/>
                    <a:moveTo>
                      <a:pt x="144" y="6"/>
                    </a:moveTo>
                    <a:lnTo>
                      <a:pt x="138" y="6"/>
                    </a:lnTo>
                    <a:lnTo>
                      <a:pt x="138" y="0"/>
                    </a:lnTo>
                    <a:lnTo>
                      <a:pt x="144" y="0"/>
                    </a:lnTo>
                    <a:lnTo>
                      <a:pt x="144" y="6"/>
                    </a:lnTo>
                    <a:close/>
                    <a:moveTo>
                      <a:pt x="132" y="6"/>
                    </a:moveTo>
                    <a:lnTo>
                      <a:pt x="126" y="6"/>
                    </a:lnTo>
                    <a:lnTo>
                      <a:pt x="126" y="0"/>
                    </a:lnTo>
                    <a:lnTo>
                      <a:pt x="132" y="0"/>
                    </a:lnTo>
                    <a:lnTo>
                      <a:pt x="132" y="6"/>
                    </a:lnTo>
                    <a:close/>
                    <a:moveTo>
                      <a:pt x="120" y="6"/>
                    </a:moveTo>
                    <a:lnTo>
                      <a:pt x="114" y="6"/>
                    </a:lnTo>
                    <a:lnTo>
                      <a:pt x="114" y="0"/>
                    </a:lnTo>
                    <a:lnTo>
                      <a:pt x="120" y="0"/>
                    </a:lnTo>
                    <a:lnTo>
                      <a:pt x="120" y="6"/>
                    </a:lnTo>
                    <a:close/>
                    <a:moveTo>
                      <a:pt x="108" y="6"/>
                    </a:moveTo>
                    <a:lnTo>
                      <a:pt x="102" y="6"/>
                    </a:lnTo>
                    <a:lnTo>
                      <a:pt x="102" y="0"/>
                    </a:lnTo>
                    <a:lnTo>
                      <a:pt x="108" y="0"/>
                    </a:lnTo>
                    <a:lnTo>
                      <a:pt x="108" y="6"/>
                    </a:lnTo>
                    <a:close/>
                    <a:moveTo>
                      <a:pt x="96" y="6"/>
                    </a:moveTo>
                    <a:lnTo>
                      <a:pt x="90" y="6"/>
                    </a:lnTo>
                    <a:lnTo>
                      <a:pt x="90" y="0"/>
                    </a:lnTo>
                    <a:lnTo>
                      <a:pt x="96" y="0"/>
                    </a:lnTo>
                    <a:lnTo>
                      <a:pt x="96" y="6"/>
                    </a:lnTo>
                    <a:close/>
                    <a:moveTo>
                      <a:pt x="84" y="6"/>
                    </a:moveTo>
                    <a:lnTo>
                      <a:pt x="78" y="6"/>
                    </a:lnTo>
                    <a:lnTo>
                      <a:pt x="78" y="0"/>
                    </a:lnTo>
                    <a:lnTo>
                      <a:pt x="84" y="0"/>
                    </a:lnTo>
                    <a:lnTo>
                      <a:pt x="84" y="6"/>
                    </a:lnTo>
                    <a:close/>
                    <a:moveTo>
                      <a:pt x="72" y="6"/>
                    </a:moveTo>
                    <a:lnTo>
                      <a:pt x="66" y="6"/>
                    </a:lnTo>
                    <a:lnTo>
                      <a:pt x="66" y="0"/>
                    </a:lnTo>
                    <a:lnTo>
                      <a:pt x="72" y="0"/>
                    </a:lnTo>
                    <a:lnTo>
                      <a:pt x="72" y="6"/>
                    </a:lnTo>
                    <a:close/>
                    <a:moveTo>
                      <a:pt x="60" y="6"/>
                    </a:moveTo>
                    <a:lnTo>
                      <a:pt x="54" y="6"/>
                    </a:lnTo>
                    <a:lnTo>
                      <a:pt x="54" y="0"/>
                    </a:lnTo>
                    <a:lnTo>
                      <a:pt x="60" y="0"/>
                    </a:lnTo>
                    <a:lnTo>
                      <a:pt x="60" y="6"/>
                    </a:lnTo>
                    <a:close/>
                    <a:moveTo>
                      <a:pt x="48" y="6"/>
                    </a:moveTo>
                    <a:lnTo>
                      <a:pt x="42" y="6"/>
                    </a:lnTo>
                    <a:lnTo>
                      <a:pt x="42" y="0"/>
                    </a:lnTo>
                    <a:lnTo>
                      <a:pt x="48" y="0"/>
                    </a:lnTo>
                    <a:lnTo>
                      <a:pt x="48" y="6"/>
                    </a:lnTo>
                    <a:close/>
                    <a:moveTo>
                      <a:pt x="36" y="6"/>
                    </a:moveTo>
                    <a:lnTo>
                      <a:pt x="30" y="6"/>
                    </a:lnTo>
                    <a:lnTo>
                      <a:pt x="30" y="0"/>
                    </a:lnTo>
                    <a:lnTo>
                      <a:pt x="36" y="0"/>
                    </a:lnTo>
                    <a:lnTo>
                      <a:pt x="36" y="6"/>
                    </a:lnTo>
                    <a:close/>
                    <a:moveTo>
                      <a:pt x="24" y="6"/>
                    </a:moveTo>
                    <a:lnTo>
                      <a:pt x="18" y="6"/>
                    </a:lnTo>
                    <a:lnTo>
                      <a:pt x="18" y="0"/>
                    </a:lnTo>
                    <a:lnTo>
                      <a:pt x="24" y="0"/>
                    </a:lnTo>
                    <a:lnTo>
                      <a:pt x="24" y="6"/>
                    </a:lnTo>
                    <a:close/>
                    <a:moveTo>
                      <a:pt x="12" y="6"/>
                    </a:moveTo>
                    <a:lnTo>
                      <a:pt x="6" y="6"/>
                    </a:lnTo>
                    <a:lnTo>
                      <a:pt x="6" y="0"/>
                    </a:lnTo>
                    <a:lnTo>
                      <a:pt x="12" y="0"/>
                    </a:lnTo>
                    <a:lnTo>
                      <a:pt x="12" y="6"/>
                    </a:lnTo>
                    <a:close/>
                    <a:moveTo>
                      <a:pt x="6" y="6"/>
                    </a:moveTo>
                    <a:lnTo>
                      <a:pt x="6" y="12"/>
                    </a:lnTo>
                    <a:lnTo>
                      <a:pt x="0" y="12"/>
                    </a:lnTo>
                    <a:lnTo>
                      <a:pt x="0" y="6"/>
                    </a:lnTo>
                    <a:lnTo>
                      <a:pt x="6" y="6"/>
                    </a:lnTo>
                    <a:close/>
                    <a:moveTo>
                      <a:pt x="6" y="18"/>
                    </a:moveTo>
                    <a:lnTo>
                      <a:pt x="6" y="24"/>
                    </a:lnTo>
                    <a:lnTo>
                      <a:pt x="0" y="24"/>
                    </a:lnTo>
                    <a:lnTo>
                      <a:pt x="0" y="18"/>
                    </a:lnTo>
                    <a:lnTo>
                      <a:pt x="6" y="18"/>
                    </a:lnTo>
                    <a:close/>
                    <a:moveTo>
                      <a:pt x="6" y="30"/>
                    </a:moveTo>
                    <a:lnTo>
                      <a:pt x="6" y="36"/>
                    </a:lnTo>
                    <a:lnTo>
                      <a:pt x="0" y="36"/>
                    </a:lnTo>
                    <a:lnTo>
                      <a:pt x="0" y="30"/>
                    </a:lnTo>
                    <a:lnTo>
                      <a:pt x="6" y="30"/>
                    </a:lnTo>
                    <a:close/>
                    <a:moveTo>
                      <a:pt x="6" y="42"/>
                    </a:moveTo>
                    <a:lnTo>
                      <a:pt x="6" y="48"/>
                    </a:lnTo>
                    <a:lnTo>
                      <a:pt x="0" y="48"/>
                    </a:lnTo>
                    <a:lnTo>
                      <a:pt x="0" y="42"/>
                    </a:lnTo>
                    <a:lnTo>
                      <a:pt x="6" y="42"/>
                    </a:lnTo>
                    <a:close/>
                    <a:moveTo>
                      <a:pt x="6" y="54"/>
                    </a:moveTo>
                    <a:lnTo>
                      <a:pt x="6" y="60"/>
                    </a:lnTo>
                    <a:lnTo>
                      <a:pt x="0" y="60"/>
                    </a:lnTo>
                    <a:lnTo>
                      <a:pt x="0" y="54"/>
                    </a:lnTo>
                    <a:lnTo>
                      <a:pt x="6" y="54"/>
                    </a:lnTo>
                    <a:close/>
                    <a:moveTo>
                      <a:pt x="6" y="66"/>
                    </a:moveTo>
                    <a:lnTo>
                      <a:pt x="6" y="72"/>
                    </a:lnTo>
                    <a:lnTo>
                      <a:pt x="0" y="72"/>
                    </a:lnTo>
                    <a:lnTo>
                      <a:pt x="0" y="66"/>
                    </a:lnTo>
                    <a:lnTo>
                      <a:pt x="6" y="66"/>
                    </a:lnTo>
                    <a:close/>
                    <a:moveTo>
                      <a:pt x="6" y="78"/>
                    </a:moveTo>
                    <a:lnTo>
                      <a:pt x="6" y="84"/>
                    </a:lnTo>
                    <a:lnTo>
                      <a:pt x="0" y="84"/>
                    </a:lnTo>
                    <a:lnTo>
                      <a:pt x="0" y="78"/>
                    </a:lnTo>
                    <a:lnTo>
                      <a:pt x="6" y="78"/>
                    </a:lnTo>
                    <a:close/>
                    <a:moveTo>
                      <a:pt x="6" y="90"/>
                    </a:moveTo>
                    <a:lnTo>
                      <a:pt x="6" y="96"/>
                    </a:lnTo>
                    <a:lnTo>
                      <a:pt x="0" y="96"/>
                    </a:lnTo>
                    <a:lnTo>
                      <a:pt x="0" y="90"/>
                    </a:lnTo>
                    <a:lnTo>
                      <a:pt x="6" y="90"/>
                    </a:lnTo>
                    <a:close/>
                    <a:moveTo>
                      <a:pt x="6" y="102"/>
                    </a:moveTo>
                    <a:lnTo>
                      <a:pt x="6" y="108"/>
                    </a:lnTo>
                    <a:lnTo>
                      <a:pt x="0" y="108"/>
                    </a:lnTo>
                    <a:lnTo>
                      <a:pt x="0" y="102"/>
                    </a:lnTo>
                    <a:lnTo>
                      <a:pt x="6" y="102"/>
                    </a:lnTo>
                    <a:close/>
                    <a:moveTo>
                      <a:pt x="6" y="114"/>
                    </a:moveTo>
                    <a:lnTo>
                      <a:pt x="6" y="120"/>
                    </a:lnTo>
                    <a:lnTo>
                      <a:pt x="0" y="120"/>
                    </a:lnTo>
                    <a:lnTo>
                      <a:pt x="0" y="114"/>
                    </a:lnTo>
                    <a:lnTo>
                      <a:pt x="6" y="114"/>
                    </a:lnTo>
                    <a:close/>
                    <a:moveTo>
                      <a:pt x="6" y="126"/>
                    </a:moveTo>
                    <a:lnTo>
                      <a:pt x="6" y="132"/>
                    </a:lnTo>
                    <a:lnTo>
                      <a:pt x="0" y="132"/>
                    </a:lnTo>
                    <a:lnTo>
                      <a:pt x="0" y="126"/>
                    </a:lnTo>
                    <a:lnTo>
                      <a:pt x="6" y="126"/>
                    </a:lnTo>
                    <a:close/>
                    <a:moveTo>
                      <a:pt x="6" y="138"/>
                    </a:moveTo>
                    <a:lnTo>
                      <a:pt x="6" y="144"/>
                    </a:lnTo>
                    <a:lnTo>
                      <a:pt x="0" y="144"/>
                    </a:lnTo>
                    <a:lnTo>
                      <a:pt x="0" y="138"/>
                    </a:lnTo>
                    <a:lnTo>
                      <a:pt x="6" y="138"/>
                    </a:lnTo>
                    <a:close/>
                    <a:moveTo>
                      <a:pt x="6" y="150"/>
                    </a:moveTo>
                    <a:lnTo>
                      <a:pt x="6" y="156"/>
                    </a:lnTo>
                    <a:lnTo>
                      <a:pt x="0" y="156"/>
                    </a:lnTo>
                    <a:lnTo>
                      <a:pt x="0" y="150"/>
                    </a:lnTo>
                    <a:lnTo>
                      <a:pt x="6" y="150"/>
                    </a:lnTo>
                    <a:close/>
                    <a:moveTo>
                      <a:pt x="6" y="162"/>
                    </a:moveTo>
                    <a:lnTo>
                      <a:pt x="6" y="168"/>
                    </a:lnTo>
                    <a:lnTo>
                      <a:pt x="0" y="168"/>
                    </a:lnTo>
                    <a:lnTo>
                      <a:pt x="0" y="162"/>
                    </a:lnTo>
                    <a:lnTo>
                      <a:pt x="6" y="162"/>
                    </a:lnTo>
                    <a:close/>
                    <a:moveTo>
                      <a:pt x="6" y="174"/>
                    </a:moveTo>
                    <a:lnTo>
                      <a:pt x="6" y="180"/>
                    </a:lnTo>
                    <a:lnTo>
                      <a:pt x="0" y="180"/>
                    </a:lnTo>
                    <a:lnTo>
                      <a:pt x="0" y="174"/>
                    </a:lnTo>
                    <a:lnTo>
                      <a:pt x="6" y="174"/>
                    </a:lnTo>
                    <a:close/>
                    <a:moveTo>
                      <a:pt x="6" y="186"/>
                    </a:moveTo>
                    <a:lnTo>
                      <a:pt x="6" y="192"/>
                    </a:lnTo>
                    <a:lnTo>
                      <a:pt x="0" y="192"/>
                    </a:lnTo>
                    <a:lnTo>
                      <a:pt x="0" y="186"/>
                    </a:lnTo>
                    <a:lnTo>
                      <a:pt x="6" y="186"/>
                    </a:lnTo>
                    <a:close/>
                    <a:moveTo>
                      <a:pt x="6" y="198"/>
                    </a:moveTo>
                    <a:lnTo>
                      <a:pt x="6" y="204"/>
                    </a:lnTo>
                    <a:lnTo>
                      <a:pt x="0" y="204"/>
                    </a:lnTo>
                    <a:lnTo>
                      <a:pt x="0" y="198"/>
                    </a:lnTo>
                    <a:lnTo>
                      <a:pt x="6" y="198"/>
                    </a:lnTo>
                    <a:close/>
                    <a:moveTo>
                      <a:pt x="6" y="210"/>
                    </a:moveTo>
                    <a:lnTo>
                      <a:pt x="6" y="216"/>
                    </a:lnTo>
                    <a:lnTo>
                      <a:pt x="0" y="216"/>
                    </a:lnTo>
                    <a:lnTo>
                      <a:pt x="0" y="210"/>
                    </a:lnTo>
                    <a:lnTo>
                      <a:pt x="6" y="210"/>
                    </a:lnTo>
                    <a:close/>
                    <a:moveTo>
                      <a:pt x="6" y="222"/>
                    </a:moveTo>
                    <a:lnTo>
                      <a:pt x="6" y="228"/>
                    </a:lnTo>
                    <a:lnTo>
                      <a:pt x="0" y="228"/>
                    </a:lnTo>
                    <a:lnTo>
                      <a:pt x="0" y="222"/>
                    </a:lnTo>
                    <a:lnTo>
                      <a:pt x="6" y="222"/>
                    </a:lnTo>
                    <a:close/>
                    <a:moveTo>
                      <a:pt x="6" y="234"/>
                    </a:moveTo>
                    <a:lnTo>
                      <a:pt x="6" y="240"/>
                    </a:lnTo>
                    <a:lnTo>
                      <a:pt x="0" y="240"/>
                    </a:lnTo>
                    <a:lnTo>
                      <a:pt x="0" y="234"/>
                    </a:lnTo>
                    <a:lnTo>
                      <a:pt x="6" y="234"/>
                    </a:lnTo>
                    <a:close/>
                    <a:moveTo>
                      <a:pt x="6" y="246"/>
                    </a:moveTo>
                    <a:lnTo>
                      <a:pt x="6" y="252"/>
                    </a:lnTo>
                    <a:lnTo>
                      <a:pt x="0" y="252"/>
                    </a:lnTo>
                    <a:lnTo>
                      <a:pt x="0" y="246"/>
                    </a:lnTo>
                    <a:lnTo>
                      <a:pt x="6" y="246"/>
                    </a:lnTo>
                    <a:close/>
                    <a:moveTo>
                      <a:pt x="6" y="258"/>
                    </a:moveTo>
                    <a:lnTo>
                      <a:pt x="6" y="264"/>
                    </a:lnTo>
                    <a:lnTo>
                      <a:pt x="0" y="264"/>
                    </a:lnTo>
                    <a:lnTo>
                      <a:pt x="0" y="258"/>
                    </a:lnTo>
                    <a:lnTo>
                      <a:pt x="6" y="258"/>
                    </a:lnTo>
                    <a:close/>
                    <a:moveTo>
                      <a:pt x="6" y="270"/>
                    </a:moveTo>
                    <a:lnTo>
                      <a:pt x="6" y="276"/>
                    </a:lnTo>
                    <a:lnTo>
                      <a:pt x="0" y="276"/>
                    </a:lnTo>
                    <a:lnTo>
                      <a:pt x="0" y="270"/>
                    </a:lnTo>
                    <a:lnTo>
                      <a:pt x="6" y="270"/>
                    </a:lnTo>
                    <a:close/>
                    <a:moveTo>
                      <a:pt x="8" y="274"/>
                    </a:moveTo>
                    <a:lnTo>
                      <a:pt x="14" y="274"/>
                    </a:lnTo>
                    <a:lnTo>
                      <a:pt x="14" y="280"/>
                    </a:lnTo>
                    <a:lnTo>
                      <a:pt x="8" y="280"/>
                    </a:lnTo>
                    <a:lnTo>
                      <a:pt x="8" y="274"/>
                    </a:lnTo>
                    <a:close/>
                    <a:moveTo>
                      <a:pt x="20" y="274"/>
                    </a:moveTo>
                    <a:lnTo>
                      <a:pt x="26" y="274"/>
                    </a:lnTo>
                    <a:lnTo>
                      <a:pt x="26" y="280"/>
                    </a:lnTo>
                    <a:lnTo>
                      <a:pt x="20" y="280"/>
                    </a:lnTo>
                    <a:lnTo>
                      <a:pt x="20" y="274"/>
                    </a:lnTo>
                    <a:close/>
                    <a:moveTo>
                      <a:pt x="32" y="274"/>
                    </a:moveTo>
                    <a:lnTo>
                      <a:pt x="38" y="274"/>
                    </a:lnTo>
                    <a:lnTo>
                      <a:pt x="38" y="280"/>
                    </a:lnTo>
                    <a:lnTo>
                      <a:pt x="32" y="280"/>
                    </a:lnTo>
                    <a:lnTo>
                      <a:pt x="32" y="274"/>
                    </a:lnTo>
                    <a:close/>
                    <a:moveTo>
                      <a:pt x="44" y="274"/>
                    </a:moveTo>
                    <a:lnTo>
                      <a:pt x="50" y="274"/>
                    </a:lnTo>
                    <a:lnTo>
                      <a:pt x="50" y="280"/>
                    </a:lnTo>
                    <a:lnTo>
                      <a:pt x="44" y="280"/>
                    </a:lnTo>
                    <a:lnTo>
                      <a:pt x="44" y="274"/>
                    </a:lnTo>
                    <a:close/>
                    <a:moveTo>
                      <a:pt x="56" y="274"/>
                    </a:moveTo>
                    <a:lnTo>
                      <a:pt x="62" y="274"/>
                    </a:lnTo>
                    <a:lnTo>
                      <a:pt x="62" y="280"/>
                    </a:lnTo>
                    <a:lnTo>
                      <a:pt x="56" y="280"/>
                    </a:lnTo>
                    <a:lnTo>
                      <a:pt x="56" y="274"/>
                    </a:lnTo>
                    <a:close/>
                    <a:moveTo>
                      <a:pt x="68" y="274"/>
                    </a:moveTo>
                    <a:lnTo>
                      <a:pt x="74" y="274"/>
                    </a:lnTo>
                    <a:lnTo>
                      <a:pt x="74" y="280"/>
                    </a:lnTo>
                    <a:lnTo>
                      <a:pt x="68" y="280"/>
                    </a:lnTo>
                    <a:lnTo>
                      <a:pt x="68" y="274"/>
                    </a:lnTo>
                    <a:close/>
                    <a:moveTo>
                      <a:pt x="80" y="274"/>
                    </a:moveTo>
                    <a:lnTo>
                      <a:pt x="86" y="274"/>
                    </a:lnTo>
                    <a:lnTo>
                      <a:pt x="86" y="280"/>
                    </a:lnTo>
                    <a:lnTo>
                      <a:pt x="80" y="280"/>
                    </a:lnTo>
                    <a:lnTo>
                      <a:pt x="80" y="274"/>
                    </a:lnTo>
                    <a:close/>
                    <a:moveTo>
                      <a:pt x="92" y="274"/>
                    </a:moveTo>
                    <a:lnTo>
                      <a:pt x="98" y="274"/>
                    </a:lnTo>
                    <a:lnTo>
                      <a:pt x="98" y="280"/>
                    </a:lnTo>
                    <a:lnTo>
                      <a:pt x="92" y="280"/>
                    </a:lnTo>
                    <a:lnTo>
                      <a:pt x="92" y="274"/>
                    </a:lnTo>
                    <a:close/>
                    <a:moveTo>
                      <a:pt x="104" y="274"/>
                    </a:moveTo>
                    <a:lnTo>
                      <a:pt x="110" y="274"/>
                    </a:lnTo>
                    <a:lnTo>
                      <a:pt x="110" y="280"/>
                    </a:lnTo>
                    <a:lnTo>
                      <a:pt x="104" y="280"/>
                    </a:lnTo>
                    <a:lnTo>
                      <a:pt x="104" y="274"/>
                    </a:lnTo>
                    <a:close/>
                    <a:moveTo>
                      <a:pt x="116" y="274"/>
                    </a:moveTo>
                    <a:lnTo>
                      <a:pt x="122" y="274"/>
                    </a:lnTo>
                    <a:lnTo>
                      <a:pt x="122" y="280"/>
                    </a:lnTo>
                    <a:lnTo>
                      <a:pt x="116" y="280"/>
                    </a:lnTo>
                    <a:lnTo>
                      <a:pt x="116" y="274"/>
                    </a:lnTo>
                    <a:close/>
                    <a:moveTo>
                      <a:pt x="128" y="274"/>
                    </a:moveTo>
                    <a:lnTo>
                      <a:pt x="134" y="274"/>
                    </a:lnTo>
                    <a:lnTo>
                      <a:pt x="134" y="280"/>
                    </a:lnTo>
                    <a:lnTo>
                      <a:pt x="128" y="280"/>
                    </a:lnTo>
                    <a:lnTo>
                      <a:pt x="128" y="274"/>
                    </a:lnTo>
                    <a:close/>
                    <a:moveTo>
                      <a:pt x="140" y="274"/>
                    </a:moveTo>
                    <a:lnTo>
                      <a:pt x="146" y="274"/>
                    </a:lnTo>
                    <a:lnTo>
                      <a:pt x="146" y="280"/>
                    </a:lnTo>
                    <a:lnTo>
                      <a:pt x="140" y="280"/>
                    </a:lnTo>
                    <a:lnTo>
                      <a:pt x="140" y="274"/>
                    </a:lnTo>
                    <a:close/>
                    <a:moveTo>
                      <a:pt x="152" y="274"/>
                    </a:moveTo>
                    <a:lnTo>
                      <a:pt x="158" y="274"/>
                    </a:lnTo>
                    <a:lnTo>
                      <a:pt x="158" y="280"/>
                    </a:lnTo>
                    <a:lnTo>
                      <a:pt x="152" y="280"/>
                    </a:lnTo>
                    <a:lnTo>
                      <a:pt x="152" y="274"/>
                    </a:lnTo>
                    <a:close/>
                    <a:moveTo>
                      <a:pt x="164" y="274"/>
                    </a:moveTo>
                    <a:lnTo>
                      <a:pt x="170" y="274"/>
                    </a:lnTo>
                    <a:lnTo>
                      <a:pt x="170" y="280"/>
                    </a:lnTo>
                    <a:lnTo>
                      <a:pt x="164" y="280"/>
                    </a:lnTo>
                    <a:lnTo>
                      <a:pt x="164" y="274"/>
                    </a:lnTo>
                    <a:close/>
                    <a:moveTo>
                      <a:pt x="176" y="274"/>
                    </a:moveTo>
                    <a:lnTo>
                      <a:pt x="182" y="274"/>
                    </a:lnTo>
                    <a:lnTo>
                      <a:pt x="182" y="280"/>
                    </a:lnTo>
                    <a:lnTo>
                      <a:pt x="176" y="280"/>
                    </a:lnTo>
                    <a:lnTo>
                      <a:pt x="176" y="274"/>
                    </a:lnTo>
                    <a:close/>
                    <a:moveTo>
                      <a:pt x="188" y="274"/>
                    </a:moveTo>
                    <a:lnTo>
                      <a:pt x="194" y="274"/>
                    </a:lnTo>
                    <a:lnTo>
                      <a:pt x="194" y="280"/>
                    </a:lnTo>
                    <a:lnTo>
                      <a:pt x="188" y="280"/>
                    </a:lnTo>
                    <a:lnTo>
                      <a:pt x="188" y="274"/>
                    </a:lnTo>
                    <a:close/>
                    <a:moveTo>
                      <a:pt x="200" y="274"/>
                    </a:moveTo>
                    <a:lnTo>
                      <a:pt x="206" y="274"/>
                    </a:lnTo>
                    <a:lnTo>
                      <a:pt x="206" y="280"/>
                    </a:lnTo>
                    <a:lnTo>
                      <a:pt x="200" y="280"/>
                    </a:lnTo>
                    <a:lnTo>
                      <a:pt x="200" y="274"/>
                    </a:lnTo>
                    <a:close/>
                    <a:moveTo>
                      <a:pt x="212" y="274"/>
                    </a:moveTo>
                    <a:lnTo>
                      <a:pt x="218" y="274"/>
                    </a:lnTo>
                    <a:lnTo>
                      <a:pt x="218" y="280"/>
                    </a:lnTo>
                    <a:lnTo>
                      <a:pt x="212" y="280"/>
                    </a:lnTo>
                    <a:lnTo>
                      <a:pt x="212" y="274"/>
                    </a:lnTo>
                    <a:close/>
                    <a:moveTo>
                      <a:pt x="224" y="274"/>
                    </a:moveTo>
                    <a:lnTo>
                      <a:pt x="230" y="274"/>
                    </a:lnTo>
                    <a:lnTo>
                      <a:pt x="230" y="280"/>
                    </a:lnTo>
                    <a:lnTo>
                      <a:pt x="224" y="280"/>
                    </a:lnTo>
                    <a:lnTo>
                      <a:pt x="224" y="274"/>
                    </a:lnTo>
                    <a:close/>
                    <a:moveTo>
                      <a:pt x="236" y="274"/>
                    </a:moveTo>
                    <a:lnTo>
                      <a:pt x="242" y="274"/>
                    </a:lnTo>
                    <a:lnTo>
                      <a:pt x="242" y="280"/>
                    </a:lnTo>
                    <a:lnTo>
                      <a:pt x="236" y="280"/>
                    </a:lnTo>
                    <a:lnTo>
                      <a:pt x="236" y="274"/>
                    </a:lnTo>
                    <a:close/>
                    <a:moveTo>
                      <a:pt x="248" y="274"/>
                    </a:moveTo>
                    <a:lnTo>
                      <a:pt x="254" y="274"/>
                    </a:lnTo>
                    <a:lnTo>
                      <a:pt x="254" y="280"/>
                    </a:lnTo>
                    <a:lnTo>
                      <a:pt x="248" y="280"/>
                    </a:lnTo>
                    <a:lnTo>
                      <a:pt x="248" y="274"/>
                    </a:lnTo>
                    <a:close/>
                    <a:moveTo>
                      <a:pt x="260" y="274"/>
                    </a:moveTo>
                    <a:lnTo>
                      <a:pt x="266" y="274"/>
                    </a:lnTo>
                    <a:lnTo>
                      <a:pt x="266" y="280"/>
                    </a:lnTo>
                    <a:lnTo>
                      <a:pt x="260" y="280"/>
                    </a:lnTo>
                    <a:lnTo>
                      <a:pt x="260" y="274"/>
                    </a:lnTo>
                    <a:close/>
                    <a:moveTo>
                      <a:pt x="272" y="274"/>
                    </a:moveTo>
                    <a:lnTo>
                      <a:pt x="278" y="274"/>
                    </a:lnTo>
                    <a:lnTo>
                      <a:pt x="278" y="280"/>
                    </a:lnTo>
                    <a:lnTo>
                      <a:pt x="272" y="280"/>
                    </a:lnTo>
                    <a:lnTo>
                      <a:pt x="272" y="274"/>
                    </a:lnTo>
                    <a:close/>
                    <a:moveTo>
                      <a:pt x="284" y="274"/>
                    </a:moveTo>
                    <a:lnTo>
                      <a:pt x="290" y="274"/>
                    </a:lnTo>
                    <a:lnTo>
                      <a:pt x="290" y="280"/>
                    </a:lnTo>
                    <a:lnTo>
                      <a:pt x="284" y="280"/>
                    </a:lnTo>
                    <a:lnTo>
                      <a:pt x="284" y="274"/>
                    </a:lnTo>
                    <a:close/>
                    <a:moveTo>
                      <a:pt x="296" y="274"/>
                    </a:moveTo>
                    <a:lnTo>
                      <a:pt x="302" y="274"/>
                    </a:lnTo>
                    <a:lnTo>
                      <a:pt x="302" y="280"/>
                    </a:lnTo>
                    <a:lnTo>
                      <a:pt x="296" y="280"/>
                    </a:lnTo>
                    <a:lnTo>
                      <a:pt x="296" y="274"/>
                    </a:lnTo>
                    <a:close/>
                    <a:moveTo>
                      <a:pt x="308" y="274"/>
                    </a:moveTo>
                    <a:lnTo>
                      <a:pt x="314" y="274"/>
                    </a:lnTo>
                    <a:lnTo>
                      <a:pt x="314" y="280"/>
                    </a:lnTo>
                    <a:lnTo>
                      <a:pt x="308" y="280"/>
                    </a:lnTo>
                    <a:lnTo>
                      <a:pt x="308" y="274"/>
                    </a:lnTo>
                    <a:close/>
                    <a:moveTo>
                      <a:pt x="320" y="274"/>
                    </a:moveTo>
                    <a:lnTo>
                      <a:pt x="326" y="274"/>
                    </a:lnTo>
                    <a:lnTo>
                      <a:pt x="326" y="280"/>
                    </a:lnTo>
                    <a:lnTo>
                      <a:pt x="320" y="280"/>
                    </a:lnTo>
                    <a:lnTo>
                      <a:pt x="320" y="274"/>
                    </a:lnTo>
                    <a:close/>
                    <a:moveTo>
                      <a:pt x="332" y="274"/>
                    </a:moveTo>
                    <a:lnTo>
                      <a:pt x="338" y="274"/>
                    </a:lnTo>
                    <a:lnTo>
                      <a:pt x="338" y="280"/>
                    </a:lnTo>
                    <a:lnTo>
                      <a:pt x="332" y="280"/>
                    </a:lnTo>
                    <a:lnTo>
                      <a:pt x="332" y="274"/>
                    </a:lnTo>
                    <a:close/>
                    <a:moveTo>
                      <a:pt x="344" y="274"/>
                    </a:moveTo>
                    <a:lnTo>
                      <a:pt x="350" y="274"/>
                    </a:lnTo>
                    <a:lnTo>
                      <a:pt x="350" y="280"/>
                    </a:lnTo>
                    <a:lnTo>
                      <a:pt x="344" y="280"/>
                    </a:lnTo>
                    <a:lnTo>
                      <a:pt x="344" y="274"/>
                    </a:lnTo>
                    <a:close/>
                    <a:moveTo>
                      <a:pt x="356" y="274"/>
                    </a:moveTo>
                    <a:lnTo>
                      <a:pt x="362" y="274"/>
                    </a:lnTo>
                    <a:lnTo>
                      <a:pt x="362" y="280"/>
                    </a:lnTo>
                    <a:lnTo>
                      <a:pt x="356" y="280"/>
                    </a:lnTo>
                    <a:lnTo>
                      <a:pt x="356" y="274"/>
                    </a:lnTo>
                    <a:close/>
                    <a:moveTo>
                      <a:pt x="368" y="274"/>
                    </a:moveTo>
                    <a:lnTo>
                      <a:pt x="374" y="274"/>
                    </a:lnTo>
                    <a:lnTo>
                      <a:pt x="374" y="280"/>
                    </a:lnTo>
                    <a:lnTo>
                      <a:pt x="368" y="280"/>
                    </a:lnTo>
                    <a:lnTo>
                      <a:pt x="368" y="274"/>
                    </a:lnTo>
                    <a:close/>
                    <a:moveTo>
                      <a:pt x="380" y="274"/>
                    </a:moveTo>
                    <a:lnTo>
                      <a:pt x="386" y="274"/>
                    </a:lnTo>
                    <a:lnTo>
                      <a:pt x="386" y="280"/>
                    </a:lnTo>
                    <a:lnTo>
                      <a:pt x="380" y="280"/>
                    </a:lnTo>
                    <a:lnTo>
                      <a:pt x="380" y="274"/>
                    </a:lnTo>
                    <a:close/>
                    <a:moveTo>
                      <a:pt x="392" y="274"/>
                    </a:moveTo>
                    <a:lnTo>
                      <a:pt x="398" y="274"/>
                    </a:lnTo>
                    <a:lnTo>
                      <a:pt x="398" y="280"/>
                    </a:lnTo>
                    <a:lnTo>
                      <a:pt x="392" y="280"/>
                    </a:lnTo>
                    <a:lnTo>
                      <a:pt x="392" y="274"/>
                    </a:lnTo>
                    <a:close/>
                    <a:moveTo>
                      <a:pt x="404" y="274"/>
                    </a:moveTo>
                    <a:lnTo>
                      <a:pt x="410" y="274"/>
                    </a:lnTo>
                    <a:lnTo>
                      <a:pt x="410" y="280"/>
                    </a:lnTo>
                    <a:lnTo>
                      <a:pt x="404" y="280"/>
                    </a:lnTo>
                    <a:lnTo>
                      <a:pt x="404" y="274"/>
                    </a:lnTo>
                    <a:close/>
                    <a:moveTo>
                      <a:pt x="416" y="274"/>
                    </a:moveTo>
                    <a:lnTo>
                      <a:pt x="422" y="274"/>
                    </a:lnTo>
                    <a:lnTo>
                      <a:pt x="422" y="280"/>
                    </a:lnTo>
                    <a:lnTo>
                      <a:pt x="416" y="280"/>
                    </a:lnTo>
                    <a:lnTo>
                      <a:pt x="416" y="274"/>
                    </a:lnTo>
                    <a:close/>
                    <a:moveTo>
                      <a:pt x="428" y="274"/>
                    </a:moveTo>
                    <a:lnTo>
                      <a:pt x="434" y="274"/>
                    </a:lnTo>
                    <a:lnTo>
                      <a:pt x="434" y="280"/>
                    </a:lnTo>
                    <a:lnTo>
                      <a:pt x="428" y="280"/>
                    </a:lnTo>
                    <a:lnTo>
                      <a:pt x="428" y="274"/>
                    </a:lnTo>
                    <a:close/>
                    <a:moveTo>
                      <a:pt x="440" y="274"/>
                    </a:moveTo>
                    <a:lnTo>
                      <a:pt x="446" y="274"/>
                    </a:lnTo>
                    <a:lnTo>
                      <a:pt x="446" y="280"/>
                    </a:lnTo>
                    <a:lnTo>
                      <a:pt x="440" y="280"/>
                    </a:lnTo>
                    <a:lnTo>
                      <a:pt x="440" y="274"/>
                    </a:lnTo>
                    <a:close/>
                    <a:moveTo>
                      <a:pt x="452" y="274"/>
                    </a:moveTo>
                    <a:lnTo>
                      <a:pt x="458" y="274"/>
                    </a:lnTo>
                    <a:lnTo>
                      <a:pt x="458" y="280"/>
                    </a:lnTo>
                    <a:lnTo>
                      <a:pt x="452" y="280"/>
                    </a:lnTo>
                    <a:lnTo>
                      <a:pt x="452" y="274"/>
                    </a:lnTo>
                    <a:close/>
                    <a:moveTo>
                      <a:pt x="464" y="274"/>
                    </a:moveTo>
                    <a:lnTo>
                      <a:pt x="470" y="274"/>
                    </a:lnTo>
                    <a:lnTo>
                      <a:pt x="470" y="280"/>
                    </a:lnTo>
                    <a:lnTo>
                      <a:pt x="464" y="280"/>
                    </a:lnTo>
                    <a:lnTo>
                      <a:pt x="464" y="274"/>
                    </a:lnTo>
                    <a:close/>
                    <a:moveTo>
                      <a:pt x="476" y="274"/>
                    </a:moveTo>
                    <a:lnTo>
                      <a:pt x="482" y="274"/>
                    </a:lnTo>
                    <a:lnTo>
                      <a:pt x="482" y="280"/>
                    </a:lnTo>
                    <a:lnTo>
                      <a:pt x="476" y="280"/>
                    </a:lnTo>
                    <a:lnTo>
                      <a:pt x="476" y="274"/>
                    </a:lnTo>
                    <a:close/>
                    <a:moveTo>
                      <a:pt x="488" y="274"/>
                    </a:moveTo>
                    <a:lnTo>
                      <a:pt x="494" y="274"/>
                    </a:lnTo>
                    <a:lnTo>
                      <a:pt x="494" y="280"/>
                    </a:lnTo>
                    <a:lnTo>
                      <a:pt x="488" y="280"/>
                    </a:lnTo>
                    <a:lnTo>
                      <a:pt x="488" y="274"/>
                    </a:lnTo>
                    <a:close/>
                    <a:moveTo>
                      <a:pt x="500" y="274"/>
                    </a:moveTo>
                    <a:lnTo>
                      <a:pt x="504" y="274"/>
                    </a:lnTo>
                    <a:lnTo>
                      <a:pt x="501" y="277"/>
                    </a:lnTo>
                    <a:lnTo>
                      <a:pt x="501" y="275"/>
                    </a:lnTo>
                    <a:lnTo>
                      <a:pt x="507" y="275"/>
                    </a:lnTo>
                    <a:lnTo>
                      <a:pt x="507" y="280"/>
                    </a:lnTo>
                    <a:lnTo>
                      <a:pt x="500" y="280"/>
                    </a:lnTo>
                    <a:lnTo>
                      <a:pt x="500" y="274"/>
                    </a:lnTo>
                    <a:close/>
                    <a:moveTo>
                      <a:pt x="501" y="269"/>
                    </a:moveTo>
                    <a:lnTo>
                      <a:pt x="501" y="263"/>
                    </a:lnTo>
                    <a:lnTo>
                      <a:pt x="507" y="263"/>
                    </a:lnTo>
                    <a:lnTo>
                      <a:pt x="507" y="269"/>
                    </a:lnTo>
                    <a:lnTo>
                      <a:pt x="501" y="269"/>
                    </a:lnTo>
                    <a:close/>
                    <a:moveTo>
                      <a:pt x="501" y="257"/>
                    </a:moveTo>
                    <a:lnTo>
                      <a:pt x="501" y="251"/>
                    </a:lnTo>
                    <a:lnTo>
                      <a:pt x="507" y="251"/>
                    </a:lnTo>
                    <a:lnTo>
                      <a:pt x="507" y="257"/>
                    </a:lnTo>
                    <a:lnTo>
                      <a:pt x="501" y="257"/>
                    </a:lnTo>
                    <a:close/>
                    <a:moveTo>
                      <a:pt x="501" y="245"/>
                    </a:moveTo>
                    <a:lnTo>
                      <a:pt x="501" y="239"/>
                    </a:lnTo>
                    <a:lnTo>
                      <a:pt x="507" y="239"/>
                    </a:lnTo>
                    <a:lnTo>
                      <a:pt x="507" y="245"/>
                    </a:lnTo>
                    <a:lnTo>
                      <a:pt x="501" y="245"/>
                    </a:lnTo>
                    <a:close/>
                    <a:moveTo>
                      <a:pt x="501" y="233"/>
                    </a:moveTo>
                    <a:lnTo>
                      <a:pt x="501" y="227"/>
                    </a:lnTo>
                    <a:lnTo>
                      <a:pt x="507" y="227"/>
                    </a:lnTo>
                    <a:lnTo>
                      <a:pt x="507" y="233"/>
                    </a:lnTo>
                    <a:lnTo>
                      <a:pt x="501" y="233"/>
                    </a:lnTo>
                    <a:close/>
                    <a:moveTo>
                      <a:pt x="501" y="221"/>
                    </a:moveTo>
                    <a:lnTo>
                      <a:pt x="501" y="215"/>
                    </a:lnTo>
                    <a:lnTo>
                      <a:pt x="507" y="215"/>
                    </a:lnTo>
                    <a:lnTo>
                      <a:pt x="507" y="221"/>
                    </a:lnTo>
                    <a:lnTo>
                      <a:pt x="501" y="221"/>
                    </a:lnTo>
                    <a:close/>
                    <a:moveTo>
                      <a:pt x="501" y="209"/>
                    </a:moveTo>
                    <a:lnTo>
                      <a:pt x="501" y="203"/>
                    </a:lnTo>
                    <a:lnTo>
                      <a:pt x="507" y="203"/>
                    </a:lnTo>
                    <a:lnTo>
                      <a:pt x="507" y="209"/>
                    </a:lnTo>
                    <a:lnTo>
                      <a:pt x="501" y="209"/>
                    </a:lnTo>
                    <a:close/>
                    <a:moveTo>
                      <a:pt x="501" y="197"/>
                    </a:moveTo>
                    <a:lnTo>
                      <a:pt x="501" y="191"/>
                    </a:lnTo>
                    <a:lnTo>
                      <a:pt x="507" y="191"/>
                    </a:lnTo>
                    <a:lnTo>
                      <a:pt x="507" y="197"/>
                    </a:lnTo>
                    <a:lnTo>
                      <a:pt x="501" y="197"/>
                    </a:lnTo>
                    <a:close/>
                    <a:moveTo>
                      <a:pt x="501" y="185"/>
                    </a:moveTo>
                    <a:lnTo>
                      <a:pt x="501" y="179"/>
                    </a:lnTo>
                    <a:lnTo>
                      <a:pt x="507" y="179"/>
                    </a:lnTo>
                    <a:lnTo>
                      <a:pt x="507" y="185"/>
                    </a:lnTo>
                    <a:lnTo>
                      <a:pt x="501" y="185"/>
                    </a:lnTo>
                    <a:close/>
                    <a:moveTo>
                      <a:pt x="501" y="173"/>
                    </a:moveTo>
                    <a:lnTo>
                      <a:pt x="501" y="167"/>
                    </a:lnTo>
                    <a:lnTo>
                      <a:pt x="507" y="167"/>
                    </a:lnTo>
                    <a:lnTo>
                      <a:pt x="507" y="173"/>
                    </a:lnTo>
                    <a:lnTo>
                      <a:pt x="501" y="173"/>
                    </a:lnTo>
                    <a:close/>
                    <a:moveTo>
                      <a:pt x="501" y="161"/>
                    </a:moveTo>
                    <a:lnTo>
                      <a:pt x="501" y="155"/>
                    </a:lnTo>
                    <a:lnTo>
                      <a:pt x="507" y="155"/>
                    </a:lnTo>
                    <a:lnTo>
                      <a:pt x="507" y="161"/>
                    </a:lnTo>
                    <a:lnTo>
                      <a:pt x="501" y="161"/>
                    </a:lnTo>
                    <a:close/>
                    <a:moveTo>
                      <a:pt x="501" y="149"/>
                    </a:moveTo>
                    <a:lnTo>
                      <a:pt x="501" y="143"/>
                    </a:lnTo>
                    <a:lnTo>
                      <a:pt x="507" y="143"/>
                    </a:lnTo>
                    <a:lnTo>
                      <a:pt x="507" y="149"/>
                    </a:lnTo>
                    <a:lnTo>
                      <a:pt x="501" y="149"/>
                    </a:lnTo>
                    <a:close/>
                    <a:moveTo>
                      <a:pt x="501" y="137"/>
                    </a:moveTo>
                    <a:lnTo>
                      <a:pt x="501" y="131"/>
                    </a:lnTo>
                    <a:lnTo>
                      <a:pt x="507" y="131"/>
                    </a:lnTo>
                    <a:lnTo>
                      <a:pt x="507" y="137"/>
                    </a:lnTo>
                    <a:lnTo>
                      <a:pt x="501" y="137"/>
                    </a:lnTo>
                    <a:close/>
                    <a:moveTo>
                      <a:pt x="501" y="125"/>
                    </a:moveTo>
                    <a:lnTo>
                      <a:pt x="501" y="119"/>
                    </a:lnTo>
                    <a:lnTo>
                      <a:pt x="507" y="119"/>
                    </a:lnTo>
                    <a:lnTo>
                      <a:pt x="507" y="125"/>
                    </a:lnTo>
                    <a:lnTo>
                      <a:pt x="501" y="125"/>
                    </a:lnTo>
                    <a:close/>
                    <a:moveTo>
                      <a:pt x="501" y="113"/>
                    </a:moveTo>
                    <a:lnTo>
                      <a:pt x="501" y="107"/>
                    </a:lnTo>
                    <a:lnTo>
                      <a:pt x="507" y="107"/>
                    </a:lnTo>
                    <a:lnTo>
                      <a:pt x="507" y="113"/>
                    </a:lnTo>
                    <a:lnTo>
                      <a:pt x="501" y="113"/>
                    </a:lnTo>
                    <a:close/>
                    <a:moveTo>
                      <a:pt x="501" y="101"/>
                    </a:moveTo>
                    <a:lnTo>
                      <a:pt x="501" y="95"/>
                    </a:lnTo>
                    <a:lnTo>
                      <a:pt x="507" y="95"/>
                    </a:lnTo>
                    <a:lnTo>
                      <a:pt x="507" y="101"/>
                    </a:lnTo>
                    <a:lnTo>
                      <a:pt x="501" y="101"/>
                    </a:lnTo>
                    <a:close/>
                    <a:moveTo>
                      <a:pt x="501" y="89"/>
                    </a:moveTo>
                    <a:lnTo>
                      <a:pt x="501" y="83"/>
                    </a:lnTo>
                    <a:lnTo>
                      <a:pt x="507" y="83"/>
                    </a:lnTo>
                    <a:lnTo>
                      <a:pt x="507" y="89"/>
                    </a:lnTo>
                    <a:lnTo>
                      <a:pt x="501" y="89"/>
                    </a:lnTo>
                    <a:close/>
                    <a:moveTo>
                      <a:pt x="501" y="77"/>
                    </a:moveTo>
                    <a:lnTo>
                      <a:pt x="501" y="71"/>
                    </a:lnTo>
                    <a:lnTo>
                      <a:pt x="507" y="71"/>
                    </a:lnTo>
                    <a:lnTo>
                      <a:pt x="507" y="77"/>
                    </a:lnTo>
                    <a:lnTo>
                      <a:pt x="501" y="77"/>
                    </a:lnTo>
                    <a:close/>
                    <a:moveTo>
                      <a:pt x="501" y="65"/>
                    </a:moveTo>
                    <a:lnTo>
                      <a:pt x="501" y="59"/>
                    </a:lnTo>
                    <a:lnTo>
                      <a:pt x="507" y="59"/>
                    </a:lnTo>
                    <a:lnTo>
                      <a:pt x="507" y="65"/>
                    </a:lnTo>
                    <a:lnTo>
                      <a:pt x="501" y="65"/>
                    </a:lnTo>
                    <a:close/>
                    <a:moveTo>
                      <a:pt x="501" y="53"/>
                    </a:moveTo>
                    <a:lnTo>
                      <a:pt x="501" y="47"/>
                    </a:lnTo>
                    <a:lnTo>
                      <a:pt x="507" y="47"/>
                    </a:lnTo>
                    <a:lnTo>
                      <a:pt x="507" y="53"/>
                    </a:lnTo>
                    <a:lnTo>
                      <a:pt x="501" y="53"/>
                    </a:lnTo>
                    <a:close/>
                    <a:moveTo>
                      <a:pt x="501" y="41"/>
                    </a:moveTo>
                    <a:lnTo>
                      <a:pt x="501" y="35"/>
                    </a:lnTo>
                    <a:lnTo>
                      <a:pt x="507" y="35"/>
                    </a:lnTo>
                    <a:lnTo>
                      <a:pt x="507" y="41"/>
                    </a:lnTo>
                    <a:lnTo>
                      <a:pt x="501" y="41"/>
                    </a:lnTo>
                    <a:close/>
                    <a:moveTo>
                      <a:pt x="501" y="29"/>
                    </a:moveTo>
                    <a:lnTo>
                      <a:pt x="501" y="23"/>
                    </a:lnTo>
                    <a:lnTo>
                      <a:pt x="507" y="23"/>
                    </a:lnTo>
                    <a:lnTo>
                      <a:pt x="507" y="29"/>
                    </a:lnTo>
                    <a:lnTo>
                      <a:pt x="501" y="29"/>
                    </a:lnTo>
                    <a:close/>
                    <a:moveTo>
                      <a:pt x="501" y="17"/>
                    </a:moveTo>
                    <a:lnTo>
                      <a:pt x="501" y="11"/>
                    </a:lnTo>
                    <a:lnTo>
                      <a:pt x="507" y="11"/>
                    </a:lnTo>
                    <a:lnTo>
                      <a:pt x="507" y="17"/>
                    </a:lnTo>
                    <a:lnTo>
                      <a:pt x="501" y="17"/>
                    </a:lnTo>
                    <a:close/>
                    <a:moveTo>
                      <a:pt x="501" y="5"/>
                    </a:moveTo>
                    <a:lnTo>
                      <a:pt x="501" y="3"/>
                    </a:lnTo>
                    <a:lnTo>
                      <a:pt x="507" y="3"/>
                    </a:lnTo>
                    <a:lnTo>
                      <a:pt x="507" y="5"/>
                    </a:lnTo>
                    <a:lnTo>
                      <a:pt x="501" y="5"/>
                    </a:lnTo>
                    <a:close/>
                  </a:path>
                </a:pathLst>
              </a:custGeom>
              <a:solidFill>
                <a:srgbClr val="C0C0C0"/>
              </a:solidFill>
              <a:ln w="4763" cap="flat">
                <a:solidFill>
                  <a:srgbClr val="666699"/>
                </a:solidFill>
                <a:prstDash val="solid"/>
                <a:bevel/>
                <a:headEnd/>
                <a:tailEnd/>
              </a:ln>
            </p:spPr>
            <p:txBody>
              <a:bodyPr/>
              <a:lstStyle/>
              <a:p>
                <a:endParaRPr lang="fr-CA"/>
              </a:p>
            </p:txBody>
          </p:sp>
        </p:grpSp>
        <p:sp>
          <p:nvSpPr>
            <p:cNvPr id="370740" name="Rectangle 52"/>
            <p:cNvSpPr>
              <a:spLocks noChangeArrowheads="1"/>
            </p:cNvSpPr>
            <p:nvPr/>
          </p:nvSpPr>
          <p:spPr bwMode="auto">
            <a:xfrm>
              <a:off x="4531" y="2038"/>
              <a:ext cx="498"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Information</a:t>
              </a:r>
              <a:endParaRPr lang="fr-FR"/>
            </a:p>
          </p:txBody>
        </p:sp>
        <p:grpSp>
          <p:nvGrpSpPr>
            <p:cNvPr id="370741" name="Group 53"/>
            <p:cNvGrpSpPr>
              <a:grpSpLocks/>
            </p:cNvGrpSpPr>
            <p:nvPr/>
          </p:nvGrpSpPr>
          <p:grpSpPr bwMode="auto">
            <a:xfrm>
              <a:off x="3446" y="1950"/>
              <a:ext cx="507" cy="280"/>
              <a:chOff x="3446" y="1950"/>
              <a:chExt cx="507" cy="280"/>
            </a:xfrm>
          </p:grpSpPr>
          <p:sp>
            <p:nvSpPr>
              <p:cNvPr id="370742" name="Rectangle 54"/>
              <p:cNvSpPr>
                <a:spLocks noChangeArrowheads="1"/>
              </p:cNvSpPr>
              <p:nvPr/>
            </p:nvSpPr>
            <p:spPr bwMode="auto">
              <a:xfrm>
                <a:off x="3449" y="1953"/>
                <a:ext cx="501" cy="274"/>
              </a:xfrm>
              <a:prstGeom prst="rect">
                <a:avLst/>
              </a:prstGeom>
              <a:solidFill>
                <a:srgbClr val="C0C0C0"/>
              </a:solidFill>
              <a:ln w="9525">
                <a:noFill/>
                <a:miter lim="800000"/>
                <a:headEnd/>
                <a:tailEnd/>
              </a:ln>
            </p:spPr>
            <p:txBody>
              <a:bodyPr/>
              <a:lstStyle/>
              <a:p>
                <a:endParaRPr lang="fr-CA"/>
              </a:p>
            </p:txBody>
          </p:sp>
          <p:sp>
            <p:nvSpPr>
              <p:cNvPr id="370743" name="Freeform 55"/>
              <p:cNvSpPr>
                <a:spLocks noEditPoints="1"/>
              </p:cNvSpPr>
              <p:nvPr/>
            </p:nvSpPr>
            <p:spPr bwMode="auto">
              <a:xfrm>
                <a:off x="3446" y="1950"/>
                <a:ext cx="507" cy="280"/>
              </a:xfrm>
              <a:custGeom>
                <a:avLst/>
                <a:gdLst/>
                <a:ahLst/>
                <a:cxnLst>
                  <a:cxn ang="0">
                    <a:pos x="480" y="6"/>
                  </a:cxn>
                  <a:cxn ang="0">
                    <a:pos x="450" y="6"/>
                  </a:cxn>
                  <a:cxn ang="0">
                    <a:pos x="426" y="0"/>
                  </a:cxn>
                  <a:cxn ang="0">
                    <a:pos x="408" y="0"/>
                  </a:cxn>
                  <a:cxn ang="0">
                    <a:pos x="384" y="6"/>
                  </a:cxn>
                  <a:cxn ang="0">
                    <a:pos x="348" y="6"/>
                  </a:cxn>
                  <a:cxn ang="0">
                    <a:pos x="318" y="6"/>
                  </a:cxn>
                  <a:cxn ang="0">
                    <a:pos x="294" y="0"/>
                  </a:cxn>
                  <a:cxn ang="0">
                    <a:pos x="276" y="0"/>
                  </a:cxn>
                  <a:cxn ang="0">
                    <a:pos x="252" y="6"/>
                  </a:cxn>
                  <a:cxn ang="0">
                    <a:pos x="216" y="6"/>
                  </a:cxn>
                  <a:cxn ang="0">
                    <a:pos x="186" y="6"/>
                  </a:cxn>
                  <a:cxn ang="0">
                    <a:pos x="162" y="0"/>
                  </a:cxn>
                  <a:cxn ang="0">
                    <a:pos x="144" y="0"/>
                  </a:cxn>
                  <a:cxn ang="0">
                    <a:pos x="120" y="6"/>
                  </a:cxn>
                  <a:cxn ang="0">
                    <a:pos x="84" y="6"/>
                  </a:cxn>
                  <a:cxn ang="0">
                    <a:pos x="54" y="6"/>
                  </a:cxn>
                  <a:cxn ang="0">
                    <a:pos x="30" y="0"/>
                  </a:cxn>
                  <a:cxn ang="0">
                    <a:pos x="12" y="0"/>
                  </a:cxn>
                  <a:cxn ang="0">
                    <a:pos x="6" y="18"/>
                  </a:cxn>
                  <a:cxn ang="0">
                    <a:pos x="6" y="54"/>
                  </a:cxn>
                  <a:cxn ang="0">
                    <a:pos x="6" y="84"/>
                  </a:cxn>
                  <a:cxn ang="0">
                    <a:pos x="0" y="108"/>
                  </a:cxn>
                  <a:cxn ang="0">
                    <a:pos x="0" y="126"/>
                  </a:cxn>
                  <a:cxn ang="0">
                    <a:pos x="6" y="150"/>
                  </a:cxn>
                  <a:cxn ang="0">
                    <a:pos x="6" y="186"/>
                  </a:cxn>
                  <a:cxn ang="0">
                    <a:pos x="6" y="216"/>
                  </a:cxn>
                  <a:cxn ang="0">
                    <a:pos x="0" y="240"/>
                  </a:cxn>
                  <a:cxn ang="0">
                    <a:pos x="0" y="258"/>
                  </a:cxn>
                  <a:cxn ang="0">
                    <a:pos x="8" y="274"/>
                  </a:cxn>
                  <a:cxn ang="0">
                    <a:pos x="44" y="274"/>
                  </a:cxn>
                  <a:cxn ang="0">
                    <a:pos x="74" y="274"/>
                  </a:cxn>
                  <a:cxn ang="0">
                    <a:pos x="98" y="280"/>
                  </a:cxn>
                  <a:cxn ang="0">
                    <a:pos x="116" y="280"/>
                  </a:cxn>
                  <a:cxn ang="0">
                    <a:pos x="140" y="274"/>
                  </a:cxn>
                  <a:cxn ang="0">
                    <a:pos x="176" y="274"/>
                  </a:cxn>
                  <a:cxn ang="0">
                    <a:pos x="206" y="274"/>
                  </a:cxn>
                  <a:cxn ang="0">
                    <a:pos x="230" y="280"/>
                  </a:cxn>
                  <a:cxn ang="0">
                    <a:pos x="248" y="280"/>
                  </a:cxn>
                  <a:cxn ang="0">
                    <a:pos x="272" y="274"/>
                  </a:cxn>
                  <a:cxn ang="0">
                    <a:pos x="308" y="274"/>
                  </a:cxn>
                  <a:cxn ang="0">
                    <a:pos x="338" y="274"/>
                  </a:cxn>
                  <a:cxn ang="0">
                    <a:pos x="362" y="280"/>
                  </a:cxn>
                  <a:cxn ang="0">
                    <a:pos x="380" y="280"/>
                  </a:cxn>
                  <a:cxn ang="0">
                    <a:pos x="404" y="274"/>
                  </a:cxn>
                  <a:cxn ang="0">
                    <a:pos x="440" y="274"/>
                  </a:cxn>
                  <a:cxn ang="0">
                    <a:pos x="470" y="274"/>
                  </a:cxn>
                  <a:cxn ang="0">
                    <a:pos x="494" y="280"/>
                  </a:cxn>
                  <a:cxn ang="0">
                    <a:pos x="501" y="269"/>
                  </a:cxn>
                  <a:cxn ang="0">
                    <a:pos x="501" y="239"/>
                  </a:cxn>
                  <a:cxn ang="0">
                    <a:pos x="507" y="215"/>
                  </a:cxn>
                  <a:cxn ang="0">
                    <a:pos x="507" y="197"/>
                  </a:cxn>
                  <a:cxn ang="0">
                    <a:pos x="501" y="173"/>
                  </a:cxn>
                  <a:cxn ang="0">
                    <a:pos x="501" y="137"/>
                  </a:cxn>
                  <a:cxn ang="0">
                    <a:pos x="501" y="107"/>
                  </a:cxn>
                  <a:cxn ang="0">
                    <a:pos x="507" y="83"/>
                  </a:cxn>
                  <a:cxn ang="0">
                    <a:pos x="507" y="65"/>
                  </a:cxn>
                  <a:cxn ang="0">
                    <a:pos x="501" y="41"/>
                  </a:cxn>
                  <a:cxn ang="0">
                    <a:pos x="501" y="5"/>
                  </a:cxn>
                </a:cxnLst>
                <a:rect l="0" t="0" r="r" b="b"/>
                <a:pathLst>
                  <a:path w="507" h="280">
                    <a:moveTo>
                      <a:pt x="504" y="6"/>
                    </a:moveTo>
                    <a:lnTo>
                      <a:pt x="498" y="6"/>
                    </a:lnTo>
                    <a:lnTo>
                      <a:pt x="498" y="0"/>
                    </a:lnTo>
                    <a:lnTo>
                      <a:pt x="504" y="0"/>
                    </a:lnTo>
                    <a:lnTo>
                      <a:pt x="504" y="6"/>
                    </a:lnTo>
                    <a:close/>
                    <a:moveTo>
                      <a:pt x="492" y="6"/>
                    </a:moveTo>
                    <a:lnTo>
                      <a:pt x="486" y="6"/>
                    </a:lnTo>
                    <a:lnTo>
                      <a:pt x="486" y="0"/>
                    </a:lnTo>
                    <a:lnTo>
                      <a:pt x="492" y="0"/>
                    </a:lnTo>
                    <a:lnTo>
                      <a:pt x="492" y="6"/>
                    </a:lnTo>
                    <a:close/>
                    <a:moveTo>
                      <a:pt x="480" y="6"/>
                    </a:moveTo>
                    <a:lnTo>
                      <a:pt x="474" y="6"/>
                    </a:lnTo>
                    <a:lnTo>
                      <a:pt x="474" y="0"/>
                    </a:lnTo>
                    <a:lnTo>
                      <a:pt x="480" y="0"/>
                    </a:lnTo>
                    <a:lnTo>
                      <a:pt x="480" y="6"/>
                    </a:lnTo>
                    <a:close/>
                    <a:moveTo>
                      <a:pt x="468" y="6"/>
                    </a:moveTo>
                    <a:lnTo>
                      <a:pt x="462" y="6"/>
                    </a:lnTo>
                    <a:lnTo>
                      <a:pt x="462" y="0"/>
                    </a:lnTo>
                    <a:lnTo>
                      <a:pt x="468" y="0"/>
                    </a:lnTo>
                    <a:lnTo>
                      <a:pt x="468" y="6"/>
                    </a:lnTo>
                    <a:close/>
                    <a:moveTo>
                      <a:pt x="456" y="6"/>
                    </a:moveTo>
                    <a:lnTo>
                      <a:pt x="450" y="6"/>
                    </a:lnTo>
                    <a:lnTo>
                      <a:pt x="450" y="0"/>
                    </a:lnTo>
                    <a:lnTo>
                      <a:pt x="456" y="0"/>
                    </a:lnTo>
                    <a:lnTo>
                      <a:pt x="456" y="6"/>
                    </a:lnTo>
                    <a:close/>
                    <a:moveTo>
                      <a:pt x="444" y="6"/>
                    </a:moveTo>
                    <a:lnTo>
                      <a:pt x="438" y="6"/>
                    </a:lnTo>
                    <a:lnTo>
                      <a:pt x="438" y="0"/>
                    </a:lnTo>
                    <a:lnTo>
                      <a:pt x="444" y="0"/>
                    </a:lnTo>
                    <a:lnTo>
                      <a:pt x="444" y="6"/>
                    </a:lnTo>
                    <a:close/>
                    <a:moveTo>
                      <a:pt x="432" y="6"/>
                    </a:moveTo>
                    <a:lnTo>
                      <a:pt x="426" y="6"/>
                    </a:lnTo>
                    <a:lnTo>
                      <a:pt x="426" y="0"/>
                    </a:lnTo>
                    <a:lnTo>
                      <a:pt x="432" y="0"/>
                    </a:lnTo>
                    <a:lnTo>
                      <a:pt x="432" y="6"/>
                    </a:lnTo>
                    <a:close/>
                    <a:moveTo>
                      <a:pt x="420" y="6"/>
                    </a:moveTo>
                    <a:lnTo>
                      <a:pt x="414" y="6"/>
                    </a:lnTo>
                    <a:lnTo>
                      <a:pt x="414" y="0"/>
                    </a:lnTo>
                    <a:lnTo>
                      <a:pt x="420" y="0"/>
                    </a:lnTo>
                    <a:lnTo>
                      <a:pt x="420" y="6"/>
                    </a:lnTo>
                    <a:close/>
                    <a:moveTo>
                      <a:pt x="408" y="6"/>
                    </a:moveTo>
                    <a:lnTo>
                      <a:pt x="402" y="6"/>
                    </a:lnTo>
                    <a:lnTo>
                      <a:pt x="402" y="0"/>
                    </a:lnTo>
                    <a:lnTo>
                      <a:pt x="408" y="0"/>
                    </a:lnTo>
                    <a:lnTo>
                      <a:pt x="408" y="6"/>
                    </a:lnTo>
                    <a:close/>
                    <a:moveTo>
                      <a:pt x="396" y="6"/>
                    </a:moveTo>
                    <a:lnTo>
                      <a:pt x="390" y="6"/>
                    </a:lnTo>
                    <a:lnTo>
                      <a:pt x="390" y="0"/>
                    </a:lnTo>
                    <a:lnTo>
                      <a:pt x="396" y="0"/>
                    </a:lnTo>
                    <a:lnTo>
                      <a:pt x="396" y="6"/>
                    </a:lnTo>
                    <a:close/>
                    <a:moveTo>
                      <a:pt x="384" y="6"/>
                    </a:moveTo>
                    <a:lnTo>
                      <a:pt x="378" y="6"/>
                    </a:lnTo>
                    <a:lnTo>
                      <a:pt x="378" y="0"/>
                    </a:lnTo>
                    <a:lnTo>
                      <a:pt x="384" y="0"/>
                    </a:lnTo>
                    <a:lnTo>
                      <a:pt x="384" y="6"/>
                    </a:lnTo>
                    <a:close/>
                    <a:moveTo>
                      <a:pt x="372" y="6"/>
                    </a:moveTo>
                    <a:lnTo>
                      <a:pt x="366" y="6"/>
                    </a:lnTo>
                    <a:lnTo>
                      <a:pt x="366" y="0"/>
                    </a:lnTo>
                    <a:lnTo>
                      <a:pt x="372" y="0"/>
                    </a:lnTo>
                    <a:lnTo>
                      <a:pt x="372" y="6"/>
                    </a:lnTo>
                    <a:close/>
                    <a:moveTo>
                      <a:pt x="360" y="6"/>
                    </a:moveTo>
                    <a:lnTo>
                      <a:pt x="354" y="6"/>
                    </a:lnTo>
                    <a:lnTo>
                      <a:pt x="354" y="0"/>
                    </a:lnTo>
                    <a:lnTo>
                      <a:pt x="360" y="0"/>
                    </a:lnTo>
                    <a:lnTo>
                      <a:pt x="360" y="6"/>
                    </a:lnTo>
                    <a:close/>
                    <a:moveTo>
                      <a:pt x="348" y="6"/>
                    </a:moveTo>
                    <a:lnTo>
                      <a:pt x="342" y="6"/>
                    </a:lnTo>
                    <a:lnTo>
                      <a:pt x="342" y="0"/>
                    </a:lnTo>
                    <a:lnTo>
                      <a:pt x="348" y="0"/>
                    </a:lnTo>
                    <a:lnTo>
                      <a:pt x="348" y="6"/>
                    </a:lnTo>
                    <a:close/>
                    <a:moveTo>
                      <a:pt x="336" y="6"/>
                    </a:moveTo>
                    <a:lnTo>
                      <a:pt x="330" y="6"/>
                    </a:lnTo>
                    <a:lnTo>
                      <a:pt x="330" y="0"/>
                    </a:lnTo>
                    <a:lnTo>
                      <a:pt x="336" y="0"/>
                    </a:lnTo>
                    <a:lnTo>
                      <a:pt x="336" y="6"/>
                    </a:lnTo>
                    <a:close/>
                    <a:moveTo>
                      <a:pt x="324" y="6"/>
                    </a:moveTo>
                    <a:lnTo>
                      <a:pt x="318" y="6"/>
                    </a:lnTo>
                    <a:lnTo>
                      <a:pt x="318" y="0"/>
                    </a:lnTo>
                    <a:lnTo>
                      <a:pt x="324" y="0"/>
                    </a:lnTo>
                    <a:lnTo>
                      <a:pt x="324" y="6"/>
                    </a:lnTo>
                    <a:close/>
                    <a:moveTo>
                      <a:pt x="312" y="6"/>
                    </a:moveTo>
                    <a:lnTo>
                      <a:pt x="306" y="6"/>
                    </a:lnTo>
                    <a:lnTo>
                      <a:pt x="306" y="0"/>
                    </a:lnTo>
                    <a:lnTo>
                      <a:pt x="312" y="0"/>
                    </a:lnTo>
                    <a:lnTo>
                      <a:pt x="312" y="6"/>
                    </a:lnTo>
                    <a:close/>
                    <a:moveTo>
                      <a:pt x="300" y="6"/>
                    </a:moveTo>
                    <a:lnTo>
                      <a:pt x="294" y="6"/>
                    </a:lnTo>
                    <a:lnTo>
                      <a:pt x="294" y="0"/>
                    </a:lnTo>
                    <a:lnTo>
                      <a:pt x="300" y="0"/>
                    </a:lnTo>
                    <a:lnTo>
                      <a:pt x="300" y="6"/>
                    </a:lnTo>
                    <a:close/>
                    <a:moveTo>
                      <a:pt x="288" y="6"/>
                    </a:moveTo>
                    <a:lnTo>
                      <a:pt x="282" y="6"/>
                    </a:lnTo>
                    <a:lnTo>
                      <a:pt x="282" y="0"/>
                    </a:lnTo>
                    <a:lnTo>
                      <a:pt x="288" y="0"/>
                    </a:lnTo>
                    <a:lnTo>
                      <a:pt x="288" y="6"/>
                    </a:lnTo>
                    <a:close/>
                    <a:moveTo>
                      <a:pt x="276" y="6"/>
                    </a:moveTo>
                    <a:lnTo>
                      <a:pt x="270" y="6"/>
                    </a:lnTo>
                    <a:lnTo>
                      <a:pt x="270" y="0"/>
                    </a:lnTo>
                    <a:lnTo>
                      <a:pt x="276" y="0"/>
                    </a:lnTo>
                    <a:lnTo>
                      <a:pt x="276" y="6"/>
                    </a:lnTo>
                    <a:close/>
                    <a:moveTo>
                      <a:pt x="264" y="6"/>
                    </a:moveTo>
                    <a:lnTo>
                      <a:pt x="258" y="6"/>
                    </a:lnTo>
                    <a:lnTo>
                      <a:pt x="258" y="0"/>
                    </a:lnTo>
                    <a:lnTo>
                      <a:pt x="264" y="0"/>
                    </a:lnTo>
                    <a:lnTo>
                      <a:pt x="264" y="6"/>
                    </a:lnTo>
                    <a:close/>
                    <a:moveTo>
                      <a:pt x="252" y="6"/>
                    </a:moveTo>
                    <a:lnTo>
                      <a:pt x="246" y="6"/>
                    </a:lnTo>
                    <a:lnTo>
                      <a:pt x="246" y="0"/>
                    </a:lnTo>
                    <a:lnTo>
                      <a:pt x="252" y="0"/>
                    </a:lnTo>
                    <a:lnTo>
                      <a:pt x="252" y="6"/>
                    </a:lnTo>
                    <a:close/>
                    <a:moveTo>
                      <a:pt x="240" y="6"/>
                    </a:moveTo>
                    <a:lnTo>
                      <a:pt x="234" y="6"/>
                    </a:lnTo>
                    <a:lnTo>
                      <a:pt x="234" y="0"/>
                    </a:lnTo>
                    <a:lnTo>
                      <a:pt x="240" y="0"/>
                    </a:lnTo>
                    <a:lnTo>
                      <a:pt x="240" y="6"/>
                    </a:lnTo>
                    <a:close/>
                    <a:moveTo>
                      <a:pt x="228" y="6"/>
                    </a:moveTo>
                    <a:lnTo>
                      <a:pt x="222" y="6"/>
                    </a:lnTo>
                    <a:lnTo>
                      <a:pt x="222" y="0"/>
                    </a:lnTo>
                    <a:lnTo>
                      <a:pt x="228" y="0"/>
                    </a:lnTo>
                    <a:lnTo>
                      <a:pt x="228" y="6"/>
                    </a:lnTo>
                    <a:close/>
                    <a:moveTo>
                      <a:pt x="216" y="6"/>
                    </a:moveTo>
                    <a:lnTo>
                      <a:pt x="210" y="6"/>
                    </a:lnTo>
                    <a:lnTo>
                      <a:pt x="210" y="0"/>
                    </a:lnTo>
                    <a:lnTo>
                      <a:pt x="216" y="0"/>
                    </a:lnTo>
                    <a:lnTo>
                      <a:pt x="216" y="6"/>
                    </a:lnTo>
                    <a:close/>
                    <a:moveTo>
                      <a:pt x="204" y="6"/>
                    </a:moveTo>
                    <a:lnTo>
                      <a:pt x="198" y="6"/>
                    </a:lnTo>
                    <a:lnTo>
                      <a:pt x="198" y="0"/>
                    </a:lnTo>
                    <a:lnTo>
                      <a:pt x="204" y="0"/>
                    </a:lnTo>
                    <a:lnTo>
                      <a:pt x="204" y="6"/>
                    </a:lnTo>
                    <a:close/>
                    <a:moveTo>
                      <a:pt x="192" y="6"/>
                    </a:moveTo>
                    <a:lnTo>
                      <a:pt x="186" y="6"/>
                    </a:lnTo>
                    <a:lnTo>
                      <a:pt x="186" y="0"/>
                    </a:lnTo>
                    <a:lnTo>
                      <a:pt x="192" y="0"/>
                    </a:lnTo>
                    <a:lnTo>
                      <a:pt x="192" y="6"/>
                    </a:lnTo>
                    <a:close/>
                    <a:moveTo>
                      <a:pt x="180" y="6"/>
                    </a:moveTo>
                    <a:lnTo>
                      <a:pt x="174" y="6"/>
                    </a:lnTo>
                    <a:lnTo>
                      <a:pt x="174" y="0"/>
                    </a:lnTo>
                    <a:lnTo>
                      <a:pt x="180" y="0"/>
                    </a:lnTo>
                    <a:lnTo>
                      <a:pt x="180" y="6"/>
                    </a:lnTo>
                    <a:close/>
                    <a:moveTo>
                      <a:pt x="168" y="6"/>
                    </a:moveTo>
                    <a:lnTo>
                      <a:pt x="162" y="6"/>
                    </a:lnTo>
                    <a:lnTo>
                      <a:pt x="162" y="0"/>
                    </a:lnTo>
                    <a:lnTo>
                      <a:pt x="168" y="0"/>
                    </a:lnTo>
                    <a:lnTo>
                      <a:pt x="168" y="6"/>
                    </a:lnTo>
                    <a:close/>
                    <a:moveTo>
                      <a:pt x="156" y="6"/>
                    </a:moveTo>
                    <a:lnTo>
                      <a:pt x="150" y="6"/>
                    </a:lnTo>
                    <a:lnTo>
                      <a:pt x="150" y="0"/>
                    </a:lnTo>
                    <a:lnTo>
                      <a:pt x="156" y="0"/>
                    </a:lnTo>
                    <a:lnTo>
                      <a:pt x="156" y="6"/>
                    </a:lnTo>
                    <a:close/>
                    <a:moveTo>
                      <a:pt x="144" y="6"/>
                    </a:moveTo>
                    <a:lnTo>
                      <a:pt x="138" y="6"/>
                    </a:lnTo>
                    <a:lnTo>
                      <a:pt x="138" y="0"/>
                    </a:lnTo>
                    <a:lnTo>
                      <a:pt x="144" y="0"/>
                    </a:lnTo>
                    <a:lnTo>
                      <a:pt x="144" y="6"/>
                    </a:lnTo>
                    <a:close/>
                    <a:moveTo>
                      <a:pt x="132" y="6"/>
                    </a:moveTo>
                    <a:lnTo>
                      <a:pt x="126" y="6"/>
                    </a:lnTo>
                    <a:lnTo>
                      <a:pt x="126" y="0"/>
                    </a:lnTo>
                    <a:lnTo>
                      <a:pt x="132" y="0"/>
                    </a:lnTo>
                    <a:lnTo>
                      <a:pt x="132" y="6"/>
                    </a:lnTo>
                    <a:close/>
                    <a:moveTo>
                      <a:pt x="120" y="6"/>
                    </a:moveTo>
                    <a:lnTo>
                      <a:pt x="114" y="6"/>
                    </a:lnTo>
                    <a:lnTo>
                      <a:pt x="114" y="0"/>
                    </a:lnTo>
                    <a:lnTo>
                      <a:pt x="120" y="0"/>
                    </a:lnTo>
                    <a:lnTo>
                      <a:pt x="120" y="6"/>
                    </a:lnTo>
                    <a:close/>
                    <a:moveTo>
                      <a:pt x="108" y="6"/>
                    </a:moveTo>
                    <a:lnTo>
                      <a:pt x="102" y="6"/>
                    </a:lnTo>
                    <a:lnTo>
                      <a:pt x="102" y="0"/>
                    </a:lnTo>
                    <a:lnTo>
                      <a:pt x="108" y="0"/>
                    </a:lnTo>
                    <a:lnTo>
                      <a:pt x="108" y="6"/>
                    </a:lnTo>
                    <a:close/>
                    <a:moveTo>
                      <a:pt x="96" y="6"/>
                    </a:moveTo>
                    <a:lnTo>
                      <a:pt x="90" y="6"/>
                    </a:lnTo>
                    <a:lnTo>
                      <a:pt x="90" y="0"/>
                    </a:lnTo>
                    <a:lnTo>
                      <a:pt x="96" y="0"/>
                    </a:lnTo>
                    <a:lnTo>
                      <a:pt x="96" y="6"/>
                    </a:lnTo>
                    <a:close/>
                    <a:moveTo>
                      <a:pt x="84" y="6"/>
                    </a:moveTo>
                    <a:lnTo>
                      <a:pt x="78" y="6"/>
                    </a:lnTo>
                    <a:lnTo>
                      <a:pt x="78" y="0"/>
                    </a:lnTo>
                    <a:lnTo>
                      <a:pt x="84" y="0"/>
                    </a:lnTo>
                    <a:lnTo>
                      <a:pt x="84" y="6"/>
                    </a:lnTo>
                    <a:close/>
                    <a:moveTo>
                      <a:pt x="72" y="6"/>
                    </a:moveTo>
                    <a:lnTo>
                      <a:pt x="66" y="6"/>
                    </a:lnTo>
                    <a:lnTo>
                      <a:pt x="66" y="0"/>
                    </a:lnTo>
                    <a:lnTo>
                      <a:pt x="72" y="0"/>
                    </a:lnTo>
                    <a:lnTo>
                      <a:pt x="72" y="6"/>
                    </a:lnTo>
                    <a:close/>
                    <a:moveTo>
                      <a:pt x="60" y="6"/>
                    </a:moveTo>
                    <a:lnTo>
                      <a:pt x="54" y="6"/>
                    </a:lnTo>
                    <a:lnTo>
                      <a:pt x="54" y="0"/>
                    </a:lnTo>
                    <a:lnTo>
                      <a:pt x="60" y="0"/>
                    </a:lnTo>
                    <a:lnTo>
                      <a:pt x="60" y="6"/>
                    </a:lnTo>
                    <a:close/>
                    <a:moveTo>
                      <a:pt x="48" y="6"/>
                    </a:moveTo>
                    <a:lnTo>
                      <a:pt x="42" y="6"/>
                    </a:lnTo>
                    <a:lnTo>
                      <a:pt x="42" y="0"/>
                    </a:lnTo>
                    <a:lnTo>
                      <a:pt x="48" y="0"/>
                    </a:lnTo>
                    <a:lnTo>
                      <a:pt x="48" y="6"/>
                    </a:lnTo>
                    <a:close/>
                    <a:moveTo>
                      <a:pt x="36" y="6"/>
                    </a:moveTo>
                    <a:lnTo>
                      <a:pt x="30" y="6"/>
                    </a:lnTo>
                    <a:lnTo>
                      <a:pt x="30" y="0"/>
                    </a:lnTo>
                    <a:lnTo>
                      <a:pt x="36" y="0"/>
                    </a:lnTo>
                    <a:lnTo>
                      <a:pt x="36" y="6"/>
                    </a:lnTo>
                    <a:close/>
                    <a:moveTo>
                      <a:pt x="24" y="6"/>
                    </a:moveTo>
                    <a:lnTo>
                      <a:pt x="18" y="6"/>
                    </a:lnTo>
                    <a:lnTo>
                      <a:pt x="18" y="0"/>
                    </a:lnTo>
                    <a:lnTo>
                      <a:pt x="24" y="0"/>
                    </a:lnTo>
                    <a:lnTo>
                      <a:pt x="24" y="6"/>
                    </a:lnTo>
                    <a:close/>
                    <a:moveTo>
                      <a:pt x="12" y="6"/>
                    </a:moveTo>
                    <a:lnTo>
                      <a:pt x="6" y="6"/>
                    </a:lnTo>
                    <a:lnTo>
                      <a:pt x="6" y="0"/>
                    </a:lnTo>
                    <a:lnTo>
                      <a:pt x="12" y="0"/>
                    </a:lnTo>
                    <a:lnTo>
                      <a:pt x="12" y="6"/>
                    </a:lnTo>
                    <a:close/>
                    <a:moveTo>
                      <a:pt x="6" y="6"/>
                    </a:moveTo>
                    <a:lnTo>
                      <a:pt x="6" y="12"/>
                    </a:lnTo>
                    <a:lnTo>
                      <a:pt x="0" y="12"/>
                    </a:lnTo>
                    <a:lnTo>
                      <a:pt x="0" y="6"/>
                    </a:lnTo>
                    <a:lnTo>
                      <a:pt x="6" y="6"/>
                    </a:lnTo>
                    <a:close/>
                    <a:moveTo>
                      <a:pt x="6" y="18"/>
                    </a:moveTo>
                    <a:lnTo>
                      <a:pt x="6" y="24"/>
                    </a:lnTo>
                    <a:lnTo>
                      <a:pt x="0" y="24"/>
                    </a:lnTo>
                    <a:lnTo>
                      <a:pt x="0" y="18"/>
                    </a:lnTo>
                    <a:lnTo>
                      <a:pt x="6" y="18"/>
                    </a:lnTo>
                    <a:close/>
                    <a:moveTo>
                      <a:pt x="6" y="30"/>
                    </a:moveTo>
                    <a:lnTo>
                      <a:pt x="6" y="36"/>
                    </a:lnTo>
                    <a:lnTo>
                      <a:pt x="0" y="36"/>
                    </a:lnTo>
                    <a:lnTo>
                      <a:pt x="0" y="30"/>
                    </a:lnTo>
                    <a:lnTo>
                      <a:pt x="6" y="30"/>
                    </a:lnTo>
                    <a:close/>
                    <a:moveTo>
                      <a:pt x="6" y="42"/>
                    </a:moveTo>
                    <a:lnTo>
                      <a:pt x="6" y="48"/>
                    </a:lnTo>
                    <a:lnTo>
                      <a:pt x="0" y="48"/>
                    </a:lnTo>
                    <a:lnTo>
                      <a:pt x="0" y="42"/>
                    </a:lnTo>
                    <a:lnTo>
                      <a:pt x="6" y="42"/>
                    </a:lnTo>
                    <a:close/>
                    <a:moveTo>
                      <a:pt x="6" y="54"/>
                    </a:moveTo>
                    <a:lnTo>
                      <a:pt x="6" y="60"/>
                    </a:lnTo>
                    <a:lnTo>
                      <a:pt x="0" y="60"/>
                    </a:lnTo>
                    <a:lnTo>
                      <a:pt x="0" y="54"/>
                    </a:lnTo>
                    <a:lnTo>
                      <a:pt x="6" y="54"/>
                    </a:lnTo>
                    <a:close/>
                    <a:moveTo>
                      <a:pt x="6" y="66"/>
                    </a:moveTo>
                    <a:lnTo>
                      <a:pt x="6" y="72"/>
                    </a:lnTo>
                    <a:lnTo>
                      <a:pt x="0" y="72"/>
                    </a:lnTo>
                    <a:lnTo>
                      <a:pt x="0" y="66"/>
                    </a:lnTo>
                    <a:lnTo>
                      <a:pt x="6" y="66"/>
                    </a:lnTo>
                    <a:close/>
                    <a:moveTo>
                      <a:pt x="6" y="78"/>
                    </a:moveTo>
                    <a:lnTo>
                      <a:pt x="6" y="84"/>
                    </a:lnTo>
                    <a:lnTo>
                      <a:pt x="0" y="84"/>
                    </a:lnTo>
                    <a:lnTo>
                      <a:pt x="0" y="78"/>
                    </a:lnTo>
                    <a:lnTo>
                      <a:pt x="6" y="78"/>
                    </a:lnTo>
                    <a:close/>
                    <a:moveTo>
                      <a:pt x="6" y="90"/>
                    </a:moveTo>
                    <a:lnTo>
                      <a:pt x="6" y="96"/>
                    </a:lnTo>
                    <a:lnTo>
                      <a:pt x="0" y="96"/>
                    </a:lnTo>
                    <a:lnTo>
                      <a:pt x="0" y="90"/>
                    </a:lnTo>
                    <a:lnTo>
                      <a:pt x="6" y="90"/>
                    </a:lnTo>
                    <a:close/>
                    <a:moveTo>
                      <a:pt x="6" y="102"/>
                    </a:moveTo>
                    <a:lnTo>
                      <a:pt x="6" y="108"/>
                    </a:lnTo>
                    <a:lnTo>
                      <a:pt x="0" y="108"/>
                    </a:lnTo>
                    <a:lnTo>
                      <a:pt x="0" y="102"/>
                    </a:lnTo>
                    <a:lnTo>
                      <a:pt x="6" y="102"/>
                    </a:lnTo>
                    <a:close/>
                    <a:moveTo>
                      <a:pt x="6" y="114"/>
                    </a:moveTo>
                    <a:lnTo>
                      <a:pt x="6" y="120"/>
                    </a:lnTo>
                    <a:lnTo>
                      <a:pt x="0" y="120"/>
                    </a:lnTo>
                    <a:lnTo>
                      <a:pt x="0" y="114"/>
                    </a:lnTo>
                    <a:lnTo>
                      <a:pt x="6" y="114"/>
                    </a:lnTo>
                    <a:close/>
                    <a:moveTo>
                      <a:pt x="6" y="126"/>
                    </a:moveTo>
                    <a:lnTo>
                      <a:pt x="6" y="132"/>
                    </a:lnTo>
                    <a:lnTo>
                      <a:pt x="0" y="132"/>
                    </a:lnTo>
                    <a:lnTo>
                      <a:pt x="0" y="126"/>
                    </a:lnTo>
                    <a:lnTo>
                      <a:pt x="6" y="126"/>
                    </a:lnTo>
                    <a:close/>
                    <a:moveTo>
                      <a:pt x="6" y="138"/>
                    </a:moveTo>
                    <a:lnTo>
                      <a:pt x="6" y="144"/>
                    </a:lnTo>
                    <a:lnTo>
                      <a:pt x="0" y="144"/>
                    </a:lnTo>
                    <a:lnTo>
                      <a:pt x="0" y="138"/>
                    </a:lnTo>
                    <a:lnTo>
                      <a:pt x="6" y="138"/>
                    </a:lnTo>
                    <a:close/>
                    <a:moveTo>
                      <a:pt x="6" y="150"/>
                    </a:moveTo>
                    <a:lnTo>
                      <a:pt x="6" y="156"/>
                    </a:lnTo>
                    <a:lnTo>
                      <a:pt x="0" y="156"/>
                    </a:lnTo>
                    <a:lnTo>
                      <a:pt x="0" y="150"/>
                    </a:lnTo>
                    <a:lnTo>
                      <a:pt x="6" y="150"/>
                    </a:lnTo>
                    <a:close/>
                    <a:moveTo>
                      <a:pt x="6" y="162"/>
                    </a:moveTo>
                    <a:lnTo>
                      <a:pt x="6" y="168"/>
                    </a:lnTo>
                    <a:lnTo>
                      <a:pt x="0" y="168"/>
                    </a:lnTo>
                    <a:lnTo>
                      <a:pt x="0" y="162"/>
                    </a:lnTo>
                    <a:lnTo>
                      <a:pt x="6" y="162"/>
                    </a:lnTo>
                    <a:close/>
                    <a:moveTo>
                      <a:pt x="6" y="174"/>
                    </a:moveTo>
                    <a:lnTo>
                      <a:pt x="6" y="180"/>
                    </a:lnTo>
                    <a:lnTo>
                      <a:pt x="0" y="180"/>
                    </a:lnTo>
                    <a:lnTo>
                      <a:pt x="0" y="174"/>
                    </a:lnTo>
                    <a:lnTo>
                      <a:pt x="6" y="174"/>
                    </a:lnTo>
                    <a:close/>
                    <a:moveTo>
                      <a:pt x="6" y="186"/>
                    </a:moveTo>
                    <a:lnTo>
                      <a:pt x="6" y="192"/>
                    </a:lnTo>
                    <a:lnTo>
                      <a:pt x="0" y="192"/>
                    </a:lnTo>
                    <a:lnTo>
                      <a:pt x="0" y="186"/>
                    </a:lnTo>
                    <a:lnTo>
                      <a:pt x="6" y="186"/>
                    </a:lnTo>
                    <a:close/>
                    <a:moveTo>
                      <a:pt x="6" y="198"/>
                    </a:moveTo>
                    <a:lnTo>
                      <a:pt x="6" y="204"/>
                    </a:lnTo>
                    <a:lnTo>
                      <a:pt x="0" y="204"/>
                    </a:lnTo>
                    <a:lnTo>
                      <a:pt x="0" y="198"/>
                    </a:lnTo>
                    <a:lnTo>
                      <a:pt x="6" y="198"/>
                    </a:lnTo>
                    <a:close/>
                    <a:moveTo>
                      <a:pt x="6" y="210"/>
                    </a:moveTo>
                    <a:lnTo>
                      <a:pt x="6" y="216"/>
                    </a:lnTo>
                    <a:lnTo>
                      <a:pt x="0" y="216"/>
                    </a:lnTo>
                    <a:lnTo>
                      <a:pt x="0" y="210"/>
                    </a:lnTo>
                    <a:lnTo>
                      <a:pt x="6" y="210"/>
                    </a:lnTo>
                    <a:close/>
                    <a:moveTo>
                      <a:pt x="6" y="222"/>
                    </a:moveTo>
                    <a:lnTo>
                      <a:pt x="6" y="228"/>
                    </a:lnTo>
                    <a:lnTo>
                      <a:pt x="0" y="228"/>
                    </a:lnTo>
                    <a:lnTo>
                      <a:pt x="0" y="222"/>
                    </a:lnTo>
                    <a:lnTo>
                      <a:pt x="6" y="222"/>
                    </a:lnTo>
                    <a:close/>
                    <a:moveTo>
                      <a:pt x="6" y="234"/>
                    </a:moveTo>
                    <a:lnTo>
                      <a:pt x="6" y="240"/>
                    </a:lnTo>
                    <a:lnTo>
                      <a:pt x="0" y="240"/>
                    </a:lnTo>
                    <a:lnTo>
                      <a:pt x="0" y="234"/>
                    </a:lnTo>
                    <a:lnTo>
                      <a:pt x="6" y="234"/>
                    </a:lnTo>
                    <a:close/>
                    <a:moveTo>
                      <a:pt x="6" y="246"/>
                    </a:moveTo>
                    <a:lnTo>
                      <a:pt x="6" y="252"/>
                    </a:lnTo>
                    <a:lnTo>
                      <a:pt x="0" y="252"/>
                    </a:lnTo>
                    <a:lnTo>
                      <a:pt x="0" y="246"/>
                    </a:lnTo>
                    <a:lnTo>
                      <a:pt x="6" y="246"/>
                    </a:lnTo>
                    <a:close/>
                    <a:moveTo>
                      <a:pt x="6" y="258"/>
                    </a:moveTo>
                    <a:lnTo>
                      <a:pt x="6" y="264"/>
                    </a:lnTo>
                    <a:lnTo>
                      <a:pt x="0" y="264"/>
                    </a:lnTo>
                    <a:lnTo>
                      <a:pt x="0" y="258"/>
                    </a:lnTo>
                    <a:lnTo>
                      <a:pt x="6" y="258"/>
                    </a:lnTo>
                    <a:close/>
                    <a:moveTo>
                      <a:pt x="6" y="270"/>
                    </a:moveTo>
                    <a:lnTo>
                      <a:pt x="6" y="276"/>
                    </a:lnTo>
                    <a:lnTo>
                      <a:pt x="0" y="276"/>
                    </a:lnTo>
                    <a:lnTo>
                      <a:pt x="0" y="270"/>
                    </a:lnTo>
                    <a:lnTo>
                      <a:pt x="6" y="270"/>
                    </a:lnTo>
                    <a:close/>
                    <a:moveTo>
                      <a:pt x="8" y="274"/>
                    </a:moveTo>
                    <a:lnTo>
                      <a:pt x="14" y="274"/>
                    </a:lnTo>
                    <a:lnTo>
                      <a:pt x="14" y="280"/>
                    </a:lnTo>
                    <a:lnTo>
                      <a:pt x="8" y="280"/>
                    </a:lnTo>
                    <a:lnTo>
                      <a:pt x="8" y="274"/>
                    </a:lnTo>
                    <a:close/>
                    <a:moveTo>
                      <a:pt x="20" y="274"/>
                    </a:moveTo>
                    <a:lnTo>
                      <a:pt x="26" y="274"/>
                    </a:lnTo>
                    <a:lnTo>
                      <a:pt x="26" y="280"/>
                    </a:lnTo>
                    <a:lnTo>
                      <a:pt x="20" y="280"/>
                    </a:lnTo>
                    <a:lnTo>
                      <a:pt x="20" y="274"/>
                    </a:lnTo>
                    <a:close/>
                    <a:moveTo>
                      <a:pt x="32" y="274"/>
                    </a:moveTo>
                    <a:lnTo>
                      <a:pt x="38" y="274"/>
                    </a:lnTo>
                    <a:lnTo>
                      <a:pt x="38" y="280"/>
                    </a:lnTo>
                    <a:lnTo>
                      <a:pt x="32" y="280"/>
                    </a:lnTo>
                    <a:lnTo>
                      <a:pt x="32" y="274"/>
                    </a:lnTo>
                    <a:close/>
                    <a:moveTo>
                      <a:pt x="44" y="274"/>
                    </a:moveTo>
                    <a:lnTo>
                      <a:pt x="50" y="274"/>
                    </a:lnTo>
                    <a:lnTo>
                      <a:pt x="50" y="280"/>
                    </a:lnTo>
                    <a:lnTo>
                      <a:pt x="44" y="280"/>
                    </a:lnTo>
                    <a:lnTo>
                      <a:pt x="44" y="274"/>
                    </a:lnTo>
                    <a:close/>
                    <a:moveTo>
                      <a:pt x="56" y="274"/>
                    </a:moveTo>
                    <a:lnTo>
                      <a:pt x="62" y="274"/>
                    </a:lnTo>
                    <a:lnTo>
                      <a:pt x="62" y="280"/>
                    </a:lnTo>
                    <a:lnTo>
                      <a:pt x="56" y="280"/>
                    </a:lnTo>
                    <a:lnTo>
                      <a:pt x="56" y="274"/>
                    </a:lnTo>
                    <a:close/>
                    <a:moveTo>
                      <a:pt x="68" y="274"/>
                    </a:moveTo>
                    <a:lnTo>
                      <a:pt x="74" y="274"/>
                    </a:lnTo>
                    <a:lnTo>
                      <a:pt x="74" y="280"/>
                    </a:lnTo>
                    <a:lnTo>
                      <a:pt x="68" y="280"/>
                    </a:lnTo>
                    <a:lnTo>
                      <a:pt x="68" y="274"/>
                    </a:lnTo>
                    <a:close/>
                    <a:moveTo>
                      <a:pt x="80" y="274"/>
                    </a:moveTo>
                    <a:lnTo>
                      <a:pt x="86" y="274"/>
                    </a:lnTo>
                    <a:lnTo>
                      <a:pt x="86" y="280"/>
                    </a:lnTo>
                    <a:lnTo>
                      <a:pt x="80" y="280"/>
                    </a:lnTo>
                    <a:lnTo>
                      <a:pt x="80" y="274"/>
                    </a:lnTo>
                    <a:close/>
                    <a:moveTo>
                      <a:pt x="92" y="274"/>
                    </a:moveTo>
                    <a:lnTo>
                      <a:pt x="98" y="274"/>
                    </a:lnTo>
                    <a:lnTo>
                      <a:pt x="98" y="280"/>
                    </a:lnTo>
                    <a:lnTo>
                      <a:pt x="92" y="280"/>
                    </a:lnTo>
                    <a:lnTo>
                      <a:pt x="92" y="274"/>
                    </a:lnTo>
                    <a:close/>
                    <a:moveTo>
                      <a:pt x="104" y="274"/>
                    </a:moveTo>
                    <a:lnTo>
                      <a:pt x="110" y="274"/>
                    </a:lnTo>
                    <a:lnTo>
                      <a:pt x="110" y="280"/>
                    </a:lnTo>
                    <a:lnTo>
                      <a:pt x="104" y="280"/>
                    </a:lnTo>
                    <a:lnTo>
                      <a:pt x="104" y="274"/>
                    </a:lnTo>
                    <a:close/>
                    <a:moveTo>
                      <a:pt x="116" y="274"/>
                    </a:moveTo>
                    <a:lnTo>
                      <a:pt x="122" y="274"/>
                    </a:lnTo>
                    <a:lnTo>
                      <a:pt x="122" y="280"/>
                    </a:lnTo>
                    <a:lnTo>
                      <a:pt x="116" y="280"/>
                    </a:lnTo>
                    <a:lnTo>
                      <a:pt x="116" y="274"/>
                    </a:lnTo>
                    <a:close/>
                    <a:moveTo>
                      <a:pt x="128" y="274"/>
                    </a:moveTo>
                    <a:lnTo>
                      <a:pt x="134" y="274"/>
                    </a:lnTo>
                    <a:lnTo>
                      <a:pt x="134" y="280"/>
                    </a:lnTo>
                    <a:lnTo>
                      <a:pt x="128" y="280"/>
                    </a:lnTo>
                    <a:lnTo>
                      <a:pt x="128" y="274"/>
                    </a:lnTo>
                    <a:close/>
                    <a:moveTo>
                      <a:pt x="140" y="274"/>
                    </a:moveTo>
                    <a:lnTo>
                      <a:pt x="146" y="274"/>
                    </a:lnTo>
                    <a:lnTo>
                      <a:pt x="146" y="280"/>
                    </a:lnTo>
                    <a:lnTo>
                      <a:pt x="140" y="280"/>
                    </a:lnTo>
                    <a:lnTo>
                      <a:pt x="140" y="274"/>
                    </a:lnTo>
                    <a:close/>
                    <a:moveTo>
                      <a:pt x="152" y="274"/>
                    </a:moveTo>
                    <a:lnTo>
                      <a:pt x="158" y="274"/>
                    </a:lnTo>
                    <a:lnTo>
                      <a:pt x="158" y="280"/>
                    </a:lnTo>
                    <a:lnTo>
                      <a:pt x="152" y="280"/>
                    </a:lnTo>
                    <a:lnTo>
                      <a:pt x="152" y="274"/>
                    </a:lnTo>
                    <a:close/>
                    <a:moveTo>
                      <a:pt x="164" y="274"/>
                    </a:moveTo>
                    <a:lnTo>
                      <a:pt x="170" y="274"/>
                    </a:lnTo>
                    <a:lnTo>
                      <a:pt x="170" y="280"/>
                    </a:lnTo>
                    <a:lnTo>
                      <a:pt x="164" y="280"/>
                    </a:lnTo>
                    <a:lnTo>
                      <a:pt x="164" y="274"/>
                    </a:lnTo>
                    <a:close/>
                    <a:moveTo>
                      <a:pt x="176" y="274"/>
                    </a:moveTo>
                    <a:lnTo>
                      <a:pt x="182" y="274"/>
                    </a:lnTo>
                    <a:lnTo>
                      <a:pt x="182" y="280"/>
                    </a:lnTo>
                    <a:lnTo>
                      <a:pt x="176" y="280"/>
                    </a:lnTo>
                    <a:lnTo>
                      <a:pt x="176" y="274"/>
                    </a:lnTo>
                    <a:close/>
                    <a:moveTo>
                      <a:pt x="188" y="274"/>
                    </a:moveTo>
                    <a:lnTo>
                      <a:pt x="194" y="274"/>
                    </a:lnTo>
                    <a:lnTo>
                      <a:pt x="194" y="280"/>
                    </a:lnTo>
                    <a:lnTo>
                      <a:pt x="188" y="280"/>
                    </a:lnTo>
                    <a:lnTo>
                      <a:pt x="188" y="274"/>
                    </a:lnTo>
                    <a:close/>
                    <a:moveTo>
                      <a:pt x="200" y="274"/>
                    </a:moveTo>
                    <a:lnTo>
                      <a:pt x="206" y="274"/>
                    </a:lnTo>
                    <a:lnTo>
                      <a:pt x="206" y="280"/>
                    </a:lnTo>
                    <a:lnTo>
                      <a:pt x="200" y="280"/>
                    </a:lnTo>
                    <a:lnTo>
                      <a:pt x="200" y="274"/>
                    </a:lnTo>
                    <a:close/>
                    <a:moveTo>
                      <a:pt x="212" y="274"/>
                    </a:moveTo>
                    <a:lnTo>
                      <a:pt x="218" y="274"/>
                    </a:lnTo>
                    <a:lnTo>
                      <a:pt x="218" y="280"/>
                    </a:lnTo>
                    <a:lnTo>
                      <a:pt x="212" y="280"/>
                    </a:lnTo>
                    <a:lnTo>
                      <a:pt x="212" y="274"/>
                    </a:lnTo>
                    <a:close/>
                    <a:moveTo>
                      <a:pt x="224" y="274"/>
                    </a:moveTo>
                    <a:lnTo>
                      <a:pt x="230" y="274"/>
                    </a:lnTo>
                    <a:lnTo>
                      <a:pt x="230" y="280"/>
                    </a:lnTo>
                    <a:lnTo>
                      <a:pt x="224" y="280"/>
                    </a:lnTo>
                    <a:lnTo>
                      <a:pt x="224" y="274"/>
                    </a:lnTo>
                    <a:close/>
                    <a:moveTo>
                      <a:pt x="236" y="274"/>
                    </a:moveTo>
                    <a:lnTo>
                      <a:pt x="242" y="274"/>
                    </a:lnTo>
                    <a:lnTo>
                      <a:pt x="242" y="280"/>
                    </a:lnTo>
                    <a:lnTo>
                      <a:pt x="236" y="280"/>
                    </a:lnTo>
                    <a:lnTo>
                      <a:pt x="236" y="274"/>
                    </a:lnTo>
                    <a:close/>
                    <a:moveTo>
                      <a:pt x="248" y="274"/>
                    </a:moveTo>
                    <a:lnTo>
                      <a:pt x="254" y="274"/>
                    </a:lnTo>
                    <a:lnTo>
                      <a:pt x="254" y="280"/>
                    </a:lnTo>
                    <a:lnTo>
                      <a:pt x="248" y="280"/>
                    </a:lnTo>
                    <a:lnTo>
                      <a:pt x="248" y="274"/>
                    </a:lnTo>
                    <a:close/>
                    <a:moveTo>
                      <a:pt x="260" y="274"/>
                    </a:moveTo>
                    <a:lnTo>
                      <a:pt x="266" y="274"/>
                    </a:lnTo>
                    <a:lnTo>
                      <a:pt x="266" y="280"/>
                    </a:lnTo>
                    <a:lnTo>
                      <a:pt x="260" y="280"/>
                    </a:lnTo>
                    <a:lnTo>
                      <a:pt x="260" y="274"/>
                    </a:lnTo>
                    <a:close/>
                    <a:moveTo>
                      <a:pt x="272" y="274"/>
                    </a:moveTo>
                    <a:lnTo>
                      <a:pt x="278" y="274"/>
                    </a:lnTo>
                    <a:lnTo>
                      <a:pt x="278" y="280"/>
                    </a:lnTo>
                    <a:lnTo>
                      <a:pt x="272" y="280"/>
                    </a:lnTo>
                    <a:lnTo>
                      <a:pt x="272" y="274"/>
                    </a:lnTo>
                    <a:close/>
                    <a:moveTo>
                      <a:pt x="284" y="274"/>
                    </a:moveTo>
                    <a:lnTo>
                      <a:pt x="290" y="274"/>
                    </a:lnTo>
                    <a:lnTo>
                      <a:pt x="290" y="280"/>
                    </a:lnTo>
                    <a:lnTo>
                      <a:pt x="284" y="280"/>
                    </a:lnTo>
                    <a:lnTo>
                      <a:pt x="284" y="274"/>
                    </a:lnTo>
                    <a:close/>
                    <a:moveTo>
                      <a:pt x="296" y="274"/>
                    </a:moveTo>
                    <a:lnTo>
                      <a:pt x="302" y="274"/>
                    </a:lnTo>
                    <a:lnTo>
                      <a:pt x="302" y="280"/>
                    </a:lnTo>
                    <a:lnTo>
                      <a:pt x="296" y="280"/>
                    </a:lnTo>
                    <a:lnTo>
                      <a:pt x="296" y="274"/>
                    </a:lnTo>
                    <a:close/>
                    <a:moveTo>
                      <a:pt x="308" y="274"/>
                    </a:moveTo>
                    <a:lnTo>
                      <a:pt x="314" y="274"/>
                    </a:lnTo>
                    <a:lnTo>
                      <a:pt x="314" y="280"/>
                    </a:lnTo>
                    <a:lnTo>
                      <a:pt x="308" y="280"/>
                    </a:lnTo>
                    <a:lnTo>
                      <a:pt x="308" y="274"/>
                    </a:lnTo>
                    <a:close/>
                    <a:moveTo>
                      <a:pt x="320" y="274"/>
                    </a:moveTo>
                    <a:lnTo>
                      <a:pt x="326" y="274"/>
                    </a:lnTo>
                    <a:lnTo>
                      <a:pt x="326" y="280"/>
                    </a:lnTo>
                    <a:lnTo>
                      <a:pt x="320" y="280"/>
                    </a:lnTo>
                    <a:lnTo>
                      <a:pt x="320" y="274"/>
                    </a:lnTo>
                    <a:close/>
                    <a:moveTo>
                      <a:pt x="332" y="274"/>
                    </a:moveTo>
                    <a:lnTo>
                      <a:pt x="338" y="274"/>
                    </a:lnTo>
                    <a:lnTo>
                      <a:pt x="338" y="280"/>
                    </a:lnTo>
                    <a:lnTo>
                      <a:pt x="332" y="280"/>
                    </a:lnTo>
                    <a:lnTo>
                      <a:pt x="332" y="274"/>
                    </a:lnTo>
                    <a:close/>
                    <a:moveTo>
                      <a:pt x="344" y="274"/>
                    </a:moveTo>
                    <a:lnTo>
                      <a:pt x="350" y="274"/>
                    </a:lnTo>
                    <a:lnTo>
                      <a:pt x="350" y="280"/>
                    </a:lnTo>
                    <a:lnTo>
                      <a:pt x="344" y="280"/>
                    </a:lnTo>
                    <a:lnTo>
                      <a:pt x="344" y="274"/>
                    </a:lnTo>
                    <a:close/>
                    <a:moveTo>
                      <a:pt x="356" y="274"/>
                    </a:moveTo>
                    <a:lnTo>
                      <a:pt x="362" y="274"/>
                    </a:lnTo>
                    <a:lnTo>
                      <a:pt x="362" y="280"/>
                    </a:lnTo>
                    <a:lnTo>
                      <a:pt x="356" y="280"/>
                    </a:lnTo>
                    <a:lnTo>
                      <a:pt x="356" y="274"/>
                    </a:lnTo>
                    <a:close/>
                    <a:moveTo>
                      <a:pt x="368" y="274"/>
                    </a:moveTo>
                    <a:lnTo>
                      <a:pt x="374" y="274"/>
                    </a:lnTo>
                    <a:lnTo>
                      <a:pt x="374" y="280"/>
                    </a:lnTo>
                    <a:lnTo>
                      <a:pt x="368" y="280"/>
                    </a:lnTo>
                    <a:lnTo>
                      <a:pt x="368" y="274"/>
                    </a:lnTo>
                    <a:close/>
                    <a:moveTo>
                      <a:pt x="380" y="274"/>
                    </a:moveTo>
                    <a:lnTo>
                      <a:pt x="386" y="274"/>
                    </a:lnTo>
                    <a:lnTo>
                      <a:pt x="386" y="280"/>
                    </a:lnTo>
                    <a:lnTo>
                      <a:pt x="380" y="280"/>
                    </a:lnTo>
                    <a:lnTo>
                      <a:pt x="380" y="274"/>
                    </a:lnTo>
                    <a:close/>
                    <a:moveTo>
                      <a:pt x="392" y="274"/>
                    </a:moveTo>
                    <a:lnTo>
                      <a:pt x="398" y="274"/>
                    </a:lnTo>
                    <a:lnTo>
                      <a:pt x="398" y="280"/>
                    </a:lnTo>
                    <a:lnTo>
                      <a:pt x="392" y="280"/>
                    </a:lnTo>
                    <a:lnTo>
                      <a:pt x="392" y="274"/>
                    </a:lnTo>
                    <a:close/>
                    <a:moveTo>
                      <a:pt x="404" y="274"/>
                    </a:moveTo>
                    <a:lnTo>
                      <a:pt x="410" y="274"/>
                    </a:lnTo>
                    <a:lnTo>
                      <a:pt x="410" y="280"/>
                    </a:lnTo>
                    <a:lnTo>
                      <a:pt x="404" y="280"/>
                    </a:lnTo>
                    <a:lnTo>
                      <a:pt x="404" y="274"/>
                    </a:lnTo>
                    <a:close/>
                    <a:moveTo>
                      <a:pt x="416" y="274"/>
                    </a:moveTo>
                    <a:lnTo>
                      <a:pt x="422" y="274"/>
                    </a:lnTo>
                    <a:lnTo>
                      <a:pt x="422" y="280"/>
                    </a:lnTo>
                    <a:lnTo>
                      <a:pt x="416" y="280"/>
                    </a:lnTo>
                    <a:lnTo>
                      <a:pt x="416" y="274"/>
                    </a:lnTo>
                    <a:close/>
                    <a:moveTo>
                      <a:pt x="428" y="274"/>
                    </a:moveTo>
                    <a:lnTo>
                      <a:pt x="434" y="274"/>
                    </a:lnTo>
                    <a:lnTo>
                      <a:pt x="434" y="280"/>
                    </a:lnTo>
                    <a:lnTo>
                      <a:pt x="428" y="280"/>
                    </a:lnTo>
                    <a:lnTo>
                      <a:pt x="428" y="274"/>
                    </a:lnTo>
                    <a:close/>
                    <a:moveTo>
                      <a:pt x="440" y="274"/>
                    </a:moveTo>
                    <a:lnTo>
                      <a:pt x="446" y="274"/>
                    </a:lnTo>
                    <a:lnTo>
                      <a:pt x="446" y="280"/>
                    </a:lnTo>
                    <a:lnTo>
                      <a:pt x="440" y="280"/>
                    </a:lnTo>
                    <a:lnTo>
                      <a:pt x="440" y="274"/>
                    </a:lnTo>
                    <a:close/>
                    <a:moveTo>
                      <a:pt x="452" y="274"/>
                    </a:moveTo>
                    <a:lnTo>
                      <a:pt x="458" y="274"/>
                    </a:lnTo>
                    <a:lnTo>
                      <a:pt x="458" y="280"/>
                    </a:lnTo>
                    <a:lnTo>
                      <a:pt x="452" y="280"/>
                    </a:lnTo>
                    <a:lnTo>
                      <a:pt x="452" y="274"/>
                    </a:lnTo>
                    <a:close/>
                    <a:moveTo>
                      <a:pt x="464" y="274"/>
                    </a:moveTo>
                    <a:lnTo>
                      <a:pt x="470" y="274"/>
                    </a:lnTo>
                    <a:lnTo>
                      <a:pt x="470" y="280"/>
                    </a:lnTo>
                    <a:lnTo>
                      <a:pt x="464" y="280"/>
                    </a:lnTo>
                    <a:lnTo>
                      <a:pt x="464" y="274"/>
                    </a:lnTo>
                    <a:close/>
                    <a:moveTo>
                      <a:pt x="476" y="274"/>
                    </a:moveTo>
                    <a:lnTo>
                      <a:pt x="482" y="274"/>
                    </a:lnTo>
                    <a:lnTo>
                      <a:pt x="482" y="280"/>
                    </a:lnTo>
                    <a:lnTo>
                      <a:pt x="476" y="280"/>
                    </a:lnTo>
                    <a:lnTo>
                      <a:pt x="476" y="274"/>
                    </a:lnTo>
                    <a:close/>
                    <a:moveTo>
                      <a:pt x="488" y="274"/>
                    </a:moveTo>
                    <a:lnTo>
                      <a:pt x="494" y="274"/>
                    </a:lnTo>
                    <a:lnTo>
                      <a:pt x="494" y="280"/>
                    </a:lnTo>
                    <a:lnTo>
                      <a:pt x="488" y="280"/>
                    </a:lnTo>
                    <a:lnTo>
                      <a:pt x="488" y="274"/>
                    </a:lnTo>
                    <a:close/>
                    <a:moveTo>
                      <a:pt x="500" y="274"/>
                    </a:moveTo>
                    <a:lnTo>
                      <a:pt x="504" y="274"/>
                    </a:lnTo>
                    <a:lnTo>
                      <a:pt x="501" y="277"/>
                    </a:lnTo>
                    <a:lnTo>
                      <a:pt x="501" y="275"/>
                    </a:lnTo>
                    <a:lnTo>
                      <a:pt x="507" y="275"/>
                    </a:lnTo>
                    <a:lnTo>
                      <a:pt x="507" y="280"/>
                    </a:lnTo>
                    <a:lnTo>
                      <a:pt x="500" y="280"/>
                    </a:lnTo>
                    <a:lnTo>
                      <a:pt x="500" y="274"/>
                    </a:lnTo>
                    <a:close/>
                    <a:moveTo>
                      <a:pt x="501" y="269"/>
                    </a:moveTo>
                    <a:lnTo>
                      <a:pt x="501" y="263"/>
                    </a:lnTo>
                    <a:lnTo>
                      <a:pt x="507" y="263"/>
                    </a:lnTo>
                    <a:lnTo>
                      <a:pt x="507" y="269"/>
                    </a:lnTo>
                    <a:lnTo>
                      <a:pt x="501" y="269"/>
                    </a:lnTo>
                    <a:close/>
                    <a:moveTo>
                      <a:pt x="501" y="257"/>
                    </a:moveTo>
                    <a:lnTo>
                      <a:pt x="501" y="251"/>
                    </a:lnTo>
                    <a:lnTo>
                      <a:pt x="507" y="251"/>
                    </a:lnTo>
                    <a:lnTo>
                      <a:pt x="507" y="257"/>
                    </a:lnTo>
                    <a:lnTo>
                      <a:pt x="501" y="257"/>
                    </a:lnTo>
                    <a:close/>
                    <a:moveTo>
                      <a:pt x="501" y="245"/>
                    </a:moveTo>
                    <a:lnTo>
                      <a:pt x="501" y="239"/>
                    </a:lnTo>
                    <a:lnTo>
                      <a:pt x="507" y="239"/>
                    </a:lnTo>
                    <a:lnTo>
                      <a:pt x="507" y="245"/>
                    </a:lnTo>
                    <a:lnTo>
                      <a:pt x="501" y="245"/>
                    </a:lnTo>
                    <a:close/>
                    <a:moveTo>
                      <a:pt x="501" y="233"/>
                    </a:moveTo>
                    <a:lnTo>
                      <a:pt x="501" y="227"/>
                    </a:lnTo>
                    <a:lnTo>
                      <a:pt x="507" y="227"/>
                    </a:lnTo>
                    <a:lnTo>
                      <a:pt x="507" y="233"/>
                    </a:lnTo>
                    <a:lnTo>
                      <a:pt x="501" y="233"/>
                    </a:lnTo>
                    <a:close/>
                    <a:moveTo>
                      <a:pt x="501" y="221"/>
                    </a:moveTo>
                    <a:lnTo>
                      <a:pt x="501" y="215"/>
                    </a:lnTo>
                    <a:lnTo>
                      <a:pt x="507" y="215"/>
                    </a:lnTo>
                    <a:lnTo>
                      <a:pt x="507" y="221"/>
                    </a:lnTo>
                    <a:lnTo>
                      <a:pt x="501" y="221"/>
                    </a:lnTo>
                    <a:close/>
                    <a:moveTo>
                      <a:pt x="501" y="209"/>
                    </a:moveTo>
                    <a:lnTo>
                      <a:pt x="501" y="203"/>
                    </a:lnTo>
                    <a:lnTo>
                      <a:pt x="507" y="203"/>
                    </a:lnTo>
                    <a:lnTo>
                      <a:pt x="507" y="209"/>
                    </a:lnTo>
                    <a:lnTo>
                      <a:pt x="501" y="209"/>
                    </a:lnTo>
                    <a:close/>
                    <a:moveTo>
                      <a:pt x="501" y="197"/>
                    </a:moveTo>
                    <a:lnTo>
                      <a:pt x="501" y="191"/>
                    </a:lnTo>
                    <a:lnTo>
                      <a:pt x="507" y="191"/>
                    </a:lnTo>
                    <a:lnTo>
                      <a:pt x="507" y="197"/>
                    </a:lnTo>
                    <a:lnTo>
                      <a:pt x="501" y="197"/>
                    </a:lnTo>
                    <a:close/>
                    <a:moveTo>
                      <a:pt x="501" y="185"/>
                    </a:moveTo>
                    <a:lnTo>
                      <a:pt x="501" y="179"/>
                    </a:lnTo>
                    <a:lnTo>
                      <a:pt x="507" y="179"/>
                    </a:lnTo>
                    <a:lnTo>
                      <a:pt x="507" y="185"/>
                    </a:lnTo>
                    <a:lnTo>
                      <a:pt x="501" y="185"/>
                    </a:lnTo>
                    <a:close/>
                    <a:moveTo>
                      <a:pt x="501" y="173"/>
                    </a:moveTo>
                    <a:lnTo>
                      <a:pt x="501" y="167"/>
                    </a:lnTo>
                    <a:lnTo>
                      <a:pt x="507" y="167"/>
                    </a:lnTo>
                    <a:lnTo>
                      <a:pt x="507" y="173"/>
                    </a:lnTo>
                    <a:lnTo>
                      <a:pt x="501" y="173"/>
                    </a:lnTo>
                    <a:close/>
                    <a:moveTo>
                      <a:pt x="501" y="161"/>
                    </a:moveTo>
                    <a:lnTo>
                      <a:pt x="501" y="155"/>
                    </a:lnTo>
                    <a:lnTo>
                      <a:pt x="507" y="155"/>
                    </a:lnTo>
                    <a:lnTo>
                      <a:pt x="507" y="161"/>
                    </a:lnTo>
                    <a:lnTo>
                      <a:pt x="501" y="161"/>
                    </a:lnTo>
                    <a:close/>
                    <a:moveTo>
                      <a:pt x="501" y="149"/>
                    </a:moveTo>
                    <a:lnTo>
                      <a:pt x="501" y="143"/>
                    </a:lnTo>
                    <a:lnTo>
                      <a:pt x="507" y="143"/>
                    </a:lnTo>
                    <a:lnTo>
                      <a:pt x="507" y="149"/>
                    </a:lnTo>
                    <a:lnTo>
                      <a:pt x="501" y="149"/>
                    </a:lnTo>
                    <a:close/>
                    <a:moveTo>
                      <a:pt x="501" y="137"/>
                    </a:moveTo>
                    <a:lnTo>
                      <a:pt x="501" y="131"/>
                    </a:lnTo>
                    <a:lnTo>
                      <a:pt x="507" y="131"/>
                    </a:lnTo>
                    <a:lnTo>
                      <a:pt x="507" y="137"/>
                    </a:lnTo>
                    <a:lnTo>
                      <a:pt x="501" y="137"/>
                    </a:lnTo>
                    <a:close/>
                    <a:moveTo>
                      <a:pt x="501" y="125"/>
                    </a:moveTo>
                    <a:lnTo>
                      <a:pt x="501" y="119"/>
                    </a:lnTo>
                    <a:lnTo>
                      <a:pt x="507" y="119"/>
                    </a:lnTo>
                    <a:lnTo>
                      <a:pt x="507" y="125"/>
                    </a:lnTo>
                    <a:lnTo>
                      <a:pt x="501" y="125"/>
                    </a:lnTo>
                    <a:close/>
                    <a:moveTo>
                      <a:pt x="501" y="113"/>
                    </a:moveTo>
                    <a:lnTo>
                      <a:pt x="501" y="107"/>
                    </a:lnTo>
                    <a:lnTo>
                      <a:pt x="507" y="107"/>
                    </a:lnTo>
                    <a:lnTo>
                      <a:pt x="507" y="113"/>
                    </a:lnTo>
                    <a:lnTo>
                      <a:pt x="501" y="113"/>
                    </a:lnTo>
                    <a:close/>
                    <a:moveTo>
                      <a:pt x="501" y="101"/>
                    </a:moveTo>
                    <a:lnTo>
                      <a:pt x="501" y="95"/>
                    </a:lnTo>
                    <a:lnTo>
                      <a:pt x="507" y="95"/>
                    </a:lnTo>
                    <a:lnTo>
                      <a:pt x="507" y="101"/>
                    </a:lnTo>
                    <a:lnTo>
                      <a:pt x="501" y="101"/>
                    </a:lnTo>
                    <a:close/>
                    <a:moveTo>
                      <a:pt x="501" y="89"/>
                    </a:moveTo>
                    <a:lnTo>
                      <a:pt x="501" y="83"/>
                    </a:lnTo>
                    <a:lnTo>
                      <a:pt x="507" y="83"/>
                    </a:lnTo>
                    <a:lnTo>
                      <a:pt x="507" y="89"/>
                    </a:lnTo>
                    <a:lnTo>
                      <a:pt x="501" y="89"/>
                    </a:lnTo>
                    <a:close/>
                    <a:moveTo>
                      <a:pt x="501" y="77"/>
                    </a:moveTo>
                    <a:lnTo>
                      <a:pt x="501" y="71"/>
                    </a:lnTo>
                    <a:lnTo>
                      <a:pt x="507" y="71"/>
                    </a:lnTo>
                    <a:lnTo>
                      <a:pt x="507" y="77"/>
                    </a:lnTo>
                    <a:lnTo>
                      <a:pt x="501" y="77"/>
                    </a:lnTo>
                    <a:close/>
                    <a:moveTo>
                      <a:pt x="501" y="65"/>
                    </a:moveTo>
                    <a:lnTo>
                      <a:pt x="501" y="59"/>
                    </a:lnTo>
                    <a:lnTo>
                      <a:pt x="507" y="59"/>
                    </a:lnTo>
                    <a:lnTo>
                      <a:pt x="507" y="65"/>
                    </a:lnTo>
                    <a:lnTo>
                      <a:pt x="501" y="65"/>
                    </a:lnTo>
                    <a:close/>
                    <a:moveTo>
                      <a:pt x="501" y="53"/>
                    </a:moveTo>
                    <a:lnTo>
                      <a:pt x="501" y="47"/>
                    </a:lnTo>
                    <a:lnTo>
                      <a:pt x="507" y="47"/>
                    </a:lnTo>
                    <a:lnTo>
                      <a:pt x="507" y="53"/>
                    </a:lnTo>
                    <a:lnTo>
                      <a:pt x="501" y="53"/>
                    </a:lnTo>
                    <a:close/>
                    <a:moveTo>
                      <a:pt x="501" y="41"/>
                    </a:moveTo>
                    <a:lnTo>
                      <a:pt x="501" y="35"/>
                    </a:lnTo>
                    <a:lnTo>
                      <a:pt x="507" y="35"/>
                    </a:lnTo>
                    <a:lnTo>
                      <a:pt x="507" y="41"/>
                    </a:lnTo>
                    <a:lnTo>
                      <a:pt x="501" y="41"/>
                    </a:lnTo>
                    <a:close/>
                    <a:moveTo>
                      <a:pt x="501" y="29"/>
                    </a:moveTo>
                    <a:lnTo>
                      <a:pt x="501" y="23"/>
                    </a:lnTo>
                    <a:lnTo>
                      <a:pt x="507" y="23"/>
                    </a:lnTo>
                    <a:lnTo>
                      <a:pt x="507" y="29"/>
                    </a:lnTo>
                    <a:lnTo>
                      <a:pt x="501" y="29"/>
                    </a:lnTo>
                    <a:close/>
                    <a:moveTo>
                      <a:pt x="501" y="17"/>
                    </a:moveTo>
                    <a:lnTo>
                      <a:pt x="501" y="11"/>
                    </a:lnTo>
                    <a:lnTo>
                      <a:pt x="507" y="11"/>
                    </a:lnTo>
                    <a:lnTo>
                      <a:pt x="507" y="17"/>
                    </a:lnTo>
                    <a:lnTo>
                      <a:pt x="501" y="17"/>
                    </a:lnTo>
                    <a:close/>
                    <a:moveTo>
                      <a:pt x="501" y="5"/>
                    </a:moveTo>
                    <a:lnTo>
                      <a:pt x="501" y="3"/>
                    </a:lnTo>
                    <a:lnTo>
                      <a:pt x="507" y="3"/>
                    </a:lnTo>
                    <a:lnTo>
                      <a:pt x="507" y="5"/>
                    </a:lnTo>
                    <a:lnTo>
                      <a:pt x="501" y="5"/>
                    </a:lnTo>
                    <a:close/>
                  </a:path>
                </a:pathLst>
              </a:custGeom>
              <a:solidFill>
                <a:srgbClr val="C0C0C0"/>
              </a:solidFill>
              <a:ln w="4763" cap="flat">
                <a:solidFill>
                  <a:srgbClr val="666699"/>
                </a:solidFill>
                <a:prstDash val="solid"/>
                <a:bevel/>
                <a:headEnd/>
                <a:tailEnd/>
              </a:ln>
            </p:spPr>
            <p:txBody>
              <a:bodyPr/>
              <a:lstStyle/>
              <a:p>
                <a:endParaRPr lang="fr-CA"/>
              </a:p>
            </p:txBody>
          </p:sp>
        </p:grpSp>
        <p:sp>
          <p:nvSpPr>
            <p:cNvPr id="370744" name="Rectangle 56"/>
            <p:cNvSpPr>
              <a:spLocks noChangeArrowheads="1"/>
            </p:cNvSpPr>
            <p:nvPr/>
          </p:nvSpPr>
          <p:spPr bwMode="auto">
            <a:xfrm>
              <a:off x="3497" y="2038"/>
              <a:ext cx="410" cy="125"/>
            </a:xfrm>
            <a:prstGeom prst="rect">
              <a:avLst/>
            </a:prstGeom>
            <a:noFill/>
            <a:ln w="9525">
              <a:noFill/>
              <a:miter lim="800000"/>
              <a:headEnd/>
              <a:tailEnd/>
            </a:ln>
          </p:spPr>
          <p:txBody>
            <a:bodyPr wrap="none" lIns="0" tIns="0" rIns="0" bIns="0">
              <a:spAutoFit/>
            </a:bodyPr>
            <a:lstStyle/>
            <a:p>
              <a:r>
                <a:rPr lang="fr-FR" sz="1300">
                  <a:solidFill>
                    <a:srgbClr val="FFFFFF"/>
                  </a:solidFill>
                  <a:latin typeface="Times New Roman" pitchFamily="18" charset="0"/>
                </a:rPr>
                <a:t>Locations</a:t>
              </a:r>
              <a:endParaRPr lang="fr-FR"/>
            </a:p>
          </p:txBody>
        </p:sp>
        <p:sp>
          <p:nvSpPr>
            <p:cNvPr id="370745" name="Freeform 57"/>
            <p:cNvSpPr>
              <a:spLocks noEditPoints="1"/>
            </p:cNvSpPr>
            <p:nvPr/>
          </p:nvSpPr>
          <p:spPr bwMode="auto">
            <a:xfrm>
              <a:off x="2550" y="2336"/>
              <a:ext cx="2808" cy="1011"/>
            </a:xfrm>
            <a:custGeom>
              <a:avLst/>
              <a:gdLst/>
              <a:ahLst/>
              <a:cxnLst>
                <a:cxn ang="0">
                  <a:pos x="2676" y="0"/>
                </a:cxn>
                <a:cxn ang="0">
                  <a:pos x="2556" y="24"/>
                </a:cxn>
                <a:cxn ang="0">
                  <a:pos x="2460" y="0"/>
                </a:cxn>
                <a:cxn ang="0">
                  <a:pos x="2292" y="24"/>
                </a:cxn>
                <a:cxn ang="0">
                  <a:pos x="2220" y="24"/>
                </a:cxn>
                <a:cxn ang="0">
                  <a:pos x="2052" y="0"/>
                </a:cxn>
                <a:cxn ang="0">
                  <a:pos x="1932" y="24"/>
                </a:cxn>
                <a:cxn ang="0">
                  <a:pos x="1836" y="0"/>
                </a:cxn>
                <a:cxn ang="0">
                  <a:pos x="1668" y="24"/>
                </a:cxn>
                <a:cxn ang="0">
                  <a:pos x="1596" y="24"/>
                </a:cxn>
                <a:cxn ang="0">
                  <a:pos x="1428" y="0"/>
                </a:cxn>
                <a:cxn ang="0">
                  <a:pos x="1308" y="24"/>
                </a:cxn>
                <a:cxn ang="0">
                  <a:pos x="1212" y="0"/>
                </a:cxn>
                <a:cxn ang="0">
                  <a:pos x="1044" y="24"/>
                </a:cxn>
                <a:cxn ang="0">
                  <a:pos x="972" y="24"/>
                </a:cxn>
                <a:cxn ang="0">
                  <a:pos x="804" y="0"/>
                </a:cxn>
                <a:cxn ang="0">
                  <a:pos x="684" y="24"/>
                </a:cxn>
                <a:cxn ang="0">
                  <a:pos x="588" y="0"/>
                </a:cxn>
                <a:cxn ang="0">
                  <a:pos x="420" y="24"/>
                </a:cxn>
                <a:cxn ang="0">
                  <a:pos x="348" y="24"/>
                </a:cxn>
                <a:cxn ang="0">
                  <a:pos x="180" y="0"/>
                </a:cxn>
                <a:cxn ang="0">
                  <a:pos x="60" y="24"/>
                </a:cxn>
                <a:cxn ang="0">
                  <a:pos x="0" y="60"/>
                </a:cxn>
                <a:cxn ang="0">
                  <a:pos x="24" y="228"/>
                </a:cxn>
                <a:cxn ang="0">
                  <a:pos x="24" y="300"/>
                </a:cxn>
                <a:cxn ang="0">
                  <a:pos x="0" y="468"/>
                </a:cxn>
                <a:cxn ang="0">
                  <a:pos x="24" y="588"/>
                </a:cxn>
                <a:cxn ang="0">
                  <a:pos x="0" y="684"/>
                </a:cxn>
                <a:cxn ang="0">
                  <a:pos x="24" y="852"/>
                </a:cxn>
                <a:cxn ang="0">
                  <a:pos x="24" y="924"/>
                </a:cxn>
                <a:cxn ang="0">
                  <a:pos x="105" y="1011"/>
                </a:cxn>
                <a:cxn ang="0">
                  <a:pos x="225" y="987"/>
                </a:cxn>
                <a:cxn ang="0">
                  <a:pos x="321" y="1011"/>
                </a:cxn>
                <a:cxn ang="0">
                  <a:pos x="489" y="987"/>
                </a:cxn>
                <a:cxn ang="0">
                  <a:pos x="561" y="987"/>
                </a:cxn>
                <a:cxn ang="0">
                  <a:pos x="729" y="1011"/>
                </a:cxn>
                <a:cxn ang="0">
                  <a:pos x="849" y="987"/>
                </a:cxn>
                <a:cxn ang="0">
                  <a:pos x="945" y="1011"/>
                </a:cxn>
                <a:cxn ang="0">
                  <a:pos x="1113" y="987"/>
                </a:cxn>
                <a:cxn ang="0">
                  <a:pos x="1185" y="987"/>
                </a:cxn>
                <a:cxn ang="0">
                  <a:pos x="1353" y="1011"/>
                </a:cxn>
                <a:cxn ang="0">
                  <a:pos x="1473" y="987"/>
                </a:cxn>
                <a:cxn ang="0">
                  <a:pos x="1569" y="1011"/>
                </a:cxn>
                <a:cxn ang="0">
                  <a:pos x="1737" y="987"/>
                </a:cxn>
                <a:cxn ang="0">
                  <a:pos x="1809" y="987"/>
                </a:cxn>
                <a:cxn ang="0">
                  <a:pos x="1977" y="1011"/>
                </a:cxn>
                <a:cxn ang="0">
                  <a:pos x="2097" y="987"/>
                </a:cxn>
                <a:cxn ang="0">
                  <a:pos x="2193" y="1011"/>
                </a:cxn>
                <a:cxn ang="0">
                  <a:pos x="2361" y="987"/>
                </a:cxn>
                <a:cxn ang="0">
                  <a:pos x="2433" y="987"/>
                </a:cxn>
                <a:cxn ang="0">
                  <a:pos x="2601" y="1011"/>
                </a:cxn>
                <a:cxn ang="0">
                  <a:pos x="2721" y="987"/>
                </a:cxn>
                <a:cxn ang="0">
                  <a:pos x="2808" y="978"/>
                </a:cxn>
                <a:cxn ang="0">
                  <a:pos x="2784" y="810"/>
                </a:cxn>
                <a:cxn ang="0">
                  <a:pos x="2784" y="738"/>
                </a:cxn>
                <a:cxn ang="0">
                  <a:pos x="2808" y="570"/>
                </a:cxn>
                <a:cxn ang="0">
                  <a:pos x="2784" y="450"/>
                </a:cxn>
                <a:cxn ang="0">
                  <a:pos x="2808" y="354"/>
                </a:cxn>
                <a:cxn ang="0">
                  <a:pos x="2784" y="186"/>
                </a:cxn>
                <a:cxn ang="0">
                  <a:pos x="2784" y="114"/>
                </a:cxn>
              </a:cxnLst>
              <a:rect l="0" t="0" r="r" b="b"/>
              <a:pathLst>
                <a:path w="2808" h="1011">
                  <a:moveTo>
                    <a:pt x="2796" y="24"/>
                  </a:moveTo>
                  <a:lnTo>
                    <a:pt x="2772" y="24"/>
                  </a:lnTo>
                  <a:lnTo>
                    <a:pt x="2772" y="0"/>
                  </a:lnTo>
                  <a:lnTo>
                    <a:pt x="2796" y="0"/>
                  </a:lnTo>
                  <a:lnTo>
                    <a:pt x="2796" y="24"/>
                  </a:lnTo>
                  <a:close/>
                  <a:moveTo>
                    <a:pt x="2748" y="24"/>
                  </a:moveTo>
                  <a:lnTo>
                    <a:pt x="2724" y="24"/>
                  </a:lnTo>
                  <a:lnTo>
                    <a:pt x="2724" y="0"/>
                  </a:lnTo>
                  <a:lnTo>
                    <a:pt x="2748" y="0"/>
                  </a:lnTo>
                  <a:lnTo>
                    <a:pt x="2748" y="24"/>
                  </a:lnTo>
                  <a:close/>
                  <a:moveTo>
                    <a:pt x="2700" y="24"/>
                  </a:moveTo>
                  <a:lnTo>
                    <a:pt x="2676" y="24"/>
                  </a:lnTo>
                  <a:lnTo>
                    <a:pt x="2676" y="0"/>
                  </a:lnTo>
                  <a:lnTo>
                    <a:pt x="2700" y="0"/>
                  </a:lnTo>
                  <a:lnTo>
                    <a:pt x="2700" y="24"/>
                  </a:lnTo>
                  <a:close/>
                  <a:moveTo>
                    <a:pt x="2652" y="24"/>
                  </a:moveTo>
                  <a:lnTo>
                    <a:pt x="2628" y="24"/>
                  </a:lnTo>
                  <a:lnTo>
                    <a:pt x="2628" y="0"/>
                  </a:lnTo>
                  <a:lnTo>
                    <a:pt x="2652" y="0"/>
                  </a:lnTo>
                  <a:lnTo>
                    <a:pt x="2652" y="24"/>
                  </a:lnTo>
                  <a:close/>
                  <a:moveTo>
                    <a:pt x="2604" y="24"/>
                  </a:moveTo>
                  <a:lnTo>
                    <a:pt x="2580" y="24"/>
                  </a:lnTo>
                  <a:lnTo>
                    <a:pt x="2580" y="0"/>
                  </a:lnTo>
                  <a:lnTo>
                    <a:pt x="2604" y="0"/>
                  </a:lnTo>
                  <a:lnTo>
                    <a:pt x="2604" y="24"/>
                  </a:lnTo>
                  <a:close/>
                  <a:moveTo>
                    <a:pt x="2556" y="24"/>
                  </a:moveTo>
                  <a:lnTo>
                    <a:pt x="2532" y="24"/>
                  </a:lnTo>
                  <a:lnTo>
                    <a:pt x="2532" y="0"/>
                  </a:lnTo>
                  <a:lnTo>
                    <a:pt x="2556" y="0"/>
                  </a:lnTo>
                  <a:lnTo>
                    <a:pt x="2556" y="24"/>
                  </a:lnTo>
                  <a:close/>
                  <a:moveTo>
                    <a:pt x="2508" y="24"/>
                  </a:moveTo>
                  <a:lnTo>
                    <a:pt x="2484" y="24"/>
                  </a:lnTo>
                  <a:lnTo>
                    <a:pt x="2484" y="0"/>
                  </a:lnTo>
                  <a:lnTo>
                    <a:pt x="2508" y="0"/>
                  </a:lnTo>
                  <a:lnTo>
                    <a:pt x="2508" y="24"/>
                  </a:lnTo>
                  <a:close/>
                  <a:moveTo>
                    <a:pt x="2460" y="24"/>
                  </a:moveTo>
                  <a:lnTo>
                    <a:pt x="2436" y="24"/>
                  </a:lnTo>
                  <a:lnTo>
                    <a:pt x="2436" y="0"/>
                  </a:lnTo>
                  <a:lnTo>
                    <a:pt x="2460" y="0"/>
                  </a:lnTo>
                  <a:lnTo>
                    <a:pt x="2460" y="24"/>
                  </a:lnTo>
                  <a:close/>
                  <a:moveTo>
                    <a:pt x="2412" y="24"/>
                  </a:moveTo>
                  <a:lnTo>
                    <a:pt x="2388" y="24"/>
                  </a:lnTo>
                  <a:lnTo>
                    <a:pt x="2388" y="0"/>
                  </a:lnTo>
                  <a:lnTo>
                    <a:pt x="2412" y="0"/>
                  </a:lnTo>
                  <a:lnTo>
                    <a:pt x="2412" y="24"/>
                  </a:lnTo>
                  <a:close/>
                  <a:moveTo>
                    <a:pt x="2364" y="24"/>
                  </a:moveTo>
                  <a:lnTo>
                    <a:pt x="2340" y="24"/>
                  </a:lnTo>
                  <a:lnTo>
                    <a:pt x="2340" y="0"/>
                  </a:lnTo>
                  <a:lnTo>
                    <a:pt x="2364" y="0"/>
                  </a:lnTo>
                  <a:lnTo>
                    <a:pt x="2364" y="24"/>
                  </a:lnTo>
                  <a:close/>
                  <a:moveTo>
                    <a:pt x="2316" y="24"/>
                  </a:moveTo>
                  <a:lnTo>
                    <a:pt x="2292" y="24"/>
                  </a:lnTo>
                  <a:lnTo>
                    <a:pt x="2292" y="0"/>
                  </a:lnTo>
                  <a:lnTo>
                    <a:pt x="2316" y="0"/>
                  </a:lnTo>
                  <a:lnTo>
                    <a:pt x="2316" y="24"/>
                  </a:lnTo>
                  <a:close/>
                  <a:moveTo>
                    <a:pt x="2268" y="24"/>
                  </a:moveTo>
                  <a:lnTo>
                    <a:pt x="2244" y="24"/>
                  </a:lnTo>
                  <a:lnTo>
                    <a:pt x="2244" y="0"/>
                  </a:lnTo>
                  <a:lnTo>
                    <a:pt x="2268" y="0"/>
                  </a:lnTo>
                  <a:lnTo>
                    <a:pt x="2268" y="24"/>
                  </a:lnTo>
                  <a:close/>
                  <a:moveTo>
                    <a:pt x="2220" y="24"/>
                  </a:moveTo>
                  <a:lnTo>
                    <a:pt x="2196" y="24"/>
                  </a:lnTo>
                  <a:lnTo>
                    <a:pt x="2196" y="0"/>
                  </a:lnTo>
                  <a:lnTo>
                    <a:pt x="2220" y="0"/>
                  </a:lnTo>
                  <a:lnTo>
                    <a:pt x="2220" y="24"/>
                  </a:lnTo>
                  <a:close/>
                  <a:moveTo>
                    <a:pt x="2172" y="24"/>
                  </a:moveTo>
                  <a:lnTo>
                    <a:pt x="2148" y="24"/>
                  </a:lnTo>
                  <a:lnTo>
                    <a:pt x="2148" y="0"/>
                  </a:lnTo>
                  <a:lnTo>
                    <a:pt x="2172" y="0"/>
                  </a:lnTo>
                  <a:lnTo>
                    <a:pt x="2172" y="24"/>
                  </a:lnTo>
                  <a:close/>
                  <a:moveTo>
                    <a:pt x="2124" y="24"/>
                  </a:moveTo>
                  <a:lnTo>
                    <a:pt x="2100" y="24"/>
                  </a:lnTo>
                  <a:lnTo>
                    <a:pt x="2100" y="0"/>
                  </a:lnTo>
                  <a:lnTo>
                    <a:pt x="2124" y="0"/>
                  </a:lnTo>
                  <a:lnTo>
                    <a:pt x="2124" y="24"/>
                  </a:lnTo>
                  <a:close/>
                  <a:moveTo>
                    <a:pt x="2076" y="24"/>
                  </a:moveTo>
                  <a:lnTo>
                    <a:pt x="2052" y="24"/>
                  </a:lnTo>
                  <a:lnTo>
                    <a:pt x="2052" y="0"/>
                  </a:lnTo>
                  <a:lnTo>
                    <a:pt x="2076" y="0"/>
                  </a:lnTo>
                  <a:lnTo>
                    <a:pt x="2076" y="24"/>
                  </a:lnTo>
                  <a:close/>
                  <a:moveTo>
                    <a:pt x="2028" y="24"/>
                  </a:moveTo>
                  <a:lnTo>
                    <a:pt x="2004" y="24"/>
                  </a:lnTo>
                  <a:lnTo>
                    <a:pt x="2004" y="0"/>
                  </a:lnTo>
                  <a:lnTo>
                    <a:pt x="2028" y="0"/>
                  </a:lnTo>
                  <a:lnTo>
                    <a:pt x="2028" y="24"/>
                  </a:lnTo>
                  <a:close/>
                  <a:moveTo>
                    <a:pt x="1980" y="24"/>
                  </a:moveTo>
                  <a:lnTo>
                    <a:pt x="1956" y="24"/>
                  </a:lnTo>
                  <a:lnTo>
                    <a:pt x="1956" y="0"/>
                  </a:lnTo>
                  <a:lnTo>
                    <a:pt x="1980" y="0"/>
                  </a:lnTo>
                  <a:lnTo>
                    <a:pt x="1980" y="24"/>
                  </a:lnTo>
                  <a:close/>
                  <a:moveTo>
                    <a:pt x="1932" y="24"/>
                  </a:moveTo>
                  <a:lnTo>
                    <a:pt x="1908" y="24"/>
                  </a:lnTo>
                  <a:lnTo>
                    <a:pt x="1908" y="0"/>
                  </a:lnTo>
                  <a:lnTo>
                    <a:pt x="1932" y="0"/>
                  </a:lnTo>
                  <a:lnTo>
                    <a:pt x="1932" y="24"/>
                  </a:lnTo>
                  <a:close/>
                  <a:moveTo>
                    <a:pt x="1884" y="24"/>
                  </a:moveTo>
                  <a:lnTo>
                    <a:pt x="1860" y="24"/>
                  </a:lnTo>
                  <a:lnTo>
                    <a:pt x="1860" y="0"/>
                  </a:lnTo>
                  <a:lnTo>
                    <a:pt x="1884" y="0"/>
                  </a:lnTo>
                  <a:lnTo>
                    <a:pt x="1884" y="24"/>
                  </a:lnTo>
                  <a:close/>
                  <a:moveTo>
                    <a:pt x="1836" y="24"/>
                  </a:moveTo>
                  <a:lnTo>
                    <a:pt x="1812" y="24"/>
                  </a:lnTo>
                  <a:lnTo>
                    <a:pt x="1812" y="0"/>
                  </a:lnTo>
                  <a:lnTo>
                    <a:pt x="1836" y="0"/>
                  </a:lnTo>
                  <a:lnTo>
                    <a:pt x="1836" y="24"/>
                  </a:lnTo>
                  <a:close/>
                  <a:moveTo>
                    <a:pt x="1788" y="24"/>
                  </a:moveTo>
                  <a:lnTo>
                    <a:pt x="1764" y="24"/>
                  </a:lnTo>
                  <a:lnTo>
                    <a:pt x="1764" y="0"/>
                  </a:lnTo>
                  <a:lnTo>
                    <a:pt x="1788" y="0"/>
                  </a:lnTo>
                  <a:lnTo>
                    <a:pt x="1788" y="24"/>
                  </a:lnTo>
                  <a:close/>
                  <a:moveTo>
                    <a:pt x="1740" y="24"/>
                  </a:moveTo>
                  <a:lnTo>
                    <a:pt x="1716" y="24"/>
                  </a:lnTo>
                  <a:lnTo>
                    <a:pt x="1716" y="0"/>
                  </a:lnTo>
                  <a:lnTo>
                    <a:pt x="1740" y="0"/>
                  </a:lnTo>
                  <a:lnTo>
                    <a:pt x="1740" y="24"/>
                  </a:lnTo>
                  <a:close/>
                  <a:moveTo>
                    <a:pt x="1692" y="24"/>
                  </a:moveTo>
                  <a:lnTo>
                    <a:pt x="1668" y="24"/>
                  </a:lnTo>
                  <a:lnTo>
                    <a:pt x="1668" y="0"/>
                  </a:lnTo>
                  <a:lnTo>
                    <a:pt x="1692" y="0"/>
                  </a:lnTo>
                  <a:lnTo>
                    <a:pt x="1692" y="24"/>
                  </a:lnTo>
                  <a:close/>
                  <a:moveTo>
                    <a:pt x="1644" y="24"/>
                  </a:moveTo>
                  <a:lnTo>
                    <a:pt x="1620" y="24"/>
                  </a:lnTo>
                  <a:lnTo>
                    <a:pt x="1620" y="0"/>
                  </a:lnTo>
                  <a:lnTo>
                    <a:pt x="1644" y="0"/>
                  </a:lnTo>
                  <a:lnTo>
                    <a:pt x="1644" y="24"/>
                  </a:lnTo>
                  <a:close/>
                  <a:moveTo>
                    <a:pt x="1596" y="24"/>
                  </a:moveTo>
                  <a:lnTo>
                    <a:pt x="1572" y="24"/>
                  </a:lnTo>
                  <a:lnTo>
                    <a:pt x="1572" y="0"/>
                  </a:lnTo>
                  <a:lnTo>
                    <a:pt x="1596" y="0"/>
                  </a:lnTo>
                  <a:lnTo>
                    <a:pt x="1596" y="24"/>
                  </a:lnTo>
                  <a:close/>
                  <a:moveTo>
                    <a:pt x="1548" y="24"/>
                  </a:moveTo>
                  <a:lnTo>
                    <a:pt x="1524" y="24"/>
                  </a:lnTo>
                  <a:lnTo>
                    <a:pt x="1524" y="0"/>
                  </a:lnTo>
                  <a:lnTo>
                    <a:pt x="1548" y="0"/>
                  </a:lnTo>
                  <a:lnTo>
                    <a:pt x="1548" y="24"/>
                  </a:lnTo>
                  <a:close/>
                  <a:moveTo>
                    <a:pt x="1500" y="24"/>
                  </a:moveTo>
                  <a:lnTo>
                    <a:pt x="1476" y="24"/>
                  </a:lnTo>
                  <a:lnTo>
                    <a:pt x="1476" y="0"/>
                  </a:lnTo>
                  <a:lnTo>
                    <a:pt x="1500" y="0"/>
                  </a:lnTo>
                  <a:lnTo>
                    <a:pt x="1500" y="24"/>
                  </a:lnTo>
                  <a:close/>
                  <a:moveTo>
                    <a:pt x="1452" y="24"/>
                  </a:moveTo>
                  <a:lnTo>
                    <a:pt x="1428" y="24"/>
                  </a:lnTo>
                  <a:lnTo>
                    <a:pt x="1428" y="0"/>
                  </a:lnTo>
                  <a:lnTo>
                    <a:pt x="1452" y="0"/>
                  </a:lnTo>
                  <a:lnTo>
                    <a:pt x="1452" y="24"/>
                  </a:lnTo>
                  <a:close/>
                  <a:moveTo>
                    <a:pt x="1404" y="24"/>
                  </a:moveTo>
                  <a:lnTo>
                    <a:pt x="1380" y="24"/>
                  </a:lnTo>
                  <a:lnTo>
                    <a:pt x="1380" y="0"/>
                  </a:lnTo>
                  <a:lnTo>
                    <a:pt x="1404" y="0"/>
                  </a:lnTo>
                  <a:lnTo>
                    <a:pt x="1404" y="24"/>
                  </a:lnTo>
                  <a:close/>
                  <a:moveTo>
                    <a:pt x="1356" y="24"/>
                  </a:moveTo>
                  <a:lnTo>
                    <a:pt x="1332" y="24"/>
                  </a:lnTo>
                  <a:lnTo>
                    <a:pt x="1332" y="0"/>
                  </a:lnTo>
                  <a:lnTo>
                    <a:pt x="1356" y="0"/>
                  </a:lnTo>
                  <a:lnTo>
                    <a:pt x="1356" y="24"/>
                  </a:lnTo>
                  <a:close/>
                  <a:moveTo>
                    <a:pt x="1308" y="24"/>
                  </a:moveTo>
                  <a:lnTo>
                    <a:pt x="1284" y="24"/>
                  </a:lnTo>
                  <a:lnTo>
                    <a:pt x="1284" y="0"/>
                  </a:lnTo>
                  <a:lnTo>
                    <a:pt x="1308" y="0"/>
                  </a:lnTo>
                  <a:lnTo>
                    <a:pt x="1308" y="24"/>
                  </a:lnTo>
                  <a:close/>
                  <a:moveTo>
                    <a:pt x="1260" y="24"/>
                  </a:moveTo>
                  <a:lnTo>
                    <a:pt x="1236" y="24"/>
                  </a:lnTo>
                  <a:lnTo>
                    <a:pt x="1236" y="0"/>
                  </a:lnTo>
                  <a:lnTo>
                    <a:pt x="1260" y="0"/>
                  </a:lnTo>
                  <a:lnTo>
                    <a:pt x="1260" y="24"/>
                  </a:lnTo>
                  <a:close/>
                  <a:moveTo>
                    <a:pt x="1212" y="24"/>
                  </a:moveTo>
                  <a:lnTo>
                    <a:pt x="1188" y="24"/>
                  </a:lnTo>
                  <a:lnTo>
                    <a:pt x="1188" y="0"/>
                  </a:lnTo>
                  <a:lnTo>
                    <a:pt x="1212" y="0"/>
                  </a:lnTo>
                  <a:lnTo>
                    <a:pt x="1212" y="24"/>
                  </a:lnTo>
                  <a:close/>
                  <a:moveTo>
                    <a:pt x="1164" y="24"/>
                  </a:moveTo>
                  <a:lnTo>
                    <a:pt x="1140" y="24"/>
                  </a:lnTo>
                  <a:lnTo>
                    <a:pt x="1140" y="0"/>
                  </a:lnTo>
                  <a:lnTo>
                    <a:pt x="1164" y="0"/>
                  </a:lnTo>
                  <a:lnTo>
                    <a:pt x="1164" y="24"/>
                  </a:lnTo>
                  <a:close/>
                  <a:moveTo>
                    <a:pt x="1116" y="24"/>
                  </a:moveTo>
                  <a:lnTo>
                    <a:pt x="1092" y="24"/>
                  </a:lnTo>
                  <a:lnTo>
                    <a:pt x="1092" y="0"/>
                  </a:lnTo>
                  <a:lnTo>
                    <a:pt x="1116" y="0"/>
                  </a:lnTo>
                  <a:lnTo>
                    <a:pt x="1116" y="24"/>
                  </a:lnTo>
                  <a:close/>
                  <a:moveTo>
                    <a:pt x="1068" y="24"/>
                  </a:moveTo>
                  <a:lnTo>
                    <a:pt x="1044" y="24"/>
                  </a:lnTo>
                  <a:lnTo>
                    <a:pt x="1044" y="0"/>
                  </a:lnTo>
                  <a:lnTo>
                    <a:pt x="1068" y="0"/>
                  </a:lnTo>
                  <a:lnTo>
                    <a:pt x="1068" y="24"/>
                  </a:lnTo>
                  <a:close/>
                  <a:moveTo>
                    <a:pt x="1020" y="24"/>
                  </a:moveTo>
                  <a:lnTo>
                    <a:pt x="996" y="24"/>
                  </a:lnTo>
                  <a:lnTo>
                    <a:pt x="996" y="0"/>
                  </a:lnTo>
                  <a:lnTo>
                    <a:pt x="1020" y="0"/>
                  </a:lnTo>
                  <a:lnTo>
                    <a:pt x="1020" y="24"/>
                  </a:lnTo>
                  <a:close/>
                  <a:moveTo>
                    <a:pt x="972" y="24"/>
                  </a:moveTo>
                  <a:lnTo>
                    <a:pt x="948" y="24"/>
                  </a:lnTo>
                  <a:lnTo>
                    <a:pt x="948" y="0"/>
                  </a:lnTo>
                  <a:lnTo>
                    <a:pt x="972" y="0"/>
                  </a:lnTo>
                  <a:lnTo>
                    <a:pt x="972" y="24"/>
                  </a:lnTo>
                  <a:close/>
                  <a:moveTo>
                    <a:pt x="924" y="24"/>
                  </a:moveTo>
                  <a:lnTo>
                    <a:pt x="900" y="24"/>
                  </a:lnTo>
                  <a:lnTo>
                    <a:pt x="900" y="0"/>
                  </a:lnTo>
                  <a:lnTo>
                    <a:pt x="924" y="0"/>
                  </a:lnTo>
                  <a:lnTo>
                    <a:pt x="924" y="24"/>
                  </a:lnTo>
                  <a:close/>
                  <a:moveTo>
                    <a:pt x="876" y="24"/>
                  </a:moveTo>
                  <a:lnTo>
                    <a:pt x="852" y="24"/>
                  </a:lnTo>
                  <a:lnTo>
                    <a:pt x="852" y="0"/>
                  </a:lnTo>
                  <a:lnTo>
                    <a:pt x="876" y="0"/>
                  </a:lnTo>
                  <a:lnTo>
                    <a:pt x="876" y="24"/>
                  </a:lnTo>
                  <a:close/>
                  <a:moveTo>
                    <a:pt x="828" y="24"/>
                  </a:moveTo>
                  <a:lnTo>
                    <a:pt x="804" y="24"/>
                  </a:lnTo>
                  <a:lnTo>
                    <a:pt x="804" y="0"/>
                  </a:lnTo>
                  <a:lnTo>
                    <a:pt x="828" y="0"/>
                  </a:lnTo>
                  <a:lnTo>
                    <a:pt x="828" y="24"/>
                  </a:lnTo>
                  <a:close/>
                  <a:moveTo>
                    <a:pt x="780" y="24"/>
                  </a:moveTo>
                  <a:lnTo>
                    <a:pt x="756" y="24"/>
                  </a:lnTo>
                  <a:lnTo>
                    <a:pt x="756" y="0"/>
                  </a:lnTo>
                  <a:lnTo>
                    <a:pt x="780" y="0"/>
                  </a:lnTo>
                  <a:lnTo>
                    <a:pt x="780" y="24"/>
                  </a:lnTo>
                  <a:close/>
                  <a:moveTo>
                    <a:pt x="732" y="24"/>
                  </a:moveTo>
                  <a:lnTo>
                    <a:pt x="708" y="24"/>
                  </a:lnTo>
                  <a:lnTo>
                    <a:pt x="708" y="0"/>
                  </a:lnTo>
                  <a:lnTo>
                    <a:pt x="732" y="0"/>
                  </a:lnTo>
                  <a:lnTo>
                    <a:pt x="732" y="24"/>
                  </a:lnTo>
                  <a:close/>
                  <a:moveTo>
                    <a:pt x="684" y="24"/>
                  </a:moveTo>
                  <a:lnTo>
                    <a:pt x="660" y="24"/>
                  </a:lnTo>
                  <a:lnTo>
                    <a:pt x="660" y="0"/>
                  </a:lnTo>
                  <a:lnTo>
                    <a:pt x="684" y="0"/>
                  </a:lnTo>
                  <a:lnTo>
                    <a:pt x="684" y="24"/>
                  </a:lnTo>
                  <a:close/>
                  <a:moveTo>
                    <a:pt x="636" y="24"/>
                  </a:moveTo>
                  <a:lnTo>
                    <a:pt x="612" y="24"/>
                  </a:lnTo>
                  <a:lnTo>
                    <a:pt x="612" y="0"/>
                  </a:lnTo>
                  <a:lnTo>
                    <a:pt x="636" y="0"/>
                  </a:lnTo>
                  <a:lnTo>
                    <a:pt x="636" y="24"/>
                  </a:lnTo>
                  <a:close/>
                  <a:moveTo>
                    <a:pt x="588" y="24"/>
                  </a:moveTo>
                  <a:lnTo>
                    <a:pt x="564" y="24"/>
                  </a:lnTo>
                  <a:lnTo>
                    <a:pt x="564" y="0"/>
                  </a:lnTo>
                  <a:lnTo>
                    <a:pt x="588" y="0"/>
                  </a:lnTo>
                  <a:lnTo>
                    <a:pt x="588" y="24"/>
                  </a:lnTo>
                  <a:close/>
                  <a:moveTo>
                    <a:pt x="540" y="24"/>
                  </a:moveTo>
                  <a:lnTo>
                    <a:pt x="516" y="24"/>
                  </a:lnTo>
                  <a:lnTo>
                    <a:pt x="516" y="0"/>
                  </a:lnTo>
                  <a:lnTo>
                    <a:pt x="540" y="0"/>
                  </a:lnTo>
                  <a:lnTo>
                    <a:pt x="540" y="24"/>
                  </a:lnTo>
                  <a:close/>
                  <a:moveTo>
                    <a:pt x="492" y="24"/>
                  </a:moveTo>
                  <a:lnTo>
                    <a:pt x="468" y="24"/>
                  </a:lnTo>
                  <a:lnTo>
                    <a:pt x="468" y="0"/>
                  </a:lnTo>
                  <a:lnTo>
                    <a:pt x="492" y="0"/>
                  </a:lnTo>
                  <a:lnTo>
                    <a:pt x="492" y="24"/>
                  </a:lnTo>
                  <a:close/>
                  <a:moveTo>
                    <a:pt x="444" y="24"/>
                  </a:moveTo>
                  <a:lnTo>
                    <a:pt x="420" y="24"/>
                  </a:lnTo>
                  <a:lnTo>
                    <a:pt x="420" y="0"/>
                  </a:lnTo>
                  <a:lnTo>
                    <a:pt x="444" y="0"/>
                  </a:lnTo>
                  <a:lnTo>
                    <a:pt x="444" y="24"/>
                  </a:lnTo>
                  <a:close/>
                  <a:moveTo>
                    <a:pt x="396" y="24"/>
                  </a:moveTo>
                  <a:lnTo>
                    <a:pt x="372" y="24"/>
                  </a:lnTo>
                  <a:lnTo>
                    <a:pt x="372" y="0"/>
                  </a:lnTo>
                  <a:lnTo>
                    <a:pt x="396" y="0"/>
                  </a:lnTo>
                  <a:lnTo>
                    <a:pt x="396" y="24"/>
                  </a:lnTo>
                  <a:close/>
                  <a:moveTo>
                    <a:pt x="348" y="24"/>
                  </a:moveTo>
                  <a:lnTo>
                    <a:pt x="324" y="24"/>
                  </a:lnTo>
                  <a:lnTo>
                    <a:pt x="324" y="0"/>
                  </a:lnTo>
                  <a:lnTo>
                    <a:pt x="348" y="0"/>
                  </a:lnTo>
                  <a:lnTo>
                    <a:pt x="348" y="24"/>
                  </a:lnTo>
                  <a:close/>
                  <a:moveTo>
                    <a:pt x="300" y="24"/>
                  </a:moveTo>
                  <a:lnTo>
                    <a:pt x="276" y="24"/>
                  </a:lnTo>
                  <a:lnTo>
                    <a:pt x="276" y="0"/>
                  </a:lnTo>
                  <a:lnTo>
                    <a:pt x="300" y="0"/>
                  </a:lnTo>
                  <a:lnTo>
                    <a:pt x="300" y="24"/>
                  </a:lnTo>
                  <a:close/>
                  <a:moveTo>
                    <a:pt x="252" y="24"/>
                  </a:moveTo>
                  <a:lnTo>
                    <a:pt x="228" y="24"/>
                  </a:lnTo>
                  <a:lnTo>
                    <a:pt x="228" y="0"/>
                  </a:lnTo>
                  <a:lnTo>
                    <a:pt x="252" y="0"/>
                  </a:lnTo>
                  <a:lnTo>
                    <a:pt x="252" y="24"/>
                  </a:lnTo>
                  <a:close/>
                  <a:moveTo>
                    <a:pt x="204" y="24"/>
                  </a:moveTo>
                  <a:lnTo>
                    <a:pt x="180" y="24"/>
                  </a:lnTo>
                  <a:lnTo>
                    <a:pt x="180" y="0"/>
                  </a:lnTo>
                  <a:lnTo>
                    <a:pt x="204" y="0"/>
                  </a:lnTo>
                  <a:lnTo>
                    <a:pt x="204" y="24"/>
                  </a:lnTo>
                  <a:close/>
                  <a:moveTo>
                    <a:pt x="156" y="24"/>
                  </a:moveTo>
                  <a:lnTo>
                    <a:pt x="132" y="24"/>
                  </a:lnTo>
                  <a:lnTo>
                    <a:pt x="132" y="0"/>
                  </a:lnTo>
                  <a:lnTo>
                    <a:pt x="156" y="0"/>
                  </a:lnTo>
                  <a:lnTo>
                    <a:pt x="156" y="24"/>
                  </a:lnTo>
                  <a:close/>
                  <a:moveTo>
                    <a:pt x="108" y="24"/>
                  </a:moveTo>
                  <a:lnTo>
                    <a:pt x="84" y="24"/>
                  </a:lnTo>
                  <a:lnTo>
                    <a:pt x="84" y="0"/>
                  </a:lnTo>
                  <a:lnTo>
                    <a:pt x="108" y="0"/>
                  </a:lnTo>
                  <a:lnTo>
                    <a:pt x="108" y="24"/>
                  </a:lnTo>
                  <a:close/>
                  <a:moveTo>
                    <a:pt x="60" y="24"/>
                  </a:moveTo>
                  <a:lnTo>
                    <a:pt x="36" y="24"/>
                  </a:lnTo>
                  <a:lnTo>
                    <a:pt x="36" y="0"/>
                  </a:lnTo>
                  <a:lnTo>
                    <a:pt x="60" y="0"/>
                  </a:lnTo>
                  <a:lnTo>
                    <a:pt x="60" y="24"/>
                  </a:lnTo>
                  <a:close/>
                  <a:moveTo>
                    <a:pt x="24" y="12"/>
                  </a:moveTo>
                  <a:lnTo>
                    <a:pt x="24" y="36"/>
                  </a:lnTo>
                  <a:lnTo>
                    <a:pt x="0" y="36"/>
                  </a:lnTo>
                  <a:lnTo>
                    <a:pt x="0" y="12"/>
                  </a:lnTo>
                  <a:lnTo>
                    <a:pt x="24" y="12"/>
                  </a:lnTo>
                  <a:close/>
                  <a:moveTo>
                    <a:pt x="24" y="60"/>
                  </a:moveTo>
                  <a:lnTo>
                    <a:pt x="24" y="84"/>
                  </a:lnTo>
                  <a:lnTo>
                    <a:pt x="0" y="84"/>
                  </a:lnTo>
                  <a:lnTo>
                    <a:pt x="0" y="60"/>
                  </a:lnTo>
                  <a:lnTo>
                    <a:pt x="24" y="60"/>
                  </a:lnTo>
                  <a:close/>
                  <a:moveTo>
                    <a:pt x="24" y="108"/>
                  </a:moveTo>
                  <a:lnTo>
                    <a:pt x="24" y="132"/>
                  </a:lnTo>
                  <a:lnTo>
                    <a:pt x="0" y="132"/>
                  </a:lnTo>
                  <a:lnTo>
                    <a:pt x="0" y="108"/>
                  </a:lnTo>
                  <a:lnTo>
                    <a:pt x="24" y="108"/>
                  </a:lnTo>
                  <a:close/>
                  <a:moveTo>
                    <a:pt x="24" y="156"/>
                  </a:moveTo>
                  <a:lnTo>
                    <a:pt x="24" y="180"/>
                  </a:lnTo>
                  <a:lnTo>
                    <a:pt x="0" y="180"/>
                  </a:lnTo>
                  <a:lnTo>
                    <a:pt x="0" y="156"/>
                  </a:lnTo>
                  <a:lnTo>
                    <a:pt x="24" y="156"/>
                  </a:lnTo>
                  <a:close/>
                  <a:moveTo>
                    <a:pt x="24" y="204"/>
                  </a:moveTo>
                  <a:lnTo>
                    <a:pt x="24" y="228"/>
                  </a:lnTo>
                  <a:lnTo>
                    <a:pt x="0" y="228"/>
                  </a:lnTo>
                  <a:lnTo>
                    <a:pt x="0" y="204"/>
                  </a:lnTo>
                  <a:lnTo>
                    <a:pt x="24" y="204"/>
                  </a:lnTo>
                  <a:close/>
                  <a:moveTo>
                    <a:pt x="24" y="252"/>
                  </a:moveTo>
                  <a:lnTo>
                    <a:pt x="24" y="276"/>
                  </a:lnTo>
                  <a:lnTo>
                    <a:pt x="0" y="276"/>
                  </a:lnTo>
                  <a:lnTo>
                    <a:pt x="0" y="252"/>
                  </a:lnTo>
                  <a:lnTo>
                    <a:pt x="24" y="252"/>
                  </a:lnTo>
                  <a:close/>
                  <a:moveTo>
                    <a:pt x="24" y="300"/>
                  </a:moveTo>
                  <a:lnTo>
                    <a:pt x="24" y="324"/>
                  </a:lnTo>
                  <a:lnTo>
                    <a:pt x="0" y="324"/>
                  </a:lnTo>
                  <a:lnTo>
                    <a:pt x="0" y="300"/>
                  </a:lnTo>
                  <a:lnTo>
                    <a:pt x="24" y="300"/>
                  </a:lnTo>
                  <a:close/>
                  <a:moveTo>
                    <a:pt x="24" y="348"/>
                  </a:moveTo>
                  <a:lnTo>
                    <a:pt x="24" y="372"/>
                  </a:lnTo>
                  <a:lnTo>
                    <a:pt x="0" y="372"/>
                  </a:lnTo>
                  <a:lnTo>
                    <a:pt x="0" y="348"/>
                  </a:lnTo>
                  <a:lnTo>
                    <a:pt x="24" y="348"/>
                  </a:lnTo>
                  <a:close/>
                  <a:moveTo>
                    <a:pt x="24" y="396"/>
                  </a:moveTo>
                  <a:lnTo>
                    <a:pt x="24" y="420"/>
                  </a:lnTo>
                  <a:lnTo>
                    <a:pt x="0" y="420"/>
                  </a:lnTo>
                  <a:lnTo>
                    <a:pt x="0" y="396"/>
                  </a:lnTo>
                  <a:lnTo>
                    <a:pt x="24" y="396"/>
                  </a:lnTo>
                  <a:close/>
                  <a:moveTo>
                    <a:pt x="24" y="444"/>
                  </a:moveTo>
                  <a:lnTo>
                    <a:pt x="24" y="468"/>
                  </a:lnTo>
                  <a:lnTo>
                    <a:pt x="0" y="468"/>
                  </a:lnTo>
                  <a:lnTo>
                    <a:pt x="0" y="444"/>
                  </a:lnTo>
                  <a:lnTo>
                    <a:pt x="24" y="444"/>
                  </a:lnTo>
                  <a:close/>
                  <a:moveTo>
                    <a:pt x="24" y="492"/>
                  </a:moveTo>
                  <a:lnTo>
                    <a:pt x="24" y="516"/>
                  </a:lnTo>
                  <a:lnTo>
                    <a:pt x="0" y="516"/>
                  </a:lnTo>
                  <a:lnTo>
                    <a:pt x="0" y="492"/>
                  </a:lnTo>
                  <a:lnTo>
                    <a:pt x="24" y="492"/>
                  </a:lnTo>
                  <a:close/>
                  <a:moveTo>
                    <a:pt x="24" y="540"/>
                  </a:moveTo>
                  <a:lnTo>
                    <a:pt x="24" y="564"/>
                  </a:lnTo>
                  <a:lnTo>
                    <a:pt x="0" y="564"/>
                  </a:lnTo>
                  <a:lnTo>
                    <a:pt x="0" y="540"/>
                  </a:lnTo>
                  <a:lnTo>
                    <a:pt x="24" y="540"/>
                  </a:lnTo>
                  <a:close/>
                  <a:moveTo>
                    <a:pt x="24" y="588"/>
                  </a:moveTo>
                  <a:lnTo>
                    <a:pt x="24" y="612"/>
                  </a:lnTo>
                  <a:lnTo>
                    <a:pt x="0" y="612"/>
                  </a:lnTo>
                  <a:lnTo>
                    <a:pt x="0" y="588"/>
                  </a:lnTo>
                  <a:lnTo>
                    <a:pt x="24" y="588"/>
                  </a:lnTo>
                  <a:close/>
                  <a:moveTo>
                    <a:pt x="24" y="636"/>
                  </a:moveTo>
                  <a:lnTo>
                    <a:pt x="24" y="660"/>
                  </a:lnTo>
                  <a:lnTo>
                    <a:pt x="0" y="660"/>
                  </a:lnTo>
                  <a:lnTo>
                    <a:pt x="0" y="636"/>
                  </a:lnTo>
                  <a:lnTo>
                    <a:pt x="24" y="636"/>
                  </a:lnTo>
                  <a:close/>
                  <a:moveTo>
                    <a:pt x="24" y="684"/>
                  </a:moveTo>
                  <a:lnTo>
                    <a:pt x="24" y="708"/>
                  </a:lnTo>
                  <a:lnTo>
                    <a:pt x="0" y="708"/>
                  </a:lnTo>
                  <a:lnTo>
                    <a:pt x="0" y="684"/>
                  </a:lnTo>
                  <a:lnTo>
                    <a:pt x="24" y="684"/>
                  </a:lnTo>
                  <a:close/>
                  <a:moveTo>
                    <a:pt x="24" y="732"/>
                  </a:moveTo>
                  <a:lnTo>
                    <a:pt x="24" y="756"/>
                  </a:lnTo>
                  <a:lnTo>
                    <a:pt x="0" y="756"/>
                  </a:lnTo>
                  <a:lnTo>
                    <a:pt x="0" y="732"/>
                  </a:lnTo>
                  <a:lnTo>
                    <a:pt x="24" y="732"/>
                  </a:lnTo>
                  <a:close/>
                  <a:moveTo>
                    <a:pt x="24" y="780"/>
                  </a:moveTo>
                  <a:lnTo>
                    <a:pt x="24" y="804"/>
                  </a:lnTo>
                  <a:lnTo>
                    <a:pt x="0" y="804"/>
                  </a:lnTo>
                  <a:lnTo>
                    <a:pt x="0" y="780"/>
                  </a:lnTo>
                  <a:lnTo>
                    <a:pt x="24" y="780"/>
                  </a:lnTo>
                  <a:close/>
                  <a:moveTo>
                    <a:pt x="24" y="828"/>
                  </a:moveTo>
                  <a:lnTo>
                    <a:pt x="24" y="852"/>
                  </a:lnTo>
                  <a:lnTo>
                    <a:pt x="0" y="852"/>
                  </a:lnTo>
                  <a:lnTo>
                    <a:pt x="0" y="828"/>
                  </a:lnTo>
                  <a:lnTo>
                    <a:pt x="24" y="828"/>
                  </a:lnTo>
                  <a:close/>
                  <a:moveTo>
                    <a:pt x="24" y="876"/>
                  </a:moveTo>
                  <a:lnTo>
                    <a:pt x="24" y="900"/>
                  </a:lnTo>
                  <a:lnTo>
                    <a:pt x="0" y="900"/>
                  </a:lnTo>
                  <a:lnTo>
                    <a:pt x="0" y="876"/>
                  </a:lnTo>
                  <a:lnTo>
                    <a:pt x="24" y="876"/>
                  </a:lnTo>
                  <a:close/>
                  <a:moveTo>
                    <a:pt x="24" y="924"/>
                  </a:moveTo>
                  <a:lnTo>
                    <a:pt x="24" y="948"/>
                  </a:lnTo>
                  <a:lnTo>
                    <a:pt x="0" y="948"/>
                  </a:lnTo>
                  <a:lnTo>
                    <a:pt x="0" y="924"/>
                  </a:lnTo>
                  <a:lnTo>
                    <a:pt x="24" y="924"/>
                  </a:lnTo>
                  <a:close/>
                  <a:moveTo>
                    <a:pt x="24" y="972"/>
                  </a:moveTo>
                  <a:lnTo>
                    <a:pt x="24" y="996"/>
                  </a:lnTo>
                  <a:lnTo>
                    <a:pt x="0" y="996"/>
                  </a:lnTo>
                  <a:lnTo>
                    <a:pt x="0" y="972"/>
                  </a:lnTo>
                  <a:lnTo>
                    <a:pt x="24" y="972"/>
                  </a:lnTo>
                  <a:close/>
                  <a:moveTo>
                    <a:pt x="33" y="987"/>
                  </a:moveTo>
                  <a:lnTo>
                    <a:pt x="57" y="987"/>
                  </a:lnTo>
                  <a:lnTo>
                    <a:pt x="57" y="1011"/>
                  </a:lnTo>
                  <a:lnTo>
                    <a:pt x="33" y="1011"/>
                  </a:lnTo>
                  <a:lnTo>
                    <a:pt x="33" y="987"/>
                  </a:lnTo>
                  <a:close/>
                  <a:moveTo>
                    <a:pt x="81" y="987"/>
                  </a:moveTo>
                  <a:lnTo>
                    <a:pt x="105" y="987"/>
                  </a:lnTo>
                  <a:lnTo>
                    <a:pt x="105" y="1011"/>
                  </a:lnTo>
                  <a:lnTo>
                    <a:pt x="81" y="1011"/>
                  </a:lnTo>
                  <a:lnTo>
                    <a:pt x="81" y="987"/>
                  </a:lnTo>
                  <a:close/>
                  <a:moveTo>
                    <a:pt x="129" y="987"/>
                  </a:moveTo>
                  <a:lnTo>
                    <a:pt x="153" y="987"/>
                  </a:lnTo>
                  <a:lnTo>
                    <a:pt x="153" y="1011"/>
                  </a:lnTo>
                  <a:lnTo>
                    <a:pt x="129" y="1011"/>
                  </a:lnTo>
                  <a:lnTo>
                    <a:pt x="129" y="987"/>
                  </a:lnTo>
                  <a:close/>
                  <a:moveTo>
                    <a:pt x="177" y="987"/>
                  </a:moveTo>
                  <a:lnTo>
                    <a:pt x="201" y="987"/>
                  </a:lnTo>
                  <a:lnTo>
                    <a:pt x="201" y="1011"/>
                  </a:lnTo>
                  <a:lnTo>
                    <a:pt x="177" y="1011"/>
                  </a:lnTo>
                  <a:lnTo>
                    <a:pt x="177" y="987"/>
                  </a:lnTo>
                  <a:close/>
                  <a:moveTo>
                    <a:pt x="225" y="987"/>
                  </a:moveTo>
                  <a:lnTo>
                    <a:pt x="249" y="987"/>
                  </a:lnTo>
                  <a:lnTo>
                    <a:pt x="249" y="1011"/>
                  </a:lnTo>
                  <a:lnTo>
                    <a:pt x="225" y="1011"/>
                  </a:lnTo>
                  <a:lnTo>
                    <a:pt x="225" y="987"/>
                  </a:lnTo>
                  <a:close/>
                  <a:moveTo>
                    <a:pt x="273" y="987"/>
                  </a:moveTo>
                  <a:lnTo>
                    <a:pt x="297" y="987"/>
                  </a:lnTo>
                  <a:lnTo>
                    <a:pt x="297" y="1011"/>
                  </a:lnTo>
                  <a:lnTo>
                    <a:pt x="273" y="1011"/>
                  </a:lnTo>
                  <a:lnTo>
                    <a:pt x="273" y="987"/>
                  </a:lnTo>
                  <a:close/>
                  <a:moveTo>
                    <a:pt x="321" y="987"/>
                  </a:moveTo>
                  <a:lnTo>
                    <a:pt x="345" y="987"/>
                  </a:lnTo>
                  <a:lnTo>
                    <a:pt x="345" y="1011"/>
                  </a:lnTo>
                  <a:lnTo>
                    <a:pt x="321" y="1011"/>
                  </a:lnTo>
                  <a:lnTo>
                    <a:pt x="321" y="987"/>
                  </a:lnTo>
                  <a:close/>
                  <a:moveTo>
                    <a:pt x="369" y="987"/>
                  </a:moveTo>
                  <a:lnTo>
                    <a:pt x="393" y="987"/>
                  </a:lnTo>
                  <a:lnTo>
                    <a:pt x="393" y="1011"/>
                  </a:lnTo>
                  <a:lnTo>
                    <a:pt x="369" y="1011"/>
                  </a:lnTo>
                  <a:lnTo>
                    <a:pt x="369" y="987"/>
                  </a:lnTo>
                  <a:close/>
                  <a:moveTo>
                    <a:pt x="417" y="987"/>
                  </a:moveTo>
                  <a:lnTo>
                    <a:pt x="441" y="987"/>
                  </a:lnTo>
                  <a:lnTo>
                    <a:pt x="441" y="1011"/>
                  </a:lnTo>
                  <a:lnTo>
                    <a:pt x="417" y="1011"/>
                  </a:lnTo>
                  <a:lnTo>
                    <a:pt x="417" y="987"/>
                  </a:lnTo>
                  <a:close/>
                  <a:moveTo>
                    <a:pt x="465" y="987"/>
                  </a:moveTo>
                  <a:lnTo>
                    <a:pt x="489" y="987"/>
                  </a:lnTo>
                  <a:lnTo>
                    <a:pt x="489" y="1011"/>
                  </a:lnTo>
                  <a:lnTo>
                    <a:pt x="465" y="1011"/>
                  </a:lnTo>
                  <a:lnTo>
                    <a:pt x="465" y="987"/>
                  </a:lnTo>
                  <a:close/>
                  <a:moveTo>
                    <a:pt x="513" y="987"/>
                  </a:moveTo>
                  <a:lnTo>
                    <a:pt x="537" y="987"/>
                  </a:lnTo>
                  <a:lnTo>
                    <a:pt x="537" y="1011"/>
                  </a:lnTo>
                  <a:lnTo>
                    <a:pt x="513" y="1011"/>
                  </a:lnTo>
                  <a:lnTo>
                    <a:pt x="513" y="987"/>
                  </a:lnTo>
                  <a:close/>
                  <a:moveTo>
                    <a:pt x="561" y="987"/>
                  </a:moveTo>
                  <a:lnTo>
                    <a:pt x="585" y="987"/>
                  </a:lnTo>
                  <a:lnTo>
                    <a:pt x="585" y="1011"/>
                  </a:lnTo>
                  <a:lnTo>
                    <a:pt x="561" y="1011"/>
                  </a:lnTo>
                  <a:lnTo>
                    <a:pt x="561" y="987"/>
                  </a:lnTo>
                  <a:close/>
                  <a:moveTo>
                    <a:pt x="609" y="987"/>
                  </a:moveTo>
                  <a:lnTo>
                    <a:pt x="633" y="987"/>
                  </a:lnTo>
                  <a:lnTo>
                    <a:pt x="633" y="1011"/>
                  </a:lnTo>
                  <a:lnTo>
                    <a:pt x="609" y="1011"/>
                  </a:lnTo>
                  <a:lnTo>
                    <a:pt x="609" y="987"/>
                  </a:lnTo>
                  <a:close/>
                  <a:moveTo>
                    <a:pt x="657" y="987"/>
                  </a:moveTo>
                  <a:lnTo>
                    <a:pt x="681" y="987"/>
                  </a:lnTo>
                  <a:lnTo>
                    <a:pt x="681" y="1011"/>
                  </a:lnTo>
                  <a:lnTo>
                    <a:pt x="657" y="1011"/>
                  </a:lnTo>
                  <a:lnTo>
                    <a:pt x="657" y="987"/>
                  </a:lnTo>
                  <a:close/>
                  <a:moveTo>
                    <a:pt x="705" y="987"/>
                  </a:moveTo>
                  <a:lnTo>
                    <a:pt x="729" y="987"/>
                  </a:lnTo>
                  <a:lnTo>
                    <a:pt x="729" y="1011"/>
                  </a:lnTo>
                  <a:lnTo>
                    <a:pt x="705" y="1011"/>
                  </a:lnTo>
                  <a:lnTo>
                    <a:pt x="705" y="987"/>
                  </a:lnTo>
                  <a:close/>
                  <a:moveTo>
                    <a:pt x="753" y="987"/>
                  </a:moveTo>
                  <a:lnTo>
                    <a:pt x="777" y="987"/>
                  </a:lnTo>
                  <a:lnTo>
                    <a:pt x="777" y="1011"/>
                  </a:lnTo>
                  <a:lnTo>
                    <a:pt x="753" y="1011"/>
                  </a:lnTo>
                  <a:lnTo>
                    <a:pt x="753" y="987"/>
                  </a:lnTo>
                  <a:close/>
                  <a:moveTo>
                    <a:pt x="801" y="987"/>
                  </a:moveTo>
                  <a:lnTo>
                    <a:pt x="825" y="987"/>
                  </a:lnTo>
                  <a:lnTo>
                    <a:pt x="825" y="1011"/>
                  </a:lnTo>
                  <a:lnTo>
                    <a:pt x="801" y="1011"/>
                  </a:lnTo>
                  <a:lnTo>
                    <a:pt x="801" y="987"/>
                  </a:lnTo>
                  <a:close/>
                  <a:moveTo>
                    <a:pt x="849" y="987"/>
                  </a:moveTo>
                  <a:lnTo>
                    <a:pt x="873" y="987"/>
                  </a:lnTo>
                  <a:lnTo>
                    <a:pt x="873" y="1011"/>
                  </a:lnTo>
                  <a:lnTo>
                    <a:pt x="849" y="1011"/>
                  </a:lnTo>
                  <a:lnTo>
                    <a:pt x="849" y="987"/>
                  </a:lnTo>
                  <a:close/>
                  <a:moveTo>
                    <a:pt x="897" y="987"/>
                  </a:moveTo>
                  <a:lnTo>
                    <a:pt x="921" y="987"/>
                  </a:lnTo>
                  <a:lnTo>
                    <a:pt x="921" y="1011"/>
                  </a:lnTo>
                  <a:lnTo>
                    <a:pt x="897" y="1011"/>
                  </a:lnTo>
                  <a:lnTo>
                    <a:pt x="897" y="987"/>
                  </a:lnTo>
                  <a:close/>
                  <a:moveTo>
                    <a:pt x="945" y="987"/>
                  </a:moveTo>
                  <a:lnTo>
                    <a:pt x="969" y="987"/>
                  </a:lnTo>
                  <a:lnTo>
                    <a:pt x="969" y="1011"/>
                  </a:lnTo>
                  <a:lnTo>
                    <a:pt x="945" y="1011"/>
                  </a:lnTo>
                  <a:lnTo>
                    <a:pt x="945" y="987"/>
                  </a:lnTo>
                  <a:close/>
                  <a:moveTo>
                    <a:pt x="993" y="987"/>
                  </a:moveTo>
                  <a:lnTo>
                    <a:pt x="1017" y="987"/>
                  </a:lnTo>
                  <a:lnTo>
                    <a:pt x="1017" y="1011"/>
                  </a:lnTo>
                  <a:lnTo>
                    <a:pt x="993" y="1011"/>
                  </a:lnTo>
                  <a:lnTo>
                    <a:pt x="993" y="987"/>
                  </a:lnTo>
                  <a:close/>
                  <a:moveTo>
                    <a:pt x="1041" y="987"/>
                  </a:moveTo>
                  <a:lnTo>
                    <a:pt x="1065" y="987"/>
                  </a:lnTo>
                  <a:lnTo>
                    <a:pt x="1065" y="1011"/>
                  </a:lnTo>
                  <a:lnTo>
                    <a:pt x="1041" y="1011"/>
                  </a:lnTo>
                  <a:lnTo>
                    <a:pt x="1041" y="987"/>
                  </a:lnTo>
                  <a:close/>
                  <a:moveTo>
                    <a:pt x="1089" y="987"/>
                  </a:moveTo>
                  <a:lnTo>
                    <a:pt x="1113" y="987"/>
                  </a:lnTo>
                  <a:lnTo>
                    <a:pt x="1113" y="1011"/>
                  </a:lnTo>
                  <a:lnTo>
                    <a:pt x="1089" y="1011"/>
                  </a:lnTo>
                  <a:lnTo>
                    <a:pt x="1089" y="987"/>
                  </a:lnTo>
                  <a:close/>
                  <a:moveTo>
                    <a:pt x="1137" y="987"/>
                  </a:moveTo>
                  <a:lnTo>
                    <a:pt x="1161" y="987"/>
                  </a:lnTo>
                  <a:lnTo>
                    <a:pt x="1161" y="1011"/>
                  </a:lnTo>
                  <a:lnTo>
                    <a:pt x="1137" y="1011"/>
                  </a:lnTo>
                  <a:lnTo>
                    <a:pt x="1137" y="987"/>
                  </a:lnTo>
                  <a:close/>
                  <a:moveTo>
                    <a:pt x="1185" y="987"/>
                  </a:moveTo>
                  <a:lnTo>
                    <a:pt x="1209" y="987"/>
                  </a:lnTo>
                  <a:lnTo>
                    <a:pt x="1209" y="1011"/>
                  </a:lnTo>
                  <a:lnTo>
                    <a:pt x="1185" y="1011"/>
                  </a:lnTo>
                  <a:lnTo>
                    <a:pt x="1185" y="987"/>
                  </a:lnTo>
                  <a:close/>
                  <a:moveTo>
                    <a:pt x="1233" y="987"/>
                  </a:moveTo>
                  <a:lnTo>
                    <a:pt x="1257" y="987"/>
                  </a:lnTo>
                  <a:lnTo>
                    <a:pt x="1257" y="1011"/>
                  </a:lnTo>
                  <a:lnTo>
                    <a:pt x="1233" y="1011"/>
                  </a:lnTo>
                  <a:lnTo>
                    <a:pt x="1233" y="987"/>
                  </a:lnTo>
                  <a:close/>
                  <a:moveTo>
                    <a:pt x="1281" y="987"/>
                  </a:moveTo>
                  <a:lnTo>
                    <a:pt x="1305" y="987"/>
                  </a:lnTo>
                  <a:lnTo>
                    <a:pt x="1305" y="1011"/>
                  </a:lnTo>
                  <a:lnTo>
                    <a:pt x="1281" y="1011"/>
                  </a:lnTo>
                  <a:lnTo>
                    <a:pt x="1281" y="987"/>
                  </a:lnTo>
                  <a:close/>
                  <a:moveTo>
                    <a:pt x="1329" y="987"/>
                  </a:moveTo>
                  <a:lnTo>
                    <a:pt x="1353" y="987"/>
                  </a:lnTo>
                  <a:lnTo>
                    <a:pt x="1353" y="1011"/>
                  </a:lnTo>
                  <a:lnTo>
                    <a:pt x="1329" y="1011"/>
                  </a:lnTo>
                  <a:lnTo>
                    <a:pt x="1329" y="987"/>
                  </a:lnTo>
                  <a:close/>
                  <a:moveTo>
                    <a:pt x="1377" y="987"/>
                  </a:moveTo>
                  <a:lnTo>
                    <a:pt x="1401" y="987"/>
                  </a:lnTo>
                  <a:lnTo>
                    <a:pt x="1401" y="1011"/>
                  </a:lnTo>
                  <a:lnTo>
                    <a:pt x="1377" y="1011"/>
                  </a:lnTo>
                  <a:lnTo>
                    <a:pt x="1377" y="987"/>
                  </a:lnTo>
                  <a:close/>
                  <a:moveTo>
                    <a:pt x="1425" y="987"/>
                  </a:moveTo>
                  <a:lnTo>
                    <a:pt x="1449" y="987"/>
                  </a:lnTo>
                  <a:lnTo>
                    <a:pt x="1449" y="1011"/>
                  </a:lnTo>
                  <a:lnTo>
                    <a:pt x="1425" y="1011"/>
                  </a:lnTo>
                  <a:lnTo>
                    <a:pt x="1425" y="987"/>
                  </a:lnTo>
                  <a:close/>
                  <a:moveTo>
                    <a:pt x="1473" y="987"/>
                  </a:moveTo>
                  <a:lnTo>
                    <a:pt x="1497" y="987"/>
                  </a:lnTo>
                  <a:lnTo>
                    <a:pt x="1497" y="1011"/>
                  </a:lnTo>
                  <a:lnTo>
                    <a:pt x="1473" y="1011"/>
                  </a:lnTo>
                  <a:lnTo>
                    <a:pt x="1473" y="987"/>
                  </a:lnTo>
                  <a:close/>
                  <a:moveTo>
                    <a:pt x="1521" y="987"/>
                  </a:moveTo>
                  <a:lnTo>
                    <a:pt x="1545" y="987"/>
                  </a:lnTo>
                  <a:lnTo>
                    <a:pt x="1545" y="1011"/>
                  </a:lnTo>
                  <a:lnTo>
                    <a:pt x="1521" y="1011"/>
                  </a:lnTo>
                  <a:lnTo>
                    <a:pt x="1521" y="987"/>
                  </a:lnTo>
                  <a:close/>
                  <a:moveTo>
                    <a:pt x="1569" y="987"/>
                  </a:moveTo>
                  <a:lnTo>
                    <a:pt x="1593" y="987"/>
                  </a:lnTo>
                  <a:lnTo>
                    <a:pt x="1593" y="1011"/>
                  </a:lnTo>
                  <a:lnTo>
                    <a:pt x="1569" y="1011"/>
                  </a:lnTo>
                  <a:lnTo>
                    <a:pt x="1569" y="987"/>
                  </a:lnTo>
                  <a:close/>
                  <a:moveTo>
                    <a:pt x="1617" y="987"/>
                  </a:moveTo>
                  <a:lnTo>
                    <a:pt x="1641" y="987"/>
                  </a:lnTo>
                  <a:lnTo>
                    <a:pt x="1641" y="1011"/>
                  </a:lnTo>
                  <a:lnTo>
                    <a:pt x="1617" y="1011"/>
                  </a:lnTo>
                  <a:lnTo>
                    <a:pt x="1617" y="987"/>
                  </a:lnTo>
                  <a:close/>
                  <a:moveTo>
                    <a:pt x="1665" y="987"/>
                  </a:moveTo>
                  <a:lnTo>
                    <a:pt x="1689" y="987"/>
                  </a:lnTo>
                  <a:lnTo>
                    <a:pt x="1689" y="1011"/>
                  </a:lnTo>
                  <a:lnTo>
                    <a:pt x="1665" y="1011"/>
                  </a:lnTo>
                  <a:lnTo>
                    <a:pt x="1665" y="987"/>
                  </a:lnTo>
                  <a:close/>
                  <a:moveTo>
                    <a:pt x="1713" y="987"/>
                  </a:moveTo>
                  <a:lnTo>
                    <a:pt x="1737" y="987"/>
                  </a:lnTo>
                  <a:lnTo>
                    <a:pt x="1737" y="1011"/>
                  </a:lnTo>
                  <a:lnTo>
                    <a:pt x="1713" y="1011"/>
                  </a:lnTo>
                  <a:lnTo>
                    <a:pt x="1713" y="987"/>
                  </a:lnTo>
                  <a:close/>
                  <a:moveTo>
                    <a:pt x="1761" y="987"/>
                  </a:moveTo>
                  <a:lnTo>
                    <a:pt x="1785" y="987"/>
                  </a:lnTo>
                  <a:lnTo>
                    <a:pt x="1785" y="1011"/>
                  </a:lnTo>
                  <a:lnTo>
                    <a:pt x="1761" y="1011"/>
                  </a:lnTo>
                  <a:lnTo>
                    <a:pt x="1761" y="987"/>
                  </a:lnTo>
                  <a:close/>
                  <a:moveTo>
                    <a:pt x="1809" y="987"/>
                  </a:moveTo>
                  <a:lnTo>
                    <a:pt x="1833" y="987"/>
                  </a:lnTo>
                  <a:lnTo>
                    <a:pt x="1833" y="1011"/>
                  </a:lnTo>
                  <a:lnTo>
                    <a:pt x="1809" y="1011"/>
                  </a:lnTo>
                  <a:lnTo>
                    <a:pt x="1809" y="987"/>
                  </a:lnTo>
                  <a:close/>
                  <a:moveTo>
                    <a:pt x="1857" y="987"/>
                  </a:moveTo>
                  <a:lnTo>
                    <a:pt x="1881" y="987"/>
                  </a:lnTo>
                  <a:lnTo>
                    <a:pt x="1881" y="1011"/>
                  </a:lnTo>
                  <a:lnTo>
                    <a:pt x="1857" y="1011"/>
                  </a:lnTo>
                  <a:lnTo>
                    <a:pt x="1857" y="987"/>
                  </a:lnTo>
                  <a:close/>
                  <a:moveTo>
                    <a:pt x="1905" y="987"/>
                  </a:moveTo>
                  <a:lnTo>
                    <a:pt x="1929" y="987"/>
                  </a:lnTo>
                  <a:lnTo>
                    <a:pt x="1929" y="1011"/>
                  </a:lnTo>
                  <a:lnTo>
                    <a:pt x="1905" y="1011"/>
                  </a:lnTo>
                  <a:lnTo>
                    <a:pt x="1905" y="987"/>
                  </a:lnTo>
                  <a:close/>
                  <a:moveTo>
                    <a:pt x="1953" y="987"/>
                  </a:moveTo>
                  <a:lnTo>
                    <a:pt x="1977" y="987"/>
                  </a:lnTo>
                  <a:lnTo>
                    <a:pt x="1977" y="1011"/>
                  </a:lnTo>
                  <a:lnTo>
                    <a:pt x="1953" y="1011"/>
                  </a:lnTo>
                  <a:lnTo>
                    <a:pt x="1953" y="987"/>
                  </a:lnTo>
                  <a:close/>
                  <a:moveTo>
                    <a:pt x="2001" y="987"/>
                  </a:moveTo>
                  <a:lnTo>
                    <a:pt x="2025" y="987"/>
                  </a:lnTo>
                  <a:lnTo>
                    <a:pt x="2025" y="1011"/>
                  </a:lnTo>
                  <a:lnTo>
                    <a:pt x="2001" y="1011"/>
                  </a:lnTo>
                  <a:lnTo>
                    <a:pt x="2001" y="987"/>
                  </a:lnTo>
                  <a:close/>
                  <a:moveTo>
                    <a:pt x="2049" y="987"/>
                  </a:moveTo>
                  <a:lnTo>
                    <a:pt x="2073" y="987"/>
                  </a:lnTo>
                  <a:lnTo>
                    <a:pt x="2073" y="1011"/>
                  </a:lnTo>
                  <a:lnTo>
                    <a:pt x="2049" y="1011"/>
                  </a:lnTo>
                  <a:lnTo>
                    <a:pt x="2049" y="987"/>
                  </a:lnTo>
                  <a:close/>
                  <a:moveTo>
                    <a:pt x="2097" y="987"/>
                  </a:moveTo>
                  <a:lnTo>
                    <a:pt x="2121" y="987"/>
                  </a:lnTo>
                  <a:lnTo>
                    <a:pt x="2121" y="1011"/>
                  </a:lnTo>
                  <a:lnTo>
                    <a:pt x="2097" y="1011"/>
                  </a:lnTo>
                  <a:lnTo>
                    <a:pt x="2097" y="987"/>
                  </a:lnTo>
                  <a:close/>
                  <a:moveTo>
                    <a:pt x="2145" y="987"/>
                  </a:moveTo>
                  <a:lnTo>
                    <a:pt x="2169" y="987"/>
                  </a:lnTo>
                  <a:lnTo>
                    <a:pt x="2169" y="1011"/>
                  </a:lnTo>
                  <a:lnTo>
                    <a:pt x="2145" y="1011"/>
                  </a:lnTo>
                  <a:lnTo>
                    <a:pt x="2145" y="987"/>
                  </a:lnTo>
                  <a:close/>
                  <a:moveTo>
                    <a:pt x="2193" y="987"/>
                  </a:moveTo>
                  <a:lnTo>
                    <a:pt x="2217" y="987"/>
                  </a:lnTo>
                  <a:lnTo>
                    <a:pt x="2217" y="1011"/>
                  </a:lnTo>
                  <a:lnTo>
                    <a:pt x="2193" y="1011"/>
                  </a:lnTo>
                  <a:lnTo>
                    <a:pt x="2193" y="987"/>
                  </a:lnTo>
                  <a:close/>
                  <a:moveTo>
                    <a:pt x="2241" y="987"/>
                  </a:moveTo>
                  <a:lnTo>
                    <a:pt x="2265" y="987"/>
                  </a:lnTo>
                  <a:lnTo>
                    <a:pt x="2265" y="1011"/>
                  </a:lnTo>
                  <a:lnTo>
                    <a:pt x="2241" y="1011"/>
                  </a:lnTo>
                  <a:lnTo>
                    <a:pt x="2241" y="987"/>
                  </a:lnTo>
                  <a:close/>
                  <a:moveTo>
                    <a:pt x="2289" y="987"/>
                  </a:moveTo>
                  <a:lnTo>
                    <a:pt x="2313" y="987"/>
                  </a:lnTo>
                  <a:lnTo>
                    <a:pt x="2313" y="1011"/>
                  </a:lnTo>
                  <a:lnTo>
                    <a:pt x="2289" y="1011"/>
                  </a:lnTo>
                  <a:lnTo>
                    <a:pt x="2289" y="987"/>
                  </a:lnTo>
                  <a:close/>
                  <a:moveTo>
                    <a:pt x="2337" y="987"/>
                  </a:moveTo>
                  <a:lnTo>
                    <a:pt x="2361" y="987"/>
                  </a:lnTo>
                  <a:lnTo>
                    <a:pt x="2361" y="1011"/>
                  </a:lnTo>
                  <a:lnTo>
                    <a:pt x="2337" y="1011"/>
                  </a:lnTo>
                  <a:lnTo>
                    <a:pt x="2337" y="987"/>
                  </a:lnTo>
                  <a:close/>
                  <a:moveTo>
                    <a:pt x="2385" y="987"/>
                  </a:moveTo>
                  <a:lnTo>
                    <a:pt x="2409" y="987"/>
                  </a:lnTo>
                  <a:lnTo>
                    <a:pt x="2409" y="1011"/>
                  </a:lnTo>
                  <a:lnTo>
                    <a:pt x="2385" y="1011"/>
                  </a:lnTo>
                  <a:lnTo>
                    <a:pt x="2385" y="987"/>
                  </a:lnTo>
                  <a:close/>
                  <a:moveTo>
                    <a:pt x="2433" y="987"/>
                  </a:moveTo>
                  <a:lnTo>
                    <a:pt x="2457" y="987"/>
                  </a:lnTo>
                  <a:lnTo>
                    <a:pt x="2457" y="1011"/>
                  </a:lnTo>
                  <a:lnTo>
                    <a:pt x="2433" y="1011"/>
                  </a:lnTo>
                  <a:lnTo>
                    <a:pt x="2433" y="987"/>
                  </a:lnTo>
                  <a:close/>
                  <a:moveTo>
                    <a:pt x="2481" y="987"/>
                  </a:moveTo>
                  <a:lnTo>
                    <a:pt x="2505" y="987"/>
                  </a:lnTo>
                  <a:lnTo>
                    <a:pt x="2505" y="1011"/>
                  </a:lnTo>
                  <a:lnTo>
                    <a:pt x="2481" y="1011"/>
                  </a:lnTo>
                  <a:lnTo>
                    <a:pt x="2481" y="987"/>
                  </a:lnTo>
                  <a:close/>
                  <a:moveTo>
                    <a:pt x="2529" y="987"/>
                  </a:moveTo>
                  <a:lnTo>
                    <a:pt x="2553" y="987"/>
                  </a:lnTo>
                  <a:lnTo>
                    <a:pt x="2553" y="1011"/>
                  </a:lnTo>
                  <a:lnTo>
                    <a:pt x="2529" y="1011"/>
                  </a:lnTo>
                  <a:lnTo>
                    <a:pt x="2529" y="987"/>
                  </a:lnTo>
                  <a:close/>
                  <a:moveTo>
                    <a:pt x="2577" y="987"/>
                  </a:moveTo>
                  <a:lnTo>
                    <a:pt x="2601" y="987"/>
                  </a:lnTo>
                  <a:lnTo>
                    <a:pt x="2601" y="1011"/>
                  </a:lnTo>
                  <a:lnTo>
                    <a:pt x="2577" y="1011"/>
                  </a:lnTo>
                  <a:lnTo>
                    <a:pt x="2577" y="987"/>
                  </a:lnTo>
                  <a:close/>
                  <a:moveTo>
                    <a:pt x="2625" y="987"/>
                  </a:moveTo>
                  <a:lnTo>
                    <a:pt x="2649" y="987"/>
                  </a:lnTo>
                  <a:lnTo>
                    <a:pt x="2649" y="1011"/>
                  </a:lnTo>
                  <a:lnTo>
                    <a:pt x="2625" y="1011"/>
                  </a:lnTo>
                  <a:lnTo>
                    <a:pt x="2625" y="987"/>
                  </a:lnTo>
                  <a:close/>
                  <a:moveTo>
                    <a:pt x="2673" y="987"/>
                  </a:moveTo>
                  <a:lnTo>
                    <a:pt x="2697" y="987"/>
                  </a:lnTo>
                  <a:lnTo>
                    <a:pt x="2697" y="1011"/>
                  </a:lnTo>
                  <a:lnTo>
                    <a:pt x="2673" y="1011"/>
                  </a:lnTo>
                  <a:lnTo>
                    <a:pt x="2673" y="987"/>
                  </a:lnTo>
                  <a:close/>
                  <a:moveTo>
                    <a:pt x="2721" y="987"/>
                  </a:moveTo>
                  <a:lnTo>
                    <a:pt x="2745" y="987"/>
                  </a:lnTo>
                  <a:lnTo>
                    <a:pt x="2745" y="1011"/>
                  </a:lnTo>
                  <a:lnTo>
                    <a:pt x="2721" y="1011"/>
                  </a:lnTo>
                  <a:lnTo>
                    <a:pt x="2721" y="987"/>
                  </a:lnTo>
                  <a:close/>
                  <a:moveTo>
                    <a:pt x="2769" y="987"/>
                  </a:moveTo>
                  <a:lnTo>
                    <a:pt x="2793" y="987"/>
                  </a:lnTo>
                  <a:lnTo>
                    <a:pt x="2793" y="1011"/>
                  </a:lnTo>
                  <a:lnTo>
                    <a:pt x="2769" y="1011"/>
                  </a:lnTo>
                  <a:lnTo>
                    <a:pt x="2769" y="987"/>
                  </a:lnTo>
                  <a:close/>
                  <a:moveTo>
                    <a:pt x="2784" y="978"/>
                  </a:moveTo>
                  <a:lnTo>
                    <a:pt x="2784" y="954"/>
                  </a:lnTo>
                  <a:lnTo>
                    <a:pt x="2808" y="954"/>
                  </a:lnTo>
                  <a:lnTo>
                    <a:pt x="2808" y="978"/>
                  </a:lnTo>
                  <a:lnTo>
                    <a:pt x="2784" y="978"/>
                  </a:lnTo>
                  <a:close/>
                  <a:moveTo>
                    <a:pt x="2784" y="930"/>
                  </a:moveTo>
                  <a:lnTo>
                    <a:pt x="2784" y="906"/>
                  </a:lnTo>
                  <a:lnTo>
                    <a:pt x="2808" y="906"/>
                  </a:lnTo>
                  <a:lnTo>
                    <a:pt x="2808" y="930"/>
                  </a:lnTo>
                  <a:lnTo>
                    <a:pt x="2784" y="930"/>
                  </a:lnTo>
                  <a:close/>
                  <a:moveTo>
                    <a:pt x="2784" y="882"/>
                  </a:moveTo>
                  <a:lnTo>
                    <a:pt x="2784" y="858"/>
                  </a:lnTo>
                  <a:lnTo>
                    <a:pt x="2808" y="858"/>
                  </a:lnTo>
                  <a:lnTo>
                    <a:pt x="2808" y="882"/>
                  </a:lnTo>
                  <a:lnTo>
                    <a:pt x="2784" y="882"/>
                  </a:lnTo>
                  <a:close/>
                  <a:moveTo>
                    <a:pt x="2784" y="834"/>
                  </a:moveTo>
                  <a:lnTo>
                    <a:pt x="2784" y="810"/>
                  </a:lnTo>
                  <a:lnTo>
                    <a:pt x="2808" y="810"/>
                  </a:lnTo>
                  <a:lnTo>
                    <a:pt x="2808" y="834"/>
                  </a:lnTo>
                  <a:lnTo>
                    <a:pt x="2784" y="834"/>
                  </a:lnTo>
                  <a:close/>
                  <a:moveTo>
                    <a:pt x="2784" y="786"/>
                  </a:moveTo>
                  <a:lnTo>
                    <a:pt x="2784" y="762"/>
                  </a:lnTo>
                  <a:lnTo>
                    <a:pt x="2808" y="762"/>
                  </a:lnTo>
                  <a:lnTo>
                    <a:pt x="2808" y="786"/>
                  </a:lnTo>
                  <a:lnTo>
                    <a:pt x="2784" y="786"/>
                  </a:lnTo>
                  <a:close/>
                  <a:moveTo>
                    <a:pt x="2784" y="738"/>
                  </a:moveTo>
                  <a:lnTo>
                    <a:pt x="2784" y="714"/>
                  </a:lnTo>
                  <a:lnTo>
                    <a:pt x="2808" y="714"/>
                  </a:lnTo>
                  <a:lnTo>
                    <a:pt x="2808" y="738"/>
                  </a:lnTo>
                  <a:lnTo>
                    <a:pt x="2784" y="738"/>
                  </a:lnTo>
                  <a:close/>
                  <a:moveTo>
                    <a:pt x="2784" y="690"/>
                  </a:moveTo>
                  <a:lnTo>
                    <a:pt x="2784" y="666"/>
                  </a:lnTo>
                  <a:lnTo>
                    <a:pt x="2808" y="666"/>
                  </a:lnTo>
                  <a:lnTo>
                    <a:pt x="2808" y="690"/>
                  </a:lnTo>
                  <a:lnTo>
                    <a:pt x="2784" y="690"/>
                  </a:lnTo>
                  <a:close/>
                  <a:moveTo>
                    <a:pt x="2784" y="642"/>
                  </a:moveTo>
                  <a:lnTo>
                    <a:pt x="2784" y="618"/>
                  </a:lnTo>
                  <a:lnTo>
                    <a:pt x="2808" y="618"/>
                  </a:lnTo>
                  <a:lnTo>
                    <a:pt x="2808" y="642"/>
                  </a:lnTo>
                  <a:lnTo>
                    <a:pt x="2784" y="642"/>
                  </a:lnTo>
                  <a:close/>
                  <a:moveTo>
                    <a:pt x="2784" y="594"/>
                  </a:moveTo>
                  <a:lnTo>
                    <a:pt x="2784" y="570"/>
                  </a:lnTo>
                  <a:lnTo>
                    <a:pt x="2808" y="570"/>
                  </a:lnTo>
                  <a:lnTo>
                    <a:pt x="2808" y="594"/>
                  </a:lnTo>
                  <a:lnTo>
                    <a:pt x="2784" y="594"/>
                  </a:lnTo>
                  <a:close/>
                  <a:moveTo>
                    <a:pt x="2784" y="546"/>
                  </a:moveTo>
                  <a:lnTo>
                    <a:pt x="2784" y="522"/>
                  </a:lnTo>
                  <a:lnTo>
                    <a:pt x="2808" y="522"/>
                  </a:lnTo>
                  <a:lnTo>
                    <a:pt x="2808" y="546"/>
                  </a:lnTo>
                  <a:lnTo>
                    <a:pt x="2784" y="546"/>
                  </a:lnTo>
                  <a:close/>
                  <a:moveTo>
                    <a:pt x="2784" y="498"/>
                  </a:moveTo>
                  <a:lnTo>
                    <a:pt x="2784" y="474"/>
                  </a:lnTo>
                  <a:lnTo>
                    <a:pt x="2808" y="474"/>
                  </a:lnTo>
                  <a:lnTo>
                    <a:pt x="2808" y="498"/>
                  </a:lnTo>
                  <a:lnTo>
                    <a:pt x="2784" y="498"/>
                  </a:lnTo>
                  <a:close/>
                  <a:moveTo>
                    <a:pt x="2784" y="450"/>
                  </a:moveTo>
                  <a:lnTo>
                    <a:pt x="2784" y="426"/>
                  </a:lnTo>
                  <a:lnTo>
                    <a:pt x="2808" y="426"/>
                  </a:lnTo>
                  <a:lnTo>
                    <a:pt x="2808" y="450"/>
                  </a:lnTo>
                  <a:lnTo>
                    <a:pt x="2784" y="450"/>
                  </a:lnTo>
                  <a:close/>
                  <a:moveTo>
                    <a:pt x="2784" y="402"/>
                  </a:moveTo>
                  <a:lnTo>
                    <a:pt x="2784" y="378"/>
                  </a:lnTo>
                  <a:lnTo>
                    <a:pt x="2808" y="378"/>
                  </a:lnTo>
                  <a:lnTo>
                    <a:pt x="2808" y="402"/>
                  </a:lnTo>
                  <a:lnTo>
                    <a:pt x="2784" y="402"/>
                  </a:lnTo>
                  <a:close/>
                  <a:moveTo>
                    <a:pt x="2784" y="354"/>
                  </a:moveTo>
                  <a:lnTo>
                    <a:pt x="2784" y="330"/>
                  </a:lnTo>
                  <a:lnTo>
                    <a:pt x="2808" y="330"/>
                  </a:lnTo>
                  <a:lnTo>
                    <a:pt x="2808" y="354"/>
                  </a:lnTo>
                  <a:lnTo>
                    <a:pt x="2784" y="354"/>
                  </a:lnTo>
                  <a:close/>
                  <a:moveTo>
                    <a:pt x="2784" y="306"/>
                  </a:moveTo>
                  <a:lnTo>
                    <a:pt x="2784" y="282"/>
                  </a:lnTo>
                  <a:lnTo>
                    <a:pt x="2808" y="282"/>
                  </a:lnTo>
                  <a:lnTo>
                    <a:pt x="2808" y="306"/>
                  </a:lnTo>
                  <a:lnTo>
                    <a:pt x="2784" y="306"/>
                  </a:lnTo>
                  <a:close/>
                  <a:moveTo>
                    <a:pt x="2784" y="258"/>
                  </a:moveTo>
                  <a:lnTo>
                    <a:pt x="2784" y="234"/>
                  </a:lnTo>
                  <a:lnTo>
                    <a:pt x="2808" y="234"/>
                  </a:lnTo>
                  <a:lnTo>
                    <a:pt x="2808" y="258"/>
                  </a:lnTo>
                  <a:lnTo>
                    <a:pt x="2784" y="258"/>
                  </a:lnTo>
                  <a:close/>
                  <a:moveTo>
                    <a:pt x="2784" y="210"/>
                  </a:moveTo>
                  <a:lnTo>
                    <a:pt x="2784" y="186"/>
                  </a:lnTo>
                  <a:lnTo>
                    <a:pt x="2808" y="186"/>
                  </a:lnTo>
                  <a:lnTo>
                    <a:pt x="2808" y="210"/>
                  </a:lnTo>
                  <a:lnTo>
                    <a:pt x="2784" y="210"/>
                  </a:lnTo>
                  <a:close/>
                  <a:moveTo>
                    <a:pt x="2784" y="162"/>
                  </a:moveTo>
                  <a:lnTo>
                    <a:pt x="2784" y="138"/>
                  </a:lnTo>
                  <a:lnTo>
                    <a:pt x="2808" y="138"/>
                  </a:lnTo>
                  <a:lnTo>
                    <a:pt x="2808" y="162"/>
                  </a:lnTo>
                  <a:lnTo>
                    <a:pt x="2784" y="162"/>
                  </a:lnTo>
                  <a:close/>
                  <a:moveTo>
                    <a:pt x="2784" y="114"/>
                  </a:moveTo>
                  <a:lnTo>
                    <a:pt x="2784" y="90"/>
                  </a:lnTo>
                  <a:lnTo>
                    <a:pt x="2808" y="90"/>
                  </a:lnTo>
                  <a:lnTo>
                    <a:pt x="2808" y="114"/>
                  </a:lnTo>
                  <a:lnTo>
                    <a:pt x="2784" y="114"/>
                  </a:lnTo>
                  <a:close/>
                  <a:moveTo>
                    <a:pt x="2784" y="66"/>
                  </a:moveTo>
                  <a:lnTo>
                    <a:pt x="2784" y="42"/>
                  </a:lnTo>
                  <a:lnTo>
                    <a:pt x="2808" y="42"/>
                  </a:lnTo>
                  <a:lnTo>
                    <a:pt x="2808" y="66"/>
                  </a:lnTo>
                  <a:lnTo>
                    <a:pt x="2784" y="66"/>
                  </a:lnTo>
                  <a:close/>
                  <a:moveTo>
                    <a:pt x="2784" y="18"/>
                  </a:moveTo>
                  <a:lnTo>
                    <a:pt x="2784" y="12"/>
                  </a:lnTo>
                  <a:lnTo>
                    <a:pt x="2808" y="12"/>
                  </a:lnTo>
                  <a:lnTo>
                    <a:pt x="2808" y="18"/>
                  </a:lnTo>
                  <a:lnTo>
                    <a:pt x="2784" y="18"/>
                  </a:lnTo>
                  <a:close/>
                </a:path>
              </a:pathLst>
            </a:custGeom>
            <a:solidFill>
              <a:srgbClr val="3366FF"/>
            </a:solidFill>
            <a:ln w="4763" cap="flat">
              <a:solidFill>
                <a:srgbClr val="3366FF"/>
              </a:solidFill>
              <a:prstDash val="solid"/>
              <a:bevel/>
              <a:headEnd/>
              <a:tailEnd/>
            </a:ln>
          </p:spPr>
          <p:txBody>
            <a:bodyPr/>
            <a:lstStyle/>
            <a:p>
              <a:endParaRPr lang="fr-CA"/>
            </a:p>
          </p:txBody>
        </p:sp>
        <p:sp>
          <p:nvSpPr>
            <p:cNvPr id="370746" name="Rectangle 58"/>
            <p:cNvSpPr>
              <a:spLocks noChangeArrowheads="1"/>
            </p:cNvSpPr>
            <p:nvPr/>
          </p:nvSpPr>
          <p:spPr bwMode="auto">
            <a:xfrm>
              <a:off x="2909" y="2363"/>
              <a:ext cx="2091" cy="134"/>
            </a:xfrm>
            <a:prstGeom prst="rect">
              <a:avLst/>
            </a:prstGeom>
            <a:noFill/>
            <a:ln w="9525">
              <a:noFill/>
              <a:miter lim="800000"/>
              <a:headEnd/>
              <a:tailEnd/>
            </a:ln>
          </p:spPr>
          <p:txBody>
            <a:bodyPr wrap="none" lIns="0" tIns="0" rIns="0" bIns="0">
              <a:spAutoFit/>
            </a:bodyPr>
            <a:lstStyle/>
            <a:p>
              <a:r>
                <a:rPr lang="fr-FR" sz="1400">
                  <a:solidFill>
                    <a:srgbClr val="00007D"/>
                  </a:solidFill>
                  <a:latin typeface="Times New Roman" pitchFamily="18" charset="0"/>
                </a:rPr>
                <a:t>Architecture des technologies de l’information</a:t>
              </a:r>
              <a:endParaRPr lang="fr-FR"/>
            </a:p>
          </p:txBody>
        </p:sp>
        <p:sp>
          <p:nvSpPr>
            <p:cNvPr id="370747" name="Rectangle 59"/>
            <p:cNvSpPr>
              <a:spLocks noChangeArrowheads="1"/>
            </p:cNvSpPr>
            <p:nvPr/>
          </p:nvSpPr>
          <p:spPr bwMode="auto">
            <a:xfrm>
              <a:off x="4150" y="2523"/>
              <a:ext cx="560" cy="134"/>
            </a:xfrm>
            <a:prstGeom prst="rect">
              <a:avLst/>
            </a:prstGeom>
            <a:noFill/>
            <a:ln w="9525">
              <a:noFill/>
              <a:miter lim="800000"/>
              <a:headEnd/>
              <a:tailEnd/>
            </a:ln>
          </p:spPr>
          <p:txBody>
            <a:bodyPr wrap="none" lIns="0" tIns="0" rIns="0" bIns="0">
              <a:spAutoFit/>
            </a:bodyPr>
            <a:lstStyle/>
            <a:p>
              <a:r>
                <a:rPr lang="fr-CA" sz="1400">
                  <a:solidFill>
                    <a:schemeClr val="bg1"/>
                  </a:solidFill>
                  <a:latin typeface="Times New Roman" pitchFamily="18" charset="0"/>
                </a:rPr>
                <a:t>Architecture</a:t>
              </a:r>
              <a:endParaRPr lang="fr-FR">
                <a:solidFill>
                  <a:schemeClr val="bg1"/>
                </a:solidFill>
              </a:endParaRPr>
            </a:p>
          </p:txBody>
        </p:sp>
        <p:sp>
          <p:nvSpPr>
            <p:cNvPr id="370748" name="Rectangle 60"/>
            <p:cNvSpPr>
              <a:spLocks noChangeArrowheads="1"/>
            </p:cNvSpPr>
            <p:nvPr/>
          </p:nvSpPr>
          <p:spPr bwMode="auto">
            <a:xfrm>
              <a:off x="3465" y="1793"/>
              <a:ext cx="644" cy="134"/>
            </a:xfrm>
            <a:prstGeom prst="rect">
              <a:avLst/>
            </a:prstGeom>
            <a:noFill/>
            <a:ln w="9525">
              <a:noFill/>
              <a:miter lim="800000"/>
              <a:headEnd/>
              <a:tailEnd/>
            </a:ln>
          </p:spPr>
          <p:txBody>
            <a:bodyPr wrap="none" lIns="0" tIns="0" rIns="0" bIns="0">
              <a:spAutoFit/>
            </a:bodyPr>
            <a:lstStyle/>
            <a:p>
              <a:r>
                <a:rPr lang="fr-FR" sz="1400">
                  <a:solidFill>
                    <a:srgbClr val="00007D"/>
                  </a:solidFill>
                  <a:latin typeface="Times New Roman" pitchFamily="18" charset="0"/>
                </a:rPr>
                <a:t>Architecture d</a:t>
              </a:r>
              <a:endParaRPr lang="fr-FR"/>
            </a:p>
          </p:txBody>
        </p:sp>
        <p:sp>
          <p:nvSpPr>
            <p:cNvPr id="370749" name="Rectangle 61"/>
            <p:cNvSpPr>
              <a:spLocks noChangeArrowheads="1"/>
            </p:cNvSpPr>
            <p:nvPr/>
          </p:nvSpPr>
          <p:spPr bwMode="auto">
            <a:xfrm>
              <a:off x="4110" y="1793"/>
              <a:ext cx="37" cy="134"/>
            </a:xfrm>
            <a:prstGeom prst="rect">
              <a:avLst/>
            </a:prstGeom>
            <a:noFill/>
            <a:ln w="9525">
              <a:noFill/>
              <a:miter lim="800000"/>
              <a:headEnd/>
              <a:tailEnd/>
            </a:ln>
          </p:spPr>
          <p:txBody>
            <a:bodyPr wrap="none" lIns="0" tIns="0" rIns="0" bIns="0">
              <a:spAutoFit/>
            </a:bodyPr>
            <a:lstStyle/>
            <a:p>
              <a:r>
                <a:rPr lang="fr-FR" sz="1400">
                  <a:solidFill>
                    <a:srgbClr val="00007D"/>
                  </a:solidFill>
                  <a:latin typeface="Times New Roman" pitchFamily="18" charset="0"/>
                </a:rPr>
                <a:t>’</a:t>
              </a:r>
              <a:endParaRPr lang="fr-FR"/>
            </a:p>
          </p:txBody>
        </p:sp>
        <p:sp>
          <p:nvSpPr>
            <p:cNvPr id="370750" name="Rectangle 62"/>
            <p:cNvSpPr>
              <a:spLocks noChangeArrowheads="1"/>
            </p:cNvSpPr>
            <p:nvPr/>
          </p:nvSpPr>
          <p:spPr bwMode="auto">
            <a:xfrm>
              <a:off x="4148" y="1793"/>
              <a:ext cx="336" cy="134"/>
            </a:xfrm>
            <a:prstGeom prst="rect">
              <a:avLst/>
            </a:prstGeom>
            <a:noFill/>
            <a:ln w="9525">
              <a:noFill/>
              <a:miter lim="800000"/>
              <a:headEnd/>
              <a:tailEnd/>
            </a:ln>
          </p:spPr>
          <p:txBody>
            <a:bodyPr wrap="none" lIns="0" tIns="0" rIns="0" bIns="0">
              <a:spAutoFit/>
            </a:bodyPr>
            <a:lstStyle/>
            <a:p>
              <a:r>
                <a:rPr lang="fr-FR" sz="1400">
                  <a:solidFill>
                    <a:srgbClr val="00007D"/>
                  </a:solidFill>
                  <a:latin typeface="Times New Roman" pitchFamily="18" charset="0"/>
                </a:rPr>
                <a:t>affaires</a:t>
              </a:r>
              <a:endParaRPr lang="fr-FR"/>
            </a:p>
          </p:txBody>
        </p:sp>
        <p:grpSp>
          <p:nvGrpSpPr>
            <p:cNvPr id="370751" name="Group 63"/>
            <p:cNvGrpSpPr>
              <a:grpSpLocks/>
            </p:cNvGrpSpPr>
            <p:nvPr/>
          </p:nvGrpSpPr>
          <p:grpSpPr bwMode="auto">
            <a:xfrm>
              <a:off x="2370" y="1469"/>
              <a:ext cx="3222" cy="2117"/>
              <a:chOff x="2370" y="1469"/>
              <a:chExt cx="3222" cy="2117"/>
            </a:xfrm>
          </p:grpSpPr>
          <p:sp>
            <p:nvSpPr>
              <p:cNvPr id="370752" name="Freeform 64"/>
              <p:cNvSpPr>
                <a:spLocks/>
              </p:cNvSpPr>
              <p:nvPr/>
            </p:nvSpPr>
            <p:spPr bwMode="auto">
              <a:xfrm>
                <a:off x="2370" y="1469"/>
                <a:ext cx="102" cy="2117"/>
              </a:xfrm>
              <a:custGeom>
                <a:avLst/>
                <a:gdLst/>
                <a:ahLst/>
                <a:cxnLst>
                  <a:cxn ang="0">
                    <a:pos x="0" y="101"/>
                  </a:cxn>
                  <a:cxn ang="0">
                    <a:pos x="0" y="2117"/>
                  </a:cxn>
                  <a:cxn ang="0">
                    <a:pos x="102" y="2015"/>
                  </a:cxn>
                  <a:cxn ang="0">
                    <a:pos x="102" y="0"/>
                  </a:cxn>
                  <a:cxn ang="0">
                    <a:pos x="0" y="101"/>
                  </a:cxn>
                </a:cxnLst>
                <a:rect l="0" t="0" r="r" b="b"/>
                <a:pathLst>
                  <a:path w="102" h="2117">
                    <a:moveTo>
                      <a:pt x="0" y="101"/>
                    </a:moveTo>
                    <a:lnTo>
                      <a:pt x="0" y="2117"/>
                    </a:lnTo>
                    <a:lnTo>
                      <a:pt x="102" y="2015"/>
                    </a:lnTo>
                    <a:lnTo>
                      <a:pt x="102" y="0"/>
                    </a:lnTo>
                    <a:lnTo>
                      <a:pt x="0" y="101"/>
                    </a:lnTo>
                    <a:close/>
                  </a:path>
                </a:pathLst>
              </a:custGeom>
              <a:solidFill>
                <a:srgbClr val="000000"/>
              </a:solidFill>
              <a:ln w="9525">
                <a:noFill/>
                <a:round/>
                <a:headEnd/>
                <a:tailEnd/>
              </a:ln>
            </p:spPr>
            <p:txBody>
              <a:bodyPr/>
              <a:lstStyle/>
              <a:p>
                <a:endParaRPr lang="fr-CA"/>
              </a:p>
            </p:txBody>
          </p:sp>
          <p:sp>
            <p:nvSpPr>
              <p:cNvPr id="370753" name="Line 65"/>
              <p:cNvSpPr>
                <a:spLocks noChangeShapeType="1"/>
              </p:cNvSpPr>
              <p:nvPr/>
            </p:nvSpPr>
            <p:spPr bwMode="auto">
              <a:xfrm flipV="1">
                <a:off x="2370" y="1469"/>
                <a:ext cx="102" cy="101"/>
              </a:xfrm>
              <a:prstGeom prst="line">
                <a:avLst/>
              </a:prstGeom>
              <a:noFill/>
              <a:ln w="4763">
                <a:solidFill>
                  <a:srgbClr val="000000"/>
                </a:solidFill>
                <a:miter lim="800000"/>
                <a:headEnd/>
                <a:tailEnd/>
              </a:ln>
            </p:spPr>
            <p:txBody>
              <a:bodyPr/>
              <a:lstStyle/>
              <a:p>
                <a:endParaRPr lang="fr-CA"/>
              </a:p>
            </p:txBody>
          </p:sp>
          <p:sp>
            <p:nvSpPr>
              <p:cNvPr id="370754" name="Freeform 66"/>
              <p:cNvSpPr>
                <a:spLocks/>
              </p:cNvSpPr>
              <p:nvPr/>
            </p:nvSpPr>
            <p:spPr bwMode="auto">
              <a:xfrm>
                <a:off x="2370" y="3484"/>
                <a:ext cx="3222" cy="102"/>
              </a:xfrm>
              <a:custGeom>
                <a:avLst/>
                <a:gdLst/>
                <a:ahLst/>
                <a:cxnLst>
                  <a:cxn ang="0">
                    <a:pos x="0" y="102"/>
                  </a:cxn>
                  <a:cxn ang="0">
                    <a:pos x="3120" y="102"/>
                  </a:cxn>
                  <a:cxn ang="0">
                    <a:pos x="3222" y="0"/>
                  </a:cxn>
                  <a:cxn ang="0">
                    <a:pos x="102" y="0"/>
                  </a:cxn>
                  <a:cxn ang="0">
                    <a:pos x="0" y="102"/>
                  </a:cxn>
                </a:cxnLst>
                <a:rect l="0" t="0" r="r" b="b"/>
                <a:pathLst>
                  <a:path w="3222" h="102">
                    <a:moveTo>
                      <a:pt x="0" y="102"/>
                    </a:moveTo>
                    <a:lnTo>
                      <a:pt x="3120" y="102"/>
                    </a:lnTo>
                    <a:lnTo>
                      <a:pt x="3222" y="0"/>
                    </a:lnTo>
                    <a:lnTo>
                      <a:pt x="102" y="0"/>
                    </a:lnTo>
                    <a:lnTo>
                      <a:pt x="0" y="102"/>
                    </a:lnTo>
                    <a:close/>
                  </a:path>
                </a:pathLst>
              </a:custGeom>
              <a:solidFill>
                <a:srgbClr val="000000"/>
              </a:solidFill>
              <a:ln w="9525">
                <a:noFill/>
                <a:round/>
                <a:headEnd/>
                <a:tailEnd/>
              </a:ln>
            </p:spPr>
            <p:txBody>
              <a:bodyPr/>
              <a:lstStyle/>
              <a:p>
                <a:endParaRPr lang="fr-CA"/>
              </a:p>
            </p:txBody>
          </p:sp>
          <p:sp>
            <p:nvSpPr>
              <p:cNvPr id="370755" name="Line 67"/>
              <p:cNvSpPr>
                <a:spLocks noChangeShapeType="1"/>
              </p:cNvSpPr>
              <p:nvPr/>
            </p:nvSpPr>
            <p:spPr bwMode="auto">
              <a:xfrm flipV="1">
                <a:off x="2370" y="3484"/>
                <a:ext cx="102" cy="102"/>
              </a:xfrm>
              <a:prstGeom prst="line">
                <a:avLst/>
              </a:prstGeom>
              <a:noFill/>
              <a:ln w="4763">
                <a:solidFill>
                  <a:srgbClr val="000000"/>
                </a:solidFill>
                <a:miter lim="800000"/>
                <a:headEnd/>
                <a:tailEnd/>
              </a:ln>
            </p:spPr>
            <p:txBody>
              <a:bodyPr/>
              <a:lstStyle/>
              <a:p>
                <a:endParaRPr lang="fr-CA"/>
              </a:p>
            </p:txBody>
          </p:sp>
          <p:sp>
            <p:nvSpPr>
              <p:cNvPr id="370756" name="Freeform 68"/>
              <p:cNvSpPr>
                <a:spLocks/>
              </p:cNvSpPr>
              <p:nvPr/>
            </p:nvSpPr>
            <p:spPr bwMode="auto">
              <a:xfrm>
                <a:off x="5490" y="1469"/>
                <a:ext cx="102" cy="2117"/>
              </a:xfrm>
              <a:custGeom>
                <a:avLst/>
                <a:gdLst/>
                <a:ahLst/>
                <a:cxnLst>
                  <a:cxn ang="0">
                    <a:pos x="0" y="2117"/>
                  </a:cxn>
                  <a:cxn ang="0">
                    <a:pos x="0" y="101"/>
                  </a:cxn>
                  <a:cxn ang="0">
                    <a:pos x="102" y="0"/>
                  </a:cxn>
                  <a:cxn ang="0">
                    <a:pos x="102" y="2015"/>
                  </a:cxn>
                  <a:cxn ang="0">
                    <a:pos x="0" y="2117"/>
                  </a:cxn>
                </a:cxnLst>
                <a:rect l="0" t="0" r="r" b="b"/>
                <a:pathLst>
                  <a:path w="102" h="2117">
                    <a:moveTo>
                      <a:pt x="0" y="2117"/>
                    </a:moveTo>
                    <a:lnTo>
                      <a:pt x="0" y="101"/>
                    </a:lnTo>
                    <a:lnTo>
                      <a:pt x="102" y="0"/>
                    </a:lnTo>
                    <a:lnTo>
                      <a:pt x="102" y="2015"/>
                    </a:lnTo>
                    <a:lnTo>
                      <a:pt x="0" y="2117"/>
                    </a:lnTo>
                    <a:close/>
                  </a:path>
                </a:pathLst>
              </a:custGeom>
              <a:solidFill>
                <a:srgbClr val="000000"/>
              </a:solidFill>
              <a:ln w="9525">
                <a:noFill/>
                <a:round/>
                <a:headEnd/>
                <a:tailEnd/>
              </a:ln>
            </p:spPr>
            <p:txBody>
              <a:bodyPr/>
              <a:lstStyle/>
              <a:p>
                <a:endParaRPr lang="fr-CA"/>
              </a:p>
            </p:txBody>
          </p:sp>
          <p:sp>
            <p:nvSpPr>
              <p:cNvPr id="370757" name="Line 69"/>
              <p:cNvSpPr>
                <a:spLocks noChangeShapeType="1"/>
              </p:cNvSpPr>
              <p:nvPr/>
            </p:nvSpPr>
            <p:spPr bwMode="auto">
              <a:xfrm flipV="1">
                <a:off x="5490" y="3484"/>
                <a:ext cx="102" cy="102"/>
              </a:xfrm>
              <a:prstGeom prst="line">
                <a:avLst/>
              </a:prstGeom>
              <a:noFill/>
              <a:ln w="4763">
                <a:solidFill>
                  <a:srgbClr val="000000"/>
                </a:solidFill>
                <a:miter lim="800000"/>
                <a:headEnd/>
                <a:tailEnd/>
              </a:ln>
            </p:spPr>
            <p:txBody>
              <a:bodyPr/>
              <a:lstStyle/>
              <a:p>
                <a:endParaRPr lang="fr-CA"/>
              </a:p>
            </p:txBody>
          </p:sp>
          <p:sp>
            <p:nvSpPr>
              <p:cNvPr id="370758" name="Freeform 70"/>
              <p:cNvSpPr>
                <a:spLocks/>
              </p:cNvSpPr>
              <p:nvPr/>
            </p:nvSpPr>
            <p:spPr bwMode="auto">
              <a:xfrm>
                <a:off x="2370" y="1469"/>
                <a:ext cx="3222" cy="101"/>
              </a:xfrm>
              <a:custGeom>
                <a:avLst/>
                <a:gdLst/>
                <a:ahLst/>
                <a:cxnLst>
                  <a:cxn ang="0">
                    <a:pos x="3120" y="101"/>
                  </a:cxn>
                  <a:cxn ang="0">
                    <a:pos x="0" y="101"/>
                  </a:cxn>
                  <a:cxn ang="0">
                    <a:pos x="102" y="0"/>
                  </a:cxn>
                  <a:cxn ang="0">
                    <a:pos x="3222" y="0"/>
                  </a:cxn>
                  <a:cxn ang="0">
                    <a:pos x="3120" y="101"/>
                  </a:cxn>
                </a:cxnLst>
                <a:rect l="0" t="0" r="r" b="b"/>
                <a:pathLst>
                  <a:path w="3222" h="101">
                    <a:moveTo>
                      <a:pt x="3120" y="101"/>
                    </a:moveTo>
                    <a:lnTo>
                      <a:pt x="0" y="101"/>
                    </a:lnTo>
                    <a:lnTo>
                      <a:pt x="102" y="0"/>
                    </a:lnTo>
                    <a:lnTo>
                      <a:pt x="3222" y="0"/>
                    </a:lnTo>
                    <a:lnTo>
                      <a:pt x="3120" y="101"/>
                    </a:lnTo>
                    <a:close/>
                  </a:path>
                </a:pathLst>
              </a:custGeom>
              <a:solidFill>
                <a:srgbClr val="000000"/>
              </a:solidFill>
              <a:ln w="9525">
                <a:noFill/>
                <a:round/>
                <a:headEnd/>
                <a:tailEnd/>
              </a:ln>
            </p:spPr>
            <p:txBody>
              <a:bodyPr/>
              <a:lstStyle/>
              <a:p>
                <a:endParaRPr lang="fr-CA"/>
              </a:p>
            </p:txBody>
          </p:sp>
          <p:sp>
            <p:nvSpPr>
              <p:cNvPr id="370759" name="Line 71"/>
              <p:cNvSpPr>
                <a:spLocks noChangeShapeType="1"/>
              </p:cNvSpPr>
              <p:nvPr/>
            </p:nvSpPr>
            <p:spPr bwMode="auto">
              <a:xfrm flipV="1">
                <a:off x="5490" y="1469"/>
                <a:ext cx="102" cy="101"/>
              </a:xfrm>
              <a:prstGeom prst="line">
                <a:avLst/>
              </a:prstGeom>
              <a:noFill/>
              <a:ln w="4763">
                <a:solidFill>
                  <a:srgbClr val="000000"/>
                </a:solidFill>
                <a:miter lim="800000"/>
                <a:headEnd/>
                <a:tailEnd/>
              </a:ln>
            </p:spPr>
            <p:txBody>
              <a:bodyPr/>
              <a:lstStyle/>
              <a:p>
                <a:endParaRPr lang="fr-CA"/>
              </a:p>
            </p:txBody>
          </p:sp>
          <p:sp>
            <p:nvSpPr>
              <p:cNvPr id="370760" name="Line 72"/>
              <p:cNvSpPr>
                <a:spLocks noChangeShapeType="1"/>
              </p:cNvSpPr>
              <p:nvPr/>
            </p:nvSpPr>
            <p:spPr bwMode="auto">
              <a:xfrm>
                <a:off x="2370" y="1570"/>
                <a:ext cx="0" cy="2016"/>
              </a:xfrm>
              <a:prstGeom prst="line">
                <a:avLst/>
              </a:prstGeom>
              <a:noFill/>
              <a:ln w="12700">
                <a:solidFill>
                  <a:srgbClr val="40406B"/>
                </a:solidFill>
                <a:miter lim="800000"/>
                <a:headEnd/>
                <a:tailEnd/>
              </a:ln>
            </p:spPr>
            <p:txBody>
              <a:bodyPr/>
              <a:lstStyle/>
              <a:p>
                <a:endParaRPr lang="fr-CA"/>
              </a:p>
            </p:txBody>
          </p:sp>
          <p:sp>
            <p:nvSpPr>
              <p:cNvPr id="370761" name="Line 73"/>
              <p:cNvSpPr>
                <a:spLocks noChangeShapeType="1"/>
              </p:cNvSpPr>
              <p:nvPr/>
            </p:nvSpPr>
            <p:spPr bwMode="auto">
              <a:xfrm>
                <a:off x="2370" y="3586"/>
                <a:ext cx="3120" cy="0"/>
              </a:xfrm>
              <a:prstGeom prst="line">
                <a:avLst/>
              </a:prstGeom>
              <a:noFill/>
              <a:ln w="12700">
                <a:solidFill>
                  <a:srgbClr val="36365B"/>
                </a:solidFill>
                <a:miter lim="800000"/>
                <a:headEnd/>
                <a:tailEnd/>
              </a:ln>
            </p:spPr>
            <p:txBody>
              <a:bodyPr/>
              <a:lstStyle/>
              <a:p>
                <a:endParaRPr lang="fr-CA"/>
              </a:p>
            </p:txBody>
          </p:sp>
          <p:sp>
            <p:nvSpPr>
              <p:cNvPr id="370762" name="Line 74"/>
              <p:cNvSpPr>
                <a:spLocks noChangeShapeType="1"/>
              </p:cNvSpPr>
              <p:nvPr/>
            </p:nvSpPr>
            <p:spPr bwMode="auto">
              <a:xfrm flipV="1">
                <a:off x="5490" y="1570"/>
                <a:ext cx="0" cy="2016"/>
              </a:xfrm>
              <a:prstGeom prst="line">
                <a:avLst/>
              </a:prstGeom>
              <a:noFill/>
              <a:ln w="12700">
                <a:solidFill>
                  <a:srgbClr val="464675"/>
                </a:solidFill>
                <a:miter lim="800000"/>
                <a:headEnd/>
                <a:tailEnd/>
              </a:ln>
            </p:spPr>
            <p:txBody>
              <a:bodyPr/>
              <a:lstStyle/>
              <a:p>
                <a:endParaRPr lang="fr-CA"/>
              </a:p>
            </p:txBody>
          </p:sp>
          <p:sp>
            <p:nvSpPr>
              <p:cNvPr id="370763" name="Line 75"/>
              <p:cNvSpPr>
                <a:spLocks noChangeShapeType="1"/>
              </p:cNvSpPr>
              <p:nvPr/>
            </p:nvSpPr>
            <p:spPr bwMode="auto">
              <a:xfrm flipH="1">
                <a:off x="2370" y="1570"/>
                <a:ext cx="3120" cy="0"/>
              </a:xfrm>
              <a:prstGeom prst="line">
                <a:avLst/>
              </a:prstGeom>
              <a:noFill/>
              <a:ln w="12700">
                <a:solidFill>
                  <a:srgbClr val="36365B"/>
                </a:solidFill>
                <a:miter lim="800000"/>
                <a:headEnd/>
                <a:tailEnd/>
              </a:ln>
            </p:spPr>
            <p:txBody>
              <a:bodyPr/>
              <a:lstStyle/>
              <a:p>
                <a:endParaRPr lang="fr-CA"/>
              </a:p>
            </p:txBody>
          </p:sp>
        </p:grpSp>
        <p:sp>
          <p:nvSpPr>
            <p:cNvPr id="370764" name="Freeform 76"/>
            <p:cNvSpPr>
              <a:spLocks noEditPoints="1"/>
            </p:cNvSpPr>
            <p:nvPr/>
          </p:nvSpPr>
          <p:spPr bwMode="auto">
            <a:xfrm>
              <a:off x="2562" y="1786"/>
              <a:ext cx="2808" cy="510"/>
            </a:xfrm>
            <a:custGeom>
              <a:avLst/>
              <a:gdLst/>
              <a:ahLst/>
              <a:cxnLst>
                <a:cxn ang="0">
                  <a:pos x="2700" y="24"/>
                </a:cxn>
                <a:cxn ang="0">
                  <a:pos x="2580" y="24"/>
                </a:cxn>
                <a:cxn ang="0">
                  <a:pos x="2484" y="0"/>
                </a:cxn>
                <a:cxn ang="0">
                  <a:pos x="2412" y="0"/>
                </a:cxn>
                <a:cxn ang="0">
                  <a:pos x="2316" y="24"/>
                </a:cxn>
                <a:cxn ang="0">
                  <a:pos x="2172" y="24"/>
                </a:cxn>
                <a:cxn ang="0">
                  <a:pos x="2052" y="24"/>
                </a:cxn>
                <a:cxn ang="0">
                  <a:pos x="1956" y="0"/>
                </a:cxn>
                <a:cxn ang="0">
                  <a:pos x="1884" y="0"/>
                </a:cxn>
                <a:cxn ang="0">
                  <a:pos x="1788" y="24"/>
                </a:cxn>
                <a:cxn ang="0">
                  <a:pos x="1644" y="24"/>
                </a:cxn>
                <a:cxn ang="0">
                  <a:pos x="1524" y="24"/>
                </a:cxn>
                <a:cxn ang="0">
                  <a:pos x="1428" y="0"/>
                </a:cxn>
                <a:cxn ang="0">
                  <a:pos x="1356" y="0"/>
                </a:cxn>
                <a:cxn ang="0">
                  <a:pos x="1260" y="24"/>
                </a:cxn>
                <a:cxn ang="0">
                  <a:pos x="1116" y="24"/>
                </a:cxn>
                <a:cxn ang="0">
                  <a:pos x="996" y="24"/>
                </a:cxn>
                <a:cxn ang="0">
                  <a:pos x="900" y="0"/>
                </a:cxn>
                <a:cxn ang="0">
                  <a:pos x="828" y="0"/>
                </a:cxn>
                <a:cxn ang="0">
                  <a:pos x="732" y="24"/>
                </a:cxn>
                <a:cxn ang="0">
                  <a:pos x="588" y="24"/>
                </a:cxn>
                <a:cxn ang="0">
                  <a:pos x="468" y="24"/>
                </a:cxn>
                <a:cxn ang="0">
                  <a:pos x="372" y="0"/>
                </a:cxn>
                <a:cxn ang="0">
                  <a:pos x="300" y="0"/>
                </a:cxn>
                <a:cxn ang="0">
                  <a:pos x="204" y="24"/>
                </a:cxn>
                <a:cxn ang="0">
                  <a:pos x="60" y="24"/>
                </a:cxn>
                <a:cxn ang="0">
                  <a:pos x="24" y="84"/>
                </a:cxn>
                <a:cxn ang="0">
                  <a:pos x="0" y="180"/>
                </a:cxn>
                <a:cxn ang="0">
                  <a:pos x="0" y="252"/>
                </a:cxn>
                <a:cxn ang="0">
                  <a:pos x="24" y="348"/>
                </a:cxn>
                <a:cxn ang="0">
                  <a:pos x="24" y="492"/>
                </a:cxn>
                <a:cxn ang="0">
                  <a:pos x="54" y="510"/>
                </a:cxn>
                <a:cxn ang="0">
                  <a:pos x="150" y="486"/>
                </a:cxn>
                <a:cxn ang="0">
                  <a:pos x="294" y="486"/>
                </a:cxn>
                <a:cxn ang="0">
                  <a:pos x="414" y="486"/>
                </a:cxn>
                <a:cxn ang="0">
                  <a:pos x="510" y="510"/>
                </a:cxn>
                <a:cxn ang="0">
                  <a:pos x="582" y="510"/>
                </a:cxn>
                <a:cxn ang="0">
                  <a:pos x="678" y="486"/>
                </a:cxn>
                <a:cxn ang="0">
                  <a:pos x="822" y="486"/>
                </a:cxn>
                <a:cxn ang="0">
                  <a:pos x="942" y="486"/>
                </a:cxn>
                <a:cxn ang="0">
                  <a:pos x="1038" y="510"/>
                </a:cxn>
                <a:cxn ang="0">
                  <a:pos x="1110" y="510"/>
                </a:cxn>
                <a:cxn ang="0">
                  <a:pos x="1206" y="486"/>
                </a:cxn>
                <a:cxn ang="0">
                  <a:pos x="1350" y="486"/>
                </a:cxn>
                <a:cxn ang="0">
                  <a:pos x="1470" y="486"/>
                </a:cxn>
                <a:cxn ang="0">
                  <a:pos x="1566" y="510"/>
                </a:cxn>
                <a:cxn ang="0">
                  <a:pos x="1638" y="510"/>
                </a:cxn>
                <a:cxn ang="0">
                  <a:pos x="1734" y="486"/>
                </a:cxn>
                <a:cxn ang="0">
                  <a:pos x="1878" y="486"/>
                </a:cxn>
                <a:cxn ang="0">
                  <a:pos x="1998" y="486"/>
                </a:cxn>
                <a:cxn ang="0">
                  <a:pos x="2094" y="510"/>
                </a:cxn>
                <a:cxn ang="0">
                  <a:pos x="2166" y="510"/>
                </a:cxn>
                <a:cxn ang="0">
                  <a:pos x="2262" y="486"/>
                </a:cxn>
                <a:cxn ang="0">
                  <a:pos x="2406" y="486"/>
                </a:cxn>
                <a:cxn ang="0">
                  <a:pos x="2526" y="486"/>
                </a:cxn>
                <a:cxn ang="0">
                  <a:pos x="2622" y="510"/>
                </a:cxn>
                <a:cxn ang="0">
                  <a:pos x="2694" y="510"/>
                </a:cxn>
                <a:cxn ang="0">
                  <a:pos x="2808" y="480"/>
                </a:cxn>
                <a:cxn ang="0">
                  <a:pos x="2808" y="384"/>
                </a:cxn>
                <a:cxn ang="0">
                  <a:pos x="2808" y="312"/>
                </a:cxn>
                <a:cxn ang="0">
                  <a:pos x="2784" y="216"/>
                </a:cxn>
                <a:cxn ang="0">
                  <a:pos x="2784" y="72"/>
                </a:cxn>
              </a:cxnLst>
              <a:rect l="0" t="0" r="r" b="b"/>
              <a:pathLst>
                <a:path w="2808" h="510">
                  <a:moveTo>
                    <a:pt x="2796" y="24"/>
                  </a:moveTo>
                  <a:lnTo>
                    <a:pt x="2772" y="24"/>
                  </a:lnTo>
                  <a:lnTo>
                    <a:pt x="2772" y="0"/>
                  </a:lnTo>
                  <a:lnTo>
                    <a:pt x="2796" y="0"/>
                  </a:lnTo>
                  <a:lnTo>
                    <a:pt x="2796" y="24"/>
                  </a:lnTo>
                  <a:close/>
                  <a:moveTo>
                    <a:pt x="2748" y="24"/>
                  </a:moveTo>
                  <a:lnTo>
                    <a:pt x="2724" y="24"/>
                  </a:lnTo>
                  <a:lnTo>
                    <a:pt x="2724" y="0"/>
                  </a:lnTo>
                  <a:lnTo>
                    <a:pt x="2748" y="0"/>
                  </a:lnTo>
                  <a:lnTo>
                    <a:pt x="2748" y="24"/>
                  </a:lnTo>
                  <a:close/>
                  <a:moveTo>
                    <a:pt x="2700" y="24"/>
                  </a:moveTo>
                  <a:lnTo>
                    <a:pt x="2676" y="24"/>
                  </a:lnTo>
                  <a:lnTo>
                    <a:pt x="2676" y="0"/>
                  </a:lnTo>
                  <a:lnTo>
                    <a:pt x="2700" y="0"/>
                  </a:lnTo>
                  <a:lnTo>
                    <a:pt x="2700" y="24"/>
                  </a:lnTo>
                  <a:close/>
                  <a:moveTo>
                    <a:pt x="2652" y="24"/>
                  </a:moveTo>
                  <a:lnTo>
                    <a:pt x="2628" y="24"/>
                  </a:lnTo>
                  <a:lnTo>
                    <a:pt x="2628" y="0"/>
                  </a:lnTo>
                  <a:lnTo>
                    <a:pt x="2652" y="0"/>
                  </a:lnTo>
                  <a:lnTo>
                    <a:pt x="2652" y="24"/>
                  </a:lnTo>
                  <a:close/>
                  <a:moveTo>
                    <a:pt x="2604" y="24"/>
                  </a:moveTo>
                  <a:lnTo>
                    <a:pt x="2580" y="24"/>
                  </a:lnTo>
                  <a:lnTo>
                    <a:pt x="2580" y="0"/>
                  </a:lnTo>
                  <a:lnTo>
                    <a:pt x="2604" y="0"/>
                  </a:lnTo>
                  <a:lnTo>
                    <a:pt x="2604" y="24"/>
                  </a:lnTo>
                  <a:close/>
                  <a:moveTo>
                    <a:pt x="2556" y="24"/>
                  </a:moveTo>
                  <a:lnTo>
                    <a:pt x="2532" y="24"/>
                  </a:lnTo>
                  <a:lnTo>
                    <a:pt x="2532" y="0"/>
                  </a:lnTo>
                  <a:lnTo>
                    <a:pt x="2556" y="0"/>
                  </a:lnTo>
                  <a:lnTo>
                    <a:pt x="2556" y="24"/>
                  </a:lnTo>
                  <a:close/>
                  <a:moveTo>
                    <a:pt x="2508" y="24"/>
                  </a:moveTo>
                  <a:lnTo>
                    <a:pt x="2484" y="24"/>
                  </a:lnTo>
                  <a:lnTo>
                    <a:pt x="2484" y="0"/>
                  </a:lnTo>
                  <a:lnTo>
                    <a:pt x="2508" y="0"/>
                  </a:lnTo>
                  <a:lnTo>
                    <a:pt x="2508" y="24"/>
                  </a:lnTo>
                  <a:close/>
                  <a:moveTo>
                    <a:pt x="2460" y="24"/>
                  </a:moveTo>
                  <a:lnTo>
                    <a:pt x="2436" y="24"/>
                  </a:lnTo>
                  <a:lnTo>
                    <a:pt x="2436" y="0"/>
                  </a:lnTo>
                  <a:lnTo>
                    <a:pt x="2460" y="0"/>
                  </a:lnTo>
                  <a:lnTo>
                    <a:pt x="2460" y="24"/>
                  </a:lnTo>
                  <a:close/>
                  <a:moveTo>
                    <a:pt x="2412" y="24"/>
                  </a:moveTo>
                  <a:lnTo>
                    <a:pt x="2388" y="24"/>
                  </a:lnTo>
                  <a:lnTo>
                    <a:pt x="2388" y="0"/>
                  </a:lnTo>
                  <a:lnTo>
                    <a:pt x="2412" y="0"/>
                  </a:lnTo>
                  <a:lnTo>
                    <a:pt x="2412" y="24"/>
                  </a:lnTo>
                  <a:close/>
                  <a:moveTo>
                    <a:pt x="2364" y="24"/>
                  </a:moveTo>
                  <a:lnTo>
                    <a:pt x="2340" y="24"/>
                  </a:lnTo>
                  <a:lnTo>
                    <a:pt x="2340" y="0"/>
                  </a:lnTo>
                  <a:lnTo>
                    <a:pt x="2364" y="0"/>
                  </a:lnTo>
                  <a:lnTo>
                    <a:pt x="2364" y="24"/>
                  </a:lnTo>
                  <a:close/>
                  <a:moveTo>
                    <a:pt x="2316" y="24"/>
                  </a:moveTo>
                  <a:lnTo>
                    <a:pt x="2292" y="24"/>
                  </a:lnTo>
                  <a:lnTo>
                    <a:pt x="2292" y="0"/>
                  </a:lnTo>
                  <a:lnTo>
                    <a:pt x="2316" y="0"/>
                  </a:lnTo>
                  <a:lnTo>
                    <a:pt x="2316" y="24"/>
                  </a:lnTo>
                  <a:close/>
                  <a:moveTo>
                    <a:pt x="2268" y="24"/>
                  </a:moveTo>
                  <a:lnTo>
                    <a:pt x="2244" y="24"/>
                  </a:lnTo>
                  <a:lnTo>
                    <a:pt x="2244" y="0"/>
                  </a:lnTo>
                  <a:lnTo>
                    <a:pt x="2268" y="0"/>
                  </a:lnTo>
                  <a:lnTo>
                    <a:pt x="2268" y="24"/>
                  </a:lnTo>
                  <a:close/>
                  <a:moveTo>
                    <a:pt x="2220" y="24"/>
                  </a:moveTo>
                  <a:lnTo>
                    <a:pt x="2196" y="24"/>
                  </a:lnTo>
                  <a:lnTo>
                    <a:pt x="2196" y="0"/>
                  </a:lnTo>
                  <a:lnTo>
                    <a:pt x="2220" y="0"/>
                  </a:lnTo>
                  <a:lnTo>
                    <a:pt x="2220" y="24"/>
                  </a:lnTo>
                  <a:close/>
                  <a:moveTo>
                    <a:pt x="2172" y="24"/>
                  </a:moveTo>
                  <a:lnTo>
                    <a:pt x="2148" y="24"/>
                  </a:lnTo>
                  <a:lnTo>
                    <a:pt x="2148" y="0"/>
                  </a:lnTo>
                  <a:lnTo>
                    <a:pt x="2172" y="0"/>
                  </a:lnTo>
                  <a:lnTo>
                    <a:pt x="2172" y="24"/>
                  </a:lnTo>
                  <a:close/>
                  <a:moveTo>
                    <a:pt x="2124" y="24"/>
                  </a:moveTo>
                  <a:lnTo>
                    <a:pt x="2100" y="24"/>
                  </a:lnTo>
                  <a:lnTo>
                    <a:pt x="2100" y="0"/>
                  </a:lnTo>
                  <a:lnTo>
                    <a:pt x="2124" y="0"/>
                  </a:lnTo>
                  <a:lnTo>
                    <a:pt x="2124" y="24"/>
                  </a:lnTo>
                  <a:close/>
                  <a:moveTo>
                    <a:pt x="2076" y="24"/>
                  </a:moveTo>
                  <a:lnTo>
                    <a:pt x="2052" y="24"/>
                  </a:lnTo>
                  <a:lnTo>
                    <a:pt x="2052" y="0"/>
                  </a:lnTo>
                  <a:lnTo>
                    <a:pt x="2076" y="0"/>
                  </a:lnTo>
                  <a:lnTo>
                    <a:pt x="2076" y="24"/>
                  </a:lnTo>
                  <a:close/>
                  <a:moveTo>
                    <a:pt x="2028" y="24"/>
                  </a:moveTo>
                  <a:lnTo>
                    <a:pt x="2004" y="24"/>
                  </a:lnTo>
                  <a:lnTo>
                    <a:pt x="2004" y="0"/>
                  </a:lnTo>
                  <a:lnTo>
                    <a:pt x="2028" y="0"/>
                  </a:lnTo>
                  <a:lnTo>
                    <a:pt x="2028" y="24"/>
                  </a:lnTo>
                  <a:close/>
                  <a:moveTo>
                    <a:pt x="1980" y="24"/>
                  </a:moveTo>
                  <a:lnTo>
                    <a:pt x="1956" y="24"/>
                  </a:lnTo>
                  <a:lnTo>
                    <a:pt x="1956" y="0"/>
                  </a:lnTo>
                  <a:lnTo>
                    <a:pt x="1980" y="0"/>
                  </a:lnTo>
                  <a:lnTo>
                    <a:pt x="1980" y="24"/>
                  </a:lnTo>
                  <a:close/>
                  <a:moveTo>
                    <a:pt x="1932" y="24"/>
                  </a:moveTo>
                  <a:lnTo>
                    <a:pt x="1908" y="24"/>
                  </a:lnTo>
                  <a:lnTo>
                    <a:pt x="1908" y="0"/>
                  </a:lnTo>
                  <a:lnTo>
                    <a:pt x="1932" y="0"/>
                  </a:lnTo>
                  <a:lnTo>
                    <a:pt x="1932" y="24"/>
                  </a:lnTo>
                  <a:close/>
                  <a:moveTo>
                    <a:pt x="1884" y="24"/>
                  </a:moveTo>
                  <a:lnTo>
                    <a:pt x="1860" y="24"/>
                  </a:lnTo>
                  <a:lnTo>
                    <a:pt x="1860" y="0"/>
                  </a:lnTo>
                  <a:lnTo>
                    <a:pt x="1884" y="0"/>
                  </a:lnTo>
                  <a:lnTo>
                    <a:pt x="1884" y="24"/>
                  </a:lnTo>
                  <a:close/>
                  <a:moveTo>
                    <a:pt x="1836" y="24"/>
                  </a:moveTo>
                  <a:lnTo>
                    <a:pt x="1812" y="24"/>
                  </a:lnTo>
                  <a:lnTo>
                    <a:pt x="1812" y="0"/>
                  </a:lnTo>
                  <a:lnTo>
                    <a:pt x="1836" y="0"/>
                  </a:lnTo>
                  <a:lnTo>
                    <a:pt x="1836" y="24"/>
                  </a:lnTo>
                  <a:close/>
                  <a:moveTo>
                    <a:pt x="1788" y="24"/>
                  </a:moveTo>
                  <a:lnTo>
                    <a:pt x="1764" y="24"/>
                  </a:lnTo>
                  <a:lnTo>
                    <a:pt x="1764" y="0"/>
                  </a:lnTo>
                  <a:lnTo>
                    <a:pt x="1788" y="0"/>
                  </a:lnTo>
                  <a:lnTo>
                    <a:pt x="1788" y="24"/>
                  </a:lnTo>
                  <a:close/>
                  <a:moveTo>
                    <a:pt x="1740" y="24"/>
                  </a:moveTo>
                  <a:lnTo>
                    <a:pt x="1716" y="24"/>
                  </a:lnTo>
                  <a:lnTo>
                    <a:pt x="1716" y="0"/>
                  </a:lnTo>
                  <a:lnTo>
                    <a:pt x="1740" y="0"/>
                  </a:lnTo>
                  <a:lnTo>
                    <a:pt x="1740" y="24"/>
                  </a:lnTo>
                  <a:close/>
                  <a:moveTo>
                    <a:pt x="1692" y="24"/>
                  </a:moveTo>
                  <a:lnTo>
                    <a:pt x="1668" y="24"/>
                  </a:lnTo>
                  <a:lnTo>
                    <a:pt x="1668" y="0"/>
                  </a:lnTo>
                  <a:lnTo>
                    <a:pt x="1692" y="0"/>
                  </a:lnTo>
                  <a:lnTo>
                    <a:pt x="1692" y="24"/>
                  </a:lnTo>
                  <a:close/>
                  <a:moveTo>
                    <a:pt x="1644" y="24"/>
                  </a:moveTo>
                  <a:lnTo>
                    <a:pt x="1620" y="24"/>
                  </a:lnTo>
                  <a:lnTo>
                    <a:pt x="1620" y="0"/>
                  </a:lnTo>
                  <a:lnTo>
                    <a:pt x="1644" y="0"/>
                  </a:lnTo>
                  <a:lnTo>
                    <a:pt x="1644" y="24"/>
                  </a:lnTo>
                  <a:close/>
                  <a:moveTo>
                    <a:pt x="1596" y="24"/>
                  </a:moveTo>
                  <a:lnTo>
                    <a:pt x="1572" y="24"/>
                  </a:lnTo>
                  <a:lnTo>
                    <a:pt x="1572" y="0"/>
                  </a:lnTo>
                  <a:lnTo>
                    <a:pt x="1596" y="0"/>
                  </a:lnTo>
                  <a:lnTo>
                    <a:pt x="1596" y="24"/>
                  </a:lnTo>
                  <a:close/>
                  <a:moveTo>
                    <a:pt x="1548" y="24"/>
                  </a:moveTo>
                  <a:lnTo>
                    <a:pt x="1524" y="24"/>
                  </a:lnTo>
                  <a:lnTo>
                    <a:pt x="1524" y="0"/>
                  </a:lnTo>
                  <a:lnTo>
                    <a:pt x="1548" y="0"/>
                  </a:lnTo>
                  <a:lnTo>
                    <a:pt x="1548" y="24"/>
                  </a:lnTo>
                  <a:close/>
                  <a:moveTo>
                    <a:pt x="1500" y="24"/>
                  </a:moveTo>
                  <a:lnTo>
                    <a:pt x="1476" y="24"/>
                  </a:lnTo>
                  <a:lnTo>
                    <a:pt x="1476" y="0"/>
                  </a:lnTo>
                  <a:lnTo>
                    <a:pt x="1500" y="0"/>
                  </a:lnTo>
                  <a:lnTo>
                    <a:pt x="1500" y="24"/>
                  </a:lnTo>
                  <a:close/>
                  <a:moveTo>
                    <a:pt x="1452" y="24"/>
                  </a:moveTo>
                  <a:lnTo>
                    <a:pt x="1428" y="24"/>
                  </a:lnTo>
                  <a:lnTo>
                    <a:pt x="1428" y="0"/>
                  </a:lnTo>
                  <a:lnTo>
                    <a:pt x="1452" y="0"/>
                  </a:lnTo>
                  <a:lnTo>
                    <a:pt x="1452" y="24"/>
                  </a:lnTo>
                  <a:close/>
                  <a:moveTo>
                    <a:pt x="1404" y="24"/>
                  </a:moveTo>
                  <a:lnTo>
                    <a:pt x="1380" y="24"/>
                  </a:lnTo>
                  <a:lnTo>
                    <a:pt x="1380" y="0"/>
                  </a:lnTo>
                  <a:lnTo>
                    <a:pt x="1404" y="0"/>
                  </a:lnTo>
                  <a:lnTo>
                    <a:pt x="1404" y="24"/>
                  </a:lnTo>
                  <a:close/>
                  <a:moveTo>
                    <a:pt x="1356" y="24"/>
                  </a:moveTo>
                  <a:lnTo>
                    <a:pt x="1332" y="24"/>
                  </a:lnTo>
                  <a:lnTo>
                    <a:pt x="1332" y="0"/>
                  </a:lnTo>
                  <a:lnTo>
                    <a:pt x="1356" y="0"/>
                  </a:lnTo>
                  <a:lnTo>
                    <a:pt x="1356" y="24"/>
                  </a:lnTo>
                  <a:close/>
                  <a:moveTo>
                    <a:pt x="1308" y="24"/>
                  </a:moveTo>
                  <a:lnTo>
                    <a:pt x="1284" y="24"/>
                  </a:lnTo>
                  <a:lnTo>
                    <a:pt x="1284" y="0"/>
                  </a:lnTo>
                  <a:lnTo>
                    <a:pt x="1308" y="0"/>
                  </a:lnTo>
                  <a:lnTo>
                    <a:pt x="1308" y="24"/>
                  </a:lnTo>
                  <a:close/>
                  <a:moveTo>
                    <a:pt x="1260" y="24"/>
                  </a:moveTo>
                  <a:lnTo>
                    <a:pt x="1236" y="24"/>
                  </a:lnTo>
                  <a:lnTo>
                    <a:pt x="1236" y="0"/>
                  </a:lnTo>
                  <a:lnTo>
                    <a:pt x="1260" y="0"/>
                  </a:lnTo>
                  <a:lnTo>
                    <a:pt x="1260" y="24"/>
                  </a:lnTo>
                  <a:close/>
                  <a:moveTo>
                    <a:pt x="1212" y="24"/>
                  </a:moveTo>
                  <a:lnTo>
                    <a:pt x="1188" y="24"/>
                  </a:lnTo>
                  <a:lnTo>
                    <a:pt x="1188" y="0"/>
                  </a:lnTo>
                  <a:lnTo>
                    <a:pt x="1212" y="0"/>
                  </a:lnTo>
                  <a:lnTo>
                    <a:pt x="1212" y="24"/>
                  </a:lnTo>
                  <a:close/>
                  <a:moveTo>
                    <a:pt x="1164" y="24"/>
                  </a:moveTo>
                  <a:lnTo>
                    <a:pt x="1140" y="24"/>
                  </a:lnTo>
                  <a:lnTo>
                    <a:pt x="1140" y="0"/>
                  </a:lnTo>
                  <a:lnTo>
                    <a:pt x="1164" y="0"/>
                  </a:lnTo>
                  <a:lnTo>
                    <a:pt x="1164" y="24"/>
                  </a:lnTo>
                  <a:close/>
                  <a:moveTo>
                    <a:pt x="1116" y="24"/>
                  </a:moveTo>
                  <a:lnTo>
                    <a:pt x="1092" y="24"/>
                  </a:lnTo>
                  <a:lnTo>
                    <a:pt x="1092" y="0"/>
                  </a:lnTo>
                  <a:lnTo>
                    <a:pt x="1116" y="0"/>
                  </a:lnTo>
                  <a:lnTo>
                    <a:pt x="1116" y="24"/>
                  </a:lnTo>
                  <a:close/>
                  <a:moveTo>
                    <a:pt x="1068" y="24"/>
                  </a:moveTo>
                  <a:lnTo>
                    <a:pt x="1044" y="24"/>
                  </a:lnTo>
                  <a:lnTo>
                    <a:pt x="1044" y="0"/>
                  </a:lnTo>
                  <a:lnTo>
                    <a:pt x="1068" y="0"/>
                  </a:lnTo>
                  <a:lnTo>
                    <a:pt x="1068" y="24"/>
                  </a:lnTo>
                  <a:close/>
                  <a:moveTo>
                    <a:pt x="1020" y="24"/>
                  </a:moveTo>
                  <a:lnTo>
                    <a:pt x="996" y="24"/>
                  </a:lnTo>
                  <a:lnTo>
                    <a:pt x="996" y="0"/>
                  </a:lnTo>
                  <a:lnTo>
                    <a:pt x="1020" y="0"/>
                  </a:lnTo>
                  <a:lnTo>
                    <a:pt x="1020" y="24"/>
                  </a:lnTo>
                  <a:close/>
                  <a:moveTo>
                    <a:pt x="972" y="24"/>
                  </a:moveTo>
                  <a:lnTo>
                    <a:pt x="948" y="24"/>
                  </a:lnTo>
                  <a:lnTo>
                    <a:pt x="948" y="0"/>
                  </a:lnTo>
                  <a:lnTo>
                    <a:pt x="972" y="0"/>
                  </a:lnTo>
                  <a:lnTo>
                    <a:pt x="972" y="24"/>
                  </a:lnTo>
                  <a:close/>
                  <a:moveTo>
                    <a:pt x="924" y="24"/>
                  </a:moveTo>
                  <a:lnTo>
                    <a:pt x="900" y="24"/>
                  </a:lnTo>
                  <a:lnTo>
                    <a:pt x="900" y="0"/>
                  </a:lnTo>
                  <a:lnTo>
                    <a:pt x="924" y="0"/>
                  </a:lnTo>
                  <a:lnTo>
                    <a:pt x="924" y="24"/>
                  </a:lnTo>
                  <a:close/>
                  <a:moveTo>
                    <a:pt x="876" y="24"/>
                  </a:moveTo>
                  <a:lnTo>
                    <a:pt x="852" y="24"/>
                  </a:lnTo>
                  <a:lnTo>
                    <a:pt x="852" y="0"/>
                  </a:lnTo>
                  <a:lnTo>
                    <a:pt x="876" y="0"/>
                  </a:lnTo>
                  <a:lnTo>
                    <a:pt x="876" y="24"/>
                  </a:lnTo>
                  <a:close/>
                  <a:moveTo>
                    <a:pt x="828" y="24"/>
                  </a:moveTo>
                  <a:lnTo>
                    <a:pt x="804" y="24"/>
                  </a:lnTo>
                  <a:lnTo>
                    <a:pt x="804" y="0"/>
                  </a:lnTo>
                  <a:lnTo>
                    <a:pt x="828" y="0"/>
                  </a:lnTo>
                  <a:lnTo>
                    <a:pt x="828" y="24"/>
                  </a:lnTo>
                  <a:close/>
                  <a:moveTo>
                    <a:pt x="780" y="24"/>
                  </a:moveTo>
                  <a:lnTo>
                    <a:pt x="756" y="24"/>
                  </a:lnTo>
                  <a:lnTo>
                    <a:pt x="756" y="0"/>
                  </a:lnTo>
                  <a:lnTo>
                    <a:pt x="780" y="0"/>
                  </a:lnTo>
                  <a:lnTo>
                    <a:pt x="780" y="24"/>
                  </a:lnTo>
                  <a:close/>
                  <a:moveTo>
                    <a:pt x="732" y="24"/>
                  </a:moveTo>
                  <a:lnTo>
                    <a:pt x="708" y="24"/>
                  </a:lnTo>
                  <a:lnTo>
                    <a:pt x="708" y="0"/>
                  </a:lnTo>
                  <a:lnTo>
                    <a:pt x="732" y="0"/>
                  </a:lnTo>
                  <a:lnTo>
                    <a:pt x="732" y="24"/>
                  </a:lnTo>
                  <a:close/>
                  <a:moveTo>
                    <a:pt x="684" y="24"/>
                  </a:moveTo>
                  <a:lnTo>
                    <a:pt x="660" y="24"/>
                  </a:lnTo>
                  <a:lnTo>
                    <a:pt x="660" y="0"/>
                  </a:lnTo>
                  <a:lnTo>
                    <a:pt x="684" y="0"/>
                  </a:lnTo>
                  <a:lnTo>
                    <a:pt x="684" y="24"/>
                  </a:lnTo>
                  <a:close/>
                  <a:moveTo>
                    <a:pt x="636" y="24"/>
                  </a:moveTo>
                  <a:lnTo>
                    <a:pt x="612" y="24"/>
                  </a:lnTo>
                  <a:lnTo>
                    <a:pt x="612" y="0"/>
                  </a:lnTo>
                  <a:lnTo>
                    <a:pt x="636" y="0"/>
                  </a:lnTo>
                  <a:lnTo>
                    <a:pt x="636" y="24"/>
                  </a:lnTo>
                  <a:close/>
                  <a:moveTo>
                    <a:pt x="588" y="24"/>
                  </a:moveTo>
                  <a:lnTo>
                    <a:pt x="564" y="24"/>
                  </a:lnTo>
                  <a:lnTo>
                    <a:pt x="564" y="0"/>
                  </a:lnTo>
                  <a:lnTo>
                    <a:pt x="588" y="0"/>
                  </a:lnTo>
                  <a:lnTo>
                    <a:pt x="588" y="24"/>
                  </a:lnTo>
                  <a:close/>
                  <a:moveTo>
                    <a:pt x="540" y="24"/>
                  </a:moveTo>
                  <a:lnTo>
                    <a:pt x="516" y="24"/>
                  </a:lnTo>
                  <a:lnTo>
                    <a:pt x="516" y="0"/>
                  </a:lnTo>
                  <a:lnTo>
                    <a:pt x="540" y="0"/>
                  </a:lnTo>
                  <a:lnTo>
                    <a:pt x="540" y="24"/>
                  </a:lnTo>
                  <a:close/>
                  <a:moveTo>
                    <a:pt x="492" y="24"/>
                  </a:moveTo>
                  <a:lnTo>
                    <a:pt x="468" y="24"/>
                  </a:lnTo>
                  <a:lnTo>
                    <a:pt x="468" y="0"/>
                  </a:lnTo>
                  <a:lnTo>
                    <a:pt x="492" y="0"/>
                  </a:lnTo>
                  <a:lnTo>
                    <a:pt x="492" y="24"/>
                  </a:lnTo>
                  <a:close/>
                  <a:moveTo>
                    <a:pt x="444" y="24"/>
                  </a:moveTo>
                  <a:lnTo>
                    <a:pt x="420" y="24"/>
                  </a:lnTo>
                  <a:lnTo>
                    <a:pt x="420" y="0"/>
                  </a:lnTo>
                  <a:lnTo>
                    <a:pt x="444" y="0"/>
                  </a:lnTo>
                  <a:lnTo>
                    <a:pt x="444" y="24"/>
                  </a:lnTo>
                  <a:close/>
                  <a:moveTo>
                    <a:pt x="396" y="24"/>
                  </a:moveTo>
                  <a:lnTo>
                    <a:pt x="372" y="24"/>
                  </a:lnTo>
                  <a:lnTo>
                    <a:pt x="372" y="0"/>
                  </a:lnTo>
                  <a:lnTo>
                    <a:pt x="396" y="0"/>
                  </a:lnTo>
                  <a:lnTo>
                    <a:pt x="396" y="24"/>
                  </a:lnTo>
                  <a:close/>
                  <a:moveTo>
                    <a:pt x="348" y="24"/>
                  </a:moveTo>
                  <a:lnTo>
                    <a:pt x="324" y="24"/>
                  </a:lnTo>
                  <a:lnTo>
                    <a:pt x="324" y="0"/>
                  </a:lnTo>
                  <a:lnTo>
                    <a:pt x="348" y="0"/>
                  </a:lnTo>
                  <a:lnTo>
                    <a:pt x="348" y="24"/>
                  </a:lnTo>
                  <a:close/>
                  <a:moveTo>
                    <a:pt x="300" y="24"/>
                  </a:moveTo>
                  <a:lnTo>
                    <a:pt x="276" y="24"/>
                  </a:lnTo>
                  <a:lnTo>
                    <a:pt x="276" y="0"/>
                  </a:lnTo>
                  <a:lnTo>
                    <a:pt x="300" y="0"/>
                  </a:lnTo>
                  <a:lnTo>
                    <a:pt x="300" y="24"/>
                  </a:lnTo>
                  <a:close/>
                  <a:moveTo>
                    <a:pt x="252" y="24"/>
                  </a:moveTo>
                  <a:lnTo>
                    <a:pt x="228" y="24"/>
                  </a:lnTo>
                  <a:lnTo>
                    <a:pt x="228" y="0"/>
                  </a:lnTo>
                  <a:lnTo>
                    <a:pt x="252" y="0"/>
                  </a:lnTo>
                  <a:lnTo>
                    <a:pt x="252" y="24"/>
                  </a:lnTo>
                  <a:close/>
                  <a:moveTo>
                    <a:pt x="204" y="24"/>
                  </a:moveTo>
                  <a:lnTo>
                    <a:pt x="180" y="24"/>
                  </a:lnTo>
                  <a:lnTo>
                    <a:pt x="180" y="0"/>
                  </a:lnTo>
                  <a:lnTo>
                    <a:pt x="204" y="0"/>
                  </a:lnTo>
                  <a:lnTo>
                    <a:pt x="204" y="24"/>
                  </a:lnTo>
                  <a:close/>
                  <a:moveTo>
                    <a:pt x="156" y="24"/>
                  </a:moveTo>
                  <a:lnTo>
                    <a:pt x="132" y="24"/>
                  </a:lnTo>
                  <a:lnTo>
                    <a:pt x="132" y="0"/>
                  </a:lnTo>
                  <a:lnTo>
                    <a:pt x="156" y="0"/>
                  </a:lnTo>
                  <a:lnTo>
                    <a:pt x="156" y="24"/>
                  </a:lnTo>
                  <a:close/>
                  <a:moveTo>
                    <a:pt x="108" y="24"/>
                  </a:moveTo>
                  <a:lnTo>
                    <a:pt x="84" y="24"/>
                  </a:lnTo>
                  <a:lnTo>
                    <a:pt x="84" y="0"/>
                  </a:lnTo>
                  <a:lnTo>
                    <a:pt x="108" y="0"/>
                  </a:lnTo>
                  <a:lnTo>
                    <a:pt x="108" y="24"/>
                  </a:lnTo>
                  <a:close/>
                  <a:moveTo>
                    <a:pt x="60" y="24"/>
                  </a:moveTo>
                  <a:lnTo>
                    <a:pt x="36" y="24"/>
                  </a:lnTo>
                  <a:lnTo>
                    <a:pt x="36" y="0"/>
                  </a:lnTo>
                  <a:lnTo>
                    <a:pt x="60" y="0"/>
                  </a:lnTo>
                  <a:lnTo>
                    <a:pt x="60" y="24"/>
                  </a:lnTo>
                  <a:close/>
                  <a:moveTo>
                    <a:pt x="24" y="12"/>
                  </a:moveTo>
                  <a:lnTo>
                    <a:pt x="24" y="36"/>
                  </a:lnTo>
                  <a:lnTo>
                    <a:pt x="0" y="36"/>
                  </a:lnTo>
                  <a:lnTo>
                    <a:pt x="0" y="12"/>
                  </a:lnTo>
                  <a:lnTo>
                    <a:pt x="24" y="12"/>
                  </a:lnTo>
                  <a:close/>
                  <a:moveTo>
                    <a:pt x="24" y="60"/>
                  </a:moveTo>
                  <a:lnTo>
                    <a:pt x="24" y="84"/>
                  </a:lnTo>
                  <a:lnTo>
                    <a:pt x="0" y="84"/>
                  </a:lnTo>
                  <a:lnTo>
                    <a:pt x="0" y="60"/>
                  </a:lnTo>
                  <a:lnTo>
                    <a:pt x="24" y="60"/>
                  </a:lnTo>
                  <a:close/>
                  <a:moveTo>
                    <a:pt x="24" y="108"/>
                  </a:moveTo>
                  <a:lnTo>
                    <a:pt x="24" y="132"/>
                  </a:lnTo>
                  <a:lnTo>
                    <a:pt x="0" y="132"/>
                  </a:lnTo>
                  <a:lnTo>
                    <a:pt x="0" y="108"/>
                  </a:lnTo>
                  <a:lnTo>
                    <a:pt x="24" y="108"/>
                  </a:lnTo>
                  <a:close/>
                  <a:moveTo>
                    <a:pt x="24" y="156"/>
                  </a:moveTo>
                  <a:lnTo>
                    <a:pt x="24" y="180"/>
                  </a:lnTo>
                  <a:lnTo>
                    <a:pt x="0" y="180"/>
                  </a:lnTo>
                  <a:lnTo>
                    <a:pt x="0" y="156"/>
                  </a:lnTo>
                  <a:lnTo>
                    <a:pt x="24" y="156"/>
                  </a:lnTo>
                  <a:close/>
                  <a:moveTo>
                    <a:pt x="24" y="204"/>
                  </a:moveTo>
                  <a:lnTo>
                    <a:pt x="24" y="228"/>
                  </a:lnTo>
                  <a:lnTo>
                    <a:pt x="0" y="228"/>
                  </a:lnTo>
                  <a:lnTo>
                    <a:pt x="0" y="204"/>
                  </a:lnTo>
                  <a:lnTo>
                    <a:pt x="24" y="204"/>
                  </a:lnTo>
                  <a:close/>
                  <a:moveTo>
                    <a:pt x="24" y="252"/>
                  </a:moveTo>
                  <a:lnTo>
                    <a:pt x="24" y="276"/>
                  </a:lnTo>
                  <a:lnTo>
                    <a:pt x="0" y="276"/>
                  </a:lnTo>
                  <a:lnTo>
                    <a:pt x="0" y="252"/>
                  </a:lnTo>
                  <a:lnTo>
                    <a:pt x="24" y="252"/>
                  </a:lnTo>
                  <a:close/>
                  <a:moveTo>
                    <a:pt x="24" y="300"/>
                  </a:moveTo>
                  <a:lnTo>
                    <a:pt x="24" y="324"/>
                  </a:lnTo>
                  <a:lnTo>
                    <a:pt x="0" y="324"/>
                  </a:lnTo>
                  <a:lnTo>
                    <a:pt x="0" y="300"/>
                  </a:lnTo>
                  <a:lnTo>
                    <a:pt x="24" y="300"/>
                  </a:lnTo>
                  <a:close/>
                  <a:moveTo>
                    <a:pt x="24" y="348"/>
                  </a:moveTo>
                  <a:lnTo>
                    <a:pt x="24" y="372"/>
                  </a:lnTo>
                  <a:lnTo>
                    <a:pt x="0" y="372"/>
                  </a:lnTo>
                  <a:lnTo>
                    <a:pt x="0" y="348"/>
                  </a:lnTo>
                  <a:lnTo>
                    <a:pt x="24" y="348"/>
                  </a:lnTo>
                  <a:close/>
                  <a:moveTo>
                    <a:pt x="24" y="396"/>
                  </a:moveTo>
                  <a:lnTo>
                    <a:pt x="24" y="420"/>
                  </a:lnTo>
                  <a:lnTo>
                    <a:pt x="0" y="420"/>
                  </a:lnTo>
                  <a:lnTo>
                    <a:pt x="0" y="396"/>
                  </a:lnTo>
                  <a:lnTo>
                    <a:pt x="24" y="396"/>
                  </a:lnTo>
                  <a:close/>
                  <a:moveTo>
                    <a:pt x="24" y="444"/>
                  </a:moveTo>
                  <a:lnTo>
                    <a:pt x="24" y="468"/>
                  </a:lnTo>
                  <a:lnTo>
                    <a:pt x="0" y="468"/>
                  </a:lnTo>
                  <a:lnTo>
                    <a:pt x="0" y="444"/>
                  </a:lnTo>
                  <a:lnTo>
                    <a:pt x="24" y="444"/>
                  </a:lnTo>
                  <a:close/>
                  <a:moveTo>
                    <a:pt x="24" y="492"/>
                  </a:moveTo>
                  <a:lnTo>
                    <a:pt x="24" y="498"/>
                  </a:lnTo>
                  <a:lnTo>
                    <a:pt x="12" y="486"/>
                  </a:lnTo>
                  <a:lnTo>
                    <a:pt x="30" y="486"/>
                  </a:lnTo>
                  <a:lnTo>
                    <a:pt x="30" y="510"/>
                  </a:lnTo>
                  <a:lnTo>
                    <a:pt x="0" y="510"/>
                  </a:lnTo>
                  <a:lnTo>
                    <a:pt x="0" y="492"/>
                  </a:lnTo>
                  <a:lnTo>
                    <a:pt x="24" y="492"/>
                  </a:lnTo>
                  <a:close/>
                  <a:moveTo>
                    <a:pt x="54" y="486"/>
                  </a:moveTo>
                  <a:lnTo>
                    <a:pt x="78" y="486"/>
                  </a:lnTo>
                  <a:lnTo>
                    <a:pt x="78" y="510"/>
                  </a:lnTo>
                  <a:lnTo>
                    <a:pt x="54" y="510"/>
                  </a:lnTo>
                  <a:lnTo>
                    <a:pt x="54" y="486"/>
                  </a:lnTo>
                  <a:close/>
                  <a:moveTo>
                    <a:pt x="102" y="486"/>
                  </a:moveTo>
                  <a:lnTo>
                    <a:pt x="126" y="486"/>
                  </a:lnTo>
                  <a:lnTo>
                    <a:pt x="126" y="510"/>
                  </a:lnTo>
                  <a:lnTo>
                    <a:pt x="102" y="510"/>
                  </a:lnTo>
                  <a:lnTo>
                    <a:pt x="102" y="486"/>
                  </a:lnTo>
                  <a:close/>
                  <a:moveTo>
                    <a:pt x="150" y="486"/>
                  </a:moveTo>
                  <a:lnTo>
                    <a:pt x="174" y="486"/>
                  </a:lnTo>
                  <a:lnTo>
                    <a:pt x="174" y="510"/>
                  </a:lnTo>
                  <a:lnTo>
                    <a:pt x="150" y="510"/>
                  </a:lnTo>
                  <a:lnTo>
                    <a:pt x="150" y="486"/>
                  </a:lnTo>
                  <a:close/>
                  <a:moveTo>
                    <a:pt x="198" y="486"/>
                  </a:moveTo>
                  <a:lnTo>
                    <a:pt x="222" y="486"/>
                  </a:lnTo>
                  <a:lnTo>
                    <a:pt x="222" y="510"/>
                  </a:lnTo>
                  <a:lnTo>
                    <a:pt x="198" y="510"/>
                  </a:lnTo>
                  <a:lnTo>
                    <a:pt x="198" y="486"/>
                  </a:lnTo>
                  <a:close/>
                  <a:moveTo>
                    <a:pt x="246" y="486"/>
                  </a:moveTo>
                  <a:lnTo>
                    <a:pt x="270" y="486"/>
                  </a:lnTo>
                  <a:lnTo>
                    <a:pt x="270" y="510"/>
                  </a:lnTo>
                  <a:lnTo>
                    <a:pt x="246" y="510"/>
                  </a:lnTo>
                  <a:lnTo>
                    <a:pt x="246" y="486"/>
                  </a:lnTo>
                  <a:close/>
                  <a:moveTo>
                    <a:pt x="294" y="486"/>
                  </a:moveTo>
                  <a:lnTo>
                    <a:pt x="318" y="486"/>
                  </a:lnTo>
                  <a:lnTo>
                    <a:pt x="318" y="510"/>
                  </a:lnTo>
                  <a:lnTo>
                    <a:pt x="294" y="510"/>
                  </a:lnTo>
                  <a:lnTo>
                    <a:pt x="294" y="486"/>
                  </a:lnTo>
                  <a:close/>
                  <a:moveTo>
                    <a:pt x="342" y="486"/>
                  </a:moveTo>
                  <a:lnTo>
                    <a:pt x="366" y="486"/>
                  </a:lnTo>
                  <a:lnTo>
                    <a:pt x="366" y="510"/>
                  </a:lnTo>
                  <a:lnTo>
                    <a:pt x="342" y="510"/>
                  </a:lnTo>
                  <a:lnTo>
                    <a:pt x="342" y="486"/>
                  </a:lnTo>
                  <a:close/>
                  <a:moveTo>
                    <a:pt x="390" y="486"/>
                  </a:moveTo>
                  <a:lnTo>
                    <a:pt x="414" y="486"/>
                  </a:lnTo>
                  <a:lnTo>
                    <a:pt x="414" y="510"/>
                  </a:lnTo>
                  <a:lnTo>
                    <a:pt x="390" y="510"/>
                  </a:lnTo>
                  <a:lnTo>
                    <a:pt x="390" y="486"/>
                  </a:lnTo>
                  <a:close/>
                  <a:moveTo>
                    <a:pt x="438" y="486"/>
                  </a:moveTo>
                  <a:lnTo>
                    <a:pt x="462" y="486"/>
                  </a:lnTo>
                  <a:lnTo>
                    <a:pt x="462" y="510"/>
                  </a:lnTo>
                  <a:lnTo>
                    <a:pt x="438" y="510"/>
                  </a:lnTo>
                  <a:lnTo>
                    <a:pt x="438" y="486"/>
                  </a:lnTo>
                  <a:close/>
                  <a:moveTo>
                    <a:pt x="486" y="486"/>
                  </a:moveTo>
                  <a:lnTo>
                    <a:pt x="510" y="486"/>
                  </a:lnTo>
                  <a:lnTo>
                    <a:pt x="510" y="510"/>
                  </a:lnTo>
                  <a:lnTo>
                    <a:pt x="486" y="510"/>
                  </a:lnTo>
                  <a:lnTo>
                    <a:pt x="486" y="486"/>
                  </a:lnTo>
                  <a:close/>
                  <a:moveTo>
                    <a:pt x="534" y="486"/>
                  </a:moveTo>
                  <a:lnTo>
                    <a:pt x="558" y="486"/>
                  </a:lnTo>
                  <a:lnTo>
                    <a:pt x="558" y="510"/>
                  </a:lnTo>
                  <a:lnTo>
                    <a:pt x="534" y="510"/>
                  </a:lnTo>
                  <a:lnTo>
                    <a:pt x="534" y="486"/>
                  </a:lnTo>
                  <a:close/>
                  <a:moveTo>
                    <a:pt x="582" y="486"/>
                  </a:moveTo>
                  <a:lnTo>
                    <a:pt x="606" y="486"/>
                  </a:lnTo>
                  <a:lnTo>
                    <a:pt x="606" y="510"/>
                  </a:lnTo>
                  <a:lnTo>
                    <a:pt x="582" y="510"/>
                  </a:lnTo>
                  <a:lnTo>
                    <a:pt x="582" y="486"/>
                  </a:lnTo>
                  <a:close/>
                  <a:moveTo>
                    <a:pt x="630" y="486"/>
                  </a:moveTo>
                  <a:lnTo>
                    <a:pt x="654" y="486"/>
                  </a:lnTo>
                  <a:lnTo>
                    <a:pt x="654" y="510"/>
                  </a:lnTo>
                  <a:lnTo>
                    <a:pt x="630" y="510"/>
                  </a:lnTo>
                  <a:lnTo>
                    <a:pt x="630" y="486"/>
                  </a:lnTo>
                  <a:close/>
                  <a:moveTo>
                    <a:pt x="678" y="486"/>
                  </a:moveTo>
                  <a:lnTo>
                    <a:pt x="702" y="486"/>
                  </a:lnTo>
                  <a:lnTo>
                    <a:pt x="702" y="510"/>
                  </a:lnTo>
                  <a:lnTo>
                    <a:pt x="678" y="510"/>
                  </a:lnTo>
                  <a:lnTo>
                    <a:pt x="678" y="486"/>
                  </a:lnTo>
                  <a:close/>
                  <a:moveTo>
                    <a:pt x="726" y="486"/>
                  </a:moveTo>
                  <a:lnTo>
                    <a:pt x="750" y="486"/>
                  </a:lnTo>
                  <a:lnTo>
                    <a:pt x="750" y="510"/>
                  </a:lnTo>
                  <a:lnTo>
                    <a:pt x="726" y="510"/>
                  </a:lnTo>
                  <a:lnTo>
                    <a:pt x="726" y="486"/>
                  </a:lnTo>
                  <a:close/>
                  <a:moveTo>
                    <a:pt x="774" y="486"/>
                  </a:moveTo>
                  <a:lnTo>
                    <a:pt x="798" y="486"/>
                  </a:lnTo>
                  <a:lnTo>
                    <a:pt x="798" y="510"/>
                  </a:lnTo>
                  <a:lnTo>
                    <a:pt x="774" y="510"/>
                  </a:lnTo>
                  <a:lnTo>
                    <a:pt x="774" y="486"/>
                  </a:lnTo>
                  <a:close/>
                  <a:moveTo>
                    <a:pt x="822" y="486"/>
                  </a:moveTo>
                  <a:lnTo>
                    <a:pt x="846" y="486"/>
                  </a:lnTo>
                  <a:lnTo>
                    <a:pt x="846" y="510"/>
                  </a:lnTo>
                  <a:lnTo>
                    <a:pt x="822" y="510"/>
                  </a:lnTo>
                  <a:lnTo>
                    <a:pt x="822" y="486"/>
                  </a:lnTo>
                  <a:close/>
                  <a:moveTo>
                    <a:pt x="870" y="486"/>
                  </a:moveTo>
                  <a:lnTo>
                    <a:pt x="894" y="486"/>
                  </a:lnTo>
                  <a:lnTo>
                    <a:pt x="894" y="510"/>
                  </a:lnTo>
                  <a:lnTo>
                    <a:pt x="870" y="510"/>
                  </a:lnTo>
                  <a:lnTo>
                    <a:pt x="870" y="486"/>
                  </a:lnTo>
                  <a:close/>
                  <a:moveTo>
                    <a:pt x="918" y="486"/>
                  </a:moveTo>
                  <a:lnTo>
                    <a:pt x="942" y="486"/>
                  </a:lnTo>
                  <a:lnTo>
                    <a:pt x="942" y="510"/>
                  </a:lnTo>
                  <a:lnTo>
                    <a:pt x="918" y="510"/>
                  </a:lnTo>
                  <a:lnTo>
                    <a:pt x="918" y="486"/>
                  </a:lnTo>
                  <a:close/>
                  <a:moveTo>
                    <a:pt x="966" y="486"/>
                  </a:moveTo>
                  <a:lnTo>
                    <a:pt x="990" y="486"/>
                  </a:lnTo>
                  <a:lnTo>
                    <a:pt x="990" y="510"/>
                  </a:lnTo>
                  <a:lnTo>
                    <a:pt x="966" y="510"/>
                  </a:lnTo>
                  <a:lnTo>
                    <a:pt x="966" y="486"/>
                  </a:lnTo>
                  <a:close/>
                  <a:moveTo>
                    <a:pt x="1014" y="486"/>
                  </a:moveTo>
                  <a:lnTo>
                    <a:pt x="1038" y="486"/>
                  </a:lnTo>
                  <a:lnTo>
                    <a:pt x="1038" y="510"/>
                  </a:lnTo>
                  <a:lnTo>
                    <a:pt x="1014" y="510"/>
                  </a:lnTo>
                  <a:lnTo>
                    <a:pt x="1014" y="486"/>
                  </a:lnTo>
                  <a:close/>
                  <a:moveTo>
                    <a:pt x="1062" y="486"/>
                  </a:moveTo>
                  <a:lnTo>
                    <a:pt x="1086" y="486"/>
                  </a:lnTo>
                  <a:lnTo>
                    <a:pt x="1086" y="510"/>
                  </a:lnTo>
                  <a:lnTo>
                    <a:pt x="1062" y="510"/>
                  </a:lnTo>
                  <a:lnTo>
                    <a:pt x="1062" y="486"/>
                  </a:lnTo>
                  <a:close/>
                  <a:moveTo>
                    <a:pt x="1110" y="486"/>
                  </a:moveTo>
                  <a:lnTo>
                    <a:pt x="1134" y="486"/>
                  </a:lnTo>
                  <a:lnTo>
                    <a:pt x="1134" y="510"/>
                  </a:lnTo>
                  <a:lnTo>
                    <a:pt x="1110" y="510"/>
                  </a:lnTo>
                  <a:lnTo>
                    <a:pt x="1110" y="486"/>
                  </a:lnTo>
                  <a:close/>
                  <a:moveTo>
                    <a:pt x="1158" y="486"/>
                  </a:moveTo>
                  <a:lnTo>
                    <a:pt x="1182" y="486"/>
                  </a:lnTo>
                  <a:lnTo>
                    <a:pt x="1182" y="510"/>
                  </a:lnTo>
                  <a:lnTo>
                    <a:pt x="1158" y="510"/>
                  </a:lnTo>
                  <a:lnTo>
                    <a:pt x="1158" y="486"/>
                  </a:lnTo>
                  <a:close/>
                  <a:moveTo>
                    <a:pt x="1206" y="486"/>
                  </a:moveTo>
                  <a:lnTo>
                    <a:pt x="1230" y="486"/>
                  </a:lnTo>
                  <a:lnTo>
                    <a:pt x="1230" y="510"/>
                  </a:lnTo>
                  <a:lnTo>
                    <a:pt x="1206" y="510"/>
                  </a:lnTo>
                  <a:lnTo>
                    <a:pt x="1206" y="486"/>
                  </a:lnTo>
                  <a:close/>
                  <a:moveTo>
                    <a:pt x="1254" y="486"/>
                  </a:moveTo>
                  <a:lnTo>
                    <a:pt x="1278" y="486"/>
                  </a:lnTo>
                  <a:lnTo>
                    <a:pt x="1278" y="510"/>
                  </a:lnTo>
                  <a:lnTo>
                    <a:pt x="1254" y="510"/>
                  </a:lnTo>
                  <a:lnTo>
                    <a:pt x="1254" y="486"/>
                  </a:lnTo>
                  <a:close/>
                  <a:moveTo>
                    <a:pt x="1302" y="486"/>
                  </a:moveTo>
                  <a:lnTo>
                    <a:pt x="1326" y="486"/>
                  </a:lnTo>
                  <a:lnTo>
                    <a:pt x="1326" y="510"/>
                  </a:lnTo>
                  <a:lnTo>
                    <a:pt x="1302" y="510"/>
                  </a:lnTo>
                  <a:lnTo>
                    <a:pt x="1302" y="486"/>
                  </a:lnTo>
                  <a:close/>
                  <a:moveTo>
                    <a:pt x="1350" y="486"/>
                  </a:moveTo>
                  <a:lnTo>
                    <a:pt x="1374" y="486"/>
                  </a:lnTo>
                  <a:lnTo>
                    <a:pt x="1374" y="510"/>
                  </a:lnTo>
                  <a:lnTo>
                    <a:pt x="1350" y="510"/>
                  </a:lnTo>
                  <a:lnTo>
                    <a:pt x="1350" y="486"/>
                  </a:lnTo>
                  <a:close/>
                  <a:moveTo>
                    <a:pt x="1398" y="486"/>
                  </a:moveTo>
                  <a:lnTo>
                    <a:pt x="1422" y="486"/>
                  </a:lnTo>
                  <a:lnTo>
                    <a:pt x="1422" y="510"/>
                  </a:lnTo>
                  <a:lnTo>
                    <a:pt x="1398" y="510"/>
                  </a:lnTo>
                  <a:lnTo>
                    <a:pt x="1398" y="486"/>
                  </a:lnTo>
                  <a:close/>
                  <a:moveTo>
                    <a:pt x="1446" y="486"/>
                  </a:moveTo>
                  <a:lnTo>
                    <a:pt x="1470" y="486"/>
                  </a:lnTo>
                  <a:lnTo>
                    <a:pt x="1470" y="510"/>
                  </a:lnTo>
                  <a:lnTo>
                    <a:pt x="1446" y="510"/>
                  </a:lnTo>
                  <a:lnTo>
                    <a:pt x="1446" y="486"/>
                  </a:lnTo>
                  <a:close/>
                  <a:moveTo>
                    <a:pt x="1494" y="486"/>
                  </a:moveTo>
                  <a:lnTo>
                    <a:pt x="1518" y="486"/>
                  </a:lnTo>
                  <a:lnTo>
                    <a:pt x="1518" y="510"/>
                  </a:lnTo>
                  <a:lnTo>
                    <a:pt x="1494" y="510"/>
                  </a:lnTo>
                  <a:lnTo>
                    <a:pt x="1494" y="486"/>
                  </a:lnTo>
                  <a:close/>
                  <a:moveTo>
                    <a:pt x="1542" y="486"/>
                  </a:moveTo>
                  <a:lnTo>
                    <a:pt x="1566" y="486"/>
                  </a:lnTo>
                  <a:lnTo>
                    <a:pt x="1566" y="510"/>
                  </a:lnTo>
                  <a:lnTo>
                    <a:pt x="1542" y="510"/>
                  </a:lnTo>
                  <a:lnTo>
                    <a:pt x="1542" y="486"/>
                  </a:lnTo>
                  <a:close/>
                  <a:moveTo>
                    <a:pt x="1590" y="486"/>
                  </a:moveTo>
                  <a:lnTo>
                    <a:pt x="1614" y="486"/>
                  </a:lnTo>
                  <a:lnTo>
                    <a:pt x="1614" y="510"/>
                  </a:lnTo>
                  <a:lnTo>
                    <a:pt x="1590" y="510"/>
                  </a:lnTo>
                  <a:lnTo>
                    <a:pt x="1590" y="486"/>
                  </a:lnTo>
                  <a:close/>
                  <a:moveTo>
                    <a:pt x="1638" y="486"/>
                  </a:moveTo>
                  <a:lnTo>
                    <a:pt x="1662" y="486"/>
                  </a:lnTo>
                  <a:lnTo>
                    <a:pt x="1662" y="510"/>
                  </a:lnTo>
                  <a:lnTo>
                    <a:pt x="1638" y="510"/>
                  </a:lnTo>
                  <a:lnTo>
                    <a:pt x="1638" y="486"/>
                  </a:lnTo>
                  <a:close/>
                  <a:moveTo>
                    <a:pt x="1686" y="486"/>
                  </a:moveTo>
                  <a:lnTo>
                    <a:pt x="1710" y="486"/>
                  </a:lnTo>
                  <a:lnTo>
                    <a:pt x="1710" y="510"/>
                  </a:lnTo>
                  <a:lnTo>
                    <a:pt x="1686" y="510"/>
                  </a:lnTo>
                  <a:lnTo>
                    <a:pt x="1686" y="486"/>
                  </a:lnTo>
                  <a:close/>
                  <a:moveTo>
                    <a:pt x="1734" y="486"/>
                  </a:moveTo>
                  <a:lnTo>
                    <a:pt x="1758" y="486"/>
                  </a:lnTo>
                  <a:lnTo>
                    <a:pt x="1758" y="510"/>
                  </a:lnTo>
                  <a:lnTo>
                    <a:pt x="1734" y="510"/>
                  </a:lnTo>
                  <a:lnTo>
                    <a:pt x="1734" y="486"/>
                  </a:lnTo>
                  <a:close/>
                  <a:moveTo>
                    <a:pt x="1782" y="486"/>
                  </a:moveTo>
                  <a:lnTo>
                    <a:pt x="1806" y="486"/>
                  </a:lnTo>
                  <a:lnTo>
                    <a:pt x="1806" y="510"/>
                  </a:lnTo>
                  <a:lnTo>
                    <a:pt x="1782" y="510"/>
                  </a:lnTo>
                  <a:lnTo>
                    <a:pt x="1782" y="486"/>
                  </a:lnTo>
                  <a:close/>
                  <a:moveTo>
                    <a:pt x="1830" y="486"/>
                  </a:moveTo>
                  <a:lnTo>
                    <a:pt x="1854" y="486"/>
                  </a:lnTo>
                  <a:lnTo>
                    <a:pt x="1854" y="510"/>
                  </a:lnTo>
                  <a:lnTo>
                    <a:pt x="1830" y="510"/>
                  </a:lnTo>
                  <a:lnTo>
                    <a:pt x="1830" y="486"/>
                  </a:lnTo>
                  <a:close/>
                  <a:moveTo>
                    <a:pt x="1878" y="486"/>
                  </a:moveTo>
                  <a:lnTo>
                    <a:pt x="1902" y="486"/>
                  </a:lnTo>
                  <a:lnTo>
                    <a:pt x="1902" y="510"/>
                  </a:lnTo>
                  <a:lnTo>
                    <a:pt x="1878" y="510"/>
                  </a:lnTo>
                  <a:lnTo>
                    <a:pt x="1878" y="486"/>
                  </a:lnTo>
                  <a:close/>
                  <a:moveTo>
                    <a:pt x="1926" y="486"/>
                  </a:moveTo>
                  <a:lnTo>
                    <a:pt x="1950" y="486"/>
                  </a:lnTo>
                  <a:lnTo>
                    <a:pt x="1950" y="510"/>
                  </a:lnTo>
                  <a:lnTo>
                    <a:pt x="1926" y="510"/>
                  </a:lnTo>
                  <a:lnTo>
                    <a:pt x="1926" y="486"/>
                  </a:lnTo>
                  <a:close/>
                  <a:moveTo>
                    <a:pt x="1974" y="486"/>
                  </a:moveTo>
                  <a:lnTo>
                    <a:pt x="1998" y="486"/>
                  </a:lnTo>
                  <a:lnTo>
                    <a:pt x="1998" y="510"/>
                  </a:lnTo>
                  <a:lnTo>
                    <a:pt x="1974" y="510"/>
                  </a:lnTo>
                  <a:lnTo>
                    <a:pt x="1974" y="486"/>
                  </a:lnTo>
                  <a:close/>
                  <a:moveTo>
                    <a:pt x="2022" y="486"/>
                  </a:moveTo>
                  <a:lnTo>
                    <a:pt x="2046" y="486"/>
                  </a:lnTo>
                  <a:lnTo>
                    <a:pt x="2046" y="510"/>
                  </a:lnTo>
                  <a:lnTo>
                    <a:pt x="2022" y="510"/>
                  </a:lnTo>
                  <a:lnTo>
                    <a:pt x="2022" y="486"/>
                  </a:lnTo>
                  <a:close/>
                  <a:moveTo>
                    <a:pt x="2070" y="486"/>
                  </a:moveTo>
                  <a:lnTo>
                    <a:pt x="2094" y="486"/>
                  </a:lnTo>
                  <a:lnTo>
                    <a:pt x="2094" y="510"/>
                  </a:lnTo>
                  <a:lnTo>
                    <a:pt x="2070" y="510"/>
                  </a:lnTo>
                  <a:lnTo>
                    <a:pt x="2070" y="486"/>
                  </a:lnTo>
                  <a:close/>
                  <a:moveTo>
                    <a:pt x="2118" y="486"/>
                  </a:moveTo>
                  <a:lnTo>
                    <a:pt x="2142" y="486"/>
                  </a:lnTo>
                  <a:lnTo>
                    <a:pt x="2142" y="510"/>
                  </a:lnTo>
                  <a:lnTo>
                    <a:pt x="2118" y="510"/>
                  </a:lnTo>
                  <a:lnTo>
                    <a:pt x="2118" y="486"/>
                  </a:lnTo>
                  <a:close/>
                  <a:moveTo>
                    <a:pt x="2166" y="486"/>
                  </a:moveTo>
                  <a:lnTo>
                    <a:pt x="2190" y="486"/>
                  </a:lnTo>
                  <a:lnTo>
                    <a:pt x="2190" y="510"/>
                  </a:lnTo>
                  <a:lnTo>
                    <a:pt x="2166" y="510"/>
                  </a:lnTo>
                  <a:lnTo>
                    <a:pt x="2166" y="486"/>
                  </a:lnTo>
                  <a:close/>
                  <a:moveTo>
                    <a:pt x="2214" y="486"/>
                  </a:moveTo>
                  <a:lnTo>
                    <a:pt x="2238" y="486"/>
                  </a:lnTo>
                  <a:lnTo>
                    <a:pt x="2238" y="510"/>
                  </a:lnTo>
                  <a:lnTo>
                    <a:pt x="2214" y="510"/>
                  </a:lnTo>
                  <a:lnTo>
                    <a:pt x="2214" y="486"/>
                  </a:lnTo>
                  <a:close/>
                  <a:moveTo>
                    <a:pt x="2262" y="486"/>
                  </a:moveTo>
                  <a:lnTo>
                    <a:pt x="2286" y="486"/>
                  </a:lnTo>
                  <a:lnTo>
                    <a:pt x="2286" y="510"/>
                  </a:lnTo>
                  <a:lnTo>
                    <a:pt x="2262" y="510"/>
                  </a:lnTo>
                  <a:lnTo>
                    <a:pt x="2262" y="486"/>
                  </a:lnTo>
                  <a:close/>
                  <a:moveTo>
                    <a:pt x="2310" y="486"/>
                  </a:moveTo>
                  <a:lnTo>
                    <a:pt x="2334" y="486"/>
                  </a:lnTo>
                  <a:lnTo>
                    <a:pt x="2334" y="510"/>
                  </a:lnTo>
                  <a:lnTo>
                    <a:pt x="2310" y="510"/>
                  </a:lnTo>
                  <a:lnTo>
                    <a:pt x="2310" y="486"/>
                  </a:lnTo>
                  <a:close/>
                  <a:moveTo>
                    <a:pt x="2358" y="486"/>
                  </a:moveTo>
                  <a:lnTo>
                    <a:pt x="2382" y="486"/>
                  </a:lnTo>
                  <a:lnTo>
                    <a:pt x="2382" y="510"/>
                  </a:lnTo>
                  <a:lnTo>
                    <a:pt x="2358" y="510"/>
                  </a:lnTo>
                  <a:lnTo>
                    <a:pt x="2358" y="486"/>
                  </a:lnTo>
                  <a:close/>
                  <a:moveTo>
                    <a:pt x="2406" y="486"/>
                  </a:moveTo>
                  <a:lnTo>
                    <a:pt x="2430" y="486"/>
                  </a:lnTo>
                  <a:lnTo>
                    <a:pt x="2430" y="510"/>
                  </a:lnTo>
                  <a:lnTo>
                    <a:pt x="2406" y="510"/>
                  </a:lnTo>
                  <a:lnTo>
                    <a:pt x="2406" y="486"/>
                  </a:lnTo>
                  <a:close/>
                  <a:moveTo>
                    <a:pt x="2454" y="486"/>
                  </a:moveTo>
                  <a:lnTo>
                    <a:pt x="2478" y="486"/>
                  </a:lnTo>
                  <a:lnTo>
                    <a:pt x="2478" y="510"/>
                  </a:lnTo>
                  <a:lnTo>
                    <a:pt x="2454" y="510"/>
                  </a:lnTo>
                  <a:lnTo>
                    <a:pt x="2454" y="486"/>
                  </a:lnTo>
                  <a:close/>
                  <a:moveTo>
                    <a:pt x="2502" y="486"/>
                  </a:moveTo>
                  <a:lnTo>
                    <a:pt x="2526" y="486"/>
                  </a:lnTo>
                  <a:lnTo>
                    <a:pt x="2526" y="510"/>
                  </a:lnTo>
                  <a:lnTo>
                    <a:pt x="2502" y="510"/>
                  </a:lnTo>
                  <a:lnTo>
                    <a:pt x="2502" y="486"/>
                  </a:lnTo>
                  <a:close/>
                  <a:moveTo>
                    <a:pt x="2550" y="486"/>
                  </a:moveTo>
                  <a:lnTo>
                    <a:pt x="2574" y="486"/>
                  </a:lnTo>
                  <a:lnTo>
                    <a:pt x="2574" y="510"/>
                  </a:lnTo>
                  <a:lnTo>
                    <a:pt x="2550" y="510"/>
                  </a:lnTo>
                  <a:lnTo>
                    <a:pt x="2550" y="486"/>
                  </a:lnTo>
                  <a:close/>
                  <a:moveTo>
                    <a:pt x="2598" y="486"/>
                  </a:moveTo>
                  <a:lnTo>
                    <a:pt x="2622" y="486"/>
                  </a:lnTo>
                  <a:lnTo>
                    <a:pt x="2622" y="510"/>
                  </a:lnTo>
                  <a:lnTo>
                    <a:pt x="2598" y="510"/>
                  </a:lnTo>
                  <a:lnTo>
                    <a:pt x="2598" y="486"/>
                  </a:lnTo>
                  <a:close/>
                  <a:moveTo>
                    <a:pt x="2646" y="486"/>
                  </a:moveTo>
                  <a:lnTo>
                    <a:pt x="2670" y="486"/>
                  </a:lnTo>
                  <a:lnTo>
                    <a:pt x="2670" y="510"/>
                  </a:lnTo>
                  <a:lnTo>
                    <a:pt x="2646" y="510"/>
                  </a:lnTo>
                  <a:lnTo>
                    <a:pt x="2646" y="486"/>
                  </a:lnTo>
                  <a:close/>
                  <a:moveTo>
                    <a:pt x="2694" y="486"/>
                  </a:moveTo>
                  <a:lnTo>
                    <a:pt x="2718" y="486"/>
                  </a:lnTo>
                  <a:lnTo>
                    <a:pt x="2718" y="510"/>
                  </a:lnTo>
                  <a:lnTo>
                    <a:pt x="2694" y="510"/>
                  </a:lnTo>
                  <a:lnTo>
                    <a:pt x="2694" y="486"/>
                  </a:lnTo>
                  <a:close/>
                  <a:moveTo>
                    <a:pt x="2742" y="486"/>
                  </a:moveTo>
                  <a:lnTo>
                    <a:pt x="2766" y="486"/>
                  </a:lnTo>
                  <a:lnTo>
                    <a:pt x="2766" y="510"/>
                  </a:lnTo>
                  <a:lnTo>
                    <a:pt x="2742" y="510"/>
                  </a:lnTo>
                  <a:lnTo>
                    <a:pt x="2742" y="486"/>
                  </a:lnTo>
                  <a:close/>
                  <a:moveTo>
                    <a:pt x="2790" y="486"/>
                  </a:moveTo>
                  <a:lnTo>
                    <a:pt x="2796" y="486"/>
                  </a:lnTo>
                  <a:lnTo>
                    <a:pt x="2784" y="498"/>
                  </a:lnTo>
                  <a:lnTo>
                    <a:pt x="2784" y="480"/>
                  </a:lnTo>
                  <a:lnTo>
                    <a:pt x="2808" y="480"/>
                  </a:lnTo>
                  <a:lnTo>
                    <a:pt x="2808" y="510"/>
                  </a:lnTo>
                  <a:lnTo>
                    <a:pt x="2790" y="510"/>
                  </a:lnTo>
                  <a:lnTo>
                    <a:pt x="2790" y="486"/>
                  </a:lnTo>
                  <a:close/>
                  <a:moveTo>
                    <a:pt x="2784" y="456"/>
                  </a:moveTo>
                  <a:lnTo>
                    <a:pt x="2784" y="432"/>
                  </a:lnTo>
                  <a:lnTo>
                    <a:pt x="2808" y="432"/>
                  </a:lnTo>
                  <a:lnTo>
                    <a:pt x="2808" y="456"/>
                  </a:lnTo>
                  <a:lnTo>
                    <a:pt x="2784" y="456"/>
                  </a:lnTo>
                  <a:close/>
                  <a:moveTo>
                    <a:pt x="2784" y="408"/>
                  </a:moveTo>
                  <a:lnTo>
                    <a:pt x="2784" y="384"/>
                  </a:lnTo>
                  <a:lnTo>
                    <a:pt x="2808" y="384"/>
                  </a:lnTo>
                  <a:lnTo>
                    <a:pt x="2808" y="408"/>
                  </a:lnTo>
                  <a:lnTo>
                    <a:pt x="2784" y="408"/>
                  </a:lnTo>
                  <a:close/>
                  <a:moveTo>
                    <a:pt x="2784" y="360"/>
                  </a:moveTo>
                  <a:lnTo>
                    <a:pt x="2784" y="336"/>
                  </a:lnTo>
                  <a:lnTo>
                    <a:pt x="2808" y="336"/>
                  </a:lnTo>
                  <a:lnTo>
                    <a:pt x="2808" y="360"/>
                  </a:lnTo>
                  <a:lnTo>
                    <a:pt x="2784" y="360"/>
                  </a:lnTo>
                  <a:close/>
                  <a:moveTo>
                    <a:pt x="2784" y="312"/>
                  </a:moveTo>
                  <a:lnTo>
                    <a:pt x="2784" y="288"/>
                  </a:lnTo>
                  <a:lnTo>
                    <a:pt x="2808" y="288"/>
                  </a:lnTo>
                  <a:lnTo>
                    <a:pt x="2808" y="312"/>
                  </a:lnTo>
                  <a:lnTo>
                    <a:pt x="2784" y="312"/>
                  </a:lnTo>
                  <a:close/>
                  <a:moveTo>
                    <a:pt x="2784" y="264"/>
                  </a:moveTo>
                  <a:lnTo>
                    <a:pt x="2784" y="240"/>
                  </a:lnTo>
                  <a:lnTo>
                    <a:pt x="2808" y="240"/>
                  </a:lnTo>
                  <a:lnTo>
                    <a:pt x="2808" y="264"/>
                  </a:lnTo>
                  <a:lnTo>
                    <a:pt x="2784" y="264"/>
                  </a:lnTo>
                  <a:close/>
                  <a:moveTo>
                    <a:pt x="2784" y="216"/>
                  </a:moveTo>
                  <a:lnTo>
                    <a:pt x="2784" y="192"/>
                  </a:lnTo>
                  <a:lnTo>
                    <a:pt x="2808" y="192"/>
                  </a:lnTo>
                  <a:lnTo>
                    <a:pt x="2808" y="216"/>
                  </a:lnTo>
                  <a:lnTo>
                    <a:pt x="2784" y="216"/>
                  </a:lnTo>
                  <a:close/>
                  <a:moveTo>
                    <a:pt x="2784" y="168"/>
                  </a:moveTo>
                  <a:lnTo>
                    <a:pt x="2784" y="144"/>
                  </a:lnTo>
                  <a:lnTo>
                    <a:pt x="2808" y="144"/>
                  </a:lnTo>
                  <a:lnTo>
                    <a:pt x="2808" y="168"/>
                  </a:lnTo>
                  <a:lnTo>
                    <a:pt x="2784" y="168"/>
                  </a:lnTo>
                  <a:close/>
                  <a:moveTo>
                    <a:pt x="2784" y="120"/>
                  </a:moveTo>
                  <a:lnTo>
                    <a:pt x="2784" y="96"/>
                  </a:lnTo>
                  <a:lnTo>
                    <a:pt x="2808" y="96"/>
                  </a:lnTo>
                  <a:lnTo>
                    <a:pt x="2808" y="120"/>
                  </a:lnTo>
                  <a:lnTo>
                    <a:pt x="2784" y="120"/>
                  </a:lnTo>
                  <a:close/>
                  <a:moveTo>
                    <a:pt x="2784" y="72"/>
                  </a:moveTo>
                  <a:lnTo>
                    <a:pt x="2784" y="48"/>
                  </a:lnTo>
                  <a:lnTo>
                    <a:pt x="2808" y="48"/>
                  </a:lnTo>
                  <a:lnTo>
                    <a:pt x="2808" y="72"/>
                  </a:lnTo>
                  <a:lnTo>
                    <a:pt x="2784" y="72"/>
                  </a:lnTo>
                  <a:close/>
                  <a:moveTo>
                    <a:pt x="2784" y="24"/>
                  </a:moveTo>
                  <a:lnTo>
                    <a:pt x="2784" y="12"/>
                  </a:lnTo>
                  <a:lnTo>
                    <a:pt x="2808" y="12"/>
                  </a:lnTo>
                  <a:lnTo>
                    <a:pt x="2808" y="24"/>
                  </a:lnTo>
                  <a:lnTo>
                    <a:pt x="2784" y="24"/>
                  </a:lnTo>
                  <a:close/>
                </a:path>
              </a:pathLst>
            </a:custGeom>
            <a:solidFill>
              <a:srgbClr val="C0C0C0"/>
            </a:solidFill>
            <a:ln w="4826" cap="flat">
              <a:solidFill>
                <a:srgbClr val="969696"/>
              </a:solidFill>
              <a:prstDash val="solid"/>
              <a:bevel/>
              <a:headEnd/>
              <a:tailEnd/>
            </a:ln>
          </p:spPr>
          <p:txBody>
            <a:bodyPr/>
            <a:lstStyle/>
            <a:p>
              <a:endParaRPr lang="fr-CA"/>
            </a:p>
          </p:txBody>
        </p:sp>
        <p:sp>
          <p:nvSpPr>
            <p:cNvPr id="370765" name="Rectangle 77"/>
            <p:cNvSpPr>
              <a:spLocks noChangeArrowheads="1"/>
            </p:cNvSpPr>
            <p:nvPr/>
          </p:nvSpPr>
          <p:spPr bwMode="auto">
            <a:xfrm>
              <a:off x="3295" y="1589"/>
              <a:ext cx="1640" cy="173"/>
            </a:xfrm>
            <a:prstGeom prst="rect">
              <a:avLst/>
            </a:prstGeom>
            <a:noFill/>
            <a:ln w="9525">
              <a:noFill/>
              <a:miter lim="800000"/>
              <a:headEnd/>
              <a:tailEnd/>
            </a:ln>
          </p:spPr>
          <p:txBody>
            <a:bodyPr wrap="none" lIns="0" tIns="0" rIns="0" bIns="0">
              <a:spAutoFit/>
            </a:bodyPr>
            <a:lstStyle/>
            <a:p>
              <a:r>
                <a:rPr lang="fr-FR" b="1">
                  <a:solidFill>
                    <a:srgbClr val="000000"/>
                  </a:solidFill>
                  <a:latin typeface="Times New Roman" pitchFamily="18" charset="0"/>
                </a:rPr>
                <a:t>Architecture d’Enterprise </a:t>
              </a:r>
            </a:p>
          </p:txBody>
        </p:sp>
        <p:grpSp>
          <p:nvGrpSpPr>
            <p:cNvPr id="370766" name="Group 78"/>
            <p:cNvGrpSpPr>
              <a:grpSpLocks/>
            </p:cNvGrpSpPr>
            <p:nvPr/>
          </p:nvGrpSpPr>
          <p:grpSpPr bwMode="auto">
            <a:xfrm>
              <a:off x="2466" y="1233"/>
              <a:ext cx="3120" cy="193"/>
              <a:chOff x="2466" y="1233"/>
              <a:chExt cx="3120" cy="193"/>
            </a:xfrm>
          </p:grpSpPr>
          <p:sp>
            <p:nvSpPr>
              <p:cNvPr id="370767" name="Rectangle 79"/>
              <p:cNvSpPr>
                <a:spLocks noChangeArrowheads="1"/>
              </p:cNvSpPr>
              <p:nvPr/>
            </p:nvSpPr>
            <p:spPr bwMode="auto">
              <a:xfrm>
                <a:off x="2466" y="1233"/>
                <a:ext cx="3120" cy="193"/>
              </a:xfrm>
              <a:prstGeom prst="rect">
                <a:avLst/>
              </a:prstGeom>
              <a:solidFill>
                <a:srgbClr val="C0C0C0"/>
              </a:solidFill>
              <a:ln w="9525">
                <a:noFill/>
                <a:miter lim="800000"/>
                <a:headEnd/>
                <a:tailEnd/>
              </a:ln>
            </p:spPr>
            <p:txBody>
              <a:bodyPr/>
              <a:lstStyle/>
              <a:p>
                <a:endParaRPr lang="fr-CA"/>
              </a:p>
            </p:txBody>
          </p:sp>
          <p:sp>
            <p:nvSpPr>
              <p:cNvPr id="370768" name="Rectangle 80"/>
              <p:cNvSpPr>
                <a:spLocks noChangeArrowheads="1"/>
              </p:cNvSpPr>
              <p:nvPr/>
            </p:nvSpPr>
            <p:spPr bwMode="auto">
              <a:xfrm>
                <a:off x="2466" y="1233"/>
                <a:ext cx="3120" cy="193"/>
              </a:xfrm>
              <a:prstGeom prst="rect">
                <a:avLst/>
              </a:prstGeom>
              <a:solidFill>
                <a:srgbClr val="C0C0C0"/>
              </a:solidFill>
              <a:ln w="9525" cap="rnd">
                <a:solidFill>
                  <a:srgbClr val="000000"/>
                </a:solidFill>
                <a:miter lim="800000"/>
                <a:headEnd/>
                <a:tailEnd/>
              </a:ln>
            </p:spPr>
            <p:txBody>
              <a:bodyPr/>
              <a:lstStyle/>
              <a:p>
                <a:endParaRPr lang="fr-CA"/>
              </a:p>
            </p:txBody>
          </p:sp>
        </p:grpSp>
        <p:sp>
          <p:nvSpPr>
            <p:cNvPr id="370769" name="Rectangle 81"/>
            <p:cNvSpPr>
              <a:spLocks noChangeArrowheads="1"/>
            </p:cNvSpPr>
            <p:nvPr/>
          </p:nvSpPr>
          <p:spPr bwMode="auto">
            <a:xfrm>
              <a:off x="3289" y="1255"/>
              <a:ext cx="996" cy="173"/>
            </a:xfrm>
            <a:prstGeom prst="rect">
              <a:avLst/>
            </a:prstGeom>
            <a:noFill/>
            <a:ln w="9525">
              <a:noFill/>
              <a:miter lim="800000"/>
              <a:headEnd/>
              <a:tailEnd/>
            </a:ln>
          </p:spPr>
          <p:txBody>
            <a:bodyPr wrap="none" lIns="0" tIns="0" rIns="0" bIns="0">
              <a:spAutoFit/>
            </a:bodyPr>
            <a:lstStyle/>
            <a:p>
              <a:r>
                <a:rPr lang="fr-FR">
                  <a:solidFill>
                    <a:srgbClr val="FFFFFF"/>
                  </a:solidFill>
                  <a:latin typeface="Times New Roman" pitchFamily="18" charset="0"/>
                </a:rPr>
                <a:t>Environnement d</a:t>
              </a:r>
              <a:endParaRPr lang="fr-FR"/>
            </a:p>
          </p:txBody>
        </p:sp>
        <p:sp>
          <p:nvSpPr>
            <p:cNvPr id="370770" name="Rectangle 82"/>
            <p:cNvSpPr>
              <a:spLocks noChangeArrowheads="1"/>
            </p:cNvSpPr>
            <p:nvPr/>
          </p:nvSpPr>
          <p:spPr bwMode="auto">
            <a:xfrm>
              <a:off x="4286" y="1255"/>
              <a:ext cx="48" cy="173"/>
            </a:xfrm>
            <a:prstGeom prst="rect">
              <a:avLst/>
            </a:prstGeom>
            <a:noFill/>
            <a:ln w="9525">
              <a:noFill/>
              <a:miter lim="800000"/>
              <a:headEnd/>
              <a:tailEnd/>
            </a:ln>
          </p:spPr>
          <p:txBody>
            <a:bodyPr wrap="none" lIns="0" tIns="0" rIns="0" bIns="0">
              <a:spAutoFit/>
            </a:bodyPr>
            <a:lstStyle/>
            <a:p>
              <a:r>
                <a:rPr lang="fr-FR">
                  <a:solidFill>
                    <a:srgbClr val="FFFFFF"/>
                  </a:solidFill>
                  <a:latin typeface="Times New Roman" pitchFamily="18" charset="0"/>
                </a:rPr>
                <a:t>’</a:t>
              </a:r>
              <a:endParaRPr lang="fr-FR"/>
            </a:p>
          </p:txBody>
        </p:sp>
        <p:sp>
          <p:nvSpPr>
            <p:cNvPr id="370771" name="Rectangle 83"/>
            <p:cNvSpPr>
              <a:spLocks noChangeArrowheads="1"/>
            </p:cNvSpPr>
            <p:nvPr/>
          </p:nvSpPr>
          <p:spPr bwMode="auto">
            <a:xfrm>
              <a:off x="4332" y="1255"/>
              <a:ext cx="432" cy="173"/>
            </a:xfrm>
            <a:prstGeom prst="rect">
              <a:avLst/>
            </a:prstGeom>
            <a:noFill/>
            <a:ln w="9525">
              <a:noFill/>
              <a:miter lim="800000"/>
              <a:headEnd/>
              <a:tailEnd/>
            </a:ln>
          </p:spPr>
          <p:txBody>
            <a:bodyPr wrap="none" lIns="0" tIns="0" rIns="0" bIns="0">
              <a:spAutoFit/>
            </a:bodyPr>
            <a:lstStyle/>
            <a:p>
              <a:r>
                <a:rPr lang="fr-FR">
                  <a:solidFill>
                    <a:srgbClr val="FFFFFF"/>
                  </a:solidFill>
                  <a:latin typeface="Times New Roman" pitchFamily="18" charset="0"/>
                </a:rPr>
                <a:t>affaires</a:t>
              </a:r>
              <a:endParaRPr lang="fr-FR"/>
            </a:p>
          </p:txBody>
        </p:sp>
        <p:grpSp>
          <p:nvGrpSpPr>
            <p:cNvPr id="370772" name="Group 84"/>
            <p:cNvGrpSpPr>
              <a:grpSpLocks/>
            </p:cNvGrpSpPr>
            <p:nvPr/>
          </p:nvGrpSpPr>
          <p:grpSpPr bwMode="auto">
            <a:xfrm>
              <a:off x="2370" y="3633"/>
              <a:ext cx="3120" cy="193"/>
              <a:chOff x="2370" y="3633"/>
              <a:chExt cx="3120" cy="193"/>
            </a:xfrm>
          </p:grpSpPr>
          <p:sp>
            <p:nvSpPr>
              <p:cNvPr id="370773" name="Rectangle 85"/>
              <p:cNvSpPr>
                <a:spLocks noChangeArrowheads="1"/>
              </p:cNvSpPr>
              <p:nvPr/>
            </p:nvSpPr>
            <p:spPr bwMode="auto">
              <a:xfrm>
                <a:off x="2370" y="3633"/>
                <a:ext cx="3120" cy="193"/>
              </a:xfrm>
              <a:prstGeom prst="rect">
                <a:avLst/>
              </a:prstGeom>
              <a:solidFill>
                <a:srgbClr val="3366FF"/>
              </a:solidFill>
              <a:ln w="9525">
                <a:noFill/>
                <a:miter lim="800000"/>
                <a:headEnd/>
                <a:tailEnd/>
              </a:ln>
            </p:spPr>
            <p:txBody>
              <a:bodyPr/>
              <a:lstStyle/>
              <a:p>
                <a:endParaRPr lang="fr-CA"/>
              </a:p>
            </p:txBody>
          </p:sp>
          <p:sp>
            <p:nvSpPr>
              <p:cNvPr id="370774" name="Rectangle 86"/>
              <p:cNvSpPr>
                <a:spLocks noChangeArrowheads="1"/>
              </p:cNvSpPr>
              <p:nvPr/>
            </p:nvSpPr>
            <p:spPr bwMode="auto">
              <a:xfrm>
                <a:off x="2370" y="3633"/>
                <a:ext cx="3120" cy="193"/>
              </a:xfrm>
              <a:prstGeom prst="rect">
                <a:avLst/>
              </a:prstGeom>
              <a:noFill/>
              <a:ln w="9525" cap="rnd">
                <a:solidFill>
                  <a:srgbClr val="000000"/>
                </a:solidFill>
                <a:miter lim="800000"/>
                <a:headEnd/>
                <a:tailEnd/>
              </a:ln>
            </p:spPr>
            <p:txBody>
              <a:bodyPr/>
              <a:lstStyle/>
              <a:p>
                <a:endParaRPr lang="fr-CA"/>
              </a:p>
            </p:txBody>
          </p:sp>
        </p:grpSp>
        <p:sp>
          <p:nvSpPr>
            <p:cNvPr id="370775" name="Rectangle 87"/>
            <p:cNvSpPr>
              <a:spLocks noChangeArrowheads="1"/>
            </p:cNvSpPr>
            <p:nvPr/>
          </p:nvSpPr>
          <p:spPr bwMode="auto">
            <a:xfrm>
              <a:off x="3189" y="3653"/>
              <a:ext cx="1484" cy="173"/>
            </a:xfrm>
            <a:prstGeom prst="rect">
              <a:avLst/>
            </a:prstGeom>
            <a:noFill/>
            <a:ln w="9525">
              <a:noFill/>
              <a:miter lim="800000"/>
              <a:headEnd/>
              <a:tailEnd/>
            </a:ln>
          </p:spPr>
          <p:txBody>
            <a:bodyPr wrap="none" lIns="0" tIns="0" rIns="0" bIns="0">
              <a:spAutoFit/>
            </a:bodyPr>
            <a:lstStyle/>
            <a:p>
              <a:r>
                <a:rPr lang="fr-FR">
                  <a:solidFill>
                    <a:srgbClr val="FFFFFF"/>
                  </a:solidFill>
                  <a:latin typeface="Times New Roman" pitchFamily="18" charset="0"/>
                </a:rPr>
                <a:t>Environnement technique</a:t>
              </a:r>
              <a:endParaRPr lang="fr-FR"/>
            </a:p>
          </p:txBody>
        </p:sp>
        <p:sp>
          <p:nvSpPr>
            <p:cNvPr id="370776" name="Freeform 88"/>
            <p:cNvSpPr>
              <a:spLocks noEditPoints="1"/>
            </p:cNvSpPr>
            <p:nvPr/>
          </p:nvSpPr>
          <p:spPr bwMode="auto">
            <a:xfrm>
              <a:off x="2409" y="1513"/>
              <a:ext cx="3138" cy="2034"/>
            </a:xfrm>
            <a:custGeom>
              <a:avLst/>
              <a:gdLst/>
              <a:ahLst/>
              <a:cxnLst>
                <a:cxn ang="0">
                  <a:pos x="16483" y="0"/>
                </a:cxn>
                <a:cxn ang="0">
                  <a:pos x="15483" y="100"/>
                </a:cxn>
                <a:cxn ang="0">
                  <a:pos x="14682" y="0"/>
                </a:cxn>
                <a:cxn ang="0">
                  <a:pos x="13682" y="100"/>
                </a:cxn>
                <a:cxn ang="0">
                  <a:pos x="12932" y="50"/>
                </a:cxn>
                <a:cxn ang="0">
                  <a:pos x="11831" y="50"/>
                </a:cxn>
                <a:cxn ang="0">
                  <a:pos x="11081" y="100"/>
                </a:cxn>
                <a:cxn ang="0">
                  <a:pos x="10080" y="0"/>
                </a:cxn>
                <a:cxn ang="0">
                  <a:pos x="9080" y="100"/>
                </a:cxn>
                <a:cxn ang="0">
                  <a:pos x="8279" y="0"/>
                </a:cxn>
                <a:cxn ang="0">
                  <a:pos x="7279" y="100"/>
                </a:cxn>
                <a:cxn ang="0">
                  <a:pos x="6528" y="50"/>
                </a:cxn>
                <a:cxn ang="0">
                  <a:pos x="5428" y="50"/>
                </a:cxn>
                <a:cxn ang="0">
                  <a:pos x="4677" y="100"/>
                </a:cxn>
                <a:cxn ang="0">
                  <a:pos x="3677" y="0"/>
                </a:cxn>
                <a:cxn ang="0">
                  <a:pos x="2676" y="100"/>
                </a:cxn>
                <a:cxn ang="0">
                  <a:pos x="1876" y="0"/>
                </a:cxn>
                <a:cxn ang="0">
                  <a:pos x="875" y="100"/>
                </a:cxn>
                <a:cxn ang="0">
                  <a:pos x="125" y="50"/>
                </a:cxn>
                <a:cxn ang="0">
                  <a:pos x="50" y="1076"/>
                </a:cxn>
                <a:cxn ang="0">
                  <a:pos x="100" y="1826"/>
                </a:cxn>
                <a:cxn ang="0">
                  <a:pos x="0" y="2827"/>
                </a:cxn>
                <a:cxn ang="0">
                  <a:pos x="100" y="3827"/>
                </a:cxn>
                <a:cxn ang="0">
                  <a:pos x="0" y="4627"/>
                </a:cxn>
                <a:cxn ang="0">
                  <a:pos x="100" y="5628"/>
                </a:cxn>
                <a:cxn ang="0">
                  <a:pos x="50" y="6378"/>
                </a:cxn>
                <a:cxn ang="0">
                  <a:pos x="50" y="7479"/>
                </a:cxn>
                <a:cxn ang="0">
                  <a:pos x="100" y="8229"/>
                </a:cxn>
                <a:cxn ang="0">
                  <a:pos x="0" y="9230"/>
                </a:cxn>
                <a:cxn ang="0">
                  <a:pos x="100" y="10230"/>
                </a:cxn>
                <a:cxn ang="0">
                  <a:pos x="0" y="11031"/>
                </a:cxn>
                <a:cxn ang="0">
                  <a:pos x="832" y="11200"/>
                </a:cxn>
                <a:cxn ang="0">
                  <a:pos x="1582" y="11250"/>
                </a:cxn>
                <a:cxn ang="0">
                  <a:pos x="2683" y="11250"/>
                </a:cxn>
                <a:cxn ang="0">
                  <a:pos x="3433" y="11200"/>
                </a:cxn>
                <a:cxn ang="0">
                  <a:pos x="4434" y="11300"/>
                </a:cxn>
                <a:cxn ang="0">
                  <a:pos x="5434" y="11200"/>
                </a:cxn>
                <a:cxn ang="0">
                  <a:pos x="6234" y="11300"/>
                </a:cxn>
                <a:cxn ang="0">
                  <a:pos x="7235" y="11200"/>
                </a:cxn>
                <a:cxn ang="0">
                  <a:pos x="7985" y="11250"/>
                </a:cxn>
                <a:cxn ang="0">
                  <a:pos x="9086" y="11250"/>
                </a:cxn>
                <a:cxn ang="0">
                  <a:pos x="9836" y="11200"/>
                </a:cxn>
                <a:cxn ang="0">
                  <a:pos x="10837" y="11300"/>
                </a:cxn>
                <a:cxn ang="0">
                  <a:pos x="11837" y="11200"/>
                </a:cxn>
                <a:cxn ang="0">
                  <a:pos x="12638" y="11300"/>
                </a:cxn>
                <a:cxn ang="0">
                  <a:pos x="13638" y="11200"/>
                </a:cxn>
                <a:cxn ang="0">
                  <a:pos x="14389" y="11250"/>
                </a:cxn>
                <a:cxn ang="0">
                  <a:pos x="15489" y="11250"/>
                </a:cxn>
                <a:cxn ang="0">
                  <a:pos x="16240" y="11200"/>
                </a:cxn>
                <a:cxn ang="0">
                  <a:pos x="17240" y="11300"/>
                </a:cxn>
                <a:cxn ang="0">
                  <a:pos x="17334" y="10393"/>
                </a:cxn>
                <a:cxn ang="0">
                  <a:pos x="17434" y="9593"/>
                </a:cxn>
                <a:cxn ang="0">
                  <a:pos x="17334" y="8592"/>
                </a:cxn>
                <a:cxn ang="0">
                  <a:pos x="17384" y="7842"/>
                </a:cxn>
                <a:cxn ang="0">
                  <a:pos x="17384" y="6741"/>
                </a:cxn>
                <a:cxn ang="0">
                  <a:pos x="17334" y="5991"/>
                </a:cxn>
                <a:cxn ang="0">
                  <a:pos x="17434" y="4990"/>
                </a:cxn>
                <a:cxn ang="0">
                  <a:pos x="17334" y="3990"/>
                </a:cxn>
                <a:cxn ang="0">
                  <a:pos x="17434" y="3189"/>
                </a:cxn>
                <a:cxn ang="0">
                  <a:pos x="17334" y="2189"/>
                </a:cxn>
                <a:cxn ang="0">
                  <a:pos x="17384" y="1439"/>
                </a:cxn>
                <a:cxn ang="0">
                  <a:pos x="17384" y="338"/>
                </a:cxn>
              </a:cxnLst>
              <a:rect l="0" t="0" r="r" b="b"/>
              <a:pathLst>
                <a:path w="17434" h="11300">
                  <a:moveTo>
                    <a:pt x="17284" y="100"/>
                  </a:moveTo>
                  <a:lnTo>
                    <a:pt x="17284" y="100"/>
                  </a:lnTo>
                  <a:cubicBezTo>
                    <a:pt x="17256" y="100"/>
                    <a:pt x="17234" y="77"/>
                    <a:pt x="17234" y="50"/>
                  </a:cubicBezTo>
                  <a:cubicBezTo>
                    <a:pt x="17234" y="22"/>
                    <a:pt x="17256" y="0"/>
                    <a:pt x="17284" y="0"/>
                  </a:cubicBezTo>
                  <a:lnTo>
                    <a:pt x="17284" y="0"/>
                  </a:lnTo>
                  <a:cubicBezTo>
                    <a:pt x="17311" y="0"/>
                    <a:pt x="17334" y="22"/>
                    <a:pt x="17334" y="50"/>
                  </a:cubicBezTo>
                  <a:cubicBezTo>
                    <a:pt x="17334" y="77"/>
                    <a:pt x="17311" y="100"/>
                    <a:pt x="17284" y="100"/>
                  </a:cubicBezTo>
                  <a:close/>
                  <a:moveTo>
                    <a:pt x="17084" y="100"/>
                  </a:moveTo>
                  <a:lnTo>
                    <a:pt x="17084" y="100"/>
                  </a:lnTo>
                  <a:cubicBezTo>
                    <a:pt x="17056" y="100"/>
                    <a:pt x="17034" y="77"/>
                    <a:pt x="17034" y="50"/>
                  </a:cubicBezTo>
                  <a:cubicBezTo>
                    <a:pt x="17034" y="22"/>
                    <a:pt x="17056" y="0"/>
                    <a:pt x="17084" y="0"/>
                  </a:cubicBezTo>
                  <a:lnTo>
                    <a:pt x="17084" y="0"/>
                  </a:lnTo>
                  <a:cubicBezTo>
                    <a:pt x="17111" y="0"/>
                    <a:pt x="17134" y="22"/>
                    <a:pt x="17134" y="50"/>
                  </a:cubicBezTo>
                  <a:cubicBezTo>
                    <a:pt x="17134" y="77"/>
                    <a:pt x="17111" y="100"/>
                    <a:pt x="17084" y="100"/>
                  </a:cubicBezTo>
                  <a:close/>
                  <a:moveTo>
                    <a:pt x="16884" y="100"/>
                  </a:moveTo>
                  <a:lnTo>
                    <a:pt x="16883" y="100"/>
                  </a:lnTo>
                  <a:cubicBezTo>
                    <a:pt x="16856" y="100"/>
                    <a:pt x="16833" y="77"/>
                    <a:pt x="16833" y="50"/>
                  </a:cubicBezTo>
                  <a:cubicBezTo>
                    <a:pt x="16833" y="22"/>
                    <a:pt x="16856" y="0"/>
                    <a:pt x="16883" y="0"/>
                  </a:cubicBezTo>
                  <a:lnTo>
                    <a:pt x="16884" y="0"/>
                  </a:lnTo>
                  <a:cubicBezTo>
                    <a:pt x="16911" y="0"/>
                    <a:pt x="16934" y="22"/>
                    <a:pt x="16934" y="50"/>
                  </a:cubicBezTo>
                  <a:cubicBezTo>
                    <a:pt x="16934" y="77"/>
                    <a:pt x="16911" y="100"/>
                    <a:pt x="16884" y="100"/>
                  </a:cubicBezTo>
                  <a:close/>
                  <a:moveTo>
                    <a:pt x="16683" y="100"/>
                  </a:moveTo>
                  <a:lnTo>
                    <a:pt x="16683" y="100"/>
                  </a:lnTo>
                  <a:cubicBezTo>
                    <a:pt x="16656" y="100"/>
                    <a:pt x="16633" y="77"/>
                    <a:pt x="16633" y="50"/>
                  </a:cubicBezTo>
                  <a:cubicBezTo>
                    <a:pt x="16633" y="22"/>
                    <a:pt x="16656" y="0"/>
                    <a:pt x="16683" y="0"/>
                  </a:cubicBezTo>
                  <a:lnTo>
                    <a:pt x="16683" y="0"/>
                  </a:lnTo>
                  <a:cubicBezTo>
                    <a:pt x="16711" y="0"/>
                    <a:pt x="16733" y="22"/>
                    <a:pt x="16733" y="50"/>
                  </a:cubicBezTo>
                  <a:cubicBezTo>
                    <a:pt x="16733" y="77"/>
                    <a:pt x="16711" y="100"/>
                    <a:pt x="16683" y="100"/>
                  </a:cubicBezTo>
                  <a:close/>
                  <a:moveTo>
                    <a:pt x="16483" y="100"/>
                  </a:moveTo>
                  <a:lnTo>
                    <a:pt x="16483" y="100"/>
                  </a:lnTo>
                  <a:cubicBezTo>
                    <a:pt x="16456" y="100"/>
                    <a:pt x="16433" y="77"/>
                    <a:pt x="16433" y="50"/>
                  </a:cubicBezTo>
                  <a:cubicBezTo>
                    <a:pt x="16433" y="22"/>
                    <a:pt x="16456" y="0"/>
                    <a:pt x="16483" y="0"/>
                  </a:cubicBezTo>
                  <a:lnTo>
                    <a:pt x="16483" y="0"/>
                  </a:lnTo>
                  <a:cubicBezTo>
                    <a:pt x="16511" y="0"/>
                    <a:pt x="16533" y="22"/>
                    <a:pt x="16533" y="50"/>
                  </a:cubicBezTo>
                  <a:cubicBezTo>
                    <a:pt x="16533" y="77"/>
                    <a:pt x="16511" y="100"/>
                    <a:pt x="16483" y="100"/>
                  </a:cubicBezTo>
                  <a:close/>
                  <a:moveTo>
                    <a:pt x="16283" y="100"/>
                  </a:moveTo>
                  <a:lnTo>
                    <a:pt x="16283" y="100"/>
                  </a:lnTo>
                  <a:cubicBezTo>
                    <a:pt x="16256" y="100"/>
                    <a:pt x="16233" y="77"/>
                    <a:pt x="16233" y="50"/>
                  </a:cubicBezTo>
                  <a:cubicBezTo>
                    <a:pt x="16233" y="22"/>
                    <a:pt x="16256" y="0"/>
                    <a:pt x="16283" y="0"/>
                  </a:cubicBezTo>
                  <a:lnTo>
                    <a:pt x="16283" y="0"/>
                  </a:lnTo>
                  <a:cubicBezTo>
                    <a:pt x="16311" y="0"/>
                    <a:pt x="16333" y="22"/>
                    <a:pt x="16333" y="50"/>
                  </a:cubicBezTo>
                  <a:cubicBezTo>
                    <a:pt x="16333" y="77"/>
                    <a:pt x="16311" y="100"/>
                    <a:pt x="16283" y="100"/>
                  </a:cubicBezTo>
                  <a:close/>
                  <a:moveTo>
                    <a:pt x="16083" y="100"/>
                  </a:moveTo>
                  <a:lnTo>
                    <a:pt x="16083" y="100"/>
                  </a:lnTo>
                  <a:cubicBezTo>
                    <a:pt x="16055" y="100"/>
                    <a:pt x="16033" y="77"/>
                    <a:pt x="16033" y="50"/>
                  </a:cubicBezTo>
                  <a:cubicBezTo>
                    <a:pt x="16033" y="22"/>
                    <a:pt x="16055" y="0"/>
                    <a:pt x="16083" y="0"/>
                  </a:cubicBezTo>
                  <a:lnTo>
                    <a:pt x="16083" y="0"/>
                  </a:lnTo>
                  <a:cubicBezTo>
                    <a:pt x="16111" y="0"/>
                    <a:pt x="16133" y="22"/>
                    <a:pt x="16133" y="50"/>
                  </a:cubicBezTo>
                  <a:cubicBezTo>
                    <a:pt x="16133" y="77"/>
                    <a:pt x="16111" y="100"/>
                    <a:pt x="16083" y="100"/>
                  </a:cubicBezTo>
                  <a:close/>
                  <a:moveTo>
                    <a:pt x="15883" y="100"/>
                  </a:moveTo>
                  <a:lnTo>
                    <a:pt x="15883" y="100"/>
                  </a:lnTo>
                  <a:cubicBezTo>
                    <a:pt x="15855" y="100"/>
                    <a:pt x="15833" y="77"/>
                    <a:pt x="15833" y="50"/>
                  </a:cubicBezTo>
                  <a:cubicBezTo>
                    <a:pt x="15833" y="22"/>
                    <a:pt x="15855" y="0"/>
                    <a:pt x="15883" y="0"/>
                  </a:cubicBezTo>
                  <a:lnTo>
                    <a:pt x="15883" y="0"/>
                  </a:lnTo>
                  <a:cubicBezTo>
                    <a:pt x="15911" y="0"/>
                    <a:pt x="15933" y="22"/>
                    <a:pt x="15933" y="50"/>
                  </a:cubicBezTo>
                  <a:cubicBezTo>
                    <a:pt x="15933" y="77"/>
                    <a:pt x="15911" y="100"/>
                    <a:pt x="15883" y="100"/>
                  </a:cubicBezTo>
                  <a:close/>
                  <a:moveTo>
                    <a:pt x="15683" y="100"/>
                  </a:moveTo>
                  <a:lnTo>
                    <a:pt x="15683" y="100"/>
                  </a:lnTo>
                  <a:cubicBezTo>
                    <a:pt x="15655" y="100"/>
                    <a:pt x="15633" y="77"/>
                    <a:pt x="15633" y="50"/>
                  </a:cubicBezTo>
                  <a:cubicBezTo>
                    <a:pt x="15633" y="22"/>
                    <a:pt x="15655" y="0"/>
                    <a:pt x="15683" y="0"/>
                  </a:cubicBezTo>
                  <a:lnTo>
                    <a:pt x="15683" y="0"/>
                  </a:lnTo>
                  <a:cubicBezTo>
                    <a:pt x="15711" y="0"/>
                    <a:pt x="15733" y="22"/>
                    <a:pt x="15733" y="50"/>
                  </a:cubicBezTo>
                  <a:cubicBezTo>
                    <a:pt x="15733" y="77"/>
                    <a:pt x="15711" y="100"/>
                    <a:pt x="15683" y="100"/>
                  </a:cubicBezTo>
                  <a:close/>
                  <a:moveTo>
                    <a:pt x="15483" y="100"/>
                  </a:moveTo>
                  <a:lnTo>
                    <a:pt x="15483" y="100"/>
                  </a:lnTo>
                  <a:cubicBezTo>
                    <a:pt x="15455" y="100"/>
                    <a:pt x="15433" y="77"/>
                    <a:pt x="15433" y="50"/>
                  </a:cubicBezTo>
                  <a:cubicBezTo>
                    <a:pt x="15433" y="22"/>
                    <a:pt x="15455" y="0"/>
                    <a:pt x="15483" y="0"/>
                  </a:cubicBezTo>
                  <a:lnTo>
                    <a:pt x="15483" y="0"/>
                  </a:lnTo>
                  <a:cubicBezTo>
                    <a:pt x="15511" y="0"/>
                    <a:pt x="15533" y="22"/>
                    <a:pt x="15533" y="50"/>
                  </a:cubicBezTo>
                  <a:cubicBezTo>
                    <a:pt x="15533" y="77"/>
                    <a:pt x="15511" y="100"/>
                    <a:pt x="15483" y="100"/>
                  </a:cubicBezTo>
                  <a:close/>
                  <a:moveTo>
                    <a:pt x="15283" y="100"/>
                  </a:moveTo>
                  <a:lnTo>
                    <a:pt x="15283" y="100"/>
                  </a:lnTo>
                  <a:cubicBezTo>
                    <a:pt x="15255" y="100"/>
                    <a:pt x="15233" y="77"/>
                    <a:pt x="15233" y="50"/>
                  </a:cubicBezTo>
                  <a:cubicBezTo>
                    <a:pt x="15233" y="22"/>
                    <a:pt x="15255" y="0"/>
                    <a:pt x="15283" y="0"/>
                  </a:cubicBezTo>
                  <a:lnTo>
                    <a:pt x="15283" y="0"/>
                  </a:lnTo>
                  <a:cubicBezTo>
                    <a:pt x="15310" y="0"/>
                    <a:pt x="15333" y="22"/>
                    <a:pt x="15333" y="50"/>
                  </a:cubicBezTo>
                  <a:cubicBezTo>
                    <a:pt x="15333" y="77"/>
                    <a:pt x="15310" y="100"/>
                    <a:pt x="15283" y="100"/>
                  </a:cubicBezTo>
                  <a:close/>
                  <a:moveTo>
                    <a:pt x="15083" y="100"/>
                  </a:moveTo>
                  <a:lnTo>
                    <a:pt x="15083" y="100"/>
                  </a:lnTo>
                  <a:cubicBezTo>
                    <a:pt x="15055" y="100"/>
                    <a:pt x="15033" y="77"/>
                    <a:pt x="15033" y="50"/>
                  </a:cubicBezTo>
                  <a:cubicBezTo>
                    <a:pt x="15033" y="22"/>
                    <a:pt x="15055" y="0"/>
                    <a:pt x="15083" y="0"/>
                  </a:cubicBezTo>
                  <a:lnTo>
                    <a:pt x="15083" y="0"/>
                  </a:lnTo>
                  <a:cubicBezTo>
                    <a:pt x="15110" y="0"/>
                    <a:pt x="15133" y="22"/>
                    <a:pt x="15133" y="50"/>
                  </a:cubicBezTo>
                  <a:cubicBezTo>
                    <a:pt x="15133" y="77"/>
                    <a:pt x="15110" y="100"/>
                    <a:pt x="15083" y="100"/>
                  </a:cubicBezTo>
                  <a:close/>
                  <a:moveTo>
                    <a:pt x="14883" y="100"/>
                  </a:moveTo>
                  <a:lnTo>
                    <a:pt x="14882" y="100"/>
                  </a:lnTo>
                  <a:cubicBezTo>
                    <a:pt x="14855" y="100"/>
                    <a:pt x="14832" y="77"/>
                    <a:pt x="14832" y="50"/>
                  </a:cubicBezTo>
                  <a:cubicBezTo>
                    <a:pt x="14832" y="22"/>
                    <a:pt x="14855" y="0"/>
                    <a:pt x="14882" y="0"/>
                  </a:cubicBezTo>
                  <a:lnTo>
                    <a:pt x="14883" y="0"/>
                  </a:lnTo>
                  <a:cubicBezTo>
                    <a:pt x="14910" y="0"/>
                    <a:pt x="14933" y="22"/>
                    <a:pt x="14933" y="50"/>
                  </a:cubicBezTo>
                  <a:cubicBezTo>
                    <a:pt x="14933" y="77"/>
                    <a:pt x="14910" y="100"/>
                    <a:pt x="14883" y="100"/>
                  </a:cubicBezTo>
                  <a:close/>
                  <a:moveTo>
                    <a:pt x="14682" y="100"/>
                  </a:moveTo>
                  <a:lnTo>
                    <a:pt x="14682" y="100"/>
                  </a:lnTo>
                  <a:cubicBezTo>
                    <a:pt x="14655" y="100"/>
                    <a:pt x="14632" y="77"/>
                    <a:pt x="14632" y="50"/>
                  </a:cubicBezTo>
                  <a:cubicBezTo>
                    <a:pt x="14632" y="22"/>
                    <a:pt x="14655" y="0"/>
                    <a:pt x="14682" y="0"/>
                  </a:cubicBezTo>
                  <a:lnTo>
                    <a:pt x="14682" y="0"/>
                  </a:lnTo>
                  <a:cubicBezTo>
                    <a:pt x="14710" y="0"/>
                    <a:pt x="14732" y="22"/>
                    <a:pt x="14732" y="50"/>
                  </a:cubicBezTo>
                  <a:cubicBezTo>
                    <a:pt x="14732" y="77"/>
                    <a:pt x="14710" y="100"/>
                    <a:pt x="14682" y="100"/>
                  </a:cubicBezTo>
                  <a:close/>
                  <a:moveTo>
                    <a:pt x="14482" y="100"/>
                  </a:moveTo>
                  <a:lnTo>
                    <a:pt x="14482" y="100"/>
                  </a:lnTo>
                  <a:cubicBezTo>
                    <a:pt x="14455" y="100"/>
                    <a:pt x="14432" y="77"/>
                    <a:pt x="14432" y="50"/>
                  </a:cubicBezTo>
                  <a:cubicBezTo>
                    <a:pt x="14432" y="22"/>
                    <a:pt x="14455" y="0"/>
                    <a:pt x="14482" y="0"/>
                  </a:cubicBezTo>
                  <a:lnTo>
                    <a:pt x="14482" y="0"/>
                  </a:lnTo>
                  <a:cubicBezTo>
                    <a:pt x="14510" y="0"/>
                    <a:pt x="14532" y="22"/>
                    <a:pt x="14532" y="50"/>
                  </a:cubicBezTo>
                  <a:cubicBezTo>
                    <a:pt x="14532" y="77"/>
                    <a:pt x="14510" y="100"/>
                    <a:pt x="14482" y="100"/>
                  </a:cubicBezTo>
                  <a:close/>
                  <a:moveTo>
                    <a:pt x="14282" y="100"/>
                  </a:moveTo>
                  <a:lnTo>
                    <a:pt x="14282" y="100"/>
                  </a:lnTo>
                  <a:cubicBezTo>
                    <a:pt x="14255" y="100"/>
                    <a:pt x="14232" y="77"/>
                    <a:pt x="14232" y="50"/>
                  </a:cubicBezTo>
                  <a:cubicBezTo>
                    <a:pt x="14232" y="22"/>
                    <a:pt x="14255" y="0"/>
                    <a:pt x="14282" y="0"/>
                  </a:cubicBezTo>
                  <a:lnTo>
                    <a:pt x="14282" y="0"/>
                  </a:lnTo>
                  <a:cubicBezTo>
                    <a:pt x="14310" y="0"/>
                    <a:pt x="14332" y="22"/>
                    <a:pt x="14332" y="50"/>
                  </a:cubicBezTo>
                  <a:cubicBezTo>
                    <a:pt x="14332" y="77"/>
                    <a:pt x="14310" y="100"/>
                    <a:pt x="14282" y="100"/>
                  </a:cubicBezTo>
                  <a:close/>
                  <a:moveTo>
                    <a:pt x="14082" y="100"/>
                  </a:moveTo>
                  <a:lnTo>
                    <a:pt x="14082" y="100"/>
                  </a:lnTo>
                  <a:cubicBezTo>
                    <a:pt x="14054" y="100"/>
                    <a:pt x="14032" y="77"/>
                    <a:pt x="14032" y="50"/>
                  </a:cubicBezTo>
                  <a:cubicBezTo>
                    <a:pt x="14032" y="22"/>
                    <a:pt x="14054" y="0"/>
                    <a:pt x="14082" y="0"/>
                  </a:cubicBezTo>
                  <a:lnTo>
                    <a:pt x="14082" y="0"/>
                  </a:lnTo>
                  <a:cubicBezTo>
                    <a:pt x="14110" y="0"/>
                    <a:pt x="14132" y="22"/>
                    <a:pt x="14132" y="50"/>
                  </a:cubicBezTo>
                  <a:cubicBezTo>
                    <a:pt x="14132" y="77"/>
                    <a:pt x="14110" y="100"/>
                    <a:pt x="14082" y="100"/>
                  </a:cubicBezTo>
                  <a:close/>
                  <a:moveTo>
                    <a:pt x="13882" y="100"/>
                  </a:moveTo>
                  <a:lnTo>
                    <a:pt x="13882" y="100"/>
                  </a:lnTo>
                  <a:cubicBezTo>
                    <a:pt x="13854" y="100"/>
                    <a:pt x="13832" y="77"/>
                    <a:pt x="13832" y="50"/>
                  </a:cubicBezTo>
                  <a:cubicBezTo>
                    <a:pt x="13832" y="22"/>
                    <a:pt x="13854" y="0"/>
                    <a:pt x="13882" y="0"/>
                  </a:cubicBezTo>
                  <a:lnTo>
                    <a:pt x="13882" y="0"/>
                  </a:lnTo>
                  <a:cubicBezTo>
                    <a:pt x="13910" y="0"/>
                    <a:pt x="13932" y="22"/>
                    <a:pt x="13932" y="50"/>
                  </a:cubicBezTo>
                  <a:cubicBezTo>
                    <a:pt x="13932" y="77"/>
                    <a:pt x="13910" y="100"/>
                    <a:pt x="13882" y="100"/>
                  </a:cubicBezTo>
                  <a:close/>
                  <a:moveTo>
                    <a:pt x="13682" y="100"/>
                  </a:moveTo>
                  <a:lnTo>
                    <a:pt x="13682" y="100"/>
                  </a:lnTo>
                  <a:cubicBezTo>
                    <a:pt x="13654" y="100"/>
                    <a:pt x="13632" y="77"/>
                    <a:pt x="13632" y="50"/>
                  </a:cubicBezTo>
                  <a:cubicBezTo>
                    <a:pt x="13632" y="22"/>
                    <a:pt x="13654" y="0"/>
                    <a:pt x="13682" y="0"/>
                  </a:cubicBezTo>
                  <a:lnTo>
                    <a:pt x="13682" y="0"/>
                  </a:lnTo>
                  <a:cubicBezTo>
                    <a:pt x="13710" y="0"/>
                    <a:pt x="13732" y="22"/>
                    <a:pt x="13732" y="50"/>
                  </a:cubicBezTo>
                  <a:cubicBezTo>
                    <a:pt x="13732" y="77"/>
                    <a:pt x="13710" y="100"/>
                    <a:pt x="13682" y="100"/>
                  </a:cubicBezTo>
                  <a:close/>
                  <a:moveTo>
                    <a:pt x="13482" y="100"/>
                  </a:moveTo>
                  <a:lnTo>
                    <a:pt x="13482" y="100"/>
                  </a:lnTo>
                  <a:cubicBezTo>
                    <a:pt x="13454" y="100"/>
                    <a:pt x="13432" y="77"/>
                    <a:pt x="13432" y="50"/>
                  </a:cubicBezTo>
                  <a:cubicBezTo>
                    <a:pt x="13432" y="22"/>
                    <a:pt x="13454" y="0"/>
                    <a:pt x="13482" y="0"/>
                  </a:cubicBezTo>
                  <a:lnTo>
                    <a:pt x="13482" y="0"/>
                  </a:lnTo>
                  <a:cubicBezTo>
                    <a:pt x="13509" y="0"/>
                    <a:pt x="13532" y="22"/>
                    <a:pt x="13532" y="50"/>
                  </a:cubicBezTo>
                  <a:cubicBezTo>
                    <a:pt x="13532" y="77"/>
                    <a:pt x="13509" y="100"/>
                    <a:pt x="13482" y="100"/>
                  </a:cubicBezTo>
                  <a:close/>
                  <a:moveTo>
                    <a:pt x="13282" y="100"/>
                  </a:moveTo>
                  <a:lnTo>
                    <a:pt x="13282" y="100"/>
                  </a:lnTo>
                  <a:cubicBezTo>
                    <a:pt x="13254" y="100"/>
                    <a:pt x="13232" y="77"/>
                    <a:pt x="13232" y="50"/>
                  </a:cubicBezTo>
                  <a:cubicBezTo>
                    <a:pt x="13232" y="22"/>
                    <a:pt x="13254" y="0"/>
                    <a:pt x="13282" y="0"/>
                  </a:cubicBezTo>
                  <a:lnTo>
                    <a:pt x="13282" y="0"/>
                  </a:lnTo>
                  <a:cubicBezTo>
                    <a:pt x="13309" y="0"/>
                    <a:pt x="13332" y="22"/>
                    <a:pt x="13332" y="50"/>
                  </a:cubicBezTo>
                  <a:cubicBezTo>
                    <a:pt x="13332" y="77"/>
                    <a:pt x="13309" y="100"/>
                    <a:pt x="13282" y="100"/>
                  </a:cubicBezTo>
                  <a:close/>
                  <a:moveTo>
                    <a:pt x="13082" y="100"/>
                  </a:moveTo>
                  <a:lnTo>
                    <a:pt x="13082" y="100"/>
                  </a:lnTo>
                  <a:cubicBezTo>
                    <a:pt x="13054" y="100"/>
                    <a:pt x="13032" y="77"/>
                    <a:pt x="13032" y="50"/>
                  </a:cubicBezTo>
                  <a:cubicBezTo>
                    <a:pt x="13032" y="22"/>
                    <a:pt x="13054" y="0"/>
                    <a:pt x="13082" y="0"/>
                  </a:cubicBezTo>
                  <a:lnTo>
                    <a:pt x="13082" y="0"/>
                  </a:lnTo>
                  <a:cubicBezTo>
                    <a:pt x="13109" y="0"/>
                    <a:pt x="13132" y="22"/>
                    <a:pt x="13132" y="50"/>
                  </a:cubicBezTo>
                  <a:cubicBezTo>
                    <a:pt x="13132" y="77"/>
                    <a:pt x="13109" y="100"/>
                    <a:pt x="13082" y="100"/>
                  </a:cubicBezTo>
                  <a:close/>
                  <a:moveTo>
                    <a:pt x="12882" y="100"/>
                  </a:moveTo>
                  <a:lnTo>
                    <a:pt x="12881" y="100"/>
                  </a:lnTo>
                  <a:cubicBezTo>
                    <a:pt x="12854" y="100"/>
                    <a:pt x="12831" y="77"/>
                    <a:pt x="12831" y="50"/>
                  </a:cubicBezTo>
                  <a:cubicBezTo>
                    <a:pt x="12831" y="22"/>
                    <a:pt x="12854" y="0"/>
                    <a:pt x="12881" y="0"/>
                  </a:cubicBezTo>
                  <a:lnTo>
                    <a:pt x="12882" y="0"/>
                  </a:lnTo>
                  <a:cubicBezTo>
                    <a:pt x="12909" y="0"/>
                    <a:pt x="12932" y="22"/>
                    <a:pt x="12932" y="50"/>
                  </a:cubicBezTo>
                  <a:cubicBezTo>
                    <a:pt x="12932" y="77"/>
                    <a:pt x="12909" y="100"/>
                    <a:pt x="12882" y="100"/>
                  </a:cubicBezTo>
                  <a:close/>
                  <a:moveTo>
                    <a:pt x="12681" y="100"/>
                  </a:moveTo>
                  <a:lnTo>
                    <a:pt x="12681" y="100"/>
                  </a:lnTo>
                  <a:cubicBezTo>
                    <a:pt x="12654" y="100"/>
                    <a:pt x="12631" y="77"/>
                    <a:pt x="12631" y="50"/>
                  </a:cubicBezTo>
                  <a:cubicBezTo>
                    <a:pt x="12631" y="22"/>
                    <a:pt x="12654" y="0"/>
                    <a:pt x="12681" y="0"/>
                  </a:cubicBezTo>
                  <a:lnTo>
                    <a:pt x="12681" y="0"/>
                  </a:lnTo>
                  <a:cubicBezTo>
                    <a:pt x="12709" y="0"/>
                    <a:pt x="12731" y="22"/>
                    <a:pt x="12731" y="50"/>
                  </a:cubicBezTo>
                  <a:cubicBezTo>
                    <a:pt x="12731" y="77"/>
                    <a:pt x="12709" y="100"/>
                    <a:pt x="12681" y="100"/>
                  </a:cubicBezTo>
                  <a:close/>
                  <a:moveTo>
                    <a:pt x="12481" y="100"/>
                  </a:moveTo>
                  <a:lnTo>
                    <a:pt x="12481" y="100"/>
                  </a:lnTo>
                  <a:cubicBezTo>
                    <a:pt x="12454" y="100"/>
                    <a:pt x="12431" y="77"/>
                    <a:pt x="12431" y="50"/>
                  </a:cubicBezTo>
                  <a:cubicBezTo>
                    <a:pt x="12431" y="22"/>
                    <a:pt x="12454" y="0"/>
                    <a:pt x="12481" y="0"/>
                  </a:cubicBezTo>
                  <a:lnTo>
                    <a:pt x="12481" y="0"/>
                  </a:lnTo>
                  <a:cubicBezTo>
                    <a:pt x="12509" y="0"/>
                    <a:pt x="12531" y="22"/>
                    <a:pt x="12531" y="50"/>
                  </a:cubicBezTo>
                  <a:cubicBezTo>
                    <a:pt x="12531" y="77"/>
                    <a:pt x="12509" y="100"/>
                    <a:pt x="12481" y="100"/>
                  </a:cubicBezTo>
                  <a:close/>
                  <a:moveTo>
                    <a:pt x="12281" y="100"/>
                  </a:moveTo>
                  <a:lnTo>
                    <a:pt x="12281" y="100"/>
                  </a:lnTo>
                  <a:cubicBezTo>
                    <a:pt x="12254" y="100"/>
                    <a:pt x="12231" y="77"/>
                    <a:pt x="12231" y="50"/>
                  </a:cubicBezTo>
                  <a:cubicBezTo>
                    <a:pt x="12231" y="22"/>
                    <a:pt x="12254" y="0"/>
                    <a:pt x="12281" y="0"/>
                  </a:cubicBezTo>
                  <a:lnTo>
                    <a:pt x="12281" y="0"/>
                  </a:lnTo>
                  <a:cubicBezTo>
                    <a:pt x="12309" y="0"/>
                    <a:pt x="12331" y="22"/>
                    <a:pt x="12331" y="50"/>
                  </a:cubicBezTo>
                  <a:cubicBezTo>
                    <a:pt x="12331" y="77"/>
                    <a:pt x="12309" y="100"/>
                    <a:pt x="12281" y="100"/>
                  </a:cubicBezTo>
                  <a:close/>
                  <a:moveTo>
                    <a:pt x="12081" y="100"/>
                  </a:moveTo>
                  <a:lnTo>
                    <a:pt x="12081" y="100"/>
                  </a:lnTo>
                  <a:cubicBezTo>
                    <a:pt x="12053" y="100"/>
                    <a:pt x="12031" y="77"/>
                    <a:pt x="12031" y="50"/>
                  </a:cubicBezTo>
                  <a:cubicBezTo>
                    <a:pt x="12031" y="22"/>
                    <a:pt x="12053" y="0"/>
                    <a:pt x="12081" y="0"/>
                  </a:cubicBezTo>
                  <a:lnTo>
                    <a:pt x="12081" y="0"/>
                  </a:lnTo>
                  <a:cubicBezTo>
                    <a:pt x="12109" y="0"/>
                    <a:pt x="12131" y="22"/>
                    <a:pt x="12131" y="50"/>
                  </a:cubicBezTo>
                  <a:cubicBezTo>
                    <a:pt x="12131" y="77"/>
                    <a:pt x="12109" y="100"/>
                    <a:pt x="12081" y="100"/>
                  </a:cubicBezTo>
                  <a:close/>
                  <a:moveTo>
                    <a:pt x="11881" y="100"/>
                  </a:moveTo>
                  <a:lnTo>
                    <a:pt x="11881" y="100"/>
                  </a:lnTo>
                  <a:cubicBezTo>
                    <a:pt x="11853" y="100"/>
                    <a:pt x="11831" y="77"/>
                    <a:pt x="11831" y="50"/>
                  </a:cubicBezTo>
                  <a:cubicBezTo>
                    <a:pt x="11831" y="22"/>
                    <a:pt x="11853" y="0"/>
                    <a:pt x="11881" y="0"/>
                  </a:cubicBezTo>
                  <a:lnTo>
                    <a:pt x="11881" y="0"/>
                  </a:lnTo>
                  <a:cubicBezTo>
                    <a:pt x="11909" y="0"/>
                    <a:pt x="11931" y="22"/>
                    <a:pt x="11931" y="50"/>
                  </a:cubicBezTo>
                  <a:cubicBezTo>
                    <a:pt x="11931" y="77"/>
                    <a:pt x="11909" y="100"/>
                    <a:pt x="11881" y="100"/>
                  </a:cubicBezTo>
                  <a:close/>
                  <a:moveTo>
                    <a:pt x="11681" y="100"/>
                  </a:moveTo>
                  <a:lnTo>
                    <a:pt x="11681" y="100"/>
                  </a:lnTo>
                  <a:cubicBezTo>
                    <a:pt x="11653" y="100"/>
                    <a:pt x="11631" y="77"/>
                    <a:pt x="11631" y="50"/>
                  </a:cubicBezTo>
                  <a:cubicBezTo>
                    <a:pt x="11631" y="22"/>
                    <a:pt x="11653" y="0"/>
                    <a:pt x="11681" y="0"/>
                  </a:cubicBezTo>
                  <a:lnTo>
                    <a:pt x="11681" y="0"/>
                  </a:lnTo>
                  <a:cubicBezTo>
                    <a:pt x="11709" y="0"/>
                    <a:pt x="11731" y="22"/>
                    <a:pt x="11731" y="50"/>
                  </a:cubicBezTo>
                  <a:cubicBezTo>
                    <a:pt x="11731" y="77"/>
                    <a:pt x="11709" y="100"/>
                    <a:pt x="11681" y="100"/>
                  </a:cubicBezTo>
                  <a:close/>
                  <a:moveTo>
                    <a:pt x="11481" y="100"/>
                  </a:moveTo>
                  <a:lnTo>
                    <a:pt x="11481" y="100"/>
                  </a:lnTo>
                  <a:cubicBezTo>
                    <a:pt x="11453" y="100"/>
                    <a:pt x="11431" y="77"/>
                    <a:pt x="11431" y="50"/>
                  </a:cubicBezTo>
                  <a:cubicBezTo>
                    <a:pt x="11431" y="22"/>
                    <a:pt x="11453" y="0"/>
                    <a:pt x="11481" y="0"/>
                  </a:cubicBezTo>
                  <a:lnTo>
                    <a:pt x="11481" y="0"/>
                  </a:lnTo>
                  <a:cubicBezTo>
                    <a:pt x="11508" y="0"/>
                    <a:pt x="11531" y="22"/>
                    <a:pt x="11531" y="50"/>
                  </a:cubicBezTo>
                  <a:cubicBezTo>
                    <a:pt x="11531" y="77"/>
                    <a:pt x="11508" y="100"/>
                    <a:pt x="11481" y="100"/>
                  </a:cubicBezTo>
                  <a:close/>
                  <a:moveTo>
                    <a:pt x="11281" y="100"/>
                  </a:moveTo>
                  <a:lnTo>
                    <a:pt x="11281" y="100"/>
                  </a:lnTo>
                  <a:cubicBezTo>
                    <a:pt x="11253" y="100"/>
                    <a:pt x="11231" y="77"/>
                    <a:pt x="11231" y="50"/>
                  </a:cubicBezTo>
                  <a:cubicBezTo>
                    <a:pt x="11231" y="22"/>
                    <a:pt x="11253" y="0"/>
                    <a:pt x="11281" y="0"/>
                  </a:cubicBezTo>
                  <a:lnTo>
                    <a:pt x="11281" y="0"/>
                  </a:lnTo>
                  <a:cubicBezTo>
                    <a:pt x="11308" y="0"/>
                    <a:pt x="11331" y="22"/>
                    <a:pt x="11331" y="50"/>
                  </a:cubicBezTo>
                  <a:cubicBezTo>
                    <a:pt x="11331" y="77"/>
                    <a:pt x="11308" y="100"/>
                    <a:pt x="11281" y="100"/>
                  </a:cubicBezTo>
                  <a:close/>
                  <a:moveTo>
                    <a:pt x="11081" y="100"/>
                  </a:moveTo>
                  <a:lnTo>
                    <a:pt x="11081" y="100"/>
                  </a:lnTo>
                  <a:cubicBezTo>
                    <a:pt x="11053" y="100"/>
                    <a:pt x="11031" y="77"/>
                    <a:pt x="11031" y="50"/>
                  </a:cubicBezTo>
                  <a:cubicBezTo>
                    <a:pt x="11031" y="22"/>
                    <a:pt x="11053" y="0"/>
                    <a:pt x="11081" y="0"/>
                  </a:cubicBezTo>
                  <a:lnTo>
                    <a:pt x="11081" y="0"/>
                  </a:lnTo>
                  <a:cubicBezTo>
                    <a:pt x="11108" y="0"/>
                    <a:pt x="11131" y="22"/>
                    <a:pt x="11131" y="50"/>
                  </a:cubicBezTo>
                  <a:cubicBezTo>
                    <a:pt x="11131" y="77"/>
                    <a:pt x="11108" y="100"/>
                    <a:pt x="11081" y="100"/>
                  </a:cubicBezTo>
                  <a:close/>
                  <a:moveTo>
                    <a:pt x="10881" y="100"/>
                  </a:moveTo>
                  <a:lnTo>
                    <a:pt x="10880" y="100"/>
                  </a:lnTo>
                  <a:cubicBezTo>
                    <a:pt x="10853" y="100"/>
                    <a:pt x="10830" y="77"/>
                    <a:pt x="10830" y="50"/>
                  </a:cubicBezTo>
                  <a:cubicBezTo>
                    <a:pt x="10830" y="22"/>
                    <a:pt x="10853" y="0"/>
                    <a:pt x="10880" y="0"/>
                  </a:cubicBezTo>
                  <a:lnTo>
                    <a:pt x="10881" y="0"/>
                  </a:lnTo>
                  <a:cubicBezTo>
                    <a:pt x="10908" y="0"/>
                    <a:pt x="10931" y="22"/>
                    <a:pt x="10931" y="50"/>
                  </a:cubicBezTo>
                  <a:cubicBezTo>
                    <a:pt x="10931" y="77"/>
                    <a:pt x="10908" y="100"/>
                    <a:pt x="10881" y="100"/>
                  </a:cubicBezTo>
                  <a:close/>
                  <a:moveTo>
                    <a:pt x="10680" y="100"/>
                  </a:moveTo>
                  <a:lnTo>
                    <a:pt x="10680" y="100"/>
                  </a:lnTo>
                  <a:cubicBezTo>
                    <a:pt x="10653" y="100"/>
                    <a:pt x="10630" y="77"/>
                    <a:pt x="10630" y="50"/>
                  </a:cubicBezTo>
                  <a:cubicBezTo>
                    <a:pt x="10630" y="22"/>
                    <a:pt x="10653" y="0"/>
                    <a:pt x="10680" y="0"/>
                  </a:cubicBezTo>
                  <a:lnTo>
                    <a:pt x="10680" y="0"/>
                  </a:lnTo>
                  <a:cubicBezTo>
                    <a:pt x="10708" y="0"/>
                    <a:pt x="10730" y="22"/>
                    <a:pt x="10730" y="50"/>
                  </a:cubicBezTo>
                  <a:cubicBezTo>
                    <a:pt x="10730" y="77"/>
                    <a:pt x="10708" y="100"/>
                    <a:pt x="10680" y="100"/>
                  </a:cubicBezTo>
                  <a:close/>
                  <a:moveTo>
                    <a:pt x="10480" y="100"/>
                  </a:moveTo>
                  <a:lnTo>
                    <a:pt x="10480" y="100"/>
                  </a:lnTo>
                  <a:cubicBezTo>
                    <a:pt x="10453" y="100"/>
                    <a:pt x="10430" y="77"/>
                    <a:pt x="10430" y="50"/>
                  </a:cubicBezTo>
                  <a:cubicBezTo>
                    <a:pt x="10430" y="22"/>
                    <a:pt x="10453" y="0"/>
                    <a:pt x="10480" y="0"/>
                  </a:cubicBezTo>
                  <a:lnTo>
                    <a:pt x="10480" y="0"/>
                  </a:lnTo>
                  <a:cubicBezTo>
                    <a:pt x="10508" y="0"/>
                    <a:pt x="10530" y="22"/>
                    <a:pt x="10530" y="50"/>
                  </a:cubicBezTo>
                  <a:cubicBezTo>
                    <a:pt x="10530" y="77"/>
                    <a:pt x="10508" y="100"/>
                    <a:pt x="10480" y="100"/>
                  </a:cubicBezTo>
                  <a:close/>
                  <a:moveTo>
                    <a:pt x="10280" y="100"/>
                  </a:moveTo>
                  <a:lnTo>
                    <a:pt x="10280" y="100"/>
                  </a:lnTo>
                  <a:cubicBezTo>
                    <a:pt x="10253" y="100"/>
                    <a:pt x="10230" y="77"/>
                    <a:pt x="10230" y="50"/>
                  </a:cubicBezTo>
                  <a:cubicBezTo>
                    <a:pt x="10230" y="22"/>
                    <a:pt x="10253" y="0"/>
                    <a:pt x="10280" y="0"/>
                  </a:cubicBezTo>
                  <a:lnTo>
                    <a:pt x="10280" y="0"/>
                  </a:lnTo>
                  <a:cubicBezTo>
                    <a:pt x="10308" y="0"/>
                    <a:pt x="10330" y="22"/>
                    <a:pt x="10330" y="50"/>
                  </a:cubicBezTo>
                  <a:cubicBezTo>
                    <a:pt x="10330" y="77"/>
                    <a:pt x="10308" y="100"/>
                    <a:pt x="10280" y="100"/>
                  </a:cubicBezTo>
                  <a:close/>
                  <a:moveTo>
                    <a:pt x="10080" y="100"/>
                  </a:moveTo>
                  <a:lnTo>
                    <a:pt x="10080" y="100"/>
                  </a:lnTo>
                  <a:cubicBezTo>
                    <a:pt x="10052" y="100"/>
                    <a:pt x="10030" y="77"/>
                    <a:pt x="10030" y="50"/>
                  </a:cubicBezTo>
                  <a:cubicBezTo>
                    <a:pt x="10030" y="22"/>
                    <a:pt x="10052" y="0"/>
                    <a:pt x="10080" y="0"/>
                  </a:cubicBezTo>
                  <a:lnTo>
                    <a:pt x="10080" y="0"/>
                  </a:lnTo>
                  <a:cubicBezTo>
                    <a:pt x="10108" y="0"/>
                    <a:pt x="10130" y="22"/>
                    <a:pt x="10130" y="50"/>
                  </a:cubicBezTo>
                  <a:cubicBezTo>
                    <a:pt x="10130" y="77"/>
                    <a:pt x="10108" y="100"/>
                    <a:pt x="10080" y="100"/>
                  </a:cubicBezTo>
                  <a:close/>
                  <a:moveTo>
                    <a:pt x="9880" y="100"/>
                  </a:moveTo>
                  <a:lnTo>
                    <a:pt x="9880" y="100"/>
                  </a:lnTo>
                  <a:cubicBezTo>
                    <a:pt x="9852" y="100"/>
                    <a:pt x="9830" y="77"/>
                    <a:pt x="9830" y="50"/>
                  </a:cubicBezTo>
                  <a:cubicBezTo>
                    <a:pt x="9830" y="22"/>
                    <a:pt x="9852" y="0"/>
                    <a:pt x="9880" y="0"/>
                  </a:cubicBezTo>
                  <a:lnTo>
                    <a:pt x="9880" y="0"/>
                  </a:lnTo>
                  <a:cubicBezTo>
                    <a:pt x="9908" y="0"/>
                    <a:pt x="9930" y="22"/>
                    <a:pt x="9930" y="50"/>
                  </a:cubicBezTo>
                  <a:cubicBezTo>
                    <a:pt x="9930" y="77"/>
                    <a:pt x="9908" y="100"/>
                    <a:pt x="9880" y="100"/>
                  </a:cubicBezTo>
                  <a:close/>
                  <a:moveTo>
                    <a:pt x="9680" y="100"/>
                  </a:moveTo>
                  <a:lnTo>
                    <a:pt x="9680" y="100"/>
                  </a:lnTo>
                  <a:cubicBezTo>
                    <a:pt x="9652" y="100"/>
                    <a:pt x="9630" y="77"/>
                    <a:pt x="9630" y="50"/>
                  </a:cubicBezTo>
                  <a:cubicBezTo>
                    <a:pt x="9630" y="22"/>
                    <a:pt x="9652" y="0"/>
                    <a:pt x="9680" y="0"/>
                  </a:cubicBezTo>
                  <a:lnTo>
                    <a:pt x="9680" y="0"/>
                  </a:lnTo>
                  <a:cubicBezTo>
                    <a:pt x="9708" y="0"/>
                    <a:pt x="9730" y="22"/>
                    <a:pt x="9730" y="50"/>
                  </a:cubicBezTo>
                  <a:cubicBezTo>
                    <a:pt x="9730" y="77"/>
                    <a:pt x="9708" y="100"/>
                    <a:pt x="9680" y="100"/>
                  </a:cubicBezTo>
                  <a:close/>
                  <a:moveTo>
                    <a:pt x="9480" y="100"/>
                  </a:moveTo>
                  <a:lnTo>
                    <a:pt x="9480" y="100"/>
                  </a:lnTo>
                  <a:cubicBezTo>
                    <a:pt x="9452" y="100"/>
                    <a:pt x="9430" y="77"/>
                    <a:pt x="9430" y="50"/>
                  </a:cubicBezTo>
                  <a:cubicBezTo>
                    <a:pt x="9430" y="22"/>
                    <a:pt x="9452" y="0"/>
                    <a:pt x="9480" y="0"/>
                  </a:cubicBezTo>
                  <a:lnTo>
                    <a:pt x="9480" y="0"/>
                  </a:lnTo>
                  <a:cubicBezTo>
                    <a:pt x="9507" y="0"/>
                    <a:pt x="9530" y="22"/>
                    <a:pt x="9530" y="50"/>
                  </a:cubicBezTo>
                  <a:cubicBezTo>
                    <a:pt x="9530" y="77"/>
                    <a:pt x="9507" y="100"/>
                    <a:pt x="9480" y="100"/>
                  </a:cubicBezTo>
                  <a:close/>
                  <a:moveTo>
                    <a:pt x="9280" y="100"/>
                  </a:moveTo>
                  <a:lnTo>
                    <a:pt x="9280" y="100"/>
                  </a:lnTo>
                  <a:cubicBezTo>
                    <a:pt x="9252" y="100"/>
                    <a:pt x="9230" y="77"/>
                    <a:pt x="9230" y="50"/>
                  </a:cubicBezTo>
                  <a:cubicBezTo>
                    <a:pt x="9230" y="22"/>
                    <a:pt x="9252" y="0"/>
                    <a:pt x="9280" y="0"/>
                  </a:cubicBezTo>
                  <a:lnTo>
                    <a:pt x="9280" y="0"/>
                  </a:lnTo>
                  <a:cubicBezTo>
                    <a:pt x="9307" y="0"/>
                    <a:pt x="9330" y="22"/>
                    <a:pt x="9330" y="50"/>
                  </a:cubicBezTo>
                  <a:cubicBezTo>
                    <a:pt x="9330" y="77"/>
                    <a:pt x="9307" y="100"/>
                    <a:pt x="9280" y="100"/>
                  </a:cubicBezTo>
                  <a:close/>
                  <a:moveTo>
                    <a:pt x="9080" y="100"/>
                  </a:moveTo>
                  <a:lnTo>
                    <a:pt x="9080" y="100"/>
                  </a:lnTo>
                  <a:cubicBezTo>
                    <a:pt x="9052" y="100"/>
                    <a:pt x="9030" y="77"/>
                    <a:pt x="9030" y="50"/>
                  </a:cubicBezTo>
                  <a:cubicBezTo>
                    <a:pt x="9030" y="22"/>
                    <a:pt x="9052" y="0"/>
                    <a:pt x="9080" y="0"/>
                  </a:cubicBezTo>
                  <a:lnTo>
                    <a:pt x="9080" y="0"/>
                  </a:lnTo>
                  <a:cubicBezTo>
                    <a:pt x="9107" y="0"/>
                    <a:pt x="9130" y="22"/>
                    <a:pt x="9130" y="50"/>
                  </a:cubicBezTo>
                  <a:cubicBezTo>
                    <a:pt x="9130" y="77"/>
                    <a:pt x="9107" y="100"/>
                    <a:pt x="9080" y="100"/>
                  </a:cubicBezTo>
                  <a:close/>
                  <a:moveTo>
                    <a:pt x="8880" y="100"/>
                  </a:moveTo>
                  <a:lnTo>
                    <a:pt x="8879" y="100"/>
                  </a:lnTo>
                  <a:cubicBezTo>
                    <a:pt x="8852" y="100"/>
                    <a:pt x="8829" y="77"/>
                    <a:pt x="8829" y="50"/>
                  </a:cubicBezTo>
                  <a:cubicBezTo>
                    <a:pt x="8829" y="22"/>
                    <a:pt x="8852" y="0"/>
                    <a:pt x="8879" y="0"/>
                  </a:cubicBezTo>
                  <a:lnTo>
                    <a:pt x="8880" y="0"/>
                  </a:lnTo>
                  <a:cubicBezTo>
                    <a:pt x="8907" y="0"/>
                    <a:pt x="8930" y="22"/>
                    <a:pt x="8930" y="50"/>
                  </a:cubicBezTo>
                  <a:cubicBezTo>
                    <a:pt x="8930" y="77"/>
                    <a:pt x="8907" y="100"/>
                    <a:pt x="8880" y="100"/>
                  </a:cubicBezTo>
                  <a:close/>
                  <a:moveTo>
                    <a:pt x="8679" y="100"/>
                  </a:moveTo>
                  <a:lnTo>
                    <a:pt x="8679" y="100"/>
                  </a:lnTo>
                  <a:cubicBezTo>
                    <a:pt x="8652" y="100"/>
                    <a:pt x="8629" y="77"/>
                    <a:pt x="8629" y="50"/>
                  </a:cubicBezTo>
                  <a:cubicBezTo>
                    <a:pt x="8629" y="22"/>
                    <a:pt x="8652" y="0"/>
                    <a:pt x="8679" y="0"/>
                  </a:cubicBezTo>
                  <a:lnTo>
                    <a:pt x="8679" y="0"/>
                  </a:lnTo>
                  <a:cubicBezTo>
                    <a:pt x="8707" y="0"/>
                    <a:pt x="8729" y="22"/>
                    <a:pt x="8729" y="50"/>
                  </a:cubicBezTo>
                  <a:cubicBezTo>
                    <a:pt x="8729" y="77"/>
                    <a:pt x="8707" y="100"/>
                    <a:pt x="8679" y="100"/>
                  </a:cubicBezTo>
                  <a:close/>
                  <a:moveTo>
                    <a:pt x="8479" y="100"/>
                  </a:moveTo>
                  <a:lnTo>
                    <a:pt x="8479" y="100"/>
                  </a:lnTo>
                  <a:cubicBezTo>
                    <a:pt x="8452" y="100"/>
                    <a:pt x="8429" y="77"/>
                    <a:pt x="8429" y="50"/>
                  </a:cubicBezTo>
                  <a:cubicBezTo>
                    <a:pt x="8429" y="22"/>
                    <a:pt x="8452" y="0"/>
                    <a:pt x="8479" y="0"/>
                  </a:cubicBezTo>
                  <a:lnTo>
                    <a:pt x="8479" y="0"/>
                  </a:lnTo>
                  <a:cubicBezTo>
                    <a:pt x="8507" y="0"/>
                    <a:pt x="8529" y="22"/>
                    <a:pt x="8529" y="50"/>
                  </a:cubicBezTo>
                  <a:cubicBezTo>
                    <a:pt x="8529" y="77"/>
                    <a:pt x="8507" y="100"/>
                    <a:pt x="8479" y="100"/>
                  </a:cubicBezTo>
                  <a:close/>
                  <a:moveTo>
                    <a:pt x="8279" y="100"/>
                  </a:moveTo>
                  <a:lnTo>
                    <a:pt x="8279" y="100"/>
                  </a:lnTo>
                  <a:cubicBezTo>
                    <a:pt x="8252" y="100"/>
                    <a:pt x="8229" y="77"/>
                    <a:pt x="8229" y="50"/>
                  </a:cubicBezTo>
                  <a:cubicBezTo>
                    <a:pt x="8229" y="22"/>
                    <a:pt x="8252" y="0"/>
                    <a:pt x="8279" y="0"/>
                  </a:cubicBezTo>
                  <a:lnTo>
                    <a:pt x="8279" y="0"/>
                  </a:lnTo>
                  <a:cubicBezTo>
                    <a:pt x="8307" y="0"/>
                    <a:pt x="8329" y="22"/>
                    <a:pt x="8329" y="50"/>
                  </a:cubicBezTo>
                  <a:cubicBezTo>
                    <a:pt x="8329" y="77"/>
                    <a:pt x="8307" y="100"/>
                    <a:pt x="8279" y="100"/>
                  </a:cubicBezTo>
                  <a:close/>
                  <a:moveTo>
                    <a:pt x="8079" y="100"/>
                  </a:moveTo>
                  <a:lnTo>
                    <a:pt x="8079" y="100"/>
                  </a:lnTo>
                  <a:cubicBezTo>
                    <a:pt x="8051" y="100"/>
                    <a:pt x="8029" y="77"/>
                    <a:pt x="8029" y="50"/>
                  </a:cubicBezTo>
                  <a:cubicBezTo>
                    <a:pt x="8029" y="22"/>
                    <a:pt x="8051" y="0"/>
                    <a:pt x="8079" y="0"/>
                  </a:cubicBezTo>
                  <a:lnTo>
                    <a:pt x="8079" y="0"/>
                  </a:lnTo>
                  <a:cubicBezTo>
                    <a:pt x="8107" y="0"/>
                    <a:pt x="8129" y="22"/>
                    <a:pt x="8129" y="50"/>
                  </a:cubicBezTo>
                  <a:cubicBezTo>
                    <a:pt x="8129" y="77"/>
                    <a:pt x="8107" y="100"/>
                    <a:pt x="8079" y="100"/>
                  </a:cubicBezTo>
                  <a:close/>
                  <a:moveTo>
                    <a:pt x="7879" y="100"/>
                  </a:moveTo>
                  <a:lnTo>
                    <a:pt x="7879" y="100"/>
                  </a:lnTo>
                  <a:cubicBezTo>
                    <a:pt x="7851" y="100"/>
                    <a:pt x="7829" y="77"/>
                    <a:pt x="7829" y="50"/>
                  </a:cubicBezTo>
                  <a:cubicBezTo>
                    <a:pt x="7829" y="22"/>
                    <a:pt x="7851" y="0"/>
                    <a:pt x="7879" y="0"/>
                  </a:cubicBezTo>
                  <a:lnTo>
                    <a:pt x="7879" y="0"/>
                  </a:lnTo>
                  <a:cubicBezTo>
                    <a:pt x="7907" y="0"/>
                    <a:pt x="7929" y="22"/>
                    <a:pt x="7929" y="50"/>
                  </a:cubicBezTo>
                  <a:cubicBezTo>
                    <a:pt x="7929" y="77"/>
                    <a:pt x="7907" y="100"/>
                    <a:pt x="7879" y="100"/>
                  </a:cubicBezTo>
                  <a:close/>
                  <a:moveTo>
                    <a:pt x="7679" y="100"/>
                  </a:moveTo>
                  <a:lnTo>
                    <a:pt x="7679" y="100"/>
                  </a:lnTo>
                  <a:cubicBezTo>
                    <a:pt x="7651" y="100"/>
                    <a:pt x="7629" y="77"/>
                    <a:pt x="7629" y="50"/>
                  </a:cubicBezTo>
                  <a:cubicBezTo>
                    <a:pt x="7629" y="22"/>
                    <a:pt x="7651" y="0"/>
                    <a:pt x="7679" y="0"/>
                  </a:cubicBezTo>
                  <a:lnTo>
                    <a:pt x="7679" y="0"/>
                  </a:lnTo>
                  <a:cubicBezTo>
                    <a:pt x="7707" y="0"/>
                    <a:pt x="7729" y="22"/>
                    <a:pt x="7729" y="50"/>
                  </a:cubicBezTo>
                  <a:cubicBezTo>
                    <a:pt x="7729" y="77"/>
                    <a:pt x="7707" y="100"/>
                    <a:pt x="7679" y="100"/>
                  </a:cubicBezTo>
                  <a:close/>
                  <a:moveTo>
                    <a:pt x="7479" y="100"/>
                  </a:moveTo>
                  <a:lnTo>
                    <a:pt x="7479" y="100"/>
                  </a:lnTo>
                  <a:cubicBezTo>
                    <a:pt x="7451" y="100"/>
                    <a:pt x="7429" y="77"/>
                    <a:pt x="7429" y="50"/>
                  </a:cubicBezTo>
                  <a:cubicBezTo>
                    <a:pt x="7429" y="22"/>
                    <a:pt x="7451" y="0"/>
                    <a:pt x="7479" y="0"/>
                  </a:cubicBezTo>
                  <a:lnTo>
                    <a:pt x="7479" y="0"/>
                  </a:lnTo>
                  <a:cubicBezTo>
                    <a:pt x="7506" y="0"/>
                    <a:pt x="7529" y="22"/>
                    <a:pt x="7529" y="50"/>
                  </a:cubicBezTo>
                  <a:cubicBezTo>
                    <a:pt x="7529" y="77"/>
                    <a:pt x="7506" y="100"/>
                    <a:pt x="7479" y="100"/>
                  </a:cubicBezTo>
                  <a:close/>
                  <a:moveTo>
                    <a:pt x="7279" y="100"/>
                  </a:moveTo>
                  <a:lnTo>
                    <a:pt x="7279" y="100"/>
                  </a:lnTo>
                  <a:cubicBezTo>
                    <a:pt x="7251" y="100"/>
                    <a:pt x="7229" y="77"/>
                    <a:pt x="7229" y="50"/>
                  </a:cubicBezTo>
                  <a:cubicBezTo>
                    <a:pt x="7229" y="22"/>
                    <a:pt x="7251" y="0"/>
                    <a:pt x="7279" y="0"/>
                  </a:cubicBezTo>
                  <a:lnTo>
                    <a:pt x="7279" y="0"/>
                  </a:lnTo>
                  <a:cubicBezTo>
                    <a:pt x="7306" y="0"/>
                    <a:pt x="7329" y="22"/>
                    <a:pt x="7329" y="50"/>
                  </a:cubicBezTo>
                  <a:cubicBezTo>
                    <a:pt x="7329" y="77"/>
                    <a:pt x="7306" y="100"/>
                    <a:pt x="7279" y="100"/>
                  </a:cubicBezTo>
                  <a:close/>
                  <a:moveTo>
                    <a:pt x="7079" y="100"/>
                  </a:moveTo>
                  <a:lnTo>
                    <a:pt x="7079" y="100"/>
                  </a:lnTo>
                  <a:cubicBezTo>
                    <a:pt x="7051" y="100"/>
                    <a:pt x="7029" y="77"/>
                    <a:pt x="7029" y="50"/>
                  </a:cubicBezTo>
                  <a:cubicBezTo>
                    <a:pt x="7029" y="22"/>
                    <a:pt x="7051" y="0"/>
                    <a:pt x="7079" y="0"/>
                  </a:cubicBezTo>
                  <a:lnTo>
                    <a:pt x="7079" y="0"/>
                  </a:lnTo>
                  <a:cubicBezTo>
                    <a:pt x="7106" y="0"/>
                    <a:pt x="7129" y="22"/>
                    <a:pt x="7129" y="50"/>
                  </a:cubicBezTo>
                  <a:cubicBezTo>
                    <a:pt x="7129" y="77"/>
                    <a:pt x="7106" y="100"/>
                    <a:pt x="7079" y="100"/>
                  </a:cubicBezTo>
                  <a:close/>
                  <a:moveTo>
                    <a:pt x="6879" y="100"/>
                  </a:moveTo>
                  <a:lnTo>
                    <a:pt x="6878" y="100"/>
                  </a:lnTo>
                  <a:cubicBezTo>
                    <a:pt x="6851" y="100"/>
                    <a:pt x="6828" y="77"/>
                    <a:pt x="6828" y="50"/>
                  </a:cubicBezTo>
                  <a:cubicBezTo>
                    <a:pt x="6828" y="22"/>
                    <a:pt x="6851" y="0"/>
                    <a:pt x="6878" y="0"/>
                  </a:cubicBezTo>
                  <a:lnTo>
                    <a:pt x="6879" y="0"/>
                  </a:lnTo>
                  <a:cubicBezTo>
                    <a:pt x="6906" y="0"/>
                    <a:pt x="6929" y="22"/>
                    <a:pt x="6929" y="50"/>
                  </a:cubicBezTo>
                  <a:cubicBezTo>
                    <a:pt x="6929" y="77"/>
                    <a:pt x="6906" y="100"/>
                    <a:pt x="6879" y="100"/>
                  </a:cubicBezTo>
                  <a:close/>
                  <a:moveTo>
                    <a:pt x="6678" y="100"/>
                  </a:moveTo>
                  <a:lnTo>
                    <a:pt x="6678" y="100"/>
                  </a:lnTo>
                  <a:cubicBezTo>
                    <a:pt x="6651" y="100"/>
                    <a:pt x="6628" y="77"/>
                    <a:pt x="6628" y="50"/>
                  </a:cubicBezTo>
                  <a:cubicBezTo>
                    <a:pt x="6628" y="22"/>
                    <a:pt x="6651" y="0"/>
                    <a:pt x="6678" y="0"/>
                  </a:cubicBezTo>
                  <a:lnTo>
                    <a:pt x="6678" y="0"/>
                  </a:lnTo>
                  <a:cubicBezTo>
                    <a:pt x="6706" y="0"/>
                    <a:pt x="6728" y="22"/>
                    <a:pt x="6728" y="50"/>
                  </a:cubicBezTo>
                  <a:cubicBezTo>
                    <a:pt x="6728" y="77"/>
                    <a:pt x="6706" y="100"/>
                    <a:pt x="6678" y="100"/>
                  </a:cubicBezTo>
                  <a:close/>
                  <a:moveTo>
                    <a:pt x="6478" y="100"/>
                  </a:moveTo>
                  <a:lnTo>
                    <a:pt x="6478" y="100"/>
                  </a:lnTo>
                  <a:cubicBezTo>
                    <a:pt x="6451" y="100"/>
                    <a:pt x="6428" y="77"/>
                    <a:pt x="6428" y="50"/>
                  </a:cubicBezTo>
                  <a:cubicBezTo>
                    <a:pt x="6428" y="22"/>
                    <a:pt x="6451" y="0"/>
                    <a:pt x="6478" y="0"/>
                  </a:cubicBezTo>
                  <a:lnTo>
                    <a:pt x="6478" y="0"/>
                  </a:lnTo>
                  <a:cubicBezTo>
                    <a:pt x="6506" y="0"/>
                    <a:pt x="6528" y="22"/>
                    <a:pt x="6528" y="50"/>
                  </a:cubicBezTo>
                  <a:cubicBezTo>
                    <a:pt x="6528" y="77"/>
                    <a:pt x="6506" y="100"/>
                    <a:pt x="6478" y="100"/>
                  </a:cubicBezTo>
                  <a:close/>
                  <a:moveTo>
                    <a:pt x="6278" y="100"/>
                  </a:moveTo>
                  <a:lnTo>
                    <a:pt x="6278" y="100"/>
                  </a:lnTo>
                  <a:cubicBezTo>
                    <a:pt x="6251" y="100"/>
                    <a:pt x="6228" y="77"/>
                    <a:pt x="6228" y="50"/>
                  </a:cubicBezTo>
                  <a:cubicBezTo>
                    <a:pt x="6228" y="22"/>
                    <a:pt x="6251" y="0"/>
                    <a:pt x="6278" y="0"/>
                  </a:cubicBezTo>
                  <a:lnTo>
                    <a:pt x="6278" y="0"/>
                  </a:lnTo>
                  <a:cubicBezTo>
                    <a:pt x="6306" y="0"/>
                    <a:pt x="6328" y="22"/>
                    <a:pt x="6328" y="50"/>
                  </a:cubicBezTo>
                  <a:cubicBezTo>
                    <a:pt x="6328" y="77"/>
                    <a:pt x="6306" y="100"/>
                    <a:pt x="6278" y="100"/>
                  </a:cubicBezTo>
                  <a:close/>
                  <a:moveTo>
                    <a:pt x="6078" y="100"/>
                  </a:moveTo>
                  <a:lnTo>
                    <a:pt x="6078" y="100"/>
                  </a:lnTo>
                  <a:cubicBezTo>
                    <a:pt x="6050" y="100"/>
                    <a:pt x="6028" y="77"/>
                    <a:pt x="6028" y="50"/>
                  </a:cubicBezTo>
                  <a:cubicBezTo>
                    <a:pt x="6028" y="22"/>
                    <a:pt x="6050" y="0"/>
                    <a:pt x="6078" y="0"/>
                  </a:cubicBezTo>
                  <a:lnTo>
                    <a:pt x="6078" y="0"/>
                  </a:lnTo>
                  <a:cubicBezTo>
                    <a:pt x="6106" y="0"/>
                    <a:pt x="6128" y="22"/>
                    <a:pt x="6128" y="50"/>
                  </a:cubicBezTo>
                  <a:cubicBezTo>
                    <a:pt x="6128" y="77"/>
                    <a:pt x="6106" y="100"/>
                    <a:pt x="6078" y="100"/>
                  </a:cubicBezTo>
                  <a:close/>
                  <a:moveTo>
                    <a:pt x="5878" y="100"/>
                  </a:moveTo>
                  <a:lnTo>
                    <a:pt x="5878" y="100"/>
                  </a:lnTo>
                  <a:cubicBezTo>
                    <a:pt x="5850" y="100"/>
                    <a:pt x="5828" y="77"/>
                    <a:pt x="5828" y="50"/>
                  </a:cubicBezTo>
                  <a:cubicBezTo>
                    <a:pt x="5828" y="22"/>
                    <a:pt x="5850" y="0"/>
                    <a:pt x="5878" y="0"/>
                  </a:cubicBezTo>
                  <a:lnTo>
                    <a:pt x="5878" y="0"/>
                  </a:lnTo>
                  <a:cubicBezTo>
                    <a:pt x="5906" y="0"/>
                    <a:pt x="5928" y="22"/>
                    <a:pt x="5928" y="50"/>
                  </a:cubicBezTo>
                  <a:cubicBezTo>
                    <a:pt x="5928" y="77"/>
                    <a:pt x="5906" y="100"/>
                    <a:pt x="5878" y="100"/>
                  </a:cubicBezTo>
                  <a:close/>
                  <a:moveTo>
                    <a:pt x="5678" y="100"/>
                  </a:moveTo>
                  <a:lnTo>
                    <a:pt x="5678" y="100"/>
                  </a:lnTo>
                  <a:cubicBezTo>
                    <a:pt x="5650" y="100"/>
                    <a:pt x="5628" y="77"/>
                    <a:pt x="5628" y="50"/>
                  </a:cubicBezTo>
                  <a:cubicBezTo>
                    <a:pt x="5628" y="22"/>
                    <a:pt x="5650" y="0"/>
                    <a:pt x="5678" y="0"/>
                  </a:cubicBezTo>
                  <a:lnTo>
                    <a:pt x="5678" y="0"/>
                  </a:lnTo>
                  <a:cubicBezTo>
                    <a:pt x="5706" y="0"/>
                    <a:pt x="5728" y="22"/>
                    <a:pt x="5728" y="50"/>
                  </a:cubicBezTo>
                  <a:cubicBezTo>
                    <a:pt x="5728" y="77"/>
                    <a:pt x="5706" y="100"/>
                    <a:pt x="5678" y="100"/>
                  </a:cubicBezTo>
                  <a:close/>
                  <a:moveTo>
                    <a:pt x="5478" y="100"/>
                  </a:moveTo>
                  <a:lnTo>
                    <a:pt x="5478" y="100"/>
                  </a:lnTo>
                  <a:cubicBezTo>
                    <a:pt x="5450" y="100"/>
                    <a:pt x="5428" y="77"/>
                    <a:pt x="5428" y="50"/>
                  </a:cubicBezTo>
                  <a:cubicBezTo>
                    <a:pt x="5428" y="22"/>
                    <a:pt x="5450" y="0"/>
                    <a:pt x="5478" y="0"/>
                  </a:cubicBezTo>
                  <a:lnTo>
                    <a:pt x="5478" y="0"/>
                  </a:lnTo>
                  <a:cubicBezTo>
                    <a:pt x="5505" y="0"/>
                    <a:pt x="5528" y="22"/>
                    <a:pt x="5528" y="50"/>
                  </a:cubicBezTo>
                  <a:cubicBezTo>
                    <a:pt x="5528" y="77"/>
                    <a:pt x="5505" y="100"/>
                    <a:pt x="5478" y="100"/>
                  </a:cubicBezTo>
                  <a:close/>
                  <a:moveTo>
                    <a:pt x="5278" y="100"/>
                  </a:moveTo>
                  <a:lnTo>
                    <a:pt x="5278" y="100"/>
                  </a:lnTo>
                  <a:cubicBezTo>
                    <a:pt x="5250" y="100"/>
                    <a:pt x="5228" y="77"/>
                    <a:pt x="5228" y="50"/>
                  </a:cubicBezTo>
                  <a:cubicBezTo>
                    <a:pt x="5228" y="22"/>
                    <a:pt x="5250" y="0"/>
                    <a:pt x="5278" y="0"/>
                  </a:cubicBezTo>
                  <a:lnTo>
                    <a:pt x="5278" y="0"/>
                  </a:lnTo>
                  <a:cubicBezTo>
                    <a:pt x="5305" y="0"/>
                    <a:pt x="5328" y="22"/>
                    <a:pt x="5328" y="50"/>
                  </a:cubicBezTo>
                  <a:cubicBezTo>
                    <a:pt x="5328" y="77"/>
                    <a:pt x="5305" y="100"/>
                    <a:pt x="5278" y="100"/>
                  </a:cubicBezTo>
                  <a:close/>
                  <a:moveTo>
                    <a:pt x="5078" y="100"/>
                  </a:moveTo>
                  <a:lnTo>
                    <a:pt x="5078" y="100"/>
                  </a:lnTo>
                  <a:cubicBezTo>
                    <a:pt x="5050" y="100"/>
                    <a:pt x="5028" y="77"/>
                    <a:pt x="5028" y="50"/>
                  </a:cubicBezTo>
                  <a:cubicBezTo>
                    <a:pt x="5028" y="22"/>
                    <a:pt x="5050" y="0"/>
                    <a:pt x="5078" y="0"/>
                  </a:cubicBezTo>
                  <a:lnTo>
                    <a:pt x="5078" y="0"/>
                  </a:lnTo>
                  <a:cubicBezTo>
                    <a:pt x="5105" y="0"/>
                    <a:pt x="5128" y="22"/>
                    <a:pt x="5128" y="50"/>
                  </a:cubicBezTo>
                  <a:cubicBezTo>
                    <a:pt x="5128" y="77"/>
                    <a:pt x="5105" y="100"/>
                    <a:pt x="5078" y="100"/>
                  </a:cubicBezTo>
                  <a:close/>
                  <a:moveTo>
                    <a:pt x="4878" y="100"/>
                  </a:moveTo>
                  <a:lnTo>
                    <a:pt x="4877" y="100"/>
                  </a:lnTo>
                  <a:cubicBezTo>
                    <a:pt x="4850" y="100"/>
                    <a:pt x="4827" y="77"/>
                    <a:pt x="4827" y="50"/>
                  </a:cubicBezTo>
                  <a:cubicBezTo>
                    <a:pt x="4827" y="22"/>
                    <a:pt x="4850" y="0"/>
                    <a:pt x="4877" y="0"/>
                  </a:cubicBezTo>
                  <a:lnTo>
                    <a:pt x="4878" y="0"/>
                  </a:lnTo>
                  <a:cubicBezTo>
                    <a:pt x="4905" y="0"/>
                    <a:pt x="4928" y="22"/>
                    <a:pt x="4928" y="50"/>
                  </a:cubicBezTo>
                  <a:cubicBezTo>
                    <a:pt x="4928" y="77"/>
                    <a:pt x="4905" y="100"/>
                    <a:pt x="4878" y="100"/>
                  </a:cubicBezTo>
                  <a:close/>
                  <a:moveTo>
                    <a:pt x="4677" y="100"/>
                  </a:moveTo>
                  <a:lnTo>
                    <a:pt x="4677" y="100"/>
                  </a:lnTo>
                  <a:cubicBezTo>
                    <a:pt x="4650" y="100"/>
                    <a:pt x="4627" y="77"/>
                    <a:pt x="4627" y="50"/>
                  </a:cubicBezTo>
                  <a:cubicBezTo>
                    <a:pt x="4627" y="22"/>
                    <a:pt x="4650" y="0"/>
                    <a:pt x="4677" y="0"/>
                  </a:cubicBezTo>
                  <a:lnTo>
                    <a:pt x="4677" y="0"/>
                  </a:lnTo>
                  <a:cubicBezTo>
                    <a:pt x="4705" y="0"/>
                    <a:pt x="4727" y="22"/>
                    <a:pt x="4727" y="50"/>
                  </a:cubicBezTo>
                  <a:cubicBezTo>
                    <a:pt x="4727" y="77"/>
                    <a:pt x="4705" y="100"/>
                    <a:pt x="4677" y="100"/>
                  </a:cubicBezTo>
                  <a:close/>
                  <a:moveTo>
                    <a:pt x="4477" y="100"/>
                  </a:moveTo>
                  <a:lnTo>
                    <a:pt x="4477" y="100"/>
                  </a:lnTo>
                  <a:cubicBezTo>
                    <a:pt x="4450" y="100"/>
                    <a:pt x="4427" y="77"/>
                    <a:pt x="4427" y="50"/>
                  </a:cubicBezTo>
                  <a:cubicBezTo>
                    <a:pt x="4427" y="22"/>
                    <a:pt x="4450" y="0"/>
                    <a:pt x="4477" y="0"/>
                  </a:cubicBezTo>
                  <a:lnTo>
                    <a:pt x="4477" y="0"/>
                  </a:lnTo>
                  <a:cubicBezTo>
                    <a:pt x="4505" y="0"/>
                    <a:pt x="4527" y="22"/>
                    <a:pt x="4527" y="50"/>
                  </a:cubicBezTo>
                  <a:cubicBezTo>
                    <a:pt x="4527" y="77"/>
                    <a:pt x="4505" y="100"/>
                    <a:pt x="4477" y="100"/>
                  </a:cubicBezTo>
                  <a:close/>
                  <a:moveTo>
                    <a:pt x="4277" y="100"/>
                  </a:moveTo>
                  <a:lnTo>
                    <a:pt x="4277" y="100"/>
                  </a:lnTo>
                  <a:cubicBezTo>
                    <a:pt x="4250" y="100"/>
                    <a:pt x="4227" y="77"/>
                    <a:pt x="4227" y="50"/>
                  </a:cubicBezTo>
                  <a:cubicBezTo>
                    <a:pt x="4227" y="22"/>
                    <a:pt x="4250" y="0"/>
                    <a:pt x="4277" y="0"/>
                  </a:cubicBezTo>
                  <a:lnTo>
                    <a:pt x="4277" y="0"/>
                  </a:lnTo>
                  <a:cubicBezTo>
                    <a:pt x="4305" y="0"/>
                    <a:pt x="4327" y="22"/>
                    <a:pt x="4327" y="50"/>
                  </a:cubicBezTo>
                  <a:cubicBezTo>
                    <a:pt x="4327" y="77"/>
                    <a:pt x="4305" y="100"/>
                    <a:pt x="4277" y="100"/>
                  </a:cubicBezTo>
                  <a:close/>
                  <a:moveTo>
                    <a:pt x="4077" y="100"/>
                  </a:moveTo>
                  <a:lnTo>
                    <a:pt x="4077" y="100"/>
                  </a:lnTo>
                  <a:cubicBezTo>
                    <a:pt x="4049" y="100"/>
                    <a:pt x="4027" y="77"/>
                    <a:pt x="4027" y="50"/>
                  </a:cubicBezTo>
                  <a:cubicBezTo>
                    <a:pt x="4027" y="22"/>
                    <a:pt x="4049" y="0"/>
                    <a:pt x="4077" y="0"/>
                  </a:cubicBezTo>
                  <a:lnTo>
                    <a:pt x="4077" y="0"/>
                  </a:lnTo>
                  <a:cubicBezTo>
                    <a:pt x="4105" y="0"/>
                    <a:pt x="4127" y="22"/>
                    <a:pt x="4127" y="50"/>
                  </a:cubicBezTo>
                  <a:cubicBezTo>
                    <a:pt x="4127" y="77"/>
                    <a:pt x="4105" y="100"/>
                    <a:pt x="4077" y="100"/>
                  </a:cubicBezTo>
                  <a:close/>
                  <a:moveTo>
                    <a:pt x="3877" y="100"/>
                  </a:moveTo>
                  <a:lnTo>
                    <a:pt x="3877" y="100"/>
                  </a:lnTo>
                  <a:cubicBezTo>
                    <a:pt x="3849" y="100"/>
                    <a:pt x="3827" y="77"/>
                    <a:pt x="3827" y="50"/>
                  </a:cubicBezTo>
                  <a:cubicBezTo>
                    <a:pt x="3827" y="22"/>
                    <a:pt x="3849" y="0"/>
                    <a:pt x="3877" y="0"/>
                  </a:cubicBezTo>
                  <a:lnTo>
                    <a:pt x="3877" y="0"/>
                  </a:lnTo>
                  <a:cubicBezTo>
                    <a:pt x="3905" y="0"/>
                    <a:pt x="3927" y="22"/>
                    <a:pt x="3927" y="50"/>
                  </a:cubicBezTo>
                  <a:cubicBezTo>
                    <a:pt x="3927" y="77"/>
                    <a:pt x="3905" y="100"/>
                    <a:pt x="3877" y="100"/>
                  </a:cubicBezTo>
                  <a:close/>
                  <a:moveTo>
                    <a:pt x="3677" y="100"/>
                  </a:moveTo>
                  <a:lnTo>
                    <a:pt x="3677" y="100"/>
                  </a:lnTo>
                  <a:cubicBezTo>
                    <a:pt x="3649" y="100"/>
                    <a:pt x="3627" y="77"/>
                    <a:pt x="3627" y="50"/>
                  </a:cubicBezTo>
                  <a:cubicBezTo>
                    <a:pt x="3627" y="22"/>
                    <a:pt x="3649" y="0"/>
                    <a:pt x="3677" y="0"/>
                  </a:cubicBezTo>
                  <a:lnTo>
                    <a:pt x="3677" y="0"/>
                  </a:lnTo>
                  <a:cubicBezTo>
                    <a:pt x="3705" y="0"/>
                    <a:pt x="3727" y="22"/>
                    <a:pt x="3727" y="50"/>
                  </a:cubicBezTo>
                  <a:cubicBezTo>
                    <a:pt x="3727" y="77"/>
                    <a:pt x="3705" y="100"/>
                    <a:pt x="3677" y="100"/>
                  </a:cubicBezTo>
                  <a:close/>
                  <a:moveTo>
                    <a:pt x="3477" y="100"/>
                  </a:moveTo>
                  <a:lnTo>
                    <a:pt x="3477" y="100"/>
                  </a:lnTo>
                  <a:cubicBezTo>
                    <a:pt x="3449" y="100"/>
                    <a:pt x="3427" y="77"/>
                    <a:pt x="3427" y="50"/>
                  </a:cubicBezTo>
                  <a:cubicBezTo>
                    <a:pt x="3427" y="22"/>
                    <a:pt x="3449" y="0"/>
                    <a:pt x="3477" y="0"/>
                  </a:cubicBezTo>
                  <a:lnTo>
                    <a:pt x="3477" y="0"/>
                  </a:lnTo>
                  <a:cubicBezTo>
                    <a:pt x="3504" y="0"/>
                    <a:pt x="3527" y="22"/>
                    <a:pt x="3527" y="50"/>
                  </a:cubicBezTo>
                  <a:cubicBezTo>
                    <a:pt x="3527" y="77"/>
                    <a:pt x="3504" y="100"/>
                    <a:pt x="3477" y="100"/>
                  </a:cubicBezTo>
                  <a:close/>
                  <a:moveTo>
                    <a:pt x="3277" y="100"/>
                  </a:moveTo>
                  <a:lnTo>
                    <a:pt x="3277" y="100"/>
                  </a:lnTo>
                  <a:cubicBezTo>
                    <a:pt x="3249" y="100"/>
                    <a:pt x="3227" y="77"/>
                    <a:pt x="3227" y="50"/>
                  </a:cubicBezTo>
                  <a:cubicBezTo>
                    <a:pt x="3227" y="22"/>
                    <a:pt x="3249" y="0"/>
                    <a:pt x="3277" y="0"/>
                  </a:cubicBezTo>
                  <a:lnTo>
                    <a:pt x="3277" y="0"/>
                  </a:lnTo>
                  <a:cubicBezTo>
                    <a:pt x="3304" y="0"/>
                    <a:pt x="3327" y="22"/>
                    <a:pt x="3327" y="50"/>
                  </a:cubicBezTo>
                  <a:cubicBezTo>
                    <a:pt x="3327" y="77"/>
                    <a:pt x="3304" y="100"/>
                    <a:pt x="3277" y="100"/>
                  </a:cubicBezTo>
                  <a:close/>
                  <a:moveTo>
                    <a:pt x="3077" y="100"/>
                  </a:moveTo>
                  <a:lnTo>
                    <a:pt x="3077" y="100"/>
                  </a:lnTo>
                  <a:cubicBezTo>
                    <a:pt x="3049" y="100"/>
                    <a:pt x="3027" y="77"/>
                    <a:pt x="3027" y="50"/>
                  </a:cubicBezTo>
                  <a:cubicBezTo>
                    <a:pt x="3027" y="22"/>
                    <a:pt x="3049" y="0"/>
                    <a:pt x="3077" y="0"/>
                  </a:cubicBezTo>
                  <a:lnTo>
                    <a:pt x="3077" y="0"/>
                  </a:lnTo>
                  <a:cubicBezTo>
                    <a:pt x="3104" y="0"/>
                    <a:pt x="3127" y="22"/>
                    <a:pt x="3127" y="50"/>
                  </a:cubicBezTo>
                  <a:cubicBezTo>
                    <a:pt x="3127" y="77"/>
                    <a:pt x="3104" y="100"/>
                    <a:pt x="3077" y="100"/>
                  </a:cubicBezTo>
                  <a:close/>
                  <a:moveTo>
                    <a:pt x="2877" y="100"/>
                  </a:moveTo>
                  <a:lnTo>
                    <a:pt x="2876" y="100"/>
                  </a:lnTo>
                  <a:cubicBezTo>
                    <a:pt x="2849" y="100"/>
                    <a:pt x="2826" y="77"/>
                    <a:pt x="2826" y="50"/>
                  </a:cubicBezTo>
                  <a:cubicBezTo>
                    <a:pt x="2826" y="22"/>
                    <a:pt x="2849" y="0"/>
                    <a:pt x="2876" y="0"/>
                  </a:cubicBezTo>
                  <a:lnTo>
                    <a:pt x="2877" y="0"/>
                  </a:lnTo>
                  <a:cubicBezTo>
                    <a:pt x="2904" y="0"/>
                    <a:pt x="2927" y="22"/>
                    <a:pt x="2927" y="50"/>
                  </a:cubicBezTo>
                  <a:cubicBezTo>
                    <a:pt x="2927" y="77"/>
                    <a:pt x="2904" y="100"/>
                    <a:pt x="2877" y="100"/>
                  </a:cubicBezTo>
                  <a:close/>
                  <a:moveTo>
                    <a:pt x="2676" y="100"/>
                  </a:moveTo>
                  <a:lnTo>
                    <a:pt x="2676" y="100"/>
                  </a:lnTo>
                  <a:cubicBezTo>
                    <a:pt x="2649" y="100"/>
                    <a:pt x="2626" y="77"/>
                    <a:pt x="2626" y="50"/>
                  </a:cubicBezTo>
                  <a:cubicBezTo>
                    <a:pt x="2626" y="22"/>
                    <a:pt x="2649" y="0"/>
                    <a:pt x="2676" y="0"/>
                  </a:cubicBezTo>
                  <a:lnTo>
                    <a:pt x="2676" y="0"/>
                  </a:lnTo>
                  <a:cubicBezTo>
                    <a:pt x="2704" y="0"/>
                    <a:pt x="2726" y="22"/>
                    <a:pt x="2726" y="50"/>
                  </a:cubicBezTo>
                  <a:cubicBezTo>
                    <a:pt x="2726" y="77"/>
                    <a:pt x="2704" y="100"/>
                    <a:pt x="2676" y="100"/>
                  </a:cubicBezTo>
                  <a:close/>
                  <a:moveTo>
                    <a:pt x="2476" y="100"/>
                  </a:moveTo>
                  <a:lnTo>
                    <a:pt x="2476" y="100"/>
                  </a:lnTo>
                  <a:cubicBezTo>
                    <a:pt x="2449" y="100"/>
                    <a:pt x="2426" y="77"/>
                    <a:pt x="2426" y="50"/>
                  </a:cubicBezTo>
                  <a:cubicBezTo>
                    <a:pt x="2426" y="22"/>
                    <a:pt x="2449" y="0"/>
                    <a:pt x="2476" y="0"/>
                  </a:cubicBezTo>
                  <a:lnTo>
                    <a:pt x="2476" y="0"/>
                  </a:lnTo>
                  <a:cubicBezTo>
                    <a:pt x="2504" y="0"/>
                    <a:pt x="2526" y="22"/>
                    <a:pt x="2526" y="50"/>
                  </a:cubicBezTo>
                  <a:cubicBezTo>
                    <a:pt x="2526" y="77"/>
                    <a:pt x="2504" y="100"/>
                    <a:pt x="2476" y="100"/>
                  </a:cubicBezTo>
                  <a:close/>
                  <a:moveTo>
                    <a:pt x="2276" y="100"/>
                  </a:moveTo>
                  <a:lnTo>
                    <a:pt x="2276" y="100"/>
                  </a:lnTo>
                  <a:cubicBezTo>
                    <a:pt x="2249" y="100"/>
                    <a:pt x="2226" y="77"/>
                    <a:pt x="2226" y="50"/>
                  </a:cubicBezTo>
                  <a:cubicBezTo>
                    <a:pt x="2226" y="22"/>
                    <a:pt x="2249" y="0"/>
                    <a:pt x="2276" y="0"/>
                  </a:cubicBezTo>
                  <a:lnTo>
                    <a:pt x="2276" y="0"/>
                  </a:lnTo>
                  <a:cubicBezTo>
                    <a:pt x="2304" y="0"/>
                    <a:pt x="2326" y="22"/>
                    <a:pt x="2326" y="50"/>
                  </a:cubicBezTo>
                  <a:cubicBezTo>
                    <a:pt x="2326" y="77"/>
                    <a:pt x="2304" y="100"/>
                    <a:pt x="2276" y="100"/>
                  </a:cubicBezTo>
                  <a:close/>
                  <a:moveTo>
                    <a:pt x="2076" y="100"/>
                  </a:moveTo>
                  <a:lnTo>
                    <a:pt x="2076" y="100"/>
                  </a:lnTo>
                  <a:cubicBezTo>
                    <a:pt x="2048" y="100"/>
                    <a:pt x="2026" y="77"/>
                    <a:pt x="2026" y="50"/>
                  </a:cubicBezTo>
                  <a:cubicBezTo>
                    <a:pt x="2026" y="22"/>
                    <a:pt x="2048" y="0"/>
                    <a:pt x="2076" y="0"/>
                  </a:cubicBezTo>
                  <a:lnTo>
                    <a:pt x="2076" y="0"/>
                  </a:lnTo>
                  <a:cubicBezTo>
                    <a:pt x="2104" y="0"/>
                    <a:pt x="2126" y="22"/>
                    <a:pt x="2126" y="50"/>
                  </a:cubicBezTo>
                  <a:cubicBezTo>
                    <a:pt x="2126" y="77"/>
                    <a:pt x="2104" y="100"/>
                    <a:pt x="2076" y="100"/>
                  </a:cubicBezTo>
                  <a:close/>
                  <a:moveTo>
                    <a:pt x="1876" y="100"/>
                  </a:moveTo>
                  <a:lnTo>
                    <a:pt x="1876" y="100"/>
                  </a:lnTo>
                  <a:cubicBezTo>
                    <a:pt x="1848" y="100"/>
                    <a:pt x="1826" y="77"/>
                    <a:pt x="1826" y="50"/>
                  </a:cubicBezTo>
                  <a:cubicBezTo>
                    <a:pt x="1826" y="22"/>
                    <a:pt x="1848" y="0"/>
                    <a:pt x="1876" y="0"/>
                  </a:cubicBezTo>
                  <a:lnTo>
                    <a:pt x="1876" y="0"/>
                  </a:lnTo>
                  <a:cubicBezTo>
                    <a:pt x="1904" y="0"/>
                    <a:pt x="1926" y="22"/>
                    <a:pt x="1926" y="50"/>
                  </a:cubicBezTo>
                  <a:cubicBezTo>
                    <a:pt x="1926" y="77"/>
                    <a:pt x="1904" y="100"/>
                    <a:pt x="1876" y="100"/>
                  </a:cubicBezTo>
                  <a:close/>
                  <a:moveTo>
                    <a:pt x="1676" y="100"/>
                  </a:moveTo>
                  <a:lnTo>
                    <a:pt x="1676" y="100"/>
                  </a:lnTo>
                  <a:cubicBezTo>
                    <a:pt x="1648" y="100"/>
                    <a:pt x="1626" y="77"/>
                    <a:pt x="1626" y="50"/>
                  </a:cubicBezTo>
                  <a:cubicBezTo>
                    <a:pt x="1626" y="22"/>
                    <a:pt x="1648" y="0"/>
                    <a:pt x="1676" y="0"/>
                  </a:cubicBezTo>
                  <a:lnTo>
                    <a:pt x="1676" y="0"/>
                  </a:lnTo>
                  <a:cubicBezTo>
                    <a:pt x="1704" y="0"/>
                    <a:pt x="1726" y="22"/>
                    <a:pt x="1726" y="50"/>
                  </a:cubicBezTo>
                  <a:cubicBezTo>
                    <a:pt x="1726" y="77"/>
                    <a:pt x="1704" y="100"/>
                    <a:pt x="1676" y="100"/>
                  </a:cubicBezTo>
                  <a:close/>
                  <a:moveTo>
                    <a:pt x="1476" y="100"/>
                  </a:moveTo>
                  <a:lnTo>
                    <a:pt x="1476" y="100"/>
                  </a:lnTo>
                  <a:cubicBezTo>
                    <a:pt x="1448" y="100"/>
                    <a:pt x="1426" y="77"/>
                    <a:pt x="1426" y="50"/>
                  </a:cubicBezTo>
                  <a:cubicBezTo>
                    <a:pt x="1426" y="22"/>
                    <a:pt x="1448" y="0"/>
                    <a:pt x="1476" y="0"/>
                  </a:cubicBezTo>
                  <a:lnTo>
                    <a:pt x="1476" y="0"/>
                  </a:lnTo>
                  <a:cubicBezTo>
                    <a:pt x="1503" y="0"/>
                    <a:pt x="1526" y="22"/>
                    <a:pt x="1526" y="50"/>
                  </a:cubicBezTo>
                  <a:cubicBezTo>
                    <a:pt x="1526" y="77"/>
                    <a:pt x="1503" y="100"/>
                    <a:pt x="1476" y="100"/>
                  </a:cubicBezTo>
                  <a:close/>
                  <a:moveTo>
                    <a:pt x="1276" y="100"/>
                  </a:moveTo>
                  <a:lnTo>
                    <a:pt x="1276" y="100"/>
                  </a:lnTo>
                  <a:cubicBezTo>
                    <a:pt x="1248" y="100"/>
                    <a:pt x="1226" y="77"/>
                    <a:pt x="1226" y="50"/>
                  </a:cubicBezTo>
                  <a:cubicBezTo>
                    <a:pt x="1226" y="22"/>
                    <a:pt x="1248" y="0"/>
                    <a:pt x="1276" y="0"/>
                  </a:cubicBezTo>
                  <a:lnTo>
                    <a:pt x="1276" y="0"/>
                  </a:lnTo>
                  <a:cubicBezTo>
                    <a:pt x="1303" y="0"/>
                    <a:pt x="1326" y="22"/>
                    <a:pt x="1326" y="50"/>
                  </a:cubicBezTo>
                  <a:cubicBezTo>
                    <a:pt x="1326" y="77"/>
                    <a:pt x="1303" y="100"/>
                    <a:pt x="1276" y="100"/>
                  </a:cubicBezTo>
                  <a:close/>
                  <a:moveTo>
                    <a:pt x="1076" y="100"/>
                  </a:moveTo>
                  <a:lnTo>
                    <a:pt x="1076" y="100"/>
                  </a:lnTo>
                  <a:cubicBezTo>
                    <a:pt x="1048" y="100"/>
                    <a:pt x="1026" y="77"/>
                    <a:pt x="1026" y="50"/>
                  </a:cubicBezTo>
                  <a:cubicBezTo>
                    <a:pt x="1026" y="22"/>
                    <a:pt x="1048" y="0"/>
                    <a:pt x="1076" y="0"/>
                  </a:cubicBezTo>
                  <a:lnTo>
                    <a:pt x="1076" y="0"/>
                  </a:lnTo>
                  <a:cubicBezTo>
                    <a:pt x="1103" y="0"/>
                    <a:pt x="1126" y="22"/>
                    <a:pt x="1126" y="50"/>
                  </a:cubicBezTo>
                  <a:cubicBezTo>
                    <a:pt x="1126" y="77"/>
                    <a:pt x="1103" y="100"/>
                    <a:pt x="1076" y="100"/>
                  </a:cubicBezTo>
                  <a:close/>
                  <a:moveTo>
                    <a:pt x="876" y="100"/>
                  </a:moveTo>
                  <a:lnTo>
                    <a:pt x="875" y="100"/>
                  </a:lnTo>
                  <a:cubicBezTo>
                    <a:pt x="848" y="100"/>
                    <a:pt x="825" y="77"/>
                    <a:pt x="825" y="50"/>
                  </a:cubicBezTo>
                  <a:cubicBezTo>
                    <a:pt x="825" y="22"/>
                    <a:pt x="848" y="0"/>
                    <a:pt x="875" y="0"/>
                  </a:cubicBezTo>
                  <a:lnTo>
                    <a:pt x="876" y="0"/>
                  </a:lnTo>
                  <a:cubicBezTo>
                    <a:pt x="903" y="0"/>
                    <a:pt x="926" y="22"/>
                    <a:pt x="926" y="50"/>
                  </a:cubicBezTo>
                  <a:cubicBezTo>
                    <a:pt x="926" y="77"/>
                    <a:pt x="903" y="100"/>
                    <a:pt x="876" y="100"/>
                  </a:cubicBezTo>
                  <a:close/>
                  <a:moveTo>
                    <a:pt x="675" y="100"/>
                  </a:moveTo>
                  <a:lnTo>
                    <a:pt x="675" y="100"/>
                  </a:lnTo>
                  <a:cubicBezTo>
                    <a:pt x="648" y="100"/>
                    <a:pt x="625" y="77"/>
                    <a:pt x="625" y="50"/>
                  </a:cubicBezTo>
                  <a:cubicBezTo>
                    <a:pt x="625" y="22"/>
                    <a:pt x="648" y="0"/>
                    <a:pt x="675" y="0"/>
                  </a:cubicBezTo>
                  <a:lnTo>
                    <a:pt x="675" y="0"/>
                  </a:lnTo>
                  <a:cubicBezTo>
                    <a:pt x="703" y="0"/>
                    <a:pt x="725" y="22"/>
                    <a:pt x="725" y="50"/>
                  </a:cubicBezTo>
                  <a:cubicBezTo>
                    <a:pt x="725" y="77"/>
                    <a:pt x="703" y="100"/>
                    <a:pt x="675" y="100"/>
                  </a:cubicBezTo>
                  <a:close/>
                  <a:moveTo>
                    <a:pt x="475" y="100"/>
                  </a:moveTo>
                  <a:lnTo>
                    <a:pt x="475" y="100"/>
                  </a:lnTo>
                  <a:cubicBezTo>
                    <a:pt x="448" y="100"/>
                    <a:pt x="425" y="77"/>
                    <a:pt x="425" y="50"/>
                  </a:cubicBezTo>
                  <a:cubicBezTo>
                    <a:pt x="425" y="22"/>
                    <a:pt x="448" y="0"/>
                    <a:pt x="475" y="0"/>
                  </a:cubicBezTo>
                  <a:lnTo>
                    <a:pt x="475" y="0"/>
                  </a:lnTo>
                  <a:cubicBezTo>
                    <a:pt x="503" y="0"/>
                    <a:pt x="525" y="22"/>
                    <a:pt x="525" y="50"/>
                  </a:cubicBezTo>
                  <a:cubicBezTo>
                    <a:pt x="525" y="77"/>
                    <a:pt x="503" y="100"/>
                    <a:pt x="475" y="100"/>
                  </a:cubicBezTo>
                  <a:close/>
                  <a:moveTo>
                    <a:pt x="275" y="100"/>
                  </a:moveTo>
                  <a:lnTo>
                    <a:pt x="275" y="100"/>
                  </a:lnTo>
                  <a:cubicBezTo>
                    <a:pt x="248" y="100"/>
                    <a:pt x="225" y="77"/>
                    <a:pt x="225" y="50"/>
                  </a:cubicBezTo>
                  <a:cubicBezTo>
                    <a:pt x="225" y="22"/>
                    <a:pt x="248" y="0"/>
                    <a:pt x="275" y="0"/>
                  </a:cubicBezTo>
                  <a:lnTo>
                    <a:pt x="275" y="0"/>
                  </a:lnTo>
                  <a:cubicBezTo>
                    <a:pt x="303" y="0"/>
                    <a:pt x="325" y="22"/>
                    <a:pt x="325" y="50"/>
                  </a:cubicBezTo>
                  <a:cubicBezTo>
                    <a:pt x="325" y="77"/>
                    <a:pt x="303" y="100"/>
                    <a:pt x="275" y="100"/>
                  </a:cubicBezTo>
                  <a:close/>
                  <a:moveTo>
                    <a:pt x="75" y="100"/>
                  </a:moveTo>
                  <a:lnTo>
                    <a:pt x="75" y="100"/>
                  </a:lnTo>
                  <a:cubicBezTo>
                    <a:pt x="47" y="100"/>
                    <a:pt x="25" y="77"/>
                    <a:pt x="25" y="50"/>
                  </a:cubicBezTo>
                  <a:cubicBezTo>
                    <a:pt x="25" y="22"/>
                    <a:pt x="47" y="0"/>
                    <a:pt x="75" y="0"/>
                  </a:cubicBezTo>
                  <a:lnTo>
                    <a:pt x="75" y="0"/>
                  </a:lnTo>
                  <a:cubicBezTo>
                    <a:pt x="103" y="0"/>
                    <a:pt x="125" y="22"/>
                    <a:pt x="125" y="50"/>
                  </a:cubicBezTo>
                  <a:cubicBezTo>
                    <a:pt x="125" y="77"/>
                    <a:pt x="103" y="100"/>
                    <a:pt x="75" y="100"/>
                  </a:cubicBezTo>
                  <a:close/>
                  <a:moveTo>
                    <a:pt x="100" y="225"/>
                  </a:moveTo>
                  <a:lnTo>
                    <a:pt x="100" y="225"/>
                  </a:lnTo>
                  <a:cubicBezTo>
                    <a:pt x="100" y="253"/>
                    <a:pt x="78" y="275"/>
                    <a:pt x="50" y="275"/>
                  </a:cubicBezTo>
                  <a:cubicBezTo>
                    <a:pt x="23" y="275"/>
                    <a:pt x="0" y="253"/>
                    <a:pt x="0" y="225"/>
                  </a:cubicBezTo>
                  <a:lnTo>
                    <a:pt x="0" y="225"/>
                  </a:lnTo>
                  <a:cubicBezTo>
                    <a:pt x="0" y="198"/>
                    <a:pt x="23" y="175"/>
                    <a:pt x="50" y="175"/>
                  </a:cubicBezTo>
                  <a:cubicBezTo>
                    <a:pt x="78" y="175"/>
                    <a:pt x="100" y="198"/>
                    <a:pt x="100" y="225"/>
                  </a:cubicBezTo>
                  <a:close/>
                  <a:moveTo>
                    <a:pt x="100" y="425"/>
                  </a:moveTo>
                  <a:lnTo>
                    <a:pt x="100" y="425"/>
                  </a:lnTo>
                  <a:cubicBezTo>
                    <a:pt x="100" y="453"/>
                    <a:pt x="78" y="475"/>
                    <a:pt x="50" y="475"/>
                  </a:cubicBezTo>
                  <a:cubicBezTo>
                    <a:pt x="23" y="475"/>
                    <a:pt x="0" y="453"/>
                    <a:pt x="0" y="425"/>
                  </a:cubicBezTo>
                  <a:lnTo>
                    <a:pt x="0" y="425"/>
                  </a:lnTo>
                  <a:cubicBezTo>
                    <a:pt x="0" y="398"/>
                    <a:pt x="23" y="375"/>
                    <a:pt x="50" y="375"/>
                  </a:cubicBezTo>
                  <a:cubicBezTo>
                    <a:pt x="78" y="375"/>
                    <a:pt x="100" y="398"/>
                    <a:pt x="100" y="425"/>
                  </a:cubicBezTo>
                  <a:close/>
                  <a:moveTo>
                    <a:pt x="100" y="625"/>
                  </a:moveTo>
                  <a:lnTo>
                    <a:pt x="100" y="626"/>
                  </a:lnTo>
                  <a:cubicBezTo>
                    <a:pt x="100" y="653"/>
                    <a:pt x="78" y="676"/>
                    <a:pt x="50" y="676"/>
                  </a:cubicBezTo>
                  <a:cubicBezTo>
                    <a:pt x="23" y="676"/>
                    <a:pt x="0" y="653"/>
                    <a:pt x="0" y="626"/>
                  </a:cubicBezTo>
                  <a:lnTo>
                    <a:pt x="0" y="625"/>
                  </a:lnTo>
                  <a:cubicBezTo>
                    <a:pt x="0" y="598"/>
                    <a:pt x="23" y="575"/>
                    <a:pt x="50" y="575"/>
                  </a:cubicBezTo>
                  <a:cubicBezTo>
                    <a:pt x="78" y="575"/>
                    <a:pt x="100" y="598"/>
                    <a:pt x="100" y="625"/>
                  </a:cubicBezTo>
                  <a:close/>
                  <a:moveTo>
                    <a:pt x="100" y="826"/>
                  </a:moveTo>
                  <a:lnTo>
                    <a:pt x="100" y="826"/>
                  </a:lnTo>
                  <a:cubicBezTo>
                    <a:pt x="100" y="853"/>
                    <a:pt x="78" y="876"/>
                    <a:pt x="50" y="876"/>
                  </a:cubicBezTo>
                  <a:cubicBezTo>
                    <a:pt x="23" y="876"/>
                    <a:pt x="0" y="853"/>
                    <a:pt x="0" y="826"/>
                  </a:cubicBezTo>
                  <a:lnTo>
                    <a:pt x="0" y="826"/>
                  </a:lnTo>
                  <a:cubicBezTo>
                    <a:pt x="0" y="798"/>
                    <a:pt x="23" y="776"/>
                    <a:pt x="50" y="776"/>
                  </a:cubicBezTo>
                  <a:cubicBezTo>
                    <a:pt x="78" y="776"/>
                    <a:pt x="100" y="798"/>
                    <a:pt x="100" y="826"/>
                  </a:cubicBezTo>
                  <a:close/>
                  <a:moveTo>
                    <a:pt x="100" y="1026"/>
                  </a:moveTo>
                  <a:lnTo>
                    <a:pt x="100" y="1026"/>
                  </a:lnTo>
                  <a:cubicBezTo>
                    <a:pt x="100" y="1053"/>
                    <a:pt x="78" y="1076"/>
                    <a:pt x="50" y="1076"/>
                  </a:cubicBezTo>
                  <a:cubicBezTo>
                    <a:pt x="23" y="1076"/>
                    <a:pt x="0" y="1053"/>
                    <a:pt x="0" y="1026"/>
                  </a:cubicBezTo>
                  <a:lnTo>
                    <a:pt x="0" y="1026"/>
                  </a:lnTo>
                  <a:cubicBezTo>
                    <a:pt x="0" y="998"/>
                    <a:pt x="23" y="976"/>
                    <a:pt x="50" y="976"/>
                  </a:cubicBezTo>
                  <a:cubicBezTo>
                    <a:pt x="78" y="976"/>
                    <a:pt x="100" y="998"/>
                    <a:pt x="100" y="1026"/>
                  </a:cubicBezTo>
                  <a:close/>
                  <a:moveTo>
                    <a:pt x="100" y="1226"/>
                  </a:moveTo>
                  <a:lnTo>
                    <a:pt x="100" y="1226"/>
                  </a:lnTo>
                  <a:cubicBezTo>
                    <a:pt x="100" y="1253"/>
                    <a:pt x="78" y="1276"/>
                    <a:pt x="50" y="1276"/>
                  </a:cubicBezTo>
                  <a:cubicBezTo>
                    <a:pt x="23" y="1276"/>
                    <a:pt x="0" y="1253"/>
                    <a:pt x="0" y="1226"/>
                  </a:cubicBezTo>
                  <a:lnTo>
                    <a:pt x="0" y="1226"/>
                  </a:lnTo>
                  <a:cubicBezTo>
                    <a:pt x="0" y="1198"/>
                    <a:pt x="23" y="1176"/>
                    <a:pt x="50" y="1176"/>
                  </a:cubicBezTo>
                  <a:cubicBezTo>
                    <a:pt x="78" y="1176"/>
                    <a:pt x="100" y="1198"/>
                    <a:pt x="100" y="1226"/>
                  </a:cubicBezTo>
                  <a:close/>
                  <a:moveTo>
                    <a:pt x="100" y="1426"/>
                  </a:moveTo>
                  <a:lnTo>
                    <a:pt x="100" y="1426"/>
                  </a:lnTo>
                  <a:cubicBezTo>
                    <a:pt x="100" y="1454"/>
                    <a:pt x="78" y="1476"/>
                    <a:pt x="50" y="1476"/>
                  </a:cubicBezTo>
                  <a:cubicBezTo>
                    <a:pt x="23" y="1476"/>
                    <a:pt x="0" y="1454"/>
                    <a:pt x="0" y="1426"/>
                  </a:cubicBezTo>
                  <a:lnTo>
                    <a:pt x="0" y="1426"/>
                  </a:lnTo>
                  <a:cubicBezTo>
                    <a:pt x="0" y="1398"/>
                    <a:pt x="23" y="1376"/>
                    <a:pt x="50" y="1376"/>
                  </a:cubicBezTo>
                  <a:cubicBezTo>
                    <a:pt x="78" y="1376"/>
                    <a:pt x="100" y="1398"/>
                    <a:pt x="100" y="1426"/>
                  </a:cubicBezTo>
                  <a:close/>
                  <a:moveTo>
                    <a:pt x="100" y="1626"/>
                  </a:moveTo>
                  <a:lnTo>
                    <a:pt x="100" y="1626"/>
                  </a:lnTo>
                  <a:cubicBezTo>
                    <a:pt x="100" y="1654"/>
                    <a:pt x="78" y="1676"/>
                    <a:pt x="50" y="1676"/>
                  </a:cubicBezTo>
                  <a:cubicBezTo>
                    <a:pt x="23" y="1676"/>
                    <a:pt x="0" y="1654"/>
                    <a:pt x="0" y="1626"/>
                  </a:cubicBezTo>
                  <a:lnTo>
                    <a:pt x="0" y="1626"/>
                  </a:lnTo>
                  <a:cubicBezTo>
                    <a:pt x="0" y="1598"/>
                    <a:pt x="23" y="1576"/>
                    <a:pt x="50" y="1576"/>
                  </a:cubicBezTo>
                  <a:cubicBezTo>
                    <a:pt x="78" y="1576"/>
                    <a:pt x="100" y="1598"/>
                    <a:pt x="100" y="1626"/>
                  </a:cubicBezTo>
                  <a:close/>
                  <a:moveTo>
                    <a:pt x="100" y="1826"/>
                  </a:moveTo>
                  <a:lnTo>
                    <a:pt x="100" y="1826"/>
                  </a:lnTo>
                  <a:cubicBezTo>
                    <a:pt x="100" y="1854"/>
                    <a:pt x="78" y="1876"/>
                    <a:pt x="50" y="1876"/>
                  </a:cubicBezTo>
                  <a:cubicBezTo>
                    <a:pt x="23" y="1876"/>
                    <a:pt x="0" y="1854"/>
                    <a:pt x="0" y="1826"/>
                  </a:cubicBezTo>
                  <a:lnTo>
                    <a:pt x="0" y="1826"/>
                  </a:lnTo>
                  <a:cubicBezTo>
                    <a:pt x="0" y="1798"/>
                    <a:pt x="23" y="1776"/>
                    <a:pt x="50" y="1776"/>
                  </a:cubicBezTo>
                  <a:cubicBezTo>
                    <a:pt x="78" y="1776"/>
                    <a:pt x="100" y="1798"/>
                    <a:pt x="100" y="1826"/>
                  </a:cubicBezTo>
                  <a:close/>
                  <a:moveTo>
                    <a:pt x="100" y="2026"/>
                  </a:moveTo>
                  <a:lnTo>
                    <a:pt x="100" y="2026"/>
                  </a:lnTo>
                  <a:cubicBezTo>
                    <a:pt x="100" y="2054"/>
                    <a:pt x="78" y="2076"/>
                    <a:pt x="50" y="2076"/>
                  </a:cubicBezTo>
                  <a:cubicBezTo>
                    <a:pt x="23" y="2076"/>
                    <a:pt x="0" y="2054"/>
                    <a:pt x="0" y="2026"/>
                  </a:cubicBezTo>
                  <a:lnTo>
                    <a:pt x="0" y="2026"/>
                  </a:lnTo>
                  <a:cubicBezTo>
                    <a:pt x="0" y="1998"/>
                    <a:pt x="23" y="1976"/>
                    <a:pt x="50" y="1976"/>
                  </a:cubicBezTo>
                  <a:cubicBezTo>
                    <a:pt x="78" y="1976"/>
                    <a:pt x="100" y="1998"/>
                    <a:pt x="100" y="2026"/>
                  </a:cubicBezTo>
                  <a:close/>
                  <a:moveTo>
                    <a:pt x="100" y="2226"/>
                  </a:moveTo>
                  <a:lnTo>
                    <a:pt x="100" y="2226"/>
                  </a:lnTo>
                  <a:cubicBezTo>
                    <a:pt x="100" y="2254"/>
                    <a:pt x="78" y="2276"/>
                    <a:pt x="50" y="2276"/>
                  </a:cubicBezTo>
                  <a:cubicBezTo>
                    <a:pt x="23" y="2276"/>
                    <a:pt x="0" y="2254"/>
                    <a:pt x="0" y="2226"/>
                  </a:cubicBezTo>
                  <a:lnTo>
                    <a:pt x="0" y="2226"/>
                  </a:lnTo>
                  <a:cubicBezTo>
                    <a:pt x="0" y="2199"/>
                    <a:pt x="23" y="2176"/>
                    <a:pt x="50" y="2176"/>
                  </a:cubicBezTo>
                  <a:cubicBezTo>
                    <a:pt x="78" y="2176"/>
                    <a:pt x="100" y="2199"/>
                    <a:pt x="100" y="2226"/>
                  </a:cubicBezTo>
                  <a:close/>
                  <a:moveTo>
                    <a:pt x="100" y="2426"/>
                  </a:moveTo>
                  <a:lnTo>
                    <a:pt x="100" y="2426"/>
                  </a:lnTo>
                  <a:cubicBezTo>
                    <a:pt x="100" y="2454"/>
                    <a:pt x="78" y="2476"/>
                    <a:pt x="50" y="2476"/>
                  </a:cubicBezTo>
                  <a:cubicBezTo>
                    <a:pt x="23" y="2476"/>
                    <a:pt x="0" y="2454"/>
                    <a:pt x="0" y="2426"/>
                  </a:cubicBezTo>
                  <a:lnTo>
                    <a:pt x="0" y="2426"/>
                  </a:lnTo>
                  <a:cubicBezTo>
                    <a:pt x="0" y="2399"/>
                    <a:pt x="23" y="2376"/>
                    <a:pt x="50" y="2376"/>
                  </a:cubicBezTo>
                  <a:cubicBezTo>
                    <a:pt x="78" y="2376"/>
                    <a:pt x="100" y="2399"/>
                    <a:pt x="100" y="2426"/>
                  </a:cubicBezTo>
                  <a:close/>
                  <a:moveTo>
                    <a:pt x="100" y="2626"/>
                  </a:moveTo>
                  <a:lnTo>
                    <a:pt x="100" y="2627"/>
                  </a:lnTo>
                  <a:cubicBezTo>
                    <a:pt x="100" y="2654"/>
                    <a:pt x="78" y="2676"/>
                    <a:pt x="50" y="2676"/>
                  </a:cubicBezTo>
                  <a:cubicBezTo>
                    <a:pt x="23" y="2676"/>
                    <a:pt x="0" y="2654"/>
                    <a:pt x="0" y="2627"/>
                  </a:cubicBezTo>
                  <a:lnTo>
                    <a:pt x="0" y="2626"/>
                  </a:lnTo>
                  <a:cubicBezTo>
                    <a:pt x="0" y="2599"/>
                    <a:pt x="23" y="2576"/>
                    <a:pt x="50" y="2576"/>
                  </a:cubicBezTo>
                  <a:cubicBezTo>
                    <a:pt x="78" y="2576"/>
                    <a:pt x="100" y="2599"/>
                    <a:pt x="100" y="2626"/>
                  </a:cubicBezTo>
                  <a:close/>
                  <a:moveTo>
                    <a:pt x="100" y="2827"/>
                  </a:moveTo>
                  <a:lnTo>
                    <a:pt x="100" y="2827"/>
                  </a:lnTo>
                  <a:cubicBezTo>
                    <a:pt x="100" y="2854"/>
                    <a:pt x="78" y="2877"/>
                    <a:pt x="50" y="2877"/>
                  </a:cubicBezTo>
                  <a:cubicBezTo>
                    <a:pt x="23" y="2877"/>
                    <a:pt x="0" y="2854"/>
                    <a:pt x="0" y="2827"/>
                  </a:cubicBezTo>
                  <a:lnTo>
                    <a:pt x="0" y="2827"/>
                  </a:lnTo>
                  <a:cubicBezTo>
                    <a:pt x="0" y="2799"/>
                    <a:pt x="23" y="2777"/>
                    <a:pt x="50" y="2777"/>
                  </a:cubicBezTo>
                  <a:cubicBezTo>
                    <a:pt x="78" y="2777"/>
                    <a:pt x="100" y="2799"/>
                    <a:pt x="100" y="2827"/>
                  </a:cubicBezTo>
                  <a:close/>
                  <a:moveTo>
                    <a:pt x="100" y="3027"/>
                  </a:moveTo>
                  <a:lnTo>
                    <a:pt x="100" y="3027"/>
                  </a:lnTo>
                  <a:cubicBezTo>
                    <a:pt x="100" y="3054"/>
                    <a:pt x="78" y="3077"/>
                    <a:pt x="50" y="3077"/>
                  </a:cubicBezTo>
                  <a:cubicBezTo>
                    <a:pt x="23" y="3077"/>
                    <a:pt x="0" y="3054"/>
                    <a:pt x="0" y="3027"/>
                  </a:cubicBezTo>
                  <a:lnTo>
                    <a:pt x="0" y="3027"/>
                  </a:lnTo>
                  <a:cubicBezTo>
                    <a:pt x="0" y="2999"/>
                    <a:pt x="23" y="2977"/>
                    <a:pt x="50" y="2977"/>
                  </a:cubicBezTo>
                  <a:cubicBezTo>
                    <a:pt x="78" y="2977"/>
                    <a:pt x="100" y="2999"/>
                    <a:pt x="100" y="3027"/>
                  </a:cubicBezTo>
                  <a:close/>
                  <a:moveTo>
                    <a:pt x="100" y="3227"/>
                  </a:moveTo>
                  <a:lnTo>
                    <a:pt x="100" y="3227"/>
                  </a:lnTo>
                  <a:cubicBezTo>
                    <a:pt x="100" y="3254"/>
                    <a:pt x="78" y="3277"/>
                    <a:pt x="50" y="3277"/>
                  </a:cubicBezTo>
                  <a:cubicBezTo>
                    <a:pt x="23" y="3277"/>
                    <a:pt x="0" y="3254"/>
                    <a:pt x="0" y="3227"/>
                  </a:cubicBezTo>
                  <a:lnTo>
                    <a:pt x="0" y="3227"/>
                  </a:lnTo>
                  <a:cubicBezTo>
                    <a:pt x="0" y="3199"/>
                    <a:pt x="23" y="3177"/>
                    <a:pt x="50" y="3177"/>
                  </a:cubicBezTo>
                  <a:cubicBezTo>
                    <a:pt x="78" y="3177"/>
                    <a:pt x="100" y="3199"/>
                    <a:pt x="100" y="3227"/>
                  </a:cubicBezTo>
                  <a:close/>
                  <a:moveTo>
                    <a:pt x="100" y="3427"/>
                  </a:moveTo>
                  <a:lnTo>
                    <a:pt x="100" y="3427"/>
                  </a:lnTo>
                  <a:cubicBezTo>
                    <a:pt x="100" y="3455"/>
                    <a:pt x="78" y="3477"/>
                    <a:pt x="50" y="3477"/>
                  </a:cubicBezTo>
                  <a:cubicBezTo>
                    <a:pt x="23" y="3477"/>
                    <a:pt x="0" y="3455"/>
                    <a:pt x="0" y="3427"/>
                  </a:cubicBezTo>
                  <a:lnTo>
                    <a:pt x="0" y="3427"/>
                  </a:lnTo>
                  <a:cubicBezTo>
                    <a:pt x="0" y="3399"/>
                    <a:pt x="23" y="3377"/>
                    <a:pt x="50" y="3377"/>
                  </a:cubicBezTo>
                  <a:cubicBezTo>
                    <a:pt x="78" y="3377"/>
                    <a:pt x="100" y="3399"/>
                    <a:pt x="100" y="3427"/>
                  </a:cubicBezTo>
                  <a:close/>
                  <a:moveTo>
                    <a:pt x="100" y="3627"/>
                  </a:moveTo>
                  <a:lnTo>
                    <a:pt x="100" y="3627"/>
                  </a:lnTo>
                  <a:cubicBezTo>
                    <a:pt x="100" y="3655"/>
                    <a:pt x="78" y="3677"/>
                    <a:pt x="50" y="3677"/>
                  </a:cubicBezTo>
                  <a:cubicBezTo>
                    <a:pt x="23" y="3677"/>
                    <a:pt x="0" y="3655"/>
                    <a:pt x="0" y="3627"/>
                  </a:cubicBezTo>
                  <a:lnTo>
                    <a:pt x="0" y="3627"/>
                  </a:lnTo>
                  <a:cubicBezTo>
                    <a:pt x="0" y="3599"/>
                    <a:pt x="23" y="3577"/>
                    <a:pt x="50" y="3577"/>
                  </a:cubicBezTo>
                  <a:cubicBezTo>
                    <a:pt x="78" y="3577"/>
                    <a:pt x="100" y="3599"/>
                    <a:pt x="100" y="3627"/>
                  </a:cubicBezTo>
                  <a:close/>
                  <a:moveTo>
                    <a:pt x="100" y="3827"/>
                  </a:moveTo>
                  <a:lnTo>
                    <a:pt x="100" y="3827"/>
                  </a:lnTo>
                  <a:cubicBezTo>
                    <a:pt x="100" y="3855"/>
                    <a:pt x="78" y="3877"/>
                    <a:pt x="50" y="3877"/>
                  </a:cubicBezTo>
                  <a:cubicBezTo>
                    <a:pt x="23" y="3877"/>
                    <a:pt x="0" y="3855"/>
                    <a:pt x="0" y="3827"/>
                  </a:cubicBezTo>
                  <a:lnTo>
                    <a:pt x="0" y="3827"/>
                  </a:lnTo>
                  <a:cubicBezTo>
                    <a:pt x="0" y="3799"/>
                    <a:pt x="23" y="3777"/>
                    <a:pt x="50" y="3777"/>
                  </a:cubicBezTo>
                  <a:cubicBezTo>
                    <a:pt x="78" y="3777"/>
                    <a:pt x="100" y="3799"/>
                    <a:pt x="100" y="3827"/>
                  </a:cubicBezTo>
                  <a:close/>
                  <a:moveTo>
                    <a:pt x="100" y="4027"/>
                  </a:moveTo>
                  <a:lnTo>
                    <a:pt x="100" y="4027"/>
                  </a:lnTo>
                  <a:cubicBezTo>
                    <a:pt x="100" y="4055"/>
                    <a:pt x="78" y="4077"/>
                    <a:pt x="50" y="4077"/>
                  </a:cubicBezTo>
                  <a:cubicBezTo>
                    <a:pt x="23" y="4077"/>
                    <a:pt x="0" y="4055"/>
                    <a:pt x="0" y="4027"/>
                  </a:cubicBezTo>
                  <a:lnTo>
                    <a:pt x="0" y="4027"/>
                  </a:lnTo>
                  <a:cubicBezTo>
                    <a:pt x="0" y="3999"/>
                    <a:pt x="23" y="3977"/>
                    <a:pt x="50" y="3977"/>
                  </a:cubicBezTo>
                  <a:cubicBezTo>
                    <a:pt x="78" y="3977"/>
                    <a:pt x="100" y="3999"/>
                    <a:pt x="100" y="4027"/>
                  </a:cubicBezTo>
                  <a:close/>
                  <a:moveTo>
                    <a:pt x="100" y="4227"/>
                  </a:moveTo>
                  <a:lnTo>
                    <a:pt x="100" y="4227"/>
                  </a:lnTo>
                  <a:cubicBezTo>
                    <a:pt x="100" y="4255"/>
                    <a:pt x="78" y="4277"/>
                    <a:pt x="50" y="4277"/>
                  </a:cubicBezTo>
                  <a:cubicBezTo>
                    <a:pt x="23" y="4277"/>
                    <a:pt x="0" y="4255"/>
                    <a:pt x="0" y="4227"/>
                  </a:cubicBezTo>
                  <a:lnTo>
                    <a:pt x="0" y="4227"/>
                  </a:lnTo>
                  <a:cubicBezTo>
                    <a:pt x="0" y="4200"/>
                    <a:pt x="23" y="4177"/>
                    <a:pt x="50" y="4177"/>
                  </a:cubicBezTo>
                  <a:cubicBezTo>
                    <a:pt x="78" y="4177"/>
                    <a:pt x="100" y="4200"/>
                    <a:pt x="100" y="4227"/>
                  </a:cubicBezTo>
                  <a:close/>
                  <a:moveTo>
                    <a:pt x="100" y="4427"/>
                  </a:moveTo>
                  <a:lnTo>
                    <a:pt x="100" y="4427"/>
                  </a:lnTo>
                  <a:cubicBezTo>
                    <a:pt x="100" y="4455"/>
                    <a:pt x="78" y="4477"/>
                    <a:pt x="50" y="4477"/>
                  </a:cubicBezTo>
                  <a:cubicBezTo>
                    <a:pt x="23" y="4477"/>
                    <a:pt x="0" y="4455"/>
                    <a:pt x="0" y="4427"/>
                  </a:cubicBezTo>
                  <a:lnTo>
                    <a:pt x="0" y="4427"/>
                  </a:lnTo>
                  <a:cubicBezTo>
                    <a:pt x="0" y="4400"/>
                    <a:pt x="23" y="4377"/>
                    <a:pt x="50" y="4377"/>
                  </a:cubicBezTo>
                  <a:cubicBezTo>
                    <a:pt x="78" y="4377"/>
                    <a:pt x="100" y="4400"/>
                    <a:pt x="100" y="4427"/>
                  </a:cubicBezTo>
                  <a:close/>
                  <a:moveTo>
                    <a:pt x="100" y="4627"/>
                  </a:moveTo>
                  <a:lnTo>
                    <a:pt x="100" y="4627"/>
                  </a:lnTo>
                  <a:cubicBezTo>
                    <a:pt x="100" y="4655"/>
                    <a:pt x="78" y="4677"/>
                    <a:pt x="50" y="4677"/>
                  </a:cubicBezTo>
                  <a:cubicBezTo>
                    <a:pt x="23" y="4677"/>
                    <a:pt x="0" y="4655"/>
                    <a:pt x="0" y="4627"/>
                  </a:cubicBezTo>
                  <a:lnTo>
                    <a:pt x="0" y="4627"/>
                  </a:lnTo>
                  <a:cubicBezTo>
                    <a:pt x="0" y="4600"/>
                    <a:pt x="23" y="4577"/>
                    <a:pt x="50" y="4577"/>
                  </a:cubicBezTo>
                  <a:cubicBezTo>
                    <a:pt x="78" y="4577"/>
                    <a:pt x="100" y="4600"/>
                    <a:pt x="100" y="4627"/>
                  </a:cubicBezTo>
                  <a:close/>
                  <a:moveTo>
                    <a:pt x="100" y="4827"/>
                  </a:moveTo>
                  <a:lnTo>
                    <a:pt x="100" y="4828"/>
                  </a:lnTo>
                  <a:cubicBezTo>
                    <a:pt x="100" y="4855"/>
                    <a:pt x="78" y="4878"/>
                    <a:pt x="50" y="4878"/>
                  </a:cubicBezTo>
                  <a:cubicBezTo>
                    <a:pt x="23" y="4878"/>
                    <a:pt x="0" y="4855"/>
                    <a:pt x="0" y="4828"/>
                  </a:cubicBezTo>
                  <a:lnTo>
                    <a:pt x="0" y="4827"/>
                  </a:lnTo>
                  <a:cubicBezTo>
                    <a:pt x="0" y="4800"/>
                    <a:pt x="23" y="4777"/>
                    <a:pt x="50" y="4777"/>
                  </a:cubicBezTo>
                  <a:cubicBezTo>
                    <a:pt x="78" y="4777"/>
                    <a:pt x="100" y="4800"/>
                    <a:pt x="100" y="4827"/>
                  </a:cubicBezTo>
                  <a:close/>
                  <a:moveTo>
                    <a:pt x="100" y="5028"/>
                  </a:moveTo>
                  <a:lnTo>
                    <a:pt x="100" y="5028"/>
                  </a:lnTo>
                  <a:cubicBezTo>
                    <a:pt x="100" y="5055"/>
                    <a:pt x="78" y="5078"/>
                    <a:pt x="50" y="5078"/>
                  </a:cubicBezTo>
                  <a:cubicBezTo>
                    <a:pt x="23" y="5078"/>
                    <a:pt x="0" y="5055"/>
                    <a:pt x="0" y="5028"/>
                  </a:cubicBezTo>
                  <a:lnTo>
                    <a:pt x="0" y="5028"/>
                  </a:lnTo>
                  <a:cubicBezTo>
                    <a:pt x="0" y="5000"/>
                    <a:pt x="23" y="4978"/>
                    <a:pt x="50" y="4978"/>
                  </a:cubicBezTo>
                  <a:cubicBezTo>
                    <a:pt x="78" y="4978"/>
                    <a:pt x="100" y="5000"/>
                    <a:pt x="100" y="5028"/>
                  </a:cubicBezTo>
                  <a:close/>
                  <a:moveTo>
                    <a:pt x="100" y="5228"/>
                  </a:moveTo>
                  <a:lnTo>
                    <a:pt x="100" y="5228"/>
                  </a:lnTo>
                  <a:cubicBezTo>
                    <a:pt x="100" y="5255"/>
                    <a:pt x="78" y="5278"/>
                    <a:pt x="50" y="5278"/>
                  </a:cubicBezTo>
                  <a:cubicBezTo>
                    <a:pt x="23" y="5278"/>
                    <a:pt x="0" y="5255"/>
                    <a:pt x="0" y="5228"/>
                  </a:cubicBezTo>
                  <a:lnTo>
                    <a:pt x="0" y="5228"/>
                  </a:lnTo>
                  <a:cubicBezTo>
                    <a:pt x="0" y="5200"/>
                    <a:pt x="23" y="5178"/>
                    <a:pt x="50" y="5178"/>
                  </a:cubicBezTo>
                  <a:cubicBezTo>
                    <a:pt x="78" y="5178"/>
                    <a:pt x="100" y="5200"/>
                    <a:pt x="100" y="5228"/>
                  </a:cubicBezTo>
                  <a:close/>
                  <a:moveTo>
                    <a:pt x="100" y="5428"/>
                  </a:moveTo>
                  <a:lnTo>
                    <a:pt x="100" y="5428"/>
                  </a:lnTo>
                  <a:cubicBezTo>
                    <a:pt x="100" y="5456"/>
                    <a:pt x="78" y="5478"/>
                    <a:pt x="50" y="5478"/>
                  </a:cubicBezTo>
                  <a:cubicBezTo>
                    <a:pt x="23" y="5478"/>
                    <a:pt x="0" y="5456"/>
                    <a:pt x="0" y="5428"/>
                  </a:cubicBezTo>
                  <a:lnTo>
                    <a:pt x="0" y="5428"/>
                  </a:lnTo>
                  <a:cubicBezTo>
                    <a:pt x="0" y="5400"/>
                    <a:pt x="23" y="5378"/>
                    <a:pt x="50" y="5378"/>
                  </a:cubicBezTo>
                  <a:cubicBezTo>
                    <a:pt x="78" y="5378"/>
                    <a:pt x="100" y="5400"/>
                    <a:pt x="100" y="5428"/>
                  </a:cubicBezTo>
                  <a:close/>
                  <a:moveTo>
                    <a:pt x="100" y="5628"/>
                  </a:moveTo>
                  <a:lnTo>
                    <a:pt x="100" y="5628"/>
                  </a:lnTo>
                  <a:cubicBezTo>
                    <a:pt x="100" y="5656"/>
                    <a:pt x="78" y="5678"/>
                    <a:pt x="50" y="5678"/>
                  </a:cubicBezTo>
                  <a:cubicBezTo>
                    <a:pt x="23" y="5678"/>
                    <a:pt x="0" y="5656"/>
                    <a:pt x="0" y="5628"/>
                  </a:cubicBezTo>
                  <a:lnTo>
                    <a:pt x="0" y="5628"/>
                  </a:lnTo>
                  <a:cubicBezTo>
                    <a:pt x="0" y="5600"/>
                    <a:pt x="23" y="5578"/>
                    <a:pt x="50" y="5578"/>
                  </a:cubicBezTo>
                  <a:cubicBezTo>
                    <a:pt x="78" y="5578"/>
                    <a:pt x="100" y="5600"/>
                    <a:pt x="100" y="5628"/>
                  </a:cubicBezTo>
                  <a:close/>
                  <a:moveTo>
                    <a:pt x="100" y="5828"/>
                  </a:moveTo>
                  <a:lnTo>
                    <a:pt x="100" y="5828"/>
                  </a:lnTo>
                  <a:cubicBezTo>
                    <a:pt x="100" y="5856"/>
                    <a:pt x="78" y="5878"/>
                    <a:pt x="50" y="5878"/>
                  </a:cubicBezTo>
                  <a:cubicBezTo>
                    <a:pt x="23" y="5878"/>
                    <a:pt x="0" y="5856"/>
                    <a:pt x="0" y="5828"/>
                  </a:cubicBezTo>
                  <a:lnTo>
                    <a:pt x="0" y="5828"/>
                  </a:lnTo>
                  <a:cubicBezTo>
                    <a:pt x="0" y="5800"/>
                    <a:pt x="23" y="5778"/>
                    <a:pt x="50" y="5778"/>
                  </a:cubicBezTo>
                  <a:cubicBezTo>
                    <a:pt x="78" y="5778"/>
                    <a:pt x="100" y="5800"/>
                    <a:pt x="100" y="5828"/>
                  </a:cubicBezTo>
                  <a:close/>
                  <a:moveTo>
                    <a:pt x="100" y="6028"/>
                  </a:moveTo>
                  <a:lnTo>
                    <a:pt x="100" y="6028"/>
                  </a:lnTo>
                  <a:cubicBezTo>
                    <a:pt x="100" y="6056"/>
                    <a:pt x="78" y="6078"/>
                    <a:pt x="50" y="6078"/>
                  </a:cubicBezTo>
                  <a:cubicBezTo>
                    <a:pt x="23" y="6078"/>
                    <a:pt x="0" y="6056"/>
                    <a:pt x="0" y="6028"/>
                  </a:cubicBezTo>
                  <a:lnTo>
                    <a:pt x="0" y="6028"/>
                  </a:lnTo>
                  <a:cubicBezTo>
                    <a:pt x="0" y="6000"/>
                    <a:pt x="23" y="5978"/>
                    <a:pt x="50" y="5978"/>
                  </a:cubicBezTo>
                  <a:cubicBezTo>
                    <a:pt x="78" y="5978"/>
                    <a:pt x="100" y="6000"/>
                    <a:pt x="100" y="6028"/>
                  </a:cubicBezTo>
                  <a:close/>
                  <a:moveTo>
                    <a:pt x="100" y="6228"/>
                  </a:moveTo>
                  <a:lnTo>
                    <a:pt x="100" y="6228"/>
                  </a:lnTo>
                  <a:cubicBezTo>
                    <a:pt x="100" y="6256"/>
                    <a:pt x="78" y="6278"/>
                    <a:pt x="50" y="6278"/>
                  </a:cubicBezTo>
                  <a:cubicBezTo>
                    <a:pt x="23" y="6278"/>
                    <a:pt x="0" y="6256"/>
                    <a:pt x="0" y="6228"/>
                  </a:cubicBezTo>
                  <a:lnTo>
                    <a:pt x="0" y="6228"/>
                  </a:lnTo>
                  <a:cubicBezTo>
                    <a:pt x="0" y="6201"/>
                    <a:pt x="23" y="6178"/>
                    <a:pt x="50" y="6178"/>
                  </a:cubicBezTo>
                  <a:cubicBezTo>
                    <a:pt x="78" y="6178"/>
                    <a:pt x="100" y="6201"/>
                    <a:pt x="100" y="6228"/>
                  </a:cubicBezTo>
                  <a:close/>
                  <a:moveTo>
                    <a:pt x="100" y="6428"/>
                  </a:moveTo>
                  <a:lnTo>
                    <a:pt x="100" y="6428"/>
                  </a:lnTo>
                  <a:cubicBezTo>
                    <a:pt x="100" y="6456"/>
                    <a:pt x="78" y="6478"/>
                    <a:pt x="50" y="6478"/>
                  </a:cubicBezTo>
                  <a:cubicBezTo>
                    <a:pt x="23" y="6478"/>
                    <a:pt x="0" y="6456"/>
                    <a:pt x="0" y="6428"/>
                  </a:cubicBezTo>
                  <a:lnTo>
                    <a:pt x="0" y="6428"/>
                  </a:lnTo>
                  <a:cubicBezTo>
                    <a:pt x="0" y="6401"/>
                    <a:pt x="23" y="6378"/>
                    <a:pt x="50" y="6378"/>
                  </a:cubicBezTo>
                  <a:cubicBezTo>
                    <a:pt x="78" y="6378"/>
                    <a:pt x="100" y="6401"/>
                    <a:pt x="100" y="6428"/>
                  </a:cubicBezTo>
                  <a:close/>
                  <a:moveTo>
                    <a:pt x="100" y="6628"/>
                  </a:moveTo>
                  <a:lnTo>
                    <a:pt x="100" y="6628"/>
                  </a:lnTo>
                  <a:cubicBezTo>
                    <a:pt x="100" y="6656"/>
                    <a:pt x="78" y="6678"/>
                    <a:pt x="50" y="6678"/>
                  </a:cubicBezTo>
                  <a:cubicBezTo>
                    <a:pt x="23" y="6678"/>
                    <a:pt x="0" y="6656"/>
                    <a:pt x="0" y="6628"/>
                  </a:cubicBezTo>
                  <a:lnTo>
                    <a:pt x="0" y="6628"/>
                  </a:lnTo>
                  <a:cubicBezTo>
                    <a:pt x="0" y="6601"/>
                    <a:pt x="23" y="6578"/>
                    <a:pt x="50" y="6578"/>
                  </a:cubicBezTo>
                  <a:cubicBezTo>
                    <a:pt x="78" y="6578"/>
                    <a:pt x="100" y="6601"/>
                    <a:pt x="100" y="6628"/>
                  </a:cubicBezTo>
                  <a:close/>
                  <a:moveTo>
                    <a:pt x="100" y="6828"/>
                  </a:moveTo>
                  <a:lnTo>
                    <a:pt x="100" y="6829"/>
                  </a:lnTo>
                  <a:cubicBezTo>
                    <a:pt x="100" y="6856"/>
                    <a:pt x="78" y="6879"/>
                    <a:pt x="50" y="6879"/>
                  </a:cubicBezTo>
                  <a:cubicBezTo>
                    <a:pt x="23" y="6879"/>
                    <a:pt x="0" y="6856"/>
                    <a:pt x="0" y="6829"/>
                  </a:cubicBezTo>
                  <a:lnTo>
                    <a:pt x="0" y="6828"/>
                  </a:lnTo>
                  <a:cubicBezTo>
                    <a:pt x="0" y="6801"/>
                    <a:pt x="23" y="6778"/>
                    <a:pt x="50" y="6778"/>
                  </a:cubicBezTo>
                  <a:cubicBezTo>
                    <a:pt x="78" y="6778"/>
                    <a:pt x="100" y="6801"/>
                    <a:pt x="100" y="6828"/>
                  </a:cubicBezTo>
                  <a:close/>
                  <a:moveTo>
                    <a:pt x="100" y="7029"/>
                  </a:moveTo>
                  <a:lnTo>
                    <a:pt x="100" y="7029"/>
                  </a:lnTo>
                  <a:cubicBezTo>
                    <a:pt x="100" y="7056"/>
                    <a:pt x="78" y="7079"/>
                    <a:pt x="50" y="7079"/>
                  </a:cubicBezTo>
                  <a:cubicBezTo>
                    <a:pt x="23" y="7079"/>
                    <a:pt x="0" y="7056"/>
                    <a:pt x="0" y="7029"/>
                  </a:cubicBezTo>
                  <a:lnTo>
                    <a:pt x="0" y="7029"/>
                  </a:lnTo>
                  <a:cubicBezTo>
                    <a:pt x="0" y="7001"/>
                    <a:pt x="23" y="6979"/>
                    <a:pt x="50" y="6979"/>
                  </a:cubicBezTo>
                  <a:cubicBezTo>
                    <a:pt x="78" y="6979"/>
                    <a:pt x="100" y="7001"/>
                    <a:pt x="100" y="7029"/>
                  </a:cubicBezTo>
                  <a:close/>
                  <a:moveTo>
                    <a:pt x="100" y="7229"/>
                  </a:moveTo>
                  <a:lnTo>
                    <a:pt x="100" y="7229"/>
                  </a:lnTo>
                  <a:cubicBezTo>
                    <a:pt x="100" y="7256"/>
                    <a:pt x="78" y="7279"/>
                    <a:pt x="50" y="7279"/>
                  </a:cubicBezTo>
                  <a:cubicBezTo>
                    <a:pt x="23" y="7279"/>
                    <a:pt x="0" y="7256"/>
                    <a:pt x="0" y="7229"/>
                  </a:cubicBezTo>
                  <a:lnTo>
                    <a:pt x="0" y="7229"/>
                  </a:lnTo>
                  <a:cubicBezTo>
                    <a:pt x="0" y="7201"/>
                    <a:pt x="23" y="7179"/>
                    <a:pt x="50" y="7179"/>
                  </a:cubicBezTo>
                  <a:cubicBezTo>
                    <a:pt x="78" y="7179"/>
                    <a:pt x="100" y="7201"/>
                    <a:pt x="100" y="7229"/>
                  </a:cubicBezTo>
                  <a:close/>
                  <a:moveTo>
                    <a:pt x="100" y="7429"/>
                  </a:moveTo>
                  <a:lnTo>
                    <a:pt x="100" y="7429"/>
                  </a:lnTo>
                  <a:cubicBezTo>
                    <a:pt x="100" y="7457"/>
                    <a:pt x="78" y="7479"/>
                    <a:pt x="50" y="7479"/>
                  </a:cubicBezTo>
                  <a:cubicBezTo>
                    <a:pt x="23" y="7479"/>
                    <a:pt x="0" y="7457"/>
                    <a:pt x="0" y="7429"/>
                  </a:cubicBezTo>
                  <a:lnTo>
                    <a:pt x="0" y="7429"/>
                  </a:lnTo>
                  <a:cubicBezTo>
                    <a:pt x="0" y="7401"/>
                    <a:pt x="23" y="7379"/>
                    <a:pt x="50" y="7379"/>
                  </a:cubicBezTo>
                  <a:cubicBezTo>
                    <a:pt x="78" y="7379"/>
                    <a:pt x="100" y="7401"/>
                    <a:pt x="100" y="7429"/>
                  </a:cubicBezTo>
                  <a:close/>
                  <a:moveTo>
                    <a:pt x="100" y="7629"/>
                  </a:moveTo>
                  <a:lnTo>
                    <a:pt x="100" y="7629"/>
                  </a:lnTo>
                  <a:cubicBezTo>
                    <a:pt x="100" y="7657"/>
                    <a:pt x="78" y="7679"/>
                    <a:pt x="50" y="7679"/>
                  </a:cubicBezTo>
                  <a:cubicBezTo>
                    <a:pt x="23" y="7679"/>
                    <a:pt x="0" y="7657"/>
                    <a:pt x="0" y="7629"/>
                  </a:cubicBezTo>
                  <a:lnTo>
                    <a:pt x="0" y="7629"/>
                  </a:lnTo>
                  <a:cubicBezTo>
                    <a:pt x="0" y="7601"/>
                    <a:pt x="23" y="7579"/>
                    <a:pt x="50" y="7579"/>
                  </a:cubicBezTo>
                  <a:cubicBezTo>
                    <a:pt x="78" y="7579"/>
                    <a:pt x="100" y="7601"/>
                    <a:pt x="100" y="7629"/>
                  </a:cubicBezTo>
                  <a:close/>
                  <a:moveTo>
                    <a:pt x="100" y="7829"/>
                  </a:moveTo>
                  <a:lnTo>
                    <a:pt x="100" y="7829"/>
                  </a:lnTo>
                  <a:cubicBezTo>
                    <a:pt x="100" y="7857"/>
                    <a:pt x="78" y="7879"/>
                    <a:pt x="50" y="7879"/>
                  </a:cubicBezTo>
                  <a:cubicBezTo>
                    <a:pt x="23" y="7879"/>
                    <a:pt x="0" y="7857"/>
                    <a:pt x="0" y="7829"/>
                  </a:cubicBezTo>
                  <a:lnTo>
                    <a:pt x="0" y="7829"/>
                  </a:lnTo>
                  <a:cubicBezTo>
                    <a:pt x="0" y="7801"/>
                    <a:pt x="23" y="7779"/>
                    <a:pt x="50" y="7779"/>
                  </a:cubicBezTo>
                  <a:cubicBezTo>
                    <a:pt x="78" y="7779"/>
                    <a:pt x="100" y="7801"/>
                    <a:pt x="100" y="7829"/>
                  </a:cubicBezTo>
                  <a:close/>
                  <a:moveTo>
                    <a:pt x="100" y="8029"/>
                  </a:moveTo>
                  <a:lnTo>
                    <a:pt x="100" y="8029"/>
                  </a:lnTo>
                  <a:cubicBezTo>
                    <a:pt x="100" y="8057"/>
                    <a:pt x="78" y="8079"/>
                    <a:pt x="50" y="8079"/>
                  </a:cubicBezTo>
                  <a:cubicBezTo>
                    <a:pt x="23" y="8079"/>
                    <a:pt x="0" y="8057"/>
                    <a:pt x="0" y="8029"/>
                  </a:cubicBezTo>
                  <a:lnTo>
                    <a:pt x="0" y="8029"/>
                  </a:lnTo>
                  <a:cubicBezTo>
                    <a:pt x="0" y="8001"/>
                    <a:pt x="23" y="7979"/>
                    <a:pt x="50" y="7979"/>
                  </a:cubicBezTo>
                  <a:cubicBezTo>
                    <a:pt x="78" y="7979"/>
                    <a:pt x="100" y="8001"/>
                    <a:pt x="100" y="8029"/>
                  </a:cubicBezTo>
                  <a:close/>
                  <a:moveTo>
                    <a:pt x="100" y="8229"/>
                  </a:moveTo>
                  <a:lnTo>
                    <a:pt x="100" y="8229"/>
                  </a:lnTo>
                  <a:cubicBezTo>
                    <a:pt x="100" y="8257"/>
                    <a:pt x="78" y="8279"/>
                    <a:pt x="50" y="8279"/>
                  </a:cubicBezTo>
                  <a:cubicBezTo>
                    <a:pt x="23" y="8279"/>
                    <a:pt x="0" y="8257"/>
                    <a:pt x="0" y="8229"/>
                  </a:cubicBezTo>
                  <a:lnTo>
                    <a:pt x="0" y="8229"/>
                  </a:lnTo>
                  <a:cubicBezTo>
                    <a:pt x="0" y="8202"/>
                    <a:pt x="23" y="8179"/>
                    <a:pt x="50" y="8179"/>
                  </a:cubicBezTo>
                  <a:cubicBezTo>
                    <a:pt x="78" y="8179"/>
                    <a:pt x="100" y="8202"/>
                    <a:pt x="100" y="8229"/>
                  </a:cubicBezTo>
                  <a:close/>
                  <a:moveTo>
                    <a:pt x="100" y="8429"/>
                  </a:moveTo>
                  <a:lnTo>
                    <a:pt x="100" y="8429"/>
                  </a:lnTo>
                  <a:cubicBezTo>
                    <a:pt x="100" y="8457"/>
                    <a:pt x="78" y="8479"/>
                    <a:pt x="50" y="8479"/>
                  </a:cubicBezTo>
                  <a:cubicBezTo>
                    <a:pt x="23" y="8479"/>
                    <a:pt x="0" y="8457"/>
                    <a:pt x="0" y="8429"/>
                  </a:cubicBezTo>
                  <a:lnTo>
                    <a:pt x="0" y="8429"/>
                  </a:lnTo>
                  <a:cubicBezTo>
                    <a:pt x="0" y="8402"/>
                    <a:pt x="23" y="8379"/>
                    <a:pt x="50" y="8379"/>
                  </a:cubicBezTo>
                  <a:cubicBezTo>
                    <a:pt x="78" y="8379"/>
                    <a:pt x="100" y="8402"/>
                    <a:pt x="100" y="8429"/>
                  </a:cubicBezTo>
                  <a:close/>
                  <a:moveTo>
                    <a:pt x="100" y="8629"/>
                  </a:moveTo>
                  <a:lnTo>
                    <a:pt x="100" y="8629"/>
                  </a:lnTo>
                  <a:cubicBezTo>
                    <a:pt x="100" y="8657"/>
                    <a:pt x="78" y="8679"/>
                    <a:pt x="50" y="8679"/>
                  </a:cubicBezTo>
                  <a:cubicBezTo>
                    <a:pt x="23" y="8679"/>
                    <a:pt x="0" y="8657"/>
                    <a:pt x="0" y="8629"/>
                  </a:cubicBezTo>
                  <a:lnTo>
                    <a:pt x="0" y="8629"/>
                  </a:lnTo>
                  <a:cubicBezTo>
                    <a:pt x="0" y="8602"/>
                    <a:pt x="23" y="8579"/>
                    <a:pt x="50" y="8579"/>
                  </a:cubicBezTo>
                  <a:cubicBezTo>
                    <a:pt x="78" y="8579"/>
                    <a:pt x="100" y="8602"/>
                    <a:pt x="100" y="8629"/>
                  </a:cubicBezTo>
                  <a:close/>
                  <a:moveTo>
                    <a:pt x="100" y="8829"/>
                  </a:moveTo>
                  <a:lnTo>
                    <a:pt x="100" y="8830"/>
                  </a:lnTo>
                  <a:cubicBezTo>
                    <a:pt x="100" y="8857"/>
                    <a:pt x="78" y="8880"/>
                    <a:pt x="50" y="8880"/>
                  </a:cubicBezTo>
                  <a:cubicBezTo>
                    <a:pt x="23" y="8880"/>
                    <a:pt x="0" y="8857"/>
                    <a:pt x="0" y="8830"/>
                  </a:cubicBezTo>
                  <a:lnTo>
                    <a:pt x="0" y="8829"/>
                  </a:lnTo>
                  <a:cubicBezTo>
                    <a:pt x="0" y="8802"/>
                    <a:pt x="23" y="8779"/>
                    <a:pt x="50" y="8779"/>
                  </a:cubicBezTo>
                  <a:cubicBezTo>
                    <a:pt x="78" y="8779"/>
                    <a:pt x="100" y="8802"/>
                    <a:pt x="100" y="8829"/>
                  </a:cubicBezTo>
                  <a:close/>
                  <a:moveTo>
                    <a:pt x="100" y="9030"/>
                  </a:moveTo>
                  <a:lnTo>
                    <a:pt x="100" y="9030"/>
                  </a:lnTo>
                  <a:cubicBezTo>
                    <a:pt x="100" y="9057"/>
                    <a:pt x="78" y="9080"/>
                    <a:pt x="50" y="9080"/>
                  </a:cubicBezTo>
                  <a:cubicBezTo>
                    <a:pt x="23" y="9080"/>
                    <a:pt x="0" y="9057"/>
                    <a:pt x="0" y="9030"/>
                  </a:cubicBezTo>
                  <a:lnTo>
                    <a:pt x="0" y="9030"/>
                  </a:lnTo>
                  <a:cubicBezTo>
                    <a:pt x="0" y="9002"/>
                    <a:pt x="23" y="8980"/>
                    <a:pt x="50" y="8980"/>
                  </a:cubicBezTo>
                  <a:cubicBezTo>
                    <a:pt x="78" y="8980"/>
                    <a:pt x="100" y="9002"/>
                    <a:pt x="100" y="9030"/>
                  </a:cubicBezTo>
                  <a:close/>
                  <a:moveTo>
                    <a:pt x="100" y="9230"/>
                  </a:moveTo>
                  <a:lnTo>
                    <a:pt x="100" y="9230"/>
                  </a:lnTo>
                  <a:cubicBezTo>
                    <a:pt x="100" y="9257"/>
                    <a:pt x="78" y="9280"/>
                    <a:pt x="50" y="9280"/>
                  </a:cubicBezTo>
                  <a:cubicBezTo>
                    <a:pt x="23" y="9280"/>
                    <a:pt x="0" y="9257"/>
                    <a:pt x="0" y="9230"/>
                  </a:cubicBezTo>
                  <a:lnTo>
                    <a:pt x="0" y="9230"/>
                  </a:lnTo>
                  <a:cubicBezTo>
                    <a:pt x="0" y="9202"/>
                    <a:pt x="23" y="9180"/>
                    <a:pt x="50" y="9180"/>
                  </a:cubicBezTo>
                  <a:cubicBezTo>
                    <a:pt x="78" y="9180"/>
                    <a:pt x="100" y="9202"/>
                    <a:pt x="100" y="9230"/>
                  </a:cubicBezTo>
                  <a:close/>
                  <a:moveTo>
                    <a:pt x="100" y="9430"/>
                  </a:moveTo>
                  <a:lnTo>
                    <a:pt x="100" y="9430"/>
                  </a:lnTo>
                  <a:cubicBezTo>
                    <a:pt x="100" y="9458"/>
                    <a:pt x="78" y="9480"/>
                    <a:pt x="50" y="9480"/>
                  </a:cubicBezTo>
                  <a:cubicBezTo>
                    <a:pt x="23" y="9480"/>
                    <a:pt x="0" y="9458"/>
                    <a:pt x="0" y="9430"/>
                  </a:cubicBezTo>
                  <a:lnTo>
                    <a:pt x="0" y="9430"/>
                  </a:lnTo>
                  <a:cubicBezTo>
                    <a:pt x="0" y="9402"/>
                    <a:pt x="23" y="9380"/>
                    <a:pt x="50" y="9380"/>
                  </a:cubicBezTo>
                  <a:cubicBezTo>
                    <a:pt x="78" y="9380"/>
                    <a:pt x="100" y="9402"/>
                    <a:pt x="100" y="9430"/>
                  </a:cubicBezTo>
                  <a:close/>
                  <a:moveTo>
                    <a:pt x="100" y="9630"/>
                  </a:moveTo>
                  <a:lnTo>
                    <a:pt x="100" y="9630"/>
                  </a:lnTo>
                  <a:cubicBezTo>
                    <a:pt x="100" y="9658"/>
                    <a:pt x="78" y="9680"/>
                    <a:pt x="50" y="9680"/>
                  </a:cubicBezTo>
                  <a:cubicBezTo>
                    <a:pt x="23" y="9680"/>
                    <a:pt x="0" y="9658"/>
                    <a:pt x="0" y="9630"/>
                  </a:cubicBezTo>
                  <a:lnTo>
                    <a:pt x="0" y="9630"/>
                  </a:lnTo>
                  <a:cubicBezTo>
                    <a:pt x="0" y="9602"/>
                    <a:pt x="23" y="9580"/>
                    <a:pt x="50" y="9580"/>
                  </a:cubicBezTo>
                  <a:cubicBezTo>
                    <a:pt x="78" y="9580"/>
                    <a:pt x="100" y="9602"/>
                    <a:pt x="100" y="9630"/>
                  </a:cubicBezTo>
                  <a:close/>
                  <a:moveTo>
                    <a:pt x="100" y="9830"/>
                  </a:moveTo>
                  <a:lnTo>
                    <a:pt x="100" y="9830"/>
                  </a:lnTo>
                  <a:cubicBezTo>
                    <a:pt x="100" y="9858"/>
                    <a:pt x="78" y="9880"/>
                    <a:pt x="50" y="9880"/>
                  </a:cubicBezTo>
                  <a:cubicBezTo>
                    <a:pt x="23" y="9880"/>
                    <a:pt x="0" y="9858"/>
                    <a:pt x="0" y="9830"/>
                  </a:cubicBezTo>
                  <a:lnTo>
                    <a:pt x="0" y="9830"/>
                  </a:lnTo>
                  <a:cubicBezTo>
                    <a:pt x="0" y="9802"/>
                    <a:pt x="23" y="9780"/>
                    <a:pt x="50" y="9780"/>
                  </a:cubicBezTo>
                  <a:cubicBezTo>
                    <a:pt x="78" y="9780"/>
                    <a:pt x="100" y="9802"/>
                    <a:pt x="100" y="9830"/>
                  </a:cubicBezTo>
                  <a:close/>
                  <a:moveTo>
                    <a:pt x="100" y="10030"/>
                  </a:moveTo>
                  <a:lnTo>
                    <a:pt x="100" y="10030"/>
                  </a:lnTo>
                  <a:cubicBezTo>
                    <a:pt x="100" y="10058"/>
                    <a:pt x="78" y="10080"/>
                    <a:pt x="50" y="10080"/>
                  </a:cubicBezTo>
                  <a:cubicBezTo>
                    <a:pt x="23" y="10080"/>
                    <a:pt x="0" y="10058"/>
                    <a:pt x="0" y="10030"/>
                  </a:cubicBezTo>
                  <a:lnTo>
                    <a:pt x="0" y="10030"/>
                  </a:lnTo>
                  <a:cubicBezTo>
                    <a:pt x="0" y="10002"/>
                    <a:pt x="23" y="9980"/>
                    <a:pt x="50" y="9980"/>
                  </a:cubicBezTo>
                  <a:cubicBezTo>
                    <a:pt x="78" y="9980"/>
                    <a:pt x="100" y="10002"/>
                    <a:pt x="100" y="10030"/>
                  </a:cubicBezTo>
                  <a:close/>
                  <a:moveTo>
                    <a:pt x="100" y="10230"/>
                  </a:moveTo>
                  <a:lnTo>
                    <a:pt x="100" y="10230"/>
                  </a:lnTo>
                  <a:cubicBezTo>
                    <a:pt x="100" y="10258"/>
                    <a:pt x="78" y="10280"/>
                    <a:pt x="50" y="10280"/>
                  </a:cubicBezTo>
                  <a:cubicBezTo>
                    <a:pt x="23" y="10280"/>
                    <a:pt x="0" y="10258"/>
                    <a:pt x="0" y="10230"/>
                  </a:cubicBezTo>
                  <a:lnTo>
                    <a:pt x="0" y="10230"/>
                  </a:lnTo>
                  <a:cubicBezTo>
                    <a:pt x="0" y="10203"/>
                    <a:pt x="23" y="10180"/>
                    <a:pt x="50" y="10180"/>
                  </a:cubicBezTo>
                  <a:cubicBezTo>
                    <a:pt x="78" y="10180"/>
                    <a:pt x="100" y="10203"/>
                    <a:pt x="100" y="10230"/>
                  </a:cubicBezTo>
                  <a:close/>
                  <a:moveTo>
                    <a:pt x="100" y="10430"/>
                  </a:moveTo>
                  <a:lnTo>
                    <a:pt x="100" y="10430"/>
                  </a:lnTo>
                  <a:cubicBezTo>
                    <a:pt x="100" y="10458"/>
                    <a:pt x="78" y="10480"/>
                    <a:pt x="50" y="10480"/>
                  </a:cubicBezTo>
                  <a:cubicBezTo>
                    <a:pt x="23" y="10480"/>
                    <a:pt x="0" y="10458"/>
                    <a:pt x="0" y="10430"/>
                  </a:cubicBezTo>
                  <a:lnTo>
                    <a:pt x="0" y="10430"/>
                  </a:lnTo>
                  <a:cubicBezTo>
                    <a:pt x="0" y="10403"/>
                    <a:pt x="23" y="10380"/>
                    <a:pt x="50" y="10380"/>
                  </a:cubicBezTo>
                  <a:cubicBezTo>
                    <a:pt x="78" y="10380"/>
                    <a:pt x="100" y="10403"/>
                    <a:pt x="100" y="10430"/>
                  </a:cubicBezTo>
                  <a:close/>
                  <a:moveTo>
                    <a:pt x="100" y="10630"/>
                  </a:moveTo>
                  <a:lnTo>
                    <a:pt x="100" y="10631"/>
                  </a:lnTo>
                  <a:cubicBezTo>
                    <a:pt x="100" y="10658"/>
                    <a:pt x="78" y="10681"/>
                    <a:pt x="50" y="10681"/>
                  </a:cubicBezTo>
                  <a:cubicBezTo>
                    <a:pt x="23" y="10681"/>
                    <a:pt x="0" y="10658"/>
                    <a:pt x="0" y="10631"/>
                  </a:cubicBezTo>
                  <a:lnTo>
                    <a:pt x="0" y="10630"/>
                  </a:lnTo>
                  <a:cubicBezTo>
                    <a:pt x="0" y="10603"/>
                    <a:pt x="23" y="10580"/>
                    <a:pt x="50" y="10580"/>
                  </a:cubicBezTo>
                  <a:cubicBezTo>
                    <a:pt x="78" y="10580"/>
                    <a:pt x="100" y="10603"/>
                    <a:pt x="100" y="10630"/>
                  </a:cubicBezTo>
                  <a:close/>
                  <a:moveTo>
                    <a:pt x="100" y="10831"/>
                  </a:moveTo>
                  <a:lnTo>
                    <a:pt x="100" y="10831"/>
                  </a:lnTo>
                  <a:cubicBezTo>
                    <a:pt x="100" y="10858"/>
                    <a:pt x="78" y="10881"/>
                    <a:pt x="50" y="10881"/>
                  </a:cubicBezTo>
                  <a:cubicBezTo>
                    <a:pt x="23" y="10881"/>
                    <a:pt x="0" y="10858"/>
                    <a:pt x="0" y="10831"/>
                  </a:cubicBezTo>
                  <a:lnTo>
                    <a:pt x="0" y="10831"/>
                  </a:lnTo>
                  <a:cubicBezTo>
                    <a:pt x="0" y="10803"/>
                    <a:pt x="23" y="10781"/>
                    <a:pt x="50" y="10781"/>
                  </a:cubicBezTo>
                  <a:cubicBezTo>
                    <a:pt x="78" y="10781"/>
                    <a:pt x="100" y="10803"/>
                    <a:pt x="100" y="10831"/>
                  </a:cubicBezTo>
                  <a:close/>
                  <a:moveTo>
                    <a:pt x="100" y="11031"/>
                  </a:moveTo>
                  <a:lnTo>
                    <a:pt x="100" y="11031"/>
                  </a:lnTo>
                  <a:cubicBezTo>
                    <a:pt x="100" y="11058"/>
                    <a:pt x="78" y="11081"/>
                    <a:pt x="50" y="11081"/>
                  </a:cubicBezTo>
                  <a:cubicBezTo>
                    <a:pt x="23" y="11081"/>
                    <a:pt x="0" y="11058"/>
                    <a:pt x="0" y="11031"/>
                  </a:cubicBezTo>
                  <a:lnTo>
                    <a:pt x="0" y="11031"/>
                  </a:lnTo>
                  <a:cubicBezTo>
                    <a:pt x="0" y="11003"/>
                    <a:pt x="23" y="10981"/>
                    <a:pt x="50" y="10981"/>
                  </a:cubicBezTo>
                  <a:cubicBezTo>
                    <a:pt x="78" y="10981"/>
                    <a:pt x="100" y="11003"/>
                    <a:pt x="100" y="11031"/>
                  </a:cubicBezTo>
                  <a:close/>
                  <a:moveTo>
                    <a:pt x="100" y="11231"/>
                  </a:moveTo>
                  <a:lnTo>
                    <a:pt x="100" y="11231"/>
                  </a:lnTo>
                  <a:cubicBezTo>
                    <a:pt x="100" y="11258"/>
                    <a:pt x="78" y="11281"/>
                    <a:pt x="50" y="11281"/>
                  </a:cubicBezTo>
                  <a:cubicBezTo>
                    <a:pt x="23" y="11281"/>
                    <a:pt x="0" y="11258"/>
                    <a:pt x="0" y="11231"/>
                  </a:cubicBezTo>
                  <a:lnTo>
                    <a:pt x="0" y="11231"/>
                  </a:lnTo>
                  <a:cubicBezTo>
                    <a:pt x="0" y="11203"/>
                    <a:pt x="23" y="11181"/>
                    <a:pt x="50" y="11181"/>
                  </a:cubicBezTo>
                  <a:cubicBezTo>
                    <a:pt x="78" y="11181"/>
                    <a:pt x="100" y="11203"/>
                    <a:pt x="100" y="11231"/>
                  </a:cubicBezTo>
                  <a:close/>
                  <a:moveTo>
                    <a:pt x="231" y="11200"/>
                  </a:moveTo>
                  <a:lnTo>
                    <a:pt x="232" y="11200"/>
                  </a:lnTo>
                  <a:cubicBezTo>
                    <a:pt x="259" y="11200"/>
                    <a:pt x="282" y="11222"/>
                    <a:pt x="282" y="11250"/>
                  </a:cubicBezTo>
                  <a:cubicBezTo>
                    <a:pt x="282" y="11277"/>
                    <a:pt x="259" y="11300"/>
                    <a:pt x="232" y="11300"/>
                  </a:cubicBezTo>
                  <a:lnTo>
                    <a:pt x="231" y="11300"/>
                  </a:lnTo>
                  <a:cubicBezTo>
                    <a:pt x="204" y="11300"/>
                    <a:pt x="181" y="11277"/>
                    <a:pt x="181" y="11250"/>
                  </a:cubicBezTo>
                  <a:cubicBezTo>
                    <a:pt x="181" y="11222"/>
                    <a:pt x="204" y="11200"/>
                    <a:pt x="231" y="11200"/>
                  </a:cubicBezTo>
                  <a:close/>
                  <a:moveTo>
                    <a:pt x="432" y="11200"/>
                  </a:moveTo>
                  <a:lnTo>
                    <a:pt x="432" y="11200"/>
                  </a:lnTo>
                  <a:cubicBezTo>
                    <a:pt x="459" y="11200"/>
                    <a:pt x="482" y="11222"/>
                    <a:pt x="482" y="11250"/>
                  </a:cubicBezTo>
                  <a:cubicBezTo>
                    <a:pt x="482" y="11277"/>
                    <a:pt x="459" y="11300"/>
                    <a:pt x="432" y="11300"/>
                  </a:cubicBezTo>
                  <a:lnTo>
                    <a:pt x="432" y="11300"/>
                  </a:lnTo>
                  <a:cubicBezTo>
                    <a:pt x="404" y="11300"/>
                    <a:pt x="382" y="11277"/>
                    <a:pt x="382" y="11250"/>
                  </a:cubicBezTo>
                  <a:cubicBezTo>
                    <a:pt x="382" y="11222"/>
                    <a:pt x="404" y="11200"/>
                    <a:pt x="432" y="11200"/>
                  </a:cubicBezTo>
                  <a:close/>
                  <a:moveTo>
                    <a:pt x="632" y="11200"/>
                  </a:moveTo>
                  <a:lnTo>
                    <a:pt x="632" y="11200"/>
                  </a:lnTo>
                  <a:cubicBezTo>
                    <a:pt x="659" y="11200"/>
                    <a:pt x="682" y="11222"/>
                    <a:pt x="682" y="11250"/>
                  </a:cubicBezTo>
                  <a:cubicBezTo>
                    <a:pt x="682" y="11277"/>
                    <a:pt x="659" y="11300"/>
                    <a:pt x="632" y="11300"/>
                  </a:cubicBezTo>
                  <a:lnTo>
                    <a:pt x="632" y="11300"/>
                  </a:lnTo>
                  <a:cubicBezTo>
                    <a:pt x="604" y="11300"/>
                    <a:pt x="582" y="11277"/>
                    <a:pt x="582" y="11250"/>
                  </a:cubicBezTo>
                  <a:cubicBezTo>
                    <a:pt x="582" y="11222"/>
                    <a:pt x="604" y="11200"/>
                    <a:pt x="632" y="11200"/>
                  </a:cubicBezTo>
                  <a:close/>
                  <a:moveTo>
                    <a:pt x="832" y="11200"/>
                  </a:moveTo>
                  <a:lnTo>
                    <a:pt x="832" y="11200"/>
                  </a:lnTo>
                  <a:cubicBezTo>
                    <a:pt x="859" y="11200"/>
                    <a:pt x="882" y="11222"/>
                    <a:pt x="882" y="11250"/>
                  </a:cubicBezTo>
                  <a:cubicBezTo>
                    <a:pt x="882" y="11277"/>
                    <a:pt x="859" y="11300"/>
                    <a:pt x="832" y="11300"/>
                  </a:cubicBezTo>
                  <a:lnTo>
                    <a:pt x="832" y="11300"/>
                  </a:lnTo>
                  <a:cubicBezTo>
                    <a:pt x="804" y="11300"/>
                    <a:pt x="782" y="11277"/>
                    <a:pt x="782" y="11250"/>
                  </a:cubicBezTo>
                  <a:cubicBezTo>
                    <a:pt x="782" y="11222"/>
                    <a:pt x="804" y="11200"/>
                    <a:pt x="832" y="11200"/>
                  </a:cubicBezTo>
                  <a:close/>
                  <a:moveTo>
                    <a:pt x="1032" y="11200"/>
                  </a:moveTo>
                  <a:lnTo>
                    <a:pt x="1032" y="11200"/>
                  </a:lnTo>
                  <a:cubicBezTo>
                    <a:pt x="1060" y="11200"/>
                    <a:pt x="1082" y="11222"/>
                    <a:pt x="1082" y="11250"/>
                  </a:cubicBezTo>
                  <a:cubicBezTo>
                    <a:pt x="1082" y="11277"/>
                    <a:pt x="1060" y="11300"/>
                    <a:pt x="1032" y="11300"/>
                  </a:cubicBezTo>
                  <a:lnTo>
                    <a:pt x="1032" y="11300"/>
                  </a:lnTo>
                  <a:cubicBezTo>
                    <a:pt x="1004" y="11300"/>
                    <a:pt x="982" y="11277"/>
                    <a:pt x="982" y="11250"/>
                  </a:cubicBezTo>
                  <a:cubicBezTo>
                    <a:pt x="982" y="11222"/>
                    <a:pt x="1004" y="11200"/>
                    <a:pt x="1032" y="11200"/>
                  </a:cubicBezTo>
                  <a:close/>
                  <a:moveTo>
                    <a:pt x="1232" y="11200"/>
                  </a:moveTo>
                  <a:lnTo>
                    <a:pt x="1232" y="11200"/>
                  </a:lnTo>
                  <a:cubicBezTo>
                    <a:pt x="1260" y="11200"/>
                    <a:pt x="1282" y="11222"/>
                    <a:pt x="1282" y="11250"/>
                  </a:cubicBezTo>
                  <a:cubicBezTo>
                    <a:pt x="1282" y="11277"/>
                    <a:pt x="1260" y="11300"/>
                    <a:pt x="1232" y="11300"/>
                  </a:cubicBezTo>
                  <a:lnTo>
                    <a:pt x="1232" y="11300"/>
                  </a:lnTo>
                  <a:cubicBezTo>
                    <a:pt x="1204" y="11300"/>
                    <a:pt x="1182" y="11277"/>
                    <a:pt x="1182" y="11250"/>
                  </a:cubicBezTo>
                  <a:cubicBezTo>
                    <a:pt x="1182" y="11222"/>
                    <a:pt x="1204" y="11200"/>
                    <a:pt x="1232" y="11200"/>
                  </a:cubicBezTo>
                  <a:close/>
                  <a:moveTo>
                    <a:pt x="1432" y="11200"/>
                  </a:moveTo>
                  <a:lnTo>
                    <a:pt x="1432" y="11200"/>
                  </a:lnTo>
                  <a:cubicBezTo>
                    <a:pt x="1460" y="11200"/>
                    <a:pt x="1482" y="11222"/>
                    <a:pt x="1482" y="11250"/>
                  </a:cubicBezTo>
                  <a:cubicBezTo>
                    <a:pt x="1482" y="11277"/>
                    <a:pt x="1460" y="11300"/>
                    <a:pt x="1432" y="11300"/>
                  </a:cubicBezTo>
                  <a:lnTo>
                    <a:pt x="1432" y="11300"/>
                  </a:lnTo>
                  <a:cubicBezTo>
                    <a:pt x="1404" y="11300"/>
                    <a:pt x="1382" y="11277"/>
                    <a:pt x="1382" y="11250"/>
                  </a:cubicBezTo>
                  <a:cubicBezTo>
                    <a:pt x="1382" y="11222"/>
                    <a:pt x="1404" y="11200"/>
                    <a:pt x="1432" y="11200"/>
                  </a:cubicBezTo>
                  <a:close/>
                  <a:moveTo>
                    <a:pt x="1632" y="11200"/>
                  </a:moveTo>
                  <a:lnTo>
                    <a:pt x="1632" y="11200"/>
                  </a:lnTo>
                  <a:cubicBezTo>
                    <a:pt x="1660" y="11200"/>
                    <a:pt x="1682" y="11222"/>
                    <a:pt x="1682" y="11250"/>
                  </a:cubicBezTo>
                  <a:cubicBezTo>
                    <a:pt x="1682" y="11277"/>
                    <a:pt x="1660" y="11300"/>
                    <a:pt x="1632" y="11300"/>
                  </a:cubicBezTo>
                  <a:lnTo>
                    <a:pt x="1632" y="11300"/>
                  </a:lnTo>
                  <a:cubicBezTo>
                    <a:pt x="1605" y="11300"/>
                    <a:pt x="1582" y="11277"/>
                    <a:pt x="1582" y="11250"/>
                  </a:cubicBezTo>
                  <a:cubicBezTo>
                    <a:pt x="1582" y="11222"/>
                    <a:pt x="1605" y="11200"/>
                    <a:pt x="1632" y="11200"/>
                  </a:cubicBezTo>
                  <a:close/>
                  <a:moveTo>
                    <a:pt x="1832" y="11200"/>
                  </a:moveTo>
                  <a:lnTo>
                    <a:pt x="1832" y="11200"/>
                  </a:lnTo>
                  <a:cubicBezTo>
                    <a:pt x="1860" y="11200"/>
                    <a:pt x="1882" y="11222"/>
                    <a:pt x="1882" y="11250"/>
                  </a:cubicBezTo>
                  <a:cubicBezTo>
                    <a:pt x="1882" y="11277"/>
                    <a:pt x="1860" y="11300"/>
                    <a:pt x="1832" y="11300"/>
                  </a:cubicBezTo>
                  <a:lnTo>
                    <a:pt x="1832" y="11300"/>
                  </a:lnTo>
                  <a:cubicBezTo>
                    <a:pt x="1805" y="11300"/>
                    <a:pt x="1782" y="11277"/>
                    <a:pt x="1782" y="11250"/>
                  </a:cubicBezTo>
                  <a:cubicBezTo>
                    <a:pt x="1782" y="11222"/>
                    <a:pt x="1805" y="11200"/>
                    <a:pt x="1832" y="11200"/>
                  </a:cubicBezTo>
                  <a:close/>
                  <a:moveTo>
                    <a:pt x="2032" y="11200"/>
                  </a:moveTo>
                  <a:lnTo>
                    <a:pt x="2032" y="11200"/>
                  </a:lnTo>
                  <a:cubicBezTo>
                    <a:pt x="2060" y="11200"/>
                    <a:pt x="2082" y="11222"/>
                    <a:pt x="2082" y="11250"/>
                  </a:cubicBezTo>
                  <a:cubicBezTo>
                    <a:pt x="2082" y="11277"/>
                    <a:pt x="2060" y="11300"/>
                    <a:pt x="2032" y="11300"/>
                  </a:cubicBezTo>
                  <a:lnTo>
                    <a:pt x="2032" y="11300"/>
                  </a:lnTo>
                  <a:cubicBezTo>
                    <a:pt x="2005" y="11300"/>
                    <a:pt x="1982" y="11277"/>
                    <a:pt x="1982" y="11250"/>
                  </a:cubicBezTo>
                  <a:cubicBezTo>
                    <a:pt x="1982" y="11222"/>
                    <a:pt x="2005" y="11200"/>
                    <a:pt x="2032" y="11200"/>
                  </a:cubicBezTo>
                  <a:close/>
                  <a:moveTo>
                    <a:pt x="2232" y="11200"/>
                  </a:moveTo>
                  <a:lnTo>
                    <a:pt x="2233" y="11200"/>
                  </a:lnTo>
                  <a:cubicBezTo>
                    <a:pt x="2260" y="11200"/>
                    <a:pt x="2283" y="11222"/>
                    <a:pt x="2283" y="11250"/>
                  </a:cubicBezTo>
                  <a:cubicBezTo>
                    <a:pt x="2283" y="11277"/>
                    <a:pt x="2260" y="11300"/>
                    <a:pt x="2233" y="11300"/>
                  </a:cubicBezTo>
                  <a:lnTo>
                    <a:pt x="2232" y="11300"/>
                  </a:lnTo>
                  <a:cubicBezTo>
                    <a:pt x="2205" y="11300"/>
                    <a:pt x="2182" y="11277"/>
                    <a:pt x="2182" y="11250"/>
                  </a:cubicBezTo>
                  <a:cubicBezTo>
                    <a:pt x="2182" y="11222"/>
                    <a:pt x="2205" y="11200"/>
                    <a:pt x="2232" y="11200"/>
                  </a:cubicBezTo>
                  <a:close/>
                  <a:moveTo>
                    <a:pt x="2433" y="11200"/>
                  </a:moveTo>
                  <a:lnTo>
                    <a:pt x="2433" y="11200"/>
                  </a:lnTo>
                  <a:cubicBezTo>
                    <a:pt x="2460" y="11200"/>
                    <a:pt x="2483" y="11222"/>
                    <a:pt x="2483" y="11250"/>
                  </a:cubicBezTo>
                  <a:cubicBezTo>
                    <a:pt x="2483" y="11277"/>
                    <a:pt x="2460" y="11300"/>
                    <a:pt x="2433" y="11300"/>
                  </a:cubicBezTo>
                  <a:lnTo>
                    <a:pt x="2433" y="11300"/>
                  </a:lnTo>
                  <a:cubicBezTo>
                    <a:pt x="2405" y="11300"/>
                    <a:pt x="2383" y="11277"/>
                    <a:pt x="2383" y="11250"/>
                  </a:cubicBezTo>
                  <a:cubicBezTo>
                    <a:pt x="2383" y="11222"/>
                    <a:pt x="2405" y="11200"/>
                    <a:pt x="2433" y="11200"/>
                  </a:cubicBezTo>
                  <a:close/>
                  <a:moveTo>
                    <a:pt x="2633" y="11200"/>
                  </a:moveTo>
                  <a:lnTo>
                    <a:pt x="2633" y="11200"/>
                  </a:lnTo>
                  <a:cubicBezTo>
                    <a:pt x="2660" y="11200"/>
                    <a:pt x="2683" y="11222"/>
                    <a:pt x="2683" y="11250"/>
                  </a:cubicBezTo>
                  <a:cubicBezTo>
                    <a:pt x="2683" y="11277"/>
                    <a:pt x="2660" y="11300"/>
                    <a:pt x="2633" y="11300"/>
                  </a:cubicBezTo>
                  <a:lnTo>
                    <a:pt x="2633" y="11300"/>
                  </a:lnTo>
                  <a:cubicBezTo>
                    <a:pt x="2605" y="11300"/>
                    <a:pt x="2583" y="11277"/>
                    <a:pt x="2583" y="11250"/>
                  </a:cubicBezTo>
                  <a:cubicBezTo>
                    <a:pt x="2583" y="11222"/>
                    <a:pt x="2605" y="11200"/>
                    <a:pt x="2633" y="11200"/>
                  </a:cubicBezTo>
                  <a:close/>
                  <a:moveTo>
                    <a:pt x="2833" y="11200"/>
                  </a:moveTo>
                  <a:lnTo>
                    <a:pt x="2833" y="11200"/>
                  </a:lnTo>
                  <a:cubicBezTo>
                    <a:pt x="2860" y="11200"/>
                    <a:pt x="2883" y="11222"/>
                    <a:pt x="2883" y="11250"/>
                  </a:cubicBezTo>
                  <a:cubicBezTo>
                    <a:pt x="2883" y="11277"/>
                    <a:pt x="2860" y="11300"/>
                    <a:pt x="2833" y="11300"/>
                  </a:cubicBezTo>
                  <a:lnTo>
                    <a:pt x="2833" y="11300"/>
                  </a:lnTo>
                  <a:cubicBezTo>
                    <a:pt x="2805" y="11300"/>
                    <a:pt x="2783" y="11277"/>
                    <a:pt x="2783" y="11250"/>
                  </a:cubicBezTo>
                  <a:cubicBezTo>
                    <a:pt x="2783" y="11222"/>
                    <a:pt x="2805" y="11200"/>
                    <a:pt x="2833" y="11200"/>
                  </a:cubicBezTo>
                  <a:close/>
                  <a:moveTo>
                    <a:pt x="3033" y="11200"/>
                  </a:moveTo>
                  <a:lnTo>
                    <a:pt x="3033" y="11200"/>
                  </a:lnTo>
                  <a:cubicBezTo>
                    <a:pt x="3061" y="11200"/>
                    <a:pt x="3083" y="11222"/>
                    <a:pt x="3083" y="11250"/>
                  </a:cubicBezTo>
                  <a:cubicBezTo>
                    <a:pt x="3083" y="11277"/>
                    <a:pt x="3061" y="11300"/>
                    <a:pt x="3033" y="11300"/>
                  </a:cubicBezTo>
                  <a:lnTo>
                    <a:pt x="3033" y="11300"/>
                  </a:lnTo>
                  <a:cubicBezTo>
                    <a:pt x="3005" y="11300"/>
                    <a:pt x="2983" y="11277"/>
                    <a:pt x="2983" y="11250"/>
                  </a:cubicBezTo>
                  <a:cubicBezTo>
                    <a:pt x="2983" y="11222"/>
                    <a:pt x="3005" y="11200"/>
                    <a:pt x="3033" y="11200"/>
                  </a:cubicBezTo>
                  <a:close/>
                  <a:moveTo>
                    <a:pt x="3233" y="11200"/>
                  </a:moveTo>
                  <a:lnTo>
                    <a:pt x="3233" y="11200"/>
                  </a:lnTo>
                  <a:cubicBezTo>
                    <a:pt x="3261" y="11200"/>
                    <a:pt x="3283" y="11222"/>
                    <a:pt x="3283" y="11250"/>
                  </a:cubicBezTo>
                  <a:cubicBezTo>
                    <a:pt x="3283" y="11277"/>
                    <a:pt x="3261" y="11300"/>
                    <a:pt x="3233" y="11300"/>
                  </a:cubicBezTo>
                  <a:lnTo>
                    <a:pt x="3233" y="11300"/>
                  </a:lnTo>
                  <a:cubicBezTo>
                    <a:pt x="3205" y="11300"/>
                    <a:pt x="3183" y="11277"/>
                    <a:pt x="3183" y="11250"/>
                  </a:cubicBezTo>
                  <a:cubicBezTo>
                    <a:pt x="3183" y="11222"/>
                    <a:pt x="3205" y="11200"/>
                    <a:pt x="3233" y="11200"/>
                  </a:cubicBezTo>
                  <a:close/>
                  <a:moveTo>
                    <a:pt x="3433" y="11200"/>
                  </a:moveTo>
                  <a:lnTo>
                    <a:pt x="3433" y="11200"/>
                  </a:lnTo>
                  <a:cubicBezTo>
                    <a:pt x="3461" y="11200"/>
                    <a:pt x="3483" y="11222"/>
                    <a:pt x="3483" y="11250"/>
                  </a:cubicBezTo>
                  <a:cubicBezTo>
                    <a:pt x="3483" y="11277"/>
                    <a:pt x="3461" y="11300"/>
                    <a:pt x="3433" y="11300"/>
                  </a:cubicBezTo>
                  <a:lnTo>
                    <a:pt x="3433" y="11300"/>
                  </a:lnTo>
                  <a:cubicBezTo>
                    <a:pt x="3405" y="11300"/>
                    <a:pt x="3383" y="11277"/>
                    <a:pt x="3383" y="11250"/>
                  </a:cubicBezTo>
                  <a:cubicBezTo>
                    <a:pt x="3383" y="11222"/>
                    <a:pt x="3405" y="11200"/>
                    <a:pt x="3433" y="11200"/>
                  </a:cubicBezTo>
                  <a:close/>
                  <a:moveTo>
                    <a:pt x="3633" y="11200"/>
                  </a:moveTo>
                  <a:lnTo>
                    <a:pt x="3633" y="11200"/>
                  </a:lnTo>
                  <a:cubicBezTo>
                    <a:pt x="3661" y="11200"/>
                    <a:pt x="3683" y="11222"/>
                    <a:pt x="3683" y="11250"/>
                  </a:cubicBezTo>
                  <a:cubicBezTo>
                    <a:pt x="3683" y="11277"/>
                    <a:pt x="3661" y="11300"/>
                    <a:pt x="3633" y="11300"/>
                  </a:cubicBezTo>
                  <a:lnTo>
                    <a:pt x="3633" y="11300"/>
                  </a:lnTo>
                  <a:cubicBezTo>
                    <a:pt x="3606" y="11300"/>
                    <a:pt x="3583" y="11277"/>
                    <a:pt x="3583" y="11250"/>
                  </a:cubicBezTo>
                  <a:cubicBezTo>
                    <a:pt x="3583" y="11222"/>
                    <a:pt x="3606" y="11200"/>
                    <a:pt x="3633" y="11200"/>
                  </a:cubicBezTo>
                  <a:close/>
                  <a:moveTo>
                    <a:pt x="3833" y="11200"/>
                  </a:moveTo>
                  <a:lnTo>
                    <a:pt x="3833" y="11200"/>
                  </a:lnTo>
                  <a:cubicBezTo>
                    <a:pt x="3861" y="11200"/>
                    <a:pt x="3883" y="11222"/>
                    <a:pt x="3883" y="11250"/>
                  </a:cubicBezTo>
                  <a:cubicBezTo>
                    <a:pt x="3883" y="11277"/>
                    <a:pt x="3861" y="11300"/>
                    <a:pt x="3833" y="11300"/>
                  </a:cubicBezTo>
                  <a:lnTo>
                    <a:pt x="3833" y="11300"/>
                  </a:lnTo>
                  <a:cubicBezTo>
                    <a:pt x="3806" y="11300"/>
                    <a:pt x="3783" y="11277"/>
                    <a:pt x="3783" y="11250"/>
                  </a:cubicBezTo>
                  <a:cubicBezTo>
                    <a:pt x="3783" y="11222"/>
                    <a:pt x="3806" y="11200"/>
                    <a:pt x="3833" y="11200"/>
                  </a:cubicBezTo>
                  <a:close/>
                  <a:moveTo>
                    <a:pt x="4033" y="11200"/>
                  </a:moveTo>
                  <a:lnTo>
                    <a:pt x="4033" y="11200"/>
                  </a:lnTo>
                  <a:cubicBezTo>
                    <a:pt x="4061" y="11200"/>
                    <a:pt x="4083" y="11222"/>
                    <a:pt x="4083" y="11250"/>
                  </a:cubicBezTo>
                  <a:cubicBezTo>
                    <a:pt x="4083" y="11277"/>
                    <a:pt x="4061" y="11300"/>
                    <a:pt x="4033" y="11300"/>
                  </a:cubicBezTo>
                  <a:lnTo>
                    <a:pt x="4033" y="11300"/>
                  </a:lnTo>
                  <a:cubicBezTo>
                    <a:pt x="4006" y="11300"/>
                    <a:pt x="3983" y="11277"/>
                    <a:pt x="3983" y="11250"/>
                  </a:cubicBezTo>
                  <a:cubicBezTo>
                    <a:pt x="3983" y="11222"/>
                    <a:pt x="4006" y="11200"/>
                    <a:pt x="4033" y="11200"/>
                  </a:cubicBezTo>
                  <a:close/>
                  <a:moveTo>
                    <a:pt x="4233" y="11200"/>
                  </a:moveTo>
                  <a:lnTo>
                    <a:pt x="4234" y="11200"/>
                  </a:lnTo>
                  <a:cubicBezTo>
                    <a:pt x="4261" y="11200"/>
                    <a:pt x="4284" y="11222"/>
                    <a:pt x="4284" y="11250"/>
                  </a:cubicBezTo>
                  <a:cubicBezTo>
                    <a:pt x="4284" y="11277"/>
                    <a:pt x="4261" y="11300"/>
                    <a:pt x="4234" y="11300"/>
                  </a:cubicBezTo>
                  <a:lnTo>
                    <a:pt x="4233" y="11300"/>
                  </a:lnTo>
                  <a:cubicBezTo>
                    <a:pt x="4206" y="11300"/>
                    <a:pt x="4183" y="11277"/>
                    <a:pt x="4183" y="11250"/>
                  </a:cubicBezTo>
                  <a:cubicBezTo>
                    <a:pt x="4183" y="11222"/>
                    <a:pt x="4206" y="11200"/>
                    <a:pt x="4233" y="11200"/>
                  </a:cubicBezTo>
                  <a:close/>
                  <a:moveTo>
                    <a:pt x="4434" y="11200"/>
                  </a:moveTo>
                  <a:lnTo>
                    <a:pt x="4434" y="11200"/>
                  </a:lnTo>
                  <a:cubicBezTo>
                    <a:pt x="4461" y="11200"/>
                    <a:pt x="4484" y="11222"/>
                    <a:pt x="4484" y="11250"/>
                  </a:cubicBezTo>
                  <a:cubicBezTo>
                    <a:pt x="4484" y="11277"/>
                    <a:pt x="4461" y="11300"/>
                    <a:pt x="4434" y="11300"/>
                  </a:cubicBezTo>
                  <a:lnTo>
                    <a:pt x="4434" y="11300"/>
                  </a:lnTo>
                  <a:cubicBezTo>
                    <a:pt x="4406" y="11300"/>
                    <a:pt x="4384" y="11277"/>
                    <a:pt x="4384" y="11250"/>
                  </a:cubicBezTo>
                  <a:cubicBezTo>
                    <a:pt x="4384" y="11222"/>
                    <a:pt x="4406" y="11200"/>
                    <a:pt x="4434" y="11200"/>
                  </a:cubicBezTo>
                  <a:close/>
                  <a:moveTo>
                    <a:pt x="4634" y="11200"/>
                  </a:moveTo>
                  <a:lnTo>
                    <a:pt x="4634" y="11200"/>
                  </a:lnTo>
                  <a:cubicBezTo>
                    <a:pt x="4661" y="11200"/>
                    <a:pt x="4684" y="11222"/>
                    <a:pt x="4684" y="11250"/>
                  </a:cubicBezTo>
                  <a:cubicBezTo>
                    <a:pt x="4684" y="11277"/>
                    <a:pt x="4661" y="11300"/>
                    <a:pt x="4634" y="11300"/>
                  </a:cubicBezTo>
                  <a:lnTo>
                    <a:pt x="4634" y="11300"/>
                  </a:lnTo>
                  <a:cubicBezTo>
                    <a:pt x="4606" y="11300"/>
                    <a:pt x="4584" y="11277"/>
                    <a:pt x="4584" y="11250"/>
                  </a:cubicBezTo>
                  <a:cubicBezTo>
                    <a:pt x="4584" y="11222"/>
                    <a:pt x="4606" y="11200"/>
                    <a:pt x="4634" y="11200"/>
                  </a:cubicBezTo>
                  <a:close/>
                  <a:moveTo>
                    <a:pt x="4834" y="11200"/>
                  </a:moveTo>
                  <a:lnTo>
                    <a:pt x="4834" y="11200"/>
                  </a:lnTo>
                  <a:cubicBezTo>
                    <a:pt x="4861" y="11200"/>
                    <a:pt x="4884" y="11222"/>
                    <a:pt x="4884" y="11250"/>
                  </a:cubicBezTo>
                  <a:cubicBezTo>
                    <a:pt x="4884" y="11277"/>
                    <a:pt x="4861" y="11300"/>
                    <a:pt x="4834" y="11300"/>
                  </a:cubicBezTo>
                  <a:lnTo>
                    <a:pt x="4834" y="11300"/>
                  </a:lnTo>
                  <a:cubicBezTo>
                    <a:pt x="4806" y="11300"/>
                    <a:pt x="4784" y="11277"/>
                    <a:pt x="4784" y="11250"/>
                  </a:cubicBezTo>
                  <a:cubicBezTo>
                    <a:pt x="4784" y="11222"/>
                    <a:pt x="4806" y="11200"/>
                    <a:pt x="4834" y="11200"/>
                  </a:cubicBezTo>
                  <a:close/>
                  <a:moveTo>
                    <a:pt x="5034" y="11200"/>
                  </a:moveTo>
                  <a:lnTo>
                    <a:pt x="5034" y="11200"/>
                  </a:lnTo>
                  <a:cubicBezTo>
                    <a:pt x="5062" y="11200"/>
                    <a:pt x="5084" y="11222"/>
                    <a:pt x="5084" y="11250"/>
                  </a:cubicBezTo>
                  <a:cubicBezTo>
                    <a:pt x="5084" y="11277"/>
                    <a:pt x="5062" y="11300"/>
                    <a:pt x="5034" y="11300"/>
                  </a:cubicBezTo>
                  <a:lnTo>
                    <a:pt x="5034" y="11300"/>
                  </a:lnTo>
                  <a:cubicBezTo>
                    <a:pt x="5006" y="11300"/>
                    <a:pt x="4984" y="11277"/>
                    <a:pt x="4984" y="11250"/>
                  </a:cubicBezTo>
                  <a:cubicBezTo>
                    <a:pt x="4984" y="11222"/>
                    <a:pt x="5006" y="11200"/>
                    <a:pt x="5034" y="11200"/>
                  </a:cubicBezTo>
                  <a:close/>
                  <a:moveTo>
                    <a:pt x="5234" y="11200"/>
                  </a:moveTo>
                  <a:lnTo>
                    <a:pt x="5234" y="11200"/>
                  </a:lnTo>
                  <a:cubicBezTo>
                    <a:pt x="5262" y="11200"/>
                    <a:pt x="5284" y="11222"/>
                    <a:pt x="5284" y="11250"/>
                  </a:cubicBezTo>
                  <a:cubicBezTo>
                    <a:pt x="5284" y="11277"/>
                    <a:pt x="5262" y="11300"/>
                    <a:pt x="5234" y="11300"/>
                  </a:cubicBezTo>
                  <a:lnTo>
                    <a:pt x="5234" y="11300"/>
                  </a:lnTo>
                  <a:cubicBezTo>
                    <a:pt x="5206" y="11300"/>
                    <a:pt x="5184" y="11277"/>
                    <a:pt x="5184" y="11250"/>
                  </a:cubicBezTo>
                  <a:cubicBezTo>
                    <a:pt x="5184" y="11222"/>
                    <a:pt x="5206" y="11200"/>
                    <a:pt x="5234" y="11200"/>
                  </a:cubicBezTo>
                  <a:close/>
                  <a:moveTo>
                    <a:pt x="5434" y="11200"/>
                  </a:moveTo>
                  <a:lnTo>
                    <a:pt x="5434" y="11200"/>
                  </a:lnTo>
                  <a:cubicBezTo>
                    <a:pt x="5462" y="11200"/>
                    <a:pt x="5484" y="11222"/>
                    <a:pt x="5484" y="11250"/>
                  </a:cubicBezTo>
                  <a:cubicBezTo>
                    <a:pt x="5484" y="11277"/>
                    <a:pt x="5462" y="11300"/>
                    <a:pt x="5434" y="11300"/>
                  </a:cubicBezTo>
                  <a:lnTo>
                    <a:pt x="5434" y="11300"/>
                  </a:lnTo>
                  <a:cubicBezTo>
                    <a:pt x="5406" y="11300"/>
                    <a:pt x="5384" y="11277"/>
                    <a:pt x="5384" y="11250"/>
                  </a:cubicBezTo>
                  <a:cubicBezTo>
                    <a:pt x="5384" y="11222"/>
                    <a:pt x="5406" y="11200"/>
                    <a:pt x="5434" y="11200"/>
                  </a:cubicBezTo>
                  <a:close/>
                  <a:moveTo>
                    <a:pt x="5634" y="11200"/>
                  </a:moveTo>
                  <a:lnTo>
                    <a:pt x="5634" y="11200"/>
                  </a:lnTo>
                  <a:cubicBezTo>
                    <a:pt x="5662" y="11200"/>
                    <a:pt x="5684" y="11222"/>
                    <a:pt x="5684" y="11250"/>
                  </a:cubicBezTo>
                  <a:cubicBezTo>
                    <a:pt x="5684" y="11277"/>
                    <a:pt x="5662" y="11300"/>
                    <a:pt x="5634" y="11300"/>
                  </a:cubicBezTo>
                  <a:lnTo>
                    <a:pt x="5634" y="11300"/>
                  </a:lnTo>
                  <a:cubicBezTo>
                    <a:pt x="5607" y="11300"/>
                    <a:pt x="5584" y="11277"/>
                    <a:pt x="5584" y="11250"/>
                  </a:cubicBezTo>
                  <a:cubicBezTo>
                    <a:pt x="5584" y="11222"/>
                    <a:pt x="5607" y="11200"/>
                    <a:pt x="5634" y="11200"/>
                  </a:cubicBezTo>
                  <a:close/>
                  <a:moveTo>
                    <a:pt x="5834" y="11200"/>
                  </a:moveTo>
                  <a:lnTo>
                    <a:pt x="5834" y="11200"/>
                  </a:lnTo>
                  <a:cubicBezTo>
                    <a:pt x="5862" y="11200"/>
                    <a:pt x="5884" y="11222"/>
                    <a:pt x="5884" y="11250"/>
                  </a:cubicBezTo>
                  <a:cubicBezTo>
                    <a:pt x="5884" y="11277"/>
                    <a:pt x="5862" y="11300"/>
                    <a:pt x="5834" y="11300"/>
                  </a:cubicBezTo>
                  <a:lnTo>
                    <a:pt x="5834" y="11300"/>
                  </a:lnTo>
                  <a:cubicBezTo>
                    <a:pt x="5807" y="11300"/>
                    <a:pt x="5784" y="11277"/>
                    <a:pt x="5784" y="11250"/>
                  </a:cubicBezTo>
                  <a:cubicBezTo>
                    <a:pt x="5784" y="11222"/>
                    <a:pt x="5807" y="11200"/>
                    <a:pt x="5834" y="11200"/>
                  </a:cubicBezTo>
                  <a:close/>
                  <a:moveTo>
                    <a:pt x="6034" y="11200"/>
                  </a:moveTo>
                  <a:lnTo>
                    <a:pt x="6034" y="11200"/>
                  </a:lnTo>
                  <a:cubicBezTo>
                    <a:pt x="6062" y="11200"/>
                    <a:pt x="6084" y="11222"/>
                    <a:pt x="6084" y="11250"/>
                  </a:cubicBezTo>
                  <a:cubicBezTo>
                    <a:pt x="6084" y="11277"/>
                    <a:pt x="6062" y="11300"/>
                    <a:pt x="6034" y="11300"/>
                  </a:cubicBezTo>
                  <a:lnTo>
                    <a:pt x="6034" y="11300"/>
                  </a:lnTo>
                  <a:cubicBezTo>
                    <a:pt x="6007" y="11300"/>
                    <a:pt x="5984" y="11277"/>
                    <a:pt x="5984" y="11250"/>
                  </a:cubicBezTo>
                  <a:cubicBezTo>
                    <a:pt x="5984" y="11222"/>
                    <a:pt x="6007" y="11200"/>
                    <a:pt x="6034" y="11200"/>
                  </a:cubicBezTo>
                  <a:close/>
                  <a:moveTo>
                    <a:pt x="6234" y="11200"/>
                  </a:moveTo>
                  <a:lnTo>
                    <a:pt x="6235" y="11200"/>
                  </a:lnTo>
                  <a:cubicBezTo>
                    <a:pt x="6262" y="11200"/>
                    <a:pt x="6285" y="11222"/>
                    <a:pt x="6285" y="11250"/>
                  </a:cubicBezTo>
                  <a:cubicBezTo>
                    <a:pt x="6285" y="11277"/>
                    <a:pt x="6262" y="11300"/>
                    <a:pt x="6235" y="11300"/>
                  </a:cubicBezTo>
                  <a:lnTo>
                    <a:pt x="6234" y="11300"/>
                  </a:lnTo>
                  <a:cubicBezTo>
                    <a:pt x="6207" y="11300"/>
                    <a:pt x="6184" y="11277"/>
                    <a:pt x="6184" y="11250"/>
                  </a:cubicBezTo>
                  <a:cubicBezTo>
                    <a:pt x="6184" y="11222"/>
                    <a:pt x="6207" y="11200"/>
                    <a:pt x="6234" y="11200"/>
                  </a:cubicBezTo>
                  <a:close/>
                  <a:moveTo>
                    <a:pt x="6435" y="11200"/>
                  </a:moveTo>
                  <a:lnTo>
                    <a:pt x="6435" y="11200"/>
                  </a:lnTo>
                  <a:cubicBezTo>
                    <a:pt x="6462" y="11200"/>
                    <a:pt x="6485" y="11222"/>
                    <a:pt x="6485" y="11250"/>
                  </a:cubicBezTo>
                  <a:cubicBezTo>
                    <a:pt x="6485" y="11277"/>
                    <a:pt x="6462" y="11300"/>
                    <a:pt x="6435" y="11300"/>
                  </a:cubicBezTo>
                  <a:lnTo>
                    <a:pt x="6435" y="11300"/>
                  </a:lnTo>
                  <a:cubicBezTo>
                    <a:pt x="6407" y="11300"/>
                    <a:pt x="6385" y="11277"/>
                    <a:pt x="6385" y="11250"/>
                  </a:cubicBezTo>
                  <a:cubicBezTo>
                    <a:pt x="6385" y="11222"/>
                    <a:pt x="6407" y="11200"/>
                    <a:pt x="6435" y="11200"/>
                  </a:cubicBezTo>
                  <a:close/>
                  <a:moveTo>
                    <a:pt x="6635" y="11200"/>
                  </a:moveTo>
                  <a:lnTo>
                    <a:pt x="6635" y="11200"/>
                  </a:lnTo>
                  <a:cubicBezTo>
                    <a:pt x="6662" y="11200"/>
                    <a:pt x="6685" y="11222"/>
                    <a:pt x="6685" y="11250"/>
                  </a:cubicBezTo>
                  <a:cubicBezTo>
                    <a:pt x="6685" y="11277"/>
                    <a:pt x="6662" y="11300"/>
                    <a:pt x="6635" y="11300"/>
                  </a:cubicBezTo>
                  <a:lnTo>
                    <a:pt x="6635" y="11300"/>
                  </a:lnTo>
                  <a:cubicBezTo>
                    <a:pt x="6607" y="11300"/>
                    <a:pt x="6585" y="11277"/>
                    <a:pt x="6585" y="11250"/>
                  </a:cubicBezTo>
                  <a:cubicBezTo>
                    <a:pt x="6585" y="11222"/>
                    <a:pt x="6607" y="11200"/>
                    <a:pt x="6635" y="11200"/>
                  </a:cubicBezTo>
                  <a:close/>
                  <a:moveTo>
                    <a:pt x="6835" y="11200"/>
                  </a:moveTo>
                  <a:lnTo>
                    <a:pt x="6835" y="11200"/>
                  </a:lnTo>
                  <a:cubicBezTo>
                    <a:pt x="6862" y="11200"/>
                    <a:pt x="6885" y="11222"/>
                    <a:pt x="6885" y="11250"/>
                  </a:cubicBezTo>
                  <a:cubicBezTo>
                    <a:pt x="6885" y="11277"/>
                    <a:pt x="6862" y="11300"/>
                    <a:pt x="6835" y="11300"/>
                  </a:cubicBezTo>
                  <a:lnTo>
                    <a:pt x="6835" y="11300"/>
                  </a:lnTo>
                  <a:cubicBezTo>
                    <a:pt x="6807" y="11300"/>
                    <a:pt x="6785" y="11277"/>
                    <a:pt x="6785" y="11250"/>
                  </a:cubicBezTo>
                  <a:cubicBezTo>
                    <a:pt x="6785" y="11222"/>
                    <a:pt x="6807" y="11200"/>
                    <a:pt x="6835" y="11200"/>
                  </a:cubicBezTo>
                  <a:close/>
                  <a:moveTo>
                    <a:pt x="7035" y="11200"/>
                  </a:moveTo>
                  <a:lnTo>
                    <a:pt x="7035" y="11200"/>
                  </a:lnTo>
                  <a:cubicBezTo>
                    <a:pt x="7063" y="11200"/>
                    <a:pt x="7085" y="11222"/>
                    <a:pt x="7085" y="11250"/>
                  </a:cubicBezTo>
                  <a:cubicBezTo>
                    <a:pt x="7085" y="11277"/>
                    <a:pt x="7063" y="11300"/>
                    <a:pt x="7035" y="11300"/>
                  </a:cubicBezTo>
                  <a:lnTo>
                    <a:pt x="7035" y="11300"/>
                  </a:lnTo>
                  <a:cubicBezTo>
                    <a:pt x="7007" y="11300"/>
                    <a:pt x="6985" y="11277"/>
                    <a:pt x="6985" y="11250"/>
                  </a:cubicBezTo>
                  <a:cubicBezTo>
                    <a:pt x="6985" y="11222"/>
                    <a:pt x="7007" y="11200"/>
                    <a:pt x="7035" y="11200"/>
                  </a:cubicBezTo>
                  <a:close/>
                  <a:moveTo>
                    <a:pt x="7235" y="11200"/>
                  </a:moveTo>
                  <a:lnTo>
                    <a:pt x="7235" y="11200"/>
                  </a:lnTo>
                  <a:cubicBezTo>
                    <a:pt x="7263" y="11200"/>
                    <a:pt x="7285" y="11222"/>
                    <a:pt x="7285" y="11250"/>
                  </a:cubicBezTo>
                  <a:cubicBezTo>
                    <a:pt x="7285" y="11277"/>
                    <a:pt x="7263" y="11300"/>
                    <a:pt x="7235" y="11300"/>
                  </a:cubicBezTo>
                  <a:lnTo>
                    <a:pt x="7235" y="11300"/>
                  </a:lnTo>
                  <a:cubicBezTo>
                    <a:pt x="7207" y="11300"/>
                    <a:pt x="7185" y="11277"/>
                    <a:pt x="7185" y="11250"/>
                  </a:cubicBezTo>
                  <a:cubicBezTo>
                    <a:pt x="7185" y="11222"/>
                    <a:pt x="7207" y="11200"/>
                    <a:pt x="7235" y="11200"/>
                  </a:cubicBezTo>
                  <a:close/>
                  <a:moveTo>
                    <a:pt x="7435" y="11200"/>
                  </a:moveTo>
                  <a:lnTo>
                    <a:pt x="7435" y="11200"/>
                  </a:lnTo>
                  <a:cubicBezTo>
                    <a:pt x="7463" y="11200"/>
                    <a:pt x="7485" y="11222"/>
                    <a:pt x="7485" y="11250"/>
                  </a:cubicBezTo>
                  <a:cubicBezTo>
                    <a:pt x="7485" y="11277"/>
                    <a:pt x="7463" y="11300"/>
                    <a:pt x="7435" y="11300"/>
                  </a:cubicBezTo>
                  <a:lnTo>
                    <a:pt x="7435" y="11300"/>
                  </a:lnTo>
                  <a:cubicBezTo>
                    <a:pt x="7407" y="11300"/>
                    <a:pt x="7385" y="11277"/>
                    <a:pt x="7385" y="11250"/>
                  </a:cubicBezTo>
                  <a:cubicBezTo>
                    <a:pt x="7385" y="11222"/>
                    <a:pt x="7407" y="11200"/>
                    <a:pt x="7435" y="11200"/>
                  </a:cubicBezTo>
                  <a:close/>
                  <a:moveTo>
                    <a:pt x="7635" y="11200"/>
                  </a:moveTo>
                  <a:lnTo>
                    <a:pt x="7635" y="11200"/>
                  </a:lnTo>
                  <a:cubicBezTo>
                    <a:pt x="7663" y="11200"/>
                    <a:pt x="7685" y="11222"/>
                    <a:pt x="7685" y="11250"/>
                  </a:cubicBezTo>
                  <a:cubicBezTo>
                    <a:pt x="7685" y="11277"/>
                    <a:pt x="7663" y="11300"/>
                    <a:pt x="7635" y="11300"/>
                  </a:cubicBezTo>
                  <a:lnTo>
                    <a:pt x="7635" y="11300"/>
                  </a:lnTo>
                  <a:cubicBezTo>
                    <a:pt x="7608" y="11300"/>
                    <a:pt x="7585" y="11277"/>
                    <a:pt x="7585" y="11250"/>
                  </a:cubicBezTo>
                  <a:cubicBezTo>
                    <a:pt x="7585" y="11222"/>
                    <a:pt x="7608" y="11200"/>
                    <a:pt x="7635" y="11200"/>
                  </a:cubicBezTo>
                  <a:close/>
                  <a:moveTo>
                    <a:pt x="7835" y="11200"/>
                  </a:moveTo>
                  <a:lnTo>
                    <a:pt x="7835" y="11200"/>
                  </a:lnTo>
                  <a:cubicBezTo>
                    <a:pt x="7863" y="11200"/>
                    <a:pt x="7885" y="11222"/>
                    <a:pt x="7885" y="11250"/>
                  </a:cubicBezTo>
                  <a:cubicBezTo>
                    <a:pt x="7885" y="11277"/>
                    <a:pt x="7863" y="11300"/>
                    <a:pt x="7835" y="11300"/>
                  </a:cubicBezTo>
                  <a:lnTo>
                    <a:pt x="7835" y="11300"/>
                  </a:lnTo>
                  <a:cubicBezTo>
                    <a:pt x="7808" y="11300"/>
                    <a:pt x="7785" y="11277"/>
                    <a:pt x="7785" y="11250"/>
                  </a:cubicBezTo>
                  <a:cubicBezTo>
                    <a:pt x="7785" y="11222"/>
                    <a:pt x="7808" y="11200"/>
                    <a:pt x="7835" y="11200"/>
                  </a:cubicBezTo>
                  <a:close/>
                  <a:moveTo>
                    <a:pt x="8035" y="11200"/>
                  </a:moveTo>
                  <a:lnTo>
                    <a:pt x="8035" y="11200"/>
                  </a:lnTo>
                  <a:cubicBezTo>
                    <a:pt x="8063" y="11200"/>
                    <a:pt x="8085" y="11222"/>
                    <a:pt x="8085" y="11250"/>
                  </a:cubicBezTo>
                  <a:cubicBezTo>
                    <a:pt x="8085" y="11277"/>
                    <a:pt x="8063" y="11300"/>
                    <a:pt x="8035" y="11300"/>
                  </a:cubicBezTo>
                  <a:lnTo>
                    <a:pt x="8035" y="11300"/>
                  </a:lnTo>
                  <a:cubicBezTo>
                    <a:pt x="8008" y="11300"/>
                    <a:pt x="7985" y="11277"/>
                    <a:pt x="7985" y="11250"/>
                  </a:cubicBezTo>
                  <a:cubicBezTo>
                    <a:pt x="7985" y="11222"/>
                    <a:pt x="8008" y="11200"/>
                    <a:pt x="8035" y="11200"/>
                  </a:cubicBezTo>
                  <a:close/>
                  <a:moveTo>
                    <a:pt x="8235" y="11200"/>
                  </a:moveTo>
                  <a:lnTo>
                    <a:pt x="8236" y="11200"/>
                  </a:lnTo>
                  <a:cubicBezTo>
                    <a:pt x="8263" y="11200"/>
                    <a:pt x="8286" y="11222"/>
                    <a:pt x="8286" y="11250"/>
                  </a:cubicBezTo>
                  <a:cubicBezTo>
                    <a:pt x="8286" y="11277"/>
                    <a:pt x="8263" y="11300"/>
                    <a:pt x="8236" y="11300"/>
                  </a:cubicBezTo>
                  <a:lnTo>
                    <a:pt x="8235" y="11300"/>
                  </a:lnTo>
                  <a:cubicBezTo>
                    <a:pt x="8208" y="11300"/>
                    <a:pt x="8185" y="11277"/>
                    <a:pt x="8185" y="11250"/>
                  </a:cubicBezTo>
                  <a:cubicBezTo>
                    <a:pt x="8185" y="11222"/>
                    <a:pt x="8208" y="11200"/>
                    <a:pt x="8235" y="11200"/>
                  </a:cubicBezTo>
                  <a:close/>
                  <a:moveTo>
                    <a:pt x="8436" y="11200"/>
                  </a:moveTo>
                  <a:lnTo>
                    <a:pt x="8436" y="11200"/>
                  </a:lnTo>
                  <a:cubicBezTo>
                    <a:pt x="8463" y="11200"/>
                    <a:pt x="8486" y="11222"/>
                    <a:pt x="8486" y="11250"/>
                  </a:cubicBezTo>
                  <a:cubicBezTo>
                    <a:pt x="8486" y="11277"/>
                    <a:pt x="8463" y="11300"/>
                    <a:pt x="8436" y="11300"/>
                  </a:cubicBezTo>
                  <a:lnTo>
                    <a:pt x="8436" y="11300"/>
                  </a:lnTo>
                  <a:cubicBezTo>
                    <a:pt x="8408" y="11300"/>
                    <a:pt x="8386" y="11277"/>
                    <a:pt x="8386" y="11250"/>
                  </a:cubicBezTo>
                  <a:cubicBezTo>
                    <a:pt x="8386" y="11222"/>
                    <a:pt x="8408" y="11200"/>
                    <a:pt x="8436" y="11200"/>
                  </a:cubicBezTo>
                  <a:close/>
                  <a:moveTo>
                    <a:pt x="8636" y="11200"/>
                  </a:moveTo>
                  <a:lnTo>
                    <a:pt x="8636" y="11200"/>
                  </a:lnTo>
                  <a:cubicBezTo>
                    <a:pt x="8663" y="11200"/>
                    <a:pt x="8686" y="11222"/>
                    <a:pt x="8686" y="11250"/>
                  </a:cubicBezTo>
                  <a:cubicBezTo>
                    <a:pt x="8686" y="11277"/>
                    <a:pt x="8663" y="11300"/>
                    <a:pt x="8636" y="11300"/>
                  </a:cubicBezTo>
                  <a:lnTo>
                    <a:pt x="8636" y="11300"/>
                  </a:lnTo>
                  <a:cubicBezTo>
                    <a:pt x="8608" y="11300"/>
                    <a:pt x="8586" y="11277"/>
                    <a:pt x="8586" y="11250"/>
                  </a:cubicBezTo>
                  <a:cubicBezTo>
                    <a:pt x="8586" y="11222"/>
                    <a:pt x="8608" y="11200"/>
                    <a:pt x="8636" y="11200"/>
                  </a:cubicBezTo>
                  <a:close/>
                  <a:moveTo>
                    <a:pt x="8836" y="11200"/>
                  </a:moveTo>
                  <a:lnTo>
                    <a:pt x="8836" y="11200"/>
                  </a:lnTo>
                  <a:cubicBezTo>
                    <a:pt x="8863" y="11200"/>
                    <a:pt x="8886" y="11222"/>
                    <a:pt x="8886" y="11250"/>
                  </a:cubicBezTo>
                  <a:cubicBezTo>
                    <a:pt x="8886" y="11277"/>
                    <a:pt x="8863" y="11300"/>
                    <a:pt x="8836" y="11300"/>
                  </a:cubicBezTo>
                  <a:lnTo>
                    <a:pt x="8836" y="11300"/>
                  </a:lnTo>
                  <a:cubicBezTo>
                    <a:pt x="8808" y="11300"/>
                    <a:pt x="8786" y="11277"/>
                    <a:pt x="8786" y="11250"/>
                  </a:cubicBezTo>
                  <a:cubicBezTo>
                    <a:pt x="8786" y="11222"/>
                    <a:pt x="8808" y="11200"/>
                    <a:pt x="8836" y="11200"/>
                  </a:cubicBezTo>
                  <a:close/>
                  <a:moveTo>
                    <a:pt x="9036" y="11200"/>
                  </a:moveTo>
                  <a:lnTo>
                    <a:pt x="9036" y="11200"/>
                  </a:lnTo>
                  <a:cubicBezTo>
                    <a:pt x="9064" y="11200"/>
                    <a:pt x="9086" y="11222"/>
                    <a:pt x="9086" y="11250"/>
                  </a:cubicBezTo>
                  <a:cubicBezTo>
                    <a:pt x="9086" y="11277"/>
                    <a:pt x="9064" y="11300"/>
                    <a:pt x="9036" y="11300"/>
                  </a:cubicBezTo>
                  <a:lnTo>
                    <a:pt x="9036" y="11300"/>
                  </a:lnTo>
                  <a:cubicBezTo>
                    <a:pt x="9008" y="11300"/>
                    <a:pt x="8986" y="11277"/>
                    <a:pt x="8986" y="11250"/>
                  </a:cubicBezTo>
                  <a:cubicBezTo>
                    <a:pt x="8986" y="11222"/>
                    <a:pt x="9008" y="11200"/>
                    <a:pt x="9036" y="11200"/>
                  </a:cubicBezTo>
                  <a:close/>
                  <a:moveTo>
                    <a:pt x="9236" y="11200"/>
                  </a:moveTo>
                  <a:lnTo>
                    <a:pt x="9236" y="11200"/>
                  </a:lnTo>
                  <a:cubicBezTo>
                    <a:pt x="9264" y="11200"/>
                    <a:pt x="9286" y="11222"/>
                    <a:pt x="9286" y="11250"/>
                  </a:cubicBezTo>
                  <a:cubicBezTo>
                    <a:pt x="9286" y="11277"/>
                    <a:pt x="9264" y="11300"/>
                    <a:pt x="9236" y="11300"/>
                  </a:cubicBezTo>
                  <a:lnTo>
                    <a:pt x="9236" y="11300"/>
                  </a:lnTo>
                  <a:cubicBezTo>
                    <a:pt x="9208" y="11300"/>
                    <a:pt x="9186" y="11277"/>
                    <a:pt x="9186" y="11250"/>
                  </a:cubicBezTo>
                  <a:cubicBezTo>
                    <a:pt x="9186" y="11222"/>
                    <a:pt x="9208" y="11200"/>
                    <a:pt x="9236" y="11200"/>
                  </a:cubicBezTo>
                  <a:close/>
                  <a:moveTo>
                    <a:pt x="9436" y="11200"/>
                  </a:moveTo>
                  <a:lnTo>
                    <a:pt x="9436" y="11200"/>
                  </a:lnTo>
                  <a:cubicBezTo>
                    <a:pt x="9464" y="11200"/>
                    <a:pt x="9486" y="11222"/>
                    <a:pt x="9486" y="11250"/>
                  </a:cubicBezTo>
                  <a:cubicBezTo>
                    <a:pt x="9486" y="11277"/>
                    <a:pt x="9464" y="11300"/>
                    <a:pt x="9436" y="11300"/>
                  </a:cubicBezTo>
                  <a:lnTo>
                    <a:pt x="9436" y="11300"/>
                  </a:lnTo>
                  <a:cubicBezTo>
                    <a:pt x="9408" y="11300"/>
                    <a:pt x="9386" y="11277"/>
                    <a:pt x="9386" y="11250"/>
                  </a:cubicBezTo>
                  <a:cubicBezTo>
                    <a:pt x="9386" y="11222"/>
                    <a:pt x="9408" y="11200"/>
                    <a:pt x="9436" y="11200"/>
                  </a:cubicBezTo>
                  <a:close/>
                  <a:moveTo>
                    <a:pt x="9636" y="11200"/>
                  </a:moveTo>
                  <a:lnTo>
                    <a:pt x="9636" y="11200"/>
                  </a:lnTo>
                  <a:cubicBezTo>
                    <a:pt x="9664" y="11200"/>
                    <a:pt x="9686" y="11222"/>
                    <a:pt x="9686" y="11250"/>
                  </a:cubicBezTo>
                  <a:cubicBezTo>
                    <a:pt x="9686" y="11277"/>
                    <a:pt x="9664" y="11300"/>
                    <a:pt x="9636" y="11300"/>
                  </a:cubicBezTo>
                  <a:lnTo>
                    <a:pt x="9636" y="11300"/>
                  </a:lnTo>
                  <a:cubicBezTo>
                    <a:pt x="9609" y="11300"/>
                    <a:pt x="9586" y="11277"/>
                    <a:pt x="9586" y="11250"/>
                  </a:cubicBezTo>
                  <a:cubicBezTo>
                    <a:pt x="9586" y="11222"/>
                    <a:pt x="9609" y="11200"/>
                    <a:pt x="9636" y="11200"/>
                  </a:cubicBezTo>
                  <a:close/>
                  <a:moveTo>
                    <a:pt x="9836" y="11200"/>
                  </a:moveTo>
                  <a:lnTo>
                    <a:pt x="9836" y="11200"/>
                  </a:lnTo>
                  <a:cubicBezTo>
                    <a:pt x="9864" y="11200"/>
                    <a:pt x="9886" y="11222"/>
                    <a:pt x="9886" y="11250"/>
                  </a:cubicBezTo>
                  <a:cubicBezTo>
                    <a:pt x="9886" y="11277"/>
                    <a:pt x="9864" y="11300"/>
                    <a:pt x="9836" y="11300"/>
                  </a:cubicBezTo>
                  <a:lnTo>
                    <a:pt x="9836" y="11300"/>
                  </a:lnTo>
                  <a:cubicBezTo>
                    <a:pt x="9809" y="11300"/>
                    <a:pt x="9786" y="11277"/>
                    <a:pt x="9786" y="11250"/>
                  </a:cubicBezTo>
                  <a:cubicBezTo>
                    <a:pt x="9786" y="11222"/>
                    <a:pt x="9809" y="11200"/>
                    <a:pt x="9836" y="11200"/>
                  </a:cubicBezTo>
                  <a:close/>
                  <a:moveTo>
                    <a:pt x="10036" y="11200"/>
                  </a:moveTo>
                  <a:lnTo>
                    <a:pt x="10036" y="11200"/>
                  </a:lnTo>
                  <a:cubicBezTo>
                    <a:pt x="10064" y="11200"/>
                    <a:pt x="10086" y="11222"/>
                    <a:pt x="10086" y="11250"/>
                  </a:cubicBezTo>
                  <a:cubicBezTo>
                    <a:pt x="10086" y="11277"/>
                    <a:pt x="10064" y="11300"/>
                    <a:pt x="10036" y="11300"/>
                  </a:cubicBezTo>
                  <a:lnTo>
                    <a:pt x="10036" y="11300"/>
                  </a:lnTo>
                  <a:cubicBezTo>
                    <a:pt x="10009" y="11300"/>
                    <a:pt x="9986" y="11277"/>
                    <a:pt x="9986" y="11250"/>
                  </a:cubicBezTo>
                  <a:cubicBezTo>
                    <a:pt x="9986" y="11222"/>
                    <a:pt x="10009" y="11200"/>
                    <a:pt x="10036" y="11200"/>
                  </a:cubicBezTo>
                  <a:close/>
                  <a:moveTo>
                    <a:pt x="10236" y="11200"/>
                  </a:moveTo>
                  <a:lnTo>
                    <a:pt x="10237" y="11200"/>
                  </a:lnTo>
                  <a:cubicBezTo>
                    <a:pt x="10264" y="11200"/>
                    <a:pt x="10287" y="11222"/>
                    <a:pt x="10287" y="11250"/>
                  </a:cubicBezTo>
                  <a:cubicBezTo>
                    <a:pt x="10287" y="11277"/>
                    <a:pt x="10264" y="11300"/>
                    <a:pt x="10237" y="11300"/>
                  </a:cubicBezTo>
                  <a:lnTo>
                    <a:pt x="10236" y="11300"/>
                  </a:lnTo>
                  <a:cubicBezTo>
                    <a:pt x="10209" y="11300"/>
                    <a:pt x="10186" y="11277"/>
                    <a:pt x="10186" y="11250"/>
                  </a:cubicBezTo>
                  <a:cubicBezTo>
                    <a:pt x="10186" y="11222"/>
                    <a:pt x="10209" y="11200"/>
                    <a:pt x="10236" y="11200"/>
                  </a:cubicBezTo>
                  <a:close/>
                  <a:moveTo>
                    <a:pt x="10437" y="11200"/>
                  </a:moveTo>
                  <a:lnTo>
                    <a:pt x="10437" y="11200"/>
                  </a:lnTo>
                  <a:cubicBezTo>
                    <a:pt x="10464" y="11200"/>
                    <a:pt x="10487" y="11222"/>
                    <a:pt x="10487" y="11250"/>
                  </a:cubicBezTo>
                  <a:cubicBezTo>
                    <a:pt x="10487" y="11277"/>
                    <a:pt x="10464" y="11300"/>
                    <a:pt x="10437" y="11300"/>
                  </a:cubicBezTo>
                  <a:lnTo>
                    <a:pt x="10437" y="11300"/>
                  </a:lnTo>
                  <a:cubicBezTo>
                    <a:pt x="10409" y="11300"/>
                    <a:pt x="10387" y="11277"/>
                    <a:pt x="10387" y="11250"/>
                  </a:cubicBezTo>
                  <a:cubicBezTo>
                    <a:pt x="10387" y="11222"/>
                    <a:pt x="10409" y="11200"/>
                    <a:pt x="10437" y="11200"/>
                  </a:cubicBezTo>
                  <a:close/>
                  <a:moveTo>
                    <a:pt x="10637" y="11200"/>
                  </a:moveTo>
                  <a:lnTo>
                    <a:pt x="10637" y="11200"/>
                  </a:lnTo>
                  <a:cubicBezTo>
                    <a:pt x="10664" y="11200"/>
                    <a:pt x="10687" y="11222"/>
                    <a:pt x="10687" y="11250"/>
                  </a:cubicBezTo>
                  <a:cubicBezTo>
                    <a:pt x="10687" y="11277"/>
                    <a:pt x="10664" y="11300"/>
                    <a:pt x="10637" y="11300"/>
                  </a:cubicBezTo>
                  <a:lnTo>
                    <a:pt x="10637" y="11300"/>
                  </a:lnTo>
                  <a:cubicBezTo>
                    <a:pt x="10609" y="11300"/>
                    <a:pt x="10587" y="11277"/>
                    <a:pt x="10587" y="11250"/>
                  </a:cubicBezTo>
                  <a:cubicBezTo>
                    <a:pt x="10587" y="11222"/>
                    <a:pt x="10609" y="11200"/>
                    <a:pt x="10637" y="11200"/>
                  </a:cubicBezTo>
                  <a:close/>
                  <a:moveTo>
                    <a:pt x="10837" y="11200"/>
                  </a:moveTo>
                  <a:lnTo>
                    <a:pt x="10837" y="11200"/>
                  </a:lnTo>
                  <a:cubicBezTo>
                    <a:pt x="10864" y="11200"/>
                    <a:pt x="10887" y="11222"/>
                    <a:pt x="10887" y="11250"/>
                  </a:cubicBezTo>
                  <a:cubicBezTo>
                    <a:pt x="10887" y="11277"/>
                    <a:pt x="10864" y="11300"/>
                    <a:pt x="10837" y="11300"/>
                  </a:cubicBezTo>
                  <a:lnTo>
                    <a:pt x="10837" y="11300"/>
                  </a:lnTo>
                  <a:cubicBezTo>
                    <a:pt x="10809" y="11300"/>
                    <a:pt x="10787" y="11277"/>
                    <a:pt x="10787" y="11250"/>
                  </a:cubicBezTo>
                  <a:cubicBezTo>
                    <a:pt x="10787" y="11222"/>
                    <a:pt x="10809" y="11200"/>
                    <a:pt x="10837" y="11200"/>
                  </a:cubicBezTo>
                  <a:close/>
                  <a:moveTo>
                    <a:pt x="11037" y="11200"/>
                  </a:moveTo>
                  <a:lnTo>
                    <a:pt x="11037" y="11200"/>
                  </a:lnTo>
                  <a:cubicBezTo>
                    <a:pt x="11065" y="11200"/>
                    <a:pt x="11087" y="11222"/>
                    <a:pt x="11087" y="11250"/>
                  </a:cubicBezTo>
                  <a:cubicBezTo>
                    <a:pt x="11087" y="11277"/>
                    <a:pt x="11065" y="11300"/>
                    <a:pt x="11037" y="11300"/>
                  </a:cubicBezTo>
                  <a:lnTo>
                    <a:pt x="11037" y="11300"/>
                  </a:lnTo>
                  <a:cubicBezTo>
                    <a:pt x="11009" y="11300"/>
                    <a:pt x="10987" y="11277"/>
                    <a:pt x="10987" y="11250"/>
                  </a:cubicBezTo>
                  <a:cubicBezTo>
                    <a:pt x="10987" y="11222"/>
                    <a:pt x="11009" y="11200"/>
                    <a:pt x="11037" y="11200"/>
                  </a:cubicBezTo>
                  <a:close/>
                  <a:moveTo>
                    <a:pt x="11237" y="11200"/>
                  </a:moveTo>
                  <a:lnTo>
                    <a:pt x="11237" y="11200"/>
                  </a:lnTo>
                  <a:cubicBezTo>
                    <a:pt x="11265" y="11200"/>
                    <a:pt x="11287" y="11222"/>
                    <a:pt x="11287" y="11250"/>
                  </a:cubicBezTo>
                  <a:cubicBezTo>
                    <a:pt x="11287" y="11277"/>
                    <a:pt x="11265" y="11300"/>
                    <a:pt x="11237" y="11300"/>
                  </a:cubicBezTo>
                  <a:lnTo>
                    <a:pt x="11237" y="11300"/>
                  </a:lnTo>
                  <a:cubicBezTo>
                    <a:pt x="11209" y="11300"/>
                    <a:pt x="11187" y="11277"/>
                    <a:pt x="11187" y="11250"/>
                  </a:cubicBezTo>
                  <a:cubicBezTo>
                    <a:pt x="11187" y="11222"/>
                    <a:pt x="11209" y="11200"/>
                    <a:pt x="11237" y="11200"/>
                  </a:cubicBezTo>
                  <a:close/>
                  <a:moveTo>
                    <a:pt x="11437" y="11200"/>
                  </a:moveTo>
                  <a:lnTo>
                    <a:pt x="11437" y="11200"/>
                  </a:lnTo>
                  <a:cubicBezTo>
                    <a:pt x="11465" y="11200"/>
                    <a:pt x="11487" y="11222"/>
                    <a:pt x="11487" y="11250"/>
                  </a:cubicBezTo>
                  <a:cubicBezTo>
                    <a:pt x="11487" y="11277"/>
                    <a:pt x="11465" y="11300"/>
                    <a:pt x="11437" y="11300"/>
                  </a:cubicBezTo>
                  <a:lnTo>
                    <a:pt x="11437" y="11300"/>
                  </a:lnTo>
                  <a:cubicBezTo>
                    <a:pt x="11409" y="11300"/>
                    <a:pt x="11387" y="11277"/>
                    <a:pt x="11387" y="11250"/>
                  </a:cubicBezTo>
                  <a:cubicBezTo>
                    <a:pt x="11387" y="11222"/>
                    <a:pt x="11409" y="11200"/>
                    <a:pt x="11437" y="11200"/>
                  </a:cubicBezTo>
                  <a:close/>
                  <a:moveTo>
                    <a:pt x="11637" y="11200"/>
                  </a:moveTo>
                  <a:lnTo>
                    <a:pt x="11637" y="11200"/>
                  </a:lnTo>
                  <a:cubicBezTo>
                    <a:pt x="11665" y="11200"/>
                    <a:pt x="11687" y="11222"/>
                    <a:pt x="11687" y="11250"/>
                  </a:cubicBezTo>
                  <a:cubicBezTo>
                    <a:pt x="11687" y="11277"/>
                    <a:pt x="11665" y="11300"/>
                    <a:pt x="11637" y="11300"/>
                  </a:cubicBezTo>
                  <a:lnTo>
                    <a:pt x="11637" y="11300"/>
                  </a:lnTo>
                  <a:cubicBezTo>
                    <a:pt x="11610" y="11300"/>
                    <a:pt x="11587" y="11277"/>
                    <a:pt x="11587" y="11250"/>
                  </a:cubicBezTo>
                  <a:cubicBezTo>
                    <a:pt x="11587" y="11222"/>
                    <a:pt x="11610" y="11200"/>
                    <a:pt x="11637" y="11200"/>
                  </a:cubicBezTo>
                  <a:close/>
                  <a:moveTo>
                    <a:pt x="11837" y="11200"/>
                  </a:moveTo>
                  <a:lnTo>
                    <a:pt x="11837" y="11200"/>
                  </a:lnTo>
                  <a:cubicBezTo>
                    <a:pt x="11865" y="11200"/>
                    <a:pt x="11887" y="11222"/>
                    <a:pt x="11887" y="11250"/>
                  </a:cubicBezTo>
                  <a:cubicBezTo>
                    <a:pt x="11887" y="11277"/>
                    <a:pt x="11865" y="11300"/>
                    <a:pt x="11837" y="11300"/>
                  </a:cubicBezTo>
                  <a:lnTo>
                    <a:pt x="11837" y="11300"/>
                  </a:lnTo>
                  <a:cubicBezTo>
                    <a:pt x="11810" y="11300"/>
                    <a:pt x="11787" y="11277"/>
                    <a:pt x="11787" y="11250"/>
                  </a:cubicBezTo>
                  <a:cubicBezTo>
                    <a:pt x="11787" y="11222"/>
                    <a:pt x="11810" y="11200"/>
                    <a:pt x="11837" y="11200"/>
                  </a:cubicBezTo>
                  <a:close/>
                  <a:moveTo>
                    <a:pt x="12037" y="11200"/>
                  </a:moveTo>
                  <a:lnTo>
                    <a:pt x="12037" y="11200"/>
                  </a:lnTo>
                  <a:cubicBezTo>
                    <a:pt x="12065" y="11200"/>
                    <a:pt x="12087" y="11222"/>
                    <a:pt x="12087" y="11250"/>
                  </a:cubicBezTo>
                  <a:cubicBezTo>
                    <a:pt x="12087" y="11277"/>
                    <a:pt x="12065" y="11300"/>
                    <a:pt x="12037" y="11300"/>
                  </a:cubicBezTo>
                  <a:lnTo>
                    <a:pt x="12037" y="11300"/>
                  </a:lnTo>
                  <a:cubicBezTo>
                    <a:pt x="12010" y="11300"/>
                    <a:pt x="11987" y="11277"/>
                    <a:pt x="11987" y="11250"/>
                  </a:cubicBezTo>
                  <a:cubicBezTo>
                    <a:pt x="11987" y="11222"/>
                    <a:pt x="12010" y="11200"/>
                    <a:pt x="12037" y="11200"/>
                  </a:cubicBezTo>
                  <a:close/>
                  <a:moveTo>
                    <a:pt x="12237" y="11200"/>
                  </a:moveTo>
                  <a:lnTo>
                    <a:pt x="12238" y="11200"/>
                  </a:lnTo>
                  <a:cubicBezTo>
                    <a:pt x="12265" y="11200"/>
                    <a:pt x="12288" y="11222"/>
                    <a:pt x="12288" y="11250"/>
                  </a:cubicBezTo>
                  <a:cubicBezTo>
                    <a:pt x="12288" y="11277"/>
                    <a:pt x="12265" y="11300"/>
                    <a:pt x="12238" y="11300"/>
                  </a:cubicBezTo>
                  <a:lnTo>
                    <a:pt x="12237" y="11300"/>
                  </a:lnTo>
                  <a:cubicBezTo>
                    <a:pt x="12210" y="11300"/>
                    <a:pt x="12187" y="11277"/>
                    <a:pt x="12187" y="11250"/>
                  </a:cubicBezTo>
                  <a:cubicBezTo>
                    <a:pt x="12187" y="11222"/>
                    <a:pt x="12210" y="11200"/>
                    <a:pt x="12237" y="11200"/>
                  </a:cubicBezTo>
                  <a:close/>
                  <a:moveTo>
                    <a:pt x="12438" y="11200"/>
                  </a:moveTo>
                  <a:lnTo>
                    <a:pt x="12438" y="11200"/>
                  </a:lnTo>
                  <a:cubicBezTo>
                    <a:pt x="12465" y="11200"/>
                    <a:pt x="12488" y="11222"/>
                    <a:pt x="12488" y="11250"/>
                  </a:cubicBezTo>
                  <a:cubicBezTo>
                    <a:pt x="12488" y="11277"/>
                    <a:pt x="12465" y="11300"/>
                    <a:pt x="12438" y="11300"/>
                  </a:cubicBezTo>
                  <a:lnTo>
                    <a:pt x="12438" y="11300"/>
                  </a:lnTo>
                  <a:cubicBezTo>
                    <a:pt x="12410" y="11300"/>
                    <a:pt x="12388" y="11277"/>
                    <a:pt x="12388" y="11250"/>
                  </a:cubicBezTo>
                  <a:cubicBezTo>
                    <a:pt x="12388" y="11222"/>
                    <a:pt x="12410" y="11200"/>
                    <a:pt x="12438" y="11200"/>
                  </a:cubicBezTo>
                  <a:close/>
                  <a:moveTo>
                    <a:pt x="12638" y="11200"/>
                  </a:moveTo>
                  <a:lnTo>
                    <a:pt x="12638" y="11200"/>
                  </a:lnTo>
                  <a:cubicBezTo>
                    <a:pt x="12665" y="11200"/>
                    <a:pt x="12688" y="11222"/>
                    <a:pt x="12688" y="11250"/>
                  </a:cubicBezTo>
                  <a:cubicBezTo>
                    <a:pt x="12688" y="11277"/>
                    <a:pt x="12665" y="11300"/>
                    <a:pt x="12638" y="11300"/>
                  </a:cubicBezTo>
                  <a:lnTo>
                    <a:pt x="12638" y="11300"/>
                  </a:lnTo>
                  <a:cubicBezTo>
                    <a:pt x="12610" y="11300"/>
                    <a:pt x="12588" y="11277"/>
                    <a:pt x="12588" y="11250"/>
                  </a:cubicBezTo>
                  <a:cubicBezTo>
                    <a:pt x="12588" y="11222"/>
                    <a:pt x="12610" y="11200"/>
                    <a:pt x="12638" y="11200"/>
                  </a:cubicBezTo>
                  <a:close/>
                  <a:moveTo>
                    <a:pt x="12838" y="11200"/>
                  </a:moveTo>
                  <a:lnTo>
                    <a:pt x="12838" y="11200"/>
                  </a:lnTo>
                  <a:cubicBezTo>
                    <a:pt x="12865" y="11200"/>
                    <a:pt x="12888" y="11222"/>
                    <a:pt x="12888" y="11250"/>
                  </a:cubicBezTo>
                  <a:cubicBezTo>
                    <a:pt x="12888" y="11277"/>
                    <a:pt x="12865" y="11300"/>
                    <a:pt x="12838" y="11300"/>
                  </a:cubicBezTo>
                  <a:lnTo>
                    <a:pt x="12838" y="11300"/>
                  </a:lnTo>
                  <a:cubicBezTo>
                    <a:pt x="12810" y="11300"/>
                    <a:pt x="12788" y="11277"/>
                    <a:pt x="12788" y="11250"/>
                  </a:cubicBezTo>
                  <a:cubicBezTo>
                    <a:pt x="12788" y="11222"/>
                    <a:pt x="12810" y="11200"/>
                    <a:pt x="12838" y="11200"/>
                  </a:cubicBezTo>
                  <a:close/>
                  <a:moveTo>
                    <a:pt x="13038" y="11200"/>
                  </a:moveTo>
                  <a:lnTo>
                    <a:pt x="13038" y="11200"/>
                  </a:lnTo>
                  <a:cubicBezTo>
                    <a:pt x="13066" y="11200"/>
                    <a:pt x="13088" y="11222"/>
                    <a:pt x="13088" y="11250"/>
                  </a:cubicBezTo>
                  <a:cubicBezTo>
                    <a:pt x="13088" y="11277"/>
                    <a:pt x="13066" y="11300"/>
                    <a:pt x="13038" y="11300"/>
                  </a:cubicBezTo>
                  <a:lnTo>
                    <a:pt x="13038" y="11300"/>
                  </a:lnTo>
                  <a:cubicBezTo>
                    <a:pt x="13010" y="11300"/>
                    <a:pt x="12988" y="11277"/>
                    <a:pt x="12988" y="11250"/>
                  </a:cubicBezTo>
                  <a:cubicBezTo>
                    <a:pt x="12988" y="11222"/>
                    <a:pt x="13010" y="11200"/>
                    <a:pt x="13038" y="11200"/>
                  </a:cubicBezTo>
                  <a:close/>
                  <a:moveTo>
                    <a:pt x="13238" y="11200"/>
                  </a:moveTo>
                  <a:lnTo>
                    <a:pt x="13238" y="11200"/>
                  </a:lnTo>
                  <a:cubicBezTo>
                    <a:pt x="13266" y="11200"/>
                    <a:pt x="13288" y="11222"/>
                    <a:pt x="13288" y="11250"/>
                  </a:cubicBezTo>
                  <a:cubicBezTo>
                    <a:pt x="13288" y="11277"/>
                    <a:pt x="13266" y="11300"/>
                    <a:pt x="13238" y="11300"/>
                  </a:cubicBezTo>
                  <a:lnTo>
                    <a:pt x="13238" y="11300"/>
                  </a:lnTo>
                  <a:cubicBezTo>
                    <a:pt x="13210" y="11300"/>
                    <a:pt x="13188" y="11277"/>
                    <a:pt x="13188" y="11250"/>
                  </a:cubicBezTo>
                  <a:cubicBezTo>
                    <a:pt x="13188" y="11222"/>
                    <a:pt x="13210" y="11200"/>
                    <a:pt x="13238" y="11200"/>
                  </a:cubicBezTo>
                  <a:close/>
                  <a:moveTo>
                    <a:pt x="13438" y="11200"/>
                  </a:moveTo>
                  <a:lnTo>
                    <a:pt x="13438" y="11200"/>
                  </a:lnTo>
                  <a:cubicBezTo>
                    <a:pt x="13466" y="11200"/>
                    <a:pt x="13488" y="11222"/>
                    <a:pt x="13488" y="11250"/>
                  </a:cubicBezTo>
                  <a:cubicBezTo>
                    <a:pt x="13488" y="11277"/>
                    <a:pt x="13466" y="11300"/>
                    <a:pt x="13438" y="11300"/>
                  </a:cubicBezTo>
                  <a:lnTo>
                    <a:pt x="13438" y="11300"/>
                  </a:lnTo>
                  <a:cubicBezTo>
                    <a:pt x="13410" y="11300"/>
                    <a:pt x="13388" y="11277"/>
                    <a:pt x="13388" y="11250"/>
                  </a:cubicBezTo>
                  <a:cubicBezTo>
                    <a:pt x="13388" y="11222"/>
                    <a:pt x="13410" y="11200"/>
                    <a:pt x="13438" y="11200"/>
                  </a:cubicBezTo>
                  <a:close/>
                  <a:moveTo>
                    <a:pt x="13638" y="11200"/>
                  </a:moveTo>
                  <a:lnTo>
                    <a:pt x="13638" y="11200"/>
                  </a:lnTo>
                  <a:cubicBezTo>
                    <a:pt x="13666" y="11200"/>
                    <a:pt x="13688" y="11222"/>
                    <a:pt x="13688" y="11250"/>
                  </a:cubicBezTo>
                  <a:cubicBezTo>
                    <a:pt x="13688" y="11277"/>
                    <a:pt x="13666" y="11300"/>
                    <a:pt x="13638" y="11300"/>
                  </a:cubicBezTo>
                  <a:lnTo>
                    <a:pt x="13638" y="11300"/>
                  </a:lnTo>
                  <a:cubicBezTo>
                    <a:pt x="13611" y="11300"/>
                    <a:pt x="13588" y="11277"/>
                    <a:pt x="13588" y="11250"/>
                  </a:cubicBezTo>
                  <a:cubicBezTo>
                    <a:pt x="13588" y="11222"/>
                    <a:pt x="13611" y="11200"/>
                    <a:pt x="13638" y="11200"/>
                  </a:cubicBezTo>
                  <a:close/>
                  <a:moveTo>
                    <a:pt x="13838" y="11200"/>
                  </a:moveTo>
                  <a:lnTo>
                    <a:pt x="13838" y="11200"/>
                  </a:lnTo>
                  <a:cubicBezTo>
                    <a:pt x="13866" y="11200"/>
                    <a:pt x="13888" y="11222"/>
                    <a:pt x="13888" y="11250"/>
                  </a:cubicBezTo>
                  <a:cubicBezTo>
                    <a:pt x="13888" y="11277"/>
                    <a:pt x="13866" y="11300"/>
                    <a:pt x="13838" y="11300"/>
                  </a:cubicBezTo>
                  <a:lnTo>
                    <a:pt x="13838" y="11300"/>
                  </a:lnTo>
                  <a:cubicBezTo>
                    <a:pt x="13811" y="11300"/>
                    <a:pt x="13788" y="11277"/>
                    <a:pt x="13788" y="11250"/>
                  </a:cubicBezTo>
                  <a:cubicBezTo>
                    <a:pt x="13788" y="11222"/>
                    <a:pt x="13811" y="11200"/>
                    <a:pt x="13838" y="11200"/>
                  </a:cubicBezTo>
                  <a:close/>
                  <a:moveTo>
                    <a:pt x="14038" y="11200"/>
                  </a:moveTo>
                  <a:lnTo>
                    <a:pt x="14038" y="11200"/>
                  </a:lnTo>
                  <a:cubicBezTo>
                    <a:pt x="14066" y="11200"/>
                    <a:pt x="14088" y="11222"/>
                    <a:pt x="14088" y="11250"/>
                  </a:cubicBezTo>
                  <a:cubicBezTo>
                    <a:pt x="14088" y="11277"/>
                    <a:pt x="14066" y="11300"/>
                    <a:pt x="14038" y="11300"/>
                  </a:cubicBezTo>
                  <a:lnTo>
                    <a:pt x="14038" y="11300"/>
                  </a:lnTo>
                  <a:cubicBezTo>
                    <a:pt x="14011" y="11300"/>
                    <a:pt x="13988" y="11277"/>
                    <a:pt x="13988" y="11250"/>
                  </a:cubicBezTo>
                  <a:cubicBezTo>
                    <a:pt x="13988" y="11222"/>
                    <a:pt x="14011" y="11200"/>
                    <a:pt x="14038" y="11200"/>
                  </a:cubicBezTo>
                  <a:close/>
                  <a:moveTo>
                    <a:pt x="14238" y="11200"/>
                  </a:moveTo>
                  <a:lnTo>
                    <a:pt x="14239" y="11200"/>
                  </a:lnTo>
                  <a:cubicBezTo>
                    <a:pt x="14266" y="11200"/>
                    <a:pt x="14289" y="11222"/>
                    <a:pt x="14289" y="11250"/>
                  </a:cubicBezTo>
                  <a:cubicBezTo>
                    <a:pt x="14289" y="11277"/>
                    <a:pt x="14266" y="11300"/>
                    <a:pt x="14239" y="11300"/>
                  </a:cubicBezTo>
                  <a:lnTo>
                    <a:pt x="14238" y="11300"/>
                  </a:lnTo>
                  <a:cubicBezTo>
                    <a:pt x="14211" y="11300"/>
                    <a:pt x="14188" y="11277"/>
                    <a:pt x="14188" y="11250"/>
                  </a:cubicBezTo>
                  <a:cubicBezTo>
                    <a:pt x="14188" y="11222"/>
                    <a:pt x="14211" y="11200"/>
                    <a:pt x="14238" y="11200"/>
                  </a:cubicBezTo>
                  <a:close/>
                  <a:moveTo>
                    <a:pt x="14439" y="11200"/>
                  </a:moveTo>
                  <a:lnTo>
                    <a:pt x="14439" y="11200"/>
                  </a:lnTo>
                  <a:cubicBezTo>
                    <a:pt x="14466" y="11200"/>
                    <a:pt x="14489" y="11222"/>
                    <a:pt x="14489" y="11250"/>
                  </a:cubicBezTo>
                  <a:cubicBezTo>
                    <a:pt x="14489" y="11277"/>
                    <a:pt x="14466" y="11300"/>
                    <a:pt x="14439" y="11300"/>
                  </a:cubicBezTo>
                  <a:lnTo>
                    <a:pt x="14439" y="11300"/>
                  </a:lnTo>
                  <a:cubicBezTo>
                    <a:pt x="14411" y="11300"/>
                    <a:pt x="14389" y="11277"/>
                    <a:pt x="14389" y="11250"/>
                  </a:cubicBezTo>
                  <a:cubicBezTo>
                    <a:pt x="14389" y="11222"/>
                    <a:pt x="14411" y="11200"/>
                    <a:pt x="14439" y="11200"/>
                  </a:cubicBezTo>
                  <a:close/>
                  <a:moveTo>
                    <a:pt x="14639" y="11200"/>
                  </a:moveTo>
                  <a:lnTo>
                    <a:pt x="14639" y="11200"/>
                  </a:lnTo>
                  <a:cubicBezTo>
                    <a:pt x="14666" y="11200"/>
                    <a:pt x="14689" y="11222"/>
                    <a:pt x="14689" y="11250"/>
                  </a:cubicBezTo>
                  <a:cubicBezTo>
                    <a:pt x="14689" y="11277"/>
                    <a:pt x="14666" y="11300"/>
                    <a:pt x="14639" y="11300"/>
                  </a:cubicBezTo>
                  <a:lnTo>
                    <a:pt x="14639" y="11300"/>
                  </a:lnTo>
                  <a:cubicBezTo>
                    <a:pt x="14611" y="11300"/>
                    <a:pt x="14589" y="11277"/>
                    <a:pt x="14589" y="11250"/>
                  </a:cubicBezTo>
                  <a:cubicBezTo>
                    <a:pt x="14589" y="11222"/>
                    <a:pt x="14611" y="11200"/>
                    <a:pt x="14639" y="11200"/>
                  </a:cubicBezTo>
                  <a:close/>
                  <a:moveTo>
                    <a:pt x="14839" y="11200"/>
                  </a:moveTo>
                  <a:lnTo>
                    <a:pt x="14839" y="11200"/>
                  </a:lnTo>
                  <a:cubicBezTo>
                    <a:pt x="14867" y="11200"/>
                    <a:pt x="14889" y="11222"/>
                    <a:pt x="14889" y="11250"/>
                  </a:cubicBezTo>
                  <a:cubicBezTo>
                    <a:pt x="14889" y="11277"/>
                    <a:pt x="14867" y="11300"/>
                    <a:pt x="14839" y="11300"/>
                  </a:cubicBezTo>
                  <a:lnTo>
                    <a:pt x="14839" y="11300"/>
                  </a:lnTo>
                  <a:cubicBezTo>
                    <a:pt x="14811" y="11300"/>
                    <a:pt x="14789" y="11277"/>
                    <a:pt x="14789" y="11250"/>
                  </a:cubicBezTo>
                  <a:cubicBezTo>
                    <a:pt x="14789" y="11222"/>
                    <a:pt x="14811" y="11200"/>
                    <a:pt x="14839" y="11200"/>
                  </a:cubicBezTo>
                  <a:close/>
                  <a:moveTo>
                    <a:pt x="15039" y="11200"/>
                  </a:moveTo>
                  <a:lnTo>
                    <a:pt x="15039" y="11200"/>
                  </a:lnTo>
                  <a:cubicBezTo>
                    <a:pt x="15067" y="11200"/>
                    <a:pt x="15089" y="11222"/>
                    <a:pt x="15089" y="11250"/>
                  </a:cubicBezTo>
                  <a:cubicBezTo>
                    <a:pt x="15089" y="11277"/>
                    <a:pt x="15067" y="11300"/>
                    <a:pt x="15039" y="11300"/>
                  </a:cubicBezTo>
                  <a:lnTo>
                    <a:pt x="15039" y="11300"/>
                  </a:lnTo>
                  <a:cubicBezTo>
                    <a:pt x="15011" y="11300"/>
                    <a:pt x="14989" y="11277"/>
                    <a:pt x="14989" y="11250"/>
                  </a:cubicBezTo>
                  <a:cubicBezTo>
                    <a:pt x="14989" y="11222"/>
                    <a:pt x="15011" y="11200"/>
                    <a:pt x="15039" y="11200"/>
                  </a:cubicBezTo>
                  <a:close/>
                  <a:moveTo>
                    <a:pt x="15239" y="11200"/>
                  </a:moveTo>
                  <a:lnTo>
                    <a:pt x="15239" y="11200"/>
                  </a:lnTo>
                  <a:cubicBezTo>
                    <a:pt x="15267" y="11200"/>
                    <a:pt x="15289" y="11222"/>
                    <a:pt x="15289" y="11250"/>
                  </a:cubicBezTo>
                  <a:cubicBezTo>
                    <a:pt x="15289" y="11277"/>
                    <a:pt x="15267" y="11300"/>
                    <a:pt x="15239" y="11300"/>
                  </a:cubicBezTo>
                  <a:lnTo>
                    <a:pt x="15239" y="11300"/>
                  </a:lnTo>
                  <a:cubicBezTo>
                    <a:pt x="15211" y="11300"/>
                    <a:pt x="15189" y="11277"/>
                    <a:pt x="15189" y="11250"/>
                  </a:cubicBezTo>
                  <a:cubicBezTo>
                    <a:pt x="15189" y="11222"/>
                    <a:pt x="15211" y="11200"/>
                    <a:pt x="15239" y="11200"/>
                  </a:cubicBezTo>
                  <a:close/>
                  <a:moveTo>
                    <a:pt x="15439" y="11200"/>
                  </a:moveTo>
                  <a:lnTo>
                    <a:pt x="15439" y="11200"/>
                  </a:lnTo>
                  <a:cubicBezTo>
                    <a:pt x="15467" y="11200"/>
                    <a:pt x="15489" y="11222"/>
                    <a:pt x="15489" y="11250"/>
                  </a:cubicBezTo>
                  <a:cubicBezTo>
                    <a:pt x="15489" y="11277"/>
                    <a:pt x="15467" y="11300"/>
                    <a:pt x="15439" y="11300"/>
                  </a:cubicBezTo>
                  <a:lnTo>
                    <a:pt x="15439" y="11300"/>
                  </a:lnTo>
                  <a:cubicBezTo>
                    <a:pt x="15411" y="11300"/>
                    <a:pt x="15389" y="11277"/>
                    <a:pt x="15389" y="11250"/>
                  </a:cubicBezTo>
                  <a:cubicBezTo>
                    <a:pt x="15389" y="11222"/>
                    <a:pt x="15411" y="11200"/>
                    <a:pt x="15439" y="11200"/>
                  </a:cubicBezTo>
                  <a:close/>
                  <a:moveTo>
                    <a:pt x="15639" y="11200"/>
                  </a:moveTo>
                  <a:lnTo>
                    <a:pt x="15639" y="11200"/>
                  </a:lnTo>
                  <a:cubicBezTo>
                    <a:pt x="15667" y="11200"/>
                    <a:pt x="15689" y="11222"/>
                    <a:pt x="15689" y="11250"/>
                  </a:cubicBezTo>
                  <a:cubicBezTo>
                    <a:pt x="15689" y="11277"/>
                    <a:pt x="15667" y="11300"/>
                    <a:pt x="15639" y="11300"/>
                  </a:cubicBezTo>
                  <a:lnTo>
                    <a:pt x="15639" y="11300"/>
                  </a:lnTo>
                  <a:cubicBezTo>
                    <a:pt x="15612" y="11300"/>
                    <a:pt x="15589" y="11277"/>
                    <a:pt x="15589" y="11250"/>
                  </a:cubicBezTo>
                  <a:cubicBezTo>
                    <a:pt x="15589" y="11222"/>
                    <a:pt x="15612" y="11200"/>
                    <a:pt x="15639" y="11200"/>
                  </a:cubicBezTo>
                  <a:close/>
                  <a:moveTo>
                    <a:pt x="15839" y="11200"/>
                  </a:moveTo>
                  <a:lnTo>
                    <a:pt x="15839" y="11200"/>
                  </a:lnTo>
                  <a:cubicBezTo>
                    <a:pt x="15867" y="11200"/>
                    <a:pt x="15889" y="11222"/>
                    <a:pt x="15889" y="11250"/>
                  </a:cubicBezTo>
                  <a:cubicBezTo>
                    <a:pt x="15889" y="11277"/>
                    <a:pt x="15867" y="11300"/>
                    <a:pt x="15839" y="11300"/>
                  </a:cubicBezTo>
                  <a:lnTo>
                    <a:pt x="15839" y="11300"/>
                  </a:lnTo>
                  <a:cubicBezTo>
                    <a:pt x="15812" y="11300"/>
                    <a:pt x="15789" y="11277"/>
                    <a:pt x="15789" y="11250"/>
                  </a:cubicBezTo>
                  <a:cubicBezTo>
                    <a:pt x="15789" y="11222"/>
                    <a:pt x="15812" y="11200"/>
                    <a:pt x="15839" y="11200"/>
                  </a:cubicBezTo>
                  <a:close/>
                  <a:moveTo>
                    <a:pt x="16039" y="11200"/>
                  </a:moveTo>
                  <a:lnTo>
                    <a:pt x="16039" y="11200"/>
                  </a:lnTo>
                  <a:cubicBezTo>
                    <a:pt x="16067" y="11200"/>
                    <a:pt x="16089" y="11222"/>
                    <a:pt x="16089" y="11250"/>
                  </a:cubicBezTo>
                  <a:cubicBezTo>
                    <a:pt x="16089" y="11277"/>
                    <a:pt x="16067" y="11300"/>
                    <a:pt x="16039" y="11300"/>
                  </a:cubicBezTo>
                  <a:lnTo>
                    <a:pt x="16039" y="11300"/>
                  </a:lnTo>
                  <a:cubicBezTo>
                    <a:pt x="16012" y="11300"/>
                    <a:pt x="15989" y="11277"/>
                    <a:pt x="15989" y="11250"/>
                  </a:cubicBezTo>
                  <a:cubicBezTo>
                    <a:pt x="15989" y="11222"/>
                    <a:pt x="16012" y="11200"/>
                    <a:pt x="16039" y="11200"/>
                  </a:cubicBezTo>
                  <a:close/>
                  <a:moveTo>
                    <a:pt x="16240" y="11200"/>
                  </a:moveTo>
                  <a:lnTo>
                    <a:pt x="16240" y="11200"/>
                  </a:lnTo>
                  <a:cubicBezTo>
                    <a:pt x="16267" y="11200"/>
                    <a:pt x="16290" y="11222"/>
                    <a:pt x="16290" y="11250"/>
                  </a:cubicBezTo>
                  <a:cubicBezTo>
                    <a:pt x="16290" y="11277"/>
                    <a:pt x="16267" y="11300"/>
                    <a:pt x="16240" y="11300"/>
                  </a:cubicBezTo>
                  <a:lnTo>
                    <a:pt x="16240" y="11300"/>
                  </a:lnTo>
                  <a:cubicBezTo>
                    <a:pt x="16212" y="11300"/>
                    <a:pt x="16190" y="11277"/>
                    <a:pt x="16190" y="11250"/>
                  </a:cubicBezTo>
                  <a:cubicBezTo>
                    <a:pt x="16190" y="11222"/>
                    <a:pt x="16212" y="11200"/>
                    <a:pt x="16240" y="11200"/>
                  </a:cubicBezTo>
                  <a:close/>
                  <a:moveTo>
                    <a:pt x="16440" y="11200"/>
                  </a:moveTo>
                  <a:lnTo>
                    <a:pt x="16440" y="11200"/>
                  </a:lnTo>
                  <a:cubicBezTo>
                    <a:pt x="16467" y="11200"/>
                    <a:pt x="16490" y="11222"/>
                    <a:pt x="16490" y="11250"/>
                  </a:cubicBezTo>
                  <a:cubicBezTo>
                    <a:pt x="16490" y="11277"/>
                    <a:pt x="16467" y="11300"/>
                    <a:pt x="16440" y="11300"/>
                  </a:cubicBezTo>
                  <a:lnTo>
                    <a:pt x="16440" y="11300"/>
                  </a:lnTo>
                  <a:cubicBezTo>
                    <a:pt x="16412" y="11300"/>
                    <a:pt x="16390" y="11277"/>
                    <a:pt x="16390" y="11250"/>
                  </a:cubicBezTo>
                  <a:cubicBezTo>
                    <a:pt x="16390" y="11222"/>
                    <a:pt x="16412" y="11200"/>
                    <a:pt x="16440" y="11200"/>
                  </a:cubicBezTo>
                  <a:close/>
                  <a:moveTo>
                    <a:pt x="16640" y="11200"/>
                  </a:moveTo>
                  <a:lnTo>
                    <a:pt x="16640" y="11200"/>
                  </a:lnTo>
                  <a:cubicBezTo>
                    <a:pt x="16667" y="11200"/>
                    <a:pt x="16690" y="11222"/>
                    <a:pt x="16690" y="11250"/>
                  </a:cubicBezTo>
                  <a:cubicBezTo>
                    <a:pt x="16690" y="11277"/>
                    <a:pt x="16667" y="11300"/>
                    <a:pt x="16640" y="11300"/>
                  </a:cubicBezTo>
                  <a:lnTo>
                    <a:pt x="16640" y="11300"/>
                  </a:lnTo>
                  <a:cubicBezTo>
                    <a:pt x="16612" y="11300"/>
                    <a:pt x="16590" y="11277"/>
                    <a:pt x="16590" y="11250"/>
                  </a:cubicBezTo>
                  <a:cubicBezTo>
                    <a:pt x="16590" y="11222"/>
                    <a:pt x="16612" y="11200"/>
                    <a:pt x="16640" y="11200"/>
                  </a:cubicBezTo>
                  <a:close/>
                  <a:moveTo>
                    <a:pt x="16840" y="11200"/>
                  </a:moveTo>
                  <a:lnTo>
                    <a:pt x="16840" y="11200"/>
                  </a:lnTo>
                  <a:cubicBezTo>
                    <a:pt x="16868" y="11200"/>
                    <a:pt x="16890" y="11222"/>
                    <a:pt x="16890" y="11250"/>
                  </a:cubicBezTo>
                  <a:cubicBezTo>
                    <a:pt x="16890" y="11277"/>
                    <a:pt x="16868" y="11300"/>
                    <a:pt x="16840" y="11300"/>
                  </a:cubicBezTo>
                  <a:lnTo>
                    <a:pt x="16840" y="11300"/>
                  </a:lnTo>
                  <a:cubicBezTo>
                    <a:pt x="16812" y="11300"/>
                    <a:pt x="16790" y="11277"/>
                    <a:pt x="16790" y="11250"/>
                  </a:cubicBezTo>
                  <a:cubicBezTo>
                    <a:pt x="16790" y="11222"/>
                    <a:pt x="16812" y="11200"/>
                    <a:pt x="16840" y="11200"/>
                  </a:cubicBezTo>
                  <a:close/>
                  <a:moveTo>
                    <a:pt x="17040" y="11200"/>
                  </a:moveTo>
                  <a:lnTo>
                    <a:pt x="17040" y="11200"/>
                  </a:lnTo>
                  <a:cubicBezTo>
                    <a:pt x="17068" y="11200"/>
                    <a:pt x="17090" y="11222"/>
                    <a:pt x="17090" y="11250"/>
                  </a:cubicBezTo>
                  <a:cubicBezTo>
                    <a:pt x="17090" y="11277"/>
                    <a:pt x="17068" y="11300"/>
                    <a:pt x="17040" y="11300"/>
                  </a:cubicBezTo>
                  <a:lnTo>
                    <a:pt x="17040" y="11300"/>
                  </a:lnTo>
                  <a:cubicBezTo>
                    <a:pt x="17012" y="11300"/>
                    <a:pt x="16990" y="11277"/>
                    <a:pt x="16990" y="11250"/>
                  </a:cubicBezTo>
                  <a:cubicBezTo>
                    <a:pt x="16990" y="11222"/>
                    <a:pt x="17012" y="11200"/>
                    <a:pt x="17040" y="11200"/>
                  </a:cubicBezTo>
                  <a:close/>
                  <a:moveTo>
                    <a:pt x="17240" y="11200"/>
                  </a:moveTo>
                  <a:lnTo>
                    <a:pt x="17240" y="11200"/>
                  </a:lnTo>
                  <a:cubicBezTo>
                    <a:pt x="17268" y="11200"/>
                    <a:pt x="17290" y="11222"/>
                    <a:pt x="17290" y="11250"/>
                  </a:cubicBezTo>
                  <a:cubicBezTo>
                    <a:pt x="17290" y="11277"/>
                    <a:pt x="17268" y="11300"/>
                    <a:pt x="17240" y="11300"/>
                  </a:cubicBezTo>
                  <a:lnTo>
                    <a:pt x="17240" y="11300"/>
                  </a:lnTo>
                  <a:cubicBezTo>
                    <a:pt x="17212" y="11300"/>
                    <a:pt x="17190" y="11277"/>
                    <a:pt x="17190" y="11250"/>
                  </a:cubicBezTo>
                  <a:cubicBezTo>
                    <a:pt x="17190" y="11222"/>
                    <a:pt x="17212" y="11200"/>
                    <a:pt x="17240" y="11200"/>
                  </a:cubicBezTo>
                  <a:close/>
                  <a:moveTo>
                    <a:pt x="17334" y="11193"/>
                  </a:moveTo>
                  <a:lnTo>
                    <a:pt x="17334" y="11193"/>
                  </a:lnTo>
                  <a:cubicBezTo>
                    <a:pt x="17334" y="11166"/>
                    <a:pt x="17356" y="11143"/>
                    <a:pt x="17384" y="11143"/>
                  </a:cubicBezTo>
                  <a:cubicBezTo>
                    <a:pt x="17411" y="11143"/>
                    <a:pt x="17434" y="11166"/>
                    <a:pt x="17434" y="11193"/>
                  </a:cubicBezTo>
                  <a:lnTo>
                    <a:pt x="17434" y="11193"/>
                  </a:lnTo>
                  <a:cubicBezTo>
                    <a:pt x="17434" y="11221"/>
                    <a:pt x="17411" y="11243"/>
                    <a:pt x="17384" y="11243"/>
                  </a:cubicBezTo>
                  <a:cubicBezTo>
                    <a:pt x="17356" y="11243"/>
                    <a:pt x="17334" y="11221"/>
                    <a:pt x="17334" y="11193"/>
                  </a:cubicBezTo>
                  <a:close/>
                  <a:moveTo>
                    <a:pt x="17334" y="10993"/>
                  </a:moveTo>
                  <a:lnTo>
                    <a:pt x="17334" y="10993"/>
                  </a:lnTo>
                  <a:cubicBezTo>
                    <a:pt x="17334" y="10966"/>
                    <a:pt x="17356" y="10943"/>
                    <a:pt x="17384" y="10943"/>
                  </a:cubicBezTo>
                  <a:cubicBezTo>
                    <a:pt x="17411" y="10943"/>
                    <a:pt x="17434" y="10966"/>
                    <a:pt x="17434" y="10993"/>
                  </a:cubicBezTo>
                  <a:lnTo>
                    <a:pt x="17434" y="10993"/>
                  </a:lnTo>
                  <a:cubicBezTo>
                    <a:pt x="17434" y="11021"/>
                    <a:pt x="17411" y="11043"/>
                    <a:pt x="17384" y="11043"/>
                  </a:cubicBezTo>
                  <a:cubicBezTo>
                    <a:pt x="17356" y="11043"/>
                    <a:pt x="17334" y="11021"/>
                    <a:pt x="17334" y="10993"/>
                  </a:cubicBezTo>
                  <a:close/>
                  <a:moveTo>
                    <a:pt x="17334" y="10793"/>
                  </a:moveTo>
                  <a:lnTo>
                    <a:pt x="17334" y="10793"/>
                  </a:lnTo>
                  <a:cubicBezTo>
                    <a:pt x="17334" y="10766"/>
                    <a:pt x="17356" y="10743"/>
                    <a:pt x="17384" y="10743"/>
                  </a:cubicBezTo>
                  <a:cubicBezTo>
                    <a:pt x="17411" y="10743"/>
                    <a:pt x="17434" y="10766"/>
                    <a:pt x="17434" y="10793"/>
                  </a:cubicBezTo>
                  <a:lnTo>
                    <a:pt x="17434" y="10793"/>
                  </a:lnTo>
                  <a:cubicBezTo>
                    <a:pt x="17434" y="10821"/>
                    <a:pt x="17411" y="10843"/>
                    <a:pt x="17384" y="10843"/>
                  </a:cubicBezTo>
                  <a:cubicBezTo>
                    <a:pt x="17356" y="10843"/>
                    <a:pt x="17334" y="10821"/>
                    <a:pt x="17334" y="10793"/>
                  </a:cubicBezTo>
                  <a:close/>
                  <a:moveTo>
                    <a:pt x="17334" y="10593"/>
                  </a:moveTo>
                  <a:lnTo>
                    <a:pt x="17334" y="10593"/>
                  </a:lnTo>
                  <a:cubicBezTo>
                    <a:pt x="17334" y="10565"/>
                    <a:pt x="17356" y="10543"/>
                    <a:pt x="17384" y="10543"/>
                  </a:cubicBezTo>
                  <a:cubicBezTo>
                    <a:pt x="17411" y="10543"/>
                    <a:pt x="17434" y="10565"/>
                    <a:pt x="17434" y="10593"/>
                  </a:cubicBezTo>
                  <a:lnTo>
                    <a:pt x="17434" y="10593"/>
                  </a:lnTo>
                  <a:cubicBezTo>
                    <a:pt x="17434" y="10621"/>
                    <a:pt x="17411" y="10643"/>
                    <a:pt x="17384" y="10643"/>
                  </a:cubicBezTo>
                  <a:cubicBezTo>
                    <a:pt x="17356" y="10643"/>
                    <a:pt x="17334" y="10621"/>
                    <a:pt x="17334" y="10593"/>
                  </a:cubicBezTo>
                  <a:close/>
                  <a:moveTo>
                    <a:pt x="17334" y="10393"/>
                  </a:moveTo>
                  <a:lnTo>
                    <a:pt x="17334" y="10393"/>
                  </a:lnTo>
                  <a:cubicBezTo>
                    <a:pt x="17334" y="10365"/>
                    <a:pt x="17356" y="10343"/>
                    <a:pt x="17384" y="10343"/>
                  </a:cubicBezTo>
                  <a:cubicBezTo>
                    <a:pt x="17411" y="10343"/>
                    <a:pt x="17434" y="10365"/>
                    <a:pt x="17434" y="10393"/>
                  </a:cubicBezTo>
                  <a:lnTo>
                    <a:pt x="17434" y="10393"/>
                  </a:lnTo>
                  <a:cubicBezTo>
                    <a:pt x="17434" y="10421"/>
                    <a:pt x="17411" y="10443"/>
                    <a:pt x="17384" y="10443"/>
                  </a:cubicBezTo>
                  <a:cubicBezTo>
                    <a:pt x="17356" y="10443"/>
                    <a:pt x="17334" y="10421"/>
                    <a:pt x="17334" y="10393"/>
                  </a:cubicBezTo>
                  <a:close/>
                  <a:moveTo>
                    <a:pt x="17334" y="10193"/>
                  </a:moveTo>
                  <a:lnTo>
                    <a:pt x="17334" y="10193"/>
                  </a:lnTo>
                  <a:cubicBezTo>
                    <a:pt x="17334" y="10165"/>
                    <a:pt x="17356" y="10143"/>
                    <a:pt x="17384" y="10143"/>
                  </a:cubicBezTo>
                  <a:cubicBezTo>
                    <a:pt x="17411" y="10143"/>
                    <a:pt x="17434" y="10165"/>
                    <a:pt x="17434" y="10193"/>
                  </a:cubicBezTo>
                  <a:lnTo>
                    <a:pt x="17434" y="10193"/>
                  </a:lnTo>
                  <a:cubicBezTo>
                    <a:pt x="17434" y="10221"/>
                    <a:pt x="17411" y="10243"/>
                    <a:pt x="17384" y="10243"/>
                  </a:cubicBezTo>
                  <a:cubicBezTo>
                    <a:pt x="17356" y="10243"/>
                    <a:pt x="17334" y="10221"/>
                    <a:pt x="17334" y="10193"/>
                  </a:cubicBezTo>
                  <a:close/>
                  <a:moveTo>
                    <a:pt x="17334" y="9993"/>
                  </a:moveTo>
                  <a:lnTo>
                    <a:pt x="17334" y="9993"/>
                  </a:lnTo>
                  <a:cubicBezTo>
                    <a:pt x="17334" y="9965"/>
                    <a:pt x="17356" y="9943"/>
                    <a:pt x="17384" y="9943"/>
                  </a:cubicBezTo>
                  <a:cubicBezTo>
                    <a:pt x="17411" y="9943"/>
                    <a:pt x="17434" y="9965"/>
                    <a:pt x="17434" y="9993"/>
                  </a:cubicBezTo>
                  <a:lnTo>
                    <a:pt x="17434" y="9993"/>
                  </a:lnTo>
                  <a:cubicBezTo>
                    <a:pt x="17434" y="10020"/>
                    <a:pt x="17411" y="10043"/>
                    <a:pt x="17384" y="10043"/>
                  </a:cubicBezTo>
                  <a:cubicBezTo>
                    <a:pt x="17356" y="10043"/>
                    <a:pt x="17334" y="10020"/>
                    <a:pt x="17334" y="9993"/>
                  </a:cubicBezTo>
                  <a:close/>
                  <a:moveTo>
                    <a:pt x="17334" y="9793"/>
                  </a:moveTo>
                  <a:lnTo>
                    <a:pt x="17334" y="9793"/>
                  </a:lnTo>
                  <a:cubicBezTo>
                    <a:pt x="17334" y="9765"/>
                    <a:pt x="17356" y="9743"/>
                    <a:pt x="17384" y="9743"/>
                  </a:cubicBezTo>
                  <a:cubicBezTo>
                    <a:pt x="17411" y="9743"/>
                    <a:pt x="17434" y="9765"/>
                    <a:pt x="17434" y="9793"/>
                  </a:cubicBezTo>
                  <a:lnTo>
                    <a:pt x="17434" y="9793"/>
                  </a:lnTo>
                  <a:cubicBezTo>
                    <a:pt x="17434" y="9820"/>
                    <a:pt x="17411" y="9843"/>
                    <a:pt x="17384" y="9843"/>
                  </a:cubicBezTo>
                  <a:cubicBezTo>
                    <a:pt x="17356" y="9843"/>
                    <a:pt x="17334" y="9820"/>
                    <a:pt x="17334" y="9793"/>
                  </a:cubicBezTo>
                  <a:close/>
                  <a:moveTo>
                    <a:pt x="17334" y="9593"/>
                  </a:moveTo>
                  <a:lnTo>
                    <a:pt x="17334" y="9593"/>
                  </a:lnTo>
                  <a:cubicBezTo>
                    <a:pt x="17334" y="9565"/>
                    <a:pt x="17356" y="9543"/>
                    <a:pt x="17384" y="9543"/>
                  </a:cubicBezTo>
                  <a:cubicBezTo>
                    <a:pt x="17411" y="9543"/>
                    <a:pt x="17434" y="9565"/>
                    <a:pt x="17434" y="9593"/>
                  </a:cubicBezTo>
                  <a:lnTo>
                    <a:pt x="17434" y="9593"/>
                  </a:lnTo>
                  <a:cubicBezTo>
                    <a:pt x="17434" y="9620"/>
                    <a:pt x="17411" y="9643"/>
                    <a:pt x="17384" y="9643"/>
                  </a:cubicBezTo>
                  <a:cubicBezTo>
                    <a:pt x="17356" y="9643"/>
                    <a:pt x="17334" y="9620"/>
                    <a:pt x="17334" y="9593"/>
                  </a:cubicBezTo>
                  <a:close/>
                  <a:moveTo>
                    <a:pt x="17334" y="9393"/>
                  </a:moveTo>
                  <a:lnTo>
                    <a:pt x="17334" y="9392"/>
                  </a:lnTo>
                  <a:cubicBezTo>
                    <a:pt x="17334" y="9365"/>
                    <a:pt x="17356" y="9342"/>
                    <a:pt x="17384" y="9342"/>
                  </a:cubicBezTo>
                  <a:cubicBezTo>
                    <a:pt x="17411" y="9342"/>
                    <a:pt x="17434" y="9365"/>
                    <a:pt x="17434" y="9392"/>
                  </a:cubicBezTo>
                  <a:lnTo>
                    <a:pt x="17434" y="9393"/>
                  </a:lnTo>
                  <a:cubicBezTo>
                    <a:pt x="17434" y="9420"/>
                    <a:pt x="17411" y="9443"/>
                    <a:pt x="17384" y="9443"/>
                  </a:cubicBezTo>
                  <a:cubicBezTo>
                    <a:pt x="17356" y="9443"/>
                    <a:pt x="17334" y="9420"/>
                    <a:pt x="17334" y="9393"/>
                  </a:cubicBezTo>
                  <a:close/>
                  <a:moveTo>
                    <a:pt x="17334" y="9192"/>
                  </a:moveTo>
                  <a:lnTo>
                    <a:pt x="17334" y="9192"/>
                  </a:lnTo>
                  <a:cubicBezTo>
                    <a:pt x="17334" y="9165"/>
                    <a:pt x="17356" y="9142"/>
                    <a:pt x="17384" y="9142"/>
                  </a:cubicBezTo>
                  <a:cubicBezTo>
                    <a:pt x="17411" y="9142"/>
                    <a:pt x="17434" y="9165"/>
                    <a:pt x="17434" y="9192"/>
                  </a:cubicBezTo>
                  <a:lnTo>
                    <a:pt x="17434" y="9192"/>
                  </a:lnTo>
                  <a:cubicBezTo>
                    <a:pt x="17434" y="9220"/>
                    <a:pt x="17411" y="9242"/>
                    <a:pt x="17384" y="9242"/>
                  </a:cubicBezTo>
                  <a:cubicBezTo>
                    <a:pt x="17356" y="9242"/>
                    <a:pt x="17334" y="9220"/>
                    <a:pt x="17334" y="9192"/>
                  </a:cubicBezTo>
                  <a:close/>
                  <a:moveTo>
                    <a:pt x="17334" y="8992"/>
                  </a:moveTo>
                  <a:lnTo>
                    <a:pt x="17334" y="8992"/>
                  </a:lnTo>
                  <a:cubicBezTo>
                    <a:pt x="17334" y="8965"/>
                    <a:pt x="17356" y="8942"/>
                    <a:pt x="17384" y="8942"/>
                  </a:cubicBezTo>
                  <a:cubicBezTo>
                    <a:pt x="17411" y="8942"/>
                    <a:pt x="17434" y="8965"/>
                    <a:pt x="17434" y="8992"/>
                  </a:cubicBezTo>
                  <a:lnTo>
                    <a:pt x="17434" y="8992"/>
                  </a:lnTo>
                  <a:cubicBezTo>
                    <a:pt x="17434" y="9020"/>
                    <a:pt x="17411" y="9042"/>
                    <a:pt x="17384" y="9042"/>
                  </a:cubicBezTo>
                  <a:cubicBezTo>
                    <a:pt x="17356" y="9042"/>
                    <a:pt x="17334" y="9020"/>
                    <a:pt x="17334" y="8992"/>
                  </a:cubicBezTo>
                  <a:close/>
                  <a:moveTo>
                    <a:pt x="17334" y="8792"/>
                  </a:moveTo>
                  <a:lnTo>
                    <a:pt x="17334" y="8792"/>
                  </a:lnTo>
                  <a:cubicBezTo>
                    <a:pt x="17334" y="8765"/>
                    <a:pt x="17356" y="8742"/>
                    <a:pt x="17384" y="8742"/>
                  </a:cubicBezTo>
                  <a:cubicBezTo>
                    <a:pt x="17411" y="8742"/>
                    <a:pt x="17434" y="8765"/>
                    <a:pt x="17434" y="8792"/>
                  </a:cubicBezTo>
                  <a:lnTo>
                    <a:pt x="17434" y="8792"/>
                  </a:lnTo>
                  <a:cubicBezTo>
                    <a:pt x="17434" y="8820"/>
                    <a:pt x="17411" y="8842"/>
                    <a:pt x="17384" y="8842"/>
                  </a:cubicBezTo>
                  <a:cubicBezTo>
                    <a:pt x="17356" y="8842"/>
                    <a:pt x="17334" y="8820"/>
                    <a:pt x="17334" y="8792"/>
                  </a:cubicBezTo>
                  <a:close/>
                  <a:moveTo>
                    <a:pt x="17334" y="8592"/>
                  </a:moveTo>
                  <a:lnTo>
                    <a:pt x="17334" y="8592"/>
                  </a:lnTo>
                  <a:cubicBezTo>
                    <a:pt x="17334" y="8564"/>
                    <a:pt x="17356" y="8542"/>
                    <a:pt x="17384" y="8542"/>
                  </a:cubicBezTo>
                  <a:cubicBezTo>
                    <a:pt x="17411" y="8542"/>
                    <a:pt x="17434" y="8564"/>
                    <a:pt x="17434" y="8592"/>
                  </a:cubicBezTo>
                  <a:lnTo>
                    <a:pt x="17434" y="8592"/>
                  </a:lnTo>
                  <a:cubicBezTo>
                    <a:pt x="17434" y="8620"/>
                    <a:pt x="17411" y="8642"/>
                    <a:pt x="17384" y="8642"/>
                  </a:cubicBezTo>
                  <a:cubicBezTo>
                    <a:pt x="17356" y="8642"/>
                    <a:pt x="17334" y="8620"/>
                    <a:pt x="17334" y="8592"/>
                  </a:cubicBezTo>
                  <a:close/>
                  <a:moveTo>
                    <a:pt x="17334" y="8392"/>
                  </a:moveTo>
                  <a:lnTo>
                    <a:pt x="17334" y="8392"/>
                  </a:lnTo>
                  <a:cubicBezTo>
                    <a:pt x="17334" y="8364"/>
                    <a:pt x="17356" y="8342"/>
                    <a:pt x="17384" y="8342"/>
                  </a:cubicBezTo>
                  <a:cubicBezTo>
                    <a:pt x="17411" y="8342"/>
                    <a:pt x="17434" y="8364"/>
                    <a:pt x="17434" y="8392"/>
                  </a:cubicBezTo>
                  <a:lnTo>
                    <a:pt x="17434" y="8392"/>
                  </a:lnTo>
                  <a:cubicBezTo>
                    <a:pt x="17434" y="8420"/>
                    <a:pt x="17411" y="8442"/>
                    <a:pt x="17384" y="8442"/>
                  </a:cubicBezTo>
                  <a:cubicBezTo>
                    <a:pt x="17356" y="8442"/>
                    <a:pt x="17334" y="8420"/>
                    <a:pt x="17334" y="8392"/>
                  </a:cubicBezTo>
                  <a:close/>
                  <a:moveTo>
                    <a:pt x="17334" y="8192"/>
                  </a:moveTo>
                  <a:lnTo>
                    <a:pt x="17334" y="8192"/>
                  </a:lnTo>
                  <a:cubicBezTo>
                    <a:pt x="17334" y="8164"/>
                    <a:pt x="17356" y="8142"/>
                    <a:pt x="17384" y="8142"/>
                  </a:cubicBezTo>
                  <a:cubicBezTo>
                    <a:pt x="17411" y="8142"/>
                    <a:pt x="17434" y="8164"/>
                    <a:pt x="17434" y="8192"/>
                  </a:cubicBezTo>
                  <a:lnTo>
                    <a:pt x="17434" y="8192"/>
                  </a:lnTo>
                  <a:cubicBezTo>
                    <a:pt x="17434" y="8220"/>
                    <a:pt x="17411" y="8242"/>
                    <a:pt x="17384" y="8242"/>
                  </a:cubicBezTo>
                  <a:cubicBezTo>
                    <a:pt x="17356" y="8242"/>
                    <a:pt x="17334" y="8220"/>
                    <a:pt x="17334" y="8192"/>
                  </a:cubicBezTo>
                  <a:close/>
                  <a:moveTo>
                    <a:pt x="17334" y="7992"/>
                  </a:moveTo>
                  <a:lnTo>
                    <a:pt x="17334" y="7992"/>
                  </a:lnTo>
                  <a:cubicBezTo>
                    <a:pt x="17334" y="7964"/>
                    <a:pt x="17356" y="7942"/>
                    <a:pt x="17384" y="7942"/>
                  </a:cubicBezTo>
                  <a:cubicBezTo>
                    <a:pt x="17411" y="7942"/>
                    <a:pt x="17434" y="7964"/>
                    <a:pt x="17434" y="7992"/>
                  </a:cubicBezTo>
                  <a:lnTo>
                    <a:pt x="17434" y="7992"/>
                  </a:lnTo>
                  <a:cubicBezTo>
                    <a:pt x="17434" y="8019"/>
                    <a:pt x="17411" y="8042"/>
                    <a:pt x="17384" y="8042"/>
                  </a:cubicBezTo>
                  <a:cubicBezTo>
                    <a:pt x="17356" y="8042"/>
                    <a:pt x="17334" y="8019"/>
                    <a:pt x="17334" y="7992"/>
                  </a:cubicBezTo>
                  <a:close/>
                  <a:moveTo>
                    <a:pt x="17334" y="7792"/>
                  </a:moveTo>
                  <a:lnTo>
                    <a:pt x="17334" y="7792"/>
                  </a:lnTo>
                  <a:cubicBezTo>
                    <a:pt x="17334" y="7764"/>
                    <a:pt x="17356" y="7742"/>
                    <a:pt x="17384" y="7742"/>
                  </a:cubicBezTo>
                  <a:cubicBezTo>
                    <a:pt x="17411" y="7742"/>
                    <a:pt x="17434" y="7764"/>
                    <a:pt x="17434" y="7792"/>
                  </a:cubicBezTo>
                  <a:lnTo>
                    <a:pt x="17434" y="7792"/>
                  </a:lnTo>
                  <a:cubicBezTo>
                    <a:pt x="17434" y="7819"/>
                    <a:pt x="17411" y="7842"/>
                    <a:pt x="17384" y="7842"/>
                  </a:cubicBezTo>
                  <a:cubicBezTo>
                    <a:pt x="17356" y="7842"/>
                    <a:pt x="17334" y="7819"/>
                    <a:pt x="17334" y="7792"/>
                  </a:cubicBezTo>
                  <a:close/>
                  <a:moveTo>
                    <a:pt x="17334" y="7592"/>
                  </a:moveTo>
                  <a:lnTo>
                    <a:pt x="17334" y="7592"/>
                  </a:lnTo>
                  <a:cubicBezTo>
                    <a:pt x="17334" y="7564"/>
                    <a:pt x="17356" y="7542"/>
                    <a:pt x="17384" y="7542"/>
                  </a:cubicBezTo>
                  <a:cubicBezTo>
                    <a:pt x="17411" y="7542"/>
                    <a:pt x="17434" y="7564"/>
                    <a:pt x="17434" y="7592"/>
                  </a:cubicBezTo>
                  <a:lnTo>
                    <a:pt x="17434" y="7592"/>
                  </a:lnTo>
                  <a:cubicBezTo>
                    <a:pt x="17434" y="7619"/>
                    <a:pt x="17411" y="7642"/>
                    <a:pt x="17384" y="7642"/>
                  </a:cubicBezTo>
                  <a:cubicBezTo>
                    <a:pt x="17356" y="7642"/>
                    <a:pt x="17334" y="7619"/>
                    <a:pt x="17334" y="7592"/>
                  </a:cubicBezTo>
                  <a:close/>
                  <a:moveTo>
                    <a:pt x="17334" y="7392"/>
                  </a:moveTo>
                  <a:lnTo>
                    <a:pt x="17334" y="7391"/>
                  </a:lnTo>
                  <a:cubicBezTo>
                    <a:pt x="17334" y="7364"/>
                    <a:pt x="17356" y="7341"/>
                    <a:pt x="17384" y="7341"/>
                  </a:cubicBezTo>
                  <a:cubicBezTo>
                    <a:pt x="17411" y="7341"/>
                    <a:pt x="17434" y="7364"/>
                    <a:pt x="17434" y="7391"/>
                  </a:cubicBezTo>
                  <a:lnTo>
                    <a:pt x="17434" y="7392"/>
                  </a:lnTo>
                  <a:cubicBezTo>
                    <a:pt x="17434" y="7419"/>
                    <a:pt x="17411" y="7442"/>
                    <a:pt x="17384" y="7442"/>
                  </a:cubicBezTo>
                  <a:cubicBezTo>
                    <a:pt x="17356" y="7442"/>
                    <a:pt x="17334" y="7419"/>
                    <a:pt x="17334" y="7392"/>
                  </a:cubicBezTo>
                  <a:close/>
                  <a:moveTo>
                    <a:pt x="17334" y="7191"/>
                  </a:moveTo>
                  <a:lnTo>
                    <a:pt x="17334" y="7191"/>
                  </a:lnTo>
                  <a:cubicBezTo>
                    <a:pt x="17334" y="7164"/>
                    <a:pt x="17356" y="7141"/>
                    <a:pt x="17384" y="7141"/>
                  </a:cubicBezTo>
                  <a:cubicBezTo>
                    <a:pt x="17411" y="7141"/>
                    <a:pt x="17434" y="7164"/>
                    <a:pt x="17434" y="7191"/>
                  </a:cubicBezTo>
                  <a:lnTo>
                    <a:pt x="17434" y="7191"/>
                  </a:lnTo>
                  <a:cubicBezTo>
                    <a:pt x="17434" y="7219"/>
                    <a:pt x="17411" y="7241"/>
                    <a:pt x="17384" y="7241"/>
                  </a:cubicBezTo>
                  <a:cubicBezTo>
                    <a:pt x="17356" y="7241"/>
                    <a:pt x="17334" y="7219"/>
                    <a:pt x="17334" y="7191"/>
                  </a:cubicBezTo>
                  <a:close/>
                  <a:moveTo>
                    <a:pt x="17334" y="6991"/>
                  </a:moveTo>
                  <a:lnTo>
                    <a:pt x="17334" y="6991"/>
                  </a:lnTo>
                  <a:cubicBezTo>
                    <a:pt x="17334" y="6964"/>
                    <a:pt x="17356" y="6941"/>
                    <a:pt x="17384" y="6941"/>
                  </a:cubicBezTo>
                  <a:cubicBezTo>
                    <a:pt x="17411" y="6941"/>
                    <a:pt x="17434" y="6964"/>
                    <a:pt x="17434" y="6991"/>
                  </a:cubicBezTo>
                  <a:lnTo>
                    <a:pt x="17434" y="6991"/>
                  </a:lnTo>
                  <a:cubicBezTo>
                    <a:pt x="17434" y="7019"/>
                    <a:pt x="17411" y="7041"/>
                    <a:pt x="17384" y="7041"/>
                  </a:cubicBezTo>
                  <a:cubicBezTo>
                    <a:pt x="17356" y="7041"/>
                    <a:pt x="17334" y="7019"/>
                    <a:pt x="17334" y="6991"/>
                  </a:cubicBezTo>
                  <a:close/>
                  <a:moveTo>
                    <a:pt x="17334" y="6791"/>
                  </a:moveTo>
                  <a:lnTo>
                    <a:pt x="17334" y="6791"/>
                  </a:lnTo>
                  <a:cubicBezTo>
                    <a:pt x="17334" y="6764"/>
                    <a:pt x="17356" y="6741"/>
                    <a:pt x="17384" y="6741"/>
                  </a:cubicBezTo>
                  <a:cubicBezTo>
                    <a:pt x="17411" y="6741"/>
                    <a:pt x="17434" y="6764"/>
                    <a:pt x="17434" y="6791"/>
                  </a:cubicBezTo>
                  <a:lnTo>
                    <a:pt x="17434" y="6791"/>
                  </a:lnTo>
                  <a:cubicBezTo>
                    <a:pt x="17434" y="6819"/>
                    <a:pt x="17411" y="6841"/>
                    <a:pt x="17384" y="6841"/>
                  </a:cubicBezTo>
                  <a:cubicBezTo>
                    <a:pt x="17356" y="6841"/>
                    <a:pt x="17334" y="6819"/>
                    <a:pt x="17334" y="6791"/>
                  </a:cubicBezTo>
                  <a:close/>
                  <a:moveTo>
                    <a:pt x="17334" y="6591"/>
                  </a:moveTo>
                  <a:lnTo>
                    <a:pt x="17334" y="6591"/>
                  </a:lnTo>
                  <a:cubicBezTo>
                    <a:pt x="17334" y="6563"/>
                    <a:pt x="17356" y="6541"/>
                    <a:pt x="17384" y="6541"/>
                  </a:cubicBezTo>
                  <a:cubicBezTo>
                    <a:pt x="17411" y="6541"/>
                    <a:pt x="17434" y="6563"/>
                    <a:pt x="17434" y="6591"/>
                  </a:cubicBezTo>
                  <a:lnTo>
                    <a:pt x="17434" y="6591"/>
                  </a:lnTo>
                  <a:cubicBezTo>
                    <a:pt x="17434" y="6619"/>
                    <a:pt x="17411" y="6641"/>
                    <a:pt x="17384" y="6641"/>
                  </a:cubicBezTo>
                  <a:cubicBezTo>
                    <a:pt x="17356" y="6641"/>
                    <a:pt x="17334" y="6619"/>
                    <a:pt x="17334" y="6591"/>
                  </a:cubicBezTo>
                  <a:close/>
                  <a:moveTo>
                    <a:pt x="17334" y="6391"/>
                  </a:moveTo>
                  <a:lnTo>
                    <a:pt x="17334" y="6391"/>
                  </a:lnTo>
                  <a:cubicBezTo>
                    <a:pt x="17334" y="6363"/>
                    <a:pt x="17356" y="6341"/>
                    <a:pt x="17384" y="6341"/>
                  </a:cubicBezTo>
                  <a:cubicBezTo>
                    <a:pt x="17411" y="6341"/>
                    <a:pt x="17434" y="6363"/>
                    <a:pt x="17434" y="6391"/>
                  </a:cubicBezTo>
                  <a:lnTo>
                    <a:pt x="17434" y="6391"/>
                  </a:lnTo>
                  <a:cubicBezTo>
                    <a:pt x="17434" y="6419"/>
                    <a:pt x="17411" y="6441"/>
                    <a:pt x="17384" y="6441"/>
                  </a:cubicBezTo>
                  <a:cubicBezTo>
                    <a:pt x="17356" y="6441"/>
                    <a:pt x="17334" y="6419"/>
                    <a:pt x="17334" y="6391"/>
                  </a:cubicBezTo>
                  <a:close/>
                  <a:moveTo>
                    <a:pt x="17334" y="6191"/>
                  </a:moveTo>
                  <a:lnTo>
                    <a:pt x="17334" y="6191"/>
                  </a:lnTo>
                  <a:cubicBezTo>
                    <a:pt x="17334" y="6163"/>
                    <a:pt x="17356" y="6141"/>
                    <a:pt x="17384" y="6141"/>
                  </a:cubicBezTo>
                  <a:cubicBezTo>
                    <a:pt x="17411" y="6141"/>
                    <a:pt x="17434" y="6163"/>
                    <a:pt x="17434" y="6191"/>
                  </a:cubicBezTo>
                  <a:lnTo>
                    <a:pt x="17434" y="6191"/>
                  </a:lnTo>
                  <a:cubicBezTo>
                    <a:pt x="17434" y="6219"/>
                    <a:pt x="17411" y="6241"/>
                    <a:pt x="17384" y="6241"/>
                  </a:cubicBezTo>
                  <a:cubicBezTo>
                    <a:pt x="17356" y="6241"/>
                    <a:pt x="17334" y="6219"/>
                    <a:pt x="17334" y="6191"/>
                  </a:cubicBezTo>
                  <a:close/>
                  <a:moveTo>
                    <a:pt x="17334" y="5991"/>
                  </a:moveTo>
                  <a:lnTo>
                    <a:pt x="17334" y="5991"/>
                  </a:lnTo>
                  <a:cubicBezTo>
                    <a:pt x="17334" y="5963"/>
                    <a:pt x="17356" y="5941"/>
                    <a:pt x="17384" y="5941"/>
                  </a:cubicBezTo>
                  <a:cubicBezTo>
                    <a:pt x="17411" y="5941"/>
                    <a:pt x="17434" y="5963"/>
                    <a:pt x="17434" y="5991"/>
                  </a:cubicBezTo>
                  <a:lnTo>
                    <a:pt x="17434" y="5991"/>
                  </a:lnTo>
                  <a:cubicBezTo>
                    <a:pt x="17434" y="6018"/>
                    <a:pt x="17411" y="6041"/>
                    <a:pt x="17384" y="6041"/>
                  </a:cubicBezTo>
                  <a:cubicBezTo>
                    <a:pt x="17356" y="6041"/>
                    <a:pt x="17334" y="6018"/>
                    <a:pt x="17334" y="5991"/>
                  </a:cubicBezTo>
                  <a:close/>
                  <a:moveTo>
                    <a:pt x="17334" y="5791"/>
                  </a:moveTo>
                  <a:lnTo>
                    <a:pt x="17334" y="5791"/>
                  </a:lnTo>
                  <a:cubicBezTo>
                    <a:pt x="17334" y="5763"/>
                    <a:pt x="17356" y="5741"/>
                    <a:pt x="17384" y="5741"/>
                  </a:cubicBezTo>
                  <a:cubicBezTo>
                    <a:pt x="17411" y="5741"/>
                    <a:pt x="17434" y="5763"/>
                    <a:pt x="17434" y="5791"/>
                  </a:cubicBezTo>
                  <a:lnTo>
                    <a:pt x="17434" y="5791"/>
                  </a:lnTo>
                  <a:cubicBezTo>
                    <a:pt x="17434" y="5818"/>
                    <a:pt x="17411" y="5841"/>
                    <a:pt x="17384" y="5841"/>
                  </a:cubicBezTo>
                  <a:cubicBezTo>
                    <a:pt x="17356" y="5841"/>
                    <a:pt x="17334" y="5818"/>
                    <a:pt x="17334" y="5791"/>
                  </a:cubicBezTo>
                  <a:close/>
                  <a:moveTo>
                    <a:pt x="17334" y="5591"/>
                  </a:moveTo>
                  <a:lnTo>
                    <a:pt x="17334" y="5591"/>
                  </a:lnTo>
                  <a:cubicBezTo>
                    <a:pt x="17334" y="5563"/>
                    <a:pt x="17356" y="5541"/>
                    <a:pt x="17384" y="5541"/>
                  </a:cubicBezTo>
                  <a:cubicBezTo>
                    <a:pt x="17411" y="5541"/>
                    <a:pt x="17434" y="5563"/>
                    <a:pt x="17434" y="5591"/>
                  </a:cubicBezTo>
                  <a:lnTo>
                    <a:pt x="17434" y="5591"/>
                  </a:lnTo>
                  <a:cubicBezTo>
                    <a:pt x="17434" y="5618"/>
                    <a:pt x="17411" y="5641"/>
                    <a:pt x="17384" y="5641"/>
                  </a:cubicBezTo>
                  <a:cubicBezTo>
                    <a:pt x="17356" y="5641"/>
                    <a:pt x="17334" y="5618"/>
                    <a:pt x="17334" y="5591"/>
                  </a:cubicBezTo>
                  <a:close/>
                  <a:moveTo>
                    <a:pt x="17334" y="5391"/>
                  </a:moveTo>
                  <a:lnTo>
                    <a:pt x="17334" y="5390"/>
                  </a:lnTo>
                  <a:cubicBezTo>
                    <a:pt x="17334" y="5363"/>
                    <a:pt x="17356" y="5340"/>
                    <a:pt x="17384" y="5340"/>
                  </a:cubicBezTo>
                  <a:cubicBezTo>
                    <a:pt x="17411" y="5340"/>
                    <a:pt x="17434" y="5363"/>
                    <a:pt x="17434" y="5390"/>
                  </a:cubicBezTo>
                  <a:lnTo>
                    <a:pt x="17434" y="5391"/>
                  </a:lnTo>
                  <a:cubicBezTo>
                    <a:pt x="17434" y="5418"/>
                    <a:pt x="17411" y="5441"/>
                    <a:pt x="17384" y="5441"/>
                  </a:cubicBezTo>
                  <a:cubicBezTo>
                    <a:pt x="17356" y="5441"/>
                    <a:pt x="17334" y="5418"/>
                    <a:pt x="17334" y="5391"/>
                  </a:cubicBezTo>
                  <a:close/>
                  <a:moveTo>
                    <a:pt x="17334" y="5190"/>
                  </a:moveTo>
                  <a:lnTo>
                    <a:pt x="17334" y="5190"/>
                  </a:lnTo>
                  <a:cubicBezTo>
                    <a:pt x="17334" y="5163"/>
                    <a:pt x="17356" y="5140"/>
                    <a:pt x="17384" y="5140"/>
                  </a:cubicBezTo>
                  <a:cubicBezTo>
                    <a:pt x="17411" y="5140"/>
                    <a:pt x="17434" y="5163"/>
                    <a:pt x="17434" y="5190"/>
                  </a:cubicBezTo>
                  <a:lnTo>
                    <a:pt x="17434" y="5190"/>
                  </a:lnTo>
                  <a:cubicBezTo>
                    <a:pt x="17434" y="5218"/>
                    <a:pt x="17411" y="5240"/>
                    <a:pt x="17384" y="5240"/>
                  </a:cubicBezTo>
                  <a:cubicBezTo>
                    <a:pt x="17356" y="5240"/>
                    <a:pt x="17334" y="5218"/>
                    <a:pt x="17334" y="5190"/>
                  </a:cubicBezTo>
                  <a:close/>
                  <a:moveTo>
                    <a:pt x="17334" y="4990"/>
                  </a:moveTo>
                  <a:lnTo>
                    <a:pt x="17334" y="4990"/>
                  </a:lnTo>
                  <a:cubicBezTo>
                    <a:pt x="17334" y="4963"/>
                    <a:pt x="17356" y="4940"/>
                    <a:pt x="17384" y="4940"/>
                  </a:cubicBezTo>
                  <a:cubicBezTo>
                    <a:pt x="17411" y="4940"/>
                    <a:pt x="17434" y="4963"/>
                    <a:pt x="17434" y="4990"/>
                  </a:cubicBezTo>
                  <a:lnTo>
                    <a:pt x="17434" y="4990"/>
                  </a:lnTo>
                  <a:cubicBezTo>
                    <a:pt x="17434" y="5018"/>
                    <a:pt x="17411" y="5040"/>
                    <a:pt x="17384" y="5040"/>
                  </a:cubicBezTo>
                  <a:cubicBezTo>
                    <a:pt x="17356" y="5040"/>
                    <a:pt x="17334" y="5018"/>
                    <a:pt x="17334" y="4990"/>
                  </a:cubicBezTo>
                  <a:close/>
                  <a:moveTo>
                    <a:pt x="17334" y="4790"/>
                  </a:moveTo>
                  <a:lnTo>
                    <a:pt x="17334" y="4790"/>
                  </a:lnTo>
                  <a:cubicBezTo>
                    <a:pt x="17334" y="4763"/>
                    <a:pt x="17356" y="4740"/>
                    <a:pt x="17384" y="4740"/>
                  </a:cubicBezTo>
                  <a:cubicBezTo>
                    <a:pt x="17411" y="4740"/>
                    <a:pt x="17434" y="4763"/>
                    <a:pt x="17434" y="4790"/>
                  </a:cubicBezTo>
                  <a:lnTo>
                    <a:pt x="17434" y="4790"/>
                  </a:lnTo>
                  <a:cubicBezTo>
                    <a:pt x="17434" y="4818"/>
                    <a:pt x="17411" y="4840"/>
                    <a:pt x="17384" y="4840"/>
                  </a:cubicBezTo>
                  <a:cubicBezTo>
                    <a:pt x="17356" y="4840"/>
                    <a:pt x="17334" y="4818"/>
                    <a:pt x="17334" y="4790"/>
                  </a:cubicBezTo>
                  <a:close/>
                  <a:moveTo>
                    <a:pt x="17334" y="4590"/>
                  </a:moveTo>
                  <a:lnTo>
                    <a:pt x="17334" y="4590"/>
                  </a:lnTo>
                  <a:cubicBezTo>
                    <a:pt x="17334" y="4562"/>
                    <a:pt x="17356" y="4540"/>
                    <a:pt x="17384" y="4540"/>
                  </a:cubicBezTo>
                  <a:cubicBezTo>
                    <a:pt x="17411" y="4540"/>
                    <a:pt x="17434" y="4562"/>
                    <a:pt x="17434" y="4590"/>
                  </a:cubicBezTo>
                  <a:lnTo>
                    <a:pt x="17434" y="4590"/>
                  </a:lnTo>
                  <a:cubicBezTo>
                    <a:pt x="17434" y="4618"/>
                    <a:pt x="17411" y="4640"/>
                    <a:pt x="17384" y="4640"/>
                  </a:cubicBezTo>
                  <a:cubicBezTo>
                    <a:pt x="17356" y="4640"/>
                    <a:pt x="17334" y="4618"/>
                    <a:pt x="17334" y="4590"/>
                  </a:cubicBezTo>
                  <a:close/>
                  <a:moveTo>
                    <a:pt x="17334" y="4390"/>
                  </a:moveTo>
                  <a:lnTo>
                    <a:pt x="17334" y="4390"/>
                  </a:lnTo>
                  <a:cubicBezTo>
                    <a:pt x="17334" y="4362"/>
                    <a:pt x="17356" y="4340"/>
                    <a:pt x="17384" y="4340"/>
                  </a:cubicBezTo>
                  <a:cubicBezTo>
                    <a:pt x="17411" y="4340"/>
                    <a:pt x="17434" y="4362"/>
                    <a:pt x="17434" y="4390"/>
                  </a:cubicBezTo>
                  <a:lnTo>
                    <a:pt x="17434" y="4390"/>
                  </a:lnTo>
                  <a:cubicBezTo>
                    <a:pt x="17434" y="4418"/>
                    <a:pt x="17411" y="4440"/>
                    <a:pt x="17384" y="4440"/>
                  </a:cubicBezTo>
                  <a:cubicBezTo>
                    <a:pt x="17356" y="4440"/>
                    <a:pt x="17334" y="4418"/>
                    <a:pt x="17334" y="4390"/>
                  </a:cubicBezTo>
                  <a:close/>
                  <a:moveTo>
                    <a:pt x="17334" y="4190"/>
                  </a:moveTo>
                  <a:lnTo>
                    <a:pt x="17334" y="4190"/>
                  </a:lnTo>
                  <a:cubicBezTo>
                    <a:pt x="17334" y="4162"/>
                    <a:pt x="17356" y="4140"/>
                    <a:pt x="17384" y="4140"/>
                  </a:cubicBezTo>
                  <a:cubicBezTo>
                    <a:pt x="17411" y="4140"/>
                    <a:pt x="17434" y="4162"/>
                    <a:pt x="17434" y="4190"/>
                  </a:cubicBezTo>
                  <a:lnTo>
                    <a:pt x="17434" y="4190"/>
                  </a:lnTo>
                  <a:cubicBezTo>
                    <a:pt x="17434" y="4218"/>
                    <a:pt x="17411" y="4240"/>
                    <a:pt x="17384" y="4240"/>
                  </a:cubicBezTo>
                  <a:cubicBezTo>
                    <a:pt x="17356" y="4240"/>
                    <a:pt x="17334" y="4218"/>
                    <a:pt x="17334" y="4190"/>
                  </a:cubicBezTo>
                  <a:close/>
                  <a:moveTo>
                    <a:pt x="17334" y="3990"/>
                  </a:moveTo>
                  <a:lnTo>
                    <a:pt x="17334" y="3990"/>
                  </a:lnTo>
                  <a:cubicBezTo>
                    <a:pt x="17334" y="3962"/>
                    <a:pt x="17356" y="3940"/>
                    <a:pt x="17384" y="3940"/>
                  </a:cubicBezTo>
                  <a:cubicBezTo>
                    <a:pt x="17411" y="3940"/>
                    <a:pt x="17434" y="3962"/>
                    <a:pt x="17434" y="3990"/>
                  </a:cubicBezTo>
                  <a:lnTo>
                    <a:pt x="17434" y="3990"/>
                  </a:lnTo>
                  <a:cubicBezTo>
                    <a:pt x="17434" y="4017"/>
                    <a:pt x="17411" y="4040"/>
                    <a:pt x="17384" y="4040"/>
                  </a:cubicBezTo>
                  <a:cubicBezTo>
                    <a:pt x="17356" y="4040"/>
                    <a:pt x="17334" y="4017"/>
                    <a:pt x="17334" y="3990"/>
                  </a:cubicBezTo>
                  <a:close/>
                  <a:moveTo>
                    <a:pt x="17334" y="3790"/>
                  </a:moveTo>
                  <a:lnTo>
                    <a:pt x="17334" y="3790"/>
                  </a:lnTo>
                  <a:cubicBezTo>
                    <a:pt x="17334" y="3762"/>
                    <a:pt x="17356" y="3740"/>
                    <a:pt x="17384" y="3740"/>
                  </a:cubicBezTo>
                  <a:cubicBezTo>
                    <a:pt x="17411" y="3740"/>
                    <a:pt x="17434" y="3762"/>
                    <a:pt x="17434" y="3790"/>
                  </a:cubicBezTo>
                  <a:lnTo>
                    <a:pt x="17434" y="3790"/>
                  </a:lnTo>
                  <a:cubicBezTo>
                    <a:pt x="17434" y="3817"/>
                    <a:pt x="17411" y="3840"/>
                    <a:pt x="17384" y="3840"/>
                  </a:cubicBezTo>
                  <a:cubicBezTo>
                    <a:pt x="17356" y="3840"/>
                    <a:pt x="17334" y="3817"/>
                    <a:pt x="17334" y="3790"/>
                  </a:cubicBezTo>
                  <a:close/>
                  <a:moveTo>
                    <a:pt x="17334" y="3590"/>
                  </a:moveTo>
                  <a:lnTo>
                    <a:pt x="17334" y="3590"/>
                  </a:lnTo>
                  <a:cubicBezTo>
                    <a:pt x="17334" y="3562"/>
                    <a:pt x="17356" y="3540"/>
                    <a:pt x="17384" y="3540"/>
                  </a:cubicBezTo>
                  <a:cubicBezTo>
                    <a:pt x="17411" y="3540"/>
                    <a:pt x="17434" y="3562"/>
                    <a:pt x="17434" y="3590"/>
                  </a:cubicBezTo>
                  <a:lnTo>
                    <a:pt x="17434" y="3590"/>
                  </a:lnTo>
                  <a:cubicBezTo>
                    <a:pt x="17434" y="3617"/>
                    <a:pt x="17411" y="3640"/>
                    <a:pt x="17384" y="3640"/>
                  </a:cubicBezTo>
                  <a:cubicBezTo>
                    <a:pt x="17356" y="3640"/>
                    <a:pt x="17334" y="3617"/>
                    <a:pt x="17334" y="3590"/>
                  </a:cubicBezTo>
                  <a:close/>
                  <a:moveTo>
                    <a:pt x="17334" y="3390"/>
                  </a:moveTo>
                  <a:lnTo>
                    <a:pt x="17334" y="3389"/>
                  </a:lnTo>
                  <a:cubicBezTo>
                    <a:pt x="17334" y="3362"/>
                    <a:pt x="17356" y="3339"/>
                    <a:pt x="17384" y="3339"/>
                  </a:cubicBezTo>
                  <a:cubicBezTo>
                    <a:pt x="17411" y="3339"/>
                    <a:pt x="17434" y="3362"/>
                    <a:pt x="17434" y="3389"/>
                  </a:cubicBezTo>
                  <a:lnTo>
                    <a:pt x="17434" y="3390"/>
                  </a:lnTo>
                  <a:cubicBezTo>
                    <a:pt x="17434" y="3417"/>
                    <a:pt x="17411" y="3440"/>
                    <a:pt x="17384" y="3440"/>
                  </a:cubicBezTo>
                  <a:cubicBezTo>
                    <a:pt x="17356" y="3440"/>
                    <a:pt x="17334" y="3417"/>
                    <a:pt x="17334" y="3390"/>
                  </a:cubicBezTo>
                  <a:close/>
                  <a:moveTo>
                    <a:pt x="17334" y="3189"/>
                  </a:moveTo>
                  <a:lnTo>
                    <a:pt x="17334" y="3189"/>
                  </a:lnTo>
                  <a:cubicBezTo>
                    <a:pt x="17334" y="3162"/>
                    <a:pt x="17356" y="3139"/>
                    <a:pt x="17384" y="3139"/>
                  </a:cubicBezTo>
                  <a:cubicBezTo>
                    <a:pt x="17411" y="3139"/>
                    <a:pt x="17434" y="3162"/>
                    <a:pt x="17434" y="3189"/>
                  </a:cubicBezTo>
                  <a:lnTo>
                    <a:pt x="17434" y="3189"/>
                  </a:lnTo>
                  <a:cubicBezTo>
                    <a:pt x="17434" y="3217"/>
                    <a:pt x="17411" y="3239"/>
                    <a:pt x="17384" y="3239"/>
                  </a:cubicBezTo>
                  <a:cubicBezTo>
                    <a:pt x="17356" y="3239"/>
                    <a:pt x="17334" y="3217"/>
                    <a:pt x="17334" y="3189"/>
                  </a:cubicBezTo>
                  <a:close/>
                  <a:moveTo>
                    <a:pt x="17334" y="2989"/>
                  </a:moveTo>
                  <a:lnTo>
                    <a:pt x="17334" y="2989"/>
                  </a:lnTo>
                  <a:cubicBezTo>
                    <a:pt x="17334" y="2962"/>
                    <a:pt x="17356" y="2939"/>
                    <a:pt x="17384" y="2939"/>
                  </a:cubicBezTo>
                  <a:cubicBezTo>
                    <a:pt x="17411" y="2939"/>
                    <a:pt x="17434" y="2962"/>
                    <a:pt x="17434" y="2989"/>
                  </a:cubicBezTo>
                  <a:lnTo>
                    <a:pt x="17434" y="2989"/>
                  </a:lnTo>
                  <a:cubicBezTo>
                    <a:pt x="17434" y="3017"/>
                    <a:pt x="17411" y="3039"/>
                    <a:pt x="17384" y="3039"/>
                  </a:cubicBezTo>
                  <a:cubicBezTo>
                    <a:pt x="17356" y="3039"/>
                    <a:pt x="17334" y="3017"/>
                    <a:pt x="17334" y="2989"/>
                  </a:cubicBezTo>
                  <a:close/>
                  <a:moveTo>
                    <a:pt x="17334" y="2789"/>
                  </a:moveTo>
                  <a:lnTo>
                    <a:pt x="17334" y="2789"/>
                  </a:lnTo>
                  <a:cubicBezTo>
                    <a:pt x="17334" y="2762"/>
                    <a:pt x="17356" y="2739"/>
                    <a:pt x="17384" y="2739"/>
                  </a:cubicBezTo>
                  <a:cubicBezTo>
                    <a:pt x="17411" y="2739"/>
                    <a:pt x="17434" y="2762"/>
                    <a:pt x="17434" y="2789"/>
                  </a:cubicBezTo>
                  <a:lnTo>
                    <a:pt x="17434" y="2789"/>
                  </a:lnTo>
                  <a:cubicBezTo>
                    <a:pt x="17434" y="2817"/>
                    <a:pt x="17411" y="2839"/>
                    <a:pt x="17384" y="2839"/>
                  </a:cubicBezTo>
                  <a:cubicBezTo>
                    <a:pt x="17356" y="2839"/>
                    <a:pt x="17334" y="2817"/>
                    <a:pt x="17334" y="2789"/>
                  </a:cubicBezTo>
                  <a:close/>
                  <a:moveTo>
                    <a:pt x="17334" y="2589"/>
                  </a:moveTo>
                  <a:lnTo>
                    <a:pt x="17334" y="2589"/>
                  </a:lnTo>
                  <a:cubicBezTo>
                    <a:pt x="17334" y="2561"/>
                    <a:pt x="17356" y="2539"/>
                    <a:pt x="17384" y="2539"/>
                  </a:cubicBezTo>
                  <a:cubicBezTo>
                    <a:pt x="17411" y="2539"/>
                    <a:pt x="17434" y="2561"/>
                    <a:pt x="17434" y="2589"/>
                  </a:cubicBezTo>
                  <a:lnTo>
                    <a:pt x="17434" y="2589"/>
                  </a:lnTo>
                  <a:cubicBezTo>
                    <a:pt x="17434" y="2617"/>
                    <a:pt x="17411" y="2639"/>
                    <a:pt x="17384" y="2639"/>
                  </a:cubicBezTo>
                  <a:cubicBezTo>
                    <a:pt x="17356" y="2639"/>
                    <a:pt x="17334" y="2617"/>
                    <a:pt x="17334" y="2589"/>
                  </a:cubicBezTo>
                  <a:close/>
                  <a:moveTo>
                    <a:pt x="17334" y="2389"/>
                  </a:moveTo>
                  <a:lnTo>
                    <a:pt x="17334" y="2389"/>
                  </a:lnTo>
                  <a:cubicBezTo>
                    <a:pt x="17334" y="2361"/>
                    <a:pt x="17356" y="2339"/>
                    <a:pt x="17384" y="2339"/>
                  </a:cubicBezTo>
                  <a:cubicBezTo>
                    <a:pt x="17411" y="2339"/>
                    <a:pt x="17434" y="2361"/>
                    <a:pt x="17434" y="2389"/>
                  </a:cubicBezTo>
                  <a:lnTo>
                    <a:pt x="17434" y="2389"/>
                  </a:lnTo>
                  <a:cubicBezTo>
                    <a:pt x="17434" y="2417"/>
                    <a:pt x="17411" y="2439"/>
                    <a:pt x="17384" y="2439"/>
                  </a:cubicBezTo>
                  <a:cubicBezTo>
                    <a:pt x="17356" y="2439"/>
                    <a:pt x="17334" y="2417"/>
                    <a:pt x="17334" y="2389"/>
                  </a:cubicBezTo>
                  <a:close/>
                  <a:moveTo>
                    <a:pt x="17334" y="2189"/>
                  </a:moveTo>
                  <a:lnTo>
                    <a:pt x="17334" y="2189"/>
                  </a:lnTo>
                  <a:cubicBezTo>
                    <a:pt x="17334" y="2161"/>
                    <a:pt x="17356" y="2139"/>
                    <a:pt x="17384" y="2139"/>
                  </a:cubicBezTo>
                  <a:cubicBezTo>
                    <a:pt x="17411" y="2139"/>
                    <a:pt x="17434" y="2161"/>
                    <a:pt x="17434" y="2189"/>
                  </a:cubicBezTo>
                  <a:lnTo>
                    <a:pt x="17434" y="2189"/>
                  </a:lnTo>
                  <a:cubicBezTo>
                    <a:pt x="17434" y="2217"/>
                    <a:pt x="17411" y="2239"/>
                    <a:pt x="17384" y="2239"/>
                  </a:cubicBezTo>
                  <a:cubicBezTo>
                    <a:pt x="17356" y="2239"/>
                    <a:pt x="17334" y="2217"/>
                    <a:pt x="17334" y="2189"/>
                  </a:cubicBezTo>
                  <a:close/>
                  <a:moveTo>
                    <a:pt x="17334" y="1989"/>
                  </a:moveTo>
                  <a:lnTo>
                    <a:pt x="17334" y="1989"/>
                  </a:lnTo>
                  <a:cubicBezTo>
                    <a:pt x="17334" y="1961"/>
                    <a:pt x="17356" y="1939"/>
                    <a:pt x="17384" y="1939"/>
                  </a:cubicBezTo>
                  <a:cubicBezTo>
                    <a:pt x="17411" y="1939"/>
                    <a:pt x="17434" y="1961"/>
                    <a:pt x="17434" y="1989"/>
                  </a:cubicBezTo>
                  <a:lnTo>
                    <a:pt x="17434" y="1989"/>
                  </a:lnTo>
                  <a:cubicBezTo>
                    <a:pt x="17434" y="2016"/>
                    <a:pt x="17411" y="2039"/>
                    <a:pt x="17384" y="2039"/>
                  </a:cubicBezTo>
                  <a:cubicBezTo>
                    <a:pt x="17356" y="2039"/>
                    <a:pt x="17334" y="2016"/>
                    <a:pt x="17334" y="1989"/>
                  </a:cubicBezTo>
                  <a:close/>
                  <a:moveTo>
                    <a:pt x="17334" y="1789"/>
                  </a:moveTo>
                  <a:lnTo>
                    <a:pt x="17334" y="1789"/>
                  </a:lnTo>
                  <a:cubicBezTo>
                    <a:pt x="17334" y="1761"/>
                    <a:pt x="17356" y="1739"/>
                    <a:pt x="17384" y="1739"/>
                  </a:cubicBezTo>
                  <a:cubicBezTo>
                    <a:pt x="17411" y="1739"/>
                    <a:pt x="17434" y="1761"/>
                    <a:pt x="17434" y="1789"/>
                  </a:cubicBezTo>
                  <a:lnTo>
                    <a:pt x="17434" y="1789"/>
                  </a:lnTo>
                  <a:cubicBezTo>
                    <a:pt x="17434" y="1816"/>
                    <a:pt x="17411" y="1839"/>
                    <a:pt x="17384" y="1839"/>
                  </a:cubicBezTo>
                  <a:cubicBezTo>
                    <a:pt x="17356" y="1839"/>
                    <a:pt x="17334" y="1816"/>
                    <a:pt x="17334" y="1789"/>
                  </a:cubicBezTo>
                  <a:close/>
                  <a:moveTo>
                    <a:pt x="17334" y="1589"/>
                  </a:moveTo>
                  <a:lnTo>
                    <a:pt x="17334" y="1589"/>
                  </a:lnTo>
                  <a:cubicBezTo>
                    <a:pt x="17334" y="1561"/>
                    <a:pt x="17356" y="1539"/>
                    <a:pt x="17384" y="1539"/>
                  </a:cubicBezTo>
                  <a:cubicBezTo>
                    <a:pt x="17411" y="1539"/>
                    <a:pt x="17434" y="1561"/>
                    <a:pt x="17434" y="1589"/>
                  </a:cubicBezTo>
                  <a:lnTo>
                    <a:pt x="17434" y="1589"/>
                  </a:lnTo>
                  <a:cubicBezTo>
                    <a:pt x="17434" y="1616"/>
                    <a:pt x="17411" y="1639"/>
                    <a:pt x="17384" y="1639"/>
                  </a:cubicBezTo>
                  <a:cubicBezTo>
                    <a:pt x="17356" y="1639"/>
                    <a:pt x="17334" y="1616"/>
                    <a:pt x="17334" y="1589"/>
                  </a:cubicBezTo>
                  <a:close/>
                  <a:moveTo>
                    <a:pt x="17334" y="1389"/>
                  </a:moveTo>
                  <a:lnTo>
                    <a:pt x="17334" y="1388"/>
                  </a:lnTo>
                  <a:cubicBezTo>
                    <a:pt x="17334" y="1361"/>
                    <a:pt x="17356" y="1338"/>
                    <a:pt x="17384" y="1338"/>
                  </a:cubicBezTo>
                  <a:cubicBezTo>
                    <a:pt x="17411" y="1338"/>
                    <a:pt x="17434" y="1361"/>
                    <a:pt x="17434" y="1388"/>
                  </a:cubicBezTo>
                  <a:lnTo>
                    <a:pt x="17434" y="1389"/>
                  </a:lnTo>
                  <a:cubicBezTo>
                    <a:pt x="17434" y="1416"/>
                    <a:pt x="17411" y="1439"/>
                    <a:pt x="17384" y="1439"/>
                  </a:cubicBezTo>
                  <a:cubicBezTo>
                    <a:pt x="17356" y="1439"/>
                    <a:pt x="17334" y="1416"/>
                    <a:pt x="17334" y="1389"/>
                  </a:cubicBezTo>
                  <a:close/>
                  <a:moveTo>
                    <a:pt x="17334" y="1188"/>
                  </a:moveTo>
                  <a:lnTo>
                    <a:pt x="17334" y="1188"/>
                  </a:lnTo>
                  <a:cubicBezTo>
                    <a:pt x="17334" y="1161"/>
                    <a:pt x="17356" y="1138"/>
                    <a:pt x="17384" y="1138"/>
                  </a:cubicBezTo>
                  <a:cubicBezTo>
                    <a:pt x="17411" y="1138"/>
                    <a:pt x="17434" y="1161"/>
                    <a:pt x="17434" y="1188"/>
                  </a:cubicBezTo>
                  <a:lnTo>
                    <a:pt x="17434" y="1188"/>
                  </a:lnTo>
                  <a:cubicBezTo>
                    <a:pt x="17434" y="1216"/>
                    <a:pt x="17411" y="1238"/>
                    <a:pt x="17384" y="1238"/>
                  </a:cubicBezTo>
                  <a:cubicBezTo>
                    <a:pt x="17356" y="1238"/>
                    <a:pt x="17334" y="1216"/>
                    <a:pt x="17334" y="1188"/>
                  </a:cubicBezTo>
                  <a:close/>
                  <a:moveTo>
                    <a:pt x="17334" y="988"/>
                  </a:moveTo>
                  <a:lnTo>
                    <a:pt x="17334" y="988"/>
                  </a:lnTo>
                  <a:cubicBezTo>
                    <a:pt x="17334" y="961"/>
                    <a:pt x="17356" y="938"/>
                    <a:pt x="17384" y="938"/>
                  </a:cubicBezTo>
                  <a:cubicBezTo>
                    <a:pt x="17411" y="938"/>
                    <a:pt x="17434" y="961"/>
                    <a:pt x="17434" y="988"/>
                  </a:cubicBezTo>
                  <a:lnTo>
                    <a:pt x="17434" y="988"/>
                  </a:lnTo>
                  <a:cubicBezTo>
                    <a:pt x="17434" y="1016"/>
                    <a:pt x="17411" y="1038"/>
                    <a:pt x="17384" y="1038"/>
                  </a:cubicBezTo>
                  <a:cubicBezTo>
                    <a:pt x="17356" y="1038"/>
                    <a:pt x="17334" y="1016"/>
                    <a:pt x="17334" y="988"/>
                  </a:cubicBezTo>
                  <a:close/>
                  <a:moveTo>
                    <a:pt x="17334" y="788"/>
                  </a:moveTo>
                  <a:lnTo>
                    <a:pt x="17334" y="788"/>
                  </a:lnTo>
                  <a:cubicBezTo>
                    <a:pt x="17334" y="761"/>
                    <a:pt x="17356" y="738"/>
                    <a:pt x="17384" y="738"/>
                  </a:cubicBezTo>
                  <a:cubicBezTo>
                    <a:pt x="17411" y="738"/>
                    <a:pt x="17434" y="761"/>
                    <a:pt x="17434" y="788"/>
                  </a:cubicBezTo>
                  <a:lnTo>
                    <a:pt x="17434" y="788"/>
                  </a:lnTo>
                  <a:cubicBezTo>
                    <a:pt x="17434" y="816"/>
                    <a:pt x="17411" y="838"/>
                    <a:pt x="17384" y="838"/>
                  </a:cubicBezTo>
                  <a:cubicBezTo>
                    <a:pt x="17356" y="838"/>
                    <a:pt x="17334" y="816"/>
                    <a:pt x="17334" y="788"/>
                  </a:cubicBezTo>
                  <a:close/>
                  <a:moveTo>
                    <a:pt x="17334" y="588"/>
                  </a:moveTo>
                  <a:lnTo>
                    <a:pt x="17334" y="588"/>
                  </a:lnTo>
                  <a:cubicBezTo>
                    <a:pt x="17334" y="560"/>
                    <a:pt x="17356" y="538"/>
                    <a:pt x="17384" y="538"/>
                  </a:cubicBezTo>
                  <a:cubicBezTo>
                    <a:pt x="17411" y="538"/>
                    <a:pt x="17434" y="560"/>
                    <a:pt x="17434" y="588"/>
                  </a:cubicBezTo>
                  <a:lnTo>
                    <a:pt x="17434" y="588"/>
                  </a:lnTo>
                  <a:cubicBezTo>
                    <a:pt x="17434" y="616"/>
                    <a:pt x="17411" y="638"/>
                    <a:pt x="17384" y="638"/>
                  </a:cubicBezTo>
                  <a:cubicBezTo>
                    <a:pt x="17356" y="638"/>
                    <a:pt x="17334" y="616"/>
                    <a:pt x="17334" y="588"/>
                  </a:cubicBezTo>
                  <a:close/>
                  <a:moveTo>
                    <a:pt x="17334" y="388"/>
                  </a:moveTo>
                  <a:lnTo>
                    <a:pt x="17334" y="388"/>
                  </a:lnTo>
                  <a:cubicBezTo>
                    <a:pt x="17334" y="360"/>
                    <a:pt x="17356" y="338"/>
                    <a:pt x="17384" y="338"/>
                  </a:cubicBezTo>
                  <a:cubicBezTo>
                    <a:pt x="17411" y="338"/>
                    <a:pt x="17434" y="360"/>
                    <a:pt x="17434" y="388"/>
                  </a:cubicBezTo>
                  <a:lnTo>
                    <a:pt x="17434" y="388"/>
                  </a:lnTo>
                  <a:cubicBezTo>
                    <a:pt x="17434" y="416"/>
                    <a:pt x="17411" y="438"/>
                    <a:pt x="17384" y="438"/>
                  </a:cubicBezTo>
                  <a:cubicBezTo>
                    <a:pt x="17356" y="438"/>
                    <a:pt x="17334" y="416"/>
                    <a:pt x="17334" y="388"/>
                  </a:cubicBezTo>
                  <a:close/>
                  <a:moveTo>
                    <a:pt x="17334" y="188"/>
                  </a:moveTo>
                  <a:lnTo>
                    <a:pt x="17334" y="188"/>
                  </a:lnTo>
                  <a:cubicBezTo>
                    <a:pt x="17334" y="160"/>
                    <a:pt x="17356" y="138"/>
                    <a:pt x="17384" y="138"/>
                  </a:cubicBezTo>
                  <a:cubicBezTo>
                    <a:pt x="17411" y="138"/>
                    <a:pt x="17434" y="160"/>
                    <a:pt x="17434" y="188"/>
                  </a:cubicBezTo>
                  <a:lnTo>
                    <a:pt x="17434" y="188"/>
                  </a:lnTo>
                  <a:cubicBezTo>
                    <a:pt x="17434" y="216"/>
                    <a:pt x="17411" y="238"/>
                    <a:pt x="17384" y="238"/>
                  </a:cubicBezTo>
                  <a:cubicBezTo>
                    <a:pt x="17356" y="238"/>
                    <a:pt x="17334" y="216"/>
                    <a:pt x="17334" y="188"/>
                  </a:cubicBezTo>
                  <a:close/>
                </a:path>
              </a:pathLst>
            </a:custGeom>
            <a:solidFill>
              <a:srgbClr val="FFFF00"/>
            </a:solidFill>
            <a:ln w="4763" cap="flat">
              <a:solidFill>
                <a:srgbClr val="FFFF00"/>
              </a:solidFill>
              <a:prstDash val="solid"/>
              <a:bevel/>
              <a:headEnd/>
              <a:tailEnd/>
            </a:ln>
          </p:spPr>
          <p:txBody>
            <a:bodyPr/>
            <a:lstStyle/>
            <a:p>
              <a:endParaRPr lang="fr-CA"/>
            </a:p>
          </p:txBody>
        </p:sp>
        <p:sp>
          <p:nvSpPr>
            <p:cNvPr id="370777" name="Rectangle 89"/>
            <p:cNvSpPr>
              <a:spLocks noChangeArrowheads="1"/>
            </p:cNvSpPr>
            <p:nvPr/>
          </p:nvSpPr>
          <p:spPr bwMode="auto">
            <a:xfrm>
              <a:off x="3696" y="3444"/>
              <a:ext cx="504" cy="173"/>
            </a:xfrm>
            <a:prstGeom prst="rect">
              <a:avLst/>
            </a:prstGeom>
            <a:noFill/>
            <a:ln w="9525">
              <a:noFill/>
              <a:miter lim="800000"/>
              <a:headEnd/>
              <a:tailEnd/>
            </a:ln>
          </p:spPr>
          <p:txBody>
            <a:bodyPr wrap="none" lIns="0" tIns="0" rIns="0" bIns="0">
              <a:spAutoFit/>
            </a:bodyPr>
            <a:lstStyle/>
            <a:p>
              <a:r>
                <a:rPr lang="fr-FR" b="1">
                  <a:solidFill>
                    <a:srgbClr val="FFFF00"/>
                  </a:solidFill>
                  <a:latin typeface="Times New Roman" pitchFamily="18" charset="0"/>
                </a:rPr>
                <a:t>Sécurité</a:t>
              </a:r>
              <a:endParaRPr lang="fr-FR"/>
            </a:p>
          </p:txBody>
        </p:sp>
        <p:sp>
          <p:nvSpPr>
            <p:cNvPr id="370778" name="Rectangle 90"/>
            <p:cNvSpPr>
              <a:spLocks noChangeArrowheads="1"/>
            </p:cNvSpPr>
            <p:nvPr/>
          </p:nvSpPr>
          <p:spPr bwMode="auto">
            <a:xfrm>
              <a:off x="3344" y="3113"/>
              <a:ext cx="216" cy="77"/>
            </a:xfrm>
            <a:prstGeom prst="rect">
              <a:avLst/>
            </a:prstGeom>
            <a:noFill/>
            <a:ln w="9525">
              <a:noFill/>
              <a:miter lim="800000"/>
              <a:headEnd/>
              <a:tailEnd/>
            </a:ln>
          </p:spPr>
          <p:txBody>
            <a:bodyPr wrap="none" lIns="0" tIns="0" rIns="0" bIns="0">
              <a:spAutoFit/>
            </a:bodyPr>
            <a:lstStyle/>
            <a:p>
              <a:r>
                <a:rPr lang="fr-FR" sz="800">
                  <a:solidFill>
                    <a:srgbClr val="FFFFFF"/>
                  </a:solidFill>
                  <a:latin typeface="Times New Roman" pitchFamily="18" charset="0"/>
                </a:rPr>
                <a:t>Réseaux</a:t>
              </a:r>
              <a:endParaRPr lang="fr-FR"/>
            </a:p>
          </p:txBody>
        </p:sp>
        <p:sp>
          <p:nvSpPr>
            <p:cNvPr id="370779" name="Rectangle 91"/>
            <p:cNvSpPr>
              <a:spLocks noChangeArrowheads="1"/>
            </p:cNvSpPr>
            <p:nvPr/>
          </p:nvSpPr>
          <p:spPr bwMode="auto">
            <a:xfrm>
              <a:off x="4921" y="3113"/>
              <a:ext cx="223" cy="77"/>
            </a:xfrm>
            <a:prstGeom prst="rect">
              <a:avLst/>
            </a:prstGeom>
            <a:noFill/>
            <a:ln w="9525">
              <a:noFill/>
              <a:miter lim="800000"/>
              <a:headEnd/>
              <a:tailEnd/>
            </a:ln>
          </p:spPr>
          <p:txBody>
            <a:bodyPr wrap="none" lIns="0" tIns="0" rIns="0" bIns="0">
              <a:spAutoFit/>
            </a:bodyPr>
            <a:lstStyle/>
            <a:p>
              <a:r>
                <a:rPr lang="fr-CA" sz="800">
                  <a:solidFill>
                    <a:srgbClr val="FFFFFF"/>
                  </a:solidFill>
                  <a:latin typeface="Times New Roman" pitchFamily="18" charset="0"/>
                </a:rPr>
                <a:t>Serveurs</a:t>
              </a:r>
              <a:endParaRPr lang="fr-F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space réservé du numéro de diapositive 3"/>
          <p:cNvSpPr>
            <a:spLocks noGrp="1"/>
          </p:cNvSpPr>
          <p:nvPr>
            <p:ph type="sldNum" sz="quarter" idx="10"/>
          </p:nvPr>
        </p:nvSpPr>
        <p:spPr/>
        <p:txBody>
          <a:bodyPr/>
          <a:lstStyle/>
          <a:p>
            <a:fld id="{5F47CA63-D219-47AF-86E6-400104477DDF}" type="slidenum">
              <a:rPr lang="fr-FR"/>
              <a:pPr/>
              <a:t>19</a:t>
            </a:fld>
            <a:endParaRPr lang="fr-FR"/>
          </a:p>
        </p:txBody>
      </p:sp>
      <p:sp>
        <p:nvSpPr>
          <p:cNvPr id="334850" name="Rectangle 2"/>
          <p:cNvSpPr>
            <a:spLocks noGrp="1" noChangeArrowheads="1"/>
          </p:cNvSpPr>
          <p:nvPr>
            <p:ph type="title"/>
          </p:nvPr>
        </p:nvSpPr>
        <p:spPr>
          <a:xfrm>
            <a:off x="395288" y="212725"/>
            <a:ext cx="8609012" cy="1055688"/>
          </a:xfrm>
        </p:spPr>
        <p:txBody>
          <a:bodyPr/>
          <a:lstStyle/>
          <a:p>
            <a:pPr algn="ctr"/>
            <a:r>
              <a:rPr lang="fr-FR"/>
              <a:t>L’architecture d’entreprise – Différentes vues sur les technologies d’information</a:t>
            </a:r>
            <a:endParaRPr lang="en-US"/>
          </a:p>
        </p:txBody>
      </p:sp>
      <p:sp>
        <p:nvSpPr>
          <p:cNvPr id="334851" name="AutoShape 3"/>
          <p:cNvSpPr>
            <a:spLocks noChangeArrowheads="1"/>
          </p:cNvSpPr>
          <p:nvPr/>
        </p:nvSpPr>
        <p:spPr bwMode="auto">
          <a:xfrm rot="21600000">
            <a:off x="2339975" y="1268413"/>
            <a:ext cx="306388" cy="5543550"/>
          </a:xfrm>
          <a:prstGeom prst="upDownArrow">
            <a:avLst>
              <a:gd name="adj1" fmla="val 50361"/>
              <a:gd name="adj2" fmla="val 86278"/>
            </a:avLst>
          </a:prstGeom>
          <a:solidFill>
            <a:srgbClr val="FF0000"/>
          </a:solidFill>
          <a:ln w="9525" algn="ctr">
            <a:solidFill>
              <a:srgbClr val="FFFF00"/>
            </a:solidFill>
            <a:miter lim="800000"/>
            <a:headEnd/>
            <a:tailEnd/>
          </a:ln>
          <a:effectLst/>
        </p:spPr>
        <p:txBody>
          <a:bodyPr anchor="ctr">
            <a:spAutoFit/>
          </a:bodyPr>
          <a:lstStyle/>
          <a:p>
            <a:endParaRPr lang="fr-CA"/>
          </a:p>
        </p:txBody>
      </p:sp>
      <p:sp>
        <p:nvSpPr>
          <p:cNvPr id="334852" name="AutoShape 4"/>
          <p:cNvSpPr>
            <a:spLocks noChangeArrowheads="1"/>
          </p:cNvSpPr>
          <p:nvPr/>
        </p:nvSpPr>
        <p:spPr bwMode="auto">
          <a:xfrm rot="21600000">
            <a:off x="614363" y="3644900"/>
            <a:ext cx="560387" cy="817563"/>
          </a:xfrm>
          <a:prstGeom prst="parallelogram">
            <a:avLst>
              <a:gd name="adj" fmla="val 39093"/>
            </a:avLst>
          </a:prstGeom>
          <a:solidFill>
            <a:srgbClr val="FF9900"/>
          </a:solidFill>
          <a:ln w="9525" algn="ctr">
            <a:noFill/>
            <a:miter lim="800000"/>
            <a:headEnd/>
            <a:tailEnd/>
          </a:ln>
          <a:effectLst/>
        </p:spPr>
        <p:txBody>
          <a:bodyPr anchor="ctr">
            <a:spAutoFit/>
          </a:bodyPr>
          <a:lstStyle/>
          <a:p>
            <a:endParaRPr lang="fr-CA"/>
          </a:p>
        </p:txBody>
      </p:sp>
      <p:sp>
        <p:nvSpPr>
          <p:cNvPr id="334853" name="AutoShape 5"/>
          <p:cNvSpPr>
            <a:spLocks noChangeArrowheads="1"/>
          </p:cNvSpPr>
          <p:nvPr/>
        </p:nvSpPr>
        <p:spPr bwMode="auto">
          <a:xfrm rot="21600000">
            <a:off x="539750" y="5588000"/>
            <a:ext cx="576263" cy="793750"/>
          </a:xfrm>
          <a:prstGeom prst="parallelogram">
            <a:avLst>
              <a:gd name="adj" fmla="val 41597"/>
            </a:avLst>
          </a:prstGeom>
          <a:solidFill>
            <a:schemeClr val="accent1"/>
          </a:solidFill>
          <a:ln w="9525" algn="ctr">
            <a:noFill/>
            <a:miter lim="800000"/>
            <a:headEnd/>
            <a:tailEnd/>
          </a:ln>
          <a:effectLst/>
        </p:spPr>
        <p:txBody>
          <a:bodyPr anchor="ctr">
            <a:spAutoFit/>
          </a:bodyPr>
          <a:lstStyle/>
          <a:p>
            <a:endParaRPr lang="fr-CA"/>
          </a:p>
        </p:txBody>
      </p:sp>
      <p:sp>
        <p:nvSpPr>
          <p:cNvPr id="334854" name="AutoShape 6"/>
          <p:cNvSpPr>
            <a:spLocks noChangeArrowheads="1"/>
          </p:cNvSpPr>
          <p:nvPr/>
        </p:nvSpPr>
        <p:spPr bwMode="auto">
          <a:xfrm rot="21600000">
            <a:off x="639763" y="1677988"/>
            <a:ext cx="563562" cy="788987"/>
          </a:xfrm>
          <a:prstGeom prst="parallelogram">
            <a:avLst>
              <a:gd name="adj" fmla="val 42815"/>
            </a:avLst>
          </a:prstGeom>
          <a:solidFill>
            <a:schemeClr val="folHlink"/>
          </a:solidFill>
          <a:ln w="9525" algn="ctr">
            <a:noFill/>
            <a:miter lim="800000"/>
            <a:headEnd/>
            <a:tailEnd/>
          </a:ln>
          <a:effectLst/>
        </p:spPr>
        <p:txBody>
          <a:bodyPr anchor="ctr">
            <a:spAutoFit/>
          </a:bodyPr>
          <a:lstStyle/>
          <a:p>
            <a:endParaRPr lang="fr-CA"/>
          </a:p>
        </p:txBody>
      </p:sp>
      <p:sp>
        <p:nvSpPr>
          <p:cNvPr id="334855" name="AutoShape 7"/>
          <p:cNvSpPr>
            <a:spLocks noChangeArrowheads="1"/>
          </p:cNvSpPr>
          <p:nvPr/>
        </p:nvSpPr>
        <p:spPr bwMode="auto">
          <a:xfrm rot="21600000">
            <a:off x="636588" y="2636838"/>
            <a:ext cx="571500" cy="841375"/>
          </a:xfrm>
          <a:prstGeom prst="parallelogram">
            <a:avLst>
              <a:gd name="adj" fmla="val 43056"/>
            </a:avLst>
          </a:prstGeom>
          <a:solidFill>
            <a:srgbClr val="008000"/>
          </a:solidFill>
          <a:ln w="9525" algn="ctr">
            <a:noFill/>
            <a:miter lim="800000"/>
            <a:headEnd/>
            <a:tailEnd/>
          </a:ln>
          <a:effectLst/>
        </p:spPr>
        <p:txBody>
          <a:bodyPr anchor="ctr">
            <a:spAutoFit/>
          </a:bodyPr>
          <a:lstStyle/>
          <a:p>
            <a:endParaRPr lang="fr-CA"/>
          </a:p>
        </p:txBody>
      </p:sp>
      <p:sp>
        <p:nvSpPr>
          <p:cNvPr id="334856" name="AutoShape 8"/>
          <p:cNvSpPr>
            <a:spLocks noChangeArrowheads="1"/>
          </p:cNvSpPr>
          <p:nvPr/>
        </p:nvSpPr>
        <p:spPr bwMode="auto">
          <a:xfrm rot="21600000">
            <a:off x="1555750" y="3660775"/>
            <a:ext cx="7121525" cy="817563"/>
          </a:xfrm>
          <a:prstGeom prst="parallelogram">
            <a:avLst>
              <a:gd name="adj" fmla="val 32544"/>
            </a:avLst>
          </a:prstGeom>
          <a:solidFill>
            <a:srgbClr val="FF9900"/>
          </a:solidFill>
          <a:ln w="9525" algn="ctr">
            <a:noFill/>
            <a:miter lim="800000"/>
            <a:headEnd/>
            <a:tailEnd/>
          </a:ln>
          <a:effectLst/>
        </p:spPr>
        <p:txBody>
          <a:bodyPr anchor="ctr">
            <a:spAutoFit/>
          </a:bodyPr>
          <a:lstStyle/>
          <a:p>
            <a:endParaRPr lang="fr-CA"/>
          </a:p>
        </p:txBody>
      </p:sp>
      <p:sp>
        <p:nvSpPr>
          <p:cNvPr id="334857" name="AutoShape 9"/>
          <p:cNvSpPr>
            <a:spLocks noChangeArrowheads="1"/>
          </p:cNvSpPr>
          <p:nvPr/>
        </p:nvSpPr>
        <p:spPr bwMode="auto">
          <a:xfrm rot="21600000">
            <a:off x="1530350" y="5583238"/>
            <a:ext cx="7064375" cy="793750"/>
          </a:xfrm>
          <a:prstGeom prst="parallelogram">
            <a:avLst>
              <a:gd name="adj" fmla="val 35023"/>
            </a:avLst>
          </a:prstGeom>
          <a:solidFill>
            <a:schemeClr val="accent1"/>
          </a:solidFill>
          <a:ln w="9525" algn="ctr">
            <a:noFill/>
            <a:miter lim="800000"/>
            <a:headEnd/>
            <a:tailEnd/>
          </a:ln>
          <a:effectLst/>
        </p:spPr>
        <p:txBody>
          <a:bodyPr anchor="ctr">
            <a:spAutoFit/>
          </a:bodyPr>
          <a:lstStyle/>
          <a:p>
            <a:endParaRPr lang="fr-CA"/>
          </a:p>
        </p:txBody>
      </p:sp>
      <p:sp>
        <p:nvSpPr>
          <p:cNvPr id="334858" name="AutoShape 10"/>
          <p:cNvSpPr>
            <a:spLocks noChangeArrowheads="1"/>
          </p:cNvSpPr>
          <p:nvPr/>
        </p:nvSpPr>
        <p:spPr bwMode="auto">
          <a:xfrm rot="21600000">
            <a:off x="1531938" y="2654300"/>
            <a:ext cx="7289800" cy="841375"/>
          </a:xfrm>
          <a:prstGeom prst="parallelogram">
            <a:avLst>
              <a:gd name="adj" fmla="val 35218"/>
            </a:avLst>
          </a:prstGeom>
          <a:solidFill>
            <a:srgbClr val="99CC00"/>
          </a:solidFill>
          <a:ln w="9525" algn="ctr">
            <a:noFill/>
            <a:miter lim="800000"/>
            <a:headEnd/>
            <a:tailEnd/>
          </a:ln>
          <a:effectLst/>
        </p:spPr>
        <p:txBody>
          <a:bodyPr anchor="ctr">
            <a:spAutoFit/>
          </a:bodyPr>
          <a:lstStyle/>
          <a:p>
            <a:endParaRPr lang="fr-CA"/>
          </a:p>
        </p:txBody>
      </p:sp>
      <p:sp>
        <p:nvSpPr>
          <p:cNvPr id="334859" name="AutoShape 11"/>
          <p:cNvSpPr>
            <a:spLocks noChangeArrowheads="1"/>
          </p:cNvSpPr>
          <p:nvPr/>
        </p:nvSpPr>
        <p:spPr bwMode="auto">
          <a:xfrm rot="21600000">
            <a:off x="1552575" y="1695450"/>
            <a:ext cx="7294563" cy="788988"/>
          </a:xfrm>
          <a:prstGeom prst="parallelogram">
            <a:avLst>
              <a:gd name="adj" fmla="val 35013"/>
            </a:avLst>
          </a:prstGeom>
          <a:solidFill>
            <a:schemeClr val="folHlink"/>
          </a:solidFill>
          <a:ln w="9525" algn="ctr">
            <a:noFill/>
            <a:miter lim="800000"/>
            <a:headEnd/>
            <a:tailEnd/>
          </a:ln>
          <a:effectLst/>
        </p:spPr>
        <p:txBody>
          <a:bodyPr anchor="ctr">
            <a:spAutoFit/>
          </a:bodyPr>
          <a:lstStyle/>
          <a:p>
            <a:endParaRPr lang="fr-CA"/>
          </a:p>
        </p:txBody>
      </p:sp>
      <p:sp>
        <p:nvSpPr>
          <p:cNvPr id="334860" name="Text Box 12"/>
          <p:cNvSpPr txBox="1">
            <a:spLocks noChangeArrowheads="1"/>
          </p:cNvSpPr>
          <p:nvPr/>
        </p:nvSpPr>
        <p:spPr bwMode="auto">
          <a:xfrm rot="21600000">
            <a:off x="1760538" y="3783013"/>
            <a:ext cx="1511300" cy="549275"/>
          </a:xfrm>
          <a:prstGeom prst="rect">
            <a:avLst/>
          </a:prstGeom>
          <a:noFill/>
          <a:ln w="9525" algn="ctr">
            <a:noFill/>
            <a:miter lim="800000"/>
            <a:headEnd/>
            <a:tailEnd/>
          </a:ln>
          <a:effectLst/>
        </p:spPr>
        <p:txBody>
          <a:bodyPr>
            <a:spAutoFit/>
          </a:bodyPr>
          <a:lstStyle/>
          <a:p>
            <a:pPr algn="ctr" defTabSz="762000">
              <a:spcBef>
                <a:spcPct val="50000"/>
              </a:spcBef>
            </a:pPr>
            <a:r>
              <a:rPr lang="fr-FR" sz="1500" b="1">
                <a:solidFill>
                  <a:schemeClr val="tx2"/>
                </a:solidFill>
                <a:cs typeface="Arial" charset="0"/>
              </a:rPr>
              <a:t>Les systèmes d’information</a:t>
            </a:r>
          </a:p>
        </p:txBody>
      </p:sp>
      <p:sp>
        <p:nvSpPr>
          <p:cNvPr id="334861" name="Text Box 13"/>
          <p:cNvSpPr txBox="1">
            <a:spLocks noChangeArrowheads="1"/>
          </p:cNvSpPr>
          <p:nvPr/>
        </p:nvSpPr>
        <p:spPr bwMode="auto">
          <a:xfrm rot="21600000">
            <a:off x="1801813" y="5816600"/>
            <a:ext cx="1546225" cy="320675"/>
          </a:xfrm>
          <a:prstGeom prst="rect">
            <a:avLst/>
          </a:prstGeom>
          <a:noFill/>
          <a:ln w="9525" algn="ctr">
            <a:noFill/>
            <a:miter lim="800000"/>
            <a:headEnd/>
            <a:tailEnd/>
          </a:ln>
          <a:effectLst/>
        </p:spPr>
        <p:txBody>
          <a:bodyPr>
            <a:spAutoFit/>
          </a:bodyPr>
          <a:lstStyle/>
          <a:p>
            <a:pPr defTabSz="762000">
              <a:spcBef>
                <a:spcPct val="50000"/>
              </a:spcBef>
            </a:pPr>
            <a:r>
              <a:rPr lang="fr-FR" sz="1500" b="1">
                <a:solidFill>
                  <a:schemeClr val="tx2"/>
                </a:solidFill>
                <a:cs typeface="Arial" charset="0"/>
              </a:rPr>
              <a:t>La technologie</a:t>
            </a:r>
          </a:p>
        </p:txBody>
      </p:sp>
      <p:sp>
        <p:nvSpPr>
          <p:cNvPr id="334862" name="Text Box 14"/>
          <p:cNvSpPr txBox="1">
            <a:spLocks noChangeArrowheads="1"/>
          </p:cNvSpPr>
          <p:nvPr/>
        </p:nvSpPr>
        <p:spPr bwMode="auto">
          <a:xfrm rot="21600000">
            <a:off x="1952625" y="1773238"/>
            <a:ext cx="1158875" cy="549275"/>
          </a:xfrm>
          <a:prstGeom prst="rect">
            <a:avLst/>
          </a:prstGeom>
          <a:noFill/>
          <a:ln w="9525" algn="ctr">
            <a:noFill/>
            <a:miter lim="800000"/>
            <a:headEnd/>
            <a:tailEnd/>
          </a:ln>
          <a:effectLst/>
        </p:spPr>
        <p:txBody>
          <a:bodyPr>
            <a:spAutoFit/>
          </a:bodyPr>
          <a:lstStyle/>
          <a:p>
            <a:pPr defTabSz="762000">
              <a:spcBef>
                <a:spcPct val="50000"/>
              </a:spcBef>
            </a:pPr>
            <a:r>
              <a:rPr lang="fr-FR" sz="1500" b="1">
                <a:solidFill>
                  <a:schemeClr val="tx2"/>
                </a:solidFill>
                <a:cs typeface="Arial" charset="0"/>
              </a:rPr>
              <a:t>Stratégies d’affaires</a:t>
            </a:r>
          </a:p>
        </p:txBody>
      </p:sp>
      <p:sp>
        <p:nvSpPr>
          <p:cNvPr id="334863" name="Text Box 15"/>
          <p:cNvSpPr txBox="1">
            <a:spLocks noChangeArrowheads="1"/>
          </p:cNvSpPr>
          <p:nvPr/>
        </p:nvSpPr>
        <p:spPr bwMode="auto">
          <a:xfrm rot="21600000">
            <a:off x="1900238" y="2709863"/>
            <a:ext cx="1592262" cy="549275"/>
          </a:xfrm>
          <a:prstGeom prst="rect">
            <a:avLst/>
          </a:prstGeom>
          <a:noFill/>
          <a:ln w="9525" algn="ctr">
            <a:noFill/>
            <a:miter lim="800000"/>
            <a:headEnd/>
            <a:tailEnd/>
          </a:ln>
          <a:effectLst/>
        </p:spPr>
        <p:txBody>
          <a:bodyPr>
            <a:spAutoFit/>
          </a:bodyPr>
          <a:lstStyle/>
          <a:p>
            <a:pPr defTabSz="762000">
              <a:spcBef>
                <a:spcPct val="50000"/>
              </a:spcBef>
            </a:pPr>
            <a:r>
              <a:rPr lang="fr-FR" sz="1500" b="1">
                <a:solidFill>
                  <a:schemeClr val="tx2"/>
                </a:solidFill>
                <a:cs typeface="Arial" charset="0"/>
              </a:rPr>
              <a:t>Architecture d’affaires</a:t>
            </a:r>
          </a:p>
        </p:txBody>
      </p:sp>
      <p:pic>
        <p:nvPicPr>
          <p:cNvPr id="334864" name="Picture 16" descr="strategie"/>
          <p:cNvPicPr>
            <a:picLocks noChangeAspect="1" noChangeArrowheads="1"/>
          </p:cNvPicPr>
          <p:nvPr/>
        </p:nvPicPr>
        <p:blipFill>
          <a:blip r:embed="rId3" cstate="print"/>
          <a:srcRect/>
          <a:stretch>
            <a:fillRect/>
          </a:stretch>
        </p:blipFill>
        <p:spPr bwMode="auto">
          <a:xfrm>
            <a:off x="3276600" y="1704975"/>
            <a:ext cx="673100" cy="788988"/>
          </a:xfrm>
          <a:prstGeom prst="rect">
            <a:avLst/>
          </a:prstGeom>
          <a:noFill/>
        </p:spPr>
      </p:pic>
      <p:pic>
        <p:nvPicPr>
          <p:cNvPr id="334865" name="Picture 17" descr="business-people"/>
          <p:cNvPicPr>
            <a:picLocks noChangeAspect="1" noChangeArrowheads="1"/>
          </p:cNvPicPr>
          <p:nvPr/>
        </p:nvPicPr>
        <p:blipFill>
          <a:blip r:embed="rId4" cstate="print"/>
          <a:srcRect/>
          <a:stretch>
            <a:fillRect/>
          </a:stretch>
        </p:blipFill>
        <p:spPr bwMode="auto">
          <a:xfrm>
            <a:off x="3205163" y="2781300"/>
            <a:ext cx="854075" cy="576263"/>
          </a:xfrm>
          <a:prstGeom prst="rect">
            <a:avLst/>
          </a:prstGeom>
          <a:noFill/>
        </p:spPr>
      </p:pic>
      <p:pic>
        <p:nvPicPr>
          <p:cNvPr id="334866" name="Picture 18" descr="uml"/>
          <p:cNvPicPr>
            <a:picLocks noChangeAspect="1" noChangeArrowheads="1"/>
          </p:cNvPicPr>
          <p:nvPr/>
        </p:nvPicPr>
        <p:blipFill>
          <a:blip r:embed="rId5" cstate="print"/>
          <a:srcRect/>
          <a:stretch>
            <a:fillRect/>
          </a:stretch>
        </p:blipFill>
        <p:spPr bwMode="auto">
          <a:xfrm>
            <a:off x="3192463" y="3752850"/>
            <a:ext cx="903287" cy="628650"/>
          </a:xfrm>
          <a:prstGeom prst="rect">
            <a:avLst/>
          </a:prstGeom>
          <a:noFill/>
        </p:spPr>
      </p:pic>
      <p:pic>
        <p:nvPicPr>
          <p:cNvPr id="334867" name="Picture 19" descr="WebServices"/>
          <p:cNvPicPr>
            <a:picLocks noChangeAspect="1" noChangeArrowheads="1"/>
          </p:cNvPicPr>
          <p:nvPr/>
        </p:nvPicPr>
        <p:blipFill>
          <a:blip r:embed="rId6" cstate="print"/>
          <a:srcRect/>
          <a:stretch>
            <a:fillRect/>
          </a:stretch>
        </p:blipFill>
        <p:spPr bwMode="auto">
          <a:xfrm>
            <a:off x="3244850" y="5646738"/>
            <a:ext cx="855663" cy="704850"/>
          </a:xfrm>
          <a:prstGeom prst="rect">
            <a:avLst/>
          </a:prstGeom>
          <a:noFill/>
        </p:spPr>
      </p:pic>
      <p:sp>
        <p:nvSpPr>
          <p:cNvPr id="334868" name="Text Box 20"/>
          <p:cNvSpPr txBox="1">
            <a:spLocks noChangeArrowheads="1"/>
          </p:cNvSpPr>
          <p:nvPr/>
        </p:nvSpPr>
        <p:spPr bwMode="auto">
          <a:xfrm>
            <a:off x="4259263" y="2794000"/>
            <a:ext cx="4341812" cy="555625"/>
          </a:xfrm>
          <a:prstGeom prst="rect">
            <a:avLst/>
          </a:prstGeom>
          <a:noFill/>
          <a:ln w="9525" algn="ctr">
            <a:noFill/>
            <a:miter lim="800000"/>
            <a:headEnd/>
            <a:tailEnd/>
          </a:ln>
          <a:effectLst/>
        </p:spPr>
        <p:txBody>
          <a:bodyPr>
            <a:spAutoFit/>
          </a:bodyPr>
          <a:lstStyle/>
          <a:p>
            <a:pPr marL="231775" indent="-231775" defTabSz="762000">
              <a:lnSpc>
                <a:spcPct val="95000"/>
              </a:lnSpc>
              <a:spcBef>
                <a:spcPct val="10000"/>
              </a:spcBef>
              <a:spcAft>
                <a:spcPct val="5000"/>
              </a:spcAft>
              <a:buFont typeface="Wingdings" pitchFamily="2" charset="2"/>
              <a:buChar char="v"/>
            </a:pPr>
            <a:r>
              <a:rPr lang="fr-FR" sz="1600" b="1">
                <a:solidFill>
                  <a:schemeClr val="tx2"/>
                </a:solidFill>
                <a:cs typeface="Arial" charset="0"/>
              </a:rPr>
              <a:t>Processus d’affaires à haut-niveau qui supportent la stratégie de l’entreprise.</a:t>
            </a:r>
          </a:p>
        </p:txBody>
      </p:sp>
      <p:sp>
        <p:nvSpPr>
          <p:cNvPr id="334869" name="Text Box 21"/>
          <p:cNvSpPr txBox="1">
            <a:spLocks noChangeArrowheads="1"/>
          </p:cNvSpPr>
          <p:nvPr/>
        </p:nvSpPr>
        <p:spPr bwMode="auto">
          <a:xfrm>
            <a:off x="4259263" y="5589588"/>
            <a:ext cx="4201169" cy="794064"/>
          </a:xfrm>
          <a:prstGeom prst="rect">
            <a:avLst/>
          </a:prstGeom>
          <a:noFill/>
          <a:ln w="9525" algn="ctr">
            <a:noFill/>
            <a:miter lim="800000"/>
            <a:headEnd/>
            <a:tailEnd/>
          </a:ln>
          <a:effectLst/>
        </p:spPr>
        <p:txBody>
          <a:bodyPr wrap="square">
            <a:spAutoFit/>
          </a:bodyPr>
          <a:lstStyle/>
          <a:p>
            <a:pPr marL="231775" indent="-231775" defTabSz="762000">
              <a:lnSpc>
                <a:spcPct val="95000"/>
              </a:lnSpc>
              <a:spcBef>
                <a:spcPct val="10000"/>
              </a:spcBef>
              <a:spcAft>
                <a:spcPct val="5000"/>
              </a:spcAft>
              <a:buFont typeface="Wingdings" pitchFamily="2" charset="2"/>
              <a:buChar char="v"/>
            </a:pPr>
            <a:r>
              <a:rPr lang="fr-FR" sz="1600" b="1" dirty="0">
                <a:solidFill>
                  <a:schemeClr val="tx2"/>
                </a:solidFill>
                <a:cs typeface="Arial" charset="0"/>
              </a:rPr>
              <a:t>L’infrastructure </a:t>
            </a:r>
            <a:r>
              <a:rPr lang="fr-FR" sz="1600" b="1" dirty="0" smtClean="0">
                <a:solidFill>
                  <a:schemeClr val="tx2"/>
                </a:solidFill>
                <a:cs typeface="Arial" charset="0"/>
              </a:rPr>
              <a:t>logicielle, </a:t>
            </a:r>
            <a:r>
              <a:rPr lang="fr-FR" sz="1600" b="1" dirty="0">
                <a:solidFill>
                  <a:schemeClr val="tx2"/>
                </a:solidFill>
                <a:cs typeface="Arial" charset="0"/>
              </a:rPr>
              <a:t>matérielle </a:t>
            </a:r>
            <a:r>
              <a:rPr lang="fr-FR" sz="1600" b="1" dirty="0" smtClean="0">
                <a:solidFill>
                  <a:schemeClr val="tx2"/>
                </a:solidFill>
                <a:cs typeface="Arial" charset="0"/>
              </a:rPr>
              <a:t>et la sécurité qui </a:t>
            </a:r>
            <a:r>
              <a:rPr lang="fr-FR" sz="1600" b="1" dirty="0">
                <a:solidFill>
                  <a:schemeClr val="tx2"/>
                </a:solidFill>
                <a:cs typeface="Arial" charset="0"/>
              </a:rPr>
              <a:t>supportent les systèmes et les données.</a:t>
            </a:r>
          </a:p>
        </p:txBody>
      </p:sp>
      <p:sp>
        <p:nvSpPr>
          <p:cNvPr id="334870" name="Text Box 22"/>
          <p:cNvSpPr txBox="1">
            <a:spLocks noChangeArrowheads="1"/>
          </p:cNvSpPr>
          <p:nvPr/>
        </p:nvSpPr>
        <p:spPr bwMode="auto">
          <a:xfrm>
            <a:off x="4259263" y="1811338"/>
            <a:ext cx="4175125" cy="555625"/>
          </a:xfrm>
          <a:prstGeom prst="rect">
            <a:avLst/>
          </a:prstGeom>
          <a:noFill/>
          <a:ln w="9525" algn="ctr">
            <a:noFill/>
            <a:miter lim="800000"/>
            <a:headEnd/>
            <a:tailEnd/>
          </a:ln>
          <a:effectLst/>
        </p:spPr>
        <p:txBody>
          <a:bodyPr>
            <a:spAutoFit/>
          </a:bodyPr>
          <a:lstStyle/>
          <a:p>
            <a:pPr marL="231775" indent="-231775" defTabSz="762000">
              <a:lnSpc>
                <a:spcPct val="95000"/>
              </a:lnSpc>
              <a:spcBef>
                <a:spcPct val="10000"/>
              </a:spcBef>
              <a:spcAft>
                <a:spcPct val="5000"/>
              </a:spcAft>
              <a:buFont typeface="Wingdings" pitchFamily="2" charset="2"/>
              <a:buChar char="v"/>
            </a:pPr>
            <a:r>
              <a:rPr lang="fr-FR" sz="1600" b="1">
                <a:solidFill>
                  <a:schemeClr val="tx2"/>
                </a:solidFill>
                <a:cs typeface="Arial" charset="0"/>
              </a:rPr>
              <a:t>Comprendre la stratégie, les buts et les objectifs d’affaires.</a:t>
            </a:r>
            <a:endParaRPr lang="fr-FR" sz="1600">
              <a:solidFill>
                <a:schemeClr val="tx2"/>
              </a:solidFill>
              <a:cs typeface="Arial" charset="0"/>
            </a:endParaRPr>
          </a:p>
        </p:txBody>
      </p:sp>
      <p:sp>
        <p:nvSpPr>
          <p:cNvPr id="334871" name="Text Box 23"/>
          <p:cNvSpPr txBox="1">
            <a:spLocks noChangeArrowheads="1"/>
          </p:cNvSpPr>
          <p:nvPr/>
        </p:nvSpPr>
        <p:spPr bwMode="auto">
          <a:xfrm>
            <a:off x="4243388" y="3789363"/>
            <a:ext cx="4198937" cy="555625"/>
          </a:xfrm>
          <a:prstGeom prst="rect">
            <a:avLst/>
          </a:prstGeom>
          <a:noFill/>
          <a:ln w="9525" algn="ctr">
            <a:noFill/>
            <a:miter lim="800000"/>
            <a:headEnd/>
            <a:tailEnd/>
          </a:ln>
          <a:effectLst/>
        </p:spPr>
        <p:txBody>
          <a:bodyPr>
            <a:spAutoFit/>
          </a:bodyPr>
          <a:lstStyle/>
          <a:p>
            <a:pPr marL="231775" indent="-231775" defTabSz="762000">
              <a:lnSpc>
                <a:spcPct val="95000"/>
              </a:lnSpc>
              <a:spcBef>
                <a:spcPct val="10000"/>
              </a:spcBef>
              <a:spcAft>
                <a:spcPct val="5000"/>
              </a:spcAft>
              <a:buFont typeface="Wingdings" pitchFamily="2" charset="2"/>
              <a:buChar char="v"/>
            </a:pPr>
            <a:r>
              <a:rPr lang="fr-FR" sz="1600" b="1" dirty="0" smtClean="0">
                <a:solidFill>
                  <a:schemeClr val="tx2"/>
                </a:solidFill>
                <a:cs typeface="Arial" charset="0"/>
              </a:rPr>
              <a:t>L’implantation </a:t>
            </a:r>
            <a:r>
              <a:rPr lang="fr-FR" sz="1600" b="1" dirty="0">
                <a:solidFill>
                  <a:schemeClr val="tx2"/>
                </a:solidFill>
                <a:cs typeface="Arial" charset="0"/>
              </a:rPr>
              <a:t>des fonctions d’affaires à partir des systèmes.</a:t>
            </a:r>
          </a:p>
        </p:txBody>
      </p:sp>
      <p:sp>
        <p:nvSpPr>
          <p:cNvPr id="334872" name="AutoShape 24"/>
          <p:cNvSpPr>
            <a:spLocks noChangeArrowheads="1"/>
          </p:cNvSpPr>
          <p:nvPr/>
        </p:nvSpPr>
        <p:spPr bwMode="auto">
          <a:xfrm rot="21600000">
            <a:off x="539750" y="4611688"/>
            <a:ext cx="560388" cy="817562"/>
          </a:xfrm>
          <a:prstGeom prst="parallelogram">
            <a:avLst>
              <a:gd name="adj" fmla="val 39093"/>
            </a:avLst>
          </a:prstGeom>
          <a:solidFill>
            <a:srgbClr val="FF9900"/>
          </a:solidFill>
          <a:ln w="9525" algn="ctr">
            <a:noFill/>
            <a:miter lim="800000"/>
            <a:headEnd/>
            <a:tailEnd/>
          </a:ln>
          <a:effectLst/>
        </p:spPr>
        <p:txBody>
          <a:bodyPr anchor="ctr">
            <a:spAutoFit/>
          </a:bodyPr>
          <a:lstStyle/>
          <a:p>
            <a:endParaRPr lang="fr-CA"/>
          </a:p>
        </p:txBody>
      </p:sp>
      <p:sp>
        <p:nvSpPr>
          <p:cNvPr id="334873" name="AutoShape 25"/>
          <p:cNvSpPr>
            <a:spLocks noChangeArrowheads="1"/>
          </p:cNvSpPr>
          <p:nvPr/>
        </p:nvSpPr>
        <p:spPr bwMode="auto">
          <a:xfrm rot="21600000">
            <a:off x="1481138" y="4627563"/>
            <a:ext cx="7121525" cy="817562"/>
          </a:xfrm>
          <a:prstGeom prst="parallelogram">
            <a:avLst>
              <a:gd name="adj" fmla="val 32544"/>
            </a:avLst>
          </a:prstGeom>
          <a:solidFill>
            <a:srgbClr val="FFCC00"/>
          </a:solidFill>
          <a:ln w="9525" algn="ctr">
            <a:noFill/>
            <a:miter lim="800000"/>
            <a:headEnd/>
            <a:tailEnd/>
          </a:ln>
          <a:effectLst/>
        </p:spPr>
        <p:txBody>
          <a:bodyPr anchor="ctr">
            <a:spAutoFit/>
          </a:bodyPr>
          <a:lstStyle/>
          <a:p>
            <a:endParaRPr lang="fr-CA"/>
          </a:p>
        </p:txBody>
      </p:sp>
      <p:sp>
        <p:nvSpPr>
          <p:cNvPr id="334874" name="Text Box 26"/>
          <p:cNvSpPr txBox="1">
            <a:spLocks noChangeArrowheads="1"/>
          </p:cNvSpPr>
          <p:nvPr/>
        </p:nvSpPr>
        <p:spPr bwMode="auto">
          <a:xfrm rot="21600000">
            <a:off x="1765300" y="4908550"/>
            <a:ext cx="1511300" cy="320675"/>
          </a:xfrm>
          <a:prstGeom prst="rect">
            <a:avLst/>
          </a:prstGeom>
          <a:noFill/>
          <a:ln w="9525" algn="ctr">
            <a:noFill/>
            <a:miter lim="800000"/>
            <a:headEnd/>
            <a:tailEnd/>
          </a:ln>
          <a:effectLst/>
        </p:spPr>
        <p:txBody>
          <a:bodyPr>
            <a:spAutoFit/>
          </a:bodyPr>
          <a:lstStyle/>
          <a:p>
            <a:pPr algn="ctr" defTabSz="762000">
              <a:spcBef>
                <a:spcPct val="50000"/>
              </a:spcBef>
            </a:pPr>
            <a:r>
              <a:rPr lang="fr-FR" sz="1500" b="1">
                <a:solidFill>
                  <a:schemeClr val="tx2"/>
                </a:solidFill>
                <a:cs typeface="Arial" charset="0"/>
              </a:rPr>
              <a:t>Les données</a:t>
            </a:r>
          </a:p>
        </p:txBody>
      </p:sp>
      <p:pic>
        <p:nvPicPr>
          <p:cNvPr id="334875" name="Picture 27" descr="uml"/>
          <p:cNvPicPr>
            <a:picLocks noChangeAspect="1" noChangeArrowheads="1"/>
          </p:cNvPicPr>
          <p:nvPr/>
        </p:nvPicPr>
        <p:blipFill>
          <a:blip r:embed="rId5" cstate="print"/>
          <a:srcRect/>
          <a:stretch>
            <a:fillRect/>
          </a:stretch>
        </p:blipFill>
        <p:spPr bwMode="auto">
          <a:xfrm>
            <a:off x="3117850" y="4719638"/>
            <a:ext cx="903288" cy="628650"/>
          </a:xfrm>
          <a:prstGeom prst="rect">
            <a:avLst/>
          </a:prstGeom>
          <a:noFill/>
        </p:spPr>
      </p:pic>
      <p:sp>
        <p:nvSpPr>
          <p:cNvPr id="334876" name="Text Box 28"/>
          <p:cNvSpPr txBox="1">
            <a:spLocks noChangeArrowheads="1"/>
          </p:cNvSpPr>
          <p:nvPr/>
        </p:nvSpPr>
        <p:spPr bwMode="auto">
          <a:xfrm>
            <a:off x="4168775" y="4654550"/>
            <a:ext cx="4198938" cy="787400"/>
          </a:xfrm>
          <a:prstGeom prst="rect">
            <a:avLst/>
          </a:prstGeom>
          <a:noFill/>
          <a:ln w="9525" algn="ctr">
            <a:noFill/>
            <a:miter lim="800000"/>
            <a:headEnd/>
            <a:tailEnd/>
          </a:ln>
          <a:effectLst/>
        </p:spPr>
        <p:txBody>
          <a:bodyPr>
            <a:spAutoFit/>
          </a:bodyPr>
          <a:lstStyle/>
          <a:p>
            <a:pPr marL="231775" indent="-231775" defTabSz="762000">
              <a:lnSpc>
                <a:spcPct val="95000"/>
              </a:lnSpc>
              <a:spcBef>
                <a:spcPct val="10000"/>
              </a:spcBef>
              <a:spcAft>
                <a:spcPct val="5000"/>
              </a:spcAft>
              <a:buFont typeface="Wingdings" pitchFamily="2" charset="2"/>
              <a:buChar char="v"/>
            </a:pPr>
            <a:r>
              <a:rPr lang="fr-FR" sz="1600" b="1">
                <a:solidFill>
                  <a:schemeClr val="tx2"/>
                </a:solidFill>
                <a:cs typeface="Arial" charset="0"/>
              </a:rPr>
              <a:t>L’utilisation des données requises par les fonctions de l’entreprise et maintenues par les systèmes.</a:t>
            </a:r>
          </a:p>
        </p:txBody>
      </p:sp>
      <p:sp>
        <p:nvSpPr>
          <p:cNvPr id="334877" name="AutoShape 29"/>
          <p:cNvSpPr>
            <a:spLocks noChangeArrowheads="1"/>
          </p:cNvSpPr>
          <p:nvPr/>
        </p:nvSpPr>
        <p:spPr bwMode="auto">
          <a:xfrm rot="5400000">
            <a:off x="-1301750" y="3930651"/>
            <a:ext cx="5013325" cy="609600"/>
          </a:xfrm>
          <a:prstGeom prst="roundRect">
            <a:avLst>
              <a:gd name="adj" fmla="val 7074"/>
            </a:avLst>
          </a:prstGeom>
          <a:solidFill>
            <a:srgbClr val="006F82"/>
          </a:solidFill>
          <a:ln w="57150" algn="ctr">
            <a:noFill/>
            <a:round/>
            <a:headEnd/>
            <a:tailEnd/>
          </a:ln>
          <a:effectLst/>
          <a:scene3d>
            <a:camera prst="legacyObliqueTopRight"/>
            <a:lightRig rig="legacyFlat4" dir="b"/>
          </a:scene3d>
          <a:sp3d extrusionH="925500" prstMaterial="legacyMatte">
            <a:bevelT w="13500" h="13500" prst="angle"/>
            <a:bevelB w="13500" h="13500" prst="angle"/>
            <a:extrusionClr>
              <a:srgbClr val="006F82"/>
            </a:extrusionClr>
          </a:sp3d>
        </p:spPr>
        <p:txBody>
          <a:bodyPr anchor="ctr">
            <a:spAutoFit/>
            <a:flatTx/>
          </a:bodyPr>
          <a:lstStyle/>
          <a:p>
            <a:endParaRPr lang="fr-CA"/>
          </a:p>
        </p:txBody>
      </p:sp>
      <p:sp>
        <p:nvSpPr>
          <p:cNvPr id="334878" name="Rectangle 30"/>
          <p:cNvSpPr>
            <a:spLocks noChangeArrowheads="1"/>
          </p:cNvSpPr>
          <p:nvPr/>
        </p:nvSpPr>
        <p:spPr bwMode="auto">
          <a:xfrm rot="37800000">
            <a:off x="-939800" y="3868738"/>
            <a:ext cx="4295775" cy="339725"/>
          </a:xfrm>
          <a:prstGeom prst="rect">
            <a:avLst/>
          </a:prstGeom>
          <a:noFill/>
          <a:ln w="12700" algn="ctr">
            <a:noFill/>
            <a:miter lim="800000"/>
            <a:headEnd/>
            <a:tailEnd/>
          </a:ln>
          <a:effectLst/>
        </p:spPr>
        <p:txBody>
          <a:bodyPr lIns="91429" tIns="45714" rIns="91429" bIns="45714">
            <a:spAutoFit/>
          </a:bodyPr>
          <a:lstStyle/>
          <a:p>
            <a:pPr algn="ctr">
              <a:lnSpc>
                <a:spcPct val="90000"/>
              </a:lnSpc>
              <a:spcBef>
                <a:spcPct val="10000"/>
              </a:spcBef>
              <a:spcAft>
                <a:spcPct val="5000"/>
              </a:spcAft>
              <a:buClr>
                <a:schemeClr val="accent2"/>
              </a:buClr>
              <a:buFont typeface="Wingdings" pitchFamily="2" charset="2"/>
              <a:buNone/>
            </a:pPr>
            <a:r>
              <a:rPr lang="fr-CA" b="1">
                <a:solidFill>
                  <a:schemeClr val="bg1"/>
                </a:solidFill>
                <a:cs typeface="Arial" charset="0"/>
              </a:rPr>
              <a:t>L’architecture d’entreprise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Effect transition="in" filter="box(in)">
                                      <p:cBhvr>
                                        <p:cTn id="7" dur="500"/>
                                        <p:tgtEl>
                                          <p:spTgt spid="3348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34859"/>
                                        </p:tgtEl>
                                        <p:attrNameLst>
                                          <p:attrName>style.visibility</p:attrName>
                                        </p:attrNameLst>
                                      </p:cBhvr>
                                      <p:to>
                                        <p:strVal val="visible"/>
                                      </p:to>
                                    </p:set>
                                    <p:animEffect transition="in" filter="box(in)">
                                      <p:cBhvr>
                                        <p:cTn id="10" dur="500"/>
                                        <p:tgtEl>
                                          <p:spTgt spid="33485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34862"/>
                                        </p:tgtEl>
                                        <p:attrNameLst>
                                          <p:attrName>style.visibility</p:attrName>
                                        </p:attrNameLst>
                                      </p:cBhvr>
                                      <p:to>
                                        <p:strVal val="visible"/>
                                      </p:to>
                                    </p:set>
                                    <p:animEffect transition="in" filter="box(in)">
                                      <p:cBhvr>
                                        <p:cTn id="13" dur="500"/>
                                        <p:tgtEl>
                                          <p:spTgt spid="334862"/>
                                        </p:tgtEl>
                                      </p:cBhvr>
                                    </p:animEffect>
                                  </p:childTnLst>
                                </p:cTn>
                              </p:par>
                              <p:par>
                                <p:cTn id="14" presetID="4" presetClass="entr" presetSubtype="16" fill="hold" nodeType="withEffect">
                                  <p:stCondLst>
                                    <p:cond delay="0"/>
                                  </p:stCondLst>
                                  <p:childTnLst>
                                    <p:set>
                                      <p:cBhvr>
                                        <p:cTn id="15" dur="1" fill="hold">
                                          <p:stCondLst>
                                            <p:cond delay="0"/>
                                          </p:stCondLst>
                                        </p:cTn>
                                        <p:tgtEl>
                                          <p:spTgt spid="334864"/>
                                        </p:tgtEl>
                                        <p:attrNameLst>
                                          <p:attrName>style.visibility</p:attrName>
                                        </p:attrNameLst>
                                      </p:cBhvr>
                                      <p:to>
                                        <p:strVal val="visible"/>
                                      </p:to>
                                    </p:set>
                                    <p:animEffect transition="in" filter="box(in)">
                                      <p:cBhvr>
                                        <p:cTn id="16" dur="500"/>
                                        <p:tgtEl>
                                          <p:spTgt spid="33486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34870"/>
                                        </p:tgtEl>
                                        <p:attrNameLst>
                                          <p:attrName>style.visibility</p:attrName>
                                        </p:attrNameLst>
                                      </p:cBhvr>
                                      <p:to>
                                        <p:strVal val="visible"/>
                                      </p:to>
                                    </p:set>
                                    <p:animEffect transition="in" filter="box(in)">
                                      <p:cBhvr>
                                        <p:cTn id="19" dur="500"/>
                                        <p:tgtEl>
                                          <p:spTgt spid="334870"/>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34855"/>
                                        </p:tgtEl>
                                        <p:attrNameLst>
                                          <p:attrName>style.visibility</p:attrName>
                                        </p:attrNameLst>
                                      </p:cBhvr>
                                      <p:to>
                                        <p:strVal val="visible"/>
                                      </p:to>
                                    </p:set>
                                    <p:animEffect transition="in" filter="box(in)">
                                      <p:cBhvr>
                                        <p:cTn id="24" dur="500"/>
                                        <p:tgtEl>
                                          <p:spTgt spid="33485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34858"/>
                                        </p:tgtEl>
                                        <p:attrNameLst>
                                          <p:attrName>style.visibility</p:attrName>
                                        </p:attrNameLst>
                                      </p:cBhvr>
                                      <p:to>
                                        <p:strVal val="visible"/>
                                      </p:to>
                                    </p:set>
                                    <p:animEffect transition="in" filter="box(in)">
                                      <p:cBhvr>
                                        <p:cTn id="27" dur="500"/>
                                        <p:tgtEl>
                                          <p:spTgt spid="33485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34863"/>
                                        </p:tgtEl>
                                        <p:attrNameLst>
                                          <p:attrName>style.visibility</p:attrName>
                                        </p:attrNameLst>
                                      </p:cBhvr>
                                      <p:to>
                                        <p:strVal val="visible"/>
                                      </p:to>
                                    </p:set>
                                    <p:animEffect transition="in" filter="box(in)">
                                      <p:cBhvr>
                                        <p:cTn id="30" dur="500"/>
                                        <p:tgtEl>
                                          <p:spTgt spid="334863"/>
                                        </p:tgtEl>
                                      </p:cBhvr>
                                    </p:animEffect>
                                  </p:childTnLst>
                                </p:cTn>
                              </p:par>
                              <p:par>
                                <p:cTn id="31" presetID="4" presetClass="entr" presetSubtype="16" fill="hold" nodeType="withEffect">
                                  <p:stCondLst>
                                    <p:cond delay="0"/>
                                  </p:stCondLst>
                                  <p:childTnLst>
                                    <p:set>
                                      <p:cBhvr>
                                        <p:cTn id="32" dur="1" fill="hold">
                                          <p:stCondLst>
                                            <p:cond delay="0"/>
                                          </p:stCondLst>
                                        </p:cTn>
                                        <p:tgtEl>
                                          <p:spTgt spid="334865"/>
                                        </p:tgtEl>
                                        <p:attrNameLst>
                                          <p:attrName>style.visibility</p:attrName>
                                        </p:attrNameLst>
                                      </p:cBhvr>
                                      <p:to>
                                        <p:strVal val="visible"/>
                                      </p:to>
                                    </p:set>
                                    <p:animEffect transition="in" filter="box(in)">
                                      <p:cBhvr>
                                        <p:cTn id="33" dur="500"/>
                                        <p:tgtEl>
                                          <p:spTgt spid="334865"/>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34868"/>
                                        </p:tgtEl>
                                        <p:attrNameLst>
                                          <p:attrName>style.visibility</p:attrName>
                                        </p:attrNameLst>
                                      </p:cBhvr>
                                      <p:to>
                                        <p:strVal val="visible"/>
                                      </p:to>
                                    </p:set>
                                    <p:animEffect transition="in" filter="box(in)">
                                      <p:cBhvr>
                                        <p:cTn id="36" dur="500"/>
                                        <p:tgtEl>
                                          <p:spTgt spid="33486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34852"/>
                                        </p:tgtEl>
                                        <p:attrNameLst>
                                          <p:attrName>style.visibility</p:attrName>
                                        </p:attrNameLst>
                                      </p:cBhvr>
                                      <p:to>
                                        <p:strVal val="visible"/>
                                      </p:to>
                                    </p:set>
                                    <p:animEffect transition="in" filter="box(in)">
                                      <p:cBhvr>
                                        <p:cTn id="41" dur="500"/>
                                        <p:tgtEl>
                                          <p:spTgt spid="33485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4856"/>
                                        </p:tgtEl>
                                        <p:attrNameLst>
                                          <p:attrName>style.visibility</p:attrName>
                                        </p:attrNameLst>
                                      </p:cBhvr>
                                      <p:to>
                                        <p:strVal val="visible"/>
                                      </p:to>
                                    </p:set>
                                    <p:animEffect transition="in" filter="box(in)">
                                      <p:cBhvr>
                                        <p:cTn id="44" dur="500"/>
                                        <p:tgtEl>
                                          <p:spTgt spid="334856"/>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34860"/>
                                        </p:tgtEl>
                                        <p:attrNameLst>
                                          <p:attrName>style.visibility</p:attrName>
                                        </p:attrNameLst>
                                      </p:cBhvr>
                                      <p:to>
                                        <p:strVal val="visible"/>
                                      </p:to>
                                    </p:set>
                                    <p:animEffect transition="in" filter="box(in)">
                                      <p:cBhvr>
                                        <p:cTn id="47" dur="500"/>
                                        <p:tgtEl>
                                          <p:spTgt spid="334860"/>
                                        </p:tgtEl>
                                      </p:cBhvr>
                                    </p:animEffect>
                                  </p:childTnLst>
                                </p:cTn>
                              </p:par>
                              <p:par>
                                <p:cTn id="48" presetID="4" presetClass="entr" presetSubtype="16" fill="hold" nodeType="withEffect">
                                  <p:stCondLst>
                                    <p:cond delay="0"/>
                                  </p:stCondLst>
                                  <p:childTnLst>
                                    <p:set>
                                      <p:cBhvr>
                                        <p:cTn id="49" dur="1" fill="hold">
                                          <p:stCondLst>
                                            <p:cond delay="0"/>
                                          </p:stCondLst>
                                        </p:cTn>
                                        <p:tgtEl>
                                          <p:spTgt spid="334866"/>
                                        </p:tgtEl>
                                        <p:attrNameLst>
                                          <p:attrName>style.visibility</p:attrName>
                                        </p:attrNameLst>
                                      </p:cBhvr>
                                      <p:to>
                                        <p:strVal val="visible"/>
                                      </p:to>
                                    </p:set>
                                    <p:animEffect transition="in" filter="box(in)">
                                      <p:cBhvr>
                                        <p:cTn id="50" dur="500"/>
                                        <p:tgtEl>
                                          <p:spTgt spid="334866"/>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34871"/>
                                        </p:tgtEl>
                                        <p:attrNameLst>
                                          <p:attrName>style.visibility</p:attrName>
                                        </p:attrNameLst>
                                      </p:cBhvr>
                                      <p:to>
                                        <p:strVal val="visible"/>
                                      </p:to>
                                    </p:set>
                                    <p:animEffect transition="in" filter="box(in)">
                                      <p:cBhvr>
                                        <p:cTn id="53" dur="500"/>
                                        <p:tgtEl>
                                          <p:spTgt spid="33487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334872"/>
                                        </p:tgtEl>
                                        <p:attrNameLst>
                                          <p:attrName>style.visibility</p:attrName>
                                        </p:attrNameLst>
                                      </p:cBhvr>
                                      <p:to>
                                        <p:strVal val="visible"/>
                                      </p:to>
                                    </p:set>
                                    <p:animEffect transition="in" filter="box(in)">
                                      <p:cBhvr>
                                        <p:cTn id="58" dur="500"/>
                                        <p:tgtEl>
                                          <p:spTgt spid="33487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34873"/>
                                        </p:tgtEl>
                                        <p:attrNameLst>
                                          <p:attrName>style.visibility</p:attrName>
                                        </p:attrNameLst>
                                      </p:cBhvr>
                                      <p:to>
                                        <p:strVal val="visible"/>
                                      </p:to>
                                    </p:set>
                                    <p:animEffect transition="in" filter="box(in)">
                                      <p:cBhvr>
                                        <p:cTn id="61" dur="500"/>
                                        <p:tgtEl>
                                          <p:spTgt spid="33487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34874"/>
                                        </p:tgtEl>
                                        <p:attrNameLst>
                                          <p:attrName>style.visibility</p:attrName>
                                        </p:attrNameLst>
                                      </p:cBhvr>
                                      <p:to>
                                        <p:strVal val="visible"/>
                                      </p:to>
                                    </p:set>
                                    <p:animEffect transition="in" filter="box(in)">
                                      <p:cBhvr>
                                        <p:cTn id="64" dur="500"/>
                                        <p:tgtEl>
                                          <p:spTgt spid="334874"/>
                                        </p:tgtEl>
                                      </p:cBhvr>
                                    </p:animEffect>
                                  </p:childTnLst>
                                </p:cTn>
                              </p:par>
                              <p:par>
                                <p:cTn id="65" presetID="4" presetClass="entr" presetSubtype="16" fill="hold" nodeType="withEffect">
                                  <p:stCondLst>
                                    <p:cond delay="0"/>
                                  </p:stCondLst>
                                  <p:childTnLst>
                                    <p:set>
                                      <p:cBhvr>
                                        <p:cTn id="66" dur="1" fill="hold">
                                          <p:stCondLst>
                                            <p:cond delay="0"/>
                                          </p:stCondLst>
                                        </p:cTn>
                                        <p:tgtEl>
                                          <p:spTgt spid="334875"/>
                                        </p:tgtEl>
                                        <p:attrNameLst>
                                          <p:attrName>style.visibility</p:attrName>
                                        </p:attrNameLst>
                                      </p:cBhvr>
                                      <p:to>
                                        <p:strVal val="visible"/>
                                      </p:to>
                                    </p:set>
                                    <p:animEffect transition="in" filter="box(in)">
                                      <p:cBhvr>
                                        <p:cTn id="67" dur="500"/>
                                        <p:tgtEl>
                                          <p:spTgt spid="33487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34876"/>
                                        </p:tgtEl>
                                        <p:attrNameLst>
                                          <p:attrName>style.visibility</p:attrName>
                                        </p:attrNameLst>
                                      </p:cBhvr>
                                      <p:to>
                                        <p:strVal val="visible"/>
                                      </p:to>
                                    </p:set>
                                    <p:animEffect transition="in" filter="box(in)">
                                      <p:cBhvr>
                                        <p:cTn id="70" dur="500"/>
                                        <p:tgtEl>
                                          <p:spTgt spid="334876"/>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34853"/>
                                        </p:tgtEl>
                                        <p:attrNameLst>
                                          <p:attrName>style.visibility</p:attrName>
                                        </p:attrNameLst>
                                      </p:cBhvr>
                                      <p:to>
                                        <p:strVal val="visible"/>
                                      </p:to>
                                    </p:set>
                                    <p:animEffect transition="in" filter="box(in)">
                                      <p:cBhvr>
                                        <p:cTn id="75" dur="500"/>
                                        <p:tgtEl>
                                          <p:spTgt spid="334853"/>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34857"/>
                                        </p:tgtEl>
                                        <p:attrNameLst>
                                          <p:attrName>style.visibility</p:attrName>
                                        </p:attrNameLst>
                                      </p:cBhvr>
                                      <p:to>
                                        <p:strVal val="visible"/>
                                      </p:to>
                                    </p:set>
                                    <p:animEffect transition="in" filter="box(in)">
                                      <p:cBhvr>
                                        <p:cTn id="78" dur="500"/>
                                        <p:tgtEl>
                                          <p:spTgt spid="334857"/>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334861"/>
                                        </p:tgtEl>
                                        <p:attrNameLst>
                                          <p:attrName>style.visibility</p:attrName>
                                        </p:attrNameLst>
                                      </p:cBhvr>
                                      <p:to>
                                        <p:strVal val="visible"/>
                                      </p:to>
                                    </p:set>
                                    <p:animEffect transition="in" filter="box(in)">
                                      <p:cBhvr>
                                        <p:cTn id="81" dur="500"/>
                                        <p:tgtEl>
                                          <p:spTgt spid="334861"/>
                                        </p:tgtEl>
                                      </p:cBhvr>
                                    </p:animEffect>
                                  </p:childTnLst>
                                </p:cTn>
                              </p:par>
                              <p:par>
                                <p:cTn id="82" presetID="4" presetClass="entr" presetSubtype="16" fill="hold" nodeType="withEffect">
                                  <p:stCondLst>
                                    <p:cond delay="0"/>
                                  </p:stCondLst>
                                  <p:childTnLst>
                                    <p:set>
                                      <p:cBhvr>
                                        <p:cTn id="83" dur="1" fill="hold">
                                          <p:stCondLst>
                                            <p:cond delay="0"/>
                                          </p:stCondLst>
                                        </p:cTn>
                                        <p:tgtEl>
                                          <p:spTgt spid="334867"/>
                                        </p:tgtEl>
                                        <p:attrNameLst>
                                          <p:attrName>style.visibility</p:attrName>
                                        </p:attrNameLst>
                                      </p:cBhvr>
                                      <p:to>
                                        <p:strVal val="visible"/>
                                      </p:to>
                                    </p:set>
                                    <p:animEffect transition="in" filter="box(in)">
                                      <p:cBhvr>
                                        <p:cTn id="84" dur="500"/>
                                        <p:tgtEl>
                                          <p:spTgt spid="334867"/>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334869"/>
                                        </p:tgtEl>
                                        <p:attrNameLst>
                                          <p:attrName>style.visibility</p:attrName>
                                        </p:attrNameLst>
                                      </p:cBhvr>
                                      <p:to>
                                        <p:strVal val="visible"/>
                                      </p:to>
                                    </p:set>
                                    <p:animEffect transition="in" filter="box(in)">
                                      <p:cBhvr>
                                        <p:cTn id="87" dur="500"/>
                                        <p:tgtEl>
                                          <p:spTgt spid="33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nimBg="1"/>
      <p:bldP spid="334853" grpId="0" animBg="1"/>
      <p:bldP spid="334854" grpId="0" animBg="1"/>
      <p:bldP spid="334855" grpId="0" animBg="1"/>
      <p:bldP spid="334856" grpId="0" animBg="1"/>
      <p:bldP spid="334857" grpId="0" animBg="1"/>
      <p:bldP spid="334858" grpId="0" animBg="1"/>
      <p:bldP spid="334859" grpId="0" animBg="1"/>
      <p:bldP spid="334860" grpId="0"/>
      <p:bldP spid="334861" grpId="0"/>
      <p:bldP spid="334862" grpId="0"/>
      <p:bldP spid="334863" grpId="0"/>
      <p:bldP spid="334868" grpId="0"/>
      <p:bldP spid="334869" grpId="0"/>
      <p:bldP spid="334870" grpId="0"/>
      <p:bldP spid="334871" grpId="0"/>
      <p:bldP spid="334872" grpId="0" animBg="1"/>
      <p:bldP spid="334873" grpId="0" animBg="1"/>
      <p:bldP spid="334874" grpId="0"/>
      <p:bldP spid="3348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3"/>
          <p:cNvSpPr>
            <a:spLocks noGrp="1"/>
          </p:cNvSpPr>
          <p:nvPr>
            <p:ph type="sldNum" sz="quarter" idx="10"/>
          </p:nvPr>
        </p:nvSpPr>
        <p:spPr/>
        <p:txBody>
          <a:bodyPr/>
          <a:lstStyle/>
          <a:p>
            <a:fld id="{AA701CEA-E0E5-43FA-930E-7A3353515C44}" type="slidenum">
              <a:rPr lang="fr-FR"/>
              <a:pPr/>
              <a:t>2</a:t>
            </a:fld>
            <a:endParaRPr lang="fr-FR"/>
          </a:p>
        </p:txBody>
      </p:sp>
      <p:sp>
        <p:nvSpPr>
          <p:cNvPr id="62466" name="Rectangle 2"/>
          <p:cNvSpPr>
            <a:spLocks noGrp="1" noChangeArrowheads="1"/>
          </p:cNvSpPr>
          <p:nvPr>
            <p:ph type="title"/>
          </p:nvPr>
        </p:nvSpPr>
        <p:spPr>
          <a:xfrm>
            <a:off x="539750" y="898525"/>
            <a:ext cx="7046913" cy="730250"/>
          </a:xfrm>
        </p:spPr>
        <p:txBody>
          <a:bodyPr/>
          <a:lstStyle/>
          <a:p>
            <a:r>
              <a:rPr lang="fr-CH">
                <a:effectLst>
                  <a:outerShdw blurRad="38100" dist="38100" dir="2700000" algn="tl">
                    <a:srgbClr val="C0C0C0"/>
                  </a:outerShdw>
                </a:effectLst>
              </a:rPr>
              <a:t>Agenda</a:t>
            </a:r>
          </a:p>
        </p:txBody>
      </p:sp>
      <p:sp>
        <p:nvSpPr>
          <p:cNvPr id="62470" name="Text Box 6"/>
          <p:cNvSpPr txBox="1">
            <a:spLocks noChangeArrowheads="1"/>
          </p:cNvSpPr>
          <p:nvPr/>
        </p:nvSpPr>
        <p:spPr bwMode="auto">
          <a:xfrm>
            <a:off x="467246" y="1700808"/>
            <a:ext cx="7777162" cy="4770537"/>
          </a:xfrm>
          <a:prstGeom prst="rect">
            <a:avLst/>
          </a:prstGeom>
          <a:noFill/>
          <a:ln w="12700">
            <a:noFill/>
            <a:miter lim="800000"/>
            <a:headEnd type="none" w="sm" len="sm"/>
            <a:tailEnd type="none" w="sm" len="sm"/>
          </a:ln>
          <a:effectLst/>
        </p:spPr>
        <p:txBody>
          <a:bodyPr>
            <a:spAutoFit/>
          </a:bodyPr>
          <a:lstStyle/>
          <a:p>
            <a:pPr defTabSz="762000" eaLnBrk="0" hangingPunct="0">
              <a:buFontTx/>
              <a:buChar char="•"/>
            </a:pPr>
            <a:r>
              <a:rPr lang="fr-CA" sz="2400" b="1" dirty="0">
                <a:solidFill>
                  <a:schemeClr val="tx2"/>
                </a:solidFill>
                <a:effectLst>
                  <a:outerShdw blurRad="38100" dist="38100" dir="2700000" algn="tl">
                    <a:srgbClr val="C0C0C0"/>
                  </a:outerShdw>
                </a:effectLst>
                <a:cs typeface="Times New Roman" pitchFamily="18" charset="0"/>
              </a:rPr>
              <a:t> </a:t>
            </a:r>
            <a:r>
              <a:rPr lang="fr-CA" sz="2000" b="1" dirty="0" smtClean="0">
                <a:solidFill>
                  <a:schemeClr val="tx2"/>
                </a:solidFill>
                <a:effectLst>
                  <a:outerShdw blurRad="38100" dist="38100" dir="2700000" algn="tl">
                    <a:srgbClr val="C0C0C0"/>
                  </a:outerShdw>
                </a:effectLst>
                <a:cs typeface="Times New Roman" pitchFamily="18" charset="0"/>
              </a:rPr>
              <a:t>Quels </a:t>
            </a:r>
            <a:r>
              <a:rPr lang="fr-CA" sz="2000" b="1" dirty="0">
                <a:solidFill>
                  <a:schemeClr val="tx2"/>
                </a:solidFill>
                <a:effectLst>
                  <a:outerShdw blurRad="38100" dist="38100" dir="2700000" algn="tl">
                    <a:srgbClr val="C0C0C0"/>
                  </a:outerShdw>
                </a:effectLst>
                <a:cs typeface="Times New Roman" pitchFamily="18" charset="0"/>
              </a:rPr>
              <a:t>sont les défis auxquels font face les entreprises aujourd’hui </a:t>
            </a:r>
            <a:r>
              <a:rPr lang="fr-CA" sz="2000" b="1" dirty="0" smtClean="0">
                <a:solidFill>
                  <a:schemeClr val="tx2"/>
                </a:solidFill>
                <a:effectLst>
                  <a:outerShdw blurRad="38100" dist="38100" dir="2700000" algn="tl">
                    <a:srgbClr val="C0C0C0"/>
                  </a:outerShdw>
                </a:effectLst>
                <a:cs typeface="Times New Roman" pitchFamily="18" charset="0"/>
              </a:rPr>
              <a:t>?</a:t>
            </a:r>
          </a:p>
          <a:p>
            <a:pPr defTabSz="762000" eaLnBrk="0" hangingPunct="0"/>
            <a:endParaRPr lang="fr-CA" sz="2000" b="1" dirty="0" smtClean="0">
              <a:solidFill>
                <a:schemeClr val="tx2"/>
              </a:solidFill>
              <a:effectLst>
                <a:outerShdw blurRad="38100" dist="38100" dir="2700000" algn="tl">
                  <a:srgbClr val="C0C0C0"/>
                </a:outerShdw>
              </a:effectLst>
              <a:cs typeface="Times New Roman" pitchFamily="18" charset="0"/>
            </a:endParaRPr>
          </a:p>
          <a:p>
            <a:pPr defTabSz="762000" eaLnBrk="0" hangingPunct="0">
              <a:buFontTx/>
              <a:buChar char="•"/>
            </a:pPr>
            <a:r>
              <a:rPr lang="fr-CA" sz="2000" b="1" dirty="0" smtClean="0">
                <a:solidFill>
                  <a:schemeClr val="tx2"/>
                </a:solidFill>
                <a:effectLst>
                  <a:outerShdw blurRad="38100" dist="38100" dir="2700000" algn="tl">
                    <a:srgbClr val="C0C0C0"/>
                  </a:outerShdw>
                </a:effectLst>
                <a:cs typeface="Times New Roman" pitchFamily="18" charset="0"/>
              </a:rPr>
              <a:t> Qu’est-ce</a:t>
            </a:r>
            <a:r>
              <a:rPr lang="fr-CA" b="1" dirty="0" smtClean="0">
                <a:solidFill>
                  <a:schemeClr val="tx2"/>
                </a:solidFill>
                <a:effectLst>
                  <a:outerShdw blurRad="38100" dist="38100" dir="2700000" algn="tl">
                    <a:srgbClr val="C0C0C0"/>
                  </a:outerShdw>
                </a:effectLst>
                <a:latin typeface="Arial Narrow" pitchFamily="34" charset="0"/>
              </a:rPr>
              <a:t> </a:t>
            </a:r>
            <a:r>
              <a:rPr lang="fr-CA" sz="2000" b="1" dirty="0" smtClean="0">
                <a:solidFill>
                  <a:schemeClr val="tx2"/>
                </a:solidFill>
                <a:effectLst>
                  <a:outerShdw blurRad="38100" dist="38100" dir="2700000" algn="tl">
                    <a:srgbClr val="C0C0C0"/>
                  </a:outerShdw>
                </a:effectLst>
                <a:cs typeface="Times New Roman" pitchFamily="18" charset="0"/>
              </a:rPr>
              <a:t>que l’architecture d’entreprise ?</a:t>
            </a:r>
          </a:p>
          <a:p>
            <a:pPr defTabSz="762000" eaLnBrk="0" hangingPunct="0"/>
            <a:endParaRPr lang="fr-CA" sz="2000" b="1" dirty="0" smtClean="0">
              <a:solidFill>
                <a:schemeClr val="tx2"/>
              </a:solidFill>
              <a:effectLst>
                <a:outerShdw blurRad="38100" dist="38100" dir="2700000" algn="tl">
                  <a:srgbClr val="C0C0C0"/>
                </a:outerShdw>
              </a:effectLst>
              <a:cs typeface="Times New Roman" pitchFamily="18" charset="0"/>
            </a:endParaRPr>
          </a:p>
          <a:p>
            <a:pPr defTabSz="762000" eaLnBrk="0" hangingPunct="0">
              <a:buFontTx/>
              <a:buChar char="•"/>
            </a:pPr>
            <a:r>
              <a:rPr lang="fr-CA" sz="2000" b="1" dirty="0" smtClean="0">
                <a:solidFill>
                  <a:schemeClr val="tx2"/>
                </a:solidFill>
                <a:effectLst>
                  <a:outerShdw blurRad="38100" dist="38100" dir="2700000" algn="tl">
                    <a:srgbClr val="C0C0C0"/>
                  </a:outerShdw>
                </a:effectLst>
                <a:cs typeface="Times New Roman" pitchFamily="18" charset="0"/>
              </a:rPr>
              <a:t> Quels éléments font partie de l’architecture d’entreprise?</a:t>
            </a:r>
          </a:p>
          <a:p>
            <a:pPr defTabSz="762000" eaLnBrk="0" hangingPunct="0"/>
            <a:endParaRPr lang="fr-CA" sz="2000" b="1" dirty="0" smtClean="0">
              <a:solidFill>
                <a:schemeClr val="tx2"/>
              </a:solidFill>
              <a:effectLst>
                <a:outerShdw blurRad="38100" dist="38100" dir="2700000" algn="tl">
                  <a:srgbClr val="C0C0C0"/>
                </a:outerShdw>
              </a:effectLst>
              <a:cs typeface="Times New Roman" pitchFamily="18" charset="0"/>
            </a:endParaRPr>
          </a:p>
          <a:p>
            <a:pPr defTabSz="762000" eaLnBrk="0" hangingPunct="0">
              <a:buFontTx/>
              <a:buChar char="•"/>
            </a:pPr>
            <a:r>
              <a:rPr lang="fr-CA" sz="2000" b="1" dirty="0" smtClean="0">
                <a:solidFill>
                  <a:schemeClr val="tx2"/>
                </a:solidFill>
                <a:effectLst>
                  <a:outerShdw blurRad="38100" dist="38100" dir="2700000" algn="tl">
                    <a:srgbClr val="C0C0C0"/>
                  </a:outerShdw>
                </a:effectLst>
                <a:cs typeface="Times New Roman" pitchFamily="18" charset="0"/>
              </a:rPr>
              <a:t> La gestion de la dette technologique en utilisant la gouvernance architecture</a:t>
            </a:r>
          </a:p>
          <a:p>
            <a:pPr defTabSz="762000" eaLnBrk="0" hangingPunct="0">
              <a:buFontTx/>
              <a:buChar char="•"/>
            </a:pPr>
            <a:endParaRPr lang="fr-CA" sz="2000" b="1" dirty="0" smtClean="0">
              <a:solidFill>
                <a:schemeClr val="tx2"/>
              </a:solidFill>
              <a:effectLst>
                <a:outerShdw blurRad="38100" dist="38100" dir="2700000" algn="tl">
                  <a:srgbClr val="C0C0C0"/>
                </a:outerShdw>
              </a:effectLst>
              <a:cs typeface="Times New Roman" pitchFamily="18" charset="0"/>
            </a:endParaRPr>
          </a:p>
          <a:p>
            <a:pPr defTabSz="762000" eaLnBrk="0" hangingPunct="0">
              <a:buFontTx/>
              <a:buChar char="•"/>
            </a:pPr>
            <a:r>
              <a:rPr lang="fr-CA" sz="2000" b="1" dirty="0" smtClean="0">
                <a:solidFill>
                  <a:schemeClr val="tx2"/>
                </a:solidFill>
                <a:effectLst>
                  <a:outerShdw blurRad="38100" dist="38100" dir="2700000" algn="tl">
                    <a:srgbClr val="C0C0C0"/>
                  </a:outerShdw>
                </a:effectLst>
                <a:cs typeface="Times New Roman" pitchFamily="18" charset="0"/>
              </a:rPr>
              <a:t> Le volet stratégique de l’architecture d’entreprise</a:t>
            </a:r>
          </a:p>
          <a:p>
            <a:pPr defTabSz="762000" eaLnBrk="0" hangingPunct="0">
              <a:buFontTx/>
              <a:buChar char="•"/>
            </a:pPr>
            <a:endParaRPr lang="fr-CA" sz="2000" b="1" dirty="0" smtClean="0">
              <a:solidFill>
                <a:schemeClr val="tx2"/>
              </a:solidFill>
              <a:effectLst>
                <a:outerShdw blurRad="38100" dist="38100" dir="2700000" algn="tl">
                  <a:srgbClr val="C0C0C0"/>
                </a:outerShdw>
              </a:effectLst>
              <a:cs typeface="Times New Roman" pitchFamily="18" charset="0"/>
            </a:endParaRPr>
          </a:p>
          <a:p>
            <a:pPr defTabSz="762000" eaLnBrk="0" hangingPunct="0">
              <a:buFontTx/>
              <a:buChar char="•"/>
            </a:pPr>
            <a:r>
              <a:rPr lang="fr-CA" sz="2000" b="1" dirty="0" smtClean="0">
                <a:solidFill>
                  <a:schemeClr val="tx2"/>
                </a:solidFill>
                <a:effectLst>
                  <a:outerShdw blurRad="38100" dist="38100" dir="2700000" algn="tl">
                    <a:srgbClr val="C0C0C0"/>
                  </a:outerShdw>
                </a:effectLst>
                <a:cs typeface="Times New Roman" pitchFamily="18" charset="0"/>
              </a:rPr>
              <a:t> Conclusion</a:t>
            </a:r>
            <a:r>
              <a:rPr lang="fr-CA" sz="2400" b="1" dirty="0" smtClean="0">
                <a:solidFill>
                  <a:schemeClr val="tx2"/>
                </a:solidFill>
                <a:effectLst>
                  <a:outerShdw blurRad="38100" dist="38100" dir="2700000" algn="tl">
                    <a:srgbClr val="C0C0C0"/>
                  </a:outerShdw>
                </a:effectLst>
                <a:cs typeface="Times New Roman" pitchFamily="18" charset="0"/>
              </a:rPr>
              <a:t> </a:t>
            </a:r>
            <a:endParaRPr lang="en-US" sz="2400" b="1" dirty="0" smtClean="0">
              <a:solidFill>
                <a:schemeClr val="tx2"/>
              </a:solidFill>
              <a:effectLst>
                <a:outerShdw blurRad="38100" dist="38100" dir="2700000" algn="tl">
                  <a:srgbClr val="C0C0C0"/>
                </a:outerShdw>
              </a:effectLst>
              <a:cs typeface="Times New Roman" pitchFamily="18" charset="0"/>
            </a:endParaRPr>
          </a:p>
          <a:p>
            <a:pPr defTabSz="762000" eaLnBrk="0" hangingPunct="0">
              <a:buFontTx/>
              <a:buChar char="•"/>
            </a:pPr>
            <a:endParaRPr lang="fr-CA" sz="2400" b="1" dirty="0">
              <a:solidFill>
                <a:schemeClr val="tx2"/>
              </a:solidFill>
              <a:effectLst>
                <a:outerShdw blurRad="38100" dist="38100" dir="2700000" algn="tl">
                  <a:srgbClr val="C0C0C0"/>
                </a:outerShdw>
              </a:effectLst>
              <a:cs typeface="Times New Roman" pitchFamily="18" charset="0"/>
            </a:endParaRPr>
          </a:p>
          <a:p>
            <a:pPr defTabSz="762000" eaLnBrk="0" hangingPunct="0"/>
            <a:endParaRPr lang="en-US" sz="1200" b="1" i="1" dirty="0">
              <a:solidFill>
                <a:schemeClr val="tx2"/>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space réservé du numéro de diapositive 5"/>
          <p:cNvSpPr>
            <a:spLocks noGrp="1"/>
          </p:cNvSpPr>
          <p:nvPr>
            <p:ph type="sldNum" sz="quarter" idx="10"/>
          </p:nvPr>
        </p:nvSpPr>
        <p:spPr/>
        <p:txBody>
          <a:bodyPr/>
          <a:lstStyle/>
          <a:p>
            <a:fld id="{09CF824E-6BF9-4507-B092-58AF7E0FE1A1}" type="slidenum">
              <a:rPr lang="fr-FR"/>
              <a:pPr/>
              <a:t>20</a:t>
            </a:fld>
            <a:endParaRPr lang="fr-FR"/>
          </a:p>
        </p:txBody>
      </p:sp>
      <p:sp>
        <p:nvSpPr>
          <p:cNvPr id="372738" name="Rectangle 2"/>
          <p:cNvSpPr>
            <a:spLocks noGrp="1" noChangeArrowheads="1"/>
          </p:cNvSpPr>
          <p:nvPr>
            <p:ph type="title"/>
          </p:nvPr>
        </p:nvSpPr>
        <p:spPr>
          <a:xfrm>
            <a:off x="323850" y="44450"/>
            <a:ext cx="8507413" cy="1371600"/>
          </a:xfrm>
        </p:spPr>
        <p:txBody>
          <a:bodyPr/>
          <a:lstStyle/>
          <a:p>
            <a:pPr algn="ctr"/>
            <a:r>
              <a:rPr lang="fr-CA" dirty="0" smtClean="0"/>
              <a:t>La perspective de </a:t>
            </a:r>
            <a:r>
              <a:rPr lang="fr-CA" dirty="0"/>
              <a:t>l’architecture d’entreprise couvrent toutes les vues et les trois dimensions </a:t>
            </a:r>
            <a:endParaRPr lang="fr-CA" sz="2000" dirty="0"/>
          </a:p>
        </p:txBody>
      </p:sp>
      <p:pic>
        <p:nvPicPr>
          <p:cNvPr id="372739" name="Picture 3" descr="eye">
            <a:hlinkClick r:id="rId3"/>
          </p:cNvPr>
          <p:cNvPicPr>
            <a:picLocks noGrp="1" noChangeAspect="1" noChangeArrowheads="1"/>
          </p:cNvPicPr>
          <p:nvPr>
            <p:ph sz="half" idx="1"/>
          </p:nvPr>
        </p:nvPicPr>
        <p:blipFill>
          <a:blip r:embed="rId4" cstate="print"/>
          <a:srcRect/>
          <a:stretch>
            <a:fillRect/>
          </a:stretch>
        </p:blipFill>
        <p:spPr>
          <a:xfrm>
            <a:off x="4006850" y="3990975"/>
            <a:ext cx="927100" cy="595313"/>
          </a:xfrm>
          <a:ln/>
        </p:spPr>
      </p:pic>
      <p:sp>
        <p:nvSpPr>
          <p:cNvPr id="372740" name="Rectangle 4"/>
          <p:cNvSpPr>
            <a:spLocks noChangeArrowheads="1"/>
          </p:cNvSpPr>
          <p:nvPr/>
        </p:nvSpPr>
        <p:spPr bwMode="auto">
          <a:xfrm>
            <a:off x="3224213" y="3030538"/>
            <a:ext cx="2495550" cy="555625"/>
          </a:xfrm>
          <a:prstGeom prst="rect">
            <a:avLst/>
          </a:prstGeom>
          <a:solidFill>
            <a:srgbClr val="FFFF00"/>
          </a:solidFill>
          <a:ln w="9525">
            <a:noFill/>
            <a:miter lim="800000"/>
            <a:headEnd/>
            <a:tailEnd/>
          </a:ln>
        </p:spPr>
        <p:txBody>
          <a:bodyPr/>
          <a:lstStyle/>
          <a:p>
            <a:endParaRPr lang="fr-CA"/>
          </a:p>
        </p:txBody>
      </p:sp>
      <p:sp>
        <p:nvSpPr>
          <p:cNvPr id="372741" name="Rectangle 5"/>
          <p:cNvSpPr>
            <a:spLocks noChangeArrowheads="1"/>
          </p:cNvSpPr>
          <p:nvPr/>
        </p:nvSpPr>
        <p:spPr bwMode="auto">
          <a:xfrm>
            <a:off x="3224213" y="3030538"/>
            <a:ext cx="2495550" cy="555625"/>
          </a:xfrm>
          <a:prstGeom prst="rect">
            <a:avLst/>
          </a:prstGeom>
          <a:noFill/>
          <a:ln w="7938" cap="rnd">
            <a:solidFill>
              <a:srgbClr val="000000"/>
            </a:solidFill>
            <a:round/>
            <a:headEnd/>
            <a:tailEnd/>
          </a:ln>
        </p:spPr>
        <p:txBody>
          <a:bodyPr/>
          <a:lstStyle/>
          <a:p>
            <a:endParaRPr lang="fr-CA"/>
          </a:p>
        </p:txBody>
      </p:sp>
      <p:sp>
        <p:nvSpPr>
          <p:cNvPr id="372742" name="Rectangle 6"/>
          <p:cNvSpPr>
            <a:spLocks noChangeArrowheads="1"/>
          </p:cNvSpPr>
          <p:nvPr/>
        </p:nvSpPr>
        <p:spPr bwMode="auto">
          <a:xfrm>
            <a:off x="3483152" y="3049588"/>
            <a:ext cx="1933222" cy="492764"/>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a:solidFill>
                  <a:srgbClr val="000000"/>
                </a:solidFill>
                <a:cs typeface="Arial" charset="0"/>
              </a:rPr>
              <a:t>Affaires</a:t>
            </a:r>
            <a:endParaRPr lang="fr-CA" sz="1000" dirty="0">
              <a:solidFill>
                <a:srgbClr val="000000"/>
              </a:solidFill>
              <a:cs typeface="Arial" charset="0"/>
            </a:endParaRPr>
          </a:p>
          <a:p>
            <a:pPr algn="ctr">
              <a:lnSpc>
                <a:spcPct val="75000"/>
              </a:lnSpc>
              <a:buFont typeface="Wingdings" pitchFamily="2" charset="2"/>
              <a:buNone/>
            </a:pPr>
            <a:r>
              <a:rPr lang="fr-CA" sz="1000" dirty="0" smtClean="0">
                <a:solidFill>
                  <a:srgbClr val="000000"/>
                </a:solidFill>
                <a:cs typeface="Arial" charset="0"/>
              </a:rPr>
              <a:t>Capacités, </a:t>
            </a:r>
            <a:r>
              <a:rPr lang="fr-CA" sz="1000" dirty="0">
                <a:solidFill>
                  <a:srgbClr val="000000"/>
                </a:solidFill>
                <a:cs typeface="Arial" charset="0"/>
              </a:rPr>
              <a:t>Services, </a:t>
            </a:r>
            <a:br>
              <a:rPr lang="fr-CA" sz="1000" dirty="0">
                <a:solidFill>
                  <a:srgbClr val="000000"/>
                </a:solidFill>
                <a:cs typeface="Arial" charset="0"/>
              </a:rPr>
            </a:br>
            <a:r>
              <a:rPr lang="fr-CA" sz="1000" dirty="0">
                <a:solidFill>
                  <a:srgbClr val="000000"/>
                </a:solidFill>
                <a:cs typeface="Arial" charset="0"/>
              </a:rPr>
              <a:t>Information, Personnes, Locations</a:t>
            </a:r>
            <a:endParaRPr lang="fr-CA" sz="1000" dirty="0">
              <a:cs typeface="Arial" charset="0"/>
            </a:endParaRPr>
          </a:p>
        </p:txBody>
      </p:sp>
      <p:sp>
        <p:nvSpPr>
          <p:cNvPr id="372743" name="Rectangle 7"/>
          <p:cNvSpPr>
            <a:spLocks noChangeArrowheads="1"/>
          </p:cNvSpPr>
          <p:nvPr/>
        </p:nvSpPr>
        <p:spPr bwMode="auto">
          <a:xfrm>
            <a:off x="3224213" y="3586163"/>
            <a:ext cx="2495550" cy="554037"/>
          </a:xfrm>
          <a:prstGeom prst="rect">
            <a:avLst/>
          </a:prstGeom>
          <a:solidFill>
            <a:srgbClr val="FFFF00"/>
          </a:solidFill>
          <a:ln w="9525">
            <a:noFill/>
            <a:miter lim="800000"/>
            <a:headEnd/>
            <a:tailEnd/>
          </a:ln>
        </p:spPr>
        <p:txBody>
          <a:bodyPr/>
          <a:lstStyle/>
          <a:p>
            <a:endParaRPr lang="fr-CA"/>
          </a:p>
        </p:txBody>
      </p:sp>
      <p:sp>
        <p:nvSpPr>
          <p:cNvPr id="372744" name="Rectangle 8"/>
          <p:cNvSpPr>
            <a:spLocks noChangeArrowheads="1"/>
          </p:cNvSpPr>
          <p:nvPr/>
        </p:nvSpPr>
        <p:spPr bwMode="auto">
          <a:xfrm>
            <a:off x="3224213" y="3586163"/>
            <a:ext cx="2495550" cy="554037"/>
          </a:xfrm>
          <a:prstGeom prst="rect">
            <a:avLst/>
          </a:prstGeom>
          <a:noFill/>
          <a:ln w="7938" cap="rnd">
            <a:solidFill>
              <a:srgbClr val="000000"/>
            </a:solidFill>
            <a:round/>
            <a:headEnd/>
            <a:tailEnd/>
          </a:ln>
        </p:spPr>
        <p:txBody>
          <a:bodyPr/>
          <a:lstStyle/>
          <a:p>
            <a:endParaRPr lang="fr-CA"/>
          </a:p>
        </p:txBody>
      </p:sp>
      <p:sp>
        <p:nvSpPr>
          <p:cNvPr id="372745" name="Rectangle 9"/>
          <p:cNvSpPr>
            <a:spLocks noChangeArrowheads="1"/>
          </p:cNvSpPr>
          <p:nvPr/>
        </p:nvSpPr>
        <p:spPr bwMode="auto">
          <a:xfrm>
            <a:off x="3960941" y="3781425"/>
            <a:ext cx="958597"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Systèmes</a:t>
            </a:r>
            <a:endParaRPr lang="fr-CA" sz="1700" dirty="0">
              <a:cs typeface="Arial" charset="0"/>
            </a:endParaRPr>
          </a:p>
        </p:txBody>
      </p:sp>
      <p:sp>
        <p:nvSpPr>
          <p:cNvPr id="372746" name="Rectangle 10"/>
          <p:cNvSpPr>
            <a:spLocks noChangeArrowheads="1"/>
          </p:cNvSpPr>
          <p:nvPr/>
        </p:nvSpPr>
        <p:spPr bwMode="auto">
          <a:xfrm>
            <a:off x="3224213" y="4140200"/>
            <a:ext cx="2495550" cy="555625"/>
          </a:xfrm>
          <a:prstGeom prst="rect">
            <a:avLst/>
          </a:prstGeom>
          <a:solidFill>
            <a:srgbClr val="FFFF00"/>
          </a:solidFill>
          <a:ln w="9525">
            <a:noFill/>
            <a:miter lim="800000"/>
            <a:headEnd/>
            <a:tailEnd/>
          </a:ln>
        </p:spPr>
        <p:txBody>
          <a:bodyPr/>
          <a:lstStyle/>
          <a:p>
            <a:endParaRPr lang="fr-CA"/>
          </a:p>
        </p:txBody>
      </p:sp>
      <p:sp>
        <p:nvSpPr>
          <p:cNvPr id="372747" name="Rectangle 11"/>
          <p:cNvSpPr>
            <a:spLocks noChangeArrowheads="1"/>
          </p:cNvSpPr>
          <p:nvPr/>
        </p:nvSpPr>
        <p:spPr bwMode="auto">
          <a:xfrm>
            <a:off x="3224213" y="4140200"/>
            <a:ext cx="2495550" cy="555625"/>
          </a:xfrm>
          <a:prstGeom prst="rect">
            <a:avLst/>
          </a:prstGeom>
          <a:noFill/>
          <a:ln w="7938" cap="rnd">
            <a:solidFill>
              <a:srgbClr val="000000"/>
            </a:solidFill>
            <a:round/>
            <a:headEnd/>
            <a:tailEnd/>
          </a:ln>
        </p:spPr>
        <p:txBody>
          <a:bodyPr/>
          <a:lstStyle/>
          <a:p>
            <a:endParaRPr lang="fr-CA"/>
          </a:p>
        </p:txBody>
      </p:sp>
      <p:sp>
        <p:nvSpPr>
          <p:cNvPr id="372748" name="Rectangle 12"/>
          <p:cNvSpPr>
            <a:spLocks noChangeArrowheads="1"/>
          </p:cNvSpPr>
          <p:nvPr/>
        </p:nvSpPr>
        <p:spPr bwMode="auto">
          <a:xfrm>
            <a:off x="4007382" y="4337050"/>
            <a:ext cx="875240"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Données</a:t>
            </a:r>
            <a:endParaRPr lang="fr-CA" sz="1700" dirty="0">
              <a:cs typeface="Arial" charset="0"/>
            </a:endParaRPr>
          </a:p>
        </p:txBody>
      </p:sp>
      <p:sp>
        <p:nvSpPr>
          <p:cNvPr id="372749" name="Rectangle 13"/>
          <p:cNvSpPr>
            <a:spLocks noChangeArrowheads="1"/>
          </p:cNvSpPr>
          <p:nvPr/>
        </p:nvSpPr>
        <p:spPr bwMode="auto">
          <a:xfrm>
            <a:off x="3224213" y="4695825"/>
            <a:ext cx="2495550" cy="554038"/>
          </a:xfrm>
          <a:prstGeom prst="rect">
            <a:avLst/>
          </a:prstGeom>
          <a:solidFill>
            <a:srgbClr val="FFFF00"/>
          </a:solidFill>
          <a:ln w="9525">
            <a:noFill/>
            <a:miter lim="800000"/>
            <a:headEnd/>
            <a:tailEnd/>
          </a:ln>
        </p:spPr>
        <p:txBody>
          <a:bodyPr/>
          <a:lstStyle/>
          <a:p>
            <a:endParaRPr lang="fr-CA"/>
          </a:p>
        </p:txBody>
      </p:sp>
      <p:sp>
        <p:nvSpPr>
          <p:cNvPr id="372750" name="Rectangle 14"/>
          <p:cNvSpPr>
            <a:spLocks noChangeArrowheads="1"/>
          </p:cNvSpPr>
          <p:nvPr/>
        </p:nvSpPr>
        <p:spPr bwMode="auto">
          <a:xfrm>
            <a:off x="3224213" y="4695825"/>
            <a:ext cx="2495550" cy="554038"/>
          </a:xfrm>
          <a:prstGeom prst="rect">
            <a:avLst/>
          </a:prstGeom>
          <a:noFill/>
          <a:ln w="7938" cap="rnd">
            <a:solidFill>
              <a:srgbClr val="000000"/>
            </a:solidFill>
            <a:round/>
            <a:headEnd/>
            <a:tailEnd/>
          </a:ln>
        </p:spPr>
        <p:txBody>
          <a:bodyPr/>
          <a:lstStyle/>
          <a:p>
            <a:endParaRPr lang="fr-CA"/>
          </a:p>
        </p:txBody>
      </p:sp>
      <p:sp>
        <p:nvSpPr>
          <p:cNvPr id="372751" name="Rectangle 15"/>
          <p:cNvSpPr>
            <a:spLocks noChangeArrowheads="1"/>
          </p:cNvSpPr>
          <p:nvPr/>
        </p:nvSpPr>
        <p:spPr bwMode="auto">
          <a:xfrm>
            <a:off x="3809450" y="4891088"/>
            <a:ext cx="1275863"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Technologies</a:t>
            </a:r>
            <a:endParaRPr lang="fr-CA" sz="1700" dirty="0">
              <a:cs typeface="Arial" charset="0"/>
            </a:endParaRPr>
          </a:p>
        </p:txBody>
      </p:sp>
      <p:sp>
        <p:nvSpPr>
          <p:cNvPr id="372752" name="Rectangle 16"/>
          <p:cNvSpPr>
            <a:spLocks noChangeArrowheads="1"/>
          </p:cNvSpPr>
          <p:nvPr/>
        </p:nvSpPr>
        <p:spPr bwMode="auto">
          <a:xfrm rot="-5400000">
            <a:off x="1949450" y="3987801"/>
            <a:ext cx="2219325" cy="304800"/>
          </a:xfrm>
          <a:prstGeom prst="rect">
            <a:avLst/>
          </a:prstGeom>
          <a:noFill/>
          <a:ln w="9525">
            <a:noFill/>
            <a:miter lim="800000"/>
            <a:headEnd/>
            <a:tailEnd/>
          </a:ln>
        </p:spPr>
        <p:txBody>
          <a:bodyPr lIns="0" tIns="0" rIns="0" bIns="0">
            <a:spAutoFit/>
          </a:bodyPr>
          <a:lstStyle/>
          <a:p>
            <a:pPr algn="ctr">
              <a:buFont typeface="Wingdings" pitchFamily="2" charset="2"/>
              <a:buNone/>
            </a:pPr>
            <a:r>
              <a:rPr lang="fr-CA" sz="2000">
                <a:solidFill>
                  <a:srgbClr val="000000"/>
                </a:solidFill>
                <a:cs typeface="Arial" charset="0"/>
              </a:rPr>
              <a:t>Perspective TI</a:t>
            </a:r>
            <a:endParaRPr lang="fr-CA" sz="2000">
              <a:cs typeface="Arial" charset="0"/>
            </a:endParaRPr>
          </a:p>
        </p:txBody>
      </p:sp>
      <p:sp>
        <p:nvSpPr>
          <p:cNvPr id="372753" name="Rectangle 17"/>
          <p:cNvSpPr>
            <a:spLocks noChangeArrowheads="1"/>
          </p:cNvSpPr>
          <p:nvPr/>
        </p:nvSpPr>
        <p:spPr bwMode="auto">
          <a:xfrm>
            <a:off x="4537075" y="1906588"/>
            <a:ext cx="2427288"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Perspective d’affaires</a:t>
            </a:r>
            <a:endParaRPr lang="fr-CA" sz="2000">
              <a:cs typeface="Arial" charset="0"/>
            </a:endParaRPr>
          </a:p>
        </p:txBody>
      </p:sp>
      <p:sp>
        <p:nvSpPr>
          <p:cNvPr id="372754" name="Freeform 18"/>
          <p:cNvSpPr>
            <a:spLocks/>
          </p:cNvSpPr>
          <p:nvPr/>
        </p:nvSpPr>
        <p:spPr bwMode="auto">
          <a:xfrm>
            <a:off x="3224213" y="2222500"/>
            <a:ext cx="2124075" cy="808038"/>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a:p>
        </p:txBody>
      </p:sp>
      <p:sp>
        <p:nvSpPr>
          <p:cNvPr id="372755" name="Freeform 19"/>
          <p:cNvSpPr>
            <a:spLocks/>
          </p:cNvSpPr>
          <p:nvPr/>
        </p:nvSpPr>
        <p:spPr bwMode="auto">
          <a:xfrm>
            <a:off x="3224213" y="2222500"/>
            <a:ext cx="2124075" cy="808038"/>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a:p>
        </p:txBody>
      </p:sp>
      <p:sp>
        <p:nvSpPr>
          <p:cNvPr id="372756" name="Freeform 20"/>
          <p:cNvSpPr>
            <a:spLocks/>
          </p:cNvSpPr>
          <p:nvPr/>
        </p:nvSpPr>
        <p:spPr bwMode="auto">
          <a:xfrm>
            <a:off x="4056063" y="2222500"/>
            <a:ext cx="2028825" cy="808038"/>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a:p>
        </p:txBody>
      </p:sp>
      <p:sp>
        <p:nvSpPr>
          <p:cNvPr id="372757" name="Freeform 21"/>
          <p:cNvSpPr>
            <a:spLocks/>
          </p:cNvSpPr>
          <p:nvPr/>
        </p:nvSpPr>
        <p:spPr bwMode="auto">
          <a:xfrm>
            <a:off x="4056063" y="2222500"/>
            <a:ext cx="2028825" cy="808038"/>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a:p>
        </p:txBody>
      </p:sp>
      <p:sp>
        <p:nvSpPr>
          <p:cNvPr id="372758" name="Freeform 22"/>
          <p:cNvSpPr>
            <a:spLocks/>
          </p:cNvSpPr>
          <p:nvPr/>
        </p:nvSpPr>
        <p:spPr bwMode="auto">
          <a:xfrm>
            <a:off x="5719763" y="2754313"/>
            <a:ext cx="369887" cy="2495550"/>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72759" name="Freeform 23"/>
          <p:cNvSpPr>
            <a:spLocks/>
          </p:cNvSpPr>
          <p:nvPr/>
        </p:nvSpPr>
        <p:spPr bwMode="auto">
          <a:xfrm>
            <a:off x="5719763" y="2754313"/>
            <a:ext cx="369887" cy="2505075"/>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a:p>
        </p:txBody>
      </p:sp>
      <p:sp>
        <p:nvSpPr>
          <p:cNvPr id="372760" name="Freeform 24"/>
          <p:cNvSpPr>
            <a:spLocks/>
          </p:cNvSpPr>
          <p:nvPr/>
        </p:nvSpPr>
        <p:spPr bwMode="auto">
          <a:xfrm>
            <a:off x="6089650" y="2484438"/>
            <a:ext cx="369888"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72761" name="Freeform 25"/>
          <p:cNvSpPr>
            <a:spLocks/>
          </p:cNvSpPr>
          <p:nvPr/>
        </p:nvSpPr>
        <p:spPr bwMode="auto">
          <a:xfrm>
            <a:off x="6089650" y="2484438"/>
            <a:ext cx="369888"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a:p>
        </p:txBody>
      </p:sp>
      <p:sp>
        <p:nvSpPr>
          <p:cNvPr id="372762" name="Freeform 26"/>
          <p:cNvSpPr>
            <a:spLocks/>
          </p:cNvSpPr>
          <p:nvPr/>
        </p:nvSpPr>
        <p:spPr bwMode="auto">
          <a:xfrm>
            <a:off x="6459538" y="2222500"/>
            <a:ext cx="369887"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72763" name="Freeform 27"/>
          <p:cNvSpPr>
            <a:spLocks/>
          </p:cNvSpPr>
          <p:nvPr/>
        </p:nvSpPr>
        <p:spPr bwMode="auto">
          <a:xfrm>
            <a:off x="6459538" y="2222500"/>
            <a:ext cx="369887"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a:p>
        </p:txBody>
      </p:sp>
      <p:sp>
        <p:nvSpPr>
          <p:cNvPr id="372764" name="Freeform 28"/>
          <p:cNvSpPr>
            <a:spLocks/>
          </p:cNvSpPr>
          <p:nvPr/>
        </p:nvSpPr>
        <p:spPr bwMode="auto">
          <a:xfrm>
            <a:off x="4887913" y="2222500"/>
            <a:ext cx="1938337" cy="808038"/>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a:p>
        </p:txBody>
      </p:sp>
      <p:sp>
        <p:nvSpPr>
          <p:cNvPr id="372765" name="Freeform 29"/>
          <p:cNvSpPr>
            <a:spLocks/>
          </p:cNvSpPr>
          <p:nvPr/>
        </p:nvSpPr>
        <p:spPr bwMode="auto">
          <a:xfrm>
            <a:off x="4887913" y="2222500"/>
            <a:ext cx="1938337" cy="808038"/>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a:p>
        </p:txBody>
      </p:sp>
      <p:sp>
        <p:nvSpPr>
          <p:cNvPr id="372766" name="Rectangle 30"/>
          <p:cNvSpPr>
            <a:spLocks noChangeArrowheads="1"/>
          </p:cNvSpPr>
          <p:nvPr/>
        </p:nvSpPr>
        <p:spPr bwMode="auto">
          <a:xfrm rot="-2523214">
            <a:off x="5816600" y="4757738"/>
            <a:ext cx="1227138" cy="6096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Niveau de </a:t>
            </a:r>
          </a:p>
          <a:p>
            <a:pPr algn="ctr">
              <a:buFont typeface="Wingdings" pitchFamily="2" charset="2"/>
              <a:buNone/>
            </a:pPr>
            <a:r>
              <a:rPr lang="fr-CA" sz="2000">
                <a:solidFill>
                  <a:srgbClr val="000000"/>
                </a:solidFill>
                <a:cs typeface="Arial" charset="0"/>
              </a:rPr>
              <a:t>profondeur</a:t>
            </a:r>
            <a:endParaRPr lang="fr-CA" sz="2000">
              <a:cs typeface="Arial" charset="0"/>
            </a:endParaRPr>
          </a:p>
        </p:txBody>
      </p:sp>
      <p:sp>
        <p:nvSpPr>
          <p:cNvPr id="372767" name="Rectangle 31"/>
          <p:cNvSpPr>
            <a:spLocks noChangeArrowheads="1"/>
          </p:cNvSpPr>
          <p:nvPr/>
        </p:nvSpPr>
        <p:spPr bwMode="auto">
          <a:xfrm rot="16200000">
            <a:off x="4772819" y="3861594"/>
            <a:ext cx="2206625"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Exécutif/Conceptuel</a:t>
            </a:r>
            <a:endParaRPr lang="fr-CA" sz="1700">
              <a:cs typeface="Arial" charset="0"/>
            </a:endParaRPr>
          </a:p>
        </p:txBody>
      </p:sp>
      <p:sp>
        <p:nvSpPr>
          <p:cNvPr id="372768" name="Rectangle 32"/>
          <p:cNvSpPr>
            <a:spLocks noChangeArrowheads="1"/>
          </p:cNvSpPr>
          <p:nvPr/>
        </p:nvSpPr>
        <p:spPr bwMode="auto">
          <a:xfrm rot="16200000">
            <a:off x="5164932" y="3583781"/>
            <a:ext cx="2152650"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Logique</a:t>
            </a:r>
            <a:endParaRPr lang="fr-CA" sz="1700">
              <a:cs typeface="Arial" charset="0"/>
            </a:endParaRPr>
          </a:p>
        </p:txBody>
      </p:sp>
      <p:sp>
        <p:nvSpPr>
          <p:cNvPr id="372769" name="Rectangle 33"/>
          <p:cNvSpPr>
            <a:spLocks noChangeArrowheads="1"/>
          </p:cNvSpPr>
          <p:nvPr/>
        </p:nvSpPr>
        <p:spPr bwMode="auto">
          <a:xfrm rot="16200000">
            <a:off x="5560219" y="3291682"/>
            <a:ext cx="2133600"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Physique</a:t>
            </a:r>
            <a:endParaRPr lang="fr-CA" sz="1700">
              <a:cs typeface="Arial" charset="0"/>
            </a:endParaRPr>
          </a:p>
        </p:txBody>
      </p:sp>
      <p:grpSp>
        <p:nvGrpSpPr>
          <p:cNvPr id="2" name="Group 34"/>
          <p:cNvGrpSpPr>
            <a:grpSpLocks/>
          </p:cNvGrpSpPr>
          <p:nvPr/>
        </p:nvGrpSpPr>
        <p:grpSpPr bwMode="auto">
          <a:xfrm flipH="1" flipV="1">
            <a:off x="976313" y="3036888"/>
            <a:ext cx="1917700" cy="2178050"/>
            <a:chOff x="3448" y="1401"/>
            <a:chExt cx="1208" cy="1720"/>
          </a:xfrm>
        </p:grpSpPr>
        <p:sp>
          <p:nvSpPr>
            <p:cNvPr id="372771" name="Line 35"/>
            <p:cNvSpPr>
              <a:spLocks noChangeShapeType="1"/>
            </p:cNvSpPr>
            <p:nvPr/>
          </p:nvSpPr>
          <p:spPr bwMode="auto">
            <a:xfrm flipH="1" flipV="1">
              <a:off x="3448" y="1401"/>
              <a:ext cx="1208" cy="858"/>
            </a:xfrm>
            <a:prstGeom prst="line">
              <a:avLst/>
            </a:prstGeom>
            <a:noFill/>
            <a:ln w="6350">
              <a:solidFill>
                <a:srgbClr val="B2B2B2"/>
              </a:solidFill>
              <a:miter lim="800000"/>
              <a:headEnd/>
              <a:tailEnd/>
            </a:ln>
            <a:effectLst/>
          </p:spPr>
          <p:txBody>
            <a:bodyPr anchor="ctr"/>
            <a:lstStyle/>
            <a:p>
              <a:endParaRPr lang="fr-CA"/>
            </a:p>
          </p:txBody>
        </p:sp>
        <p:sp>
          <p:nvSpPr>
            <p:cNvPr id="372772" name="Line 36"/>
            <p:cNvSpPr>
              <a:spLocks noChangeShapeType="1"/>
            </p:cNvSpPr>
            <p:nvPr/>
          </p:nvSpPr>
          <p:spPr bwMode="auto">
            <a:xfrm flipH="1">
              <a:off x="3448" y="2259"/>
              <a:ext cx="1208" cy="862"/>
            </a:xfrm>
            <a:prstGeom prst="line">
              <a:avLst/>
            </a:prstGeom>
            <a:noFill/>
            <a:ln w="6350">
              <a:solidFill>
                <a:srgbClr val="B2B2B2"/>
              </a:solidFill>
              <a:miter lim="800000"/>
              <a:headEnd/>
              <a:tailEnd/>
            </a:ln>
            <a:effectLst/>
          </p:spPr>
          <p:txBody>
            <a:bodyPr anchor="ctr"/>
            <a:lstStyle/>
            <a:p>
              <a:endParaRPr lang="fr-CA"/>
            </a:p>
          </p:txBody>
        </p:sp>
      </p:grpSp>
      <p:sp>
        <p:nvSpPr>
          <p:cNvPr id="372773" name="Rectangle 37"/>
          <p:cNvSpPr>
            <a:spLocks noChangeArrowheads="1"/>
          </p:cNvSpPr>
          <p:nvPr/>
        </p:nvSpPr>
        <p:spPr bwMode="auto">
          <a:xfrm>
            <a:off x="708025" y="4446588"/>
            <a:ext cx="1214438" cy="304800"/>
          </a:xfrm>
          <a:prstGeom prst="rect">
            <a:avLst/>
          </a:prstGeom>
          <a:noFill/>
          <a:ln w="9525">
            <a:noFill/>
            <a:miter lim="800000"/>
            <a:headEnd/>
            <a:tailEnd/>
          </a:ln>
        </p:spPr>
        <p:txBody>
          <a:bodyPr lIns="0" tIns="0" rIns="0" bIns="0">
            <a:spAutoFit/>
          </a:bodyPr>
          <a:lstStyle/>
          <a:p>
            <a:pPr>
              <a:buFont typeface="Wingdings" pitchFamily="2" charset="2"/>
              <a:buNone/>
            </a:pPr>
            <a:r>
              <a:rPr lang="fr-CA" sz="2000">
                <a:solidFill>
                  <a:srgbClr val="000000"/>
                </a:solidFill>
                <a:cs typeface="Arial" charset="0"/>
              </a:rPr>
              <a:t>Vues</a:t>
            </a:r>
            <a:endParaRPr lang="fr-CA" sz="2000">
              <a:cs typeface="Arial" charset="0"/>
            </a:endParaRPr>
          </a:p>
        </p:txBody>
      </p:sp>
      <p:sp>
        <p:nvSpPr>
          <p:cNvPr id="372774" name="Rectangle 38"/>
          <p:cNvSpPr>
            <a:spLocks noChangeArrowheads="1"/>
          </p:cNvSpPr>
          <p:nvPr/>
        </p:nvSpPr>
        <p:spPr bwMode="auto">
          <a:xfrm rot="-1799689">
            <a:off x="3887788" y="2420938"/>
            <a:ext cx="936625"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a:solidFill>
                  <a:srgbClr val="000000"/>
                </a:solidFill>
                <a:cs typeface="Arial" charset="0"/>
              </a:rPr>
              <a:t>Division 1</a:t>
            </a:r>
            <a:endParaRPr lang="fr-CA" sz="1700">
              <a:cs typeface="Arial" charset="0"/>
            </a:endParaRPr>
          </a:p>
        </p:txBody>
      </p:sp>
      <p:sp>
        <p:nvSpPr>
          <p:cNvPr id="372775" name="Rectangle 39"/>
          <p:cNvSpPr>
            <a:spLocks noChangeArrowheads="1"/>
          </p:cNvSpPr>
          <p:nvPr/>
        </p:nvSpPr>
        <p:spPr bwMode="auto">
          <a:xfrm rot="-2132461">
            <a:off x="4708525" y="2457450"/>
            <a:ext cx="936625"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a:solidFill>
                  <a:srgbClr val="000000"/>
                </a:solidFill>
                <a:cs typeface="Arial" charset="0"/>
              </a:rPr>
              <a:t>Division 2</a:t>
            </a:r>
            <a:endParaRPr lang="fr-CA" sz="1700">
              <a:cs typeface="Arial" charset="0"/>
            </a:endParaRPr>
          </a:p>
        </p:txBody>
      </p:sp>
      <p:sp>
        <p:nvSpPr>
          <p:cNvPr id="372776" name="Rectangle 40"/>
          <p:cNvSpPr>
            <a:spLocks noChangeArrowheads="1"/>
          </p:cNvSpPr>
          <p:nvPr/>
        </p:nvSpPr>
        <p:spPr bwMode="auto">
          <a:xfrm rot="-2245716">
            <a:off x="5219700" y="2522538"/>
            <a:ext cx="1222375"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Division 3</a:t>
            </a:r>
            <a:endParaRPr lang="fr-CA" sz="1700">
              <a:cs typeface="Arial" charset="0"/>
            </a:endParaRPr>
          </a:p>
        </p:txBody>
      </p:sp>
      <p:pic>
        <p:nvPicPr>
          <p:cNvPr id="372778" name="Picture 42"/>
          <p:cNvPicPr>
            <a:picLocks noGrp="1" noChangeAspect="1" noChangeArrowheads="1"/>
          </p:cNvPicPr>
          <p:nvPr>
            <p:ph sz="quarter" idx="3"/>
          </p:nvPr>
        </p:nvPicPr>
        <p:blipFill>
          <a:blip r:embed="rId5" cstate="print"/>
          <a:srcRect/>
          <a:stretch>
            <a:fillRect/>
          </a:stretch>
        </p:blipFill>
        <p:spPr>
          <a:xfrm>
            <a:off x="684213" y="3789363"/>
            <a:ext cx="609600" cy="658812"/>
          </a:xfrm>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u numéro de diapositive 3"/>
          <p:cNvSpPr>
            <a:spLocks noGrp="1"/>
          </p:cNvSpPr>
          <p:nvPr>
            <p:ph type="sldNum" sz="quarter" idx="10"/>
          </p:nvPr>
        </p:nvSpPr>
        <p:spPr/>
        <p:txBody>
          <a:bodyPr/>
          <a:lstStyle/>
          <a:p>
            <a:fld id="{9CA5EA7A-5952-40C7-85CF-5C506BA99F83}" type="slidenum">
              <a:rPr lang="fr-FR"/>
              <a:pPr/>
              <a:t>21</a:t>
            </a:fld>
            <a:endParaRPr lang="fr-FR"/>
          </a:p>
        </p:txBody>
      </p:sp>
      <p:sp>
        <p:nvSpPr>
          <p:cNvPr id="387076" name="Rectangle 4"/>
          <p:cNvSpPr>
            <a:spLocks noGrp="1" noChangeArrowheads="1"/>
          </p:cNvSpPr>
          <p:nvPr>
            <p:ph type="title"/>
            <p:custDataLst>
              <p:tags r:id="rId1"/>
            </p:custDataLst>
          </p:nvPr>
        </p:nvSpPr>
        <p:spPr>
          <a:xfrm>
            <a:off x="323850" y="287338"/>
            <a:ext cx="8382000" cy="838200"/>
          </a:xfrm>
        </p:spPr>
        <p:txBody>
          <a:bodyPr/>
          <a:lstStyle/>
          <a:p>
            <a:pPr algn="ctr"/>
            <a:r>
              <a:rPr lang="fr-CA" sz="2300"/>
              <a:t>L’utilisation de l’architecture d’entreprise (AE) permet à chaque projet de fournir de la valeur, immédiatement. </a:t>
            </a:r>
          </a:p>
        </p:txBody>
      </p:sp>
      <p:sp>
        <p:nvSpPr>
          <p:cNvPr id="387077" name="Rectangle 5"/>
          <p:cNvSpPr>
            <a:spLocks noGrp="1" noChangeArrowheads="1"/>
          </p:cNvSpPr>
          <p:nvPr>
            <p:ph type="body" idx="1"/>
            <p:custDataLst>
              <p:tags r:id="rId2"/>
            </p:custDataLst>
          </p:nvPr>
        </p:nvSpPr>
        <p:spPr>
          <a:xfrm>
            <a:off x="34925" y="1484313"/>
            <a:ext cx="5945188" cy="4616450"/>
          </a:xfrm>
        </p:spPr>
        <p:txBody>
          <a:bodyPr/>
          <a:lstStyle/>
          <a:p>
            <a:pPr>
              <a:lnSpc>
                <a:spcPct val="95000"/>
              </a:lnSpc>
            </a:pPr>
            <a:r>
              <a:rPr lang="fr-CA" sz="1800"/>
              <a:t>Un ensemble complet de biens livrables d’AE couvrirait :</a:t>
            </a:r>
          </a:p>
          <a:p>
            <a:pPr lvl="1">
              <a:lnSpc>
                <a:spcPct val="95000"/>
              </a:lnSpc>
              <a:spcBef>
                <a:spcPct val="30000"/>
              </a:spcBef>
            </a:pPr>
            <a:r>
              <a:rPr lang="fr-CA" sz="1600"/>
              <a:t>toutes les combinaisons des </a:t>
            </a:r>
            <a:r>
              <a:rPr lang="fr-CA" sz="1600" b="1"/>
              <a:t>trois faces du cube</a:t>
            </a:r>
          </a:p>
          <a:p>
            <a:pPr lvl="1">
              <a:lnSpc>
                <a:spcPct val="95000"/>
              </a:lnSpc>
              <a:spcBef>
                <a:spcPct val="30000"/>
              </a:spcBef>
            </a:pPr>
            <a:r>
              <a:rPr lang="fr-CA" sz="1600"/>
              <a:t>un ensemble complet de </a:t>
            </a:r>
            <a:r>
              <a:rPr lang="fr-CA" sz="1600" b="1"/>
              <a:t>vues</a:t>
            </a:r>
          </a:p>
          <a:p>
            <a:pPr>
              <a:lnSpc>
                <a:spcPct val="95000"/>
              </a:lnSpc>
            </a:pPr>
            <a:r>
              <a:rPr lang="fr-CA" sz="1800"/>
              <a:t>Un tel projet d’AE…</a:t>
            </a:r>
          </a:p>
          <a:p>
            <a:pPr lvl="1">
              <a:lnSpc>
                <a:spcPct val="95000"/>
              </a:lnSpc>
              <a:spcBef>
                <a:spcPct val="30000"/>
              </a:spcBef>
            </a:pPr>
            <a:r>
              <a:rPr lang="fr-CA" sz="1600"/>
              <a:t>serait trop gros pour réussir</a:t>
            </a:r>
          </a:p>
          <a:p>
            <a:pPr lvl="1">
              <a:lnSpc>
                <a:spcPct val="95000"/>
              </a:lnSpc>
              <a:spcBef>
                <a:spcPct val="30000"/>
              </a:spcBef>
            </a:pPr>
            <a:r>
              <a:rPr lang="fr-CA" sz="1600"/>
              <a:t>ne fournirait pas de valeur rapidement</a:t>
            </a:r>
          </a:p>
          <a:p>
            <a:pPr lvl="1">
              <a:lnSpc>
                <a:spcPct val="95000"/>
              </a:lnSpc>
              <a:spcBef>
                <a:spcPct val="30000"/>
              </a:spcBef>
            </a:pPr>
            <a:r>
              <a:rPr lang="fr-CA" sz="1600"/>
              <a:t>fournirait un produit désuet en raison des changements continus dans l’entreprise et des TI</a:t>
            </a:r>
          </a:p>
          <a:p>
            <a:pPr>
              <a:lnSpc>
                <a:spcPct val="95000"/>
              </a:lnSpc>
            </a:pPr>
            <a:r>
              <a:rPr lang="fr-CA" sz="1800"/>
              <a:t>L’AE doit plutôt être constituée d’un </a:t>
            </a:r>
            <a:r>
              <a:rPr lang="fr-CA" sz="1800" b="1"/>
              <a:t>programme</a:t>
            </a:r>
            <a:r>
              <a:rPr lang="fr-CA" sz="1800"/>
              <a:t> continu formé </a:t>
            </a:r>
            <a:r>
              <a:rPr lang="fr-CA" sz="1800" b="1"/>
              <a:t>de projets AE</a:t>
            </a:r>
            <a:r>
              <a:rPr lang="fr-CA" sz="1800"/>
              <a:t> dont l’envergure de chacun des projets est en ligne avec les priorités d’affaires. </a:t>
            </a:r>
          </a:p>
          <a:p>
            <a:pPr>
              <a:lnSpc>
                <a:spcPct val="95000"/>
              </a:lnSpc>
            </a:pPr>
            <a:r>
              <a:rPr lang="fr-CA" sz="1800"/>
              <a:t>À la fin de chaque projet :</a:t>
            </a:r>
          </a:p>
          <a:p>
            <a:pPr lvl="1">
              <a:lnSpc>
                <a:spcPct val="95000"/>
              </a:lnSpc>
              <a:spcBef>
                <a:spcPct val="30000"/>
              </a:spcBef>
            </a:pPr>
            <a:r>
              <a:rPr lang="fr-CA" sz="1600"/>
              <a:t>son </a:t>
            </a:r>
            <a:r>
              <a:rPr lang="fr-CA" sz="1600" b="1"/>
              <a:t>plan de transition</a:t>
            </a:r>
            <a:r>
              <a:rPr lang="fr-CA" sz="1600"/>
              <a:t> déclenche une action </a:t>
            </a:r>
          </a:p>
          <a:p>
            <a:pPr lvl="1">
              <a:lnSpc>
                <a:spcPct val="95000"/>
              </a:lnSpc>
              <a:spcBef>
                <a:spcPct val="30000"/>
              </a:spcBef>
            </a:pPr>
            <a:r>
              <a:rPr lang="fr-CA" sz="1600"/>
              <a:t>la </a:t>
            </a:r>
            <a:r>
              <a:rPr lang="fr-CA" sz="1600" b="1"/>
              <a:t>gouvernance</a:t>
            </a:r>
            <a:r>
              <a:rPr lang="fr-CA" sz="1600"/>
              <a:t> raffermit ses orientations</a:t>
            </a:r>
          </a:p>
          <a:p>
            <a:pPr>
              <a:lnSpc>
                <a:spcPct val="95000"/>
              </a:lnSpc>
            </a:pPr>
            <a:r>
              <a:rPr lang="fr-CA" sz="1800"/>
              <a:t>Des cette manière, nous sommes assuré que l’AE produit de la valeur dès le premier projet.</a:t>
            </a:r>
          </a:p>
        </p:txBody>
      </p:sp>
      <p:sp>
        <p:nvSpPr>
          <p:cNvPr id="387109" name="Rectangle 37"/>
          <p:cNvSpPr>
            <a:spLocks noChangeArrowheads="1"/>
          </p:cNvSpPr>
          <p:nvPr>
            <p:custDataLst>
              <p:tags r:id="rId3"/>
            </p:custDataLst>
          </p:nvPr>
        </p:nvSpPr>
        <p:spPr bwMode="auto">
          <a:xfrm>
            <a:off x="5810250" y="5786438"/>
            <a:ext cx="3028950" cy="660400"/>
          </a:xfrm>
          <a:prstGeom prst="rect">
            <a:avLst/>
          </a:prstGeom>
          <a:noFill/>
          <a:ln w="9525">
            <a:noFill/>
            <a:miter lim="800000"/>
            <a:headEnd/>
            <a:tailEnd/>
          </a:ln>
          <a:effectLst/>
        </p:spPr>
        <p:txBody>
          <a:bodyPr lIns="92075" tIns="46038" rIns="0" bIns="46038" anchor="ctr"/>
          <a:lstStyle/>
          <a:p>
            <a:pPr eaLnBrk="0" hangingPunct="0">
              <a:lnSpc>
                <a:spcPct val="90000"/>
              </a:lnSpc>
              <a:spcBef>
                <a:spcPct val="30000"/>
              </a:spcBef>
            </a:pPr>
            <a:r>
              <a:rPr lang="fr-CA" sz="1600" b="1" i="1">
                <a:cs typeface="Arial" charset="0"/>
              </a:rPr>
              <a:t>L’AE n’est jamais terminée… mais est toujours prête</a:t>
            </a:r>
          </a:p>
        </p:txBody>
      </p:sp>
      <p:sp>
        <p:nvSpPr>
          <p:cNvPr id="387110" name="Line 38"/>
          <p:cNvSpPr>
            <a:spLocks noChangeShapeType="1"/>
          </p:cNvSpPr>
          <p:nvPr>
            <p:custDataLst>
              <p:tags r:id="rId4"/>
            </p:custDataLst>
          </p:nvPr>
        </p:nvSpPr>
        <p:spPr bwMode="auto">
          <a:xfrm>
            <a:off x="5815013" y="5864225"/>
            <a:ext cx="0" cy="474663"/>
          </a:xfrm>
          <a:prstGeom prst="line">
            <a:avLst/>
          </a:prstGeom>
          <a:noFill/>
          <a:ln w="25400">
            <a:solidFill>
              <a:schemeClr val="tx1"/>
            </a:solidFill>
            <a:round/>
            <a:headEnd type="none" w="sm" len="sm"/>
            <a:tailEnd type="none" w="sm" len="sm"/>
          </a:ln>
          <a:effectLst/>
        </p:spPr>
        <p:txBody>
          <a:bodyPr/>
          <a:lstStyle/>
          <a:p>
            <a:endParaRPr lang="fr-CA"/>
          </a:p>
        </p:txBody>
      </p:sp>
      <p:grpSp>
        <p:nvGrpSpPr>
          <p:cNvPr id="2" name="Group 39"/>
          <p:cNvGrpSpPr>
            <a:grpSpLocks/>
          </p:cNvGrpSpPr>
          <p:nvPr>
            <p:custDataLst>
              <p:tags r:id="rId5"/>
            </p:custDataLst>
          </p:nvPr>
        </p:nvGrpSpPr>
        <p:grpSpPr bwMode="auto">
          <a:xfrm>
            <a:off x="5421313" y="5895975"/>
            <a:ext cx="304800" cy="219075"/>
            <a:chOff x="2239" y="3797"/>
            <a:chExt cx="192" cy="138"/>
          </a:xfrm>
        </p:grpSpPr>
        <p:sp>
          <p:nvSpPr>
            <p:cNvPr id="387112" name="Rectangle 40"/>
            <p:cNvSpPr>
              <a:spLocks noChangeArrowheads="1"/>
            </p:cNvSpPr>
            <p:nvPr/>
          </p:nvSpPr>
          <p:spPr bwMode="auto">
            <a:xfrm>
              <a:off x="2378" y="3880"/>
              <a:ext cx="26" cy="28"/>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3" name="Rectangle 41"/>
            <p:cNvSpPr>
              <a:spLocks noChangeArrowheads="1"/>
            </p:cNvSpPr>
            <p:nvPr/>
          </p:nvSpPr>
          <p:spPr bwMode="auto">
            <a:xfrm>
              <a:off x="2377" y="3826"/>
              <a:ext cx="27"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4" name="Rectangle 42"/>
            <p:cNvSpPr>
              <a:spLocks noChangeArrowheads="1"/>
            </p:cNvSpPr>
            <p:nvPr/>
          </p:nvSpPr>
          <p:spPr bwMode="auto">
            <a:xfrm>
              <a:off x="2404" y="3853"/>
              <a:ext cx="27"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5" name="Rectangle 43"/>
            <p:cNvSpPr>
              <a:spLocks noChangeArrowheads="1"/>
            </p:cNvSpPr>
            <p:nvPr/>
          </p:nvSpPr>
          <p:spPr bwMode="auto">
            <a:xfrm>
              <a:off x="2351" y="3797"/>
              <a:ext cx="26"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6" name="Rectangle 44"/>
            <p:cNvSpPr>
              <a:spLocks noChangeArrowheads="1"/>
            </p:cNvSpPr>
            <p:nvPr/>
          </p:nvSpPr>
          <p:spPr bwMode="auto">
            <a:xfrm>
              <a:off x="2349" y="3908"/>
              <a:ext cx="28"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7" name="Rectangle 45"/>
            <p:cNvSpPr>
              <a:spLocks noChangeArrowheads="1"/>
            </p:cNvSpPr>
            <p:nvPr/>
          </p:nvSpPr>
          <p:spPr bwMode="auto">
            <a:xfrm>
              <a:off x="2351" y="3853"/>
              <a:ext cx="27"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8" name="Rectangle 46"/>
            <p:cNvSpPr>
              <a:spLocks noChangeArrowheads="1"/>
            </p:cNvSpPr>
            <p:nvPr/>
          </p:nvSpPr>
          <p:spPr bwMode="auto">
            <a:xfrm>
              <a:off x="2295" y="3853"/>
              <a:ext cx="27"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sp>
          <p:nvSpPr>
            <p:cNvPr id="387119" name="Rectangle 47"/>
            <p:cNvSpPr>
              <a:spLocks noChangeArrowheads="1"/>
            </p:cNvSpPr>
            <p:nvPr/>
          </p:nvSpPr>
          <p:spPr bwMode="auto">
            <a:xfrm>
              <a:off x="2239" y="3853"/>
              <a:ext cx="27" cy="27"/>
            </a:xfrm>
            <a:prstGeom prst="rect">
              <a:avLst/>
            </a:prstGeom>
            <a:solidFill>
              <a:schemeClr val="tx2"/>
            </a:solidFill>
            <a:ln w="9525">
              <a:noFill/>
              <a:miter lim="800000"/>
              <a:headEnd/>
              <a:tailEnd/>
            </a:ln>
            <a:effectLst/>
          </p:spPr>
          <p:txBody>
            <a:bodyPr wrap="none" lIns="92075" tIns="46038" rIns="92075" bIns="46038" anchor="ctr"/>
            <a:lstStyle/>
            <a:p>
              <a:pPr algn="ctr"/>
              <a:endParaRPr lang="fr-CA">
                <a:cs typeface="Arial" charset="0"/>
              </a:endParaRPr>
            </a:p>
          </p:txBody>
        </p:sp>
      </p:grpSp>
      <p:grpSp>
        <p:nvGrpSpPr>
          <p:cNvPr id="3" name="Group 87"/>
          <p:cNvGrpSpPr>
            <a:grpSpLocks/>
          </p:cNvGrpSpPr>
          <p:nvPr/>
        </p:nvGrpSpPr>
        <p:grpSpPr bwMode="auto">
          <a:xfrm>
            <a:off x="5364163" y="1268413"/>
            <a:ext cx="3616325" cy="3232150"/>
            <a:chOff x="1833" y="1201"/>
            <a:chExt cx="2693" cy="2204"/>
          </a:xfrm>
        </p:grpSpPr>
        <p:pic>
          <p:nvPicPr>
            <p:cNvPr id="387125" name="Picture 53" descr="eye">
              <a:hlinkClick r:id="rId8"/>
            </p:cNvPr>
            <p:cNvPicPr>
              <a:picLocks noChangeAspect="1" noChangeArrowheads="1"/>
            </p:cNvPicPr>
            <p:nvPr/>
          </p:nvPicPr>
          <p:blipFill>
            <a:blip r:embed="rId9" cstate="print"/>
            <a:srcRect/>
            <a:stretch>
              <a:fillRect/>
            </a:stretch>
          </p:blipFill>
          <p:spPr bwMode="auto">
            <a:xfrm>
              <a:off x="2524" y="2514"/>
              <a:ext cx="584" cy="375"/>
            </a:xfrm>
            <a:prstGeom prst="rect">
              <a:avLst/>
            </a:prstGeom>
            <a:noFill/>
            <a:ln w="9525">
              <a:noFill/>
              <a:miter lim="800000"/>
              <a:headEnd/>
              <a:tailEnd/>
            </a:ln>
          </p:spPr>
        </p:pic>
        <p:sp>
          <p:nvSpPr>
            <p:cNvPr id="387126" name="Rectangle 54"/>
            <p:cNvSpPr>
              <a:spLocks noChangeArrowheads="1"/>
            </p:cNvSpPr>
            <p:nvPr/>
          </p:nvSpPr>
          <p:spPr bwMode="auto">
            <a:xfrm>
              <a:off x="2031" y="1909"/>
              <a:ext cx="1572" cy="350"/>
            </a:xfrm>
            <a:prstGeom prst="rect">
              <a:avLst/>
            </a:prstGeom>
            <a:solidFill>
              <a:srgbClr val="FFFF00"/>
            </a:solidFill>
            <a:ln w="9525">
              <a:noFill/>
              <a:miter lim="800000"/>
              <a:headEnd/>
              <a:tailEnd/>
            </a:ln>
          </p:spPr>
          <p:txBody>
            <a:bodyPr/>
            <a:lstStyle/>
            <a:p>
              <a:endParaRPr lang="fr-CA"/>
            </a:p>
          </p:txBody>
        </p:sp>
        <p:sp>
          <p:nvSpPr>
            <p:cNvPr id="387127" name="Rectangle 55"/>
            <p:cNvSpPr>
              <a:spLocks noChangeArrowheads="1"/>
            </p:cNvSpPr>
            <p:nvPr/>
          </p:nvSpPr>
          <p:spPr bwMode="auto">
            <a:xfrm>
              <a:off x="2031" y="1909"/>
              <a:ext cx="1572" cy="350"/>
            </a:xfrm>
            <a:prstGeom prst="rect">
              <a:avLst/>
            </a:prstGeom>
            <a:noFill/>
            <a:ln w="7938" cap="rnd">
              <a:solidFill>
                <a:srgbClr val="000000"/>
              </a:solidFill>
              <a:round/>
              <a:headEnd/>
              <a:tailEnd/>
            </a:ln>
          </p:spPr>
          <p:txBody>
            <a:bodyPr/>
            <a:lstStyle/>
            <a:p>
              <a:endParaRPr lang="fr-CA"/>
            </a:p>
          </p:txBody>
        </p:sp>
        <p:sp>
          <p:nvSpPr>
            <p:cNvPr id="387128" name="Rectangle 56"/>
            <p:cNvSpPr>
              <a:spLocks noChangeArrowheads="1"/>
            </p:cNvSpPr>
            <p:nvPr/>
          </p:nvSpPr>
          <p:spPr bwMode="auto">
            <a:xfrm>
              <a:off x="2084" y="1922"/>
              <a:ext cx="1440" cy="33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a:solidFill>
                    <a:srgbClr val="000000"/>
                  </a:solidFill>
                  <a:cs typeface="Arial" charset="0"/>
                </a:rPr>
                <a:t>Affaires</a:t>
              </a:r>
              <a:endParaRPr lang="fr-CA" sz="1000" dirty="0">
                <a:solidFill>
                  <a:srgbClr val="000000"/>
                </a:solidFill>
                <a:cs typeface="Arial" charset="0"/>
              </a:endParaRPr>
            </a:p>
            <a:p>
              <a:pPr algn="ctr">
                <a:lnSpc>
                  <a:spcPct val="75000"/>
                </a:lnSpc>
                <a:buFont typeface="Wingdings" pitchFamily="2" charset="2"/>
                <a:buNone/>
              </a:pPr>
              <a:r>
                <a:rPr lang="fr-CA" sz="1000" dirty="0" smtClean="0">
                  <a:solidFill>
                    <a:srgbClr val="000000"/>
                  </a:solidFill>
                  <a:cs typeface="Arial" charset="0"/>
                </a:rPr>
                <a:t>Capacités, </a:t>
              </a:r>
              <a:r>
                <a:rPr lang="fr-CA" sz="1000" dirty="0">
                  <a:solidFill>
                    <a:srgbClr val="000000"/>
                  </a:solidFill>
                  <a:cs typeface="Arial" charset="0"/>
                </a:rPr>
                <a:t>Services, </a:t>
              </a:r>
              <a:br>
                <a:rPr lang="fr-CA" sz="1000" dirty="0">
                  <a:solidFill>
                    <a:srgbClr val="000000"/>
                  </a:solidFill>
                  <a:cs typeface="Arial" charset="0"/>
                </a:rPr>
              </a:br>
              <a:r>
                <a:rPr lang="fr-CA" sz="1000" dirty="0">
                  <a:solidFill>
                    <a:srgbClr val="000000"/>
                  </a:solidFill>
                  <a:cs typeface="Arial" charset="0"/>
                </a:rPr>
                <a:t>Information, Personnes, Locations</a:t>
              </a:r>
              <a:endParaRPr lang="fr-CA" sz="1000" dirty="0">
                <a:cs typeface="Arial" charset="0"/>
              </a:endParaRPr>
            </a:p>
          </p:txBody>
        </p:sp>
        <p:sp>
          <p:nvSpPr>
            <p:cNvPr id="387129" name="Rectangle 57"/>
            <p:cNvSpPr>
              <a:spLocks noChangeArrowheads="1"/>
            </p:cNvSpPr>
            <p:nvPr/>
          </p:nvSpPr>
          <p:spPr bwMode="auto">
            <a:xfrm>
              <a:off x="2031" y="2259"/>
              <a:ext cx="1572" cy="349"/>
            </a:xfrm>
            <a:prstGeom prst="rect">
              <a:avLst/>
            </a:prstGeom>
            <a:solidFill>
              <a:srgbClr val="FFFF00"/>
            </a:solidFill>
            <a:ln w="9525">
              <a:noFill/>
              <a:miter lim="800000"/>
              <a:headEnd/>
              <a:tailEnd/>
            </a:ln>
          </p:spPr>
          <p:txBody>
            <a:bodyPr/>
            <a:lstStyle/>
            <a:p>
              <a:endParaRPr lang="fr-CA"/>
            </a:p>
          </p:txBody>
        </p:sp>
        <p:sp>
          <p:nvSpPr>
            <p:cNvPr id="387130" name="Rectangle 58"/>
            <p:cNvSpPr>
              <a:spLocks noChangeArrowheads="1"/>
            </p:cNvSpPr>
            <p:nvPr/>
          </p:nvSpPr>
          <p:spPr bwMode="auto">
            <a:xfrm>
              <a:off x="2031" y="2259"/>
              <a:ext cx="1572" cy="349"/>
            </a:xfrm>
            <a:prstGeom prst="rect">
              <a:avLst/>
            </a:prstGeom>
            <a:noFill/>
            <a:ln w="7938" cap="rnd">
              <a:solidFill>
                <a:srgbClr val="000000"/>
              </a:solidFill>
              <a:round/>
              <a:headEnd/>
              <a:tailEnd/>
            </a:ln>
          </p:spPr>
          <p:txBody>
            <a:bodyPr/>
            <a:lstStyle/>
            <a:p>
              <a:endParaRPr lang="fr-CA"/>
            </a:p>
          </p:txBody>
        </p:sp>
        <p:sp>
          <p:nvSpPr>
            <p:cNvPr id="387131" name="Rectangle 59"/>
            <p:cNvSpPr>
              <a:spLocks noChangeArrowheads="1"/>
            </p:cNvSpPr>
            <p:nvPr/>
          </p:nvSpPr>
          <p:spPr bwMode="auto">
            <a:xfrm>
              <a:off x="2441" y="2382"/>
              <a:ext cx="714" cy="178"/>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Systèmes</a:t>
              </a:r>
              <a:endParaRPr lang="fr-CA" sz="1700" dirty="0">
                <a:cs typeface="Arial" charset="0"/>
              </a:endParaRPr>
            </a:p>
          </p:txBody>
        </p:sp>
        <p:sp>
          <p:nvSpPr>
            <p:cNvPr id="387132" name="Rectangle 60"/>
            <p:cNvSpPr>
              <a:spLocks noChangeArrowheads="1"/>
            </p:cNvSpPr>
            <p:nvPr/>
          </p:nvSpPr>
          <p:spPr bwMode="auto">
            <a:xfrm>
              <a:off x="2031" y="2608"/>
              <a:ext cx="1572" cy="350"/>
            </a:xfrm>
            <a:prstGeom prst="rect">
              <a:avLst/>
            </a:prstGeom>
            <a:solidFill>
              <a:srgbClr val="FFFF00"/>
            </a:solidFill>
            <a:ln w="9525">
              <a:noFill/>
              <a:miter lim="800000"/>
              <a:headEnd/>
              <a:tailEnd/>
            </a:ln>
          </p:spPr>
          <p:txBody>
            <a:bodyPr/>
            <a:lstStyle/>
            <a:p>
              <a:endParaRPr lang="fr-CA"/>
            </a:p>
          </p:txBody>
        </p:sp>
        <p:sp>
          <p:nvSpPr>
            <p:cNvPr id="387133" name="Rectangle 61"/>
            <p:cNvSpPr>
              <a:spLocks noChangeArrowheads="1"/>
            </p:cNvSpPr>
            <p:nvPr/>
          </p:nvSpPr>
          <p:spPr bwMode="auto">
            <a:xfrm>
              <a:off x="2031" y="2608"/>
              <a:ext cx="1572" cy="350"/>
            </a:xfrm>
            <a:prstGeom prst="rect">
              <a:avLst/>
            </a:prstGeom>
            <a:noFill/>
            <a:ln w="7938" cap="rnd">
              <a:solidFill>
                <a:srgbClr val="000000"/>
              </a:solidFill>
              <a:round/>
              <a:headEnd/>
              <a:tailEnd/>
            </a:ln>
          </p:spPr>
          <p:txBody>
            <a:bodyPr/>
            <a:lstStyle/>
            <a:p>
              <a:endParaRPr lang="fr-CA"/>
            </a:p>
          </p:txBody>
        </p:sp>
        <p:sp>
          <p:nvSpPr>
            <p:cNvPr id="387134" name="Rectangle 62"/>
            <p:cNvSpPr>
              <a:spLocks noChangeArrowheads="1"/>
            </p:cNvSpPr>
            <p:nvPr/>
          </p:nvSpPr>
          <p:spPr bwMode="auto">
            <a:xfrm>
              <a:off x="2407" y="2733"/>
              <a:ext cx="788" cy="178"/>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dirty="0" smtClean="0">
                  <a:solidFill>
                    <a:srgbClr val="000000"/>
                  </a:solidFill>
                  <a:cs typeface="Arial" charset="0"/>
                </a:rPr>
                <a:t>Données</a:t>
              </a:r>
              <a:endParaRPr lang="fr-CA" sz="1700" dirty="0">
                <a:cs typeface="Arial" charset="0"/>
              </a:endParaRPr>
            </a:p>
          </p:txBody>
        </p:sp>
        <p:sp>
          <p:nvSpPr>
            <p:cNvPr id="387135" name="Rectangle 63"/>
            <p:cNvSpPr>
              <a:spLocks noChangeArrowheads="1"/>
            </p:cNvSpPr>
            <p:nvPr/>
          </p:nvSpPr>
          <p:spPr bwMode="auto">
            <a:xfrm>
              <a:off x="2031" y="2958"/>
              <a:ext cx="1572" cy="349"/>
            </a:xfrm>
            <a:prstGeom prst="rect">
              <a:avLst/>
            </a:prstGeom>
            <a:solidFill>
              <a:srgbClr val="FFFF00"/>
            </a:solidFill>
            <a:ln w="9525">
              <a:noFill/>
              <a:miter lim="800000"/>
              <a:headEnd/>
              <a:tailEnd/>
            </a:ln>
          </p:spPr>
          <p:txBody>
            <a:bodyPr/>
            <a:lstStyle/>
            <a:p>
              <a:endParaRPr lang="fr-CA"/>
            </a:p>
          </p:txBody>
        </p:sp>
        <p:sp>
          <p:nvSpPr>
            <p:cNvPr id="387136" name="Rectangle 64"/>
            <p:cNvSpPr>
              <a:spLocks noChangeArrowheads="1"/>
            </p:cNvSpPr>
            <p:nvPr/>
          </p:nvSpPr>
          <p:spPr bwMode="auto">
            <a:xfrm>
              <a:off x="2031" y="2958"/>
              <a:ext cx="1572" cy="349"/>
            </a:xfrm>
            <a:prstGeom prst="rect">
              <a:avLst/>
            </a:prstGeom>
            <a:noFill/>
            <a:ln w="7938" cap="rnd">
              <a:solidFill>
                <a:srgbClr val="000000"/>
              </a:solidFill>
              <a:round/>
              <a:headEnd/>
              <a:tailEnd/>
            </a:ln>
          </p:spPr>
          <p:txBody>
            <a:bodyPr/>
            <a:lstStyle/>
            <a:p>
              <a:endParaRPr lang="fr-CA"/>
            </a:p>
          </p:txBody>
        </p:sp>
        <p:sp>
          <p:nvSpPr>
            <p:cNvPr id="387137" name="Rectangle 65"/>
            <p:cNvSpPr>
              <a:spLocks noChangeArrowheads="1"/>
            </p:cNvSpPr>
            <p:nvPr/>
          </p:nvSpPr>
          <p:spPr bwMode="auto">
            <a:xfrm>
              <a:off x="2327" y="3079"/>
              <a:ext cx="950" cy="178"/>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Technologies</a:t>
              </a:r>
              <a:endParaRPr lang="fr-CA" sz="1700" dirty="0">
                <a:cs typeface="Arial" charset="0"/>
              </a:endParaRPr>
            </a:p>
          </p:txBody>
        </p:sp>
        <p:sp>
          <p:nvSpPr>
            <p:cNvPr id="387138" name="Rectangle 66"/>
            <p:cNvSpPr>
              <a:spLocks noChangeArrowheads="1"/>
            </p:cNvSpPr>
            <p:nvPr/>
          </p:nvSpPr>
          <p:spPr bwMode="auto">
            <a:xfrm rot="-5400000">
              <a:off x="1249" y="2489"/>
              <a:ext cx="1396" cy="227"/>
            </a:xfrm>
            <a:prstGeom prst="rect">
              <a:avLst/>
            </a:prstGeom>
            <a:noFill/>
            <a:ln w="9525">
              <a:noFill/>
              <a:miter lim="800000"/>
              <a:headEnd/>
              <a:tailEnd/>
            </a:ln>
          </p:spPr>
          <p:txBody>
            <a:bodyPr lIns="0" tIns="0" rIns="0" bIns="0">
              <a:spAutoFit/>
            </a:bodyPr>
            <a:lstStyle/>
            <a:p>
              <a:pPr algn="ctr">
                <a:buFont typeface="Wingdings" pitchFamily="2" charset="2"/>
                <a:buNone/>
              </a:pPr>
              <a:r>
                <a:rPr lang="fr-CA" sz="2000">
                  <a:solidFill>
                    <a:srgbClr val="000000"/>
                  </a:solidFill>
                  <a:cs typeface="Arial" charset="0"/>
                </a:rPr>
                <a:t>Perspective TI</a:t>
              </a:r>
              <a:endParaRPr lang="fr-CA" sz="2000">
                <a:cs typeface="Arial" charset="0"/>
              </a:endParaRPr>
            </a:p>
          </p:txBody>
        </p:sp>
        <p:sp>
          <p:nvSpPr>
            <p:cNvPr id="387139" name="Rectangle 67"/>
            <p:cNvSpPr>
              <a:spLocks noChangeArrowheads="1"/>
            </p:cNvSpPr>
            <p:nvPr/>
          </p:nvSpPr>
          <p:spPr bwMode="auto">
            <a:xfrm>
              <a:off x="2720" y="1201"/>
              <a:ext cx="1806" cy="208"/>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Perspective d’affaires</a:t>
              </a:r>
              <a:endParaRPr lang="fr-CA" sz="2000">
                <a:cs typeface="Arial" charset="0"/>
              </a:endParaRPr>
            </a:p>
          </p:txBody>
        </p:sp>
        <p:sp>
          <p:nvSpPr>
            <p:cNvPr id="387140" name="Freeform 68"/>
            <p:cNvSpPr>
              <a:spLocks/>
            </p:cNvSpPr>
            <p:nvPr/>
          </p:nvSpPr>
          <p:spPr bwMode="auto">
            <a:xfrm>
              <a:off x="2031" y="1400"/>
              <a:ext cx="1338" cy="509"/>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a:p>
          </p:txBody>
        </p:sp>
        <p:sp>
          <p:nvSpPr>
            <p:cNvPr id="387141" name="Freeform 69"/>
            <p:cNvSpPr>
              <a:spLocks/>
            </p:cNvSpPr>
            <p:nvPr/>
          </p:nvSpPr>
          <p:spPr bwMode="auto">
            <a:xfrm>
              <a:off x="2031" y="1400"/>
              <a:ext cx="1338" cy="509"/>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a:p>
          </p:txBody>
        </p:sp>
        <p:sp>
          <p:nvSpPr>
            <p:cNvPr id="387142" name="Freeform 70"/>
            <p:cNvSpPr>
              <a:spLocks/>
            </p:cNvSpPr>
            <p:nvPr/>
          </p:nvSpPr>
          <p:spPr bwMode="auto">
            <a:xfrm>
              <a:off x="2555" y="1400"/>
              <a:ext cx="1278" cy="509"/>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a:p>
          </p:txBody>
        </p:sp>
        <p:sp>
          <p:nvSpPr>
            <p:cNvPr id="387143" name="Freeform 71"/>
            <p:cNvSpPr>
              <a:spLocks/>
            </p:cNvSpPr>
            <p:nvPr/>
          </p:nvSpPr>
          <p:spPr bwMode="auto">
            <a:xfrm>
              <a:off x="2555" y="1400"/>
              <a:ext cx="1278" cy="509"/>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a:p>
          </p:txBody>
        </p:sp>
        <p:sp>
          <p:nvSpPr>
            <p:cNvPr id="387144" name="Freeform 72"/>
            <p:cNvSpPr>
              <a:spLocks/>
            </p:cNvSpPr>
            <p:nvPr/>
          </p:nvSpPr>
          <p:spPr bwMode="auto">
            <a:xfrm>
              <a:off x="3603" y="1735"/>
              <a:ext cx="233" cy="1572"/>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87145" name="Freeform 73"/>
            <p:cNvSpPr>
              <a:spLocks/>
            </p:cNvSpPr>
            <p:nvPr/>
          </p:nvSpPr>
          <p:spPr bwMode="auto">
            <a:xfrm>
              <a:off x="3603" y="1735"/>
              <a:ext cx="233" cy="1578"/>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a:p>
          </p:txBody>
        </p:sp>
        <p:sp>
          <p:nvSpPr>
            <p:cNvPr id="387146" name="Freeform 74"/>
            <p:cNvSpPr>
              <a:spLocks/>
            </p:cNvSpPr>
            <p:nvPr/>
          </p:nvSpPr>
          <p:spPr bwMode="auto">
            <a:xfrm>
              <a:off x="3836" y="1565"/>
              <a:ext cx="233" cy="1556"/>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87147" name="Freeform 75"/>
            <p:cNvSpPr>
              <a:spLocks/>
            </p:cNvSpPr>
            <p:nvPr/>
          </p:nvSpPr>
          <p:spPr bwMode="auto">
            <a:xfrm>
              <a:off x="3836" y="1565"/>
              <a:ext cx="233" cy="1556"/>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a:p>
          </p:txBody>
        </p:sp>
        <p:sp>
          <p:nvSpPr>
            <p:cNvPr id="387148" name="Freeform 76"/>
            <p:cNvSpPr>
              <a:spLocks/>
            </p:cNvSpPr>
            <p:nvPr/>
          </p:nvSpPr>
          <p:spPr bwMode="auto">
            <a:xfrm>
              <a:off x="4069" y="1400"/>
              <a:ext cx="233" cy="1528"/>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87149" name="Freeform 77"/>
            <p:cNvSpPr>
              <a:spLocks/>
            </p:cNvSpPr>
            <p:nvPr/>
          </p:nvSpPr>
          <p:spPr bwMode="auto">
            <a:xfrm>
              <a:off x="4069" y="1400"/>
              <a:ext cx="233" cy="1528"/>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a:p>
          </p:txBody>
        </p:sp>
        <p:sp>
          <p:nvSpPr>
            <p:cNvPr id="387150" name="Freeform 78"/>
            <p:cNvSpPr>
              <a:spLocks/>
            </p:cNvSpPr>
            <p:nvPr/>
          </p:nvSpPr>
          <p:spPr bwMode="auto">
            <a:xfrm>
              <a:off x="3079" y="1400"/>
              <a:ext cx="1221" cy="509"/>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a:p>
          </p:txBody>
        </p:sp>
        <p:sp>
          <p:nvSpPr>
            <p:cNvPr id="387151" name="Freeform 79"/>
            <p:cNvSpPr>
              <a:spLocks/>
            </p:cNvSpPr>
            <p:nvPr/>
          </p:nvSpPr>
          <p:spPr bwMode="auto">
            <a:xfrm>
              <a:off x="3079" y="1400"/>
              <a:ext cx="1221" cy="509"/>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a:p>
          </p:txBody>
        </p:sp>
        <p:sp>
          <p:nvSpPr>
            <p:cNvPr id="387152" name="Rectangle 80"/>
            <p:cNvSpPr>
              <a:spLocks noChangeArrowheads="1"/>
            </p:cNvSpPr>
            <p:nvPr/>
          </p:nvSpPr>
          <p:spPr bwMode="auto">
            <a:xfrm rot="-2523214">
              <a:off x="3604" y="2989"/>
              <a:ext cx="914" cy="41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Niveau de </a:t>
              </a:r>
            </a:p>
            <a:p>
              <a:pPr algn="ctr">
                <a:buFont typeface="Wingdings" pitchFamily="2" charset="2"/>
                <a:buNone/>
              </a:pPr>
              <a:r>
                <a:rPr lang="fr-CA" sz="2000">
                  <a:solidFill>
                    <a:srgbClr val="000000"/>
                  </a:solidFill>
                  <a:cs typeface="Arial" charset="0"/>
                </a:rPr>
                <a:t>profondeur</a:t>
              </a:r>
              <a:endParaRPr lang="fr-CA" sz="2000">
                <a:cs typeface="Arial" charset="0"/>
              </a:endParaRPr>
            </a:p>
          </p:txBody>
        </p:sp>
        <p:sp>
          <p:nvSpPr>
            <p:cNvPr id="387153" name="Rectangle 81"/>
            <p:cNvSpPr>
              <a:spLocks noChangeArrowheads="1"/>
            </p:cNvSpPr>
            <p:nvPr/>
          </p:nvSpPr>
          <p:spPr bwMode="auto">
            <a:xfrm rot="16200000">
              <a:off x="3024" y="2413"/>
              <a:ext cx="1390" cy="19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Exécutif/Conceptuel</a:t>
              </a:r>
              <a:endParaRPr lang="fr-CA" sz="1700">
                <a:cs typeface="Arial" charset="0"/>
              </a:endParaRPr>
            </a:p>
          </p:txBody>
        </p:sp>
        <p:sp>
          <p:nvSpPr>
            <p:cNvPr id="387154" name="Rectangle 82"/>
            <p:cNvSpPr>
              <a:spLocks noChangeArrowheads="1"/>
            </p:cNvSpPr>
            <p:nvPr/>
          </p:nvSpPr>
          <p:spPr bwMode="auto">
            <a:xfrm rot="16200000">
              <a:off x="3269" y="2241"/>
              <a:ext cx="1355" cy="19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Logique</a:t>
              </a:r>
              <a:endParaRPr lang="fr-CA" sz="1700">
                <a:cs typeface="Arial" charset="0"/>
              </a:endParaRPr>
            </a:p>
          </p:txBody>
        </p:sp>
        <p:sp>
          <p:nvSpPr>
            <p:cNvPr id="387155" name="Rectangle 83"/>
            <p:cNvSpPr>
              <a:spLocks noChangeArrowheads="1"/>
            </p:cNvSpPr>
            <p:nvPr/>
          </p:nvSpPr>
          <p:spPr bwMode="auto">
            <a:xfrm rot="16200000">
              <a:off x="3516" y="2057"/>
              <a:ext cx="1345" cy="19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Physique</a:t>
              </a:r>
              <a:endParaRPr lang="fr-CA" sz="1700">
                <a:cs typeface="Arial" charset="0"/>
              </a:endParaRPr>
            </a:p>
          </p:txBody>
        </p:sp>
        <p:sp>
          <p:nvSpPr>
            <p:cNvPr id="387156" name="Rectangle 84"/>
            <p:cNvSpPr>
              <a:spLocks noChangeArrowheads="1"/>
            </p:cNvSpPr>
            <p:nvPr/>
          </p:nvSpPr>
          <p:spPr bwMode="auto">
            <a:xfrm rot="19800311">
              <a:off x="2393" y="1523"/>
              <a:ext cx="697" cy="17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a:solidFill>
                    <a:srgbClr val="000000"/>
                  </a:solidFill>
                  <a:cs typeface="Arial" charset="0"/>
                </a:rPr>
                <a:t>Division 1</a:t>
              </a:r>
              <a:endParaRPr lang="fr-CA" sz="1700" dirty="0">
                <a:cs typeface="Arial" charset="0"/>
              </a:endParaRPr>
            </a:p>
          </p:txBody>
        </p:sp>
        <p:sp>
          <p:nvSpPr>
            <p:cNvPr id="387157" name="Rectangle 85"/>
            <p:cNvSpPr>
              <a:spLocks noChangeArrowheads="1"/>
            </p:cNvSpPr>
            <p:nvPr/>
          </p:nvSpPr>
          <p:spPr bwMode="auto">
            <a:xfrm rot="-2132461">
              <a:off x="2909" y="1545"/>
              <a:ext cx="697" cy="177"/>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a:solidFill>
                    <a:srgbClr val="000000"/>
                  </a:solidFill>
                  <a:cs typeface="Arial" charset="0"/>
                </a:rPr>
                <a:t>Division 2</a:t>
              </a:r>
              <a:endParaRPr lang="fr-CA" sz="1700">
                <a:cs typeface="Arial" charset="0"/>
              </a:endParaRPr>
            </a:p>
          </p:txBody>
        </p:sp>
        <p:sp>
          <p:nvSpPr>
            <p:cNvPr id="387158" name="Rectangle 86"/>
            <p:cNvSpPr>
              <a:spLocks noChangeArrowheads="1"/>
            </p:cNvSpPr>
            <p:nvPr/>
          </p:nvSpPr>
          <p:spPr bwMode="auto">
            <a:xfrm rot="-2245716">
              <a:off x="3285" y="1585"/>
              <a:ext cx="770" cy="177"/>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Division 3</a:t>
              </a:r>
              <a:endParaRPr lang="fr-CA" sz="1700">
                <a:cs typeface="Arial"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2"/>
          <p:cNvSpPr>
            <a:spLocks noGrp="1"/>
          </p:cNvSpPr>
          <p:nvPr>
            <p:ph type="sldNum" sz="quarter" idx="10"/>
          </p:nvPr>
        </p:nvSpPr>
        <p:spPr/>
        <p:txBody>
          <a:bodyPr/>
          <a:lstStyle/>
          <a:p>
            <a:fld id="{04346F96-B2E7-4B58-B424-9A9D47D0A287}" type="slidenum">
              <a:rPr lang="fr-FR"/>
              <a:pPr/>
              <a:t>22</a:t>
            </a:fld>
            <a:endParaRPr lang="fr-FR"/>
          </a:p>
        </p:txBody>
      </p:sp>
      <p:sp>
        <p:nvSpPr>
          <p:cNvPr id="409602" name="Rectangle 2"/>
          <p:cNvSpPr>
            <a:spLocks noGrp="1" noChangeArrowheads="1"/>
          </p:cNvSpPr>
          <p:nvPr>
            <p:ph type="title"/>
            <p:custDataLst>
              <p:tags r:id="rId1"/>
            </p:custDataLst>
          </p:nvPr>
        </p:nvSpPr>
        <p:spPr>
          <a:xfrm>
            <a:off x="328613" y="-17463"/>
            <a:ext cx="8131175" cy="1143001"/>
          </a:xfrm>
        </p:spPr>
        <p:txBody>
          <a:bodyPr/>
          <a:lstStyle/>
          <a:p>
            <a:r>
              <a:rPr lang="fr-CA"/>
              <a:t>Quels domaines font partie de l’architecture d’entreprise ?</a:t>
            </a:r>
          </a:p>
        </p:txBody>
      </p:sp>
      <p:sp>
        <p:nvSpPr>
          <p:cNvPr id="409605" name="Rectangle 5"/>
          <p:cNvSpPr>
            <a:spLocks noChangeArrowheads="1"/>
          </p:cNvSpPr>
          <p:nvPr/>
        </p:nvSpPr>
        <p:spPr bwMode="auto">
          <a:xfrm>
            <a:off x="6372225" y="1844675"/>
            <a:ext cx="1973263" cy="538163"/>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2000" b="1" dirty="0">
                <a:solidFill>
                  <a:schemeClr val="bg1"/>
                </a:solidFill>
                <a:cs typeface="Arial" charset="0"/>
              </a:rPr>
              <a:t>Stratégies </a:t>
            </a:r>
          </a:p>
        </p:txBody>
      </p:sp>
      <p:sp>
        <p:nvSpPr>
          <p:cNvPr id="409606" name="Rectangle 6"/>
          <p:cNvSpPr>
            <a:spLocks noChangeArrowheads="1"/>
          </p:cNvSpPr>
          <p:nvPr/>
        </p:nvSpPr>
        <p:spPr bwMode="auto">
          <a:xfrm>
            <a:off x="6372225" y="3573463"/>
            <a:ext cx="1973263" cy="536575"/>
          </a:xfrm>
          <a:prstGeom prst="rect">
            <a:avLst/>
          </a:prstGeom>
          <a:solidFill>
            <a:srgbClr val="FFCC00"/>
          </a:solidFill>
          <a:ln w="9525">
            <a:noFill/>
            <a:miter lim="800000"/>
            <a:headEnd/>
            <a:tailEnd/>
          </a:ln>
          <a:effectLst>
            <a:prstShdw prst="shdw17" dist="17961" dir="2700000">
              <a:srgbClr val="FFCC00">
                <a:gamma/>
                <a:shade val="60000"/>
                <a:invGamma/>
              </a:srgbClr>
            </a:prstShdw>
          </a:effectLst>
        </p:spPr>
        <p:txBody>
          <a:bodyPr anchor="ctr"/>
          <a:lstStyle/>
          <a:p>
            <a:pPr algn="ctr"/>
            <a:r>
              <a:rPr lang="fr-CA" sz="2000" b="1">
                <a:solidFill>
                  <a:schemeClr val="bg1"/>
                </a:solidFill>
                <a:cs typeface="Arial" charset="0"/>
              </a:rPr>
              <a:t>Données</a:t>
            </a:r>
          </a:p>
        </p:txBody>
      </p:sp>
      <p:sp>
        <p:nvSpPr>
          <p:cNvPr id="409607" name="Rectangle 7"/>
          <p:cNvSpPr>
            <a:spLocks noChangeArrowheads="1"/>
          </p:cNvSpPr>
          <p:nvPr/>
        </p:nvSpPr>
        <p:spPr bwMode="auto">
          <a:xfrm>
            <a:off x="6372200" y="4149080"/>
            <a:ext cx="1973263" cy="5334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nchor="ctr"/>
          <a:lstStyle/>
          <a:p>
            <a:pPr algn="ctr"/>
            <a:r>
              <a:rPr lang="fr-CA" sz="2000" b="1" dirty="0" smtClean="0">
                <a:solidFill>
                  <a:schemeClr val="bg1"/>
                </a:solidFill>
                <a:cs typeface="Arial" charset="0"/>
              </a:rPr>
              <a:t>Technologies</a:t>
            </a:r>
            <a:endParaRPr lang="fr-CA" sz="2000" b="1" dirty="0">
              <a:solidFill>
                <a:schemeClr val="bg1"/>
              </a:solidFill>
              <a:cs typeface="Arial" charset="0"/>
            </a:endParaRPr>
          </a:p>
        </p:txBody>
      </p:sp>
      <p:sp>
        <p:nvSpPr>
          <p:cNvPr id="409608" name="Rectangle 8"/>
          <p:cNvSpPr>
            <a:spLocks noChangeArrowheads="1"/>
          </p:cNvSpPr>
          <p:nvPr/>
        </p:nvSpPr>
        <p:spPr bwMode="auto">
          <a:xfrm>
            <a:off x="6372225" y="2420938"/>
            <a:ext cx="1973263" cy="536575"/>
          </a:xfrm>
          <a:prstGeom prst="rect">
            <a:avLst/>
          </a:prstGeom>
          <a:solidFill>
            <a:srgbClr val="99CC00"/>
          </a:solidFill>
          <a:ln w="9525">
            <a:noFill/>
            <a:miter lim="800000"/>
            <a:headEnd/>
            <a:tailEnd/>
          </a:ln>
          <a:effectLst>
            <a:prstShdw prst="shdw17" dist="17961" dir="2700000">
              <a:srgbClr val="99CC00">
                <a:gamma/>
                <a:shade val="60000"/>
                <a:invGamma/>
              </a:srgbClr>
            </a:prstShdw>
          </a:effectLst>
        </p:spPr>
        <p:txBody>
          <a:bodyPr anchor="ctr"/>
          <a:lstStyle/>
          <a:p>
            <a:pPr algn="ctr"/>
            <a:r>
              <a:rPr lang="fr-CA" sz="2000" b="1" dirty="0" smtClean="0">
                <a:solidFill>
                  <a:schemeClr val="bg1"/>
                </a:solidFill>
                <a:cs typeface="Arial" charset="0"/>
              </a:rPr>
              <a:t>Affaires</a:t>
            </a:r>
            <a:endParaRPr lang="fr-CA" sz="2000" b="1" dirty="0">
              <a:solidFill>
                <a:schemeClr val="bg1"/>
              </a:solidFill>
              <a:cs typeface="Arial" charset="0"/>
            </a:endParaRPr>
          </a:p>
        </p:txBody>
      </p:sp>
      <p:sp>
        <p:nvSpPr>
          <p:cNvPr id="409609" name="AutoShape 9"/>
          <p:cNvSpPr>
            <a:spLocks noChangeArrowheads="1"/>
          </p:cNvSpPr>
          <p:nvPr>
            <p:custDataLst>
              <p:tags r:id="rId2"/>
            </p:custDataLst>
          </p:nvPr>
        </p:nvSpPr>
        <p:spPr bwMode="auto">
          <a:xfrm>
            <a:off x="4537075" y="2360613"/>
            <a:ext cx="1690688" cy="1189037"/>
          </a:xfrm>
          <a:prstGeom prst="rightArrow">
            <a:avLst>
              <a:gd name="adj1" fmla="val 67157"/>
              <a:gd name="adj2" fmla="val 37700"/>
            </a:avLst>
          </a:prstGeom>
          <a:solidFill>
            <a:srgbClr val="C0C0C0"/>
          </a:solidFill>
          <a:ln w="9525" algn="ctr">
            <a:noFill/>
            <a:miter lim="800000"/>
            <a:headEnd/>
            <a:tailEnd/>
          </a:ln>
          <a:effectLst/>
        </p:spPr>
        <p:txBody>
          <a:bodyPr lIns="0" rIns="0" anchor="ctr"/>
          <a:lstStyle/>
          <a:p>
            <a:pPr algn="ctr">
              <a:spcBef>
                <a:spcPct val="50000"/>
              </a:spcBef>
            </a:pPr>
            <a:r>
              <a:rPr lang="fr-CA" sz="1400" b="1">
                <a:cs typeface="Arial" charset="0"/>
              </a:rPr>
              <a:t>C’est donc de ça qu’est composée l’AE?!</a:t>
            </a:r>
          </a:p>
        </p:txBody>
      </p:sp>
      <p:sp>
        <p:nvSpPr>
          <p:cNvPr id="409610" name="Rectangle 10"/>
          <p:cNvSpPr>
            <a:spLocks noChangeArrowheads="1"/>
          </p:cNvSpPr>
          <p:nvPr/>
        </p:nvSpPr>
        <p:spPr bwMode="auto">
          <a:xfrm>
            <a:off x="6372225" y="2997200"/>
            <a:ext cx="1973263" cy="536575"/>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anchor="ctr"/>
          <a:lstStyle/>
          <a:p>
            <a:pPr algn="ctr"/>
            <a:r>
              <a:rPr lang="fr-CA" sz="2000" b="1">
                <a:solidFill>
                  <a:schemeClr val="bg1"/>
                </a:solidFill>
                <a:cs typeface="Arial" charset="0"/>
              </a:rPr>
              <a:t>Systèmes</a:t>
            </a:r>
          </a:p>
        </p:txBody>
      </p:sp>
      <p:sp>
        <p:nvSpPr>
          <p:cNvPr id="409611" name="Rectangle 11"/>
          <p:cNvSpPr>
            <a:spLocks noChangeArrowheads="1"/>
          </p:cNvSpPr>
          <p:nvPr/>
        </p:nvSpPr>
        <p:spPr bwMode="auto">
          <a:xfrm rot="16200000">
            <a:off x="7255170" y="3015826"/>
            <a:ext cx="2880472" cy="538163"/>
          </a:xfrm>
          <a:prstGeom prst="rect">
            <a:avLst/>
          </a:prstGeom>
          <a:solidFill>
            <a:srgbClr val="99CCFF"/>
          </a:solidFill>
          <a:ln w="9525">
            <a:noFill/>
            <a:miter lim="800000"/>
            <a:headEnd/>
            <a:tailEnd/>
          </a:ln>
          <a:effectLst>
            <a:prstShdw prst="shdw17" dist="17961" dir="2700000">
              <a:srgbClr val="99CCFF">
                <a:gamma/>
                <a:shade val="60000"/>
                <a:invGamma/>
              </a:srgbClr>
            </a:prstShdw>
          </a:effectLst>
        </p:spPr>
        <p:txBody>
          <a:bodyPr anchor="ctr"/>
          <a:lstStyle/>
          <a:p>
            <a:pPr algn="ctr"/>
            <a:r>
              <a:rPr lang="fr-CA" sz="2000" b="1">
                <a:solidFill>
                  <a:schemeClr val="bg1"/>
                </a:solidFill>
                <a:cs typeface="Arial" charset="0"/>
              </a:rPr>
              <a:t>Gouvernance </a:t>
            </a:r>
          </a:p>
        </p:txBody>
      </p:sp>
      <p:pic>
        <p:nvPicPr>
          <p:cNvPr id="409612" name="Picture 12" descr="image1"/>
          <p:cNvPicPr>
            <a:picLocks noChangeAspect="1" noChangeArrowheads="1"/>
          </p:cNvPicPr>
          <p:nvPr/>
        </p:nvPicPr>
        <p:blipFill>
          <a:blip r:embed="rId6" cstate="print"/>
          <a:srcRect/>
          <a:stretch>
            <a:fillRect/>
          </a:stretch>
        </p:blipFill>
        <p:spPr bwMode="auto">
          <a:xfrm>
            <a:off x="827088" y="1628775"/>
            <a:ext cx="3244850" cy="2120900"/>
          </a:xfrm>
          <a:prstGeom prst="rect">
            <a:avLst/>
          </a:prstGeom>
          <a:noFill/>
        </p:spPr>
      </p:pic>
      <p:sp>
        <p:nvSpPr>
          <p:cNvPr id="409604" name="AutoShape 4"/>
          <p:cNvSpPr>
            <a:spLocks noChangeArrowheads="1"/>
          </p:cNvSpPr>
          <p:nvPr>
            <p:custDataLst>
              <p:tags r:id="rId3"/>
            </p:custDataLst>
          </p:nvPr>
        </p:nvSpPr>
        <p:spPr bwMode="ltGray">
          <a:xfrm>
            <a:off x="476250" y="4432300"/>
            <a:ext cx="3865563" cy="1804988"/>
          </a:xfrm>
          <a:prstGeom prst="wedgeRoundRectCallout">
            <a:avLst>
              <a:gd name="adj1" fmla="val 32014"/>
              <a:gd name="adj2" fmla="val -95560"/>
              <a:gd name="adj3" fmla="val 16667"/>
            </a:avLst>
          </a:prstGeom>
          <a:solidFill>
            <a:srgbClr val="FF9900"/>
          </a:solidFill>
          <a:ln w="6350">
            <a:solidFill>
              <a:schemeClr val="tx1"/>
            </a:solidFill>
            <a:miter lim="800000"/>
            <a:headEnd/>
            <a:tailEnd/>
          </a:ln>
          <a:effectLst/>
        </p:spPr>
        <p:txBody>
          <a:bodyPr anchor="ctr"/>
          <a:lstStyle/>
          <a:p>
            <a:pPr algn="ctr">
              <a:buFont typeface="Wingdings" pitchFamily="2" charset="2"/>
              <a:buNone/>
            </a:pPr>
            <a:r>
              <a:rPr lang="fr-CA" sz="1600" b="1" i="1">
                <a:solidFill>
                  <a:schemeClr val="bg1"/>
                </a:solidFill>
                <a:cs typeface="Arial" charset="0"/>
              </a:rPr>
              <a:t>Comment pourrais-je comprendre cette complexité et évaluer plus facilement l’impact du plan stratégique et du portefeuille de projets, et aussi répondre aux avis de conformité?</a:t>
            </a:r>
          </a:p>
        </p:txBody>
      </p:sp>
      <p:sp>
        <p:nvSpPr>
          <p:cNvPr id="13" name="Rectangle à coins arrondis 12"/>
          <p:cNvSpPr/>
          <p:nvPr/>
        </p:nvSpPr>
        <p:spPr bwMode="auto">
          <a:xfrm>
            <a:off x="6228184" y="1340768"/>
            <a:ext cx="2592288" cy="360040"/>
          </a:xfrm>
          <a:prstGeom prst="round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dirty="0" smtClean="0">
                <a:ln>
                  <a:noFill/>
                </a:ln>
                <a:solidFill>
                  <a:schemeClr val="tx1"/>
                </a:solidFill>
                <a:effectLst/>
                <a:latin typeface="Arial" charset="0"/>
              </a:rPr>
              <a:t>Domaines de l’AE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Espace réservé du numéro de diapositive 3"/>
          <p:cNvSpPr>
            <a:spLocks noGrp="1"/>
          </p:cNvSpPr>
          <p:nvPr>
            <p:ph type="sldNum" sz="quarter" idx="10"/>
          </p:nvPr>
        </p:nvSpPr>
        <p:spPr/>
        <p:txBody>
          <a:bodyPr/>
          <a:lstStyle/>
          <a:p>
            <a:fld id="{DEB3AE6E-8050-45BE-9EEF-D8F2BCB640B2}" type="slidenum">
              <a:rPr lang="fr-FR"/>
              <a:pPr/>
              <a:t>23</a:t>
            </a:fld>
            <a:endParaRPr lang="fr-FR"/>
          </a:p>
        </p:txBody>
      </p:sp>
      <p:sp>
        <p:nvSpPr>
          <p:cNvPr id="395266" name="Rectangle 2"/>
          <p:cNvSpPr>
            <a:spLocks noGrp="1" noChangeArrowheads="1"/>
          </p:cNvSpPr>
          <p:nvPr>
            <p:ph type="title"/>
          </p:nvPr>
        </p:nvSpPr>
        <p:spPr>
          <a:xfrm>
            <a:off x="323850" y="112713"/>
            <a:ext cx="8229600" cy="1371600"/>
          </a:xfrm>
        </p:spPr>
        <p:txBody>
          <a:bodyPr/>
          <a:lstStyle/>
          <a:p>
            <a:pPr algn="ctr"/>
            <a:r>
              <a:rPr lang="fr-CA"/>
              <a:t>Quelques éléments de l’architecture d’affaires - Sous la responsabilités des gens d’affaires et TI.</a:t>
            </a:r>
            <a:endParaRPr lang="fr-FR"/>
          </a:p>
        </p:txBody>
      </p:sp>
      <p:pic>
        <p:nvPicPr>
          <p:cNvPr id="395268" name="Picture 4" descr="eye">
            <a:hlinkClick r:id="rId3"/>
          </p:cNvPr>
          <p:cNvPicPr>
            <a:picLocks noChangeAspect="1" noChangeArrowheads="1"/>
          </p:cNvPicPr>
          <p:nvPr/>
        </p:nvPicPr>
        <p:blipFill>
          <a:blip r:embed="rId4" cstate="print"/>
          <a:srcRect/>
          <a:stretch>
            <a:fillRect/>
          </a:stretch>
        </p:blipFill>
        <p:spPr bwMode="auto">
          <a:xfrm>
            <a:off x="1208088" y="4360863"/>
            <a:ext cx="927100" cy="595312"/>
          </a:xfrm>
          <a:prstGeom prst="rect">
            <a:avLst/>
          </a:prstGeom>
          <a:noFill/>
          <a:ln w="9525">
            <a:noFill/>
            <a:miter lim="800000"/>
            <a:headEnd/>
            <a:tailEnd/>
          </a:ln>
        </p:spPr>
      </p:pic>
      <p:sp>
        <p:nvSpPr>
          <p:cNvPr id="395269" name="Rectangle 5"/>
          <p:cNvSpPr>
            <a:spLocks noChangeArrowheads="1"/>
          </p:cNvSpPr>
          <p:nvPr/>
        </p:nvSpPr>
        <p:spPr bwMode="auto">
          <a:xfrm>
            <a:off x="425450" y="3400425"/>
            <a:ext cx="2495550" cy="555625"/>
          </a:xfrm>
          <a:prstGeom prst="rect">
            <a:avLst/>
          </a:prstGeom>
          <a:solidFill>
            <a:srgbClr val="FFFF00"/>
          </a:solidFill>
          <a:ln w="9525">
            <a:noFill/>
            <a:miter lim="800000"/>
            <a:headEnd/>
            <a:tailEnd/>
          </a:ln>
        </p:spPr>
        <p:txBody>
          <a:bodyPr/>
          <a:lstStyle/>
          <a:p>
            <a:endParaRPr lang="fr-CA"/>
          </a:p>
        </p:txBody>
      </p:sp>
      <p:sp>
        <p:nvSpPr>
          <p:cNvPr id="395270" name="Rectangle 6"/>
          <p:cNvSpPr>
            <a:spLocks noChangeArrowheads="1"/>
          </p:cNvSpPr>
          <p:nvPr/>
        </p:nvSpPr>
        <p:spPr bwMode="auto">
          <a:xfrm>
            <a:off x="425450" y="3400425"/>
            <a:ext cx="2495550" cy="555625"/>
          </a:xfrm>
          <a:prstGeom prst="rect">
            <a:avLst/>
          </a:prstGeom>
          <a:noFill/>
          <a:ln w="7938" cap="rnd">
            <a:solidFill>
              <a:srgbClr val="000000"/>
            </a:solidFill>
            <a:round/>
            <a:headEnd/>
            <a:tailEnd/>
          </a:ln>
        </p:spPr>
        <p:txBody>
          <a:bodyPr/>
          <a:lstStyle/>
          <a:p>
            <a:endParaRPr lang="fr-CA"/>
          </a:p>
        </p:txBody>
      </p:sp>
      <p:sp>
        <p:nvSpPr>
          <p:cNvPr id="395271" name="Rectangle 7"/>
          <p:cNvSpPr>
            <a:spLocks noChangeArrowheads="1"/>
          </p:cNvSpPr>
          <p:nvPr/>
        </p:nvSpPr>
        <p:spPr bwMode="auto">
          <a:xfrm>
            <a:off x="599430" y="3419475"/>
            <a:ext cx="2103140" cy="569387"/>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dirty="0">
                <a:solidFill>
                  <a:srgbClr val="008000"/>
                </a:solidFill>
                <a:cs typeface="Arial" charset="0"/>
              </a:rPr>
              <a:t>Affaires</a:t>
            </a:r>
          </a:p>
          <a:p>
            <a:pPr algn="ctr">
              <a:buFont typeface="Wingdings" pitchFamily="2" charset="2"/>
              <a:buNone/>
            </a:pPr>
            <a:r>
              <a:rPr lang="fr-CA" sz="1000" b="1" dirty="0" smtClean="0">
                <a:solidFill>
                  <a:srgbClr val="008000"/>
                </a:solidFill>
                <a:cs typeface="Arial" charset="0"/>
              </a:rPr>
              <a:t>Capacités, </a:t>
            </a:r>
            <a:r>
              <a:rPr lang="fr-CA" sz="1000" b="1" dirty="0">
                <a:solidFill>
                  <a:srgbClr val="008000"/>
                </a:solidFill>
                <a:cs typeface="Arial" charset="0"/>
              </a:rPr>
              <a:t>Services, </a:t>
            </a:r>
            <a:br>
              <a:rPr lang="fr-CA" sz="1000" b="1" dirty="0">
                <a:solidFill>
                  <a:srgbClr val="008000"/>
                </a:solidFill>
                <a:cs typeface="Arial" charset="0"/>
              </a:rPr>
            </a:br>
            <a:r>
              <a:rPr lang="fr-CA" sz="1000" b="1" dirty="0">
                <a:solidFill>
                  <a:srgbClr val="008000"/>
                </a:solidFill>
                <a:cs typeface="Arial" charset="0"/>
              </a:rPr>
              <a:t>Information, Personnes, Locations</a:t>
            </a:r>
          </a:p>
        </p:txBody>
      </p:sp>
      <p:sp>
        <p:nvSpPr>
          <p:cNvPr id="395272" name="Rectangle 8"/>
          <p:cNvSpPr>
            <a:spLocks noChangeArrowheads="1"/>
          </p:cNvSpPr>
          <p:nvPr/>
        </p:nvSpPr>
        <p:spPr bwMode="auto">
          <a:xfrm>
            <a:off x="425450" y="3956050"/>
            <a:ext cx="2495550" cy="554038"/>
          </a:xfrm>
          <a:prstGeom prst="rect">
            <a:avLst/>
          </a:prstGeom>
          <a:solidFill>
            <a:srgbClr val="FFFF00"/>
          </a:solidFill>
          <a:ln w="9525">
            <a:noFill/>
            <a:miter lim="800000"/>
            <a:headEnd/>
            <a:tailEnd/>
          </a:ln>
        </p:spPr>
        <p:txBody>
          <a:bodyPr/>
          <a:lstStyle/>
          <a:p>
            <a:endParaRPr lang="fr-CA"/>
          </a:p>
        </p:txBody>
      </p:sp>
      <p:sp>
        <p:nvSpPr>
          <p:cNvPr id="395273" name="Rectangle 9"/>
          <p:cNvSpPr>
            <a:spLocks noChangeArrowheads="1"/>
          </p:cNvSpPr>
          <p:nvPr/>
        </p:nvSpPr>
        <p:spPr bwMode="auto">
          <a:xfrm>
            <a:off x="425450" y="3956050"/>
            <a:ext cx="2495550" cy="554038"/>
          </a:xfrm>
          <a:prstGeom prst="rect">
            <a:avLst/>
          </a:prstGeom>
          <a:noFill/>
          <a:ln w="7938" cap="rnd">
            <a:solidFill>
              <a:srgbClr val="000000"/>
            </a:solidFill>
            <a:round/>
            <a:headEnd/>
            <a:tailEnd/>
          </a:ln>
        </p:spPr>
        <p:txBody>
          <a:bodyPr/>
          <a:lstStyle/>
          <a:p>
            <a:endParaRPr lang="fr-CA"/>
          </a:p>
        </p:txBody>
      </p:sp>
      <p:sp>
        <p:nvSpPr>
          <p:cNvPr id="395274" name="Rectangle 10"/>
          <p:cNvSpPr>
            <a:spLocks noChangeArrowheads="1"/>
          </p:cNvSpPr>
          <p:nvPr/>
        </p:nvSpPr>
        <p:spPr bwMode="auto">
          <a:xfrm>
            <a:off x="1162179" y="4151313"/>
            <a:ext cx="958597"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Systèmes</a:t>
            </a:r>
            <a:endParaRPr lang="fr-CA" sz="1700" dirty="0">
              <a:cs typeface="Arial" charset="0"/>
            </a:endParaRPr>
          </a:p>
        </p:txBody>
      </p:sp>
      <p:sp>
        <p:nvSpPr>
          <p:cNvPr id="395275" name="Rectangle 11"/>
          <p:cNvSpPr>
            <a:spLocks noChangeArrowheads="1"/>
          </p:cNvSpPr>
          <p:nvPr/>
        </p:nvSpPr>
        <p:spPr bwMode="auto">
          <a:xfrm>
            <a:off x="425450" y="4510088"/>
            <a:ext cx="2495550" cy="555625"/>
          </a:xfrm>
          <a:prstGeom prst="rect">
            <a:avLst/>
          </a:prstGeom>
          <a:solidFill>
            <a:srgbClr val="FFFF00"/>
          </a:solidFill>
          <a:ln w="9525">
            <a:noFill/>
            <a:miter lim="800000"/>
            <a:headEnd/>
            <a:tailEnd/>
          </a:ln>
        </p:spPr>
        <p:txBody>
          <a:bodyPr/>
          <a:lstStyle/>
          <a:p>
            <a:endParaRPr lang="fr-CA"/>
          </a:p>
        </p:txBody>
      </p:sp>
      <p:sp>
        <p:nvSpPr>
          <p:cNvPr id="395276" name="Rectangle 12"/>
          <p:cNvSpPr>
            <a:spLocks noChangeArrowheads="1"/>
          </p:cNvSpPr>
          <p:nvPr/>
        </p:nvSpPr>
        <p:spPr bwMode="auto">
          <a:xfrm>
            <a:off x="425450" y="4510088"/>
            <a:ext cx="2495550" cy="555625"/>
          </a:xfrm>
          <a:prstGeom prst="rect">
            <a:avLst/>
          </a:prstGeom>
          <a:noFill/>
          <a:ln w="7938" cap="rnd">
            <a:solidFill>
              <a:srgbClr val="000000"/>
            </a:solidFill>
            <a:round/>
            <a:headEnd/>
            <a:tailEnd/>
          </a:ln>
        </p:spPr>
        <p:txBody>
          <a:bodyPr/>
          <a:lstStyle/>
          <a:p>
            <a:endParaRPr lang="fr-CA"/>
          </a:p>
        </p:txBody>
      </p:sp>
      <p:sp>
        <p:nvSpPr>
          <p:cNvPr id="395277" name="Rectangle 13"/>
          <p:cNvSpPr>
            <a:spLocks noChangeArrowheads="1"/>
          </p:cNvSpPr>
          <p:nvPr/>
        </p:nvSpPr>
        <p:spPr bwMode="auto">
          <a:xfrm>
            <a:off x="1208619" y="4706938"/>
            <a:ext cx="875240"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Données</a:t>
            </a:r>
            <a:endParaRPr lang="fr-CA" sz="1700" dirty="0">
              <a:cs typeface="Arial" charset="0"/>
            </a:endParaRPr>
          </a:p>
        </p:txBody>
      </p:sp>
      <p:sp>
        <p:nvSpPr>
          <p:cNvPr id="395278" name="Rectangle 14"/>
          <p:cNvSpPr>
            <a:spLocks noChangeArrowheads="1"/>
          </p:cNvSpPr>
          <p:nvPr/>
        </p:nvSpPr>
        <p:spPr bwMode="auto">
          <a:xfrm>
            <a:off x="425450" y="5065713"/>
            <a:ext cx="2495550" cy="554037"/>
          </a:xfrm>
          <a:prstGeom prst="rect">
            <a:avLst/>
          </a:prstGeom>
          <a:solidFill>
            <a:srgbClr val="FFFF00"/>
          </a:solidFill>
          <a:ln w="9525">
            <a:noFill/>
            <a:miter lim="800000"/>
            <a:headEnd/>
            <a:tailEnd/>
          </a:ln>
        </p:spPr>
        <p:txBody>
          <a:bodyPr/>
          <a:lstStyle/>
          <a:p>
            <a:endParaRPr lang="fr-CA"/>
          </a:p>
        </p:txBody>
      </p:sp>
      <p:sp>
        <p:nvSpPr>
          <p:cNvPr id="395279" name="Rectangle 15"/>
          <p:cNvSpPr>
            <a:spLocks noChangeArrowheads="1"/>
          </p:cNvSpPr>
          <p:nvPr/>
        </p:nvSpPr>
        <p:spPr bwMode="auto">
          <a:xfrm>
            <a:off x="425450" y="5065713"/>
            <a:ext cx="2495550" cy="554037"/>
          </a:xfrm>
          <a:prstGeom prst="rect">
            <a:avLst/>
          </a:prstGeom>
          <a:noFill/>
          <a:ln w="7938" cap="rnd">
            <a:solidFill>
              <a:srgbClr val="000000"/>
            </a:solidFill>
            <a:round/>
            <a:headEnd/>
            <a:tailEnd/>
          </a:ln>
        </p:spPr>
        <p:txBody>
          <a:bodyPr/>
          <a:lstStyle/>
          <a:p>
            <a:endParaRPr lang="fr-CA"/>
          </a:p>
        </p:txBody>
      </p:sp>
      <p:sp>
        <p:nvSpPr>
          <p:cNvPr id="395280" name="Rectangle 16"/>
          <p:cNvSpPr>
            <a:spLocks noChangeArrowheads="1"/>
          </p:cNvSpPr>
          <p:nvPr/>
        </p:nvSpPr>
        <p:spPr bwMode="auto">
          <a:xfrm>
            <a:off x="1058863" y="5260975"/>
            <a:ext cx="1179512"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a:solidFill>
                  <a:srgbClr val="000000"/>
                </a:solidFill>
                <a:cs typeface="Arial" charset="0"/>
              </a:rPr>
              <a:t>Technologie</a:t>
            </a:r>
            <a:endParaRPr lang="fr-CA" sz="1700">
              <a:cs typeface="Arial" charset="0"/>
            </a:endParaRPr>
          </a:p>
        </p:txBody>
      </p:sp>
      <p:sp>
        <p:nvSpPr>
          <p:cNvPr id="395281" name="Rectangle 17"/>
          <p:cNvSpPr>
            <a:spLocks noChangeArrowheads="1"/>
          </p:cNvSpPr>
          <p:nvPr/>
        </p:nvSpPr>
        <p:spPr bwMode="auto">
          <a:xfrm rot="-5400000">
            <a:off x="-849313" y="4357688"/>
            <a:ext cx="2219325" cy="304800"/>
          </a:xfrm>
          <a:prstGeom prst="rect">
            <a:avLst/>
          </a:prstGeom>
          <a:noFill/>
          <a:ln w="9525">
            <a:noFill/>
            <a:miter lim="800000"/>
            <a:headEnd/>
            <a:tailEnd/>
          </a:ln>
        </p:spPr>
        <p:txBody>
          <a:bodyPr lIns="0" tIns="0" rIns="0" bIns="0">
            <a:spAutoFit/>
          </a:bodyPr>
          <a:lstStyle/>
          <a:p>
            <a:pPr algn="ctr">
              <a:buFont typeface="Wingdings" pitchFamily="2" charset="2"/>
              <a:buNone/>
            </a:pPr>
            <a:r>
              <a:rPr lang="fr-CA" sz="2000">
                <a:solidFill>
                  <a:srgbClr val="000000"/>
                </a:solidFill>
                <a:cs typeface="Arial" charset="0"/>
              </a:rPr>
              <a:t>Perspective TI</a:t>
            </a:r>
            <a:endParaRPr lang="fr-CA" sz="2000">
              <a:cs typeface="Arial" charset="0"/>
            </a:endParaRPr>
          </a:p>
        </p:txBody>
      </p:sp>
      <p:sp>
        <p:nvSpPr>
          <p:cNvPr id="395282" name="Rectangle 18"/>
          <p:cNvSpPr>
            <a:spLocks noChangeArrowheads="1"/>
          </p:cNvSpPr>
          <p:nvPr/>
        </p:nvSpPr>
        <p:spPr bwMode="auto">
          <a:xfrm>
            <a:off x="1738313" y="2276475"/>
            <a:ext cx="2427287"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Perspective d’affaires</a:t>
            </a:r>
            <a:endParaRPr lang="fr-CA" sz="2000">
              <a:cs typeface="Arial" charset="0"/>
            </a:endParaRPr>
          </a:p>
        </p:txBody>
      </p:sp>
      <p:sp>
        <p:nvSpPr>
          <p:cNvPr id="395283" name="Freeform 19"/>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a:p>
        </p:txBody>
      </p:sp>
      <p:sp>
        <p:nvSpPr>
          <p:cNvPr id="395284" name="Freeform 20"/>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a:p>
        </p:txBody>
      </p:sp>
      <p:sp>
        <p:nvSpPr>
          <p:cNvPr id="395285" name="Freeform 21"/>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a:p>
        </p:txBody>
      </p:sp>
      <p:sp>
        <p:nvSpPr>
          <p:cNvPr id="395286" name="Freeform 22"/>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a:p>
        </p:txBody>
      </p:sp>
      <p:sp>
        <p:nvSpPr>
          <p:cNvPr id="395287" name="Freeform 23"/>
          <p:cNvSpPr>
            <a:spLocks/>
          </p:cNvSpPr>
          <p:nvPr/>
        </p:nvSpPr>
        <p:spPr bwMode="auto">
          <a:xfrm>
            <a:off x="2921000" y="3124200"/>
            <a:ext cx="369888" cy="2495550"/>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5288" name="Freeform 24"/>
          <p:cNvSpPr>
            <a:spLocks/>
          </p:cNvSpPr>
          <p:nvPr/>
        </p:nvSpPr>
        <p:spPr bwMode="auto">
          <a:xfrm>
            <a:off x="2921000" y="3124200"/>
            <a:ext cx="369888" cy="2505075"/>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a:p>
        </p:txBody>
      </p:sp>
      <p:sp>
        <p:nvSpPr>
          <p:cNvPr id="395289" name="Freeform 25"/>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5290" name="Freeform 26"/>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a:p>
        </p:txBody>
      </p:sp>
      <p:sp>
        <p:nvSpPr>
          <p:cNvPr id="395291" name="Freeform 27"/>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5292" name="Freeform 28"/>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a:p>
        </p:txBody>
      </p:sp>
      <p:sp>
        <p:nvSpPr>
          <p:cNvPr id="395293" name="Freeform 29"/>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a:p>
        </p:txBody>
      </p:sp>
      <p:sp>
        <p:nvSpPr>
          <p:cNvPr id="395294" name="Freeform 30"/>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a:p>
        </p:txBody>
      </p:sp>
      <p:sp>
        <p:nvSpPr>
          <p:cNvPr id="395295" name="Rectangle 31"/>
          <p:cNvSpPr>
            <a:spLocks noChangeArrowheads="1"/>
          </p:cNvSpPr>
          <p:nvPr/>
        </p:nvSpPr>
        <p:spPr bwMode="auto">
          <a:xfrm rot="-2523214">
            <a:off x="3128963" y="5173663"/>
            <a:ext cx="792162"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Niveau</a:t>
            </a:r>
            <a:endParaRPr lang="fr-CA" sz="2000">
              <a:cs typeface="Arial" charset="0"/>
            </a:endParaRPr>
          </a:p>
        </p:txBody>
      </p:sp>
      <p:sp>
        <p:nvSpPr>
          <p:cNvPr id="395296" name="Rectangle 32"/>
          <p:cNvSpPr>
            <a:spLocks noChangeArrowheads="1"/>
          </p:cNvSpPr>
          <p:nvPr/>
        </p:nvSpPr>
        <p:spPr bwMode="auto">
          <a:xfrm rot="16200000">
            <a:off x="1974056" y="4231482"/>
            <a:ext cx="2206625"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Exécutif/Conceptuel</a:t>
            </a:r>
          </a:p>
        </p:txBody>
      </p:sp>
      <p:sp>
        <p:nvSpPr>
          <p:cNvPr id="395297" name="Rectangle 33"/>
          <p:cNvSpPr>
            <a:spLocks noChangeArrowheads="1"/>
          </p:cNvSpPr>
          <p:nvPr/>
        </p:nvSpPr>
        <p:spPr bwMode="auto">
          <a:xfrm rot="16200000">
            <a:off x="2366169" y="3953669"/>
            <a:ext cx="2152650"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Logique</a:t>
            </a:r>
            <a:endParaRPr lang="fr-CA" sz="1700">
              <a:cs typeface="Arial" charset="0"/>
            </a:endParaRPr>
          </a:p>
        </p:txBody>
      </p:sp>
      <p:sp>
        <p:nvSpPr>
          <p:cNvPr id="395298" name="Rectangle 34"/>
          <p:cNvSpPr>
            <a:spLocks noChangeArrowheads="1"/>
          </p:cNvSpPr>
          <p:nvPr/>
        </p:nvSpPr>
        <p:spPr bwMode="auto">
          <a:xfrm rot="16200000">
            <a:off x="2761457" y="3661568"/>
            <a:ext cx="2133600"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Physique</a:t>
            </a:r>
            <a:endParaRPr lang="fr-CA" sz="1700">
              <a:cs typeface="Arial" charset="0"/>
            </a:endParaRPr>
          </a:p>
        </p:txBody>
      </p:sp>
      <p:sp>
        <p:nvSpPr>
          <p:cNvPr id="395299" name="Rectangle 35"/>
          <p:cNvSpPr>
            <a:spLocks noChangeArrowheads="1"/>
          </p:cNvSpPr>
          <p:nvPr/>
        </p:nvSpPr>
        <p:spPr bwMode="auto">
          <a:xfrm rot="-1799689">
            <a:off x="1046163" y="2790825"/>
            <a:ext cx="1022350"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1</a:t>
            </a:r>
          </a:p>
        </p:txBody>
      </p:sp>
      <p:sp>
        <p:nvSpPr>
          <p:cNvPr id="395300" name="Rectangle 36"/>
          <p:cNvSpPr>
            <a:spLocks noChangeArrowheads="1"/>
          </p:cNvSpPr>
          <p:nvPr/>
        </p:nvSpPr>
        <p:spPr bwMode="auto">
          <a:xfrm rot="-2132461">
            <a:off x="1866900" y="2827338"/>
            <a:ext cx="1022350"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2</a:t>
            </a:r>
          </a:p>
        </p:txBody>
      </p:sp>
      <p:sp>
        <p:nvSpPr>
          <p:cNvPr id="395301" name="Rectangle 37"/>
          <p:cNvSpPr>
            <a:spLocks noChangeArrowheads="1"/>
          </p:cNvSpPr>
          <p:nvPr/>
        </p:nvSpPr>
        <p:spPr bwMode="auto">
          <a:xfrm rot="-2245716">
            <a:off x="2420938" y="2892425"/>
            <a:ext cx="1222375"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Division</a:t>
            </a:r>
            <a:r>
              <a:rPr lang="fr-CA" sz="1700" b="1">
                <a:solidFill>
                  <a:srgbClr val="669900"/>
                </a:solidFill>
                <a:cs typeface="Arial" charset="0"/>
              </a:rPr>
              <a:t> 3</a:t>
            </a:r>
          </a:p>
        </p:txBody>
      </p:sp>
      <p:sp>
        <p:nvSpPr>
          <p:cNvPr id="395302" name="Rectangle 38"/>
          <p:cNvSpPr>
            <a:spLocks noChangeArrowheads="1"/>
          </p:cNvSpPr>
          <p:nvPr/>
        </p:nvSpPr>
        <p:spPr bwMode="auto">
          <a:xfrm>
            <a:off x="6876256" y="2347491"/>
            <a:ext cx="1973263"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Parties prenantes </a:t>
            </a:r>
          </a:p>
        </p:txBody>
      </p:sp>
      <p:sp>
        <p:nvSpPr>
          <p:cNvPr id="395303" name="Rectangle 39"/>
          <p:cNvSpPr>
            <a:spLocks noChangeArrowheads="1"/>
          </p:cNvSpPr>
          <p:nvPr/>
        </p:nvSpPr>
        <p:spPr bwMode="auto">
          <a:xfrm>
            <a:off x="6876256" y="1772816"/>
            <a:ext cx="1973263"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dirty="0" smtClean="0">
                <a:cs typeface="Arial" charset="0"/>
              </a:rPr>
              <a:t>Localisation </a:t>
            </a:r>
            <a:endParaRPr lang="fr-CA" sz="1600" b="1" dirty="0">
              <a:cs typeface="Arial" charset="0"/>
            </a:endParaRPr>
          </a:p>
        </p:txBody>
      </p:sp>
      <p:sp>
        <p:nvSpPr>
          <p:cNvPr id="395304" name="Rectangle 40"/>
          <p:cNvSpPr>
            <a:spLocks noChangeArrowheads="1"/>
          </p:cNvSpPr>
          <p:nvPr/>
        </p:nvSpPr>
        <p:spPr bwMode="auto">
          <a:xfrm>
            <a:off x="4858544" y="1772816"/>
            <a:ext cx="1973262"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dirty="0">
                <a:cs typeface="Arial" charset="0"/>
              </a:rPr>
              <a:t>Vision </a:t>
            </a:r>
          </a:p>
        </p:txBody>
      </p:sp>
      <p:sp>
        <p:nvSpPr>
          <p:cNvPr id="395305" name="Rectangle 41"/>
          <p:cNvSpPr>
            <a:spLocks noChangeArrowheads="1"/>
          </p:cNvSpPr>
          <p:nvPr/>
        </p:nvSpPr>
        <p:spPr bwMode="auto">
          <a:xfrm>
            <a:off x="4858544" y="2347491"/>
            <a:ext cx="1973262"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Mission </a:t>
            </a:r>
          </a:p>
        </p:txBody>
      </p:sp>
      <p:sp>
        <p:nvSpPr>
          <p:cNvPr id="395306" name="Rectangle 42"/>
          <p:cNvSpPr>
            <a:spLocks noChangeArrowheads="1"/>
          </p:cNvSpPr>
          <p:nvPr/>
        </p:nvSpPr>
        <p:spPr bwMode="auto">
          <a:xfrm>
            <a:off x="4858544" y="2923753"/>
            <a:ext cx="1973262" cy="538163"/>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Buts </a:t>
            </a:r>
          </a:p>
        </p:txBody>
      </p:sp>
      <p:sp>
        <p:nvSpPr>
          <p:cNvPr id="395307" name="Rectangle 43"/>
          <p:cNvSpPr>
            <a:spLocks noChangeArrowheads="1"/>
          </p:cNvSpPr>
          <p:nvPr/>
        </p:nvSpPr>
        <p:spPr bwMode="auto">
          <a:xfrm>
            <a:off x="4858544" y="3500016"/>
            <a:ext cx="1973262"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Objectifs </a:t>
            </a:r>
          </a:p>
        </p:txBody>
      </p:sp>
      <p:sp>
        <p:nvSpPr>
          <p:cNvPr id="395308" name="Rectangle 44"/>
          <p:cNvSpPr>
            <a:spLocks noChangeArrowheads="1"/>
          </p:cNvSpPr>
          <p:nvPr/>
        </p:nvSpPr>
        <p:spPr bwMode="auto">
          <a:xfrm>
            <a:off x="4858544" y="4076278"/>
            <a:ext cx="1973262" cy="538163"/>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Stratégies</a:t>
            </a:r>
          </a:p>
        </p:txBody>
      </p:sp>
      <p:sp>
        <p:nvSpPr>
          <p:cNvPr id="395309" name="Rectangle 45"/>
          <p:cNvSpPr>
            <a:spLocks noChangeArrowheads="1"/>
          </p:cNvSpPr>
          <p:nvPr/>
        </p:nvSpPr>
        <p:spPr bwMode="auto">
          <a:xfrm>
            <a:off x="4858544" y="4652541"/>
            <a:ext cx="1973262"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Principes</a:t>
            </a:r>
          </a:p>
        </p:txBody>
      </p:sp>
      <p:sp>
        <p:nvSpPr>
          <p:cNvPr id="395310" name="Rectangle 46"/>
          <p:cNvSpPr>
            <a:spLocks noChangeArrowheads="1"/>
          </p:cNvSpPr>
          <p:nvPr/>
        </p:nvSpPr>
        <p:spPr bwMode="auto">
          <a:xfrm>
            <a:off x="4858544" y="5228803"/>
            <a:ext cx="1973262" cy="538163"/>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Organisation</a:t>
            </a:r>
          </a:p>
        </p:txBody>
      </p:sp>
      <p:sp>
        <p:nvSpPr>
          <p:cNvPr id="395312" name="Rectangle 48"/>
          <p:cNvSpPr>
            <a:spLocks noChangeArrowheads="1"/>
          </p:cNvSpPr>
          <p:nvPr/>
        </p:nvSpPr>
        <p:spPr bwMode="auto">
          <a:xfrm>
            <a:off x="6876256" y="2923753"/>
            <a:ext cx="1973263" cy="538163"/>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Besoins</a:t>
            </a:r>
          </a:p>
        </p:txBody>
      </p:sp>
      <p:sp>
        <p:nvSpPr>
          <p:cNvPr id="395313" name="Rectangle 49"/>
          <p:cNvSpPr>
            <a:spLocks noChangeArrowheads="1"/>
          </p:cNvSpPr>
          <p:nvPr/>
        </p:nvSpPr>
        <p:spPr bwMode="auto">
          <a:xfrm>
            <a:off x="6876256" y="3500016"/>
            <a:ext cx="1973263"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a:cs typeface="Arial" charset="0"/>
              </a:rPr>
              <a:t>Indicateurs de performance</a:t>
            </a:r>
          </a:p>
        </p:txBody>
      </p:sp>
      <p:sp>
        <p:nvSpPr>
          <p:cNvPr id="51" name="Rectangle 39"/>
          <p:cNvSpPr>
            <a:spLocks noChangeArrowheads="1"/>
          </p:cNvSpPr>
          <p:nvPr/>
        </p:nvSpPr>
        <p:spPr bwMode="auto">
          <a:xfrm>
            <a:off x="6875462" y="4076328"/>
            <a:ext cx="1973263"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dirty="0" smtClean="0">
                <a:cs typeface="Arial" charset="0"/>
              </a:rPr>
              <a:t>Chaîne de valeur </a:t>
            </a:r>
            <a:endParaRPr lang="fr-CA" sz="1600" b="1" dirty="0">
              <a:cs typeface="Arial" charset="0"/>
            </a:endParaRPr>
          </a:p>
        </p:txBody>
      </p:sp>
      <p:sp>
        <p:nvSpPr>
          <p:cNvPr id="52" name="Rectangle 45"/>
          <p:cNvSpPr>
            <a:spLocks noChangeArrowheads="1"/>
          </p:cNvSpPr>
          <p:nvPr/>
        </p:nvSpPr>
        <p:spPr bwMode="auto">
          <a:xfrm>
            <a:off x="6875462" y="4652392"/>
            <a:ext cx="1973262" cy="538162"/>
          </a:xfrm>
          <a:prstGeom prst="rect">
            <a:avLst/>
          </a:prstGeom>
          <a:solidFill>
            <a:srgbClr val="C0C0C0"/>
          </a:solidFill>
          <a:ln w="9525">
            <a:noFill/>
            <a:miter lim="800000"/>
            <a:headEnd/>
            <a:tailEnd/>
          </a:ln>
          <a:effectLst>
            <a:prstShdw prst="shdw17" dist="17961" dir="2700000">
              <a:srgbClr val="C0C0C0">
                <a:gamma/>
                <a:shade val="60000"/>
                <a:invGamma/>
              </a:srgbClr>
            </a:prstShdw>
          </a:effectLst>
        </p:spPr>
        <p:txBody>
          <a:bodyPr anchor="ctr"/>
          <a:lstStyle/>
          <a:p>
            <a:pPr algn="ctr"/>
            <a:r>
              <a:rPr lang="fr-CA" sz="1600" b="1" dirty="0" smtClean="0">
                <a:cs typeface="Arial" charset="0"/>
              </a:rPr>
              <a:t>Capacités d’affaires</a:t>
            </a:r>
            <a:endParaRPr lang="fr-CA" sz="1600" b="1" dirty="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CA" dirty="0" smtClean="0"/>
              <a:t>L’architecture d’affaires – Une discipline qui gagne en importance</a:t>
            </a:r>
            <a:endParaRPr lang="fr-CA" dirty="0"/>
          </a:p>
        </p:txBody>
      </p:sp>
      <p:sp>
        <p:nvSpPr>
          <p:cNvPr id="4" name="Espace réservé du numéro de diapositive 3"/>
          <p:cNvSpPr>
            <a:spLocks noGrp="1"/>
          </p:cNvSpPr>
          <p:nvPr>
            <p:ph type="sldNum" sz="quarter" idx="10"/>
          </p:nvPr>
        </p:nvSpPr>
        <p:spPr/>
        <p:txBody>
          <a:bodyPr/>
          <a:lstStyle/>
          <a:p>
            <a:fld id="{0063D76B-5554-4DBF-AF91-CE1EB0B8A6F7}" type="slidenum">
              <a:rPr lang="fr-FR" smtClean="0"/>
              <a:pPr/>
              <a:t>24</a:t>
            </a:fld>
            <a:endParaRPr lang="fr-FR"/>
          </a:p>
        </p:txBody>
      </p:sp>
      <p:pic>
        <p:nvPicPr>
          <p:cNvPr id="94210" name="Picture 2"/>
          <p:cNvPicPr>
            <a:picLocks noChangeAspect="1" noChangeArrowheads="1"/>
          </p:cNvPicPr>
          <p:nvPr/>
        </p:nvPicPr>
        <p:blipFill>
          <a:blip r:embed="rId2" cstate="print"/>
          <a:srcRect/>
          <a:stretch>
            <a:fillRect/>
          </a:stretch>
        </p:blipFill>
        <p:spPr bwMode="auto">
          <a:xfrm>
            <a:off x="35496" y="1556792"/>
            <a:ext cx="3744416" cy="3954785"/>
          </a:xfrm>
          <a:prstGeom prst="rect">
            <a:avLst/>
          </a:prstGeom>
          <a:noFill/>
          <a:ln w="9525">
            <a:noFill/>
            <a:miter lim="800000"/>
            <a:headEnd/>
            <a:tailEnd/>
          </a:ln>
        </p:spPr>
      </p:pic>
      <p:sp>
        <p:nvSpPr>
          <p:cNvPr id="9" name="Rectangle 8"/>
          <p:cNvSpPr/>
          <p:nvPr/>
        </p:nvSpPr>
        <p:spPr>
          <a:xfrm>
            <a:off x="2627784" y="5877272"/>
            <a:ext cx="4378186" cy="369332"/>
          </a:xfrm>
          <a:prstGeom prst="rect">
            <a:avLst/>
          </a:prstGeom>
        </p:spPr>
        <p:txBody>
          <a:bodyPr wrap="none">
            <a:spAutoFit/>
          </a:bodyPr>
          <a:lstStyle/>
          <a:p>
            <a:r>
              <a:rPr lang="fr-CA" dirty="0" smtClean="0">
                <a:hlinkClick r:id="rId3"/>
              </a:rPr>
              <a:t>http://www.businessarchitectureguild.org/</a:t>
            </a:r>
            <a:endParaRPr lang="fr-CA" dirty="0"/>
          </a:p>
        </p:txBody>
      </p:sp>
      <p:pic>
        <p:nvPicPr>
          <p:cNvPr id="24578" name="Picture 2" descr="Résultats de recherche d'images pour « business capability models »"/>
          <p:cNvPicPr>
            <a:picLocks noChangeAspect="1" noChangeArrowheads="1"/>
          </p:cNvPicPr>
          <p:nvPr/>
        </p:nvPicPr>
        <p:blipFill>
          <a:blip r:embed="rId4" cstate="print"/>
          <a:srcRect/>
          <a:stretch>
            <a:fillRect/>
          </a:stretch>
        </p:blipFill>
        <p:spPr bwMode="auto">
          <a:xfrm>
            <a:off x="4283968" y="1772816"/>
            <a:ext cx="4770909" cy="3745633"/>
          </a:xfrm>
          <a:prstGeom prst="rect">
            <a:avLst/>
          </a:prstGeom>
          <a:noFill/>
        </p:spPr>
      </p:pic>
      <p:sp>
        <p:nvSpPr>
          <p:cNvPr id="7" name="Flèche droite 6"/>
          <p:cNvSpPr/>
          <p:nvPr/>
        </p:nvSpPr>
        <p:spPr bwMode="gray">
          <a:xfrm>
            <a:off x="3707904" y="3212976"/>
            <a:ext cx="576064" cy="720080"/>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sz="11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Espace réservé du numéro de diapositive 3"/>
          <p:cNvSpPr>
            <a:spLocks noGrp="1"/>
          </p:cNvSpPr>
          <p:nvPr>
            <p:ph type="sldNum" sz="quarter" idx="10"/>
          </p:nvPr>
        </p:nvSpPr>
        <p:spPr/>
        <p:txBody>
          <a:bodyPr/>
          <a:lstStyle/>
          <a:p>
            <a:fld id="{CC1CCBDF-B38E-4640-A986-16400015CEA7}" type="slidenum">
              <a:rPr lang="fr-FR"/>
              <a:pPr/>
              <a:t>25</a:t>
            </a:fld>
            <a:endParaRPr lang="fr-FR"/>
          </a:p>
        </p:txBody>
      </p:sp>
      <p:sp>
        <p:nvSpPr>
          <p:cNvPr id="397314" name="Rectangle 2"/>
          <p:cNvSpPr>
            <a:spLocks noGrp="1" noChangeArrowheads="1"/>
          </p:cNvSpPr>
          <p:nvPr>
            <p:ph type="title"/>
          </p:nvPr>
        </p:nvSpPr>
        <p:spPr>
          <a:xfrm>
            <a:off x="374650" y="257175"/>
            <a:ext cx="8229600" cy="1371600"/>
          </a:xfrm>
        </p:spPr>
        <p:txBody>
          <a:bodyPr/>
          <a:lstStyle/>
          <a:p>
            <a:pPr algn="ctr"/>
            <a:r>
              <a:rPr lang="fr-CA"/>
              <a:t>Quelques éléments de l’architecture des </a:t>
            </a:r>
            <a:br>
              <a:rPr lang="fr-CA"/>
            </a:br>
            <a:r>
              <a:rPr lang="fr-CA"/>
              <a:t>processus d’affaires - Sous la responsabilités des gens d’affaires et TI.</a:t>
            </a:r>
            <a:endParaRPr lang="fr-FR"/>
          </a:p>
        </p:txBody>
      </p:sp>
      <p:pic>
        <p:nvPicPr>
          <p:cNvPr id="397315" name="Picture 3" descr="eye">
            <a:hlinkClick r:id="rId3"/>
          </p:cNvPr>
          <p:cNvPicPr>
            <a:picLocks noChangeAspect="1" noChangeArrowheads="1"/>
          </p:cNvPicPr>
          <p:nvPr/>
        </p:nvPicPr>
        <p:blipFill>
          <a:blip r:embed="rId4" cstate="print"/>
          <a:srcRect/>
          <a:stretch>
            <a:fillRect/>
          </a:stretch>
        </p:blipFill>
        <p:spPr bwMode="auto">
          <a:xfrm>
            <a:off x="1208088" y="4360863"/>
            <a:ext cx="927100" cy="595312"/>
          </a:xfrm>
          <a:prstGeom prst="rect">
            <a:avLst/>
          </a:prstGeom>
          <a:noFill/>
          <a:ln w="9525">
            <a:noFill/>
            <a:miter lim="800000"/>
            <a:headEnd/>
            <a:tailEnd/>
          </a:ln>
        </p:spPr>
      </p:pic>
      <p:sp>
        <p:nvSpPr>
          <p:cNvPr id="397316" name="Rectangle 4"/>
          <p:cNvSpPr>
            <a:spLocks noChangeArrowheads="1"/>
          </p:cNvSpPr>
          <p:nvPr/>
        </p:nvSpPr>
        <p:spPr bwMode="auto">
          <a:xfrm>
            <a:off x="425450" y="3400425"/>
            <a:ext cx="2495550" cy="555625"/>
          </a:xfrm>
          <a:prstGeom prst="rect">
            <a:avLst/>
          </a:prstGeom>
          <a:solidFill>
            <a:srgbClr val="FFFF00"/>
          </a:solidFill>
          <a:ln w="9525">
            <a:noFill/>
            <a:miter lim="800000"/>
            <a:headEnd/>
            <a:tailEnd/>
          </a:ln>
        </p:spPr>
        <p:txBody>
          <a:bodyPr/>
          <a:lstStyle/>
          <a:p>
            <a:endParaRPr lang="fr-CA"/>
          </a:p>
        </p:txBody>
      </p:sp>
      <p:sp>
        <p:nvSpPr>
          <p:cNvPr id="397317" name="Rectangle 5"/>
          <p:cNvSpPr>
            <a:spLocks noChangeArrowheads="1"/>
          </p:cNvSpPr>
          <p:nvPr/>
        </p:nvSpPr>
        <p:spPr bwMode="auto">
          <a:xfrm>
            <a:off x="425450" y="3400425"/>
            <a:ext cx="2495550" cy="555625"/>
          </a:xfrm>
          <a:prstGeom prst="rect">
            <a:avLst/>
          </a:prstGeom>
          <a:noFill/>
          <a:ln w="7938" cap="rnd">
            <a:solidFill>
              <a:srgbClr val="000000"/>
            </a:solidFill>
            <a:round/>
            <a:headEnd/>
            <a:tailEnd/>
          </a:ln>
        </p:spPr>
        <p:txBody>
          <a:bodyPr/>
          <a:lstStyle/>
          <a:p>
            <a:endParaRPr lang="fr-CA"/>
          </a:p>
        </p:txBody>
      </p:sp>
      <p:sp>
        <p:nvSpPr>
          <p:cNvPr id="397318" name="Rectangle 6"/>
          <p:cNvSpPr>
            <a:spLocks noChangeArrowheads="1"/>
          </p:cNvSpPr>
          <p:nvPr/>
        </p:nvSpPr>
        <p:spPr bwMode="auto">
          <a:xfrm>
            <a:off x="599430" y="3419475"/>
            <a:ext cx="2103140" cy="569387"/>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dirty="0">
                <a:solidFill>
                  <a:srgbClr val="008000"/>
                </a:solidFill>
                <a:cs typeface="Arial" charset="0"/>
              </a:rPr>
              <a:t>Affaires</a:t>
            </a:r>
          </a:p>
          <a:p>
            <a:pPr algn="ctr">
              <a:buFont typeface="Wingdings" pitchFamily="2" charset="2"/>
              <a:buNone/>
            </a:pPr>
            <a:r>
              <a:rPr lang="fr-CA" sz="1000" b="1" dirty="0" smtClean="0">
                <a:solidFill>
                  <a:srgbClr val="008000"/>
                </a:solidFill>
                <a:cs typeface="Arial" charset="0"/>
              </a:rPr>
              <a:t>Capacités, </a:t>
            </a:r>
            <a:r>
              <a:rPr lang="fr-CA" sz="1000" b="1" dirty="0">
                <a:solidFill>
                  <a:srgbClr val="008000"/>
                </a:solidFill>
                <a:cs typeface="Arial" charset="0"/>
              </a:rPr>
              <a:t>Services, </a:t>
            </a:r>
            <a:br>
              <a:rPr lang="fr-CA" sz="1000" b="1" dirty="0">
                <a:solidFill>
                  <a:srgbClr val="008000"/>
                </a:solidFill>
                <a:cs typeface="Arial" charset="0"/>
              </a:rPr>
            </a:br>
            <a:r>
              <a:rPr lang="fr-CA" sz="1000" b="1" dirty="0">
                <a:solidFill>
                  <a:srgbClr val="008000"/>
                </a:solidFill>
                <a:cs typeface="Arial" charset="0"/>
              </a:rPr>
              <a:t>Information, Personnes, Locations</a:t>
            </a:r>
          </a:p>
        </p:txBody>
      </p:sp>
      <p:sp>
        <p:nvSpPr>
          <p:cNvPr id="397319" name="Rectangle 7"/>
          <p:cNvSpPr>
            <a:spLocks noChangeArrowheads="1"/>
          </p:cNvSpPr>
          <p:nvPr/>
        </p:nvSpPr>
        <p:spPr bwMode="auto">
          <a:xfrm>
            <a:off x="425450" y="3956050"/>
            <a:ext cx="2495550" cy="554038"/>
          </a:xfrm>
          <a:prstGeom prst="rect">
            <a:avLst/>
          </a:prstGeom>
          <a:solidFill>
            <a:srgbClr val="FFFF00"/>
          </a:solidFill>
          <a:ln w="9525">
            <a:noFill/>
            <a:miter lim="800000"/>
            <a:headEnd/>
            <a:tailEnd/>
          </a:ln>
        </p:spPr>
        <p:txBody>
          <a:bodyPr/>
          <a:lstStyle/>
          <a:p>
            <a:endParaRPr lang="fr-CA"/>
          </a:p>
        </p:txBody>
      </p:sp>
      <p:sp>
        <p:nvSpPr>
          <p:cNvPr id="397320" name="Rectangle 8"/>
          <p:cNvSpPr>
            <a:spLocks noChangeArrowheads="1"/>
          </p:cNvSpPr>
          <p:nvPr/>
        </p:nvSpPr>
        <p:spPr bwMode="auto">
          <a:xfrm>
            <a:off x="425450" y="3956050"/>
            <a:ext cx="2495550" cy="554038"/>
          </a:xfrm>
          <a:prstGeom prst="rect">
            <a:avLst/>
          </a:prstGeom>
          <a:noFill/>
          <a:ln w="7938" cap="rnd">
            <a:solidFill>
              <a:srgbClr val="000000"/>
            </a:solidFill>
            <a:round/>
            <a:headEnd/>
            <a:tailEnd/>
          </a:ln>
        </p:spPr>
        <p:txBody>
          <a:bodyPr/>
          <a:lstStyle/>
          <a:p>
            <a:endParaRPr lang="fr-CA"/>
          </a:p>
        </p:txBody>
      </p:sp>
      <p:sp>
        <p:nvSpPr>
          <p:cNvPr id="397321" name="Rectangle 9"/>
          <p:cNvSpPr>
            <a:spLocks noChangeArrowheads="1"/>
          </p:cNvSpPr>
          <p:nvPr/>
        </p:nvSpPr>
        <p:spPr bwMode="auto">
          <a:xfrm>
            <a:off x="1162178" y="4151313"/>
            <a:ext cx="958597"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Systèmes</a:t>
            </a:r>
            <a:endParaRPr lang="fr-CA" sz="1700" dirty="0">
              <a:cs typeface="Arial" charset="0"/>
            </a:endParaRPr>
          </a:p>
        </p:txBody>
      </p:sp>
      <p:sp>
        <p:nvSpPr>
          <p:cNvPr id="397322" name="Rectangle 10"/>
          <p:cNvSpPr>
            <a:spLocks noChangeArrowheads="1"/>
          </p:cNvSpPr>
          <p:nvPr/>
        </p:nvSpPr>
        <p:spPr bwMode="auto">
          <a:xfrm>
            <a:off x="425450" y="4510088"/>
            <a:ext cx="2495550" cy="555625"/>
          </a:xfrm>
          <a:prstGeom prst="rect">
            <a:avLst/>
          </a:prstGeom>
          <a:solidFill>
            <a:srgbClr val="FFFF00"/>
          </a:solidFill>
          <a:ln w="9525">
            <a:noFill/>
            <a:miter lim="800000"/>
            <a:headEnd/>
            <a:tailEnd/>
          </a:ln>
        </p:spPr>
        <p:txBody>
          <a:bodyPr/>
          <a:lstStyle/>
          <a:p>
            <a:endParaRPr lang="fr-CA"/>
          </a:p>
        </p:txBody>
      </p:sp>
      <p:sp>
        <p:nvSpPr>
          <p:cNvPr id="397323" name="Rectangle 11"/>
          <p:cNvSpPr>
            <a:spLocks noChangeArrowheads="1"/>
          </p:cNvSpPr>
          <p:nvPr/>
        </p:nvSpPr>
        <p:spPr bwMode="auto">
          <a:xfrm>
            <a:off x="425450" y="4510088"/>
            <a:ext cx="2495550" cy="555625"/>
          </a:xfrm>
          <a:prstGeom prst="rect">
            <a:avLst/>
          </a:prstGeom>
          <a:noFill/>
          <a:ln w="7938" cap="rnd">
            <a:solidFill>
              <a:srgbClr val="000000"/>
            </a:solidFill>
            <a:round/>
            <a:headEnd/>
            <a:tailEnd/>
          </a:ln>
        </p:spPr>
        <p:txBody>
          <a:bodyPr/>
          <a:lstStyle/>
          <a:p>
            <a:endParaRPr lang="fr-CA"/>
          </a:p>
        </p:txBody>
      </p:sp>
      <p:sp>
        <p:nvSpPr>
          <p:cNvPr id="397324" name="Rectangle 12"/>
          <p:cNvSpPr>
            <a:spLocks noChangeArrowheads="1"/>
          </p:cNvSpPr>
          <p:nvPr/>
        </p:nvSpPr>
        <p:spPr bwMode="auto">
          <a:xfrm>
            <a:off x="1208619" y="4706938"/>
            <a:ext cx="875240" cy="26161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smtClean="0">
                <a:solidFill>
                  <a:srgbClr val="000000"/>
                </a:solidFill>
                <a:cs typeface="Arial" charset="0"/>
              </a:rPr>
              <a:t>Données</a:t>
            </a:r>
            <a:endParaRPr lang="fr-CA" sz="1700" dirty="0">
              <a:cs typeface="Arial" charset="0"/>
            </a:endParaRPr>
          </a:p>
        </p:txBody>
      </p:sp>
      <p:sp>
        <p:nvSpPr>
          <p:cNvPr id="397325" name="Rectangle 13"/>
          <p:cNvSpPr>
            <a:spLocks noChangeArrowheads="1"/>
          </p:cNvSpPr>
          <p:nvPr/>
        </p:nvSpPr>
        <p:spPr bwMode="auto">
          <a:xfrm>
            <a:off x="425450" y="5065713"/>
            <a:ext cx="2495550" cy="554037"/>
          </a:xfrm>
          <a:prstGeom prst="rect">
            <a:avLst/>
          </a:prstGeom>
          <a:solidFill>
            <a:srgbClr val="FFFF00"/>
          </a:solidFill>
          <a:ln w="9525">
            <a:noFill/>
            <a:miter lim="800000"/>
            <a:headEnd/>
            <a:tailEnd/>
          </a:ln>
        </p:spPr>
        <p:txBody>
          <a:bodyPr/>
          <a:lstStyle/>
          <a:p>
            <a:endParaRPr lang="fr-CA"/>
          </a:p>
        </p:txBody>
      </p:sp>
      <p:sp>
        <p:nvSpPr>
          <p:cNvPr id="397326" name="Rectangle 14"/>
          <p:cNvSpPr>
            <a:spLocks noChangeArrowheads="1"/>
          </p:cNvSpPr>
          <p:nvPr/>
        </p:nvSpPr>
        <p:spPr bwMode="auto">
          <a:xfrm>
            <a:off x="425450" y="5065713"/>
            <a:ext cx="2495550" cy="554037"/>
          </a:xfrm>
          <a:prstGeom prst="rect">
            <a:avLst/>
          </a:prstGeom>
          <a:noFill/>
          <a:ln w="7938" cap="rnd">
            <a:solidFill>
              <a:srgbClr val="000000"/>
            </a:solidFill>
            <a:round/>
            <a:headEnd/>
            <a:tailEnd/>
          </a:ln>
        </p:spPr>
        <p:txBody>
          <a:bodyPr/>
          <a:lstStyle/>
          <a:p>
            <a:endParaRPr lang="fr-CA"/>
          </a:p>
        </p:txBody>
      </p:sp>
      <p:sp>
        <p:nvSpPr>
          <p:cNvPr id="397327" name="Rectangle 15"/>
          <p:cNvSpPr>
            <a:spLocks noChangeArrowheads="1"/>
          </p:cNvSpPr>
          <p:nvPr/>
        </p:nvSpPr>
        <p:spPr bwMode="auto">
          <a:xfrm>
            <a:off x="1058863" y="5260975"/>
            <a:ext cx="1179512"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a:solidFill>
                  <a:srgbClr val="000000"/>
                </a:solidFill>
                <a:cs typeface="Arial" charset="0"/>
              </a:rPr>
              <a:t>Technologie</a:t>
            </a:r>
            <a:endParaRPr lang="fr-CA" sz="1700">
              <a:cs typeface="Arial" charset="0"/>
            </a:endParaRPr>
          </a:p>
        </p:txBody>
      </p:sp>
      <p:sp>
        <p:nvSpPr>
          <p:cNvPr id="397328" name="Rectangle 16"/>
          <p:cNvSpPr>
            <a:spLocks noChangeArrowheads="1"/>
          </p:cNvSpPr>
          <p:nvPr/>
        </p:nvSpPr>
        <p:spPr bwMode="auto">
          <a:xfrm rot="-5400000">
            <a:off x="-849313" y="4357688"/>
            <a:ext cx="2219325" cy="304800"/>
          </a:xfrm>
          <a:prstGeom prst="rect">
            <a:avLst/>
          </a:prstGeom>
          <a:noFill/>
          <a:ln w="9525">
            <a:noFill/>
            <a:miter lim="800000"/>
            <a:headEnd/>
            <a:tailEnd/>
          </a:ln>
        </p:spPr>
        <p:txBody>
          <a:bodyPr lIns="0" tIns="0" rIns="0" bIns="0">
            <a:spAutoFit/>
          </a:bodyPr>
          <a:lstStyle/>
          <a:p>
            <a:pPr algn="ctr">
              <a:buFont typeface="Wingdings" pitchFamily="2" charset="2"/>
              <a:buNone/>
            </a:pPr>
            <a:r>
              <a:rPr lang="fr-CA" sz="2000">
                <a:solidFill>
                  <a:srgbClr val="000000"/>
                </a:solidFill>
                <a:cs typeface="Arial" charset="0"/>
              </a:rPr>
              <a:t>Perspective TI</a:t>
            </a:r>
            <a:endParaRPr lang="fr-CA" sz="2000">
              <a:cs typeface="Arial" charset="0"/>
            </a:endParaRPr>
          </a:p>
        </p:txBody>
      </p:sp>
      <p:sp>
        <p:nvSpPr>
          <p:cNvPr id="397329" name="Rectangle 17"/>
          <p:cNvSpPr>
            <a:spLocks noChangeArrowheads="1"/>
          </p:cNvSpPr>
          <p:nvPr/>
        </p:nvSpPr>
        <p:spPr bwMode="auto">
          <a:xfrm>
            <a:off x="1738313" y="2276475"/>
            <a:ext cx="2427287"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Perspective d’affaires</a:t>
            </a:r>
            <a:endParaRPr lang="fr-CA" sz="2000">
              <a:cs typeface="Arial" charset="0"/>
            </a:endParaRPr>
          </a:p>
        </p:txBody>
      </p:sp>
      <p:sp>
        <p:nvSpPr>
          <p:cNvPr id="397330" name="Freeform 18"/>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a:p>
        </p:txBody>
      </p:sp>
      <p:sp>
        <p:nvSpPr>
          <p:cNvPr id="397331" name="Freeform 19"/>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a:p>
        </p:txBody>
      </p:sp>
      <p:sp>
        <p:nvSpPr>
          <p:cNvPr id="397332" name="Freeform 20"/>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a:p>
        </p:txBody>
      </p:sp>
      <p:sp>
        <p:nvSpPr>
          <p:cNvPr id="397333" name="Freeform 21"/>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a:p>
        </p:txBody>
      </p:sp>
      <p:sp>
        <p:nvSpPr>
          <p:cNvPr id="397334" name="Freeform 22"/>
          <p:cNvSpPr>
            <a:spLocks/>
          </p:cNvSpPr>
          <p:nvPr/>
        </p:nvSpPr>
        <p:spPr bwMode="auto">
          <a:xfrm>
            <a:off x="2921000" y="3124200"/>
            <a:ext cx="369888" cy="2495550"/>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7335" name="Freeform 23"/>
          <p:cNvSpPr>
            <a:spLocks/>
          </p:cNvSpPr>
          <p:nvPr/>
        </p:nvSpPr>
        <p:spPr bwMode="auto">
          <a:xfrm>
            <a:off x="2921000" y="3124200"/>
            <a:ext cx="369888" cy="2505075"/>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a:p>
        </p:txBody>
      </p:sp>
      <p:sp>
        <p:nvSpPr>
          <p:cNvPr id="397336" name="Freeform 24"/>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7337" name="Freeform 25"/>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a:p>
        </p:txBody>
      </p:sp>
      <p:sp>
        <p:nvSpPr>
          <p:cNvPr id="397338" name="Freeform 26"/>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7339" name="Freeform 27"/>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a:p>
        </p:txBody>
      </p:sp>
      <p:sp>
        <p:nvSpPr>
          <p:cNvPr id="397340" name="Freeform 28"/>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a:p>
        </p:txBody>
      </p:sp>
      <p:sp>
        <p:nvSpPr>
          <p:cNvPr id="397341" name="Freeform 29"/>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a:p>
        </p:txBody>
      </p:sp>
      <p:sp>
        <p:nvSpPr>
          <p:cNvPr id="397342" name="Rectangle 30"/>
          <p:cNvSpPr>
            <a:spLocks noChangeArrowheads="1"/>
          </p:cNvSpPr>
          <p:nvPr/>
        </p:nvSpPr>
        <p:spPr bwMode="auto">
          <a:xfrm rot="-2523214">
            <a:off x="3128963" y="5173663"/>
            <a:ext cx="792162"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Niveau</a:t>
            </a:r>
            <a:endParaRPr lang="fr-CA" sz="2000">
              <a:cs typeface="Arial" charset="0"/>
            </a:endParaRPr>
          </a:p>
        </p:txBody>
      </p:sp>
      <p:sp>
        <p:nvSpPr>
          <p:cNvPr id="397343" name="Rectangle 31"/>
          <p:cNvSpPr>
            <a:spLocks noChangeArrowheads="1"/>
          </p:cNvSpPr>
          <p:nvPr/>
        </p:nvSpPr>
        <p:spPr bwMode="auto">
          <a:xfrm rot="16200000">
            <a:off x="1974056" y="4231482"/>
            <a:ext cx="2206625"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Exécutif/Conceptuel</a:t>
            </a:r>
          </a:p>
        </p:txBody>
      </p:sp>
      <p:sp>
        <p:nvSpPr>
          <p:cNvPr id="397344" name="Rectangle 32"/>
          <p:cNvSpPr>
            <a:spLocks noChangeArrowheads="1"/>
          </p:cNvSpPr>
          <p:nvPr/>
        </p:nvSpPr>
        <p:spPr bwMode="auto">
          <a:xfrm rot="16200000">
            <a:off x="2366169" y="3953669"/>
            <a:ext cx="2152650"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Logique</a:t>
            </a:r>
            <a:endParaRPr lang="fr-CA" sz="1700">
              <a:cs typeface="Arial" charset="0"/>
            </a:endParaRPr>
          </a:p>
        </p:txBody>
      </p:sp>
      <p:sp>
        <p:nvSpPr>
          <p:cNvPr id="397345" name="Rectangle 33"/>
          <p:cNvSpPr>
            <a:spLocks noChangeArrowheads="1"/>
          </p:cNvSpPr>
          <p:nvPr/>
        </p:nvSpPr>
        <p:spPr bwMode="auto">
          <a:xfrm rot="16200000">
            <a:off x="2761457" y="3661568"/>
            <a:ext cx="2133600"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a:solidFill>
                  <a:srgbClr val="000000"/>
                </a:solidFill>
                <a:cs typeface="Arial" charset="0"/>
              </a:rPr>
              <a:t>Physique</a:t>
            </a:r>
            <a:endParaRPr lang="fr-CA" sz="1700">
              <a:cs typeface="Arial" charset="0"/>
            </a:endParaRPr>
          </a:p>
        </p:txBody>
      </p:sp>
      <p:sp>
        <p:nvSpPr>
          <p:cNvPr id="397346" name="Rectangle 34"/>
          <p:cNvSpPr>
            <a:spLocks noChangeArrowheads="1"/>
          </p:cNvSpPr>
          <p:nvPr/>
        </p:nvSpPr>
        <p:spPr bwMode="auto">
          <a:xfrm rot="-1799689">
            <a:off x="1046163" y="2790825"/>
            <a:ext cx="1022350"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1</a:t>
            </a:r>
          </a:p>
        </p:txBody>
      </p:sp>
      <p:sp>
        <p:nvSpPr>
          <p:cNvPr id="397347" name="Rectangle 35"/>
          <p:cNvSpPr>
            <a:spLocks noChangeArrowheads="1"/>
          </p:cNvSpPr>
          <p:nvPr/>
        </p:nvSpPr>
        <p:spPr bwMode="auto">
          <a:xfrm rot="-2132461">
            <a:off x="1866900" y="2827338"/>
            <a:ext cx="1022350"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2</a:t>
            </a:r>
          </a:p>
        </p:txBody>
      </p:sp>
      <p:sp>
        <p:nvSpPr>
          <p:cNvPr id="397348" name="Rectangle 36"/>
          <p:cNvSpPr>
            <a:spLocks noChangeArrowheads="1"/>
          </p:cNvSpPr>
          <p:nvPr/>
        </p:nvSpPr>
        <p:spPr bwMode="auto">
          <a:xfrm rot="-2245716">
            <a:off x="2420938" y="2892425"/>
            <a:ext cx="1222375"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Division</a:t>
            </a:r>
            <a:r>
              <a:rPr lang="fr-CA" sz="1700" b="1">
                <a:solidFill>
                  <a:srgbClr val="669900"/>
                </a:solidFill>
                <a:cs typeface="Arial" charset="0"/>
              </a:rPr>
              <a:t> 3</a:t>
            </a:r>
          </a:p>
        </p:txBody>
      </p:sp>
      <p:sp>
        <p:nvSpPr>
          <p:cNvPr id="397351" name="Rectangle 39"/>
          <p:cNvSpPr>
            <a:spLocks noChangeArrowheads="1"/>
          </p:cNvSpPr>
          <p:nvPr/>
        </p:nvSpPr>
        <p:spPr bwMode="auto">
          <a:xfrm>
            <a:off x="4644008" y="3611662"/>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dirty="0">
                <a:cs typeface="Arial" charset="0"/>
              </a:rPr>
              <a:t>Grands processus </a:t>
            </a:r>
          </a:p>
        </p:txBody>
      </p:sp>
      <p:sp>
        <p:nvSpPr>
          <p:cNvPr id="397352" name="Rectangle 40"/>
          <p:cNvSpPr>
            <a:spLocks noChangeArrowheads="1"/>
          </p:cNvSpPr>
          <p:nvPr/>
        </p:nvSpPr>
        <p:spPr bwMode="auto">
          <a:xfrm>
            <a:off x="4644008" y="4186337"/>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a:cs typeface="Arial" charset="0"/>
              </a:rPr>
              <a:t>Sous-processus</a:t>
            </a:r>
          </a:p>
        </p:txBody>
      </p:sp>
      <p:sp>
        <p:nvSpPr>
          <p:cNvPr id="397353" name="Rectangle 41"/>
          <p:cNvSpPr>
            <a:spLocks noChangeArrowheads="1"/>
          </p:cNvSpPr>
          <p:nvPr/>
        </p:nvSpPr>
        <p:spPr bwMode="auto">
          <a:xfrm>
            <a:off x="4644008" y="4762599"/>
            <a:ext cx="1973262" cy="538163"/>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a:cs typeface="Arial" charset="0"/>
              </a:rPr>
              <a:t>Activités</a:t>
            </a:r>
          </a:p>
        </p:txBody>
      </p:sp>
      <p:sp>
        <p:nvSpPr>
          <p:cNvPr id="397354" name="Rectangle 42"/>
          <p:cNvSpPr>
            <a:spLocks noChangeArrowheads="1"/>
          </p:cNvSpPr>
          <p:nvPr/>
        </p:nvSpPr>
        <p:spPr bwMode="auto">
          <a:xfrm>
            <a:off x="4644008" y="5338862"/>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a:cs typeface="Arial" charset="0"/>
              </a:rPr>
              <a:t>Événements</a:t>
            </a:r>
          </a:p>
        </p:txBody>
      </p:sp>
      <p:sp>
        <p:nvSpPr>
          <p:cNvPr id="397355" name="Rectangle 43"/>
          <p:cNvSpPr>
            <a:spLocks noChangeArrowheads="1"/>
          </p:cNvSpPr>
          <p:nvPr/>
        </p:nvSpPr>
        <p:spPr bwMode="auto">
          <a:xfrm>
            <a:off x="6660926" y="3600312"/>
            <a:ext cx="1973262" cy="538163"/>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a:cs typeface="Arial" charset="0"/>
              </a:rPr>
              <a:t>Rôles</a:t>
            </a:r>
          </a:p>
        </p:txBody>
      </p:sp>
      <p:sp>
        <p:nvSpPr>
          <p:cNvPr id="397356" name="Rectangle 44"/>
          <p:cNvSpPr>
            <a:spLocks noChangeArrowheads="1"/>
          </p:cNvSpPr>
          <p:nvPr/>
        </p:nvSpPr>
        <p:spPr bwMode="auto">
          <a:xfrm>
            <a:off x="6660926" y="4190024"/>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a:cs typeface="Arial" charset="0"/>
              </a:rPr>
              <a:t>Règles d’affaires</a:t>
            </a:r>
          </a:p>
        </p:txBody>
      </p:sp>
      <p:sp>
        <p:nvSpPr>
          <p:cNvPr id="397359" name="Rectangle 47"/>
          <p:cNvSpPr>
            <a:spLocks noChangeArrowheads="1"/>
          </p:cNvSpPr>
          <p:nvPr/>
        </p:nvSpPr>
        <p:spPr bwMode="auto">
          <a:xfrm>
            <a:off x="6660926" y="4783901"/>
            <a:ext cx="1973262" cy="825500"/>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dirty="0">
                <a:cs typeface="Arial" charset="0"/>
              </a:rPr>
              <a:t>Liens sous-processus / applications</a:t>
            </a:r>
          </a:p>
        </p:txBody>
      </p:sp>
      <p:sp>
        <p:nvSpPr>
          <p:cNvPr id="397360" name="Rectangle 48"/>
          <p:cNvSpPr>
            <a:spLocks noChangeArrowheads="1"/>
          </p:cNvSpPr>
          <p:nvPr/>
        </p:nvSpPr>
        <p:spPr bwMode="auto">
          <a:xfrm>
            <a:off x="6660926" y="5649089"/>
            <a:ext cx="1973262" cy="825500"/>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a:cs typeface="Arial" charset="0"/>
              </a:rPr>
              <a:t>Liens sous-processus / exigences</a:t>
            </a:r>
          </a:p>
        </p:txBody>
      </p:sp>
      <p:sp>
        <p:nvSpPr>
          <p:cNvPr id="46" name="Rectangle 48"/>
          <p:cNvSpPr>
            <a:spLocks noChangeArrowheads="1"/>
          </p:cNvSpPr>
          <p:nvPr/>
        </p:nvSpPr>
        <p:spPr bwMode="auto">
          <a:xfrm>
            <a:off x="4644702" y="5915868"/>
            <a:ext cx="1973262" cy="825500"/>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1600" b="1" dirty="0">
                <a:cs typeface="Arial" charset="0"/>
              </a:rPr>
              <a:t>Liens </a:t>
            </a:r>
            <a:r>
              <a:rPr lang="fr-CA" sz="1600" b="1" dirty="0" smtClean="0">
                <a:cs typeface="Arial" charset="0"/>
              </a:rPr>
              <a:t>Processus / Capacités d’affaires</a:t>
            </a:r>
            <a:endParaRPr lang="fr-CA" sz="1600" b="1" dirty="0">
              <a:cs typeface="Arial" charset="0"/>
            </a:endParaRPr>
          </a:p>
        </p:txBody>
      </p:sp>
      <p:pic>
        <p:nvPicPr>
          <p:cNvPr id="23554" name="Picture 2" descr="Résultats de recherche d'images pour « BPMN diagram »"/>
          <p:cNvPicPr>
            <a:picLocks noChangeAspect="1" noChangeArrowheads="1"/>
          </p:cNvPicPr>
          <p:nvPr/>
        </p:nvPicPr>
        <p:blipFill>
          <a:blip r:embed="rId5" cstate="print"/>
          <a:srcRect/>
          <a:stretch>
            <a:fillRect/>
          </a:stretch>
        </p:blipFill>
        <p:spPr bwMode="auto">
          <a:xfrm>
            <a:off x="4572000" y="1628800"/>
            <a:ext cx="4039022" cy="1512168"/>
          </a:xfrm>
          <a:prstGeom prst="rect">
            <a:avLst/>
          </a:prstGeom>
          <a:noFill/>
        </p:spPr>
      </p:pic>
      <p:sp>
        <p:nvSpPr>
          <p:cNvPr id="48" name="Flèche vers le bas 47"/>
          <p:cNvSpPr/>
          <p:nvPr/>
        </p:nvSpPr>
        <p:spPr bwMode="gray">
          <a:xfrm>
            <a:off x="6372200" y="3212976"/>
            <a:ext cx="504056" cy="360040"/>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sz="1100" dirty="0" smtClean="0">
              <a:solidFill>
                <a:schemeClr val="bg1"/>
              </a:solidFill>
            </a:endParaRPr>
          </a:p>
        </p:txBody>
      </p:sp>
      <p:sp>
        <p:nvSpPr>
          <p:cNvPr id="49" name="ZoneTexte 48"/>
          <p:cNvSpPr txBox="1"/>
          <p:nvPr/>
        </p:nvSpPr>
        <p:spPr>
          <a:xfrm>
            <a:off x="5724128" y="1268760"/>
            <a:ext cx="2448272" cy="369332"/>
          </a:xfrm>
          <a:prstGeom prst="rect">
            <a:avLst/>
          </a:prstGeom>
          <a:noFill/>
        </p:spPr>
        <p:txBody>
          <a:bodyPr wrap="square" rtlCol="0">
            <a:spAutoFit/>
          </a:bodyPr>
          <a:lstStyle/>
          <a:p>
            <a:r>
              <a:rPr lang="fr-CA" dirty="0" smtClean="0"/>
              <a:t>Diagramme BPMN</a:t>
            </a:r>
            <a:endParaRPr lang="fr-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Dama - </a:t>
            </a:r>
            <a:r>
              <a:rPr lang="en-US" dirty="0" smtClean="0"/>
              <a:t>Data Management Body of Knowledge (</a:t>
            </a:r>
            <a:r>
              <a:rPr lang="en-US" dirty="0" err="1" smtClean="0"/>
              <a:t>Dama</a:t>
            </a:r>
            <a:r>
              <a:rPr lang="en-US" dirty="0" smtClean="0"/>
              <a:t> –DMBOK)</a:t>
            </a:r>
            <a:endParaRPr lang="fr-CA" dirty="0"/>
          </a:p>
        </p:txBody>
      </p:sp>
      <p:sp>
        <p:nvSpPr>
          <p:cNvPr id="7" name="Espace réservé du contenu 6"/>
          <p:cNvSpPr>
            <a:spLocks noGrp="1"/>
          </p:cNvSpPr>
          <p:nvPr>
            <p:ph sz="half" idx="1"/>
          </p:nvPr>
        </p:nvSpPr>
        <p:spPr>
          <a:xfrm>
            <a:off x="251520" y="1628800"/>
            <a:ext cx="4038600" cy="4616450"/>
          </a:xfrm>
        </p:spPr>
        <p:txBody>
          <a:bodyPr/>
          <a:lstStyle/>
          <a:p>
            <a:r>
              <a:rPr lang="fr-CA" sz="1800" i="1" dirty="0" smtClean="0"/>
              <a:t>L’architecture des données requiert la définition de la gestion des données</a:t>
            </a:r>
          </a:p>
          <a:p>
            <a:endParaRPr lang="fr-CA" sz="1800" i="1" dirty="0" smtClean="0"/>
          </a:p>
          <a:p>
            <a:r>
              <a:rPr lang="fr-CA" sz="1800" i="1" dirty="0" smtClean="0"/>
              <a:t>Plusieurs disciples existent pour gérer les données.</a:t>
            </a:r>
          </a:p>
        </p:txBody>
      </p:sp>
      <p:sp>
        <p:nvSpPr>
          <p:cNvPr id="4" name="Espace réservé du numéro de diapositive 3"/>
          <p:cNvSpPr>
            <a:spLocks noGrp="1"/>
          </p:cNvSpPr>
          <p:nvPr>
            <p:ph type="sldNum" sz="quarter" idx="10"/>
          </p:nvPr>
        </p:nvSpPr>
        <p:spPr/>
        <p:txBody>
          <a:bodyPr/>
          <a:lstStyle/>
          <a:p>
            <a:fld id="{0063D76B-5554-4DBF-AF91-CE1EB0B8A6F7}" type="slidenum">
              <a:rPr lang="fr-FR" smtClean="0"/>
              <a:pPr/>
              <a:t>26</a:t>
            </a:fld>
            <a:endParaRPr lang="fr-FR"/>
          </a:p>
        </p:txBody>
      </p:sp>
      <p:pic>
        <p:nvPicPr>
          <p:cNvPr id="93186" name="Picture 2"/>
          <p:cNvPicPr>
            <a:picLocks noChangeAspect="1" noChangeArrowheads="1"/>
          </p:cNvPicPr>
          <p:nvPr/>
        </p:nvPicPr>
        <p:blipFill>
          <a:blip r:embed="rId2" cstate="print"/>
          <a:srcRect/>
          <a:stretch>
            <a:fillRect/>
          </a:stretch>
        </p:blipFill>
        <p:spPr bwMode="auto">
          <a:xfrm>
            <a:off x="4427984" y="1772816"/>
            <a:ext cx="4464496" cy="3960440"/>
          </a:xfrm>
          <a:prstGeom prst="rect">
            <a:avLst/>
          </a:prstGeom>
          <a:noFill/>
          <a:ln w="9525">
            <a:noFill/>
            <a:miter lim="800000"/>
            <a:headEnd/>
            <a:tailEnd/>
          </a:ln>
          <a:effectLst/>
        </p:spPr>
      </p:pic>
      <p:sp>
        <p:nvSpPr>
          <p:cNvPr id="6" name="Rectangle 5">
            <a:hlinkClick r:id="rId3"/>
          </p:cNvPr>
          <p:cNvSpPr/>
          <p:nvPr/>
        </p:nvSpPr>
        <p:spPr>
          <a:xfrm>
            <a:off x="4673666" y="5877272"/>
            <a:ext cx="4026895" cy="646331"/>
          </a:xfrm>
          <a:prstGeom prst="rect">
            <a:avLst/>
          </a:prstGeom>
        </p:spPr>
        <p:txBody>
          <a:bodyPr wrap="square">
            <a:spAutoFit/>
          </a:bodyPr>
          <a:lstStyle/>
          <a:p>
            <a:r>
              <a:rPr lang="fr-CA" dirty="0" smtClean="0">
                <a:hlinkClick r:id="rId3"/>
              </a:rPr>
              <a:t>https://dama.org/content/body-knowledge</a:t>
            </a:r>
            <a:endParaRPr lang="fr-C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Espace réservé du numéro de diapositive 3"/>
          <p:cNvSpPr>
            <a:spLocks noGrp="1"/>
          </p:cNvSpPr>
          <p:nvPr>
            <p:ph type="sldNum" sz="quarter" idx="10"/>
          </p:nvPr>
        </p:nvSpPr>
        <p:spPr/>
        <p:txBody>
          <a:bodyPr/>
          <a:lstStyle/>
          <a:p>
            <a:fld id="{D58CE19B-C2B2-4844-825B-FFCC1B4ACBA8}" type="slidenum">
              <a:rPr lang="fr-FR"/>
              <a:pPr/>
              <a:t>27</a:t>
            </a:fld>
            <a:endParaRPr lang="fr-FR"/>
          </a:p>
        </p:txBody>
      </p:sp>
      <p:sp>
        <p:nvSpPr>
          <p:cNvPr id="399362" name="Rectangle 2"/>
          <p:cNvSpPr>
            <a:spLocks noGrp="1" noChangeArrowheads="1"/>
          </p:cNvSpPr>
          <p:nvPr>
            <p:ph type="title"/>
          </p:nvPr>
        </p:nvSpPr>
        <p:spPr>
          <a:xfrm>
            <a:off x="323850" y="41275"/>
            <a:ext cx="8229600" cy="1371600"/>
          </a:xfrm>
        </p:spPr>
        <p:txBody>
          <a:bodyPr/>
          <a:lstStyle/>
          <a:p>
            <a:pPr algn="ctr"/>
            <a:r>
              <a:rPr lang="fr-CA" dirty="0"/>
              <a:t>Quelques éléments de l’architecture des systèmes - Sous la responsabilités des TI.</a:t>
            </a:r>
            <a:endParaRPr lang="fr-FR" dirty="0"/>
          </a:p>
        </p:txBody>
      </p:sp>
      <p:pic>
        <p:nvPicPr>
          <p:cNvPr id="399363" name="Picture 3" descr="eye">
            <a:hlinkClick r:id="rId3"/>
          </p:cNvPr>
          <p:cNvPicPr>
            <a:picLocks noChangeAspect="1" noChangeArrowheads="1"/>
          </p:cNvPicPr>
          <p:nvPr/>
        </p:nvPicPr>
        <p:blipFill>
          <a:blip r:embed="rId4" cstate="print"/>
          <a:srcRect/>
          <a:stretch>
            <a:fillRect/>
          </a:stretch>
        </p:blipFill>
        <p:spPr bwMode="auto">
          <a:xfrm>
            <a:off x="1208088" y="4360863"/>
            <a:ext cx="927100" cy="595312"/>
          </a:xfrm>
          <a:prstGeom prst="rect">
            <a:avLst/>
          </a:prstGeom>
          <a:noFill/>
          <a:ln w="9525">
            <a:noFill/>
            <a:miter lim="800000"/>
            <a:headEnd/>
            <a:tailEnd/>
          </a:ln>
        </p:spPr>
      </p:pic>
      <p:sp>
        <p:nvSpPr>
          <p:cNvPr id="399364" name="Rectangle 4"/>
          <p:cNvSpPr>
            <a:spLocks noChangeArrowheads="1"/>
          </p:cNvSpPr>
          <p:nvPr/>
        </p:nvSpPr>
        <p:spPr bwMode="auto">
          <a:xfrm>
            <a:off x="425450" y="3400425"/>
            <a:ext cx="2495550" cy="555625"/>
          </a:xfrm>
          <a:prstGeom prst="rect">
            <a:avLst/>
          </a:prstGeom>
          <a:solidFill>
            <a:srgbClr val="FFFF00"/>
          </a:solidFill>
          <a:ln w="9525">
            <a:noFill/>
            <a:miter lim="800000"/>
            <a:headEnd/>
            <a:tailEnd/>
          </a:ln>
        </p:spPr>
        <p:txBody>
          <a:bodyPr/>
          <a:lstStyle/>
          <a:p>
            <a:endParaRPr lang="fr-CA"/>
          </a:p>
        </p:txBody>
      </p:sp>
      <p:sp>
        <p:nvSpPr>
          <p:cNvPr id="399365" name="Rectangle 5"/>
          <p:cNvSpPr>
            <a:spLocks noChangeArrowheads="1"/>
          </p:cNvSpPr>
          <p:nvPr/>
        </p:nvSpPr>
        <p:spPr bwMode="auto">
          <a:xfrm>
            <a:off x="425450" y="3400425"/>
            <a:ext cx="2495550" cy="555625"/>
          </a:xfrm>
          <a:prstGeom prst="rect">
            <a:avLst/>
          </a:prstGeom>
          <a:noFill/>
          <a:ln w="7938" cap="rnd">
            <a:solidFill>
              <a:srgbClr val="000000"/>
            </a:solidFill>
            <a:round/>
            <a:headEnd/>
            <a:tailEnd/>
          </a:ln>
        </p:spPr>
        <p:txBody>
          <a:bodyPr/>
          <a:lstStyle/>
          <a:p>
            <a:endParaRPr lang="fr-CA"/>
          </a:p>
        </p:txBody>
      </p:sp>
      <p:sp>
        <p:nvSpPr>
          <p:cNvPr id="399366" name="Rectangle 6"/>
          <p:cNvSpPr>
            <a:spLocks noChangeArrowheads="1"/>
          </p:cNvSpPr>
          <p:nvPr/>
        </p:nvSpPr>
        <p:spPr bwMode="auto">
          <a:xfrm>
            <a:off x="599430" y="3419475"/>
            <a:ext cx="2103140" cy="569387"/>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a:solidFill>
                  <a:srgbClr val="000000"/>
                </a:solidFill>
                <a:cs typeface="Arial" charset="0"/>
              </a:rPr>
              <a:t>Affaires</a:t>
            </a:r>
          </a:p>
          <a:p>
            <a:pPr algn="ctr">
              <a:buFont typeface="Wingdings" pitchFamily="2" charset="2"/>
              <a:buNone/>
            </a:pPr>
            <a:r>
              <a:rPr lang="fr-CA" sz="1000" b="1" dirty="0" smtClean="0">
                <a:cs typeface="Arial" charset="0"/>
              </a:rPr>
              <a:t>Capacités</a:t>
            </a:r>
            <a:r>
              <a:rPr lang="fr-CA" sz="1000" b="1" dirty="0">
                <a:cs typeface="Arial" charset="0"/>
              </a:rPr>
              <a:t>, Services, </a:t>
            </a:r>
            <a:br>
              <a:rPr lang="fr-CA" sz="1000" b="1" dirty="0">
                <a:cs typeface="Arial" charset="0"/>
              </a:rPr>
            </a:br>
            <a:r>
              <a:rPr lang="fr-CA" sz="1000" b="1" dirty="0">
                <a:cs typeface="Arial" charset="0"/>
              </a:rPr>
              <a:t>Information, Personnes, Locations</a:t>
            </a:r>
          </a:p>
        </p:txBody>
      </p:sp>
      <p:sp>
        <p:nvSpPr>
          <p:cNvPr id="399367" name="Rectangle 7"/>
          <p:cNvSpPr>
            <a:spLocks noChangeArrowheads="1"/>
          </p:cNvSpPr>
          <p:nvPr/>
        </p:nvSpPr>
        <p:spPr bwMode="auto">
          <a:xfrm>
            <a:off x="425450" y="3956050"/>
            <a:ext cx="2495550" cy="554038"/>
          </a:xfrm>
          <a:prstGeom prst="rect">
            <a:avLst/>
          </a:prstGeom>
          <a:solidFill>
            <a:srgbClr val="FFFF00"/>
          </a:solidFill>
          <a:ln w="9525">
            <a:noFill/>
            <a:miter lim="800000"/>
            <a:headEnd/>
            <a:tailEnd/>
          </a:ln>
        </p:spPr>
        <p:txBody>
          <a:bodyPr/>
          <a:lstStyle/>
          <a:p>
            <a:endParaRPr lang="fr-CA"/>
          </a:p>
        </p:txBody>
      </p:sp>
      <p:sp>
        <p:nvSpPr>
          <p:cNvPr id="399368" name="Rectangle 8"/>
          <p:cNvSpPr>
            <a:spLocks noChangeArrowheads="1"/>
          </p:cNvSpPr>
          <p:nvPr/>
        </p:nvSpPr>
        <p:spPr bwMode="auto">
          <a:xfrm>
            <a:off x="425450" y="3956050"/>
            <a:ext cx="2495550" cy="554038"/>
          </a:xfrm>
          <a:prstGeom prst="rect">
            <a:avLst/>
          </a:prstGeom>
          <a:noFill/>
          <a:ln w="7938" cap="rnd">
            <a:solidFill>
              <a:srgbClr val="000000"/>
            </a:solidFill>
            <a:round/>
            <a:headEnd/>
            <a:tailEnd/>
          </a:ln>
        </p:spPr>
        <p:txBody>
          <a:bodyPr/>
          <a:lstStyle/>
          <a:p>
            <a:endParaRPr lang="fr-CA"/>
          </a:p>
        </p:txBody>
      </p:sp>
      <p:sp>
        <p:nvSpPr>
          <p:cNvPr id="399370" name="Rectangle 10"/>
          <p:cNvSpPr>
            <a:spLocks noChangeArrowheads="1"/>
          </p:cNvSpPr>
          <p:nvPr/>
        </p:nvSpPr>
        <p:spPr bwMode="auto">
          <a:xfrm>
            <a:off x="425450" y="4510088"/>
            <a:ext cx="2495550" cy="555625"/>
          </a:xfrm>
          <a:prstGeom prst="rect">
            <a:avLst/>
          </a:prstGeom>
          <a:solidFill>
            <a:srgbClr val="FFFF00"/>
          </a:solidFill>
          <a:ln w="9525">
            <a:noFill/>
            <a:miter lim="800000"/>
            <a:headEnd/>
            <a:tailEnd/>
          </a:ln>
        </p:spPr>
        <p:txBody>
          <a:bodyPr/>
          <a:lstStyle/>
          <a:p>
            <a:endParaRPr lang="fr-CA"/>
          </a:p>
        </p:txBody>
      </p:sp>
      <p:sp>
        <p:nvSpPr>
          <p:cNvPr id="399371" name="Rectangle 11"/>
          <p:cNvSpPr>
            <a:spLocks noChangeArrowheads="1"/>
          </p:cNvSpPr>
          <p:nvPr/>
        </p:nvSpPr>
        <p:spPr bwMode="auto">
          <a:xfrm>
            <a:off x="425450" y="4510088"/>
            <a:ext cx="2495550" cy="555625"/>
          </a:xfrm>
          <a:prstGeom prst="rect">
            <a:avLst/>
          </a:prstGeom>
          <a:noFill/>
          <a:ln w="7938" cap="rnd">
            <a:solidFill>
              <a:srgbClr val="000000"/>
            </a:solidFill>
            <a:round/>
            <a:headEnd/>
            <a:tailEnd/>
          </a:ln>
        </p:spPr>
        <p:txBody>
          <a:bodyPr/>
          <a:lstStyle/>
          <a:p>
            <a:endParaRPr lang="fr-CA"/>
          </a:p>
        </p:txBody>
      </p:sp>
      <p:sp>
        <p:nvSpPr>
          <p:cNvPr id="399372" name="Rectangle 12"/>
          <p:cNvSpPr>
            <a:spLocks noChangeArrowheads="1"/>
          </p:cNvSpPr>
          <p:nvPr/>
        </p:nvSpPr>
        <p:spPr bwMode="auto">
          <a:xfrm>
            <a:off x="1115616" y="4149080"/>
            <a:ext cx="1011237"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dirty="0">
                <a:solidFill>
                  <a:srgbClr val="008000"/>
                </a:solidFill>
                <a:cs typeface="Arial" charset="0"/>
              </a:rPr>
              <a:t>Systèmes</a:t>
            </a:r>
          </a:p>
        </p:txBody>
      </p:sp>
      <p:sp>
        <p:nvSpPr>
          <p:cNvPr id="399373" name="Rectangle 13"/>
          <p:cNvSpPr>
            <a:spLocks noChangeArrowheads="1"/>
          </p:cNvSpPr>
          <p:nvPr/>
        </p:nvSpPr>
        <p:spPr bwMode="auto">
          <a:xfrm>
            <a:off x="425450" y="5065713"/>
            <a:ext cx="2495550" cy="554037"/>
          </a:xfrm>
          <a:prstGeom prst="rect">
            <a:avLst/>
          </a:prstGeom>
          <a:solidFill>
            <a:srgbClr val="FFFF00"/>
          </a:solidFill>
          <a:ln w="9525">
            <a:noFill/>
            <a:miter lim="800000"/>
            <a:headEnd/>
            <a:tailEnd/>
          </a:ln>
        </p:spPr>
        <p:txBody>
          <a:bodyPr/>
          <a:lstStyle/>
          <a:p>
            <a:endParaRPr lang="fr-CA"/>
          </a:p>
        </p:txBody>
      </p:sp>
      <p:sp>
        <p:nvSpPr>
          <p:cNvPr id="399374" name="Rectangle 14"/>
          <p:cNvSpPr>
            <a:spLocks noChangeArrowheads="1"/>
          </p:cNvSpPr>
          <p:nvPr/>
        </p:nvSpPr>
        <p:spPr bwMode="auto">
          <a:xfrm>
            <a:off x="425450" y="5065713"/>
            <a:ext cx="2495550" cy="554037"/>
          </a:xfrm>
          <a:prstGeom prst="rect">
            <a:avLst/>
          </a:prstGeom>
          <a:noFill/>
          <a:ln w="7938" cap="rnd">
            <a:solidFill>
              <a:srgbClr val="000000"/>
            </a:solidFill>
            <a:round/>
            <a:headEnd/>
            <a:tailEnd/>
          </a:ln>
        </p:spPr>
        <p:txBody>
          <a:bodyPr/>
          <a:lstStyle/>
          <a:p>
            <a:endParaRPr lang="fr-CA"/>
          </a:p>
        </p:txBody>
      </p:sp>
      <p:sp>
        <p:nvSpPr>
          <p:cNvPr id="399375" name="Rectangle 15"/>
          <p:cNvSpPr>
            <a:spLocks noChangeArrowheads="1"/>
          </p:cNvSpPr>
          <p:nvPr/>
        </p:nvSpPr>
        <p:spPr bwMode="auto">
          <a:xfrm>
            <a:off x="1058863" y="5260975"/>
            <a:ext cx="1179512"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a:solidFill>
                  <a:srgbClr val="000000"/>
                </a:solidFill>
                <a:cs typeface="Arial" charset="0"/>
              </a:rPr>
              <a:t>Technologie</a:t>
            </a:r>
            <a:endParaRPr lang="fr-CA" sz="1700">
              <a:cs typeface="Arial" charset="0"/>
            </a:endParaRPr>
          </a:p>
        </p:txBody>
      </p:sp>
      <p:sp>
        <p:nvSpPr>
          <p:cNvPr id="399376" name="Rectangle 16"/>
          <p:cNvSpPr>
            <a:spLocks noChangeArrowheads="1"/>
          </p:cNvSpPr>
          <p:nvPr/>
        </p:nvSpPr>
        <p:spPr bwMode="auto">
          <a:xfrm rot="-5400000">
            <a:off x="-849313" y="4357688"/>
            <a:ext cx="2219325" cy="304800"/>
          </a:xfrm>
          <a:prstGeom prst="rect">
            <a:avLst/>
          </a:prstGeom>
          <a:noFill/>
          <a:ln w="9525">
            <a:noFill/>
            <a:miter lim="800000"/>
            <a:headEnd/>
            <a:tailEnd/>
          </a:ln>
        </p:spPr>
        <p:txBody>
          <a:bodyPr lIns="0" tIns="0" rIns="0" bIns="0">
            <a:spAutoFit/>
          </a:bodyPr>
          <a:lstStyle/>
          <a:p>
            <a:pPr algn="ctr">
              <a:buFont typeface="Wingdings" pitchFamily="2" charset="2"/>
              <a:buNone/>
            </a:pPr>
            <a:r>
              <a:rPr lang="fr-CA" sz="2000">
                <a:solidFill>
                  <a:srgbClr val="000000"/>
                </a:solidFill>
                <a:cs typeface="Arial" charset="0"/>
              </a:rPr>
              <a:t>Perspective TI</a:t>
            </a:r>
            <a:endParaRPr lang="fr-CA" sz="2000">
              <a:cs typeface="Arial" charset="0"/>
            </a:endParaRPr>
          </a:p>
        </p:txBody>
      </p:sp>
      <p:sp>
        <p:nvSpPr>
          <p:cNvPr id="399377" name="Rectangle 17"/>
          <p:cNvSpPr>
            <a:spLocks noChangeArrowheads="1"/>
          </p:cNvSpPr>
          <p:nvPr/>
        </p:nvSpPr>
        <p:spPr bwMode="auto">
          <a:xfrm>
            <a:off x="1738313" y="2276475"/>
            <a:ext cx="2427287"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Perspective d’affaires</a:t>
            </a:r>
            <a:endParaRPr lang="fr-CA" sz="2000">
              <a:cs typeface="Arial" charset="0"/>
            </a:endParaRPr>
          </a:p>
        </p:txBody>
      </p:sp>
      <p:sp>
        <p:nvSpPr>
          <p:cNvPr id="399378" name="Freeform 18"/>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a:p>
        </p:txBody>
      </p:sp>
      <p:sp>
        <p:nvSpPr>
          <p:cNvPr id="399379" name="Freeform 19"/>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a:p>
        </p:txBody>
      </p:sp>
      <p:sp>
        <p:nvSpPr>
          <p:cNvPr id="399380" name="Freeform 20"/>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a:p>
        </p:txBody>
      </p:sp>
      <p:sp>
        <p:nvSpPr>
          <p:cNvPr id="399381" name="Freeform 21"/>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a:p>
        </p:txBody>
      </p:sp>
      <p:sp>
        <p:nvSpPr>
          <p:cNvPr id="399382" name="Freeform 22"/>
          <p:cNvSpPr>
            <a:spLocks/>
          </p:cNvSpPr>
          <p:nvPr/>
        </p:nvSpPr>
        <p:spPr bwMode="auto">
          <a:xfrm>
            <a:off x="2921000" y="3124200"/>
            <a:ext cx="369888" cy="2495550"/>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9383" name="Freeform 23"/>
          <p:cNvSpPr>
            <a:spLocks/>
          </p:cNvSpPr>
          <p:nvPr/>
        </p:nvSpPr>
        <p:spPr bwMode="auto">
          <a:xfrm>
            <a:off x="2921000" y="3124200"/>
            <a:ext cx="369888" cy="2505075"/>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a:p>
        </p:txBody>
      </p:sp>
      <p:sp>
        <p:nvSpPr>
          <p:cNvPr id="399384" name="Freeform 24"/>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9385" name="Freeform 25"/>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a:p>
        </p:txBody>
      </p:sp>
      <p:sp>
        <p:nvSpPr>
          <p:cNvPr id="399386" name="Freeform 26"/>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399387" name="Freeform 27"/>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a:p>
        </p:txBody>
      </p:sp>
      <p:sp>
        <p:nvSpPr>
          <p:cNvPr id="399388" name="Freeform 28"/>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a:p>
        </p:txBody>
      </p:sp>
      <p:sp>
        <p:nvSpPr>
          <p:cNvPr id="399389" name="Freeform 29"/>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a:p>
        </p:txBody>
      </p:sp>
      <p:sp>
        <p:nvSpPr>
          <p:cNvPr id="399390" name="Rectangle 30"/>
          <p:cNvSpPr>
            <a:spLocks noChangeArrowheads="1"/>
          </p:cNvSpPr>
          <p:nvPr/>
        </p:nvSpPr>
        <p:spPr bwMode="auto">
          <a:xfrm rot="-2523214">
            <a:off x="3128963" y="5173663"/>
            <a:ext cx="792162"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Niveau</a:t>
            </a:r>
            <a:endParaRPr lang="fr-CA" sz="2000">
              <a:cs typeface="Arial" charset="0"/>
            </a:endParaRPr>
          </a:p>
        </p:txBody>
      </p:sp>
      <p:sp>
        <p:nvSpPr>
          <p:cNvPr id="399391" name="Rectangle 31"/>
          <p:cNvSpPr>
            <a:spLocks noChangeArrowheads="1"/>
          </p:cNvSpPr>
          <p:nvPr/>
        </p:nvSpPr>
        <p:spPr bwMode="auto">
          <a:xfrm rot="16200000">
            <a:off x="1974056" y="4231482"/>
            <a:ext cx="2206625"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Exécutif/Conceptuel</a:t>
            </a:r>
          </a:p>
        </p:txBody>
      </p:sp>
      <p:sp>
        <p:nvSpPr>
          <p:cNvPr id="399392" name="Rectangle 32"/>
          <p:cNvSpPr>
            <a:spLocks noChangeArrowheads="1"/>
          </p:cNvSpPr>
          <p:nvPr/>
        </p:nvSpPr>
        <p:spPr bwMode="auto">
          <a:xfrm rot="16200000">
            <a:off x="2366169" y="3953669"/>
            <a:ext cx="2152650" cy="258762"/>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Logique</a:t>
            </a:r>
          </a:p>
        </p:txBody>
      </p:sp>
      <p:sp>
        <p:nvSpPr>
          <p:cNvPr id="399393" name="Rectangle 33"/>
          <p:cNvSpPr>
            <a:spLocks noChangeArrowheads="1"/>
          </p:cNvSpPr>
          <p:nvPr/>
        </p:nvSpPr>
        <p:spPr bwMode="auto">
          <a:xfrm rot="16200000">
            <a:off x="2761457" y="3661568"/>
            <a:ext cx="2133600"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Physique</a:t>
            </a:r>
          </a:p>
        </p:txBody>
      </p:sp>
      <p:sp>
        <p:nvSpPr>
          <p:cNvPr id="399394" name="Rectangle 34"/>
          <p:cNvSpPr>
            <a:spLocks noChangeArrowheads="1"/>
          </p:cNvSpPr>
          <p:nvPr/>
        </p:nvSpPr>
        <p:spPr bwMode="auto">
          <a:xfrm rot="-1799689">
            <a:off x="1046163" y="2790825"/>
            <a:ext cx="1022350"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1</a:t>
            </a:r>
          </a:p>
        </p:txBody>
      </p:sp>
      <p:sp>
        <p:nvSpPr>
          <p:cNvPr id="399395" name="Rectangle 35"/>
          <p:cNvSpPr>
            <a:spLocks noChangeArrowheads="1"/>
          </p:cNvSpPr>
          <p:nvPr/>
        </p:nvSpPr>
        <p:spPr bwMode="auto">
          <a:xfrm rot="-2132461">
            <a:off x="1866900" y="2827338"/>
            <a:ext cx="1022350"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2</a:t>
            </a:r>
          </a:p>
        </p:txBody>
      </p:sp>
      <p:sp>
        <p:nvSpPr>
          <p:cNvPr id="399396" name="Rectangle 36"/>
          <p:cNvSpPr>
            <a:spLocks noChangeArrowheads="1"/>
          </p:cNvSpPr>
          <p:nvPr/>
        </p:nvSpPr>
        <p:spPr bwMode="auto">
          <a:xfrm rot="-2245716">
            <a:off x="2420938" y="2892425"/>
            <a:ext cx="1222375" cy="258763"/>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700" b="1">
                <a:solidFill>
                  <a:srgbClr val="008000"/>
                </a:solidFill>
                <a:cs typeface="Arial" charset="0"/>
              </a:rPr>
              <a:t>Division 3</a:t>
            </a:r>
          </a:p>
        </p:txBody>
      </p:sp>
      <p:sp>
        <p:nvSpPr>
          <p:cNvPr id="399397" name="Rectangle 37"/>
          <p:cNvSpPr>
            <a:spLocks noChangeArrowheads="1"/>
          </p:cNvSpPr>
          <p:nvPr/>
        </p:nvSpPr>
        <p:spPr bwMode="auto">
          <a:xfrm>
            <a:off x="4859338" y="1595438"/>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Grands processus </a:t>
            </a:r>
          </a:p>
        </p:txBody>
      </p:sp>
      <p:sp>
        <p:nvSpPr>
          <p:cNvPr id="399398" name="Rectangle 38"/>
          <p:cNvSpPr>
            <a:spLocks noChangeArrowheads="1"/>
          </p:cNvSpPr>
          <p:nvPr/>
        </p:nvSpPr>
        <p:spPr bwMode="auto">
          <a:xfrm>
            <a:off x="4859338" y="2170113"/>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Sous-processus</a:t>
            </a:r>
          </a:p>
        </p:txBody>
      </p:sp>
      <p:sp>
        <p:nvSpPr>
          <p:cNvPr id="399399" name="Rectangle 39"/>
          <p:cNvSpPr>
            <a:spLocks noChangeArrowheads="1"/>
          </p:cNvSpPr>
          <p:nvPr/>
        </p:nvSpPr>
        <p:spPr bwMode="auto">
          <a:xfrm>
            <a:off x="4859338" y="2746375"/>
            <a:ext cx="1973262" cy="538163"/>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Activités</a:t>
            </a:r>
          </a:p>
        </p:txBody>
      </p:sp>
      <p:sp>
        <p:nvSpPr>
          <p:cNvPr id="399400" name="Rectangle 40"/>
          <p:cNvSpPr>
            <a:spLocks noChangeArrowheads="1"/>
          </p:cNvSpPr>
          <p:nvPr/>
        </p:nvSpPr>
        <p:spPr bwMode="auto">
          <a:xfrm>
            <a:off x="4859338" y="3322638"/>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Événements</a:t>
            </a:r>
          </a:p>
        </p:txBody>
      </p:sp>
      <p:sp>
        <p:nvSpPr>
          <p:cNvPr id="399401" name="Rectangle 41"/>
          <p:cNvSpPr>
            <a:spLocks noChangeArrowheads="1"/>
          </p:cNvSpPr>
          <p:nvPr/>
        </p:nvSpPr>
        <p:spPr bwMode="auto">
          <a:xfrm>
            <a:off x="4859338" y="3898900"/>
            <a:ext cx="1973262" cy="538163"/>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Rôles</a:t>
            </a:r>
          </a:p>
        </p:txBody>
      </p:sp>
      <p:sp>
        <p:nvSpPr>
          <p:cNvPr id="399402" name="Rectangle 42"/>
          <p:cNvSpPr>
            <a:spLocks noChangeArrowheads="1"/>
          </p:cNvSpPr>
          <p:nvPr/>
        </p:nvSpPr>
        <p:spPr bwMode="auto">
          <a:xfrm>
            <a:off x="4859338" y="4475163"/>
            <a:ext cx="1973262" cy="538162"/>
          </a:xfrm>
          <a:prstGeom prst="rect">
            <a:avLst/>
          </a:prstGeom>
          <a:solidFill>
            <a:srgbClr val="99CC00"/>
          </a:solidFill>
          <a:ln w="9525" algn="ctr">
            <a:noFill/>
            <a:miter lim="800000"/>
            <a:headEnd/>
            <a:tailEnd/>
          </a:ln>
          <a:effectLst>
            <a:prstShdw prst="shdw17" dist="17961" dir="2700000">
              <a:srgbClr val="99CC00">
                <a:gamma/>
                <a:shade val="60000"/>
                <a:invGamma/>
              </a:srgbClr>
            </a:prstShdw>
          </a:effectLst>
        </p:spPr>
        <p:txBody>
          <a:bodyPr anchor="ctr"/>
          <a:lstStyle/>
          <a:p>
            <a:pPr algn="ctr"/>
            <a:r>
              <a:rPr lang="fr-CA" sz="2000" b="1">
                <a:solidFill>
                  <a:schemeClr val="bg1"/>
                </a:solidFill>
                <a:cs typeface="Arial" charset="0"/>
              </a:rPr>
              <a:t>Règles d’affaires</a:t>
            </a:r>
          </a:p>
        </p:txBody>
      </p:sp>
      <p:sp>
        <p:nvSpPr>
          <p:cNvPr id="399403" name="Rectangle 43"/>
          <p:cNvSpPr>
            <a:spLocks noChangeArrowheads="1"/>
          </p:cNvSpPr>
          <p:nvPr/>
        </p:nvSpPr>
        <p:spPr bwMode="auto">
          <a:xfrm>
            <a:off x="4859338" y="1595438"/>
            <a:ext cx="1973262"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dirty="0">
                <a:cs typeface="Arial" charset="0"/>
              </a:rPr>
              <a:t>Cas d’utilisation </a:t>
            </a:r>
          </a:p>
        </p:txBody>
      </p:sp>
      <p:sp>
        <p:nvSpPr>
          <p:cNvPr id="399404" name="Rectangle 44"/>
          <p:cNvSpPr>
            <a:spLocks noChangeArrowheads="1"/>
          </p:cNvSpPr>
          <p:nvPr/>
        </p:nvSpPr>
        <p:spPr bwMode="auto">
          <a:xfrm>
            <a:off x="4859338" y="2170113"/>
            <a:ext cx="1973262"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Modèle de composants</a:t>
            </a:r>
          </a:p>
        </p:txBody>
      </p:sp>
      <p:sp>
        <p:nvSpPr>
          <p:cNvPr id="399405" name="Rectangle 45"/>
          <p:cNvSpPr>
            <a:spLocks noChangeArrowheads="1"/>
          </p:cNvSpPr>
          <p:nvPr/>
        </p:nvSpPr>
        <p:spPr bwMode="auto">
          <a:xfrm>
            <a:off x="4859338" y="2746375"/>
            <a:ext cx="1973262" cy="538163"/>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Principes</a:t>
            </a:r>
          </a:p>
        </p:txBody>
      </p:sp>
      <p:sp>
        <p:nvSpPr>
          <p:cNvPr id="399406" name="Rectangle 46"/>
          <p:cNvSpPr>
            <a:spLocks noChangeArrowheads="1"/>
          </p:cNvSpPr>
          <p:nvPr/>
        </p:nvSpPr>
        <p:spPr bwMode="auto">
          <a:xfrm>
            <a:off x="4859338" y="3322638"/>
            <a:ext cx="1973262"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Portefeuille</a:t>
            </a:r>
          </a:p>
        </p:txBody>
      </p:sp>
      <p:sp>
        <p:nvSpPr>
          <p:cNvPr id="399407" name="Rectangle 47"/>
          <p:cNvSpPr>
            <a:spLocks noChangeArrowheads="1"/>
          </p:cNvSpPr>
          <p:nvPr/>
        </p:nvSpPr>
        <p:spPr bwMode="auto">
          <a:xfrm>
            <a:off x="4859338" y="3898900"/>
            <a:ext cx="1973262" cy="538163"/>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Règles de design</a:t>
            </a:r>
          </a:p>
        </p:txBody>
      </p:sp>
      <p:sp>
        <p:nvSpPr>
          <p:cNvPr id="399408" name="Rectangle 48"/>
          <p:cNvSpPr>
            <a:spLocks noChangeArrowheads="1"/>
          </p:cNvSpPr>
          <p:nvPr/>
        </p:nvSpPr>
        <p:spPr bwMode="auto">
          <a:xfrm>
            <a:off x="4859338" y="4475163"/>
            <a:ext cx="1973262"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Règles d’intégration</a:t>
            </a:r>
          </a:p>
        </p:txBody>
      </p:sp>
      <p:sp>
        <p:nvSpPr>
          <p:cNvPr id="399409" name="Rectangle 49"/>
          <p:cNvSpPr>
            <a:spLocks noChangeArrowheads="1"/>
          </p:cNvSpPr>
          <p:nvPr/>
        </p:nvSpPr>
        <p:spPr bwMode="auto">
          <a:xfrm>
            <a:off x="4859338" y="5051425"/>
            <a:ext cx="1973262" cy="538163"/>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dirty="0" smtClean="0">
                <a:cs typeface="Arial" charset="0"/>
              </a:rPr>
              <a:t>Bilan de santé des  </a:t>
            </a:r>
            <a:r>
              <a:rPr lang="fr-CA" sz="1600" b="1" dirty="0">
                <a:cs typeface="Arial" charset="0"/>
              </a:rPr>
              <a:t>applications</a:t>
            </a:r>
          </a:p>
        </p:txBody>
      </p:sp>
      <p:sp>
        <p:nvSpPr>
          <p:cNvPr id="399411" name="Rectangle 51"/>
          <p:cNvSpPr>
            <a:spLocks noChangeArrowheads="1"/>
          </p:cNvSpPr>
          <p:nvPr/>
        </p:nvSpPr>
        <p:spPr bwMode="auto">
          <a:xfrm>
            <a:off x="6877050" y="1595438"/>
            <a:ext cx="1973263"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Groupes d’utilisateurs</a:t>
            </a:r>
          </a:p>
        </p:txBody>
      </p:sp>
      <p:sp>
        <p:nvSpPr>
          <p:cNvPr id="399413" name="Rectangle 53"/>
          <p:cNvSpPr>
            <a:spLocks noChangeArrowheads="1"/>
          </p:cNvSpPr>
          <p:nvPr/>
        </p:nvSpPr>
        <p:spPr bwMode="auto">
          <a:xfrm>
            <a:off x="6877050" y="2170113"/>
            <a:ext cx="1973263"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Exigences non-fonctionnelles</a:t>
            </a:r>
          </a:p>
        </p:txBody>
      </p:sp>
      <p:sp>
        <p:nvSpPr>
          <p:cNvPr id="399414" name="Rectangle 54"/>
          <p:cNvSpPr>
            <a:spLocks noChangeArrowheads="1"/>
          </p:cNvSpPr>
          <p:nvPr/>
        </p:nvSpPr>
        <p:spPr bwMode="auto">
          <a:xfrm>
            <a:off x="6877050" y="2746375"/>
            <a:ext cx="1973263" cy="538163"/>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Standards d’industrie</a:t>
            </a:r>
          </a:p>
        </p:txBody>
      </p:sp>
      <p:sp>
        <p:nvSpPr>
          <p:cNvPr id="399415" name="Rectangle 55"/>
          <p:cNvSpPr>
            <a:spLocks noChangeArrowheads="1"/>
          </p:cNvSpPr>
          <p:nvPr/>
        </p:nvSpPr>
        <p:spPr bwMode="auto">
          <a:xfrm>
            <a:off x="6877050" y="3322638"/>
            <a:ext cx="1973263"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Sécurité</a:t>
            </a:r>
          </a:p>
        </p:txBody>
      </p:sp>
      <p:sp>
        <p:nvSpPr>
          <p:cNvPr id="399416" name="Rectangle 56"/>
          <p:cNvSpPr>
            <a:spLocks noChangeArrowheads="1"/>
          </p:cNvSpPr>
          <p:nvPr/>
        </p:nvSpPr>
        <p:spPr bwMode="auto">
          <a:xfrm>
            <a:off x="6877050" y="3898900"/>
            <a:ext cx="1973263" cy="538163"/>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Architecture logique</a:t>
            </a:r>
          </a:p>
        </p:txBody>
      </p:sp>
      <p:sp>
        <p:nvSpPr>
          <p:cNvPr id="399417" name="Rectangle 57"/>
          <p:cNvSpPr>
            <a:spLocks noChangeArrowheads="1"/>
          </p:cNvSpPr>
          <p:nvPr/>
        </p:nvSpPr>
        <p:spPr bwMode="auto">
          <a:xfrm>
            <a:off x="6877050" y="4475163"/>
            <a:ext cx="1973263" cy="538162"/>
          </a:xfrm>
          <a:prstGeom prst="rect">
            <a:avLst/>
          </a:prstGeom>
          <a:solidFill>
            <a:srgbClr val="FF9900"/>
          </a:solidFill>
          <a:ln w="9525" algn="ctr">
            <a:noFill/>
            <a:miter lim="800000"/>
            <a:headEnd/>
            <a:tailEnd/>
          </a:ln>
          <a:effectLst>
            <a:prstShdw prst="shdw17" dist="17961" dir="2700000">
              <a:srgbClr val="FF9900">
                <a:gamma/>
                <a:shade val="60000"/>
                <a:invGamma/>
              </a:srgbClr>
            </a:prstShdw>
          </a:effectLst>
        </p:spPr>
        <p:txBody>
          <a:bodyPr anchor="ctr"/>
          <a:lstStyle/>
          <a:p>
            <a:pPr algn="ctr"/>
            <a:r>
              <a:rPr lang="fr-CA" sz="1600" b="1">
                <a:cs typeface="Arial" charset="0"/>
              </a:rPr>
              <a:t>Vigie</a:t>
            </a:r>
          </a:p>
        </p:txBody>
      </p:sp>
      <p:sp>
        <p:nvSpPr>
          <p:cNvPr id="399369" name="Rectangle 9"/>
          <p:cNvSpPr>
            <a:spLocks noChangeArrowheads="1"/>
          </p:cNvSpPr>
          <p:nvPr/>
        </p:nvSpPr>
        <p:spPr bwMode="auto">
          <a:xfrm>
            <a:off x="1187624" y="4653136"/>
            <a:ext cx="866775"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dirty="0">
                <a:solidFill>
                  <a:srgbClr val="000000"/>
                </a:solidFill>
                <a:cs typeface="Arial" charset="0"/>
              </a:rPr>
              <a:t>Données</a:t>
            </a:r>
            <a:endParaRPr lang="fr-CA" sz="1700" dirty="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Espace réservé du numéro de diapositive 3"/>
          <p:cNvSpPr>
            <a:spLocks noGrp="1"/>
          </p:cNvSpPr>
          <p:nvPr>
            <p:ph type="sldNum" sz="quarter" idx="10"/>
          </p:nvPr>
        </p:nvSpPr>
        <p:spPr/>
        <p:txBody>
          <a:bodyPr/>
          <a:lstStyle/>
          <a:p>
            <a:fld id="{F55F6CEE-754E-45DB-BA2D-CC2B7C4E851C}" type="slidenum">
              <a:rPr lang="fr-FR"/>
              <a:pPr/>
              <a:t>28</a:t>
            </a:fld>
            <a:endParaRPr lang="fr-FR"/>
          </a:p>
        </p:txBody>
      </p:sp>
      <p:sp>
        <p:nvSpPr>
          <p:cNvPr id="398338" name="Rectangle 2"/>
          <p:cNvSpPr>
            <a:spLocks noGrp="1" noChangeArrowheads="1"/>
          </p:cNvSpPr>
          <p:nvPr>
            <p:ph type="title"/>
          </p:nvPr>
        </p:nvSpPr>
        <p:spPr>
          <a:xfrm>
            <a:off x="323850" y="41275"/>
            <a:ext cx="8229600" cy="1371600"/>
          </a:xfrm>
        </p:spPr>
        <p:txBody>
          <a:bodyPr/>
          <a:lstStyle/>
          <a:p>
            <a:pPr algn="ctr"/>
            <a:r>
              <a:rPr lang="fr-CA"/>
              <a:t>Quelques éléments de l’architecture des données - Sous la responsabilités des gens d’affaires et TI.</a:t>
            </a:r>
            <a:endParaRPr lang="fr-FR"/>
          </a:p>
        </p:txBody>
      </p:sp>
      <p:pic>
        <p:nvPicPr>
          <p:cNvPr id="398339" name="Picture 3" descr="eye">
            <a:hlinkClick r:id="rId3"/>
          </p:cNvPr>
          <p:cNvPicPr>
            <a:picLocks noChangeAspect="1" noChangeArrowheads="1"/>
          </p:cNvPicPr>
          <p:nvPr/>
        </p:nvPicPr>
        <p:blipFill>
          <a:blip r:embed="rId4" cstate="print"/>
          <a:srcRect/>
          <a:stretch>
            <a:fillRect/>
          </a:stretch>
        </p:blipFill>
        <p:spPr bwMode="auto">
          <a:xfrm>
            <a:off x="10459690" y="4045347"/>
            <a:ext cx="927100" cy="595312"/>
          </a:xfrm>
          <a:prstGeom prst="rect">
            <a:avLst/>
          </a:prstGeom>
          <a:noFill/>
          <a:ln w="9525">
            <a:noFill/>
            <a:miter lim="800000"/>
            <a:headEnd/>
            <a:tailEnd/>
          </a:ln>
        </p:spPr>
      </p:pic>
      <p:sp>
        <p:nvSpPr>
          <p:cNvPr id="398340" name="Rectangle 4"/>
          <p:cNvSpPr>
            <a:spLocks noChangeArrowheads="1"/>
          </p:cNvSpPr>
          <p:nvPr/>
        </p:nvSpPr>
        <p:spPr bwMode="auto">
          <a:xfrm>
            <a:off x="9677052" y="3084909"/>
            <a:ext cx="2495550" cy="555625"/>
          </a:xfrm>
          <a:prstGeom prst="rect">
            <a:avLst/>
          </a:prstGeom>
          <a:solidFill>
            <a:srgbClr val="FFFF00"/>
          </a:solidFill>
          <a:ln w="9525">
            <a:noFill/>
            <a:miter lim="800000"/>
            <a:headEnd/>
            <a:tailEnd/>
          </a:ln>
        </p:spPr>
        <p:txBody>
          <a:bodyPr/>
          <a:lstStyle/>
          <a:p>
            <a:endParaRPr lang="fr-CA" sz="1200"/>
          </a:p>
        </p:txBody>
      </p:sp>
      <p:sp>
        <p:nvSpPr>
          <p:cNvPr id="398341" name="Rectangle 5"/>
          <p:cNvSpPr>
            <a:spLocks noChangeArrowheads="1"/>
          </p:cNvSpPr>
          <p:nvPr/>
        </p:nvSpPr>
        <p:spPr bwMode="auto">
          <a:xfrm>
            <a:off x="9677052" y="3084909"/>
            <a:ext cx="2495550" cy="555625"/>
          </a:xfrm>
          <a:prstGeom prst="rect">
            <a:avLst/>
          </a:prstGeom>
          <a:noFill/>
          <a:ln w="7938" cap="rnd">
            <a:solidFill>
              <a:srgbClr val="000000"/>
            </a:solidFill>
            <a:round/>
            <a:headEnd/>
            <a:tailEnd/>
          </a:ln>
        </p:spPr>
        <p:txBody>
          <a:bodyPr/>
          <a:lstStyle/>
          <a:p>
            <a:endParaRPr lang="fr-CA" sz="1200"/>
          </a:p>
        </p:txBody>
      </p:sp>
      <p:sp>
        <p:nvSpPr>
          <p:cNvPr id="398342" name="Rectangle 6"/>
          <p:cNvSpPr>
            <a:spLocks noChangeArrowheads="1"/>
          </p:cNvSpPr>
          <p:nvPr/>
        </p:nvSpPr>
        <p:spPr bwMode="auto">
          <a:xfrm>
            <a:off x="9635428" y="3103959"/>
            <a:ext cx="2534348" cy="553998"/>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dirty="0">
                <a:solidFill>
                  <a:srgbClr val="000000"/>
                </a:solidFill>
                <a:cs typeface="Arial" charset="0"/>
              </a:rPr>
              <a:t>Affaires</a:t>
            </a:r>
          </a:p>
          <a:p>
            <a:pPr algn="ctr">
              <a:buFont typeface="Wingdings" pitchFamily="2" charset="2"/>
              <a:buNone/>
            </a:pPr>
            <a:r>
              <a:rPr lang="fr-CA" sz="1200" b="1" dirty="0" smtClean="0">
                <a:cs typeface="Arial" charset="0"/>
              </a:rPr>
              <a:t>Capacités, </a:t>
            </a:r>
            <a:r>
              <a:rPr lang="fr-CA" sz="1200" b="1" dirty="0">
                <a:cs typeface="Arial" charset="0"/>
              </a:rPr>
              <a:t>Services, </a:t>
            </a:r>
            <a:br>
              <a:rPr lang="fr-CA" sz="1200" b="1" dirty="0">
                <a:cs typeface="Arial" charset="0"/>
              </a:rPr>
            </a:br>
            <a:r>
              <a:rPr lang="fr-CA" sz="1200" b="1" dirty="0">
                <a:cs typeface="Arial" charset="0"/>
              </a:rPr>
              <a:t>Information, Personnes, Locations</a:t>
            </a:r>
          </a:p>
        </p:txBody>
      </p:sp>
      <p:sp>
        <p:nvSpPr>
          <p:cNvPr id="398343" name="Rectangle 7"/>
          <p:cNvSpPr>
            <a:spLocks noChangeArrowheads="1"/>
          </p:cNvSpPr>
          <p:nvPr/>
        </p:nvSpPr>
        <p:spPr bwMode="auto">
          <a:xfrm>
            <a:off x="9677052" y="3640534"/>
            <a:ext cx="2495550" cy="554038"/>
          </a:xfrm>
          <a:prstGeom prst="rect">
            <a:avLst/>
          </a:prstGeom>
          <a:solidFill>
            <a:srgbClr val="FFFF00"/>
          </a:solidFill>
          <a:ln w="9525">
            <a:noFill/>
            <a:miter lim="800000"/>
            <a:headEnd/>
            <a:tailEnd/>
          </a:ln>
        </p:spPr>
        <p:txBody>
          <a:bodyPr/>
          <a:lstStyle/>
          <a:p>
            <a:endParaRPr lang="fr-CA" sz="1200"/>
          </a:p>
        </p:txBody>
      </p:sp>
      <p:sp>
        <p:nvSpPr>
          <p:cNvPr id="398344" name="Rectangle 8"/>
          <p:cNvSpPr>
            <a:spLocks noChangeArrowheads="1"/>
          </p:cNvSpPr>
          <p:nvPr/>
        </p:nvSpPr>
        <p:spPr bwMode="auto">
          <a:xfrm>
            <a:off x="9677052" y="3640534"/>
            <a:ext cx="2495550" cy="554038"/>
          </a:xfrm>
          <a:prstGeom prst="rect">
            <a:avLst/>
          </a:prstGeom>
          <a:noFill/>
          <a:ln w="7938" cap="rnd">
            <a:solidFill>
              <a:srgbClr val="000000"/>
            </a:solidFill>
            <a:round/>
            <a:headEnd/>
            <a:tailEnd/>
          </a:ln>
        </p:spPr>
        <p:txBody>
          <a:bodyPr/>
          <a:lstStyle/>
          <a:p>
            <a:endParaRPr lang="fr-CA" sz="1200"/>
          </a:p>
        </p:txBody>
      </p:sp>
      <p:sp>
        <p:nvSpPr>
          <p:cNvPr id="398346" name="Rectangle 10"/>
          <p:cNvSpPr>
            <a:spLocks noChangeArrowheads="1"/>
          </p:cNvSpPr>
          <p:nvPr/>
        </p:nvSpPr>
        <p:spPr bwMode="auto">
          <a:xfrm>
            <a:off x="9677052" y="4194572"/>
            <a:ext cx="2495550" cy="555625"/>
          </a:xfrm>
          <a:prstGeom prst="rect">
            <a:avLst/>
          </a:prstGeom>
          <a:solidFill>
            <a:srgbClr val="FFFF00"/>
          </a:solidFill>
          <a:ln w="9525">
            <a:noFill/>
            <a:miter lim="800000"/>
            <a:headEnd/>
            <a:tailEnd/>
          </a:ln>
        </p:spPr>
        <p:txBody>
          <a:bodyPr/>
          <a:lstStyle/>
          <a:p>
            <a:endParaRPr lang="fr-CA" sz="1200"/>
          </a:p>
        </p:txBody>
      </p:sp>
      <p:sp>
        <p:nvSpPr>
          <p:cNvPr id="398347" name="Rectangle 11"/>
          <p:cNvSpPr>
            <a:spLocks noChangeArrowheads="1"/>
          </p:cNvSpPr>
          <p:nvPr/>
        </p:nvSpPr>
        <p:spPr bwMode="auto">
          <a:xfrm>
            <a:off x="9677052" y="4194572"/>
            <a:ext cx="2495550" cy="555625"/>
          </a:xfrm>
          <a:prstGeom prst="rect">
            <a:avLst/>
          </a:prstGeom>
          <a:noFill/>
          <a:ln w="7938" cap="rnd">
            <a:solidFill>
              <a:srgbClr val="000000"/>
            </a:solidFill>
            <a:round/>
            <a:headEnd/>
            <a:tailEnd/>
          </a:ln>
        </p:spPr>
        <p:txBody>
          <a:bodyPr/>
          <a:lstStyle/>
          <a:p>
            <a:endParaRPr lang="fr-CA" sz="1200"/>
          </a:p>
        </p:txBody>
      </p:sp>
      <p:sp>
        <p:nvSpPr>
          <p:cNvPr id="398348" name="Rectangle 12"/>
          <p:cNvSpPr>
            <a:spLocks noChangeArrowheads="1"/>
          </p:cNvSpPr>
          <p:nvPr/>
        </p:nvSpPr>
        <p:spPr bwMode="auto">
          <a:xfrm>
            <a:off x="10576456" y="3833564"/>
            <a:ext cx="674865"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dirty="0">
                <a:solidFill>
                  <a:srgbClr val="000000"/>
                </a:solidFill>
                <a:cs typeface="Arial" charset="0"/>
              </a:rPr>
              <a:t>Systèmes</a:t>
            </a:r>
          </a:p>
        </p:txBody>
      </p:sp>
      <p:sp>
        <p:nvSpPr>
          <p:cNvPr id="398349" name="Rectangle 13"/>
          <p:cNvSpPr>
            <a:spLocks noChangeArrowheads="1"/>
          </p:cNvSpPr>
          <p:nvPr/>
        </p:nvSpPr>
        <p:spPr bwMode="auto">
          <a:xfrm>
            <a:off x="9677052" y="4750197"/>
            <a:ext cx="2495550" cy="554037"/>
          </a:xfrm>
          <a:prstGeom prst="rect">
            <a:avLst/>
          </a:prstGeom>
          <a:solidFill>
            <a:srgbClr val="FFFF00"/>
          </a:solidFill>
          <a:ln w="9525">
            <a:noFill/>
            <a:miter lim="800000"/>
            <a:headEnd/>
            <a:tailEnd/>
          </a:ln>
        </p:spPr>
        <p:txBody>
          <a:bodyPr/>
          <a:lstStyle/>
          <a:p>
            <a:endParaRPr lang="fr-CA" sz="1200"/>
          </a:p>
        </p:txBody>
      </p:sp>
      <p:sp>
        <p:nvSpPr>
          <p:cNvPr id="398350" name="Rectangle 14"/>
          <p:cNvSpPr>
            <a:spLocks noChangeArrowheads="1"/>
          </p:cNvSpPr>
          <p:nvPr/>
        </p:nvSpPr>
        <p:spPr bwMode="auto">
          <a:xfrm>
            <a:off x="9677052" y="4750197"/>
            <a:ext cx="2495550" cy="554037"/>
          </a:xfrm>
          <a:prstGeom prst="rect">
            <a:avLst/>
          </a:prstGeom>
          <a:noFill/>
          <a:ln w="7938" cap="rnd">
            <a:solidFill>
              <a:srgbClr val="000000"/>
            </a:solidFill>
            <a:round/>
            <a:headEnd/>
            <a:tailEnd/>
          </a:ln>
        </p:spPr>
        <p:txBody>
          <a:bodyPr/>
          <a:lstStyle/>
          <a:p>
            <a:endParaRPr lang="fr-CA" sz="1200"/>
          </a:p>
        </p:txBody>
      </p:sp>
      <p:sp>
        <p:nvSpPr>
          <p:cNvPr id="398351" name="Rectangle 15"/>
          <p:cNvSpPr>
            <a:spLocks noChangeArrowheads="1"/>
          </p:cNvSpPr>
          <p:nvPr/>
        </p:nvSpPr>
        <p:spPr bwMode="auto">
          <a:xfrm>
            <a:off x="10491968" y="4945459"/>
            <a:ext cx="816506"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a:solidFill>
                  <a:srgbClr val="000000"/>
                </a:solidFill>
                <a:cs typeface="Arial" charset="0"/>
              </a:rPr>
              <a:t>Technologie</a:t>
            </a:r>
            <a:endParaRPr lang="fr-CA" sz="1200">
              <a:cs typeface="Arial" charset="0"/>
            </a:endParaRPr>
          </a:p>
        </p:txBody>
      </p:sp>
      <p:sp>
        <p:nvSpPr>
          <p:cNvPr id="398352" name="Rectangle 16"/>
          <p:cNvSpPr>
            <a:spLocks noChangeArrowheads="1"/>
          </p:cNvSpPr>
          <p:nvPr/>
        </p:nvSpPr>
        <p:spPr bwMode="auto">
          <a:xfrm rot="-5400000">
            <a:off x="8402289" y="4102239"/>
            <a:ext cx="2219325" cy="184666"/>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200">
                <a:solidFill>
                  <a:srgbClr val="000000"/>
                </a:solidFill>
                <a:cs typeface="Arial" charset="0"/>
              </a:rPr>
              <a:t>Perspective TI</a:t>
            </a:r>
            <a:endParaRPr lang="fr-CA" sz="1200">
              <a:cs typeface="Arial" charset="0"/>
            </a:endParaRPr>
          </a:p>
        </p:txBody>
      </p:sp>
      <p:sp>
        <p:nvSpPr>
          <p:cNvPr id="398353" name="Rectangle 17"/>
          <p:cNvSpPr>
            <a:spLocks noChangeArrowheads="1"/>
          </p:cNvSpPr>
          <p:nvPr/>
        </p:nvSpPr>
        <p:spPr bwMode="auto">
          <a:xfrm>
            <a:off x="11471563" y="1960959"/>
            <a:ext cx="1463991"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a:solidFill>
                  <a:srgbClr val="000000"/>
                </a:solidFill>
                <a:cs typeface="Arial" charset="0"/>
              </a:rPr>
              <a:t>Perspective d’affaires</a:t>
            </a:r>
            <a:endParaRPr lang="fr-CA" sz="1200">
              <a:cs typeface="Arial" charset="0"/>
            </a:endParaRPr>
          </a:p>
        </p:txBody>
      </p:sp>
      <p:sp>
        <p:nvSpPr>
          <p:cNvPr id="398354" name="Freeform 18"/>
          <p:cNvSpPr>
            <a:spLocks/>
          </p:cNvSpPr>
          <p:nvPr/>
        </p:nvSpPr>
        <p:spPr bwMode="auto">
          <a:xfrm>
            <a:off x="9677052" y="2276872"/>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sz="1200"/>
          </a:p>
        </p:txBody>
      </p:sp>
      <p:sp>
        <p:nvSpPr>
          <p:cNvPr id="398355" name="Freeform 19"/>
          <p:cNvSpPr>
            <a:spLocks/>
          </p:cNvSpPr>
          <p:nvPr/>
        </p:nvSpPr>
        <p:spPr bwMode="auto">
          <a:xfrm>
            <a:off x="9677052" y="2276872"/>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sz="1200"/>
          </a:p>
        </p:txBody>
      </p:sp>
      <p:sp>
        <p:nvSpPr>
          <p:cNvPr id="398356" name="Freeform 20"/>
          <p:cNvSpPr>
            <a:spLocks/>
          </p:cNvSpPr>
          <p:nvPr/>
        </p:nvSpPr>
        <p:spPr bwMode="auto">
          <a:xfrm>
            <a:off x="10508902" y="2276872"/>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sz="1200"/>
          </a:p>
        </p:txBody>
      </p:sp>
      <p:sp>
        <p:nvSpPr>
          <p:cNvPr id="398357" name="Freeform 21"/>
          <p:cNvSpPr>
            <a:spLocks/>
          </p:cNvSpPr>
          <p:nvPr/>
        </p:nvSpPr>
        <p:spPr bwMode="auto">
          <a:xfrm>
            <a:off x="10508902" y="2276872"/>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sz="1200"/>
          </a:p>
        </p:txBody>
      </p:sp>
      <p:sp>
        <p:nvSpPr>
          <p:cNvPr id="398358" name="Freeform 22"/>
          <p:cNvSpPr>
            <a:spLocks/>
          </p:cNvSpPr>
          <p:nvPr/>
        </p:nvSpPr>
        <p:spPr bwMode="auto">
          <a:xfrm>
            <a:off x="12172602" y="2808684"/>
            <a:ext cx="369888" cy="2495550"/>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sz="1200"/>
          </a:p>
        </p:txBody>
      </p:sp>
      <p:sp>
        <p:nvSpPr>
          <p:cNvPr id="398359" name="Freeform 23"/>
          <p:cNvSpPr>
            <a:spLocks/>
          </p:cNvSpPr>
          <p:nvPr/>
        </p:nvSpPr>
        <p:spPr bwMode="auto">
          <a:xfrm>
            <a:off x="12172602" y="2808684"/>
            <a:ext cx="369888" cy="2505075"/>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sz="1200"/>
          </a:p>
        </p:txBody>
      </p:sp>
      <p:sp>
        <p:nvSpPr>
          <p:cNvPr id="398360" name="Freeform 24"/>
          <p:cNvSpPr>
            <a:spLocks/>
          </p:cNvSpPr>
          <p:nvPr/>
        </p:nvSpPr>
        <p:spPr bwMode="auto">
          <a:xfrm>
            <a:off x="12542490" y="2538809"/>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sz="1200"/>
          </a:p>
        </p:txBody>
      </p:sp>
      <p:sp>
        <p:nvSpPr>
          <p:cNvPr id="398361" name="Freeform 25"/>
          <p:cNvSpPr>
            <a:spLocks/>
          </p:cNvSpPr>
          <p:nvPr/>
        </p:nvSpPr>
        <p:spPr bwMode="auto">
          <a:xfrm>
            <a:off x="12542490" y="2538809"/>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sz="1200"/>
          </a:p>
        </p:txBody>
      </p:sp>
      <p:sp>
        <p:nvSpPr>
          <p:cNvPr id="398362" name="Freeform 26"/>
          <p:cNvSpPr>
            <a:spLocks/>
          </p:cNvSpPr>
          <p:nvPr/>
        </p:nvSpPr>
        <p:spPr bwMode="auto">
          <a:xfrm>
            <a:off x="12912377" y="2276872"/>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sz="1200"/>
          </a:p>
        </p:txBody>
      </p:sp>
      <p:sp>
        <p:nvSpPr>
          <p:cNvPr id="398363" name="Freeform 27"/>
          <p:cNvSpPr>
            <a:spLocks/>
          </p:cNvSpPr>
          <p:nvPr/>
        </p:nvSpPr>
        <p:spPr bwMode="auto">
          <a:xfrm>
            <a:off x="12912377" y="2276872"/>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sz="1200"/>
          </a:p>
        </p:txBody>
      </p:sp>
      <p:sp>
        <p:nvSpPr>
          <p:cNvPr id="398364" name="Freeform 28"/>
          <p:cNvSpPr>
            <a:spLocks/>
          </p:cNvSpPr>
          <p:nvPr/>
        </p:nvSpPr>
        <p:spPr bwMode="auto">
          <a:xfrm>
            <a:off x="11340752" y="2276872"/>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sz="1200"/>
          </a:p>
        </p:txBody>
      </p:sp>
      <p:sp>
        <p:nvSpPr>
          <p:cNvPr id="398365" name="Freeform 29"/>
          <p:cNvSpPr>
            <a:spLocks/>
          </p:cNvSpPr>
          <p:nvPr/>
        </p:nvSpPr>
        <p:spPr bwMode="auto">
          <a:xfrm>
            <a:off x="11340752" y="2276872"/>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sz="1200"/>
          </a:p>
        </p:txBody>
      </p:sp>
      <p:sp>
        <p:nvSpPr>
          <p:cNvPr id="398366" name="Rectangle 30"/>
          <p:cNvSpPr>
            <a:spLocks noChangeArrowheads="1"/>
          </p:cNvSpPr>
          <p:nvPr/>
        </p:nvSpPr>
        <p:spPr bwMode="auto">
          <a:xfrm rot="-2523214">
            <a:off x="12538600" y="4918214"/>
            <a:ext cx="476092"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a:solidFill>
                  <a:srgbClr val="000000"/>
                </a:solidFill>
                <a:cs typeface="Arial" charset="0"/>
              </a:rPr>
              <a:t>Niveau</a:t>
            </a:r>
            <a:endParaRPr lang="fr-CA" sz="1200">
              <a:cs typeface="Arial" charset="0"/>
            </a:endParaRPr>
          </a:p>
        </p:txBody>
      </p:sp>
      <p:sp>
        <p:nvSpPr>
          <p:cNvPr id="398367" name="Rectangle 31"/>
          <p:cNvSpPr>
            <a:spLocks noChangeArrowheads="1"/>
          </p:cNvSpPr>
          <p:nvPr/>
        </p:nvSpPr>
        <p:spPr bwMode="auto">
          <a:xfrm rot="16200000">
            <a:off x="11225658" y="3953014"/>
            <a:ext cx="2206625" cy="184666"/>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200" b="1">
                <a:solidFill>
                  <a:srgbClr val="008000"/>
                </a:solidFill>
                <a:cs typeface="Arial" charset="0"/>
              </a:rPr>
              <a:t>Exécutif/Conceptuel</a:t>
            </a:r>
          </a:p>
        </p:txBody>
      </p:sp>
      <p:sp>
        <p:nvSpPr>
          <p:cNvPr id="398368" name="Rectangle 32"/>
          <p:cNvSpPr>
            <a:spLocks noChangeArrowheads="1"/>
          </p:cNvSpPr>
          <p:nvPr/>
        </p:nvSpPr>
        <p:spPr bwMode="auto">
          <a:xfrm rot="16200000">
            <a:off x="11617771" y="3675201"/>
            <a:ext cx="2152650" cy="184666"/>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200" b="1">
                <a:solidFill>
                  <a:srgbClr val="008000"/>
                </a:solidFill>
                <a:cs typeface="Arial" charset="0"/>
              </a:rPr>
              <a:t>Logique</a:t>
            </a:r>
          </a:p>
        </p:txBody>
      </p:sp>
      <p:sp>
        <p:nvSpPr>
          <p:cNvPr id="398369" name="Rectangle 33"/>
          <p:cNvSpPr>
            <a:spLocks noChangeArrowheads="1"/>
          </p:cNvSpPr>
          <p:nvPr/>
        </p:nvSpPr>
        <p:spPr bwMode="auto">
          <a:xfrm rot="16200000">
            <a:off x="12013059" y="3383100"/>
            <a:ext cx="2133600" cy="184666"/>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200" b="1">
                <a:solidFill>
                  <a:srgbClr val="008000"/>
                </a:solidFill>
                <a:cs typeface="Arial" charset="0"/>
              </a:rPr>
              <a:t>Physique</a:t>
            </a:r>
          </a:p>
        </p:txBody>
      </p:sp>
      <p:sp>
        <p:nvSpPr>
          <p:cNvPr id="398370" name="Rectangle 34"/>
          <p:cNvSpPr>
            <a:spLocks noChangeArrowheads="1"/>
          </p:cNvSpPr>
          <p:nvPr/>
        </p:nvSpPr>
        <p:spPr bwMode="auto">
          <a:xfrm rot="-1799689">
            <a:off x="10472045" y="2502832"/>
            <a:ext cx="727763"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b="1">
                <a:solidFill>
                  <a:srgbClr val="008000"/>
                </a:solidFill>
                <a:cs typeface="Arial" charset="0"/>
              </a:rPr>
              <a:t>Division 1</a:t>
            </a:r>
          </a:p>
        </p:txBody>
      </p:sp>
      <p:sp>
        <p:nvSpPr>
          <p:cNvPr id="398371" name="Rectangle 35"/>
          <p:cNvSpPr>
            <a:spLocks noChangeArrowheads="1"/>
          </p:cNvSpPr>
          <p:nvPr/>
        </p:nvSpPr>
        <p:spPr bwMode="auto">
          <a:xfrm rot="-2132461">
            <a:off x="11265795" y="2548870"/>
            <a:ext cx="727763"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b="1">
                <a:solidFill>
                  <a:srgbClr val="008000"/>
                </a:solidFill>
                <a:cs typeface="Arial" charset="0"/>
              </a:rPr>
              <a:t>Division 2</a:t>
            </a:r>
          </a:p>
        </p:txBody>
      </p:sp>
      <p:sp>
        <p:nvSpPr>
          <p:cNvPr id="398372" name="Rectangle 36"/>
          <p:cNvSpPr>
            <a:spLocks noChangeArrowheads="1"/>
          </p:cNvSpPr>
          <p:nvPr/>
        </p:nvSpPr>
        <p:spPr bwMode="auto">
          <a:xfrm rot="-2245716">
            <a:off x="11672540" y="2613957"/>
            <a:ext cx="1222375" cy="184666"/>
          </a:xfrm>
          <a:prstGeom prst="rect">
            <a:avLst/>
          </a:prstGeom>
          <a:noFill/>
          <a:ln w="9525">
            <a:noFill/>
            <a:miter lim="800000"/>
            <a:headEnd/>
            <a:tailEnd/>
          </a:ln>
        </p:spPr>
        <p:txBody>
          <a:bodyPr lIns="0" tIns="0" rIns="0" bIns="0">
            <a:spAutoFit/>
          </a:bodyPr>
          <a:lstStyle/>
          <a:p>
            <a:pPr algn="ctr">
              <a:buFont typeface="Wingdings" pitchFamily="2" charset="2"/>
              <a:buNone/>
            </a:pPr>
            <a:r>
              <a:rPr lang="fr-CA" sz="1200" b="1">
                <a:solidFill>
                  <a:srgbClr val="008000"/>
                </a:solidFill>
                <a:cs typeface="Arial" charset="0"/>
              </a:rPr>
              <a:t>Division 3</a:t>
            </a:r>
          </a:p>
        </p:txBody>
      </p:sp>
      <p:sp>
        <p:nvSpPr>
          <p:cNvPr id="398373" name="Rectangle 37"/>
          <p:cNvSpPr>
            <a:spLocks noChangeArrowheads="1"/>
          </p:cNvSpPr>
          <p:nvPr/>
        </p:nvSpPr>
        <p:spPr bwMode="auto">
          <a:xfrm>
            <a:off x="3102794" y="3322886"/>
            <a:ext cx="1973262"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Modèle d’information</a:t>
            </a:r>
          </a:p>
        </p:txBody>
      </p:sp>
      <p:sp>
        <p:nvSpPr>
          <p:cNvPr id="398374" name="Rectangle 38"/>
          <p:cNvSpPr>
            <a:spLocks noChangeArrowheads="1"/>
          </p:cNvSpPr>
          <p:nvPr/>
        </p:nvSpPr>
        <p:spPr bwMode="auto">
          <a:xfrm>
            <a:off x="7135242" y="3322886"/>
            <a:ext cx="1973262"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Principes</a:t>
            </a:r>
          </a:p>
        </p:txBody>
      </p:sp>
      <p:sp>
        <p:nvSpPr>
          <p:cNvPr id="398376" name="Rectangle 40"/>
          <p:cNvSpPr>
            <a:spLocks noChangeArrowheads="1"/>
          </p:cNvSpPr>
          <p:nvPr/>
        </p:nvSpPr>
        <p:spPr bwMode="auto">
          <a:xfrm>
            <a:off x="5119018" y="3322886"/>
            <a:ext cx="1973263"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Exigences non-fonctionnels</a:t>
            </a:r>
          </a:p>
        </p:txBody>
      </p:sp>
      <p:sp>
        <p:nvSpPr>
          <p:cNvPr id="398377" name="Rectangle 41"/>
          <p:cNvSpPr>
            <a:spLocks noChangeArrowheads="1"/>
          </p:cNvSpPr>
          <p:nvPr/>
        </p:nvSpPr>
        <p:spPr bwMode="auto">
          <a:xfrm>
            <a:off x="3102794" y="4475014"/>
            <a:ext cx="1973262"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Liens données et applications</a:t>
            </a:r>
          </a:p>
        </p:txBody>
      </p:sp>
      <p:sp>
        <p:nvSpPr>
          <p:cNvPr id="398378" name="Rectangle 42"/>
          <p:cNvSpPr>
            <a:spLocks noChangeArrowheads="1"/>
          </p:cNvSpPr>
          <p:nvPr/>
        </p:nvSpPr>
        <p:spPr bwMode="auto">
          <a:xfrm>
            <a:off x="7135242" y="4475014"/>
            <a:ext cx="1973262" cy="538163"/>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Classification des données</a:t>
            </a:r>
          </a:p>
        </p:txBody>
      </p:sp>
      <p:sp>
        <p:nvSpPr>
          <p:cNvPr id="398379" name="Rectangle 43"/>
          <p:cNvSpPr>
            <a:spLocks noChangeArrowheads="1"/>
          </p:cNvSpPr>
          <p:nvPr/>
        </p:nvSpPr>
        <p:spPr bwMode="auto">
          <a:xfrm>
            <a:off x="7135242" y="3898950"/>
            <a:ext cx="1973262" cy="536575"/>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Gouvernance</a:t>
            </a:r>
          </a:p>
        </p:txBody>
      </p:sp>
      <p:sp>
        <p:nvSpPr>
          <p:cNvPr id="398381" name="Rectangle 45"/>
          <p:cNvSpPr>
            <a:spLocks noChangeArrowheads="1"/>
          </p:cNvSpPr>
          <p:nvPr/>
        </p:nvSpPr>
        <p:spPr bwMode="auto">
          <a:xfrm>
            <a:off x="7135242" y="5625356"/>
            <a:ext cx="1973262" cy="50584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Gestion des données maîtres</a:t>
            </a:r>
          </a:p>
        </p:txBody>
      </p:sp>
      <p:sp>
        <p:nvSpPr>
          <p:cNvPr id="398382" name="Rectangle 46"/>
          <p:cNvSpPr>
            <a:spLocks noChangeArrowheads="1"/>
          </p:cNvSpPr>
          <p:nvPr/>
        </p:nvSpPr>
        <p:spPr bwMode="auto">
          <a:xfrm>
            <a:off x="5119018" y="5051078"/>
            <a:ext cx="1973262"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Entrepôts des  données</a:t>
            </a:r>
          </a:p>
        </p:txBody>
      </p:sp>
      <p:sp>
        <p:nvSpPr>
          <p:cNvPr id="398383" name="Rectangle 47"/>
          <p:cNvSpPr>
            <a:spLocks noChangeArrowheads="1"/>
          </p:cNvSpPr>
          <p:nvPr/>
        </p:nvSpPr>
        <p:spPr bwMode="auto">
          <a:xfrm>
            <a:off x="3102794" y="5627142"/>
            <a:ext cx="1973262" cy="538163"/>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Métadonnées</a:t>
            </a:r>
          </a:p>
        </p:txBody>
      </p:sp>
      <p:sp>
        <p:nvSpPr>
          <p:cNvPr id="398384" name="Rectangle 48"/>
          <p:cNvSpPr>
            <a:spLocks noChangeArrowheads="1"/>
          </p:cNvSpPr>
          <p:nvPr/>
        </p:nvSpPr>
        <p:spPr bwMode="auto">
          <a:xfrm>
            <a:off x="3102793" y="3898950"/>
            <a:ext cx="1973263"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Éléments de données</a:t>
            </a:r>
          </a:p>
        </p:txBody>
      </p:sp>
      <p:sp>
        <p:nvSpPr>
          <p:cNvPr id="398385" name="Rectangle 49"/>
          <p:cNvSpPr>
            <a:spLocks noChangeArrowheads="1"/>
          </p:cNvSpPr>
          <p:nvPr/>
        </p:nvSpPr>
        <p:spPr bwMode="auto">
          <a:xfrm>
            <a:off x="5119017" y="3898950"/>
            <a:ext cx="1973263" cy="538163"/>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Données non-structurées</a:t>
            </a:r>
          </a:p>
        </p:txBody>
      </p:sp>
      <p:sp>
        <p:nvSpPr>
          <p:cNvPr id="398386" name="Rectangle 50"/>
          <p:cNvSpPr>
            <a:spLocks noChangeArrowheads="1"/>
          </p:cNvSpPr>
          <p:nvPr/>
        </p:nvSpPr>
        <p:spPr bwMode="auto">
          <a:xfrm>
            <a:off x="5119017" y="4475014"/>
            <a:ext cx="1973263"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Entités / relations</a:t>
            </a:r>
          </a:p>
        </p:txBody>
      </p:sp>
      <p:sp>
        <p:nvSpPr>
          <p:cNvPr id="398387" name="Rectangle 51"/>
          <p:cNvSpPr>
            <a:spLocks noChangeArrowheads="1"/>
          </p:cNvSpPr>
          <p:nvPr/>
        </p:nvSpPr>
        <p:spPr bwMode="auto">
          <a:xfrm>
            <a:off x="3102793" y="5051078"/>
            <a:ext cx="1973263" cy="538163"/>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Intelligence d’affaires</a:t>
            </a:r>
          </a:p>
        </p:txBody>
      </p:sp>
      <p:sp>
        <p:nvSpPr>
          <p:cNvPr id="398388" name="Rectangle 52"/>
          <p:cNvSpPr>
            <a:spLocks noChangeArrowheads="1"/>
          </p:cNvSpPr>
          <p:nvPr/>
        </p:nvSpPr>
        <p:spPr bwMode="auto">
          <a:xfrm>
            <a:off x="7135241" y="5051078"/>
            <a:ext cx="1973263"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Standards d’industrie</a:t>
            </a:r>
          </a:p>
        </p:txBody>
      </p:sp>
      <p:sp>
        <p:nvSpPr>
          <p:cNvPr id="398389" name="Rectangle 53"/>
          <p:cNvSpPr>
            <a:spLocks noChangeArrowheads="1"/>
          </p:cNvSpPr>
          <p:nvPr/>
        </p:nvSpPr>
        <p:spPr bwMode="auto">
          <a:xfrm>
            <a:off x="5119017" y="5627142"/>
            <a:ext cx="1973263" cy="538163"/>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Liens données / technologies</a:t>
            </a:r>
          </a:p>
        </p:txBody>
      </p:sp>
      <p:sp>
        <p:nvSpPr>
          <p:cNvPr id="398390" name="Rectangle 54"/>
          <p:cNvSpPr>
            <a:spLocks noChangeArrowheads="1"/>
          </p:cNvSpPr>
          <p:nvPr/>
        </p:nvSpPr>
        <p:spPr bwMode="auto">
          <a:xfrm>
            <a:off x="3087128" y="6203206"/>
            <a:ext cx="1973263" cy="538162"/>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a:cs typeface="Arial" charset="0"/>
              </a:rPr>
              <a:t>Sécurité</a:t>
            </a:r>
          </a:p>
        </p:txBody>
      </p:sp>
      <p:sp>
        <p:nvSpPr>
          <p:cNvPr id="398345" name="Rectangle 9"/>
          <p:cNvSpPr>
            <a:spLocks noChangeArrowheads="1"/>
          </p:cNvSpPr>
          <p:nvPr/>
        </p:nvSpPr>
        <p:spPr bwMode="auto">
          <a:xfrm>
            <a:off x="10571023" y="4337620"/>
            <a:ext cx="649217" cy="184666"/>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200" b="1" dirty="0">
                <a:solidFill>
                  <a:srgbClr val="008000"/>
                </a:solidFill>
                <a:cs typeface="Arial" charset="0"/>
              </a:rPr>
              <a:t>Données</a:t>
            </a:r>
          </a:p>
        </p:txBody>
      </p:sp>
      <p:pic>
        <p:nvPicPr>
          <p:cNvPr id="18433" name="Picture 1"/>
          <p:cNvPicPr>
            <a:picLocks noChangeAspect="1" noChangeArrowheads="1"/>
          </p:cNvPicPr>
          <p:nvPr/>
        </p:nvPicPr>
        <p:blipFill>
          <a:blip r:embed="rId5" cstate="print"/>
          <a:srcRect/>
          <a:stretch>
            <a:fillRect/>
          </a:stretch>
        </p:blipFill>
        <p:spPr bwMode="auto">
          <a:xfrm>
            <a:off x="0" y="2492896"/>
            <a:ext cx="2893491" cy="2713087"/>
          </a:xfrm>
          <a:prstGeom prst="rect">
            <a:avLst/>
          </a:prstGeom>
          <a:noFill/>
          <a:ln w="9525">
            <a:noFill/>
            <a:miter lim="800000"/>
            <a:headEnd/>
            <a:tailEnd/>
          </a:ln>
          <a:effectLst/>
        </p:spPr>
      </p:pic>
      <p:sp>
        <p:nvSpPr>
          <p:cNvPr id="55" name="Rectangle à coins arrondis 54"/>
          <p:cNvSpPr/>
          <p:nvPr/>
        </p:nvSpPr>
        <p:spPr bwMode="gray">
          <a:xfrm>
            <a:off x="4788024" y="1196752"/>
            <a:ext cx="792088" cy="1512168"/>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vert="vert" lIns="93296" tIns="46648" rIns="93296" bIns="46648" rtlCol="0" anchor="ctr"/>
          <a:lstStyle/>
          <a:p>
            <a:pPr algn="ctr" fontAlgn="b"/>
            <a:r>
              <a:rPr lang="fr-CA" sz="1100" dirty="0" smtClean="0">
                <a:solidFill>
                  <a:schemeClr val="tx1"/>
                </a:solidFill>
              </a:rPr>
              <a:t>Données opérationnelles</a:t>
            </a:r>
          </a:p>
        </p:txBody>
      </p:sp>
      <p:sp>
        <p:nvSpPr>
          <p:cNvPr id="56" name="Rectangle à coins arrondis 55"/>
          <p:cNvSpPr/>
          <p:nvPr/>
        </p:nvSpPr>
        <p:spPr bwMode="gray">
          <a:xfrm>
            <a:off x="5724128" y="1196752"/>
            <a:ext cx="792088" cy="1512168"/>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vert="vert" lIns="93296" tIns="46648" rIns="93296" bIns="46648" rtlCol="0" anchor="ctr"/>
          <a:lstStyle/>
          <a:p>
            <a:pPr algn="ctr" fontAlgn="b"/>
            <a:r>
              <a:rPr lang="fr-CA" sz="1100" dirty="0" smtClean="0">
                <a:solidFill>
                  <a:schemeClr val="tx1"/>
                </a:solidFill>
              </a:rPr>
              <a:t>Données </a:t>
            </a:r>
          </a:p>
          <a:p>
            <a:pPr algn="ctr" fontAlgn="b"/>
            <a:r>
              <a:rPr lang="fr-CA" sz="1100" dirty="0" smtClean="0">
                <a:solidFill>
                  <a:schemeClr val="tx1"/>
                </a:solidFill>
              </a:rPr>
              <a:t>Maîtres</a:t>
            </a:r>
          </a:p>
          <a:p>
            <a:pPr algn="ctr" fontAlgn="b"/>
            <a:r>
              <a:rPr lang="fr-CA" sz="1100" dirty="0" smtClean="0">
                <a:solidFill>
                  <a:schemeClr val="tx1"/>
                </a:solidFill>
              </a:rPr>
              <a:t>(MDM)</a:t>
            </a:r>
          </a:p>
        </p:txBody>
      </p:sp>
      <p:sp>
        <p:nvSpPr>
          <p:cNvPr id="57" name="Rectangle à coins arrondis 56"/>
          <p:cNvSpPr/>
          <p:nvPr/>
        </p:nvSpPr>
        <p:spPr bwMode="gray">
          <a:xfrm>
            <a:off x="6660232" y="1196752"/>
            <a:ext cx="792088" cy="1512168"/>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vert="vert" lIns="93296" tIns="46648" rIns="93296" bIns="46648" rtlCol="0" anchor="ctr"/>
          <a:lstStyle/>
          <a:p>
            <a:pPr algn="ctr" fontAlgn="b"/>
            <a:r>
              <a:rPr lang="fr-CA" sz="1100" dirty="0" smtClean="0">
                <a:solidFill>
                  <a:schemeClr val="tx1"/>
                </a:solidFill>
              </a:rPr>
              <a:t>Données </a:t>
            </a:r>
          </a:p>
          <a:p>
            <a:pPr algn="ctr" fontAlgn="b"/>
            <a:r>
              <a:rPr lang="fr-CA" sz="1100" dirty="0" smtClean="0">
                <a:solidFill>
                  <a:schemeClr val="tx1"/>
                </a:solidFill>
              </a:rPr>
              <a:t>Analytiques</a:t>
            </a:r>
          </a:p>
          <a:p>
            <a:pPr algn="ctr" fontAlgn="b"/>
            <a:r>
              <a:rPr lang="fr-CA" sz="1100" dirty="0" smtClean="0">
                <a:solidFill>
                  <a:schemeClr val="tx1"/>
                </a:solidFill>
              </a:rPr>
              <a:t>(BI – </a:t>
            </a:r>
            <a:r>
              <a:rPr lang="fr-CA" sz="1100" dirty="0" err="1" smtClean="0">
                <a:solidFill>
                  <a:schemeClr val="tx1"/>
                </a:solidFill>
              </a:rPr>
              <a:t>Big</a:t>
            </a:r>
            <a:r>
              <a:rPr lang="fr-CA" sz="1100" dirty="0" smtClean="0">
                <a:solidFill>
                  <a:schemeClr val="tx1"/>
                </a:solidFill>
              </a:rPr>
              <a:t> Data)</a:t>
            </a:r>
          </a:p>
        </p:txBody>
      </p:sp>
      <p:sp>
        <p:nvSpPr>
          <p:cNvPr id="60" name="Accolade ouvrante 59"/>
          <p:cNvSpPr/>
          <p:nvPr/>
        </p:nvSpPr>
        <p:spPr bwMode="auto">
          <a:xfrm rot="5400000">
            <a:off x="5886400" y="-9128"/>
            <a:ext cx="432048" cy="6012160"/>
          </a:xfrm>
          <a:prstGeom prst="leftBrace">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1800" b="0" i="0" u="none" strike="noStrike" cap="none" normalizeH="0" baseline="0" smtClean="0">
              <a:ln>
                <a:noFill/>
              </a:ln>
              <a:solidFill>
                <a:schemeClr val="tx1"/>
              </a:solidFill>
              <a:effectLst/>
              <a:latin typeface="Arial" charset="0"/>
            </a:endParaRPr>
          </a:p>
        </p:txBody>
      </p:sp>
      <p:sp>
        <p:nvSpPr>
          <p:cNvPr id="61" name="Rectangle 53"/>
          <p:cNvSpPr>
            <a:spLocks noChangeArrowheads="1"/>
          </p:cNvSpPr>
          <p:nvPr/>
        </p:nvSpPr>
        <p:spPr bwMode="auto">
          <a:xfrm>
            <a:off x="5119017" y="6203205"/>
            <a:ext cx="1973263" cy="538163"/>
          </a:xfrm>
          <a:prstGeom prst="rect">
            <a:avLst/>
          </a:prstGeom>
          <a:solidFill>
            <a:srgbClr val="FFCC00"/>
          </a:solidFill>
          <a:ln w="9525" algn="ctr">
            <a:noFill/>
            <a:miter lim="800000"/>
            <a:headEnd/>
            <a:tailEnd/>
          </a:ln>
          <a:effectLst>
            <a:prstShdw prst="shdw17" dist="17961" dir="2700000">
              <a:srgbClr val="FFCC00">
                <a:gamma/>
                <a:shade val="60000"/>
                <a:invGamma/>
              </a:srgbClr>
            </a:prstShdw>
          </a:effectLst>
        </p:spPr>
        <p:txBody>
          <a:bodyPr anchor="ctr"/>
          <a:lstStyle/>
          <a:p>
            <a:pPr algn="ctr"/>
            <a:r>
              <a:rPr lang="fr-CA" sz="1600" b="1" dirty="0" err="1" smtClean="0">
                <a:cs typeface="Arial" charset="0"/>
              </a:rPr>
              <a:t>Mégadonnées</a:t>
            </a:r>
            <a:endParaRPr lang="fr-CA" sz="1600" b="1" dirty="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riangle isocèle 23"/>
          <p:cNvSpPr/>
          <p:nvPr>
            <p:custDataLst>
              <p:tags r:id="rId1"/>
            </p:custDataLst>
          </p:nvPr>
        </p:nvSpPr>
        <p:spPr>
          <a:xfrm>
            <a:off x="3688809" y="1268760"/>
            <a:ext cx="2595564" cy="1247775"/>
          </a:xfrm>
          <a:prstGeom prst="triangl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a:ln/>
        </p:spPr>
        <p:style>
          <a:lnRef idx="0">
            <a:schemeClr val="accent5"/>
          </a:lnRef>
          <a:fillRef idx="3">
            <a:schemeClr val="accent5"/>
          </a:fillRef>
          <a:effectRef idx="3">
            <a:schemeClr val="accent5"/>
          </a:effectRef>
          <a:fontRef idx="minor">
            <a:schemeClr val="lt1"/>
          </a:fontRef>
        </p:style>
        <p:txBody>
          <a:bodyPr rtlCol="0" anchor="b"/>
          <a:lstStyle/>
          <a:p>
            <a:pPr algn="ctr"/>
            <a:r>
              <a:rPr lang="fr-CA" sz="1400" dirty="0" smtClean="0">
                <a:solidFill>
                  <a:schemeClr val="tx1"/>
                </a:solidFill>
              </a:rPr>
              <a:t>Point de vue  Architecte de solutions</a:t>
            </a:r>
            <a:endParaRPr lang="fr-CA" sz="1400" dirty="0">
              <a:solidFill>
                <a:schemeClr val="tx1"/>
              </a:solidFill>
            </a:endParaRPr>
          </a:p>
        </p:txBody>
      </p:sp>
      <p:sp>
        <p:nvSpPr>
          <p:cNvPr id="19" name="Triangle isocèle 18"/>
          <p:cNvSpPr/>
          <p:nvPr>
            <p:custDataLst>
              <p:tags r:id="rId2"/>
            </p:custDataLst>
          </p:nvPr>
        </p:nvSpPr>
        <p:spPr>
          <a:xfrm>
            <a:off x="1484298" y="1335435"/>
            <a:ext cx="2162175" cy="1247775"/>
          </a:xfrm>
          <a:prstGeom prst="triangl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a:ln/>
        </p:spPr>
        <p:style>
          <a:lnRef idx="0">
            <a:schemeClr val="accent5"/>
          </a:lnRef>
          <a:fillRef idx="3">
            <a:schemeClr val="accent5"/>
          </a:fillRef>
          <a:effectRef idx="3">
            <a:schemeClr val="accent5"/>
          </a:effectRef>
          <a:fontRef idx="minor">
            <a:schemeClr val="lt1"/>
          </a:fontRef>
        </p:style>
        <p:txBody>
          <a:bodyPr rtlCol="0" anchor="b"/>
          <a:lstStyle/>
          <a:p>
            <a:pPr algn="ctr"/>
            <a:r>
              <a:rPr lang="fr-CA" sz="1400" dirty="0" smtClean="0">
                <a:solidFill>
                  <a:schemeClr val="tx1"/>
                </a:solidFill>
              </a:rPr>
              <a:t>Point de vue Sécurité</a:t>
            </a:r>
            <a:endParaRPr lang="fr-CA" sz="1400" dirty="0">
              <a:solidFill>
                <a:schemeClr val="tx1"/>
              </a:solidFill>
            </a:endParaRPr>
          </a:p>
        </p:txBody>
      </p:sp>
      <p:sp>
        <p:nvSpPr>
          <p:cNvPr id="3" name="Titre 2"/>
          <p:cNvSpPr>
            <a:spLocks noGrp="1"/>
          </p:cNvSpPr>
          <p:nvPr>
            <p:ph type="title"/>
            <p:custDataLst>
              <p:tags r:id="rId3"/>
            </p:custDataLst>
          </p:nvPr>
        </p:nvSpPr>
        <p:spPr/>
        <p:txBody>
          <a:bodyPr anchor="t"/>
          <a:lstStyle/>
          <a:p>
            <a:r>
              <a:rPr lang="fr-CA" sz="2000" dirty="0" smtClean="0"/>
              <a:t>Approche de communication pour les différentes parties prenantes de l’architecte d’entreprise</a:t>
            </a:r>
            <a:endParaRPr lang="fr-CA" sz="2000" dirty="0"/>
          </a:p>
        </p:txBody>
      </p:sp>
      <p:sp>
        <p:nvSpPr>
          <p:cNvPr id="4" name="Espace réservé du numéro de diapositive 3"/>
          <p:cNvSpPr>
            <a:spLocks noGrp="1"/>
          </p:cNvSpPr>
          <p:nvPr>
            <p:ph type="sldNum" sz="quarter" idx="4294967295"/>
            <p:custDataLst>
              <p:tags r:id="rId4"/>
            </p:custDataLst>
          </p:nvPr>
        </p:nvSpPr>
        <p:spPr>
          <a:xfrm>
            <a:off x="8121874" y="6558410"/>
            <a:ext cx="643467" cy="163065"/>
          </a:xfrm>
          <a:prstGeom prst="rect">
            <a:avLst/>
          </a:prstGeom>
        </p:spPr>
        <p:txBody>
          <a:bodyPr/>
          <a:lstStyle/>
          <a:p>
            <a:fld id="{7088BEF1-D3AD-E34F-A3B9-A73E884A7AB2}" type="slidenum">
              <a:rPr lang="fr-CA" smtClean="0"/>
              <a:pPr/>
              <a:t>29</a:t>
            </a:fld>
            <a:endParaRPr lang="fr-CA" dirty="0"/>
          </a:p>
        </p:txBody>
      </p:sp>
      <p:sp>
        <p:nvSpPr>
          <p:cNvPr id="5" name="Rectangle 4"/>
          <p:cNvSpPr/>
          <p:nvPr>
            <p:custDataLst>
              <p:tags r:id="rId5"/>
            </p:custDataLst>
          </p:nvPr>
        </p:nvSpPr>
        <p:spPr>
          <a:xfrm>
            <a:off x="1104900" y="4031604"/>
            <a:ext cx="7093174" cy="514350"/>
          </a:xfrm>
          <a:prstGeom prst="rect">
            <a:avLst/>
          </a:prstGeom>
          <a:solidFill>
            <a:srgbClr val="99CC00"/>
          </a:solidFill>
          <a:ln w="9525">
            <a:noFill/>
            <a:miter lim="800000"/>
            <a:headEnd/>
            <a:tailEnd/>
          </a:ln>
          <a:effectLst>
            <a:prstShdw prst="shdw17" dist="17961" dir="2700000">
              <a:srgbClr val="99CC00">
                <a:gamma/>
                <a:shade val="60000"/>
                <a:invGamma/>
              </a:srgbClr>
            </a:prstShdw>
          </a:effectLst>
        </p:spPr>
        <p:txBody>
          <a:bodyPr anchor="ctr"/>
          <a:lstStyle/>
          <a:p>
            <a:pPr algn="ctr"/>
            <a:r>
              <a:rPr lang="fr-CA" b="1" dirty="0" smtClean="0">
                <a:cs typeface="Arial" charset="0"/>
              </a:rPr>
              <a:t>Architecture d’affaires</a:t>
            </a:r>
          </a:p>
        </p:txBody>
      </p:sp>
      <p:sp>
        <p:nvSpPr>
          <p:cNvPr id="6" name="Rectangle 5"/>
          <p:cNvSpPr/>
          <p:nvPr>
            <p:custDataLst>
              <p:tags r:id="rId6"/>
            </p:custDataLst>
          </p:nvPr>
        </p:nvSpPr>
        <p:spPr>
          <a:xfrm>
            <a:off x="1104900" y="4667398"/>
            <a:ext cx="7093174" cy="514350"/>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anchor="ctr"/>
          <a:lstStyle/>
          <a:p>
            <a:pPr algn="ctr"/>
            <a:r>
              <a:rPr lang="fr-CA" b="1" dirty="0" smtClean="0">
                <a:latin typeface="Arial" charset="0"/>
                <a:cs typeface="Arial" charset="0"/>
              </a:rPr>
              <a:t>Architecture applicative</a:t>
            </a:r>
          </a:p>
        </p:txBody>
      </p:sp>
      <p:sp>
        <p:nvSpPr>
          <p:cNvPr id="7" name="Rectangle 6"/>
          <p:cNvSpPr/>
          <p:nvPr>
            <p:custDataLst>
              <p:tags r:id="rId7"/>
            </p:custDataLst>
          </p:nvPr>
        </p:nvSpPr>
        <p:spPr>
          <a:xfrm>
            <a:off x="1104900" y="5303192"/>
            <a:ext cx="7093174" cy="514350"/>
          </a:xfrm>
          <a:prstGeom prst="rect">
            <a:avLst/>
          </a:prstGeom>
          <a:solidFill>
            <a:srgbClr val="FFCC00"/>
          </a:solidFill>
          <a:ln w="9525">
            <a:noFill/>
            <a:miter lim="800000"/>
            <a:headEnd/>
            <a:tailEnd/>
          </a:ln>
          <a:effectLst>
            <a:prstShdw prst="shdw17" dist="17961" dir="2700000">
              <a:srgbClr val="FFCC00">
                <a:gamma/>
                <a:shade val="60000"/>
                <a:invGamma/>
              </a:srgbClr>
            </a:prstShdw>
          </a:effectLst>
        </p:spPr>
        <p:txBody>
          <a:bodyPr anchor="ctr"/>
          <a:lstStyle/>
          <a:p>
            <a:pPr algn="ctr"/>
            <a:r>
              <a:rPr lang="fr-CA" b="1" dirty="0" smtClean="0">
                <a:latin typeface="Arial" charset="0"/>
                <a:cs typeface="Arial" charset="0"/>
              </a:rPr>
              <a:t>Architecture des données</a:t>
            </a:r>
          </a:p>
        </p:txBody>
      </p:sp>
      <p:sp>
        <p:nvSpPr>
          <p:cNvPr id="8" name="Rectangle 7"/>
          <p:cNvSpPr/>
          <p:nvPr>
            <p:custDataLst>
              <p:tags r:id="rId8"/>
            </p:custDataLst>
          </p:nvPr>
        </p:nvSpPr>
        <p:spPr>
          <a:xfrm>
            <a:off x="1104900" y="5938986"/>
            <a:ext cx="7093174" cy="51435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nchor="ctr"/>
          <a:lstStyle/>
          <a:p>
            <a:pPr algn="ctr"/>
            <a:r>
              <a:rPr lang="fr-CA" b="1" dirty="0" smtClean="0">
                <a:latin typeface="Arial" charset="0"/>
                <a:cs typeface="Arial" charset="0"/>
              </a:rPr>
              <a:t>Architecture technologique et sécurité</a:t>
            </a:r>
          </a:p>
        </p:txBody>
      </p:sp>
      <p:sp>
        <p:nvSpPr>
          <p:cNvPr id="12" name="Triangle isocèle 11"/>
          <p:cNvSpPr/>
          <p:nvPr>
            <p:custDataLst>
              <p:tags r:id="rId9"/>
            </p:custDataLst>
          </p:nvPr>
        </p:nvSpPr>
        <p:spPr>
          <a:xfrm>
            <a:off x="68369" y="1627556"/>
            <a:ext cx="2371724" cy="1247775"/>
          </a:xfrm>
          <a:prstGeom prst="triangl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a:ln/>
        </p:spPr>
        <p:style>
          <a:lnRef idx="0">
            <a:schemeClr val="accent5"/>
          </a:lnRef>
          <a:fillRef idx="3">
            <a:schemeClr val="accent5"/>
          </a:fillRef>
          <a:effectRef idx="3">
            <a:schemeClr val="accent5"/>
          </a:effectRef>
          <a:fontRef idx="minor">
            <a:schemeClr val="lt1"/>
          </a:fontRef>
        </p:style>
        <p:txBody>
          <a:bodyPr rtlCol="0" anchor="b"/>
          <a:lstStyle/>
          <a:p>
            <a:pPr algn="ctr"/>
            <a:r>
              <a:rPr lang="fr-CA" sz="1400" dirty="0" smtClean="0">
                <a:solidFill>
                  <a:schemeClr val="tx1"/>
                </a:solidFill>
              </a:rPr>
              <a:t>Point de vue </a:t>
            </a:r>
          </a:p>
          <a:p>
            <a:pPr algn="ctr"/>
            <a:r>
              <a:rPr lang="fr-CA" sz="1400" dirty="0" smtClean="0">
                <a:solidFill>
                  <a:schemeClr val="tx1"/>
                </a:solidFill>
              </a:rPr>
              <a:t>Affaires</a:t>
            </a:r>
            <a:endParaRPr lang="fr-CA" sz="1600" dirty="0">
              <a:solidFill>
                <a:schemeClr val="tx1"/>
              </a:solidFill>
            </a:endParaRPr>
          </a:p>
        </p:txBody>
      </p:sp>
      <p:sp>
        <p:nvSpPr>
          <p:cNvPr id="16" name="Triangle isocèle 15"/>
          <p:cNvSpPr/>
          <p:nvPr>
            <p:custDataLst>
              <p:tags r:id="rId10"/>
            </p:custDataLst>
          </p:nvPr>
        </p:nvSpPr>
        <p:spPr>
          <a:xfrm>
            <a:off x="2706786" y="1637081"/>
            <a:ext cx="2162175" cy="1247775"/>
          </a:xfrm>
          <a:prstGeom prst="triangl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a:ln/>
        </p:spPr>
        <p:style>
          <a:lnRef idx="0">
            <a:schemeClr val="accent5"/>
          </a:lnRef>
          <a:fillRef idx="3">
            <a:schemeClr val="accent5"/>
          </a:fillRef>
          <a:effectRef idx="3">
            <a:schemeClr val="accent5"/>
          </a:effectRef>
          <a:fontRef idx="minor">
            <a:schemeClr val="lt1"/>
          </a:fontRef>
        </p:style>
        <p:txBody>
          <a:bodyPr rtlCol="0" anchor="b"/>
          <a:lstStyle/>
          <a:p>
            <a:pPr algn="ctr"/>
            <a:r>
              <a:rPr lang="fr-CA" sz="1400" dirty="0" smtClean="0">
                <a:solidFill>
                  <a:schemeClr val="tx1"/>
                </a:solidFill>
              </a:rPr>
              <a:t>Point de vue Architecte Système</a:t>
            </a:r>
            <a:endParaRPr lang="fr-CA" sz="1400" dirty="0">
              <a:solidFill>
                <a:schemeClr val="tx1"/>
              </a:solidFill>
            </a:endParaRPr>
          </a:p>
        </p:txBody>
      </p:sp>
      <p:sp>
        <p:nvSpPr>
          <p:cNvPr id="20" name="Accolade ouvrante 19"/>
          <p:cNvSpPr/>
          <p:nvPr>
            <p:custDataLst>
              <p:tags r:id="rId11"/>
            </p:custDataLst>
          </p:nvPr>
        </p:nvSpPr>
        <p:spPr>
          <a:xfrm rot="5400000">
            <a:off x="4277452" y="-203592"/>
            <a:ext cx="733428" cy="7107820"/>
          </a:xfrm>
          <a:prstGeom prst="leftBrace">
            <a:avLst>
              <a:gd name="adj1" fmla="val 8333"/>
              <a:gd name="adj2" fmla="val 49689"/>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dirty="0"/>
          </a:p>
        </p:txBody>
      </p:sp>
      <p:sp>
        <p:nvSpPr>
          <p:cNvPr id="21" name="ZoneTexte 20"/>
          <p:cNvSpPr txBox="1"/>
          <p:nvPr>
            <p:custDataLst>
              <p:tags r:id="rId12"/>
            </p:custDataLst>
          </p:nvPr>
        </p:nvSpPr>
        <p:spPr>
          <a:xfrm>
            <a:off x="3635896" y="3501008"/>
            <a:ext cx="1966885" cy="307777"/>
          </a:xfrm>
          <a:prstGeom prst="rect">
            <a:avLst/>
          </a:prstGeom>
          <a:noFill/>
        </p:spPr>
        <p:txBody>
          <a:bodyPr wrap="square" lIns="0" tIns="0" rIns="0" bIns="0" rtlCol="0">
            <a:spAutoFit/>
          </a:bodyPr>
          <a:lstStyle/>
          <a:p>
            <a:pPr>
              <a:spcBef>
                <a:spcPts val="300"/>
              </a:spcBef>
            </a:pPr>
            <a:r>
              <a:rPr lang="fr-CA" sz="2000" dirty="0" smtClean="0"/>
              <a:t>Architecture cible</a:t>
            </a:r>
          </a:p>
        </p:txBody>
      </p:sp>
      <p:sp>
        <p:nvSpPr>
          <p:cNvPr id="17" name="Triangle isocèle 16"/>
          <p:cNvSpPr/>
          <p:nvPr>
            <p:custDataLst>
              <p:tags r:id="rId13"/>
            </p:custDataLst>
          </p:nvPr>
        </p:nvSpPr>
        <p:spPr>
          <a:xfrm>
            <a:off x="6498574" y="1313231"/>
            <a:ext cx="2465914" cy="1247775"/>
          </a:xfrm>
          <a:prstGeom prst="triangl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fr-CA" sz="1400" dirty="0" smtClean="0">
                <a:solidFill>
                  <a:schemeClr val="tx1"/>
                </a:solidFill>
              </a:rPr>
              <a:t>Point de vue </a:t>
            </a:r>
          </a:p>
          <a:p>
            <a:pPr algn="ctr"/>
            <a:r>
              <a:rPr lang="fr-CA" sz="1400" dirty="0" smtClean="0">
                <a:solidFill>
                  <a:schemeClr val="tx1"/>
                </a:solidFill>
              </a:rPr>
              <a:t>Infrastructure</a:t>
            </a:r>
            <a:endParaRPr lang="fr-CA" sz="1400" dirty="0">
              <a:solidFill>
                <a:schemeClr val="tx1"/>
              </a:solidFill>
            </a:endParaRPr>
          </a:p>
        </p:txBody>
      </p:sp>
      <p:sp>
        <p:nvSpPr>
          <p:cNvPr id="18" name="Triangle isocèle 17"/>
          <p:cNvSpPr/>
          <p:nvPr>
            <p:custDataLst>
              <p:tags r:id="rId14"/>
            </p:custDataLst>
          </p:nvPr>
        </p:nvSpPr>
        <p:spPr>
          <a:xfrm>
            <a:off x="5030886" y="1637081"/>
            <a:ext cx="2465500" cy="1247775"/>
          </a:xfrm>
          <a:prstGeom prst="triangl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b="100000"/>
            </a:path>
            <a:tileRect t="-100000" r="-100000"/>
          </a:gradFill>
          <a:ln/>
        </p:spPr>
        <p:style>
          <a:lnRef idx="0">
            <a:schemeClr val="accent5"/>
          </a:lnRef>
          <a:fillRef idx="3">
            <a:schemeClr val="accent5"/>
          </a:fillRef>
          <a:effectRef idx="3">
            <a:schemeClr val="accent5"/>
          </a:effectRef>
          <a:fontRef idx="minor">
            <a:schemeClr val="lt1"/>
          </a:fontRef>
        </p:style>
        <p:txBody>
          <a:bodyPr rtlCol="0" anchor="b"/>
          <a:lstStyle/>
          <a:p>
            <a:pPr algn="ctr"/>
            <a:r>
              <a:rPr lang="fr-CA" sz="1400" dirty="0" smtClean="0">
                <a:solidFill>
                  <a:schemeClr val="tx1"/>
                </a:solidFill>
              </a:rPr>
              <a:t>Point de vue Équipe Web -  numérique</a:t>
            </a:r>
            <a:endParaRPr lang="fr-CA" sz="1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0"/>
          </p:nvPr>
        </p:nvSpPr>
        <p:spPr/>
        <p:txBody>
          <a:bodyPr/>
          <a:lstStyle/>
          <a:p>
            <a:fld id="{A36C3034-043F-413C-83A0-6217F56EA3E6}" type="slidenum">
              <a:rPr lang="fr-FR"/>
              <a:pPr/>
              <a:t>3</a:t>
            </a:fld>
            <a:endParaRPr lang="fr-FR"/>
          </a:p>
        </p:txBody>
      </p:sp>
      <p:sp>
        <p:nvSpPr>
          <p:cNvPr id="340996" name="Rectangle 4"/>
          <p:cNvSpPr>
            <a:spLocks noGrp="1" noChangeArrowheads="1"/>
          </p:cNvSpPr>
          <p:nvPr>
            <p:ph type="title"/>
          </p:nvPr>
        </p:nvSpPr>
        <p:spPr/>
        <p:txBody>
          <a:bodyPr/>
          <a:lstStyle/>
          <a:p>
            <a:endParaRPr lang="fr-FR"/>
          </a:p>
        </p:txBody>
      </p:sp>
      <p:sp>
        <p:nvSpPr>
          <p:cNvPr id="340997" name="Rectangle 5"/>
          <p:cNvSpPr>
            <a:spLocks noGrp="1" noChangeArrowheads="1"/>
          </p:cNvSpPr>
          <p:nvPr>
            <p:ph type="body" sz="half" idx="1"/>
          </p:nvPr>
        </p:nvSpPr>
        <p:spPr>
          <a:xfrm>
            <a:off x="684213" y="1600200"/>
            <a:ext cx="4040187" cy="5141913"/>
          </a:xfrm>
        </p:spPr>
        <p:txBody>
          <a:bodyPr/>
          <a:lstStyle/>
          <a:p>
            <a:endParaRPr lang="fr-CA" sz="1800" dirty="0"/>
          </a:p>
          <a:p>
            <a:pPr>
              <a:buFont typeface="Wingdings" pitchFamily="2" charset="2"/>
              <a:buNone/>
            </a:pPr>
            <a:r>
              <a:rPr lang="fr-CA" sz="1800" dirty="0"/>
              <a:t> </a:t>
            </a:r>
          </a:p>
          <a:p>
            <a:endParaRPr lang="fr-CA" sz="1800" dirty="0"/>
          </a:p>
          <a:p>
            <a:endParaRPr lang="fr-CA" sz="1800" dirty="0"/>
          </a:p>
          <a:p>
            <a:endParaRPr lang="fr-CA" sz="1800" dirty="0"/>
          </a:p>
          <a:p>
            <a:pPr>
              <a:buFont typeface="Wingdings" pitchFamily="2" charset="2"/>
              <a:buNone/>
            </a:pPr>
            <a:r>
              <a:rPr lang="fr-CA" sz="1800" i="1" dirty="0"/>
              <a:t>Quels sont les défis auxquels font face les entreprises aujourd’hui ?</a:t>
            </a:r>
            <a:endParaRPr lang="fr-FR" sz="1800" i="1" dirty="0"/>
          </a:p>
        </p:txBody>
      </p:sp>
      <p:pic>
        <p:nvPicPr>
          <p:cNvPr id="340999" name="Picture 7"/>
          <p:cNvPicPr>
            <a:picLocks noChangeAspect="1" noChangeArrowheads="1"/>
          </p:cNvPicPr>
          <p:nvPr/>
        </p:nvPicPr>
        <p:blipFill>
          <a:blip r:embed="rId3" cstate="print"/>
          <a:srcRect/>
          <a:stretch>
            <a:fillRect/>
          </a:stretch>
        </p:blipFill>
        <p:spPr bwMode="auto">
          <a:xfrm>
            <a:off x="4572000" y="1628775"/>
            <a:ext cx="4356100" cy="496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0"/>
          </p:nvPr>
        </p:nvSpPr>
        <p:spPr/>
        <p:txBody>
          <a:bodyPr/>
          <a:lstStyle/>
          <a:p>
            <a:fld id="{EA25A4C7-A1C1-40A5-A428-BCFEF1A3070F}" type="slidenum">
              <a:rPr lang="fr-FR"/>
              <a:pPr/>
              <a:t>30</a:t>
            </a:fld>
            <a:endParaRPr lang="fr-FR"/>
          </a:p>
        </p:txBody>
      </p:sp>
      <p:sp>
        <p:nvSpPr>
          <p:cNvPr id="393220" name="Rectangle 4"/>
          <p:cNvSpPr>
            <a:spLocks noGrp="1" noChangeArrowheads="1"/>
          </p:cNvSpPr>
          <p:nvPr>
            <p:ph type="title"/>
          </p:nvPr>
        </p:nvSpPr>
        <p:spPr>
          <a:xfrm>
            <a:off x="323850" y="44450"/>
            <a:ext cx="8229600" cy="1371600"/>
          </a:xfrm>
        </p:spPr>
        <p:txBody>
          <a:bodyPr/>
          <a:lstStyle/>
          <a:p>
            <a:pPr algn="ctr"/>
            <a:r>
              <a:rPr lang="fr-CA" dirty="0" smtClean="0"/>
              <a:t>Les cadres d’architecture d’entreprise – </a:t>
            </a:r>
            <a:r>
              <a:rPr lang="fr-CA" dirty="0"/>
              <a:t>TOGAF </a:t>
            </a:r>
            <a:r>
              <a:rPr lang="fr-CA" dirty="0" smtClean="0"/>
              <a:t>et </a:t>
            </a:r>
            <a:r>
              <a:rPr lang="fr-CA" dirty="0" err="1" smtClean="0"/>
              <a:t>Zachman</a:t>
            </a:r>
            <a:endParaRPr lang="fr-FR" dirty="0"/>
          </a:p>
        </p:txBody>
      </p:sp>
      <p:sp>
        <p:nvSpPr>
          <p:cNvPr id="393221" name="Rectangle 5"/>
          <p:cNvSpPr>
            <a:spLocks noGrp="1" noChangeArrowheads="1"/>
          </p:cNvSpPr>
          <p:nvPr>
            <p:ph type="body" sz="half" idx="1"/>
          </p:nvPr>
        </p:nvSpPr>
        <p:spPr>
          <a:xfrm>
            <a:off x="539552" y="1268760"/>
            <a:ext cx="4038600" cy="2520280"/>
          </a:xfrm>
        </p:spPr>
        <p:txBody>
          <a:bodyPr/>
          <a:lstStyle/>
          <a:p>
            <a:r>
              <a:rPr lang="fr-CA" sz="1600" dirty="0"/>
              <a:t>TOGAF est un cadre d’architecture provenant de l’Open Group.</a:t>
            </a:r>
          </a:p>
          <a:p>
            <a:r>
              <a:rPr lang="fr-CA" sz="1600" dirty="0"/>
              <a:t>Ce cadre a été défini par plus de 200 entreprises dans plusieurs secteurs d’industrie.</a:t>
            </a:r>
          </a:p>
          <a:p>
            <a:r>
              <a:rPr lang="fr-CA" sz="1600" dirty="0"/>
              <a:t>TOGAF offre les outils méthodologiques pour exécuter la démarche d’architecture d’entreprise.</a:t>
            </a:r>
          </a:p>
          <a:p>
            <a:r>
              <a:rPr lang="fr-CA" sz="1600" dirty="0"/>
              <a:t>Ce cadre d’architecture est gratuit lorsqu’une entreprise joint (gratuitement) l’Open Group.</a:t>
            </a:r>
            <a:endParaRPr lang="fr-FR" sz="1600" dirty="0"/>
          </a:p>
        </p:txBody>
      </p:sp>
      <p:pic>
        <p:nvPicPr>
          <p:cNvPr id="393227" name="Picture 11"/>
          <p:cNvPicPr>
            <a:picLocks noChangeAspect="1" noChangeArrowheads="1"/>
          </p:cNvPicPr>
          <p:nvPr/>
        </p:nvPicPr>
        <p:blipFill>
          <a:blip r:embed="rId3" cstate="print"/>
          <a:srcRect/>
          <a:stretch>
            <a:fillRect/>
          </a:stretch>
        </p:blipFill>
        <p:spPr bwMode="auto">
          <a:xfrm>
            <a:off x="4932363" y="1268760"/>
            <a:ext cx="3671887" cy="2447602"/>
          </a:xfrm>
          <a:prstGeom prst="rect">
            <a:avLst/>
          </a:prstGeom>
          <a:noFill/>
          <a:ln w="12700" cap="sq">
            <a:noFill/>
            <a:miter lim="800000"/>
            <a:headEnd type="none" w="sm" len="sm"/>
            <a:tailEnd type="none" w="sm" len="sm"/>
          </a:ln>
          <a:effectLst/>
        </p:spPr>
      </p:pic>
      <p:pic>
        <p:nvPicPr>
          <p:cNvPr id="474113" name="Picture 1"/>
          <p:cNvPicPr>
            <a:picLocks noChangeAspect="1" noChangeArrowheads="1"/>
          </p:cNvPicPr>
          <p:nvPr/>
        </p:nvPicPr>
        <p:blipFill>
          <a:blip r:embed="rId4" cstate="print"/>
          <a:srcRect/>
          <a:stretch>
            <a:fillRect/>
          </a:stretch>
        </p:blipFill>
        <p:spPr bwMode="auto">
          <a:xfrm>
            <a:off x="4932040" y="4149080"/>
            <a:ext cx="3812307" cy="1997199"/>
          </a:xfrm>
          <a:prstGeom prst="rect">
            <a:avLst/>
          </a:prstGeom>
          <a:noFill/>
          <a:ln w="9525">
            <a:noFill/>
            <a:miter lim="800000"/>
            <a:headEnd/>
            <a:tailEnd/>
          </a:ln>
        </p:spPr>
      </p:pic>
      <p:sp>
        <p:nvSpPr>
          <p:cNvPr id="7" name="Rectangle 5"/>
          <p:cNvSpPr txBox="1">
            <a:spLocks noChangeArrowheads="1"/>
          </p:cNvSpPr>
          <p:nvPr/>
        </p:nvSpPr>
        <p:spPr bwMode="auto">
          <a:xfrm>
            <a:off x="539552" y="4365104"/>
            <a:ext cx="4038600" cy="25202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lang="fr-CA" sz="1600" kern="0" dirty="0" smtClean="0">
                <a:latin typeface="+mn-lt"/>
              </a:rPr>
              <a:t>La cadre de </a:t>
            </a:r>
            <a:r>
              <a:rPr lang="fr-CA" sz="1600" kern="0" dirty="0" err="1" smtClean="0">
                <a:latin typeface="+mn-lt"/>
              </a:rPr>
              <a:t>Zachman</a:t>
            </a:r>
            <a:r>
              <a:rPr lang="fr-CA" sz="1600" kern="0" dirty="0" smtClean="0">
                <a:latin typeface="+mn-lt"/>
              </a:rPr>
              <a:t> a été crée en 1987</a:t>
            </a:r>
            <a:r>
              <a:rPr kumimoji="0" lang="fr-CA"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lang="fr-CA" sz="1600" kern="0" dirty="0" smtClean="0">
                <a:latin typeface="+mn-lt"/>
              </a:rPr>
              <a:t>Depuis ce cadre a servi d’inspiration de </a:t>
            </a:r>
            <a:r>
              <a:rPr lang="fr-CA" sz="1600" kern="0" dirty="0" err="1" smtClean="0">
                <a:latin typeface="+mn-lt"/>
              </a:rPr>
              <a:t>plusiers</a:t>
            </a:r>
            <a:r>
              <a:rPr lang="fr-CA" sz="1600" kern="0" dirty="0" smtClean="0">
                <a:latin typeface="+mn-lt"/>
              </a:rPr>
              <a:t> autres cadres d’architecture comme TOGAF, </a:t>
            </a:r>
            <a:r>
              <a:rPr lang="fr-CA" sz="1600" kern="0" dirty="0" err="1" smtClean="0">
                <a:latin typeface="+mn-lt"/>
              </a:rPr>
              <a:t>DoD</a:t>
            </a:r>
            <a:r>
              <a:rPr lang="fr-CA" sz="1600" kern="0" dirty="0" smtClean="0">
                <a:latin typeface="+mn-lt"/>
              </a:rPr>
              <a:t>, FEAF etc...</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n"/>
              <a:tabLst/>
              <a:defRPr/>
            </a:pPr>
            <a:r>
              <a:rPr kumimoji="0" lang="fr-CA" sz="1600" b="0" i="0" u="none" strike="noStrike" kern="0" cap="none" spc="0" normalizeH="0" baseline="0" noProof="0" dirty="0" smtClean="0">
                <a:ln>
                  <a:noFill/>
                </a:ln>
                <a:solidFill>
                  <a:schemeClr val="tx1"/>
                </a:solidFill>
                <a:effectLst/>
                <a:uLnTx/>
                <a:uFillTx/>
                <a:latin typeface="+mn-lt"/>
                <a:ea typeface="+mn-ea"/>
                <a:cs typeface="+mn-cs"/>
              </a:rPr>
              <a:t>Plusieurs</a:t>
            </a:r>
            <a:r>
              <a:rPr kumimoji="0" lang="fr-CA" sz="1600" b="0" i="0" u="none" strike="noStrike" kern="0" cap="none" spc="0" normalizeH="0" noProof="0" dirty="0" smtClean="0">
                <a:ln>
                  <a:noFill/>
                </a:ln>
                <a:solidFill>
                  <a:schemeClr val="tx1"/>
                </a:solidFill>
                <a:effectLst/>
                <a:uLnTx/>
                <a:uFillTx/>
                <a:latin typeface="+mn-lt"/>
                <a:ea typeface="+mn-ea"/>
                <a:cs typeface="+mn-cs"/>
              </a:rPr>
              <a:t> entreprises utilisent </a:t>
            </a:r>
            <a:r>
              <a:rPr kumimoji="0" lang="fr-CA" sz="1600" b="0" i="0" u="none" strike="noStrike" kern="0" cap="none" spc="0" normalizeH="0" noProof="0" dirty="0" err="1" smtClean="0">
                <a:ln>
                  <a:noFill/>
                </a:ln>
                <a:solidFill>
                  <a:schemeClr val="tx1"/>
                </a:solidFill>
                <a:effectLst/>
                <a:uLnTx/>
                <a:uFillTx/>
                <a:latin typeface="+mn-lt"/>
                <a:ea typeface="+mn-ea"/>
                <a:cs typeface="+mn-cs"/>
              </a:rPr>
              <a:t>Zachman</a:t>
            </a:r>
            <a:r>
              <a:rPr kumimoji="0" lang="fr-CA" sz="1600" b="0" i="0" u="none" strike="noStrike" kern="0" cap="none" spc="0" normalizeH="0" noProof="0" dirty="0" smtClean="0">
                <a:ln>
                  <a:noFill/>
                </a:ln>
                <a:solidFill>
                  <a:schemeClr val="tx1"/>
                </a:solidFill>
                <a:effectLst/>
                <a:uLnTx/>
                <a:uFillTx/>
                <a:latin typeface="+mn-lt"/>
                <a:ea typeface="+mn-ea"/>
                <a:cs typeface="+mn-cs"/>
              </a:rPr>
              <a:t> comme cadre de référence.</a:t>
            </a:r>
            <a:endParaRPr kumimoji="0" lang="fr-CA"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42900" y="301278"/>
            <a:ext cx="8333556" cy="679450"/>
          </a:xfrm>
        </p:spPr>
        <p:txBody>
          <a:bodyPr/>
          <a:lstStyle/>
          <a:p>
            <a:r>
              <a:rPr lang="fr-CA" smtClean="0"/>
              <a:t>Métamodèle - Togaf</a:t>
            </a:r>
            <a:endParaRPr lang="en-US" smtClean="0"/>
          </a:p>
        </p:txBody>
      </p:sp>
      <p:sp>
        <p:nvSpPr>
          <p:cNvPr id="6" name="Slide Number Placeholder 5"/>
          <p:cNvSpPr>
            <a:spLocks noGrp="1"/>
          </p:cNvSpPr>
          <p:nvPr>
            <p:ph type="sldNum" sz="quarter" idx="11"/>
          </p:nvPr>
        </p:nvSpPr>
        <p:spPr/>
        <p:txBody>
          <a:bodyPr/>
          <a:lstStyle/>
          <a:p>
            <a:pPr>
              <a:defRPr/>
            </a:pPr>
            <a:fld id="{E063DA41-3613-4ADB-92C6-FDC07D14F536}" type="slidenum">
              <a:rPr lang="fr-CA" smtClean="0"/>
              <a:pPr>
                <a:defRPr/>
              </a:pPr>
              <a:t>31</a:t>
            </a:fld>
            <a:endParaRPr lang="fr-CA"/>
          </a:p>
        </p:txBody>
      </p:sp>
      <p:pic>
        <p:nvPicPr>
          <p:cNvPr id="15364" name="Picture 3" descr="34_contentfwk6"/>
          <p:cNvPicPr>
            <a:picLocks noChangeAspect="1" noChangeArrowheads="1"/>
          </p:cNvPicPr>
          <p:nvPr/>
        </p:nvPicPr>
        <p:blipFill>
          <a:blip r:embed="rId2" cstate="print"/>
          <a:srcRect/>
          <a:stretch>
            <a:fillRect/>
          </a:stretch>
        </p:blipFill>
        <p:spPr bwMode="auto">
          <a:xfrm>
            <a:off x="762000" y="914400"/>
            <a:ext cx="7620000" cy="5467350"/>
          </a:xfrm>
          <a:prstGeom prst="rect">
            <a:avLst/>
          </a:prstGeom>
          <a:noFill/>
          <a:ln w="9525">
            <a:solidFill>
              <a:schemeClr val="tx1"/>
            </a:solidFill>
            <a:miter lim="800000"/>
            <a:headEnd/>
            <a:tailEnd/>
          </a:ln>
        </p:spPr>
      </p:pic>
      <p:sp>
        <p:nvSpPr>
          <p:cNvPr id="2" name="Rectangle 1"/>
          <p:cNvSpPr/>
          <p:nvPr/>
        </p:nvSpPr>
        <p:spPr>
          <a:xfrm>
            <a:off x="1766888" y="1466850"/>
            <a:ext cx="4862512"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766888" y="976313"/>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870200" y="976313"/>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3962400" y="976313"/>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046663" y="979488"/>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6135688" y="976313"/>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7224713" y="962025"/>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7239000" y="2319338"/>
            <a:ext cx="1014413"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5627688" y="2311400"/>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2841625" y="2322513"/>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2841625" y="3101975"/>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5032375" y="3451225"/>
            <a:ext cx="990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1766888" y="5686425"/>
            <a:ext cx="1117600" cy="409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3557588" y="5686425"/>
            <a:ext cx="1117600" cy="409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5321300" y="5697538"/>
            <a:ext cx="1117600" cy="411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7135813" y="5700713"/>
            <a:ext cx="1117600" cy="409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1766888" y="4619625"/>
            <a:ext cx="6486525" cy="361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Connector 34"/>
          <p:cNvCxnSpPr/>
          <p:nvPr/>
        </p:nvCxnSpPr>
        <p:spPr>
          <a:xfrm>
            <a:off x="7735888" y="1362075"/>
            <a:ext cx="0" cy="962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1371600"/>
          </a:xfrm>
        </p:spPr>
        <p:txBody>
          <a:bodyPr/>
          <a:lstStyle/>
          <a:p>
            <a:pPr marL="342900" indent="-342900" algn="ctr">
              <a:spcBef>
                <a:spcPct val="20000"/>
              </a:spcBef>
              <a:buClr>
                <a:schemeClr val="bg2"/>
              </a:buClr>
              <a:buSzPct val="75000"/>
            </a:pPr>
            <a:r>
              <a:rPr lang="fr-CA" sz="1800" i="1" dirty="0" smtClean="0">
                <a:latin typeface="+mn-lt"/>
                <a:ea typeface="+mn-ea"/>
                <a:cs typeface="+mn-cs"/>
              </a:rPr>
              <a:t>La gestion de la dette technologique en utilisant la gouvernance architecture</a:t>
            </a:r>
            <a:endParaRPr lang="fr-CA" sz="1800" i="1" dirty="0">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0063D76B-5554-4DBF-AF91-CE1EB0B8A6F7}" type="slidenum">
              <a:rPr lang="fr-FR" smtClean="0"/>
              <a:pPr/>
              <a:t>32</a:t>
            </a:fld>
            <a:endParaRPr lang="fr-FR"/>
          </a:p>
        </p:txBody>
      </p:sp>
      <p:pic>
        <p:nvPicPr>
          <p:cNvPr id="5" name="Picture 15"/>
          <p:cNvPicPr>
            <a:picLocks noChangeAspect="1" noChangeArrowheads="1"/>
          </p:cNvPicPr>
          <p:nvPr/>
        </p:nvPicPr>
        <p:blipFill>
          <a:blip r:embed="rId5" cstate="print">
            <a:duotone>
              <a:schemeClr val="accent4">
                <a:shade val="45000"/>
                <a:satMod val="135000"/>
              </a:schemeClr>
              <a:prstClr val="white"/>
            </a:duotone>
          </a:blip>
          <a:srcRect/>
          <a:stretch>
            <a:fillRect/>
          </a:stretch>
        </p:blipFill>
        <p:spPr bwMode="auto">
          <a:xfrm>
            <a:off x="395536" y="2780928"/>
            <a:ext cx="3127725" cy="2363038"/>
          </a:xfrm>
          <a:prstGeom prst="rect">
            <a:avLst/>
          </a:prstGeom>
          <a:noFill/>
          <a:ln w="9525">
            <a:noFill/>
            <a:miter lim="800000"/>
            <a:headEnd/>
            <a:tailEnd/>
          </a:ln>
        </p:spPr>
      </p:pic>
      <p:sp>
        <p:nvSpPr>
          <p:cNvPr id="6" name="Rectangle 9"/>
          <p:cNvSpPr>
            <a:spLocks noChangeArrowheads="1"/>
          </p:cNvSpPr>
          <p:nvPr>
            <p:custDataLst>
              <p:tags r:id="rId1"/>
            </p:custDataLst>
          </p:nvPr>
        </p:nvSpPr>
        <p:spPr bwMode="gray">
          <a:xfrm>
            <a:off x="539553" y="2060848"/>
            <a:ext cx="3168352" cy="377825"/>
          </a:xfrm>
          <a:prstGeom prst="rect">
            <a:avLst/>
          </a:prstGeom>
          <a:solidFill>
            <a:srgbClr val="FECE02"/>
          </a:solidFill>
          <a:ln w="9525">
            <a:noFill/>
            <a:miter lim="800000"/>
            <a:headEnd/>
            <a:tailEnd/>
          </a:ln>
        </p:spPr>
        <p:txBody>
          <a:bodyPr lIns="0" tIns="0" rIns="0" bIns="0" anchor="ctr"/>
          <a:lstStyle/>
          <a:p>
            <a:pPr algn="ctr" defTabSz="895350">
              <a:spcAft>
                <a:spcPts val="300"/>
              </a:spcAft>
              <a:buClr>
                <a:schemeClr val="tx2"/>
              </a:buClr>
            </a:pPr>
            <a:r>
              <a:rPr lang="fr-CA" sz="1400" b="1" dirty="0" smtClean="0">
                <a:latin typeface="Calibri" pitchFamily="34" charset="0"/>
                <a:ea typeface="Arial Unicode MS" pitchFamily="34" charset="-128"/>
                <a:cs typeface="Calibri" pitchFamily="34" charset="0"/>
              </a:rPr>
              <a:t>La DETTE </a:t>
            </a:r>
            <a:r>
              <a:rPr lang="fr-CA" sz="1400" b="1" dirty="0">
                <a:latin typeface="Calibri" pitchFamily="34" charset="0"/>
                <a:ea typeface="Arial Unicode MS" pitchFamily="34" charset="-128"/>
                <a:cs typeface="Calibri" pitchFamily="34" charset="0"/>
              </a:rPr>
              <a:t>TECHNOLOGIQUE</a:t>
            </a:r>
          </a:p>
        </p:txBody>
      </p:sp>
      <p:sp>
        <p:nvSpPr>
          <p:cNvPr id="7" name="Rectangle 9"/>
          <p:cNvSpPr>
            <a:spLocks noChangeArrowheads="1"/>
          </p:cNvSpPr>
          <p:nvPr>
            <p:custDataLst>
              <p:tags r:id="rId2"/>
            </p:custDataLst>
          </p:nvPr>
        </p:nvSpPr>
        <p:spPr bwMode="gray">
          <a:xfrm>
            <a:off x="5292080" y="2043063"/>
            <a:ext cx="3168352" cy="377825"/>
          </a:xfrm>
          <a:prstGeom prst="rect">
            <a:avLst/>
          </a:prstGeom>
          <a:solidFill>
            <a:srgbClr val="FECE02"/>
          </a:solidFill>
          <a:ln w="9525">
            <a:noFill/>
            <a:miter lim="800000"/>
            <a:headEnd/>
            <a:tailEnd/>
          </a:ln>
        </p:spPr>
        <p:txBody>
          <a:bodyPr lIns="0" tIns="0" rIns="0" bIns="0" anchor="ctr"/>
          <a:lstStyle/>
          <a:p>
            <a:pPr algn="ctr" defTabSz="895350">
              <a:spcAft>
                <a:spcPts val="300"/>
              </a:spcAft>
              <a:buClr>
                <a:schemeClr val="tx2"/>
              </a:buClr>
            </a:pPr>
            <a:r>
              <a:rPr lang="fr-CA" sz="1400" b="1" dirty="0" smtClean="0">
                <a:latin typeface="Calibri" pitchFamily="34" charset="0"/>
                <a:ea typeface="Arial Unicode MS" pitchFamily="34" charset="-128"/>
                <a:cs typeface="Calibri" pitchFamily="34" charset="0"/>
              </a:rPr>
              <a:t>La GOUVERNANCE ARCHITECTURE</a:t>
            </a:r>
            <a:endParaRPr lang="fr-CA" sz="1400" b="1" dirty="0">
              <a:latin typeface="Calibri" pitchFamily="34" charset="0"/>
              <a:ea typeface="Arial Unicode MS" pitchFamily="34" charset="-128"/>
              <a:cs typeface="Calibri" pitchFamily="34" charset="0"/>
            </a:endParaRPr>
          </a:p>
        </p:txBody>
      </p:sp>
      <p:pic>
        <p:nvPicPr>
          <p:cNvPr id="8" name="Picture 2"/>
          <p:cNvPicPr>
            <a:picLocks noChangeAspect="1" noChangeArrowheads="1"/>
          </p:cNvPicPr>
          <p:nvPr/>
        </p:nvPicPr>
        <p:blipFill>
          <a:blip r:embed="rId6" cstate="print"/>
          <a:srcRect/>
          <a:stretch>
            <a:fillRect/>
          </a:stretch>
        </p:blipFill>
        <p:spPr bwMode="auto">
          <a:xfrm>
            <a:off x="5652120" y="2492896"/>
            <a:ext cx="2664296" cy="3933825"/>
          </a:xfrm>
          <a:prstGeom prst="rect">
            <a:avLst/>
          </a:prstGeom>
          <a:noFill/>
          <a:ln w="9525">
            <a:noFill/>
            <a:miter lim="800000"/>
            <a:headEnd/>
            <a:tailEnd/>
          </a:ln>
        </p:spPr>
      </p:pic>
      <p:sp>
        <p:nvSpPr>
          <p:cNvPr id="9" name="Flèche droite 8"/>
          <p:cNvSpPr/>
          <p:nvPr/>
        </p:nvSpPr>
        <p:spPr bwMode="auto">
          <a:xfrm>
            <a:off x="4139952" y="3933056"/>
            <a:ext cx="1008112" cy="720080"/>
          </a:xfrm>
          <a:prstGeom prst="rightArrow">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ZoneTexte 8"/>
          <p:cNvSpPr txBox="1">
            <a:spLocks noChangeArrowheads="1"/>
          </p:cNvSpPr>
          <p:nvPr/>
        </p:nvSpPr>
        <p:spPr bwMode="auto">
          <a:xfrm>
            <a:off x="395536" y="5157192"/>
            <a:ext cx="3000375" cy="646112"/>
          </a:xfrm>
          <a:prstGeom prst="rect">
            <a:avLst/>
          </a:prstGeom>
          <a:noFill/>
          <a:ln w="9525">
            <a:noFill/>
            <a:miter lim="800000"/>
            <a:headEnd/>
            <a:tailEnd/>
          </a:ln>
        </p:spPr>
        <p:txBody>
          <a:bodyPr lIns="0" tIns="0" rIns="0" bIns="0">
            <a:spAutoFit/>
          </a:bodyPr>
          <a:lstStyle/>
          <a:p>
            <a:pPr algn="r">
              <a:spcBef>
                <a:spcPts val="300"/>
              </a:spcBef>
            </a:pPr>
            <a:r>
              <a:rPr lang="fr-CA" sz="1400" dirty="0">
                <a:latin typeface="Calibri" pitchFamily="34" charset="0"/>
                <a:cs typeface="Calibri" pitchFamily="34" charset="0"/>
              </a:rPr>
              <a:t>Le résultat final est toujours une maison mais celle de gauche offre les avantages suivants :</a:t>
            </a:r>
          </a:p>
        </p:txBody>
      </p:sp>
      <p:sp>
        <p:nvSpPr>
          <p:cNvPr id="12292" name="Rectangle 9"/>
          <p:cNvSpPr>
            <a:spLocks noChangeArrowheads="1"/>
          </p:cNvSpPr>
          <p:nvPr/>
        </p:nvSpPr>
        <p:spPr bwMode="auto">
          <a:xfrm>
            <a:off x="1187624" y="548680"/>
            <a:ext cx="6816725" cy="461665"/>
          </a:xfrm>
          <a:prstGeom prst="rect">
            <a:avLst/>
          </a:prstGeom>
          <a:noFill/>
          <a:ln w="9525">
            <a:noFill/>
            <a:miter lim="800000"/>
            <a:headEnd/>
            <a:tailEnd/>
          </a:ln>
        </p:spPr>
        <p:txBody>
          <a:bodyPr>
            <a:spAutoFit/>
          </a:bodyPr>
          <a:lstStyle/>
          <a:p>
            <a:r>
              <a:rPr lang="fr-CA" sz="2400" kern="0" dirty="0">
                <a:latin typeface="+mj-lt"/>
                <a:ea typeface="+mj-ea"/>
                <a:cs typeface="+mj-cs"/>
              </a:rPr>
              <a:t>Que se passe-t-il lorsqu’il n’y a pas de règles </a:t>
            </a:r>
            <a:r>
              <a:rPr lang="fr-CA" sz="2400" kern="0" dirty="0" smtClean="0">
                <a:latin typeface="+mj-lt"/>
                <a:ea typeface="+mj-ea"/>
                <a:cs typeface="+mj-cs"/>
              </a:rPr>
              <a:t>?</a:t>
            </a:r>
            <a:endParaRPr lang="fr-CA" sz="2400" kern="0" dirty="0">
              <a:latin typeface="+mj-lt"/>
              <a:ea typeface="+mj-ea"/>
              <a:cs typeface="+mj-cs"/>
            </a:endParaRPr>
          </a:p>
        </p:txBody>
      </p:sp>
      <p:sp>
        <p:nvSpPr>
          <p:cNvPr id="19" name="ZoneTexte 18"/>
          <p:cNvSpPr txBox="1"/>
          <p:nvPr/>
        </p:nvSpPr>
        <p:spPr>
          <a:xfrm>
            <a:off x="4112890" y="5116984"/>
            <a:ext cx="4778375" cy="976312"/>
          </a:xfrm>
          <a:prstGeom prst="rect">
            <a:avLst/>
          </a:prstGeom>
          <a:noFill/>
        </p:spPr>
        <p:txBody>
          <a:bodyPr lIns="0" tIns="0" rIns="0" bIns="0">
            <a:spAutoFit/>
          </a:bodyPr>
          <a:lstStyle/>
          <a:p>
            <a:pPr marL="541338" lvl="1" indent="-271463">
              <a:spcBef>
                <a:spcPts val="300"/>
              </a:spcBef>
              <a:buClr>
                <a:schemeClr val="accent1">
                  <a:lumMod val="75000"/>
                </a:schemeClr>
              </a:buClr>
              <a:buFont typeface="Wingdings" pitchFamily="2" charset="2"/>
              <a:buChar char="q"/>
              <a:defRPr/>
            </a:pPr>
            <a:r>
              <a:rPr lang="fr-CA" sz="1400" dirty="0">
                <a:latin typeface="Calibri" pitchFamily="34" charset="0"/>
                <a:cs typeface="Calibri" pitchFamily="34" charset="0"/>
              </a:rPr>
              <a:t>plus facile et moins coûteuse à entretenir;</a:t>
            </a:r>
          </a:p>
          <a:p>
            <a:pPr marL="541338" lvl="1" indent="-271463">
              <a:spcBef>
                <a:spcPts val="300"/>
              </a:spcBef>
              <a:buClr>
                <a:schemeClr val="accent1">
                  <a:lumMod val="75000"/>
                </a:schemeClr>
              </a:buClr>
              <a:buFont typeface="Wingdings" pitchFamily="2" charset="2"/>
              <a:buChar char="q"/>
              <a:defRPr/>
            </a:pPr>
            <a:r>
              <a:rPr lang="fr-CA" sz="1400" dirty="0">
                <a:latin typeface="Calibri" pitchFamily="34" charset="0"/>
                <a:cs typeface="Calibri" pitchFamily="34" charset="0"/>
              </a:rPr>
              <a:t>peut évoluer plus rapidement;</a:t>
            </a:r>
          </a:p>
          <a:p>
            <a:pPr marL="541338" lvl="1" indent="-271463">
              <a:spcBef>
                <a:spcPts val="300"/>
              </a:spcBef>
              <a:buClr>
                <a:schemeClr val="accent1">
                  <a:lumMod val="75000"/>
                </a:schemeClr>
              </a:buClr>
              <a:buFont typeface="Wingdings" pitchFamily="2" charset="2"/>
              <a:buChar char="q"/>
              <a:defRPr/>
            </a:pPr>
            <a:r>
              <a:rPr lang="fr-CA" sz="1400" dirty="0">
                <a:latin typeface="Calibri" pitchFamily="34" charset="0"/>
                <a:cs typeface="Calibri" pitchFamily="34" charset="0"/>
              </a:rPr>
              <a:t> rencontre le besoin du client dès la fin de sa construction;</a:t>
            </a:r>
          </a:p>
          <a:p>
            <a:pPr marL="541338" lvl="1" indent="-271463">
              <a:spcBef>
                <a:spcPts val="300"/>
              </a:spcBef>
              <a:buClr>
                <a:schemeClr val="accent1">
                  <a:lumMod val="75000"/>
                </a:schemeClr>
              </a:buClr>
              <a:buFont typeface="Wingdings" pitchFamily="2" charset="2"/>
              <a:buChar char="q"/>
              <a:defRPr/>
            </a:pPr>
            <a:r>
              <a:rPr lang="fr-CA" sz="1400" dirty="0">
                <a:latin typeface="Calibri" pitchFamily="34" charset="0"/>
                <a:cs typeface="Calibri" pitchFamily="34" charset="0"/>
              </a:rPr>
              <a:t>respecte le code du bâtiment.</a:t>
            </a:r>
          </a:p>
        </p:txBody>
      </p:sp>
      <p:grpSp>
        <p:nvGrpSpPr>
          <p:cNvPr id="2" name="Groupe 25"/>
          <p:cNvGrpSpPr>
            <a:grpSpLocks/>
          </p:cNvGrpSpPr>
          <p:nvPr/>
        </p:nvGrpSpPr>
        <p:grpSpPr bwMode="auto">
          <a:xfrm>
            <a:off x="509588" y="1196752"/>
            <a:ext cx="7997825" cy="3662362"/>
            <a:chOff x="508883" y="1220866"/>
            <a:chExt cx="7999013" cy="3662399"/>
          </a:xfrm>
        </p:grpSpPr>
        <p:sp>
          <p:nvSpPr>
            <p:cNvPr id="15" name="Rectangle 14"/>
            <p:cNvSpPr/>
            <p:nvPr/>
          </p:nvSpPr>
          <p:spPr>
            <a:xfrm>
              <a:off x="508883" y="1220866"/>
              <a:ext cx="7999013" cy="3662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A"/>
            </a:p>
          </p:txBody>
        </p:sp>
        <p:grpSp>
          <p:nvGrpSpPr>
            <p:cNvPr id="3" name="Groupe 23"/>
            <p:cNvGrpSpPr>
              <a:grpSpLocks/>
            </p:cNvGrpSpPr>
            <p:nvPr/>
          </p:nvGrpSpPr>
          <p:grpSpPr bwMode="auto">
            <a:xfrm>
              <a:off x="686990" y="1383536"/>
              <a:ext cx="3767958" cy="3401713"/>
              <a:chOff x="718794" y="1383536"/>
              <a:chExt cx="3767958" cy="3401713"/>
            </a:xfrm>
          </p:grpSpPr>
          <p:pic>
            <p:nvPicPr>
              <p:cNvPr id="12299" name="Picture 6" descr="http://etc.usf.edu/clipart/62100/62160/62160_badenoch_lg.gif"/>
              <p:cNvPicPr>
                <a:picLocks noChangeAspect="1" noChangeArrowheads="1"/>
              </p:cNvPicPr>
              <p:nvPr/>
            </p:nvPicPr>
            <p:blipFill>
              <a:blip r:embed="rId3" cstate="print"/>
              <a:srcRect/>
              <a:stretch>
                <a:fillRect/>
              </a:stretch>
            </p:blipFill>
            <p:spPr bwMode="auto">
              <a:xfrm>
                <a:off x="718794" y="1383536"/>
                <a:ext cx="3767958" cy="3090856"/>
              </a:xfrm>
              <a:prstGeom prst="rect">
                <a:avLst/>
              </a:prstGeom>
              <a:noFill/>
              <a:ln w="9525">
                <a:noFill/>
                <a:miter lim="800000"/>
                <a:headEnd/>
                <a:tailEnd/>
              </a:ln>
            </p:spPr>
          </p:pic>
          <p:sp>
            <p:nvSpPr>
              <p:cNvPr id="7" name="ZoneTexte 6"/>
              <p:cNvSpPr txBox="1"/>
              <p:nvPr/>
            </p:nvSpPr>
            <p:spPr>
              <a:xfrm>
                <a:off x="878877" y="4569805"/>
                <a:ext cx="3452648" cy="215444"/>
              </a:xfrm>
              <a:prstGeom prst="rect">
                <a:avLst/>
              </a:prstGeom>
              <a:noFill/>
            </p:spPr>
            <p:txBody>
              <a:bodyPr lIns="0" tIns="0" rIns="0" bIns="0">
                <a:spAutoFit/>
              </a:bodyPr>
              <a:lstStyle/>
              <a:p>
                <a:pPr algn="ctr">
                  <a:spcBef>
                    <a:spcPts val="300"/>
                  </a:spcBef>
                  <a:defRPr/>
                </a:pPr>
                <a:r>
                  <a:rPr lang="fr-CA" sz="1400" b="1" dirty="0">
                    <a:effectLst>
                      <a:innerShdw blurRad="63500" dist="50800" dir="13500000">
                        <a:prstClr val="black">
                          <a:alpha val="50000"/>
                        </a:prstClr>
                      </a:innerShdw>
                    </a:effectLst>
                    <a:latin typeface="Calibri" pitchFamily="34" charset="0"/>
                    <a:cs typeface="Calibri" pitchFamily="34" charset="0"/>
                  </a:rPr>
                  <a:t>Design encadré par des règles d’architecture </a:t>
                </a:r>
              </a:p>
            </p:txBody>
          </p:sp>
        </p:grpSp>
        <p:sp>
          <p:nvSpPr>
            <p:cNvPr id="8" name="ZoneTexte 7"/>
            <p:cNvSpPr txBox="1"/>
            <p:nvPr/>
          </p:nvSpPr>
          <p:spPr>
            <a:xfrm>
              <a:off x="4568103" y="4569805"/>
              <a:ext cx="3757446" cy="215444"/>
            </a:xfrm>
            <a:prstGeom prst="rect">
              <a:avLst/>
            </a:prstGeom>
            <a:noFill/>
          </p:spPr>
          <p:txBody>
            <a:bodyPr lIns="0" tIns="0" rIns="0" bIns="0">
              <a:spAutoFit/>
            </a:bodyPr>
            <a:lstStyle/>
            <a:p>
              <a:pPr algn="ctr">
                <a:spcBef>
                  <a:spcPts val="300"/>
                </a:spcBef>
                <a:defRPr/>
              </a:pPr>
              <a:r>
                <a:rPr lang="fr-CA" sz="1400" b="1" dirty="0">
                  <a:effectLst>
                    <a:innerShdw blurRad="63500" dist="50800" dir="13500000">
                      <a:prstClr val="black">
                        <a:alpha val="50000"/>
                      </a:prstClr>
                    </a:innerShdw>
                  </a:effectLst>
                  <a:latin typeface="Calibri" pitchFamily="34" charset="0"/>
                  <a:cs typeface="Calibri" pitchFamily="34" charset="0"/>
                </a:rPr>
                <a:t>Design non encadré par des règles d’architectu</a:t>
              </a:r>
              <a:r>
                <a:rPr lang="fr-CA" sz="1400" b="1" dirty="0">
                  <a:solidFill>
                    <a:schemeClr val="accent6">
                      <a:lumMod val="75000"/>
                    </a:schemeClr>
                  </a:solidFill>
                  <a:effectLst>
                    <a:innerShdw blurRad="63500" dist="50800" dir="13500000">
                      <a:prstClr val="black">
                        <a:alpha val="50000"/>
                      </a:prstClr>
                    </a:innerShdw>
                  </a:effectLst>
                  <a:latin typeface="Calibri" pitchFamily="34" charset="0"/>
                  <a:cs typeface="Calibri" pitchFamily="34" charset="0"/>
                </a:rPr>
                <a:t>re </a:t>
              </a:r>
            </a:p>
          </p:txBody>
        </p:sp>
        <p:pic>
          <p:nvPicPr>
            <p:cNvPr id="12298" name="Picture 5"/>
            <p:cNvPicPr>
              <a:picLocks noChangeAspect="1" noChangeArrowheads="1"/>
            </p:cNvPicPr>
            <p:nvPr/>
          </p:nvPicPr>
          <p:blipFill>
            <a:blip r:embed="rId4" cstate="print"/>
            <a:srcRect/>
            <a:stretch>
              <a:fillRect/>
            </a:stretch>
          </p:blipFill>
          <p:spPr bwMode="auto">
            <a:xfrm>
              <a:off x="4572000" y="1383537"/>
              <a:ext cx="3762375" cy="3090856"/>
            </a:xfrm>
            <a:prstGeom prst="rect">
              <a:avLst/>
            </a:prstGeom>
            <a:noFill/>
            <a:ln w="9525">
              <a:noFill/>
              <a:miter lim="800000"/>
              <a:headEnd/>
              <a:tailEnd/>
            </a:ln>
          </p:spPr>
        </p:pic>
      </p:grpSp>
      <p:sp>
        <p:nvSpPr>
          <p:cNvPr id="13" name="Espace réservé du numéro de diapositive 12"/>
          <p:cNvSpPr>
            <a:spLocks noGrp="1"/>
          </p:cNvSpPr>
          <p:nvPr>
            <p:ph type="sldNum" sz="quarter" idx="4294967295"/>
          </p:nvPr>
        </p:nvSpPr>
        <p:spPr>
          <a:xfrm>
            <a:off x="8316416" y="6525344"/>
            <a:ext cx="643467" cy="163065"/>
          </a:xfrm>
          <a:prstGeom prst="rect">
            <a:avLst/>
          </a:prstGeom>
        </p:spPr>
        <p:txBody>
          <a:bodyPr/>
          <a:lstStyle/>
          <a:p>
            <a:fld id="{7088BEF1-D3AD-E34F-A3B9-A73E884A7AB2}" type="slidenum">
              <a:rPr lang="fr-CA" smtClean="0"/>
              <a:pPr/>
              <a:t>33</a:t>
            </a:fld>
            <a:endParaRPr lang="fr-CA" dirty="0"/>
          </a:p>
        </p:txBody>
      </p:sp>
      <p:sp>
        <p:nvSpPr>
          <p:cNvPr id="14" name="Rectangle à coins arrondis 13"/>
          <p:cNvSpPr/>
          <p:nvPr/>
        </p:nvSpPr>
        <p:spPr bwMode="gray">
          <a:xfrm>
            <a:off x="323528" y="5013176"/>
            <a:ext cx="8604448" cy="1296144"/>
          </a:xfrm>
          <a:prstGeom prst="round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sz="1100" dirty="0" smtClean="0">
              <a:solidFill>
                <a:schemeClr val="bg1"/>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182730" y="2106500"/>
            <a:ext cx="2573959" cy="38635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Utilisation d’une technologie et de composantes d’infrastructure non supportées;</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utilisation d’une technologie qui n’est plus supportée par le fournisseur mais qui est utilisée par un ou plusieurs systèmes de l’entreprise;</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utilisation d’un équipement (serveurs, stockage, réseau, PC, etc.) qui n’est plus supporté par le fournisseur mais qui est utilisé par un ou plusieurs systèmes de l’entreprise.</a:t>
            </a:r>
            <a:endParaRPr lang="fr-CA" sz="1200" dirty="0">
              <a:solidFill>
                <a:schemeClr val="tx1"/>
              </a:solidFill>
              <a:latin typeface="Calibri"/>
              <a:ea typeface="Calibri"/>
              <a:cs typeface="Times New Roman"/>
            </a:endParaRPr>
          </a:p>
        </p:txBody>
      </p:sp>
      <p:sp>
        <p:nvSpPr>
          <p:cNvPr id="9" name="Rectangle 8"/>
          <p:cNvSpPr/>
          <p:nvPr/>
        </p:nvSpPr>
        <p:spPr>
          <a:xfrm>
            <a:off x="417900" y="1599756"/>
            <a:ext cx="2641619" cy="4393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spcAft>
                <a:spcPts val="0"/>
              </a:spcAft>
              <a:tabLst>
                <a:tab pos="752475" algn="l"/>
              </a:tabLst>
            </a:pPr>
            <a:r>
              <a:rPr lang="fr-CA" b="1" dirty="0" smtClean="0">
                <a:solidFill>
                  <a:schemeClr val="tx1"/>
                </a:solidFill>
                <a:latin typeface="Calibri"/>
                <a:ea typeface="Calibri"/>
                <a:cs typeface="Times New Roman"/>
              </a:rPr>
              <a:t>Dette d’architecture</a:t>
            </a:r>
            <a:endParaRPr lang="fr-CA" dirty="0">
              <a:solidFill>
                <a:schemeClr val="tx1"/>
              </a:solidFill>
              <a:latin typeface="Calibri"/>
              <a:ea typeface="Calibri"/>
              <a:cs typeface="Times New Roman"/>
            </a:endParaRPr>
          </a:p>
        </p:txBody>
      </p:sp>
      <p:sp>
        <p:nvSpPr>
          <p:cNvPr id="10" name="Rectangle 9"/>
          <p:cNvSpPr/>
          <p:nvPr/>
        </p:nvSpPr>
        <p:spPr>
          <a:xfrm>
            <a:off x="3059832" y="1599756"/>
            <a:ext cx="3146961" cy="4393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spcAft>
                <a:spcPts val="0"/>
              </a:spcAft>
            </a:pPr>
            <a:r>
              <a:rPr lang="fr-CA" b="1" dirty="0" smtClean="0">
                <a:solidFill>
                  <a:schemeClr val="tx1"/>
                </a:solidFill>
                <a:latin typeface="Calibri"/>
                <a:ea typeface="Calibri"/>
                <a:cs typeface="Times New Roman"/>
              </a:rPr>
              <a:t>Dette de développement</a:t>
            </a:r>
            <a:endParaRPr lang="fr-CA" dirty="0">
              <a:solidFill>
                <a:schemeClr val="tx1"/>
              </a:solidFill>
              <a:latin typeface="Calibri"/>
              <a:ea typeface="Calibri"/>
              <a:cs typeface="Times New Roman"/>
            </a:endParaRPr>
          </a:p>
        </p:txBody>
      </p:sp>
      <p:sp>
        <p:nvSpPr>
          <p:cNvPr id="11" name="Rectangle 10"/>
          <p:cNvSpPr/>
          <p:nvPr/>
        </p:nvSpPr>
        <p:spPr>
          <a:xfrm>
            <a:off x="6206480" y="1599756"/>
            <a:ext cx="2573959" cy="4393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spcAft>
                <a:spcPts val="0"/>
              </a:spcAft>
            </a:pPr>
            <a:r>
              <a:rPr lang="fr-CA" b="1" dirty="0" smtClean="0">
                <a:solidFill>
                  <a:schemeClr val="tx1"/>
                </a:solidFill>
                <a:latin typeface="Calibri"/>
                <a:ea typeface="Calibri"/>
                <a:cs typeface="Times New Roman"/>
              </a:rPr>
              <a:t>Dette infrastructure</a:t>
            </a:r>
            <a:endParaRPr lang="fr-CA" dirty="0">
              <a:solidFill>
                <a:schemeClr val="tx1"/>
              </a:solidFill>
              <a:latin typeface="Calibri"/>
              <a:ea typeface="Calibri"/>
              <a:cs typeface="Times New Roman"/>
            </a:endParaRPr>
          </a:p>
        </p:txBody>
      </p:sp>
      <p:sp>
        <p:nvSpPr>
          <p:cNvPr id="12" name="Rectangle 11"/>
          <p:cNvSpPr/>
          <p:nvPr/>
        </p:nvSpPr>
        <p:spPr>
          <a:xfrm>
            <a:off x="417900" y="1124744"/>
            <a:ext cx="8362539" cy="47501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15000"/>
              </a:lnSpc>
              <a:spcAft>
                <a:spcPts val="0"/>
              </a:spcAft>
              <a:tabLst>
                <a:tab pos="752475" algn="l"/>
              </a:tabLst>
            </a:pPr>
            <a:r>
              <a:rPr lang="fr-CA" sz="2400" b="1" dirty="0" smtClean="0">
                <a:solidFill>
                  <a:schemeClr val="bg1"/>
                </a:solidFill>
                <a:latin typeface="Calibri"/>
                <a:ea typeface="Calibri"/>
                <a:cs typeface="Times New Roman"/>
              </a:rPr>
              <a:t>Dette technologique</a:t>
            </a:r>
            <a:endParaRPr lang="fr-CA" sz="2400" b="1" dirty="0">
              <a:solidFill>
                <a:schemeClr val="bg1"/>
              </a:solidFill>
              <a:latin typeface="Calibri"/>
              <a:ea typeface="Calibri"/>
              <a:cs typeface="Times New Roman"/>
            </a:endParaRPr>
          </a:p>
        </p:txBody>
      </p:sp>
      <p:sp>
        <p:nvSpPr>
          <p:cNvPr id="13" name="Rectangle 12"/>
          <p:cNvSpPr/>
          <p:nvPr/>
        </p:nvSpPr>
        <p:spPr>
          <a:xfrm>
            <a:off x="369649" y="2122268"/>
            <a:ext cx="2641501" cy="38635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Écart par rapport à l’architecture cible;</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Non respect des principes d’architecture.</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Complexité de la solution;</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faible réutilisation possible de la solution;</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utilisation de logiciels ou de technologies non-standards et/ou non-éprouvés;</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évolution de la solution rend la solution instable;</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multiples copies des données d’une source autoritaire;</a:t>
            </a:r>
          </a:p>
          <a:p>
            <a:pPr marL="180975"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fonctions d’affaires ayant des fonctionnalités semblables présentes dans plusieurs applications ou logiciels;</a:t>
            </a:r>
          </a:p>
        </p:txBody>
      </p:sp>
      <p:sp>
        <p:nvSpPr>
          <p:cNvPr id="15" name="Rectangle 14"/>
          <p:cNvSpPr/>
          <p:nvPr/>
        </p:nvSpPr>
        <p:spPr>
          <a:xfrm>
            <a:off x="3106988" y="2118375"/>
            <a:ext cx="3103200" cy="38635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Design inefficace de l’application;</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code versus configuration ou haut niveau de la personnalisation présent dans l’application;</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code défensif pour supporter une date de  livraison;</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problèmes connus non résolus;</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nouvelle interface ou service avec une intégration à fort couplage pour les nouvelles applications;</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non utilisation des patrons d’intégration «informationnels» pour les nouvelles applications;</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intégration sans utilisation des mécanismes natifs de l’application pour les nouvelles applications;</a:t>
            </a:r>
          </a:p>
          <a:p>
            <a:pPr marL="180975" lvl="0" indent="-180975">
              <a:lnSpc>
                <a:spcPct val="115000"/>
              </a:lnSpc>
              <a:buClr>
                <a:schemeClr val="accent1"/>
              </a:buClr>
              <a:buFont typeface="Symbol"/>
              <a:buChar char=""/>
            </a:pPr>
            <a:r>
              <a:rPr lang="fr-CA" sz="1200" dirty="0" smtClean="0">
                <a:solidFill>
                  <a:schemeClr val="tx1"/>
                </a:solidFill>
                <a:latin typeface="Calibri"/>
                <a:ea typeface="Calibri"/>
                <a:cs typeface="Times New Roman"/>
              </a:rPr>
              <a:t>introduction de technologies / code open source non-approuvés.</a:t>
            </a:r>
            <a:endParaRPr lang="fr-CA" sz="1200" dirty="0">
              <a:solidFill>
                <a:schemeClr val="tx1"/>
              </a:solidFill>
              <a:latin typeface="Calibri"/>
              <a:ea typeface="Calibri"/>
              <a:cs typeface="Times New Roman"/>
            </a:endParaRPr>
          </a:p>
        </p:txBody>
      </p:sp>
      <p:cxnSp>
        <p:nvCxnSpPr>
          <p:cNvPr id="17" name="Connecteur droit 16"/>
          <p:cNvCxnSpPr/>
          <p:nvPr/>
        </p:nvCxnSpPr>
        <p:spPr>
          <a:xfrm flipH="1">
            <a:off x="3068408" y="2325281"/>
            <a:ext cx="23750" cy="4560103"/>
          </a:xfrm>
          <a:prstGeom prst="line">
            <a:avLst/>
          </a:prstGeom>
          <a:ln w="12700" cmpd="sng">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a:off x="6182730" y="2325281"/>
            <a:ext cx="23750" cy="4560103"/>
          </a:xfrm>
          <a:prstGeom prst="line">
            <a:avLst/>
          </a:prstGeom>
          <a:ln w="12700" cmpd="sng">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 name="Espace réservé du numéro de diapositive 18"/>
          <p:cNvSpPr>
            <a:spLocks noGrp="1"/>
          </p:cNvSpPr>
          <p:nvPr>
            <p:ph type="sldNum" sz="quarter" idx="4294967295"/>
          </p:nvPr>
        </p:nvSpPr>
        <p:spPr>
          <a:xfrm>
            <a:off x="8121874" y="6558410"/>
            <a:ext cx="643467" cy="163065"/>
          </a:xfrm>
          <a:prstGeom prst="rect">
            <a:avLst/>
          </a:prstGeom>
        </p:spPr>
        <p:txBody>
          <a:bodyPr/>
          <a:lstStyle/>
          <a:p>
            <a:fld id="{7088BEF1-D3AD-E34F-A3B9-A73E884A7AB2}" type="slidenum">
              <a:rPr lang="fr-CA" smtClean="0"/>
              <a:pPr/>
              <a:t>34</a:t>
            </a:fld>
            <a:endParaRPr lang="fr-CA" dirty="0"/>
          </a:p>
        </p:txBody>
      </p:sp>
      <p:sp>
        <p:nvSpPr>
          <p:cNvPr id="14" name="Rectangle 13"/>
          <p:cNvSpPr/>
          <p:nvPr/>
        </p:nvSpPr>
        <p:spPr>
          <a:xfrm>
            <a:off x="539552" y="476672"/>
            <a:ext cx="7221849" cy="461665"/>
          </a:xfrm>
          <a:prstGeom prst="rect">
            <a:avLst/>
          </a:prstGeom>
        </p:spPr>
        <p:txBody>
          <a:bodyPr wrap="none">
            <a:spAutoFit/>
          </a:bodyPr>
          <a:lstStyle/>
          <a:p>
            <a:pPr>
              <a:tabLst>
                <a:tab pos="457200" algn="l"/>
              </a:tabLst>
            </a:pPr>
            <a:r>
              <a:rPr lang="fr-CA" sz="2400" dirty="0" smtClean="0">
                <a:latin typeface="+mj-lt"/>
                <a:ea typeface="+mj-ea"/>
                <a:cs typeface="+mj-cs"/>
              </a:rPr>
              <a:t>Quelles sont les causes de la dette technologique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ppt_x"/>
                                          </p:val>
                                        </p:tav>
                                        <p:tav tm="100000">
                                          <p:val>
                                            <p:strVal val="#ppt_x"/>
                                          </p:val>
                                        </p:tav>
                                      </p:tavLst>
                                    </p:anim>
                                    <p:anim calcmode="lin" valueType="num">
                                      <p:cBhvr additive="base">
                                        <p:cTn id="8" dur="2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heckerboard(across)">
                                      <p:cBhvr>
                                        <p:cTn id="21" dur="500"/>
                                        <p:tgtEl>
                                          <p:spTgt spid="1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heckerboard(across)">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custDataLst>
              <p:tags r:id="rId1"/>
            </p:custDataLst>
          </p:nvPr>
        </p:nvSpPr>
        <p:spPr>
          <a:xfrm>
            <a:off x="145390" y="903393"/>
            <a:ext cx="8825183" cy="5693959"/>
          </a:xfrm>
          <a:prstGeom prst="rect">
            <a:avLst/>
          </a:prstGeom>
          <a:solidFill>
            <a:schemeClr val="bg1">
              <a:lumMod val="95000"/>
            </a:schemeClr>
          </a:solidFill>
          <a:ln w="9525">
            <a:noFill/>
          </a:ln>
          <a:effectLst>
            <a:outerShdw dist="12700" dir="2700000" algn="tl" rotWithShape="0">
              <a:schemeClr val="accent6"/>
            </a:outerShdw>
          </a:effectLst>
        </p:spPr>
        <p:style>
          <a:lnRef idx="2">
            <a:schemeClr val="accent1">
              <a:shade val="50000"/>
            </a:schemeClr>
          </a:lnRef>
          <a:fillRef idx="1">
            <a:schemeClr val="accent1"/>
          </a:fillRef>
          <a:effectRef idx="0">
            <a:schemeClr val="accent1"/>
          </a:effectRef>
          <a:fontRef idx="minor">
            <a:schemeClr val="lt1"/>
          </a:fontRef>
        </p:style>
        <p:txBody>
          <a:bodyPr lIns="93234" tIns="46616" rIns="93234" bIns="46616" anchor="ctr"/>
          <a:lstStyle>
            <a:lvl1pPr eaLnBrk="0" hangingPunct="0">
              <a:defRPr sz="1600">
                <a:solidFill>
                  <a:schemeClr val="tx1"/>
                </a:solidFill>
                <a:latin typeface="Arial" pitchFamily="34" charset="0"/>
                <a:ea typeface="ＭＳ Ｐゴシック" pitchFamily="34" charset="-128"/>
              </a:defRPr>
            </a:lvl1pPr>
            <a:lvl2pPr marL="742950" indent="-285750" eaLnBrk="0" hangingPunct="0">
              <a:defRPr sz="1600">
                <a:solidFill>
                  <a:schemeClr val="tx1"/>
                </a:solidFill>
                <a:latin typeface="Arial" pitchFamily="34" charset="0"/>
                <a:ea typeface="ＭＳ Ｐゴシック" pitchFamily="34" charset="-128"/>
              </a:defRPr>
            </a:lvl2pPr>
            <a:lvl3pPr marL="1143000" indent="-228600" eaLnBrk="0" hangingPunct="0">
              <a:defRPr sz="1600">
                <a:solidFill>
                  <a:schemeClr val="tx1"/>
                </a:solidFill>
                <a:latin typeface="Arial" pitchFamily="34" charset="0"/>
                <a:ea typeface="ＭＳ Ｐゴシック" pitchFamily="34" charset="-128"/>
              </a:defRPr>
            </a:lvl3pPr>
            <a:lvl4pPr marL="1600200" indent="-228600" eaLnBrk="0" hangingPunct="0">
              <a:defRPr sz="1600">
                <a:solidFill>
                  <a:schemeClr val="tx1"/>
                </a:solidFill>
                <a:latin typeface="Arial" pitchFamily="34" charset="0"/>
                <a:ea typeface="ＭＳ Ｐゴシック" pitchFamily="34" charset="-128"/>
              </a:defRPr>
            </a:lvl4pPr>
            <a:lvl5pPr marL="2057400" indent="-228600" eaLnBrk="0" hangingPunct="0">
              <a:defRPr sz="16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9pPr>
          </a:lstStyle>
          <a:p>
            <a:pPr algn="ctr" eaLnBrk="1" hangingPunct="1"/>
            <a:endParaRPr lang="en-US" sz="1500" dirty="0">
              <a:solidFill>
                <a:srgbClr val="000000"/>
              </a:solidFill>
            </a:endParaRPr>
          </a:p>
        </p:txBody>
      </p:sp>
      <p:sp>
        <p:nvSpPr>
          <p:cNvPr id="4" name="Espace réservé du contenu 3"/>
          <p:cNvSpPr>
            <a:spLocks noGrp="1"/>
          </p:cNvSpPr>
          <p:nvPr>
            <p:ph idx="1"/>
          </p:nvPr>
        </p:nvSpPr>
        <p:spPr>
          <a:xfrm>
            <a:off x="319752" y="903392"/>
            <a:ext cx="4972328" cy="5473243"/>
          </a:xfrm>
        </p:spPr>
        <p:txBody>
          <a:bodyPr/>
          <a:lstStyle/>
          <a:p>
            <a:pPr>
              <a:buFont typeface="Arial" pitchFamily="34" charset="0"/>
              <a:buChar char="•"/>
            </a:pPr>
            <a:r>
              <a:rPr lang="fr-CA" sz="1800" dirty="0" smtClean="0"/>
              <a:t> </a:t>
            </a:r>
            <a:r>
              <a:rPr lang="fr-CA" sz="1800" i="1" dirty="0" smtClean="0"/>
              <a:t>Protéger les actifs TI en gérant le risque lors des ajouts / des changements / de la mise au rancart des actifs TI durant les projets;</a:t>
            </a:r>
          </a:p>
          <a:p>
            <a:pPr>
              <a:buFont typeface="Arial" pitchFamily="34" charset="0"/>
              <a:buChar char="•"/>
            </a:pPr>
            <a:r>
              <a:rPr lang="fr-CA" sz="1800" i="1" dirty="0" smtClean="0"/>
              <a:t>Assurer que l’évolution des actifs TI se fasse de façon coordonnée;</a:t>
            </a:r>
          </a:p>
          <a:p>
            <a:pPr>
              <a:buFont typeface="Arial" pitchFamily="34" charset="0"/>
              <a:buChar char="•"/>
            </a:pPr>
            <a:r>
              <a:rPr lang="fr-CA" sz="1800" i="1" dirty="0" smtClean="0"/>
              <a:t>Gérer la dette technologique (dérogations) qui pourrait être créée lors de la conception et la réalisation des projets affaires et TI;</a:t>
            </a:r>
          </a:p>
          <a:p>
            <a:pPr>
              <a:buFont typeface="Arial" pitchFamily="34" charset="0"/>
              <a:buChar char="•"/>
            </a:pPr>
            <a:r>
              <a:rPr lang="fr-CA" sz="1800" i="1" dirty="0" smtClean="0"/>
              <a:t>Placer au bon niveau de l’organisation la prise de décision concernant les changements aux actifs TI; </a:t>
            </a:r>
          </a:p>
          <a:p>
            <a:pPr>
              <a:buFont typeface="Arial" pitchFamily="34" charset="0"/>
              <a:buChar char="•"/>
            </a:pPr>
            <a:r>
              <a:rPr lang="fr-CA" sz="1800" i="1" dirty="0" smtClean="0"/>
              <a:t>Gérer les écarts par rapport aux principes et aux architectures cibles pour documenter les impacts et les risques;</a:t>
            </a:r>
          </a:p>
          <a:p>
            <a:pPr>
              <a:buFont typeface="Arial" pitchFamily="34" charset="0"/>
              <a:buChar char="•"/>
            </a:pPr>
            <a:r>
              <a:rPr lang="fr-CA" sz="1800" i="1" dirty="0" smtClean="0"/>
              <a:t>Rendre imputable les ressources, selon leur rôle, dans la définition et la validation des solutions et des architectures cibles;</a:t>
            </a:r>
          </a:p>
          <a:p>
            <a:pPr>
              <a:buNone/>
            </a:pPr>
            <a:endParaRPr lang="fr-CA" sz="1800" i="1" dirty="0" smtClean="0"/>
          </a:p>
        </p:txBody>
      </p:sp>
      <p:sp>
        <p:nvSpPr>
          <p:cNvPr id="2" name="Titre 1"/>
          <p:cNvSpPr>
            <a:spLocks noGrp="1"/>
          </p:cNvSpPr>
          <p:nvPr>
            <p:ph type="title"/>
          </p:nvPr>
        </p:nvSpPr>
        <p:spPr>
          <a:xfrm>
            <a:off x="335518" y="476672"/>
            <a:ext cx="8745418" cy="288902"/>
          </a:xfrm>
        </p:spPr>
        <p:txBody>
          <a:bodyPr/>
          <a:lstStyle/>
          <a:p>
            <a:pPr>
              <a:tabLst>
                <a:tab pos="457200" algn="l"/>
              </a:tabLst>
            </a:pPr>
            <a:r>
              <a:rPr lang="fr-CA" kern="1200" dirty="0" smtClean="0"/>
              <a:t>Quels sont les objectifs de la gouvernance architecture ?</a:t>
            </a:r>
            <a:endParaRPr lang="fr-CA" kern="1200" dirty="0"/>
          </a:p>
        </p:txBody>
      </p:sp>
      <p:pic>
        <p:nvPicPr>
          <p:cNvPr id="1026" name="Picture 2"/>
          <p:cNvPicPr>
            <a:picLocks noChangeAspect="1" noChangeArrowheads="1"/>
          </p:cNvPicPr>
          <p:nvPr/>
        </p:nvPicPr>
        <p:blipFill>
          <a:blip r:embed="rId4" cstate="print"/>
          <a:srcRect/>
          <a:stretch>
            <a:fillRect/>
          </a:stretch>
        </p:blipFill>
        <p:spPr bwMode="auto">
          <a:xfrm>
            <a:off x="5940152" y="1433782"/>
            <a:ext cx="2664296" cy="3933825"/>
          </a:xfrm>
          <a:prstGeom prst="rect">
            <a:avLst/>
          </a:prstGeom>
          <a:noFill/>
          <a:ln w="9525">
            <a:noFill/>
            <a:miter lim="800000"/>
            <a:headEnd/>
            <a:tailEnd/>
          </a:ln>
        </p:spPr>
      </p:pic>
      <p:sp>
        <p:nvSpPr>
          <p:cNvPr id="6" name="Espace réservé du numéro de diapositive 18"/>
          <p:cNvSpPr>
            <a:spLocks noGrp="1"/>
          </p:cNvSpPr>
          <p:nvPr>
            <p:ph type="sldNum" sz="quarter" idx="4294967295"/>
          </p:nvPr>
        </p:nvSpPr>
        <p:spPr>
          <a:xfrm>
            <a:off x="8249013" y="6650311"/>
            <a:ext cx="643467" cy="163065"/>
          </a:xfrm>
          <a:prstGeom prst="rect">
            <a:avLst/>
          </a:prstGeom>
        </p:spPr>
        <p:txBody>
          <a:bodyPr/>
          <a:lstStyle/>
          <a:p>
            <a:fld id="{7088BEF1-D3AD-E34F-A3B9-A73E884A7AB2}" type="slidenum">
              <a:rPr lang="fr-CA" smtClean="0"/>
              <a:pPr/>
              <a:t>35</a:t>
            </a:fld>
            <a:endParaRPr lang="fr-C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L’architecture d’entreprise pour aider à définir les solutions et la gouvernance AE pour en assurer la conformité</a:t>
            </a:r>
            <a:endParaRPr lang="fr-CA"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867711"/>
            <a:ext cx="5573949" cy="41245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à coins arrondis 4"/>
          <p:cNvSpPr/>
          <p:nvPr/>
        </p:nvSpPr>
        <p:spPr bwMode="auto">
          <a:xfrm>
            <a:off x="272375" y="3356043"/>
            <a:ext cx="5155660" cy="573931"/>
          </a:xfrm>
          <a:prstGeom prst="roundRect">
            <a:avLst/>
          </a:prstGeom>
          <a:noFill/>
          <a:ln w="38100" cap="flat" cmpd="sng" algn="ctr">
            <a:solidFill>
              <a:schemeClr val="accent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CA" sz="1800" b="0" i="0" u="none" strike="noStrike" cap="none" normalizeH="0" baseline="0" smtClean="0">
              <a:ln>
                <a:noFill/>
              </a:ln>
              <a:solidFill>
                <a:schemeClr val="tx1"/>
              </a:solidFill>
              <a:effectLst/>
              <a:latin typeface="Times" pitchFamily="18" charset="0"/>
            </a:endParaRPr>
          </a:p>
        </p:txBody>
      </p:sp>
      <p:sp>
        <p:nvSpPr>
          <p:cNvPr id="7" name="ZoneTexte 6"/>
          <p:cNvSpPr txBox="1"/>
          <p:nvPr>
            <p:custDataLst>
              <p:tags r:id="rId1"/>
            </p:custDataLst>
          </p:nvPr>
        </p:nvSpPr>
        <p:spPr>
          <a:xfrm>
            <a:off x="104775" y="137553"/>
            <a:ext cx="742950" cy="1015663"/>
          </a:xfrm>
          <a:prstGeom prst="rect">
            <a:avLst/>
          </a:prstGeom>
          <a:noFill/>
        </p:spPr>
        <p:txBody>
          <a:bodyPr wrap="square" rtlCol="0">
            <a:spAutoFit/>
          </a:bodyPr>
          <a:lstStyle/>
          <a:p>
            <a:r>
              <a:rPr lang="fr-CA" sz="6000" dirty="0" smtClean="0">
                <a:solidFill>
                  <a:schemeClr val="bg1"/>
                </a:solidFill>
                <a:latin typeface="Impact" pitchFamily="34" charset="0"/>
              </a:rPr>
              <a:t>2</a:t>
            </a:r>
            <a:endParaRPr lang="fr-CA" sz="6000" dirty="0">
              <a:solidFill>
                <a:schemeClr val="bg1"/>
              </a:solidFill>
              <a:latin typeface="Impact" pitchFamily="34" charset="0"/>
            </a:endParaRPr>
          </a:p>
        </p:txBody>
      </p:sp>
      <p:sp>
        <p:nvSpPr>
          <p:cNvPr id="8" name="Espace réservé du contenu 2"/>
          <p:cNvSpPr>
            <a:spLocks noGrp="1"/>
          </p:cNvSpPr>
          <p:nvPr>
            <p:ph idx="1"/>
          </p:nvPr>
        </p:nvSpPr>
        <p:spPr>
          <a:xfrm>
            <a:off x="6009783" y="1470472"/>
            <a:ext cx="2882697" cy="4334792"/>
          </a:xfrm>
        </p:spPr>
        <p:txBody>
          <a:bodyPr/>
          <a:lstStyle/>
          <a:p>
            <a:pPr marL="0" indent="0">
              <a:buNone/>
            </a:pPr>
            <a:r>
              <a:rPr lang="fr-CA" sz="1400" dirty="0" smtClean="0"/>
              <a:t>Le comité d’architecture sert à gouverner les décisions entre les objectifs du comité de gestion TI et les objectifs des projets.</a:t>
            </a:r>
          </a:p>
          <a:p>
            <a:r>
              <a:rPr lang="fr-CA" sz="1400" dirty="0" smtClean="0"/>
              <a:t>Il sert à s’assurer la conformité des projets aux cibles établies.</a:t>
            </a:r>
          </a:p>
          <a:p>
            <a:r>
              <a:rPr lang="fr-CA" sz="1400" dirty="0" smtClean="0"/>
              <a:t>À communiquer les changements faits à l’écosystème TI autant au niveau des systèmes, des données et de l’infrastructure.</a:t>
            </a:r>
          </a:p>
          <a:p>
            <a:r>
              <a:rPr lang="fr-CA" sz="1400" dirty="0" smtClean="0"/>
              <a:t>À assurer la coordination et la responsabilisation des différentes équipes face au projet</a:t>
            </a:r>
          </a:p>
          <a:p>
            <a:r>
              <a:rPr lang="fr-CA" sz="1400" dirty="0" smtClean="0"/>
              <a:t>À valider les décisions prises en mode projet.</a:t>
            </a:r>
          </a:p>
          <a:p>
            <a:r>
              <a:rPr lang="fr-CA" sz="1400" dirty="0" smtClean="0"/>
              <a:t>À gérer et documenter les dérogations.</a:t>
            </a:r>
          </a:p>
          <a:p>
            <a:r>
              <a:rPr lang="fr-CA" sz="1400" dirty="0" smtClean="0"/>
              <a:t>À remonter les décisions et les dérogations aux comités de gestion.  </a:t>
            </a:r>
          </a:p>
          <a:p>
            <a:pPr marL="0" indent="0">
              <a:buNone/>
            </a:pPr>
            <a:endParaRPr lang="fr-CA" sz="1200" dirty="0" smtClean="0"/>
          </a:p>
          <a:p>
            <a:endParaRPr lang="fr-CA" sz="1200" dirty="0"/>
          </a:p>
        </p:txBody>
      </p:sp>
      <p:cxnSp>
        <p:nvCxnSpPr>
          <p:cNvPr id="9" name="Connecteur droit avec flèche 8"/>
          <p:cNvCxnSpPr/>
          <p:nvPr/>
        </p:nvCxnSpPr>
        <p:spPr bwMode="auto">
          <a:xfrm flipH="1">
            <a:off x="5428035" y="2704289"/>
            <a:ext cx="525293" cy="778213"/>
          </a:xfrm>
          <a:prstGeom prst="straightConnector1">
            <a:avLst/>
          </a:prstGeom>
          <a:solidFill>
            <a:schemeClr val="accent1"/>
          </a:solidFill>
          <a:ln w="19050" cap="flat" cmpd="sng" algn="ctr">
            <a:solidFill>
              <a:schemeClr val="accent4"/>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Pentagone 9"/>
          <p:cNvSpPr/>
          <p:nvPr/>
        </p:nvSpPr>
        <p:spPr>
          <a:xfrm>
            <a:off x="107504" y="5949280"/>
            <a:ext cx="5616624" cy="457200"/>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i="1" dirty="0" smtClean="0">
                <a:solidFill>
                  <a:schemeClr val="tx1"/>
                </a:solidFill>
              </a:rPr>
              <a:t>Mesure de performance de l’AE</a:t>
            </a:r>
            <a:endParaRPr lang="fr-CA" sz="1600" b="1" i="1" dirty="0">
              <a:solidFill>
                <a:schemeClr val="tx1"/>
              </a:solidFill>
            </a:endParaRPr>
          </a:p>
        </p:txBody>
      </p:sp>
      <p:sp>
        <p:nvSpPr>
          <p:cNvPr id="11" name="Espace réservé du numéro de diapositive 3"/>
          <p:cNvSpPr>
            <a:spLocks noGrp="1"/>
          </p:cNvSpPr>
          <p:nvPr>
            <p:ph type="sldNum" sz="quarter" idx="4294967295"/>
          </p:nvPr>
        </p:nvSpPr>
        <p:spPr>
          <a:xfrm>
            <a:off x="8532440" y="6453336"/>
            <a:ext cx="393404" cy="208960"/>
          </a:xfrm>
          <a:prstGeom prst="rect">
            <a:avLst/>
          </a:prstGeom>
        </p:spPr>
        <p:txBody>
          <a:bodyPr/>
          <a:lstStyle/>
          <a:p>
            <a:fld id="{D13A15BA-51CB-4875-9C54-92B1B42D3A6B}" type="slidenum">
              <a:rPr lang="en-US" smtClean="0"/>
              <a:pPr/>
              <a:t>36</a:t>
            </a:fld>
            <a:endParaRPr lang="en-US" dirty="0"/>
          </a:p>
        </p:txBody>
      </p:sp>
    </p:spTree>
    <p:extLst>
      <p:ext uri="{BB962C8B-B14F-4D97-AF65-F5344CB8AC3E}">
        <p14:creationId xmlns:p14="http://schemas.microsoft.com/office/powerpoint/2010/main" val="34212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space réservé du numéro de diapositive 3"/>
          <p:cNvSpPr>
            <a:spLocks noGrp="1"/>
          </p:cNvSpPr>
          <p:nvPr>
            <p:ph type="sldNum" sz="quarter" idx="10"/>
          </p:nvPr>
        </p:nvSpPr>
        <p:spPr/>
        <p:txBody>
          <a:bodyPr/>
          <a:lstStyle/>
          <a:p>
            <a:fld id="{F5B97C48-9313-4716-92B2-E493ABC15A37}" type="slidenum">
              <a:rPr lang="fr-FR"/>
              <a:pPr/>
              <a:t>37</a:t>
            </a:fld>
            <a:endParaRPr lang="fr-FR"/>
          </a:p>
        </p:txBody>
      </p:sp>
      <p:sp>
        <p:nvSpPr>
          <p:cNvPr id="403458" name="Rectangle 2"/>
          <p:cNvSpPr>
            <a:spLocks noGrp="1" noChangeArrowheads="1"/>
          </p:cNvSpPr>
          <p:nvPr>
            <p:ph type="title"/>
          </p:nvPr>
        </p:nvSpPr>
        <p:spPr>
          <a:xfrm>
            <a:off x="323850" y="44450"/>
            <a:ext cx="8229600" cy="1371600"/>
          </a:xfrm>
        </p:spPr>
        <p:txBody>
          <a:bodyPr/>
          <a:lstStyle/>
          <a:p>
            <a:pPr algn="ctr"/>
            <a:r>
              <a:rPr lang="fr-CA" dirty="0"/>
              <a:t>Quelques éléments de gouvernance de </a:t>
            </a:r>
            <a:br>
              <a:rPr lang="fr-CA" dirty="0"/>
            </a:br>
            <a:r>
              <a:rPr lang="fr-CA" dirty="0"/>
              <a:t>l’architecture d’entreprise</a:t>
            </a:r>
            <a:endParaRPr lang="fr-FR" dirty="0"/>
          </a:p>
        </p:txBody>
      </p:sp>
      <p:pic>
        <p:nvPicPr>
          <p:cNvPr id="403459" name="Picture 3" descr="eye">
            <a:hlinkClick r:id="rId3"/>
          </p:cNvPr>
          <p:cNvPicPr>
            <a:picLocks noChangeAspect="1" noChangeArrowheads="1"/>
          </p:cNvPicPr>
          <p:nvPr/>
        </p:nvPicPr>
        <p:blipFill>
          <a:blip r:embed="rId4" cstate="print"/>
          <a:srcRect/>
          <a:stretch>
            <a:fillRect/>
          </a:stretch>
        </p:blipFill>
        <p:spPr bwMode="auto">
          <a:xfrm>
            <a:off x="1208088" y="4360863"/>
            <a:ext cx="927100" cy="595312"/>
          </a:xfrm>
          <a:prstGeom prst="rect">
            <a:avLst/>
          </a:prstGeom>
          <a:noFill/>
          <a:ln w="9525">
            <a:noFill/>
            <a:miter lim="800000"/>
            <a:headEnd/>
            <a:tailEnd/>
          </a:ln>
        </p:spPr>
      </p:pic>
      <p:sp>
        <p:nvSpPr>
          <p:cNvPr id="403460" name="Rectangle 4"/>
          <p:cNvSpPr>
            <a:spLocks noChangeArrowheads="1"/>
          </p:cNvSpPr>
          <p:nvPr/>
        </p:nvSpPr>
        <p:spPr bwMode="auto">
          <a:xfrm>
            <a:off x="425450" y="3400425"/>
            <a:ext cx="2495550" cy="555625"/>
          </a:xfrm>
          <a:prstGeom prst="rect">
            <a:avLst/>
          </a:prstGeom>
          <a:solidFill>
            <a:srgbClr val="FFFF00"/>
          </a:solidFill>
          <a:ln w="9525">
            <a:noFill/>
            <a:miter lim="800000"/>
            <a:headEnd/>
            <a:tailEnd/>
          </a:ln>
        </p:spPr>
        <p:txBody>
          <a:bodyPr/>
          <a:lstStyle/>
          <a:p>
            <a:endParaRPr lang="fr-CA"/>
          </a:p>
        </p:txBody>
      </p:sp>
      <p:sp>
        <p:nvSpPr>
          <p:cNvPr id="403461" name="Rectangle 5"/>
          <p:cNvSpPr>
            <a:spLocks noChangeArrowheads="1"/>
          </p:cNvSpPr>
          <p:nvPr/>
        </p:nvSpPr>
        <p:spPr bwMode="auto">
          <a:xfrm>
            <a:off x="425450" y="3400425"/>
            <a:ext cx="2495550" cy="555625"/>
          </a:xfrm>
          <a:prstGeom prst="rect">
            <a:avLst/>
          </a:prstGeom>
          <a:noFill/>
          <a:ln w="7938" cap="rnd">
            <a:solidFill>
              <a:srgbClr val="000000"/>
            </a:solidFill>
            <a:round/>
            <a:headEnd/>
            <a:tailEnd/>
          </a:ln>
        </p:spPr>
        <p:txBody>
          <a:bodyPr/>
          <a:lstStyle/>
          <a:p>
            <a:endParaRPr lang="fr-CA"/>
          </a:p>
        </p:txBody>
      </p:sp>
      <p:sp>
        <p:nvSpPr>
          <p:cNvPr id="403462" name="Rectangle 6"/>
          <p:cNvSpPr>
            <a:spLocks noChangeArrowheads="1"/>
          </p:cNvSpPr>
          <p:nvPr/>
        </p:nvSpPr>
        <p:spPr bwMode="auto">
          <a:xfrm>
            <a:off x="599430" y="3419475"/>
            <a:ext cx="2103140" cy="569387"/>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dirty="0">
                <a:solidFill>
                  <a:srgbClr val="008000"/>
                </a:solidFill>
                <a:cs typeface="Arial" charset="0"/>
              </a:rPr>
              <a:t>Affaires</a:t>
            </a:r>
          </a:p>
          <a:p>
            <a:pPr algn="ctr">
              <a:buFont typeface="Wingdings" pitchFamily="2" charset="2"/>
              <a:buNone/>
            </a:pPr>
            <a:r>
              <a:rPr lang="fr-CA" sz="1000" b="1" dirty="0" smtClean="0">
                <a:solidFill>
                  <a:srgbClr val="008000"/>
                </a:solidFill>
                <a:cs typeface="Arial" charset="0"/>
              </a:rPr>
              <a:t>Capacités</a:t>
            </a:r>
            <a:r>
              <a:rPr lang="fr-CA" sz="1000" b="1" dirty="0">
                <a:solidFill>
                  <a:srgbClr val="008000"/>
                </a:solidFill>
                <a:cs typeface="Arial" charset="0"/>
              </a:rPr>
              <a:t>, Services, </a:t>
            </a:r>
            <a:br>
              <a:rPr lang="fr-CA" sz="1000" b="1" dirty="0">
                <a:solidFill>
                  <a:srgbClr val="008000"/>
                </a:solidFill>
                <a:cs typeface="Arial" charset="0"/>
              </a:rPr>
            </a:br>
            <a:r>
              <a:rPr lang="fr-CA" sz="1000" b="1" dirty="0">
                <a:solidFill>
                  <a:srgbClr val="008000"/>
                </a:solidFill>
                <a:cs typeface="Arial" charset="0"/>
              </a:rPr>
              <a:t>Information, Personnes, Locations</a:t>
            </a:r>
          </a:p>
        </p:txBody>
      </p:sp>
      <p:sp>
        <p:nvSpPr>
          <p:cNvPr id="403463" name="Rectangle 7"/>
          <p:cNvSpPr>
            <a:spLocks noChangeArrowheads="1"/>
          </p:cNvSpPr>
          <p:nvPr/>
        </p:nvSpPr>
        <p:spPr bwMode="auto">
          <a:xfrm>
            <a:off x="425450" y="3956050"/>
            <a:ext cx="2495550" cy="554038"/>
          </a:xfrm>
          <a:prstGeom prst="rect">
            <a:avLst/>
          </a:prstGeom>
          <a:solidFill>
            <a:srgbClr val="FFFF00"/>
          </a:solidFill>
          <a:ln w="9525">
            <a:noFill/>
            <a:miter lim="800000"/>
            <a:headEnd/>
            <a:tailEnd/>
          </a:ln>
        </p:spPr>
        <p:txBody>
          <a:bodyPr/>
          <a:lstStyle/>
          <a:p>
            <a:endParaRPr lang="fr-CA"/>
          </a:p>
        </p:txBody>
      </p:sp>
      <p:sp>
        <p:nvSpPr>
          <p:cNvPr id="403464" name="Rectangle 8"/>
          <p:cNvSpPr>
            <a:spLocks noChangeArrowheads="1"/>
          </p:cNvSpPr>
          <p:nvPr/>
        </p:nvSpPr>
        <p:spPr bwMode="auto">
          <a:xfrm>
            <a:off x="425450" y="3956050"/>
            <a:ext cx="2495550" cy="554038"/>
          </a:xfrm>
          <a:prstGeom prst="rect">
            <a:avLst/>
          </a:prstGeom>
          <a:noFill/>
          <a:ln w="7938" cap="rnd">
            <a:solidFill>
              <a:srgbClr val="000000"/>
            </a:solidFill>
            <a:round/>
            <a:headEnd/>
            <a:tailEnd/>
          </a:ln>
        </p:spPr>
        <p:txBody>
          <a:bodyPr/>
          <a:lstStyle/>
          <a:p>
            <a:endParaRPr lang="fr-CA"/>
          </a:p>
        </p:txBody>
      </p:sp>
      <p:sp>
        <p:nvSpPr>
          <p:cNvPr id="403466" name="Rectangle 10"/>
          <p:cNvSpPr>
            <a:spLocks noChangeArrowheads="1"/>
          </p:cNvSpPr>
          <p:nvPr/>
        </p:nvSpPr>
        <p:spPr bwMode="auto">
          <a:xfrm>
            <a:off x="425450" y="4510088"/>
            <a:ext cx="2495550" cy="555625"/>
          </a:xfrm>
          <a:prstGeom prst="rect">
            <a:avLst/>
          </a:prstGeom>
          <a:solidFill>
            <a:srgbClr val="FFFF00"/>
          </a:solidFill>
          <a:ln w="9525">
            <a:noFill/>
            <a:miter lim="800000"/>
            <a:headEnd/>
            <a:tailEnd/>
          </a:ln>
        </p:spPr>
        <p:txBody>
          <a:bodyPr/>
          <a:lstStyle/>
          <a:p>
            <a:endParaRPr lang="fr-CA"/>
          </a:p>
        </p:txBody>
      </p:sp>
      <p:sp>
        <p:nvSpPr>
          <p:cNvPr id="403467" name="Rectangle 11"/>
          <p:cNvSpPr>
            <a:spLocks noChangeArrowheads="1"/>
          </p:cNvSpPr>
          <p:nvPr/>
        </p:nvSpPr>
        <p:spPr bwMode="auto">
          <a:xfrm>
            <a:off x="425450" y="4510088"/>
            <a:ext cx="2495550" cy="555625"/>
          </a:xfrm>
          <a:prstGeom prst="rect">
            <a:avLst/>
          </a:prstGeom>
          <a:noFill/>
          <a:ln w="7938" cap="rnd">
            <a:solidFill>
              <a:srgbClr val="000000"/>
            </a:solidFill>
            <a:round/>
            <a:headEnd/>
            <a:tailEnd/>
          </a:ln>
        </p:spPr>
        <p:txBody>
          <a:bodyPr/>
          <a:lstStyle/>
          <a:p>
            <a:endParaRPr lang="fr-CA"/>
          </a:p>
        </p:txBody>
      </p:sp>
      <p:sp>
        <p:nvSpPr>
          <p:cNvPr id="403468" name="Rectangle 12"/>
          <p:cNvSpPr>
            <a:spLocks noChangeArrowheads="1"/>
          </p:cNvSpPr>
          <p:nvPr/>
        </p:nvSpPr>
        <p:spPr bwMode="auto">
          <a:xfrm>
            <a:off x="1187624" y="4077072"/>
            <a:ext cx="1011237" cy="258762"/>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dirty="0">
                <a:solidFill>
                  <a:srgbClr val="008000"/>
                </a:solidFill>
                <a:cs typeface="Arial" charset="0"/>
              </a:rPr>
              <a:t>Systèmes</a:t>
            </a:r>
          </a:p>
        </p:txBody>
      </p:sp>
      <p:sp>
        <p:nvSpPr>
          <p:cNvPr id="403469" name="Rectangle 13"/>
          <p:cNvSpPr>
            <a:spLocks noChangeArrowheads="1"/>
          </p:cNvSpPr>
          <p:nvPr/>
        </p:nvSpPr>
        <p:spPr bwMode="auto">
          <a:xfrm>
            <a:off x="425450" y="5065713"/>
            <a:ext cx="2495550" cy="554037"/>
          </a:xfrm>
          <a:prstGeom prst="rect">
            <a:avLst/>
          </a:prstGeom>
          <a:solidFill>
            <a:srgbClr val="FFFF00"/>
          </a:solidFill>
          <a:ln w="9525">
            <a:noFill/>
            <a:miter lim="800000"/>
            <a:headEnd/>
            <a:tailEnd/>
          </a:ln>
        </p:spPr>
        <p:txBody>
          <a:bodyPr/>
          <a:lstStyle/>
          <a:p>
            <a:endParaRPr lang="fr-CA"/>
          </a:p>
        </p:txBody>
      </p:sp>
      <p:sp>
        <p:nvSpPr>
          <p:cNvPr id="403470" name="Rectangle 14"/>
          <p:cNvSpPr>
            <a:spLocks noChangeArrowheads="1"/>
          </p:cNvSpPr>
          <p:nvPr/>
        </p:nvSpPr>
        <p:spPr bwMode="auto">
          <a:xfrm>
            <a:off x="425450" y="5065713"/>
            <a:ext cx="2495550" cy="554037"/>
          </a:xfrm>
          <a:prstGeom prst="rect">
            <a:avLst/>
          </a:prstGeom>
          <a:noFill/>
          <a:ln w="7938" cap="rnd">
            <a:solidFill>
              <a:srgbClr val="000000"/>
            </a:solidFill>
            <a:round/>
            <a:headEnd/>
            <a:tailEnd/>
          </a:ln>
        </p:spPr>
        <p:txBody>
          <a:bodyPr/>
          <a:lstStyle/>
          <a:p>
            <a:endParaRPr lang="fr-CA"/>
          </a:p>
        </p:txBody>
      </p:sp>
      <p:sp>
        <p:nvSpPr>
          <p:cNvPr id="403471" name="Rectangle 15"/>
          <p:cNvSpPr>
            <a:spLocks noChangeArrowheads="1"/>
          </p:cNvSpPr>
          <p:nvPr/>
        </p:nvSpPr>
        <p:spPr bwMode="auto">
          <a:xfrm>
            <a:off x="1012825" y="5260975"/>
            <a:ext cx="1273175" cy="258763"/>
          </a:xfrm>
          <a:prstGeom prst="rect">
            <a:avLst/>
          </a:prstGeom>
          <a:noFill/>
          <a:ln w="9525" algn="ctr">
            <a:noFill/>
            <a:miter lim="800000"/>
            <a:headEnd/>
            <a:tailEnd/>
          </a:ln>
          <a:effectLst/>
        </p:spPr>
        <p:txBody>
          <a:bodyPr wrap="none" lIns="0" tIns="0" rIns="0" bIns="0">
            <a:spAutoFit/>
          </a:bodyPr>
          <a:lstStyle/>
          <a:p>
            <a:pPr algn="ctr">
              <a:buFont typeface="Wingdings" pitchFamily="2" charset="2"/>
              <a:buNone/>
            </a:pPr>
            <a:r>
              <a:rPr lang="fr-CA" sz="1700" b="1">
                <a:solidFill>
                  <a:srgbClr val="008000"/>
                </a:solidFill>
                <a:cs typeface="Arial" charset="0"/>
              </a:rPr>
              <a:t>Technologie</a:t>
            </a:r>
          </a:p>
        </p:txBody>
      </p:sp>
      <p:sp>
        <p:nvSpPr>
          <p:cNvPr id="403472" name="Rectangle 16"/>
          <p:cNvSpPr>
            <a:spLocks noChangeArrowheads="1"/>
          </p:cNvSpPr>
          <p:nvPr/>
        </p:nvSpPr>
        <p:spPr bwMode="auto">
          <a:xfrm rot="-5400000">
            <a:off x="-849313" y="4357688"/>
            <a:ext cx="2219325" cy="304800"/>
          </a:xfrm>
          <a:prstGeom prst="rect">
            <a:avLst/>
          </a:prstGeom>
          <a:noFill/>
          <a:ln w="9525">
            <a:noFill/>
            <a:miter lim="800000"/>
            <a:headEnd/>
            <a:tailEnd/>
          </a:ln>
        </p:spPr>
        <p:txBody>
          <a:bodyPr lIns="0" tIns="0" rIns="0" bIns="0">
            <a:spAutoFit/>
          </a:bodyPr>
          <a:lstStyle/>
          <a:p>
            <a:pPr algn="ctr">
              <a:buFont typeface="Wingdings" pitchFamily="2" charset="2"/>
              <a:buNone/>
            </a:pPr>
            <a:r>
              <a:rPr lang="fr-CA" sz="2000">
                <a:solidFill>
                  <a:srgbClr val="000000"/>
                </a:solidFill>
                <a:cs typeface="Arial" charset="0"/>
              </a:rPr>
              <a:t>Perspective TI</a:t>
            </a:r>
            <a:endParaRPr lang="fr-CA" sz="2000">
              <a:cs typeface="Arial" charset="0"/>
            </a:endParaRPr>
          </a:p>
        </p:txBody>
      </p:sp>
      <p:sp>
        <p:nvSpPr>
          <p:cNvPr id="403473" name="Rectangle 17"/>
          <p:cNvSpPr>
            <a:spLocks noChangeArrowheads="1"/>
          </p:cNvSpPr>
          <p:nvPr/>
        </p:nvSpPr>
        <p:spPr bwMode="auto">
          <a:xfrm>
            <a:off x="1738313" y="2276475"/>
            <a:ext cx="2427287"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Perspective d’affaires</a:t>
            </a:r>
            <a:endParaRPr lang="fr-CA" sz="2000">
              <a:cs typeface="Arial" charset="0"/>
            </a:endParaRPr>
          </a:p>
        </p:txBody>
      </p:sp>
      <p:sp>
        <p:nvSpPr>
          <p:cNvPr id="403474" name="Freeform 18"/>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solidFill>
            <a:srgbClr val="FFFF00"/>
          </a:solidFill>
          <a:ln w="9525">
            <a:noFill/>
            <a:round/>
            <a:headEnd/>
            <a:tailEnd/>
          </a:ln>
        </p:spPr>
        <p:txBody>
          <a:bodyPr/>
          <a:lstStyle/>
          <a:p>
            <a:endParaRPr lang="fr-CA"/>
          </a:p>
        </p:txBody>
      </p:sp>
      <p:sp>
        <p:nvSpPr>
          <p:cNvPr id="403475" name="Freeform 19"/>
          <p:cNvSpPr>
            <a:spLocks/>
          </p:cNvSpPr>
          <p:nvPr/>
        </p:nvSpPr>
        <p:spPr bwMode="auto">
          <a:xfrm>
            <a:off x="425450" y="2592388"/>
            <a:ext cx="2124075" cy="808037"/>
          </a:xfrm>
          <a:custGeom>
            <a:avLst/>
            <a:gdLst/>
            <a:ahLst/>
            <a:cxnLst>
              <a:cxn ang="0">
                <a:pos x="0" y="509"/>
              </a:cxn>
              <a:cxn ang="0">
                <a:pos x="524" y="509"/>
              </a:cxn>
              <a:cxn ang="0">
                <a:pos x="1338" y="1"/>
              </a:cxn>
              <a:cxn ang="0">
                <a:pos x="873" y="0"/>
              </a:cxn>
              <a:cxn ang="0">
                <a:pos x="0" y="509"/>
              </a:cxn>
            </a:cxnLst>
            <a:rect l="0" t="0" r="r" b="b"/>
            <a:pathLst>
              <a:path w="1338" h="509">
                <a:moveTo>
                  <a:pt x="0" y="509"/>
                </a:moveTo>
                <a:lnTo>
                  <a:pt x="524" y="509"/>
                </a:lnTo>
                <a:lnTo>
                  <a:pt x="1338" y="1"/>
                </a:lnTo>
                <a:lnTo>
                  <a:pt x="873" y="0"/>
                </a:lnTo>
                <a:lnTo>
                  <a:pt x="0" y="509"/>
                </a:lnTo>
                <a:close/>
              </a:path>
            </a:pathLst>
          </a:custGeom>
          <a:noFill/>
          <a:ln w="7938" cap="rnd">
            <a:solidFill>
              <a:srgbClr val="000000"/>
            </a:solidFill>
            <a:prstDash val="solid"/>
            <a:round/>
            <a:headEnd/>
            <a:tailEnd/>
          </a:ln>
        </p:spPr>
        <p:txBody>
          <a:bodyPr/>
          <a:lstStyle/>
          <a:p>
            <a:endParaRPr lang="fr-CA"/>
          </a:p>
        </p:txBody>
      </p:sp>
      <p:sp>
        <p:nvSpPr>
          <p:cNvPr id="403476" name="Freeform 20"/>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solidFill>
            <a:srgbClr val="FFFF00"/>
          </a:solidFill>
          <a:ln w="9525">
            <a:noFill/>
            <a:round/>
            <a:headEnd/>
            <a:tailEnd/>
          </a:ln>
        </p:spPr>
        <p:txBody>
          <a:bodyPr/>
          <a:lstStyle/>
          <a:p>
            <a:endParaRPr lang="fr-CA"/>
          </a:p>
        </p:txBody>
      </p:sp>
      <p:sp>
        <p:nvSpPr>
          <p:cNvPr id="403477" name="Freeform 21"/>
          <p:cNvSpPr>
            <a:spLocks/>
          </p:cNvSpPr>
          <p:nvPr/>
        </p:nvSpPr>
        <p:spPr bwMode="auto">
          <a:xfrm>
            <a:off x="1257300" y="2592388"/>
            <a:ext cx="2028825" cy="808037"/>
          </a:xfrm>
          <a:custGeom>
            <a:avLst/>
            <a:gdLst/>
            <a:ahLst/>
            <a:cxnLst>
              <a:cxn ang="0">
                <a:pos x="0" y="509"/>
              </a:cxn>
              <a:cxn ang="0">
                <a:pos x="524" y="509"/>
              </a:cxn>
              <a:cxn ang="0">
                <a:pos x="1278" y="2"/>
              </a:cxn>
              <a:cxn ang="0">
                <a:pos x="815" y="0"/>
              </a:cxn>
              <a:cxn ang="0">
                <a:pos x="0" y="509"/>
              </a:cxn>
            </a:cxnLst>
            <a:rect l="0" t="0" r="r" b="b"/>
            <a:pathLst>
              <a:path w="1278" h="509">
                <a:moveTo>
                  <a:pt x="0" y="509"/>
                </a:moveTo>
                <a:lnTo>
                  <a:pt x="524" y="509"/>
                </a:lnTo>
                <a:lnTo>
                  <a:pt x="1278" y="2"/>
                </a:lnTo>
                <a:lnTo>
                  <a:pt x="815" y="0"/>
                </a:lnTo>
                <a:lnTo>
                  <a:pt x="0" y="509"/>
                </a:lnTo>
                <a:close/>
              </a:path>
            </a:pathLst>
          </a:custGeom>
          <a:noFill/>
          <a:ln w="7938" cap="rnd">
            <a:solidFill>
              <a:srgbClr val="000000"/>
            </a:solidFill>
            <a:prstDash val="solid"/>
            <a:round/>
            <a:headEnd/>
            <a:tailEnd/>
          </a:ln>
        </p:spPr>
        <p:txBody>
          <a:bodyPr/>
          <a:lstStyle/>
          <a:p>
            <a:endParaRPr lang="fr-CA"/>
          </a:p>
        </p:txBody>
      </p:sp>
      <p:sp>
        <p:nvSpPr>
          <p:cNvPr id="403478" name="Freeform 22"/>
          <p:cNvSpPr>
            <a:spLocks/>
          </p:cNvSpPr>
          <p:nvPr/>
        </p:nvSpPr>
        <p:spPr bwMode="auto">
          <a:xfrm>
            <a:off x="2921000" y="3124200"/>
            <a:ext cx="369888" cy="2495550"/>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403479" name="Freeform 23"/>
          <p:cNvSpPr>
            <a:spLocks/>
          </p:cNvSpPr>
          <p:nvPr/>
        </p:nvSpPr>
        <p:spPr bwMode="auto">
          <a:xfrm>
            <a:off x="2921000" y="3124200"/>
            <a:ext cx="369888" cy="2505075"/>
          </a:xfrm>
          <a:custGeom>
            <a:avLst/>
            <a:gdLst/>
            <a:ahLst/>
            <a:cxnLst>
              <a:cxn ang="0">
                <a:pos x="0" y="174"/>
              </a:cxn>
              <a:cxn ang="0">
                <a:pos x="233" y="0"/>
              </a:cxn>
              <a:cxn ang="0">
                <a:pos x="233" y="1689"/>
              </a:cxn>
              <a:cxn ang="0">
                <a:pos x="0" y="1921"/>
              </a:cxn>
              <a:cxn ang="0">
                <a:pos x="0" y="174"/>
              </a:cxn>
            </a:cxnLst>
            <a:rect l="0" t="0" r="r" b="b"/>
            <a:pathLst>
              <a:path w="233" h="1921">
                <a:moveTo>
                  <a:pt x="0" y="174"/>
                </a:moveTo>
                <a:lnTo>
                  <a:pt x="233" y="0"/>
                </a:lnTo>
                <a:lnTo>
                  <a:pt x="233" y="1689"/>
                </a:lnTo>
                <a:lnTo>
                  <a:pt x="0" y="1921"/>
                </a:lnTo>
                <a:lnTo>
                  <a:pt x="0" y="174"/>
                </a:lnTo>
                <a:close/>
              </a:path>
            </a:pathLst>
          </a:custGeom>
          <a:noFill/>
          <a:ln w="7938" cap="rnd">
            <a:solidFill>
              <a:srgbClr val="000000"/>
            </a:solidFill>
            <a:prstDash val="solid"/>
            <a:round/>
            <a:headEnd/>
            <a:tailEnd/>
          </a:ln>
        </p:spPr>
        <p:txBody>
          <a:bodyPr/>
          <a:lstStyle/>
          <a:p>
            <a:endParaRPr lang="fr-CA"/>
          </a:p>
        </p:txBody>
      </p:sp>
      <p:sp>
        <p:nvSpPr>
          <p:cNvPr id="403480" name="Freeform 24"/>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403481" name="Freeform 25"/>
          <p:cNvSpPr>
            <a:spLocks/>
          </p:cNvSpPr>
          <p:nvPr/>
        </p:nvSpPr>
        <p:spPr bwMode="auto">
          <a:xfrm>
            <a:off x="3290888" y="2854325"/>
            <a:ext cx="369887" cy="2470150"/>
          </a:xfrm>
          <a:custGeom>
            <a:avLst/>
            <a:gdLst/>
            <a:ahLst/>
            <a:cxnLst>
              <a:cxn ang="0">
                <a:pos x="0" y="169"/>
              </a:cxn>
              <a:cxn ang="0">
                <a:pos x="233" y="0"/>
              </a:cxn>
              <a:cxn ang="0">
                <a:pos x="233" y="1633"/>
              </a:cxn>
              <a:cxn ang="0">
                <a:pos x="0" y="1859"/>
              </a:cxn>
              <a:cxn ang="0">
                <a:pos x="0" y="169"/>
              </a:cxn>
            </a:cxnLst>
            <a:rect l="0" t="0" r="r" b="b"/>
            <a:pathLst>
              <a:path w="233" h="1859">
                <a:moveTo>
                  <a:pt x="0" y="169"/>
                </a:moveTo>
                <a:lnTo>
                  <a:pt x="233" y="0"/>
                </a:lnTo>
                <a:lnTo>
                  <a:pt x="233" y="1633"/>
                </a:lnTo>
                <a:lnTo>
                  <a:pt x="0" y="1859"/>
                </a:lnTo>
                <a:lnTo>
                  <a:pt x="0" y="169"/>
                </a:lnTo>
                <a:close/>
              </a:path>
            </a:pathLst>
          </a:custGeom>
          <a:noFill/>
          <a:ln w="7938" cap="rnd">
            <a:solidFill>
              <a:srgbClr val="000000"/>
            </a:solidFill>
            <a:prstDash val="solid"/>
            <a:round/>
            <a:headEnd/>
            <a:tailEnd/>
          </a:ln>
        </p:spPr>
        <p:txBody>
          <a:bodyPr/>
          <a:lstStyle/>
          <a:p>
            <a:endParaRPr lang="fr-CA"/>
          </a:p>
        </p:txBody>
      </p:sp>
      <p:sp>
        <p:nvSpPr>
          <p:cNvPr id="403482" name="Freeform 26"/>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solidFill>
            <a:srgbClr val="FFFF00"/>
          </a:solidFill>
          <a:ln w="9525" cap="flat" cmpd="sng">
            <a:noFill/>
            <a:prstDash val="solid"/>
            <a:round/>
            <a:headEnd type="none" w="med" len="med"/>
            <a:tailEnd type="none" w="med" len="med"/>
          </a:ln>
          <a:effectLst/>
        </p:spPr>
        <p:txBody>
          <a:bodyPr/>
          <a:lstStyle/>
          <a:p>
            <a:endParaRPr lang="fr-CA"/>
          </a:p>
        </p:txBody>
      </p:sp>
      <p:sp>
        <p:nvSpPr>
          <p:cNvPr id="403483" name="Freeform 27"/>
          <p:cNvSpPr>
            <a:spLocks/>
          </p:cNvSpPr>
          <p:nvPr/>
        </p:nvSpPr>
        <p:spPr bwMode="auto">
          <a:xfrm>
            <a:off x="3660775" y="2592388"/>
            <a:ext cx="369888" cy="2425700"/>
          </a:xfrm>
          <a:custGeom>
            <a:avLst/>
            <a:gdLst/>
            <a:ahLst/>
            <a:cxnLst>
              <a:cxn ang="0">
                <a:pos x="0" y="163"/>
              </a:cxn>
              <a:cxn ang="0">
                <a:pos x="233" y="0"/>
              </a:cxn>
              <a:cxn ang="0">
                <a:pos x="233" y="1578"/>
              </a:cxn>
              <a:cxn ang="0">
                <a:pos x="0" y="1795"/>
              </a:cxn>
              <a:cxn ang="0">
                <a:pos x="0" y="163"/>
              </a:cxn>
            </a:cxnLst>
            <a:rect l="0" t="0" r="r" b="b"/>
            <a:pathLst>
              <a:path w="233" h="1795">
                <a:moveTo>
                  <a:pt x="0" y="163"/>
                </a:moveTo>
                <a:lnTo>
                  <a:pt x="233" y="0"/>
                </a:lnTo>
                <a:lnTo>
                  <a:pt x="233" y="1578"/>
                </a:lnTo>
                <a:lnTo>
                  <a:pt x="0" y="1795"/>
                </a:lnTo>
                <a:lnTo>
                  <a:pt x="0" y="163"/>
                </a:lnTo>
                <a:close/>
              </a:path>
            </a:pathLst>
          </a:custGeom>
          <a:noFill/>
          <a:ln w="7938" cap="rnd">
            <a:solidFill>
              <a:srgbClr val="000000"/>
            </a:solidFill>
            <a:prstDash val="solid"/>
            <a:round/>
            <a:headEnd/>
            <a:tailEnd/>
          </a:ln>
        </p:spPr>
        <p:txBody>
          <a:bodyPr/>
          <a:lstStyle/>
          <a:p>
            <a:endParaRPr lang="fr-CA"/>
          </a:p>
        </p:txBody>
      </p:sp>
      <p:sp>
        <p:nvSpPr>
          <p:cNvPr id="403484" name="Freeform 28"/>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solidFill>
            <a:srgbClr val="FFFF00"/>
          </a:solidFill>
          <a:ln w="9525">
            <a:noFill/>
            <a:round/>
            <a:headEnd/>
            <a:tailEnd/>
          </a:ln>
        </p:spPr>
        <p:txBody>
          <a:bodyPr/>
          <a:lstStyle/>
          <a:p>
            <a:endParaRPr lang="fr-CA"/>
          </a:p>
        </p:txBody>
      </p:sp>
      <p:sp>
        <p:nvSpPr>
          <p:cNvPr id="403485" name="Freeform 29"/>
          <p:cNvSpPr>
            <a:spLocks/>
          </p:cNvSpPr>
          <p:nvPr/>
        </p:nvSpPr>
        <p:spPr bwMode="auto">
          <a:xfrm>
            <a:off x="2089150" y="2592388"/>
            <a:ext cx="1938338" cy="808037"/>
          </a:xfrm>
          <a:custGeom>
            <a:avLst/>
            <a:gdLst/>
            <a:ahLst/>
            <a:cxnLst>
              <a:cxn ang="0">
                <a:pos x="0" y="509"/>
              </a:cxn>
              <a:cxn ang="0">
                <a:pos x="524" y="509"/>
              </a:cxn>
              <a:cxn ang="0">
                <a:pos x="1221" y="2"/>
              </a:cxn>
              <a:cxn ang="0">
                <a:pos x="757" y="0"/>
              </a:cxn>
              <a:cxn ang="0">
                <a:pos x="0" y="509"/>
              </a:cxn>
            </a:cxnLst>
            <a:rect l="0" t="0" r="r" b="b"/>
            <a:pathLst>
              <a:path w="1221" h="509">
                <a:moveTo>
                  <a:pt x="0" y="509"/>
                </a:moveTo>
                <a:lnTo>
                  <a:pt x="524" y="509"/>
                </a:lnTo>
                <a:lnTo>
                  <a:pt x="1221" y="2"/>
                </a:lnTo>
                <a:lnTo>
                  <a:pt x="757" y="0"/>
                </a:lnTo>
                <a:lnTo>
                  <a:pt x="0" y="509"/>
                </a:lnTo>
                <a:close/>
              </a:path>
            </a:pathLst>
          </a:custGeom>
          <a:noFill/>
          <a:ln w="7938" cap="rnd">
            <a:solidFill>
              <a:srgbClr val="000000"/>
            </a:solidFill>
            <a:prstDash val="solid"/>
            <a:round/>
            <a:headEnd/>
            <a:tailEnd/>
          </a:ln>
        </p:spPr>
        <p:txBody>
          <a:bodyPr/>
          <a:lstStyle/>
          <a:p>
            <a:endParaRPr lang="fr-CA"/>
          </a:p>
        </p:txBody>
      </p:sp>
      <p:sp>
        <p:nvSpPr>
          <p:cNvPr id="403486" name="Rectangle 30"/>
          <p:cNvSpPr>
            <a:spLocks noChangeArrowheads="1"/>
          </p:cNvSpPr>
          <p:nvPr/>
        </p:nvSpPr>
        <p:spPr bwMode="auto">
          <a:xfrm rot="-2523214">
            <a:off x="3128963" y="5173663"/>
            <a:ext cx="792162" cy="304800"/>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2000">
                <a:solidFill>
                  <a:srgbClr val="000000"/>
                </a:solidFill>
                <a:cs typeface="Arial" charset="0"/>
              </a:rPr>
              <a:t>Niveau</a:t>
            </a:r>
            <a:endParaRPr lang="fr-CA" sz="2000">
              <a:cs typeface="Arial" charset="0"/>
            </a:endParaRPr>
          </a:p>
        </p:txBody>
      </p:sp>
      <p:sp>
        <p:nvSpPr>
          <p:cNvPr id="403487" name="Rectangle 31"/>
          <p:cNvSpPr>
            <a:spLocks noChangeArrowheads="1"/>
          </p:cNvSpPr>
          <p:nvPr/>
        </p:nvSpPr>
        <p:spPr bwMode="auto">
          <a:xfrm rot="16200000">
            <a:off x="2039938" y="4230687"/>
            <a:ext cx="2078038" cy="258763"/>
          </a:xfrm>
          <a:prstGeom prst="rect">
            <a:avLst/>
          </a:prstGeom>
          <a:noFill/>
          <a:ln w="9525" algn="ctr">
            <a:noFill/>
            <a:miter lim="800000"/>
            <a:headEnd/>
            <a:tailEnd/>
          </a:ln>
          <a:effectLst/>
        </p:spPr>
        <p:txBody>
          <a:bodyPr wrap="none" lIns="0" tIns="0" rIns="0" bIns="0">
            <a:spAutoFit/>
          </a:bodyPr>
          <a:lstStyle/>
          <a:p>
            <a:pPr algn="ctr">
              <a:buFont typeface="Wingdings" pitchFamily="2" charset="2"/>
              <a:buNone/>
            </a:pPr>
            <a:r>
              <a:rPr lang="fr-CA" sz="1700" b="1" dirty="0">
                <a:solidFill>
                  <a:srgbClr val="008000"/>
                </a:solidFill>
                <a:cs typeface="Arial" charset="0"/>
              </a:rPr>
              <a:t>Exécutif/Conceptuel</a:t>
            </a:r>
          </a:p>
        </p:txBody>
      </p:sp>
      <p:sp>
        <p:nvSpPr>
          <p:cNvPr id="403488" name="Rectangle 32"/>
          <p:cNvSpPr>
            <a:spLocks noChangeArrowheads="1"/>
          </p:cNvSpPr>
          <p:nvPr/>
        </p:nvSpPr>
        <p:spPr bwMode="auto">
          <a:xfrm rot="16200000">
            <a:off x="3024188" y="3952875"/>
            <a:ext cx="839787" cy="258763"/>
          </a:xfrm>
          <a:prstGeom prst="rect">
            <a:avLst/>
          </a:prstGeom>
          <a:noFill/>
          <a:ln w="9525" algn="ctr">
            <a:noFill/>
            <a:miter lim="800000"/>
            <a:headEnd/>
            <a:tailEnd/>
          </a:ln>
          <a:effectLst/>
        </p:spPr>
        <p:txBody>
          <a:bodyPr wrap="none" lIns="0" tIns="0" rIns="0" bIns="0">
            <a:spAutoFit/>
          </a:bodyPr>
          <a:lstStyle/>
          <a:p>
            <a:pPr algn="ctr">
              <a:buFont typeface="Wingdings" pitchFamily="2" charset="2"/>
              <a:buNone/>
            </a:pPr>
            <a:r>
              <a:rPr lang="fr-CA" sz="1700" b="1">
                <a:solidFill>
                  <a:srgbClr val="008000"/>
                </a:solidFill>
                <a:cs typeface="Arial" charset="0"/>
              </a:rPr>
              <a:t>Logique</a:t>
            </a:r>
          </a:p>
        </p:txBody>
      </p:sp>
      <p:sp>
        <p:nvSpPr>
          <p:cNvPr id="403489" name="Rectangle 33"/>
          <p:cNvSpPr>
            <a:spLocks noChangeArrowheads="1"/>
          </p:cNvSpPr>
          <p:nvPr/>
        </p:nvSpPr>
        <p:spPr bwMode="auto">
          <a:xfrm rot="16200000">
            <a:off x="3348831" y="3659982"/>
            <a:ext cx="962025" cy="258762"/>
          </a:xfrm>
          <a:prstGeom prst="rect">
            <a:avLst/>
          </a:prstGeom>
          <a:noFill/>
          <a:ln w="9525" algn="ctr">
            <a:noFill/>
            <a:miter lim="800000"/>
            <a:headEnd/>
            <a:tailEnd/>
          </a:ln>
          <a:effectLst/>
        </p:spPr>
        <p:txBody>
          <a:bodyPr wrap="none" lIns="0" tIns="0" rIns="0" bIns="0">
            <a:spAutoFit/>
          </a:bodyPr>
          <a:lstStyle/>
          <a:p>
            <a:pPr algn="ctr">
              <a:buFont typeface="Wingdings" pitchFamily="2" charset="2"/>
              <a:buNone/>
            </a:pPr>
            <a:r>
              <a:rPr lang="fr-CA" sz="1700" b="1">
                <a:solidFill>
                  <a:srgbClr val="008000"/>
                </a:solidFill>
                <a:cs typeface="Arial" charset="0"/>
              </a:rPr>
              <a:t>Physique</a:t>
            </a:r>
          </a:p>
        </p:txBody>
      </p:sp>
      <p:sp>
        <p:nvSpPr>
          <p:cNvPr id="403490" name="Rectangle 34"/>
          <p:cNvSpPr>
            <a:spLocks noChangeArrowheads="1"/>
          </p:cNvSpPr>
          <p:nvPr/>
        </p:nvSpPr>
        <p:spPr bwMode="auto">
          <a:xfrm rot="-1799689">
            <a:off x="1046163" y="2790825"/>
            <a:ext cx="1022350"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a:solidFill>
                  <a:srgbClr val="008000"/>
                </a:solidFill>
                <a:cs typeface="Arial" charset="0"/>
              </a:rPr>
              <a:t>Division 1</a:t>
            </a:r>
          </a:p>
        </p:txBody>
      </p:sp>
      <p:sp>
        <p:nvSpPr>
          <p:cNvPr id="403491" name="Rectangle 35"/>
          <p:cNvSpPr>
            <a:spLocks noChangeArrowheads="1"/>
          </p:cNvSpPr>
          <p:nvPr/>
        </p:nvSpPr>
        <p:spPr bwMode="auto">
          <a:xfrm rot="-2132461">
            <a:off x="1866900" y="2827338"/>
            <a:ext cx="1022350" cy="258762"/>
          </a:xfrm>
          <a:prstGeom prst="rect">
            <a:avLst/>
          </a:prstGeom>
          <a:noFill/>
          <a:ln w="9525" algn="ctr">
            <a:noFill/>
            <a:miter lim="800000"/>
            <a:headEnd/>
            <a:tailEnd/>
          </a:ln>
          <a:effectLst/>
        </p:spPr>
        <p:txBody>
          <a:bodyPr wrap="none" lIns="0" tIns="0" rIns="0" bIns="0">
            <a:spAutoFit/>
          </a:bodyPr>
          <a:lstStyle/>
          <a:p>
            <a:pPr algn="ctr">
              <a:buFont typeface="Wingdings" pitchFamily="2" charset="2"/>
              <a:buNone/>
            </a:pPr>
            <a:r>
              <a:rPr lang="fr-CA" sz="1700" b="1">
                <a:solidFill>
                  <a:srgbClr val="008000"/>
                </a:solidFill>
                <a:cs typeface="Arial" charset="0"/>
              </a:rPr>
              <a:t>Division 2</a:t>
            </a:r>
          </a:p>
        </p:txBody>
      </p:sp>
      <p:sp>
        <p:nvSpPr>
          <p:cNvPr id="403492" name="Rectangle 36"/>
          <p:cNvSpPr>
            <a:spLocks noChangeArrowheads="1"/>
          </p:cNvSpPr>
          <p:nvPr/>
        </p:nvSpPr>
        <p:spPr bwMode="auto">
          <a:xfrm rot="-2245716">
            <a:off x="2520950" y="2892425"/>
            <a:ext cx="1022350" cy="258763"/>
          </a:xfrm>
          <a:prstGeom prst="rect">
            <a:avLst/>
          </a:prstGeom>
          <a:noFill/>
          <a:ln w="9525" algn="ctr">
            <a:noFill/>
            <a:miter lim="800000"/>
            <a:headEnd/>
            <a:tailEnd/>
          </a:ln>
          <a:effectLst/>
        </p:spPr>
        <p:txBody>
          <a:bodyPr wrap="none" lIns="0" tIns="0" rIns="0" bIns="0">
            <a:spAutoFit/>
          </a:bodyPr>
          <a:lstStyle/>
          <a:p>
            <a:pPr algn="ctr">
              <a:buFont typeface="Wingdings" pitchFamily="2" charset="2"/>
              <a:buNone/>
            </a:pPr>
            <a:r>
              <a:rPr lang="fr-CA" sz="1700" b="1">
                <a:solidFill>
                  <a:srgbClr val="008000"/>
                </a:solidFill>
                <a:cs typeface="Arial" charset="0"/>
              </a:rPr>
              <a:t>Division 3</a:t>
            </a:r>
          </a:p>
        </p:txBody>
      </p:sp>
      <p:sp>
        <p:nvSpPr>
          <p:cNvPr id="403493" name="Rectangle 37"/>
          <p:cNvSpPr>
            <a:spLocks noChangeArrowheads="1"/>
          </p:cNvSpPr>
          <p:nvPr/>
        </p:nvSpPr>
        <p:spPr bwMode="auto">
          <a:xfrm>
            <a:off x="4859338" y="3032556"/>
            <a:ext cx="1973262"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Comité d’architecture</a:t>
            </a:r>
          </a:p>
        </p:txBody>
      </p:sp>
      <p:sp>
        <p:nvSpPr>
          <p:cNvPr id="403494" name="Rectangle 38"/>
          <p:cNvSpPr>
            <a:spLocks noChangeArrowheads="1"/>
          </p:cNvSpPr>
          <p:nvPr/>
        </p:nvSpPr>
        <p:spPr bwMode="auto">
          <a:xfrm>
            <a:off x="4859338" y="3607231"/>
            <a:ext cx="1973262"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Charte</a:t>
            </a:r>
          </a:p>
        </p:txBody>
      </p:sp>
      <p:sp>
        <p:nvSpPr>
          <p:cNvPr id="403495" name="Rectangle 39"/>
          <p:cNvSpPr>
            <a:spLocks noChangeArrowheads="1"/>
          </p:cNvSpPr>
          <p:nvPr/>
        </p:nvSpPr>
        <p:spPr bwMode="auto">
          <a:xfrm>
            <a:off x="4859338" y="4183493"/>
            <a:ext cx="1973262" cy="538163"/>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Principes</a:t>
            </a:r>
          </a:p>
        </p:txBody>
      </p:sp>
      <p:sp>
        <p:nvSpPr>
          <p:cNvPr id="403496" name="Rectangle 40"/>
          <p:cNvSpPr>
            <a:spLocks noChangeArrowheads="1"/>
          </p:cNvSpPr>
          <p:nvPr/>
        </p:nvSpPr>
        <p:spPr bwMode="auto">
          <a:xfrm>
            <a:off x="4859338" y="4759756"/>
            <a:ext cx="1973262"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Vision</a:t>
            </a:r>
          </a:p>
        </p:txBody>
      </p:sp>
      <p:sp>
        <p:nvSpPr>
          <p:cNvPr id="403497" name="Rectangle 41"/>
          <p:cNvSpPr>
            <a:spLocks noChangeArrowheads="1"/>
          </p:cNvSpPr>
          <p:nvPr/>
        </p:nvSpPr>
        <p:spPr bwMode="auto">
          <a:xfrm>
            <a:off x="4859338" y="5336018"/>
            <a:ext cx="1973262" cy="538163"/>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Rôles et responsabilités</a:t>
            </a:r>
          </a:p>
        </p:txBody>
      </p:sp>
      <p:sp>
        <p:nvSpPr>
          <p:cNvPr id="403498" name="Rectangle 42"/>
          <p:cNvSpPr>
            <a:spLocks noChangeArrowheads="1"/>
          </p:cNvSpPr>
          <p:nvPr/>
        </p:nvSpPr>
        <p:spPr bwMode="auto">
          <a:xfrm>
            <a:off x="6876256" y="5339110"/>
            <a:ext cx="1973262"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Mesures</a:t>
            </a:r>
          </a:p>
        </p:txBody>
      </p:sp>
      <p:sp>
        <p:nvSpPr>
          <p:cNvPr id="403500" name="Rectangle 44"/>
          <p:cNvSpPr>
            <a:spLocks noChangeArrowheads="1"/>
          </p:cNvSpPr>
          <p:nvPr/>
        </p:nvSpPr>
        <p:spPr bwMode="auto">
          <a:xfrm>
            <a:off x="6877050" y="3032556"/>
            <a:ext cx="1973263"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Communication</a:t>
            </a:r>
          </a:p>
        </p:txBody>
      </p:sp>
      <p:sp>
        <p:nvSpPr>
          <p:cNvPr id="403503" name="Rectangle 47"/>
          <p:cNvSpPr>
            <a:spLocks noChangeArrowheads="1"/>
          </p:cNvSpPr>
          <p:nvPr/>
        </p:nvSpPr>
        <p:spPr bwMode="auto">
          <a:xfrm>
            <a:off x="6877050" y="3607231"/>
            <a:ext cx="1973263"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Évolution des modèles</a:t>
            </a:r>
          </a:p>
        </p:txBody>
      </p:sp>
      <p:sp>
        <p:nvSpPr>
          <p:cNvPr id="403504" name="Rectangle 48"/>
          <p:cNvSpPr>
            <a:spLocks noChangeArrowheads="1"/>
          </p:cNvSpPr>
          <p:nvPr/>
        </p:nvSpPr>
        <p:spPr bwMode="auto">
          <a:xfrm>
            <a:off x="6877050" y="4183493"/>
            <a:ext cx="1973263" cy="538163"/>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Processus liés à l’architecture</a:t>
            </a:r>
          </a:p>
        </p:txBody>
      </p:sp>
      <p:sp>
        <p:nvSpPr>
          <p:cNvPr id="403506" name="Rectangle 50"/>
          <p:cNvSpPr>
            <a:spLocks noChangeArrowheads="1"/>
          </p:cNvSpPr>
          <p:nvPr/>
        </p:nvSpPr>
        <p:spPr bwMode="auto">
          <a:xfrm>
            <a:off x="6876256" y="4763046"/>
            <a:ext cx="1973262" cy="538162"/>
          </a:xfrm>
          <a:prstGeom prst="rect">
            <a:avLst/>
          </a:prstGeom>
          <a:solidFill>
            <a:srgbClr val="99CCFF"/>
          </a:solidFill>
          <a:ln w="9525" algn="ctr">
            <a:noFill/>
            <a:miter lim="800000"/>
            <a:headEnd/>
            <a:tailEnd/>
          </a:ln>
          <a:effectLst>
            <a:prstShdw prst="shdw17" dist="17961" dir="2700000">
              <a:srgbClr val="99CCFF">
                <a:gamma/>
                <a:shade val="60000"/>
                <a:invGamma/>
              </a:srgbClr>
            </a:prstShdw>
          </a:effectLst>
        </p:spPr>
        <p:txBody>
          <a:bodyPr anchor="ctr"/>
          <a:lstStyle/>
          <a:p>
            <a:pPr algn="ctr"/>
            <a:r>
              <a:rPr lang="fr-CA" sz="1600" b="1">
                <a:cs typeface="Arial" charset="0"/>
              </a:rPr>
              <a:t>Outils</a:t>
            </a:r>
          </a:p>
        </p:txBody>
      </p:sp>
      <p:sp>
        <p:nvSpPr>
          <p:cNvPr id="403465" name="Rectangle 9"/>
          <p:cNvSpPr>
            <a:spLocks noChangeArrowheads="1"/>
          </p:cNvSpPr>
          <p:nvPr/>
        </p:nvSpPr>
        <p:spPr bwMode="auto">
          <a:xfrm>
            <a:off x="1259632" y="4653136"/>
            <a:ext cx="912812" cy="258763"/>
          </a:xfrm>
          <a:prstGeom prst="rect">
            <a:avLst/>
          </a:prstGeom>
          <a:noFill/>
          <a:ln w="9525">
            <a:noFill/>
            <a:miter lim="800000"/>
            <a:headEnd/>
            <a:tailEnd/>
          </a:ln>
        </p:spPr>
        <p:txBody>
          <a:bodyPr wrap="none" lIns="0" tIns="0" rIns="0" bIns="0">
            <a:spAutoFit/>
          </a:bodyPr>
          <a:lstStyle/>
          <a:p>
            <a:pPr algn="ctr">
              <a:buFont typeface="Wingdings" pitchFamily="2" charset="2"/>
              <a:buNone/>
            </a:pPr>
            <a:r>
              <a:rPr lang="fr-CA" sz="1700" b="1" dirty="0">
                <a:solidFill>
                  <a:srgbClr val="008000"/>
                </a:solidFill>
                <a:cs typeface="Arial" charset="0"/>
              </a:rPr>
              <a:t>Données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0063D76B-5554-4DBF-AF91-CE1EB0B8A6F7}" type="slidenum">
              <a:rPr lang="fr-FR" smtClean="0"/>
              <a:pPr/>
              <a:t>38</a:t>
            </a:fld>
            <a:endParaRPr lang="fr-FR"/>
          </a:p>
        </p:txBody>
      </p:sp>
      <p:pic>
        <p:nvPicPr>
          <p:cNvPr id="1026" name="Picture 2"/>
          <p:cNvPicPr>
            <a:picLocks noChangeAspect="1" noChangeArrowheads="1"/>
          </p:cNvPicPr>
          <p:nvPr/>
        </p:nvPicPr>
        <p:blipFill>
          <a:blip r:embed="rId3" cstate="print"/>
          <a:srcRect/>
          <a:stretch>
            <a:fillRect/>
          </a:stretch>
        </p:blipFill>
        <p:spPr bwMode="auto">
          <a:xfrm>
            <a:off x="971600" y="2204864"/>
            <a:ext cx="6650707" cy="3557414"/>
          </a:xfrm>
          <a:prstGeom prst="rect">
            <a:avLst/>
          </a:prstGeom>
          <a:noFill/>
          <a:ln w="9525">
            <a:noFill/>
            <a:miter lim="800000"/>
            <a:headEnd/>
            <a:tailEnd/>
          </a:ln>
          <a:effectLst/>
        </p:spPr>
      </p:pic>
      <p:sp>
        <p:nvSpPr>
          <p:cNvPr id="5" name="Titre 4"/>
          <p:cNvSpPr>
            <a:spLocks noGrp="1"/>
          </p:cNvSpPr>
          <p:nvPr>
            <p:ph type="title"/>
          </p:nvPr>
        </p:nvSpPr>
        <p:spPr/>
        <p:txBody>
          <a:bodyPr/>
          <a:lstStyle/>
          <a:p>
            <a:pPr marL="342900" indent="-342900" algn="ctr">
              <a:spcBef>
                <a:spcPct val="20000"/>
              </a:spcBef>
              <a:buClr>
                <a:schemeClr val="bg2"/>
              </a:buClr>
              <a:buSzPct val="75000"/>
            </a:pPr>
            <a:r>
              <a:rPr lang="fr-CA" sz="1800" i="1" dirty="0" smtClean="0">
                <a:latin typeface="+mn-lt"/>
                <a:ea typeface="+mn-ea"/>
                <a:cs typeface="+mn-cs"/>
              </a:rPr>
              <a:t>Le volet stratégique de l’architecture d’entreprise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620688"/>
            <a:ext cx="8229600" cy="379512"/>
          </a:xfrm>
        </p:spPr>
        <p:txBody>
          <a:bodyPr/>
          <a:lstStyle/>
          <a:p>
            <a:r>
              <a:rPr lang="fr-CA" dirty="0" smtClean="0"/>
              <a:t>L’architecture d’entreprise est liée aux autres processus stratégiques de l’entreprise</a:t>
            </a:r>
            <a:endParaRPr lang="fr-CA" dirty="0"/>
          </a:p>
        </p:txBody>
      </p:sp>
      <p:sp>
        <p:nvSpPr>
          <p:cNvPr id="4" name="Rectangle 3"/>
          <p:cNvSpPr/>
          <p:nvPr/>
        </p:nvSpPr>
        <p:spPr>
          <a:xfrm>
            <a:off x="12584575" y="389289"/>
            <a:ext cx="3167742" cy="3081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CIO</a:t>
            </a:r>
            <a:endParaRPr lang="fr-CA" sz="1600" b="1" dirty="0">
              <a:solidFill>
                <a:schemeClr val="tx1"/>
              </a:solidFill>
            </a:endParaRPr>
          </a:p>
        </p:txBody>
      </p:sp>
      <p:sp>
        <p:nvSpPr>
          <p:cNvPr id="5" name="Rectangle 4"/>
          <p:cNvSpPr/>
          <p:nvPr/>
        </p:nvSpPr>
        <p:spPr>
          <a:xfrm>
            <a:off x="13140999" y="1041045"/>
            <a:ext cx="2237015"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600" b="1" dirty="0" smtClean="0">
                <a:solidFill>
                  <a:schemeClr val="tx1"/>
                </a:solidFill>
              </a:rPr>
              <a:t>Affaires</a:t>
            </a:r>
            <a:endParaRPr lang="fr-CA" sz="1600" b="1" dirty="0">
              <a:solidFill>
                <a:schemeClr val="tx1"/>
              </a:solidFill>
            </a:endParaRPr>
          </a:p>
        </p:txBody>
      </p:sp>
      <p:sp>
        <p:nvSpPr>
          <p:cNvPr id="6" name="Rectangle 5"/>
          <p:cNvSpPr/>
          <p:nvPr/>
        </p:nvSpPr>
        <p:spPr>
          <a:xfrm>
            <a:off x="13140999" y="1666986"/>
            <a:ext cx="2237015" cy="52251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Systèmes</a:t>
            </a:r>
            <a:endParaRPr lang="fr-CA" sz="1600" b="1" dirty="0">
              <a:solidFill>
                <a:schemeClr val="tx1"/>
              </a:solidFill>
            </a:endParaRPr>
          </a:p>
        </p:txBody>
      </p:sp>
      <p:sp>
        <p:nvSpPr>
          <p:cNvPr id="7" name="Rectangle 6"/>
          <p:cNvSpPr/>
          <p:nvPr/>
        </p:nvSpPr>
        <p:spPr>
          <a:xfrm>
            <a:off x="13140999" y="2276598"/>
            <a:ext cx="2237015" cy="522514"/>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Données/Info</a:t>
            </a:r>
            <a:endParaRPr lang="fr-CA" sz="1600" b="1" dirty="0">
              <a:solidFill>
                <a:schemeClr val="tx1"/>
              </a:solidFill>
            </a:endParaRPr>
          </a:p>
        </p:txBody>
      </p:sp>
      <p:sp>
        <p:nvSpPr>
          <p:cNvPr id="8" name="Rectangle 7"/>
          <p:cNvSpPr/>
          <p:nvPr/>
        </p:nvSpPr>
        <p:spPr>
          <a:xfrm>
            <a:off x="13140999" y="2869881"/>
            <a:ext cx="2237015" cy="522514"/>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Sécurité</a:t>
            </a:r>
            <a:endParaRPr lang="fr-CA" sz="1600" b="1" dirty="0">
              <a:solidFill>
                <a:schemeClr val="tx1"/>
              </a:solidFill>
            </a:endParaRPr>
          </a:p>
        </p:txBody>
      </p:sp>
      <p:sp>
        <p:nvSpPr>
          <p:cNvPr id="9" name="Rectangle 8"/>
          <p:cNvSpPr/>
          <p:nvPr/>
        </p:nvSpPr>
        <p:spPr>
          <a:xfrm>
            <a:off x="13140999" y="3512151"/>
            <a:ext cx="2237015" cy="522514"/>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Infrastructure</a:t>
            </a:r>
            <a:endParaRPr lang="fr-CA" sz="1600" b="1" dirty="0">
              <a:solidFill>
                <a:schemeClr val="tx1"/>
              </a:solidFill>
            </a:endParaRPr>
          </a:p>
        </p:txBody>
      </p:sp>
      <p:sp>
        <p:nvSpPr>
          <p:cNvPr id="10" name="Rectangle 9"/>
          <p:cNvSpPr/>
          <p:nvPr/>
        </p:nvSpPr>
        <p:spPr>
          <a:xfrm>
            <a:off x="11477656" y="4248372"/>
            <a:ext cx="5002112"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Processus</a:t>
            </a:r>
            <a:endParaRPr lang="fr-CA" sz="1600" b="1" dirty="0">
              <a:solidFill>
                <a:schemeClr val="tx1"/>
              </a:solidFill>
            </a:endParaRPr>
          </a:p>
        </p:txBody>
      </p:sp>
      <p:sp>
        <p:nvSpPr>
          <p:cNvPr id="11" name="Rectangle 10"/>
          <p:cNvSpPr/>
          <p:nvPr/>
        </p:nvSpPr>
        <p:spPr>
          <a:xfrm>
            <a:off x="11477656" y="4825326"/>
            <a:ext cx="5002112"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Ressources</a:t>
            </a:r>
            <a:endParaRPr lang="fr-CA" sz="1600" b="1" dirty="0">
              <a:solidFill>
                <a:schemeClr val="tx1"/>
              </a:solidFill>
            </a:endParaRPr>
          </a:p>
        </p:txBody>
      </p:sp>
      <p:sp>
        <p:nvSpPr>
          <p:cNvPr id="12" name="Rectangle 11"/>
          <p:cNvSpPr/>
          <p:nvPr/>
        </p:nvSpPr>
        <p:spPr>
          <a:xfrm>
            <a:off x="11477656" y="5402280"/>
            <a:ext cx="5002112"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Budget</a:t>
            </a:r>
            <a:endParaRPr lang="fr-CA" sz="1600" b="1" dirty="0">
              <a:solidFill>
                <a:schemeClr val="tx1"/>
              </a:solidFill>
            </a:endParaRPr>
          </a:p>
        </p:txBody>
      </p:sp>
      <p:sp>
        <p:nvSpPr>
          <p:cNvPr id="13" name="Rectangle 12"/>
          <p:cNvSpPr/>
          <p:nvPr/>
        </p:nvSpPr>
        <p:spPr>
          <a:xfrm rot="16200000">
            <a:off x="14591074" y="2359679"/>
            <a:ext cx="3254873"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Vigie / Innovation</a:t>
            </a:r>
            <a:endParaRPr lang="fr-CA" sz="1600" b="1" dirty="0">
              <a:solidFill>
                <a:schemeClr val="tx1"/>
              </a:solidFill>
            </a:endParaRPr>
          </a:p>
        </p:txBody>
      </p:sp>
      <p:sp>
        <p:nvSpPr>
          <p:cNvPr id="14" name="Rectangle 13"/>
          <p:cNvSpPr/>
          <p:nvPr/>
        </p:nvSpPr>
        <p:spPr>
          <a:xfrm rot="16200000">
            <a:off x="10791856" y="2365118"/>
            <a:ext cx="3254873"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Projets</a:t>
            </a:r>
            <a:endParaRPr lang="fr-CA" sz="1600" b="1" dirty="0">
              <a:solidFill>
                <a:schemeClr val="tx1"/>
              </a:solidFill>
            </a:endParaRPr>
          </a:p>
        </p:txBody>
      </p:sp>
      <p:sp>
        <p:nvSpPr>
          <p:cNvPr id="15" name="Rectangle 14"/>
          <p:cNvSpPr/>
          <p:nvPr/>
        </p:nvSpPr>
        <p:spPr>
          <a:xfrm rot="16200000">
            <a:off x="10127806" y="2354228"/>
            <a:ext cx="3254873" cy="52251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600" b="1" dirty="0" smtClean="0">
                <a:solidFill>
                  <a:schemeClr val="tx1"/>
                </a:solidFill>
              </a:rPr>
              <a:t>Vision / Cibles</a:t>
            </a:r>
            <a:endParaRPr lang="fr-CA" sz="1600" b="1" dirty="0">
              <a:solidFill>
                <a:schemeClr val="tx1"/>
              </a:solidFill>
            </a:endParaRPr>
          </a:p>
        </p:txBody>
      </p:sp>
      <p:cxnSp>
        <p:nvCxnSpPr>
          <p:cNvPr id="16" name="Connecteur droit avec flèche 15"/>
          <p:cNvCxnSpPr>
            <a:endCxn id="5" idx="1"/>
          </p:cNvCxnSpPr>
          <p:nvPr/>
        </p:nvCxnSpPr>
        <p:spPr>
          <a:xfrm>
            <a:off x="12592075" y="1302302"/>
            <a:ext cx="548924"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a:endCxn id="6" idx="1"/>
          </p:cNvCxnSpPr>
          <p:nvPr/>
        </p:nvCxnSpPr>
        <p:spPr>
          <a:xfrm>
            <a:off x="12680550" y="1928243"/>
            <a:ext cx="46044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a:endCxn id="7" idx="1"/>
          </p:cNvCxnSpPr>
          <p:nvPr/>
        </p:nvCxnSpPr>
        <p:spPr>
          <a:xfrm>
            <a:off x="12665497" y="2537855"/>
            <a:ext cx="475502"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endCxn id="8" idx="1"/>
          </p:cNvCxnSpPr>
          <p:nvPr/>
        </p:nvCxnSpPr>
        <p:spPr>
          <a:xfrm>
            <a:off x="12680550" y="3131138"/>
            <a:ext cx="46044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endCxn id="9" idx="1"/>
          </p:cNvCxnSpPr>
          <p:nvPr/>
        </p:nvCxnSpPr>
        <p:spPr>
          <a:xfrm>
            <a:off x="12656536" y="3773408"/>
            <a:ext cx="484463"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à coins arrondis 20"/>
          <p:cNvSpPr/>
          <p:nvPr/>
        </p:nvSpPr>
        <p:spPr>
          <a:xfrm>
            <a:off x="9351511" y="1428931"/>
            <a:ext cx="1306284" cy="118656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400" b="1" dirty="0" smtClean="0">
                <a:solidFill>
                  <a:schemeClr val="tx1"/>
                </a:solidFill>
              </a:rPr>
              <a:t>Plan stratégique</a:t>
            </a:r>
          </a:p>
          <a:p>
            <a:pPr algn="ctr"/>
            <a:r>
              <a:rPr lang="fr-CA" sz="1400" b="1" dirty="0" smtClean="0">
                <a:solidFill>
                  <a:schemeClr val="tx1"/>
                </a:solidFill>
              </a:rPr>
              <a:t> VL</a:t>
            </a:r>
            <a:endParaRPr lang="fr-CA" sz="1400" b="1" dirty="0">
              <a:solidFill>
                <a:schemeClr val="tx1"/>
              </a:solidFill>
            </a:endParaRPr>
          </a:p>
        </p:txBody>
      </p:sp>
      <p:sp>
        <p:nvSpPr>
          <p:cNvPr id="22" name="Rectangle à coins arrondis 21"/>
          <p:cNvSpPr/>
          <p:nvPr/>
        </p:nvSpPr>
        <p:spPr>
          <a:xfrm>
            <a:off x="17043846" y="4346314"/>
            <a:ext cx="1353690" cy="118656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400" b="1" dirty="0" smtClean="0">
                <a:solidFill>
                  <a:schemeClr val="tx1"/>
                </a:solidFill>
              </a:rPr>
              <a:t>Planification budgétaire</a:t>
            </a:r>
            <a:endParaRPr lang="fr-CA" sz="1400" b="1" dirty="0">
              <a:solidFill>
                <a:schemeClr val="tx1"/>
              </a:solidFill>
            </a:endParaRPr>
          </a:p>
        </p:txBody>
      </p:sp>
      <p:sp>
        <p:nvSpPr>
          <p:cNvPr id="23" name="Rectangle à coins arrondis 22"/>
          <p:cNvSpPr/>
          <p:nvPr/>
        </p:nvSpPr>
        <p:spPr>
          <a:xfrm>
            <a:off x="11181784" y="3410123"/>
            <a:ext cx="1498779" cy="762017"/>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400" b="1" dirty="0" smtClean="0">
                <a:solidFill>
                  <a:schemeClr val="tx1"/>
                </a:solidFill>
              </a:rPr>
              <a:t>Planification Architecture</a:t>
            </a:r>
            <a:endParaRPr lang="fr-CA" sz="1400" b="1" dirty="0">
              <a:solidFill>
                <a:schemeClr val="tx1"/>
              </a:solidFill>
            </a:endParaRPr>
          </a:p>
        </p:txBody>
      </p:sp>
      <p:sp>
        <p:nvSpPr>
          <p:cNvPr id="24" name="Rectangle à coins arrondis 23"/>
          <p:cNvSpPr/>
          <p:nvPr/>
        </p:nvSpPr>
        <p:spPr>
          <a:xfrm>
            <a:off x="9351512" y="3213225"/>
            <a:ext cx="1465880" cy="1133089"/>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fr-CA" sz="1400" b="1" dirty="0" smtClean="0">
                <a:solidFill>
                  <a:schemeClr val="tx1"/>
                </a:solidFill>
              </a:rPr>
              <a:t>Planification Portefeuille de projets corpo</a:t>
            </a:r>
            <a:endParaRPr lang="fr-CA" sz="1400" b="1" dirty="0">
              <a:solidFill>
                <a:schemeClr val="tx1"/>
              </a:solidFill>
            </a:endParaRPr>
          </a:p>
        </p:txBody>
      </p:sp>
      <p:sp>
        <p:nvSpPr>
          <p:cNvPr id="25" name="Rectangle 24"/>
          <p:cNvSpPr/>
          <p:nvPr/>
        </p:nvSpPr>
        <p:spPr>
          <a:xfrm>
            <a:off x="11066007" y="0"/>
            <a:ext cx="5682346" cy="5990110"/>
          </a:xfrm>
          <a:prstGeom prst="rect">
            <a:avLst/>
          </a:prstGeom>
          <a:noFill/>
          <a:ln w="508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6" name="Rectangle à coins arrondis 25"/>
          <p:cNvSpPr/>
          <p:nvPr/>
        </p:nvSpPr>
        <p:spPr>
          <a:xfrm>
            <a:off x="11093296" y="0"/>
            <a:ext cx="5655057" cy="389289"/>
          </a:xfrm>
          <a:prstGeom prst="round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spcBef>
                <a:spcPts val="300"/>
              </a:spcBef>
            </a:pPr>
            <a:r>
              <a:rPr lang="fr-CA" sz="1600" b="1" dirty="0" smtClean="0">
                <a:solidFill>
                  <a:schemeClr val="tx1"/>
                </a:solidFill>
              </a:rPr>
              <a:t>Planification stratégique TI</a:t>
            </a:r>
          </a:p>
        </p:txBody>
      </p:sp>
      <p:cxnSp>
        <p:nvCxnSpPr>
          <p:cNvPr id="27" name="Connecteur droit 26"/>
          <p:cNvCxnSpPr/>
          <p:nvPr/>
        </p:nvCxnSpPr>
        <p:spPr>
          <a:xfrm>
            <a:off x="11582473" y="800647"/>
            <a:ext cx="463603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Connecteur droit 27"/>
          <p:cNvCxnSpPr>
            <a:stCxn id="4" idx="2"/>
          </p:cNvCxnSpPr>
          <p:nvPr/>
        </p:nvCxnSpPr>
        <p:spPr>
          <a:xfrm>
            <a:off x="14168446" y="697411"/>
            <a:ext cx="0" cy="11798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Connecteur droit avec flèche 28"/>
          <p:cNvCxnSpPr>
            <a:endCxn id="13" idx="3"/>
          </p:cNvCxnSpPr>
          <p:nvPr/>
        </p:nvCxnSpPr>
        <p:spPr>
          <a:xfrm>
            <a:off x="16218510" y="815395"/>
            <a:ext cx="0" cy="178105"/>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14610362" y="815395"/>
            <a:ext cx="0" cy="261705"/>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Connecteur droit avec flèche 30"/>
          <p:cNvCxnSpPr/>
          <p:nvPr/>
        </p:nvCxnSpPr>
        <p:spPr>
          <a:xfrm>
            <a:off x="12339110" y="779340"/>
            <a:ext cx="0" cy="261705"/>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Connecteur droit avec flèche 31"/>
          <p:cNvCxnSpPr/>
          <p:nvPr/>
        </p:nvCxnSpPr>
        <p:spPr>
          <a:xfrm>
            <a:off x="11626717" y="779340"/>
            <a:ext cx="0" cy="24695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Connecteur droit avec flèche 32"/>
          <p:cNvCxnSpPr>
            <a:stCxn id="5" idx="3"/>
          </p:cNvCxnSpPr>
          <p:nvPr/>
        </p:nvCxnSpPr>
        <p:spPr>
          <a:xfrm>
            <a:off x="15378014" y="1302302"/>
            <a:ext cx="48245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4" name="Connecteur droit avec flèche 33"/>
          <p:cNvCxnSpPr/>
          <p:nvPr/>
        </p:nvCxnSpPr>
        <p:spPr>
          <a:xfrm>
            <a:off x="15400024" y="1928243"/>
            <a:ext cx="46044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5" name="Connecteur droit avec flèche 34"/>
          <p:cNvCxnSpPr/>
          <p:nvPr/>
        </p:nvCxnSpPr>
        <p:spPr>
          <a:xfrm>
            <a:off x="15384971" y="2537855"/>
            <a:ext cx="475502"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p:nvPr/>
        </p:nvCxnSpPr>
        <p:spPr>
          <a:xfrm>
            <a:off x="15400024" y="3131138"/>
            <a:ext cx="460449"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7" name="Connecteur droit avec flèche 36"/>
          <p:cNvCxnSpPr/>
          <p:nvPr/>
        </p:nvCxnSpPr>
        <p:spPr>
          <a:xfrm>
            <a:off x="15376010" y="3773408"/>
            <a:ext cx="484463" cy="0"/>
          </a:xfrm>
          <a:prstGeom prst="straightConnector1">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8" name="Flèche droite 37"/>
          <p:cNvSpPr/>
          <p:nvPr/>
        </p:nvSpPr>
        <p:spPr>
          <a:xfrm>
            <a:off x="10672543" y="1854503"/>
            <a:ext cx="361761" cy="34835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 name="Flèche droite 38"/>
          <p:cNvSpPr/>
          <p:nvPr/>
        </p:nvSpPr>
        <p:spPr>
          <a:xfrm>
            <a:off x="10761031" y="3599230"/>
            <a:ext cx="361761" cy="34835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 name="Flèche droite 39"/>
          <p:cNvSpPr/>
          <p:nvPr/>
        </p:nvSpPr>
        <p:spPr>
          <a:xfrm rot="10800000">
            <a:off x="16682085" y="4813376"/>
            <a:ext cx="361761" cy="34835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pic>
        <p:nvPicPr>
          <p:cNvPr id="1027" name="Picture 3"/>
          <p:cNvPicPr>
            <a:picLocks noChangeAspect="1" noChangeArrowheads="1"/>
          </p:cNvPicPr>
          <p:nvPr/>
        </p:nvPicPr>
        <p:blipFill>
          <a:blip r:embed="rId2" cstate="print"/>
          <a:srcRect/>
          <a:stretch>
            <a:fillRect/>
          </a:stretch>
        </p:blipFill>
        <p:spPr bwMode="auto">
          <a:xfrm>
            <a:off x="38100" y="1196752"/>
            <a:ext cx="9067800" cy="5256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fld id="{CB90250A-DAAD-4EE1-8584-CFF8D78D5451}" type="slidenum">
              <a:rPr lang="fr-FR" smtClean="0"/>
              <a:pPr/>
              <a:t>4</a:t>
            </a:fld>
            <a:endParaRPr lang="fr-FR"/>
          </a:p>
        </p:txBody>
      </p:sp>
      <p:sp>
        <p:nvSpPr>
          <p:cNvPr id="3" name="Rectangle 18"/>
          <p:cNvSpPr>
            <a:spLocks noChangeArrowheads="1"/>
          </p:cNvSpPr>
          <p:nvPr/>
        </p:nvSpPr>
        <p:spPr bwMode="auto">
          <a:xfrm>
            <a:off x="327025" y="333375"/>
            <a:ext cx="8782050" cy="830997"/>
          </a:xfrm>
          <a:prstGeom prst="rect">
            <a:avLst/>
          </a:prstGeom>
          <a:noFill/>
          <a:ln w="9525" algn="ctr">
            <a:noFill/>
            <a:miter lim="800000"/>
            <a:headEnd/>
            <a:tailEnd/>
          </a:ln>
          <a:effectLst/>
        </p:spPr>
        <p:txBody>
          <a:bodyPr>
            <a:spAutoFit/>
          </a:bodyPr>
          <a:lstStyle/>
          <a:p>
            <a:pPr defTabSz="762000" eaLnBrk="0" hangingPunct="0">
              <a:buFontTx/>
              <a:buChar char="•"/>
            </a:pPr>
            <a:r>
              <a:rPr lang="fr-CA" sz="2400" b="1" dirty="0" smtClean="0">
                <a:solidFill>
                  <a:schemeClr val="tx2"/>
                </a:solidFill>
                <a:effectLst>
                  <a:outerShdw blurRad="38100" dist="38100" dir="2700000" algn="tl">
                    <a:srgbClr val="C0C0C0"/>
                  </a:outerShdw>
                </a:effectLst>
                <a:cs typeface="Times New Roman" pitchFamily="18" charset="0"/>
              </a:rPr>
              <a:t>Quels sont les défis auxquels font face les entreprises aujourd’hui ?</a:t>
            </a:r>
            <a:endParaRPr lang="fr-CA" sz="2400" b="1" dirty="0">
              <a:solidFill>
                <a:schemeClr val="tx2"/>
              </a:solidFill>
              <a:effectLst>
                <a:outerShdw blurRad="38100" dist="38100" dir="2700000" algn="tl">
                  <a:srgbClr val="C0C0C0"/>
                </a:outerShdw>
              </a:effectLst>
              <a:cs typeface="Times New Roman" pitchFamily="18" charset="0"/>
            </a:endParaRPr>
          </a:p>
        </p:txBody>
      </p:sp>
      <p:graphicFrame>
        <p:nvGraphicFramePr>
          <p:cNvPr id="5" name="Diagramme 4"/>
          <p:cNvGraphicFramePr/>
          <p:nvPr/>
        </p:nvGraphicFramePr>
        <p:xfrm>
          <a:off x="971600" y="1484784"/>
          <a:ext cx="734481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457200"/>
            <a:ext cx="8229600" cy="811560"/>
          </a:xfrm>
        </p:spPr>
        <p:txBody>
          <a:bodyPr/>
          <a:lstStyle/>
          <a:p>
            <a:r>
              <a:rPr lang="fr-CA" dirty="0" smtClean="0"/>
              <a:t>Processus de planification stratégique et les initiatives identifiées</a:t>
            </a:r>
            <a:endParaRPr lang="fr-CA" dirty="0"/>
          </a:p>
        </p:txBody>
      </p:sp>
      <p:sp>
        <p:nvSpPr>
          <p:cNvPr id="4" name="Espace réservé du numéro de diapositive 3"/>
          <p:cNvSpPr>
            <a:spLocks noGrp="1"/>
          </p:cNvSpPr>
          <p:nvPr>
            <p:ph type="sldNum" sz="quarter" idx="4294967295"/>
          </p:nvPr>
        </p:nvSpPr>
        <p:spPr>
          <a:xfrm>
            <a:off x="8121874" y="6375530"/>
            <a:ext cx="643467" cy="163065"/>
          </a:xfrm>
          <a:prstGeom prst="rect">
            <a:avLst/>
          </a:prstGeom>
        </p:spPr>
        <p:txBody>
          <a:bodyPr/>
          <a:lstStyle/>
          <a:p>
            <a:fld id="{7088BEF1-D3AD-E34F-A3B9-A73E884A7AB2}" type="slidenum">
              <a:rPr lang="fr-CA" smtClean="0"/>
              <a:pPr/>
              <a:t>40</a:t>
            </a:fld>
            <a:endParaRPr lang="fr-CA" dirty="0"/>
          </a:p>
        </p:txBody>
      </p:sp>
      <p:sp>
        <p:nvSpPr>
          <p:cNvPr id="17" name="Chevron 16"/>
          <p:cNvSpPr/>
          <p:nvPr/>
        </p:nvSpPr>
        <p:spPr>
          <a:xfrm>
            <a:off x="188280" y="3388334"/>
            <a:ext cx="2019154" cy="764868"/>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Architecture d’entreprise</a:t>
            </a:r>
            <a:endParaRPr lang="fr-CA" sz="1200" dirty="0">
              <a:solidFill>
                <a:schemeClr val="tx1"/>
              </a:solidFill>
            </a:endParaRPr>
          </a:p>
        </p:txBody>
      </p:sp>
      <p:sp>
        <p:nvSpPr>
          <p:cNvPr id="18" name="Chevron 17"/>
          <p:cNvSpPr/>
          <p:nvPr/>
        </p:nvSpPr>
        <p:spPr>
          <a:xfrm>
            <a:off x="1875008" y="3388334"/>
            <a:ext cx="2019154" cy="764868"/>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Planification stratégique TI</a:t>
            </a:r>
            <a:endParaRPr lang="fr-CA" sz="1200" dirty="0">
              <a:solidFill>
                <a:schemeClr val="tx1"/>
              </a:solidFill>
            </a:endParaRPr>
          </a:p>
        </p:txBody>
      </p:sp>
      <p:sp>
        <p:nvSpPr>
          <p:cNvPr id="19" name="Chevron 18"/>
          <p:cNvSpPr/>
          <p:nvPr/>
        </p:nvSpPr>
        <p:spPr>
          <a:xfrm>
            <a:off x="1875008" y="1573466"/>
            <a:ext cx="2019154" cy="764868"/>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Planification stratégique d’entreprise</a:t>
            </a:r>
            <a:endParaRPr lang="fr-CA" sz="1200" dirty="0">
              <a:solidFill>
                <a:schemeClr val="tx1"/>
              </a:solidFill>
            </a:endParaRPr>
          </a:p>
        </p:txBody>
      </p:sp>
      <p:sp>
        <p:nvSpPr>
          <p:cNvPr id="20" name="Flèche droite à entaille 19"/>
          <p:cNvSpPr/>
          <p:nvPr/>
        </p:nvSpPr>
        <p:spPr>
          <a:xfrm rot="5400000">
            <a:off x="2467640" y="2636741"/>
            <a:ext cx="898902" cy="430368"/>
          </a:xfrm>
          <a:prstGeom prst="notch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1" name="Chevron 20"/>
          <p:cNvSpPr/>
          <p:nvPr/>
        </p:nvSpPr>
        <p:spPr>
          <a:xfrm>
            <a:off x="4250629" y="2179778"/>
            <a:ext cx="1924371" cy="835042"/>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Planification des Programmes /Initiatives / projets </a:t>
            </a:r>
            <a:endParaRPr lang="fr-CA" sz="1200" dirty="0">
              <a:solidFill>
                <a:schemeClr val="tx1"/>
              </a:solidFill>
            </a:endParaRPr>
          </a:p>
        </p:txBody>
      </p:sp>
      <p:sp>
        <p:nvSpPr>
          <p:cNvPr id="22" name="Chevron 21"/>
          <p:cNvSpPr/>
          <p:nvPr/>
        </p:nvSpPr>
        <p:spPr>
          <a:xfrm>
            <a:off x="4204135" y="4394158"/>
            <a:ext cx="1924371" cy="835042"/>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Planification budgétaire</a:t>
            </a:r>
            <a:endParaRPr lang="fr-CA" sz="1200" dirty="0">
              <a:solidFill>
                <a:schemeClr val="tx1"/>
              </a:solidFill>
            </a:endParaRPr>
          </a:p>
        </p:txBody>
      </p:sp>
      <p:sp>
        <p:nvSpPr>
          <p:cNvPr id="23" name="Rectangle à coins arrondis 22"/>
          <p:cNvSpPr/>
          <p:nvPr/>
        </p:nvSpPr>
        <p:spPr>
          <a:xfrm>
            <a:off x="7073882" y="1617595"/>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Initiatives d’entreprise</a:t>
            </a:r>
            <a:endParaRPr lang="fr-CA" sz="1200" dirty="0">
              <a:solidFill>
                <a:schemeClr val="tx1"/>
              </a:solidFill>
            </a:endParaRPr>
          </a:p>
        </p:txBody>
      </p:sp>
      <p:sp>
        <p:nvSpPr>
          <p:cNvPr id="24" name="Rectangle à coins arrondis 23"/>
          <p:cNvSpPr/>
          <p:nvPr/>
        </p:nvSpPr>
        <p:spPr>
          <a:xfrm>
            <a:off x="7073882" y="2441875"/>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Engagements stratégiques</a:t>
            </a:r>
            <a:endParaRPr lang="fr-CA" sz="1200" dirty="0">
              <a:solidFill>
                <a:schemeClr val="tx1"/>
              </a:solidFill>
            </a:endParaRPr>
          </a:p>
        </p:txBody>
      </p:sp>
      <p:sp>
        <p:nvSpPr>
          <p:cNvPr id="26" name="Rectangle à coins arrondis 25"/>
          <p:cNvSpPr/>
          <p:nvPr/>
        </p:nvSpPr>
        <p:spPr>
          <a:xfrm>
            <a:off x="7092280" y="3240196"/>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Pérennités (</a:t>
            </a:r>
            <a:r>
              <a:rPr lang="fr-CA" sz="1200" dirty="0" err="1" smtClean="0">
                <a:solidFill>
                  <a:schemeClr val="tx1"/>
                </a:solidFill>
              </a:rPr>
              <a:t>Apps</a:t>
            </a:r>
            <a:r>
              <a:rPr lang="fr-CA" sz="1200" dirty="0" smtClean="0">
                <a:solidFill>
                  <a:schemeClr val="tx1"/>
                </a:solidFill>
              </a:rPr>
              <a:t> et Infra)</a:t>
            </a:r>
            <a:endParaRPr lang="fr-CA" sz="1200" dirty="0">
              <a:solidFill>
                <a:schemeClr val="tx1"/>
              </a:solidFill>
            </a:endParaRPr>
          </a:p>
        </p:txBody>
      </p:sp>
      <p:sp>
        <p:nvSpPr>
          <p:cNvPr id="27" name="Rectangle à coins arrondis 26"/>
          <p:cNvSpPr/>
          <p:nvPr/>
        </p:nvSpPr>
        <p:spPr>
          <a:xfrm>
            <a:off x="7092280" y="4032284"/>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Sécurité</a:t>
            </a:r>
            <a:endParaRPr lang="fr-CA" sz="1200" dirty="0">
              <a:solidFill>
                <a:schemeClr val="tx1"/>
              </a:solidFill>
            </a:endParaRPr>
          </a:p>
        </p:txBody>
      </p:sp>
      <p:sp>
        <p:nvSpPr>
          <p:cNvPr id="28" name="Rectangle à coins arrondis 27"/>
          <p:cNvSpPr/>
          <p:nvPr/>
        </p:nvSpPr>
        <p:spPr>
          <a:xfrm>
            <a:off x="7092280" y="4869160"/>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Réglementaire</a:t>
            </a:r>
            <a:endParaRPr lang="fr-CA" sz="1200" dirty="0">
              <a:solidFill>
                <a:schemeClr val="tx1"/>
              </a:solidFill>
            </a:endParaRPr>
          </a:p>
        </p:txBody>
      </p:sp>
      <p:sp>
        <p:nvSpPr>
          <p:cNvPr id="29" name="Accolade ouvrante 28"/>
          <p:cNvSpPr/>
          <p:nvPr/>
        </p:nvSpPr>
        <p:spPr>
          <a:xfrm>
            <a:off x="6483325" y="1584668"/>
            <a:ext cx="464939" cy="4220596"/>
          </a:xfrm>
          <a:prstGeom prst="leftBrac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sp>
        <p:nvSpPr>
          <p:cNvPr id="30" name="ZoneTexte 29"/>
          <p:cNvSpPr txBox="1"/>
          <p:nvPr/>
        </p:nvSpPr>
        <p:spPr>
          <a:xfrm>
            <a:off x="6588224" y="1340768"/>
            <a:ext cx="2391320" cy="184666"/>
          </a:xfrm>
          <a:prstGeom prst="rect">
            <a:avLst/>
          </a:prstGeom>
          <a:noFill/>
        </p:spPr>
        <p:txBody>
          <a:bodyPr wrap="square" lIns="0" tIns="0" rIns="0" bIns="0" rtlCol="0">
            <a:spAutoFit/>
          </a:bodyPr>
          <a:lstStyle/>
          <a:p>
            <a:pPr algn="ctr">
              <a:spcBef>
                <a:spcPts val="300"/>
              </a:spcBef>
            </a:pPr>
            <a:r>
              <a:rPr lang="fr-CA" sz="1200" dirty="0" smtClean="0"/>
              <a:t>Catégories d’initiatives</a:t>
            </a:r>
          </a:p>
        </p:txBody>
      </p:sp>
      <p:sp>
        <p:nvSpPr>
          <p:cNvPr id="31" name="Flèche droite à entaille 30"/>
          <p:cNvSpPr/>
          <p:nvPr/>
        </p:nvSpPr>
        <p:spPr>
          <a:xfrm rot="20230255">
            <a:off x="3512108" y="3003163"/>
            <a:ext cx="760868" cy="430368"/>
          </a:xfrm>
          <a:prstGeom prst="notch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 name="Flèche droite à entaille 31"/>
          <p:cNvSpPr/>
          <p:nvPr/>
        </p:nvSpPr>
        <p:spPr>
          <a:xfrm rot="2216556">
            <a:off x="3511372" y="4101645"/>
            <a:ext cx="760868" cy="430368"/>
          </a:xfrm>
          <a:prstGeom prst="notch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4" name="Rectangle 33"/>
          <p:cNvSpPr/>
          <p:nvPr>
            <p:custDataLst>
              <p:tags r:id="rId1"/>
            </p:custDataLst>
          </p:nvPr>
        </p:nvSpPr>
        <p:spPr>
          <a:xfrm>
            <a:off x="469050" y="5718742"/>
            <a:ext cx="5705950" cy="609601"/>
          </a:xfrm>
          <a:prstGeom prst="rect">
            <a:avLst/>
          </a:prstGeom>
          <a:solidFill>
            <a:schemeClr val="bg1">
              <a:lumMod val="95000"/>
            </a:schemeClr>
          </a:solidFill>
          <a:ln w="9525">
            <a:noFill/>
          </a:ln>
          <a:effectLst>
            <a:outerShdw dist="12700" dir="2700000" algn="tl" rotWithShape="0">
              <a:schemeClr val="accent6"/>
            </a:outerShdw>
          </a:effectLst>
        </p:spPr>
        <p:style>
          <a:lnRef idx="2">
            <a:schemeClr val="accent1">
              <a:shade val="50000"/>
            </a:schemeClr>
          </a:lnRef>
          <a:fillRef idx="1">
            <a:schemeClr val="accent1"/>
          </a:fillRef>
          <a:effectRef idx="0">
            <a:schemeClr val="accent1"/>
          </a:effectRef>
          <a:fontRef idx="minor">
            <a:schemeClr val="lt1"/>
          </a:fontRef>
        </p:style>
        <p:txBody>
          <a:bodyPr lIns="91379" tIns="45689" rIns="91379" bIns="45689" anchor="ctr"/>
          <a:lstStyle>
            <a:lvl1pPr eaLnBrk="0" hangingPunct="0">
              <a:defRPr sz="1600">
                <a:solidFill>
                  <a:schemeClr val="tx1"/>
                </a:solidFill>
                <a:latin typeface="Arial" pitchFamily="34" charset="0"/>
                <a:ea typeface="ＭＳ Ｐゴシック" pitchFamily="34" charset="-128"/>
              </a:defRPr>
            </a:lvl1pPr>
            <a:lvl2pPr marL="742950" indent="-285750" eaLnBrk="0" hangingPunct="0">
              <a:defRPr sz="1600">
                <a:solidFill>
                  <a:schemeClr val="tx1"/>
                </a:solidFill>
                <a:latin typeface="Arial" pitchFamily="34" charset="0"/>
                <a:ea typeface="ＭＳ Ｐゴシック" pitchFamily="34" charset="-128"/>
              </a:defRPr>
            </a:lvl2pPr>
            <a:lvl3pPr marL="1143000" indent="-228600" eaLnBrk="0" hangingPunct="0">
              <a:defRPr sz="1600">
                <a:solidFill>
                  <a:schemeClr val="tx1"/>
                </a:solidFill>
                <a:latin typeface="Arial" pitchFamily="34" charset="0"/>
                <a:ea typeface="ＭＳ Ｐゴシック" pitchFamily="34" charset="-128"/>
              </a:defRPr>
            </a:lvl3pPr>
            <a:lvl4pPr marL="1600200" indent="-228600" eaLnBrk="0" hangingPunct="0">
              <a:defRPr sz="1600">
                <a:solidFill>
                  <a:schemeClr val="tx1"/>
                </a:solidFill>
                <a:latin typeface="Arial" pitchFamily="34" charset="0"/>
                <a:ea typeface="ＭＳ Ｐゴシック" pitchFamily="34" charset="-128"/>
              </a:defRPr>
            </a:lvl4pPr>
            <a:lvl5pPr marL="2057400" indent="-228600" eaLnBrk="0" hangingPunct="0">
              <a:defRPr sz="16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Arial" pitchFamily="34" charset="0"/>
                <a:ea typeface="ＭＳ Ｐゴシック" pitchFamily="34" charset="-128"/>
              </a:defRPr>
            </a:lvl9pPr>
          </a:lstStyle>
          <a:p>
            <a:pPr algn="ctr" eaLnBrk="1" hangingPunct="1"/>
            <a:endParaRPr lang="en-US" sz="1500" dirty="0">
              <a:solidFill>
                <a:srgbClr val="000000"/>
              </a:solidFill>
            </a:endParaRPr>
          </a:p>
        </p:txBody>
      </p:sp>
      <p:sp>
        <p:nvSpPr>
          <p:cNvPr id="35" name="Espace réservé du contenu 2"/>
          <p:cNvSpPr txBox="1">
            <a:spLocks/>
          </p:cNvSpPr>
          <p:nvPr/>
        </p:nvSpPr>
        <p:spPr bwMode="auto">
          <a:xfrm>
            <a:off x="469050" y="5749222"/>
            <a:ext cx="5824226" cy="459788"/>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p>
            <a:pPr marL="52370" indent="-222178">
              <a:spcBef>
                <a:spcPts val="400"/>
              </a:spcBef>
              <a:defRPr/>
            </a:pPr>
            <a:r>
              <a:rPr lang="fr-CA" sz="1400" b="1" i="1" kern="0" dirty="0" smtClean="0">
                <a:ea typeface="ＭＳ Ｐゴシック" charset="-128"/>
              </a:rPr>
              <a:t>Les processus avant le cycle de livraison permettent de classer les initiatives dans les différentes catégories.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à coins arrondis 32"/>
          <p:cNvSpPr/>
          <p:nvPr/>
        </p:nvSpPr>
        <p:spPr>
          <a:xfrm>
            <a:off x="0" y="1013970"/>
            <a:ext cx="5579390" cy="2544720"/>
          </a:xfrm>
          <a:prstGeom prst="roundRect">
            <a:avLst/>
          </a:prstGeom>
          <a:gradFill>
            <a:gsLst>
              <a:gs pos="0">
                <a:schemeClr val="accent1">
                  <a:alpha val="49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4" name="Rectangle à coins arrondis 33"/>
          <p:cNvSpPr/>
          <p:nvPr/>
        </p:nvSpPr>
        <p:spPr>
          <a:xfrm>
            <a:off x="0" y="3558690"/>
            <a:ext cx="5579390" cy="2544720"/>
          </a:xfrm>
          <a:prstGeom prst="roundRect">
            <a:avLst/>
          </a:prstGeom>
          <a:gradFill>
            <a:gsLst>
              <a:gs pos="0">
                <a:schemeClr val="accent1">
                  <a:alpha val="49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 name="Titre 2"/>
          <p:cNvSpPr>
            <a:spLocks noGrp="1"/>
          </p:cNvSpPr>
          <p:nvPr>
            <p:ph type="title"/>
          </p:nvPr>
        </p:nvSpPr>
        <p:spPr>
          <a:xfrm>
            <a:off x="395536" y="390527"/>
            <a:ext cx="8945592" cy="288902"/>
          </a:xfrm>
        </p:spPr>
        <p:txBody>
          <a:bodyPr/>
          <a:lstStyle/>
          <a:p>
            <a:r>
              <a:rPr lang="fr-CA" dirty="0" smtClean="0"/>
              <a:t>Catégories d’initiatives - stratégique vs Tactique</a:t>
            </a:r>
            <a:endParaRPr lang="fr-CA" dirty="0"/>
          </a:p>
        </p:txBody>
      </p:sp>
      <p:sp>
        <p:nvSpPr>
          <p:cNvPr id="4" name="Espace réservé du numéro de diapositive 3"/>
          <p:cNvSpPr>
            <a:spLocks noGrp="1"/>
          </p:cNvSpPr>
          <p:nvPr>
            <p:ph type="sldNum" sz="quarter" idx="4294967295"/>
          </p:nvPr>
        </p:nvSpPr>
        <p:spPr>
          <a:xfrm>
            <a:off x="8121874" y="6375530"/>
            <a:ext cx="643467" cy="163065"/>
          </a:xfrm>
          <a:prstGeom prst="rect">
            <a:avLst/>
          </a:prstGeom>
        </p:spPr>
        <p:txBody>
          <a:bodyPr/>
          <a:lstStyle/>
          <a:p>
            <a:fld id="{7088BEF1-D3AD-E34F-A3B9-A73E884A7AB2}" type="slidenum">
              <a:rPr lang="fr-CA" smtClean="0"/>
              <a:pPr/>
              <a:t>41</a:t>
            </a:fld>
            <a:endParaRPr lang="fr-CA" dirty="0"/>
          </a:p>
        </p:txBody>
      </p:sp>
      <p:sp>
        <p:nvSpPr>
          <p:cNvPr id="23" name="Rectangle à coins arrondis 22"/>
          <p:cNvSpPr/>
          <p:nvPr/>
        </p:nvSpPr>
        <p:spPr>
          <a:xfrm>
            <a:off x="323528" y="1479812"/>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Projets d’entreprise</a:t>
            </a:r>
            <a:endParaRPr lang="fr-CA" sz="1200" dirty="0">
              <a:solidFill>
                <a:schemeClr val="tx1"/>
              </a:solidFill>
            </a:endParaRPr>
          </a:p>
        </p:txBody>
      </p:sp>
      <p:sp>
        <p:nvSpPr>
          <p:cNvPr id="24" name="Rectangle à coins arrondis 23"/>
          <p:cNvSpPr/>
          <p:nvPr/>
        </p:nvSpPr>
        <p:spPr>
          <a:xfrm>
            <a:off x="323528" y="2304092"/>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Engagements stratégiques</a:t>
            </a:r>
            <a:endParaRPr lang="fr-CA" sz="1200" dirty="0">
              <a:solidFill>
                <a:schemeClr val="tx1"/>
              </a:solidFill>
            </a:endParaRPr>
          </a:p>
        </p:txBody>
      </p:sp>
      <p:sp>
        <p:nvSpPr>
          <p:cNvPr id="26" name="Rectangle à coins arrondis 25"/>
          <p:cNvSpPr/>
          <p:nvPr/>
        </p:nvSpPr>
        <p:spPr>
          <a:xfrm>
            <a:off x="398582" y="3636180"/>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Pérennités (</a:t>
            </a:r>
            <a:r>
              <a:rPr lang="fr-CA" sz="1200" dirty="0" err="1" smtClean="0">
                <a:solidFill>
                  <a:schemeClr val="tx1"/>
                </a:solidFill>
              </a:rPr>
              <a:t>Apps</a:t>
            </a:r>
            <a:r>
              <a:rPr lang="fr-CA" sz="1200" dirty="0" smtClean="0">
                <a:solidFill>
                  <a:schemeClr val="tx1"/>
                </a:solidFill>
              </a:rPr>
              <a:t> et Infra)</a:t>
            </a:r>
            <a:endParaRPr lang="fr-CA" sz="1200" dirty="0">
              <a:solidFill>
                <a:schemeClr val="tx1"/>
              </a:solidFill>
            </a:endParaRPr>
          </a:p>
        </p:txBody>
      </p:sp>
      <p:sp>
        <p:nvSpPr>
          <p:cNvPr id="27" name="Rectangle à coins arrondis 26"/>
          <p:cNvSpPr/>
          <p:nvPr/>
        </p:nvSpPr>
        <p:spPr>
          <a:xfrm>
            <a:off x="398582" y="4460460"/>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Sécurité</a:t>
            </a:r>
            <a:endParaRPr lang="fr-CA" sz="1200" dirty="0">
              <a:solidFill>
                <a:schemeClr val="tx1"/>
              </a:solidFill>
            </a:endParaRPr>
          </a:p>
        </p:txBody>
      </p:sp>
      <p:sp>
        <p:nvSpPr>
          <p:cNvPr id="28" name="Rectangle à coins arrondis 27"/>
          <p:cNvSpPr/>
          <p:nvPr/>
        </p:nvSpPr>
        <p:spPr>
          <a:xfrm>
            <a:off x="398582" y="5271822"/>
            <a:ext cx="1658319" cy="76486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sz="1200" dirty="0" smtClean="0">
                <a:solidFill>
                  <a:schemeClr val="tx1"/>
                </a:solidFill>
              </a:rPr>
              <a:t>Réglementaire</a:t>
            </a:r>
            <a:endParaRPr lang="fr-CA" sz="1200" dirty="0">
              <a:solidFill>
                <a:schemeClr val="tx1"/>
              </a:solidFill>
            </a:endParaRPr>
          </a:p>
        </p:txBody>
      </p:sp>
      <p:sp>
        <p:nvSpPr>
          <p:cNvPr id="30" name="ZoneTexte 29"/>
          <p:cNvSpPr txBox="1"/>
          <p:nvPr/>
        </p:nvSpPr>
        <p:spPr>
          <a:xfrm>
            <a:off x="0" y="767312"/>
            <a:ext cx="2391320" cy="184666"/>
          </a:xfrm>
          <a:prstGeom prst="rect">
            <a:avLst/>
          </a:prstGeom>
          <a:noFill/>
        </p:spPr>
        <p:txBody>
          <a:bodyPr wrap="square" lIns="0" tIns="0" rIns="0" bIns="0" rtlCol="0">
            <a:spAutoFit/>
          </a:bodyPr>
          <a:lstStyle/>
          <a:p>
            <a:pPr algn="ctr">
              <a:spcBef>
                <a:spcPts val="300"/>
              </a:spcBef>
            </a:pPr>
            <a:r>
              <a:rPr lang="fr-CA" sz="1200" dirty="0" smtClean="0"/>
              <a:t>Catégories des initiatives</a:t>
            </a:r>
          </a:p>
        </p:txBody>
      </p:sp>
      <p:sp>
        <p:nvSpPr>
          <p:cNvPr id="35" name="ZoneTexte 34"/>
          <p:cNvSpPr txBox="1"/>
          <p:nvPr/>
        </p:nvSpPr>
        <p:spPr>
          <a:xfrm>
            <a:off x="2268747" y="1624879"/>
            <a:ext cx="3036497" cy="1585049"/>
          </a:xfrm>
          <a:prstGeom prst="rect">
            <a:avLst/>
          </a:prstGeom>
          <a:noFill/>
        </p:spPr>
        <p:txBody>
          <a:bodyPr wrap="square" lIns="0" tIns="0" rIns="0" bIns="0" rtlCol="0">
            <a:spAutoFit/>
          </a:bodyPr>
          <a:lstStyle/>
          <a:p>
            <a:pPr>
              <a:spcBef>
                <a:spcPts val="300"/>
              </a:spcBef>
            </a:pPr>
            <a:r>
              <a:rPr lang="fr-CA" sz="1400" i="1" dirty="0" smtClean="0"/>
              <a:t>Types d’initiatives permettant de réaliser un changement stratégique pour l’entreprise</a:t>
            </a:r>
          </a:p>
          <a:p>
            <a:pPr>
              <a:spcBef>
                <a:spcPts val="300"/>
              </a:spcBef>
            </a:pPr>
            <a:endParaRPr lang="fr-CA" sz="1400" i="1" dirty="0" smtClean="0"/>
          </a:p>
          <a:p>
            <a:pPr>
              <a:spcBef>
                <a:spcPts val="300"/>
              </a:spcBef>
            </a:pPr>
            <a:r>
              <a:rPr lang="fr-CA" sz="1400" b="1" i="1" u="sng" dirty="0" smtClean="0"/>
              <a:t>Conditions gagnantes (budget suffisant, non-réglementaire, transformateur)</a:t>
            </a:r>
          </a:p>
        </p:txBody>
      </p:sp>
      <p:sp>
        <p:nvSpPr>
          <p:cNvPr id="36" name="ZoneTexte 35"/>
          <p:cNvSpPr txBox="1"/>
          <p:nvPr/>
        </p:nvSpPr>
        <p:spPr>
          <a:xfrm>
            <a:off x="2543720" y="4201064"/>
            <a:ext cx="2490088" cy="1723549"/>
          </a:xfrm>
          <a:prstGeom prst="rect">
            <a:avLst/>
          </a:prstGeom>
          <a:noFill/>
        </p:spPr>
        <p:txBody>
          <a:bodyPr wrap="square" lIns="0" tIns="0" rIns="0" bIns="0" rtlCol="0">
            <a:spAutoFit/>
          </a:bodyPr>
          <a:lstStyle/>
          <a:p>
            <a:pPr>
              <a:spcBef>
                <a:spcPts val="300"/>
              </a:spcBef>
            </a:pPr>
            <a:r>
              <a:rPr lang="fr-CA" sz="1400" i="1" dirty="0" smtClean="0"/>
              <a:t>Types d’initiatives permettant de faire une croissance organique, de respecter nos engagements en réglementaire, de conserver nos infrastructures et applications à jour et de maintenir le niveau de sécurité.</a:t>
            </a:r>
          </a:p>
        </p:txBody>
      </p:sp>
      <p:sp>
        <p:nvSpPr>
          <p:cNvPr id="37" name="Rectangle 36"/>
          <p:cNvSpPr/>
          <p:nvPr/>
        </p:nvSpPr>
        <p:spPr>
          <a:xfrm>
            <a:off x="6648771" y="1091460"/>
            <a:ext cx="2205340" cy="24086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b="1" i="1" u="sng" dirty="0" smtClean="0">
                <a:solidFill>
                  <a:schemeClr val="tx1"/>
                </a:solidFill>
              </a:rPr>
              <a:t>Initiatives à fort potentiel </a:t>
            </a:r>
            <a:r>
              <a:rPr lang="fr-CA" b="1" i="1" dirty="0" smtClean="0">
                <a:solidFill>
                  <a:schemeClr val="tx1"/>
                </a:solidFill>
              </a:rPr>
              <a:t>pour faire évoluer les cibles d’architecture d’entreprise</a:t>
            </a:r>
            <a:endParaRPr lang="fr-CA" b="1" i="1" dirty="0">
              <a:solidFill>
                <a:schemeClr val="tx1"/>
              </a:solidFill>
            </a:endParaRPr>
          </a:p>
        </p:txBody>
      </p:sp>
      <p:sp>
        <p:nvSpPr>
          <p:cNvPr id="38" name="Égal 37"/>
          <p:cNvSpPr/>
          <p:nvPr/>
        </p:nvSpPr>
        <p:spPr>
          <a:xfrm>
            <a:off x="5579390" y="2171629"/>
            <a:ext cx="976393" cy="563655"/>
          </a:xfrm>
          <a:prstGeom prst="mathEqual">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solidFill>
                <a:schemeClr val="tx1"/>
              </a:solidFill>
            </a:endParaRPr>
          </a:p>
        </p:txBody>
      </p:sp>
      <p:sp>
        <p:nvSpPr>
          <p:cNvPr id="39" name="Égal 38"/>
          <p:cNvSpPr/>
          <p:nvPr/>
        </p:nvSpPr>
        <p:spPr>
          <a:xfrm>
            <a:off x="5607806" y="4646175"/>
            <a:ext cx="976393" cy="563655"/>
          </a:xfrm>
          <a:prstGeom prst="mathEqual">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solidFill>
                <a:schemeClr val="tx1"/>
              </a:solidFill>
            </a:endParaRPr>
          </a:p>
        </p:txBody>
      </p:sp>
      <p:sp>
        <p:nvSpPr>
          <p:cNvPr id="40" name="Rectangle 39"/>
          <p:cNvSpPr/>
          <p:nvPr/>
        </p:nvSpPr>
        <p:spPr>
          <a:xfrm>
            <a:off x="6708183" y="3750591"/>
            <a:ext cx="2205340" cy="24086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b="1" i="1" u="sng" dirty="0" smtClean="0">
                <a:solidFill>
                  <a:schemeClr val="tx1"/>
                </a:solidFill>
              </a:rPr>
              <a:t>Initiatives à faible potentiel </a:t>
            </a:r>
            <a:r>
              <a:rPr lang="fr-CA" b="1" i="1" dirty="0" smtClean="0">
                <a:solidFill>
                  <a:schemeClr val="tx1"/>
                </a:solidFill>
              </a:rPr>
              <a:t>de faire évoluer les cibles d’architecture d’entreprise</a:t>
            </a:r>
            <a:endParaRPr lang="fr-CA" b="1" i="1" dirty="0">
              <a:solidFill>
                <a:schemeClr val="tx1"/>
              </a:solidFill>
            </a:endParaRPr>
          </a:p>
        </p:txBody>
      </p:sp>
      <p:sp>
        <p:nvSpPr>
          <p:cNvPr id="29" name="ZoneTexte 28"/>
          <p:cNvSpPr txBox="1"/>
          <p:nvPr/>
        </p:nvSpPr>
        <p:spPr>
          <a:xfrm>
            <a:off x="2268747" y="1091460"/>
            <a:ext cx="3036497" cy="153888"/>
          </a:xfrm>
          <a:prstGeom prst="rect">
            <a:avLst/>
          </a:prstGeom>
          <a:noFill/>
        </p:spPr>
        <p:txBody>
          <a:bodyPr wrap="square" lIns="0" tIns="0" rIns="0" bIns="0" rtlCol="0">
            <a:spAutoFit/>
          </a:bodyPr>
          <a:lstStyle/>
          <a:p>
            <a:pPr algn="ctr">
              <a:spcBef>
                <a:spcPts val="300"/>
              </a:spcBef>
            </a:pPr>
            <a:r>
              <a:rPr lang="fr-CA" sz="1000" b="1" i="1" dirty="0" smtClean="0"/>
              <a:t>Stratégique</a:t>
            </a:r>
          </a:p>
        </p:txBody>
      </p:sp>
      <p:sp>
        <p:nvSpPr>
          <p:cNvPr id="31" name="ZoneTexte 30"/>
          <p:cNvSpPr txBox="1"/>
          <p:nvPr/>
        </p:nvSpPr>
        <p:spPr>
          <a:xfrm>
            <a:off x="2268747" y="3673647"/>
            <a:ext cx="3036497" cy="153888"/>
          </a:xfrm>
          <a:prstGeom prst="rect">
            <a:avLst/>
          </a:prstGeom>
          <a:noFill/>
        </p:spPr>
        <p:txBody>
          <a:bodyPr wrap="square" lIns="0" tIns="0" rIns="0" bIns="0" rtlCol="0">
            <a:spAutoFit/>
          </a:bodyPr>
          <a:lstStyle/>
          <a:p>
            <a:pPr algn="ctr">
              <a:spcBef>
                <a:spcPts val="300"/>
              </a:spcBef>
            </a:pPr>
            <a:r>
              <a:rPr lang="fr-CA" sz="1000" b="1" i="1" dirty="0" smtClean="0"/>
              <a:t>Tactique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7" name="Connecteur droit 156"/>
          <p:cNvCxnSpPr>
            <a:stCxn id="100" idx="0"/>
            <a:endCxn id="87" idx="2"/>
          </p:cNvCxnSpPr>
          <p:nvPr>
            <p:custDataLst>
              <p:tags r:id="rId1"/>
            </p:custDataLst>
          </p:nvPr>
        </p:nvCxnSpPr>
        <p:spPr>
          <a:xfrm flipH="1" flipV="1">
            <a:off x="5326514" y="1690459"/>
            <a:ext cx="700175" cy="809008"/>
          </a:xfrm>
          <a:prstGeom prst="line">
            <a:avLst/>
          </a:prstGeom>
          <a:ln w="12700">
            <a:solidFill>
              <a:srgbClr val="FFC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0" name="Connecteur droit 169"/>
          <p:cNvCxnSpPr>
            <a:stCxn id="164" idx="0"/>
            <a:endCxn id="169" idx="2"/>
          </p:cNvCxnSpPr>
          <p:nvPr>
            <p:custDataLst>
              <p:tags r:id="rId2"/>
            </p:custDataLst>
          </p:nvPr>
        </p:nvCxnSpPr>
        <p:spPr>
          <a:xfrm flipH="1" flipV="1">
            <a:off x="6734132" y="1197755"/>
            <a:ext cx="464293" cy="1620725"/>
          </a:xfrm>
          <a:prstGeom prst="line">
            <a:avLst/>
          </a:prstGeom>
          <a:ln w="12700">
            <a:solidFill>
              <a:srgbClr val="FFC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5" name="Connecteur droit 174"/>
          <p:cNvCxnSpPr>
            <a:stCxn id="98" idx="0"/>
            <a:endCxn id="174" idx="2"/>
          </p:cNvCxnSpPr>
          <p:nvPr>
            <p:custDataLst>
              <p:tags r:id="rId3"/>
            </p:custDataLst>
          </p:nvPr>
        </p:nvCxnSpPr>
        <p:spPr>
          <a:xfrm flipV="1">
            <a:off x="2711842" y="1399899"/>
            <a:ext cx="869432" cy="910262"/>
          </a:xfrm>
          <a:prstGeom prst="line">
            <a:avLst/>
          </a:prstGeom>
          <a:ln w="12700">
            <a:solidFill>
              <a:srgbClr val="FFC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0" name="Rectangle à coins arrondis 99"/>
          <p:cNvSpPr/>
          <p:nvPr>
            <p:custDataLst>
              <p:tags r:id="rId4"/>
            </p:custDataLst>
          </p:nvPr>
        </p:nvSpPr>
        <p:spPr>
          <a:xfrm>
            <a:off x="5475688" y="2499467"/>
            <a:ext cx="1102002" cy="293850"/>
          </a:xfrm>
          <a:prstGeom prst="roundRect">
            <a:avLst>
              <a:gd name="adj" fmla="val 5718"/>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p:txBody>
      </p:sp>
      <p:sp>
        <p:nvSpPr>
          <p:cNvPr id="98" name="Rectangle à coins arrondis 97"/>
          <p:cNvSpPr/>
          <p:nvPr>
            <p:custDataLst>
              <p:tags r:id="rId5"/>
            </p:custDataLst>
          </p:nvPr>
        </p:nvSpPr>
        <p:spPr>
          <a:xfrm>
            <a:off x="2179208" y="2310160"/>
            <a:ext cx="1065268" cy="293850"/>
          </a:xfrm>
          <a:prstGeom prst="roundRect">
            <a:avLst>
              <a:gd name="adj" fmla="val 5718"/>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a:p>
            <a:pPr algn="ctr"/>
            <a:endParaRPr lang="fr-CA" sz="1100" b="1" dirty="0" smtClean="0">
              <a:solidFill>
                <a:schemeClr val="tx1"/>
              </a:solidFill>
            </a:endParaRPr>
          </a:p>
        </p:txBody>
      </p:sp>
      <p:sp>
        <p:nvSpPr>
          <p:cNvPr id="50" name="Rectangle 3"/>
          <p:cNvSpPr>
            <a:spLocks noGrp="1" noChangeArrowheads="1"/>
          </p:cNvSpPr>
          <p:nvPr>
            <p:ph type="title"/>
            <p:custDataLst>
              <p:tags r:id="rId6"/>
            </p:custDataLst>
          </p:nvPr>
        </p:nvSpPr>
        <p:spPr>
          <a:xfrm>
            <a:off x="133366" y="341740"/>
            <a:ext cx="8794113" cy="298327"/>
          </a:xfrm>
          <a:noFill/>
          <a:ln w="9525">
            <a:noFill/>
            <a:miter lim="800000"/>
            <a:headEnd/>
            <a:tailEnd/>
          </a:ln>
          <a:effectLst/>
        </p:spPr>
        <p:txBody>
          <a:bodyPr vert="horz" wrap="square" lIns="93286" tIns="46643" rIns="93286" bIns="46643" numCol="1" anchor="t" anchorCtr="0" compatLnSpc="1">
            <a:prstTxWarp prst="textNoShape">
              <a:avLst/>
            </a:prstTxWarp>
          </a:bodyPr>
          <a:lstStyle/>
          <a:p>
            <a:r>
              <a:rPr lang="fr-CA" dirty="0" smtClean="0"/>
              <a:t>Feuille de route globale – Niveau 1 (Préliminaire)</a:t>
            </a:r>
            <a:endParaRPr lang="fr-CA" b="0" dirty="0"/>
          </a:p>
        </p:txBody>
      </p:sp>
      <p:sp>
        <p:nvSpPr>
          <p:cNvPr id="62" name="Rectangle à coins arrondis 61"/>
          <p:cNvSpPr/>
          <p:nvPr>
            <p:custDataLst>
              <p:tags r:id="rId7"/>
            </p:custDataLst>
          </p:nvPr>
        </p:nvSpPr>
        <p:spPr>
          <a:xfrm>
            <a:off x="5093836" y="3882152"/>
            <a:ext cx="1296000"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sp>
        <p:nvSpPr>
          <p:cNvPr id="64" name="Rectangle à coins arrondis 63"/>
          <p:cNvSpPr/>
          <p:nvPr>
            <p:custDataLst>
              <p:tags r:id="rId8"/>
            </p:custDataLst>
          </p:nvPr>
        </p:nvSpPr>
        <p:spPr>
          <a:xfrm>
            <a:off x="1122326" y="3617107"/>
            <a:ext cx="990000"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sp>
        <p:nvSpPr>
          <p:cNvPr id="66" name="Rectangle à coins arrondis 65"/>
          <p:cNvSpPr/>
          <p:nvPr>
            <p:custDataLst>
              <p:tags r:id="rId9"/>
            </p:custDataLst>
          </p:nvPr>
        </p:nvSpPr>
        <p:spPr>
          <a:xfrm>
            <a:off x="3242409" y="3627969"/>
            <a:ext cx="1296000"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sp>
        <p:nvSpPr>
          <p:cNvPr id="68" name="Rectangle à coins arrondis 67"/>
          <p:cNvSpPr/>
          <p:nvPr>
            <p:custDataLst>
              <p:tags r:id="rId10"/>
            </p:custDataLst>
          </p:nvPr>
        </p:nvSpPr>
        <p:spPr>
          <a:xfrm>
            <a:off x="1699324" y="4973905"/>
            <a:ext cx="1296000"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cxnSp>
        <p:nvCxnSpPr>
          <p:cNvPr id="71" name="Connecteur en angle 70"/>
          <p:cNvCxnSpPr>
            <a:stCxn id="75" idx="2"/>
            <a:endCxn id="64" idx="3"/>
          </p:cNvCxnSpPr>
          <p:nvPr/>
        </p:nvCxnSpPr>
        <p:spPr>
          <a:xfrm rot="10800000" flipV="1">
            <a:off x="2112327" y="3391386"/>
            <a:ext cx="1181782" cy="378120"/>
          </a:xfrm>
          <a:prstGeom prst="bentConnector3">
            <a:avLst>
              <a:gd name="adj1" fmla="val 38815"/>
            </a:avLst>
          </a:prstGeom>
          <a:ln w="12700" cmpd="sng">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4" name="Connecteur en angle 73"/>
          <p:cNvCxnSpPr>
            <a:stCxn id="75" idx="2"/>
            <a:endCxn id="94" idx="3"/>
          </p:cNvCxnSpPr>
          <p:nvPr/>
        </p:nvCxnSpPr>
        <p:spPr>
          <a:xfrm rot="10800000" flipV="1">
            <a:off x="2675254" y="3391386"/>
            <a:ext cx="618855" cy="1260916"/>
          </a:xfrm>
          <a:prstGeom prst="bentConnector3">
            <a:avLst>
              <a:gd name="adj1" fmla="val 74123"/>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Connecteur en angle 76"/>
          <p:cNvCxnSpPr>
            <a:stCxn id="98" idx="3"/>
            <a:endCxn id="100" idx="1"/>
          </p:cNvCxnSpPr>
          <p:nvPr/>
        </p:nvCxnSpPr>
        <p:spPr>
          <a:xfrm>
            <a:off x="3244477" y="2457085"/>
            <a:ext cx="2231213" cy="189307"/>
          </a:xfrm>
          <a:prstGeom prst="bentConnector3">
            <a:avLst>
              <a:gd name="adj1" fmla="val 50000"/>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75" idx="2"/>
            <a:endCxn id="92" idx="3"/>
          </p:cNvCxnSpPr>
          <p:nvPr/>
        </p:nvCxnSpPr>
        <p:spPr>
          <a:xfrm rot="10800000" flipV="1">
            <a:off x="2376685" y="3391387"/>
            <a:ext cx="917424" cy="803717"/>
          </a:xfrm>
          <a:prstGeom prst="bentConnector3">
            <a:avLst>
              <a:gd name="adj1" fmla="val 50000"/>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2" name="Rectangle à coins arrondis 91"/>
          <p:cNvSpPr/>
          <p:nvPr>
            <p:custDataLst>
              <p:tags r:id="rId11"/>
            </p:custDataLst>
          </p:nvPr>
        </p:nvSpPr>
        <p:spPr>
          <a:xfrm>
            <a:off x="1386684" y="4042704"/>
            <a:ext cx="990000"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sp>
        <p:nvSpPr>
          <p:cNvPr id="94" name="Rectangle à coins arrondis 93"/>
          <p:cNvSpPr/>
          <p:nvPr>
            <p:custDataLst>
              <p:tags r:id="rId12"/>
            </p:custDataLst>
          </p:nvPr>
        </p:nvSpPr>
        <p:spPr>
          <a:xfrm>
            <a:off x="1685253" y="4499902"/>
            <a:ext cx="990000"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sp>
        <p:nvSpPr>
          <p:cNvPr id="95" name="Rectangle à coins arrondis 94"/>
          <p:cNvSpPr/>
          <p:nvPr>
            <p:custDataLst>
              <p:tags r:id="rId13"/>
            </p:custDataLst>
          </p:nvPr>
        </p:nvSpPr>
        <p:spPr>
          <a:xfrm>
            <a:off x="3251196" y="4094326"/>
            <a:ext cx="1296000" cy="3810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sp>
        <p:nvSpPr>
          <p:cNvPr id="96" name="Rectangle à coins arrondis 95"/>
          <p:cNvSpPr/>
          <p:nvPr>
            <p:custDataLst>
              <p:tags r:id="rId14"/>
            </p:custDataLst>
          </p:nvPr>
        </p:nvSpPr>
        <p:spPr>
          <a:xfrm>
            <a:off x="3251196" y="4627724"/>
            <a:ext cx="1296000" cy="3810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cxnSp>
        <p:nvCxnSpPr>
          <p:cNvPr id="110" name="Connecteur en angle 109"/>
          <p:cNvCxnSpPr>
            <a:stCxn id="95" idx="3"/>
            <a:endCxn id="117" idx="2"/>
          </p:cNvCxnSpPr>
          <p:nvPr/>
        </p:nvCxnSpPr>
        <p:spPr>
          <a:xfrm flipV="1">
            <a:off x="4547196" y="3659328"/>
            <a:ext cx="301959" cy="625498"/>
          </a:xfrm>
          <a:prstGeom prst="bentConnector3">
            <a:avLst>
              <a:gd name="adj1" fmla="val 50000"/>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Connecteur en angle 112"/>
          <p:cNvCxnSpPr>
            <a:stCxn id="96" idx="3"/>
            <a:endCxn id="117" idx="2"/>
          </p:cNvCxnSpPr>
          <p:nvPr/>
        </p:nvCxnSpPr>
        <p:spPr>
          <a:xfrm flipV="1">
            <a:off x="4547196" y="3659328"/>
            <a:ext cx="301959" cy="1158897"/>
          </a:xfrm>
          <a:prstGeom prst="bentConnector3">
            <a:avLst>
              <a:gd name="adj1" fmla="val 50000"/>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Connecteur en angle 137"/>
          <p:cNvCxnSpPr>
            <a:stCxn id="66" idx="3"/>
            <a:endCxn id="117" idx="2"/>
          </p:cNvCxnSpPr>
          <p:nvPr/>
        </p:nvCxnSpPr>
        <p:spPr>
          <a:xfrm flipV="1">
            <a:off x="4538408" y="3659328"/>
            <a:ext cx="310746" cy="121042"/>
          </a:xfrm>
          <a:prstGeom prst="bentConnector3">
            <a:avLst>
              <a:gd name="adj1" fmla="val 50000"/>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Connecteur en angle 140"/>
          <p:cNvCxnSpPr>
            <a:stCxn id="68" idx="3"/>
          </p:cNvCxnSpPr>
          <p:nvPr/>
        </p:nvCxnSpPr>
        <p:spPr>
          <a:xfrm flipV="1">
            <a:off x="2995324" y="4952532"/>
            <a:ext cx="278050" cy="173773"/>
          </a:xfrm>
          <a:prstGeom prst="bentConnector3">
            <a:avLst>
              <a:gd name="adj1" fmla="val 50000"/>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54" name="Connecteur en angle 153"/>
          <p:cNvCxnSpPr>
            <a:stCxn id="62" idx="3"/>
          </p:cNvCxnSpPr>
          <p:nvPr/>
        </p:nvCxnSpPr>
        <p:spPr>
          <a:xfrm flipV="1">
            <a:off x="6389837" y="2798921"/>
            <a:ext cx="99759" cy="1235633"/>
          </a:xfrm>
          <a:prstGeom prst="bentConnector2">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4" name="Rectangle à coins arrondis 163"/>
          <p:cNvSpPr/>
          <p:nvPr>
            <p:custDataLst>
              <p:tags r:id="rId15"/>
            </p:custDataLst>
          </p:nvPr>
        </p:nvSpPr>
        <p:spPr>
          <a:xfrm>
            <a:off x="6699365" y="2818480"/>
            <a:ext cx="998118" cy="30480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p:txBody>
      </p:sp>
      <p:cxnSp>
        <p:nvCxnSpPr>
          <p:cNvPr id="165" name="Connecteur en angle 164"/>
          <p:cNvCxnSpPr>
            <a:stCxn id="62" idx="3"/>
            <a:endCxn id="164" idx="2"/>
          </p:cNvCxnSpPr>
          <p:nvPr/>
        </p:nvCxnSpPr>
        <p:spPr>
          <a:xfrm flipV="1">
            <a:off x="6389836" y="3123279"/>
            <a:ext cx="808589" cy="911273"/>
          </a:xfrm>
          <a:prstGeom prst="bentConnector2">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75" name="Ellipse 74"/>
          <p:cNvSpPr/>
          <p:nvPr/>
        </p:nvSpPr>
        <p:spPr>
          <a:xfrm>
            <a:off x="3294108" y="3360288"/>
            <a:ext cx="46650" cy="6219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a:p>
        </p:txBody>
      </p:sp>
      <p:cxnSp>
        <p:nvCxnSpPr>
          <p:cNvPr id="85" name="Connecteur en angle 84"/>
          <p:cNvCxnSpPr>
            <a:stCxn id="75" idx="6"/>
          </p:cNvCxnSpPr>
          <p:nvPr/>
        </p:nvCxnSpPr>
        <p:spPr>
          <a:xfrm flipV="1">
            <a:off x="3340758" y="2798919"/>
            <a:ext cx="2129348" cy="592466"/>
          </a:xfrm>
          <a:prstGeom prst="bentConnector3">
            <a:avLst>
              <a:gd name="adj1" fmla="val 50000"/>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7" name="Ellipse 116"/>
          <p:cNvSpPr/>
          <p:nvPr/>
        </p:nvSpPr>
        <p:spPr>
          <a:xfrm>
            <a:off x="4849155" y="3628229"/>
            <a:ext cx="46650" cy="6219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a:p>
        </p:txBody>
      </p:sp>
      <p:cxnSp>
        <p:nvCxnSpPr>
          <p:cNvPr id="127" name="Connecteur en angle 126"/>
          <p:cNvCxnSpPr>
            <a:stCxn id="117" idx="6"/>
            <a:endCxn id="100" idx="2"/>
          </p:cNvCxnSpPr>
          <p:nvPr/>
        </p:nvCxnSpPr>
        <p:spPr>
          <a:xfrm flipV="1">
            <a:off x="4895805" y="2793317"/>
            <a:ext cx="1130884" cy="866011"/>
          </a:xfrm>
          <a:prstGeom prst="bentConnector2">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7" name="Rectangle à coins arrondis 86"/>
          <p:cNvSpPr/>
          <p:nvPr>
            <p:custDataLst>
              <p:tags r:id="rId16"/>
            </p:custDataLst>
          </p:nvPr>
        </p:nvSpPr>
        <p:spPr>
          <a:xfrm>
            <a:off x="4487866" y="762367"/>
            <a:ext cx="1677297" cy="92809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36731" tIns="0" rIns="36731" bIns="0" rtlCol="0" anchor="t"/>
          <a:lstStyle/>
          <a:p>
            <a:pPr marL="0" lvl="1"/>
            <a:endParaRPr lang="fr-CA" sz="800" dirty="0">
              <a:solidFill>
                <a:schemeClr val="tx1"/>
              </a:solidFill>
            </a:endParaRPr>
          </a:p>
        </p:txBody>
      </p:sp>
      <p:sp>
        <p:nvSpPr>
          <p:cNvPr id="131" name="Rectangle à coins arrondis 130"/>
          <p:cNvSpPr/>
          <p:nvPr>
            <p:custDataLst>
              <p:tags r:id="rId17"/>
            </p:custDataLst>
          </p:nvPr>
        </p:nvSpPr>
        <p:spPr>
          <a:xfrm>
            <a:off x="7619799" y="3448712"/>
            <a:ext cx="1018487" cy="304800"/>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tx1"/>
              </a:solidFill>
            </a:endParaRPr>
          </a:p>
        </p:txBody>
      </p:sp>
      <p:cxnSp>
        <p:nvCxnSpPr>
          <p:cNvPr id="160" name="Connecteur en angle 159"/>
          <p:cNvCxnSpPr>
            <a:stCxn id="103" idx="1"/>
          </p:cNvCxnSpPr>
          <p:nvPr/>
        </p:nvCxnSpPr>
        <p:spPr>
          <a:xfrm rot="10800000" flipV="1">
            <a:off x="3275969" y="2093055"/>
            <a:ext cx="2773233" cy="249744"/>
          </a:xfrm>
          <a:prstGeom prst="bentConnector3">
            <a:avLst>
              <a:gd name="adj1" fmla="val 50000"/>
            </a:avLst>
          </a:prstGeom>
          <a:ln w="12700" cmpd="sng">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3" name="Rectangle à coins arrondis 202"/>
          <p:cNvSpPr/>
          <p:nvPr>
            <p:custDataLst>
              <p:tags r:id="rId18"/>
            </p:custDataLst>
          </p:nvPr>
        </p:nvSpPr>
        <p:spPr>
          <a:xfrm>
            <a:off x="3151662" y="2803347"/>
            <a:ext cx="990000" cy="29385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p:txBody>
      </p:sp>
      <p:cxnSp>
        <p:nvCxnSpPr>
          <p:cNvPr id="204" name="Connecteur en angle 203"/>
          <p:cNvCxnSpPr>
            <a:stCxn id="203" idx="1"/>
            <a:endCxn id="64" idx="0"/>
          </p:cNvCxnSpPr>
          <p:nvPr/>
        </p:nvCxnSpPr>
        <p:spPr>
          <a:xfrm rot="10800000" flipV="1">
            <a:off x="1617328" y="2950272"/>
            <a:ext cx="1534336" cy="666835"/>
          </a:xfrm>
          <a:prstGeom prst="bentConnector2">
            <a:avLst/>
          </a:prstGeom>
          <a:ln w="12700" cmpd="sng">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Connecteur en angle 110"/>
          <p:cNvCxnSpPr>
            <a:endCxn id="95" idx="1"/>
          </p:cNvCxnSpPr>
          <p:nvPr/>
        </p:nvCxnSpPr>
        <p:spPr>
          <a:xfrm flipV="1">
            <a:off x="2693342" y="4284826"/>
            <a:ext cx="557855" cy="491997"/>
          </a:xfrm>
          <a:prstGeom prst="bentConnector3">
            <a:avLst>
              <a:gd name="adj1" fmla="val 50000"/>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43" name="Connecteur droit 142"/>
          <p:cNvCxnSpPr/>
          <p:nvPr/>
        </p:nvCxnSpPr>
        <p:spPr>
          <a:xfrm>
            <a:off x="0" y="715280"/>
            <a:ext cx="9144000" cy="0"/>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49" name="Rectangle 148"/>
          <p:cNvSpPr/>
          <p:nvPr>
            <p:custDataLst>
              <p:tags r:id="rId19"/>
            </p:custDataLst>
          </p:nvPr>
        </p:nvSpPr>
        <p:spPr>
          <a:xfrm>
            <a:off x="31102" y="761412"/>
            <a:ext cx="883267" cy="94126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Capacités d’affaires</a:t>
            </a:r>
            <a:endParaRPr lang="fr-CA" sz="1100" b="1" dirty="0">
              <a:solidFill>
                <a:schemeClr val="tx1"/>
              </a:solidFill>
            </a:endParaRPr>
          </a:p>
        </p:txBody>
      </p:sp>
      <p:sp>
        <p:nvSpPr>
          <p:cNvPr id="150" name="Rectangle 149"/>
          <p:cNvSpPr/>
          <p:nvPr>
            <p:custDataLst>
              <p:tags r:id="rId20"/>
            </p:custDataLst>
          </p:nvPr>
        </p:nvSpPr>
        <p:spPr>
          <a:xfrm>
            <a:off x="31102" y="1823186"/>
            <a:ext cx="883267" cy="1348924"/>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Projets TI Secteurs </a:t>
            </a:r>
          </a:p>
          <a:p>
            <a:pPr algn="ctr"/>
            <a:r>
              <a:rPr lang="fr-CA" sz="1100" b="1" dirty="0" smtClean="0">
                <a:solidFill>
                  <a:schemeClr val="tx1"/>
                </a:solidFill>
              </a:rPr>
              <a:t>Affaires</a:t>
            </a:r>
            <a:endParaRPr lang="fr-CA" sz="1100" b="1" dirty="0">
              <a:solidFill>
                <a:schemeClr val="tx1"/>
              </a:solidFill>
            </a:endParaRPr>
          </a:p>
        </p:txBody>
      </p:sp>
      <p:sp>
        <p:nvSpPr>
          <p:cNvPr id="151" name="Rectangle 150"/>
          <p:cNvSpPr/>
          <p:nvPr>
            <p:custDataLst>
              <p:tags r:id="rId21"/>
            </p:custDataLst>
          </p:nvPr>
        </p:nvSpPr>
        <p:spPr>
          <a:xfrm>
            <a:off x="31102" y="3288213"/>
            <a:ext cx="883267" cy="2129251"/>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000" b="1" dirty="0" smtClean="0">
                <a:solidFill>
                  <a:schemeClr val="tx1"/>
                </a:solidFill>
              </a:rPr>
              <a:t>Projets TI</a:t>
            </a:r>
          </a:p>
          <a:p>
            <a:pPr algn="ctr"/>
            <a:r>
              <a:rPr lang="fr-CA" sz="1000" b="1" dirty="0" smtClean="0">
                <a:solidFill>
                  <a:schemeClr val="tx1"/>
                </a:solidFill>
              </a:rPr>
              <a:t>Fondations</a:t>
            </a:r>
            <a:endParaRPr lang="fr-CA" sz="1000" b="1" dirty="0">
              <a:solidFill>
                <a:schemeClr val="tx1"/>
              </a:solidFill>
            </a:endParaRPr>
          </a:p>
        </p:txBody>
      </p:sp>
      <p:sp>
        <p:nvSpPr>
          <p:cNvPr id="169" name="Rectangle à coins arrondis 168"/>
          <p:cNvSpPr/>
          <p:nvPr>
            <p:custDataLst>
              <p:tags r:id="rId22"/>
            </p:custDataLst>
          </p:nvPr>
        </p:nvSpPr>
        <p:spPr>
          <a:xfrm>
            <a:off x="6299496" y="762367"/>
            <a:ext cx="869270" cy="435387"/>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36731" tIns="0" rIns="36731" bIns="0" rtlCol="0" anchor="ctr"/>
          <a:lstStyle/>
          <a:p>
            <a:pPr marL="0" lvl="1"/>
            <a:endParaRPr lang="fr-CA" sz="800" dirty="0">
              <a:solidFill>
                <a:schemeClr val="tx1"/>
              </a:solidFill>
            </a:endParaRPr>
          </a:p>
        </p:txBody>
      </p:sp>
      <p:sp>
        <p:nvSpPr>
          <p:cNvPr id="174" name="Rectangle à coins arrondis 173"/>
          <p:cNvSpPr/>
          <p:nvPr>
            <p:custDataLst>
              <p:tags r:id="rId23"/>
            </p:custDataLst>
          </p:nvPr>
        </p:nvSpPr>
        <p:spPr>
          <a:xfrm>
            <a:off x="2805823" y="762367"/>
            <a:ext cx="1550901" cy="63753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36731" tIns="0" rIns="36731" bIns="0" rtlCol="0" anchor="ctr"/>
          <a:lstStyle/>
          <a:p>
            <a:pPr marL="93944" lvl="1" indent="-93944">
              <a:buFont typeface="Arial" pitchFamily="34" charset="0"/>
              <a:buChar char="•"/>
            </a:pPr>
            <a:endParaRPr lang="fr-CA" sz="800" dirty="0">
              <a:solidFill>
                <a:schemeClr val="tx1"/>
              </a:solidFill>
            </a:endParaRPr>
          </a:p>
        </p:txBody>
      </p:sp>
      <p:cxnSp>
        <p:nvCxnSpPr>
          <p:cNvPr id="73" name="Connecteur en angle 72"/>
          <p:cNvCxnSpPr>
            <a:endCxn id="96" idx="1"/>
          </p:cNvCxnSpPr>
          <p:nvPr/>
        </p:nvCxnSpPr>
        <p:spPr>
          <a:xfrm>
            <a:off x="2698007" y="4773714"/>
            <a:ext cx="553190" cy="44511"/>
          </a:xfrm>
          <a:prstGeom prst="bentConnector3">
            <a:avLst>
              <a:gd name="adj1" fmla="val 50000"/>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2" name="Connecteur droit 101"/>
          <p:cNvCxnSpPr>
            <a:stCxn id="106" idx="0"/>
            <a:endCxn id="104" idx="2"/>
          </p:cNvCxnSpPr>
          <p:nvPr>
            <p:custDataLst>
              <p:tags r:id="rId24"/>
            </p:custDataLst>
          </p:nvPr>
        </p:nvCxnSpPr>
        <p:spPr>
          <a:xfrm flipV="1">
            <a:off x="8634208" y="1063590"/>
            <a:ext cx="6903" cy="853145"/>
          </a:xfrm>
          <a:prstGeom prst="line">
            <a:avLst/>
          </a:prstGeom>
          <a:ln w="12700">
            <a:solidFill>
              <a:srgbClr val="FFC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3" name="Rectangle à coins arrondis 102"/>
          <p:cNvSpPr/>
          <p:nvPr>
            <p:custDataLst>
              <p:tags r:id="rId25"/>
            </p:custDataLst>
          </p:nvPr>
        </p:nvSpPr>
        <p:spPr>
          <a:xfrm>
            <a:off x="6049201" y="1940655"/>
            <a:ext cx="1296000" cy="30480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p:txBody>
      </p:sp>
      <p:sp>
        <p:nvSpPr>
          <p:cNvPr id="104" name="Rectangle à coins arrondis 103"/>
          <p:cNvSpPr/>
          <p:nvPr>
            <p:custDataLst>
              <p:tags r:id="rId26"/>
            </p:custDataLst>
          </p:nvPr>
        </p:nvSpPr>
        <p:spPr>
          <a:xfrm>
            <a:off x="8208523" y="762367"/>
            <a:ext cx="865176" cy="30122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36731" tIns="0" rIns="36731" bIns="0" rtlCol="0" anchor="ctr"/>
          <a:lstStyle/>
          <a:p>
            <a:pPr marL="0" lvl="1"/>
            <a:endParaRPr lang="fr-CA" sz="800" dirty="0">
              <a:solidFill>
                <a:schemeClr val="tx1"/>
              </a:solidFill>
            </a:endParaRPr>
          </a:p>
        </p:txBody>
      </p:sp>
      <p:sp>
        <p:nvSpPr>
          <p:cNvPr id="106" name="Rectangle à coins arrondis 105"/>
          <p:cNvSpPr/>
          <p:nvPr>
            <p:custDataLst>
              <p:tags r:id="rId27"/>
            </p:custDataLst>
          </p:nvPr>
        </p:nvSpPr>
        <p:spPr>
          <a:xfrm>
            <a:off x="8215276" y="1916734"/>
            <a:ext cx="837863" cy="30480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p:txBody>
      </p:sp>
      <p:cxnSp>
        <p:nvCxnSpPr>
          <p:cNvPr id="107" name="Connecteur en angle 106"/>
          <p:cNvCxnSpPr>
            <a:stCxn id="106" idx="1"/>
            <a:endCxn id="103" idx="3"/>
          </p:cNvCxnSpPr>
          <p:nvPr/>
        </p:nvCxnSpPr>
        <p:spPr>
          <a:xfrm rot="10800000" flipV="1">
            <a:off x="7345202" y="2069133"/>
            <a:ext cx="870075" cy="23921"/>
          </a:xfrm>
          <a:prstGeom prst="bentConnector3">
            <a:avLst>
              <a:gd name="adj1" fmla="val 50000"/>
            </a:avLst>
          </a:prstGeom>
          <a:ln w="12700" cmpd="sng">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9" name="Rectangle à coins arrondis 68"/>
          <p:cNvSpPr/>
          <p:nvPr>
            <p:custDataLst>
              <p:tags r:id="rId28"/>
            </p:custDataLst>
          </p:nvPr>
        </p:nvSpPr>
        <p:spPr>
          <a:xfrm>
            <a:off x="1052344" y="1929196"/>
            <a:ext cx="1065268" cy="293850"/>
          </a:xfrm>
          <a:prstGeom prst="roundRect">
            <a:avLst>
              <a:gd name="adj" fmla="val 5718"/>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a:p>
            <a:pPr algn="ctr"/>
            <a:endParaRPr lang="fr-CA" sz="1100" b="1" dirty="0" smtClean="0">
              <a:solidFill>
                <a:schemeClr val="tx1"/>
              </a:solidFill>
            </a:endParaRPr>
          </a:p>
        </p:txBody>
      </p:sp>
      <p:cxnSp>
        <p:nvCxnSpPr>
          <p:cNvPr id="70" name="Connecteur en angle 87"/>
          <p:cNvCxnSpPr>
            <a:stCxn id="69" idx="2"/>
            <a:endCxn id="98" idx="1"/>
          </p:cNvCxnSpPr>
          <p:nvPr/>
        </p:nvCxnSpPr>
        <p:spPr>
          <a:xfrm rot="16200000" flipH="1">
            <a:off x="1765073" y="2042951"/>
            <a:ext cx="234039" cy="594229"/>
          </a:xfrm>
          <a:prstGeom prst="bentConnector2">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8" name="Connecteur droit 77"/>
          <p:cNvCxnSpPr>
            <a:stCxn id="79" idx="0"/>
            <a:endCxn id="80" idx="2"/>
          </p:cNvCxnSpPr>
          <p:nvPr>
            <p:custDataLst>
              <p:tags r:id="rId29"/>
            </p:custDataLst>
          </p:nvPr>
        </p:nvCxnSpPr>
        <p:spPr>
          <a:xfrm flipH="1" flipV="1">
            <a:off x="7729089" y="1063589"/>
            <a:ext cx="200264" cy="1315792"/>
          </a:xfrm>
          <a:prstGeom prst="line">
            <a:avLst/>
          </a:prstGeom>
          <a:ln w="12700">
            <a:solidFill>
              <a:srgbClr val="FFC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9" name="Rectangle à coins arrondis 78"/>
          <p:cNvSpPr/>
          <p:nvPr>
            <p:custDataLst>
              <p:tags r:id="rId30"/>
            </p:custDataLst>
          </p:nvPr>
        </p:nvSpPr>
        <p:spPr>
          <a:xfrm>
            <a:off x="7407027" y="2379381"/>
            <a:ext cx="1044653" cy="30480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100" b="1" dirty="0" smtClean="0">
                <a:solidFill>
                  <a:schemeClr val="tx1"/>
                </a:solidFill>
              </a:rPr>
              <a:t> </a:t>
            </a:r>
          </a:p>
        </p:txBody>
      </p:sp>
      <p:sp>
        <p:nvSpPr>
          <p:cNvPr id="80" name="Rectangle à coins arrondis 79"/>
          <p:cNvSpPr/>
          <p:nvPr>
            <p:custDataLst>
              <p:tags r:id="rId31"/>
            </p:custDataLst>
          </p:nvPr>
        </p:nvSpPr>
        <p:spPr>
          <a:xfrm>
            <a:off x="7320099" y="762367"/>
            <a:ext cx="817979" cy="30122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36731" tIns="0" rIns="36731" bIns="0" rtlCol="0" anchor="ctr"/>
          <a:lstStyle/>
          <a:p>
            <a:pPr marL="0" lvl="1"/>
            <a:endParaRPr lang="fr-CA" sz="800" dirty="0">
              <a:solidFill>
                <a:schemeClr val="tx1"/>
              </a:solidFill>
            </a:endParaRPr>
          </a:p>
        </p:txBody>
      </p:sp>
      <p:sp>
        <p:nvSpPr>
          <p:cNvPr id="91" name="Rectangle à coins arrondis 90"/>
          <p:cNvSpPr/>
          <p:nvPr>
            <p:custDataLst>
              <p:tags r:id="rId32"/>
            </p:custDataLst>
          </p:nvPr>
        </p:nvSpPr>
        <p:spPr>
          <a:xfrm>
            <a:off x="999923" y="762367"/>
            <a:ext cx="1682533" cy="63753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lIns="36731" tIns="0" rIns="36731" bIns="0" rtlCol="0" anchor="ctr"/>
          <a:lstStyle/>
          <a:p>
            <a:pPr marL="93944" lvl="1" indent="-93944">
              <a:buFont typeface="Arial" pitchFamily="34" charset="0"/>
              <a:buChar char="•"/>
            </a:pPr>
            <a:endParaRPr lang="fr-CA" sz="800" dirty="0">
              <a:solidFill>
                <a:schemeClr val="tx1"/>
              </a:solidFill>
            </a:endParaRPr>
          </a:p>
        </p:txBody>
      </p:sp>
      <p:cxnSp>
        <p:nvCxnSpPr>
          <p:cNvPr id="99" name="Connecteur droit 98"/>
          <p:cNvCxnSpPr>
            <a:stCxn id="69" idx="0"/>
            <a:endCxn id="91" idx="2"/>
          </p:cNvCxnSpPr>
          <p:nvPr>
            <p:custDataLst>
              <p:tags r:id="rId33"/>
            </p:custDataLst>
          </p:nvPr>
        </p:nvCxnSpPr>
        <p:spPr>
          <a:xfrm flipV="1">
            <a:off x="1584979" y="1399899"/>
            <a:ext cx="256211" cy="529298"/>
          </a:xfrm>
          <a:prstGeom prst="line">
            <a:avLst/>
          </a:prstGeom>
          <a:ln w="12700">
            <a:solidFill>
              <a:srgbClr val="FFC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8" name="Connecteur en angle 87"/>
          <p:cNvCxnSpPr>
            <a:stCxn id="98" idx="2"/>
          </p:cNvCxnSpPr>
          <p:nvPr/>
        </p:nvCxnSpPr>
        <p:spPr>
          <a:xfrm rot="16200000" flipH="1">
            <a:off x="2813514" y="2502338"/>
            <a:ext cx="215645" cy="418989"/>
          </a:xfrm>
          <a:prstGeom prst="bentConnector2">
            <a:avLst/>
          </a:prstGeom>
          <a:ln w="12700" cmpd="sng">
            <a:solidFill>
              <a:schemeClr val="bg1">
                <a:lumMod val="50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45" name="Connecteur droit 144"/>
          <p:cNvCxnSpPr/>
          <p:nvPr/>
        </p:nvCxnSpPr>
        <p:spPr>
          <a:xfrm>
            <a:off x="0" y="1767781"/>
            <a:ext cx="9144000" cy="0"/>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6" name="Connecteur droit 145"/>
          <p:cNvCxnSpPr/>
          <p:nvPr/>
        </p:nvCxnSpPr>
        <p:spPr>
          <a:xfrm>
            <a:off x="0" y="3234307"/>
            <a:ext cx="9144000" cy="0"/>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Connecteur droit 146"/>
          <p:cNvCxnSpPr/>
          <p:nvPr/>
        </p:nvCxnSpPr>
        <p:spPr>
          <a:xfrm>
            <a:off x="0" y="5494175"/>
            <a:ext cx="9144000" cy="0"/>
          </a:xfrm>
          <a:prstGeom prst="line">
            <a:avLst/>
          </a:prstGeom>
          <a:ln w="3810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Connecteur en angle 82"/>
          <p:cNvCxnSpPr>
            <a:endCxn id="84" idx="3"/>
          </p:cNvCxnSpPr>
          <p:nvPr/>
        </p:nvCxnSpPr>
        <p:spPr>
          <a:xfrm rot="5400000">
            <a:off x="5109516" y="4165237"/>
            <a:ext cx="2795589" cy="711679"/>
          </a:xfrm>
          <a:prstGeom prst="bentConnector2">
            <a:avLst/>
          </a:prstGeom>
          <a:ln w="12700" cmpd="sng">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4" name="Rectangle à coins arrondis 83"/>
          <p:cNvSpPr/>
          <p:nvPr>
            <p:custDataLst>
              <p:tags r:id="rId34"/>
            </p:custDataLst>
          </p:nvPr>
        </p:nvSpPr>
        <p:spPr>
          <a:xfrm>
            <a:off x="5364862" y="5766471"/>
            <a:ext cx="786608" cy="304800"/>
          </a:xfrm>
          <a:prstGeom prst="roundRect">
            <a:avLst/>
          </a:prstGeom>
          <a:solidFill>
            <a:srgbClr val="00B050"/>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408" tIns="45703" rIns="91408" bIns="45703" rtlCol="0" anchor="ctr"/>
          <a:lstStyle/>
          <a:p>
            <a:pPr algn="ctr" fontAlgn="b"/>
            <a:r>
              <a:rPr lang="fr-CA" sz="800" dirty="0" smtClean="0">
                <a:solidFill>
                  <a:schemeClr val="tx1"/>
                </a:solidFill>
                <a:latin typeface="Calibri"/>
              </a:rPr>
              <a:t> </a:t>
            </a:r>
          </a:p>
        </p:txBody>
      </p:sp>
      <p:sp>
        <p:nvSpPr>
          <p:cNvPr id="88" name="Rectangle à coins arrondis 87"/>
          <p:cNvSpPr/>
          <p:nvPr>
            <p:custDataLst>
              <p:tags r:id="rId35"/>
            </p:custDataLst>
          </p:nvPr>
        </p:nvSpPr>
        <p:spPr>
          <a:xfrm>
            <a:off x="1592190" y="5584425"/>
            <a:ext cx="1296000" cy="304800"/>
          </a:xfrm>
          <a:prstGeom prst="roundRect">
            <a:avLst/>
          </a:prstGeom>
          <a:solidFill>
            <a:srgbClr val="00B050"/>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91408" tIns="45703" rIns="91408" bIns="45703" rtlCol="0" anchor="ctr"/>
          <a:lstStyle/>
          <a:p>
            <a:pPr algn="ctr" fontAlgn="b"/>
            <a:r>
              <a:rPr lang="fr-CA" sz="800" dirty="0" smtClean="0">
                <a:solidFill>
                  <a:schemeClr val="tx1"/>
                </a:solidFill>
                <a:latin typeface="Calibri"/>
              </a:rPr>
              <a:t> </a:t>
            </a:r>
            <a:endParaRPr lang="fr-CA" sz="800" dirty="0">
              <a:solidFill>
                <a:schemeClr val="tx1"/>
              </a:solidFill>
              <a:latin typeface="Calibri"/>
            </a:endParaRPr>
          </a:p>
        </p:txBody>
      </p:sp>
      <p:cxnSp>
        <p:nvCxnSpPr>
          <p:cNvPr id="89" name="Connecteur en angle 88"/>
          <p:cNvCxnSpPr>
            <a:endCxn id="88" idx="3"/>
          </p:cNvCxnSpPr>
          <p:nvPr/>
        </p:nvCxnSpPr>
        <p:spPr>
          <a:xfrm rot="5400000">
            <a:off x="2271931" y="4757556"/>
            <a:ext cx="1595529" cy="363009"/>
          </a:xfrm>
          <a:prstGeom prst="bentConnector2">
            <a:avLst/>
          </a:prstGeom>
          <a:ln w="12700" cmpd="sng">
            <a:solidFill>
              <a:schemeClr val="tx1"/>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7" name="Rectangle 96"/>
          <p:cNvSpPr/>
          <p:nvPr>
            <p:custDataLst>
              <p:tags r:id="rId36"/>
            </p:custDataLst>
          </p:nvPr>
        </p:nvSpPr>
        <p:spPr>
          <a:xfrm>
            <a:off x="31102" y="5549118"/>
            <a:ext cx="883267" cy="7717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r>
              <a:rPr lang="fr-CA" sz="1050" b="1" dirty="0" smtClean="0">
                <a:solidFill>
                  <a:schemeClr val="tx1"/>
                </a:solidFill>
              </a:rPr>
              <a:t>Projets Technologiques</a:t>
            </a:r>
            <a:endParaRPr lang="fr-CA" sz="1050" b="1" dirty="0">
              <a:solidFill>
                <a:schemeClr val="tx1"/>
              </a:solidFill>
            </a:endParaRPr>
          </a:p>
        </p:txBody>
      </p:sp>
      <p:cxnSp>
        <p:nvCxnSpPr>
          <p:cNvPr id="65" name="Connecteur en angle 164"/>
          <p:cNvCxnSpPr/>
          <p:nvPr/>
        </p:nvCxnSpPr>
        <p:spPr>
          <a:xfrm flipV="1">
            <a:off x="6444208" y="3789040"/>
            <a:ext cx="1684835" cy="251552"/>
          </a:xfrm>
          <a:prstGeom prst="bentConnector2">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6" name="Connecteur en angle 164"/>
          <p:cNvCxnSpPr>
            <a:stCxn id="131" idx="0"/>
          </p:cNvCxnSpPr>
          <p:nvPr/>
        </p:nvCxnSpPr>
        <p:spPr>
          <a:xfrm rot="5400000" flipH="1" flipV="1">
            <a:off x="7780825" y="3057138"/>
            <a:ext cx="739792" cy="43357"/>
          </a:xfrm>
          <a:prstGeom prst="bentConnector3">
            <a:avLst>
              <a:gd name="adj1" fmla="val 50000"/>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90" name="Connecteur en angle 164"/>
          <p:cNvCxnSpPr>
            <a:stCxn id="131" idx="3"/>
          </p:cNvCxnSpPr>
          <p:nvPr/>
        </p:nvCxnSpPr>
        <p:spPr>
          <a:xfrm flipV="1">
            <a:off x="8638286" y="2276873"/>
            <a:ext cx="254194" cy="1324239"/>
          </a:xfrm>
          <a:prstGeom prst="bentConnector2">
            <a:avLst/>
          </a:prstGeom>
          <a:ln w="12700" cmpd="sng">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78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p:cNvSpPr/>
          <p:nvPr>
            <p:custDataLst>
              <p:tags r:id="rId1"/>
            </p:custDataLst>
          </p:nvPr>
        </p:nvSpPr>
        <p:spPr>
          <a:xfrm>
            <a:off x="1629752" y="1261153"/>
            <a:ext cx="704089" cy="278543"/>
          </a:xfrm>
          <a:prstGeom prst="chevron">
            <a:avLst>
              <a:gd name="adj" fmla="val 18199"/>
            </a:avLst>
          </a:prstGeom>
          <a:solidFill>
            <a:schemeClr val="accent1"/>
          </a:solidFill>
          <a:ln w="19050">
            <a:solidFill>
              <a:schemeClr val="bg1"/>
            </a:solidFill>
          </a:ln>
        </p:spPr>
        <p:style>
          <a:lnRef idx="1">
            <a:schemeClr val="accent1"/>
          </a:lnRef>
          <a:fillRef idx="3">
            <a:schemeClr val="accent1"/>
          </a:fillRef>
          <a:effectRef idx="2">
            <a:schemeClr val="accent1"/>
          </a:effectRef>
          <a:fontRef idx="minor">
            <a:schemeClr val="lt1"/>
          </a:fontRef>
        </p:style>
        <p:txBody>
          <a:bodyPr lIns="68639" tIns="34319" rIns="68639" bIns="34319" rtlCol="0" anchor="ctr"/>
          <a:lstStyle/>
          <a:p>
            <a:pPr algn="ctr"/>
            <a:endParaRPr lang="fr-CA" sz="750" b="1">
              <a:solidFill>
                <a:srgbClr val="FFFFFF"/>
              </a:solidFill>
            </a:endParaRPr>
          </a:p>
        </p:txBody>
      </p:sp>
      <p:sp>
        <p:nvSpPr>
          <p:cNvPr id="8" name="Chevron 7"/>
          <p:cNvSpPr/>
          <p:nvPr>
            <p:custDataLst>
              <p:tags r:id="rId2"/>
            </p:custDataLst>
          </p:nvPr>
        </p:nvSpPr>
        <p:spPr>
          <a:xfrm>
            <a:off x="2298789" y="1261153"/>
            <a:ext cx="5518405" cy="278543"/>
          </a:xfrm>
          <a:prstGeom prst="chevron">
            <a:avLst>
              <a:gd name="adj" fmla="val 18199"/>
            </a:avLst>
          </a:prstGeom>
          <a:solidFill>
            <a:schemeClr val="accent1"/>
          </a:solidFill>
          <a:ln w="19050">
            <a:solidFill>
              <a:schemeClr val="bg1"/>
            </a:solidFill>
          </a:ln>
        </p:spPr>
        <p:style>
          <a:lnRef idx="1">
            <a:schemeClr val="accent1"/>
          </a:lnRef>
          <a:fillRef idx="3">
            <a:schemeClr val="accent1"/>
          </a:fillRef>
          <a:effectRef idx="2">
            <a:schemeClr val="accent1"/>
          </a:effectRef>
          <a:fontRef idx="minor">
            <a:schemeClr val="lt1"/>
          </a:fontRef>
        </p:style>
        <p:txBody>
          <a:bodyPr lIns="68639" tIns="34319" rIns="68639" bIns="34319" rtlCol="0" anchor="ctr"/>
          <a:lstStyle/>
          <a:p>
            <a:pPr algn="ctr"/>
            <a:endParaRPr lang="fr-CA" sz="750" b="1">
              <a:solidFill>
                <a:srgbClr val="FFFFFF"/>
              </a:solidFill>
            </a:endParaRPr>
          </a:p>
        </p:txBody>
      </p:sp>
      <p:sp>
        <p:nvSpPr>
          <p:cNvPr id="9" name="Title 7"/>
          <p:cNvSpPr txBox="1">
            <a:spLocks/>
          </p:cNvSpPr>
          <p:nvPr/>
        </p:nvSpPr>
        <p:spPr>
          <a:xfrm>
            <a:off x="276088" y="330188"/>
            <a:ext cx="8618537" cy="400710"/>
          </a:xfrm>
          <a:prstGeom prst="rect">
            <a:avLst/>
          </a:prstGeom>
        </p:spPr>
        <p:txBody>
          <a:bodyPr vert="horz" lIns="0" tIns="0" rIns="0" bIns="0" rtlCol="0" anchor="ct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CA" sz="1900" b="1" i="0" u="none" strike="noStrike" kern="1200" cap="all" spc="0" normalizeH="0" baseline="0" noProof="0" dirty="0" smtClean="0">
                <a:ln>
                  <a:noFill/>
                </a:ln>
                <a:solidFill>
                  <a:schemeClr val="tx1"/>
                </a:solidFill>
                <a:effectLst/>
                <a:uLnTx/>
                <a:uFillTx/>
                <a:latin typeface="Arial" panose="020B0604020202020204" pitchFamily="34" charset="0"/>
                <a:ea typeface="Arial Unicode MS" pitchFamily="34" charset="-128"/>
                <a:cs typeface="Arial" panose="020B0604020202020204" pitchFamily="34" charset="0"/>
              </a:rPr>
              <a:t>Feuille de route – Projets corporatifs – Secteurs Affaires</a:t>
            </a:r>
            <a:endParaRPr kumimoji="0" lang="fr-CA" sz="1900" b="1" i="0" u="none" strike="noStrike" kern="1200" cap="all" spc="0" normalizeH="0" baseline="0" noProof="0" dirty="0">
              <a:ln>
                <a:noFill/>
              </a:ln>
              <a:solidFill>
                <a:schemeClr val="tx1"/>
              </a:solidFill>
              <a:effectLst/>
              <a:uLnTx/>
              <a:uFillTx/>
              <a:latin typeface="Arial" panose="020B0604020202020204" pitchFamily="34" charset="0"/>
              <a:ea typeface="Arial Unicode MS" pitchFamily="34" charset="-128"/>
              <a:cs typeface="Arial" panose="020B0604020202020204" pitchFamily="34" charset="0"/>
            </a:endParaRPr>
          </a:p>
        </p:txBody>
      </p:sp>
      <p:sp>
        <p:nvSpPr>
          <p:cNvPr id="14" name="Rectangle 2"/>
          <p:cNvSpPr txBox="1">
            <a:spLocks/>
          </p:cNvSpPr>
          <p:nvPr/>
        </p:nvSpPr>
        <p:spPr>
          <a:xfrm>
            <a:off x="177889" y="1553486"/>
            <a:ext cx="8717205" cy="5061070"/>
          </a:xfrm>
          <a:prstGeom prst="rect">
            <a:avLst/>
          </a:prstGeom>
          <a:solidFill>
            <a:schemeClr val="accent6">
              <a:lumMod val="20000"/>
              <a:lumOff val="80000"/>
            </a:schemeClr>
          </a:solidFill>
          <a:ln w="9525">
            <a:noFill/>
            <a:miter lim="800000"/>
            <a:headEnd/>
            <a:tailEnd/>
          </a:ln>
          <a:effectLst/>
          <a:extLst/>
        </p:spPr>
        <p:txBody>
          <a:bodyPr vert="horz" wrap="square" lIns="75600" tIns="76200" rIns="76200" bIns="76200" numCol="1" anchor="ctr" anchorCtr="0" compatLnSpc="1">
            <a:prstTxWarp prst="textNoShape">
              <a:avLst/>
            </a:prstTxWarp>
            <a:noAutofit/>
          </a:bodyPr>
          <a:lstStyle>
            <a:defPPr>
              <a:defRPr lang="en-US"/>
            </a:defPPr>
            <a:lvl1pPr defTabSz="895350">
              <a:buClr>
                <a:schemeClr val="tx2"/>
              </a:buClr>
              <a:defRPr sz="1400" b="1">
                <a:solidFill>
                  <a:schemeClr val="accent4"/>
                </a:solidFill>
                <a:ea typeface="Arial Unicode MS" pitchFamily="34" charset="-128"/>
                <a:cs typeface="Arial Unicode MS" pitchFamily="34" charset="-128"/>
              </a:defRPr>
            </a:lvl1pPr>
          </a:lstStyle>
          <a:p>
            <a:pPr algn="ctr"/>
            <a:endParaRPr lang="fr-CA" sz="750">
              <a:solidFill>
                <a:srgbClr val="000000"/>
              </a:solidFill>
            </a:endParaRPr>
          </a:p>
        </p:txBody>
      </p:sp>
      <p:sp>
        <p:nvSpPr>
          <p:cNvPr id="15" name="AutoShape 250"/>
          <p:cNvSpPr>
            <a:spLocks noChangeArrowheads="1"/>
          </p:cNvSpPr>
          <p:nvPr/>
        </p:nvSpPr>
        <p:spPr bwMode="auto">
          <a:xfrm>
            <a:off x="317288" y="1441464"/>
            <a:ext cx="765573" cy="133883"/>
          </a:xfrm>
          <a:prstGeom prst="leftRightArrow">
            <a:avLst>
              <a:gd name="adj1" fmla="val 100000"/>
              <a:gd name="adj2" fmla="val 0"/>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18288" anchor="b">
            <a:spAutoFit/>
          </a:bodyPr>
          <a:lstStyle/>
          <a:p>
            <a:r>
              <a:rPr lang="fr-CA" sz="750" b="1" smtClean="0">
                <a:solidFill>
                  <a:schemeClr val="tx2"/>
                </a:solidFill>
                <a:latin typeface="+mn-lt"/>
              </a:rPr>
              <a:t>Demandeur</a:t>
            </a:r>
            <a:endParaRPr lang="fr-CA" sz="750">
              <a:solidFill>
                <a:schemeClr val="tx2"/>
              </a:solidFill>
              <a:latin typeface="+mn-lt"/>
            </a:endParaRPr>
          </a:p>
        </p:txBody>
      </p:sp>
      <p:sp>
        <p:nvSpPr>
          <p:cNvPr id="16" name="Chevron 15"/>
          <p:cNvSpPr/>
          <p:nvPr>
            <p:custDataLst>
              <p:tags r:id="rId3"/>
            </p:custDataLst>
          </p:nvPr>
        </p:nvSpPr>
        <p:spPr>
          <a:xfrm>
            <a:off x="7783594" y="1261153"/>
            <a:ext cx="1085160" cy="278543"/>
          </a:xfrm>
          <a:prstGeom prst="chevron">
            <a:avLst>
              <a:gd name="adj" fmla="val 18199"/>
            </a:avLst>
          </a:prstGeom>
          <a:solidFill>
            <a:schemeClr val="accent1"/>
          </a:solidFill>
          <a:ln w="19050">
            <a:solidFill>
              <a:schemeClr val="bg1"/>
            </a:solidFill>
          </a:ln>
        </p:spPr>
        <p:style>
          <a:lnRef idx="1">
            <a:schemeClr val="accent1"/>
          </a:lnRef>
          <a:fillRef idx="3">
            <a:schemeClr val="accent1"/>
          </a:fillRef>
          <a:effectRef idx="2">
            <a:schemeClr val="accent1"/>
          </a:effectRef>
          <a:fontRef idx="minor">
            <a:schemeClr val="lt1"/>
          </a:fontRef>
        </p:style>
        <p:txBody>
          <a:bodyPr lIns="68639" tIns="34319" rIns="68639" bIns="34319" rtlCol="0" anchor="ctr"/>
          <a:lstStyle/>
          <a:p>
            <a:pPr algn="ctr"/>
            <a:endParaRPr lang="fr-CA" sz="750" b="1">
              <a:solidFill>
                <a:srgbClr val="FFFFFF"/>
              </a:solidFill>
            </a:endParaRPr>
          </a:p>
        </p:txBody>
      </p:sp>
      <p:sp>
        <p:nvSpPr>
          <p:cNvPr id="17" name="Legend2"/>
          <p:cNvSpPr>
            <a:spLocks noChangeArrowheads="1"/>
          </p:cNvSpPr>
          <p:nvPr/>
        </p:nvSpPr>
        <p:spPr bwMode="auto">
          <a:xfrm>
            <a:off x="7964057" y="1408317"/>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smtClean="0">
                <a:latin typeface="Arial" panose="020B0604020202020204" pitchFamily="34" charset="0"/>
              </a:rPr>
              <a:t>Q1</a:t>
            </a:r>
            <a:endParaRPr lang="fr-CA" altLang="en-US" sz="750">
              <a:latin typeface="Arial" panose="020B0604020202020204" pitchFamily="34" charset="0"/>
            </a:endParaRPr>
          </a:p>
        </p:txBody>
      </p:sp>
      <p:sp>
        <p:nvSpPr>
          <p:cNvPr id="18" name="Legend2"/>
          <p:cNvSpPr>
            <a:spLocks noChangeArrowheads="1"/>
          </p:cNvSpPr>
          <p:nvPr/>
        </p:nvSpPr>
        <p:spPr bwMode="auto">
          <a:xfrm>
            <a:off x="8557516" y="1408317"/>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smtClean="0">
                <a:latin typeface="Arial" panose="020B0604020202020204" pitchFamily="34" charset="0"/>
              </a:rPr>
              <a:t>Q2</a:t>
            </a:r>
            <a:endParaRPr lang="fr-CA" altLang="en-US" sz="750">
              <a:latin typeface="Arial" panose="020B0604020202020204" pitchFamily="34" charset="0"/>
            </a:endParaRPr>
          </a:p>
        </p:txBody>
      </p:sp>
      <p:sp>
        <p:nvSpPr>
          <p:cNvPr id="19" name="Legend2"/>
          <p:cNvSpPr>
            <a:spLocks noChangeArrowheads="1"/>
          </p:cNvSpPr>
          <p:nvPr/>
        </p:nvSpPr>
        <p:spPr bwMode="auto">
          <a:xfrm>
            <a:off x="7984287" y="1270096"/>
            <a:ext cx="211596"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b="1" dirty="0" smtClean="0">
                <a:latin typeface="Arial" panose="020B0604020202020204" pitchFamily="34" charset="0"/>
              </a:rPr>
              <a:t>2019</a:t>
            </a:r>
            <a:endParaRPr lang="fr-CA" altLang="en-US" sz="750" b="1" dirty="0">
              <a:latin typeface="Arial" panose="020B0604020202020204" pitchFamily="34" charset="0"/>
            </a:endParaRPr>
          </a:p>
        </p:txBody>
      </p:sp>
      <p:sp>
        <p:nvSpPr>
          <p:cNvPr id="20" name="Legend2"/>
          <p:cNvSpPr>
            <a:spLocks noChangeArrowheads="1"/>
          </p:cNvSpPr>
          <p:nvPr/>
        </p:nvSpPr>
        <p:spPr bwMode="auto">
          <a:xfrm>
            <a:off x="2949223" y="1408317"/>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smtClean="0">
                <a:latin typeface="Arial" panose="020B0604020202020204" pitchFamily="34" charset="0"/>
              </a:rPr>
              <a:t>Q1</a:t>
            </a:r>
            <a:endParaRPr lang="fr-CA" altLang="en-US" sz="750">
              <a:latin typeface="Arial" panose="020B0604020202020204" pitchFamily="34" charset="0"/>
            </a:endParaRPr>
          </a:p>
        </p:txBody>
      </p:sp>
      <p:sp>
        <p:nvSpPr>
          <p:cNvPr id="21" name="Legend2"/>
          <p:cNvSpPr>
            <a:spLocks noChangeArrowheads="1"/>
          </p:cNvSpPr>
          <p:nvPr/>
        </p:nvSpPr>
        <p:spPr bwMode="auto">
          <a:xfrm>
            <a:off x="4334466" y="1408317"/>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dirty="0" smtClean="0">
                <a:latin typeface="Arial" panose="020B0604020202020204" pitchFamily="34" charset="0"/>
              </a:rPr>
              <a:t>Q2</a:t>
            </a:r>
            <a:endParaRPr lang="fr-CA" altLang="en-US" sz="750" dirty="0">
              <a:latin typeface="Arial" panose="020B0604020202020204" pitchFamily="34" charset="0"/>
            </a:endParaRPr>
          </a:p>
        </p:txBody>
      </p:sp>
      <p:sp>
        <p:nvSpPr>
          <p:cNvPr id="22" name="Legend2"/>
          <p:cNvSpPr>
            <a:spLocks noChangeArrowheads="1"/>
          </p:cNvSpPr>
          <p:nvPr/>
        </p:nvSpPr>
        <p:spPr bwMode="auto">
          <a:xfrm>
            <a:off x="5698688" y="1414413"/>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dirty="0" smtClean="0">
                <a:latin typeface="Arial" panose="020B0604020202020204" pitchFamily="34" charset="0"/>
              </a:rPr>
              <a:t>Q3</a:t>
            </a:r>
            <a:endParaRPr lang="fr-CA" altLang="en-US" sz="750" dirty="0">
              <a:latin typeface="Arial" panose="020B0604020202020204" pitchFamily="34" charset="0"/>
            </a:endParaRPr>
          </a:p>
        </p:txBody>
      </p:sp>
      <p:sp>
        <p:nvSpPr>
          <p:cNvPr id="23" name="Legend2"/>
          <p:cNvSpPr>
            <a:spLocks noChangeArrowheads="1"/>
          </p:cNvSpPr>
          <p:nvPr/>
        </p:nvSpPr>
        <p:spPr bwMode="auto">
          <a:xfrm>
            <a:off x="7053985" y="1408317"/>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dirty="0" smtClean="0">
                <a:latin typeface="Arial" panose="020B0604020202020204" pitchFamily="34" charset="0"/>
              </a:rPr>
              <a:t>Q4</a:t>
            </a:r>
            <a:endParaRPr lang="fr-CA" altLang="en-US" sz="750" dirty="0">
              <a:latin typeface="Arial" panose="020B0604020202020204" pitchFamily="34" charset="0"/>
            </a:endParaRPr>
          </a:p>
        </p:txBody>
      </p:sp>
      <p:sp>
        <p:nvSpPr>
          <p:cNvPr id="24" name="Legend2"/>
          <p:cNvSpPr>
            <a:spLocks noChangeArrowheads="1"/>
          </p:cNvSpPr>
          <p:nvPr/>
        </p:nvSpPr>
        <p:spPr bwMode="auto">
          <a:xfrm>
            <a:off x="1723926" y="1270098"/>
            <a:ext cx="211596"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b="1" dirty="0" smtClean="0">
                <a:latin typeface="Arial" panose="020B0604020202020204" pitchFamily="34" charset="0"/>
              </a:rPr>
              <a:t>2017</a:t>
            </a:r>
            <a:endParaRPr lang="fr-CA" altLang="en-US" sz="750" b="1" dirty="0">
              <a:latin typeface="Arial" panose="020B0604020202020204" pitchFamily="34" charset="0"/>
            </a:endParaRPr>
          </a:p>
        </p:txBody>
      </p:sp>
      <p:sp>
        <p:nvSpPr>
          <p:cNvPr id="25" name="Rectangle 2"/>
          <p:cNvSpPr txBox="1">
            <a:spLocks/>
          </p:cNvSpPr>
          <p:nvPr/>
        </p:nvSpPr>
        <p:spPr>
          <a:xfrm>
            <a:off x="248704" y="1646253"/>
            <a:ext cx="826818" cy="4968303"/>
          </a:xfrm>
          <a:prstGeom prst="rect">
            <a:avLst/>
          </a:prstGeom>
          <a:solidFill>
            <a:schemeClr val="accent1">
              <a:lumMod val="60000"/>
              <a:lumOff val="40000"/>
            </a:schemeClr>
          </a:solidFill>
          <a:extLst/>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defPPr>
              <a:defRPr lang="en-US"/>
            </a:defPPr>
            <a:lvl1pPr defTabSz="895350">
              <a:buClr>
                <a:schemeClr val="tx2"/>
              </a:buClr>
              <a:defRPr sz="1400" b="1">
                <a:solidFill>
                  <a:schemeClr val="accent4"/>
                </a:solidFill>
                <a:ea typeface="Arial Unicode MS" pitchFamily="34" charset="-128"/>
                <a:cs typeface="Arial Unicode MS" pitchFamily="34" charset="-128"/>
              </a:defRPr>
            </a:lvl1pPr>
          </a:lstStyle>
          <a:p>
            <a:pPr algn="ctr" defTabSz="457200"/>
            <a:r>
              <a:rPr lang="fr-CA" sz="1100" dirty="0" smtClean="0">
                <a:solidFill>
                  <a:schemeClr val="tx1"/>
                </a:solidFill>
                <a:ea typeface="+mn-ea"/>
                <a:cs typeface="+mn-cs"/>
              </a:rPr>
              <a:t>Secteurs </a:t>
            </a:r>
          </a:p>
          <a:p>
            <a:pPr algn="ctr" defTabSz="457200"/>
            <a:r>
              <a:rPr lang="fr-CA" sz="1100" dirty="0" smtClean="0">
                <a:solidFill>
                  <a:schemeClr val="tx1"/>
                </a:solidFill>
                <a:ea typeface="+mn-ea"/>
                <a:cs typeface="+mn-cs"/>
              </a:rPr>
              <a:t>Affaires</a:t>
            </a:r>
            <a:endParaRPr lang="fr-CA" sz="1100" dirty="0">
              <a:solidFill>
                <a:schemeClr val="tx1"/>
              </a:solidFill>
              <a:ea typeface="+mn-ea"/>
              <a:cs typeface="+mn-cs"/>
            </a:endParaRPr>
          </a:p>
        </p:txBody>
      </p:sp>
      <p:sp>
        <p:nvSpPr>
          <p:cNvPr id="26" name="Freeform 163"/>
          <p:cNvSpPr>
            <a:spLocks/>
          </p:cNvSpPr>
          <p:nvPr>
            <p:custDataLst>
              <p:tags r:id="rId4"/>
            </p:custDataLst>
          </p:nvPr>
        </p:nvSpPr>
        <p:spPr bwMode="gray">
          <a:xfrm>
            <a:off x="3779912" y="3429000"/>
            <a:ext cx="3028663" cy="215453"/>
          </a:xfrm>
          <a:prstGeom prst="homePlate">
            <a:avLst>
              <a:gd name="adj" fmla="val 18199"/>
            </a:avLst>
          </a:prstGeom>
          <a:solidFill>
            <a:srgbClr val="FFC00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r>
              <a:rPr lang="fr-CA" altLang="en-US" sz="1100" dirty="0" smtClean="0">
                <a:solidFill>
                  <a:schemeClr val="bg1"/>
                </a:solidFill>
              </a:rPr>
              <a:t>             </a:t>
            </a:r>
            <a:endParaRPr lang="fr-CA" altLang="en-US" sz="1100" dirty="0">
              <a:solidFill>
                <a:schemeClr val="bg1"/>
              </a:solidFill>
            </a:endParaRPr>
          </a:p>
        </p:txBody>
      </p:sp>
      <p:sp>
        <p:nvSpPr>
          <p:cNvPr id="32" name="Freeform 163"/>
          <p:cNvSpPr>
            <a:spLocks/>
          </p:cNvSpPr>
          <p:nvPr>
            <p:custDataLst>
              <p:tags r:id="rId5"/>
            </p:custDataLst>
          </p:nvPr>
        </p:nvSpPr>
        <p:spPr bwMode="gray">
          <a:xfrm>
            <a:off x="2987824" y="3717032"/>
            <a:ext cx="2462879" cy="216000"/>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altLang="en-US" sz="1100" dirty="0">
              <a:solidFill>
                <a:schemeClr val="bg1"/>
              </a:solidFill>
            </a:endParaRPr>
          </a:p>
        </p:txBody>
      </p:sp>
      <p:sp>
        <p:nvSpPr>
          <p:cNvPr id="34" name="Freeform 163"/>
          <p:cNvSpPr>
            <a:spLocks/>
          </p:cNvSpPr>
          <p:nvPr>
            <p:custDataLst>
              <p:tags r:id="rId6"/>
            </p:custDataLst>
          </p:nvPr>
        </p:nvSpPr>
        <p:spPr bwMode="gray">
          <a:xfrm>
            <a:off x="5364088" y="4005064"/>
            <a:ext cx="2475579" cy="216000"/>
          </a:xfrm>
          <a:prstGeom prst="homePlate">
            <a:avLst>
              <a:gd name="adj" fmla="val 18199"/>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sz="1100" dirty="0">
              <a:solidFill>
                <a:schemeClr val="lt1"/>
              </a:solidFill>
            </a:endParaRPr>
          </a:p>
        </p:txBody>
      </p:sp>
      <p:sp>
        <p:nvSpPr>
          <p:cNvPr id="36" name="Freeform 163"/>
          <p:cNvSpPr>
            <a:spLocks/>
          </p:cNvSpPr>
          <p:nvPr>
            <p:custDataLst>
              <p:tags r:id="rId7"/>
            </p:custDataLst>
          </p:nvPr>
        </p:nvSpPr>
        <p:spPr bwMode="gray">
          <a:xfrm>
            <a:off x="2642229" y="4254832"/>
            <a:ext cx="3292824" cy="216000"/>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bg1"/>
              </a:solidFill>
            </a:endParaRPr>
          </a:p>
        </p:txBody>
      </p:sp>
      <p:sp>
        <p:nvSpPr>
          <p:cNvPr id="38" name="Freeform 163"/>
          <p:cNvSpPr>
            <a:spLocks/>
          </p:cNvSpPr>
          <p:nvPr>
            <p:custDataLst>
              <p:tags r:id="rId8"/>
            </p:custDataLst>
          </p:nvPr>
        </p:nvSpPr>
        <p:spPr bwMode="gray">
          <a:xfrm>
            <a:off x="2346032" y="4494863"/>
            <a:ext cx="4768216" cy="207198"/>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r>
              <a:rPr lang="fr-CA" altLang="en-US" sz="1100" dirty="0" smtClean="0">
                <a:solidFill>
                  <a:schemeClr val="bg1"/>
                </a:solidFill>
              </a:rPr>
              <a:t>      </a:t>
            </a:r>
          </a:p>
        </p:txBody>
      </p:sp>
      <p:sp>
        <p:nvSpPr>
          <p:cNvPr id="40" name="Freeform 163"/>
          <p:cNvSpPr>
            <a:spLocks/>
          </p:cNvSpPr>
          <p:nvPr>
            <p:custDataLst>
              <p:tags r:id="rId9"/>
            </p:custDataLst>
          </p:nvPr>
        </p:nvSpPr>
        <p:spPr bwMode="gray">
          <a:xfrm>
            <a:off x="3288024" y="4729812"/>
            <a:ext cx="4864449" cy="216000"/>
          </a:xfrm>
          <a:prstGeom prst="homePlate">
            <a:avLst>
              <a:gd name="adj" fmla="val 18199"/>
            </a:avLst>
          </a:prstGeom>
          <a:solidFill>
            <a:srgbClr val="FFC00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altLang="en-US" sz="1100" dirty="0">
              <a:solidFill>
                <a:schemeClr val="bg1"/>
              </a:solidFill>
            </a:endParaRPr>
          </a:p>
        </p:txBody>
      </p:sp>
      <p:sp>
        <p:nvSpPr>
          <p:cNvPr id="42" name="Freeform 163"/>
          <p:cNvSpPr>
            <a:spLocks/>
          </p:cNvSpPr>
          <p:nvPr>
            <p:custDataLst>
              <p:tags r:id="rId10"/>
            </p:custDataLst>
          </p:nvPr>
        </p:nvSpPr>
        <p:spPr bwMode="gray">
          <a:xfrm>
            <a:off x="3723635" y="4996005"/>
            <a:ext cx="2782918" cy="210881"/>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altLang="en-US" sz="1100" dirty="0" smtClean="0">
              <a:solidFill>
                <a:schemeClr val="bg1"/>
              </a:solidFill>
            </a:endParaRPr>
          </a:p>
        </p:txBody>
      </p:sp>
      <p:sp>
        <p:nvSpPr>
          <p:cNvPr id="44" name="Freeform 163"/>
          <p:cNvSpPr>
            <a:spLocks/>
          </p:cNvSpPr>
          <p:nvPr>
            <p:custDataLst>
              <p:tags r:id="rId11"/>
            </p:custDataLst>
          </p:nvPr>
        </p:nvSpPr>
        <p:spPr bwMode="gray">
          <a:xfrm>
            <a:off x="4211313" y="5270325"/>
            <a:ext cx="3887820" cy="216000"/>
          </a:xfrm>
          <a:prstGeom prst="homePlate">
            <a:avLst>
              <a:gd name="adj" fmla="val 18199"/>
            </a:avLst>
          </a:prstGeom>
          <a:solidFill>
            <a:srgbClr val="00B0F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fontAlgn="b"/>
            <a:endParaRPr lang="fr-CA" altLang="en-US" sz="1100" dirty="0">
              <a:solidFill>
                <a:schemeClr val="lt1"/>
              </a:solidFill>
            </a:endParaRPr>
          </a:p>
        </p:txBody>
      </p:sp>
      <p:cxnSp>
        <p:nvCxnSpPr>
          <p:cNvPr id="49" name="Connecteur droit 48"/>
          <p:cNvCxnSpPr/>
          <p:nvPr/>
        </p:nvCxnSpPr>
        <p:spPr>
          <a:xfrm>
            <a:off x="2318504" y="1300398"/>
            <a:ext cx="27528" cy="52785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Legend2"/>
          <p:cNvSpPr>
            <a:spLocks noChangeArrowheads="1"/>
          </p:cNvSpPr>
          <p:nvPr/>
        </p:nvSpPr>
        <p:spPr bwMode="auto">
          <a:xfrm>
            <a:off x="2473734" y="1270098"/>
            <a:ext cx="211596"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b="1" dirty="0" smtClean="0">
                <a:latin typeface="Arial" panose="020B0604020202020204" pitchFamily="34" charset="0"/>
              </a:rPr>
              <a:t>2018</a:t>
            </a:r>
            <a:endParaRPr lang="fr-CA" altLang="en-US" sz="750" b="1" dirty="0">
              <a:latin typeface="Arial" panose="020B0604020202020204" pitchFamily="34" charset="0"/>
            </a:endParaRPr>
          </a:p>
        </p:txBody>
      </p:sp>
      <p:sp>
        <p:nvSpPr>
          <p:cNvPr id="51" name="Legend2"/>
          <p:cNvSpPr>
            <a:spLocks noChangeArrowheads="1"/>
          </p:cNvSpPr>
          <p:nvPr/>
        </p:nvSpPr>
        <p:spPr bwMode="auto">
          <a:xfrm>
            <a:off x="1797079" y="1408317"/>
            <a:ext cx="128240" cy="115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marL="344488" indent="-344488" defTabSz="908050">
              <a:buClr>
                <a:schemeClr val="tx2"/>
              </a:buClr>
              <a:defRPr sz="1600">
                <a:solidFill>
                  <a:schemeClr val="tx1"/>
                </a:solidFill>
                <a:latin typeface="Calibri" panose="020F0502020204030204" pitchFamily="34" charset="0"/>
                <a:cs typeface="Arial" panose="020B0604020202020204" pitchFamily="34" charset="0"/>
              </a:defRPr>
            </a:lvl1pPr>
            <a:lvl2pPr marL="742950" indent="-285750" defTabSz="908050">
              <a:buClr>
                <a:schemeClr val="tx2"/>
              </a:buClr>
              <a:buSzPct val="125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2pPr>
            <a:lvl3pPr marL="1143000" indent="-230188"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3pPr>
            <a:lvl4pPr marL="1600200" indent="-228600" defTabSz="908050">
              <a:buClr>
                <a:schemeClr val="tx2"/>
              </a:buClr>
              <a:buSzPct val="120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4pPr>
            <a:lvl5pPr marL="2057400" indent="-228600" defTabSz="908050">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5pPr>
            <a:lvl6pPr marL="25146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6pPr>
            <a:lvl7pPr marL="29718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7pPr>
            <a:lvl8pPr marL="34290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8pPr>
            <a:lvl9pPr marL="3886200" indent="-228600" defTabSz="9080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Calibri" panose="020F0502020204030204" pitchFamily="34" charset="0"/>
                <a:cs typeface="Arial" panose="020B0604020202020204" pitchFamily="34" charset="0"/>
              </a:defRPr>
            </a:lvl9pPr>
          </a:lstStyle>
          <a:p>
            <a:pPr eaLnBrk="1" hangingPunct="1"/>
            <a:r>
              <a:rPr lang="fr-CA" altLang="en-US" sz="750" dirty="0" smtClean="0">
                <a:latin typeface="Arial" panose="020B0604020202020204" pitchFamily="34" charset="0"/>
              </a:rPr>
              <a:t>Q4</a:t>
            </a:r>
            <a:endParaRPr lang="fr-CA" altLang="en-US" sz="750" dirty="0">
              <a:latin typeface="Arial" panose="020B0604020202020204" pitchFamily="34" charset="0"/>
            </a:endParaRPr>
          </a:p>
        </p:txBody>
      </p:sp>
      <p:sp>
        <p:nvSpPr>
          <p:cNvPr id="52" name="Freeform 163"/>
          <p:cNvSpPr>
            <a:spLocks/>
          </p:cNvSpPr>
          <p:nvPr>
            <p:custDataLst>
              <p:tags r:id="rId12"/>
            </p:custDataLst>
          </p:nvPr>
        </p:nvSpPr>
        <p:spPr bwMode="gray">
          <a:xfrm>
            <a:off x="2339752" y="1628800"/>
            <a:ext cx="4495800" cy="216000"/>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bg1"/>
              </a:solidFill>
            </a:endParaRPr>
          </a:p>
        </p:txBody>
      </p:sp>
      <p:sp>
        <p:nvSpPr>
          <p:cNvPr id="54" name="Freeform 163"/>
          <p:cNvSpPr>
            <a:spLocks/>
          </p:cNvSpPr>
          <p:nvPr>
            <p:custDataLst>
              <p:tags r:id="rId13"/>
            </p:custDataLst>
          </p:nvPr>
        </p:nvSpPr>
        <p:spPr bwMode="gray">
          <a:xfrm>
            <a:off x="2323172" y="1897710"/>
            <a:ext cx="5476876" cy="223075"/>
          </a:xfrm>
          <a:prstGeom prst="homePlate">
            <a:avLst>
              <a:gd name="adj" fmla="val 18199"/>
            </a:avLst>
          </a:prstGeom>
          <a:solidFill>
            <a:srgbClr val="FFC00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bg1"/>
              </a:solidFill>
            </a:endParaRPr>
          </a:p>
        </p:txBody>
      </p:sp>
      <p:sp>
        <p:nvSpPr>
          <p:cNvPr id="56" name="Freeform 163"/>
          <p:cNvSpPr>
            <a:spLocks/>
          </p:cNvSpPr>
          <p:nvPr>
            <p:custDataLst>
              <p:tags r:id="rId14"/>
            </p:custDataLst>
          </p:nvPr>
        </p:nvSpPr>
        <p:spPr bwMode="gray">
          <a:xfrm>
            <a:off x="2611640" y="2156793"/>
            <a:ext cx="3472528" cy="226380"/>
          </a:xfrm>
          <a:prstGeom prst="homePlate">
            <a:avLst>
              <a:gd name="adj" fmla="val 18199"/>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p>
        </p:txBody>
      </p:sp>
      <p:sp>
        <p:nvSpPr>
          <p:cNvPr id="58" name="Freeform 163"/>
          <p:cNvSpPr>
            <a:spLocks/>
          </p:cNvSpPr>
          <p:nvPr>
            <p:custDataLst>
              <p:tags r:id="rId15"/>
            </p:custDataLst>
          </p:nvPr>
        </p:nvSpPr>
        <p:spPr bwMode="gray">
          <a:xfrm>
            <a:off x="2483768" y="2420888"/>
            <a:ext cx="4874609" cy="216000"/>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bg1"/>
              </a:solidFill>
            </a:endParaRPr>
          </a:p>
        </p:txBody>
      </p:sp>
      <p:sp>
        <p:nvSpPr>
          <p:cNvPr id="60" name="Freeform 163"/>
          <p:cNvSpPr>
            <a:spLocks/>
          </p:cNvSpPr>
          <p:nvPr>
            <p:custDataLst>
              <p:tags r:id="rId16"/>
            </p:custDataLst>
          </p:nvPr>
        </p:nvSpPr>
        <p:spPr bwMode="gray">
          <a:xfrm>
            <a:off x="2627784" y="2636912"/>
            <a:ext cx="1514190" cy="217358"/>
          </a:xfrm>
          <a:prstGeom prst="homePlate">
            <a:avLst>
              <a:gd name="adj" fmla="val 18199"/>
            </a:avLst>
          </a:prstGeom>
          <a:solidFill>
            <a:srgbClr val="00B050"/>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bg1"/>
              </a:solidFill>
            </a:endParaRPr>
          </a:p>
        </p:txBody>
      </p:sp>
      <p:sp>
        <p:nvSpPr>
          <p:cNvPr id="62" name="Freeform 163"/>
          <p:cNvSpPr>
            <a:spLocks/>
          </p:cNvSpPr>
          <p:nvPr>
            <p:custDataLst>
              <p:tags r:id="rId17"/>
            </p:custDataLst>
          </p:nvPr>
        </p:nvSpPr>
        <p:spPr bwMode="gray">
          <a:xfrm>
            <a:off x="1647184" y="2934033"/>
            <a:ext cx="3485864" cy="215453"/>
          </a:xfrm>
          <a:prstGeom prst="homePlate">
            <a:avLst>
              <a:gd name="adj" fmla="val 18199"/>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solidFill>
                <a:schemeClr val="lt1"/>
              </a:solidFill>
            </a:endParaRPr>
          </a:p>
        </p:txBody>
      </p:sp>
      <p:sp>
        <p:nvSpPr>
          <p:cNvPr id="64" name="Freeform 163"/>
          <p:cNvSpPr>
            <a:spLocks/>
          </p:cNvSpPr>
          <p:nvPr>
            <p:custDataLst>
              <p:tags r:id="rId18"/>
            </p:custDataLst>
          </p:nvPr>
        </p:nvSpPr>
        <p:spPr bwMode="gray">
          <a:xfrm>
            <a:off x="2411760" y="3194497"/>
            <a:ext cx="1104614" cy="234503"/>
          </a:xfrm>
          <a:prstGeom prst="homePlate">
            <a:avLst>
              <a:gd name="adj" fmla="val 18199"/>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lIns="93296" tIns="46648" rIns="93296" bIns="46648" rtlCol="0" anchor="ctr"/>
          <a:lstStyle/>
          <a:p>
            <a:pPr algn="ctr"/>
            <a:endParaRPr lang="fr-CA" sz="1100" dirty="0" smtClean="0"/>
          </a:p>
        </p:txBody>
      </p:sp>
      <p:sp>
        <p:nvSpPr>
          <p:cNvPr id="91" name="Rectangle 7"/>
          <p:cNvSpPr>
            <a:spLocks noChangeArrowheads="1"/>
          </p:cNvSpPr>
          <p:nvPr/>
        </p:nvSpPr>
        <p:spPr bwMode="gray">
          <a:xfrm>
            <a:off x="184816" y="747963"/>
            <a:ext cx="2041837" cy="374371"/>
          </a:xfrm>
          <a:prstGeom prst="rect">
            <a:avLst/>
          </a:prstGeom>
          <a:solidFill>
            <a:schemeClr val="accent3">
              <a:lumMod val="20000"/>
              <a:lumOff val="80000"/>
            </a:schemeClr>
          </a:solidFill>
          <a:ln>
            <a:noFill/>
          </a:ln>
          <a:extLst/>
        </p:spPr>
        <p:txBody>
          <a:bodyPr wrap="none" lIns="91402" tIns="45701" rIns="91402" bIns="45701" anchor="ctr"/>
          <a:lstStyle>
            <a:lvl1pPr defTabSz="912813">
              <a:defRPr sz="1900">
                <a:solidFill>
                  <a:schemeClr val="tx1"/>
                </a:solidFill>
                <a:latin typeface="Arial" panose="020B0604020202020204" pitchFamily="34" charset="0"/>
                <a:cs typeface="Arial" panose="020B0604020202020204" pitchFamily="34" charset="0"/>
              </a:defRPr>
            </a:lvl1pPr>
            <a:lvl2pPr marL="742950" indent="-285750" defTabSz="912813">
              <a:defRPr sz="1900">
                <a:solidFill>
                  <a:schemeClr val="tx1"/>
                </a:solidFill>
                <a:latin typeface="Arial" panose="020B0604020202020204" pitchFamily="34" charset="0"/>
                <a:cs typeface="Arial" panose="020B0604020202020204" pitchFamily="34" charset="0"/>
              </a:defRPr>
            </a:lvl2pPr>
            <a:lvl3pPr marL="1143000" indent="-230188" defTabSz="912813">
              <a:defRPr sz="1900">
                <a:solidFill>
                  <a:schemeClr val="tx1"/>
                </a:solidFill>
                <a:latin typeface="Arial" panose="020B0604020202020204" pitchFamily="34" charset="0"/>
                <a:cs typeface="Arial" panose="020B0604020202020204" pitchFamily="34" charset="0"/>
              </a:defRPr>
            </a:lvl3pPr>
            <a:lvl4pPr marL="1600200" indent="-228600" defTabSz="912813">
              <a:defRPr sz="1900">
                <a:solidFill>
                  <a:schemeClr val="tx1"/>
                </a:solidFill>
                <a:latin typeface="Arial" panose="020B0604020202020204" pitchFamily="34" charset="0"/>
                <a:cs typeface="Arial" panose="020B0604020202020204" pitchFamily="34" charset="0"/>
              </a:defRPr>
            </a:lvl4pPr>
            <a:lvl5pPr marL="2057400" indent="-228600" defTabSz="912813">
              <a:defRPr sz="19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endParaRPr lang="fr-CA" altLang="en-US" sz="700">
              <a:solidFill>
                <a:srgbClr val="000000"/>
              </a:solidFill>
            </a:endParaRPr>
          </a:p>
        </p:txBody>
      </p:sp>
      <p:grpSp>
        <p:nvGrpSpPr>
          <p:cNvPr id="10" name="Group 379"/>
          <p:cNvGrpSpPr>
            <a:grpSpLocks/>
          </p:cNvGrpSpPr>
          <p:nvPr/>
        </p:nvGrpSpPr>
        <p:grpSpPr bwMode="auto">
          <a:xfrm>
            <a:off x="1445283" y="776243"/>
            <a:ext cx="349503" cy="144768"/>
            <a:chOff x="3375" y="349"/>
            <a:chExt cx="205" cy="72"/>
          </a:xfrm>
          <a:solidFill>
            <a:srgbClr val="92D050"/>
          </a:solidFill>
        </p:grpSpPr>
        <p:sp>
          <p:nvSpPr>
            <p:cNvPr id="96" name="Rectangle 380"/>
            <p:cNvSpPr>
              <a:spLocks noChangeArrowheads="1"/>
            </p:cNvSpPr>
            <p:nvPr>
              <p:custDataLst>
                <p:tags r:id="rId23"/>
              </p:custDataLst>
            </p:nvPr>
          </p:nvSpPr>
          <p:spPr bwMode="auto">
            <a:xfrm>
              <a:off x="3375" y="349"/>
              <a:ext cx="205" cy="7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02" tIns="45701" rIns="91402" bIns="45701" anchor="ctr"/>
            <a:lstStyle>
              <a:lvl1pPr defTabSz="912813">
                <a:defRPr sz="1900">
                  <a:solidFill>
                    <a:schemeClr val="tx1"/>
                  </a:solidFill>
                  <a:latin typeface="Arial" panose="020B0604020202020204" pitchFamily="34" charset="0"/>
                  <a:cs typeface="Arial" panose="020B0604020202020204" pitchFamily="34" charset="0"/>
                </a:defRPr>
              </a:lvl1pPr>
              <a:lvl2pPr marL="742950" indent="-285750" defTabSz="912813">
                <a:defRPr sz="1900">
                  <a:solidFill>
                    <a:schemeClr val="tx1"/>
                  </a:solidFill>
                  <a:latin typeface="Arial" panose="020B0604020202020204" pitchFamily="34" charset="0"/>
                  <a:cs typeface="Arial" panose="020B0604020202020204" pitchFamily="34" charset="0"/>
                </a:defRPr>
              </a:lvl2pPr>
              <a:lvl3pPr marL="1143000" indent="-230188" defTabSz="912813">
                <a:defRPr sz="1900">
                  <a:solidFill>
                    <a:schemeClr val="tx1"/>
                  </a:solidFill>
                  <a:latin typeface="Arial" panose="020B0604020202020204" pitchFamily="34" charset="0"/>
                  <a:cs typeface="Arial" panose="020B0604020202020204" pitchFamily="34" charset="0"/>
                </a:defRPr>
              </a:lvl3pPr>
              <a:lvl4pPr marL="1600200" indent="-228600" defTabSz="912813">
                <a:defRPr sz="1900">
                  <a:solidFill>
                    <a:schemeClr val="tx1"/>
                  </a:solidFill>
                  <a:latin typeface="Arial" panose="020B0604020202020204" pitchFamily="34" charset="0"/>
                  <a:cs typeface="Arial" panose="020B0604020202020204" pitchFamily="34" charset="0"/>
                </a:defRPr>
              </a:lvl4pPr>
              <a:lvl5pPr marL="2057400" indent="-228600" defTabSz="912813">
                <a:defRPr sz="19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endParaRPr lang="fr-CA" altLang="en-US" sz="700">
                <a:solidFill>
                  <a:srgbClr val="000000"/>
                </a:solidFill>
              </a:endParaRPr>
            </a:p>
          </p:txBody>
        </p:sp>
        <p:sp>
          <p:nvSpPr>
            <p:cNvPr id="97" name="Rectangle 12"/>
            <p:cNvSpPr>
              <a:spLocks noChangeArrowheads="1"/>
            </p:cNvSpPr>
            <p:nvPr>
              <p:custDataLst>
                <p:tags r:id="rId24"/>
              </p:custDataLst>
            </p:nvPr>
          </p:nvSpPr>
          <p:spPr bwMode="gray">
            <a:xfrm>
              <a:off x="3376" y="361"/>
              <a:ext cx="200" cy="5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defTabSz="908050">
                <a:defRPr sz="1900">
                  <a:solidFill>
                    <a:schemeClr val="tx1"/>
                  </a:solidFill>
                  <a:latin typeface="Arial" panose="020B0604020202020204" pitchFamily="34" charset="0"/>
                  <a:cs typeface="Arial" panose="020B0604020202020204" pitchFamily="34" charset="0"/>
                </a:defRPr>
              </a:lvl1pPr>
              <a:lvl2pPr marL="742950" indent="-285750" defTabSz="908050">
                <a:defRPr sz="1900">
                  <a:solidFill>
                    <a:schemeClr val="tx1"/>
                  </a:solidFill>
                  <a:latin typeface="Arial" panose="020B0604020202020204" pitchFamily="34" charset="0"/>
                  <a:cs typeface="Arial" panose="020B0604020202020204" pitchFamily="34" charset="0"/>
                </a:defRPr>
              </a:lvl2pPr>
              <a:lvl3pPr marL="1143000" indent="-230188" defTabSz="908050">
                <a:defRPr sz="1900">
                  <a:solidFill>
                    <a:schemeClr val="tx1"/>
                  </a:solidFill>
                  <a:latin typeface="Arial" panose="020B0604020202020204" pitchFamily="34" charset="0"/>
                  <a:cs typeface="Arial" panose="020B0604020202020204" pitchFamily="34" charset="0"/>
                </a:defRPr>
              </a:lvl3pPr>
              <a:lvl4pPr marL="1600200" indent="-228600" defTabSz="908050">
                <a:defRPr sz="1900">
                  <a:solidFill>
                    <a:schemeClr val="tx1"/>
                  </a:solidFill>
                  <a:latin typeface="Arial" panose="020B0604020202020204" pitchFamily="34" charset="0"/>
                  <a:cs typeface="Arial" panose="020B0604020202020204" pitchFamily="34" charset="0"/>
                </a:defRPr>
              </a:lvl4pPr>
              <a:lvl5pPr marL="2057400" indent="-228600" defTabSz="908050">
                <a:defRPr sz="1900">
                  <a:solidFill>
                    <a:schemeClr val="tx1"/>
                  </a:solidFill>
                  <a:latin typeface="Arial" panose="020B0604020202020204" pitchFamily="34" charset="0"/>
                  <a:cs typeface="Arial" panose="020B0604020202020204" pitchFamily="34" charset="0"/>
                </a:defRPr>
              </a:lvl5pPr>
              <a:lvl6pPr marL="25146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a:buClr>
                  <a:srgbClr val="000000"/>
                </a:buClr>
              </a:pPr>
              <a:r>
                <a:rPr lang="fr-CA" altLang="en-US" sz="700" b="1" dirty="0" err="1" smtClean="0">
                  <a:solidFill>
                    <a:srgbClr val="000000"/>
                  </a:solidFill>
                  <a:latin typeface="Calibri" panose="020F0502020204030204" pitchFamily="34" charset="0"/>
                </a:rPr>
                <a:t>Apps</a:t>
              </a:r>
              <a:endParaRPr lang="fr-CA" altLang="en-US" sz="700" b="1" dirty="0">
                <a:solidFill>
                  <a:srgbClr val="000000"/>
                </a:solidFill>
                <a:latin typeface="Calibri" panose="020F0502020204030204" pitchFamily="34" charset="0"/>
              </a:endParaRPr>
            </a:p>
          </p:txBody>
        </p:sp>
      </p:grpSp>
      <p:sp>
        <p:nvSpPr>
          <p:cNvPr id="98" name="Rectangle 12"/>
          <p:cNvSpPr>
            <a:spLocks noChangeArrowheads="1"/>
          </p:cNvSpPr>
          <p:nvPr/>
        </p:nvSpPr>
        <p:spPr bwMode="gray">
          <a:xfrm>
            <a:off x="228172" y="794765"/>
            <a:ext cx="1128514"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908050">
              <a:defRPr sz="1900">
                <a:solidFill>
                  <a:schemeClr val="tx1"/>
                </a:solidFill>
                <a:latin typeface="Arial" panose="020B0604020202020204" pitchFamily="34" charset="0"/>
                <a:cs typeface="Arial" panose="020B0604020202020204" pitchFamily="34" charset="0"/>
              </a:defRPr>
            </a:lvl1pPr>
            <a:lvl2pPr marL="742950" indent="-285750" defTabSz="908050">
              <a:defRPr sz="1900">
                <a:solidFill>
                  <a:schemeClr val="tx1"/>
                </a:solidFill>
                <a:latin typeface="Arial" panose="020B0604020202020204" pitchFamily="34" charset="0"/>
                <a:cs typeface="Arial" panose="020B0604020202020204" pitchFamily="34" charset="0"/>
              </a:defRPr>
            </a:lvl2pPr>
            <a:lvl3pPr marL="1143000" indent="-230188" defTabSz="908050">
              <a:defRPr sz="1900">
                <a:solidFill>
                  <a:schemeClr val="tx1"/>
                </a:solidFill>
                <a:latin typeface="Arial" panose="020B0604020202020204" pitchFamily="34" charset="0"/>
                <a:cs typeface="Arial" panose="020B0604020202020204" pitchFamily="34" charset="0"/>
              </a:defRPr>
            </a:lvl3pPr>
            <a:lvl4pPr marL="1600200" indent="-228600" defTabSz="908050">
              <a:defRPr sz="1900">
                <a:solidFill>
                  <a:schemeClr val="tx1"/>
                </a:solidFill>
                <a:latin typeface="Arial" panose="020B0604020202020204" pitchFamily="34" charset="0"/>
                <a:cs typeface="Arial" panose="020B0604020202020204" pitchFamily="34" charset="0"/>
              </a:defRPr>
            </a:lvl4pPr>
            <a:lvl5pPr marL="2057400" indent="-228600" defTabSz="908050">
              <a:defRPr sz="1900">
                <a:solidFill>
                  <a:schemeClr val="tx1"/>
                </a:solidFill>
                <a:latin typeface="Arial" panose="020B0604020202020204" pitchFamily="34" charset="0"/>
                <a:cs typeface="Arial" panose="020B0604020202020204" pitchFamily="34" charset="0"/>
              </a:defRPr>
            </a:lvl5pPr>
            <a:lvl6pPr marL="25146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buClr>
                <a:srgbClr val="000000"/>
              </a:buClr>
            </a:pPr>
            <a:r>
              <a:rPr lang="fr-CA" altLang="en-US" sz="700" b="1" dirty="0" smtClean="0">
                <a:solidFill>
                  <a:srgbClr val="000000"/>
                </a:solidFill>
              </a:rPr>
              <a:t>Répartition du budget :</a:t>
            </a:r>
            <a:endParaRPr lang="fr-CA" altLang="en-US" sz="700" b="1" baseline="30000" dirty="0">
              <a:solidFill>
                <a:srgbClr val="000000"/>
              </a:solidFill>
            </a:endParaRPr>
          </a:p>
        </p:txBody>
      </p:sp>
      <p:sp>
        <p:nvSpPr>
          <p:cNvPr id="100" name="Rectangle 356"/>
          <p:cNvSpPr>
            <a:spLocks noChangeArrowheads="1"/>
          </p:cNvSpPr>
          <p:nvPr>
            <p:custDataLst>
              <p:tags r:id="rId19"/>
            </p:custDataLst>
          </p:nvPr>
        </p:nvSpPr>
        <p:spPr bwMode="auto">
          <a:xfrm>
            <a:off x="1444964" y="949281"/>
            <a:ext cx="349503" cy="14476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02" tIns="45701" rIns="91402" bIns="45701" anchor="ctr"/>
          <a:lstStyle>
            <a:lvl1pPr defTabSz="912813">
              <a:defRPr sz="1900">
                <a:solidFill>
                  <a:schemeClr val="tx1"/>
                </a:solidFill>
                <a:latin typeface="Arial" panose="020B0604020202020204" pitchFamily="34" charset="0"/>
                <a:cs typeface="Arial" panose="020B0604020202020204" pitchFamily="34" charset="0"/>
              </a:defRPr>
            </a:lvl1pPr>
            <a:lvl2pPr marL="742950" indent="-285750" defTabSz="912813">
              <a:defRPr sz="1900">
                <a:solidFill>
                  <a:schemeClr val="tx1"/>
                </a:solidFill>
                <a:latin typeface="Arial" panose="020B0604020202020204" pitchFamily="34" charset="0"/>
                <a:cs typeface="Arial" panose="020B0604020202020204" pitchFamily="34" charset="0"/>
              </a:defRPr>
            </a:lvl2pPr>
            <a:lvl3pPr marL="1143000" indent="-230188" defTabSz="912813">
              <a:defRPr sz="1900">
                <a:solidFill>
                  <a:schemeClr val="tx1"/>
                </a:solidFill>
                <a:latin typeface="Arial" panose="020B0604020202020204" pitchFamily="34" charset="0"/>
                <a:cs typeface="Arial" panose="020B0604020202020204" pitchFamily="34" charset="0"/>
              </a:defRPr>
            </a:lvl3pPr>
            <a:lvl4pPr marL="1600200" indent="-228600" defTabSz="912813">
              <a:defRPr sz="1900">
                <a:solidFill>
                  <a:schemeClr val="tx1"/>
                </a:solidFill>
                <a:latin typeface="Arial" panose="020B0604020202020204" pitchFamily="34" charset="0"/>
                <a:cs typeface="Arial" panose="020B0604020202020204" pitchFamily="34" charset="0"/>
              </a:defRPr>
            </a:lvl4pPr>
            <a:lvl5pPr marL="2057400" indent="-228600" defTabSz="912813">
              <a:defRPr sz="19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a:r>
              <a:rPr lang="fr-CA" altLang="en-US" sz="700" dirty="0" smtClean="0">
                <a:solidFill>
                  <a:srgbClr val="000000"/>
                </a:solidFill>
              </a:rPr>
              <a:t>Techno</a:t>
            </a:r>
            <a:endParaRPr lang="fr-CA" altLang="en-US" sz="700" dirty="0">
              <a:solidFill>
                <a:srgbClr val="000000"/>
              </a:solidFill>
            </a:endParaRPr>
          </a:p>
        </p:txBody>
      </p:sp>
      <p:cxnSp>
        <p:nvCxnSpPr>
          <p:cNvPr id="150" name="Connecteur droit 149"/>
          <p:cNvCxnSpPr/>
          <p:nvPr/>
        </p:nvCxnSpPr>
        <p:spPr>
          <a:xfrm>
            <a:off x="3615973" y="1308326"/>
            <a:ext cx="27528" cy="52785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Connecteur droit 150"/>
          <p:cNvCxnSpPr/>
          <p:nvPr/>
        </p:nvCxnSpPr>
        <p:spPr>
          <a:xfrm>
            <a:off x="4857008" y="1300398"/>
            <a:ext cx="27528" cy="52785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Connecteur droit 151"/>
          <p:cNvCxnSpPr/>
          <p:nvPr/>
        </p:nvCxnSpPr>
        <p:spPr>
          <a:xfrm>
            <a:off x="6479025" y="1300398"/>
            <a:ext cx="27528" cy="52785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3" name="Connecteur droit 152"/>
          <p:cNvCxnSpPr/>
          <p:nvPr/>
        </p:nvCxnSpPr>
        <p:spPr>
          <a:xfrm>
            <a:off x="7817194" y="1300398"/>
            <a:ext cx="27528" cy="52785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44" name="Group 379"/>
          <p:cNvGrpSpPr>
            <a:grpSpLocks/>
          </p:cNvGrpSpPr>
          <p:nvPr/>
        </p:nvGrpSpPr>
        <p:grpSpPr bwMode="auto">
          <a:xfrm>
            <a:off x="1835696" y="764704"/>
            <a:ext cx="349503" cy="144768"/>
            <a:chOff x="3375" y="349"/>
            <a:chExt cx="205" cy="72"/>
          </a:xfrm>
          <a:solidFill>
            <a:srgbClr val="FFC000"/>
          </a:solidFill>
        </p:grpSpPr>
        <p:sp>
          <p:nvSpPr>
            <p:cNvPr id="145" name="Rectangle 380"/>
            <p:cNvSpPr>
              <a:spLocks noChangeArrowheads="1"/>
            </p:cNvSpPr>
            <p:nvPr>
              <p:custDataLst>
                <p:tags r:id="rId21"/>
              </p:custDataLst>
            </p:nvPr>
          </p:nvSpPr>
          <p:spPr bwMode="auto">
            <a:xfrm>
              <a:off x="3375" y="349"/>
              <a:ext cx="205" cy="7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02" tIns="45701" rIns="91402" bIns="45701" anchor="ctr"/>
            <a:lstStyle>
              <a:lvl1pPr defTabSz="912813">
                <a:defRPr sz="1900">
                  <a:solidFill>
                    <a:schemeClr val="tx1"/>
                  </a:solidFill>
                  <a:latin typeface="Arial" panose="020B0604020202020204" pitchFamily="34" charset="0"/>
                  <a:cs typeface="Arial" panose="020B0604020202020204" pitchFamily="34" charset="0"/>
                </a:defRPr>
              </a:lvl1pPr>
              <a:lvl2pPr marL="742950" indent="-285750" defTabSz="912813">
                <a:defRPr sz="1900">
                  <a:solidFill>
                    <a:schemeClr val="tx1"/>
                  </a:solidFill>
                  <a:latin typeface="Arial" panose="020B0604020202020204" pitchFamily="34" charset="0"/>
                  <a:cs typeface="Arial" panose="020B0604020202020204" pitchFamily="34" charset="0"/>
                </a:defRPr>
              </a:lvl2pPr>
              <a:lvl3pPr marL="1143000" indent="-230188" defTabSz="912813">
                <a:defRPr sz="1900">
                  <a:solidFill>
                    <a:schemeClr val="tx1"/>
                  </a:solidFill>
                  <a:latin typeface="Arial" panose="020B0604020202020204" pitchFamily="34" charset="0"/>
                  <a:cs typeface="Arial" panose="020B0604020202020204" pitchFamily="34" charset="0"/>
                </a:defRPr>
              </a:lvl3pPr>
              <a:lvl4pPr marL="1600200" indent="-228600" defTabSz="912813">
                <a:defRPr sz="1900">
                  <a:solidFill>
                    <a:schemeClr val="tx1"/>
                  </a:solidFill>
                  <a:latin typeface="Arial" panose="020B0604020202020204" pitchFamily="34" charset="0"/>
                  <a:cs typeface="Arial" panose="020B0604020202020204" pitchFamily="34" charset="0"/>
                </a:defRPr>
              </a:lvl4pPr>
              <a:lvl5pPr marL="2057400" indent="-228600" defTabSz="912813">
                <a:defRPr sz="19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endParaRPr lang="fr-CA" altLang="en-US" sz="700">
                <a:solidFill>
                  <a:srgbClr val="000000"/>
                </a:solidFill>
              </a:endParaRPr>
            </a:p>
          </p:txBody>
        </p:sp>
        <p:sp>
          <p:nvSpPr>
            <p:cNvPr id="148" name="Rectangle 12"/>
            <p:cNvSpPr>
              <a:spLocks noChangeArrowheads="1"/>
            </p:cNvSpPr>
            <p:nvPr>
              <p:custDataLst>
                <p:tags r:id="rId22"/>
              </p:custDataLst>
            </p:nvPr>
          </p:nvSpPr>
          <p:spPr bwMode="gray">
            <a:xfrm>
              <a:off x="3376" y="361"/>
              <a:ext cx="200" cy="5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defTabSz="908050">
                <a:defRPr sz="1900">
                  <a:solidFill>
                    <a:schemeClr val="tx1"/>
                  </a:solidFill>
                  <a:latin typeface="Arial" panose="020B0604020202020204" pitchFamily="34" charset="0"/>
                  <a:cs typeface="Arial" panose="020B0604020202020204" pitchFamily="34" charset="0"/>
                </a:defRPr>
              </a:lvl1pPr>
              <a:lvl2pPr marL="742950" indent="-285750" defTabSz="908050">
                <a:defRPr sz="1900">
                  <a:solidFill>
                    <a:schemeClr val="tx1"/>
                  </a:solidFill>
                  <a:latin typeface="Arial" panose="020B0604020202020204" pitchFamily="34" charset="0"/>
                  <a:cs typeface="Arial" panose="020B0604020202020204" pitchFamily="34" charset="0"/>
                </a:defRPr>
              </a:lvl2pPr>
              <a:lvl3pPr marL="1143000" indent="-230188" defTabSz="908050">
                <a:defRPr sz="1900">
                  <a:solidFill>
                    <a:schemeClr val="tx1"/>
                  </a:solidFill>
                  <a:latin typeface="Arial" panose="020B0604020202020204" pitchFamily="34" charset="0"/>
                  <a:cs typeface="Arial" panose="020B0604020202020204" pitchFamily="34" charset="0"/>
                </a:defRPr>
              </a:lvl3pPr>
              <a:lvl4pPr marL="1600200" indent="-228600" defTabSz="908050">
                <a:defRPr sz="1900">
                  <a:solidFill>
                    <a:schemeClr val="tx1"/>
                  </a:solidFill>
                  <a:latin typeface="Arial" panose="020B0604020202020204" pitchFamily="34" charset="0"/>
                  <a:cs typeface="Arial" panose="020B0604020202020204" pitchFamily="34" charset="0"/>
                </a:defRPr>
              </a:lvl4pPr>
              <a:lvl5pPr marL="2057400" indent="-228600" defTabSz="908050">
                <a:defRPr sz="1900">
                  <a:solidFill>
                    <a:schemeClr val="tx1"/>
                  </a:solidFill>
                  <a:latin typeface="Arial" panose="020B0604020202020204" pitchFamily="34" charset="0"/>
                  <a:cs typeface="Arial" panose="020B0604020202020204" pitchFamily="34" charset="0"/>
                </a:defRPr>
              </a:lvl5pPr>
              <a:lvl6pPr marL="25146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08050"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a:buClr>
                  <a:srgbClr val="000000"/>
                </a:buClr>
              </a:pPr>
              <a:r>
                <a:rPr lang="fr-CA" altLang="en-US" sz="700" b="1" dirty="0" smtClean="0">
                  <a:solidFill>
                    <a:srgbClr val="000000"/>
                  </a:solidFill>
                  <a:latin typeface="Calibri" panose="020F0502020204030204" pitchFamily="34" charset="0"/>
                </a:rPr>
                <a:t>Données</a:t>
              </a:r>
              <a:endParaRPr lang="fr-CA" altLang="en-US" sz="700" b="1" dirty="0">
                <a:solidFill>
                  <a:srgbClr val="000000"/>
                </a:solidFill>
                <a:latin typeface="Calibri" panose="020F0502020204030204" pitchFamily="34" charset="0"/>
              </a:endParaRPr>
            </a:p>
          </p:txBody>
        </p:sp>
      </p:grpSp>
      <p:sp>
        <p:nvSpPr>
          <p:cNvPr id="149" name="Rectangle 356"/>
          <p:cNvSpPr>
            <a:spLocks noChangeArrowheads="1"/>
          </p:cNvSpPr>
          <p:nvPr>
            <p:custDataLst>
              <p:tags r:id="rId20"/>
            </p:custDataLst>
          </p:nvPr>
        </p:nvSpPr>
        <p:spPr bwMode="auto">
          <a:xfrm>
            <a:off x="1835696" y="936428"/>
            <a:ext cx="349503" cy="144767"/>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02" tIns="45701" rIns="91402" bIns="45701" anchor="ctr"/>
          <a:lstStyle>
            <a:lvl1pPr defTabSz="912813">
              <a:defRPr sz="1900">
                <a:solidFill>
                  <a:schemeClr val="tx1"/>
                </a:solidFill>
                <a:latin typeface="Arial" panose="020B0604020202020204" pitchFamily="34" charset="0"/>
                <a:cs typeface="Arial" panose="020B0604020202020204" pitchFamily="34" charset="0"/>
              </a:defRPr>
            </a:lvl1pPr>
            <a:lvl2pPr marL="742950" indent="-285750" defTabSz="912813">
              <a:defRPr sz="1900">
                <a:solidFill>
                  <a:schemeClr val="tx1"/>
                </a:solidFill>
                <a:latin typeface="Arial" panose="020B0604020202020204" pitchFamily="34" charset="0"/>
                <a:cs typeface="Arial" panose="020B0604020202020204" pitchFamily="34" charset="0"/>
              </a:defRPr>
            </a:lvl2pPr>
            <a:lvl3pPr marL="1143000" indent="-230188" defTabSz="912813">
              <a:defRPr sz="1900">
                <a:solidFill>
                  <a:schemeClr val="tx1"/>
                </a:solidFill>
                <a:latin typeface="Arial" panose="020B0604020202020204" pitchFamily="34" charset="0"/>
                <a:cs typeface="Arial" panose="020B0604020202020204" pitchFamily="34" charset="0"/>
              </a:defRPr>
            </a:lvl3pPr>
            <a:lvl4pPr marL="1600200" indent="-228600" defTabSz="912813">
              <a:defRPr sz="1900">
                <a:solidFill>
                  <a:schemeClr val="tx1"/>
                </a:solidFill>
                <a:latin typeface="Arial" panose="020B0604020202020204" pitchFamily="34" charset="0"/>
                <a:cs typeface="Arial" panose="020B0604020202020204" pitchFamily="34" charset="0"/>
              </a:defRPr>
            </a:lvl4pPr>
            <a:lvl5pPr marL="2057400" indent="-228600" defTabSz="912813">
              <a:defRPr sz="1900">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a:r>
              <a:rPr lang="fr-CA" altLang="en-US" sz="700" dirty="0" err="1" smtClean="0">
                <a:solidFill>
                  <a:srgbClr val="000000"/>
                </a:solidFill>
              </a:rPr>
              <a:t>Séc</a:t>
            </a:r>
            <a:endParaRPr lang="fr-CA" altLang="en-US" sz="700" dirty="0">
              <a:solidFill>
                <a:srgbClr val="0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u numéro de diapositive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B06488-12F8-4270-9C78-92532EDB1D93}" type="slidenum">
              <a:rPr lang="fr-FR" smtClean="0">
                <a:latin typeface="Arial Black" pitchFamily="34" charset="0"/>
              </a:rPr>
              <a:pPr eaLnBrk="1" hangingPunct="1"/>
              <a:t>44</a:t>
            </a:fld>
            <a:endParaRPr lang="fr-FR" smtClean="0">
              <a:latin typeface="Arial Black" pitchFamily="34" charset="0"/>
            </a:endParaRPr>
          </a:p>
        </p:txBody>
      </p:sp>
      <p:sp>
        <p:nvSpPr>
          <p:cNvPr id="50179" name="Rectangle 2"/>
          <p:cNvSpPr>
            <a:spLocks noGrp="1" noChangeArrowheads="1"/>
          </p:cNvSpPr>
          <p:nvPr>
            <p:ph type="title"/>
          </p:nvPr>
        </p:nvSpPr>
        <p:spPr>
          <a:xfrm>
            <a:off x="323850" y="198438"/>
            <a:ext cx="7772400" cy="1143000"/>
          </a:xfrm>
        </p:spPr>
        <p:txBody>
          <a:bodyPr/>
          <a:lstStyle/>
          <a:p>
            <a:pPr algn="ctr" eaLnBrk="1" hangingPunct="1"/>
            <a:r>
              <a:rPr lang="fr-CA" dirty="0" smtClean="0"/>
              <a:t>Pour avoir du succès, les entreprises doivent capitaliser sur les technologies de l’information</a:t>
            </a:r>
            <a:endParaRPr lang="fr-FR" dirty="0" smtClean="0"/>
          </a:p>
        </p:txBody>
      </p:sp>
      <p:sp>
        <p:nvSpPr>
          <p:cNvPr id="50180" name="Rectangle 3"/>
          <p:cNvSpPr>
            <a:spLocks noGrp="1" noChangeArrowheads="1"/>
          </p:cNvSpPr>
          <p:nvPr>
            <p:ph type="body" idx="1"/>
          </p:nvPr>
        </p:nvSpPr>
        <p:spPr>
          <a:xfrm>
            <a:off x="34925" y="1557338"/>
            <a:ext cx="7512050" cy="4911725"/>
          </a:xfrm>
        </p:spPr>
        <p:txBody>
          <a:bodyPr/>
          <a:lstStyle/>
          <a:p>
            <a:pPr eaLnBrk="1" hangingPunct="1"/>
            <a:r>
              <a:rPr lang="fr-CA" sz="1800" dirty="0" smtClean="0"/>
              <a:t>Les entreprises qui ont du succès ont réussi à exécuter les actions suivantes :</a:t>
            </a:r>
          </a:p>
          <a:p>
            <a:pPr lvl="1" eaLnBrk="1" hangingPunct="1"/>
            <a:r>
              <a:rPr lang="fr-CA" sz="1600" b="1" dirty="0" smtClean="0"/>
              <a:t>Prendre en charge les problèmes associés aux technologies de l’information dans leur entreprise;</a:t>
            </a:r>
          </a:p>
          <a:p>
            <a:pPr lvl="2" eaLnBrk="1" hangingPunct="1"/>
            <a:r>
              <a:rPr lang="fr-CA" sz="1500" i="1" dirty="0" smtClean="0"/>
              <a:t>Prendre connaissance des plates-formes technologies désuètes, des  processus d’affaires brisés qui empêchent l’entreprise de faire avancer l’entreprise et de prendre les bonnes décisions.</a:t>
            </a:r>
            <a:r>
              <a:rPr lang="fr-CA" sz="1500" dirty="0" smtClean="0"/>
              <a:t> </a:t>
            </a:r>
          </a:p>
          <a:p>
            <a:pPr lvl="1" eaLnBrk="1" hangingPunct="1"/>
            <a:r>
              <a:rPr lang="fr-CA" sz="1600" b="1" dirty="0" smtClean="0"/>
              <a:t>Transformer ces problèmes en opportunités, dans le but de bâtir une plate-forme technologique en ligne avec les objectifs d’affaires;</a:t>
            </a:r>
          </a:p>
          <a:p>
            <a:pPr lvl="2" eaLnBrk="1" hangingPunct="1"/>
            <a:r>
              <a:rPr lang="fr-CA" sz="1500" i="1" dirty="0" smtClean="0"/>
              <a:t>Bâtir une plate-forme qui permettra à l’entreprise de standardiser et d’automatiser les processus de l’entreprise, d’ajouter de la fiabilité aux opérations tout en réduisant les coûts.</a:t>
            </a:r>
          </a:p>
          <a:p>
            <a:pPr lvl="1" eaLnBrk="1" hangingPunct="1"/>
            <a:r>
              <a:rPr lang="fr-CA" sz="1600" b="1" dirty="0" smtClean="0"/>
              <a:t>Tirer avantage de cette nouvelle plate-forme technologique pour accroitre les profits et améliorer l’expérience client.</a:t>
            </a:r>
          </a:p>
          <a:p>
            <a:pPr lvl="2" eaLnBrk="1" hangingPunct="1"/>
            <a:r>
              <a:rPr lang="fr-CA" sz="1500" i="1" dirty="0" smtClean="0"/>
              <a:t>Pour capitaliser sur cette nouvelle plate-forme, il faut changer les rôles, l’organisation et la culture, la partie la plus difficile mais la plus amusante !!!!</a:t>
            </a:r>
            <a:r>
              <a:rPr lang="fr-CA" sz="1500" dirty="0" smtClean="0"/>
              <a:t> </a:t>
            </a:r>
          </a:p>
          <a:p>
            <a:pPr lvl="1" eaLnBrk="1" hangingPunct="1"/>
            <a:endParaRPr lang="fr-FR" sz="1600" dirty="0" smtClean="0"/>
          </a:p>
        </p:txBody>
      </p:sp>
      <p:pic>
        <p:nvPicPr>
          <p:cNvPr id="5018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25" y="2636838"/>
            <a:ext cx="1296988" cy="2160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5626803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A87CED77-9FCA-4266-A79B-BC70B76C744C}" type="slidenum">
              <a:rPr lang="fr-FR"/>
              <a:pPr/>
              <a:t>45</a:t>
            </a:fld>
            <a:endParaRPr lang="fr-FR"/>
          </a:p>
        </p:txBody>
      </p:sp>
      <p:sp>
        <p:nvSpPr>
          <p:cNvPr id="178178" name="Rectangle 2"/>
          <p:cNvSpPr>
            <a:spLocks noGrp="1" noChangeArrowheads="1"/>
          </p:cNvSpPr>
          <p:nvPr>
            <p:ph type="body" idx="1"/>
          </p:nvPr>
        </p:nvSpPr>
        <p:spPr>
          <a:xfrm>
            <a:off x="684213" y="1124744"/>
            <a:ext cx="8110537" cy="5328592"/>
          </a:xfrm>
        </p:spPr>
        <p:txBody>
          <a:bodyPr/>
          <a:lstStyle/>
          <a:p>
            <a:pPr>
              <a:lnSpc>
                <a:spcPct val="95000"/>
              </a:lnSpc>
            </a:pPr>
            <a:r>
              <a:rPr lang="fr-CA" sz="1800" i="1" dirty="0" smtClean="0"/>
              <a:t>L’architecture d’entreprise permet de bâtir un plan en ligne avec les priorités de l’entreprise.</a:t>
            </a:r>
          </a:p>
          <a:p>
            <a:pPr>
              <a:lnSpc>
                <a:spcPct val="95000"/>
              </a:lnSpc>
            </a:pPr>
            <a:r>
              <a:rPr lang="fr-CA" sz="1800" i="1" dirty="0" smtClean="0"/>
              <a:t>L’AE </a:t>
            </a:r>
            <a:r>
              <a:rPr lang="fr-CA" sz="1800" i="1" dirty="0"/>
              <a:t>est un </a:t>
            </a:r>
            <a:r>
              <a:rPr lang="fr-CA" sz="1800" b="1" i="1" dirty="0"/>
              <a:t>programme</a:t>
            </a:r>
            <a:r>
              <a:rPr lang="fr-CA" sz="1800" i="1" dirty="0"/>
              <a:t> continu formé de </a:t>
            </a:r>
            <a:r>
              <a:rPr lang="fr-CA" sz="1800" i="1" dirty="0" smtClean="0"/>
              <a:t>plusieurs projets </a:t>
            </a:r>
            <a:r>
              <a:rPr lang="fr-CA" sz="1800" i="1" dirty="0"/>
              <a:t>AE.</a:t>
            </a:r>
          </a:p>
          <a:p>
            <a:pPr>
              <a:lnSpc>
                <a:spcPct val="95000"/>
              </a:lnSpc>
              <a:buFont typeface="Wingdings" pitchFamily="2" charset="2"/>
              <a:buNone/>
            </a:pPr>
            <a:r>
              <a:rPr lang="fr-CA" sz="1800" dirty="0"/>
              <a:t>    </a:t>
            </a:r>
            <a:r>
              <a:rPr lang="fr-CA" sz="1800" dirty="0">
                <a:latin typeface="Franklin Gothic Book" pitchFamily="34" charset="0"/>
              </a:rPr>
              <a:t> L’envergure de chacun des projets est en ligne avec les priorités d’affaires. </a:t>
            </a:r>
          </a:p>
          <a:p>
            <a:pPr>
              <a:lnSpc>
                <a:spcPct val="90000"/>
              </a:lnSpc>
              <a:spcBef>
                <a:spcPct val="35000"/>
              </a:spcBef>
            </a:pPr>
            <a:r>
              <a:rPr lang="fr-CA" i="1" dirty="0"/>
              <a:t>Utiliser l’architecture d’entreprise comme </a:t>
            </a:r>
            <a:r>
              <a:rPr lang="fr-CA" sz="1800" b="1" i="1" dirty="0"/>
              <a:t>un guide</a:t>
            </a:r>
            <a:r>
              <a:rPr lang="fr-CA" dirty="0"/>
              <a:t>.</a:t>
            </a:r>
            <a:br>
              <a:rPr lang="fr-CA" dirty="0"/>
            </a:br>
            <a:r>
              <a:rPr lang="fr-CA" sz="1800" dirty="0">
                <a:latin typeface="Franklin Gothic Book" pitchFamily="34" charset="0"/>
              </a:rPr>
              <a:t>Une architecture d’entreprise efficace met en valeur les capacités clés de l’entreprise, tout en établissant les bonnes priorités.</a:t>
            </a:r>
            <a:endParaRPr lang="fr-CA" sz="1800" dirty="0"/>
          </a:p>
          <a:p>
            <a:pPr>
              <a:lnSpc>
                <a:spcPct val="90000"/>
              </a:lnSpc>
              <a:spcBef>
                <a:spcPct val="35000"/>
              </a:spcBef>
            </a:pPr>
            <a:r>
              <a:rPr lang="fr-CA" i="1" dirty="0"/>
              <a:t>Viser l’amélioration continue.</a:t>
            </a:r>
            <a:r>
              <a:rPr lang="fr-CA" dirty="0"/>
              <a:t/>
            </a:r>
            <a:br>
              <a:rPr lang="fr-CA" dirty="0"/>
            </a:br>
            <a:r>
              <a:rPr lang="fr-CA" sz="1800" dirty="0">
                <a:latin typeface="Franklin Gothic Book" pitchFamily="34" charset="0"/>
              </a:rPr>
              <a:t>Éviter le syndrome du “</a:t>
            </a:r>
            <a:r>
              <a:rPr lang="fr-CA" sz="1800" dirty="0" err="1">
                <a:latin typeface="Franklin Gothic Book" pitchFamily="34" charset="0"/>
              </a:rPr>
              <a:t>Big</a:t>
            </a:r>
            <a:r>
              <a:rPr lang="fr-CA" sz="1800" dirty="0">
                <a:latin typeface="Franklin Gothic Book" pitchFamily="34" charset="0"/>
              </a:rPr>
              <a:t> Bang”— Pour générer de la valeur à partir des investissements en architecture, il faut le faire un projet à la fois.</a:t>
            </a:r>
            <a:r>
              <a:rPr lang="fr-CA" dirty="0"/>
              <a:t> </a:t>
            </a:r>
          </a:p>
          <a:p>
            <a:pPr>
              <a:lnSpc>
                <a:spcPct val="90000"/>
              </a:lnSpc>
              <a:spcBef>
                <a:spcPct val="35000"/>
              </a:spcBef>
            </a:pPr>
            <a:r>
              <a:rPr lang="fr-CA" i="1" dirty="0" smtClean="0"/>
              <a:t>Démontrer la valeur de l’architecture d’entreprise en mesurant les travaux d’architecture d’entreprise en fonction de l’impact sur les affaires mais aussi pour les TI.</a:t>
            </a:r>
            <a:r>
              <a:rPr lang="fr-CA" dirty="0"/>
              <a:t/>
            </a:r>
            <a:br>
              <a:rPr lang="fr-CA" dirty="0"/>
            </a:br>
            <a:r>
              <a:rPr lang="fr-CA" sz="1800" dirty="0" smtClean="0">
                <a:latin typeface="Franklin Gothic Book" pitchFamily="34" charset="0"/>
              </a:rPr>
              <a:t>Établir les bons indicateurs AE en fonctions des résultats de l’entreprise et de la performance des TI.</a:t>
            </a:r>
          </a:p>
          <a:p>
            <a:pPr>
              <a:lnSpc>
                <a:spcPct val="90000"/>
              </a:lnSpc>
              <a:spcBef>
                <a:spcPct val="35000"/>
              </a:spcBef>
            </a:pPr>
            <a:r>
              <a:rPr lang="fr-CA" sz="1800" i="1" dirty="0" smtClean="0"/>
              <a:t>Valider continuellement le support de la haute direction par rapport à l’architecture d’entreprise.</a:t>
            </a:r>
            <a:r>
              <a:rPr lang="fr-CA" sz="1600" i="1" dirty="0" smtClean="0"/>
              <a:t> </a:t>
            </a:r>
          </a:p>
          <a:p>
            <a:pPr>
              <a:lnSpc>
                <a:spcPct val="90000"/>
              </a:lnSpc>
              <a:spcBef>
                <a:spcPct val="35000"/>
              </a:spcBef>
              <a:buNone/>
            </a:pPr>
            <a:r>
              <a:rPr lang="fr-CA" sz="1600" dirty="0" smtClean="0">
                <a:latin typeface="Franklin Gothic Book" pitchFamily="34" charset="0"/>
              </a:rPr>
              <a:t>       </a:t>
            </a:r>
            <a:r>
              <a:rPr lang="fr-CA" sz="1800" dirty="0" smtClean="0">
                <a:latin typeface="Franklin Gothic Book" pitchFamily="34" charset="0"/>
              </a:rPr>
              <a:t>Le support de la haute direction est primordial pour assurer le succès de l’architecture d’entreprise.</a:t>
            </a:r>
          </a:p>
          <a:p>
            <a:pPr>
              <a:lnSpc>
                <a:spcPct val="90000"/>
              </a:lnSpc>
              <a:spcBef>
                <a:spcPct val="35000"/>
              </a:spcBef>
            </a:pPr>
            <a:endParaRPr lang="fr-CA" sz="1800" dirty="0" smtClean="0">
              <a:latin typeface="Franklin Gothic Book" pitchFamily="34" charset="0"/>
            </a:endParaRPr>
          </a:p>
          <a:p>
            <a:pPr>
              <a:lnSpc>
                <a:spcPct val="90000"/>
              </a:lnSpc>
              <a:spcBef>
                <a:spcPct val="35000"/>
              </a:spcBef>
            </a:pPr>
            <a:endParaRPr lang="fr-CA" sz="1800" dirty="0" smtClean="0">
              <a:latin typeface="Franklin Gothic Book" pitchFamily="34" charset="0"/>
            </a:endParaRPr>
          </a:p>
        </p:txBody>
      </p:sp>
      <p:sp>
        <p:nvSpPr>
          <p:cNvPr id="178179" name="Rectangle 3"/>
          <p:cNvSpPr>
            <a:spLocks noGrp="1" noChangeArrowheads="1"/>
          </p:cNvSpPr>
          <p:nvPr>
            <p:ph type="title"/>
          </p:nvPr>
        </p:nvSpPr>
        <p:spPr>
          <a:xfrm>
            <a:off x="323850" y="44450"/>
            <a:ext cx="8229600" cy="1371600"/>
          </a:xfrm>
          <a:noFill/>
          <a:ln/>
        </p:spPr>
        <p:txBody>
          <a:bodyPr/>
          <a:lstStyle/>
          <a:p>
            <a:pPr algn="ctr"/>
            <a:r>
              <a:rPr lang="fr-CA" dirty="0"/>
              <a:t>En conclusion, voici </a:t>
            </a:r>
            <a:r>
              <a:rPr lang="fr-CA" dirty="0" smtClean="0"/>
              <a:t>les points importants concernant </a:t>
            </a:r>
            <a:r>
              <a:rPr lang="fr-CA" dirty="0"/>
              <a:t/>
            </a:r>
            <a:br>
              <a:rPr lang="fr-CA" dirty="0"/>
            </a:br>
            <a:r>
              <a:rPr lang="fr-CA" dirty="0"/>
              <a:t>l’architecture d’entreprise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Titre 1"/>
          <p:cNvSpPr>
            <a:spLocks noGrp="1"/>
          </p:cNvSpPr>
          <p:nvPr>
            <p:ph type="title" idx="4294967295"/>
            <p:custDataLst>
              <p:tags r:id="rId1"/>
            </p:custDataLst>
          </p:nvPr>
        </p:nvSpPr>
        <p:spPr>
          <a:xfrm>
            <a:off x="467544" y="437803"/>
            <a:ext cx="7010400" cy="542925"/>
          </a:xfrm>
        </p:spPr>
        <p:txBody>
          <a:bodyPr>
            <a:normAutofit fontScale="90000"/>
          </a:bodyPr>
          <a:lstStyle/>
          <a:p>
            <a:r>
              <a:rPr lang="fr-CA" sz="3200" b="1" smtClean="0"/>
              <a:t>Questions/Commentaires</a:t>
            </a:r>
          </a:p>
        </p:txBody>
      </p:sp>
      <p:pic>
        <p:nvPicPr>
          <p:cNvPr id="222212" name="Picture 4"/>
          <p:cNvPicPr>
            <a:picLocks noChangeAspect="1" noChangeArrowheads="1"/>
          </p:cNvPicPr>
          <p:nvPr>
            <p:custDataLst>
              <p:tags r:id="rId2"/>
            </p:custDataLst>
          </p:nvPr>
        </p:nvPicPr>
        <p:blipFill>
          <a:blip r:embed="rId5" cstate="print"/>
          <a:srcRect/>
          <a:stretch>
            <a:fillRect/>
          </a:stretch>
        </p:blipFill>
        <p:spPr bwMode="auto">
          <a:xfrm>
            <a:off x="2690813" y="1581150"/>
            <a:ext cx="3390900" cy="4081463"/>
          </a:xfrm>
          <a:prstGeom prst="rect">
            <a:avLst/>
          </a:prstGeom>
          <a:noFill/>
          <a:ln w="9525">
            <a:noFill/>
            <a:miter lim="800000"/>
            <a:headEnd/>
            <a:tailEnd/>
          </a:ln>
        </p:spPr>
      </p:pic>
      <p:sp>
        <p:nvSpPr>
          <p:cNvPr id="5" name="Espace réservé du numéro de diapositive 3"/>
          <p:cNvSpPr>
            <a:spLocks noGrp="1"/>
          </p:cNvSpPr>
          <p:nvPr>
            <p:ph type="sldNum" sz="quarter" idx="4294967295"/>
          </p:nvPr>
        </p:nvSpPr>
        <p:spPr>
          <a:xfrm>
            <a:off x="8532440" y="6453336"/>
            <a:ext cx="393404" cy="208960"/>
          </a:xfrm>
          <a:prstGeom prst="rect">
            <a:avLst/>
          </a:prstGeom>
        </p:spPr>
        <p:txBody>
          <a:bodyPr/>
          <a:lstStyle/>
          <a:p>
            <a:fld id="{D13A15BA-51CB-4875-9C54-92B1B42D3A6B}" type="slidenum">
              <a:rPr lang="en-US" smtClean="0"/>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961212" y="476672"/>
            <a:ext cx="7211188" cy="783689"/>
          </a:xfrm>
        </p:spPr>
        <p:txBody>
          <a:bodyPr/>
          <a:lstStyle/>
          <a:p>
            <a:pPr algn="ctr"/>
            <a:r>
              <a:rPr lang="fr-CA" dirty="0" smtClean="0"/>
              <a:t>Droits d’auteur </a:t>
            </a:r>
            <a:endParaRPr lang="en-CA" dirty="0"/>
          </a:p>
        </p:txBody>
      </p:sp>
      <p:sp>
        <p:nvSpPr>
          <p:cNvPr id="3" name="Espace réservé du texte 2"/>
          <p:cNvSpPr>
            <a:spLocks noGrp="1"/>
          </p:cNvSpPr>
          <p:nvPr>
            <p:ph type="body" sz="quarter" idx="4294967295"/>
            <p:custDataLst>
              <p:tags r:id="rId2"/>
            </p:custDataLst>
          </p:nvPr>
        </p:nvSpPr>
        <p:spPr>
          <a:xfrm>
            <a:off x="1912938" y="1511300"/>
            <a:ext cx="7231062" cy="3908425"/>
          </a:xfrm>
        </p:spPr>
        <p:txBody>
          <a:bodyPr/>
          <a:lstStyle/>
          <a:p>
            <a:pPr marL="0" indent="0">
              <a:buNone/>
            </a:pPr>
            <a:r>
              <a:rPr lang="fr-CA" dirty="0" smtClean="0"/>
              <a:t> </a:t>
            </a:r>
            <a:endParaRPr lang="en-CA" dirty="0"/>
          </a:p>
        </p:txBody>
      </p:sp>
      <p:sp>
        <p:nvSpPr>
          <p:cNvPr id="5" name="Rectangle 1028"/>
          <p:cNvSpPr>
            <a:spLocks noChangeArrowheads="1"/>
          </p:cNvSpPr>
          <p:nvPr>
            <p:custDataLst>
              <p:tags r:id="rId3"/>
            </p:custDataLst>
          </p:nvPr>
        </p:nvSpPr>
        <p:spPr bwMode="auto">
          <a:xfrm>
            <a:off x="1116281" y="1187547"/>
            <a:ext cx="6986669" cy="4322603"/>
          </a:xfrm>
          <a:prstGeom prst="rect">
            <a:avLst/>
          </a:prstGeom>
          <a:noFill/>
          <a:ln w="9525">
            <a:solidFill>
              <a:srgbClr val="0000A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lnSpc>
                <a:spcPct val="90000"/>
              </a:lnSpc>
              <a:spcBef>
                <a:spcPct val="20000"/>
              </a:spcBef>
              <a:buClr>
                <a:srgbClr val="E8BC00"/>
              </a:buClr>
              <a:buFont typeface="Monotype Sorts" pitchFamily="2" charset="2"/>
              <a:buChar char="u"/>
              <a:defRPr sz="2400">
                <a:solidFill>
                  <a:srgbClr val="000066"/>
                </a:solidFill>
                <a:latin typeface="Verdana" pitchFamily="34" charset="0"/>
              </a:defRPr>
            </a:lvl1pPr>
            <a:lvl2pPr marL="742950" indent="-285750">
              <a:lnSpc>
                <a:spcPct val="90000"/>
              </a:lnSpc>
              <a:spcBef>
                <a:spcPct val="20000"/>
              </a:spcBef>
              <a:buClr>
                <a:srgbClr val="E8BC00"/>
              </a:buClr>
              <a:buFont typeface="Marlett" pitchFamily="2" charset="2"/>
              <a:buChar char="h"/>
              <a:defRPr sz="2000">
                <a:solidFill>
                  <a:srgbClr val="000066"/>
                </a:solidFill>
                <a:latin typeface="Verdana" pitchFamily="34" charset="0"/>
              </a:defRPr>
            </a:lvl2pPr>
            <a:lvl3pPr marL="1143000" indent="-228600">
              <a:lnSpc>
                <a:spcPct val="90000"/>
              </a:lnSpc>
              <a:spcBef>
                <a:spcPct val="20000"/>
              </a:spcBef>
              <a:buClr>
                <a:srgbClr val="E8BC00"/>
              </a:buClr>
              <a:buFont typeface="Marlett" pitchFamily="2" charset="2"/>
              <a:buChar char="i"/>
              <a:defRPr sz="2400">
                <a:solidFill>
                  <a:srgbClr val="000066"/>
                </a:solidFill>
                <a:latin typeface="Verdana" pitchFamily="34" charset="0"/>
              </a:defRPr>
            </a:lvl3pPr>
            <a:lvl4pPr marL="1600200" indent="-228600">
              <a:lnSpc>
                <a:spcPct val="90000"/>
              </a:lnSpc>
              <a:spcBef>
                <a:spcPct val="20000"/>
              </a:spcBef>
              <a:buClr>
                <a:srgbClr val="E8BC00"/>
              </a:buClr>
              <a:buFont typeface="Marlett" pitchFamily="2" charset="2"/>
              <a:buChar char="i"/>
              <a:defRPr sz="1600">
                <a:solidFill>
                  <a:schemeClr val="accent2"/>
                </a:solidFill>
                <a:latin typeface="Tahoma" pitchFamily="34" charset="0"/>
              </a:defRPr>
            </a:lvl4pPr>
            <a:lvl5pPr marL="2057400" indent="-228600">
              <a:lnSpc>
                <a:spcPct val="90000"/>
              </a:lnSpc>
              <a:spcBef>
                <a:spcPct val="20000"/>
              </a:spcBef>
              <a:buClr>
                <a:srgbClr val="E8BC00"/>
              </a:buClr>
              <a:buFont typeface="Marlett" pitchFamily="2" charset="2"/>
              <a:buChar char="i"/>
              <a:defRPr sz="1600">
                <a:solidFill>
                  <a:schemeClr val="accent2"/>
                </a:solidFill>
                <a:latin typeface="Tahoma" pitchFamily="34" charset="0"/>
              </a:defRPr>
            </a:lvl5pPr>
            <a:lvl6pPr marL="2514600" indent="-228600" eaLnBrk="0" fontAlgn="base" hangingPunct="0">
              <a:lnSpc>
                <a:spcPct val="90000"/>
              </a:lnSpc>
              <a:spcBef>
                <a:spcPct val="20000"/>
              </a:spcBef>
              <a:spcAft>
                <a:spcPct val="0"/>
              </a:spcAft>
              <a:buClr>
                <a:srgbClr val="E8BC00"/>
              </a:buClr>
              <a:buFont typeface="Marlett" pitchFamily="2" charset="2"/>
              <a:buChar char="i"/>
              <a:defRPr sz="1600">
                <a:solidFill>
                  <a:schemeClr val="accent2"/>
                </a:solidFill>
                <a:latin typeface="Tahoma" pitchFamily="34" charset="0"/>
              </a:defRPr>
            </a:lvl6pPr>
            <a:lvl7pPr marL="2971800" indent="-228600" eaLnBrk="0" fontAlgn="base" hangingPunct="0">
              <a:lnSpc>
                <a:spcPct val="90000"/>
              </a:lnSpc>
              <a:spcBef>
                <a:spcPct val="20000"/>
              </a:spcBef>
              <a:spcAft>
                <a:spcPct val="0"/>
              </a:spcAft>
              <a:buClr>
                <a:srgbClr val="E8BC00"/>
              </a:buClr>
              <a:buFont typeface="Marlett" pitchFamily="2" charset="2"/>
              <a:buChar char="i"/>
              <a:defRPr sz="1600">
                <a:solidFill>
                  <a:schemeClr val="accent2"/>
                </a:solidFill>
                <a:latin typeface="Tahoma" pitchFamily="34" charset="0"/>
              </a:defRPr>
            </a:lvl7pPr>
            <a:lvl8pPr marL="3429000" indent="-228600" eaLnBrk="0" fontAlgn="base" hangingPunct="0">
              <a:lnSpc>
                <a:spcPct val="90000"/>
              </a:lnSpc>
              <a:spcBef>
                <a:spcPct val="20000"/>
              </a:spcBef>
              <a:spcAft>
                <a:spcPct val="0"/>
              </a:spcAft>
              <a:buClr>
                <a:srgbClr val="E8BC00"/>
              </a:buClr>
              <a:buFont typeface="Marlett" pitchFamily="2" charset="2"/>
              <a:buChar char="i"/>
              <a:defRPr sz="1600">
                <a:solidFill>
                  <a:schemeClr val="accent2"/>
                </a:solidFill>
                <a:latin typeface="Tahoma" pitchFamily="34" charset="0"/>
              </a:defRPr>
            </a:lvl8pPr>
            <a:lvl9pPr marL="3886200" indent="-228600" eaLnBrk="0" fontAlgn="base" hangingPunct="0">
              <a:lnSpc>
                <a:spcPct val="90000"/>
              </a:lnSpc>
              <a:spcBef>
                <a:spcPct val="20000"/>
              </a:spcBef>
              <a:spcAft>
                <a:spcPct val="0"/>
              </a:spcAft>
              <a:buClr>
                <a:srgbClr val="E8BC00"/>
              </a:buClr>
              <a:buFont typeface="Marlett" pitchFamily="2" charset="2"/>
              <a:buChar char="i"/>
              <a:defRPr sz="1600">
                <a:solidFill>
                  <a:schemeClr val="accent2"/>
                </a:solidFill>
                <a:latin typeface="Tahoma" pitchFamily="34" charset="0"/>
              </a:defRPr>
            </a:lvl9pPr>
          </a:lstStyle>
          <a:p>
            <a:pPr algn="ctr">
              <a:lnSpc>
                <a:spcPct val="120000"/>
              </a:lnSpc>
              <a:spcBef>
                <a:spcPct val="0"/>
              </a:spcBef>
              <a:buClrTx/>
              <a:buFontTx/>
              <a:buNone/>
            </a:pPr>
            <a:r>
              <a:rPr kumimoji="1" lang="fr-FR" altLang="en-US" sz="2000" dirty="0">
                <a:latin typeface="Times New Roman" pitchFamily="18" charset="0"/>
              </a:rPr>
              <a:t>Information sur les droits d’auteur</a:t>
            </a:r>
            <a:endParaRPr kumimoji="1" lang="fr-FR" altLang="en-US" sz="1100" dirty="0">
              <a:latin typeface="Times New Roman" pitchFamily="18" charset="0"/>
            </a:endParaRPr>
          </a:p>
          <a:p>
            <a:pPr>
              <a:lnSpc>
                <a:spcPct val="120000"/>
              </a:lnSpc>
              <a:spcBef>
                <a:spcPct val="0"/>
              </a:spcBef>
              <a:buClrTx/>
              <a:buFontTx/>
              <a:buNone/>
            </a:pPr>
            <a:r>
              <a:rPr kumimoji="1" lang="fr-FR" altLang="en-US" sz="1200" dirty="0">
                <a:latin typeface="Times New Roman" pitchFamily="18" charset="0"/>
              </a:rPr>
              <a:t>Ce manuel comprend du matériel didactique développé par </a:t>
            </a:r>
            <a:r>
              <a:rPr kumimoji="1" lang="fr-FR" altLang="en-US" sz="1200" dirty="0" smtClean="0">
                <a:latin typeface="Times New Roman" pitchFamily="18" charset="0"/>
              </a:rPr>
              <a:t>Michel Boudrias. </a:t>
            </a:r>
            <a:r>
              <a:rPr kumimoji="1" lang="fr-FR" altLang="en-US" sz="1200" dirty="0">
                <a:latin typeface="Times New Roman" pitchFamily="18" charset="0"/>
              </a:rPr>
              <a:t>L’ensemble du matériel est protégé par la </a:t>
            </a:r>
            <a:r>
              <a:rPr kumimoji="1" lang="fr-FR" altLang="en-US" sz="1200" i="1" dirty="0">
                <a:latin typeface="Times New Roman" pitchFamily="18" charset="0"/>
              </a:rPr>
              <a:t>Loi fédérale sur les droits d’auteur</a:t>
            </a:r>
            <a:r>
              <a:rPr kumimoji="1" lang="fr-FR" altLang="en-US" sz="1200" dirty="0">
                <a:latin typeface="Times New Roman" pitchFamily="18" charset="0"/>
              </a:rPr>
              <a:t> et il existe des restrictions sur son utilisation. Essentiellement, le contenu de ce manuel est mis à la disposition exclusive des participants qui complètent une formation approuvée par </a:t>
            </a:r>
            <a:r>
              <a:rPr kumimoji="1" lang="fr-FR" altLang="en-US" sz="1200" dirty="0" smtClean="0">
                <a:latin typeface="Times New Roman" pitchFamily="18" charset="0"/>
              </a:rPr>
              <a:t>Michel Boudrias. </a:t>
            </a:r>
            <a:r>
              <a:rPr kumimoji="1" lang="fr-FR" altLang="en-US" sz="1200" dirty="0">
                <a:latin typeface="Times New Roman" pitchFamily="18" charset="0"/>
              </a:rPr>
              <a:t>De plus, il est absolument interdit d’enregistrer le contenu à l’aide d’équipements sonore ou visuel, à moins d’en avoir reçu au préalable la permission de </a:t>
            </a:r>
            <a:r>
              <a:rPr kumimoji="1" lang="fr-FR" altLang="en-US" sz="1200" dirty="0" smtClean="0">
                <a:latin typeface="Times New Roman" pitchFamily="18" charset="0"/>
              </a:rPr>
              <a:t>Michel Boudrias.</a:t>
            </a:r>
            <a:endParaRPr kumimoji="1" lang="fr-FR" altLang="en-US" sz="1200" i="1" dirty="0">
              <a:latin typeface="Times New Roman" pitchFamily="18" charset="0"/>
            </a:endParaRPr>
          </a:p>
          <a:p>
            <a:pPr>
              <a:lnSpc>
                <a:spcPct val="120000"/>
              </a:lnSpc>
              <a:spcBef>
                <a:spcPct val="0"/>
              </a:spcBef>
              <a:buClrTx/>
              <a:buFontTx/>
              <a:buNone/>
            </a:pPr>
            <a:endParaRPr kumimoji="1" lang="fr-FR" altLang="en-US" sz="700" dirty="0">
              <a:latin typeface="Times New Roman" pitchFamily="18" charset="0"/>
            </a:endParaRPr>
          </a:p>
          <a:p>
            <a:pPr>
              <a:lnSpc>
                <a:spcPct val="120000"/>
              </a:lnSpc>
              <a:spcBef>
                <a:spcPct val="0"/>
              </a:spcBef>
              <a:buClrTx/>
              <a:buFontTx/>
              <a:buNone/>
            </a:pPr>
            <a:r>
              <a:rPr kumimoji="1" lang="fr-FR" altLang="en-US" sz="1200" b="1" dirty="0">
                <a:latin typeface="Times New Roman" pitchFamily="18" charset="0"/>
              </a:rPr>
              <a:t>RESTRICTIONS S’APPLIQUANT AU MATÉRIEL DIDACTIQUE</a:t>
            </a:r>
            <a:endParaRPr kumimoji="1" lang="fr-FR" altLang="en-US" sz="1200" dirty="0">
              <a:latin typeface="Times New Roman" pitchFamily="18" charset="0"/>
            </a:endParaRPr>
          </a:p>
          <a:p>
            <a:pPr>
              <a:lnSpc>
                <a:spcPct val="120000"/>
              </a:lnSpc>
              <a:spcBef>
                <a:spcPct val="0"/>
              </a:spcBef>
              <a:buClrTx/>
              <a:buFontTx/>
              <a:buNone/>
            </a:pPr>
            <a:r>
              <a:rPr lang="fr-FR" altLang="en-US" sz="1200" dirty="0">
                <a:latin typeface="Times New Roman" pitchFamily="18" charset="0"/>
              </a:rPr>
              <a:t>En plus d’être un outil pédagogique utile, le matériel didactique est </a:t>
            </a:r>
            <a:r>
              <a:rPr lang="fr-FR" altLang="en-US" sz="1200" dirty="0" smtClean="0">
                <a:latin typeface="Times New Roman" pitchFamily="18" charset="0"/>
              </a:rPr>
              <a:t>conçu pour </a:t>
            </a:r>
            <a:r>
              <a:rPr lang="fr-FR" altLang="en-US" sz="1200" dirty="0">
                <a:latin typeface="Times New Roman" pitchFamily="18" charset="0"/>
              </a:rPr>
              <a:t>aider les participants à </a:t>
            </a:r>
            <a:r>
              <a:rPr lang="fr-FR" altLang="en-US" sz="1200" dirty="0" smtClean="0">
                <a:latin typeface="Times New Roman" pitchFamily="18" charset="0"/>
              </a:rPr>
              <a:t>concevoir et optimiser une architecture d’entreprise. </a:t>
            </a:r>
            <a:r>
              <a:rPr lang="fr-FR" altLang="en-US" sz="1200" dirty="0">
                <a:latin typeface="Times New Roman" pitchFamily="18" charset="0"/>
              </a:rPr>
              <a:t>Ce matériel, combiné aux processus enseignés, aux gabarits fournis et aux notes prises pendant la formation, forme un manuel de référence didactique qui est à l’usage exclusif des participants. Chaque page relève d’un ensemble organisé de matériel qui ne peut, sous aucun prétexte, être reproduit sans d’abord avoir obtenu la permission écrite </a:t>
            </a:r>
            <a:r>
              <a:rPr kumimoji="1" lang="fr-FR" altLang="en-US" sz="1200" i="1" dirty="0">
                <a:latin typeface="Times New Roman" pitchFamily="18" charset="0"/>
              </a:rPr>
              <a:t>de </a:t>
            </a:r>
            <a:r>
              <a:rPr kumimoji="1" lang="fr-FR" altLang="en-US" sz="1200" i="1" dirty="0" smtClean="0">
                <a:latin typeface="Times New Roman" pitchFamily="18" charset="0"/>
              </a:rPr>
              <a:t> Michel Boudrias. </a:t>
            </a:r>
            <a:r>
              <a:rPr kumimoji="1" lang="fr-FR" altLang="en-US" sz="1200" dirty="0">
                <a:latin typeface="Times New Roman" pitchFamily="18" charset="0"/>
              </a:rPr>
              <a:t>Il est également interdit de se servir du matériel didactique, en tout ou en partie, pour développer d’autre matériel pédagogique</a:t>
            </a:r>
            <a:r>
              <a:rPr kumimoji="1" lang="fr-FR" altLang="en-US" sz="1200" dirty="0" smtClean="0">
                <a:latin typeface="Times New Roman" pitchFamily="18" charset="0"/>
              </a:rPr>
              <a:t>.</a:t>
            </a:r>
            <a:endParaRPr kumimoji="1" lang="fr-FR" altLang="en-US" sz="1200" dirty="0">
              <a:latin typeface="Times New Roman" pitchFamily="18" charset="0"/>
            </a:endParaRPr>
          </a:p>
          <a:p>
            <a:pPr>
              <a:lnSpc>
                <a:spcPct val="120000"/>
              </a:lnSpc>
              <a:spcBef>
                <a:spcPct val="0"/>
              </a:spcBef>
              <a:buClrTx/>
              <a:buFontTx/>
              <a:buNone/>
            </a:pPr>
            <a:r>
              <a:rPr lang="fr-FR" altLang="en-US" sz="1200" b="1" u="sng" dirty="0">
                <a:latin typeface="Times New Roman" pitchFamily="18" charset="0"/>
              </a:rPr>
              <a:t>Note </a:t>
            </a:r>
            <a:r>
              <a:rPr lang="fr-FR" altLang="en-US" sz="1200" dirty="0">
                <a:latin typeface="Times New Roman" pitchFamily="18" charset="0"/>
              </a:rPr>
              <a:t>:  La formulation choisie dans le présent document inclut indistinctement le masculin et le féminin.</a:t>
            </a:r>
          </a:p>
          <a:p>
            <a:pPr algn="ctr">
              <a:lnSpc>
                <a:spcPct val="100000"/>
              </a:lnSpc>
              <a:spcBef>
                <a:spcPct val="0"/>
              </a:spcBef>
              <a:buClrTx/>
              <a:buFontTx/>
              <a:buNone/>
            </a:pPr>
            <a:r>
              <a:rPr lang="fr-CA" altLang="en-US" sz="1400" b="1" dirty="0" smtClean="0">
                <a:latin typeface="Arial" pitchFamily="34" charset="0"/>
              </a:rPr>
              <a:t>Michel Boudrias</a:t>
            </a:r>
            <a:endParaRPr lang="fr-CA" altLang="en-US" sz="1400" b="1" dirty="0">
              <a:latin typeface="Arial" pitchFamily="34" charset="0"/>
            </a:endParaRPr>
          </a:p>
          <a:p>
            <a:pPr>
              <a:lnSpc>
                <a:spcPct val="120000"/>
              </a:lnSpc>
              <a:spcBef>
                <a:spcPct val="0"/>
              </a:spcBef>
              <a:buClrTx/>
              <a:buFontTx/>
              <a:buNone/>
            </a:pPr>
            <a:endParaRPr lang="fr-CA" altLang="en-US" sz="1400" dirty="0">
              <a:latin typeface="Times New Roman" pitchFamily="18" charset="0"/>
            </a:endParaRPr>
          </a:p>
        </p:txBody>
      </p:sp>
    </p:spTree>
    <p:extLst>
      <p:ext uri="{BB962C8B-B14F-4D97-AF65-F5344CB8AC3E}">
        <p14:creationId xmlns:p14="http://schemas.microsoft.com/office/powerpoint/2010/main" val="287245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Les gens d’affaires doivent entreprendre de nouvelles initiatives tout en assurant les opérations de l’entreprise</a:t>
            </a:r>
            <a:endParaRPr lang="fr-CA" dirty="0"/>
          </a:p>
        </p:txBody>
      </p:sp>
      <p:sp>
        <p:nvSpPr>
          <p:cNvPr id="3" name="Espace réservé du numéro de diapositive 2"/>
          <p:cNvSpPr>
            <a:spLocks noGrp="1"/>
          </p:cNvSpPr>
          <p:nvPr>
            <p:ph type="sldNum" sz="quarter" idx="10"/>
          </p:nvPr>
        </p:nvSpPr>
        <p:spPr/>
        <p:txBody>
          <a:bodyPr/>
          <a:lstStyle/>
          <a:p>
            <a:fld id="{86E93D22-8FF3-47FC-A6DE-1033D77D059D}" type="slidenum">
              <a:rPr lang="fr-FR" smtClean="0"/>
              <a:pPr/>
              <a:t>5</a:t>
            </a:fld>
            <a:endParaRPr lang="fr-FR"/>
          </a:p>
        </p:txBody>
      </p:sp>
      <p:sp>
        <p:nvSpPr>
          <p:cNvPr id="14" name="Rectangle 13"/>
          <p:cNvSpPr/>
          <p:nvPr/>
        </p:nvSpPr>
        <p:spPr bwMode="auto">
          <a:xfrm>
            <a:off x="251520" y="2204864"/>
            <a:ext cx="2448272" cy="648072"/>
          </a:xfrm>
          <a:prstGeom prst="rect">
            <a:avLst/>
          </a:prstGeom>
          <a:solidFill>
            <a:schemeClr val="accent2">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buFont typeface="Wingdings" pitchFamily="2" charset="2"/>
              <a:buNone/>
            </a:pPr>
            <a:r>
              <a:rPr lang="fr-CA" sz="1400" b="1" dirty="0" smtClean="0">
                <a:cs typeface="Arial" charset="0"/>
              </a:rPr>
              <a:t>Augmenter </a:t>
            </a:r>
          </a:p>
          <a:p>
            <a:pPr algn="ctr">
              <a:spcBef>
                <a:spcPct val="10000"/>
              </a:spcBef>
              <a:buClr>
                <a:schemeClr val="accent2"/>
              </a:buClr>
              <a:buFont typeface="Wingdings" pitchFamily="2" charset="2"/>
              <a:buNone/>
            </a:pPr>
            <a:r>
              <a:rPr lang="fr-CA" sz="1400" b="1" dirty="0" smtClean="0">
                <a:cs typeface="Arial" charset="0"/>
              </a:rPr>
              <a:t>les revenus</a:t>
            </a:r>
            <a:endParaRPr lang="fr-CA" sz="1400" b="1" dirty="0">
              <a:cs typeface="Arial" charset="0"/>
            </a:endParaRPr>
          </a:p>
        </p:txBody>
      </p:sp>
      <p:sp>
        <p:nvSpPr>
          <p:cNvPr id="15" name="Rectangle 14"/>
          <p:cNvSpPr/>
          <p:nvPr/>
        </p:nvSpPr>
        <p:spPr bwMode="auto">
          <a:xfrm>
            <a:off x="2843808" y="2204864"/>
            <a:ext cx="5832648" cy="648072"/>
          </a:xfrm>
          <a:prstGeom prst="rect">
            <a:avLst/>
          </a:prstGeom>
          <a:solidFill>
            <a:schemeClr val="accent2">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buFont typeface="Wingdings" pitchFamily="2" charset="2"/>
              <a:buNone/>
            </a:pPr>
            <a:r>
              <a:rPr lang="fr-CA" sz="1400" i="1" dirty="0" smtClean="0">
                <a:cs typeface="Arial" charset="0"/>
              </a:rPr>
              <a:t>Faire plus avec les clients actuels et aller chercher </a:t>
            </a:r>
          </a:p>
          <a:p>
            <a:pPr algn="ctr">
              <a:spcBef>
                <a:spcPct val="10000"/>
              </a:spcBef>
              <a:buClr>
                <a:schemeClr val="accent2"/>
              </a:buClr>
              <a:buFont typeface="Wingdings" pitchFamily="2" charset="2"/>
              <a:buNone/>
            </a:pPr>
            <a:r>
              <a:rPr lang="fr-CA" sz="1400" i="1" dirty="0" smtClean="0">
                <a:cs typeface="Arial" charset="0"/>
              </a:rPr>
              <a:t>de nouveaux clients.</a:t>
            </a:r>
            <a:endParaRPr lang="fr-CA" sz="1400" b="1" i="1" dirty="0">
              <a:cs typeface="Arial" charset="0"/>
            </a:endParaRPr>
          </a:p>
        </p:txBody>
      </p:sp>
      <p:sp>
        <p:nvSpPr>
          <p:cNvPr id="17" name="Rectangle 16"/>
          <p:cNvSpPr/>
          <p:nvPr/>
        </p:nvSpPr>
        <p:spPr bwMode="auto">
          <a:xfrm>
            <a:off x="251520" y="2924944"/>
            <a:ext cx="2448272" cy="648072"/>
          </a:xfrm>
          <a:prstGeom prst="rect">
            <a:avLst/>
          </a:prstGeom>
          <a:solidFill>
            <a:schemeClr val="accent2">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pPr>
            <a:r>
              <a:rPr lang="fr-CA" sz="1400" b="1" dirty="0" smtClean="0">
                <a:cs typeface="Arial" charset="0"/>
              </a:rPr>
              <a:t>Intégrer les processus</a:t>
            </a:r>
          </a:p>
          <a:p>
            <a:pPr algn="ctr">
              <a:spcBef>
                <a:spcPct val="10000"/>
              </a:spcBef>
              <a:buClr>
                <a:schemeClr val="accent2"/>
              </a:buClr>
            </a:pPr>
            <a:r>
              <a:rPr lang="fr-CA" sz="1400" b="1" dirty="0" smtClean="0">
                <a:cs typeface="Arial" charset="0"/>
              </a:rPr>
              <a:t>à travers l’entreprise</a:t>
            </a:r>
          </a:p>
        </p:txBody>
      </p:sp>
      <p:sp>
        <p:nvSpPr>
          <p:cNvPr id="18" name="Rectangle 17"/>
          <p:cNvSpPr/>
          <p:nvPr/>
        </p:nvSpPr>
        <p:spPr bwMode="auto">
          <a:xfrm>
            <a:off x="2843808" y="2924944"/>
            <a:ext cx="5832648" cy="648072"/>
          </a:xfrm>
          <a:prstGeom prst="rect">
            <a:avLst/>
          </a:prstGeom>
          <a:solidFill>
            <a:schemeClr val="accent2">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pPr>
            <a:r>
              <a:rPr lang="fr-CA" sz="1400" i="1" dirty="0" smtClean="0">
                <a:cs typeface="Arial" charset="0"/>
              </a:rPr>
              <a:t>Faciliter la collaboration entre les divisions et éliminer les silos.</a:t>
            </a:r>
          </a:p>
          <a:p>
            <a:pPr algn="ctr">
              <a:spcBef>
                <a:spcPct val="10000"/>
              </a:spcBef>
              <a:buClr>
                <a:schemeClr val="accent2"/>
              </a:buClr>
            </a:pPr>
            <a:r>
              <a:rPr lang="fr-CA" sz="1400" i="1" dirty="0" smtClean="0">
                <a:cs typeface="Arial" charset="0"/>
              </a:rPr>
              <a:t>Avoir une vision intégrée sur les produits, services et les clients.</a:t>
            </a:r>
          </a:p>
        </p:txBody>
      </p:sp>
      <p:sp>
        <p:nvSpPr>
          <p:cNvPr id="20" name="Rectangle 19"/>
          <p:cNvSpPr/>
          <p:nvPr/>
        </p:nvSpPr>
        <p:spPr bwMode="auto">
          <a:xfrm>
            <a:off x="251520" y="3645024"/>
            <a:ext cx="2448272" cy="648072"/>
          </a:xfrm>
          <a:prstGeom prst="rect">
            <a:avLst/>
          </a:prstGeom>
          <a:solidFill>
            <a:schemeClr val="accent2">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buFont typeface="Wingdings" pitchFamily="2" charset="2"/>
              <a:buNone/>
            </a:pPr>
            <a:r>
              <a:rPr lang="fr-CA" sz="1400" b="1" dirty="0" smtClean="0">
                <a:cs typeface="Arial" charset="0"/>
              </a:rPr>
              <a:t>Réduire les coûts</a:t>
            </a:r>
          </a:p>
        </p:txBody>
      </p:sp>
      <p:sp>
        <p:nvSpPr>
          <p:cNvPr id="21" name="Rectangle 20"/>
          <p:cNvSpPr/>
          <p:nvPr/>
        </p:nvSpPr>
        <p:spPr bwMode="auto">
          <a:xfrm>
            <a:off x="2843808" y="3645024"/>
            <a:ext cx="5832648" cy="648072"/>
          </a:xfrm>
          <a:prstGeom prst="rect">
            <a:avLst/>
          </a:prstGeom>
          <a:solidFill>
            <a:schemeClr val="accent2">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buFont typeface="Wingdings" pitchFamily="2" charset="2"/>
              <a:buNone/>
            </a:pPr>
            <a:r>
              <a:rPr lang="fr-CA" sz="1400" i="1" dirty="0" smtClean="0">
                <a:cs typeface="Arial" charset="0"/>
              </a:rPr>
              <a:t>Optimiser les opérations pour rencontrer les objectifs des actionnaires.</a:t>
            </a:r>
          </a:p>
        </p:txBody>
      </p:sp>
      <p:sp>
        <p:nvSpPr>
          <p:cNvPr id="23" name="Rectangle 22"/>
          <p:cNvSpPr/>
          <p:nvPr/>
        </p:nvSpPr>
        <p:spPr bwMode="auto">
          <a:xfrm>
            <a:off x="251520" y="4365104"/>
            <a:ext cx="2448272" cy="648072"/>
          </a:xfrm>
          <a:prstGeom prst="rect">
            <a:avLst/>
          </a:prstGeom>
          <a:solidFill>
            <a:schemeClr val="accent2">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pPr>
            <a:r>
              <a:rPr lang="fr-CA" sz="1400" b="1" dirty="0" smtClean="0">
                <a:cs typeface="Arial" charset="0"/>
              </a:rPr>
              <a:t>Construire un modèle </a:t>
            </a:r>
          </a:p>
          <a:p>
            <a:pPr algn="ctr">
              <a:spcBef>
                <a:spcPct val="10000"/>
              </a:spcBef>
              <a:buClr>
                <a:schemeClr val="accent2"/>
              </a:buClr>
            </a:pPr>
            <a:r>
              <a:rPr lang="fr-CA" sz="1400" b="1" dirty="0" smtClean="0">
                <a:cs typeface="Arial" charset="0"/>
              </a:rPr>
              <a:t>d’affaires  flexible</a:t>
            </a:r>
          </a:p>
        </p:txBody>
      </p:sp>
      <p:sp>
        <p:nvSpPr>
          <p:cNvPr id="24" name="Rectangle 23"/>
          <p:cNvSpPr/>
          <p:nvPr/>
        </p:nvSpPr>
        <p:spPr bwMode="auto">
          <a:xfrm>
            <a:off x="2843808" y="4365104"/>
            <a:ext cx="5832648" cy="648072"/>
          </a:xfrm>
          <a:prstGeom prst="rect">
            <a:avLst/>
          </a:prstGeom>
          <a:solidFill>
            <a:schemeClr val="accent2">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pPr>
            <a:r>
              <a:rPr lang="fr-CA" sz="1400" i="1" dirty="0" smtClean="0">
                <a:cs typeface="Arial" charset="0"/>
              </a:rPr>
              <a:t>Réduire la complexité et introduire plus rapidement les changements.</a:t>
            </a:r>
          </a:p>
        </p:txBody>
      </p:sp>
      <p:sp>
        <p:nvSpPr>
          <p:cNvPr id="26" name="Rectangle 25"/>
          <p:cNvSpPr/>
          <p:nvPr/>
        </p:nvSpPr>
        <p:spPr bwMode="auto">
          <a:xfrm>
            <a:off x="251520" y="5085184"/>
            <a:ext cx="2448272" cy="792088"/>
          </a:xfrm>
          <a:prstGeom prst="rect">
            <a:avLst/>
          </a:prstGeom>
          <a:solidFill>
            <a:schemeClr val="accent2">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buFont typeface="Wingdings" pitchFamily="2" charset="2"/>
              <a:buNone/>
            </a:pPr>
            <a:r>
              <a:rPr lang="fr-CA" sz="1400" b="1" dirty="0" smtClean="0">
                <a:cs typeface="Arial" charset="0"/>
              </a:rPr>
              <a:t>Réduire le temps </a:t>
            </a:r>
          </a:p>
          <a:p>
            <a:pPr algn="ctr">
              <a:spcBef>
                <a:spcPct val="10000"/>
              </a:spcBef>
              <a:buClr>
                <a:schemeClr val="accent2"/>
              </a:buClr>
              <a:buFont typeface="Wingdings" pitchFamily="2" charset="2"/>
              <a:buNone/>
            </a:pPr>
            <a:r>
              <a:rPr lang="fr-CA" sz="1400" b="1" dirty="0" smtClean="0">
                <a:cs typeface="Arial" charset="0"/>
              </a:rPr>
              <a:t>d’exécution </a:t>
            </a:r>
          </a:p>
          <a:p>
            <a:pPr algn="ctr">
              <a:spcBef>
                <a:spcPct val="10000"/>
              </a:spcBef>
              <a:buClr>
                <a:schemeClr val="accent2"/>
              </a:buClr>
              <a:buFont typeface="Wingdings" pitchFamily="2" charset="2"/>
              <a:buNone/>
            </a:pPr>
            <a:r>
              <a:rPr lang="fr-CA" sz="1400" b="1" dirty="0" smtClean="0">
                <a:cs typeface="Arial" charset="0"/>
              </a:rPr>
              <a:t>dans l’entreprise</a:t>
            </a:r>
          </a:p>
        </p:txBody>
      </p:sp>
      <p:sp>
        <p:nvSpPr>
          <p:cNvPr id="27" name="Rectangle 26"/>
          <p:cNvSpPr/>
          <p:nvPr/>
        </p:nvSpPr>
        <p:spPr bwMode="auto">
          <a:xfrm>
            <a:off x="2843808" y="5085184"/>
            <a:ext cx="5832648" cy="792088"/>
          </a:xfrm>
          <a:prstGeom prst="rect">
            <a:avLst/>
          </a:prstGeom>
          <a:solidFill>
            <a:schemeClr val="accent2">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buFont typeface="Wingdings" pitchFamily="2" charset="2"/>
              <a:buNone/>
            </a:pPr>
            <a:r>
              <a:rPr lang="fr-CA" sz="1400" i="1" dirty="0" smtClean="0">
                <a:cs typeface="Arial" charset="0"/>
              </a:rPr>
              <a:t>Transformer les traitements manuels en automatisant </a:t>
            </a:r>
          </a:p>
          <a:p>
            <a:pPr algn="ctr">
              <a:spcBef>
                <a:spcPct val="10000"/>
              </a:spcBef>
              <a:buClr>
                <a:schemeClr val="accent2"/>
              </a:buClr>
              <a:buFont typeface="Wingdings" pitchFamily="2" charset="2"/>
              <a:buNone/>
            </a:pPr>
            <a:r>
              <a:rPr lang="fr-CA" sz="1400" i="1" dirty="0" smtClean="0">
                <a:cs typeface="Arial" charset="0"/>
              </a:rPr>
              <a:t>les opérations.</a:t>
            </a:r>
          </a:p>
        </p:txBody>
      </p:sp>
      <p:sp>
        <p:nvSpPr>
          <p:cNvPr id="29" name="Rectangle 28"/>
          <p:cNvSpPr/>
          <p:nvPr/>
        </p:nvSpPr>
        <p:spPr bwMode="auto">
          <a:xfrm>
            <a:off x="251520" y="5949280"/>
            <a:ext cx="2448272" cy="648072"/>
          </a:xfrm>
          <a:prstGeom prst="rect">
            <a:avLst/>
          </a:prstGeom>
          <a:solidFill>
            <a:schemeClr val="accent2">
              <a:lumMod val="60000"/>
              <a:lumOff val="4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pPr>
            <a:r>
              <a:rPr lang="fr-CA" sz="1400" b="1" dirty="0" smtClean="0">
                <a:cs typeface="Arial" charset="0"/>
              </a:rPr>
              <a:t>Réduire les risques</a:t>
            </a:r>
          </a:p>
        </p:txBody>
      </p:sp>
      <p:sp>
        <p:nvSpPr>
          <p:cNvPr id="30" name="Rectangle 29"/>
          <p:cNvSpPr/>
          <p:nvPr/>
        </p:nvSpPr>
        <p:spPr bwMode="auto">
          <a:xfrm>
            <a:off x="2843808" y="5949280"/>
            <a:ext cx="5832648" cy="648072"/>
          </a:xfrm>
          <a:prstGeom prst="rect">
            <a:avLst/>
          </a:prstGeom>
          <a:solidFill>
            <a:schemeClr val="accent2">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a:spcBef>
                <a:spcPct val="10000"/>
              </a:spcBef>
              <a:buClr>
                <a:schemeClr val="accent2"/>
              </a:buClr>
            </a:pPr>
            <a:r>
              <a:rPr lang="fr-CA" sz="1400" i="1" dirty="0" smtClean="0">
                <a:cs typeface="Arial" charset="0"/>
              </a:rPr>
              <a:t>Améliorer la visibilité dans les opérations de </a:t>
            </a:r>
          </a:p>
          <a:p>
            <a:pPr algn="ctr">
              <a:spcBef>
                <a:spcPct val="10000"/>
              </a:spcBef>
              <a:buClr>
                <a:schemeClr val="accent2"/>
              </a:buClr>
            </a:pPr>
            <a:r>
              <a:rPr lang="fr-CA" sz="1400" i="1" dirty="0" smtClean="0">
                <a:cs typeface="Arial" charset="0"/>
              </a:rPr>
              <a:t>l’entreprise pour prendre de meilleures décisions.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3"/>
          <p:cNvSpPr>
            <a:spLocks noGrp="1"/>
          </p:cNvSpPr>
          <p:nvPr>
            <p:ph type="sldNum" sz="quarter" idx="10"/>
          </p:nvPr>
        </p:nvSpPr>
        <p:spPr/>
        <p:txBody>
          <a:bodyPr/>
          <a:lstStyle/>
          <a:p>
            <a:fld id="{423F1CF0-FB31-43D7-ACF4-D07A5AE127F1}" type="slidenum">
              <a:rPr lang="fr-FR"/>
              <a:pPr/>
              <a:t>6</a:t>
            </a:fld>
            <a:endParaRPr lang="fr-FR"/>
          </a:p>
        </p:txBody>
      </p:sp>
      <p:sp>
        <p:nvSpPr>
          <p:cNvPr id="80904" name="Rectangle 8"/>
          <p:cNvSpPr>
            <a:spLocks noGrp="1" noChangeArrowheads="1"/>
          </p:cNvSpPr>
          <p:nvPr>
            <p:ph type="title"/>
            <p:custDataLst>
              <p:tags r:id="rId1"/>
            </p:custDataLst>
          </p:nvPr>
        </p:nvSpPr>
        <p:spPr>
          <a:xfrm>
            <a:off x="323850" y="188913"/>
            <a:ext cx="7772400" cy="1143000"/>
          </a:xfrm>
        </p:spPr>
        <p:txBody>
          <a:bodyPr/>
          <a:lstStyle/>
          <a:p>
            <a:pPr algn="ctr"/>
            <a:r>
              <a:rPr lang="fr-CA" dirty="0"/>
              <a:t>La complexité dans les TI s’est bâtie par l’implantation successive de projets réalisés en silos </a:t>
            </a:r>
          </a:p>
        </p:txBody>
      </p:sp>
      <p:sp>
        <p:nvSpPr>
          <p:cNvPr id="80905" name="Rectangle 9"/>
          <p:cNvSpPr>
            <a:spLocks noGrp="1" noChangeArrowheads="1"/>
          </p:cNvSpPr>
          <p:nvPr>
            <p:ph type="body" idx="1"/>
            <p:custDataLst>
              <p:tags r:id="rId2"/>
            </p:custDataLst>
          </p:nvPr>
        </p:nvSpPr>
        <p:spPr>
          <a:xfrm>
            <a:off x="179388" y="1268413"/>
            <a:ext cx="8229600" cy="4968875"/>
          </a:xfrm>
        </p:spPr>
        <p:txBody>
          <a:bodyPr/>
          <a:lstStyle/>
          <a:p>
            <a:pPr>
              <a:spcBef>
                <a:spcPct val="0"/>
              </a:spcBef>
            </a:pPr>
            <a:r>
              <a:rPr lang="fr-CA" b="1" dirty="0"/>
              <a:t>« Aujourd’hui, les architectures TI représentent le plus</a:t>
            </a:r>
            <a:r>
              <a:rPr lang="fr-CA" b="1" dirty="0">
                <a:solidFill>
                  <a:srgbClr val="FF9900"/>
                </a:solidFill>
              </a:rPr>
              <a:t> important obstacle</a:t>
            </a:r>
            <a:r>
              <a:rPr lang="fr-CA" b="1" dirty="0">
                <a:solidFill>
                  <a:schemeClr val="bg1"/>
                </a:solidFill>
              </a:rPr>
              <a:t> </a:t>
            </a:r>
            <a:r>
              <a:rPr lang="fr-CA" b="1" dirty="0"/>
              <a:t>auquel la plupart des entreprises sont confrontées, au moment d’entreprendre</a:t>
            </a:r>
            <a:r>
              <a:rPr lang="fr-CA" b="1" dirty="0">
                <a:solidFill>
                  <a:schemeClr val="bg1"/>
                </a:solidFill>
              </a:rPr>
              <a:t> </a:t>
            </a:r>
            <a:r>
              <a:rPr lang="fr-CA" b="1" dirty="0">
                <a:solidFill>
                  <a:srgbClr val="FF9900"/>
                </a:solidFill>
              </a:rPr>
              <a:t>des initiatives stratégiques</a:t>
            </a:r>
            <a:r>
              <a:rPr lang="fr-CA" b="1" dirty="0">
                <a:solidFill>
                  <a:srgbClr val="FFBA75"/>
                </a:solidFill>
              </a:rPr>
              <a:t>. </a:t>
            </a:r>
            <a:r>
              <a:rPr lang="fr-CA" b="1" dirty="0"/>
              <a:t>» </a:t>
            </a:r>
            <a:r>
              <a:rPr lang="fr-CA" sz="1400" i="1" dirty="0"/>
              <a:t>–McKinsey  Flexible IT, </a:t>
            </a:r>
            <a:r>
              <a:rPr lang="fr-CA" sz="1400" i="1" dirty="0" err="1"/>
              <a:t>Better</a:t>
            </a:r>
            <a:r>
              <a:rPr lang="fr-CA" sz="1400" i="1" dirty="0"/>
              <a:t> </a:t>
            </a:r>
            <a:r>
              <a:rPr lang="fr-CA" sz="1400" i="1" dirty="0" err="1"/>
              <a:t>Strategy</a:t>
            </a:r>
            <a:r>
              <a:rPr lang="fr-CA" sz="1400" i="1" dirty="0"/>
              <a:t> »</a:t>
            </a:r>
            <a:endParaRPr lang="fr-CA" dirty="0"/>
          </a:p>
        </p:txBody>
      </p:sp>
      <p:sp>
        <p:nvSpPr>
          <p:cNvPr id="80906" name="AutoShape 10"/>
          <p:cNvSpPr>
            <a:spLocks noChangeArrowheads="1"/>
          </p:cNvSpPr>
          <p:nvPr>
            <p:custDataLst>
              <p:tags r:id="rId3"/>
            </p:custDataLst>
          </p:nvPr>
        </p:nvSpPr>
        <p:spPr bwMode="ltGray">
          <a:xfrm>
            <a:off x="7020272" y="2204864"/>
            <a:ext cx="1855788" cy="1308100"/>
          </a:xfrm>
          <a:prstGeom prst="wedgeRoundRectCallout">
            <a:avLst>
              <a:gd name="adj1" fmla="val 14164"/>
              <a:gd name="adj2" fmla="val 89703"/>
              <a:gd name="adj3" fmla="val 16667"/>
            </a:avLst>
          </a:prstGeom>
          <a:solidFill>
            <a:srgbClr val="FF9900"/>
          </a:solidFill>
          <a:ln w="6350">
            <a:solidFill>
              <a:schemeClr val="tx1"/>
            </a:solidFill>
            <a:miter lim="800000"/>
            <a:headEnd/>
            <a:tailEnd/>
          </a:ln>
          <a:effectLst/>
        </p:spPr>
        <p:txBody>
          <a:bodyPr anchor="ctr"/>
          <a:lstStyle/>
          <a:p>
            <a:pPr algn="ctr">
              <a:buFont typeface="Wingdings" pitchFamily="2" charset="2"/>
              <a:buNone/>
            </a:pPr>
            <a:r>
              <a:rPr lang="fr-CA" sz="1600" b="1" i="1" dirty="0">
                <a:solidFill>
                  <a:schemeClr val="bg1"/>
                </a:solidFill>
                <a:cs typeface="Arial" charset="0"/>
              </a:rPr>
              <a:t>Par où je commence pour réaliser cette nouvelle initiative?</a:t>
            </a:r>
          </a:p>
        </p:txBody>
      </p:sp>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529" y="3140968"/>
            <a:ext cx="5616624" cy="2643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966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6336" y="5589240"/>
            <a:ext cx="437009" cy="110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966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52320" y="4074327"/>
            <a:ext cx="1512777" cy="1442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ouble flèche horizontale 1"/>
          <p:cNvSpPr/>
          <p:nvPr/>
        </p:nvSpPr>
        <p:spPr bwMode="auto">
          <a:xfrm>
            <a:off x="6084167" y="4197326"/>
            <a:ext cx="1162001" cy="576064"/>
          </a:xfrm>
          <a:prstGeom prst="leftRightArrow">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CA"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827585" y="2858914"/>
            <a:ext cx="4608512" cy="338554"/>
          </a:xfrm>
          <a:prstGeom prst="rect">
            <a:avLst/>
          </a:prstGeom>
          <a:noFill/>
        </p:spPr>
        <p:txBody>
          <a:bodyPr wrap="square" rtlCol="0">
            <a:spAutoFit/>
          </a:bodyPr>
          <a:lstStyle/>
          <a:p>
            <a:pPr algn="ctr"/>
            <a:r>
              <a:rPr lang="fr-CA" sz="1600" dirty="0" smtClean="0"/>
              <a:t>Architecture TI actuelle</a:t>
            </a:r>
            <a:endParaRPr lang="fr-CA" sz="16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3"/>
          <p:cNvSpPr>
            <a:spLocks noGrp="1"/>
          </p:cNvSpPr>
          <p:nvPr>
            <p:ph type="sldNum" sz="quarter" idx="10"/>
          </p:nvPr>
        </p:nvSpPr>
        <p:spPr/>
        <p:txBody>
          <a:bodyPr/>
          <a:lstStyle/>
          <a:p>
            <a:fld id="{0189B34F-B245-4902-B77E-E988CA924714}" type="slidenum">
              <a:rPr lang="fr-FR"/>
              <a:pPr/>
              <a:t>7</a:t>
            </a:fld>
            <a:endParaRPr lang="fr-FR"/>
          </a:p>
        </p:txBody>
      </p:sp>
      <p:sp>
        <p:nvSpPr>
          <p:cNvPr id="84994" name="Rectangle 2"/>
          <p:cNvSpPr>
            <a:spLocks noGrp="1" noChangeArrowheads="1"/>
          </p:cNvSpPr>
          <p:nvPr>
            <p:ph type="title"/>
            <p:custDataLst>
              <p:tags r:id="rId1"/>
            </p:custDataLst>
          </p:nvPr>
        </p:nvSpPr>
        <p:spPr>
          <a:xfrm>
            <a:off x="323850" y="341313"/>
            <a:ext cx="7772400" cy="1143000"/>
          </a:xfrm>
        </p:spPr>
        <p:txBody>
          <a:bodyPr/>
          <a:lstStyle/>
          <a:p>
            <a:pPr algn="ctr"/>
            <a:r>
              <a:rPr lang="fr-CA" dirty="0"/>
              <a:t>L’implantation de nouvelles initiatives d’affaires, sans aucun plan global TI, introduit de nouvelles technologies et accroit la complexité des TI</a:t>
            </a:r>
          </a:p>
        </p:txBody>
      </p:sp>
      <p:sp>
        <p:nvSpPr>
          <p:cNvPr id="84995" name="Rectangle 3"/>
          <p:cNvSpPr>
            <a:spLocks noGrp="1" noChangeArrowheads="1"/>
          </p:cNvSpPr>
          <p:nvPr>
            <p:ph type="body" idx="1"/>
            <p:custDataLst>
              <p:tags r:id="rId2"/>
            </p:custDataLst>
          </p:nvPr>
        </p:nvSpPr>
        <p:spPr>
          <a:xfrm>
            <a:off x="539750" y="1600200"/>
            <a:ext cx="7772400" cy="5141913"/>
          </a:xfrm>
        </p:spPr>
        <p:txBody>
          <a:bodyPr/>
          <a:lstStyle/>
          <a:p>
            <a:pPr marL="187325" lvl="1" indent="-185738"/>
            <a:endParaRPr lang="fr-CA" dirty="0"/>
          </a:p>
          <a:p>
            <a:pPr marL="187325" lvl="1" indent="-185738"/>
            <a:endParaRPr lang="fr-CA" dirty="0"/>
          </a:p>
          <a:p>
            <a:pPr marL="187325" lvl="1" indent="-185738"/>
            <a:endParaRPr lang="fr-CA" dirty="0"/>
          </a:p>
          <a:p>
            <a:pPr marL="187325" lvl="1" indent="-185738"/>
            <a:endParaRPr lang="fr-CA" dirty="0"/>
          </a:p>
          <a:p>
            <a:pPr marL="187325" lvl="1" indent="-185738">
              <a:buFont typeface="Wingdings" pitchFamily="2" charset="2"/>
              <a:buNone/>
            </a:pPr>
            <a:endParaRPr lang="fr-CA" dirty="0"/>
          </a:p>
          <a:p>
            <a:pPr marL="187325" lvl="1" indent="-185738"/>
            <a:r>
              <a:rPr lang="fr-CA" dirty="0"/>
              <a:t>Dans les entreprises aujourd’hui il est possible d’observer que  :</a:t>
            </a:r>
          </a:p>
          <a:p>
            <a:pPr marL="396875" lvl="2" indent="-207963"/>
            <a:r>
              <a:rPr lang="fr-CA" dirty="0"/>
              <a:t>les investissements en TI sont sous </a:t>
            </a:r>
            <a:r>
              <a:rPr lang="fr-CA" dirty="0" smtClean="0"/>
              <a:t>optimisés en fonction des bénéfices promis;</a:t>
            </a:r>
            <a:endParaRPr lang="fr-CA" dirty="0"/>
          </a:p>
          <a:p>
            <a:pPr marL="396875" lvl="2" indent="-207963"/>
            <a:r>
              <a:rPr lang="fr-CA" dirty="0" smtClean="0"/>
              <a:t>les </a:t>
            </a:r>
            <a:r>
              <a:rPr lang="fr-CA" dirty="0"/>
              <a:t>coûts récurrents </a:t>
            </a:r>
            <a:r>
              <a:rPr lang="fr-CA" dirty="0" smtClean="0"/>
              <a:t>sont difficiles </a:t>
            </a:r>
            <a:r>
              <a:rPr lang="fr-CA" dirty="0"/>
              <a:t>à évaluer;</a:t>
            </a:r>
          </a:p>
          <a:p>
            <a:pPr marL="396875" lvl="2" indent="-207963"/>
            <a:r>
              <a:rPr lang="fr-CA" dirty="0"/>
              <a:t>l’analyse des impacts des projets est très difficile, non uniforme et incomplète d’un projet à l’autre;</a:t>
            </a:r>
          </a:p>
          <a:p>
            <a:pPr marL="396875" lvl="2" indent="-207963" algn="just"/>
            <a:r>
              <a:rPr lang="fr-CA" dirty="0"/>
              <a:t>les impératifs de chaque projet sont plus importants </a:t>
            </a:r>
            <a:r>
              <a:rPr lang="fr-CA" dirty="0" smtClean="0"/>
              <a:t>et rarement en lien avec  </a:t>
            </a:r>
            <a:r>
              <a:rPr lang="fr-CA" dirty="0"/>
              <a:t>un plan global pour réduire la complexité, ce qui engendre l’accroissement des </a:t>
            </a:r>
            <a:r>
              <a:rPr lang="fr-CA" dirty="0" smtClean="0"/>
              <a:t>coûts et de la complexité;</a:t>
            </a:r>
          </a:p>
          <a:p>
            <a:pPr marL="396875" lvl="2" indent="-207963" algn="just"/>
            <a:r>
              <a:rPr lang="fr-CA" dirty="0" smtClean="0"/>
              <a:t>Sans de plan global, les projets réduisent la flexibilité et l’agilité de l’architecture TI un projet à la fois;</a:t>
            </a:r>
            <a:endParaRPr lang="fr-CA" dirty="0"/>
          </a:p>
          <a:p>
            <a:pPr marL="396875" lvl="2" indent="-207963"/>
            <a:r>
              <a:rPr lang="fr-CA" dirty="0"/>
              <a:t>les opportunités d’optimisation inter-projets </a:t>
            </a:r>
            <a:r>
              <a:rPr lang="fr-CA" dirty="0" smtClean="0"/>
              <a:t>sont rarement considérées</a:t>
            </a:r>
            <a:r>
              <a:rPr lang="fr-CA" dirty="0"/>
              <a:t>.</a:t>
            </a:r>
          </a:p>
        </p:txBody>
      </p:sp>
      <p:sp>
        <p:nvSpPr>
          <p:cNvPr id="84997" name="AutoShape 5"/>
          <p:cNvSpPr>
            <a:spLocks noChangeArrowheads="1"/>
          </p:cNvSpPr>
          <p:nvPr>
            <p:custDataLst>
              <p:tags r:id="rId3"/>
            </p:custDataLst>
          </p:nvPr>
        </p:nvSpPr>
        <p:spPr bwMode="auto">
          <a:xfrm>
            <a:off x="2655888" y="2151063"/>
            <a:ext cx="576262" cy="614362"/>
          </a:xfrm>
          <a:prstGeom prst="plus">
            <a:avLst>
              <a:gd name="adj" fmla="val 41528"/>
            </a:avLst>
          </a:prstGeom>
          <a:solidFill>
            <a:schemeClr val="tx1"/>
          </a:solidFill>
          <a:ln w="9525" algn="ctr">
            <a:noFill/>
            <a:miter lim="800000"/>
            <a:headEnd/>
            <a:tailEnd/>
          </a:ln>
          <a:effectLst/>
        </p:spPr>
        <p:txBody>
          <a:bodyPr wrap="none" lIns="0" rIns="0" anchor="ctr"/>
          <a:lstStyle/>
          <a:p>
            <a:endParaRPr lang="fr-CA"/>
          </a:p>
        </p:txBody>
      </p:sp>
      <p:sp>
        <p:nvSpPr>
          <p:cNvPr id="84998" name="Text Box 6"/>
          <p:cNvSpPr txBox="1">
            <a:spLocks noChangeArrowheads="1"/>
          </p:cNvSpPr>
          <p:nvPr>
            <p:custDataLst>
              <p:tags r:id="rId4"/>
            </p:custDataLst>
          </p:nvPr>
        </p:nvSpPr>
        <p:spPr bwMode="auto">
          <a:xfrm>
            <a:off x="3379788" y="2000250"/>
            <a:ext cx="1997075" cy="915988"/>
          </a:xfrm>
          <a:prstGeom prst="rect">
            <a:avLst/>
          </a:prstGeom>
          <a:noFill/>
          <a:ln w="9525" algn="ctr">
            <a:noFill/>
            <a:miter lim="800000"/>
            <a:headEnd/>
            <a:tailEnd/>
          </a:ln>
          <a:effectLst/>
        </p:spPr>
        <p:txBody>
          <a:bodyPr lIns="0" rIns="0">
            <a:spAutoFit/>
          </a:bodyPr>
          <a:lstStyle/>
          <a:p>
            <a:pPr algn="ctr">
              <a:spcBef>
                <a:spcPct val="50000"/>
              </a:spcBef>
            </a:pPr>
            <a:r>
              <a:rPr lang="fr-CA" b="1">
                <a:cs typeface="Arial" charset="0"/>
              </a:rPr>
              <a:t>x M$ d’investissements par année en TI</a:t>
            </a:r>
          </a:p>
        </p:txBody>
      </p:sp>
      <p:grpSp>
        <p:nvGrpSpPr>
          <p:cNvPr id="2" name="Group 7"/>
          <p:cNvGrpSpPr>
            <a:grpSpLocks/>
          </p:cNvGrpSpPr>
          <p:nvPr>
            <p:custDataLst>
              <p:tags r:id="rId5"/>
            </p:custDataLst>
          </p:nvPr>
        </p:nvGrpSpPr>
        <p:grpSpPr bwMode="auto">
          <a:xfrm>
            <a:off x="5524500" y="2343150"/>
            <a:ext cx="574675" cy="230188"/>
            <a:chOff x="3532" y="1446"/>
            <a:chExt cx="362" cy="145"/>
          </a:xfrm>
        </p:grpSpPr>
        <p:sp>
          <p:nvSpPr>
            <p:cNvPr id="85000" name="Line 8"/>
            <p:cNvSpPr>
              <a:spLocks noChangeShapeType="1"/>
            </p:cNvSpPr>
            <p:nvPr/>
          </p:nvSpPr>
          <p:spPr bwMode="auto">
            <a:xfrm>
              <a:off x="3532" y="1446"/>
              <a:ext cx="362" cy="0"/>
            </a:xfrm>
            <a:prstGeom prst="line">
              <a:avLst/>
            </a:prstGeom>
            <a:noFill/>
            <a:ln w="76200">
              <a:solidFill>
                <a:schemeClr val="tx1"/>
              </a:solidFill>
              <a:round/>
              <a:headEnd/>
              <a:tailEnd/>
            </a:ln>
            <a:effectLst/>
          </p:spPr>
          <p:txBody>
            <a:bodyPr lIns="0" rIns="0"/>
            <a:lstStyle/>
            <a:p>
              <a:endParaRPr lang="fr-CA"/>
            </a:p>
          </p:txBody>
        </p:sp>
        <p:sp>
          <p:nvSpPr>
            <p:cNvPr id="85001" name="Line 9"/>
            <p:cNvSpPr>
              <a:spLocks noChangeShapeType="1"/>
            </p:cNvSpPr>
            <p:nvPr/>
          </p:nvSpPr>
          <p:spPr bwMode="auto">
            <a:xfrm>
              <a:off x="3532" y="1591"/>
              <a:ext cx="362" cy="0"/>
            </a:xfrm>
            <a:prstGeom prst="line">
              <a:avLst/>
            </a:prstGeom>
            <a:noFill/>
            <a:ln w="76200">
              <a:solidFill>
                <a:schemeClr val="tx1"/>
              </a:solidFill>
              <a:round/>
              <a:headEnd/>
              <a:tailEnd/>
            </a:ln>
            <a:effectLst/>
          </p:spPr>
          <p:txBody>
            <a:bodyPr lIns="0" rIns="0"/>
            <a:lstStyle/>
            <a:p>
              <a:endParaRPr lang="fr-CA"/>
            </a:p>
          </p:txBody>
        </p:sp>
      </p:grpSp>
      <p:sp>
        <p:nvSpPr>
          <p:cNvPr id="85004" name="Text Box 12"/>
          <p:cNvSpPr txBox="1">
            <a:spLocks noChangeArrowheads="1"/>
          </p:cNvSpPr>
          <p:nvPr/>
        </p:nvSpPr>
        <p:spPr bwMode="auto">
          <a:xfrm>
            <a:off x="6300192" y="1542931"/>
            <a:ext cx="1739994" cy="1600438"/>
          </a:xfrm>
          <a:prstGeom prst="rect">
            <a:avLst/>
          </a:prstGeom>
          <a:solidFill>
            <a:schemeClr val="accent1">
              <a:alpha val="60001"/>
            </a:schemeClr>
          </a:solidFill>
          <a:ln w="9525" algn="ctr">
            <a:noFill/>
            <a:miter lim="800000"/>
            <a:headEnd/>
            <a:tailEnd/>
          </a:ln>
          <a:effectLst/>
        </p:spPr>
        <p:txBody>
          <a:bodyPr wrap="square" lIns="0" rIns="0">
            <a:spAutoFit/>
          </a:bodyPr>
          <a:lstStyle/>
          <a:p>
            <a:pPr algn="ctr">
              <a:spcBef>
                <a:spcPct val="50000"/>
              </a:spcBef>
            </a:pPr>
            <a:r>
              <a:rPr lang="fr-CA" sz="1400" b="1" dirty="0" smtClean="0">
                <a:cs typeface="Arial" charset="0"/>
              </a:rPr>
              <a:t>Architecture TI</a:t>
            </a:r>
          </a:p>
          <a:p>
            <a:pPr algn="ctr">
              <a:spcBef>
                <a:spcPct val="50000"/>
              </a:spcBef>
            </a:pPr>
            <a:r>
              <a:rPr lang="fr-CA" sz="1400" b="1" dirty="0" smtClean="0">
                <a:cs typeface="Arial" charset="0"/>
              </a:rPr>
              <a:t>+ Complexe</a:t>
            </a:r>
            <a:endParaRPr lang="fr-CA" sz="1400" b="1" dirty="0">
              <a:cs typeface="Arial" charset="0"/>
            </a:endParaRPr>
          </a:p>
          <a:p>
            <a:pPr algn="ctr">
              <a:spcBef>
                <a:spcPct val="50000"/>
              </a:spcBef>
            </a:pPr>
            <a:r>
              <a:rPr lang="fr-CA" sz="1400" b="1" dirty="0">
                <a:cs typeface="Arial" charset="0"/>
              </a:rPr>
              <a:t>+ </a:t>
            </a:r>
            <a:r>
              <a:rPr lang="fr-CA" sz="1400" b="1" dirty="0" smtClean="0">
                <a:cs typeface="Arial" charset="0"/>
              </a:rPr>
              <a:t>Coûteuse</a:t>
            </a:r>
          </a:p>
          <a:p>
            <a:pPr marL="285750" indent="-285750" algn="ctr">
              <a:spcBef>
                <a:spcPct val="50000"/>
              </a:spcBef>
              <a:buFontTx/>
              <a:buChar char="-"/>
            </a:pPr>
            <a:r>
              <a:rPr lang="fr-CA" sz="1400" b="1" dirty="0" smtClean="0">
                <a:cs typeface="Arial" charset="0"/>
              </a:rPr>
              <a:t>Flexible </a:t>
            </a:r>
          </a:p>
          <a:p>
            <a:pPr marL="285750" indent="-285750" algn="ctr">
              <a:spcBef>
                <a:spcPct val="50000"/>
              </a:spcBef>
              <a:buFontTx/>
              <a:buChar char="-"/>
            </a:pPr>
            <a:r>
              <a:rPr lang="fr-CA" sz="1400" b="1" dirty="0" smtClean="0">
                <a:cs typeface="Arial" charset="0"/>
              </a:rPr>
              <a:t>Agile</a:t>
            </a:r>
          </a:p>
        </p:txBody>
      </p:sp>
      <p:pic>
        <p:nvPicPr>
          <p:cNvPr id="13"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6786" y="2151063"/>
            <a:ext cx="2088231" cy="76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ZoneTexte 2"/>
          <p:cNvSpPr txBox="1"/>
          <p:nvPr/>
        </p:nvSpPr>
        <p:spPr>
          <a:xfrm>
            <a:off x="254777" y="1920231"/>
            <a:ext cx="2160240" cy="230832"/>
          </a:xfrm>
          <a:prstGeom prst="rect">
            <a:avLst/>
          </a:prstGeom>
          <a:noFill/>
        </p:spPr>
        <p:txBody>
          <a:bodyPr wrap="square" rtlCol="0">
            <a:spAutoFit/>
          </a:bodyPr>
          <a:lstStyle/>
          <a:p>
            <a:pPr algn="ctr"/>
            <a:r>
              <a:rPr lang="fr-CA" sz="900" b="1" dirty="0" smtClean="0"/>
              <a:t>Architecture TI  actuelle</a:t>
            </a:r>
            <a:endParaRPr lang="fr-CA" sz="9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0"/>
          </p:nvPr>
        </p:nvSpPr>
        <p:spPr/>
        <p:txBody>
          <a:bodyPr/>
          <a:lstStyle/>
          <a:p>
            <a:fld id="{AA39BF7E-B60C-4D34-991A-1E9893E37CBD}" type="slidenum">
              <a:rPr lang="fr-FR"/>
              <a:pPr/>
              <a:t>8</a:t>
            </a:fld>
            <a:endParaRPr lang="fr-FR"/>
          </a:p>
        </p:txBody>
      </p:sp>
      <p:sp>
        <p:nvSpPr>
          <p:cNvPr id="346116" name="Rectangle 4"/>
          <p:cNvSpPr>
            <a:spLocks noGrp="1" noChangeArrowheads="1"/>
          </p:cNvSpPr>
          <p:nvPr>
            <p:ph type="title"/>
          </p:nvPr>
        </p:nvSpPr>
        <p:spPr/>
        <p:txBody>
          <a:bodyPr/>
          <a:lstStyle/>
          <a:p>
            <a:endParaRPr lang="fr-FR"/>
          </a:p>
        </p:txBody>
      </p:sp>
      <p:sp>
        <p:nvSpPr>
          <p:cNvPr id="346117" name="Rectangle 5"/>
          <p:cNvSpPr>
            <a:spLocks noGrp="1" noChangeArrowheads="1"/>
          </p:cNvSpPr>
          <p:nvPr>
            <p:ph type="body" sz="half" idx="1"/>
          </p:nvPr>
        </p:nvSpPr>
        <p:spPr/>
        <p:txBody>
          <a:bodyPr/>
          <a:lstStyle/>
          <a:p>
            <a:endParaRPr lang="fr-CA" sz="1800" dirty="0"/>
          </a:p>
          <a:p>
            <a:endParaRPr lang="fr-CA" sz="1800" dirty="0"/>
          </a:p>
          <a:p>
            <a:endParaRPr lang="fr-CA" sz="1800" dirty="0"/>
          </a:p>
          <a:p>
            <a:endParaRPr lang="fr-CA" sz="1800" dirty="0"/>
          </a:p>
          <a:p>
            <a:endParaRPr lang="fr-CA" sz="1800" dirty="0"/>
          </a:p>
          <a:p>
            <a:pPr>
              <a:buFont typeface="Wingdings" pitchFamily="2" charset="2"/>
              <a:buNone/>
            </a:pPr>
            <a:r>
              <a:rPr lang="fr-CA" sz="1800" i="1" dirty="0"/>
              <a:t>Qu’est-ce que l’architecture d’entreprise ?</a:t>
            </a:r>
            <a:endParaRPr lang="fr-FR" sz="1800" i="1" dirty="0"/>
          </a:p>
        </p:txBody>
      </p:sp>
      <p:pic>
        <p:nvPicPr>
          <p:cNvPr id="346231" name="Picture 119"/>
          <p:cNvPicPr>
            <a:picLocks noChangeAspect="1" noChangeArrowheads="1"/>
          </p:cNvPicPr>
          <p:nvPr/>
        </p:nvPicPr>
        <p:blipFill>
          <a:blip r:embed="rId3" cstate="print"/>
          <a:srcRect/>
          <a:stretch>
            <a:fillRect/>
          </a:stretch>
        </p:blipFill>
        <p:spPr bwMode="auto">
          <a:xfrm>
            <a:off x="3609975" y="1916113"/>
            <a:ext cx="5534025" cy="4405312"/>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811560"/>
          </a:xfrm>
        </p:spPr>
        <p:txBody>
          <a:bodyPr/>
          <a:lstStyle/>
          <a:p>
            <a:pPr algn="ctr"/>
            <a:r>
              <a:rPr lang="fr-CA" kern="1200" dirty="0" smtClean="0">
                <a:latin typeface="Arial" charset="0"/>
                <a:ea typeface="+mn-ea"/>
                <a:cs typeface="+mn-cs"/>
              </a:rPr>
              <a:t>Quel événement a été le déclencheur de l’architecture d’entreprise ?</a:t>
            </a:r>
            <a:endParaRPr lang="fr-CA" kern="1200" dirty="0">
              <a:latin typeface="Arial" charset="0"/>
              <a:ea typeface="+mn-ea"/>
              <a:cs typeface="+mn-cs"/>
            </a:endParaRPr>
          </a:p>
        </p:txBody>
      </p:sp>
      <p:sp>
        <p:nvSpPr>
          <p:cNvPr id="10" name="Espace réservé du contenu 9"/>
          <p:cNvSpPr>
            <a:spLocks noGrp="1"/>
          </p:cNvSpPr>
          <p:nvPr>
            <p:ph idx="1"/>
          </p:nvPr>
        </p:nvSpPr>
        <p:spPr>
          <a:xfrm>
            <a:off x="323528" y="1268760"/>
            <a:ext cx="6048672" cy="4616450"/>
          </a:xfrm>
        </p:spPr>
        <p:txBody>
          <a:bodyPr/>
          <a:lstStyle/>
          <a:p>
            <a:r>
              <a:rPr lang="fr-CA" sz="1600" i="1" dirty="0" smtClean="0"/>
              <a:t>À la fin des années 60 John </a:t>
            </a:r>
            <a:r>
              <a:rPr lang="fr-CA" sz="1600" i="1" dirty="0" err="1" smtClean="0"/>
              <a:t>Zachman</a:t>
            </a:r>
            <a:r>
              <a:rPr lang="fr-CA" sz="1600" i="1" dirty="0" smtClean="0"/>
              <a:t> travaillait comme exécutif dans la division Marketing chez  BM. En 1969, la compagnie ARCO (Atlantic Richfield </a:t>
            </a:r>
            <a:r>
              <a:rPr lang="fr-CA" sz="1600" i="1" dirty="0" err="1" smtClean="0"/>
              <a:t>Company</a:t>
            </a:r>
            <a:r>
              <a:rPr lang="fr-CA" sz="1600" i="1" dirty="0" smtClean="0"/>
              <a:t>)  venait juste d’être formée de l’intégration de 3 compagnies (Atlantic </a:t>
            </a:r>
            <a:r>
              <a:rPr lang="fr-CA" sz="1600" i="1" dirty="0" err="1" smtClean="0"/>
              <a:t>Refining</a:t>
            </a:r>
            <a:r>
              <a:rPr lang="fr-CA" sz="1600" i="1" dirty="0" smtClean="0"/>
              <a:t>, Richfield et Sinclair </a:t>
            </a:r>
            <a:r>
              <a:rPr lang="fr-CA" sz="1600" i="1" dirty="0" err="1" smtClean="0"/>
              <a:t>Oil</a:t>
            </a:r>
            <a:r>
              <a:rPr lang="fr-CA" sz="1600" i="1" dirty="0" smtClean="0"/>
              <a:t>).</a:t>
            </a:r>
          </a:p>
          <a:p>
            <a:pPr>
              <a:buNone/>
            </a:pPr>
            <a:endParaRPr lang="fr-CA" sz="1600" i="1" dirty="0" smtClean="0"/>
          </a:p>
          <a:p>
            <a:r>
              <a:rPr lang="fr-CA" sz="1600" i="1" dirty="0" smtClean="0"/>
              <a:t>Quand le client ARCO a demandé à M. </a:t>
            </a:r>
            <a:r>
              <a:rPr lang="fr-CA" sz="1600" i="1" dirty="0" err="1" smtClean="0"/>
              <a:t>Zachman</a:t>
            </a:r>
            <a:r>
              <a:rPr lang="fr-CA" sz="1600" i="1" dirty="0" smtClean="0"/>
              <a:t> de l’aide pour réussir l’intégration, il s’est tourné vers le groupe “Information System Control and Planning” de Dewey Walker.</a:t>
            </a:r>
          </a:p>
          <a:p>
            <a:pPr>
              <a:buNone/>
            </a:pPr>
            <a:endParaRPr lang="fr-CA" sz="1600" i="1" dirty="0" smtClean="0"/>
          </a:p>
          <a:p>
            <a:r>
              <a:rPr lang="fr-CA" sz="1600" i="1" dirty="0" smtClean="0"/>
              <a:t>Selon </a:t>
            </a:r>
            <a:r>
              <a:rPr lang="fr-CA" sz="1600" i="1" dirty="0" err="1" smtClean="0"/>
              <a:t>Zachman</a:t>
            </a:r>
            <a:r>
              <a:rPr lang="fr-CA" sz="1600" i="1" dirty="0" smtClean="0"/>
              <a:t>, M. Walker a crée la méthodologie pour définir les processus et les données sans les relier à la structure organisationnelle. M. </a:t>
            </a:r>
            <a:r>
              <a:rPr lang="fr-CA" sz="1600" i="1" dirty="0" err="1" smtClean="0"/>
              <a:t>Zachman</a:t>
            </a:r>
            <a:r>
              <a:rPr lang="fr-CA" sz="1600" i="1" dirty="0" smtClean="0"/>
              <a:t> se souvient que, selon </a:t>
            </a:r>
            <a:r>
              <a:rPr lang="fr-CA" sz="1600" i="1" dirty="0" err="1" smtClean="0"/>
              <a:t>M.Walker</a:t>
            </a:r>
            <a:r>
              <a:rPr lang="fr-CA" sz="1600" i="1" dirty="0" smtClean="0"/>
              <a:t>, la clé pour définir des systèmes est de normaliser les données à travers l’entreprise pour gérer la visibilité des actifs de l’entreprise.</a:t>
            </a:r>
          </a:p>
          <a:p>
            <a:pPr>
              <a:buNone/>
            </a:pPr>
            <a:endParaRPr lang="fr-CA" sz="1600" i="1" dirty="0" smtClean="0"/>
          </a:p>
          <a:p>
            <a:r>
              <a:rPr lang="fr-CA" sz="1600" i="1" dirty="0" smtClean="0"/>
              <a:t>L’approche de </a:t>
            </a:r>
            <a:r>
              <a:rPr lang="fr-CA" sz="1600" i="1" dirty="0" err="1" smtClean="0"/>
              <a:t>M.Walker</a:t>
            </a:r>
            <a:r>
              <a:rPr lang="fr-CA" sz="1600" i="1" dirty="0" smtClean="0"/>
              <a:t> est ce qu’on connaît aujourd’hui comme le premier niveau du cadre de référence de </a:t>
            </a:r>
            <a:r>
              <a:rPr lang="fr-CA" sz="1600" i="1" dirty="0" err="1" smtClean="0"/>
              <a:t>Zachman</a:t>
            </a:r>
            <a:r>
              <a:rPr lang="fr-CA" sz="1600" i="1" dirty="0" smtClean="0"/>
              <a:t>.</a:t>
            </a:r>
            <a:endParaRPr lang="fr-CA" sz="1600" i="1" dirty="0"/>
          </a:p>
        </p:txBody>
      </p:sp>
      <p:sp>
        <p:nvSpPr>
          <p:cNvPr id="5" name="Espace réservé du numéro de diapositive 4"/>
          <p:cNvSpPr>
            <a:spLocks noGrp="1"/>
          </p:cNvSpPr>
          <p:nvPr>
            <p:ph type="sldNum" sz="quarter" idx="10"/>
          </p:nvPr>
        </p:nvSpPr>
        <p:spPr/>
        <p:txBody>
          <a:bodyPr/>
          <a:lstStyle/>
          <a:p>
            <a:fld id="{2D7CB157-8082-42BC-9529-6CDB3092FACE}" type="slidenum">
              <a:rPr lang="fr-FR" smtClean="0"/>
              <a:pPr/>
              <a:t>9</a:t>
            </a:fld>
            <a:endParaRPr lang="fr-FR" dirty="0"/>
          </a:p>
        </p:txBody>
      </p:sp>
      <p:pic>
        <p:nvPicPr>
          <p:cNvPr id="7" name="Picture 7" descr="photo29a">
            <a:hlinkClick r:id="rId3"/>
          </p:cNvPr>
          <p:cNvPicPr>
            <a:picLocks noChangeAspect="1" noChangeArrowheads="1"/>
          </p:cNvPicPr>
          <p:nvPr/>
        </p:nvPicPr>
        <p:blipFill>
          <a:blip r:embed="rId4" cstate="print"/>
          <a:srcRect/>
          <a:stretch>
            <a:fillRect/>
          </a:stretch>
        </p:blipFill>
        <p:spPr>
          <a:xfrm>
            <a:off x="7020272" y="1412776"/>
            <a:ext cx="1363663" cy="1752600"/>
          </a:xfrm>
          <a:prstGeom prst="rect">
            <a:avLst/>
          </a:prstGeom>
          <a:ln/>
        </p:spPr>
      </p:pic>
      <p:pic>
        <p:nvPicPr>
          <p:cNvPr id="8" name="Picture 18" descr="john1s.jpg (2278 bytes)"/>
          <p:cNvPicPr>
            <a:picLocks noChangeAspect="1" noChangeArrowheads="1"/>
          </p:cNvPicPr>
          <p:nvPr/>
        </p:nvPicPr>
        <p:blipFill>
          <a:blip r:embed="rId5" cstate="print"/>
          <a:srcRect/>
          <a:stretch>
            <a:fillRect/>
          </a:stretch>
        </p:blipFill>
        <p:spPr>
          <a:xfrm>
            <a:off x="7020272" y="3861048"/>
            <a:ext cx="1299022" cy="1838325"/>
          </a:xfrm>
          <a:prstGeom prst="rect">
            <a:avLst/>
          </a:prstGeom>
          <a:noFill/>
          <a:ln/>
        </p:spPr>
      </p:pic>
      <p:sp>
        <p:nvSpPr>
          <p:cNvPr id="11" name="Rectangle 10"/>
          <p:cNvSpPr/>
          <p:nvPr/>
        </p:nvSpPr>
        <p:spPr>
          <a:xfrm>
            <a:off x="6876256" y="5733256"/>
            <a:ext cx="1813317" cy="369332"/>
          </a:xfrm>
          <a:prstGeom prst="rect">
            <a:avLst/>
          </a:prstGeom>
        </p:spPr>
        <p:txBody>
          <a:bodyPr wrap="none">
            <a:spAutoFit/>
          </a:bodyPr>
          <a:lstStyle/>
          <a:p>
            <a:r>
              <a:rPr lang="en-US" b="1" dirty="0" smtClean="0"/>
              <a:t>John </a:t>
            </a:r>
            <a:r>
              <a:rPr lang="en-US" b="1" dirty="0" err="1" smtClean="0"/>
              <a:t>Zachman</a:t>
            </a:r>
            <a:endParaRPr lang="fr-CA" dirty="0"/>
          </a:p>
        </p:txBody>
      </p:sp>
      <p:sp>
        <p:nvSpPr>
          <p:cNvPr id="12" name="Rectangle 11"/>
          <p:cNvSpPr/>
          <p:nvPr/>
        </p:nvSpPr>
        <p:spPr>
          <a:xfrm>
            <a:off x="6753299" y="3212976"/>
            <a:ext cx="1663661" cy="369332"/>
          </a:xfrm>
          <a:prstGeom prst="rect">
            <a:avLst/>
          </a:prstGeom>
        </p:spPr>
        <p:txBody>
          <a:bodyPr wrap="none">
            <a:spAutoFit/>
          </a:bodyPr>
          <a:lstStyle/>
          <a:p>
            <a:r>
              <a:rPr lang="en-US" dirty="0" smtClean="0"/>
              <a:t>Dewey Walker</a:t>
            </a:r>
            <a:endParaRPr lang="fr-CA"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7"/>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36"/>
</p:tagLst>
</file>

<file path=ppt/tags/tag14.xml><?xml version="1.0" encoding="utf-8"?>
<p:tagLst xmlns:a="http://schemas.openxmlformats.org/drawingml/2006/main" xmlns:r="http://schemas.openxmlformats.org/officeDocument/2006/relationships" xmlns:p="http://schemas.openxmlformats.org/presentationml/2006/main">
  <p:tag name="NUM" val="37"/>
</p:tagLst>
</file>

<file path=ppt/tags/tag15.xml><?xml version="1.0" encoding="utf-8"?>
<p:tagLst xmlns:a="http://schemas.openxmlformats.org/drawingml/2006/main" xmlns:r="http://schemas.openxmlformats.org/officeDocument/2006/relationships" xmlns:p="http://schemas.openxmlformats.org/presentationml/2006/main">
  <p:tag name="NUM" val="38"/>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8"/>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5"/>
</p:tagLst>
</file>

<file path=ppt/tags/tag23.xml><?xml version="1.0" encoding="utf-8"?>
<p:tagLst xmlns:a="http://schemas.openxmlformats.org/drawingml/2006/main" xmlns:r="http://schemas.openxmlformats.org/officeDocument/2006/relationships" xmlns:p="http://schemas.openxmlformats.org/presentationml/2006/main">
  <p:tag name="NUM" val="6"/>
</p:tagLst>
</file>

<file path=ppt/tags/tag24.xml><?xml version="1.0" encoding="utf-8"?>
<p:tagLst xmlns:a="http://schemas.openxmlformats.org/drawingml/2006/main" xmlns:r="http://schemas.openxmlformats.org/officeDocument/2006/relationships" xmlns:p="http://schemas.openxmlformats.org/presentationml/2006/main">
  <p:tag name="NUM" val="7"/>
</p:tagLst>
</file>

<file path=ppt/tags/tag25.xml><?xml version="1.0" encoding="utf-8"?>
<p:tagLst xmlns:a="http://schemas.openxmlformats.org/drawingml/2006/main" xmlns:r="http://schemas.openxmlformats.org/officeDocument/2006/relationships" xmlns:p="http://schemas.openxmlformats.org/presentationml/2006/main">
  <p:tag name="NUM" val="8"/>
</p:tagLst>
</file>

<file path=ppt/tags/tag26.xml><?xml version="1.0" encoding="utf-8"?>
<p:tagLst xmlns:a="http://schemas.openxmlformats.org/drawingml/2006/main" xmlns:r="http://schemas.openxmlformats.org/officeDocument/2006/relationships" xmlns:p="http://schemas.openxmlformats.org/presentationml/2006/main">
  <p:tag name="NUM" val="9"/>
</p:tagLst>
</file>

<file path=ppt/tags/tag27.xml><?xml version="1.0" encoding="utf-8"?>
<p:tagLst xmlns:a="http://schemas.openxmlformats.org/drawingml/2006/main" xmlns:r="http://schemas.openxmlformats.org/officeDocument/2006/relationships" xmlns:p="http://schemas.openxmlformats.org/presentationml/2006/main">
  <p:tag name="NUM" val="11"/>
</p:tagLst>
</file>

<file path=ppt/tags/tag28.xml><?xml version="1.0" encoding="utf-8"?>
<p:tagLst xmlns:a="http://schemas.openxmlformats.org/drawingml/2006/main" xmlns:r="http://schemas.openxmlformats.org/officeDocument/2006/relationships" xmlns:p="http://schemas.openxmlformats.org/presentationml/2006/main">
  <p:tag name="NUM" val="12"/>
</p:tagLst>
</file>

<file path=ppt/tags/tag29.xml><?xml version="1.0" encoding="utf-8"?>
<p:tagLst xmlns:a="http://schemas.openxmlformats.org/drawingml/2006/main" xmlns:r="http://schemas.openxmlformats.org/officeDocument/2006/relationships" xmlns:p="http://schemas.openxmlformats.org/presentationml/2006/main">
  <p:tag name="NUM" val="13"/>
</p:tagLst>
</file>

<file path=ppt/tags/tag3.xml><?xml version="1.0" encoding="utf-8"?>
<p:tagLst xmlns:a="http://schemas.openxmlformats.org/drawingml/2006/main" xmlns:r="http://schemas.openxmlformats.org/officeDocument/2006/relationships" xmlns:p="http://schemas.openxmlformats.org/presentationml/2006/main">
  <p:tag name="NUM" val="9"/>
</p:tagLst>
</file>

<file path=ppt/tags/tag30.xml><?xml version="1.0" encoding="utf-8"?>
<p:tagLst xmlns:a="http://schemas.openxmlformats.org/drawingml/2006/main" xmlns:r="http://schemas.openxmlformats.org/officeDocument/2006/relationships" xmlns:p="http://schemas.openxmlformats.org/presentationml/2006/main">
  <p:tag name="NUM" val="14"/>
</p:tagLst>
</file>

<file path=ppt/tags/tag31.xml><?xml version="1.0" encoding="utf-8"?>
<p:tagLst xmlns:a="http://schemas.openxmlformats.org/drawingml/2006/main" xmlns:r="http://schemas.openxmlformats.org/officeDocument/2006/relationships" xmlns:p="http://schemas.openxmlformats.org/presentationml/2006/main">
  <p:tag name="NUM" val="16"/>
</p:tagLst>
</file>

<file path=ppt/tags/tag32.xml><?xml version="1.0" encoding="utf-8"?>
<p:tagLst xmlns:a="http://schemas.openxmlformats.org/drawingml/2006/main" xmlns:r="http://schemas.openxmlformats.org/officeDocument/2006/relationships" xmlns:p="http://schemas.openxmlformats.org/presentationml/2006/main">
  <p:tag name="NUM" val="17"/>
</p:tagLst>
</file>

<file path=ppt/tags/tag33.xml><?xml version="1.0" encoding="utf-8"?>
<p:tagLst xmlns:a="http://schemas.openxmlformats.org/drawingml/2006/main" xmlns:r="http://schemas.openxmlformats.org/officeDocument/2006/relationships" xmlns:p="http://schemas.openxmlformats.org/presentationml/2006/main">
  <p:tag name="NUM" val="5"/>
</p:tagLst>
</file>

<file path=ppt/tags/tag34.xml><?xml version="1.0" encoding="utf-8"?>
<p:tagLst xmlns:a="http://schemas.openxmlformats.org/drawingml/2006/main" xmlns:r="http://schemas.openxmlformats.org/officeDocument/2006/relationships" xmlns:p="http://schemas.openxmlformats.org/presentationml/2006/main">
  <p:tag name="NUM" val="5"/>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8"/>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21"/>
</p:tagLst>
</file>

<file path=ppt/tags/tag39.xml><?xml version="1.0" encoding="utf-8"?>
<p:tagLst xmlns:a="http://schemas.openxmlformats.org/drawingml/2006/main" xmlns:r="http://schemas.openxmlformats.org/officeDocument/2006/relationships" xmlns:p="http://schemas.openxmlformats.org/presentationml/2006/main">
  <p:tag name="NUM" val="2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2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32"/>
</p:tagLst>
</file>

<file path=ppt/tags/tag45.xml><?xml version="1.0" encoding="utf-8"?>
<p:tagLst xmlns:a="http://schemas.openxmlformats.org/drawingml/2006/main" xmlns:r="http://schemas.openxmlformats.org/officeDocument/2006/relationships" xmlns:p="http://schemas.openxmlformats.org/presentationml/2006/main">
  <p:tag name="NUM" val="40"/>
</p:tagLst>
</file>

<file path=ppt/tags/tag46.xml><?xml version="1.0" encoding="utf-8"?>
<p:tagLst xmlns:a="http://schemas.openxmlformats.org/drawingml/2006/main" xmlns:r="http://schemas.openxmlformats.org/officeDocument/2006/relationships" xmlns:p="http://schemas.openxmlformats.org/presentationml/2006/main">
  <p:tag name="NUM" val="32"/>
</p:tagLst>
</file>

<file path=ppt/tags/tag47.xml><?xml version="1.0" encoding="utf-8"?>
<p:tagLst xmlns:a="http://schemas.openxmlformats.org/drawingml/2006/main" xmlns:r="http://schemas.openxmlformats.org/officeDocument/2006/relationships" xmlns:p="http://schemas.openxmlformats.org/presentationml/2006/main">
  <p:tag name="NUM" val="32"/>
</p:tagLst>
</file>

<file path=ppt/tags/tag48.xml><?xml version="1.0" encoding="utf-8"?>
<p:tagLst xmlns:a="http://schemas.openxmlformats.org/drawingml/2006/main" xmlns:r="http://schemas.openxmlformats.org/officeDocument/2006/relationships" xmlns:p="http://schemas.openxmlformats.org/presentationml/2006/main">
  <p:tag name="NUM" val="26"/>
</p:tagLst>
</file>

<file path=ppt/tags/tag49.xml><?xml version="1.0" encoding="utf-8"?>
<p:tagLst xmlns:a="http://schemas.openxmlformats.org/drawingml/2006/main" xmlns:r="http://schemas.openxmlformats.org/officeDocument/2006/relationships" xmlns:p="http://schemas.openxmlformats.org/presentationml/2006/main">
  <p:tag name="NUM" val="26"/>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32"/>
</p:tagLst>
</file>

<file path=ppt/tags/tag51.xml><?xml version="1.0" encoding="utf-8"?>
<p:tagLst xmlns:a="http://schemas.openxmlformats.org/drawingml/2006/main" xmlns:r="http://schemas.openxmlformats.org/officeDocument/2006/relationships" xmlns:p="http://schemas.openxmlformats.org/presentationml/2006/main">
  <p:tag name="NUM" val="32"/>
</p:tagLst>
</file>

<file path=ppt/tags/tag52.xml><?xml version="1.0" encoding="utf-8"?>
<p:tagLst xmlns:a="http://schemas.openxmlformats.org/drawingml/2006/main" xmlns:r="http://schemas.openxmlformats.org/officeDocument/2006/relationships" xmlns:p="http://schemas.openxmlformats.org/presentationml/2006/main">
  <p:tag name="NUM" val="32"/>
</p:tagLst>
</file>

<file path=ppt/tags/tag53.xml><?xml version="1.0" encoding="utf-8"?>
<p:tagLst xmlns:a="http://schemas.openxmlformats.org/drawingml/2006/main" xmlns:r="http://schemas.openxmlformats.org/officeDocument/2006/relationships" xmlns:p="http://schemas.openxmlformats.org/presentationml/2006/main">
  <p:tag name="NUM" val="14"/>
</p:tagLst>
</file>

<file path=ppt/tags/tag54.xml><?xml version="1.0" encoding="utf-8"?>
<p:tagLst xmlns:a="http://schemas.openxmlformats.org/drawingml/2006/main" xmlns:r="http://schemas.openxmlformats.org/officeDocument/2006/relationships" xmlns:p="http://schemas.openxmlformats.org/presentationml/2006/main">
  <p:tag name="NUM" val="32"/>
</p:tagLst>
</file>

<file path=ppt/tags/tag55.xml><?xml version="1.0" encoding="utf-8"?>
<p:tagLst xmlns:a="http://schemas.openxmlformats.org/drawingml/2006/main" xmlns:r="http://schemas.openxmlformats.org/officeDocument/2006/relationships" xmlns:p="http://schemas.openxmlformats.org/presentationml/2006/main">
  <p:tag name="NUM" val="40"/>
</p:tagLst>
</file>

<file path=ppt/tags/tag56.xml><?xml version="1.0" encoding="utf-8"?>
<p:tagLst xmlns:a="http://schemas.openxmlformats.org/drawingml/2006/main" xmlns:r="http://schemas.openxmlformats.org/officeDocument/2006/relationships" xmlns:p="http://schemas.openxmlformats.org/presentationml/2006/main">
  <p:tag name="NUM" val="23"/>
</p:tagLst>
</file>

<file path=ppt/tags/tag57.xml><?xml version="1.0" encoding="utf-8"?>
<p:tagLst xmlns:a="http://schemas.openxmlformats.org/drawingml/2006/main" xmlns:r="http://schemas.openxmlformats.org/officeDocument/2006/relationships" xmlns:p="http://schemas.openxmlformats.org/presentationml/2006/main">
  <p:tag name="NUM" val="23"/>
</p:tagLst>
</file>

<file path=ppt/tags/tag58.xml><?xml version="1.0" encoding="utf-8"?>
<p:tagLst xmlns:a="http://schemas.openxmlformats.org/drawingml/2006/main" xmlns:r="http://schemas.openxmlformats.org/officeDocument/2006/relationships" xmlns:p="http://schemas.openxmlformats.org/presentationml/2006/main">
  <p:tag name="NUM" val="23"/>
</p:tagLst>
</file>

<file path=ppt/tags/tag59.xml><?xml version="1.0" encoding="utf-8"?>
<p:tagLst xmlns:a="http://schemas.openxmlformats.org/drawingml/2006/main" xmlns:r="http://schemas.openxmlformats.org/officeDocument/2006/relationships" xmlns:p="http://schemas.openxmlformats.org/presentationml/2006/main">
  <p:tag name="NUM" val="14"/>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4"/>
</p:tagLst>
</file>

<file path=ppt/tags/tag61.xml><?xml version="1.0" encoding="utf-8"?>
<p:tagLst xmlns:a="http://schemas.openxmlformats.org/drawingml/2006/main" xmlns:r="http://schemas.openxmlformats.org/officeDocument/2006/relationships" xmlns:p="http://schemas.openxmlformats.org/presentationml/2006/main">
  <p:tag name="NUM" val="21"/>
</p:tagLst>
</file>

<file path=ppt/tags/tag62.xml><?xml version="1.0" encoding="utf-8"?>
<p:tagLst xmlns:a="http://schemas.openxmlformats.org/drawingml/2006/main" xmlns:r="http://schemas.openxmlformats.org/officeDocument/2006/relationships" xmlns:p="http://schemas.openxmlformats.org/presentationml/2006/main">
  <p:tag name="NUM" val="32"/>
</p:tagLst>
</file>

<file path=ppt/tags/tag63.xml><?xml version="1.0" encoding="utf-8"?>
<p:tagLst xmlns:a="http://schemas.openxmlformats.org/drawingml/2006/main" xmlns:r="http://schemas.openxmlformats.org/officeDocument/2006/relationships" xmlns:p="http://schemas.openxmlformats.org/presentationml/2006/main">
  <p:tag name="NUM" val="14"/>
</p:tagLst>
</file>

<file path=ppt/tags/tag64.xml><?xml version="1.0" encoding="utf-8"?>
<p:tagLst xmlns:a="http://schemas.openxmlformats.org/drawingml/2006/main" xmlns:r="http://schemas.openxmlformats.org/officeDocument/2006/relationships" xmlns:p="http://schemas.openxmlformats.org/presentationml/2006/main">
  <p:tag name="NUM" val="32"/>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1"/>
</p:tagLst>
</file>

<file path=ppt/tags/tag67.xml><?xml version="1.0" encoding="utf-8"?>
<p:tagLst xmlns:a="http://schemas.openxmlformats.org/drawingml/2006/main" xmlns:r="http://schemas.openxmlformats.org/officeDocument/2006/relationships" xmlns:p="http://schemas.openxmlformats.org/presentationml/2006/main">
  <p:tag name="NUM" val="32"/>
</p:tagLst>
</file>

<file path=ppt/tags/tag68.xml><?xml version="1.0" encoding="utf-8"?>
<p:tagLst xmlns:a="http://schemas.openxmlformats.org/drawingml/2006/main" xmlns:r="http://schemas.openxmlformats.org/officeDocument/2006/relationships" xmlns:p="http://schemas.openxmlformats.org/presentationml/2006/main">
  <p:tag name="NUM" val="14"/>
</p:tagLst>
</file>

<file path=ppt/tags/tag69.xml><?xml version="1.0" encoding="utf-8"?>
<p:tagLst xmlns:a="http://schemas.openxmlformats.org/drawingml/2006/main" xmlns:r="http://schemas.openxmlformats.org/officeDocument/2006/relationships" xmlns:p="http://schemas.openxmlformats.org/presentationml/2006/main">
  <p:tag name="NUM" val="14"/>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70.xml><?xml version="1.0" encoding="utf-8"?>
<p:tagLst xmlns:a="http://schemas.openxmlformats.org/drawingml/2006/main" xmlns:r="http://schemas.openxmlformats.org/officeDocument/2006/relationships" xmlns:p="http://schemas.openxmlformats.org/presentationml/2006/main">
  <p:tag name="NUM" val="21"/>
</p:tagLst>
</file>

<file path=ppt/tags/tag71.xml><?xml version="1.0" encoding="utf-8"?>
<p:tagLst xmlns:a="http://schemas.openxmlformats.org/drawingml/2006/main" xmlns:r="http://schemas.openxmlformats.org/officeDocument/2006/relationships" xmlns:p="http://schemas.openxmlformats.org/presentationml/2006/main">
  <p:tag name="NUM" val="32"/>
</p:tagLst>
</file>

<file path=ppt/tags/tag72.xml><?xml version="1.0" encoding="utf-8"?>
<p:tagLst xmlns:a="http://schemas.openxmlformats.org/drawingml/2006/main" xmlns:r="http://schemas.openxmlformats.org/officeDocument/2006/relationships" xmlns:p="http://schemas.openxmlformats.org/presentationml/2006/main">
  <p:tag name="NUM" val="32"/>
</p:tagLst>
</file>

<file path=ppt/tags/tag73.xml><?xml version="1.0" encoding="utf-8"?>
<p:tagLst xmlns:a="http://schemas.openxmlformats.org/drawingml/2006/main" xmlns:r="http://schemas.openxmlformats.org/officeDocument/2006/relationships" xmlns:p="http://schemas.openxmlformats.org/presentationml/2006/main">
  <p:tag name="NUM" val="23"/>
</p:tagLst>
</file>

<file path=ppt/tags/tag74.xml><?xml version="1.0" encoding="utf-8"?>
<p:tagLst xmlns:a="http://schemas.openxmlformats.org/drawingml/2006/main" xmlns:r="http://schemas.openxmlformats.org/officeDocument/2006/relationships" xmlns:p="http://schemas.openxmlformats.org/presentationml/2006/main">
  <p:tag name="NUM" val="7"/>
</p:tagLst>
</file>

<file path=ppt/tags/tag75.xml><?xml version="1.0" encoding="utf-8"?>
<p:tagLst xmlns:a="http://schemas.openxmlformats.org/drawingml/2006/main" xmlns:r="http://schemas.openxmlformats.org/officeDocument/2006/relationships" xmlns:p="http://schemas.openxmlformats.org/presentationml/2006/main">
  <p:tag name="NUM" val="7"/>
</p:tagLst>
</file>

<file path=ppt/tags/tag76.xml><?xml version="1.0" encoding="utf-8"?>
<p:tagLst xmlns:a="http://schemas.openxmlformats.org/drawingml/2006/main" xmlns:r="http://schemas.openxmlformats.org/officeDocument/2006/relationships" xmlns:p="http://schemas.openxmlformats.org/presentationml/2006/main">
  <p:tag name="NUM" val="7"/>
</p:tagLst>
</file>

<file path=ppt/tags/tag77.xml><?xml version="1.0" encoding="utf-8"?>
<p:tagLst xmlns:a="http://schemas.openxmlformats.org/drawingml/2006/main" xmlns:r="http://schemas.openxmlformats.org/officeDocument/2006/relationships" xmlns:p="http://schemas.openxmlformats.org/presentationml/2006/main">
  <p:tag name="NAME" val="SingleBoatShape"/>
</p:tagLst>
</file>

<file path=ppt/tags/tag78.xml><?xml version="1.0" encoding="utf-8"?>
<p:tagLst xmlns:a="http://schemas.openxmlformats.org/drawingml/2006/main" xmlns:r="http://schemas.openxmlformats.org/officeDocument/2006/relationships" xmlns:p="http://schemas.openxmlformats.org/presentationml/2006/main">
  <p:tag name="NAME" val="SingleBoatShape"/>
</p:tagLst>
</file>

<file path=ppt/tags/tag79.xml><?xml version="1.0" encoding="utf-8"?>
<p:tagLst xmlns:a="http://schemas.openxmlformats.org/drawingml/2006/main" xmlns:r="http://schemas.openxmlformats.org/officeDocument/2006/relationships" xmlns:p="http://schemas.openxmlformats.org/presentationml/2006/main">
  <p:tag name="NAME" val="SingleBoatShape"/>
</p:tagLst>
</file>

<file path=ppt/tags/tag8.xml><?xml version="1.0" encoding="utf-8"?>
<p:tagLst xmlns:a="http://schemas.openxmlformats.org/drawingml/2006/main" xmlns:r="http://schemas.openxmlformats.org/officeDocument/2006/relationships" xmlns:p="http://schemas.openxmlformats.org/presentationml/2006/main">
  <p:tag name="NUM" val="6"/>
</p:tagLst>
</file>

<file path=ppt/tags/tag80.xml><?xml version="1.0" encoding="utf-8"?>
<p:tagLst xmlns:a="http://schemas.openxmlformats.org/drawingml/2006/main" xmlns:r="http://schemas.openxmlformats.org/officeDocument/2006/relationships" xmlns:p="http://schemas.openxmlformats.org/presentationml/2006/main">
  <p:tag name="NAME" val="SingleBoatShape"/>
</p:tagLst>
</file>

<file path=ppt/tags/tag81.xml><?xml version="1.0" encoding="utf-8"?>
<p:tagLst xmlns:a="http://schemas.openxmlformats.org/drawingml/2006/main" xmlns:r="http://schemas.openxmlformats.org/officeDocument/2006/relationships" xmlns:p="http://schemas.openxmlformats.org/presentationml/2006/main">
  <p:tag name="NAME" val="SingleBoatShape"/>
</p:tagLst>
</file>

<file path=ppt/tags/tag82.xml><?xml version="1.0" encoding="utf-8"?>
<p:tagLst xmlns:a="http://schemas.openxmlformats.org/drawingml/2006/main" xmlns:r="http://schemas.openxmlformats.org/officeDocument/2006/relationships" xmlns:p="http://schemas.openxmlformats.org/presentationml/2006/main">
  <p:tag name="NAME" val="SingleBoatShape"/>
</p:tagLst>
</file>

<file path=ppt/tags/tag83.xml><?xml version="1.0" encoding="utf-8"?>
<p:tagLst xmlns:a="http://schemas.openxmlformats.org/drawingml/2006/main" xmlns:r="http://schemas.openxmlformats.org/officeDocument/2006/relationships" xmlns:p="http://schemas.openxmlformats.org/presentationml/2006/main">
  <p:tag name="NAME" val="SingleBoatShape"/>
</p:tagLst>
</file>

<file path=ppt/tags/tag84.xml><?xml version="1.0" encoding="utf-8"?>
<p:tagLst xmlns:a="http://schemas.openxmlformats.org/drawingml/2006/main" xmlns:r="http://schemas.openxmlformats.org/officeDocument/2006/relationships" xmlns:p="http://schemas.openxmlformats.org/presentationml/2006/main">
  <p:tag name="NAME" val="SingleBoatShape"/>
</p:tagLst>
</file>

<file path=ppt/tags/tag85.xml><?xml version="1.0" encoding="utf-8"?>
<p:tagLst xmlns:a="http://schemas.openxmlformats.org/drawingml/2006/main" xmlns:r="http://schemas.openxmlformats.org/officeDocument/2006/relationships" xmlns:p="http://schemas.openxmlformats.org/presentationml/2006/main">
  <p:tag name="NAME" val="SingleBoatShape"/>
</p:tagLst>
</file>

<file path=ppt/tags/tag86.xml><?xml version="1.0" encoding="utf-8"?>
<p:tagLst xmlns:a="http://schemas.openxmlformats.org/drawingml/2006/main" xmlns:r="http://schemas.openxmlformats.org/officeDocument/2006/relationships" xmlns:p="http://schemas.openxmlformats.org/presentationml/2006/main">
  <p:tag name="NAME" val="SingleBoatShape"/>
</p:tagLst>
</file>

<file path=ppt/tags/tag87.xml><?xml version="1.0" encoding="utf-8"?>
<p:tagLst xmlns:a="http://schemas.openxmlformats.org/drawingml/2006/main" xmlns:r="http://schemas.openxmlformats.org/officeDocument/2006/relationships" xmlns:p="http://schemas.openxmlformats.org/presentationml/2006/main">
  <p:tag name="NAME" val="SingleBoatShape"/>
</p:tagLst>
</file>

<file path=ppt/tags/tag88.xml><?xml version="1.0" encoding="utf-8"?>
<p:tagLst xmlns:a="http://schemas.openxmlformats.org/drawingml/2006/main" xmlns:r="http://schemas.openxmlformats.org/officeDocument/2006/relationships" xmlns:p="http://schemas.openxmlformats.org/presentationml/2006/main">
  <p:tag name="NAME" val="SingleBoatShape"/>
</p:tagLst>
</file>

<file path=ppt/tags/tag89.xml><?xml version="1.0" encoding="utf-8"?>
<p:tagLst xmlns:a="http://schemas.openxmlformats.org/drawingml/2006/main" xmlns:r="http://schemas.openxmlformats.org/officeDocument/2006/relationships" xmlns:p="http://schemas.openxmlformats.org/presentationml/2006/main">
  <p:tag name="NAME" val="SingleBoatShape"/>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AME" val="SingleBoatShape"/>
</p:tagLst>
</file>

<file path=ppt/tags/tag91.xml><?xml version="1.0" encoding="utf-8"?>
<p:tagLst xmlns:a="http://schemas.openxmlformats.org/drawingml/2006/main" xmlns:r="http://schemas.openxmlformats.org/officeDocument/2006/relationships" xmlns:p="http://schemas.openxmlformats.org/presentationml/2006/main">
  <p:tag name="NAME" val="SingleBoatShap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ufcBF60JlUCPFdgt49c8j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fcBF60JlUCPFdgt49c8j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5f6Fj09wU0yPlylX_qylYQ"/>
</p:tagLst>
</file>

<file path=ppt/tags/tag95.xml><?xml version="1.0" encoding="utf-8"?>
<p:tagLst xmlns:a="http://schemas.openxmlformats.org/drawingml/2006/main" xmlns:r="http://schemas.openxmlformats.org/officeDocument/2006/relationships" xmlns:p="http://schemas.openxmlformats.org/presentationml/2006/main">
  <p:tag name="NAME" val="OvalText"/>
  <p:tag name="THINKCELLSHAPEDONOTDELETE" val="pdHxJgqa_AEKT1pC7yYrsE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5f6Fj09wU0yPlylX_qylYQ"/>
</p:tagLst>
</file>

<file path=ppt/tags/tag97.xml><?xml version="1.0" encoding="utf-8"?>
<p:tagLst xmlns:a="http://schemas.openxmlformats.org/drawingml/2006/main" xmlns:r="http://schemas.openxmlformats.org/officeDocument/2006/relationships" xmlns:p="http://schemas.openxmlformats.org/presentationml/2006/main">
  <p:tag name="NAME" val="OvalText"/>
  <p:tag name="THINKCELLSHAPEDONOTDELETE" val="pdHxJgqa_AEKT1pC7yYrsEQ"/>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00B050"/>
        </a:solidFill>
      </a:spPr>
      <a:bodyPr lIns="93296" tIns="46648" rIns="93296" bIns="46648" rtlCol="0" anchor="ctr"/>
      <a:lstStyle>
        <a:defPPr algn="ctr" fontAlgn="b">
          <a:defRPr sz="11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2853</TotalTime>
  <Words>3835</Words>
  <Application>Microsoft Office PowerPoint</Application>
  <PresentationFormat>Affichage à l'écran (4:3)</PresentationFormat>
  <Paragraphs>742</Paragraphs>
  <Slides>47</Slides>
  <Notes>37</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47</vt:i4>
      </vt:variant>
    </vt:vector>
  </HeadingPairs>
  <TitlesOfParts>
    <vt:vector size="62" baseType="lpstr">
      <vt:lpstr>ＭＳ Ｐゴシック</vt:lpstr>
      <vt:lpstr>Arial</vt:lpstr>
      <vt:lpstr>Arial Black</vt:lpstr>
      <vt:lpstr>Arial Narrow</vt:lpstr>
      <vt:lpstr>Arial Unicode MS</vt:lpstr>
      <vt:lpstr>Calibri</vt:lpstr>
      <vt:lpstr>Franklin Gothic Book</vt:lpstr>
      <vt:lpstr>Geneva</vt:lpstr>
      <vt:lpstr>Impact</vt:lpstr>
      <vt:lpstr>Symbol</vt:lpstr>
      <vt:lpstr>Times</vt:lpstr>
      <vt:lpstr>Times New Roman</vt:lpstr>
      <vt:lpstr>Verdana</vt:lpstr>
      <vt:lpstr>Wingdings</vt:lpstr>
      <vt:lpstr>Pixel</vt:lpstr>
      <vt:lpstr>L’architecture d’entreprise – Pour gérer la complexité et le changement.</vt:lpstr>
      <vt:lpstr>Agenda</vt:lpstr>
      <vt:lpstr>Présentation PowerPoint</vt:lpstr>
      <vt:lpstr>Présentation PowerPoint</vt:lpstr>
      <vt:lpstr>Les gens d’affaires doivent entreprendre de nouvelles initiatives tout en assurant les opérations de l’entreprise</vt:lpstr>
      <vt:lpstr>La complexité dans les TI s’est bâtie par l’implantation successive de projets réalisés en silos </vt:lpstr>
      <vt:lpstr>L’implantation de nouvelles initiatives d’affaires, sans aucun plan global TI, introduit de nouvelles technologies et accroit la complexité des TI</vt:lpstr>
      <vt:lpstr>Présentation PowerPoint</vt:lpstr>
      <vt:lpstr>Quel événement a été le déclencheur de l’architecture d’entreprise ?</vt:lpstr>
      <vt:lpstr>cycle de livraison TI -  domaines d’architecture</vt:lpstr>
      <vt:lpstr>La définition de l’architecture d’entreprise  </vt:lpstr>
      <vt:lpstr>L’architecture d’entreprise permet  de mettre le focus à « faire les bonnes choses » et  de définir le plan d’action pour « bien faire les choses »</vt:lpstr>
      <vt:lpstr>Qu’est-ce qui motive les entreprises à démarrer un projet d’architecture d’entreprise ?</vt:lpstr>
      <vt:lpstr>Le processus d’architecture d’entreprise permet de faire évoluer l’architecture actuelle vers l’architecture cible</vt:lpstr>
      <vt:lpstr>Quelles qualités ou expertises doit posséder  un architecte d‘entreprise ?</vt:lpstr>
      <vt:lpstr>Présentation PowerPoint</vt:lpstr>
      <vt:lpstr>Les bénéfices de l’architecture d’entreprise</vt:lpstr>
      <vt:lpstr>Présentation PowerPoint</vt:lpstr>
      <vt:lpstr>L’architecture d’entreprise – Différentes vues sur les technologies d’information</vt:lpstr>
      <vt:lpstr>La perspective de l’architecture d’entreprise couvrent toutes les vues et les trois dimensions </vt:lpstr>
      <vt:lpstr>L’utilisation de l’architecture d’entreprise (AE) permet à chaque projet de fournir de la valeur, immédiatement. </vt:lpstr>
      <vt:lpstr>Quels domaines font partie de l’architecture d’entreprise ?</vt:lpstr>
      <vt:lpstr>Quelques éléments de l’architecture d’affaires - Sous la responsabilités des gens d’affaires et TI.</vt:lpstr>
      <vt:lpstr>L’architecture d’affaires – Une discipline qui gagne en importance</vt:lpstr>
      <vt:lpstr>Quelques éléments de l’architecture des  processus d’affaires - Sous la responsabilités des gens d’affaires et TI.</vt:lpstr>
      <vt:lpstr>Dama - Data Management Body of Knowledge (Dama –DMBOK)</vt:lpstr>
      <vt:lpstr>Quelques éléments de l’architecture des systèmes - Sous la responsabilités des TI.</vt:lpstr>
      <vt:lpstr>Quelques éléments de l’architecture des données - Sous la responsabilités des gens d’affaires et TI.</vt:lpstr>
      <vt:lpstr>Approche de communication pour les différentes parties prenantes de l’architecte d’entreprise</vt:lpstr>
      <vt:lpstr>Les cadres d’architecture d’entreprise – TOGAF et Zachman</vt:lpstr>
      <vt:lpstr>Métamodèle - Togaf</vt:lpstr>
      <vt:lpstr>La gestion de la dette technologique en utilisant la gouvernance architecture</vt:lpstr>
      <vt:lpstr>Présentation PowerPoint</vt:lpstr>
      <vt:lpstr>Présentation PowerPoint</vt:lpstr>
      <vt:lpstr>Quels sont les objectifs de la gouvernance architecture ?</vt:lpstr>
      <vt:lpstr>L’architecture d’entreprise pour aider à définir les solutions et la gouvernance AE pour en assurer la conformité</vt:lpstr>
      <vt:lpstr>Quelques éléments de gouvernance de  l’architecture d’entreprise</vt:lpstr>
      <vt:lpstr>Le volet stratégique de l’architecture d’entreprise</vt:lpstr>
      <vt:lpstr>L’architecture d’entreprise est liée aux autres processus stratégiques de l’entreprise</vt:lpstr>
      <vt:lpstr>Processus de planification stratégique et les initiatives identifiées</vt:lpstr>
      <vt:lpstr>Catégories d’initiatives - stratégique vs Tactique</vt:lpstr>
      <vt:lpstr>Feuille de route globale – Niveau 1 (Préliminaire)</vt:lpstr>
      <vt:lpstr>Présentation PowerPoint</vt:lpstr>
      <vt:lpstr>Pour avoir du succès, les entreprises doivent capitaliser sur les technologies de l’information</vt:lpstr>
      <vt:lpstr>En conclusion, voici les points importants concernant  l’architecture d’entreprise :</vt:lpstr>
      <vt:lpstr>Questions/Commentaires</vt:lpstr>
      <vt:lpstr>Droits d’auteur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Chantal</dc:creator>
  <cp:lastModifiedBy>Cardinal, Alain</cp:lastModifiedBy>
  <cp:revision>419</cp:revision>
  <dcterms:created xsi:type="dcterms:W3CDTF">2011-11-14T15:12:21Z</dcterms:created>
  <dcterms:modified xsi:type="dcterms:W3CDTF">2018-02-12T21:17:22Z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TC011408321036</vt:lpwstr>
  </property>
</Properties>
</file>