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3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91" r:id="rId51"/>
    <p:sldId id="390" r:id="rId52"/>
    <p:sldId id="298" r:id="rId5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9591" autoAdjust="0"/>
  </p:normalViewPr>
  <p:slideViewPr>
    <p:cSldViewPr snapToGrid="0" snapToObjects="1">
      <p:cViewPr varScale="1">
        <p:scale>
          <a:sx n="76" d="100"/>
          <a:sy n="76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6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96622B-51C3-9B49-8554-6105D6F79E2A}" type="slidenum">
              <a:rPr lang="fr-CA" sz="1200">
                <a:latin typeface="Calibri" charset="0"/>
              </a:rPr>
              <a:pPr eaLnBrk="1" hangingPunct="1"/>
              <a:t>4</a:t>
            </a:fld>
            <a:endParaRPr lang="fr-CA" sz="12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>
                <a:latin typeface="Calibri" charset="0"/>
              </a:rPr>
              <a:t>Exemples: Approvisionnement,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E4328B-C63D-9948-9E81-E148BA2DD81C}" type="slidenum">
              <a:rPr lang="fr-CA">
                <a:latin typeface="Calibri" charset="0"/>
              </a:rPr>
              <a:pPr eaLnBrk="1" hangingPunct="1"/>
              <a:t>37</a:t>
            </a:fld>
            <a:endParaRPr lang="fr-CA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10C58-5E71-4E69-AE94-124F5155B223}" type="slidenum">
              <a:rPr lang="fr-FR"/>
              <a:pPr/>
              <a:t>50</a:t>
            </a:fld>
            <a:endParaRPr lang="fr-FR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74688"/>
            <a:ext cx="4605337" cy="34544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6100"/>
            <a:ext cx="5080000" cy="4129088"/>
          </a:xfrm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52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2018-02-28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80.xml"/><Relationship Id="rId2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92.xml"/><Relationship Id="rId2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96.xml"/><Relationship Id="rId2" Type="http://schemas.openxmlformats.org/officeDocument/2006/relationships/tags" Target="../tags/tag9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rct=j&amp;q=&amp;esrc=s&amp;frm=1&amp;source=images&amp;cd=&amp;cad=rja&amp;docid=e_AvxLnIUEK8vM&amp;tbnid=8r6yk5ZABHHTHM:&amp;ved=0CAUQjRw&amp;url=http://www.bpmnforum.net/blog27/bpmn/bpmn-standard/what-is-new-in-bpmn-2-0-last-remarks/&amp;ei=0cbAUcKvO-LE0gG93oCoDw&amp;psig=AFQjCNGjKrD4y6kIWckEyAHTrEnKzbQwpA&amp;ust=1371674565241464" TargetMode="External"/><Relationship Id="rId7" Type="http://schemas.openxmlformats.org/officeDocument/2006/relationships/image" Target="../media/image6.jpeg"/><Relationship Id="rId8" Type="http://schemas.openxmlformats.org/officeDocument/2006/relationships/image" Target="../media/image1.jpeg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tags" Target="../tags/tag10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12.xml"/><Relationship Id="rId2" Type="http://schemas.openxmlformats.org/officeDocument/2006/relationships/tags" Target="../tags/tag1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4" Type="http://schemas.openxmlformats.org/officeDocument/2006/relationships/tags" Target="../tags/tag119.xml"/><Relationship Id="rId5" Type="http://schemas.openxmlformats.org/officeDocument/2006/relationships/tags" Target="../tags/tag120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7.emf"/><Relationship Id="rId8" Type="http://schemas.openxmlformats.org/officeDocument/2006/relationships/image" Target="../media/image1.jpeg"/><Relationship Id="rId1" Type="http://schemas.openxmlformats.org/officeDocument/2006/relationships/tags" Target="../tags/tag116.xml"/><Relationship Id="rId2" Type="http://schemas.openxmlformats.org/officeDocument/2006/relationships/tags" Target="../tags/tag117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.jpeg"/><Relationship Id="rId1" Type="http://schemas.openxmlformats.org/officeDocument/2006/relationships/tags" Target="../tags/tag121.xml"/><Relationship Id="rId2" Type="http://schemas.openxmlformats.org/officeDocument/2006/relationships/tags" Target="../tags/tag122.xml"/><Relationship Id="rId3" Type="http://schemas.openxmlformats.org/officeDocument/2006/relationships/tags" Target="../tags/tag123.xml"/><Relationship Id="rId4" Type="http://schemas.openxmlformats.org/officeDocument/2006/relationships/tags" Target="../tags/tag124.xml"/><Relationship Id="rId5" Type="http://schemas.openxmlformats.org/officeDocument/2006/relationships/tags" Target="../tags/tag125.xml"/><Relationship Id="rId6" Type="http://schemas.openxmlformats.org/officeDocument/2006/relationships/tags" Target="../tags/tag126.xml"/><Relationship Id="rId7" Type="http://schemas.openxmlformats.org/officeDocument/2006/relationships/tags" Target="../tags/tag127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tags" Target="../tags/tag131.xml"/><Relationship Id="rId5" Type="http://schemas.openxmlformats.org/officeDocument/2006/relationships/tags" Target="../tags/tag132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1.emf"/><Relationship Id="rId8" Type="http://schemas.openxmlformats.org/officeDocument/2006/relationships/image" Target="../media/image1.jpeg"/><Relationship Id="rId1" Type="http://schemas.openxmlformats.org/officeDocument/2006/relationships/tags" Target="../tags/tag128.xml"/><Relationship Id="rId2" Type="http://schemas.openxmlformats.org/officeDocument/2006/relationships/tags" Target="../tags/tag1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4" Type="http://schemas.openxmlformats.org/officeDocument/2006/relationships/tags" Target="../tags/tag136.xml"/><Relationship Id="rId5" Type="http://schemas.openxmlformats.org/officeDocument/2006/relationships/tags" Target="../tags/tag137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2.emf"/><Relationship Id="rId8" Type="http://schemas.openxmlformats.org/officeDocument/2006/relationships/image" Target="../media/image1.jpeg"/><Relationship Id="rId1" Type="http://schemas.openxmlformats.org/officeDocument/2006/relationships/tags" Target="../tags/tag133.xml"/><Relationship Id="rId2" Type="http://schemas.openxmlformats.org/officeDocument/2006/relationships/tags" Target="../tags/tag134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.jpeg"/><Relationship Id="rId1" Type="http://schemas.openxmlformats.org/officeDocument/2006/relationships/tags" Target="../tags/tag138.xml"/><Relationship Id="rId2" Type="http://schemas.openxmlformats.org/officeDocument/2006/relationships/tags" Target="../tags/tag139.xml"/><Relationship Id="rId3" Type="http://schemas.openxmlformats.org/officeDocument/2006/relationships/tags" Target="../tags/tag140.xml"/><Relationship Id="rId4" Type="http://schemas.openxmlformats.org/officeDocument/2006/relationships/tags" Target="../tags/tag141.xml"/><Relationship Id="rId5" Type="http://schemas.openxmlformats.org/officeDocument/2006/relationships/tags" Target="../tags/tag142.xml"/><Relationship Id="rId6" Type="http://schemas.openxmlformats.org/officeDocument/2006/relationships/tags" Target="../tags/tag143.xml"/><Relationship Id="rId7" Type="http://schemas.openxmlformats.org/officeDocument/2006/relationships/tags" Target="../tags/tag144.xml"/><Relationship Id="rId8" Type="http://schemas.openxmlformats.org/officeDocument/2006/relationships/slideLayout" Target="../slideLayouts/slideLayout5.xml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9" Type="http://schemas.openxmlformats.org/officeDocument/2006/relationships/image" Target="../media/image1.jpeg"/><Relationship Id="rId1" Type="http://schemas.openxmlformats.org/officeDocument/2006/relationships/tags" Target="../tags/tag145.xml"/><Relationship Id="rId2" Type="http://schemas.openxmlformats.org/officeDocument/2006/relationships/tags" Target="../tags/tag1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7" Type="http://schemas.openxmlformats.org/officeDocument/2006/relationships/image" Target="../media/image1.jpeg"/><Relationship Id="rId1" Type="http://schemas.openxmlformats.org/officeDocument/2006/relationships/tags" Target="../tags/tag151.xml"/><Relationship Id="rId2" Type="http://schemas.openxmlformats.org/officeDocument/2006/relationships/tags" Target="../tags/tag1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4" Type="http://schemas.openxmlformats.org/officeDocument/2006/relationships/tags" Target="../tags/tag15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55.xml"/><Relationship Id="rId2" Type="http://schemas.openxmlformats.org/officeDocument/2006/relationships/tags" Target="../tags/tag1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4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59.xml"/><Relationship Id="rId2" Type="http://schemas.openxmlformats.org/officeDocument/2006/relationships/tags" Target="../tags/tag1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1.jpeg"/><Relationship Id="rId1" Type="http://schemas.openxmlformats.org/officeDocument/2006/relationships/tags" Target="../tags/tag163.xml"/><Relationship Id="rId2" Type="http://schemas.openxmlformats.org/officeDocument/2006/relationships/tags" Target="../tags/tag16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4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67.xml"/><Relationship Id="rId2" Type="http://schemas.openxmlformats.org/officeDocument/2006/relationships/tags" Target="../tags/tag16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4" Type="http://schemas.openxmlformats.org/officeDocument/2006/relationships/tags" Target="../tags/tag174.xml"/><Relationship Id="rId5" Type="http://schemas.openxmlformats.org/officeDocument/2006/relationships/tags" Target="../tags/tag175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1.jpeg"/><Relationship Id="rId1" Type="http://schemas.openxmlformats.org/officeDocument/2006/relationships/tags" Target="../tags/tag171.xml"/><Relationship Id="rId2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Relationship Id="rId8" Type="http://schemas.openxmlformats.org/officeDocument/2006/relationships/image" Target="../media/image2.jpeg"/><Relationship Id="rId9" Type="http://schemas.openxmlformats.org/officeDocument/2006/relationships/image" Target="../media/image1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4" Type="http://schemas.openxmlformats.org/officeDocument/2006/relationships/tags" Target="../tags/tag17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76.xml"/><Relationship Id="rId2" Type="http://schemas.openxmlformats.org/officeDocument/2006/relationships/tags" Target="../tags/tag17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4" Type="http://schemas.openxmlformats.org/officeDocument/2006/relationships/tags" Target="../tags/tag18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80.xml"/><Relationship Id="rId2" Type="http://schemas.openxmlformats.org/officeDocument/2006/relationships/tags" Target="../tags/tag18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tags" Target="../tags/tag187.xml"/><Relationship Id="rId5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8" Type="http://schemas.openxmlformats.org/officeDocument/2006/relationships/image" Target="../media/image1.jpeg"/><Relationship Id="rId1" Type="http://schemas.openxmlformats.org/officeDocument/2006/relationships/tags" Target="../tags/tag184.xml"/><Relationship Id="rId2" Type="http://schemas.openxmlformats.org/officeDocument/2006/relationships/tags" Target="../tags/tag18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4" Type="http://schemas.openxmlformats.org/officeDocument/2006/relationships/tags" Target="../tags/tag192.xml"/><Relationship Id="rId5" Type="http://schemas.openxmlformats.org/officeDocument/2006/relationships/tags" Target="../tags/tag193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8" Type="http://schemas.openxmlformats.org/officeDocument/2006/relationships/image" Target="../media/image1.jpeg"/><Relationship Id="rId1" Type="http://schemas.openxmlformats.org/officeDocument/2006/relationships/tags" Target="../tags/tag189.xml"/><Relationship Id="rId2" Type="http://schemas.openxmlformats.org/officeDocument/2006/relationships/tags" Target="../tags/tag19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4" Type="http://schemas.openxmlformats.org/officeDocument/2006/relationships/tags" Target="../tags/tag19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94.xml"/><Relationship Id="rId2" Type="http://schemas.openxmlformats.org/officeDocument/2006/relationships/tags" Target="../tags/tag1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4" Type="http://schemas.openxmlformats.org/officeDocument/2006/relationships/tags" Target="../tags/tag201.xml"/><Relationship Id="rId5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7" Type="http://schemas.openxmlformats.org/officeDocument/2006/relationships/image" Target="../media/image1.jpeg"/><Relationship Id="rId1" Type="http://schemas.openxmlformats.org/officeDocument/2006/relationships/tags" Target="../tags/tag198.xml"/><Relationship Id="rId2" Type="http://schemas.openxmlformats.org/officeDocument/2006/relationships/tags" Target="../tags/tag19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gif"/><Relationship Id="rId3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4" Type="http://schemas.openxmlformats.org/officeDocument/2006/relationships/tags" Target="../tags/tag20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202.xml"/><Relationship Id="rId2" Type="http://schemas.openxmlformats.org/officeDocument/2006/relationships/tags" Target="../tags/tag203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1.jpeg"/><Relationship Id="rId1" Type="http://schemas.openxmlformats.org/officeDocument/2006/relationships/tags" Target="../tags/tag206.xml"/><Relationship Id="rId2" Type="http://schemas.openxmlformats.org/officeDocument/2006/relationships/tags" Target="../tags/tag207.xml"/><Relationship Id="rId3" Type="http://schemas.openxmlformats.org/officeDocument/2006/relationships/tags" Target="../tags/tag208.xml"/><Relationship Id="rId4" Type="http://schemas.openxmlformats.org/officeDocument/2006/relationships/tags" Target="../tags/tag209.xml"/><Relationship Id="rId5" Type="http://schemas.openxmlformats.org/officeDocument/2006/relationships/tags" Target="../tags/tag210.xml"/><Relationship Id="rId6" Type="http://schemas.openxmlformats.org/officeDocument/2006/relationships/tags" Target="../tags/tag211.xml"/><Relationship Id="rId7" Type="http://schemas.openxmlformats.org/officeDocument/2006/relationships/slideLayout" Target="../slideLayouts/slideLayout2.xml"/><Relationship Id="rId8" Type="http://schemas.openxmlformats.org/officeDocument/2006/relationships/hyperlink" Target="http://www.bpmn.org/Documents/Introduction%20to%20BPMN.pdf" TargetMode="External"/><Relationship Id="rId9" Type="http://schemas.openxmlformats.org/officeDocument/2006/relationships/hyperlink" Target="http://www.amazon.com/gp/product/images/0977752720/ref=dp_image_0?ie=UTF8&amp;n=283155&amp;s=books" TargetMode="External"/><Relationship Id="rId10" Type="http://schemas.openxmlformats.org/officeDocument/2006/relationships/image" Target="../media/image2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xsystems.com.au/" TargetMode="External"/><Relationship Id="rId4" Type="http://schemas.openxmlformats.org/officeDocument/2006/relationships/hyperlink" Target="http://www.sparxsystems.com.a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deliosoft.com/fr/ressources/exemples-de-diagrammes/diagrammes-bpm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slideLayout" Target="../slideLayouts/slideLayout6.xml"/><Relationship Id="rId8" Type="http://schemas.openxmlformats.org/officeDocument/2006/relationships/image" Target="../media/image1.jpe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%5C..%5CTRV-2_H_2016%5CTRV-2_arch_SI-2.docx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4" Type="http://schemas.openxmlformats.org/officeDocument/2006/relationships/tags" Target="../tags/tag21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30.jpeg"/><Relationship Id="rId8" Type="http://schemas.openxmlformats.org/officeDocument/2006/relationships/image" Target="../media/image1.jpeg"/><Relationship Id="rId1" Type="http://schemas.openxmlformats.org/officeDocument/2006/relationships/tags" Target="../tags/tag212.xml"/><Relationship Id="rId2" Type="http://schemas.openxmlformats.org/officeDocument/2006/relationships/tags" Target="../tags/tag2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7" Type="http://schemas.openxmlformats.org/officeDocument/2006/relationships/image" Target="../media/image1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4.jpeg"/><Relationship Id="rId8" Type="http://schemas.openxmlformats.org/officeDocument/2006/relationships/image" Target="../media/image1.jpe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5.jpeg"/><Relationship Id="rId9" Type="http://schemas.openxmlformats.org/officeDocument/2006/relationships/image" Target="../media/image1.jpe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2018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Séance-9</a:t>
            </a:r>
            <a:br>
              <a:rPr lang="fr-FR" sz="2400" b="1" dirty="0" smtClean="0">
                <a:latin typeface="Verdana"/>
                <a:cs typeface="Verdana"/>
              </a:rPr>
            </a:b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46200" y="592138"/>
            <a:ext cx="734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Plan directeur</a:t>
            </a:r>
          </a:p>
        </p:txBody>
      </p:sp>
      <p:sp>
        <p:nvSpPr>
          <p:cNvPr id="2662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 eaLnBrk="1" hangingPunct="1"/>
            <a:r>
              <a:rPr lang="fr-CA" dirty="0">
                <a:latin typeface="Arial" charset="0"/>
              </a:rPr>
              <a:t>Le plan directeur documente ce qui doit être fait durant les </a:t>
            </a:r>
            <a:r>
              <a:rPr lang="fr-CA" b="1" dirty="0">
                <a:latin typeface="Arial" charset="0"/>
              </a:rPr>
              <a:t>3 à 5 prochaines années</a:t>
            </a:r>
            <a:r>
              <a:rPr lang="fr-CA" dirty="0">
                <a:latin typeface="Arial" charset="0"/>
              </a:rPr>
              <a:t>.</a:t>
            </a:r>
          </a:p>
          <a:p>
            <a:pPr algn="just" eaLnBrk="1" hangingPunct="1"/>
            <a:r>
              <a:rPr lang="fr-CA" dirty="0">
                <a:latin typeface="Arial" charset="0"/>
              </a:rPr>
              <a:t>Le plan directeur des TI s’aligne avec </a:t>
            </a:r>
            <a:r>
              <a:rPr lang="fr-CA" b="1" dirty="0">
                <a:latin typeface="Arial" charset="0"/>
              </a:rPr>
              <a:t>la mission, les stratégies</a:t>
            </a:r>
            <a:r>
              <a:rPr lang="fr-CA" dirty="0">
                <a:latin typeface="Arial" charset="0"/>
              </a:rPr>
              <a:t>… de l’organisation et documente ce qui doit être réalisé au cours des 3-5 prochaines années en TI</a:t>
            </a:r>
          </a:p>
        </p:txBody>
      </p:sp>
      <p:sp>
        <p:nvSpPr>
          <p:cNvPr id="26627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6628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9088ED-33F8-D143-B630-51051652DC50}" type="slidenum">
              <a:rPr lang="fr-BE" sz="1000"/>
              <a:pPr eaLnBrk="1" hangingPunct="1"/>
              <a:t>10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2784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Objectifs du plan directeur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pPr algn="just" eaLnBrk="1" hangingPunct="1"/>
            <a:r>
              <a:rPr lang="fr-CA" sz="2400" b="1" dirty="0">
                <a:latin typeface="Arial" charset="0"/>
              </a:rPr>
              <a:t>Identifier les projets de développement et d’implantation de systèmes, qui vont supporter l’entreprise</a:t>
            </a:r>
          </a:p>
          <a:p>
            <a:pPr lvl="1" eaLnBrk="1" hangingPunct="1"/>
            <a:r>
              <a:rPr lang="fr-CA" sz="1800" dirty="0">
                <a:latin typeface="Arial" charset="0"/>
              </a:rPr>
              <a:t>soit identifier l’ensemble des </a:t>
            </a:r>
            <a:r>
              <a:rPr lang="fr-CA" sz="1800" u="sng" dirty="0">
                <a:latin typeface="Arial" charset="0"/>
              </a:rPr>
              <a:t>problèmes et opportunités</a:t>
            </a:r>
            <a:r>
              <a:rPr lang="fr-CA" sz="1800" dirty="0">
                <a:latin typeface="Arial" charset="0"/>
              </a:rPr>
              <a:t>, qui peuvent être adressés par les TI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Identifier les TI requises</a:t>
            </a:r>
          </a:p>
          <a:p>
            <a:pPr eaLnBrk="1" hangingPunct="1"/>
            <a:r>
              <a:rPr lang="fr-CA" sz="2400" b="1" dirty="0">
                <a:latin typeface="Arial" charset="0"/>
              </a:rPr>
              <a:t>Construire un premier modèle des systèmes d’information de l’entreprise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Définir l’organisation à mettre en place</a:t>
            </a:r>
          </a:p>
          <a:p>
            <a:pPr eaLnBrk="1" hangingPunct="1"/>
            <a:endParaRPr lang="fr-CA" dirty="0">
              <a:latin typeface="Arial" charset="0"/>
            </a:endParaRPr>
          </a:p>
        </p:txBody>
      </p:sp>
      <p:sp>
        <p:nvSpPr>
          <p:cNvPr id="27651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7652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7B968A-C591-B644-AB3B-E787585E4B73}" type="slidenum">
              <a:rPr lang="fr-CA" sz="1000"/>
              <a:pPr eaLnBrk="1" hangingPunct="1"/>
              <a:t>11</a:t>
            </a:fld>
            <a:endParaRPr lang="fr-CA" sz="1400"/>
          </a:p>
        </p:txBody>
      </p:sp>
      <p:sp>
        <p:nvSpPr>
          <p:cNvPr id="27653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08604" y="6110288"/>
            <a:ext cx="184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fr-CA" sz="10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620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Pourquoi un plan directeur</a:t>
            </a:r>
          </a:p>
        </p:txBody>
      </p:sp>
      <p:sp>
        <p:nvSpPr>
          <p:cNvPr id="2867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Pour mettre l’informatique au service de l’entreprise: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</a:rPr>
              <a:t>en supportant ses opérations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</a:rPr>
              <a:t>en influençant sa stratégie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</a:rPr>
              <a:t>Idéalement, le plan informatique s’intègre au plan directeur de </a:t>
            </a:r>
            <a:r>
              <a:rPr lang="fr-CA" sz="2000" dirty="0" smtClean="0">
                <a:latin typeface="Arial" charset="0"/>
              </a:rPr>
              <a:t>l’entreprise (architecture d’entreprise…)</a:t>
            </a:r>
            <a:endParaRPr lang="fr-CA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Pour profiter de toutes les opportunités apportées par les TI</a:t>
            </a:r>
          </a:p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Pour gérer au mieux les ressources informatiques</a:t>
            </a:r>
          </a:p>
          <a:p>
            <a:pPr eaLnBrk="1" hangingPunct="1"/>
            <a:endParaRPr lang="fr-CA" sz="3600" dirty="0">
              <a:latin typeface="Arial" charset="0"/>
            </a:endParaRPr>
          </a:p>
        </p:txBody>
      </p:sp>
      <p:sp>
        <p:nvSpPr>
          <p:cNvPr id="28675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8676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0826B5-C12E-A141-91C6-39C42A6AEB7B}" type="slidenum">
              <a:rPr lang="fr-CA" sz="1000"/>
              <a:pPr eaLnBrk="1" hangingPunct="1"/>
              <a:t>12</a:t>
            </a:fld>
            <a:endParaRPr lang="fr-CA" sz="1400"/>
          </a:p>
        </p:txBody>
      </p:sp>
      <p:sp>
        <p:nvSpPr>
          <p:cNvPr id="28677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60979" y="6072188"/>
            <a:ext cx="184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fr-CA" sz="10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647700"/>
            <a:ext cx="716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Les extrants du plan</a:t>
            </a:r>
          </a:p>
        </p:txBody>
      </p:sp>
      <p:sp>
        <p:nvSpPr>
          <p:cNvPr id="29698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Un modèle des SI de l’entreprise</a:t>
            </a:r>
          </a:p>
          <a:p>
            <a:pPr eaLnBrk="1" hangingPunct="1"/>
            <a:r>
              <a:rPr lang="fr-CA" dirty="0">
                <a:latin typeface="Arial" charset="0"/>
              </a:rPr>
              <a:t>Un portefeuille de projets rangés par priorité</a:t>
            </a:r>
          </a:p>
          <a:p>
            <a:pPr eaLnBrk="1" hangingPunct="1"/>
            <a:r>
              <a:rPr lang="fr-CA" dirty="0">
                <a:latin typeface="Arial" charset="0"/>
              </a:rPr>
              <a:t>Des orientations technologiques</a:t>
            </a:r>
          </a:p>
          <a:p>
            <a:pPr eaLnBrk="1" hangingPunct="1"/>
            <a:r>
              <a:rPr lang="fr-CA" dirty="0">
                <a:latin typeface="Arial" charset="0"/>
              </a:rPr>
              <a:t>Une enveloppe budgétaire</a:t>
            </a:r>
          </a:p>
          <a:p>
            <a:pPr eaLnBrk="1" hangingPunct="1"/>
            <a:r>
              <a:rPr lang="fr-CA" dirty="0">
                <a:latin typeface="Arial" charset="0"/>
              </a:rPr>
              <a:t>Un mode de gestion  </a:t>
            </a:r>
          </a:p>
          <a:p>
            <a:pPr eaLnBrk="1" hangingPunct="1"/>
            <a:r>
              <a:rPr lang="fr-CA" dirty="0">
                <a:latin typeface="Arial" charset="0"/>
              </a:rPr>
              <a:t>Pourquoi?</a:t>
            </a:r>
          </a:p>
          <a:p>
            <a:pPr eaLnBrk="1" hangingPunct="1"/>
            <a:endParaRPr lang="fr-CA" dirty="0">
              <a:latin typeface="Arial" charset="0"/>
            </a:endParaRPr>
          </a:p>
        </p:txBody>
      </p:sp>
      <p:sp>
        <p:nvSpPr>
          <p:cNvPr id="29699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9700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D85BE8-2F5F-B745-8C1D-ACD0A56896FE}" type="slidenum">
              <a:rPr lang="fr-CA" sz="1000"/>
              <a:pPr eaLnBrk="1" hangingPunct="1"/>
              <a:t>13</a:t>
            </a:fld>
            <a:endParaRPr lang="fr-CA" sz="140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1065213"/>
            <a:ext cx="817245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 processus de planification</a:t>
            </a:r>
          </a:p>
        </p:txBody>
      </p:sp>
      <p:sp>
        <p:nvSpPr>
          <p:cNvPr id="30722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357437"/>
            <a:ext cx="8229600" cy="4525963"/>
          </a:xfrm>
        </p:spPr>
        <p:txBody>
          <a:bodyPr/>
          <a:lstStyle/>
          <a:p>
            <a:pPr eaLnBrk="1" hangingPunct="1"/>
            <a:r>
              <a:rPr lang="fr-CA" sz="2400" dirty="0">
                <a:latin typeface="Arial" charset="0"/>
              </a:rPr>
              <a:t>La construction d’un modèle d’entreprise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Le positionnement des systèmes actuels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L’évaluation des </a:t>
            </a:r>
            <a:r>
              <a:rPr lang="fr-CA" sz="2400" dirty="0" smtClean="0">
                <a:latin typeface="Arial" charset="0"/>
              </a:rPr>
              <a:t>besoins </a:t>
            </a:r>
            <a:r>
              <a:rPr lang="fr-CA" sz="1600" dirty="0" smtClean="0">
                <a:latin typeface="Arial" charset="0"/>
              </a:rPr>
              <a:t>(études d’opportunités)</a:t>
            </a:r>
            <a:endParaRPr lang="fr-CA" sz="1600" dirty="0">
              <a:latin typeface="Arial" charset="0"/>
            </a:endParaRPr>
          </a:p>
          <a:p>
            <a:pPr lvl="1" eaLnBrk="1" hangingPunct="1"/>
            <a:r>
              <a:rPr lang="en-CA" sz="2000" dirty="0">
                <a:latin typeface="Arial" charset="0"/>
              </a:rPr>
              <a:t>Questionnaires / focus </a:t>
            </a:r>
            <a:r>
              <a:rPr lang="en-CA" sz="2000" dirty="0" err="1">
                <a:latin typeface="Arial" charset="0"/>
              </a:rPr>
              <a:t>groupe</a:t>
            </a:r>
            <a:endParaRPr lang="fr-CA" sz="2000" dirty="0">
              <a:latin typeface="Arial" charset="0"/>
            </a:endParaRPr>
          </a:p>
          <a:p>
            <a:pPr eaLnBrk="1" hangingPunct="1"/>
            <a:r>
              <a:rPr lang="fr-CA" sz="2400" dirty="0">
                <a:latin typeface="Arial" charset="0"/>
              </a:rPr>
              <a:t>L’étude de la technologie requise</a:t>
            </a:r>
          </a:p>
          <a:p>
            <a:pPr lvl="1" eaLnBrk="1" hangingPunct="1"/>
            <a:r>
              <a:rPr lang="en-CA" sz="2000" dirty="0" err="1">
                <a:latin typeface="Arial" charset="0"/>
              </a:rPr>
              <a:t>Veille</a:t>
            </a:r>
            <a:r>
              <a:rPr lang="en-CA" sz="2000" dirty="0">
                <a:latin typeface="Arial" charset="0"/>
              </a:rPr>
              <a:t> </a:t>
            </a:r>
            <a:r>
              <a:rPr lang="en-CA" sz="2000" dirty="0" err="1">
                <a:latin typeface="Arial" charset="0"/>
              </a:rPr>
              <a:t>technologique</a:t>
            </a:r>
            <a:endParaRPr lang="fr-CA" sz="2000" dirty="0">
              <a:latin typeface="Arial" charset="0"/>
            </a:endParaRPr>
          </a:p>
          <a:p>
            <a:pPr eaLnBrk="1" hangingPunct="1"/>
            <a:r>
              <a:rPr lang="fr-CA" sz="2400" dirty="0">
                <a:latin typeface="Arial" charset="0"/>
              </a:rPr>
              <a:t>La définition des priorités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L’élaboration du plan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Le mode de gestion des TI</a:t>
            </a:r>
          </a:p>
          <a:p>
            <a:pPr eaLnBrk="1" hangingPunct="1"/>
            <a:endParaRPr lang="fr-CA" sz="2400" dirty="0">
              <a:latin typeface="Arial" charset="0"/>
            </a:endParaRPr>
          </a:p>
        </p:txBody>
      </p:sp>
      <p:sp>
        <p:nvSpPr>
          <p:cNvPr id="30723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30724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B96538-0ED4-9B43-AE87-9A362CD227B5}" type="slidenum">
              <a:rPr lang="fr-CA" sz="1000"/>
              <a:pPr eaLnBrk="1" hangingPunct="1"/>
              <a:t>14</a:t>
            </a:fld>
            <a:endParaRPr lang="fr-CA" sz="1400"/>
          </a:p>
        </p:txBody>
      </p:sp>
      <p:sp>
        <p:nvSpPr>
          <p:cNvPr id="30725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60979" y="6072188"/>
            <a:ext cx="184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fr-CA" sz="10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9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1209675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L’étude de l’infrastructure</a:t>
            </a:r>
          </a:p>
        </p:txBody>
      </p:sp>
      <p:sp>
        <p:nvSpPr>
          <p:cNvPr id="3174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Le matériel et les logiciels d’exploitation</a:t>
            </a:r>
          </a:p>
          <a:p>
            <a:pPr eaLnBrk="1" hangingPunct="1"/>
            <a:r>
              <a:rPr lang="fr-CA" dirty="0">
                <a:latin typeface="Arial" charset="0"/>
              </a:rPr>
              <a:t>Le(s) SGBD</a:t>
            </a:r>
          </a:p>
          <a:p>
            <a:pPr eaLnBrk="1" hangingPunct="1"/>
            <a:r>
              <a:rPr lang="fr-CA" dirty="0">
                <a:latin typeface="Arial" charset="0"/>
              </a:rPr>
              <a:t>L’environnement de développement</a:t>
            </a:r>
          </a:p>
          <a:p>
            <a:pPr eaLnBrk="1" hangingPunct="1"/>
            <a:r>
              <a:rPr lang="fr-CA" dirty="0">
                <a:latin typeface="Arial" charset="0"/>
              </a:rPr>
              <a:t>L’architecture de réseau</a:t>
            </a:r>
          </a:p>
          <a:p>
            <a:pPr eaLnBrk="1" hangingPunct="1"/>
            <a:r>
              <a:rPr lang="fr-CA" dirty="0">
                <a:latin typeface="Arial" charset="0"/>
              </a:rPr>
              <a:t>La gestion du </a:t>
            </a:r>
            <a:r>
              <a:rPr lang="fr-CA" dirty="0" smtClean="0">
                <a:latin typeface="Arial" charset="0"/>
              </a:rPr>
              <a:t>réseau</a:t>
            </a:r>
          </a:p>
          <a:p>
            <a:pPr eaLnBrk="1" hangingPunct="1"/>
            <a:r>
              <a:rPr lang="fr-CA" dirty="0" smtClean="0">
                <a:latin typeface="Arial" charset="0"/>
              </a:rPr>
              <a:t>Le </a:t>
            </a:r>
            <a:r>
              <a:rPr lang="fr-CA" dirty="0" err="1" smtClean="0">
                <a:latin typeface="Arial" charset="0"/>
              </a:rPr>
              <a:t>cloud</a:t>
            </a:r>
            <a:r>
              <a:rPr lang="fr-CA" dirty="0" smtClean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</a:endParaRPr>
          </a:p>
        </p:txBody>
      </p:sp>
      <p:sp>
        <p:nvSpPr>
          <p:cNvPr id="31747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31748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EA91B5-B688-2C4E-ACBF-B8FA3149804E}" type="slidenum">
              <a:rPr lang="fr-CA" sz="1000"/>
              <a:pPr eaLnBrk="1" hangingPunct="1"/>
              <a:t>15</a:t>
            </a:fld>
            <a:endParaRPr lang="fr-CA" sz="140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9400" y="106434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Différents modes de gestion</a:t>
            </a:r>
          </a:p>
        </p:txBody>
      </p:sp>
      <p:sp>
        <p:nvSpPr>
          <p:cNvPr id="32770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Acheter des progiciels</a:t>
            </a:r>
          </a:p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Tout faire à l’interne</a:t>
            </a:r>
          </a:p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Utiliser des consultants comme ressources</a:t>
            </a:r>
          </a:p>
          <a:p>
            <a:pPr eaLnBrk="1" hangingPunct="1">
              <a:lnSpc>
                <a:spcPct val="90000"/>
              </a:lnSpc>
            </a:pPr>
            <a:r>
              <a:rPr lang="fr-CA" sz="2800" dirty="0">
                <a:latin typeface="Arial" charset="0"/>
              </a:rPr>
              <a:t>Impartir: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</a:rPr>
              <a:t>Un projet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</a:rPr>
              <a:t>Le développement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</a:rPr>
              <a:t>Le service informatique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fr-CA" sz="2800" dirty="0">
                <a:latin typeface="Arial" charset="0"/>
              </a:rPr>
              <a:t>Un peu de tout…</a:t>
            </a:r>
          </a:p>
        </p:txBody>
      </p:sp>
      <p:sp>
        <p:nvSpPr>
          <p:cNvPr id="32771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32772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CB8DE9-BB74-B944-98B1-A42459BFBEDC}" type="slidenum">
              <a:rPr lang="fr-CA" sz="1000"/>
              <a:pPr eaLnBrk="1" hangingPunct="1"/>
              <a:t>16</a:t>
            </a:fld>
            <a:endParaRPr lang="fr-CA" sz="1400"/>
          </a:p>
        </p:txBody>
      </p:sp>
      <p:sp>
        <p:nvSpPr>
          <p:cNvPr id="32773" name="ZoneTexte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60979" y="6072188"/>
            <a:ext cx="184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fr-CA" sz="10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9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séance-9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r>
              <a:rPr lang="fr-CA" dirty="0" smtClean="0">
                <a:latin typeface="Arial" charset="0"/>
              </a:rPr>
              <a:t>Retour architecture d’entreprise</a:t>
            </a:r>
            <a:endParaRPr lang="fr-CA" dirty="0">
              <a:latin typeface="Arial" charset="0"/>
            </a:endParaRPr>
          </a:p>
          <a:p>
            <a:r>
              <a:rPr lang="fr-CA" dirty="0" smtClean="0">
                <a:latin typeface="Arial" charset="0"/>
              </a:rPr>
              <a:t>Plan directeur informatique</a:t>
            </a:r>
          </a:p>
          <a:p>
            <a:r>
              <a:rPr lang="fr-CA" b="1" dirty="0" smtClean="0">
                <a:latin typeface="Arial" charset="0"/>
              </a:rPr>
              <a:t>BPMN</a:t>
            </a:r>
          </a:p>
          <a:p>
            <a:r>
              <a:rPr lang="fr-CA" dirty="0" smtClean="0">
                <a:latin typeface="Arial" charset="0"/>
              </a:rPr>
              <a:t>Travail-2</a:t>
            </a:r>
            <a:endParaRPr lang="fr-CA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17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3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BPM</a:t>
            </a:r>
          </a:p>
        </p:txBody>
      </p:sp>
      <p:sp>
        <p:nvSpPr>
          <p:cNvPr id="20482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 eaLnBrk="1" hangingPunct="1"/>
            <a:r>
              <a:rPr lang="fr-CA" dirty="0">
                <a:latin typeface="Arial" charset="0"/>
              </a:rPr>
              <a:t>Business </a:t>
            </a:r>
            <a:r>
              <a:rPr lang="fr-CA" dirty="0" err="1">
                <a:latin typeface="Arial" charset="0"/>
              </a:rPr>
              <a:t>Process</a:t>
            </a:r>
            <a:r>
              <a:rPr lang="fr-CA" dirty="0">
                <a:latin typeface="Arial" charset="0"/>
              </a:rPr>
              <a:t> </a:t>
            </a:r>
            <a:r>
              <a:rPr lang="fr-CA" dirty="0" smtClean="0">
                <a:latin typeface="Arial" charset="0"/>
              </a:rPr>
              <a:t>Management</a:t>
            </a:r>
          </a:p>
          <a:p>
            <a:pPr marL="0" indent="0" algn="just" eaLnBrk="1" hangingPunct="1">
              <a:buNone/>
            </a:pPr>
            <a:endParaRPr lang="fr-CA" dirty="0">
              <a:latin typeface="Arial" charset="0"/>
            </a:endParaRPr>
          </a:p>
          <a:p>
            <a:pPr algn="just" eaLnBrk="1" hangingPunct="1"/>
            <a:r>
              <a:rPr lang="fr-CA" dirty="0">
                <a:latin typeface="Arial" charset="0"/>
              </a:rPr>
              <a:t>Comme son nom l’indique, BPM est l’activité qui gère les </a:t>
            </a:r>
            <a:r>
              <a:rPr lang="fr-CA" b="1" dirty="0">
                <a:latin typeface="Arial" charset="0"/>
              </a:rPr>
              <a:t>processus</a:t>
            </a:r>
            <a:r>
              <a:rPr lang="fr-CA" dirty="0">
                <a:latin typeface="Arial" charset="0"/>
              </a:rPr>
              <a:t> </a:t>
            </a:r>
            <a:r>
              <a:rPr lang="fr-CA" b="1" dirty="0">
                <a:latin typeface="Arial" charset="0"/>
              </a:rPr>
              <a:t>d’affaires</a:t>
            </a:r>
            <a:r>
              <a:rPr lang="fr-CA" dirty="0">
                <a:latin typeface="Arial" charset="0"/>
              </a:rPr>
              <a:t> dans le </a:t>
            </a:r>
            <a:r>
              <a:rPr lang="fr-CA" u="sng" dirty="0">
                <a:latin typeface="Arial" charset="0"/>
              </a:rPr>
              <a:t>but de les optimiser</a:t>
            </a:r>
            <a:r>
              <a:rPr lang="fr-CA" dirty="0" smtClean="0">
                <a:latin typeface="Arial" charset="0"/>
              </a:rPr>
              <a:t>.</a:t>
            </a:r>
          </a:p>
          <a:p>
            <a:pPr marL="0" indent="0" algn="just" eaLnBrk="1" hangingPunct="1">
              <a:buNone/>
            </a:pPr>
            <a:endParaRPr lang="fr-CA" dirty="0">
              <a:latin typeface="Arial" charset="0"/>
            </a:endParaRPr>
          </a:p>
          <a:p>
            <a:pPr algn="just" eaLnBrk="1" hangingPunct="1"/>
            <a:r>
              <a:rPr lang="fr-CA" b="1" dirty="0">
                <a:latin typeface="Arial" charset="0"/>
              </a:rPr>
              <a:t>Mission</a:t>
            </a:r>
            <a:r>
              <a:rPr lang="fr-CA" dirty="0">
                <a:latin typeface="Arial" charset="0"/>
              </a:rPr>
              <a:t> : Aligner les processus d’affaires avec la </a:t>
            </a:r>
            <a:r>
              <a:rPr lang="fr-CA" b="1" dirty="0">
                <a:latin typeface="Arial" charset="0"/>
              </a:rPr>
              <a:t>mission</a:t>
            </a:r>
            <a:r>
              <a:rPr lang="fr-CA" dirty="0">
                <a:latin typeface="Arial" charset="0"/>
              </a:rPr>
              <a:t> de l’entreprise</a:t>
            </a:r>
          </a:p>
        </p:txBody>
      </p:sp>
      <p:sp>
        <p:nvSpPr>
          <p:cNvPr id="20483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0484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9D707A-00EC-5647-900D-34EA52CCCE29}" type="slidenum">
              <a:rPr lang="fr-BE" sz="1000"/>
              <a:pPr eaLnBrk="1" hangingPunct="1"/>
              <a:t>18</a:t>
            </a:fld>
            <a:endParaRPr lang="fr-BE" sz="100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6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89200" y="274638"/>
            <a:ext cx="619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Pourquoi BPM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2150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357313"/>
            <a:ext cx="7772400" cy="4951412"/>
          </a:xfrm>
        </p:spPr>
        <p:txBody>
          <a:bodyPr/>
          <a:lstStyle/>
          <a:p>
            <a:pPr algn="just" eaLnBrk="1" hangingPunct="1"/>
            <a:r>
              <a:rPr lang="fr-CA" dirty="0">
                <a:latin typeface="Arial" charset="0"/>
              </a:rPr>
              <a:t>Le BPM n’est pas une technologie, un ERP ou un EAI</a:t>
            </a:r>
          </a:p>
          <a:p>
            <a:pPr algn="just" eaLnBrk="1" hangingPunct="1"/>
            <a:r>
              <a:rPr lang="fr-CA" dirty="0">
                <a:latin typeface="Arial" charset="0"/>
              </a:rPr>
              <a:t>BPM est une approche qui permet à une organisation de </a:t>
            </a:r>
            <a:r>
              <a:rPr lang="fr-CA" u="sng" dirty="0">
                <a:latin typeface="Arial" charset="0"/>
              </a:rPr>
              <a:t>documenter</a:t>
            </a:r>
            <a:r>
              <a:rPr lang="fr-CA" dirty="0">
                <a:latin typeface="Arial" charset="0"/>
              </a:rPr>
              <a:t>, </a:t>
            </a:r>
            <a:r>
              <a:rPr lang="fr-CA" u="sng" dirty="0">
                <a:latin typeface="Arial" charset="0"/>
              </a:rPr>
              <a:t>déployer</a:t>
            </a:r>
            <a:r>
              <a:rPr lang="fr-CA" dirty="0">
                <a:latin typeface="Arial" charset="0"/>
              </a:rPr>
              <a:t>, </a:t>
            </a:r>
            <a:r>
              <a:rPr lang="fr-CA" u="sng" dirty="0">
                <a:latin typeface="Arial" charset="0"/>
              </a:rPr>
              <a:t>auditer</a:t>
            </a:r>
            <a:r>
              <a:rPr lang="fr-CA" dirty="0">
                <a:latin typeface="Arial" charset="0"/>
              </a:rPr>
              <a:t> et </a:t>
            </a:r>
            <a:r>
              <a:rPr lang="fr-CA" u="sng" dirty="0">
                <a:latin typeface="Arial" charset="0"/>
              </a:rPr>
              <a:t>optimiser</a:t>
            </a:r>
            <a:r>
              <a:rPr lang="fr-CA" dirty="0">
                <a:latin typeface="Arial" charset="0"/>
              </a:rPr>
              <a:t> ses </a:t>
            </a:r>
            <a:r>
              <a:rPr lang="fr-CA" b="1" dirty="0">
                <a:latin typeface="Arial" charset="0"/>
              </a:rPr>
              <a:t>processus d’affaires</a:t>
            </a:r>
          </a:p>
          <a:p>
            <a:pPr algn="just" eaLnBrk="1" hangingPunct="1"/>
            <a:r>
              <a:rPr lang="fr-CA" dirty="0">
                <a:latin typeface="Arial" charset="0"/>
              </a:rPr>
              <a:t>Dans ce cours, nous aborderons une technique permettant de documenter les processus d’affaires</a:t>
            </a:r>
          </a:p>
        </p:txBody>
      </p:sp>
      <p:sp>
        <p:nvSpPr>
          <p:cNvPr id="21507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1508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12F0AA-52FD-4A43-92E3-752C0FD2236C}" type="slidenum">
              <a:rPr lang="fr-BE" sz="1000"/>
              <a:pPr eaLnBrk="1" hangingPunct="1"/>
              <a:t>19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3" y="135006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séance-9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r>
              <a:rPr lang="fr-CA" b="1" dirty="0" smtClean="0">
                <a:latin typeface="Arial" charset="0"/>
              </a:rPr>
              <a:t>Retour architecture d’entreprise</a:t>
            </a:r>
            <a:endParaRPr lang="fr-CA" b="1" dirty="0">
              <a:latin typeface="Arial" charset="0"/>
            </a:endParaRPr>
          </a:p>
          <a:p>
            <a:r>
              <a:rPr lang="fr-CA" dirty="0" smtClean="0">
                <a:latin typeface="Arial" charset="0"/>
              </a:rPr>
              <a:t>Plan directeur informatique</a:t>
            </a:r>
          </a:p>
          <a:p>
            <a:r>
              <a:rPr lang="fr-CA" dirty="0" smtClean="0">
                <a:latin typeface="Arial" charset="0"/>
              </a:rPr>
              <a:t>BPMN</a:t>
            </a:r>
          </a:p>
          <a:p>
            <a:r>
              <a:rPr lang="fr-CA" dirty="0" smtClean="0">
                <a:latin typeface="Arial" charset="0"/>
              </a:rPr>
              <a:t>Travail-2</a:t>
            </a:r>
            <a:endParaRPr lang="fr-CA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4700" y="566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Pourquoi BPM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22530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charset="0"/>
              </a:rPr>
              <a:t>Le désir des entreprises de contrôler les coûts</a:t>
            </a:r>
          </a:p>
          <a:p>
            <a:pPr lvl="1" eaLnBrk="1" hangingPunct="1"/>
            <a:r>
              <a:rPr lang="fr-CA">
                <a:latin typeface="Arial" charset="0"/>
              </a:rPr>
              <a:t>Connaître </a:t>
            </a:r>
            <a:r>
              <a:rPr lang="fr-CA" b="1">
                <a:latin typeface="Arial" charset="0"/>
              </a:rPr>
              <a:t>le coût </a:t>
            </a:r>
            <a:r>
              <a:rPr lang="fr-CA">
                <a:latin typeface="Arial" charset="0"/>
              </a:rPr>
              <a:t>de chaque processus</a:t>
            </a:r>
          </a:p>
          <a:p>
            <a:pPr lvl="1" eaLnBrk="1" hangingPunct="1"/>
            <a:r>
              <a:rPr lang="fr-CA">
                <a:latin typeface="Arial" charset="0"/>
              </a:rPr>
              <a:t>Connaître </a:t>
            </a:r>
            <a:r>
              <a:rPr lang="fr-CA" b="1">
                <a:latin typeface="Arial" charset="0"/>
              </a:rPr>
              <a:t>la valeur </a:t>
            </a:r>
            <a:r>
              <a:rPr lang="fr-CA">
                <a:latin typeface="Arial" charset="0"/>
              </a:rPr>
              <a:t>de chaque activité</a:t>
            </a:r>
          </a:p>
          <a:p>
            <a:pPr lvl="1" eaLnBrk="1" hangingPunct="1"/>
            <a:r>
              <a:rPr lang="fr-CA">
                <a:latin typeface="Arial" charset="0"/>
              </a:rPr>
              <a:t>Optimiser les processus pour </a:t>
            </a:r>
            <a:r>
              <a:rPr lang="fr-CA" b="1">
                <a:latin typeface="Arial" charset="0"/>
              </a:rPr>
              <a:t>sauver temps, ressources et argent</a:t>
            </a:r>
            <a:endParaRPr lang="fr-FR" b="1">
              <a:latin typeface="Arial" charset="0"/>
            </a:endParaRPr>
          </a:p>
        </p:txBody>
      </p:sp>
      <p:sp>
        <p:nvSpPr>
          <p:cNvPr id="22531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2532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B850EE-CEC2-834D-A206-93B757E6BF6E}" type="slidenum">
              <a:rPr lang="fr-BE" sz="1000"/>
              <a:pPr eaLnBrk="1" hangingPunct="1"/>
              <a:t>20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90800" y="274638"/>
            <a:ext cx="609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b="1" dirty="0" smtClean="0">
                <a:ea typeface="+mj-ea"/>
                <a:cs typeface="+mj-cs"/>
              </a:rPr>
              <a:t>Le rêve de BPM</a:t>
            </a:r>
            <a:endParaRPr lang="fr-FR" b="1" dirty="0">
              <a:ea typeface="+mj-ea"/>
              <a:cs typeface="+mj-cs"/>
            </a:endParaRPr>
          </a:p>
        </p:txBody>
      </p:sp>
      <p:sp>
        <p:nvSpPr>
          <p:cNvPr id="2355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 eaLnBrk="1" hangingPunct="1"/>
            <a:r>
              <a:rPr lang="fr-CA">
                <a:latin typeface="Arial" charset="0"/>
              </a:rPr>
              <a:t>Un ensemble de processus, </a:t>
            </a:r>
            <a:r>
              <a:rPr lang="fr-CA" b="1">
                <a:latin typeface="Arial" charset="0"/>
              </a:rPr>
              <a:t>modélisés</a:t>
            </a:r>
            <a:r>
              <a:rPr lang="fr-CA">
                <a:latin typeface="Arial" charset="0"/>
              </a:rPr>
              <a:t>, et intégrés avec les </a:t>
            </a:r>
            <a:r>
              <a:rPr lang="fr-CA" u="sng">
                <a:latin typeface="Arial" charset="0"/>
              </a:rPr>
              <a:t>applications</a:t>
            </a:r>
            <a:r>
              <a:rPr lang="fr-CA">
                <a:latin typeface="Arial" charset="0"/>
              </a:rPr>
              <a:t>, les </a:t>
            </a:r>
            <a:r>
              <a:rPr lang="fr-CA" u="sng">
                <a:latin typeface="Arial" charset="0"/>
              </a:rPr>
              <a:t>règles d’affaires </a:t>
            </a:r>
            <a:r>
              <a:rPr lang="fr-CA">
                <a:latin typeface="Arial" charset="0"/>
              </a:rPr>
              <a:t>et les </a:t>
            </a:r>
            <a:r>
              <a:rPr lang="fr-CA" u="sng">
                <a:latin typeface="Arial" charset="0"/>
              </a:rPr>
              <a:t>données</a:t>
            </a:r>
            <a:r>
              <a:rPr lang="fr-CA">
                <a:latin typeface="Arial" charset="0"/>
              </a:rPr>
              <a:t> de l’entreprise</a:t>
            </a:r>
          </a:p>
          <a:p>
            <a:pPr algn="just" eaLnBrk="1" hangingPunct="1"/>
            <a:r>
              <a:rPr lang="fr-CA">
                <a:latin typeface="Arial" charset="0"/>
              </a:rPr>
              <a:t>Une grande agilité pour reconfigurer l’environnement afin de s’adapter à un changement dans le processus</a:t>
            </a:r>
          </a:p>
          <a:p>
            <a:pPr eaLnBrk="1" hangingPunct="1"/>
            <a:endParaRPr lang="fr-FR">
              <a:latin typeface="Arial" charset="0"/>
            </a:endParaRPr>
          </a:p>
        </p:txBody>
      </p:sp>
      <p:sp>
        <p:nvSpPr>
          <p:cNvPr id="23555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3556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0E596-C026-0D42-91F7-2546E3729CE2}" type="slidenum">
              <a:rPr lang="fr-BE" sz="1000"/>
              <a:pPr eaLnBrk="1" hangingPunct="1"/>
              <a:t>21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3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Exemple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24578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7450" y="1700213"/>
            <a:ext cx="7772400" cy="4443412"/>
          </a:xfrm>
        </p:spPr>
        <p:txBody>
          <a:bodyPr/>
          <a:lstStyle/>
          <a:p>
            <a:pPr algn="just" eaLnBrk="1" hangingPunct="1"/>
            <a:r>
              <a:rPr lang="fr-CA" dirty="0">
                <a:latin typeface="Arial" charset="0"/>
              </a:rPr>
              <a:t>BPM sera utile lorsque…</a:t>
            </a:r>
          </a:p>
          <a:p>
            <a:pPr lvl="1" algn="just" eaLnBrk="1" hangingPunct="1"/>
            <a:r>
              <a:rPr lang="fr-CA" dirty="0">
                <a:latin typeface="Arial" charset="0"/>
              </a:rPr>
              <a:t>Une organisation avec des départements silos où l’information n’est pas partagée</a:t>
            </a:r>
          </a:p>
          <a:p>
            <a:pPr lvl="2" algn="just" eaLnBrk="1" hangingPunct="1"/>
            <a:r>
              <a:rPr lang="fr-CA" b="1" dirty="0">
                <a:latin typeface="Arial" charset="0"/>
              </a:rPr>
              <a:t>Double saisie </a:t>
            </a:r>
            <a:r>
              <a:rPr lang="fr-CA" dirty="0">
                <a:latin typeface="Arial" charset="0"/>
              </a:rPr>
              <a:t>– </a:t>
            </a:r>
            <a:r>
              <a:rPr lang="fr-CA" b="1" dirty="0">
                <a:latin typeface="Arial" charset="0"/>
              </a:rPr>
              <a:t>Informations redondantes </a:t>
            </a:r>
            <a:r>
              <a:rPr lang="fr-CA" dirty="0">
                <a:latin typeface="Arial" charset="0"/>
              </a:rPr>
              <a:t>et </a:t>
            </a:r>
            <a:r>
              <a:rPr lang="fr-CA" b="1" dirty="0">
                <a:latin typeface="Arial" charset="0"/>
              </a:rPr>
              <a:t>non cohérentes</a:t>
            </a:r>
          </a:p>
          <a:p>
            <a:pPr lvl="2" algn="just" eaLnBrk="1" hangingPunct="1"/>
            <a:r>
              <a:rPr lang="fr-CA" dirty="0">
                <a:latin typeface="Arial" charset="0"/>
              </a:rPr>
              <a:t>Méconnaissance de l’ensemble de l’environnement, des données, des coûts</a:t>
            </a:r>
          </a:p>
          <a:p>
            <a:pPr lvl="1" algn="just" eaLnBrk="1" hangingPunct="1"/>
            <a:r>
              <a:rPr lang="fr-CA" dirty="0">
                <a:latin typeface="Arial" charset="0"/>
              </a:rPr>
              <a:t>Revoir le partage et la </a:t>
            </a:r>
            <a:r>
              <a:rPr lang="fr-CA" b="1" dirty="0">
                <a:latin typeface="Arial" charset="0"/>
              </a:rPr>
              <a:t>gouvernance</a:t>
            </a:r>
            <a:r>
              <a:rPr lang="fr-CA" dirty="0">
                <a:latin typeface="Arial" charset="0"/>
              </a:rPr>
              <a:t> de l’information, amélioration </a:t>
            </a:r>
            <a:r>
              <a:rPr lang="fr-CA" dirty="0" smtClean="0">
                <a:latin typeface="Arial" charset="0"/>
              </a:rPr>
              <a:t>continue….</a:t>
            </a:r>
            <a:endParaRPr lang="fr-CA" dirty="0">
              <a:latin typeface="Arial" charset="0"/>
            </a:endParaRPr>
          </a:p>
        </p:txBody>
      </p:sp>
      <p:sp>
        <p:nvSpPr>
          <p:cNvPr id="24579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3A93C0-DEEE-9D45-90D3-3828F9165774}" type="slidenum">
              <a:rPr lang="fr-BE" sz="1000"/>
              <a:pPr eaLnBrk="1" hangingPunct="1"/>
              <a:t>22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57500" y="274638"/>
            <a:ext cx="5829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Les étapes de BPM</a:t>
            </a:r>
          </a:p>
        </p:txBody>
      </p:sp>
      <p:sp>
        <p:nvSpPr>
          <p:cNvPr id="25602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2400">
                <a:latin typeface="Arial" charset="0"/>
              </a:rPr>
              <a:t>Orienter les processus vers la </a:t>
            </a:r>
            <a:r>
              <a:rPr lang="fr-CA" sz="2400" b="1">
                <a:latin typeface="Arial" charset="0"/>
              </a:rPr>
              <a:t>satisfaction du client</a:t>
            </a:r>
          </a:p>
          <a:p>
            <a:pPr eaLnBrk="1" hangingPunct="1"/>
            <a:r>
              <a:rPr lang="fr-CA" sz="2400">
                <a:latin typeface="Arial" charset="0"/>
              </a:rPr>
              <a:t>Modéliser les processus (avec BPMN….)</a:t>
            </a:r>
          </a:p>
          <a:p>
            <a:pPr eaLnBrk="1" hangingPunct="1"/>
            <a:r>
              <a:rPr lang="fr-CA" sz="2400">
                <a:latin typeface="Arial" charset="0"/>
              </a:rPr>
              <a:t>Exécution des processus via des outils d’automatisation afin de réaliser des processus d’affaires</a:t>
            </a:r>
          </a:p>
          <a:p>
            <a:pPr eaLnBrk="1" hangingPunct="1"/>
            <a:r>
              <a:rPr lang="fr-CA" sz="2400">
                <a:latin typeface="Arial" charset="0"/>
              </a:rPr>
              <a:t>Surveillance / Audit</a:t>
            </a:r>
          </a:p>
          <a:p>
            <a:pPr lvl="1" eaLnBrk="1" hangingPunct="1"/>
            <a:r>
              <a:rPr lang="fr-CA" sz="2000">
                <a:latin typeface="Arial" charset="0"/>
              </a:rPr>
              <a:t>Temps, volume, coût, taux d’échec</a:t>
            </a:r>
          </a:p>
          <a:p>
            <a:pPr eaLnBrk="1" hangingPunct="1"/>
            <a:r>
              <a:rPr lang="fr-CA" sz="2400">
                <a:latin typeface="Arial" charset="0"/>
              </a:rPr>
              <a:t>Optimisation / Amélioration</a:t>
            </a:r>
          </a:p>
          <a:p>
            <a:pPr lvl="1" eaLnBrk="1" hangingPunct="1"/>
            <a:r>
              <a:rPr lang="fr-CA" sz="2000">
                <a:latin typeface="Arial" charset="0"/>
              </a:rPr>
              <a:t>Augmenter la performance, éviter la redondance</a:t>
            </a:r>
          </a:p>
          <a:p>
            <a:pPr lvl="1" eaLnBrk="1" hangingPunct="1"/>
            <a:endParaRPr lang="fr-CA" sz="2000">
              <a:latin typeface="Arial" charset="0"/>
            </a:endParaRPr>
          </a:p>
          <a:p>
            <a:pPr lvl="1" eaLnBrk="1" hangingPunct="1"/>
            <a:endParaRPr lang="fr-CA" sz="2000">
              <a:latin typeface="Arial" charset="0"/>
            </a:endParaRPr>
          </a:p>
        </p:txBody>
      </p:sp>
      <p:sp>
        <p:nvSpPr>
          <p:cNvPr id="25603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5604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BED859-AFD0-234F-BB1F-4FD82C87B385}" type="slidenum">
              <a:rPr lang="fr-BE" sz="1000"/>
              <a:pPr eaLnBrk="1" hangingPunct="1"/>
              <a:t>23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5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Plan</a:t>
            </a:r>
          </a:p>
        </p:txBody>
      </p:sp>
      <p:sp>
        <p:nvSpPr>
          <p:cNvPr id="30722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latin typeface="Arial" charset="0"/>
              </a:rPr>
              <a:t>BPM</a:t>
            </a:r>
            <a:endParaRPr lang="fr-CA" dirty="0">
              <a:latin typeface="Arial" charset="0"/>
            </a:endParaRPr>
          </a:p>
          <a:p>
            <a:pPr eaLnBrk="1" hangingPunct="1"/>
            <a:r>
              <a:rPr lang="fr-CA" b="1" dirty="0">
                <a:latin typeface="Arial" charset="0"/>
              </a:rPr>
              <a:t>BPMN</a:t>
            </a:r>
          </a:p>
        </p:txBody>
      </p:sp>
      <p:sp>
        <p:nvSpPr>
          <p:cNvPr id="30723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F2C658-2AA9-EE4F-99C2-62F45F4A17CD}" type="slidenum">
              <a:rPr lang="fr-BE" sz="1000"/>
              <a:pPr eaLnBrk="1" hangingPunct="1"/>
              <a:t>24</a:t>
            </a:fld>
            <a:endParaRPr lang="fr-BE" sz="1000"/>
          </a:p>
        </p:txBody>
      </p:sp>
      <p:sp>
        <p:nvSpPr>
          <p:cNvPr id="30724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30725" name="Picture 7" descr="http://www.bpmnforum.net/blog27/wp-content/uploads/2009/11/image0-1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96975"/>
            <a:ext cx="5927725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2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Rappel	</a:t>
            </a:r>
          </a:p>
        </p:txBody>
      </p:sp>
      <p:sp>
        <p:nvSpPr>
          <p:cNvPr id="35842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charset="0"/>
              </a:rPr>
              <a:t>Le principe du jeton existe toujours</a:t>
            </a:r>
          </a:p>
          <a:p>
            <a:pPr eaLnBrk="1" hangingPunct="1"/>
            <a:r>
              <a:rPr lang="fr-CA">
                <a:latin typeface="Arial" charset="0"/>
              </a:rPr>
              <a:t>Les concepts de passerelle exclusive, de parallélisme, de fusion, de synchronisation aussi!</a:t>
            </a:r>
          </a:p>
          <a:p>
            <a:pPr eaLnBrk="1" hangingPunct="1"/>
            <a:r>
              <a:rPr lang="fr-CA" b="1">
                <a:latin typeface="Arial" charset="0"/>
              </a:rPr>
              <a:t>Rappelez-vous qu’une exigence peut être représentée sous différentes formes</a:t>
            </a:r>
          </a:p>
          <a:p>
            <a:pPr eaLnBrk="1" hangingPunct="1"/>
            <a:endParaRPr lang="fr-CA">
              <a:latin typeface="Arial" charset="0"/>
            </a:endParaRPr>
          </a:p>
        </p:txBody>
      </p:sp>
      <p:sp>
        <p:nvSpPr>
          <p:cNvPr id="35843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10A26F-214D-F342-96C1-5271BD4C45A2}" type="slidenum">
              <a:rPr lang="fr-BE" sz="1000"/>
              <a:pPr eaLnBrk="1" hangingPunct="1"/>
              <a:t>25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719138"/>
            <a:ext cx="6553200" cy="703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BPMN : pourquoi?</a:t>
            </a:r>
          </a:p>
        </p:txBody>
      </p:sp>
      <p:sp>
        <p:nvSpPr>
          <p:cNvPr id="32770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2400" dirty="0">
                <a:latin typeface="Arial" charset="0"/>
              </a:rPr>
              <a:t>Pourquoi une autre notation?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C’est une bonne question…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Des faiblesses à </a:t>
            </a:r>
            <a:r>
              <a:rPr lang="fr-CA" sz="2000" dirty="0" smtClean="0">
                <a:latin typeface="Arial" charset="0"/>
              </a:rPr>
              <a:t>combler</a:t>
            </a:r>
          </a:p>
          <a:p>
            <a:pPr marL="457200" lvl="1" indent="0" eaLnBrk="1" hangingPunct="1">
              <a:buNone/>
            </a:pPr>
            <a:endParaRPr lang="fr-CA" sz="2000" dirty="0">
              <a:latin typeface="Arial" charset="0"/>
            </a:endParaRPr>
          </a:p>
          <a:p>
            <a:pPr eaLnBrk="1" hangingPunct="1"/>
            <a:r>
              <a:rPr lang="fr-CA" sz="2400" dirty="0">
                <a:latin typeface="Arial" charset="0"/>
              </a:rPr>
              <a:t>Différences avec le diagramme d’activité d’UML?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Pas le même objectif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Pas le même auditoire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Malgré tout, parfois très semblable dans sa notation de base</a:t>
            </a:r>
          </a:p>
          <a:p>
            <a:pPr lvl="2" eaLnBrk="1" hangingPunct="1"/>
            <a:r>
              <a:rPr lang="fr-CA" sz="1600" dirty="0">
                <a:latin typeface="Arial" charset="0"/>
              </a:rPr>
              <a:t>Mais parfois assez différent également</a:t>
            </a:r>
          </a:p>
        </p:txBody>
      </p:sp>
      <p:sp>
        <p:nvSpPr>
          <p:cNvPr id="32771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2772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4CEC6E-DD3D-6249-B737-6DCBB69592DB}" type="slidenum">
              <a:rPr lang="fr-BE" sz="1000"/>
              <a:pPr eaLnBrk="1" hangingPunct="1"/>
              <a:t>26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41716" y="274638"/>
            <a:ext cx="5445084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Objectifs de BPMN</a:t>
            </a:r>
          </a:p>
        </p:txBody>
      </p:sp>
      <p:sp>
        <p:nvSpPr>
          <p:cNvPr id="3379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Offrir  une notation permettant une modélisation rapide et </a:t>
            </a:r>
            <a:r>
              <a:rPr lang="fr-CA" dirty="0" smtClean="0">
                <a:latin typeface="Arial" charset="0"/>
              </a:rPr>
              <a:t>accessible</a:t>
            </a:r>
          </a:p>
          <a:p>
            <a:pPr marL="0" indent="0" eaLnBrk="1" hangingPunct="1">
              <a:buNone/>
            </a:pPr>
            <a:endParaRPr lang="fr-CA" dirty="0">
              <a:latin typeface="Arial" charset="0"/>
            </a:endParaRPr>
          </a:p>
          <a:p>
            <a:pPr algn="just"/>
            <a:r>
              <a:rPr lang="fr-CA" dirty="0">
                <a:latin typeface="Arial" charset="0"/>
              </a:rPr>
              <a:t>Offrir la capacité d’être transformé vers des modèles exécutables comme </a:t>
            </a:r>
            <a:r>
              <a:rPr lang="fr-CA" dirty="0" smtClean="0">
                <a:latin typeface="Arial" charset="0"/>
              </a:rPr>
              <a:t>BPEL. </a:t>
            </a:r>
            <a:r>
              <a:rPr lang="fr-CA" dirty="0">
                <a:latin typeface="Arial" charset="0"/>
              </a:rPr>
              <a:t>Implique une plus grande complexité et une notation plus détaillée.</a:t>
            </a:r>
          </a:p>
          <a:p>
            <a:pPr marL="673100" lvl="1" indent="0" eaLnBrk="1" hangingPunct="1">
              <a:buFont typeface="Wingdings" charset="0"/>
              <a:buNone/>
            </a:pPr>
            <a:endParaRPr lang="fr-CA" dirty="0">
              <a:latin typeface="Arial" charset="0"/>
            </a:endParaRPr>
          </a:p>
        </p:txBody>
      </p:sp>
      <p:sp>
        <p:nvSpPr>
          <p:cNvPr id="33795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3796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49DB06-8237-414B-90EE-6EE2C9D1AE26}" type="slidenum">
              <a:rPr lang="fr-BE" sz="1000"/>
              <a:pPr eaLnBrk="1" hangingPunct="1"/>
              <a:t>27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2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12900" y="274638"/>
            <a:ext cx="70739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Exemple simple</a:t>
            </a:r>
          </a:p>
        </p:txBody>
      </p:sp>
      <p:sp>
        <p:nvSpPr>
          <p:cNvPr id="34818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4819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5495F-06F5-D846-B946-CCC479FA6C2C}" type="slidenum">
              <a:rPr lang="fr-BE" sz="1000"/>
              <a:pPr eaLnBrk="1" hangingPunct="1"/>
              <a:t>28</a:t>
            </a:fld>
            <a:endParaRPr lang="fr-BE" sz="1000"/>
          </a:p>
        </p:txBody>
      </p:sp>
      <p:pic>
        <p:nvPicPr>
          <p:cNvPr id="3482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1417638"/>
            <a:ext cx="8823325" cy="465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ZoneTexte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86313" y="6072188"/>
            <a:ext cx="42148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/>
              <a:t>Stephen A. White,Introduction to BPMN, site web de l’OMG, consulté le 20 avril 2009</a:t>
            </a:r>
            <a:endParaRPr lang="fr-CA" sz="80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1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6810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BPMN : Éléments de base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772400" cy="4443413"/>
          </a:xfrm>
        </p:spPr>
        <p:txBody>
          <a:bodyPr/>
          <a:lstStyle/>
          <a:p>
            <a:pPr eaLnBrk="1" hangingPunct="1"/>
            <a:r>
              <a:rPr lang="fr-CA" sz="2800" b="1" dirty="0">
                <a:latin typeface="Arial" charset="0"/>
              </a:rPr>
              <a:t>Évènements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Début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Intermédiaire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Fin</a:t>
            </a:r>
          </a:p>
          <a:p>
            <a:pPr eaLnBrk="1" hangingPunct="1"/>
            <a:r>
              <a:rPr lang="fr-CA" sz="2800" b="1" dirty="0">
                <a:latin typeface="Arial" charset="0"/>
              </a:rPr>
              <a:t>Intermédiaire</a:t>
            </a:r>
            <a:r>
              <a:rPr lang="fr-CA" sz="2800" dirty="0">
                <a:latin typeface="Arial" charset="0"/>
              </a:rPr>
              <a:t> : Quelque chose qui arrive pendant le processus d’affaires. </a:t>
            </a:r>
          </a:p>
          <a:p>
            <a:pPr eaLnBrk="1" hangingPunct="1"/>
            <a:r>
              <a:rPr lang="fr-CA" sz="2800" dirty="0">
                <a:latin typeface="Arial" charset="0"/>
              </a:rPr>
              <a:t>Affecte le flot du processus. A généralement une cause ou un impact.</a:t>
            </a:r>
          </a:p>
        </p:txBody>
      </p:sp>
      <p:sp>
        <p:nvSpPr>
          <p:cNvPr id="4096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096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3FB04-0081-E94F-B4DD-3B67EE0AE96D}" type="slidenum">
              <a:rPr lang="fr-BE"/>
              <a:pPr eaLnBrk="1" hangingPunct="1"/>
              <a:t>29</a:t>
            </a:fld>
            <a:endParaRPr lang="fr-BE"/>
          </a:p>
        </p:txBody>
      </p:sp>
      <p:pic>
        <p:nvPicPr>
          <p:cNvPr id="32774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86000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786063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9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6125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4370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 plan directeur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74700" y="2332037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Qu’est-ce que c’est?</a:t>
            </a:r>
          </a:p>
          <a:p>
            <a:pPr eaLnBrk="1" hangingPunct="1"/>
            <a:r>
              <a:rPr lang="fr-CA" dirty="0">
                <a:latin typeface="Arial" charset="0"/>
              </a:rPr>
              <a:t>Qui fait ça?</a:t>
            </a:r>
          </a:p>
          <a:p>
            <a:pPr eaLnBrk="1" hangingPunct="1"/>
            <a:r>
              <a:rPr lang="fr-CA" dirty="0">
                <a:latin typeface="Arial" charset="0"/>
              </a:rPr>
              <a:t>Avec qui?</a:t>
            </a:r>
          </a:p>
          <a:p>
            <a:pPr marL="0" indent="0" eaLnBrk="1" hangingPunct="1">
              <a:buNone/>
            </a:pPr>
            <a:endParaRPr lang="fr-CA" dirty="0">
              <a:latin typeface="Arial" charset="0"/>
            </a:endParaRPr>
          </a:p>
        </p:txBody>
      </p:sp>
      <p:sp>
        <p:nvSpPr>
          <p:cNvPr id="18435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8436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3CC03F-86AE-AE48-A82B-8B45EB7ADB47}" type="slidenum">
              <a:rPr lang="fr-BE" sz="1000"/>
              <a:pPr eaLnBrk="1" hangingPunct="1"/>
              <a:t>3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744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BPMN : Éléments de base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b="1" dirty="0">
                <a:latin typeface="Arial" charset="0"/>
              </a:rPr>
              <a:t>Activités</a:t>
            </a:r>
          </a:p>
          <a:p>
            <a:pPr lvl="1" eaLnBrk="1" hangingPunct="1"/>
            <a:r>
              <a:rPr lang="fr-CA" dirty="0">
                <a:latin typeface="Arial" charset="0"/>
              </a:rPr>
              <a:t>Terme générique pour un travail réalisé par une compagnie, dans le cadre d’un processus d’affaires particulier.</a:t>
            </a:r>
          </a:p>
          <a:p>
            <a:pPr lvl="1" eaLnBrk="1" hangingPunct="1"/>
            <a:r>
              <a:rPr lang="fr-CA" dirty="0">
                <a:latin typeface="Arial" charset="0"/>
              </a:rPr>
              <a:t>Attention</a:t>
            </a:r>
          </a:p>
          <a:p>
            <a:pPr lvl="2" eaLnBrk="1" hangingPunct="1"/>
            <a:r>
              <a:rPr lang="fr-CA" dirty="0">
                <a:latin typeface="Arial" charset="0"/>
              </a:rPr>
              <a:t>Remarquer que dans </a:t>
            </a:r>
            <a:r>
              <a:rPr lang="fr-CA" b="1" dirty="0">
                <a:latin typeface="Arial" charset="0"/>
              </a:rPr>
              <a:t>UML</a:t>
            </a:r>
            <a:r>
              <a:rPr lang="fr-CA" dirty="0">
                <a:latin typeface="Arial" charset="0"/>
              </a:rPr>
              <a:t>, l’</a:t>
            </a:r>
            <a:r>
              <a:rPr lang="fr-CA" u="sng" dirty="0">
                <a:latin typeface="Arial" charset="0"/>
              </a:rPr>
              <a:t>activité</a:t>
            </a:r>
            <a:r>
              <a:rPr lang="fr-CA" dirty="0">
                <a:latin typeface="Arial" charset="0"/>
              </a:rPr>
              <a:t> est le </a:t>
            </a:r>
            <a:r>
              <a:rPr lang="fr-CA" u="sng" dirty="0">
                <a:latin typeface="Arial" charset="0"/>
              </a:rPr>
              <a:t>processus</a:t>
            </a:r>
            <a:r>
              <a:rPr lang="fr-CA" dirty="0">
                <a:latin typeface="Arial" charset="0"/>
              </a:rPr>
              <a:t>, l’</a:t>
            </a:r>
            <a:r>
              <a:rPr lang="fr-CA" u="sng" dirty="0">
                <a:latin typeface="Arial" charset="0"/>
              </a:rPr>
              <a:t>action</a:t>
            </a:r>
            <a:r>
              <a:rPr lang="fr-CA" dirty="0">
                <a:latin typeface="Arial" charset="0"/>
              </a:rPr>
              <a:t> un élément du processus.</a:t>
            </a:r>
          </a:p>
          <a:p>
            <a:pPr lvl="2" eaLnBrk="1" hangingPunct="1"/>
            <a:r>
              <a:rPr lang="fr-CA" dirty="0">
                <a:latin typeface="Arial" charset="0"/>
              </a:rPr>
              <a:t>Dans </a:t>
            </a:r>
            <a:r>
              <a:rPr lang="fr-CA" b="1" dirty="0">
                <a:latin typeface="Arial" charset="0"/>
              </a:rPr>
              <a:t>BPMN</a:t>
            </a:r>
            <a:r>
              <a:rPr lang="fr-CA" dirty="0">
                <a:latin typeface="Arial" charset="0"/>
              </a:rPr>
              <a:t>, c’est l’activité qui est l’élément du processus.</a:t>
            </a:r>
          </a:p>
          <a:p>
            <a:pPr eaLnBrk="1" hangingPunct="1"/>
            <a:endParaRPr lang="fr-CA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</a:endParaRPr>
          </a:p>
        </p:txBody>
      </p:sp>
      <p:sp>
        <p:nvSpPr>
          <p:cNvPr id="4198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198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E35CD-9F60-2448-A2C4-256A3D391BF0}" type="slidenum">
              <a:rPr lang="fr-BE"/>
              <a:pPr eaLnBrk="1" hangingPunct="1"/>
              <a:t>30</a:t>
            </a:fld>
            <a:endParaRPr lang="fr-BE"/>
          </a:p>
        </p:txBody>
      </p:sp>
      <p:pic>
        <p:nvPicPr>
          <p:cNvPr id="33798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714500"/>
            <a:ext cx="876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6683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BPMN : Éléments de base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eaLnBrk="1" hangingPunct="1"/>
            <a:r>
              <a:rPr lang="fr-CA" sz="2800" dirty="0">
                <a:latin typeface="Arial" charset="0"/>
              </a:rPr>
              <a:t>Passerelle (Gateway)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Utilisé pour contrôler la divergence et la convergence d’un flot. 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Permettra de déterminer les décisions, les fourches, les fusions, et l'assemblage des chemins. 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Similaire au diagramme d’activité sauf que cette fois, le parallélisme et la synchronisation utilisent aussi cette notation </a:t>
            </a:r>
            <a:r>
              <a:rPr lang="fr-CA" sz="2400" dirty="0">
                <a:latin typeface="Arial" charset="0"/>
                <a:sym typeface="Wingdings" charset="0"/>
              </a:rPr>
              <a:t> voir plus loin</a:t>
            </a:r>
            <a:endParaRPr lang="fr-CA" sz="2400" dirty="0">
              <a:latin typeface="Arial" charset="0"/>
            </a:endParaRPr>
          </a:p>
        </p:txBody>
      </p:sp>
      <p:sp>
        <p:nvSpPr>
          <p:cNvPr id="4301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301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15EAD-3461-994E-85FA-FC1D8D8BA227}" type="slidenum">
              <a:rPr lang="fr-BE"/>
              <a:pPr eaLnBrk="1" hangingPunct="1"/>
              <a:t>31</a:t>
            </a:fld>
            <a:endParaRPr lang="fr-BE"/>
          </a:p>
        </p:txBody>
      </p:sp>
      <p:pic>
        <p:nvPicPr>
          <p:cNvPr id="34822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714500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BPMN : Éléments de base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57200" y="2174875"/>
            <a:ext cx="5900738" cy="3951288"/>
          </a:xfrm>
        </p:spPr>
        <p:txBody>
          <a:bodyPr/>
          <a:lstStyle/>
          <a:p>
            <a:pPr eaLnBrk="1" hangingPunct="1"/>
            <a:r>
              <a:rPr lang="fr-CA">
                <a:latin typeface="Arial" charset="0"/>
              </a:rPr>
              <a:t>Connecteurs</a:t>
            </a:r>
          </a:p>
          <a:p>
            <a:pPr lvl="1" eaLnBrk="1" hangingPunct="1"/>
            <a:r>
              <a:rPr lang="fr-CA" b="1">
                <a:latin typeface="Arial" charset="0"/>
              </a:rPr>
              <a:t>Séquence</a:t>
            </a:r>
            <a:r>
              <a:rPr lang="fr-CA">
                <a:latin typeface="Arial" charset="0"/>
              </a:rPr>
              <a:t> : Utilisé pour l’ordre d’une séquence </a:t>
            </a:r>
            <a:r>
              <a:rPr lang="fr-CA" b="1">
                <a:latin typeface="Arial" charset="0"/>
              </a:rPr>
              <a:t>d’activités.</a:t>
            </a:r>
          </a:p>
          <a:p>
            <a:pPr lvl="1" eaLnBrk="1" hangingPunct="1"/>
            <a:r>
              <a:rPr lang="fr-CA" b="1">
                <a:latin typeface="Arial" charset="0"/>
              </a:rPr>
              <a:t>Message</a:t>
            </a:r>
            <a:r>
              <a:rPr lang="fr-CA">
                <a:latin typeface="Arial" charset="0"/>
              </a:rPr>
              <a:t> : Utilisé pour représenter les messages entre 2 processus distincts.</a:t>
            </a:r>
          </a:p>
          <a:p>
            <a:pPr lvl="1" eaLnBrk="1" hangingPunct="1"/>
            <a:r>
              <a:rPr lang="fr-CA" b="1">
                <a:latin typeface="Arial" charset="0"/>
              </a:rPr>
              <a:t>Association</a:t>
            </a:r>
            <a:r>
              <a:rPr lang="fr-CA">
                <a:latin typeface="Arial" charset="0"/>
              </a:rPr>
              <a:t> : Utilisé pour associé des données, du texte et tout autre artéfact entrants ou sortants</a:t>
            </a:r>
          </a:p>
        </p:txBody>
      </p:sp>
      <p:sp>
        <p:nvSpPr>
          <p:cNvPr id="4403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4356100" y="6427788"/>
            <a:ext cx="38735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403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5CD2E6-8D77-6645-BA46-3EEC5FACF2F8}" type="slidenum">
              <a:rPr lang="fr-BE"/>
              <a:pPr eaLnBrk="1" hangingPunct="1"/>
              <a:t>32</a:t>
            </a:fld>
            <a:endParaRPr lang="fr-BE"/>
          </a:p>
        </p:txBody>
      </p:sp>
      <p:pic>
        <p:nvPicPr>
          <p:cNvPr id="3584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857500"/>
            <a:ext cx="12096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3714750"/>
            <a:ext cx="1238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500563"/>
            <a:ext cx="12668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4350" y="933295"/>
            <a:ext cx="8229600" cy="1143000"/>
          </a:xfrm>
        </p:spPr>
        <p:txBody>
          <a:bodyPr/>
          <a:lstStyle/>
          <a:p>
            <a:pPr eaLnBrk="1" hangingPunct="1"/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Demande de prêt hypothécaire</a:t>
            </a:r>
          </a:p>
        </p:txBody>
      </p:sp>
      <p:sp>
        <p:nvSpPr>
          <p:cNvPr id="36867" name="Espace réservé du contenu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2086691"/>
            <a:ext cx="7772400" cy="942975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Sous-processus Évaluer</a:t>
            </a:r>
          </a:p>
        </p:txBody>
      </p:sp>
      <p:sp>
        <p:nvSpPr>
          <p:cNvPr id="45060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5061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01D9CE-7029-2E43-A708-921B168612E6}" type="slidenum">
              <a:rPr lang="fr-BE"/>
              <a:pPr eaLnBrk="1" hangingPunct="1"/>
              <a:t>33</a:t>
            </a:fld>
            <a:endParaRPr lang="fr-BE"/>
          </a:p>
        </p:txBody>
      </p:sp>
      <p:pic>
        <p:nvPicPr>
          <p:cNvPr id="3687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99" y="2810897"/>
            <a:ext cx="6696075" cy="311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Ellips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3313" y="3571875"/>
            <a:ext cx="642937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fr-CA" sz="2400">
              <a:latin typeface="Times New Roman" charset="0"/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0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7475"/>
            <a:ext cx="8026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476500" y="244476"/>
            <a:ext cx="66675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Sous processus</a:t>
            </a:r>
          </a:p>
        </p:txBody>
      </p:sp>
      <p:sp>
        <p:nvSpPr>
          <p:cNvPr id="4608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608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4E91DD-1A3E-2740-B1C1-701AC693F80D}" type="slidenum">
              <a:rPr lang="fr-BE"/>
              <a:pPr eaLnBrk="1" hangingPunct="1"/>
              <a:t>34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9061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Catégorie de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processus</a:t>
            </a:r>
            <a:b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	</a:t>
            </a:r>
          </a:p>
        </p:txBody>
      </p:sp>
      <p:sp>
        <p:nvSpPr>
          <p:cNvPr id="3993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33612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Dans BPMN, il y a 3 types de processus</a:t>
            </a:r>
          </a:p>
          <a:p>
            <a:pPr marL="1187450" lvl="1" indent="-514350" eaLnBrk="1" hangingPunct="1">
              <a:buFont typeface="Arial" charset="0"/>
              <a:buAutoNum type="arabicPeriod"/>
            </a:pPr>
            <a:r>
              <a:rPr lang="fr-CA" b="1" dirty="0">
                <a:latin typeface="Arial" charset="0"/>
              </a:rPr>
              <a:t>Orchestration</a:t>
            </a:r>
          </a:p>
          <a:p>
            <a:pPr marL="1187450" lvl="1" indent="-514350" eaLnBrk="1" hangingPunct="1">
              <a:buFont typeface="Arial" charset="0"/>
              <a:buAutoNum type="arabicPeriod"/>
            </a:pPr>
            <a:r>
              <a:rPr lang="fr-CA" b="1" dirty="0">
                <a:latin typeface="Arial" charset="0"/>
              </a:rPr>
              <a:t>Chorégraphie</a:t>
            </a:r>
          </a:p>
          <a:p>
            <a:pPr marL="1187450" lvl="1" indent="-514350" eaLnBrk="1" hangingPunct="1">
              <a:buFont typeface="Arial" charset="0"/>
              <a:buAutoNum type="arabicPeriod"/>
            </a:pPr>
            <a:r>
              <a:rPr lang="fr-CA" b="1" dirty="0">
                <a:latin typeface="Arial" charset="0"/>
              </a:rPr>
              <a:t>Collaboration</a:t>
            </a:r>
          </a:p>
        </p:txBody>
      </p:sp>
      <p:sp>
        <p:nvSpPr>
          <p:cNvPr id="4813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813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903D0E-08D9-5D48-9981-8FEE8B7DAE45}" type="slidenum">
              <a:rPr lang="fr-BE"/>
              <a:pPr eaLnBrk="1" hangingPunct="1"/>
              <a:t>35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7600" y="457200"/>
            <a:ext cx="62992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Orchestration</a:t>
            </a:r>
          </a:p>
        </p:txBody>
      </p:sp>
      <p:sp>
        <p:nvSpPr>
          <p:cNvPr id="4096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Dans </a:t>
            </a:r>
            <a:r>
              <a:rPr lang="fr-CA" b="1" dirty="0">
                <a:latin typeface="Arial" charset="0"/>
              </a:rPr>
              <a:t>BPMN</a:t>
            </a:r>
            <a:r>
              <a:rPr lang="fr-CA" dirty="0">
                <a:latin typeface="Arial" charset="0"/>
              </a:rPr>
              <a:t>, l’orchestration correspond à l’enchaînement, la coordination des </a:t>
            </a:r>
            <a:r>
              <a:rPr lang="fr-CA" b="1" dirty="0">
                <a:latin typeface="Arial" charset="0"/>
              </a:rPr>
              <a:t>activités à l’intérieur d’une </a:t>
            </a:r>
            <a:r>
              <a:rPr lang="fr-CA" b="1" dirty="0" smtClean="0">
                <a:latin typeface="Arial" charset="0"/>
              </a:rPr>
              <a:t>organisation</a:t>
            </a:r>
          </a:p>
          <a:p>
            <a:pPr marL="0" indent="0" eaLnBrk="1" hangingPunct="1">
              <a:buNone/>
            </a:pPr>
            <a:endParaRPr lang="fr-CA" b="1" dirty="0">
              <a:latin typeface="Arial" charset="0"/>
            </a:endParaRPr>
          </a:p>
          <a:p>
            <a:pPr lvl="1" eaLnBrk="1" hangingPunct="1"/>
            <a:r>
              <a:rPr lang="fr-CA" dirty="0">
                <a:latin typeface="Arial" charset="0"/>
              </a:rPr>
              <a:t>L’orchestration nécessaire à l’ouverture d’un projet dans une entreprise</a:t>
            </a:r>
          </a:p>
          <a:p>
            <a:pPr lvl="2" eaLnBrk="1" hangingPunct="1"/>
            <a:r>
              <a:rPr lang="fr-CA" dirty="0">
                <a:latin typeface="Arial" charset="0"/>
              </a:rPr>
              <a:t>Contrat / Projet / Comptabilité / Finance</a:t>
            </a:r>
          </a:p>
        </p:txBody>
      </p:sp>
      <p:sp>
        <p:nvSpPr>
          <p:cNvPr id="4915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4915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B0E8C7-CE59-D042-87C8-511C02D80694}" type="slidenum">
              <a:rPr lang="fr-BE"/>
              <a:pPr eaLnBrk="1" hangingPunct="1"/>
              <a:t>36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1043704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Chorégraphie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La chorégraphie correspond à l’enchaînement, la coordination des activités </a:t>
            </a:r>
            <a:r>
              <a:rPr lang="fr-CA" b="1" dirty="0">
                <a:latin typeface="Arial" charset="0"/>
              </a:rPr>
              <a:t>entre 2 ou plusieurs organisations</a:t>
            </a:r>
          </a:p>
          <a:p>
            <a:pPr lvl="1" eaLnBrk="1" hangingPunct="1"/>
            <a:r>
              <a:rPr lang="fr-CA" dirty="0">
                <a:latin typeface="Arial" charset="0"/>
              </a:rPr>
              <a:t>B2B</a:t>
            </a:r>
          </a:p>
          <a:p>
            <a:pPr marL="457200" lvl="1" indent="0" eaLnBrk="1" hangingPunct="1">
              <a:buNone/>
            </a:pPr>
            <a:endParaRPr lang="fr-CA" dirty="0">
              <a:latin typeface="Arial" charset="0"/>
            </a:endParaRPr>
          </a:p>
        </p:txBody>
      </p:sp>
      <p:sp>
        <p:nvSpPr>
          <p:cNvPr id="5018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5018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B00BC4-F13E-214D-A401-E1A8F29F5158}" type="slidenum">
              <a:rPr lang="fr-BE"/>
              <a:pPr eaLnBrk="1" hangingPunct="1"/>
              <a:t>37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5500" y="617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Collaboration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La collaboration permet d’illustrer dans </a:t>
            </a:r>
            <a:r>
              <a:rPr lang="fr-CA" b="1" dirty="0">
                <a:latin typeface="Arial" charset="0"/>
              </a:rPr>
              <a:t>BPMN</a:t>
            </a:r>
            <a:r>
              <a:rPr lang="fr-CA" dirty="0">
                <a:latin typeface="Arial" charset="0"/>
              </a:rPr>
              <a:t> les interactions existantes entre deux organisations.</a:t>
            </a:r>
          </a:p>
          <a:p>
            <a:pPr eaLnBrk="1" hangingPunct="1"/>
            <a:r>
              <a:rPr lang="fr-CA" dirty="0">
                <a:latin typeface="Arial" charset="0"/>
              </a:rPr>
              <a:t>Dans ce cas-ci, les processus entre les organisations ne sont pas directement liés.</a:t>
            </a:r>
          </a:p>
        </p:txBody>
      </p:sp>
      <p:sp>
        <p:nvSpPr>
          <p:cNvPr id="5120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5120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952460-A1EE-F84B-A704-3D3528B01305}" type="slidenum">
              <a:rPr lang="fr-BE"/>
              <a:pPr eaLnBrk="1" hangingPunct="1"/>
              <a:t>38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41716" y="472204"/>
            <a:ext cx="582767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Catégorie de processus</a:t>
            </a:r>
          </a:p>
        </p:txBody>
      </p:sp>
      <p:sp>
        <p:nvSpPr>
          <p:cNvPr id="52227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52228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805B13-9FEA-454D-A418-0A097AF077DD}" type="slidenum">
              <a:rPr lang="fr-BE"/>
              <a:pPr eaLnBrk="1" hangingPunct="1"/>
              <a:t>39</a:t>
            </a:fld>
            <a:endParaRPr lang="fr-BE"/>
          </a:p>
        </p:txBody>
      </p:sp>
      <p:pic>
        <p:nvPicPr>
          <p:cNvPr id="44037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14500"/>
            <a:ext cx="40767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728788"/>
            <a:ext cx="40767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ZoneTexte 1"/>
          <p:cNvSpPr txBox="1">
            <a:spLocks noChangeArrowheads="1"/>
          </p:cNvSpPr>
          <p:nvPr/>
        </p:nvSpPr>
        <p:spPr bwMode="auto">
          <a:xfrm>
            <a:off x="119063" y="5362575"/>
            <a:ext cx="2205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CA" sz="1400">
                <a:solidFill>
                  <a:srgbClr val="C00000"/>
                </a:solidFill>
              </a:rPr>
              <a:t>Processus de commande</a:t>
            </a:r>
          </a:p>
        </p:txBody>
      </p:sp>
      <p:sp>
        <p:nvSpPr>
          <p:cNvPr id="44040" name="Rectangle 2"/>
          <p:cNvSpPr>
            <a:spLocks noChangeArrowheads="1"/>
          </p:cNvSpPr>
          <p:nvPr/>
        </p:nvSpPr>
        <p:spPr bwMode="auto">
          <a:xfrm>
            <a:off x="2667000" y="5362575"/>
            <a:ext cx="197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400">
                <a:solidFill>
                  <a:srgbClr val="C00000"/>
                </a:solidFill>
              </a:rPr>
              <a:t>Processus de livraison</a:t>
            </a:r>
          </a:p>
        </p:txBody>
      </p:sp>
      <p:sp>
        <p:nvSpPr>
          <p:cNvPr id="44041" name="Rectangle 3"/>
          <p:cNvSpPr>
            <a:spLocks noChangeArrowheads="1"/>
          </p:cNvSpPr>
          <p:nvPr/>
        </p:nvSpPr>
        <p:spPr bwMode="auto">
          <a:xfrm>
            <a:off x="4643438" y="5367338"/>
            <a:ext cx="220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400">
                <a:solidFill>
                  <a:srgbClr val="C00000"/>
                </a:solidFill>
              </a:rPr>
              <a:t>Processus de commande</a:t>
            </a:r>
          </a:p>
        </p:txBody>
      </p:sp>
      <p:sp>
        <p:nvSpPr>
          <p:cNvPr id="44042" name="Rectangle 4"/>
          <p:cNvSpPr>
            <a:spLocks noChangeArrowheads="1"/>
          </p:cNvSpPr>
          <p:nvPr/>
        </p:nvSpPr>
        <p:spPr bwMode="auto">
          <a:xfrm>
            <a:off x="7092950" y="5362575"/>
            <a:ext cx="197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400">
                <a:solidFill>
                  <a:srgbClr val="C00000"/>
                </a:solidFill>
              </a:rPr>
              <a:t>Processus de livraison</a:t>
            </a:r>
          </a:p>
        </p:txBody>
      </p:sp>
      <p:pic>
        <p:nvPicPr>
          <p:cNvPr id="11" name="Image 10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19458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CEB07B-4D82-EA4A-B10C-F998E15D3467}" type="slidenum">
              <a:rPr lang="fr-CA" sz="1000"/>
              <a:pPr eaLnBrk="1" hangingPunct="1"/>
              <a:t>4</a:t>
            </a:fld>
            <a:endParaRPr lang="fr-CA" sz="140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96838" y="89217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Processus de Planification</a:t>
            </a:r>
          </a:p>
        </p:txBody>
      </p:sp>
      <p:pic>
        <p:nvPicPr>
          <p:cNvPr id="19460" name="Picture 3" descr="Pages from 5-1 Information Systems Strategic Planning Fig 2"/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2330450"/>
            <a:ext cx="7632700" cy="4391025"/>
          </a:xfrm>
        </p:spPr>
      </p:pic>
      <p:sp>
        <p:nvSpPr>
          <p:cNvPr id="1946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11638" y="5824150"/>
            <a:ext cx="184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 dirty="0"/>
              <a:t> </a:t>
            </a: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6600" y="274638"/>
            <a:ext cx="66802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La chorégraphie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charset="0"/>
              </a:rPr>
              <a:t>Attention de ne pas tenter de tout chorégraphier…</a:t>
            </a:r>
          </a:p>
          <a:p>
            <a:pPr eaLnBrk="1" hangingPunct="1"/>
            <a:r>
              <a:rPr lang="fr-CA">
                <a:latin typeface="Arial" charset="0"/>
              </a:rPr>
              <a:t>Si vous n’avez pas un contrôle sur les interactions, vous avez plutôt une collaboration</a:t>
            </a:r>
          </a:p>
          <a:p>
            <a:pPr lvl="1" eaLnBrk="1" hangingPunct="1"/>
            <a:r>
              <a:rPr lang="fr-CA">
                <a:latin typeface="Arial" charset="0"/>
              </a:rPr>
              <a:t>Un client sur Amazon ou Ebay</a:t>
            </a:r>
          </a:p>
        </p:txBody>
      </p:sp>
      <p:sp>
        <p:nvSpPr>
          <p:cNvPr id="5427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5427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67B670-161F-384D-B4E6-3FF8538D0E5C}" type="slidenum">
              <a:rPr lang="fr-BE"/>
              <a:pPr eaLnBrk="1" hangingPunct="1"/>
              <a:t>40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63800" y="274638"/>
            <a:ext cx="62230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Indépendant	</a:t>
            </a:r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772400" cy="4321175"/>
          </a:xfrm>
        </p:spPr>
        <p:txBody>
          <a:bodyPr/>
          <a:lstStyle/>
          <a:p>
            <a:pPr eaLnBrk="1" hangingPunct="1"/>
            <a:r>
              <a:rPr lang="fr-CA" sz="2800" dirty="0">
                <a:latin typeface="Arial" charset="0"/>
              </a:rPr>
              <a:t>Il devrait toujours y avoir une documentation des processus qui soit </a:t>
            </a:r>
            <a:r>
              <a:rPr lang="fr-CA" sz="2800" u="sng" dirty="0">
                <a:latin typeface="Arial" charset="0"/>
              </a:rPr>
              <a:t>technologiquement neutre</a:t>
            </a:r>
          </a:p>
          <a:p>
            <a:pPr eaLnBrk="1" hangingPunct="1"/>
            <a:r>
              <a:rPr lang="fr-CA" sz="2800" dirty="0">
                <a:latin typeface="Arial" charset="0"/>
              </a:rPr>
              <a:t>Un niveau qui est indépendant de toute solution.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Pourquoi</a:t>
            </a:r>
            <a:r>
              <a:rPr lang="fr-CA" sz="2400" dirty="0" smtClean="0">
                <a:latin typeface="Arial" charset="0"/>
              </a:rPr>
              <a:t>? (MDA…)</a:t>
            </a:r>
            <a:endParaRPr lang="fr-CA" sz="2400" dirty="0">
              <a:latin typeface="Arial" charset="0"/>
            </a:endParaRPr>
          </a:p>
          <a:p>
            <a:pPr eaLnBrk="1" hangingPunct="1"/>
            <a:r>
              <a:rPr lang="fr-CA" sz="2800" dirty="0">
                <a:latin typeface="Arial" charset="0"/>
              </a:rPr>
              <a:t>Dans les faits, on retrouve souvent des éléments technologiques dans la définition des processus</a:t>
            </a:r>
          </a:p>
        </p:txBody>
      </p:sp>
      <p:sp>
        <p:nvSpPr>
          <p:cNvPr id="5530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5530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7C4B88-53CD-224C-8EE2-48FD92FAE4FD}" type="slidenum">
              <a:rPr lang="fr-BE"/>
              <a:pPr eaLnBrk="1" hangingPunct="1"/>
              <a:t>41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676991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Évènements intermédiaires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8131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Dans le flux normal</a:t>
            </a:r>
            <a:endParaRPr lang="fr-FR" dirty="0">
              <a:latin typeface="Arial" charset="0"/>
            </a:endParaRPr>
          </a:p>
        </p:txBody>
      </p:sp>
      <p:sp>
        <p:nvSpPr>
          <p:cNvPr id="62468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62469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0E9FE-DA18-AE48-A50A-331A999172F3}" type="slidenum">
              <a:rPr lang="fr-BE"/>
              <a:pPr eaLnBrk="1" hangingPunct="1"/>
              <a:t>42</a:t>
            </a:fld>
            <a:endParaRPr lang="fr-BE"/>
          </a:p>
        </p:txBody>
      </p:sp>
      <p:pic>
        <p:nvPicPr>
          <p:cNvPr id="4813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000375"/>
            <a:ext cx="89312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5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739776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Évènements intermédiaires</a:t>
            </a:r>
            <a:endParaRPr lang="fr-FR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9155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747838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Attaché à une frontière, permet </a:t>
            </a:r>
            <a:r>
              <a:rPr lang="fr-CA" b="1" u="sng" dirty="0">
                <a:latin typeface="Arial" charset="0"/>
              </a:rPr>
              <a:t>d’interrompre</a:t>
            </a:r>
            <a:r>
              <a:rPr lang="fr-CA" dirty="0">
                <a:latin typeface="Arial" charset="0"/>
              </a:rPr>
              <a:t> une activité.</a:t>
            </a:r>
            <a:endParaRPr lang="fr-FR" dirty="0">
              <a:latin typeface="Arial" charset="0"/>
            </a:endParaRPr>
          </a:p>
        </p:txBody>
      </p:sp>
      <p:sp>
        <p:nvSpPr>
          <p:cNvPr id="63492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63493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8647E5-BA60-0944-96A6-6373CA7539C0}" type="slidenum">
              <a:rPr lang="fr-BE"/>
              <a:pPr eaLnBrk="1" hangingPunct="1"/>
              <a:t>43</a:t>
            </a:fld>
            <a:endParaRPr lang="fr-BE"/>
          </a:p>
        </p:txBody>
      </p:sp>
      <p:pic>
        <p:nvPicPr>
          <p:cNvPr id="49158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000375"/>
            <a:ext cx="6670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43704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Catch ou </a:t>
            </a:r>
            <a:r>
              <a:rPr lang="fr-CA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Throw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5017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Catch (fond transparent ou vide)</a:t>
            </a:r>
          </a:p>
          <a:p>
            <a:pPr lvl="1" eaLnBrk="1" hangingPunct="1"/>
            <a:r>
              <a:rPr lang="fr-CA" dirty="0">
                <a:latin typeface="Arial" charset="0"/>
              </a:rPr>
              <a:t>Lorsque le jeton arrive, il attend selon les critères du déclencheur</a:t>
            </a:r>
          </a:p>
          <a:p>
            <a:pPr eaLnBrk="1" hangingPunct="1"/>
            <a:r>
              <a:rPr lang="fr-CA" dirty="0" err="1">
                <a:latin typeface="Arial" charset="0"/>
              </a:rPr>
              <a:t>Throw</a:t>
            </a:r>
            <a:r>
              <a:rPr lang="fr-CA" dirty="0">
                <a:latin typeface="Arial" charset="0"/>
              </a:rPr>
              <a:t> (fond noir)</a:t>
            </a:r>
          </a:p>
          <a:p>
            <a:pPr lvl="1" eaLnBrk="1" hangingPunct="1"/>
            <a:r>
              <a:rPr lang="fr-CA" dirty="0">
                <a:latin typeface="Arial" charset="0"/>
              </a:rPr>
              <a:t>Lorsque le jeton arrive, il lance le déclencheur.</a:t>
            </a:r>
          </a:p>
        </p:txBody>
      </p:sp>
      <p:sp>
        <p:nvSpPr>
          <p:cNvPr id="6451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fr-CA" dirty="0" smtClean="0">
                <a:solidFill>
                  <a:srgbClr val="A50021"/>
                </a:solidFill>
              </a:rPr>
              <a:t>l</a:t>
            </a:r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6451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18EFDE-5FD4-B043-B005-CF404F625E36}" type="slidenum">
              <a:rPr lang="fr-BE"/>
              <a:pPr eaLnBrk="1" hangingPunct="1"/>
              <a:t>44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354138"/>
            <a:ext cx="89789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65540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61C20F-3A83-B447-8F12-396F08D6F978}" type="slidenum">
              <a:rPr lang="fr-BE"/>
              <a:pPr eaLnBrk="1" hangingPunct="1"/>
              <a:t>45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2590800" y="188913"/>
            <a:ext cx="6553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Exemples évènements intermédiaires</a:t>
            </a: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577130-48BA-EA4F-BF97-8F98056129A5}" type="slidenum">
              <a:rPr lang="fr-BE"/>
              <a:pPr eaLnBrk="1" hangingPunct="1"/>
              <a:t>46</a:t>
            </a:fld>
            <a:endParaRPr lang="fr-BE"/>
          </a:p>
        </p:txBody>
      </p:sp>
      <p:pic>
        <p:nvPicPr>
          <p:cNvPr id="74754" name="Picture 2" descr="http://mainthing.ru/wp-content/uploads/2009/01/internalorder-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32" y="1305918"/>
            <a:ext cx="6840760" cy="504056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8829" y="439599"/>
            <a:ext cx="380194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4000" b="1" dirty="0">
                <a:ln w="1905"/>
                <a:solidFill>
                  <a:schemeClr val="accent3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Exemple couloirs</a:t>
            </a: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5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41716" y="274638"/>
            <a:ext cx="57752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CA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Exercice 1 – Remboursement</a:t>
            </a:r>
            <a:endParaRPr lang="fr-FR" sz="3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5427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1800" dirty="0">
                <a:latin typeface="Arial" charset="0"/>
              </a:rPr>
              <a:t>Après réception du rapport de dépenses, un nouveau compte doit être créé si l'employé n’en a pas déjà un. </a:t>
            </a:r>
          </a:p>
          <a:p>
            <a:pPr eaLnBrk="1" hangingPunct="1"/>
            <a:r>
              <a:rPr lang="fr-CA" sz="1800" dirty="0">
                <a:latin typeface="Arial" charset="0"/>
              </a:rPr>
              <a:t>Le rapport est ensuite examiné pour approbation. </a:t>
            </a:r>
          </a:p>
          <a:p>
            <a:pPr eaLnBrk="1" hangingPunct="1"/>
            <a:r>
              <a:rPr lang="fr-CA" sz="1800" dirty="0">
                <a:latin typeface="Arial" charset="0"/>
              </a:rPr>
              <a:t>Les montants de égaux ou de moins de 200 $ sont automatiquement approuvés, tandis que les montants supérieurs à 200 $ doivent être approuvés par le superviseur. </a:t>
            </a:r>
          </a:p>
          <a:p>
            <a:pPr eaLnBrk="1" hangingPunct="1"/>
            <a:r>
              <a:rPr lang="fr-CA" sz="1800" dirty="0">
                <a:latin typeface="Arial" charset="0"/>
              </a:rPr>
              <a:t>En cas de refus, le salarié reçoit un avis de refus par courriel. </a:t>
            </a:r>
          </a:p>
          <a:p>
            <a:pPr eaLnBrk="1" hangingPunct="1"/>
            <a:r>
              <a:rPr lang="fr-CA" sz="1800" dirty="0">
                <a:latin typeface="Arial" charset="0"/>
              </a:rPr>
              <a:t>Le remboursement de l'employé se fait par dépôt direct.</a:t>
            </a:r>
          </a:p>
          <a:p>
            <a:pPr eaLnBrk="1" hangingPunct="1"/>
            <a:r>
              <a:rPr lang="fr-CA" sz="1800" dirty="0">
                <a:latin typeface="Arial" charset="0"/>
              </a:rPr>
              <a:t>Si la demande n'est pas traitée en 7 jours, le salarié doit recevoir un courriel « en cours »</a:t>
            </a:r>
          </a:p>
          <a:p>
            <a:pPr eaLnBrk="1" hangingPunct="1"/>
            <a:r>
              <a:rPr lang="fr-CA" sz="1800" dirty="0">
                <a:latin typeface="Arial" charset="0"/>
              </a:rPr>
              <a:t>Si la demande n'est pas terminée dans les 30 jours, alors le processus est arrêté et le salarié reçoit un courriel d'annulation lui demandant de reconfirmer la demande de remboursement</a:t>
            </a:r>
          </a:p>
          <a:p>
            <a:pPr eaLnBrk="1" hangingPunct="1"/>
            <a:endParaRPr lang="fr-CA" sz="1800" dirty="0">
              <a:latin typeface="Arial" charset="0"/>
            </a:endParaRPr>
          </a:p>
        </p:txBody>
      </p:sp>
      <p:sp>
        <p:nvSpPr>
          <p:cNvPr id="68612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68613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13D8D8-A506-B646-92F7-1F79EA81E7A0}" type="slidenum">
              <a:rPr lang="fr-BE"/>
              <a:pPr eaLnBrk="1" hangingPunct="1"/>
              <a:t>47</a:t>
            </a:fld>
            <a:endParaRPr lang="fr-BE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444500" y="660400"/>
            <a:ext cx="8229600" cy="10414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Ressources</a:t>
            </a:r>
          </a:p>
        </p:txBody>
      </p:sp>
      <p:sp>
        <p:nvSpPr>
          <p:cNvPr id="5734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charset="0"/>
              </a:rPr>
              <a:t>Le contenu de ce cours est en grande partie tiré des livres:</a:t>
            </a:r>
          </a:p>
          <a:p>
            <a:pPr lvl="1" eaLnBrk="1" hangingPunct="1"/>
            <a:r>
              <a:rPr lang="fr-CA" sz="2400" dirty="0">
                <a:latin typeface="Arial" charset="0"/>
              </a:rPr>
              <a:t>BPMN : </a:t>
            </a:r>
            <a:r>
              <a:rPr lang="fr-CA" sz="2400" dirty="0" err="1">
                <a:latin typeface="Arial" charset="0"/>
              </a:rPr>
              <a:t>Modeling</a:t>
            </a:r>
            <a:r>
              <a:rPr lang="fr-CA" sz="2400" dirty="0">
                <a:latin typeface="Arial" charset="0"/>
              </a:rPr>
              <a:t> and Reference Guide de Stephen A. White, </a:t>
            </a:r>
            <a:r>
              <a:rPr lang="fr-CA" sz="2400" dirty="0" err="1">
                <a:latin typeface="Arial" charset="0"/>
              </a:rPr>
              <a:t>PhD</a:t>
            </a:r>
            <a:r>
              <a:rPr lang="fr-CA" sz="2400" dirty="0">
                <a:latin typeface="Arial" charset="0"/>
              </a:rPr>
              <a:t> et Derek </a:t>
            </a:r>
            <a:r>
              <a:rPr lang="fr-CA" sz="2400" dirty="0" err="1">
                <a:latin typeface="Arial" charset="0"/>
              </a:rPr>
              <a:t>Miers</a:t>
            </a:r>
            <a:endParaRPr lang="fr-CA" sz="2400" dirty="0">
              <a:latin typeface="Arial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Stephen A. </a:t>
            </a:r>
            <a:r>
              <a:rPr lang="en-US" sz="2400" dirty="0" err="1">
                <a:latin typeface="Arial" charset="0"/>
              </a:rPr>
              <a:t>White,Introduction</a:t>
            </a:r>
            <a:r>
              <a:rPr lang="en-US" sz="2400" dirty="0">
                <a:latin typeface="Arial" charset="0"/>
              </a:rPr>
              <a:t> to BPMN, </a:t>
            </a:r>
            <a:r>
              <a:rPr lang="en-US" sz="2400" dirty="0">
                <a:latin typeface="Arial" charset="0"/>
                <a:hlinkClick r:id="rId8"/>
              </a:rPr>
              <a:t>site web de </a:t>
            </a:r>
            <a:r>
              <a:rPr lang="en-US" sz="2400" dirty="0" smtClean="0">
                <a:latin typeface="Arial" charset="0"/>
                <a:hlinkClick r:id="rId8"/>
              </a:rPr>
              <a:t>l’OMG</a:t>
            </a:r>
            <a:endParaRPr lang="en-US" sz="2400" smtClean="0">
              <a:latin typeface="Arial" charset="0"/>
            </a:endParaRPr>
          </a:p>
          <a:p>
            <a:pPr lvl="1" eaLnBrk="1" hangingPunct="1"/>
            <a:r>
              <a:rPr lang="en-US" sz="2400" smtClean="0">
                <a:latin typeface="Arial" charset="0"/>
              </a:rPr>
              <a:t>BPMN </a:t>
            </a:r>
            <a:r>
              <a:rPr lang="en-US" sz="2400" dirty="0">
                <a:latin typeface="Arial" charset="0"/>
              </a:rPr>
              <a:t>Method and Style: A levels-based methodology for BPM process modeling and improvement using BPMN 2.0 de Bruce Silver</a:t>
            </a:r>
            <a:endParaRPr lang="fr-CA" sz="2400" dirty="0">
              <a:latin typeface="Arial" charset="0"/>
            </a:endParaRPr>
          </a:p>
        </p:txBody>
      </p:sp>
      <p:sp>
        <p:nvSpPr>
          <p:cNvPr id="1843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fr-BE" dirty="0">
              <a:solidFill>
                <a:srgbClr val="A50021"/>
              </a:solidFill>
            </a:endParaRPr>
          </a:p>
        </p:txBody>
      </p:sp>
      <p:sp>
        <p:nvSpPr>
          <p:cNvPr id="1843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23E2B4-1F41-B74D-A306-B2C0B5390427}" type="slidenum">
              <a:rPr lang="fr-BE"/>
              <a:pPr eaLnBrk="1" hangingPunct="1"/>
              <a:t>48</a:t>
            </a:fld>
            <a:endParaRPr lang="fr-BE"/>
          </a:p>
        </p:txBody>
      </p:sp>
      <p:pic>
        <p:nvPicPr>
          <p:cNvPr id="57350" name="Picture 2" descr="BPMN Modeling and Reference Guide">
            <a:hlinkClick r:id="rId9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" descr="http://ecx.images-amazon.com/images/I/41L-Z8E-PqL._SS500_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313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modélisation BPMN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https://www.modeliosoft.com/fr/ressources/exemples-de-diagrammes/diagrammes-</a:t>
            </a:r>
            <a:r>
              <a:rPr lang="fr-FR" dirty="0" smtClean="0">
                <a:hlinkClick r:id="rId2"/>
              </a:rPr>
              <a:t>bpmn.html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4"/>
              </a:rPr>
              <a:t>www.sparxsystems.com.au</a:t>
            </a:r>
            <a:endParaRPr lang="fr-FR" dirty="0" smtClean="0"/>
          </a:p>
          <a:p>
            <a:r>
              <a:rPr lang="fr-FR" smtClean="0"/>
              <a:t>http:</a:t>
            </a:r>
            <a:r>
              <a:rPr lang="fr-FR" dirty="0"/>
              <a:t>//</a:t>
            </a:r>
            <a:r>
              <a:rPr lang="fr-FR" dirty="0" err="1"/>
              <a:t>support.office.com</a:t>
            </a:r>
            <a:r>
              <a:rPr lang="fr-FR" dirty="0"/>
              <a:t>/en-us/article/BPMN-Diagramming-Basics-393e3f0b-3c87-40e7-8d40-de6208a7bd71</a:t>
            </a:r>
          </a:p>
        </p:txBody>
      </p:sp>
    </p:spTree>
    <p:extLst>
      <p:ext uri="{BB962C8B-B14F-4D97-AF65-F5344CB8AC3E}">
        <p14:creationId xmlns:p14="http://schemas.microsoft.com/office/powerpoint/2010/main" val="177397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u pied de page 2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1506" name="Espace réservé du numéro de diapositive 3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7D3CC-6327-0746-9F65-83D4858AFE9C}" type="slidenum">
              <a:rPr lang="fr-CA" sz="1000"/>
              <a:pPr eaLnBrk="1" hangingPunct="1"/>
              <a:t>5</a:t>
            </a:fld>
            <a:endParaRPr lang="fr-CA" sz="140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95313" y="1090612"/>
            <a:ext cx="8077200" cy="593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err="1" smtClean="0">
                <a:ea typeface="+mj-ea"/>
                <a:cs typeface="+mj-cs"/>
              </a:rPr>
              <a:t>Processus</a:t>
            </a:r>
            <a:endParaRPr lang="fr-CA" dirty="0" smtClean="0">
              <a:ea typeface="+mj-ea"/>
              <a:cs typeface="+mj-cs"/>
            </a:endParaRPr>
          </a:p>
        </p:txBody>
      </p:sp>
      <p:grpSp>
        <p:nvGrpSpPr>
          <p:cNvPr id="21508" name="Group 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14500" y="1684337"/>
            <a:ext cx="6958013" cy="4672013"/>
            <a:chOff x="337" y="522"/>
            <a:chExt cx="5014" cy="3449"/>
          </a:xfrm>
        </p:grpSpPr>
        <p:sp>
          <p:nvSpPr>
            <p:cNvPr id="21511" name="Freeform 4"/>
            <p:cNvSpPr>
              <a:spLocks/>
            </p:cNvSpPr>
            <p:nvPr/>
          </p:nvSpPr>
          <p:spPr bwMode="auto">
            <a:xfrm>
              <a:off x="1440" y="984"/>
              <a:ext cx="3553" cy="2713"/>
            </a:xfrm>
            <a:custGeom>
              <a:avLst/>
              <a:gdLst>
                <a:gd name="T0" fmla="*/ 0 w 3553"/>
                <a:gd name="T1" fmla="*/ 1907 h 2713"/>
                <a:gd name="T2" fmla="*/ 0 w 3553"/>
                <a:gd name="T3" fmla="*/ 2708 h 2713"/>
                <a:gd name="T4" fmla="*/ 3552 w 3553"/>
                <a:gd name="T5" fmla="*/ 2712 h 2713"/>
                <a:gd name="T6" fmla="*/ 3552 w 3553"/>
                <a:gd name="T7" fmla="*/ 0 h 2713"/>
                <a:gd name="T8" fmla="*/ 2598 w 3553"/>
                <a:gd name="T9" fmla="*/ 0 h 2713"/>
                <a:gd name="T10" fmla="*/ 0 w 3553"/>
                <a:gd name="T11" fmla="*/ 1907 h 2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3"/>
                <a:gd name="T19" fmla="*/ 0 h 2713"/>
                <a:gd name="T20" fmla="*/ 3553 w 3553"/>
                <a:gd name="T21" fmla="*/ 2713 h 2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3" h="2713">
                  <a:moveTo>
                    <a:pt x="0" y="1907"/>
                  </a:moveTo>
                  <a:lnTo>
                    <a:pt x="0" y="2708"/>
                  </a:lnTo>
                  <a:lnTo>
                    <a:pt x="3552" y="2712"/>
                  </a:lnTo>
                  <a:lnTo>
                    <a:pt x="3552" y="0"/>
                  </a:lnTo>
                  <a:lnTo>
                    <a:pt x="2598" y="0"/>
                  </a:lnTo>
                  <a:lnTo>
                    <a:pt x="0" y="1907"/>
                  </a:lnTo>
                </a:path>
              </a:pathLst>
            </a:custGeom>
            <a:solidFill>
              <a:srgbClr val="C8FEC8"/>
            </a:solidFill>
            <a:ln w="25400" cap="rnd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512" name="Freeform 5"/>
            <p:cNvSpPr>
              <a:spLocks/>
            </p:cNvSpPr>
            <p:nvPr/>
          </p:nvSpPr>
          <p:spPr bwMode="auto">
            <a:xfrm>
              <a:off x="2091" y="3656"/>
              <a:ext cx="27" cy="91"/>
            </a:xfrm>
            <a:custGeom>
              <a:avLst/>
              <a:gdLst>
                <a:gd name="T0" fmla="*/ 0 w 27"/>
                <a:gd name="T1" fmla="*/ 90 h 91"/>
                <a:gd name="T2" fmla="*/ 0 w 27"/>
                <a:gd name="T3" fmla="*/ 0 h 91"/>
                <a:gd name="T4" fmla="*/ 26 w 27"/>
                <a:gd name="T5" fmla="*/ 0 h 91"/>
                <a:gd name="T6" fmla="*/ 26 w 27"/>
                <a:gd name="T7" fmla="*/ 90 h 91"/>
                <a:gd name="T8" fmla="*/ 0 w 27"/>
                <a:gd name="T9" fmla="*/ 9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91"/>
                <a:gd name="T17" fmla="*/ 27 w 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91">
                  <a:moveTo>
                    <a:pt x="0" y="9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90"/>
                  </a:lnTo>
                  <a:lnTo>
                    <a:pt x="0" y="90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3839" y="1618"/>
              <a:ext cx="123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Target Architecture</a:t>
              </a:r>
            </a:p>
          </p:txBody>
        </p:sp>
        <p:sp>
          <p:nvSpPr>
            <p:cNvPr id="21514" name="Freeform 7"/>
            <p:cNvSpPr>
              <a:spLocks/>
            </p:cNvSpPr>
            <p:nvPr/>
          </p:nvSpPr>
          <p:spPr bwMode="auto">
            <a:xfrm>
              <a:off x="4173" y="3664"/>
              <a:ext cx="27" cy="83"/>
            </a:xfrm>
            <a:custGeom>
              <a:avLst/>
              <a:gdLst>
                <a:gd name="T0" fmla="*/ 0 w 27"/>
                <a:gd name="T1" fmla="*/ 82 h 83"/>
                <a:gd name="T2" fmla="*/ 0 w 27"/>
                <a:gd name="T3" fmla="*/ 0 h 83"/>
                <a:gd name="T4" fmla="*/ 26 w 27"/>
                <a:gd name="T5" fmla="*/ 0 h 83"/>
                <a:gd name="T6" fmla="*/ 26 w 27"/>
                <a:gd name="T7" fmla="*/ 82 h 83"/>
                <a:gd name="T8" fmla="*/ 0 w 27"/>
                <a:gd name="T9" fmla="*/ 82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3"/>
                <a:gd name="T17" fmla="*/ 27 w 27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3">
                  <a:moveTo>
                    <a:pt x="0" y="8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82"/>
                  </a:lnTo>
                  <a:lnTo>
                    <a:pt x="0" y="82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1549" y="2804"/>
              <a:ext cx="59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00"/>
                  </a:solidFill>
                </a:rPr>
                <a:t>Current</a:t>
              </a:r>
            </a:p>
            <a:p>
              <a:pPr algn="ctr" eaLnBrk="0" hangingPunct="0"/>
              <a:r>
                <a:rPr lang="en-US" sz="1600" b="1">
                  <a:solidFill>
                    <a:srgbClr val="000000"/>
                  </a:solidFill>
                </a:rPr>
                <a:t>State</a:t>
              </a:r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flipV="1">
              <a:off x="856" y="908"/>
              <a:ext cx="0" cy="284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1915" y="3771"/>
              <a:ext cx="4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/>
                <a:t>Today</a:t>
              </a:r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3967" y="3771"/>
              <a:ext cx="49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/>
                <a:t>3 years</a:t>
              </a:r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1036" y="1454"/>
              <a:ext cx="179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CF0E30"/>
                  </a:solidFill>
                  <a:latin typeface="Arial Narrow" charset="0"/>
                </a:rPr>
                <a:t>Technology Infrastructure Capabilities</a:t>
              </a:r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337" y="522"/>
              <a:ext cx="50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 b="1" i="1">
                  <a:solidFill>
                    <a:schemeClr val="tx2"/>
                  </a:solidFill>
                  <a:latin typeface="Arial Narrow" charset="0"/>
                </a:rPr>
                <a:t>Establish a </a:t>
              </a:r>
              <a:r>
                <a:rPr lang="en-US" b="1" i="1" u="sng">
                  <a:solidFill>
                    <a:schemeClr val="tx2"/>
                  </a:solidFill>
                  <a:latin typeface="Arial Narrow" charset="0"/>
                </a:rPr>
                <a:t>Target Architecture</a:t>
              </a:r>
              <a:r>
                <a:rPr lang="en-US" b="1" i="1">
                  <a:solidFill>
                    <a:schemeClr val="tx2"/>
                  </a:solidFill>
                  <a:latin typeface="Arial Narrow" charset="0"/>
                </a:rPr>
                <a:t> to act as a convergence point for various infrastructure initiatives</a:t>
              </a:r>
            </a:p>
          </p:txBody>
        </p:sp>
        <p:grpSp>
          <p:nvGrpSpPr>
            <p:cNvPr id="21521" name="Group 14"/>
            <p:cNvGrpSpPr>
              <a:grpSpLocks/>
            </p:cNvGrpSpPr>
            <p:nvPr/>
          </p:nvGrpSpPr>
          <p:grpSpPr bwMode="auto">
            <a:xfrm>
              <a:off x="4049" y="2312"/>
              <a:ext cx="283" cy="444"/>
              <a:chOff x="4049" y="2312"/>
              <a:chExt cx="283" cy="444"/>
            </a:xfrm>
          </p:grpSpPr>
          <p:grpSp>
            <p:nvGrpSpPr>
              <p:cNvPr id="21527" name="Group 15"/>
              <p:cNvGrpSpPr>
                <a:grpSpLocks/>
              </p:cNvGrpSpPr>
              <p:nvPr/>
            </p:nvGrpSpPr>
            <p:grpSpPr bwMode="auto">
              <a:xfrm>
                <a:off x="4049" y="2312"/>
                <a:ext cx="283" cy="444"/>
                <a:chOff x="4049" y="2312"/>
                <a:chExt cx="283" cy="444"/>
              </a:xfrm>
            </p:grpSpPr>
            <p:grpSp>
              <p:nvGrpSpPr>
                <p:cNvPr id="21534" name="Group 16"/>
                <p:cNvGrpSpPr>
                  <a:grpSpLocks/>
                </p:cNvGrpSpPr>
                <p:nvPr/>
              </p:nvGrpSpPr>
              <p:grpSpPr bwMode="auto">
                <a:xfrm>
                  <a:off x="4049" y="2632"/>
                  <a:ext cx="283" cy="124"/>
                  <a:chOff x="4049" y="2632"/>
                  <a:chExt cx="283" cy="124"/>
                </a:xfrm>
              </p:grpSpPr>
              <p:grpSp>
                <p:nvGrpSpPr>
                  <p:cNvPr id="2154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101" y="2632"/>
                    <a:ext cx="179" cy="32"/>
                    <a:chOff x="4101" y="2632"/>
                    <a:chExt cx="179" cy="32"/>
                  </a:xfrm>
                </p:grpSpPr>
                <p:sp>
                  <p:nvSpPr>
                    <p:cNvPr id="21552" name="Arc 18"/>
                    <p:cNvSpPr>
                      <a:spLocks/>
                    </p:cNvSpPr>
                    <p:nvPr/>
                  </p:nvSpPr>
                  <p:spPr bwMode="auto">
                    <a:xfrm>
                      <a:off x="4180" y="2632"/>
                      <a:ext cx="100" cy="32"/>
                    </a:xfrm>
                    <a:custGeom>
                      <a:avLst/>
                      <a:gdLst>
                        <a:gd name="T0" fmla="*/ 0 w 23020"/>
                        <a:gd name="T1" fmla="*/ 0 h 21600"/>
                        <a:gd name="T2" fmla="*/ 0 w 23020"/>
                        <a:gd name="T3" fmla="*/ 0 h 21600"/>
                        <a:gd name="T4" fmla="*/ 0 w 230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020"/>
                        <a:gd name="T10" fmla="*/ 0 h 21600"/>
                        <a:gd name="T11" fmla="*/ 23020 w 2302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020" h="21600" fill="none" extrusionOk="0">
                          <a:moveTo>
                            <a:pt x="23020" y="0"/>
                          </a:moveTo>
                          <a:cubicBezTo>
                            <a:pt x="23020" y="11929"/>
                            <a:pt x="13349" y="21600"/>
                            <a:pt x="1420" y="21600"/>
                          </a:cubicBezTo>
                          <a:cubicBezTo>
                            <a:pt x="946" y="21599"/>
                            <a:pt x="472" y="21584"/>
                            <a:pt x="-1" y="21553"/>
                          </a:cubicBezTo>
                        </a:path>
                        <a:path w="23020" h="21600" stroke="0" extrusionOk="0">
                          <a:moveTo>
                            <a:pt x="23020" y="0"/>
                          </a:moveTo>
                          <a:cubicBezTo>
                            <a:pt x="23020" y="11929"/>
                            <a:pt x="13349" y="21600"/>
                            <a:pt x="1420" y="21600"/>
                          </a:cubicBezTo>
                          <a:cubicBezTo>
                            <a:pt x="946" y="21599"/>
                            <a:pt x="472" y="21584"/>
                            <a:pt x="-1" y="21553"/>
                          </a:cubicBezTo>
                          <a:lnTo>
                            <a:pt x="1420" y="0"/>
                          </a:lnTo>
                          <a:lnTo>
                            <a:pt x="23020" y="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553" name="Arc 19"/>
                    <p:cNvSpPr>
                      <a:spLocks/>
                    </p:cNvSpPr>
                    <p:nvPr/>
                  </p:nvSpPr>
                  <p:spPr bwMode="auto">
                    <a:xfrm>
                      <a:off x="4101" y="2632"/>
                      <a:ext cx="94" cy="32"/>
                    </a:xfrm>
                    <a:custGeom>
                      <a:avLst/>
                      <a:gdLst>
                        <a:gd name="T0" fmla="*/ 0 w 21600"/>
                        <a:gd name="T1" fmla="*/ 0 h 21553"/>
                        <a:gd name="T2" fmla="*/ 0 w 21600"/>
                        <a:gd name="T3" fmla="*/ 0 h 21553"/>
                        <a:gd name="T4" fmla="*/ 0 w 21600"/>
                        <a:gd name="T5" fmla="*/ 0 h 2155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553"/>
                        <a:gd name="T11" fmla="*/ 21600 w 21600"/>
                        <a:gd name="T12" fmla="*/ 21553 h 215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553" fill="none" extrusionOk="0">
                          <a:moveTo>
                            <a:pt x="20179" y="21553"/>
                          </a:moveTo>
                          <a:cubicBezTo>
                            <a:pt x="8826" y="20805"/>
                            <a:pt x="-1" y="11378"/>
                            <a:pt x="-1" y="-1"/>
                          </a:cubicBezTo>
                        </a:path>
                        <a:path w="21600" h="21553" stroke="0" extrusionOk="0">
                          <a:moveTo>
                            <a:pt x="20179" y="21553"/>
                          </a:moveTo>
                          <a:cubicBezTo>
                            <a:pt x="8826" y="20805"/>
                            <a:pt x="-1" y="11378"/>
                            <a:pt x="-1" y="-1"/>
                          </a:cubicBezTo>
                          <a:lnTo>
                            <a:pt x="21600" y="0"/>
                          </a:lnTo>
                          <a:lnTo>
                            <a:pt x="20179" y="21553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154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4075" y="2672"/>
                    <a:ext cx="231" cy="44"/>
                    <a:chOff x="4075" y="2672"/>
                    <a:chExt cx="231" cy="44"/>
                  </a:xfrm>
                </p:grpSpPr>
                <p:sp>
                  <p:nvSpPr>
                    <p:cNvPr id="21550" name="Arc 21"/>
                    <p:cNvSpPr>
                      <a:spLocks/>
                    </p:cNvSpPr>
                    <p:nvPr/>
                  </p:nvSpPr>
                  <p:spPr bwMode="auto">
                    <a:xfrm>
                      <a:off x="4180" y="2672"/>
                      <a:ext cx="126" cy="38"/>
                    </a:xfrm>
                    <a:custGeom>
                      <a:avLst/>
                      <a:gdLst>
                        <a:gd name="T0" fmla="*/ 0 w 22709"/>
                        <a:gd name="T1" fmla="*/ 0 h 22188"/>
                        <a:gd name="T2" fmla="*/ 0 w 22709"/>
                        <a:gd name="T3" fmla="*/ 0 h 22188"/>
                        <a:gd name="T4" fmla="*/ 0 w 22709"/>
                        <a:gd name="T5" fmla="*/ 0 h 22188"/>
                        <a:gd name="T6" fmla="*/ 0 60000 65536"/>
                        <a:gd name="T7" fmla="*/ 0 60000 65536"/>
                        <a:gd name="T8" fmla="*/ 0 60000 65536"/>
                        <a:gd name="T9" fmla="*/ 0 w 22709"/>
                        <a:gd name="T10" fmla="*/ 0 h 22188"/>
                        <a:gd name="T11" fmla="*/ 22709 w 22709"/>
                        <a:gd name="T12" fmla="*/ 22188 h 221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2709" h="22188" fill="none" extrusionOk="0">
                          <a:moveTo>
                            <a:pt x="22700" y="0"/>
                          </a:moveTo>
                          <a:cubicBezTo>
                            <a:pt x="22706" y="195"/>
                            <a:pt x="22709" y="391"/>
                            <a:pt x="22709" y="588"/>
                          </a:cubicBezTo>
                          <a:cubicBezTo>
                            <a:pt x="22709" y="12517"/>
                            <a:pt x="13038" y="22188"/>
                            <a:pt x="1109" y="22188"/>
                          </a:cubicBezTo>
                          <a:cubicBezTo>
                            <a:pt x="739" y="22187"/>
                            <a:pt x="369" y="22178"/>
                            <a:pt x="0" y="22159"/>
                          </a:cubicBezTo>
                        </a:path>
                        <a:path w="22709" h="22188" stroke="0" extrusionOk="0">
                          <a:moveTo>
                            <a:pt x="22700" y="0"/>
                          </a:moveTo>
                          <a:cubicBezTo>
                            <a:pt x="22706" y="195"/>
                            <a:pt x="22709" y="391"/>
                            <a:pt x="22709" y="588"/>
                          </a:cubicBezTo>
                          <a:cubicBezTo>
                            <a:pt x="22709" y="12517"/>
                            <a:pt x="13038" y="22188"/>
                            <a:pt x="1109" y="22188"/>
                          </a:cubicBezTo>
                          <a:cubicBezTo>
                            <a:pt x="739" y="22187"/>
                            <a:pt x="369" y="22178"/>
                            <a:pt x="0" y="22159"/>
                          </a:cubicBezTo>
                          <a:lnTo>
                            <a:pt x="1109" y="588"/>
                          </a:lnTo>
                          <a:lnTo>
                            <a:pt x="22700" y="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551" name="Arc 22"/>
                    <p:cNvSpPr>
                      <a:spLocks/>
                    </p:cNvSpPr>
                    <p:nvPr/>
                  </p:nvSpPr>
                  <p:spPr bwMode="auto">
                    <a:xfrm>
                      <a:off x="4075" y="2676"/>
                      <a:ext cx="120" cy="40"/>
                    </a:xfrm>
                    <a:custGeom>
                      <a:avLst/>
                      <a:gdLst>
                        <a:gd name="T0" fmla="*/ 0 w 21600"/>
                        <a:gd name="T1" fmla="*/ 0 h 23946"/>
                        <a:gd name="T2" fmla="*/ 0 w 21600"/>
                        <a:gd name="T3" fmla="*/ 0 h 23946"/>
                        <a:gd name="T4" fmla="*/ 0 w 21600"/>
                        <a:gd name="T5" fmla="*/ 0 h 23946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946"/>
                        <a:gd name="T11" fmla="*/ 21600 w 21600"/>
                        <a:gd name="T12" fmla="*/ 23946 h 239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946" fill="none" extrusionOk="0">
                          <a:moveTo>
                            <a:pt x="20305" y="23946"/>
                          </a:moveTo>
                          <a:cubicBezTo>
                            <a:pt x="8899" y="23261"/>
                            <a:pt x="0" y="13811"/>
                            <a:pt x="0" y="2385"/>
                          </a:cubicBezTo>
                          <a:cubicBezTo>
                            <a:pt x="0" y="1588"/>
                            <a:pt x="44" y="791"/>
                            <a:pt x="132" y="0"/>
                          </a:cubicBezTo>
                        </a:path>
                        <a:path w="21600" h="23946" stroke="0" extrusionOk="0">
                          <a:moveTo>
                            <a:pt x="20305" y="23946"/>
                          </a:moveTo>
                          <a:cubicBezTo>
                            <a:pt x="8899" y="23261"/>
                            <a:pt x="0" y="13811"/>
                            <a:pt x="0" y="2385"/>
                          </a:cubicBezTo>
                          <a:cubicBezTo>
                            <a:pt x="0" y="1588"/>
                            <a:pt x="44" y="791"/>
                            <a:pt x="132" y="0"/>
                          </a:cubicBezTo>
                          <a:lnTo>
                            <a:pt x="21600" y="2385"/>
                          </a:lnTo>
                          <a:lnTo>
                            <a:pt x="20305" y="23946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154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049" y="2719"/>
                    <a:ext cx="283" cy="37"/>
                    <a:chOff x="4049" y="2719"/>
                    <a:chExt cx="283" cy="37"/>
                  </a:xfrm>
                </p:grpSpPr>
                <p:sp>
                  <p:nvSpPr>
                    <p:cNvPr id="21548" name="Arc 24"/>
                    <p:cNvSpPr>
                      <a:spLocks/>
                    </p:cNvSpPr>
                    <p:nvPr/>
                  </p:nvSpPr>
                  <p:spPr bwMode="auto">
                    <a:xfrm>
                      <a:off x="4186" y="2719"/>
                      <a:ext cx="146" cy="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599"/>
                          </a:cubicBezTo>
                        </a:path>
                        <a:path w="21600" h="21600" stroke="0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599"/>
                          </a:cubicBezTo>
                          <a:lnTo>
                            <a:pt x="0" y="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549" name="Arc 25"/>
                    <p:cNvSpPr>
                      <a:spLocks/>
                    </p:cNvSpPr>
                    <p:nvPr/>
                  </p:nvSpPr>
                  <p:spPr bwMode="auto">
                    <a:xfrm>
                      <a:off x="4049" y="2719"/>
                      <a:ext cx="148" cy="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21600" y="21599"/>
                          </a:moveTo>
                          <a:cubicBezTo>
                            <a:pt x="9670" y="21599"/>
                            <a:pt x="-1" y="11929"/>
                            <a:pt x="-1" y="-1"/>
                          </a:cubicBezTo>
                        </a:path>
                        <a:path w="21600" h="21600" stroke="0" extrusionOk="0">
                          <a:moveTo>
                            <a:pt x="21600" y="21599"/>
                          </a:moveTo>
                          <a:cubicBezTo>
                            <a:pt x="9670" y="21599"/>
                            <a:pt x="-1" y="11929"/>
                            <a:pt x="-1" y="-1"/>
                          </a:cubicBezTo>
                          <a:lnTo>
                            <a:pt x="21600" y="0"/>
                          </a:lnTo>
                          <a:lnTo>
                            <a:pt x="21600" y="21599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21535" name="Group 26"/>
                <p:cNvGrpSpPr>
                  <a:grpSpLocks/>
                </p:cNvGrpSpPr>
                <p:nvPr/>
              </p:nvGrpSpPr>
              <p:grpSpPr bwMode="auto">
                <a:xfrm>
                  <a:off x="4050" y="2312"/>
                  <a:ext cx="281" cy="126"/>
                  <a:chOff x="4050" y="2312"/>
                  <a:chExt cx="281" cy="126"/>
                </a:xfrm>
              </p:grpSpPr>
              <p:grpSp>
                <p:nvGrpSpPr>
                  <p:cNvPr id="2153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4102" y="2405"/>
                    <a:ext cx="184" cy="33"/>
                    <a:chOff x="4102" y="2405"/>
                    <a:chExt cx="184" cy="33"/>
                  </a:xfrm>
                </p:grpSpPr>
                <p:sp>
                  <p:nvSpPr>
                    <p:cNvPr id="21543" name="Arc 28"/>
                    <p:cNvSpPr>
                      <a:spLocks/>
                    </p:cNvSpPr>
                    <p:nvPr/>
                  </p:nvSpPr>
                  <p:spPr bwMode="auto">
                    <a:xfrm>
                      <a:off x="4190" y="2406"/>
                      <a:ext cx="96" cy="32"/>
                    </a:xfrm>
                    <a:custGeom>
                      <a:avLst/>
                      <a:gdLst>
                        <a:gd name="T0" fmla="*/ 0 w 22048"/>
                        <a:gd name="T1" fmla="*/ 0 h 21600"/>
                        <a:gd name="T2" fmla="*/ 0 w 22048"/>
                        <a:gd name="T3" fmla="*/ 0 h 21600"/>
                        <a:gd name="T4" fmla="*/ 0 w 22048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2048"/>
                        <a:gd name="T10" fmla="*/ 0 h 21600"/>
                        <a:gd name="T11" fmla="*/ 22048 w 22048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2048" h="21600" fill="none" extrusionOk="0">
                          <a:moveTo>
                            <a:pt x="-1" y="4"/>
                          </a:moveTo>
                          <a:cubicBezTo>
                            <a:pt x="152" y="1"/>
                            <a:pt x="305" y="-1"/>
                            <a:pt x="459" y="-1"/>
                          </a:cubicBezTo>
                          <a:cubicBezTo>
                            <a:pt x="12122" y="-1"/>
                            <a:pt x="21679" y="9259"/>
                            <a:pt x="22048" y="20917"/>
                          </a:cubicBezTo>
                        </a:path>
                        <a:path w="22048" h="21600" stroke="0" extrusionOk="0">
                          <a:moveTo>
                            <a:pt x="-1" y="4"/>
                          </a:moveTo>
                          <a:cubicBezTo>
                            <a:pt x="152" y="1"/>
                            <a:pt x="305" y="-1"/>
                            <a:pt x="459" y="-1"/>
                          </a:cubicBezTo>
                          <a:cubicBezTo>
                            <a:pt x="12122" y="-1"/>
                            <a:pt x="21679" y="9259"/>
                            <a:pt x="22048" y="20917"/>
                          </a:cubicBezTo>
                          <a:lnTo>
                            <a:pt x="459" y="21600"/>
                          </a:lnTo>
                          <a:lnTo>
                            <a:pt x="-1" y="4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544" name="Arc 29"/>
                    <p:cNvSpPr>
                      <a:spLocks/>
                    </p:cNvSpPr>
                    <p:nvPr/>
                  </p:nvSpPr>
                  <p:spPr bwMode="auto">
                    <a:xfrm>
                      <a:off x="4102" y="2405"/>
                      <a:ext cx="93" cy="31"/>
                    </a:xfrm>
                    <a:custGeom>
                      <a:avLst/>
                      <a:gdLst>
                        <a:gd name="T0" fmla="*/ 0 w 21422"/>
                        <a:gd name="T1" fmla="*/ 0 h 21595"/>
                        <a:gd name="T2" fmla="*/ 0 w 21422"/>
                        <a:gd name="T3" fmla="*/ 0 h 21595"/>
                        <a:gd name="T4" fmla="*/ 0 w 21422"/>
                        <a:gd name="T5" fmla="*/ 0 h 21595"/>
                        <a:gd name="T6" fmla="*/ 0 60000 65536"/>
                        <a:gd name="T7" fmla="*/ 0 60000 65536"/>
                        <a:gd name="T8" fmla="*/ 0 60000 65536"/>
                        <a:gd name="T9" fmla="*/ 0 w 21422"/>
                        <a:gd name="T10" fmla="*/ 0 h 21595"/>
                        <a:gd name="T11" fmla="*/ 21422 w 21422"/>
                        <a:gd name="T12" fmla="*/ 21595 h 2159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422" h="21595" fill="none" extrusionOk="0">
                          <a:moveTo>
                            <a:pt x="-1" y="18830"/>
                          </a:moveTo>
                          <a:cubicBezTo>
                            <a:pt x="1367" y="8232"/>
                            <a:pt x="10279" y="226"/>
                            <a:pt x="20962" y="-1"/>
                          </a:cubicBezTo>
                        </a:path>
                        <a:path w="21422" h="21595" stroke="0" extrusionOk="0">
                          <a:moveTo>
                            <a:pt x="-1" y="18830"/>
                          </a:moveTo>
                          <a:cubicBezTo>
                            <a:pt x="1367" y="8232"/>
                            <a:pt x="10279" y="226"/>
                            <a:pt x="20962" y="-1"/>
                          </a:cubicBezTo>
                          <a:lnTo>
                            <a:pt x="21422" y="21595"/>
                          </a:lnTo>
                          <a:lnTo>
                            <a:pt x="-1" y="1883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153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076" y="2359"/>
                    <a:ext cx="229" cy="37"/>
                    <a:chOff x="4076" y="2359"/>
                    <a:chExt cx="229" cy="37"/>
                  </a:xfrm>
                </p:grpSpPr>
                <p:sp>
                  <p:nvSpPr>
                    <p:cNvPr id="21541" name="Arc 31"/>
                    <p:cNvSpPr>
                      <a:spLocks/>
                    </p:cNvSpPr>
                    <p:nvPr/>
                  </p:nvSpPr>
                  <p:spPr bwMode="auto">
                    <a:xfrm>
                      <a:off x="4185" y="2359"/>
                      <a:ext cx="120" cy="37"/>
                    </a:xfrm>
                    <a:custGeom>
                      <a:avLst/>
                      <a:gdLst>
                        <a:gd name="T0" fmla="*/ 0 w 21592"/>
                        <a:gd name="T1" fmla="*/ 0 h 21600"/>
                        <a:gd name="T2" fmla="*/ 0 w 21592"/>
                        <a:gd name="T3" fmla="*/ 0 h 21600"/>
                        <a:gd name="T4" fmla="*/ 0 w 2159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2"/>
                        <a:gd name="T10" fmla="*/ 0 h 21600"/>
                        <a:gd name="T11" fmla="*/ 21592 w 2159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2" h="21600" fill="none" extrusionOk="0">
                          <a:moveTo>
                            <a:pt x="0" y="-1"/>
                          </a:moveTo>
                          <a:cubicBezTo>
                            <a:pt x="11700" y="-1"/>
                            <a:pt x="21273" y="9316"/>
                            <a:pt x="21591" y="21012"/>
                          </a:cubicBezTo>
                        </a:path>
                        <a:path w="21592" h="21600" stroke="0" extrusionOk="0">
                          <a:moveTo>
                            <a:pt x="0" y="-1"/>
                          </a:moveTo>
                          <a:cubicBezTo>
                            <a:pt x="11700" y="-1"/>
                            <a:pt x="21273" y="9316"/>
                            <a:pt x="21591" y="21012"/>
                          </a:cubicBezTo>
                          <a:lnTo>
                            <a:pt x="0" y="21600"/>
                          </a:lnTo>
                          <a:lnTo>
                            <a:pt x="0" y="-1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542" name="Arc 32"/>
                    <p:cNvSpPr>
                      <a:spLocks/>
                    </p:cNvSpPr>
                    <p:nvPr/>
                  </p:nvSpPr>
                  <p:spPr bwMode="auto">
                    <a:xfrm>
                      <a:off x="4076" y="2360"/>
                      <a:ext cx="119" cy="36"/>
                    </a:xfrm>
                    <a:custGeom>
                      <a:avLst/>
                      <a:gdLst>
                        <a:gd name="T0" fmla="*/ 0 w 21395"/>
                        <a:gd name="T1" fmla="*/ 0 h 21599"/>
                        <a:gd name="T2" fmla="*/ 0 w 21395"/>
                        <a:gd name="T3" fmla="*/ 0 h 21599"/>
                        <a:gd name="T4" fmla="*/ 0 w 21395"/>
                        <a:gd name="T5" fmla="*/ 0 h 21599"/>
                        <a:gd name="T6" fmla="*/ 0 60000 65536"/>
                        <a:gd name="T7" fmla="*/ 0 60000 65536"/>
                        <a:gd name="T8" fmla="*/ 0 60000 65536"/>
                        <a:gd name="T9" fmla="*/ 0 w 21395"/>
                        <a:gd name="T10" fmla="*/ 0 h 21599"/>
                        <a:gd name="T11" fmla="*/ 21395 w 21395"/>
                        <a:gd name="T12" fmla="*/ 21599 h 2159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395" h="21599" fill="none" extrusionOk="0">
                          <a:moveTo>
                            <a:pt x="0" y="18628"/>
                          </a:moveTo>
                          <a:cubicBezTo>
                            <a:pt x="1473" y="8016"/>
                            <a:pt x="10502" y="89"/>
                            <a:pt x="21214" y="-1"/>
                          </a:cubicBezTo>
                        </a:path>
                        <a:path w="21395" h="21599" stroke="0" extrusionOk="0">
                          <a:moveTo>
                            <a:pt x="0" y="18628"/>
                          </a:moveTo>
                          <a:cubicBezTo>
                            <a:pt x="1473" y="8016"/>
                            <a:pt x="10502" y="89"/>
                            <a:pt x="21214" y="-1"/>
                          </a:cubicBezTo>
                          <a:lnTo>
                            <a:pt x="21395" y="21599"/>
                          </a:lnTo>
                          <a:lnTo>
                            <a:pt x="0" y="18628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1538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050" y="2312"/>
                    <a:ext cx="281" cy="37"/>
                    <a:chOff x="4050" y="2312"/>
                    <a:chExt cx="281" cy="37"/>
                  </a:xfrm>
                </p:grpSpPr>
                <p:sp>
                  <p:nvSpPr>
                    <p:cNvPr id="21539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4185" y="2313"/>
                      <a:ext cx="146" cy="36"/>
                    </a:xfrm>
                    <a:custGeom>
                      <a:avLst/>
                      <a:gdLst>
                        <a:gd name="T0" fmla="*/ 0 w 21592"/>
                        <a:gd name="T1" fmla="*/ 0 h 21598"/>
                        <a:gd name="T2" fmla="*/ 0 w 21592"/>
                        <a:gd name="T3" fmla="*/ 0 h 21598"/>
                        <a:gd name="T4" fmla="*/ 0 w 21592"/>
                        <a:gd name="T5" fmla="*/ 0 h 21598"/>
                        <a:gd name="T6" fmla="*/ 0 60000 65536"/>
                        <a:gd name="T7" fmla="*/ 0 60000 65536"/>
                        <a:gd name="T8" fmla="*/ 0 60000 65536"/>
                        <a:gd name="T9" fmla="*/ 0 w 21592"/>
                        <a:gd name="T10" fmla="*/ 0 h 21598"/>
                        <a:gd name="T11" fmla="*/ 21592 w 21592"/>
                        <a:gd name="T12" fmla="*/ 21598 h 2159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2" h="21598" fill="none" extrusionOk="0">
                          <a:moveTo>
                            <a:pt x="295" y="0"/>
                          </a:moveTo>
                          <a:cubicBezTo>
                            <a:pt x="11874" y="158"/>
                            <a:pt x="21267" y="9419"/>
                            <a:pt x="21591" y="20994"/>
                          </a:cubicBezTo>
                        </a:path>
                        <a:path w="21592" h="21598" stroke="0" extrusionOk="0">
                          <a:moveTo>
                            <a:pt x="295" y="0"/>
                          </a:moveTo>
                          <a:cubicBezTo>
                            <a:pt x="11874" y="158"/>
                            <a:pt x="21267" y="9419"/>
                            <a:pt x="21591" y="20994"/>
                          </a:cubicBezTo>
                          <a:lnTo>
                            <a:pt x="0" y="21598"/>
                          </a:lnTo>
                          <a:lnTo>
                            <a:pt x="295" y="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540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4050" y="2312"/>
                      <a:ext cx="147" cy="37"/>
                    </a:xfrm>
                    <a:custGeom>
                      <a:avLst/>
                      <a:gdLst>
                        <a:gd name="T0" fmla="*/ 0 w 21475"/>
                        <a:gd name="T1" fmla="*/ 0 h 21600"/>
                        <a:gd name="T2" fmla="*/ 0 w 21475"/>
                        <a:gd name="T3" fmla="*/ 0 h 21600"/>
                        <a:gd name="T4" fmla="*/ 0 w 2147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475"/>
                        <a:gd name="T10" fmla="*/ 0 h 21600"/>
                        <a:gd name="T11" fmla="*/ 21475 w 2147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475" h="21600" fill="none" extrusionOk="0">
                          <a:moveTo>
                            <a:pt x="0" y="19278"/>
                          </a:moveTo>
                          <a:cubicBezTo>
                            <a:pt x="1179" y="8366"/>
                            <a:pt x="10354" y="74"/>
                            <a:pt x="21329" y="0"/>
                          </a:cubicBezTo>
                        </a:path>
                        <a:path w="21475" h="21600" stroke="0" extrusionOk="0">
                          <a:moveTo>
                            <a:pt x="0" y="19278"/>
                          </a:moveTo>
                          <a:cubicBezTo>
                            <a:pt x="1179" y="8366"/>
                            <a:pt x="10354" y="74"/>
                            <a:pt x="21329" y="0"/>
                          </a:cubicBezTo>
                          <a:lnTo>
                            <a:pt x="21475" y="21600"/>
                          </a:lnTo>
                          <a:lnTo>
                            <a:pt x="0" y="19278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rgbClr val="508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</p:grpSp>
          </p:grpSp>
          <p:grpSp>
            <p:nvGrpSpPr>
              <p:cNvPr id="21528" name="Group 36"/>
              <p:cNvGrpSpPr>
                <a:grpSpLocks/>
              </p:cNvGrpSpPr>
              <p:nvPr/>
            </p:nvGrpSpPr>
            <p:grpSpPr bwMode="auto">
              <a:xfrm>
                <a:off x="4072" y="2416"/>
                <a:ext cx="232" cy="232"/>
                <a:chOff x="4072" y="2416"/>
                <a:chExt cx="232" cy="232"/>
              </a:xfrm>
            </p:grpSpPr>
            <p:sp>
              <p:nvSpPr>
                <p:cNvPr id="21529" name="Oval 37"/>
                <p:cNvSpPr>
                  <a:spLocks noChangeArrowheads="1"/>
                </p:cNvSpPr>
                <p:nvPr/>
              </p:nvSpPr>
              <p:spPr bwMode="auto">
                <a:xfrm>
                  <a:off x="4072" y="2416"/>
                  <a:ext cx="232" cy="232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fr-CA"/>
                </a:p>
              </p:txBody>
            </p:sp>
            <p:sp>
              <p:nvSpPr>
                <p:cNvPr id="21530" name="Oval 38"/>
                <p:cNvSpPr>
                  <a:spLocks noChangeArrowheads="1"/>
                </p:cNvSpPr>
                <p:nvPr/>
              </p:nvSpPr>
              <p:spPr bwMode="auto">
                <a:xfrm>
                  <a:off x="4096" y="244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fr-CA"/>
                </a:p>
              </p:txBody>
            </p:sp>
            <p:sp>
              <p:nvSpPr>
                <p:cNvPr id="21531" name="Oval 39"/>
                <p:cNvSpPr>
                  <a:spLocks noChangeArrowheads="1"/>
                </p:cNvSpPr>
                <p:nvPr/>
              </p:nvSpPr>
              <p:spPr bwMode="auto">
                <a:xfrm>
                  <a:off x="4120" y="2464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fr-CA"/>
                </a:p>
              </p:txBody>
            </p:sp>
            <p:sp>
              <p:nvSpPr>
                <p:cNvPr id="21532" name="Oval 40"/>
                <p:cNvSpPr>
                  <a:spLocks noChangeArrowheads="1"/>
                </p:cNvSpPr>
                <p:nvPr/>
              </p:nvSpPr>
              <p:spPr bwMode="auto">
                <a:xfrm>
                  <a:off x="4144" y="2488"/>
                  <a:ext cx="88" cy="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fr-CA"/>
                </a:p>
              </p:txBody>
            </p:sp>
            <p:sp>
              <p:nvSpPr>
                <p:cNvPr id="21533" name="Oval 41"/>
                <p:cNvSpPr>
                  <a:spLocks noChangeArrowheads="1"/>
                </p:cNvSpPr>
                <p:nvPr/>
              </p:nvSpPr>
              <p:spPr bwMode="auto">
                <a:xfrm>
                  <a:off x="4168" y="2512"/>
                  <a:ext cx="40" cy="4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fr-CA"/>
                </a:p>
              </p:txBody>
            </p:sp>
          </p:grpSp>
        </p:grpSp>
        <p:sp>
          <p:nvSpPr>
            <p:cNvPr id="21522" name="Freeform 42"/>
            <p:cNvSpPr>
              <a:spLocks/>
            </p:cNvSpPr>
            <p:nvPr/>
          </p:nvSpPr>
          <p:spPr bwMode="auto">
            <a:xfrm>
              <a:off x="2112" y="2544"/>
              <a:ext cx="1825" cy="529"/>
            </a:xfrm>
            <a:custGeom>
              <a:avLst/>
              <a:gdLst>
                <a:gd name="T0" fmla="*/ 0 w 1825"/>
                <a:gd name="T1" fmla="*/ 528 h 529"/>
                <a:gd name="T2" fmla="*/ 288 w 1825"/>
                <a:gd name="T3" fmla="*/ 144 h 529"/>
                <a:gd name="T4" fmla="*/ 1824 w 1825"/>
                <a:gd name="T5" fmla="*/ 0 h 529"/>
                <a:gd name="T6" fmla="*/ 0 60000 65536"/>
                <a:gd name="T7" fmla="*/ 0 60000 65536"/>
                <a:gd name="T8" fmla="*/ 0 60000 65536"/>
                <a:gd name="T9" fmla="*/ 0 w 1825"/>
                <a:gd name="T10" fmla="*/ 0 h 529"/>
                <a:gd name="T11" fmla="*/ 1825 w 1825"/>
                <a:gd name="T12" fmla="*/ 529 h 5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5" h="529">
                  <a:moveTo>
                    <a:pt x="0" y="528"/>
                  </a:moveTo>
                  <a:lnTo>
                    <a:pt x="288" y="144"/>
                  </a:lnTo>
                  <a:lnTo>
                    <a:pt x="1824" y="0"/>
                  </a:lnTo>
                </a:path>
              </a:pathLst>
            </a:custGeom>
            <a:noFill/>
            <a:ln w="25400" cap="rnd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23" name="Freeform 43"/>
            <p:cNvSpPr>
              <a:spLocks/>
            </p:cNvSpPr>
            <p:nvPr/>
          </p:nvSpPr>
          <p:spPr bwMode="auto">
            <a:xfrm>
              <a:off x="2160" y="2592"/>
              <a:ext cx="1681" cy="625"/>
            </a:xfrm>
            <a:custGeom>
              <a:avLst/>
              <a:gdLst>
                <a:gd name="T0" fmla="*/ 0 w 1681"/>
                <a:gd name="T1" fmla="*/ 624 h 625"/>
                <a:gd name="T2" fmla="*/ 192 w 1681"/>
                <a:gd name="T3" fmla="*/ 384 h 625"/>
                <a:gd name="T4" fmla="*/ 1680 w 1681"/>
                <a:gd name="T5" fmla="*/ 0 h 625"/>
                <a:gd name="T6" fmla="*/ 0 60000 65536"/>
                <a:gd name="T7" fmla="*/ 0 60000 65536"/>
                <a:gd name="T8" fmla="*/ 0 60000 65536"/>
                <a:gd name="T9" fmla="*/ 0 w 1681"/>
                <a:gd name="T10" fmla="*/ 0 h 625"/>
                <a:gd name="T11" fmla="*/ 1681 w 1681"/>
                <a:gd name="T12" fmla="*/ 625 h 6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1" h="625">
                  <a:moveTo>
                    <a:pt x="0" y="624"/>
                  </a:moveTo>
                  <a:lnTo>
                    <a:pt x="192" y="384"/>
                  </a:lnTo>
                  <a:lnTo>
                    <a:pt x="1680" y="0"/>
                  </a:lnTo>
                </a:path>
              </a:pathLst>
            </a:custGeom>
            <a:noFill/>
            <a:ln w="25400" cap="rnd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24" name="Freeform 44"/>
            <p:cNvSpPr>
              <a:spLocks/>
            </p:cNvSpPr>
            <p:nvPr/>
          </p:nvSpPr>
          <p:spPr bwMode="auto">
            <a:xfrm>
              <a:off x="2160" y="2640"/>
              <a:ext cx="1777" cy="721"/>
            </a:xfrm>
            <a:custGeom>
              <a:avLst/>
              <a:gdLst>
                <a:gd name="T0" fmla="*/ 0 w 1777"/>
                <a:gd name="T1" fmla="*/ 720 h 721"/>
                <a:gd name="T2" fmla="*/ 528 w 1777"/>
                <a:gd name="T3" fmla="*/ 432 h 721"/>
                <a:gd name="T4" fmla="*/ 1776 w 1777"/>
                <a:gd name="T5" fmla="*/ 0 h 721"/>
                <a:gd name="T6" fmla="*/ 0 60000 65536"/>
                <a:gd name="T7" fmla="*/ 0 60000 65536"/>
                <a:gd name="T8" fmla="*/ 0 60000 65536"/>
                <a:gd name="T9" fmla="*/ 0 w 1777"/>
                <a:gd name="T10" fmla="*/ 0 h 721"/>
                <a:gd name="T11" fmla="*/ 1777 w 1777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7" h="721">
                  <a:moveTo>
                    <a:pt x="0" y="720"/>
                  </a:moveTo>
                  <a:lnTo>
                    <a:pt x="528" y="432"/>
                  </a:lnTo>
                  <a:lnTo>
                    <a:pt x="1776" y="0"/>
                  </a:lnTo>
                </a:path>
              </a:pathLst>
            </a:custGeom>
            <a:noFill/>
            <a:ln w="25400" cap="rnd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25" name="Freeform 45"/>
            <p:cNvSpPr>
              <a:spLocks/>
            </p:cNvSpPr>
            <p:nvPr/>
          </p:nvSpPr>
          <p:spPr bwMode="auto">
            <a:xfrm>
              <a:off x="2160" y="2688"/>
              <a:ext cx="1873" cy="817"/>
            </a:xfrm>
            <a:custGeom>
              <a:avLst/>
              <a:gdLst>
                <a:gd name="T0" fmla="*/ 0 w 1873"/>
                <a:gd name="T1" fmla="*/ 816 h 817"/>
                <a:gd name="T2" fmla="*/ 624 w 1873"/>
                <a:gd name="T3" fmla="*/ 816 h 817"/>
                <a:gd name="T4" fmla="*/ 1872 w 1873"/>
                <a:gd name="T5" fmla="*/ 0 h 817"/>
                <a:gd name="T6" fmla="*/ 0 60000 65536"/>
                <a:gd name="T7" fmla="*/ 0 60000 65536"/>
                <a:gd name="T8" fmla="*/ 0 60000 65536"/>
                <a:gd name="T9" fmla="*/ 0 w 1873"/>
                <a:gd name="T10" fmla="*/ 0 h 817"/>
                <a:gd name="T11" fmla="*/ 1873 w 1873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3" h="817">
                  <a:moveTo>
                    <a:pt x="0" y="816"/>
                  </a:moveTo>
                  <a:lnTo>
                    <a:pt x="624" y="816"/>
                  </a:lnTo>
                  <a:lnTo>
                    <a:pt x="1872" y="0"/>
                  </a:lnTo>
                </a:path>
              </a:pathLst>
            </a:custGeom>
            <a:noFill/>
            <a:ln w="25400" cap="rnd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4062" name="AutoShape 46"/>
            <p:cNvSpPr>
              <a:spLocks noChangeArrowheads="1"/>
            </p:cNvSpPr>
            <p:nvPr/>
          </p:nvSpPr>
          <p:spPr bwMode="auto">
            <a:xfrm>
              <a:off x="1924" y="2980"/>
              <a:ext cx="320" cy="520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09" name="Text Box 4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15250" y="6072188"/>
            <a:ext cx="1214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CA" sz="1000"/>
              <a:t>Source: BellSouth</a:t>
            </a:r>
          </a:p>
        </p:txBody>
      </p:sp>
      <p:sp>
        <p:nvSpPr>
          <p:cNvPr id="21510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14500" y="5572125"/>
            <a:ext cx="7215188" cy="1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0"/>
              </a:lnSpc>
              <a:spcBef>
                <a:spcPct val="50000"/>
              </a:spcBef>
            </a:pPr>
            <a:endParaRPr lang="fr-CA" sz="1600" dirty="0"/>
          </a:p>
        </p:txBody>
      </p:sp>
      <p:pic>
        <p:nvPicPr>
          <p:cNvPr id="51" name="Image 50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7CA63-D219-47AF-86E6-400104477DDF}" type="slidenum">
              <a:rPr lang="fr-FR"/>
              <a:pPr/>
              <a:t>50</a:t>
            </a:fld>
            <a:endParaRPr lang="fr-FR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6" y="98425"/>
            <a:ext cx="8609012" cy="105568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L’architecture d’entreprise </a:t>
            </a:r>
            <a:br>
              <a:rPr lang="fr-FR" dirty="0"/>
            </a:br>
            <a:r>
              <a:rPr lang="fr-FR" dirty="0" smtClean="0"/>
              <a:t>niveau pour </a:t>
            </a:r>
            <a:r>
              <a:rPr lang="fr-FR" sz="5300" dirty="0" smtClean="0"/>
              <a:t>travail-2</a:t>
            </a:r>
            <a:endParaRPr lang="en-US" sz="5300" dirty="0"/>
          </a:p>
        </p:txBody>
      </p:sp>
      <p:sp>
        <p:nvSpPr>
          <p:cNvPr id="334851" name="AutoShape 3"/>
          <p:cNvSpPr>
            <a:spLocks noChangeArrowheads="1"/>
          </p:cNvSpPr>
          <p:nvPr/>
        </p:nvSpPr>
        <p:spPr bwMode="auto">
          <a:xfrm rot="21600000">
            <a:off x="2339975" y="1268413"/>
            <a:ext cx="306388" cy="5543550"/>
          </a:xfrm>
          <a:prstGeom prst="upDownArrow">
            <a:avLst>
              <a:gd name="adj1" fmla="val 50361"/>
              <a:gd name="adj2" fmla="val 86278"/>
            </a:avLst>
          </a:prstGeom>
          <a:solidFill>
            <a:srgbClr val="FF0000"/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 rot="21600000">
            <a:off x="614363" y="3644900"/>
            <a:ext cx="560387" cy="817563"/>
          </a:xfrm>
          <a:prstGeom prst="parallelogram">
            <a:avLst>
              <a:gd name="adj" fmla="val 39093"/>
            </a:avLst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3" name="AutoShape 5"/>
          <p:cNvSpPr>
            <a:spLocks noChangeArrowheads="1"/>
          </p:cNvSpPr>
          <p:nvPr/>
        </p:nvSpPr>
        <p:spPr bwMode="auto">
          <a:xfrm rot="21600000">
            <a:off x="539750" y="5588000"/>
            <a:ext cx="576263" cy="793750"/>
          </a:xfrm>
          <a:prstGeom prst="parallelogram">
            <a:avLst>
              <a:gd name="adj" fmla="val 4159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4" name="AutoShape 6"/>
          <p:cNvSpPr>
            <a:spLocks noChangeArrowheads="1"/>
          </p:cNvSpPr>
          <p:nvPr/>
        </p:nvSpPr>
        <p:spPr bwMode="auto">
          <a:xfrm rot="21600000">
            <a:off x="639763" y="1677988"/>
            <a:ext cx="563562" cy="788987"/>
          </a:xfrm>
          <a:prstGeom prst="parallelogram">
            <a:avLst>
              <a:gd name="adj" fmla="val 42815"/>
            </a:avLst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5" name="AutoShape 7"/>
          <p:cNvSpPr>
            <a:spLocks noChangeArrowheads="1"/>
          </p:cNvSpPr>
          <p:nvPr/>
        </p:nvSpPr>
        <p:spPr bwMode="auto">
          <a:xfrm rot="21600000">
            <a:off x="636588" y="2636838"/>
            <a:ext cx="571500" cy="841375"/>
          </a:xfrm>
          <a:prstGeom prst="parallelogram">
            <a:avLst>
              <a:gd name="adj" fmla="val 43056"/>
            </a:avLst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6" name="AutoShape 8"/>
          <p:cNvSpPr>
            <a:spLocks noChangeArrowheads="1"/>
          </p:cNvSpPr>
          <p:nvPr/>
        </p:nvSpPr>
        <p:spPr bwMode="auto">
          <a:xfrm rot="21600000">
            <a:off x="1555750" y="3660775"/>
            <a:ext cx="7121525" cy="817563"/>
          </a:xfrm>
          <a:prstGeom prst="parallelogram">
            <a:avLst>
              <a:gd name="adj" fmla="val 32544"/>
            </a:avLst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7" name="AutoShape 9"/>
          <p:cNvSpPr>
            <a:spLocks noChangeArrowheads="1"/>
          </p:cNvSpPr>
          <p:nvPr/>
        </p:nvSpPr>
        <p:spPr bwMode="auto">
          <a:xfrm rot="21600000">
            <a:off x="1530350" y="5583238"/>
            <a:ext cx="7064375" cy="793750"/>
          </a:xfrm>
          <a:prstGeom prst="parallelogram">
            <a:avLst>
              <a:gd name="adj" fmla="val 35023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8" name="AutoShape 10"/>
          <p:cNvSpPr>
            <a:spLocks noChangeArrowheads="1"/>
          </p:cNvSpPr>
          <p:nvPr/>
        </p:nvSpPr>
        <p:spPr bwMode="auto">
          <a:xfrm rot="21600000">
            <a:off x="1531938" y="2654300"/>
            <a:ext cx="7289800" cy="841375"/>
          </a:xfrm>
          <a:prstGeom prst="parallelogram">
            <a:avLst>
              <a:gd name="adj" fmla="val 35218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59" name="AutoShape 11"/>
          <p:cNvSpPr>
            <a:spLocks noChangeArrowheads="1"/>
          </p:cNvSpPr>
          <p:nvPr/>
        </p:nvSpPr>
        <p:spPr bwMode="auto">
          <a:xfrm rot="21600000">
            <a:off x="1552575" y="1695450"/>
            <a:ext cx="7294563" cy="788988"/>
          </a:xfrm>
          <a:prstGeom prst="parallelogram">
            <a:avLst>
              <a:gd name="adj" fmla="val 35013"/>
            </a:avLst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 rot="21600000">
            <a:off x="1760538" y="3783013"/>
            <a:ext cx="1511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1500" b="1">
                <a:solidFill>
                  <a:schemeClr val="tx2"/>
                </a:solidFill>
                <a:cs typeface="Arial" charset="0"/>
              </a:rPr>
              <a:t>Les systèmes d’information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 rot="21600000">
            <a:off x="1801813" y="5816600"/>
            <a:ext cx="154622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1500" b="1">
                <a:solidFill>
                  <a:schemeClr val="tx2"/>
                </a:solidFill>
                <a:cs typeface="Arial" charset="0"/>
              </a:rPr>
              <a:t>La technologie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 rot="21600000">
            <a:off x="1952625" y="1773238"/>
            <a:ext cx="11588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1500" b="1">
                <a:solidFill>
                  <a:schemeClr val="tx2"/>
                </a:solidFill>
                <a:cs typeface="Arial" charset="0"/>
              </a:rPr>
              <a:t>Stratégies d’affaires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 rot="21600000">
            <a:off x="1900238" y="2709863"/>
            <a:ext cx="159226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1500" b="1">
                <a:solidFill>
                  <a:schemeClr val="tx2"/>
                </a:solidFill>
                <a:cs typeface="Arial" charset="0"/>
              </a:rPr>
              <a:t>Architecture d’affaires</a:t>
            </a:r>
          </a:p>
        </p:txBody>
      </p:sp>
      <p:pic>
        <p:nvPicPr>
          <p:cNvPr id="334864" name="Picture 16" descr="strateg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704975"/>
            <a:ext cx="673100" cy="788988"/>
          </a:xfrm>
          <a:prstGeom prst="rect">
            <a:avLst/>
          </a:prstGeom>
          <a:noFill/>
        </p:spPr>
      </p:pic>
      <p:pic>
        <p:nvPicPr>
          <p:cNvPr id="334865" name="Picture 17" descr="business-peo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5163" y="2781300"/>
            <a:ext cx="854075" cy="576263"/>
          </a:xfrm>
          <a:prstGeom prst="rect">
            <a:avLst/>
          </a:prstGeom>
          <a:noFill/>
        </p:spPr>
      </p:pic>
      <p:pic>
        <p:nvPicPr>
          <p:cNvPr id="334866" name="Picture 18" descr="um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2463" y="3752850"/>
            <a:ext cx="903287" cy="628650"/>
          </a:xfrm>
          <a:prstGeom prst="rect">
            <a:avLst/>
          </a:prstGeom>
          <a:noFill/>
        </p:spPr>
      </p:pic>
      <p:pic>
        <p:nvPicPr>
          <p:cNvPr id="334867" name="Picture 19" descr="Web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44850" y="5646738"/>
            <a:ext cx="855663" cy="704850"/>
          </a:xfrm>
          <a:prstGeom prst="rect">
            <a:avLst/>
          </a:prstGeom>
          <a:noFill/>
        </p:spPr>
      </p:pic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4259263" y="2794000"/>
            <a:ext cx="4341812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defTabSz="762000">
              <a:lnSpc>
                <a:spcPct val="9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v"/>
            </a:pPr>
            <a:r>
              <a:rPr lang="fr-FR" sz="1600" b="1">
                <a:solidFill>
                  <a:schemeClr val="tx2"/>
                </a:solidFill>
                <a:cs typeface="Arial" charset="0"/>
              </a:rPr>
              <a:t>Processus d’affaires à haut-niveau qui supportent la stratégie de l’entreprise.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4259263" y="5589588"/>
            <a:ext cx="3697287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defTabSz="762000">
              <a:lnSpc>
                <a:spcPct val="9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  <a:cs typeface="Arial" charset="0"/>
              </a:rPr>
              <a:t>L’infrastructure logicielle et matérielle qui supportent les systèmes et les données</a:t>
            </a:r>
            <a:r>
              <a:rPr lang="fr-FR" sz="1600" b="1" dirty="0">
                <a:solidFill>
                  <a:schemeClr val="tx2"/>
                </a:solidFill>
                <a:cs typeface="Arial" charset="0"/>
              </a:rPr>
              <a:t>.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4259263" y="1811338"/>
            <a:ext cx="4175125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defTabSz="762000">
              <a:lnSpc>
                <a:spcPct val="9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  <a:cs typeface="Arial" charset="0"/>
              </a:rPr>
              <a:t>Comprendre la stratégie, les buts et les objectifs d’affaires.</a:t>
            </a:r>
            <a:endParaRPr lang="fr-FR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4243388" y="3789363"/>
            <a:ext cx="4198937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defTabSz="762000">
              <a:lnSpc>
                <a:spcPct val="9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v"/>
            </a:pPr>
            <a:r>
              <a:rPr lang="fr-FR" sz="1600" b="1" dirty="0" smtClean="0">
                <a:solidFill>
                  <a:schemeClr val="tx2"/>
                </a:solidFill>
                <a:cs typeface="Arial" charset="0"/>
              </a:rPr>
              <a:t>L’implantation </a:t>
            </a:r>
            <a:r>
              <a:rPr lang="fr-FR" sz="1600" b="1" dirty="0">
                <a:solidFill>
                  <a:schemeClr val="tx2"/>
                </a:solidFill>
                <a:cs typeface="Arial" charset="0"/>
              </a:rPr>
              <a:t>des fonctions d’affaires à partir des systèmes.</a:t>
            </a:r>
          </a:p>
        </p:txBody>
      </p:sp>
      <p:sp>
        <p:nvSpPr>
          <p:cNvPr id="334872" name="AutoShape 24"/>
          <p:cNvSpPr>
            <a:spLocks noChangeArrowheads="1"/>
          </p:cNvSpPr>
          <p:nvPr/>
        </p:nvSpPr>
        <p:spPr bwMode="auto">
          <a:xfrm rot="21600000">
            <a:off x="539750" y="4611688"/>
            <a:ext cx="560388" cy="817562"/>
          </a:xfrm>
          <a:prstGeom prst="parallelogram">
            <a:avLst>
              <a:gd name="adj" fmla="val 39093"/>
            </a:avLst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73" name="AutoShape 25"/>
          <p:cNvSpPr>
            <a:spLocks noChangeArrowheads="1"/>
          </p:cNvSpPr>
          <p:nvPr/>
        </p:nvSpPr>
        <p:spPr bwMode="auto">
          <a:xfrm rot="21600000">
            <a:off x="1481138" y="4627563"/>
            <a:ext cx="7121525" cy="817562"/>
          </a:xfrm>
          <a:prstGeom prst="parallelogram">
            <a:avLst>
              <a:gd name="adj" fmla="val 32544"/>
            </a:avLst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 rot="21600000">
            <a:off x="1765300" y="4908550"/>
            <a:ext cx="1511300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1500" b="1">
                <a:solidFill>
                  <a:schemeClr val="tx2"/>
                </a:solidFill>
                <a:cs typeface="Arial" charset="0"/>
              </a:rPr>
              <a:t>Les données</a:t>
            </a:r>
          </a:p>
        </p:txBody>
      </p:sp>
      <p:pic>
        <p:nvPicPr>
          <p:cNvPr id="334875" name="Picture 27" descr="um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7850" y="4719638"/>
            <a:ext cx="903288" cy="628650"/>
          </a:xfrm>
          <a:prstGeom prst="rect">
            <a:avLst/>
          </a:prstGeom>
          <a:noFill/>
        </p:spPr>
      </p:pic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4168775" y="4654550"/>
            <a:ext cx="4198938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defTabSz="762000">
              <a:lnSpc>
                <a:spcPct val="9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v"/>
            </a:pPr>
            <a:r>
              <a:rPr lang="fr-FR" sz="1600" b="1">
                <a:solidFill>
                  <a:schemeClr val="tx2"/>
                </a:solidFill>
                <a:cs typeface="Arial" charset="0"/>
              </a:rPr>
              <a:t>L’utilisation des données requises par les fonctions de l’entreprise et maintenues par les systèmes.</a:t>
            </a:r>
          </a:p>
        </p:txBody>
      </p:sp>
      <p:sp>
        <p:nvSpPr>
          <p:cNvPr id="334877" name="AutoShape 29"/>
          <p:cNvSpPr>
            <a:spLocks noChangeArrowheads="1"/>
          </p:cNvSpPr>
          <p:nvPr/>
        </p:nvSpPr>
        <p:spPr bwMode="auto">
          <a:xfrm rot="5400000">
            <a:off x="-1301750" y="3930651"/>
            <a:ext cx="5013325" cy="609600"/>
          </a:xfrm>
          <a:prstGeom prst="roundRect">
            <a:avLst>
              <a:gd name="adj" fmla="val 7074"/>
            </a:avLst>
          </a:prstGeom>
          <a:solidFill>
            <a:srgbClr val="006F82"/>
          </a:solidFill>
          <a:ln w="57150" algn="ctr">
            <a:noFill/>
            <a:round/>
            <a:headEnd/>
            <a:tailEnd/>
          </a:ln>
          <a:effectLst/>
          <a:scene3d>
            <a:camera prst="legacyObliqueTopRight"/>
            <a:lightRig rig="legacyFlat4" dir="b"/>
          </a:scene3d>
          <a:sp3d extrusionH="925500" prstMaterial="legacyMatte">
            <a:bevelT w="13500" h="13500" prst="angle"/>
            <a:bevelB w="13500" h="13500" prst="angle"/>
            <a:extrusionClr>
              <a:srgbClr val="006F82"/>
            </a:extrusionClr>
          </a:sp3d>
        </p:spPr>
        <p:txBody>
          <a:bodyPr anchor="ctr">
            <a:spAutoFit/>
            <a:flatTx/>
          </a:bodyPr>
          <a:lstStyle/>
          <a:p>
            <a:endParaRPr lang="fr-CA"/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 rot="37800000">
            <a:off x="-939800" y="3868738"/>
            <a:ext cx="4295775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  <a:spcAft>
                <a:spcPct val="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fr-CA" b="1">
                <a:solidFill>
                  <a:schemeClr val="bg1"/>
                </a:solidFill>
                <a:cs typeface="Arial" charset="0"/>
              </a:rPr>
              <a:t>L’architecture d’entreprise</a:t>
            </a:r>
          </a:p>
        </p:txBody>
      </p:sp>
    </p:spTree>
    <p:extLst>
      <p:ext uri="{BB962C8B-B14F-4D97-AF65-F5344CB8AC3E}">
        <p14:creationId xmlns:p14="http://schemas.microsoft.com/office/powerpoint/2010/main" val="3969954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  <p:bldP spid="334853" grpId="0" animBg="1"/>
      <p:bldP spid="334854" grpId="0" animBg="1"/>
      <p:bldP spid="334855" grpId="0" animBg="1"/>
      <p:bldP spid="334856" grpId="0" animBg="1"/>
      <p:bldP spid="334857" grpId="0" animBg="1"/>
      <p:bldP spid="334858" grpId="0" animBg="1"/>
      <p:bldP spid="334859" grpId="0" animBg="1"/>
      <p:bldP spid="334860" grpId="0"/>
      <p:bldP spid="334861" grpId="0"/>
      <p:bldP spid="334862" grpId="0"/>
      <p:bldP spid="334863" grpId="0"/>
      <p:bldP spid="334868" grpId="0"/>
      <p:bldP spid="334869" grpId="0"/>
      <p:bldP spid="334870" grpId="0"/>
      <p:bldP spid="334871" grpId="0"/>
      <p:bldP spid="334872" grpId="0" animBg="1"/>
      <p:bldP spid="334873" grpId="0" animBg="1"/>
      <p:bldP spid="334874" grpId="0"/>
      <p:bldP spid="3348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59038"/>
            <a:ext cx="8229600" cy="1143000"/>
          </a:xfrm>
        </p:spPr>
        <p:txBody>
          <a:bodyPr>
            <a:normAutofit/>
          </a:bodyPr>
          <a:lstStyle/>
          <a:p>
            <a:r>
              <a:rPr lang="fr-FR" sz="6000" dirty="0" smtClean="0">
                <a:hlinkClick r:id="rId2" action="ppaction://hlinkfile"/>
              </a:rPr>
              <a:t>TRAVAIL-2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74631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52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u pied de page 2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2530" name="Espace réservé du numéro de diapositive 3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7CBF76-2EEA-6541-9FDD-1BA8E3203CF8}" type="slidenum">
              <a:rPr lang="fr-CA" sz="1000"/>
              <a:pPr eaLnBrk="1" hangingPunct="1"/>
              <a:t>6</a:t>
            </a:fld>
            <a:endParaRPr lang="fr-CA" sz="140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844800" y="0"/>
            <a:ext cx="5772150" cy="1195458"/>
          </a:xfrm>
        </p:spPr>
        <p:txBody>
          <a:bodyPr/>
          <a:lstStyle/>
          <a:p>
            <a:pPr algn="ctr"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Cycle de vie</a:t>
            </a:r>
          </a:p>
        </p:txBody>
      </p:sp>
      <p:grpSp>
        <p:nvGrpSpPr>
          <p:cNvPr id="22532" name="Group 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17936" y="1748567"/>
            <a:ext cx="8424862" cy="4695825"/>
            <a:chOff x="336" y="576"/>
            <a:chExt cx="5234" cy="3137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336" y="576"/>
              <a:ext cx="133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Initial Architecture Definition</a:t>
              </a:r>
            </a:p>
          </p:txBody>
        </p:sp>
        <p:sp>
          <p:nvSpPr>
            <p:cNvPr id="22535" name="AutoShape 5"/>
            <p:cNvSpPr>
              <a:spLocks noChangeArrowheads="1"/>
            </p:cNvSpPr>
            <p:nvPr/>
          </p:nvSpPr>
          <p:spPr bwMode="auto">
            <a:xfrm>
              <a:off x="864" y="768"/>
              <a:ext cx="144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fr-CA"/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1419" y="2400"/>
              <a:ext cx="102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 dirty="0"/>
                <a:t>Constant Incremental </a:t>
              </a:r>
            </a:p>
            <a:p>
              <a:pPr algn="ctr"/>
              <a:r>
                <a:rPr lang="en-US" sz="1200" b="1" dirty="0"/>
                <a:t>Architecture Renewal </a:t>
              </a: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3591" y="2496"/>
              <a:ext cx="65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/>
                <a:t>Gap Analysis</a:t>
              </a: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2523" y="1200"/>
              <a:ext cx="76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/>
                <a:t>Architecture </a:t>
              </a:r>
            </a:p>
            <a:p>
              <a:pPr algn="ctr"/>
              <a:r>
                <a:rPr lang="en-US" sz="1200" b="1"/>
                <a:t>Maintenance</a:t>
              </a: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336" y="1680"/>
              <a:ext cx="1344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Major Architecture Renewal Triggers</a:t>
              </a:r>
            </a:p>
            <a:p>
              <a:r>
                <a:rPr lang="en-US" sz="1200" b="1"/>
                <a:t>- Technology Changes</a:t>
              </a:r>
            </a:p>
            <a:p>
              <a:r>
                <a:rPr lang="en-US" sz="1200" b="1"/>
                <a:t>- Change in Business Realities</a:t>
              </a:r>
            </a:p>
            <a:p>
              <a:r>
                <a:rPr lang="en-US" sz="1200" b="1"/>
                <a:t>- Gap Analysis</a:t>
              </a:r>
            </a:p>
          </p:txBody>
        </p:sp>
        <p:sp>
          <p:nvSpPr>
            <p:cNvPr id="22540" name="Arc 10"/>
            <p:cNvSpPr>
              <a:spLocks/>
            </p:cNvSpPr>
            <p:nvPr/>
          </p:nvSpPr>
          <p:spPr bwMode="auto">
            <a:xfrm>
              <a:off x="3037" y="1440"/>
              <a:ext cx="960" cy="1129"/>
            </a:xfrm>
            <a:custGeom>
              <a:avLst/>
              <a:gdLst>
                <a:gd name="T0" fmla="*/ 0 w 21513"/>
                <a:gd name="T1" fmla="*/ 0 h 20978"/>
                <a:gd name="T2" fmla="*/ 0 w 21513"/>
                <a:gd name="T3" fmla="*/ 0 h 20978"/>
                <a:gd name="T4" fmla="*/ 0 w 21513"/>
                <a:gd name="T5" fmla="*/ 0 h 20978"/>
                <a:gd name="T6" fmla="*/ 0 60000 65536"/>
                <a:gd name="T7" fmla="*/ 0 60000 65536"/>
                <a:gd name="T8" fmla="*/ 0 60000 65536"/>
                <a:gd name="T9" fmla="*/ 0 w 21513"/>
                <a:gd name="T10" fmla="*/ 0 h 20978"/>
                <a:gd name="T11" fmla="*/ 21513 w 21513"/>
                <a:gd name="T12" fmla="*/ 20978 h 20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13" h="20978" fill="none" extrusionOk="0">
                  <a:moveTo>
                    <a:pt x="5145" y="-1"/>
                  </a:moveTo>
                  <a:cubicBezTo>
                    <a:pt x="14107" y="2197"/>
                    <a:pt x="20683" y="9846"/>
                    <a:pt x="21512" y="19037"/>
                  </a:cubicBezTo>
                </a:path>
                <a:path w="21513" h="20978" stroke="0" extrusionOk="0">
                  <a:moveTo>
                    <a:pt x="5145" y="-1"/>
                  </a:moveTo>
                  <a:cubicBezTo>
                    <a:pt x="14107" y="2197"/>
                    <a:pt x="20683" y="9846"/>
                    <a:pt x="21512" y="19037"/>
                  </a:cubicBezTo>
                  <a:lnTo>
                    <a:pt x="0" y="20978"/>
                  </a:lnTo>
                  <a:lnTo>
                    <a:pt x="5145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41" name="Arc 11"/>
            <p:cNvSpPr>
              <a:spLocks/>
            </p:cNvSpPr>
            <p:nvPr/>
          </p:nvSpPr>
          <p:spPr bwMode="auto">
            <a:xfrm flipH="1">
              <a:off x="1730" y="1461"/>
              <a:ext cx="864" cy="939"/>
            </a:xfrm>
            <a:custGeom>
              <a:avLst/>
              <a:gdLst>
                <a:gd name="T0" fmla="*/ 0 w 21600"/>
                <a:gd name="T1" fmla="*/ 0 h 21121"/>
                <a:gd name="T2" fmla="*/ 0 w 21600"/>
                <a:gd name="T3" fmla="*/ 0 h 21121"/>
                <a:gd name="T4" fmla="*/ 0 w 21600"/>
                <a:gd name="T5" fmla="*/ 0 h 211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21"/>
                <a:gd name="T11" fmla="*/ 21600 w 21600"/>
                <a:gd name="T12" fmla="*/ 21121 h 21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21" fill="none" extrusionOk="0">
                  <a:moveTo>
                    <a:pt x="4523" y="0"/>
                  </a:moveTo>
                  <a:cubicBezTo>
                    <a:pt x="14483" y="2133"/>
                    <a:pt x="21600" y="10935"/>
                    <a:pt x="21600" y="21121"/>
                  </a:cubicBezTo>
                </a:path>
                <a:path w="21600" h="21121" stroke="0" extrusionOk="0">
                  <a:moveTo>
                    <a:pt x="4523" y="0"/>
                  </a:moveTo>
                  <a:cubicBezTo>
                    <a:pt x="14483" y="2133"/>
                    <a:pt x="21600" y="10935"/>
                    <a:pt x="21600" y="21121"/>
                  </a:cubicBezTo>
                  <a:lnTo>
                    <a:pt x="0" y="21121"/>
                  </a:lnTo>
                  <a:lnTo>
                    <a:pt x="452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42" name="Arc 12"/>
            <p:cNvSpPr>
              <a:spLocks/>
            </p:cNvSpPr>
            <p:nvPr/>
          </p:nvSpPr>
          <p:spPr bwMode="auto">
            <a:xfrm>
              <a:off x="1104" y="870"/>
              <a:ext cx="1440" cy="810"/>
            </a:xfrm>
            <a:custGeom>
              <a:avLst/>
              <a:gdLst>
                <a:gd name="T0" fmla="*/ 0 w 17404"/>
                <a:gd name="T1" fmla="*/ 0 h 21600"/>
                <a:gd name="T2" fmla="*/ 0 w 17404"/>
                <a:gd name="T3" fmla="*/ 0 h 21600"/>
                <a:gd name="T4" fmla="*/ 0 w 1740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04"/>
                <a:gd name="T10" fmla="*/ 0 h 21600"/>
                <a:gd name="T11" fmla="*/ 17404 w 174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04" h="21600" fill="none" extrusionOk="0">
                  <a:moveTo>
                    <a:pt x="0" y="0"/>
                  </a:moveTo>
                  <a:cubicBezTo>
                    <a:pt x="13" y="0"/>
                    <a:pt x="26" y="-1"/>
                    <a:pt x="39" y="-1"/>
                  </a:cubicBezTo>
                  <a:cubicBezTo>
                    <a:pt x="6887" y="-1"/>
                    <a:pt x="13330" y="3248"/>
                    <a:pt x="17403" y="8754"/>
                  </a:cubicBezTo>
                </a:path>
                <a:path w="17404" h="21600" stroke="0" extrusionOk="0">
                  <a:moveTo>
                    <a:pt x="0" y="0"/>
                  </a:moveTo>
                  <a:cubicBezTo>
                    <a:pt x="13" y="0"/>
                    <a:pt x="26" y="-1"/>
                    <a:pt x="39" y="-1"/>
                  </a:cubicBezTo>
                  <a:cubicBezTo>
                    <a:pt x="6887" y="-1"/>
                    <a:pt x="13330" y="3248"/>
                    <a:pt x="17403" y="8754"/>
                  </a:cubicBezTo>
                  <a:lnTo>
                    <a:pt x="3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4176" y="1825"/>
              <a:ext cx="120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/>
                <a:t>Feedback from Architecture</a:t>
              </a:r>
            </a:p>
            <a:p>
              <a:pPr algn="ctr"/>
              <a:r>
                <a:rPr lang="en-US" sz="1200" b="1"/>
                <a:t>Transition Activities</a:t>
              </a:r>
            </a:p>
            <a:p>
              <a:pPr algn="ctr"/>
              <a:r>
                <a:rPr lang="en-US" sz="1200" b="1"/>
                <a:t>(Lessons Learned / Identified Gaps)</a:t>
              </a:r>
            </a:p>
          </p:txBody>
        </p:sp>
        <p:sp>
          <p:nvSpPr>
            <p:cNvPr id="22544" name="Arc 14"/>
            <p:cNvSpPr>
              <a:spLocks/>
            </p:cNvSpPr>
            <p:nvPr/>
          </p:nvSpPr>
          <p:spPr bwMode="auto">
            <a:xfrm flipH="1">
              <a:off x="4080" y="1968"/>
              <a:ext cx="527" cy="528"/>
            </a:xfrm>
            <a:custGeom>
              <a:avLst/>
              <a:gdLst>
                <a:gd name="T0" fmla="*/ 0 w 21298"/>
                <a:gd name="T1" fmla="*/ 0 h 18461"/>
                <a:gd name="T2" fmla="*/ 0 w 21298"/>
                <a:gd name="T3" fmla="*/ 0 h 18461"/>
                <a:gd name="T4" fmla="*/ 0 w 21298"/>
                <a:gd name="T5" fmla="*/ 0 h 18461"/>
                <a:gd name="T6" fmla="*/ 0 60000 65536"/>
                <a:gd name="T7" fmla="*/ 0 60000 65536"/>
                <a:gd name="T8" fmla="*/ 0 60000 65536"/>
                <a:gd name="T9" fmla="*/ 0 w 21298"/>
                <a:gd name="T10" fmla="*/ 0 h 18461"/>
                <a:gd name="T11" fmla="*/ 21298 w 21298"/>
                <a:gd name="T12" fmla="*/ 18461 h 18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98" h="18461" fill="none" extrusionOk="0">
                  <a:moveTo>
                    <a:pt x="11213" y="0"/>
                  </a:moveTo>
                  <a:cubicBezTo>
                    <a:pt x="16572" y="3255"/>
                    <a:pt x="20252" y="8677"/>
                    <a:pt x="21297" y="14860"/>
                  </a:cubicBezTo>
                </a:path>
                <a:path w="21298" h="18461" stroke="0" extrusionOk="0">
                  <a:moveTo>
                    <a:pt x="11213" y="0"/>
                  </a:moveTo>
                  <a:cubicBezTo>
                    <a:pt x="16572" y="3255"/>
                    <a:pt x="20252" y="8677"/>
                    <a:pt x="21297" y="14860"/>
                  </a:cubicBezTo>
                  <a:lnTo>
                    <a:pt x="0" y="18461"/>
                  </a:lnTo>
                  <a:lnTo>
                    <a:pt x="11213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45" name="Arc 15"/>
            <p:cNvSpPr>
              <a:spLocks/>
            </p:cNvSpPr>
            <p:nvPr/>
          </p:nvSpPr>
          <p:spPr bwMode="auto">
            <a:xfrm flipH="1">
              <a:off x="4080" y="2400"/>
              <a:ext cx="547" cy="338"/>
            </a:xfrm>
            <a:custGeom>
              <a:avLst/>
              <a:gdLst>
                <a:gd name="T0" fmla="*/ 0 w 32535"/>
                <a:gd name="T1" fmla="*/ 0 h 21600"/>
                <a:gd name="T2" fmla="*/ 0 w 32535"/>
                <a:gd name="T3" fmla="*/ 0 h 21600"/>
                <a:gd name="T4" fmla="*/ 0 w 3253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35"/>
                <a:gd name="T10" fmla="*/ 0 h 21600"/>
                <a:gd name="T11" fmla="*/ 32535 w 325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35" h="21600" fill="none" extrusionOk="0">
                  <a:moveTo>
                    <a:pt x="-1" y="8987"/>
                  </a:moveTo>
                  <a:cubicBezTo>
                    <a:pt x="4058" y="3344"/>
                    <a:pt x="10584" y="-1"/>
                    <a:pt x="17535" y="-1"/>
                  </a:cubicBezTo>
                  <a:cubicBezTo>
                    <a:pt x="23130" y="-1"/>
                    <a:pt x="28508" y="2171"/>
                    <a:pt x="32535" y="6057"/>
                  </a:cubicBezTo>
                </a:path>
                <a:path w="32535" h="21600" stroke="0" extrusionOk="0">
                  <a:moveTo>
                    <a:pt x="-1" y="8987"/>
                  </a:moveTo>
                  <a:cubicBezTo>
                    <a:pt x="4058" y="3344"/>
                    <a:pt x="10584" y="-1"/>
                    <a:pt x="17535" y="-1"/>
                  </a:cubicBezTo>
                  <a:cubicBezTo>
                    <a:pt x="23130" y="-1"/>
                    <a:pt x="28508" y="2171"/>
                    <a:pt x="32535" y="6057"/>
                  </a:cubicBezTo>
                  <a:lnTo>
                    <a:pt x="17535" y="21600"/>
                  </a:lnTo>
                  <a:lnTo>
                    <a:pt x="-1" y="898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46" name="Line 16"/>
            <p:cNvSpPr>
              <a:spLocks noChangeShapeType="1"/>
            </p:cNvSpPr>
            <p:nvPr/>
          </p:nvSpPr>
          <p:spPr bwMode="auto">
            <a:xfrm>
              <a:off x="3120" y="124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47" name="Text Box 17"/>
            <p:cNvSpPr txBox="1">
              <a:spLocks noChangeArrowheads="1"/>
            </p:cNvSpPr>
            <p:nvPr/>
          </p:nvSpPr>
          <p:spPr bwMode="auto">
            <a:xfrm>
              <a:off x="4368" y="960"/>
              <a:ext cx="120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/>
                <a:t>Constantly Renewed Technical Architecture (Value to Business is a Flexible Conceptual + Component Technical Architecture)</a:t>
              </a:r>
            </a:p>
          </p:txBody>
        </p:sp>
        <p:sp>
          <p:nvSpPr>
            <p:cNvPr id="22548" name="Rectangle 18"/>
            <p:cNvSpPr>
              <a:spLocks noChangeArrowheads="1"/>
            </p:cNvSpPr>
            <p:nvPr/>
          </p:nvSpPr>
          <p:spPr bwMode="auto">
            <a:xfrm>
              <a:off x="4368" y="912"/>
              <a:ext cx="1200" cy="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fr-CA"/>
            </a:p>
          </p:txBody>
        </p:sp>
        <p:sp>
          <p:nvSpPr>
            <p:cNvPr id="22549" name="Arc 19"/>
            <p:cNvSpPr>
              <a:spLocks/>
            </p:cNvSpPr>
            <p:nvPr/>
          </p:nvSpPr>
          <p:spPr bwMode="auto">
            <a:xfrm rot="5453731" flipV="1">
              <a:off x="1874" y="2449"/>
              <a:ext cx="935" cy="1129"/>
            </a:xfrm>
            <a:custGeom>
              <a:avLst/>
              <a:gdLst>
                <a:gd name="T0" fmla="*/ 0 w 20953"/>
                <a:gd name="T1" fmla="*/ 0 h 20978"/>
                <a:gd name="T2" fmla="*/ 0 w 20953"/>
                <a:gd name="T3" fmla="*/ 0 h 20978"/>
                <a:gd name="T4" fmla="*/ 0 w 20953"/>
                <a:gd name="T5" fmla="*/ 0 h 20978"/>
                <a:gd name="T6" fmla="*/ 0 60000 65536"/>
                <a:gd name="T7" fmla="*/ 0 60000 65536"/>
                <a:gd name="T8" fmla="*/ 0 60000 65536"/>
                <a:gd name="T9" fmla="*/ 0 w 20953"/>
                <a:gd name="T10" fmla="*/ 0 h 20978"/>
                <a:gd name="T11" fmla="*/ 20953 w 20953"/>
                <a:gd name="T12" fmla="*/ 20978 h 20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53" h="20978" fill="none" extrusionOk="0">
                  <a:moveTo>
                    <a:pt x="5145" y="-1"/>
                  </a:moveTo>
                  <a:cubicBezTo>
                    <a:pt x="12923" y="1907"/>
                    <a:pt x="19008" y="7962"/>
                    <a:pt x="20953" y="15731"/>
                  </a:cubicBezTo>
                </a:path>
                <a:path w="20953" h="20978" stroke="0" extrusionOk="0">
                  <a:moveTo>
                    <a:pt x="5145" y="-1"/>
                  </a:moveTo>
                  <a:cubicBezTo>
                    <a:pt x="12923" y="1907"/>
                    <a:pt x="19008" y="7962"/>
                    <a:pt x="20953" y="15731"/>
                  </a:cubicBezTo>
                  <a:lnTo>
                    <a:pt x="0" y="20978"/>
                  </a:lnTo>
                  <a:lnTo>
                    <a:pt x="5145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50" name="Arc 20"/>
            <p:cNvSpPr>
              <a:spLocks/>
            </p:cNvSpPr>
            <p:nvPr/>
          </p:nvSpPr>
          <p:spPr bwMode="auto">
            <a:xfrm rot="243139" flipV="1">
              <a:off x="3003" y="2352"/>
              <a:ext cx="935" cy="1129"/>
            </a:xfrm>
            <a:custGeom>
              <a:avLst/>
              <a:gdLst>
                <a:gd name="T0" fmla="*/ 0 w 20953"/>
                <a:gd name="T1" fmla="*/ 0 h 20978"/>
                <a:gd name="T2" fmla="*/ 0 w 20953"/>
                <a:gd name="T3" fmla="*/ 0 h 20978"/>
                <a:gd name="T4" fmla="*/ 0 w 20953"/>
                <a:gd name="T5" fmla="*/ 0 h 20978"/>
                <a:gd name="T6" fmla="*/ 0 60000 65536"/>
                <a:gd name="T7" fmla="*/ 0 60000 65536"/>
                <a:gd name="T8" fmla="*/ 0 60000 65536"/>
                <a:gd name="T9" fmla="*/ 0 w 20953"/>
                <a:gd name="T10" fmla="*/ 0 h 20978"/>
                <a:gd name="T11" fmla="*/ 20953 w 20953"/>
                <a:gd name="T12" fmla="*/ 20978 h 20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53" h="20978" fill="none" extrusionOk="0">
                  <a:moveTo>
                    <a:pt x="5145" y="-1"/>
                  </a:moveTo>
                  <a:cubicBezTo>
                    <a:pt x="12923" y="1907"/>
                    <a:pt x="19008" y="7962"/>
                    <a:pt x="20953" y="15731"/>
                  </a:cubicBezTo>
                </a:path>
                <a:path w="20953" h="20978" stroke="0" extrusionOk="0">
                  <a:moveTo>
                    <a:pt x="5145" y="-1"/>
                  </a:moveTo>
                  <a:cubicBezTo>
                    <a:pt x="12923" y="1907"/>
                    <a:pt x="19008" y="7962"/>
                    <a:pt x="20953" y="15731"/>
                  </a:cubicBezTo>
                  <a:lnTo>
                    <a:pt x="0" y="20978"/>
                  </a:lnTo>
                  <a:lnTo>
                    <a:pt x="5145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51" name="Text Box 21"/>
            <p:cNvSpPr txBox="1">
              <a:spLocks noChangeArrowheads="1"/>
            </p:cNvSpPr>
            <p:nvPr/>
          </p:nvSpPr>
          <p:spPr bwMode="auto">
            <a:xfrm>
              <a:off x="2696" y="3408"/>
              <a:ext cx="42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/>
                <a:t>Interim</a:t>
              </a:r>
            </a:p>
            <a:p>
              <a:pPr algn="ctr"/>
              <a:r>
                <a:rPr lang="en-US" sz="1200" b="1"/>
                <a:t>Update</a:t>
              </a:r>
            </a:p>
          </p:txBody>
        </p:sp>
        <p:sp>
          <p:nvSpPr>
            <p:cNvPr id="22552" name="Arc 22"/>
            <p:cNvSpPr>
              <a:spLocks/>
            </p:cNvSpPr>
            <p:nvPr/>
          </p:nvSpPr>
          <p:spPr bwMode="auto">
            <a:xfrm rot="3479280" flipH="1" flipV="1">
              <a:off x="1746" y="1587"/>
              <a:ext cx="438" cy="433"/>
            </a:xfrm>
            <a:custGeom>
              <a:avLst/>
              <a:gdLst>
                <a:gd name="T0" fmla="*/ 0 w 21248"/>
                <a:gd name="T1" fmla="*/ 0 h 15139"/>
                <a:gd name="T2" fmla="*/ 0 w 21248"/>
                <a:gd name="T3" fmla="*/ 0 h 15139"/>
                <a:gd name="T4" fmla="*/ 0 w 21248"/>
                <a:gd name="T5" fmla="*/ 0 h 15139"/>
                <a:gd name="T6" fmla="*/ 0 60000 65536"/>
                <a:gd name="T7" fmla="*/ 0 60000 65536"/>
                <a:gd name="T8" fmla="*/ 0 60000 65536"/>
                <a:gd name="T9" fmla="*/ 0 w 21248"/>
                <a:gd name="T10" fmla="*/ 0 h 15139"/>
                <a:gd name="T11" fmla="*/ 21248 w 21248"/>
                <a:gd name="T12" fmla="*/ 15139 h 15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48" h="15139" fill="none" extrusionOk="0">
                  <a:moveTo>
                    <a:pt x="15406" y="0"/>
                  </a:moveTo>
                  <a:cubicBezTo>
                    <a:pt x="18436" y="3083"/>
                    <a:pt x="20471" y="7004"/>
                    <a:pt x="21248" y="11256"/>
                  </a:cubicBezTo>
                </a:path>
                <a:path w="21248" h="15139" stroke="0" extrusionOk="0">
                  <a:moveTo>
                    <a:pt x="15406" y="0"/>
                  </a:moveTo>
                  <a:cubicBezTo>
                    <a:pt x="18436" y="3083"/>
                    <a:pt x="20471" y="7004"/>
                    <a:pt x="21248" y="11256"/>
                  </a:cubicBezTo>
                  <a:lnTo>
                    <a:pt x="0" y="15139"/>
                  </a:lnTo>
                  <a:lnTo>
                    <a:pt x="15406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2533" name="Text Box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55875" y="5805488"/>
            <a:ext cx="644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CA" sz="1000" dirty="0"/>
              <a:t>Source: </a:t>
            </a:r>
            <a:r>
              <a:rPr lang="en-US" sz="1000" b="1" dirty="0"/>
              <a:t>Thomas </a:t>
            </a:r>
            <a:r>
              <a:rPr lang="en-US" sz="1000" b="1" dirty="0" err="1"/>
              <a:t>Rehkopf</a:t>
            </a:r>
            <a:r>
              <a:rPr lang="fr-CA" sz="1000" dirty="0"/>
              <a:t> , </a:t>
            </a:r>
            <a:r>
              <a:rPr lang="en-US" sz="1000" b="1" dirty="0"/>
              <a:t>IT Architecture Management, The Government Enterprise Architecture Conference,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CA" sz="1000" dirty="0"/>
              <a:t>             </a:t>
            </a:r>
            <a:endParaRPr lang="fr-CA" sz="1600" dirty="0"/>
          </a:p>
        </p:txBody>
      </p:sp>
      <p:pic>
        <p:nvPicPr>
          <p:cNvPr id="26" name="Image 2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2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44600" y="731838"/>
            <a:ext cx="734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La pensée ordinaire</a:t>
            </a:r>
          </a:p>
        </p:txBody>
      </p:sp>
      <p:pic>
        <p:nvPicPr>
          <p:cNvPr id="23554" name="Picture 3" descr="Fig 1"/>
          <p:cNvPicPr>
            <a:picLocks noGrp="1" noChangeAspect="1" noChangeArrowheads="1"/>
          </p:cNvPicPr>
          <p:nvPr>
            <p:ph idx="4294967295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100" y="1792287"/>
            <a:ext cx="7058025" cy="4929188"/>
          </a:xfrm>
        </p:spPr>
      </p:pic>
      <p:sp>
        <p:nvSpPr>
          <p:cNvPr id="23555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534C40-B947-7948-A136-D1D3FD2E5713}" type="slidenum">
              <a:rPr lang="fr-BE" sz="1000"/>
              <a:pPr eaLnBrk="1" hangingPunct="1"/>
              <a:t>7</a:t>
            </a:fld>
            <a:endParaRPr lang="fr-BE" sz="1000"/>
          </a:p>
        </p:txBody>
      </p:sp>
      <p:sp>
        <p:nvSpPr>
          <p:cNvPr id="23556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89200" y="800100"/>
            <a:ext cx="6527800" cy="833437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La pensée stratégique</a:t>
            </a:r>
          </a:p>
        </p:txBody>
      </p:sp>
      <p:sp>
        <p:nvSpPr>
          <p:cNvPr id="24578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4579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D0FEAD-E1FB-CB48-8807-2A45647CD1E0}" type="slidenum">
              <a:rPr lang="fr-CA" sz="1000"/>
              <a:pPr eaLnBrk="1" hangingPunct="1"/>
              <a:t>8</a:t>
            </a:fld>
            <a:endParaRPr lang="fr-CA" sz="1400" dirty="0"/>
          </a:p>
        </p:txBody>
      </p:sp>
      <p:pic>
        <p:nvPicPr>
          <p:cNvPr id="24580" name="Picture 3" descr="Figure 1"/>
          <p:cNvPicPr>
            <a:picLocks noGrp="1" noChangeAspect="1" noChangeArrowheads="1"/>
          </p:cNvPicPr>
          <p:nvPr>
            <p:ph idx="4294967295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4638" y="1633537"/>
            <a:ext cx="6916737" cy="4722813"/>
          </a:xfrm>
        </p:spPr>
      </p:pic>
      <p:sp>
        <p:nvSpPr>
          <p:cNvPr id="2458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81475" y="6490643"/>
            <a:ext cx="48355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900" i="1" dirty="0"/>
              <a:t>The Art of Strategic Planning for Information </a:t>
            </a:r>
            <a:r>
              <a:rPr lang="en-US" sz="900" dirty="0"/>
              <a:t>Technology, second</a:t>
            </a:r>
            <a:r>
              <a:rPr lang="en-US" sz="900" i="1" dirty="0"/>
              <a:t> </a:t>
            </a:r>
            <a:r>
              <a:rPr lang="en-US" sz="900" dirty="0"/>
              <a:t>edition</a:t>
            </a:r>
            <a:r>
              <a:rPr lang="en-US" sz="900" i="1" dirty="0"/>
              <a:t>,</a:t>
            </a:r>
            <a:r>
              <a:rPr lang="en-US" sz="900" dirty="0"/>
              <a:t> B. Board, </a:t>
            </a:r>
            <a:r>
              <a:rPr lang="en-US" sz="900" dirty="0" smtClean="0"/>
              <a:t>John</a:t>
            </a:r>
            <a:endParaRPr lang="en-CA" sz="1800" dirty="0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 descr="danseplu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857500"/>
            <a:ext cx="433228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49500" y="457200"/>
            <a:ext cx="6337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Plan directeur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fr-CA" sz="2400" dirty="0">
                <a:latin typeface="Arial" charset="0"/>
              </a:rPr>
              <a:t>La planification corporative, c’est comme une danse rituelle pour la pluie: ça n’a pas d’effet sur le temps qui s’en vient, mais ceux qui la font pensent que ça en a.</a:t>
            </a:r>
          </a:p>
        </p:txBody>
      </p:sp>
      <p:sp>
        <p:nvSpPr>
          <p:cNvPr id="25604" name="Espace réservé du pied de page 3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</a:endParaRPr>
          </a:p>
        </p:txBody>
      </p:sp>
      <p:sp>
        <p:nvSpPr>
          <p:cNvPr id="25605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4E09DA-DBA0-0C4B-926A-BDBFFD8941C7}" type="slidenum">
              <a:rPr lang="fr-CA" sz="1000"/>
              <a:pPr eaLnBrk="1" hangingPunct="1"/>
              <a:t>9</a:t>
            </a:fld>
            <a:endParaRPr lang="fr-CA" sz="1400" dirty="0"/>
          </a:p>
        </p:txBody>
      </p:sp>
      <p:sp>
        <p:nvSpPr>
          <p:cNvPr id="25606" name="ZoneTexte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59604" y="6072188"/>
            <a:ext cx="2387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CA" sz="1000" dirty="0"/>
              <a:t>Source : Éric Lefebvre</a:t>
            </a:r>
            <a:r>
              <a:rPr lang="fr-CA" sz="1000" dirty="0" smtClean="0"/>
              <a:t>,, </a:t>
            </a:r>
            <a:r>
              <a:rPr lang="fr-CA" sz="1000" dirty="0"/>
              <a:t>Automne 2007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8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1732</Words>
  <Application>Microsoft Macintosh PowerPoint</Application>
  <PresentationFormat>On-screen Show (4:3)</PresentationFormat>
  <Paragraphs>309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Thème Office</vt:lpstr>
      <vt:lpstr>INF755 Méthodes d’analyse et de conception  Hiver 2018  Séance-9 </vt:lpstr>
      <vt:lpstr>Plan de la séance-9</vt:lpstr>
      <vt:lpstr>Le plan directeur</vt:lpstr>
      <vt:lpstr>Processus de Planification</vt:lpstr>
      <vt:lpstr>Processus</vt:lpstr>
      <vt:lpstr>Cycle de vie</vt:lpstr>
      <vt:lpstr>La pensée ordinaire</vt:lpstr>
      <vt:lpstr>La pensée stratégique</vt:lpstr>
      <vt:lpstr>Plan directeur</vt:lpstr>
      <vt:lpstr>Plan directeur</vt:lpstr>
      <vt:lpstr>Objectifs du plan directeur</vt:lpstr>
      <vt:lpstr>Pourquoi un plan directeur</vt:lpstr>
      <vt:lpstr>Les extrants du plan</vt:lpstr>
      <vt:lpstr>Le processus de planification</vt:lpstr>
      <vt:lpstr>L’étude de l’infrastructure</vt:lpstr>
      <vt:lpstr>Différents modes de gestion</vt:lpstr>
      <vt:lpstr>Plan de la séance-9</vt:lpstr>
      <vt:lpstr>BPM</vt:lpstr>
      <vt:lpstr>Pourquoi BPM</vt:lpstr>
      <vt:lpstr>Pourquoi BPM</vt:lpstr>
      <vt:lpstr>Le rêve de BPM</vt:lpstr>
      <vt:lpstr>Exemple</vt:lpstr>
      <vt:lpstr>Les étapes de BPM</vt:lpstr>
      <vt:lpstr>Plan</vt:lpstr>
      <vt:lpstr>Rappel </vt:lpstr>
      <vt:lpstr>BPMN : pourquoi?</vt:lpstr>
      <vt:lpstr>Objectifs de BPMN</vt:lpstr>
      <vt:lpstr>Exemple simple</vt:lpstr>
      <vt:lpstr>BPMN : Éléments de base</vt:lpstr>
      <vt:lpstr>BPMN : Éléments de base</vt:lpstr>
      <vt:lpstr>BPMN : Éléments de base</vt:lpstr>
      <vt:lpstr>BPMN : Éléments de base</vt:lpstr>
      <vt:lpstr>Demande de prêt hypothécaire</vt:lpstr>
      <vt:lpstr>Sous processus</vt:lpstr>
      <vt:lpstr>Catégorie de processus  </vt:lpstr>
      <vt:lpstr>Orchestration</vt:lpstr>
      <vt:lpstr>Chorégraphie</vt:lpstr>
      <vt:lpstr>Collaboration</vt:lpstr>
      <vt:lpstr>Catégorie de processus</vt:lpstr>
      <vt:lpstr>La chorégraphie</vt:lpstr>
      <vt:lpstr>Indépendant </vt:lpstr>
      <vt:lpstr>Évènements intermédiaires</vt:lpstr>
      <vt:lpstr>Évènements intermédiaires</vt:lpstr>
      <vt:lpstr>Catch ou Throw</vt:lpstr>
      <vt:lpstr>Exemples évènements intermédiaires</vt:lpstr>
      <vt:lpstr>PowerPoint Presentation</vt:lpstr>
      <vt:lpstr>Exercice 1 – Remboursement</vt:lpstr>
      <vt:lpstr>Ressources</vt:lpstr>
      <vt:lpstr>Outils de modélisation BPMN</vt:lpstr>
      <vt:lpstr>L’architecture d’entreprise  niveau pour travail-2</vt:lpstr>
      <vt:lpstr>TRAVAIL-2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289</cp:revision>
  <cp:lastPrinted>2016-02-09T18:20:35Z</cp:lastPrinted>
  <dcterms:created xsi:type="dcterms:W3CDTF">2015-12-01T15:04:02Z</dcterms:created>
  <dcterms:modified xsi:type="dcterms:W3CDTF">2018-02-28T18:46:06Z</dcterms:modified>
</cp:coreProperties>
</file>