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805C-A2A7-4A4B-987A-0618C2841E18}" type="datetimeFigureOut">
              <a:rPr lang="fr-CA" smtClean="0"/>
              <a:t>2015-12-01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1E66-EF93-4B3B-871F-D6E18D0CCD17}" type="slidenum">
              <a:rPr lang="fr-CA" smtClean="0"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wikipedia.org/wiki/Diagramme_des_cas_d'utilisation" TargetMode="External"/><Relationship Id="rId3" Type="http://schemas.openxmlformats.org/officeDocument/2006/relationships/hyperlink" Target="http://laurent-audibert.developpez.com/Cours-UML/html/Cours-UML0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29614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Diagramme de cas d’utilisation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6408712" cy="4320480"/>
          </a:xfrm>
        </p:spPr>
        <p:txBody>
          <a:bodyPr>
            <a:normAutofit/>
          </a:bodyPr>
          <a:lstStyle/>
          <a:p>
            <a:endParaRPr lang="fr-CA" sz="2800" dirty="0" smtClean="0">
              <a:solidFill>
                <a:schemeClr val="tx1"/>
              </a:solidFill>
            </a:endParaRPr>
          </a:p>
          <a:p>
            <a:endParaRPr lang="fr-CA" sz="2800" dirty="0" smtClean="0">
              <a:solidFill>
                <a:schemeClr val="tx1"/>
              </a:solidFill>
            </a:endParaRPr>
          </a:p>
          <a:p>
            <a:endParaRPr lang="fr-CA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 smtClean="0"/>
              <a:t>Diagramme UML</a:t>
            </a:r>
          </a:p>
          <a:p>
            <a:r>
              <a:rPr lang="fr-CA" sz="2800" dirty="0" smtClean="0"/>
              <a:t>Permet de donnée une vision globale du fonctionnement d’un système logiciel ou même d’un sous système.</a:t>
            </a:r>
          </a:p>
          <a:p>
            <a:r>
              <a:rPr lang="fr-CA" sz="2800" dirty="0" smtClean="0"/>
              <a:t>Utile pour présenté un projet à la direction ou des clients.</a:t>
            </a:r>
          </a:p>
          <a:p>
            <a:r>
              <a:rPr lang="fr-CA" sz="2800" dirty="0" smtClean="0"/>
              <a:t>Aucune connaissance informatique n’est nécessaire pour le compréhension du diagramme.</a:t>
            </a:r>
          </a:p>
          <a:p>
            <a:r>
              <a:rPr lang="fr-CA" dirty="0" smtClean="0"/>
              <a:t>Ne donne pas suffisamment d’information pour le développement.</a:t>
            </a:r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Composante du diagramme</a:t>
            </a:r>
            <a:endParaRPr lang="fr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Acteur</a:t>
            </a:r>
          </a:p>
          <a:p>
            <a:pPr lvl="1"/>
            <a:r>
              <a:rPr lang="fr-CA" sz="2000" dirty="0" smtClean="0"/>
              <a:t>Élément qui interagie avec le système pour accomplir une tâche.</a:t>
            </a:r>
          </a:p>
          <a:p>
            <a:pPr lvl="1"/>
            <a:r>
              <a:rPr lang="fr-CA" sz="2000" dirty="0" smtClean="0"/>
              <a:t>Peut être une personne ou système externe.</a:t>
            </a:r>
          </a:p>
          <a:p>
            <a:pPr lvl="1"/>
            <a:r>
              <a:rPr lang="fr-CA" sz="2000" dirty="0" smtClean="0"/>
              <a:t>Représenté sur le diagramme par un bonhomme.</a:t>
            </a:r>
          </a:p>
          <a:p>
            <a:pPr lvl="1"/>
            <a:r>
              <a:rPr lang="fr-CA" sz="2000" dirty="0" smtClean="0"/>
              <a:t>Relié à un ou plusieurs cas d’utilisation.</a:t>
            </a:r>
          </a:p>
          <a:p>
            <a:pPr lvl="1"/>
            <a:endParaRPr lang="fr-CA" sz="2000" dirty="0" smtClean="0"/>
          </a:p>
          <a:p>
            <a:r>
              <a:rPr lang="fr-CA" dirty="0"/>
              <a:t>Cas </a:t>
            </a:r>
            <a:r>
              <a:rPr lang="fr-CA" dirty="0" smtClean="0"/>
              <a:t>d’utilisation</a:t>
            </a:r>
          </a:p>
          <a:p>
            <a:pPr lvl="1"/>
            <a:r>
              <a:rPr lang="fr-CA" sz="2000" dirty="0" smtClean="0"/>
              <a:t>Fonctionnalité </a:t>
            </a:r>
            <a:r>
              <a:rPr lang="fr-CA" sz="2000" dirty="0"/>
              <a:t>visible de </a:t>
            </a:r>
            <a:r>
              <a:rPr lang="fr-CA" sz="2000" dirty="0" smtClean="0"/>
              <a:t>l’extérieur du système.</a:t>
            </a:r>
          </a:p>
          <a:p>
            <a:pPr lvl="1"/>
            <a:r>
              <a:rPr lang="fr-CA" sz="2000" dirty="0" smtClean="0"/>
              <a:t>Réalise </a:t>
            </a:r>
            <a:r>
              <a:rPr lang="fr-CA" sz="2000" dirty="0"/>
              <a:t>un </a:t>
            </a:r>
            <a:r>
              <a:rPr lang="fr-CA" sz="2000" dirty="0" smtClean="0"/>
              <a:t>pour </a:t>
            </a:r>
            <a:r>
              <a:rPr lang="fr-CA" sz="2000" dirty="0"/>
              <a:t>l’acteur qui </a:t>
            </a:r>
            <a:r>
              <a:rPr lang="fr-CA" sz="2000" dirty="0" smtClean="0"/>
              <a:t>l’initie</a:t>
            </a:r>
          </a:p>
          <a:p>
            <a:pPr lvl="1"/>
            <a:r>
              <a:rPr lang="fr-CA" sz="2000" dirty="0" smtClean="0"/>
              <a:t>Représenté sur le diagramme par un ellipse.</a:t>
            </a:r>
            <a:endParaRPr lang="fr-CA" sz="2000" dirty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Les relations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smtClean="0"/>
              <a:t>Les généralisations</a:t>
            </a:r>
          </a:p>
          <a:p>
            <a:pPr lvl="1"/>
            <a:r>
              <a:rPr lang="fr-CA" dirty="0" smtClean="0"/>
              <a:t>Permet d’indiquer que cas d’utilisation est un cas particulier d’un autre cas d’utilisation.</a:t>
            </a:r>
          </a:p>
          <a:p>
            <a:pPr lvl="1"/>
            <a:r>
              <a:rPr lang="fr-CA" dirty="0" smtClean="0"/>
              <a:t>Représenter par une flèche en pointiez terminer par un triangle.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Les inclusions</a:t>
            </a:r>
            <a:endParaRPr lang="fr-CA" dirty="0"/>
          </a:p>
          <a:p>
            <a:pPr lvl="1"/>
            <a:r>
              <a:rPr lang="fr-CA" dirty="0" smtClean="0"/>
              <a:t>Indique qu’un cas d’utilisation englobe un autre.</a:t>
            </a:r>
          </a:p>
          <a:p>
            <a:pPr lvl="1"/>
            <a:r>
              <a:rPr lang="fr-CA" dirty="0" smtClean="0"/>
              <a:t>Représenté par une flèche pointé avec le mot &lt;&lt;</a:t>
            </a:r>
            <a:r>
              <a:rPr lang="fr-CA" dirty="0" err="1" smtClean="0"/>
              <a:t>include</a:t>
            </a:r>
            <a:r>
              <a:rPr lang="fr-CA" dirty="0" smtClean="0"/>
              <a:t>&gt;&gt;</a:t>
            </a:r>
            <a:endParaRPr lang="fr-CA" b="1" dirty="0"/>
          </a:p>
          <a:p>
            <a:endParaRPr lang="fr-CA" dirty="0" smtClean="0"/>
          </a:p>
          <a:p>
            <a:r>
              <a:rPr lang="fr-CA" dirty="0" smtClean="0"/>
              <a:t>Les extensions</a:t>
            </a:r>
          </a:p>
          <a:p>
            <a:pPr lvl="1"/>
            <a:r>
              <a:rPr lang="fr-CA" dirty="0" smtClean="0"/>
              <a:t>Indique qu’une tâche est le prolongement d’une autre tâche sous certaine condition.</a:t>
            </a:r>
          </a:p>
          <a:p>
            <a:pPr lvl="1"/>
            <a:r>
              <a:rPr lang="fr-CA" dirty="0" smtClean="0"/>
              <a:t>Représenté par une flèche pointé avec le mot &lt;&lt;</a:t>
            </a:r>
            <a:r>
              <a:rPr lang="fr-CA" dirty="0" err="1" smtClean="0"/>
              <a:t>extend</a:t>
            </a:r>
            <a:r>
              <a:rPr lang="fr-CA" dirty="0" smtClean="0"/>
              <a:t>&gt;&gt;</a:t>
            </a:r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Exemple</a:t>
            </a:r>
          </a:p>
        </p:txBody>
      </p:sp>
      <p:pic>
        <p:nvPicPr>
          <p:cNvPr id="4" name="Espace réservé du contenu 3" descr="ex_diag_cas_utilisation_si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8229600" cy="323585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Exemple</a:t>
            </a:r>
            <a:endParaRPr lang="fr-CA" dirty="0"/>
          </a:p>
        </p:txBody>
      </p:sp>
      <p:pic>
        <p:nvPicPr>
          <p:cNvPr id="4" name="Espace réservé du contenu 3" descr="UML-usecase-usecaserelationship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1394" y="1556792"/>
            <a:ext cx="7115022" cy="417646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Références et sources</a:t>
            </a:r>
            <a:endParaRPr lang="fr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1800" dirty="0" smtClean="0">
                <a:hlinkClick r:id="rId2"/>
              </a:rPr>
              <a:t>http://fr.wikipedia.org/wiki/Diagramme_des_cas_d'utilisation</a:t>
            </a:r>
            <a:endParaRPr lang="fr-CA" sz="1800" dirty="0" smtClean="0"/>
          </a:p>
          <a:p>
            <a:r>
              <a:rPr lang="fr-CA" sz="1800" dirty="0" smtClean="0">
                <a:hlinkClick r:id="rId3"/>
              </a:rPr>
              <a:t>http://laurent-audibert.developpez.com/Cours-UML/html/Cours-UML010.html</a:t>
            </a:r>
            <a:endParaRPr lang="fr-CA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231</Words>
  <Application>Microsoft Macintosh PowerPoint</Application>
  <PresentationFormat>Présentation à l'écran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Diagramme de cas d’utilisation</vt:lpstr>
      <vt:lpstr>Introduction</vt:lpstr>
      <vt:lpstr>Composante du diagramme</vt:lpstr>
      <vt:lpstr>Les relations</vt:lpstr>
      <vt:lpstr>Exemple</vt:lpstr>
      <vt:lpstr>Exemple</vt:lpstr>
      <vt:lpstr>Références et sources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cas d’utilisation</dc:title>
  <dc:creator>Luc S</dc:creator>
  <cp:lastModifiedBy>Alain Cardinal</cp:lastModifiedBy>
  <cp:revision>12</cp:revision>
  <dcterms:created xsi:type="dcterms:W3CDTF">2012-04-12T00:01:45Z</dcterms:created>
  <dcterms:modified xsi:type="dcterms:W3CDTF">2015-12-01T19:17:39Z</dcterms:modified>
</cp:coreProperties>
</file>