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embeddings/oleObject1.bin" ContentType="application/vnd.openxmlformats-officedocument.oleObject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embeddings/oleObject2.bin" ContentType="application/vnd.openxmlformats-officedocument.oleObject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embeddings/oleObject3.bin" ContentType="application/vnd.openxmlformats-officedocument.oleObject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67" r:id="rId3"/>
    <p:sldId id="369" r:id="rId4"/>
    <p:sldId id="368" r:id="rId5"/>
    <p:sldId id="366" r:id="rId6"/>
    <p:sldId id="330" r:id="rId7"/>
    <p:sldId id="300" r:id="rId8"/>
    <p:sldId id="332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298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2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2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A7E70236-4C1E-4543-BB09-FBDBBADCAEB0}" type="slidenum">
              <a:rPr lang="en-GB">
                <a:ea typeface="MS Gothic" charset="0"/>
                <a:cs typeface="MS Gothic" charset="0"/>
              </a:rPr>
              <a:pPr/>
              <a:t>7</a:t>
            </a:fld>
            <a:endParaRPr lang="en-GB">
              <a:ea typeface="MS Gothic" charset="0"/>
              <a:cs typeface="MS Gothic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 sz="2400">
              <a:solidFill>
                <a:schemeClr val="bg1"/>
              </a:solidFill>
              <a:ea typeface="MS Gothic" charset="0"/>
              <a:cs typeface="MS Gothic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3295" cy="4110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2E9D93-1CC0-EE4F-B68E-6DE5C3FEDC84}" type="slidenum">
              <a:rPr lang="en-GB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 sz="2400">
              <a:solidFill>
                <a:schemeClr val="bg1"/>
              </a:solidFill>
              <a:ea typeface="MS Gothic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4877" cy="41120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5EF3F498-CC07-7F43-A76C-5340FD9F5C07}" type="slidenum">
              <a:rPr lang="en-GB"/>
              <a:pPr/>
              <a:t>38</a:t>
            </a:fld>
            <a:endParaRPr lang="en-GB"/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 sz="2400">
              <a:solidFill>
                <a:schemeClr val="bg1"/>
              </a:solidFill>
              <a:ea typeface="MS Gothic" charset="0"/>
              <a:cs typeface="MS Gothic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4877" cy="41120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43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2018-01-26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8" Type="http://schemas.openxmlformats.org/officeDocument/2006/relationships/image" Target="../media/image1.jpeg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8" Type="http://schemas.openxmlformats.org/officeDocument/2006/relationships/image" Target="../media/image1.jpe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4.emf"/><Relationship Id="rId9" Type="http://schemas.openxmlformats.org/officeDocument/2006/relationships/image" Target="../media/image1.jpeg"/><Relationship Id="rId1" Type="http://schemas.openxmlformats.org/officeDocument/2006/relationships/vmlDrawing" Target="../drawings/vmlDrawing1.vml"/><Relationship Id="rId2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8" Type="http://schemas.openxmlformats.org/officeDocument/2006/relationships/image" Target="../media/image1.jpe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emf"/><Relationship Id="rId13" Type="http://schemas.openxmlformats.org/officeDocument/2006/relationships/image" Target="../media/image1.jpeg"/><Relationship Id="rId1" Type="http://schemas.openxmlformats.org/officeDocument/2006/relationships/vmlDrawing" Target="../drawings/vmlDrawing2.v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9" Type="http://schemas.openxmlformats.org/officeDocument/2006/relationships/slideLayout" Target="../slideLayouts/slideLayout2.xml"/><Relationship Id="rId10" Type="http://schemas.openxmlformats.org/officeDocument/2006/relationships/oleObject" Target="???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8" Type="http://schemas.openxmlformats.org/officeDocument/2006/relationships/image" Target="../media/image1.jpeg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8" Type="http://schemas.openxmlformats.org/officeDocument/2006/relationships/image" Target="../media/image1.jpe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10.png"/><Relationship Id="rId8" Type="http://schemas.openxmlformats.org/officeDocument/2006/relationships/image" Target="../media/image1.jpeg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://www.directioninformatique.com/" TargetMode="External"/><Relationship Id="rId7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7" Type="http://schemas.openxmlformats.org/officeDocument/2006/relationships/image" Target="../media/image1.jpeg"/><Relationship Id="rId1" Type="http://schemas.openxmlformats.org/officeDocument/2006/relationships/tags" Target="../tags/tag82.xml"/><Relationship Id="rId2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86.xml"/><Relationship Id="rId2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4" Type="http://schemas.openxmlformats.org/officeDocument/2006/relationships/tags" Target="../tags/tag93.xml"/><Relationship Id="rId5" Type="http://schemas.openxmlformats.org/officeDocument/2006/relationships/tags" Target="../tags/tag94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8" Type="http://schemas.openxmlformats.org/officeDocument/2006/relationships/image" Target="../media/image1.jpeg"/><Relationship Id="rId1" Type="http://schemas.openxmlformats.org/officeDocument/2006/relationships/tags" Target="../tags/tag90.xml"/><Relationship Id="rId2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2.emf"/><Relationship Id="rId9" Type="http://schemas.openxmlformats.org/officeDocument/2006/relationships/image" Target="../media/image1.jpeg"/><Relationship Id="rId1" Type="http://schemas.openxmlformats.org/officeDocument/2006/relationships/vmlDrawing" Target="../drawings/vmlDrawing3.vml"/><Relationship Id="rId2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image" Target="../media/image1.jpeg"/><Relationship Id="rId1" Type="http://schemas.openxmlformats.org/officeDocument/2006/relationships/vmlDrawing" Target="../drawings/vmlDrawing4.vml"/><Relationship Id="rId2" Type="http://schemas.openxmlformats.org/officeDocument/2006/relationships/tags" Target="../tags/tag9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1.jpeg"/><Relationship Id="rId1" Type="http://schemas.openxmlformats.org/officeDocument/2006/relationships/tags" Target="../tags/tag103.xml"/><Relationship Id="rId2" Type="http://schemas.openxmlformats.org/officeDocument/2006/relationships/tags" Target="../tags/tag10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4" Type="http://schemas.openxmlformats.org/officeDocument/2006/relationships/tags" Target="../tags/tag11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07.xml"/><Relationship Id="rId2" Type="http://schemas.openxmlformats.org/officeDocument/2006/relationships/tags" Target="../tags/tag10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4" Type="http://schemas.openxmlformats.org/officeDocument/2006/relationships/tags" Target="../tags/tag11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11.xml"/><Relationship Id="rId2" Type="http://schemas.openxmlformats.org/officeDocument/2006/relationships/tags" Target="../tags/tag1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4" Type="http://schemas.openxmlformats.org/officeDocument/2006/relationships/tags" Target="../tags/tag11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15.xml"/><Relationship Id="rId2" Type="http://schemas.openxmlformats.org/officeDocument/2006/relationships/tags" Target="../tags/tag1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4" Type="http://schemas.openxmlformats.org/officeDocument/2006/relationships/tags" Target="../tags/tag12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19.xml"/><Relationship Id="rId2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4" Type="http://schemas.openxmlformats.org/officeDocument/2006/relationships/tags" Target="../tags/tag12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23.xml"/><Relationship Id="rId2" Type="http://schemas.openxmlformats.org/officeDocument/2006/relationships/tags" Target="../tags/tag1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4" Type="http://schemas.openxmlformats.org/officeDocument/2006/relationships/tags" Target="../tags/tag13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27.xml"/><Relationship Id="rId2" Type="http://schemas.openxmlformats.org/officeDocument/2006/relationships/tags" Target="../tags/tag1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4" Type="http://schemas.openxmlformats.org/officeDocument/2006/relationships/tags" Target="../tags/tag13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31.xml"/><Relationship Id="rId2" Type="http://schemas.openxmlformats.org/officeDocument/2006/relationships/tags" Target="../tags/tag1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4" Type="http://schemas.openxmlformats.org/officeDocument/2006/relationships/tags" Target="../tags/tag13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35.xml"/><Relationship Id="rId2" Type="http://schemas.openxmlformats.org/officeDocument/2006/relationships/tags" Target="../tags/tag1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4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39.xml"/><Relationship Id="rId2" Type="http://schemas.openxmlformats.org/officeDocument/2006/relationships/tags" Target="../tags/tag1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4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43.xml"/><Relationship Id="rId2" Type="http://schemas.openxmlformats.org/officeDocument/2006/relationships/tags" Target="../tags/tag1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4" Type="http://schemas.openxmlformats.org/officeDocument/2006/relationships/tags" Target="../tags/tag15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47.xml"/><Relationship Id="rId2" Type="http://schemas.openxmlformats.org/officeDocument/2006/relationships/tags" Target="../tags/tag14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slideLayout" Target="../slideLayouts/slideLayout2.xml"/><Relationship Id="rId6" Type="http://schemas.openxmlformats.org/officeDocument/2006/relationships/hyperlink" Target="CU_Cours.doc" TargetMode="External"/><Relationship Id="rId7" Type="http://schemas.openxmlformats.org/officeDocument/2006/relationships/image" Target="../media/image1.jpeg"/><Relationship Id="rId1" Type="http://schemas.openxmlformats.org/officeDocument/2006/relationships/tags" Target="../tags/tag151.xml"/><Relationship Id="rId2" Type="http://schemas.openxmlformats.org/officeDocument/2006/relationships/tags" Target="../tags/tag1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4" Type="http://schemas.openxmlformats.org/officeDocument/2006/relationships/tags" Target="../tags/tag15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1.jpeg"/><Relationship Id="rId1" Type="http://schemas.openxmlformats.org/officeDocument/2006/relationships/tags" Target="../tags/tag155.xml"/><Relationship Id="rId2" Type="http://schemas.openxmlformats.org/officeDocument/2006/relationships/tags" Target="../tags/tag15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4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59.xml"/><Relationship Id="rId2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Cours02%20M%C3%A9thodologie%20DMR%20-%20Livrables%20de%20base(DFD).xls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hyperlink" Target="s%C3%A9ance-4_DFD_Analyse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63.xml"/><Relationship Id="rId2" Type="http://schemas.openxmlformats.org/officeDocument/2006/relationships/tags" Target="../tags/tag16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4" Type="http://schemas.openxmlformats.org/officeDocument/2006/relationships/tags" Target="../tags/tag17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15.jpeg"/><Relationship Id="rId8" Type="http://schemas.openxmlformats.org/officeDocument/2006/relationships/image" Target="../media/image1.jpeg"/><Relationship Id="rId1" Type="http://schemas.openxmlformats.org/officeDocument/2006/relationships/tags" Target="../tags/tag167.xml"/><Relationship Id="rId2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1.jpe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</a:t>
            </a:r>
            <a:r>
              <a:rPr lang="fr-FR" sz="2400" b="1" dirty="0" smtClean="0">
                <a:latin typeface="Verdana"/>
                <a:cs typeface="Verdana"/>
              </a:rPr>
              <a:t>2018</a:t>
            </a: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Séance-4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5512" y="3739846"/>
            <a:ext cx="2606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Bonsoir!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0572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b="1" dirty="0" smtClean="0">
                <a:ea typeface="+mj-ea"/>
              </a:rPr>
              <a:t>Diagramme des CU</a:t>
            </a:r>
            <a:endParaRPr lang="fr-FR" b="1" dirty="0">
              <a:ea typeface="+mj-ea"/>
            </a:endParaRP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On décrit les interactions entre les utilisateurs et le </a:t>
            </a:r>
            <a:r>
              <a:rPr lang="fr-CA" dirty="0" smtClean="0">
                <a:latin typeface="Arial" charset="0"/>
              </a:rPr>
              <a:t>système.</a:t>
            </a:r>
            <a:endParaRPr lang="fr-CA" dirty="0">
              <a:latin typeface="Arial" charset="0"/>
            </a:endParaRPr>
          </a:p>
          <a:p>
            <a:pPr algn="just"/>
            <a:r>
              <a:rPr lang="fr-CA" dirty="0">
                <a:latin typeface="Arial" charset="0"/>
              </a:rPr>
              <a:t>Le système est ici une boîte noire, on ne souhaite pas savoir pour l’instant comment il réalise sa tâche.</a:t>
            </a:r>
          </a:p>
          <a:p>
            <a:r>
              <a:rPr lang="fr-CA" dirty="0">
                <a:latin typeface="Arial" charset="0"/>
              </a:rPr>
              <a:t>Diagramme puissant pour communiquer avec le </a:t>
            </a:r>
            <a:r>
              <a:rPr lang="fr-CA" dirty="0" smtClean="0">
                <a:latin typeface="Arial" charset="0"/>
              </a:rPr>
              <a:t>client.</a:t>
            </a:r>
            <a:endParaRPr lang="fr-CA" dirty="0">
              <a:latin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BB5C17-C932-724F-9B26-3EDAC36130DF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10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22764" y="472292"/>
            <a:ext cx="7721236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ea typeface="+mj-ea"/>
              </a:rPr>
              <a:t>Exemple diagramme des CU</a:t>
            </a:r>
            <a:endParaRPr lang="fr-FR" dirty="0">
              <a:ea typeface="+mj-ea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29B5B0-BA9D-754C-AD6F-E3FEAC997619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11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4429125" y="6072188"/>
            <a:ext cx="457200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OMG Unified Modeling </a:t>
            </a:r>
            <a:r>
              <a:rPr lang="en-US" sz="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LanguageTM</a:t>
            </a: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(OMG UML), Superstructure </a:t>
            </a:r>
            <a:endParaRPr lang="fr-CA" sz="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462" name="Image 7" descr="Image1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40" y="1520825"/>
            <a:ext cx="6215062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31" y="706229"/>
            <a:ext cx="6072188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31128" y="516053"/>
            <a:ext cx="6986567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ea typeface="+mj-ea"/>
              </a:rPr>
              <a:t>diagramme des CU</a:t>
            </a:r>
            <a:endParaRPr lang="fr-FR" dirty="0">
              <a:ea typeface="+mj-ea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9847D2-6A07-6841-AF75-B788652AD01E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12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4429125" y="6070600"/>
            <a:ext cx="457200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OMG Unified Modeling </a:t>
            </a:r>
            <a:r>
              <a:rPr lang="en-US" sz="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LanguageTM</a:t>
            </a: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(OMG UML), Superstructure </a:t>
            </a:r>
            <a:endParaRPr lang="fr-CA" sz="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445397" cy="722836"/>
          </a:xfrm>
          <a:prstGeom prst="rect">
            <a:avLst/>
          </a:prstGeom>
        </p:spPr>
      </p:pic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"/>
            <a:ext cx="2445397" cy="722836"/>
          </a:xfrm>
          <a:prstGeom prst="rect">
            <a:avLst/>
          </a:prstGeom>
        </p:spPr>
      </p:pic>
      <p:pic>
        <p:nvPicPr>
          <p:cNvPr id="9" name="Image 8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7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8096" y="126128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Diagramme du cas d’utilisation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graphicFrame>
        <p:nvGraphicFramePr>
          <p:cNvPr id="21507" name="Object 5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95698200"/>
              </p:ext>
            </p:extLst>
          </p:nvPr>
        </p:nvGraphicFramePr>
        <p:xfrm>
          <a:off x="1817688" y="2547811"/>
          <a:ext cx="6080125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7" imgW="6079808" imgH="3199448" progId="">
                  <p:embed/>
                </p:oleObj>
              </mc:Choice>
              <mc:Fallback>
                <p:oleObj name="Visio" r:id="rId7" imgW="6079808" imgH="3199448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547811"/>
                        <a:ext cx="6080125" cy="319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A5B84C-47C0-1747-A670-15DCF685B74F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13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fr-CA" dirty="0" smtClean="0">
                <a:ea typeface="+mj-ea"/>
              </a:rPr>
              <a:t>Acteur</a:t>
            </a:r>
            <a:endParaRPr lang="fr-FR" dirty="0">
              <a:ea typeface="+mj-ea"/>
            </a:endParaRP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>
                <a:latin typeface="Arial" charset="0"/>
              </a:rPr>
              <a:t>Personne, organisation, système externe qui réalise un ou plusieurs cas d’utilisation. </a:t>
            </a:r>
          </a:p>
          <a:p>
            <a:r>
              <a:rPr lang="fr-CA">
                <a:latin typeface="Arial" charset="0"/>
              </a:rPr>
              <a:t>Il est important de ne pas mettre un individu, mais plutôt un rôle. </a:t>
            </a:r>
            <a:endParaRPr lang="fr-FR">
              <a:latin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7D804-BA9D-4C43-8733-6D90545E713A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14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357688"/>
            <a:ext cx="1609725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Acteur</a:t>
            </a:r>
          </a:p>
        </p:txBody>
      </p:sp>
      <p:sp>
        <p:nvSpPr>
          <p:cNvPr id="23555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71875" y="1785938"/>
            <a:ext cx="4143375" cy="1071562"/>
          </a:xfrm>
        </p:spPr>
        <p:txBody>
          <a:bodyPr/>
          <a:lstStyle/>
          <a:p>
            <a:r>
              <a:rPr lang="fr-CA">
                <a:latin typeface="Arial" charset="0"/>
              </a:rPr>
              <a:t>C’est mal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8CB338-8AD9-F44A-8304-98B4579669B1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15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Espace réservé du contenu 6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3643313" y="4214813"/>
            <a:ext cx="414337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82600" indent="-482600"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defTabSz="914400">
              <a:spcBef>
                <a:spcPct val="20000"/>
              </a:spcBef>
              <a:spcAft>
                <a:spcPts val="600"/>
              </a:spcAft>
              <a:buClr>
                <a:srgbClr val="A50021"/>
              </a:buClr>
              <a:buSzPct val="80000"/>
              <a:buFont typeface="Wingdings" charset="0"/>
              <a:buChar char="¤"/>
            </a:pPr>
            <a:r>
              <a:rPr lang="fr-CA" sz="3200">
                <a:solidFill>
                  <a:schemeClr val="tx1"/>
                </a:solidFill>
                <a:latin typeface="Arial" charset="0"/>
              </a:rPr>
              <a:t>C’est bien</a:t>
            </a:r>
          </a:p>
        </p:txBody>
      </p:sp>
      <p:graphicFrame>
        <p:nvGraphicFramePr>
          <p:cNvPr id="23559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57313" y="1500188"/>
          <a:ext cx="140493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Visio" r:id="rId10" imgW="762406" imgH="723717" progId="Visio.Drawing.11">
                  <p:link updateAutomatic="1"/>
                </p:oleObj>
              </mc:Choice>
              <mc:Fallback>
                <p:oleObj name="Visio" r:id="rId10" imgW="762406" imgH="723717" progId="Visio.Drawing.11">
                  <p:link updateAutomatic="1"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500188"/>
                        <a:ext cx="1404937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00188" y="3786188"/>
          <a:ext cx="1179512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Visio" r:id="rId10" imgW="643738" imgH="723717" progId="Visio.Drawing.11">
                  <p:link updateAutomatic="1"/>
                </p:oleObj>
              </mc:Choice>
              <mc:Fallback>
                <p:oleObj name="Visio" r:id="rId10" imgW="643738" imgH="723717" progId="Visio.Drawing.11">
                  <p:link updateAutomatic="1"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786188"/>
                        <a:ext cx="1179512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 8" descr="UdeS_coul_300dpi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2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34935" y="410339"/>
            <a:ext cx="6795028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ea typeface="+mj-ea"/>
              </a:rPr>
              <a:t>Diagramme des CU</a:t>
            </a:r>
            <a:endParaRPr lang="fr-FR" dirty="0">
              <a:ea typeface="+mj-ea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b="1" dirty="0">
                <a:latin typeface="Arial" charset="0"/>
              </a:rPr>
              <a:t>4 types de relation</a:t>
            </a:r>
          </a:p>
          <a:p>
            <a:pPr lvl="1"/>
            <a:r>
              <a:rPr lang="fr-CA" dirty="0">
                <a:latin typeface="Arial" charset="0"/>
              </a:rPr>
              <a:t>Association</a:t>
            </a:r>
          </a:p>
          <a:p>
            <a:pPr lvl="1"/>
            <a:r>
              <a:rPr lang="fr-CA" dirty="0" err="1">
                <a:latin typeface="Arial" charset="0"/>
              </a:rPr>
              <a:t>Extend</a:t>
            </a:r>
            <a:endParaRPr lang="fr-CA" dirty="0">
              <a:latin typeface="Arial" charset="0"/>
            </a:endParaRPr>
          </a:p>
          <a:p>
            <a:pPr lvl="1"/>
            <a:r>
              <a:rPr lang="fr-CA" dirty="0" err="1">
                <a:latin typeface="Arial" charset="0"/>
              </a:rPr>
              <a:t>Include</a:t>
            </a:r>
            <a:endParaRPr lang="fr-CA" dirty="0">
              <a:latin typeface="Arial" charset="0"/>
            </a:endParaRPr>
          </a:p>
          <a:p>
            <a:pPr lvl="1"/>
            <a:r>
              <a:rPr lang="fr-CA" dirty="0">
                <a:latin typeface="Arial" charset="0"/>
              </a:rPr>
              <a:t>Généralisation</a:t>
            </a:r>
            <a:endParaRPr lang="fr-FR" dirty="0">
              <a:latin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701F96-2816-8C42-92D8-0FE575D845F3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16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667" y="1141936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Association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</a:rPr>
              <a:t>Permet simplement de relier un acteur avec son ou ses cas d’utilisation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65FE19-6AA5-EC40-A960-C4F56A32371C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17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5606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21" y="3722688"/>
            <a:ext cx="3929062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5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1162" y="1439656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Exemples de « </a:t>
            </a:r>
            <a:r>
              <a:rPr lang="fr-CA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extend</a:t>
            </a: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 »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DFF36D-F02C-7343-B240-556DF9AB4916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18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6629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" y="2601913"/>
            <a:ext cx="7945438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4429125" y="6070600"/>
            <a:ext cx="457200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OMG Unified Modeling </a:t>
            </a:r>
            <a:r>
              <a:rPr lang="en-US" sz="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LanguageTM</a:t>
            </a: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(OMG UML), Superstructure </a:t>
            </a:r>
            <a:endParaRPr lang="fr-CA" sz="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1162" y="1450862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Exemple de « </a:t>
            </a:r>
            <a:r>
              <a:rPr lang="fr-CA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include</a:t>
            </a: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 »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EA9966-FF96-FC41-BF9A-A429ED6CC578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19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4429125" y="6070600"/>
            <a:ext cx="457200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OMG Unified Modeling </a:t>
            </a:r>
            <a:r>
              <a:rPr lang="en-US" sz="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LanguageTM</a:t>
            </a: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(OMG UML), Superstructure </a:t>
            </a:r>
            <a:endParaRPr lang="fr-CA" sz="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54773"/>
            <a:ext cx="674370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0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Actualité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CA" smtClean="0">
                <a:latin typeface="Arial" charset="0"/>
                <a:ea typeface="MS PGothic" charset="0"/>
                <a:hlinkClick r:id="rId6"/>
              </a:rPr>
              <a:t>Direction informatique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3721" y="1331913"/>
            <a:ext cx="7672388" cy="1143000"/>
          </a:xfrm>
        </p:spPr>
        <p:txBody>
          <a:bodyPr/>
          <a:lstStyle/>
          <a:p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Exemple de « Généralisation »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A92FA7-ACBD-F948-A899-3773A165FFF2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20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44" y="2561834"/>
            <a:ext cx="53657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6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52512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Le système</a:t>
            </a:r>
          </a:p>
        </p:txBody>
      </p:sp>
      <p:sp>
        <p:nvSpPr>
          <p:cNvPr id="29699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19582" y="2195512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</a:rPr>
              <a:t>Vos cas d’utilisation doivent se retrouver dans les limites d’un </a:t>
            </a:r>
            <a:r>
              <a:rPr lang="fr-CA" dirty="0" smtClean="0">
                <a:latin typeface="Arial" charset="0"/>
              </a:rPr>
              <a:t>système.</a:t>
            </a:r>
            <a:endParaRPr lang="fr-CA" dirty="0">
              <a:latin typeface="Arial" charset="0"/>
            </a:endParaRPr>
          </a:p>
          <a:p>
            <a:r>
              <a:rPr lang="fr-CA" dirty="0">
                <a:latin typeface="Arial" charset="0"/>
              </a:rPr>
              <a:t>Toujours tracer une boîte où placer vos CU.</a:t>
            </a:r>
          </a:p>
          <a:p>
            <a:r>
              <a:rPr lang="fr-CA" dirty="0">
                <a:latin typeface="Arial" charset="0"/>
              </a:rPr>
              <a:t>Toujours identifier le </a:t>
            </a:r>
            <a:r>
              <a:rPr lang="fr-CA" dirty="0" smtClean="0">
                <a:latin typeface="Arial" charset="0"/>
              </a:rPr>
              <a:t>système.</a:t>
            </a:r>
            <a:endParaRPr lang="fr-CA" dirty="0">
              <a:latin typeface="Arial" charset="0"/>
            </a:endParaRPr>
          </a:p>
          <a:p>
            <a:endParaRPr lang="fr-CA" dirty="0">
              <a:latin typeface="Arial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74CC10-7896-DF4E-895E-8833D7F6A8D8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21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Le système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687D4F-BF90-6440-B23E-B13EA7CC50C4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22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4429125" y="6072188"/>
            <a:ext cx="457200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OMG Unified Modeling </a:t>
            </a:r>
            <a:r>
              <a:rPr lang="en-US" sz="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LanguageTM</a:t>
            </a:r>
            <a:r>
              <a:rPr lang="en-US" sz="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(OMG UML), Superstructure </a:t>
            </a:r>
            <a:endParaRPr lang="fr-CA" sz="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26" name="Image 8" descr="Image1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357313"/>
            <a:ext cx="607695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" y="252895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20880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</a:rPr>
              <a:t>Questions ?</a:t>
            </a:r>
            <a:endParaRPr lang="en-US" dirty="0" smtClean="0">
              <a:ea typeface="+mj-ea"/>
            </a:endParaRP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53025896"/>
              </p:ext>
            </p:extLst>
          </p:nvPr>
        </p:nvGraphicFramePr>
        <p:xfrm>
          <a:off x="1523820" y="2524036"/>
          <a:ext cx="6080125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Visio" r:id="rId7" imgW="6079808" imgH="3199448" progId="">
                  <p:embed/>
                </p:oleObj>
              </mc:Choice>
              <mc:Fallback>
                <p:oleObj name="Visio" r:id="rId7" imgW="6079808" imgH="3199448" progId="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820" y="2524036"/>
                        <a:ext cx="6080125" cy="319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BAB16C-864D-1645-921D-0779AA9C0A13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23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" y="252895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51657" y="14176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Réponses 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29183382"/>
              </p:ext>
            </p:extLst>
          </p:nvPr>
        </p:nvGraphicFramePr>
        <p:xfrm>
          <a:off x="2111556" y="2799721"/>
          <a:ext cx="6080125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Visio" r:id="rId7" imgW="6079808" imgH="3199448" progId="">
                  <p:embed/>
                </p:oleObj>
              </mc:Choice>
              <mc:Fallback>
                <p:oleObj name="Visio" r:id="rId7" imgW="6079808" imgH="3199448" progId="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556" y="2799721"/>
                        <a:ext cx="6080125" cy="319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51FF73-9A75-E644-8E7C-97B6772155F9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24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" y="252895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8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69510"/>
            <a:ext cx="6847505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Précisions</a:t>
            </a:r>
            <a:endParaRPr lang="en-GB" sz="4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93638" y="2210775"/>
            <a:ext cx="8229600" cy="4525963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CA" sz="2800" dirty="0">
                <a:latin typeface="Arial" charset="0"/>
              </a:rPr>
              <a:t>Un verbe pour décrire un C.U.</a:t>
            </a:r>
          </a:p>
          <a:p>
            <a:pPr eaLnBrk="1" hangingPunct="1"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CA" sz="2800" dirty="0">
                <a:latin typeface="Arial" charset="0"/>
              </a:rPr>
              <a:t>Un cadre pour représenter le système</a:t>
            </a:r>
          </a:p>
          <a:p>
            <a:pPr eaLnBrk="1" hangingPunct="1"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CA" sz="2800" dirty="0">
                <a:latin typeface="Arial" charset="0"/>
              </a:rPr>
              <a:t>Attention aux relations acteur-système</a:t>
            </a:r>
          </a:p>
          <a:p>
            <a:pPr eaLnBrk="1" hangingPunct="1"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CA" sz="2800" dirty="0">
                <a:latin typeface="Arial" charset="0"/>
              </a:rPr>
              <a:t>Chaque C.U. doit se justifier</a:t>
            </a:r>
          </a:p>
          <a:p>
            <a:pPr eaLnBrk="1" hangingPunct="1"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CA" sz="2800" dirty="0">
                <a:latin typeface="Arial" charset="0"/>
              </a:rPr>
              <a:t>Titrer et numéroter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CA1D3-3050-1840-BA7B-5C2194D765F5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25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" y="252895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279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8903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Utilisation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des relations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3733" y="2332037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</a:rPr>
              <a:t>Scénario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alternatif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ou</a:t>
            </a:r>
            <a:endParaRPr lang="en-US" sz="2400" dirty="0">
              <a:latin typeface="Arial" charset="0"/>
            </a:endParaRPr>
          </a:p>
          <a:p>
            <a:pPr lvl="1" eaLnBrk="1" hangingPunct="1"/>
            <a:r>
              <a:rPr lang="en-US" sz="2000" dirty="0">
                <a:latin typeface="Arial" charset="0"/>
              </a:rPr>
              <a:t>Extend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Include</a:t>
            </a:r>
          </a:p>
          <a:p>
            <a:pPr lvl="1" eaLnBrk="1" hangingPunct="1"/>
            <a:r>
              <a:rPr lang="en-US" sz="2000" dirty="0" err="1">
                <a:latin typeface="Arial" charset="0"/>
              </a:rPr>
              <a:t>Généralisation</a:t>
            </a:r>
            <a:r>
              <a:rPr lang="en-US" sz="2000" dirty="0">
                <a:latin typeface="Arial" charset="0"/>
              </a:rPr>
              <a:t> (</a:t>
            </a:r>
            <a:r>
              <a:rPr lang="en-US" sz="2000" dirty="0" err="1">
                <a:latin typeface="Arial" charset="0"/>
              </a:rPr>
              <a:t>À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éviter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/>
            <a:r>
              <a:rPr lang="en-US" sz="2400" dirty="0" err="1">
                <a:latin typeface="Arial" charset="0"/>
              </a:rPr>
              <a:t>Objectif</a:t>
            </a:r>
            <a:r>
              <a:rPr lang="en-US" sz="2400" dirty="0">
                <a:latin typeface="Arial" charset="0"/>
              </a:rPr>
              <a:t>: la </a:t>
            </a:r>
            <a:r>
              <a:rPr lang="en-US" sz="2400" dirty="0" err="1">
                <a:latin typeface="Arial" charset="0"/>
              </a:rPr>
              <a:t>clarté</a:t>
            </a:r>
            <a:r>
              <a:rPr lang="en-US" sz="2400" dirty="0">
                <a:latin typeface="Arial" charset="0"/>
              </a:rPr>
              <a:t> du document</a:t>
            </a:r>
          </a:p>
          <a:p>
            <a:pPr eaLnBrk="1" hangingPunct="1"/>
            <a:r>
              <a:rPr lang="fr-CA" sz="2400" b="1" dirty="0">
                <a:latin typeface="Arial" charset="0"/>
              </a:rPr>
              <a:t>Ne pas oublier: </a:t>
            </a:r>
            <a:r>
              <a:rPr lang="fr-CA" sz="2400" dirty="0">
                <a:latin typeface="Arial" charset="0"/>
              </a:rPr>
              <a:t>le modèle des cas d’utilisation ne reflète pas l’architecture du système</a:t>
            </a:r>
            <a:endParaRPr lang="en-US" sz="2400" dirty="0">
              <a:latin typeface="Arial" charset="0"/>
            </a:endParaRPr>
          </a:p>
        </p:txBody>
      </p:sp>
      <p:sp>
        <p:nvSpPr>
          <p:cNvPr id="5837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50A6C6-CEBD-0A48-B16A-744CBDAF6E6E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26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" y="252895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Rappel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dirty="0">
                <a:latin typeface="Arial" charset="0"/>
              </a:rPr>
              <a:t>Rappelez-vous que l’important est d’apprendre quelque chose de votre analyse.</a:t>
            </a:r>
          </a:p>
          <a:p>
            <a:pPr algn="just"/>
            <a:r>
              <a:rPr lang="fr-CA" dirty="0">
                <a:latin typeface="Arial" charset="0"/>
              </a:rPr>
              <a:t>Passer des heures à discuter à propos d’un </a:t>
            </a:r>
            <a:r>
              <a:rPr lang="fr-CA" i="1" dirty="0" err="1">
                <a:latin typeface="Arial" charset="0"/>
              </a:rPr>
              <a:t>extend</a:t>
            </a:r>
            <a:r>
              <a:rPr lang="fr-CA" dirty="0">
                <a:latin typeface="Arial" charset="0"/>
              </a:rPr>
              <a:t> ou d’un </a:t>
            </a:r>
            <a:r>
              <a:rPr lang="fr-CA" i="1" dirty="0" err="1">
                <a:latin typeface="Arial" charset="0"/>
              </a:rPr>
              <a:t>include</a:t>
            </a:r>
            <a:r>
              <a:rPr lang="fr-CA" dirty="0">
                <a:latin typeface="Arial" charset="0"/>
              </a:rPr>
              <a:t> n’est pas franchement une activité </a:t>
            </a:r>
            <a:r>
              <a:rPr lang="fr-CA" dirty="0" smtClean="0">
                <a:latin typeface="Arial" charset="0"/>
              </a:rPr>
              <a:t>constructive.</a:t>
            </a:r>
            <a:endParaRPr lang="fr-CA" dirty="0">
              <a:latin typeface="Arial" charset="0"/>
            </a:endParaRPr>
          </a:p>
          <a:p>
            <a:pPr algn="just"/>
            <a:r>
              <a:rPr lang="fr-CA" u="sng" dirty="0">
                <a:latin typeface="Arial" charset="0"/>
              </a:rPr>
              <a:t>Le texte du cas d’utilisation est, lui, primordial!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CE8C97-5BB1-AD4B-9015-9B113B37086B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27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" y="252895"/>
            <a:ext cx="2445397" cy="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0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dirty="0" smtClean="0"/>
              <a:t>Retour séance-3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sz="3600" b="1" dirty="0" smtClean="0">
                <a:latin typeface="Arial" charset="0"/>
              </a:rPr>
              <a:t>Les </a:t>
            </a:r>
            <a:r>
              <a:rPr lang="fr-CA" sz="3600" b="1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Les DFD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Prochain cours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28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3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141034" y="457200"/>
            <a:ext cx="6661214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Cas d’utilisation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sz="1600" dirty="0">
                <a:latin typeface="Arial" charset="0"/>
              </a:rPr>
              <a:t>Le cas d’utilisation a trois sources principales:</a:t>
            </a:r>
          </a:p>
          <a:p>
            <a:pPr lvl="1" eaLnBrk="1" hangingPunct="1"/>
            <a:r>
              <a:rPr lang="fr-CA" sz="1600" b="1" dirty="0">
                <a:latin typeface="Arial" charset="0"/>
              </a:rPr>
              <a:t>Le diagramme de cas d’utilisation</a:t>
            </a:r>
          </a:p>
          <a:p>
            <a:pPr lvl="1" eaLnBrk="1" hangingPunct="1"/>
            <a:r>
              <a:rPr lang="fr-CA" sz="1600" b="1" dirty="0">
                <a:latin typeface="Arial" charset="0"/>
              </a:rPr>
              <a:t>Le narratif de cas d’utilisation</a:t>
            </a:r>
          </a:p>
          <a:p>
            <a:pPr lvl="1" eaLnBrk="1" hangingPunct="1"/>
            <a:r>
              <a:rPr lang="fr-CA" sz="1600" b="1" dirty="0">
                <a:latin typeface="Arial" charset="0"/>
              </a:rPr>
              <a:t>Les scénarios de cas d’utilisation</a:t>
            </a:r>
          </a:p>
          <a:p>
            <a:pPr eaLnBrk="1" hangingPunct="1"/>
            <a:r>
              <a:rPr lang="fr-CA" sz="1600" b="1" dirty="0">
                <a:latin typeface="Arial" charset="0"/>
              </a:rPr>
              <a:t>Les acteurs </a:t>
            </a:r>
            <a:r>
              <a:rPr lang="fr-CA" sz="1600" dirty="0">
                <a:latin typeface="Arial" charset="0"/>
              </a:rPr>
              <a:t>définissent des entités à l’extérieur du système qui vont interagir avec le système</a:t>
            </a:r>
          </a:p>
          <a:p>
            <a:pPr eaLnBrk="1" hangingPunct="1"/>
            <a:r>
              <a:rPr lang="fr-CA" sz="1600" b="1" dirty="0">
                <a:latin typeface="Arial" charset="0"/>
              </a:rPr>
              <a:t>Les associations </a:t>
            </a:r>
            <a:r>
              <a:rPr lang="fr-CA" sz="1600" dirty="0">
                <a:latin typeface="Arial" charset="0"/>
              </a:rPr>
              <a:t>indiquent quels acteurs vont accéder à quelles fonctionnalités du système.</a:t>
            </a:r>
          </a:p>
          <a:p>
            <a:pPr eaLnBrk="1" hangingPunct="1"/>
            <a:r>
              <a:rPr lang="fr-CA" sz="1600" b="1" dirty="0">
                <a:latin typeface="Arial" charset="0"/>
              </a:rPr>
              <a:t>Les dépendances </a:t>
            </a:r>
            <a:r>
              <a:rPr lang="fr-CA" sz="1600" dirty="0">
                <a:latin typeface="Arial" charset="0"/>
              </a:rPr>
              <a:t>décrivent la nature de la relation entre cas d’utilisation</a:t>
            </a:r>
          </a:p>
          <a:p>
            <a:pPr eaLnBrk="1" hangingPunct="1"/>
            <a:r>
              <a:rPr lang="fr-CA" sz="1600" b="1" dirty="0">
                <a:latin typeface="Arial" charset="0"/>
              </a:rPr>
              <a:t>La généralisation </a:t>
            </a:r>
            <a:r>
              <a:rPr lang="fr-CA" sz="1600" dirty="0">
                <a:latin typeface="Arial" charset="0"/>
              </a:rPr>
              <a:t>est utilisée pour illustrer les relations d’héritage entre cas d’utilisation et entre acteurs.</a:t>
            </a:r>
          </a:p>
          <a:p>
            <a:pPr eaLnBrk="1" hangingPunct="1"/>
            <a:endParaRPr lang="fr-CA" sz="1600" dirty="0">
              <a:latin typeface="Arial" charset="0"/>
            </a:endParaRPr>
          </a:p>
          <a:p>
            <a:pPr eaLnBrk="1" hangingPunct="1"/>
            <a:endParaRPr lang="fr-CA" sz="1600" dirty="0">
              <a:latin typeface="Arial" charset="0"/>
            </a:endParaRPr>
          </a:p>
        </p:txBody>
      </p:sp>
      <p:sp>
        <p:nvSpPr>
          <p:cNvPr id="3789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631B83-92EB-0C4F-8249-C3FC4084F863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29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7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b="1" dirty="0" smtClean="0"/>
              <a:t>Retour séance-3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Les DFD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Prochain cours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3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30077" y="579030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Narratif du cas d’utilisation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sz="2400" dirty="0">
                <a:latin typeface="Arial" charset="0"/>
              </a:rPr>
              <a:t>Le narratif du cas d’utilisation décrit, en terme de l’utilisateur, ce que les utilisateurs s’attendent des cas d’utilisation; </a:t>
            </a:r>
            <a:r>
              <a:rPr lang="fr-CA" sz="2400" b="1" dirty="0">
                <a:latin typeface="Arial" charset="0"/>
              </a:rPr>
              <a:t>les exigences</a:t>
            </a:r>
            <a:r>
              <a:rPr lang="fr-CA" sz="2400" b="1" dirty="0" smtClean="0">
                <a:latin typeface="Arial" charset="0"/>
              </a:rPr>
              <a:t>.</a:t>
            </a:r>
          </a:p>
          <a:p>
            <a:pPr marL="0" indent="0" eaLnBrk="1" hangingPunct="1">
              <a:buNone/>
            </a:pPr>
            <a:endParaRPr lang="fr-CA" sz="2400" b="1" dirty="0">
              <a:latin typeface="Arial" charset="0"/>
            </a:endParaRPr>
          </a:p>
          <a:p>
            <a:pPr eaLnBrk="1" hangingPunct="1"/>
            <a:r>
              <a:rPr lang="fr-CA" sz="2400" dirty="0">
                <a:latin typeface="Arial" charset="0"/>
              </a:rPr>
              <a:t>Le cas d’utilisation représente </a:t>
            </a:r>
            <a:r>
              <a:rPr lang="fr-CA" sz="2400" u="sng" dirty="0">
                <a:latin typeface="Arial" charset="0"/>
              </a:rPr>
              <a:t>les fonctionnalités du système</a:t>
            </a:r>
            <a:r>
              <a:rPr lang="fr-CA" sz="2400" dirty="0">
                <a:latin typeface="Arial" charset="0"/>
              </a:rPr>
              <a:t> avec un début, un traitement et une fin; la description du processus</a:t>
            </a:r>
            <a:r>
              <a:rPr lang="fr-CA" sz="2400" dirty="0" smtClean="0">
                <a:latin typeface="Arial" charset="0"/>
              </a:rPr>
              <a:t>.</a:t>
            </a:r>
          </a:p>
          <a:p>
            <a:pPr marL="0" indent="0" eaLnBrk="1" hangingPunct="1">
              <a:buNone/>
            </a:pPr>
            <a:endParaRPr lang="fr-CA" sz="2400" dirty="0">
              <a:latin typeface="Arial" charset="0"/>
            </a:endParaRPr>
          </a:p>
          <a:p>
            <a:pPr eaLnBrk="1" hangingPunct="1"/>
            <a:r>
              <a:rPr lang="fr-CA" sz="2400" dirty="0">
                <a:latin typeface="Arial" charset="0"/>
              </a:rPr>
              <a:t>L’initiation du cas d’utilisation décrit comment commencer le cas d’utilisation</a:t>
            </a:r>
          </a:p>
          <a:p>
            <a:pPr eaLnBrk="1" hangingPunct="1"/>
            <a:endParaRPr lang="fr-CA" sz="2400" dirty="0">
              <a:latin typeface="Arial" charset="0"/>
            </a:endParaRPr>
          </a:p>
          <a:p>
            <a:pPr eaLnBrk="1" hangingPunct="1"/>
            <a:endParaRPr lang="fr-CA" sz="2400" dirty="0">
              <a:latin typeface="Arial" charset="0"/>
            </a:endParaRPr>
          </a:p>
          <a:p>
            <a:pPr eaLnBrk="1" hangingPunct="1"/>
            <a:endParaRPr lang="fr-CA" sz="2400" dirty="0">
              <a:latin typeface="Arial" charset="0"/>
            </a:endParaRPr>
          </a:p>
        </p:txBody>
      </p:sp>
      <p:sp>
        <p:nvSpPr>
          <p:cNvPr id="38914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BD27BA-15B7-0F4E-B8F6-4C060B41BC24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30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7754" y="700511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Cas d’utilisation</a:t>
            </a:r>
          </a:p>
        </p:txBody>
      </p:sp>
      <p:sp>
        <p:nvSpPr>
          <p:cNvPr id="3993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Élément du CU</a:t>
            </a:r>
          </a:p>
          <a:p>
            <a:pPr lvl="1"/>
            <a:r>
              <a:rPr lang="fr-CA" sz="2400" b="1" dirty="0">
                <a:latin typeface="Arial" charset="0"/>
              </a:rPr>
              <a:t>Titre et numéro (traçabilité)</a:t>
            </a:r>
          </a:p>
          <a:p>
            <a:pPr lvl="1"/>
            <a:r>
              <a:rPr lang="fr-CA" sz="2400" b="1" dirty="0">
                <a:latin typeface="Arial" charset="0"/>
              </a:rPr>
              <a:t>Acteur(s) primaire et secondaires</a:t>
            </a:r>
          </a:p>
          <a:p>
            <a:pPr lvl="1"/>
            <a:r>
              <a:rPr lang="fr-CA" sz="2400" b="1" dirty="0">
                <a:latin typeface="Arial" charset="0"/>
              </a:rPr>
              <a:t>Pré-conditions</a:t>
            </a:r>
          </a:p>
          <a:p>
            <a:pPr lvl="1"/>
            <a:r>
              <a:rPr lang="fr-CA" sz="2400" b="1" dirty="0">
                <a:latin typeface="Arial" charset="0"/>
              </a:rPr>
              <a:t>Scénario normal / nominal</a:t>
            </a:r>
          </a:p>
          <a:p>
            <a:pPr lvl="1"/>
            <a:r>
              <a:rPr lang="fr-CA" sz="2400" b="1" dirty="0">
                <a:latin typeface="Arial" charset="0"/>
              </a:rPr>
              <a:t>Scénario(s) alternatif(s) / erreurs</a:t>
            </a:r>
          </a:p>
          <a:p>
            <a:pPr lvl="1"/>
            <a:r>
              <a:rPr lang="fr-CA" sz="2400" b="1" dirty="0">
                <a:latin typeface="Arial" charset="0"/>
              </a:rPr>
              <a:t>Post condition</a:t>
            </a:r>
          </a:p>
          <a:p>
            <a:pPr lvl="1"/>
            <a:r>
              <a:rPr lang="fr-CA" sz="2400" b="1" dirty="0">
                <a:latin typeface="Arial" charset="0"/>
              </a:rPr>
              <a:t>Point d’extension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972F27-0E65-D24F-AA62-47A96C82475D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31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3088" y="9026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2424" y="558038"/>
            <a:ext cx="6761575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ea typeface="+mj-ea"/>
              </a:rPr>
              <a:t>Acteur principal</a:t>
            </a:r>
            <a:endParaRPr lang="fr-FR" dirty="0">
              <a:ea typeface="+mj-ea"/>
            </a:endParaRPr>
          </a:p>
        </p:txBody>
      </p:sp>
      <p:sp>
        <p:nvSpPr>
          <p:cNvPr id="4096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400" dirty="0">
                <a:latin typeface="Arial" charset="0"/>
              </a:rPr>
              <a:t>Il s’agit de l’utilisateur qui débute et poursuit l’avancement du CU. </a:t>
            </a:r>
          </a:p>
          <a:p>
            <a:r>
              <a:rPr lang="fr-CA" sz="2400" dirty="0">
                <a:latin typeface="Arial" charset="0"/>
              </a:rPr>
              <a:t>Il amorce chaque étape des scénarios et le système réagit à ses actions. </a:t>
            </a:r>
          </a:p>
          <a:p>
            <a:r>
              <a:rPr lang="fr-CA" sz="2400" dirty="0">
                <a:latin typeface="Arial" charset="0"/>
              </a:rPr>
              <a:t>Un acteur principal peut être un autre système, externe au système à l’étude.</a:t>
            </a:r>
          </a:p>
          <a:p>
            <a:r>
              <a:rPr lang="fr-CA" sz="2400" dirty="0">
                <a:latin typeface="Arial" charset="0"/>
              </a:rPr>
              <a:t>Dans les cas où aucun utilisateur n’intervient, il est possible de désigner un acteur virtuel; il s’agit bien souvent d’un ‘</a:t>
            </a:r>
            <a:r>
              <a:rPr lang="fr-CA" sz="2400" dirty="0" err="1">
                <a:latin typeface="Arial" charset="0"/>
              </a:rPr>
              <a:t>timer</a:t>
            </a:r>
            <a:r>
              <a:rPr lang="fr-CA" sz="2400" dirty="0">
                <a:latin typeface="Arial" charset="0"/>
              </a:rPr>
              <a:t>’ qui est déclenché à intervalle régulier ou de </a:t>
            </a:r>
            <a:r>
              <a:rPr lang="fr-FR" sz="2400" dirty="0">
                <a:latin typeface="Arial" charset="0"/>
              </a:rPr>
              <a:t>capteurs externes. (Rare)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2D01E9-FC92-CC45-8EB7-3F6FA1FE400E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32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09548" y="558037"/>
            <a:ext cx="6881614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ea typeface="+mj-ea"/>
              </a:rPr>
              <a:t>Acteur secondaire</a:t>
            </a:r>
            <a:endParaRPr lang="fr-FR" dirty="0">
              <a:ea typeface="+mj-ea"/>
            </a:endParaRP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sz="2800" dirty="0">
                <a:latin typeface="Arial" charset="0"/>
              </a:rPr>
              <a:t>Un acteur secondaire ne déclenche pas un cas d’utilisation et ne contrôle pas l’avancement des étapes d’un cas d’utilisation, mais réagit aux actions d’un acteur principal ou sous l’action du système. </a:t>
            </a:r>
            <a:endParaRPr lang="fr-CA" sz="2800" dirty="0" smtClean="0">
              <a:latin typeface="Arial" charset="0"/>
            </a:endParaRPr>
          </a:p>
          <a:p>
            <a:pPr marL="0" indent="0" algn="just">
              <a:buNone/>
            </a:pPr>
            <a:endParaRPr lang="fr-CA" sz="2800" dirty="0">
              <a:latin typeface="Arial" charset="0"/>
            </a:endParaRPr>
          </a:p>
          <a:p>
            <a:pPr algn="just"/>
            <a:r>
              <a:rPr lang="fr-CA" sz="2800" dirty="0">
                <a:latin typeface="Arial" charset="0"/>
              </a:rPr>
              <a:t>Par exemple, un guichet a comme utilisateur principal le client et comme acteur secondaire, le système central de gestion des </a:t>
            </a:r>
            <a:r>
              <a:rPr lang="fr-CA" sz="2800" dirty="0" smtClean="0">
                <a:latin typeface="Arial" charset="0"/>
              </a:rPr>
              <a:t>transactions.</a:t>
            </a:r>
            <a:endParaRPr lang="fr-FR" sz="2800" dirty="0">
              <a:latin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F411A1-E9BE-5548-9044-9DC075BFE2D1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33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5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58023" y="479928"/>
            <a:ext cx="7185977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Pré/Post-Condition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b="1" dirty="0">
                <a:latin typeface="Arial" charset="0"/>
              </a:rPr>
              <a:t>Pré-condition</a:t>
            </a:r>
          </a:p>
          <a:p>
            <a:pPr lvl="1"/>
            <a:r>
              <a:rPr lang="fr-CA" dirty="0">
                <a:latin typeface="Arial" charset="0"/>
              </a:rPr>
              <a:t>Il s’agit de conditions nécessaires à l’amorce d’un cas </a:t>
            </a:r>
            <a:r>
              <a:rPr lang="fr-CA" dirty="0" smtClean="0">
                <a:latin typeface="Arial" charset="0"/>
              </a:rPr>
              <a:t>d’utilisation</a:t>
            </a:r>
          </a:p>
          <a:p>
            <a:pPr marL="457200" lvl="1" indent="0">
              <a:buNone/>
            </a:pPr>
            <a:endParaRPr lang="fr-CA" dirty="0">
              <a:latin typeface="Arial" charset="0"/>
            </a:endParaRPr>
          </a:p>
          <a:p>
            <a:r>
              <a:rPr lang="fr-FR" b="1" dirty="0" err="1">
                <a:latin typeface="Arial" charset="0"/>
              </a:rPr>
              <a:t>Postcondition</a:t>
            </a:r>
            <a:endParaRPr lang="fr-FR" b="1" dirty="0">
              <a:latin typeface="Arial" charset="0"/>
            </a:endParaRPr>
          </a:p>
          <a:p>
            <a:pPr lvl="1"/>
            <a:r>
              <a:rPr lang="fr-FR" dirty="0">
                <a:latin typeface="Arial" charset="0"/>
              </a:rPr>
              <a:t>Il s’agit généralement des </a:t>
            </a:r>
            <a:r>
              <a:rPr lang="fr-CA" dirty="0">
                <a:latin typeface="Arial" charset="0"/>
              </a:rPr>
              <a:t>conditions en cas de succès du scénario nominal du CU.</a:t>
            </a:r>
            <a:endParaRPr lang="fr-FR" dirty="0">
              <a:latin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A5D7AB-A47B-DF4B-AD21-65C37F829CF8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34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9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34902" y="472204"/>
            <a:ext cx="6709098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Scénario principal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dirty="0">
                <a:latin typeface="Arial" charset="0"/>
              </a:rPr>
              <a:t>Le scénario principal décrit une séquence d’actions, du déclencheur du cas d’utilisation jusqu’à la réalisation complète de l’objectif de l’acteur principal. </a:t>
            </a:r>
            <a:endParaRPr lang="fr-CA" dirty="0" smtClean="0">
              <a:latin typeface="Arial" charset="0"/>
            </a:endParaRPr>
          </a:p>
          <a:p>
            <a:pPr marL="0" indent="0" algn="just">
              <a:buNone/>
            </a:pPr>
            <a:endParaRPr lang="fr-CA" dirty="0">
              <a:latin typeface="Arial" charset="0"/>
            </a:endParaRPr>
          </a:p>
          <a:p>
            <a:r>
              <a:rPr lang="fr-CA" dirty="0">
                <a:latin typeface="Arial" charset="0"/>
              </a:rPr>
              <a:t>On </a:t>
            </a:r>
            <a:r>
              <a:rPr lang="fr-FR" dirty="0">
                <a:latin typeface="Arial" charset="0"/>
              </a:rPr>
              <a:t>l’appelle, selon l’auteur, le scénario </a:t>
            </a:r>
          </a:p>
          <a:p>
            <a:pPr lvl="1"/>
            <a:r>
              <a:rPr lang="fr-FR" dirty="0">
                <a:latin typeface="Arial" charset="0"/>
              </a:rPr>
              <a:t>principal, nominal ou normal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FC41AF-14EE-E64F-9C86-CED10FFD8085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35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34943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Scénario alternatif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r>
              <a:rPr lang="fr-FR" sz="2400" dirty="0">
                <a:latin typeface="Arial" charset="0"/>
              </a:rPr>
              <a:t>Une ou plusieurs alternatives au scénario </a:t>
            </a:r>
            <a:r>
              <a:rPr lang="fr-FR" sz="2400" dirty="0" smtClean="0">
                <a:latin typeface="Arial" charset="0"/>
              </a:rPr>
              <a:t>nominal</a:t>
            </a:r>
          </a:p>
          <a:p>
            <a:pPr marL="0" indent="0">
              <a:buNone/>
            </a:pPr>
            <a:endParaRPr lang="fr-CA" sz="2400" dirty="0">
              <a:latin typeface="Arial" charset="0"/>
            </a:endParaRPr>
          </a:p>
          <a:p>
            <a:r>
              <a:rPr lang="fr-CA" sz="2400" dirty="0">
                <a:latin typeface="Arial" charset="0"/>
              </a:rPr>
              <a:t>Énoncé à part, pour garder le scénario principal le plus lisible possible. </a:t>
            </a:r>
            <a:endParaRPr lang="fr-CA" sz="2400" dirty="0" smtClean="0">
              <a:latin typeface="Arial" charset="0"/>
            </a:endParaRPr>
          </a:p>
          <a:p>
            <a:pPr marL="0" indent="0">
              <a:buNone/>
            </a:pPr>
            <a:endParaRPr lang="fr-CA" sz="2400" dirty="0">
              <a:latin typeface="Arial" charset="0"/>
            </a:endParaRPr>
          </a:p>
          <a:p>
            <a:pPr algn="just"/>
            <a:r>
              <a:rPr lang="fr-CA" sz="2400" dirty="0">
                <a:latin typeface="Arial" charset="0"/>
              </a:rPr>
              <a:t>Un scénario alternatif peut avoir un point précis d’attache au scénario principal (une condition de déclenchement, à une unique étape d’un cas d’utilisation).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D96ADA-E1A8-FA4B-AF07-FB0F16DDA301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36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24199" y="631511"/>
            <a:ext cx="6181821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Cas d’utilisation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4710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>
                <a:latin typeface="Arial" charset="0"/>
                <a:ea typeface="MS PGothic" charset="0"/>
                <a:hlinkClick r:id="rId6" action="ppaction://hlinkfile"/>
              </a:rPr>
              <a:t>EXEMPLES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4710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4710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29CA590-CB0F-7447-A76B-5339B922BD21}" type="slidenum">
              <a:rPr lang="en-US" sz="1000"/>
              <a:pPr/>
              <a:t>37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7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25125" y="941763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Utilisations des </a:t>
            </a:r>
            <a:r>
              <a:rPr lang="en-GB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cas</a:t>
            </a: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 d</a:t>
            </a:r>
            <a:r>
              <a:rPr lang="ja-JP" altLang="en-GB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’</a:t>
            </a:r>
            <a:r>
              <a:rPr lang="en-GB" altLang="ja-JP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utilisation</a:t>
            </a:r>
            <a:endParaRPr lang="en-GB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51658" y="2231768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  <a:ea typeface="MS PGothic" charset="0"/>
              </a:rPr>
              <a:t>Participation du client</a:t>
            </a:r>
          </a:p>
          <a:p>
            <a:pPr eaLnBrk="1" hangingPunct="1"/>
            <a:r>
              <a:rPr lang="fr-CA" dirty="0">
                <a:latin typeface="Arial" charset="0"/>
                <a:ea typeface="MS PGothic" charset="0"/>
              </a:rPr>
              <a:t>Analyse du système</a:t>
            </a:r>
          </a:p>
          <a:p>
            <a:pPr eaLnBrk="1" hangingPunct="1"/>
            <a:r>
              <a:rPr lang="fr-CA" dirty="0">
                <a:latin typeface="Arial" charset="0"/>
                <a:ea typeface="MS PGothic" charset="0"/>
              </a:rPr>
              <a:t>Conception de l’interface utilisateur</a:t>
            </a:r>
          </a:p>
          <a:p>
            <a:pPr eaLnBrk="1" hangingPunct="1"/>
            <a:r>
              <a:rPr lang="fr-CA" dirty="0">
                <a:latin typeface="Arial" charset="0"/>
                <a:ea typeface="MS PGothic" charset="0"/>
              </a:rPr>
              <a:t>Cas de tests</a:t>
            </a:r>
          </a:p>
          <a:p>
            <a:pPr eaLnBrk="1" hangingPunct="1"/>
            <a:r>
              <a:rPr lang="fr-CA" dirty="0">
                <a:latin typeface="Arial" charset="0"/>
                <a:ea typeface="MS PGothic" charset="0"/>
              </a:rPr>
              <a:t>Documentation du système – Manuel?</a:t>
            </a:r>
          </a:p>
          <a:p>
            <a:pPr eaLnBrk="1" hangingPunct="1"/>
            <a:r>
              <a:rPr lang="fr-CA" dirty="0">
                <a:latin typeface="Arial" charset="0"/>
                <a:ea typeface="MS PGothic" charset="0"/>
              </a:rPr>
              <a:t>Identification des règles d’affaires</a:t>
            </a:r>
          </a:p>
          <a:p>
            <a:pPr eaLnBrk="1" hangingPunct="1"/>
            <a:r>
              <a:rPr lang="fr-CA" dirty="0">
                <a:latin typeface="Arial" charset="0"/>
                <a:ea typeface="MS PGothic" charset="0"/>
              </a:rPr>
              <a:t>Mesure de la taille fonctionnelle</a:t>
            </a:r>
          </a:p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48132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</a:endParaRPr>
          </a:p>
        </p:txBody>
      </p:sp>
      <p:sp>
        <p:nvSpPr>
          <p:cNvPr id="48133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90A1139-A2C2-0A4F-A94D-370FA1311643}" type="slidenum">
              <a:rPr lang="en-GB" sz="1000"/>
              <a:pPr/>
              <a:t>38</a:t>
            </a:fld>
            <a:endParaRPr lang="en-GB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009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dirty="0" smtClean="0"/>
              <a:t>Retour séance-3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sz="3600" b="1" dirty="0">
                <a:latin typeface="Arial" charset="0"/>
              </a:rPr>
              <a:t>Les DFD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Prochain cours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39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b="1" dirty="0" smtClean="0"/>
              <a:t>Retour séance-3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Les DFD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Prochain cours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4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Le DFD</a:t>
            </a:r>
          </a:p>
        </p:txBody>
      </p:sp>
      <p:sp>
        <p:nvSpPr>
          <p:cNvPr id="5017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>
                <a:latin typeface="Arial" charset="0"/>
                <a:ea typeface="MS PGothic" charset="0"/>
                <a:hlinkClick r:id="rId2" action="ppaction://hlinkfile"/>
              </a:rPr>
              <a:t>DFD</a:t>
            </a:r>
            <a:endParaRPr lang="fr-CA" dirty="0" smtClean="0">
              <a:latin typeface="Arial" charset="0"/>
              <a:ea typeface="MS PGothic" charset="0"/>
            </a:endParaRPr>
          </a:p>
          <a:p>
            <a:r>
              <a:rPr lang="fr-CA" dirty="0" smtClean="0">
                <a:latin typeface="Arial" charset="0"/>
                <a:ea typeface="MS PGothic" charset="0"/>
                <a:hlinkClick r:id="rId3" action="ppaction://hlinkfile"/>
              </a:rPr>
              <a:t>Méthodologie</a:t>
            </a:r>
            <a:endParaRPr lang="fr-CA" dirty="0">
              <a:latin typeface="Arial" charset="0"/>
              <a:ea typeface="MS PGothic" charset="0"/>
            </a:endParaRPr>
          </a:p>
          <a:p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50180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</a:endParaRPr>
          </a:p>
        </p:txBody>
      </p:sp>
      <p:sp>
        <p:nvSpPr>
          <p:cNvPr id="5018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FD3E9C8-F1D4-164F-BF56-EC071C96DD63}" type="slidenum">
              <a:rPr lang="en-GB" sz="1000"/>
              <a:pPr/>
              <a:t>40</a:t>
            </a:fld>
            <a:endParaRPr lang="en-GB" sz="1000"/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80" y="2276475"/>
            <a:ext cx="4773308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2"/>
          <p:cNvSpPr>
            <a:spLocks noChangeArrowheads="1"/>
          </p:cNvSpPr>
          <p:nvPr/>
        </p:nvSpPr>
        <p:spPr bwMode="auto">
          <a:xfrm>
            <a:off x="4643438" y="1989138"/>
            <a:ext cx="4249737" cy="43926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fr-CA">
              <a:solidFill>
                <a:schemeClr val="tx1"/>
              </a:solidFill>
            </a:endParaRP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4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8808" y="774700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EXERCICE-2</a:t>
            </a:r>
          </a:p>
        </p:txBody>
      </p:sp>
      <p:sp>
        <p:nvSpPr>
          <p:cNvPr id="51203" name="Espace réservé du contenu 2"/>
          <p:cNvSpPr>
            <a:spLocks noGrp="1"/>
          </p:cNvSpPr>
          <p:nvPr>
            <p:ph idx="1"/>
          </p:nvPr>
        </p:nvSpPr>
        <p:spPr>
          <a:xfrm>
            <a:off x="971550" y="1917700"/>
            <a:ext cx="7772400" cy="1295400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Faite un premier jet du DFD du </a:t>
            </a:r>
            <a:r>
              <a:rPr lang="fr-CA" b="1" dirty="0">
                <a:latin typeface="Arial" charset="0"/>
                <a:ea typeface="MS PGothic" charset="0"/>
              </a:rPr>
              <a:t>contexte</a:t>
            </a:r>
            <a:r>
              <a:rPr lang="fr-CA" dirty="0">
                <a:latin typeface="Arial" charset="0"/>
                <a:ea typeface="MS PGothic" charset="0"/>
              </a:rPr>
              <a:t> de votre travail d’équipe.</a:t>
            </a:r>
          </a:p>
          <a:p>
            <a:pPr marL="673100" lvl="1" indent="0">
              <a:buFont typeface="Wingdings" charset="0"/>
              <a:buNone/>
            </a:pPr>
            <a:endParaRPr lang="fr-CA" dirty="0">
              <a:latin typeface="Arial" charset="0"/>
              <a:ea typeface="MS PGothic" charset="0"/>
            </a:endParaRPr>
          </a:p>
          <a:p>
            <a:pPr marL="673100" lvl="1" indent="0">
              <a:buFont typeface="Wingdings" charset="0"/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51204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</a:endParaRPr>
          </a:p>
        </p:txBody>
      </p:sp>
      <p:sp>
        <p:nvSpPr>
          <p:cNvPr id="5120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8F49CA1-785D-B443-8E45-4C726EBA7028}" type="slidenum">
              <a:rPr lang="en-GB" sz="1000"/>
              <a:pPr/>
              <a:t>41</a:t>
            </a:fld>
            <a:endParaRPr lang="en-GB" sz="1000"/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13100"/>
            <a:ext cx="41036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8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dirty="0" smtClean="0"/>
              <a:t>Retour séance-3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Les DFD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sz="3600" b="1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Prochain cours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42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3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43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b="1" dirty="0" smtClean="0"/>
              <a:t>Retour séance-3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Les DFD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Prochain cours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5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b="1" dirty="0" smtClean="0"/>
              <a:t>Retour séance-3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Les DFD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Prochain cours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6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4000" y="959719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Arial" charset="0"/>
                <a:ea typeface="MS PGothic" charset="0"/>
              </a:rPr>
              <a:t>Retour : séance-3</a:t>
            </a:r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16387" name="Espace réservé du contenu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65589"/>
            <a:ext cx="8229600" cy="4525963"/>
          </a:xfrm>
        </p:spPr>
        <p:txBody>
          <a:bodyPr>
            <a:normAutofit/>
          </a:bodyPr>
          <a:lstStyle/>
          <a:p>
            <a:r>
              <a:rPr lang="fr-CA" dirty="0">
                <a:latin typeface="Arial" charset="0"/>
              </a:rPr>
              <a:t>Obtenir les besoins des utilisateurs</a:t>
            </a:r>
          </a:p>
          <a:p>
            <a:r>
              <a:rPr lang="fr-CA" dirty="0">
                <a:latin typeface="Arial" charset="0"/>
              </a:rPr>
              <a:t>Modèle du domaine</a:t>
            </a:r>
          </a:p>
        </p:txBody>
      </p:sp>
      <p:sp>
        <p:nvSpPr>
          <p:cNvPr id="16388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16389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0CB723A-4E3F-2F45-B0D8-0582CDE6378D}" type="slidenum">
              <a:rPr lang="en-GB" sz="1000">
                <a:ea typeface="MS Gothic" charset="0"/>
                <a:cs typeface="MS Gothic" charset="0"/>
              </a:rPr>
              <a:pPr/>
              <a:t>7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9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pPr lvl="0"/>
            <a:r>
              <a:rPr lang="fr-CA" dirty="0" smtClean="0"/>
              <a:t>Retour séance-3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b="1" dirty="0" smtClean="0">
                <a:latin typeface="Arial" charset="0"/>
              </a:rPr>
              <a:t>Diagramme des 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cas d’utilisation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Les DFD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Travail d’équipe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>
                <a:latin typeface="Arial" charset="0"/>
              </a:rPr>
              <a:t>Prochain cours</a:t>
            </a: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8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14039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b="1" dirty="0" smtClean="0">
                <a:ea typeface="+mj-ea"/>
              </a:rPr>
              <a:t>Digramme des CU</a:t>
            </a:r>
            <a:endParaRPr lang="fr-FR" b="1" dirty="0">
              <a:ea typeface="+mj-ea"/>
            </a:endParaRP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Diagramme UML représentant le comportement fonctionnel d’un système.</a:t>
            </a:r>
          </a:p>
          <a:p>
            <a:r>
              <a:rPr lang="fr-CA" dirty="0">
                <a:latin typeface="Arial" charset="0"/>
              </a:rPr>
              <a:t>Permet de visualiser les différentes actions des utilisateurs (ici des acteurs)</a:t>
            </a:r>
          </a:p>
          <a:p>
            <a:r>
              <a:rPr lang="fr-CA" dirty="0">
                <a:latin typeface="Arial" charset="0"/>
              </a:rPr>
              <a:t>Fait partie des diagrammes proposés par UML </a:t>
            </a:r>
            <a:r>
              <a:rPr lang="fr-CA" dirty="0" smtClean="0">
                <a:latin typeface="Arial" charset="0"/>
              </a:rPr>
              <a:t>2.5</a:t>
            </a:r>
            <a:endParaRPr lang="fr-CA" dirty="0">
              <a:latin typeface="Arial" charset="0"/>
            </a:endParaRPr>
          </a:p>
          <a:p>
            <a:endParaRPr lang="fr-FR" dirty="0">
              <a:latin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4697F2-A662-D54F-A6CA-ED10CE613BBC}" type="slidenum">
              <a:rPr lang="en-US" sz="1000">
                <a:solidFill>
                  <a:schemeClr val="tx1"/>
                </a:solidFill>
                <a:latin typeface="Arial" charset="0"/>
              </a:rPr>
              <a:pPr eaLnBrk="1" hangingPunct="1"/>
              <a:t>9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1105</Words>
  <Application>Microsoft Macintosh PowerPoint</Application>
  <PresentationFormat>On-screen Show (4:3)</PresentationFormat>
  <Paragraphs>234</Paragraphs>
  <Slides>43</Slides>
  <Notes>4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Thème Office</vt:lpstr>
      <vt:lpstr>???</vt:lpstr>
      <vt:lpstr>???</vt:lpstr>
      <vt:lpstr>Visio</vt:lpstr>
      <vt:lpstr>INF755 Méthodes d’analyse et de conception  Hiver 2018  Séance-4</vt:lpstr>
      <vt:lpstr>Actualité</vt:lpstr>
      <vt:lpstr>Plan de la séance-4</vt:lpstr>
      <vt:lpstr>Plan de la séance-4</vt:lpstr>
      <vt:lpstr>Plan de la séance-4</vt:lpstr>
      <vt:lpstr>Plan de la séance-4</vt:lpstr>
      <vt:lpstr>Retour : séance-3</vt:lpstr>
      <vt:lpstr>Plan de la séance-4</vt:lpstr>
      <vt:lpstr>Digramme des CU</vt:lpstr>
      <vt:lpstr>Diagramme des CU</vt:lpstr>
      <vt:lpstr>Exemple diagramme des CU</vt:lpstr>
      <vt:lpstr>diagramme des CU</vt:lpstr>
      <vt:lpstr>Diagramme du cas d’utilisation</vt:lpstr>
      <vt:lpstr>Acteur</vt:lpstr>
      <vt:lpstr>Acteur</vt:lpstr>
      <vt:lpstr>Diagramme des CU</vt:lpstr>
      <vt:lpstr>Association</vt:lpstr>
      <vt:lpstr>Exemples de « extend »</vt:lpstr>
      <vt:lpstr>Exemple de « include »</vt:lpstr>
      <vt:lpstr>Exemple de « Généralisation »</vt:lpstr>
      <vt:lpstr>Le système</vt:lpstr>
      <vt:lpstr>Le système</vt:lpstr>
      <vt:lpstr>Questions ?</vt:lpstr>
      <vt:lpstr>Réponses </vt:lpstr>
      <vt:lpstr>Précisions</vt:lpstr>
      <vt:lpstr>Utilisation des relations</vt:lpstr>
      <vt:lpstr>Rappel</vt:lpstr>
      <vt:lpstr>Plan de la séance-4</vt:lpstr>
      <vt:lpstr>Cas d’utilisation</vt:lpstr>
      <vt:lpstr>Narratif du cas d’utilisation</vt:lpstr>
      <vt:lpstr>Cas d’utilisation</vt:lpstr>
      <vt:lpstr>Acteur principal</vt:lpstr>
      <vt:lpstr>Acteur secondaire</vt:lpstr>
      <vt:lpstr>Pré/Post-Condition</vt:lpstr>
      <vt:lpstr>Scénario principal</vt:lpstr>
      <vt:lpstr>Scénario alternatif</vt:lpstr>
      <vt:lpstr>Cas d’utilisation</vt:lpstr>
      <vt:lpstr>Utilisations des cas d’utilisation</vt:lpstr>
      <vt:lpstr>Plan de la séance-4</vt:lpstr>
      <vt:lpstr>Le DFD</vt:lpstr>
      <vt:lpstr>EXERCICE-2</vt:lpstr>
      <vt:lpstr>Plan de la séance-4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Alain Cardinal</cp:lastModifiedBy>
  <cp:revision>190</cp:revision>
  <cp:lastPrinted>2015-12-09T02:35:16Z</cp:lastPrinted>
  <dcterms:created xsi:type="dcterms:W3CDTF">2015-12-01T15:04:02Z</dcterms:created>
  <dcterms:modified xsi:type="dcterms:W3CDTF">2018-01-26T21:29:17Z</dcterms:modified>
</cp:coreProperties>
</file>