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2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300" r:id="rId4"/>
    <p:sldId id="302" r:id="rId5"/>
    <p:sldId id="303" r:id="rId6"/>
    <p:sldId id="304" r:id="rId7"/>
    <p:sldId id="331" r:id="rId8"/>
    <p:sldId id="305" r:id="rId9"/>
    <p:sldId id="306" r:id="rId10"/>
    <p:sldId id="332" r:id="rId11"/>
    <p:sldId id="333" r:id="rId12"/>
    <p:sldId id="330" r:id="rId13"/>
    <p:sldId id="310" r:id="rId14"/>
    <p:sldId id="311" r:id="rId15"/>
    <p:sldId id="312" r:id="rId16"/>
    <p:sldId id="313" r:id="rId17"/>
    <p:sldId id="314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07" r:id="rId26"/>
    <p:sldId id="308" r:id="rId27"/>
    <p:sldId id="309" r:id="rId28"/>
    <p:sldId id="325" r:id="rId29"/>
    <p:sldId id="326" r:id="rId30"/>
    <p:sldId id="327" r:id="rId31"/>
    <p:sldId id="328" r:id="rId32"/>
    <p:sldId id="329" r:id="rId33"/>
    <p:sldId id="298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0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73E81FCD-0913-8B4F-8990-DEDDD0928F65}" type="slidenum">
              <a:rPr lang="en-GB">
                <a:ea typeface="MS Gothic" charset="0"/>
                <a:cs typeface="MS Gothic" charset="0"/>
              </a:rPr>
              <a:pPr/>
              <a:t>2</a:t>
            </a:fld>
            <a:endParaRPr lang="en-GB">
              <a:ea typeface="MS Gothic" charset="0"/>
              <a:cs typeface="MS Gothic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1444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608B2A49-149A-294E-86BA-356FD2411969}" type="slidenum">
              <a:rPr lang="en-GB">
                <a:ea typeface="MS Gothic" charset="0"/>
                <a:cs typeface="MS Gothic" charset="0"/>
              </a:rPr>
              <a:pPr/>
              <a:t>16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2B0EBC52-B005-B34E-A5CA-150D3A120788}" type="slidenum">
              <a:rPr lang="en-GB">
                <a:ea typeface="MS Gothic" charset="0"/>
                <a:cs typeface="MS Gothic" charset="0"/>
              </a:rPr>
              <a:pPr/>
              <a:t>17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BB4E9B6A-935E-3245-988B-2CDC4BAB3A87}" type="slidenum">
              <a:rPr lang="en-GB">
                <a:ea typeface="MS Gothic" charset="0"/>
                <a:cs typeface="MS Gothic" charset="0"/>
              </a:rPr>
              <a:pPr/>
              <a:t>18</a:t>
            </a:fld>
            <a:endParaRPr lang="en-GB">
              <a:ea typeface="MS Gothic" charset="0"/>
              <a:cs typeface="MS Gothic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9636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7AD887DB-B2A7-244C-AD05-DADB7AB973C5}" type="slidenum">
              <a:rPr lang="en-GB">
                <a:ea typeface="MS Gothic" charset="0"/>
                <a:cs typeface="MS Gothic" charset="0"/>
              </a:rPr>
              <a:pPr/>
              <a:t>19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29E54E16-ADA7-CD43-92C7-1367EE21F14E}" type="slidenum">
              <a:rPr lang="en-GB" sz="1200">
                <a:solidFill>
                  <a:srgbClr val="000000"/>
                </a:solidFill>
              </a:rPr>
              <a:pPr eaLnBrk="1" hangingPunct="1"/>
              <a:t>20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CB01F29-1DE4-A74D-968D-324BC3AED8F3}" type="slidenum">
              <a:rPr lang="en-GB" sz="1200">
                <a:solidFill>
                  <a:srgbClr val="000000"/>
                </a:solidFill>
              </a:rPr>
              <a:pPr eaLnBrk="1" hangingPunct="1"/>
              <a:t>21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7280FC02-B94A-DD4F-88F2-37709AB10050}" type="slidenum">
              <a:rPr lang="en-GB" sz="1200">
                <a:solidFill>
                  <a:srgbClr val="000000"/>
                </a:solidFill>
              </a:rPr>
              <a:pPr eaLnBrk="1" hangingPunct="1"/>
              <a:t>22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7587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D0FDB49B-5EB8-F34A-B1D1-F0EFCA80B5BD}" type="slidenum">
              <a:rPr lang="en-GB" sz="1200">
                <a:solidFill>
                  <a:srgbClr val="000000"/>
                </a:solidFill>
              </a:rPr>
              <a:pPr eaLnBrk="1" hangingPunct="1"/>
              <a:t>23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57348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74D58C72-C314-6846-8FCC-B8355198E619}" type="slidenum">
              <a:rPr lang="en-GB">
                <a:ea typeface="MS Gothic" charset="0"/>
                <a:cs typeface="MS Gothic" charset="0"/>
              </a:rPr>
              <a:pPr/>
              <a:t>25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fld id="{1BFF4714-75FE-5342-9339-326339CA58DC}" type="slidenum">
              <a:rPr lang="fr-CA" sz="1200">
                <a:solidFill>
                  <a:schemeClr val="tx1"/>
                </a:solidFill>
                <a:cs typeface="Arial" charset="0"/>
              </a:rPr>
              <a:pPr/>
              <a:t>28</a:t>
            </a:fld>
            <a:endParaRPr lang="fr-CA" sz="12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A7E70236-4C1E-4543-BB09-FBDBBADCAEB0}" type="slidenum">
              <a:rPr lang="en-GB">
                <a:ea typeface="MS Gothic" charset="0"/>
                <a:cs typeface="MS Gothic" charset="0"/>
              </a:rPr>
              <a:pPr/>
              <a:t>3</a:t>
            </a:fld>
            <a:endParaRPr lang="en-GB">
              <a:ea typeface="MS Gothic" charset="0"/>
              <a:cs typeface="MS Gothic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 sz="2400">
              <a:solidFill>
                <a:schemeClr val="bg1"/>
              </a:solidFill>
              <a:ea typeface="MS Gothic" charset="0"/>
              <a:cs typeface="MS Gothic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fld id="{800136F9-CA77-C548-AC79-BF726EED956A}" type="slidenum">
              <a:rPr lang="fr-CA" sz="1200">
                <a:solidFill>
                  <a:schemeClr val="tx1"/>
                </a:solidFill>
                <a:cs typeface="Arial" charset="0"/>
              </a:rPr>
              <a:pPr/>
              <a:t>29</a:t>
            </a:fld>
            <a:endParaRPr lang="fr-CA" sz="12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defTabSz="910714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910714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fld id="{B28F4EED-C912-5749-B056-326BD3215955}" type="slidenum">
              <a:rPr lang="fr-CA" sz="1200">
                <a:solidFill>
                  <a:schemeClr val="tx1"/>
                </a:solidFill>
                <a:cs typeface="Arial" charset="0"/>
              </a:rPr>
              <a:pPr/>
              <a:t>30</a:t>
            </a:fld>
            <a:endParaRPr lang="fr-CA" sz="12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34852" indent="-282635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30541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582758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34974" indent="-226108" eaLnBrk="0" hangingPunct="0"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487191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39407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391624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43840" indent="-226108" defTabSz="444366" eaLnBrk="0" fontAlgn="base" hangingPunct="0">
              <a:spcBef>
                <a:spcPct val="0"/>
              </a:spcBef>
              <a:spcAft>
                <a:spcPct val="0"/>
              </a:spcAft>
              <a:tabLst>
                <a:tab pos="716009" algn="l"/>
                <a:tab pos="1432019" algn="l"/>
                <a:tab pos="2148028" algn="l"/>
                <a:tab pos="2864038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291CE81E-7AC5-D14A-83AE-08ECC645072B}" type="slidenum">
              <a:rPr lang="en-GB" sz="1200">
                <a:solidFill>
                  <a:srgbClr val="000000"/>
                </a:solidFill>
              </a:rPr>
              <a:pPr eaLnBrk="1" hangingPunct="1"/>
              <a:t>32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13476" y="685606"/>
            <a:ext cx="4632630" cy="34311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443" tIns="45222" rIns="90443" bIns="45222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fr-CA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189" y="4344766"/>
            <a:ext cx="5023295" cy="4110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33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C8F9F4B-6F09-E240-9112-7CE990D48491}" type="slidenum">
              <a:rPr lang="fr-CA">
                <a:ea typeface="MS Gothic" charset="0"/>
                <a:cs typeface="MS Gothic" charset="0"/>
              </a:rPr>
              <a:pPr/>
              <a:t>5</a:t>
            </a:fld>
            <a:endParaRPr lang="fr-CA">
              <a:ea typeface="MS Gothic" charset="0"/>
              <a:cs typeface="MS Gothic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55300" name="Espace réservé du numéro de diapositive 3"/>
          <p:cNvSpPr txBox="1">
            <a:spLocks noGrp="1"/>
          </p:cNvSpPr>
          <p:nvPr/>
        </p:nvSpPr>
        <p:spPr bwMode="auto">
          <a:xfrm>
            <a:off x="3884513" y="8684848"/>
            <a:ext cx="2971906" cy="45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53" tIns="45077" rIns="90153" bIns="45077" anchor="b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610948C6-9F97-6A48-B049-7120B69A8147}" type="slidenum">
              <a:rPr lang="fr-CA">
                <a:solidFill>
                  <a:schemeClr val="hlink"/>
                </a:solidFill>
                <a:latin typeface="Garamond" charset="0"/>
                <a:ea typeface="MS Gothic" charset="0"/>
                <a:cs typeface="MS Gothic" charset="0"/>
              </a:rPr>
              <a:pPr algn="r"/>
              <a:t>6</a:t>
            </a:fld>
            <a:endParaRPr lang="fr-CA">
              <a:solidFill>
                <a:schemeClr val="hlink"/>
              </a:solidFill>
              <a:latin typeface="Garamond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dirty="0">
              <a:latin typeface="Times New Roman" charset="0"/>
              <a:ea typeface="MS PGothic" charset="0"/>
            </a:endParaRPr>
          </a:p>
        </p:txBody>
      </p:sp>
      <p:sp>
        <p:nvSpPr>
          <p:cNvPr id="56324" name="Espace réservé du numéro de diapositive 3"/>
          <p:cNvSpPr txBox="1">
            <a:spLocks noGrp="1"/>
          </p:cNvSpPr>
          <p:nvPr/>
        </p:nvSpPr>
        <p:spPr bwMode="auto">
          <a:xfrm>
            <a:off x="3884513" y="8684848"/>
            <a:ext cx="2971906" cy="45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53" tIns="45077" rIns="90153" bIns="45077" anchor="b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74800482-1F67-8441-8F40-B139AAC6A79C}" type="slidenum">
              <a:rPr lang="fr-CA">
                <a:solidFill>
                  <a:schemeClr val="hlink"/>
                </a:solidFill>
                <a:latin typeface="Garamond" charset="0"/>
                <a:ea typeface="MS Gothic" charset="0"/>
                <a:cs typeface="MS Gothic" charset="0"/>
              </a:rPr>
              <a:pPr algn="r"/>
              <a:t>8</a:t>
            </a:fld>
            <a:endParaRPr lang="fr-CA">
              <a:solidFill>
                <a:schemeClr val="hlink"/>
              </a:solidFill>
              <a:latin typeface="Garamond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56324" name="Espace réservé du numéro de diapositive 3"/>
          <p:cNvSpPr txBox="1">
            <a:spLocks noGrp="1"/>
          </p:cNvSpPr>
          <p:nvPr/>
        </p:nvSpPr>
        <p:spPr bwMode="auto">
          <a:xfrm>
            <a:off x="3884513" y="8684848"/>
            <a:ext cx="2971906" cy="45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53" tIns="45077" rIns="90153" bIns="45077" anchor="b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74800482-1F67-8441-8F40-B139AAC6A79C}" type="slidenum">
              <a:rPr lang="fr-CA">
                <a:solidFill>
                  <a:schemeClr val="hlink"/>
                </a:solidFill>
                <a:latin typeface="Garamond" charset="0"/>
                <a:ea typeface="MS Gothic" charset="0"/>
                <a:cs typeface="MS Gothic" charset="0"/>
              </a:rPr>
              <a:pPr algn="r"/>
              <a:t>9</a:t>
            </a:fld>
            <a:endParaRPr lang="fr-CA">
              <a:solidFill>
                <a:schemeClr val="hlink"/>
              </a:solidFill>
              <a:latin typeface="Garamond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58372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D902558-6B1F-9148-88EC-B9E3333D1723}" type="slidenum">
              <a:rPr lang="en-GB">
                <a:ea typeface="MS Gothic" charset="0"/>
                <a:cs typeface="MS Gothic" charset="0"/>
              </a:rPr>
              <a:pPr/>
              <a:t>13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BB591CB5-1A82-C545-B3D9-A353B62ABDEE}" type="slidenum">
              <a:rPr lang="en-GB">
                <a:ea typeface="MS Gothic" charset="0"/>
                <a:cs typeface="MS Gothic" charset="0"/>
              </a:rPr>
              <a:pPr/>
              <a:t>14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  <p:sp>
        <p:nvSpPr>
          <p:cNvPr id="60420" name="Espace réservé du numéro de diapositiv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ACAB6A4B-783F-D041-B961-90317F193E11}" type="slidenum">
              <a:rPr lang="en-GB">
                <a:ea typeface="MS Gothic" charset="0"/>
                <a:cs typeface="MS Gothic" charset="0"/>
              </a:rPr>
              <a:pPr/>
              <a:t>15</a:t>
            </a:fld>
            <a:endParaRPr lang="en-GB"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2018-01-15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1.jpe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8.xml"/><Relationship Id="rId9" Type="http://schemas.openxmlformats.org/officeDocument/2006/relationships/hyperlink" Target="http://en.wikipedia.org/wiki/File:UML_state_diagram.png" TargetMode="External"/><Relationship Id="rId10" Type="http://schemas.openxmlformats.org/officeDocument/2006/relationships/image" Target="../media/image10.png"/><Relationship Id="rId11" Type="http://schemas.openxmlformats.org/officeDocument/2006/relationships/image" Target="../media/image1.jpe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9.xml"/><Relationship Id="rId9" Type="http://schemas.openxmlformats.org/officeDocument/2006/relationships/image" Target="../media/image11.jpeg"/><Relationship Id="rId10" Type="http://schemas.openxmlformats.org/officeDocument/2006/relationships/image" Target="../media/image1.jpeg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0.xml"/><Relationship Id="rId9" Type="http://schemas.openxmlformats.org/officeDocument/2006/relationships/image" Target="../media/image12.jpeg"/><Relationship Id="rId10" Type="http://schemas.openxmlformats.org/officeDocument/2006/relationships/image" Target="../media/image1.jpe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image" Target="../media/image13.jpeg"/><Relationship Id="rId9" Type="http://schemas.openxmlformats.org/officeDocument/2006/relationships/image" Target="../media/image1.jpe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2.xml"/><Relationship Id="rId7" Type="http://schemas.openxmlformats.org/officeDocument/2006/relationships/image" Target="../media/image1.jpe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14.png"/><Relationship Id="rId9" Type="http://schemas.openxmlformats.org/officeDocument/2006/relationships/image" Target="../media/image1.jpe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15.png"/><Relationship Id="rId9" Type="http://schemas.openxmlformats.org/officeDocument/2006/relationships/image" Target="../media/image1.jpeg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orkflowpatterns.com/patterns/control/basic/wcp5_animation.php" TargetMode="External"/><Relationship Id="rId12" Type="http://schemas.openxmlformats.org/officeDocument/2006/relationships/image" Target="../media/image1.jpeg"/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5.xml"/><Relationship Id="rId10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orkflowpatterns.com/patterns/control/basic/wcp2_animation.php" TargetMode="External"/><Relationship Id="rId12" Type="http://schemas.openxmlformats.org/officeDocument/2006/relationships/image" Target="../media/image1.jpeg"/><Relationship Id="rId1" Type="http://schemas.openxmlformats.org/officeDocument/2006/relationships/tags" Target="../tags/tag77.xml"/><Relationship Id="rId2" Type="http://schemas.openxmlformats.org/officeDocument/2006/relationships/tags" Target="../tags/tag78.xml"/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6.xml"/><Relationship Id="rId10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17.xml"/><Relationship Id="rId12" Type="http://schemas.openxmlformats.org/officeDocument/2006/relationships/image" Target="../media/image18.png"/><Relationship Id="rId13" Type="http://schemas.openxmlformats.org/officeDocument/2006/relationships/hyperlink" Target="http://www.workflowpatterns.com/patterns/control/advanced_branching/wcp6_animation.php" TargetMode="External"/><Relationship Id="rId14" Type="http://schemas.openxmlformats.org/officeDocument/2006/relationships/image" Target="../media/image1.jpeg"/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Relationship Id="rId9" Type="http://schemas.openxmlformats.org/officeDocument/2006/relationships/tags" Target="../tags/tag92.xml"/><Relationship Id="rId1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8.xml"/><Relationship Id="rId8" Type="http://schemas.openxmlformats.org/officeDocument/2006/relationships/image" Target="../media/image1.jpeg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hyperlink" Target="..%5C..%5CTravaux_%C3%A9quipes%5CPA-P210S_Structure_du_systeme.doc" TargetMode="External"/><Relationship Id="rId8" Type="http://schemas.openxmlformats.org/officeDocument/2006/relationships/hyperlink" Target="S%C3%A9ance-2_PA-P210S_Structure_du_systeme.doc" TargetMode="External"/><Relationship Id="rId9" Type="http://schemas.openxmlformats.org/officeDocument/2006/relationships/hyperlink" Target="..%5CTravaux_%C3%A9quipes%5CPA-P210S_Structure_du_systeme.doc" TargetMode="External"/><Relationship Id="rId10" Type="http://schemas.openxmlformats.org/officeDocument/2006/relationships/image" Target="../media/image1.jpeg"/><Relationship Id="rId1" Type="http://schemas.openxmlformats.org/officeDocument/2006/relationships/tags" Target="../tags/tag98.xml"/><Relationship Id="rId2" Type="http://schemas.openxmlformats.org/officeDocument/2006/relationships/tags" Target="../tags/tag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0.xml"/><Relationship Id="rId7" Type="http://schemas.openxmlformats.org/officeDocument/2006/relationships/image" Target="../media/image1.jpeg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image" Target="../media/image1.jpeg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tags" Target="../tags/tag11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7" Type="http://schemas.openxmlformats.org/officeDocument/2006/relationships/image" Target="../media/image1.jpeg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3.xml"/><Relationship Id="rId7" Type="http://schemas.openxmlformats.org/officeDocument/2006/relationships/image" Target="../media/image22.jpeg"/><Relationship Id="rId8" Type="http://schemas.openxmlformats.org/officeDocument/2006/relationships/image" Target="../media/image1.jpeg"/><Relationship Id="rId1" Type="http://schemas.openxmlformats.org/officeDocument/2006/relationships/tags" Target="../tags/tag114.xml"/><Relationship Id="rId2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%C3%A9ance_2Architecture_SI.ppt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20" Type="http://schemas.openxmlformats.org/officeDocument/2006/relationships/tags" Target="../tags/tag28.xml"/><Relationship Id="rId21" Type="http://schemas.openxmlformats.org/officeDocument/2006/relationships/slideLayout" Target="../slideLayouts/slideLayout7.xml"/><Relationship Id="rId22" Type="http://schemas.openxmlformats.org/officeDocument/2006/relationships/notesSlide" Target="../notesSlides/notesSlide3.xml"/><Relationship Id="rId23" Type="http://schemas.openxmlformats.org/officeDocument/2006/relationships/image" Target="../media/image3.jpeg"/><Relationship Id="rId10" Type="http://schemas.openxmlformats.org/officeDocument/2006/relationships/tags" Target="../tags/tag18.xml"/><Relationship Id="rId11" Type="http://schemas.openxmlformats.org/officeDocument/2006/relationships/tags" Target="../tags/tag19.xml"/><Relationship Id="rId12" Type="http://schemas.openxmlformats.org/officeDocument/2006/relationships/tags" Target="../tags/tag20.xml"/><Relationship Id="rId13" Type="http://schemas.openxmlformats.org/officeDocument/2006/relationships/tags" Target="../tags/tag21.xml"/><Relationship Id="rId14" Type="http://schemas.openxmlformats.org/officeDocument/2006/relationships/tags" Target="../tags/tag22.xml"/><Relationship Id="rId15" Type="http://schemas.openxmlformats.org/officeDocument/2006/relationships/tags" Target="../tags/tag23.xml"/><Relationship Id="rId16" Type="http://schemas.openxmlformats.org/officeDocument/2006/relationships/tags" Target="../tags/tag24.xml"/><Relationship Id="rId17" Type="http://schemas.openxmlformats.org/officeDocument/2006/relationships/tags" Target="../tags/tag25.xml"/><Relationship Id="rId18" Type="http://schemas.openxmlformats.org/officeDocument/2006/relationships/tags" Target="../tags/tag26.xml"/><Relationship Id="rId19" Type="http://schemas.openxmlformats.org/officeDocument/2006/relationships/tags" Target="../tags/tag27.xml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file://localhost/%5Chttp%5C/hal/DMRPFr/Images/Fr_P_HomePage.gif" TargetMode="Externa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file://localhost/%5Chttp%5C/hal/DMRPFr/Images/Fr_P_HomePage.gif" TargetMode="External"/><Relationship Id="rId5" Type="http://schemas.openxmlformats.org/officeDocument/2006/relationships/hyperlink" Target="..%5C..%5C..%5C%C3%89TS%5CMTI515%5CS%C3%A9ances%5CS%C3%A9ance-2%5CCours02%20M%C3%A9thodologie%20DMR%20-%20Livrables%20de%20base-2.xls" TargetMode="Externa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</a:t>
            </a:r>
            <a:r>
              <a:rPr lang="fr-FR" sz="2400" b="1" dirty="0" smtClean="0">
                <a:latin typeface="Verdana"/>
                <a:cs typeface="Verdana"/>
              </a:rPr>
              <a:t>2018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Séance-2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09" y="926218"/>
            <a:ext cx="5753100" cy="469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7874" y="145258"/>
            <a:ext cx="11572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028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67127"/>
            <a:ext cx="8255000" cy="4784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1943" y="547435"/>
            <a:ext cx="42546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Mise en </a:t>
            </a:r>
            <a:r>
              <a:rPr lang="fr-CA" sz="3200" dirty="0" err="1" smtClean="0"/>
              <a:t>oeuvre</a:t>
            </a:r>
            <a:r>
              <a:rPr lang="fr-CA" sz="3200" dirty="0" smtClean="0"/>
              <a:t> accéléré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6921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6394"/>
            <a:ext cx="9144000" cy="5951606"/>
          </a:xfrm>
          <a:prstGeom prst="rect">
            <a:avLst/>
          </a:prstGeom>
          <a:solidFill>
            <a:srgbClr val="008000"/>
          </a:solidFill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840555" y="160076"/>
            <a:ext cx="1168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  <p:sp>
        <p:nvSpPr>
          <p:cNvPr id="5" name="Flèche vers le haut 4"/>
          <p:cNvSpPr/>
          <p:nvPr/>
        </p:nvSpPr>
        <p:spPr>
          <a:xfrm flipV="1">
            <a:off x="10236025" y="4918294"/>
            <a:ext cx="329650" cy="4571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6" name="Flèche vers le haut 5"/>
          <p:cNvSpPr/>
          <p:nvPr/>
        </p:nvSpPr>
        <p:spPr>
          <a:xfrm rot="184318" flipV="1">
            <a:off x="10871494" y="5770881"/>
            <a:ext cx="484632" cy="4571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1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1023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CA" dirty="0" smtClean="0">
                <a:latin typeface="Arial" charset="0"/>
                <a:ea typeface="MS PGothic" charset="0"/>
              </a:rPr>
              <a:t>L’introduction aux diagrammes UML   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25603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2319337"/>
            <a:ext cx="8229600" cy="4525963"/>
          </a:xfrm>
        </p:spPr>
        <p:txBody>
          <a:bodyPr/>
          <a:lstStyle/>
          <a:p>
            <a:r>
              <a:rPr lang="fr-CA" sz="2800" dirty="0">
                <a:latin typeface="Arial" charset="0"/>
                <a:ea typeface="MS PGothic" charset="0"/>
              </a:rPr>
              <a:t>Diagramme d’état</a:t>
            </a:r>
          </a:p>
          <a:p>
            <a:r>
              <a:rPr lang="fr-CA" sz="2800" dirty="0">
                <a:latin typeface="Arial" charset="0"/>
                <a:ea typeface="MS PGothic" charset="0"/>
              </a:rPr>
              <a:t>Diagramme de collaboration/communication</a:t>
            </a:r>
          </a:p>
          <a:p>
            <a:r>
              <a:rPr lang="fr-CA" sz="2800" b="1" dirty="0">
                <a:latin typeface="Arial" charset="0"/>
                <a:ea typeface="MS PGothic" charset="0"/>
              </a:rPr>
              <a:t>Diagramme de classe</a:t>
            </a:r>
          </a:p>
          <a:p>
            <a:r>
              <a:rPr lang="fr-CA" sz="2800" b="1" dirty="0">
                <a:latin typeface="Arial" charset="0"/>
                <a:ea typeface="MS PGothic" charset="0"/>
              </a:rPr>
              <a:t>Diagramme de séquence</a:t>
            </a:r>
          </a:p>
          <a:p>
            <a:r>
              <a:rPr lang="fr-CA" sz="2800" b="1" dirty="0">
                <a:latin typeface="Arial" charset="0"/>
                <a:ea typeface="MS PGothic" charset="0"/>
              </a:rPr>
              <a:t>Cas d’utilisation</a:t>
            </a:r>
          </a:p>
          <a:p>
            <a:r>
              <a:rPr lang="fr-CA" sz="2800" b="1" dirty="0">
                <a:latin typeface="Arial" charset="0"/>
                <a:ea typeface="MS PGothic" charset="0"/>
              </a:rPr>
              <a:t>Diagramme des cas d’utilisation</a:t>
            </a:r>
          </a:p>
          <a:p>
            <a:r>
              <a:rPr lang="fr-CA" sz="2800" b="1" dirty="0">
                <a:latin typeface="Arial" charset="0"/>
                <a:ea typeface="MS PGothic" charset="0"/>
              </a:rPr>
              <a:t>Diagramme d’activité</a:t>
            </a:r>
          </a:p>
        </p:txBody>
      </p:sp>
      <p:sp>
        <p:nvSpPr>
          <p:cNvPr id="25604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5605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44B8FAE-A62E-3A4B-BE55-949F7C6A29F0}" type="slidenum">
              <a:rPr lang="en-GB" sz="1000">
                <a:ea typeface="MS Gothic" charset="0"/>
                <a:cs typeface="MS Gothic" charset="0"/>
              </a:rPr>
              <a:pPr/>
              <a:t>13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92300" y="489598"/>
            <a:ext cx="7454900" cy="11430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Diagramme d’état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0125" y="1671638"/>
            <a:ext cx="4143375" cy="4114800"/>
          </a:xfrm>
        </p:spPr>
        <p:txBody>
          <a:bodyPr>
            <a:normAutofit fontScale="92500"/>
          </a:bodyPr>
          <a:lstStyle/>
          <a:p>
            <a:r>
              <a:rPr lang="fr-CA" sz="2400" dirty="0">
                <a:latin typeface="Arial" charset="0"/>
                <a:ea typeface="MS PGothic" charset="0"/>
              </a:rPr>
              <a:t>Permets de représenter les différents </a:t>
            </a:r>
            <a:r>
              <a:rPr lang="fr-CA" sz="2400" u="sng" dirty="0">
                <a:latin typeface="Arial" charset="0"/>
                <a:ea typeface="MS PGothic" charset="0"/>
              </a:rPr>
              <a:t>états</a:t>
            </a:r>
            <a:r>
              <a:rPr lang="fr-CA" sz="2400" dirty="0">
                <a:latin typeface="Arial" charset="0"/>
                <a:ea typeface="MS PGothic" charset="0"/>
              </a:rPr>
              <a:t> d’un système ou d’un objet.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Ouvrir la porte d’un four micro-ondes, quel que soit l'</a:t>
            </a:r>
            <a:r>
              <a:rPr lang="fr-CA" sz="2400" u="sng" dirty="0">
                <a:latin typeface="Arial" charset="0"/>
                <a:ea typeface="MS PGothic" charset="0"/>
              </a:rPr>
              <a:t>état</a:t>
            </a:r>
            <a:r>
              <a:rPr lang="fr-CA" sz="2400" dirty="0">
                <a:latin typeface="Arial" charset="0"/>
                <a:ea typeface="MS PGothic" charset="0"/>
              </a:rPr>
              <a:t> du four, met le four dans l‘état 'arrêté’.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Refermer la porte (une autre transition) met le four dans l'</a:t>
            </a:r>
            <a:r>
              <a:rPr lang="fr-CA" sz="2400" u="sng" dirty="0">
                <a:latin typeface="Arial" charset="0"/>
                <a:ea typeface="MS PGothic" charset="0"/>
              </a:rPr>
              <a:t>état</a:t>
            </a:r>
            <a:r>
              <a:rPr lang="fr-CA" sz="2400" dirty="0">
                <a:latin typeface="Arial" charset="0"/>
                <a:ea typeface="MS PGothic" charset="0"/>
              </a:rPr>
              <a:t> 'prêt‘ (</a:t>
            </a:r>
            <a:r>
              <a:rPr lang="fr-CA" sz="2400" dirty="0" err="1">
                <a:latin typeface="Arial" charset="0"/>
                <a:ea typeface="MS PGothic" charset="0"/>
              </a:rPr>
              <a:t>Larman</a:t>
            </a:r>
            <a:r>
              <a:rPr lang="fr-CA" sz="2400" dirty="0">
                <a:latin typeface="Arial" charset="0"/>
                <a:ea typeface="MS PGothic" charset="0"/>
              </a:rPr>
              <a:t>)</a:t>
            </a:r>
            <a:br>
              <a:rPr lang="fr-CA" sz="2400" dirty="0">
                <a:latin typeface="Arial" charset="0"/>
                <a:ea typeface="MS PGothic" charset="0"/>
              </a:rPr>
            </a:br>
            <a:endParaRPr lang="fr-CA" sz="2400" dirty="0">
              <a:latin typeface="Arial" charset="0"/>
              <a:ea typeface="MS PGothic" charset="0"/>
            </a:endParaRPr>
          </a:p>
        </p:txBody>
      </p:sp>
      <p:sp>
        <p:nvSpPr>
          <p:cNvPr id="2662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662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41DB153-1D90-9F46-89AC-EF0F2E19E1FD}" type="slidenum">
              <a:rPr lang="en-GB" sz="1000">
                <a:ea typeface="MS Gothic" charset="0"/>
                <a:cs typeface="MS Gothic" charset="0"/>
              </a:rPr>
              <a:pPr/>
              <a:t>14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26630" name="Picture 2" descr="http://upload.wikimedia.org/wikipedia/commons/thumb/b/be/UML_state_diagram.png/200px-UML_state_diagram.png">
            <a:hlinkClick r:id="rId9" tooltip="Example UML State diagram.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285874"/>
            <a:ext cx="34290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4286250" y="6072188"/>
            <a:ext cx="4572000" cy="19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sz="800" dirty="0">
                <a:solidFill>
                  <a:schemeClr val="tx1"/>
                </a:solidFill>
                <a:latin typeface="+mn-lt"/>
              </a:rPr>
              <a:t>http://en.wikipedia.org/wiki/State_diagram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agilemodeling.com/images/models/communicationDiagram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657475"/>
            <a:ext cx="43815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800" y="1316038"/>
            <a:ext cx="8229600" cy="11430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Diagramme de collaboration</a:t>
            </a:r>
          </a:p>
        </p:txBody>
      </p:sp>
      <p:sp>
        <p:nvSpPr>
          <p:cNvPr id="27652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0825" y="2657475"/>
            <a:ext cx="4000500" cy="4114800"/>
          </a:xfrm>
        </p:spPr>
        <p:txBody>
          <a:bodyPr/>
          <a:lstStyle/>
          <a:p>
            <a:r>
              <a:rPr lang="fr-CA" sz="2400" dirty="0">
                <a:latin typeface="Arial" charset="0"/>
                <a:ea typeface="MS PGothic" charset="0"/>
              </a:rPr>
              <a:t>Permets de représenter les interactions entre des objets.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Complémentaire au diagramme de séquence.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Je n’en reparlerai pas.</a:t>
            </a:r>
          </a:p>
          <a:p>
            <a:endParaRPr lang="fr-CA" sz="2400" dirty="0">
              <a:latin typeface="Arial" charset="0"/>
              <a:ea typeface="MS PGothic" charset="0"/>
            </a:endParaRPr>
          </a:p>
        </p:txBody>
      </p:sp>
      <p:sp>
        <p:nvSpPr>
          <p:cNvPr id="27653" name="Espace réservé du pied de page 3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7654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0FADC7A-7ADF-4943-9D54-33C631AD9206}" type="slidenum">
              <a:rPr lang="en-GB" sz="1000">
                <a:ea typeface="MS Gothic" charset="0"/>
                <a:cs typeface="MS Gothic" charset="0"/>
              </a:rPr>
              <a:pPr/>
              <a:t>15</a:t>
            </a:fld>
            <a:endParaRPr lang="en-GB" sz="1000">
              <a:ea typeface="MS Gothic" charset="0"/>
              <a:cs typeface="MS Gothic" charset="0"/>
            </a:endParaRP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4357688" y="6143625"/>
            <a:ext cx="4572000" cy="19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sz="800" dirty="0">
                <a:solidFill>
                  <a:schemeClr val="tx1"/>
                </a:solidFill>
                <a:latin typeface="+mn-lt"/>
              </a:rPr>
              <a:t>http://www.agilemodeling.com/artifacts/communicationDiagram.htm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3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gilemodeling.com/images/models/classDiagramInheritance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100263"/>
            <a:ext cx="4410075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0125" y="681038"/>
            <a:ext cx="8229600" cy="11430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Diagramme de classe</a:t>
            </a:r>
          </a:p>
        </p:txBody>
      </p:sp>
      <p:sp>
        <p:nvSpPr>
          <p:cNvPr id="28676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265363"/>
            <a:ext cx="3786188" cy="4114800"/>
          </a:xfrm>
        </p:spPr>
        <p:txBody>
          <a:bodyPr/>
          <a:lstStyle/>
          <a:p>
            <a:pPr algn="just"/>
            <a:r>
              <a:rPr lang="fr-CA" sz="2400" dirty="0">
                <a:latin typeface="Arial" charset="0"/>
                <a:ea typeface="MS PGothic" charset="0"/>
              </a:rPr>
              <a:t>Diagramme classique représentant, sous forme statique, les </a:t>
            </a:r>
            <a:r>
              <a:rPr lang="fr-CA" sz="2400" u="sng" dirty="0">
                <a:latin typeface="Arial" charset="0"/>
                <a:ea typeface="MS PGothic" charset="0"/>
              </a:rPr>
              <a:t>classes</a:t>
            </a:r>
            <a:r>
              <a:rPr lang="fr-CA" sz="2400" dirty="0">
                <a:latin typeface="Arial" charset="0"/>
                <a:ea typeface="MS PGothic" charset="0"/>
              </a:rPr>
              <a:t>, </a:t>
            </a:r>
            <a:r>
              <a:rPr lang="fr-CA" sz="2400" u="sng" dirty="0">
                <a:latin typeface="Arial" charset="0"/>
                <a:ea typeface="MS PGothic" charset="0"/>
              </a:rPr>
              <a:t>attributs</a:t>
            </a:r>
            <a:r>
              <a:rPr lang="fr-CA" sz="2400" dirty="0">
                <a:latin typeface="Arial" charset="0"/>
                <a:ea typeface="MS PGothic" charset="0"/>
              </a:rPr>
              <a:t> et </a:t>
            </a:r>
            <a:r>
              <a:rPr lang="fr-CA" sz="2400" u="sng" dirty="0">
                <a:latin typeface="Arial" charset="0"/>
                <a:ea typeface="MS PGothic" charset="0"/>
              </a:rPr>
              <a:t>méthodes</a:t>
            </a:r>
            <a:r>
              <a:rPr lang="fr-CA" sz="2400" dirty="0">
                <a:latin typeface="Arial" charset="0"/>
                <a:ea typeface="MS PGothic" charset="0"/>
              </a:rPr>
              <a:t> d’un système OO.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Héritage, Composition</a:t>
            </a:r>
          </a:p>
          <a:p>
            <a:r>
              <a:rPr lang="fr-CA" sz="2400" dirty="0">
                <a:latin typeface="Arial" charset="0"/>
                <a:ea typeface="MS PGothic" charset="0"/>
              </a:rPr>
              <a:t>Modèle du domaine</a:t>
            </a:r>
          </a:p>
        </p:txBody>
      </p:sp>
      <p:sp>
        <p:nvSpPr>
          <p:cNvPr id="28677" name="Espace réservé du pied de page 3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8678" name="Espace réservé du numéro de diapositive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C614471-CEB3-EE4A-A046-12E5E0E857A4}" type="slidenum">
              <a:rPr lang="en-GB" sz="1000">
                <a:ea typeface="MS Gothic" charset="0"/>
                <a:cs typeface="MS Gothic" charset="0"/>
              </a:rPr>
              <a:pPr/>
              <a:t>16</a:t>
            </a:fld>
            <a:endParaRPr lang="en-GB" sz="1000">
              <a:ea typeface="MS Gothic" charset="0"/>
              <a:cs typeface="MS Gothic" charset="0"/>
            </a:endParaRP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4429125" y="6143625"/>
            <a:ext cx="4572000" cy="19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sz="800" dirty="0">
                <a:solidFill>
                  <a:schemeClr val="tx1"/>
                </a:solidFill>
                <a:latin typeface="+mn-lt"/>
              </a:rPr>
              <a:t>http://www.agilemodeling.com/artifacts/classDiagram.htm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agilemodeling.com/images/models/sequenceDiagramEnrollInSeminar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000375"/>
            <a:ext cx="55657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96900" y="782639"/>
            <a:ext cx="8229600" cy="11430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Diagramme de séquence</a:t>
            </a:r>
          </a:p>
        </p:txBody>
      </p:sp>
      <p:sp>
        <p:nvSpPr>
          <p:cNvPr id="29700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97064"/>
            <a:ext cx="8051800" cy="4471987"/>
          </a:xfrm>
        </p:spPr>
        <p:txBody>
          <a:bodyPr/>
          <a:lstStyle/>
          <a:p>
            <a:pPr algn="just"/>
            <a:r>
              <a:rPr lang="fr-CA" sz="2000" dirty="0">
                <a:latin typeface="Arial" charset="0"/>
                <a:ea typeface="MS PGothic" charset="0"/>
              </a:rPr>
              <a:t>Permets de se représenter une séquence d’action.</a:t>
            </a:r>
          </a:p>
          <a:p>
            <a:pPr algn="just"/>
            <a:r>
              <a:rPr lang="fr-CA" sz="2000" dirty="0">
                <a:latin typeface="Arial" charset="0"/>
                <a:ea typeface="MS PGothic" charset="0"/>
              </a:rPr>
              <a:t>Selon le niveau d’abstraction, peut illustrer l’interaction au niveau du domaine (analyse) ou au niveau des objets (conception)</a:t>
            </a:r>
          </a:p>
          <a:p>
            <a:endParaRPr lang="fr-CA" sz="2000" dirty="0">
              <a:latin typeface="Arial" charset="0"/>
              <a:ea typeface="MS PGothic" charset="0"/>
            </a:endParaRPr>
          </a:p>
          <a:p>
            <a:endParaRPr lang="fr-CA" sz="2000" dirty="0">
              <a:latin typeface="Arial" charset="0"/>
              <a:ea typeface="MS PGothic" charset="0"/>
            </a:endParaRPr>
          </a:p>
          <a:p>
            <a:pPr marL="0" indent="0">
              <a:buNone/>
            </a:pPr>
            <a:endParaRPr lang="fr-CA" sz="2000" dirty="0">
              <a:latin typeface="Arial" charset="0"/>
              <a:ea typeface="MS PGothic" charset="0"/>
            </a:endParaRPr>
          </a:p>
          <a:p>
            <a:endParaRPr lang="fr-CA" sz="2000" dirty="0">
              <a:latin typeface="Arial" charset="0"/>
              <a:ea typeface="MS PGothic" charset="0"/>
            </a:endParaRPr>
          </a:p>
          <a:p>
            <a:endParaRPr lang="fr-CA" sz="2000" dirty="0" smtClean="0">
              <a:latin typeface="Arial" charset="0"/>
              <a:ea typeface="MS PGothic" charset="0"/>
            </a:endParaRPr>
          </a:p>
          <a:p>
            <a:pPr marL="0" indent="0">
              <a:buNone/>
            </a:pPr>
            <a:endParaRPr lang="fr-CA" sz="2000" dirty="0" smtClean="0">
              <a:latin typeface="Arial" charset="0"/>
              <a:ea typeface="MS PGothic" charset="0"/>
            </a:endParaRPr>
          </a:p>
          <a:p>
            <a:pPr marL="0" indent="0">
              <a:buNone/>
            </a:pPr>
            <a:endParaRPr lang="fr-CA" sz="2000" dirty="0">
              <a:latin typeface="Arial" charset="0"/>
              <a:ea typeface="MS PGothic" charset="0"/>
            </a:endParaRPr>
          </a:p>
          <a:p>
            <a:r>
              <a:rPr lang="fr-CA" sz="2000" dirty="0">
                <a:latin typeface="Arial" charset="0"/>
                <a:ea typeface="MS PGothic" charset="0"/>
              </a:rPr>
              <a:t>Très puissant en conception!</a:t>
            </a:r>
          </a:p>
        </p:txBody>
      </p:sp>
      <p:sp>
        <p:nvSpPr>
          <p:cNvPr id="29702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B78A28F-97BD-F540-82A5-7EDCC8592596}" type="slidenum">
              <a:rPr lang="en-GB" sz="1000">
                <a:ea typeface="MS Gothic" charset="0"/>
                <a:cs typeface="MS Gothic" charset="0"/>
              </a:rPr>
              <a:pPr/>
              <a:t>17</a:t>
            </a:fld>
            <a:endParaRPr lang="en-GB" sz="1000">
              <a:ea typeface="MS Gothic" charset="0"/>
              <a:cs typeface="MS Gothic" charset="0"/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4357688" y="6143625"/>
            <a:ext cx="4572000" cy="19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sz="800" dirty="0">
                <a:solidFill>
                  <a:schemeClr val="tx1"/>
                </a:solidFill>
                <a:latin typeface="+mn-lt"/>
              </a:rPr>
              <a:t>http://www.agilemodeling.com/artifacts/sequenceDiagram.htm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90800" y="616372"/>
            <a:ext cx="6375005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dirty="0" smtClean="0">
                <a:latin typeface="Arial" charset="0"/>
                <a:ea typeface="MS PGothic" charset="0"/>
              </a:rPr>
              <a:t> </a:t>
            </a:r>
            <a:r>
              <a:rPr lang="en-GB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GB" sz="4000" dirty="0" err="1" smtClean="0">
                <a:solidFill>
                  <a:schemeClr val="tx1"/>
                </a:solidFill>
                <a:latin typeface="Arial" charset="0"/>
                <a:ea typeface="MS PGothic" charset="0"/>
              </a:rPr>
              <a:t>Diagramme</a:t>
            </a:r>
            <a:r>
              <a:rPr lang="en-GB" sz="40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d</a:t>
            </a:r>
            <a:r>
              <a:rPr lang="ja-JP" altLang="en-GB" sz="40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’</a:t>
            </a:r>
            <a:r>
              <a:rPr lang="en-GB" altLang="ja-JP" sz="4000" dirty="0" err="1" smtClean="0">
                <a:solidFill>
                  <a:schemeClr val="tx1"/>
                </a:solidFill>
                <a:latin typeface="Arial" charset="0"/>
                <a:ea typeface="MS PGothic" charset="0"/>
              </a:rPr>
              <a:t>activité</a:t>
            </a:r>
            <a:r>
              <a:rPr lang="en-GB" altLang="ja-JP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/>
            </a:r>
            <a:br>
              <a:rPr lang="en-GB" altLang="ja-JP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</a:br>
            <a:r>
              <a:rPr lang="en-GB" sz="3200" i="1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Les </a:t>
            </a:r>
            <a:r>
              <a:rPr lang="en-GB" sz="3200" i="1" dirty="0" err="1" smtClean="0">
                <a:solidFill>
                  <a:schemeClr val="tx1"/>
                </a:solidFill>
                <a:latin typeface="Arial" charset="0"/>
                <a:ea typeface="MS PGothic" charset="0"/>
              </a:rPr>
              <a:t>étapes</a:t>
            </a:r>
            <a:r>
              <a:rPr lang="en-GB" sz="3200" i="1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GB" sz="3200" i="1" dirty="0" err="1" smtClean="0">
                <a:solidFill>
                  <a:schemeClr val="tx1"/>
                </a:solidFill>
                <a:latin typeface="Arial" charset="0"/>
                <a:ea typeface="MS PGothic" charset="0"/>
              </a:rPr>
              <a:t>dans</a:t>
            </a:r>
            <a:r>
              <a:rPr lang="en-GB" sz="3200" i="1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la construction</a:t>
            </a:r>
            <a:r>
              <a:rPr lang="en-GB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</a:br>
            <a:r>
              <a:rPr lang="en-GB" sz="3200" dirty="0" smtClean="0">
                <a:latin typeface="Arial" charset="0"/>
                <a:ea typeface="MS PGothic" charset="0"/>
              </a:rPr>
              <a:t>   </a:t>
            </a:r>
            <a:endParaRPr lang="en-GB" sz="3200" dirty="0">
              <a:solidFill>
                <a:schemeClr val="tx1"/>
              </a:solidFill>
              <a:latin typeface="Arial" charset="0"/>
              <a:ea typeface="MS PGothic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Wingdings" charset="0"/>
              <a:buAutoNum type="arabicPeriod"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4050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800" dirty="0">
                <a:latin typeface="Arial" charset="0"/>
                <a:ea typeface="MS PGothic" charset="0"/>
              </a:rPr>
              <a:t>Identifier les </a:t>
            </a:r>
            <a:r>
              <a:rPr lang="en-GB" sz="2800" b="1" dirty="0" err="1">
                <a:latin typeface="Arial" charset="0"/>
                <a:ea typeface="MS PGothic" charset="0"/>
              </a:rPr>
              <a:t>intervenants</a:t>
            </a:r>
            <a:r>
              <a:rPr lang="en-GB" sz="2800" dirty="0">
                <a:latin typeface="Arial" charset="0"/>
                <a:ea typeface="MS PGothic" charset="0"/>
              </a:rPr>
              <a:t> et </a:t>
            </a:r>
            <a:r>
              <a:rPr lang="en-GB" sz="2800" dirty="0" err="1">
                <a:latin typeface="Arial" charset="0"/>
                <a:ea typeface="MS PGothic" charset="0"/>
              </a:rPr>
              <a:t>leurs</a:t>
            </a:r>
            <a:r>
              <a:rPr lang="en-GB" sz="2800" dirty="0">
                <a:latin typeface="Arial" charset="0"/>
                <a:ea typeface="MS PGothic" charset="0"/>
              </a:rPr>
              <a:t> </a:t>
            </a:r>
            <a:r>
              <a:rPr lang="en-GB" sz="2800" dirty="0" err="1" smtClean="0">
                <a:latin typeface="Arial" charset="0"/>
                <a:ea typeface="MS PGothic" charset="0"/>
              </a:rPr>
              <a:t>responsabilités</a:t>
            </a:r>
            <a:endParaRPr lang="en-GB" sz="2800" dirty="0" smtClean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4050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endParaRPr lang="en-GB" sz="2800" dirty="0">
              <a:latin typeface="Arial" charset="0"/>
              <a:ea typeface="MS PGothic" charset="0"/>
            </a:endParaRPr>
          </a:p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Wingdings" charset="0"/>
              <a:buAutoNum type="arabicPeriod"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4050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800" dirty="0">
                <a:latin typeface="Arial" charset="0"/>
                <a:ea typeface="MS PGothic" charset="0"/>
              </a:rPr>
              <a:t>Identifier les </a:t>
            </a:r>
            <a:r>
              <a:rPr lang="en-GB" sz="2800" b="1" dirty="0" err="1">
                <a:latin typeface="Arial" charset="0"/>
                <a:ea typeface="MS PGothic" charset="0"/>
              </a:rPr>
              <a:t>événements</a:t>
            </a:r>
            <a:r>
              <a:rPr lang="en-GB" sz="2800" dirty="0">
                <a:latin typeface="Arial" charset="0"/>
                <a:ea typeface="MS PGothic" charset="0"/>
              </a:rPr>
              <a:t>, les </a:t>
            </a:r>
            <a:r>
              <a:rPr lang="en-GB" sz="2800" b="1" dirty="0" err="1">
                <a:latin typeface="Arial" charset="0"/>
                <a:ea typeface="MS PGothic" charset="0"/>
              </a:rPr>
              <a:t>activités</a:t>
            </a:r>
            <a:r>
              <a:rPr lang="en-GB" sz="2800" dirty="0">
                <a:latin typeface="Arial" charset="0"/>
                <a:ea typeface="MS PGothic" charset="0"/>
              </a:rPr>
              <a:t> et </a:t>
            </a:r>
            <a:r>
              <a:rPr lang="en-GB" sz="2800" dirty="0" err="1">
                <a:latin typeface="Arial" charset="0"/>
                <a:ea typeface="MS PGothic" charset="0"/>
              </a:rPr>
              <a:t>leur</a:t>
            </a:r>
            <a:r>
              <a:rPr lang="en-GB" sz="2800" dirty="0">
                <a:latin typeface="Arial" charset="0"/>
                <a:ea typeface="MS PGothic" charset="0"/>
              </a:rPr>
              <a:t> </a:t>
            </a:r>
            <a:r>
              <a:rPr lang="en-GB" sz="2800" b="1" dirty="0" err="1" smtClean="0">
                <a:latin typeface="Arial" charset="0"/>
                <a:ea typeface="MS PGothic" charset="0"/>
              </a:rPr>
              <a:t>enchaînement</a:t>
            </a:r>
            <a:endParaRPr lang="en-GB" sz="2800" b="1" dirty="0" smtClean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4050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endParaRPr lang="en-GB" sz="2800" b="1" dirty="0">
              <a:latin typeface="Arial" charset="0"/>
              <a:ea typeface="MS PGothic" charset="0"/>
            </a:endParaRPr>
          </a:p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Wingdings" charset="0"/>
              <a:buAutoNum type="arabicPeriod"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4050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800" dirty="0">
                <a:latin typeface="Arial" charset="0"/>
                <a:ea typeface="MS PGothic" charset="0"/>
              </a:rPr>
              <a:t>Identifier les </a:t>
            </a:r>
            <a:r>
              <a:rPr lang="en-GB" sz="2800" b="1" dirty="0" err="1">
                <a:latin typeface="Arial" charset="0"/>
                <a:ea typeface="MS PGothic" charset="0"/>
              </a:rPr>
              <a:t>objets</a:t>
            </a:r>
            <a:r>
              <a:rPr lang="en-GB" sz="2800" dirty="0">
                <a:latin typeface="Arial" charset="0"/>
                <a:ea typeface="MS PGothic" charset="0"/>
              </a:rPr>
              <a:t> </a:t>
            </a:r>
            <a:r>
              <a:rPr lang="en-GB" sz="2800" dirty="0" err="1">
                <a:latin typeface="Arial" charset="0"/>
                <a:ea typeface="MS PGothic" charset="0"/>
              </a:rPr>
              <a:t>transmis</a:t>
            </a:r>
            <a:r>
              <a:rPr lang="en-GB" sz="2800" dirty="0">
                <a:latin typeface="Arial" charset="0"/>
                <a:ea typeface="MS PGothic" charset="0"/>
              </a:rPr>
              <a:t> d</a:t>
            </a:r>
            <a:r>
              <a:rPr lang="ja-JP" altLang="en-GB" sz="2800" dirty="0">
                <a:latin typeface="Arial" charset="0"/>
                <a:ea typeface="MS PGothic" charset="0"/>
              </a:rPr>
              <a:t>’</a:t>
            </a:r>
            <a:r>
              <a:rPr lang="en-GB" altLang="ja-JP" sz="2800" dirty="0" err="1">
                <a:latin typeface="Arial" charset="0"/>
                <a:ea typeface="MS PGothic" charset="0"/>
              </a:rPr>
              <a:t>une</a:t>
            </a:r>
            <a:r>
              <a:rPr lang="en-GB" altLang="ja-JP" sz="2800" dirty="0">
                <a:latin typeface="Arial" charset="0"/>
                <a:ea typeface="MS PGothic" charset="0"/>
              </a:rPr>
              <a:t> </a:t>
            </a:r>
            <a:r>
              <a:rPr lang="en-GB" altLang="ja-JP" sz="2800" dirty="0" err="1">
                <a:latin typeface="Arial" charset="0"/>
                <a:ea typeface="MS PGothic" charset="0"/>
              </a:rPr>
              <a:t>activité</a:t>
            </a:r>
            <a:r>
              <a:rPr lang="en-GB" altLang="ja-JP" sz="2800" dirty="0">
                <a:latin typeface="Arial" charset="0"/>
                <a:ea typeface="MS PGothic" charset="0"/>
              </a:rPr>
              <a:t> </a:t>
            </a:r>
            <a:r>
              <a:rPr lang="en-GB" altLang="ja-JP" sz="2800" dirty="0" err="1">
                <a:latin typeface="Arial" charset="0"/>
                <a:ea typeface="MS PGothic" charset="0"/>
              </a:rPr>
              <a:t>à</a:t>
            </a:r>
            <a:r>
              <a:rPr lang="en-GB" altLang="ja-JP" sz="2800" dirty="0">
                <a:latin typeface="Arial" charset="0"/>
                <a:ea typeface="MS PGothic" charset="0"/>
              </a:rPr>
              <a:t> l</a:t>
            </a:r>
            <a:r>
              <a:rPr lang="ja-JP" altLang="en-GB" sz="2800" dirty="0">
                <a:latin typeface="Arial" charset="0"/>
                <a:ea typeface="MS PGothic" charset="0"/>
              </a:rPr>
              <a:t>’</a:t>
            </a:r>
            <a:r>
              <a:rPr lang="en-GB" altLang="ja-JP" sz="2800" dirty="0" err="1">
                <a:latin typeface="Arial" charset="0"/>
                <a:ea typeface="MS PGothic" charset="0"/>
              </a:rPr>
              <a:t>autre</a:t>
            </a:r>
            <a:endParaRPr lang="en-GB" sz="2800" dirty="0">
              <a:latin typeface="Arial" charset="0"/>
              <a:ea typeface="MS PGothic" charset="0"/>
            </a:endParaRPr>
          </a:p>
        </p:txBody>
      </p:sp>
      <p:sp>
        <p:nvSpPr>
          <p:cNvPr id="3584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35845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3532586-C267-9441-B19A-6A21583FCA29}" type="slidenum">
              <a:rPr lang="en-GB" sz="1000">
                <a:ea typeface="MS Gothic" charset="0"/>
                <a:cs typeface="MS Gothic" charset="0"/>
              </a:rPr>
              <a:pPr/>
              <a:t>18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5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Activité</a:t>
            </a:r>
          </a:p>
        </p:txBody>
      </p:sp>
      <p:sp>
        <p:nvSpPr>
          <p:cNvPr id="36867" name="Espace réservé du contenu 9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2071688" y="1628775"/>
            <a:ext cx="6672262" cy="4114800"/>
          </a:xfrm>
        </p:spPr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Activité initiale (point de départ)</a:t>
            </a:r>
          </a:p>
          <a:p>
            <a:pPr>
              <a:buFont typeface="Wingdings" charset="0"/>
              <a:buNone/>
            </a:pPr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>
                <a:latin typeface="Arial" charset="0"/>
                <a:ea typeface="MS PGothic" charset="0"/>
              </a:rPr>
              <a:t>Activité finale (fin de l’activité). L’ensemble des flots est interrompu.</a:t>
            </a:r>
          </a:p>
          <a:p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>
                <a:latin typeface="Arial" charset="0"/>
                <a:ea typeface="MS PGothic" charset="0"/>
              </a:rPr>
              <a:t>Flot final (fin d’un flot particulier). N’influence pas les autres flots.</a:t>
            </a:r>
          </a:p>
        </p:txBody>
      </p:sp>
      <p:sp>
        <p:nvSpPr>
          <p:cNvPr id="3686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FR" sz="1200">
                <a:solidFill>
                  <a:srgbClr val="A50021"/>
                </a:solidFill>
                <a:ea typeface="MS Gothic" charset="0"/>
                <a:cs typeface="MS Gothic" charset="0"/>
              </a:rPr>
              <a:t>MTI515   été 2015  A. Cardinal</a:t>
            </a:r>
            <a:endParaRPr lang="en-GB" sz="120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3686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E5FACAC-E7DF-804A-A285-9299035FB4B6}" type="slidenum">
              <a:rPr lang="en-GB" sz="1000">
                <a:ea typeface="MS Gothic" charset="0"/>
                <a:cs typeface="MS Gothic" charset="0"/>
              </a:rPr>
              <a:pPr/>
              <a:t>19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36870" name="Picture 3"/>
          <p:cNvPicPr>
            <a:picLocks noGrp="1" noChangeAspect="1" noChangeArrowheads="1"/>
          </p:cNvPicPr>
          <p:nvPr>
            <p:ph sz="half" idx="1"/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400" y="1571625"/>
            <a:ext cx="812800" cy="3214688"/>
          </a:xfrm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3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68300" y="1043704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Arial" charset="0"/>
                <a:ea typeface="MS PGothic" charset="0"/>
              </a:rPr>
              <a:t>Retour </a:t>
            </a:r>
            <a:r>
              <a:rPr lang="en-GB" dirty="0" smtClean="0">
                <a:latin typeface="Arial" charset="0"/>
                <a:ea typeface="MS PGothic" charset="0"/>
              </a:rPr>
              <a:t>séance-1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15363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08212"/>
            <a:ext cx="8229600" cy="4525963"/>
          </a:xfrm>
        </p:spPr>
        <p:txBody>
          <a:bodyPr/>
          <a:lstStyle/>
          <a:p>
            <a:r>
              <a:rPr lang="fr-CA" dirty="0" smtClean="0">
                <a:latin typeface="Arial" charset="0"/>
                <a:ea typeface="MS PGothic" charset="0"/>
              </a:rPr>
              <a:t> Plan </a:t>
            </a:r>
            <a:r>
              <a:rPr lang="fr-CA" dirty="0">
                <a:latin typeface="Arial" charset="0"/>
                <a:ea typeface="MS PGothic" charset="0"/>
              </a:rPr>
              <a:t>de la </a:t>
            </a:r>
            <a:r>
              <a:rPr lang="fr-CA" dirty="0" smtClean="0">
                <a:latin typeface="Arial" charset="0"/>
                <a:ea typeface="MS PGothic" charset="0"/>
              </a:rPr>
              <a:t>session</a:t>
            </a:r>
          </a:p>
          <a:p>
            <a:r>
              <a:rPr lang="fr-CA" dirty="0">
                <a:latin typeface="Arial" charset="0"/>
                <a:ea typeface="MS PGothic" charset="0"/>
              </a:rPr>
              <a:t> </a:t>
            </a:r>
            <a:r>
              <a:rPr lang="fr-CA" dirty="0" smtClean="0">
                <a:latin typeface="Arial" charset="0"/>
                <a:ea typeface="MS PGothic" charset="0"/>
              </a:rPr>
              <a:t>Pourquoi modéliser ?</a:t>
            </a:r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 smtClean="0">
                <a:latin typeface="Arial" charset="0"/>
                <a:ea typeface="MS PGothic" charset="0"/>
              </a:rPr>
              <a:t> Quelques </a:t>
            </a:r>
            <a:r>
              <a:rPr lang="fr-CA" dirty="0">
                <a:latin typeface="Arial" charset="0"/>
                <a:ea typeface="MS PGothic" charset="0"/>
              </a:rPr>
              <a:t>statistiques sur les projets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 L’approche </a:t>
            </a:r>
            <a:r>
              <a:rPr lang="fr-CA" dirty="0">
                <a:latin typeface="Arial" charset="0"/>
                <a:ea typeface="MS PGothic" charset="0"/>
              </a:rPr>
              <a:t>MDA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CIM, PIM, PSM, </a:t>
            </a:r>
            <a:r>
              <a:rPr lang="fr-CA" dirty="0" smtClean="0">
                <a:latin typeface="Arial" charset="0"/>
                <a:ea typeface="MS PGothic" charset="0"/>
              </a:rPr>
              <a:t>alouette</a:t>
            </a:r>
          </a:p>
          <a:p>
            <a:r>
              <a:rPr lang="en-CA" dirty="0" err="1" smtClean="0">
                <a:latin typeface="Arial" charset="0"/>
                <a:ea typeface="MS PGothic" charset="0"/>
              </a:rPr>
              <a:t>Cas</a:t>
            </a:r>
            <a:r>
              <a:rPr lang="en-CA" dirty="0" smtClean="0">
                <a:latin typeface="Arial" charset="0"/>
                <a:ea typeface="MS PGothic" charset="0"/>
              </a:rPr>
              <a:t> </a:t>
            </a:r>
            <a:r>
              <a:rPr lang="en-CA" smtClean="0">
                <a:latin typeface="Arial" charset="0"/>
                <a:ea typeface="MS PGothic" charset="0"/>
              </a:rPr>
              <a:t>Cuparla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5364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15365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A9F624C-47E8-664E-8698-635ACC342626}" type="slidenum">
              <a:rPr lang="en-GB" sz="1000">
                <a:ea typeface="MS Gothic" charset="0"/>
                <a:cs typeface="MS Gothic" charset="0"/>
              </a:rPr>
              <a:pPr/>
              <a:t>2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96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ＭＳ Ｐゴシック"/>
                <a:cs typeface="ＭＳ Ｐゴシック"/>
              </a:rPr>
              <a:t>Action</a:t>
            </a:r>
            <a:endParaRPr lang="fr-CA" dirty="0">
              <a:ea typeface="ＭＳ Ｐゴシック" pitchFamily="-106" charset="-128"/>
              <a:cs typeface="ＭＳ Ｐゴシック"/>
            </a:endParaRPr>
          </a:p>
        </p:txBody>
      </p:sp>
      <p:sp>
        <p:nvSpPr>
          <p:cNvPr id="60418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0419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76ED7821-7CAB-D044-8FB8-4B7BB72D5410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20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0" name="Espace réservé du contenu 8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Action de base</a:t>
            </a:r>
          </a:p>
          <a:p>
            <a:r>
              <a:rPr lang="fr-CA" dirty="0">
                <a:latin typeface="Arial" charset="0"/>
                <a:ea typeface="MS PGothic" charset="0"/>
              </a:rPr>
              <a:t>Action d’envoyer un signal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Output</a:t>
            </a:r>
          </a:p>
          <a:p>
            <a:r>
              <a:rPr lang="fr-CA" dirty="0">
                <a:latin typeface="Arial" charset="0"/>
                <a:ea typeface="MS PGothic" charset="0"/>
              </a:rPr>
              <a:t>Action d’acceptation 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Input</a:t>
            </a:r>
          </a:p>
          <a:p>
            <a:r>
              <a:rPr lang="fr-CA" dirty="0">
                <a:latin typeface="Arial" charset="0"/>
                <a:ea typeface="MS PGothic" charset="0"/>
              </a:rPr>
              <a:t>Action Temps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Délai</a:t>
            </a:r>
          </a:p>
        </p:txBody>
      </p:sp>
      <p:pic>
        <p:nvPicPr>
          <p:cNvPr id="60421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14500"/>
            <a:ext cx="163353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7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90800" y="274638"/>
            <a:ext cx="6096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4000" dirty="0">
                <a:latin typeface="Arial" charset="0"/>
                <a:ea typeface="MS PGothic" charset="0"/>
              </a:rPr>
              <a:t>Structure de </a:t>
            </a:r>
            <a:r>
              <a:rPr lang="fr-CA" sz="4000" dirty="0">
                <a:latin typeface="Arial" charset="0"/>
                <a:ea typeface="MS PGothic" charset="0"/>
              </a:rPr>
              <a:t>contrôle (</a:t>
            </a:r>
            <a:r>
              <a:rPr lang="fr-CA" sz="4000" dirty="0" err="1">
                <a:latin typeface="Arial" charset="0"/>
                <a:ea typeface="MS PGothic" charset="0"/>
              </a:rPr>
              <a:t>Merge</a:t>
            </a:r>
            <a:r>
              <a:rPr lang="fr-CA" sz="4000" dirty="0"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62466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2467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CCB8336-91B7-284A-BAC2-8E6255B2300D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21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8" name="Espace réservé du contenu 1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000125" y="1643063"/>
            <a:ext cx="7772400" cy="4114800"/>
          </a:xfrm>
        </p:spPr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Permet de regrouper. </a:t>
            </a:r>
          </a:p>
          <a:p>
            <a:r>
              <a:rPr lang="fr-CA">
                <a:latin typeface="Arial" charset="0"/>
                <a:ea typeface="MS PGothic" charset="0"/>
              </a:rPr>
              <a:t>Il n’y a pas d’attente. Il peut y avoir plusieurs instances de Ship Item. </a:t>
            </a:r>
          </a:p>
        </p:txBody>
      </p:sp>
      <p:pic>
        <p:nvPicPr>
          <p:cNvPr id="62469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571875"/>
            <a:ext cx="41878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4357688" y="5857875"/>
            <a:ext cx="4572000" cy="293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CA" sz="800" dirty="0">
              <a:solidFill>
                <a:schemeClr val="tx1"/>
              </a:solidFill>
              <a:latin typeface="+mn-lt"/>
            </a:endParaRPr>
          </a:p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>
            <p:custDataLst>
              <p:tags r:id="rId7"/>
            </p:custDataLst>
          </p:nvPr>
        </p:nvSpPr>
        <p:spPr>
          <a:xfrm>
            <a:off x="5072063" y="3571875"/>
            <a:ext cx="2393950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dirty="0">
                <a:solidFill>
                  <a:schemeClr val="tx1"/>
                </a:solidFill>
                <a:latin typeface="+mn-lt"/>
                <a:hlinkClick r:id="rId11"/>
              </a:rPr>
              <a:t>Animation Flash</a:t>
            </a:r>
            <a:endParaRPr lang="fr-CA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Image 9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422650"/>
            <a:ext cx="43719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5247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  <a:ea typeface="MS PGothic" charset="0"/>
              </a:rPr>
              <a:t>Structure de </a:t>
            </a:r>
            <a:r>
              <a:rPr lang="fr-CA" dirty="0">
                <a:latin typeface="Arial" charset="0"/>
                <a:ea typeface="MS PGothic" charset="0"/>
              </a:rPr>
              <a:t>contrôle (</a:t>
            </a:r>
            <a:r>
              <a:rPr lang="fr-CA" dirty="0" err="1">
                <a:latin typeface="Arial" charset="0"/>
                <a:ea typeface="MS PGothic" charset="0"/>
              </a:rPr>
              <a:t>Fork</a:t>
            </a:r>
            <a:r>
              <a:rPr lang="fr-CA" dirty="0"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6451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451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F426055A-0DF5-8A44-AB80-5772371EC1F9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22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7" name="Espace réservé du contenu 7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000125" y="1895476"/>
            <a:ext cx="7786688" cy="2257425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Permets d’initier des séquences parallèles. Pas synchrones!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4357688" y="5857875"/>
            <a:ext cx="4572000" cy="293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CA" sz="800" dirty="0">
              <a:solidFill>
                <a:schemeClr val="tx1"/>
              </a:solidFill>
              <a:latin typeface="+mn-lt"/>
            </a:endParaRPr>
          </a:p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ZoneTexte 8">
            <a:hlinkClick r:id="rId11"/>
          </p:cNvPr>
          <p:cNvSpPr txBox="1"/>
          <p:nvPr>
            <p:custDataLst>
              <p:tags r:id="rId7"/>
            </p:custDataLst>
          </p:nvPr>
        </p:nvSpPr>
        <p:spPr>
          <a:xfrm>
            <a:off x="6215063" y="5429250"/>
            <a:ext cx="2393950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dirty="0">
                <a:solidFill>
                  <a:schemeClr val="tx1"/>
                </a:solidFill>
                <a:latin typeface="+mn-lt"/>
                <a:hlinkClick r:id="rId11"/>
              </a:rPr>
              <a:t>Animation Flash</a:t>
            </a:r>
            <a:endParaRPr lang="fr-CA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Image 9" descr="UdeS_coul_300dpi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  <a:ea typeface="MS PGothic" charset="0"/>
              </a:rPr>
              <a:t>Structure de </a:t>
            </a:r>
            <a:r>
              <a:rPr lang="fr-CA" dirty="0">
                <a:latin typeface="Arial" charset="0"/>
                <a:ea typeface="MS PGothic" charset="0"/>
              </a:rPr>
              <a:t>contrôle (</a:t>
            </a:r>
            <a:r>
              <a:rPr lang="fr-CA" dirty="0" err="1">
                <a:latin typeface="Arial" charset="0"/>
                <a:ea typeface="MS PGothic" charset="0"/>
              </a:rPr>
              <a:t>Fork</a:t>
            </a:r>
            <a:r>
              <a:rPr lang="fr-CA" dirty="0"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66562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737518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Permet également, avec des conditions, de faire plusieurs choix </a:t>
            </a:r>
          </a:p>
        </p:txBody>
      </p:sp>
      <p:sp>
        <p:nvSpPr>
          <p:cNvPr id="66563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6564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31F20E3C-8B97-0546-BD9C-54B9E56B48DA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23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5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967037"/>
            <a:ext cx="55070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ZoneTexte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00563" y="3286125"/>
            <a:ext cx="1236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>
                <a:solidFill>
                  <a:schemeClr val="tx1"/>
                </a:solidFill>
              </a:rPr>
              <a:t>[Gard 1]</a:t>
            </a:r>
          </a:p>
        </p:txBody>
      </p:sp>
      <p:sp>
        <p:nvSpPr>
          <p:cNvPr id="66567" name="ZoneTexte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0563" y="4000500"/>
            <a:ext cx="1236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>
                <a:solidFill>
                  <a:schemeClr val="tx1"/>
                </a:solidFill>
              </a:rPr>
              <a:t>[Gard 2]</a:t>
            </a:r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4357688" y="5857875"/>
            <a:ext cx="4572000" cy="293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CA" sz="800" dirty="0">
              <a:solidFill>
                <a:schemeClr val="tx1"/>
              </a:solidFill>
              <a:latin typeface="+mn-lt"/>
            </a:endParaRPr>
          </a:p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</a:rPr>
              <a:t>OMG Unified Modeling </a:t>
            </a:r>
            <a:r>
              <a:rPr lang="en-US" sz="800" dirty="0" err="1">
                <a:solidFill>
                  <a:schemeClr val="tx1"/>
                </a:solidFill>
                <a:latin typeface="+mn-lt"/>
              </a:rPr>
              <a:t>LanguageTM</a:t>
            </a:r>
            <a:r>
              <a:rPr lang="en-US" sz="800" dirty="0">
                <a:solidFill>
                  <a:schemeClr val="tx1"/>
                </a:solidFill>
                <a:latin typeface="+mn-lt"/>
              </a:rPr>
              <a:t> (OMG UML), Superstructure </a:t>
            </a:r>
            <a:endParaRPr lang="fr-CA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ZoneTexte 9"/>
          <p:cNvSpPr txBox="1"/>
          <p:nvPr>
            <p:custDataLst>
              <p:tags r:id="rId9"/>
            </p:custDataLst>
          </p:nvPr>
        </p:nvSpPr>
        <p:spPr>
          <a:xfrm>
            <a:off x="6286500" y="5429250"/>
            <a:ext cx="2393950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dirty="0">
                <a:solidFill>
                  <a:schemeClr val="tx1"/>
                </a:solidFill>
                <a:latin typeface="+mn-lt"/>
                <a:hlinkClick r:id="rId13"/>
              </a:rPr>
              <a:t>Animation Flash</a:t>
            </a:r>
            <a:endParaRPr lang="fr-CA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Image 10" descr="UdeS_coul_300dp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861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657AEBB3-6EB4-5C43-A188-C2A56EBE89A6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24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0594" name="Picture 2" descr="http://laurent-audibert.developpez.com/Cours-UML/html/illustrations/diagramme_d_activites/flot_objets_et_coulo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168400"/>
            <a:ext cx="8532812" cy="54006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ZoneTexte 6"/>
          <p:cNvSpPr txBox="1">
            <a:spLocks noChangeArrowheads="1"/>
          </p:cNvSpPr>
          <p:nvPr/>
        </p:nvSpPr>
        <p:spPr bwMode="auto">
          <a:xfrm>
            <a:off x="3892550" y="402431"/>
            <a:ext cx="425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r>
              <a:rPr lang="fr-CA" dirty="0">
                <a:solidFill>
                  <a:srgbClr val="000000"/>
                </a:solidFill>
              </a:rPr>
              <a:t>Exemple d’un modèle d’activité</a:t>
            </a: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0125" y="758561"/>
            <a:ext cx="8172450" cy="1143000"/>
          </a:xfrm>
        </p:spPr>
        <p:txBody>
          <a:bodyPr/>
          <a:lstStyle/>
          <a:p>
            <a:r>
              <a:rPr lang="fr-CA" sz="3200" b="1" dirty="0" smtClean="0">
                <a:latin typeface="Arial" charset="0"/>
                <a:ea typeface="MS PGothic" charset="0"/>
              </a:rPr>
              <a:t>Introduction à Merise</a:t>
            </a:r>
            <a:endParaRPr lang="fr-CA" sz="3200" b="1" dirty="0">
              <a:latin typeface="Arial" charset="0"/>
              <a:ea typeface="MS PGothic" charset="0"/>
            </a:endParaRP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0125" y="1671638"/>
            <a:ext cx="7772400" cy="440055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Merise est une autre approche pour l’analyse, la conception et la gestion de </a:t>
            </a:r>
            <a:r>
              <a:rPr lang="fr-CA" dirty="0" smtClean="0">
                <a:latin typeface="Arial" charset="0"/>
                <a:ea typeface="MS PGothic" charset="0"/>
              </a:rPr>
              <a:t>projet en développement de SI.</a:t>
            </a:r>
            <a:endParaRPr lang="fr-CA" dirty="0">
              <a:latin typeface="Arial" charset="0"/>
              <a:ea typeface="MS PGothic" charset="0"/>
            </a:endParaRP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 DFD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 MCD</a:t>
            </a:r>
          </a:p>
        </p:txBody>
      </p:sp>
      <p:sp>
        <p:nvSpPr>
          <p:cNvPr id="2253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253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98AE621-F14B-A04B-9FB2-DA0FA6A312CD}" type="slidenum">
              <a:rPr lang="en-GB" sz="1000">
                <a:ea typeface="MS Gothic" charset="0"/>
                <a:cs typeface="MS Gothic" charset="0"/>
              </a:rPr>
              <a:pPr/>
              <a:t>25</a:t>
            </a:fld>
            <a:endParaRPr lang="en-GB" sz="1000">
              <a:ea typeface="MS Gothic" charset="0"/>
              <a:cs typeface="MS Gothic" charset="0"/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286250" y="6000750"/>
            <a:ext cx="4572000" cy="19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8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CA" sz="800" dirty="0">
                <a:solidFill>
                  <a:schemeClr val="tx1"/>
                </a:solidFill>
                <a:latin typeface="+mn-lt"/>
              </a:rPr>
              <a:t>http://fr.wikipedia.org/wiki/Merise_(informatique)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61098"/>
            <a:ext cx="8229600" cy="1143000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DFD</a:t>
            </a:r>
          </a:p>
        </p:txBody>
      </p:sp>
      <p:sp>
        <p:nvSpPr>
          <p:cNvPr id="2355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3556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9AD47AA-8865-7A48-A097-6ED09D6AB511}" type="slidenum">
              <a:rPr lang="en-GB" sz="1000">
                <a:ea typeface="MS Gothic" charset="0"/>
                <a:cs typeface="MS Gothic" charset="0"/>
              </a:rPr>
              <a:pPr/>
              <a:t>26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23557" name="Picture 2" descr="http://2.bp.blogspot.com/-JeHjoCsq2GA/TiwzP8rMKaI/AAAAAAAABE8/UnsXWw1lytc/s1600/Dfd+Diagram+For+Inventory+Management+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976438"/>
            <a:ext cx="66960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Arial" charset="0"/>
                <a:ea typeface="MS PGothic" charset="0"/>
              </a:rPr>
              <a:t>MCD</a:t>
            </a:r>
          </a:p>
        </p:txBody>
      </p:sp>
      <p:sp>
        <p:nvSpPr>
          <p:cNvPr id="24579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3175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1C87EB1-A405-9C43-B54F-384CE47018A1}" type="slidenum">
              <a:rPr lang="en-GB" sz="1000">
                <a:ea typeface="MS Gothic" charset="0"/>
                <a:cs typeface="MS Gothic" charset="0"/>
              </a:rPr>
              <a:pPr/>
              <a:t>27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186370" name="Picture 2" descr="http://www.fsa.ulaval.ca/cours/datarun/Public/essaiJPFortier-Patterns/pattern/famille2/metamodelisation/MetaMc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43075"/>
            <a:ext cx="6913562" cy="4103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ea typeface="MS PGothic" charset="0"/>
              </a:rPr>
              <a:t>Travail-1</a:t>
            </a:r>
            <a:endParaRPr lang="en-CA" dirty="0">
              <a:latin typeface="Arial" charset="0"/>
              <a:ea typeface="MS PGothic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44781" y="141763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Équipes de 4 ou 5 max.</a:t>
            </a:r>
          </a:p>
          <a:p>
            <a:pPr>
              <a:lnSpc>
                <a:spcPct val="80000"/>
              </a:lnSpc>
            </a:pPr>
            <a:r>
              <a:rPr lang="fr-CA" sz="2400" dirty="0" smtClean="0">
                <a:latin typeface="Arial" charset="0"/>
                <a:ea typeface="MS PGothic" charset="0"/>
              </a:rPr>
              <a:t>Formation des équipes lors </a:t>
            </a:r>
            <a:r>
              <a:rPr lang="fr-CA" sz="2400" dirty="0">
                <a:latin typeface="Arial" charset="0"/>
                <a:ea typeface="MS PGothic" charset="0"/>
              </a:rPr>
              <a:t>de la deuxième  séance </a:t>
            </a:r>
          </a:p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Sujet</a:t>
            </a:r>
            <a:r>
              <a:rPr lang="fr-CA" sz="2400" dirty="0">
                <a:latin typeface="Arial" charset="0"/>
                <a:ea typeface="MS PGothic" charset="0"/>
              </a:rPr>
              <a:t> pour le travail </a:t>
            </a:r>
            <a:r>
              <a:rPr lang="fr-CA" sz="2400" dirty="0" smtClean="0">
                <a:latin typeface="Arial" charset="0"/>
                <a:ea typeface="MS PGothic" charset="0"/>
              </a:rPr>
              <a:t>d’équipe à confirmer </a:t>
            </a:r>
            <a:r>
              <a:rPr lang="fr-CA" sz="2400" dirty="0">
                <a:latin typeface="Arial" charset="0"/>
                <a:ea typeface="MS PGothic" charset="0"/>
              </a:rPr>
              <a:t>par le chargé de cours lors de la </a:t>
            </a:r>
            <a:r>
              <a:rPr lang="fr-CA" sz="2400" dirty="0" smtClean="0">
                <a:latin typeface="Arial" charset="0"/>
                <a:ea typeface="MS PGothic" charset="0"/>
              </a:rPr>
              <a:t>troisième </a:t>
            </a:r>
            <a:r>
              <a:rPr lang="fr-CA" sz="2400" dirty="0">
                <a:latin typeface="Arial" charset="0"/>
                <a:ea typeface="MS PGothic" charset="0"/>
              </a:rPr>
              <a:t>séance </a:t>
            </a:r>
          </a:p>
          <a:p>
            <a:pPr>
              <a:lnSpc>
                <a:spcPct val="80000"/>
              </a:lnSpc>
            </a:pPr>
            <a:r>
              <a:rPr lang="fr-CA" sz="2400" u="sng" dirty="0">
                <a:latin typeface="Arial" charset="0"/>
                <a:ea typeface="MS PGothic" charset="0"/>
              </a:rPr>
              <a:t>Travail d’application</a:t>
            </a:r>
            <a:r>
              <a:rPr lang="fr-CA" sz="2400" dirty="0">
                <a:latin typeface="Arial" charset="0"/>
                <a:ea typeface="MS PGothic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Analyse préliminaire</a:t>
            </a:r>
          </a:p>
          <a:p>
            <a:pPr lvl="2">
              <a:lnSpc>
                <a:spcPct val="80000"/>
              </a:lnSpc>
            </a:pPr>
            <a:r>
              <a:rPr lang="fr-CA" b="1" dirty="0">
                <a:latin typeface="Arial" charset="0"/>
                <a:ea typeface="MS PGothic" charset="0"/>
              </a:rPr>
              <a:t>Identifier </a:t>
            </a:r>
            <a:r>
              <a:rPr lang="fr-CA" dirty="0">
                <a:latin typeface="Arial" charset="0"/>
                <a:ea typeface="MS PGothic" charset="0"/>
              </a:rPr>
              <a:t>un secteur d’activité de votre organisation (Ressources humaines, finances, approvisionnement, logistique, entretien… )</a:t>
            </a:r>
          </a:p>
          <a:p>
            <a:pPr lvl="2">
              <a:lnSpc>
                <a:spcPct val="80000"/>
              </a:lnSpc>
            </a:pPr>
            <a:r>
              <a:rPr lang="fr-CA" b="1" dirty="0">
                <a:latin typeface="Arial" charset="0"/>
                <a:ea typeface="MS PGothic" charset="0"/>
              </a:rPr>
              <a:t>Identifier</a:t>
            </a:r>
            <a:r>
              <a:rPr lang="fr-CA" dirty="0">
                <a:latin typeface="Arial" charset="0"/>
                <a:ea typeface="MS PGothic" charset="0"/>
              </a:rPr>
              <a:t> un système d’information qui supporte un secteur d’activité</a:t>
            </a:r>
          </a:p>
          <a:p>
            <a:pPr lvl="2">
              <a:lnSpc>
                <a:spcPct val="80000"/>
              </a:lnSpc>
            </a:pPr>
            <a:r>
              <a:rPr lang="fr-CA" b="1" dirty="0">
                <a:latin typeface="Arial" charset="0"/>
                <a:ea typeface="MS PGothic" charset="0"/>
              </a:rPr>
              <a:t>L’objectif </a:t>
            </a:r>
            <a:r>
              <a:rPr lang="fr-CA" dirty="0">
                <a:latin typeface="Arial" charset="0"/>
                <a:ea typeface="MS PGothic" charset="0"/>
              </a:rPr>
              <a:t>est de faire l’analyse du SI afin de développer une nouvelle </a:t>
            </a:r>
            <a:r>
              <a:rPr lang="fr-CA" dirty="0" smtClean="0">
                <a:latin typeface="Arial" charset="0"/>
                <a:ea typeface="MS PGothic" charset="0"/>
              </a:rPr>
              <a:t>composante</a:t>
            </a:r>
          </a:p>
          <a:p>
            <a:pPr lvl="3">
              <a:lnSpc>
                <a:spcPct val="80000"/>
              </a:lnSpc>
            </a:pPr>
            <a:endParaRPr lang="fr-CA" sz="1400" dirty="0">
              <a:latin typeface="Arial" charset="0"/>
              <a:ea typeface="MS PGothic" charset="0"/>
              <a:hlinkClick r:id="rId7" action="ppaction://hlinkfile"/>
            </a:endParaRPr>
          </a:p>
          <a:p>
            <a:pPr lvl="3">
              <a:lnSpc>
                <a:spcPct val="80000"/>
              </a:lnSpc>
            </a:pPr>
            <a:r>
              <a:rPr lang="fr-CA" sz="1400" dirty="0" smtClean="0">
                <a:latin typeface="Arial" charset="0"/>
                <a:ea typeface="MS PGothic" charset="0"/>
                <a:hlinkClick r:id="rId8" action="ppaction://hlinkfile"/>
              </a:rPr>
              <a:t>Utilisation </a:t>
            </a:r>
            <a:r>
              <a:rPr lang="fr-CA" sz="1400" dirty="0">
                <a:latin typeface="Arial" charset="0"/>
                <a:ea typeface="MS PGothic" charset="0"/>
                <a:hlinkClick r:id="rId8" action="ppaction://hlinkfile"/>
              </a:rPr>
              <a:t>du canevas structure du système </a:t>
            </a:r>
            <a:endParaRPr lang="fr-CA" sz="1400" dirty="0">
              <a:latin typeface="Arial" charset="0"/>
              <a:ea typeface="MS PGothic" charset="0"/>
              <a:hlinkClick r:id="rId9" action="ppaction://hlinkfile"/>
            </a:endParaRPr>
          </a:p>
          <a:p>
            <a:pPr lvl="4">
              <a:lnSpc>
                <a:spcPct val="80000"/>
              </a:lnSpc>
            </a:pPr>
            <a:endParaRPr lang="fr-CA" sz="1400" dirty="0">
              <a:latin typeface="Arial" charset="0"/>
              <a:ea typeface="MS PGothic" charset="0"/>
              <a:hlinkClick r:id="rId9" action="ppaction://hlinkfile"/>
            </a:endParaRPr>
          </a:p>
          <a:p>
            <a:pPr lvl="4">
              <a:lnSpc>
                <a:spcPct val="80000"/>
              </a:lnSpc>
            </a:pPr>
            <a:endParaRPr lang="fr-CA" sz="1400" dirty="0">
              <a:latin typeface="Arial" charset="0"/>
              <a:ea typeface="MS PGothic" charset="0"/>
            </a:endParaRPr>
          </a:p>
        </p:txBody>
      </p:sp>
      <p:sp>
        <p:nvSpPr>
          <p:cNvPr id="69635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69636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388D4C3-4B6A-5B42-AA79-AA18BB702160}" type="slidenum">
              <a:rPr lang="fr-CA" sz="1000">
                <a:solidFill>
                  <a:schemeClr val="tx1"/>
                </a:solidFill>
                <a:latin typeface="Arial" charset="0"/>
              </a:rPr>
              <a:pPr eaLnBrk="1" hangingPunct="1"/>
              <a:t>28</a:t>
            </a:fld>
            <a:endParaRPr lang="fr-CA" sz="1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249195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1682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D9B70D1B-B236-D648-A513-C30295460DF5}" type="slidenum">
              <a:rPr lang="fr-CA" sz="1000">
                <a:solidFill>
                  <a:schemeClr val="tx1"/>
                </a:solidFill>
                <a:latin typeface="Arial" charset="0"/>
              </a:rPr>
              <a:pPr eaLnBrk="1" hangingPunct="1"/>
              <a:t>29</a:t>
            </a:fld>
            <a:endParaRPr lang="fr-CA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54050" y="3841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latin typeface="Arial" charset="0"/>
                <a:ea typeface="MS PGothic" charset="0"/>
              </a:rPr>
              <a:t>Travail-1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6971" y="1527125"/>
            <a:ext cx="9067367" cy="41880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fr-CA" sz="3600" b="1" u="sng" dirty="0">
                <a:latin typeface="Arial" charset="0"/>
                <a:ea typeface="MS PGothic" charset="0"/>
              </a:rPr>
              <a:t>Attentes face au </a:t>
            </a:r>
            <a:r>
              <a:rPr lang="fr-CA" sz="3600" b="1" u="sng" dirty="0" smtClean="0">
                <a:latin typeface="Arial" charset="0"/>
                <a:ea typeface="MS PGothic" charset="0"/>
              </a:rPr>
              <a:t>travail</a:t>
            </a:r>
          </a:p>
          <a:p>
            <a:pPr marL="0" indent="0">
              <a:lnSpc>
                <a:spcPct val="80000"/>
              </a:lnSpc>
              <a:buNone/>
            </a:pPr>
            <a:endParaRPr lang="fr-CA" sz="3600" b="1" u="sng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Nombre de pages du document entre </a:t>
            </a:r>
            <a:r>
              <a:rPr lang="fr-CA" sz="3600" b="1" dirty="0">
                <a:latin typeface="Arial" charset="0"/>
                <a:ea typeface="MS PGothic" charset="0"/>
              </a:rPr>
              <a:t>20 et 25 </a:t>
            </a:r>
            <a:r>
              <a:rPr lang="fr-CA" sz="3600" b="1" dirty="0" smtClean="0">
                <a:latin typeface="Arial" charset="0"/>
                <a:ea typeface="MS PGothic" charset="0"/>
              </a:rPr>
              <a:t>pages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fr-CA" sz="3600" b="1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Utilisation des </a:t>
            </a:r>
            <a:r>
              <a:rPr lang="fr-CA" sz="3600" b="1" dirty="0">
                <a:latin typeface="Arial" charset="0"/>
                <a:ea typeface="MS PGothic" charset="0"/>
              </a:rPr>
              <a:t>modèles</a:t>
            </a:r>
            <a:r>
              <a:rPr lang="fr-CA" sz="3600" dirty="0">
                <a:latin typeface="Arial" charset="0"/>
                <a:ea typeface="MS PGothic" charset="0"/>
              </a:rPr>
              <a:t>, diagrammes vue dans le </a:t>
            </a:r>
            <a:r>
              <a:rPr lang="fr-CA" sz="3600" dirty="0" smtClean="0">
                <a:latin typeface="Arial" charset="0"/>
                <a:ea typeface="MS PGothic" charset="0"/>
              </a:rPr>
              <a:t>cours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fr-CA" sz="3600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Suivi du </a:t>
            </a:r>
            <a:r>
              <a:rPr lang="fr-CA" sz="3600" dirty="0" smtClean="0">
                <a:latin typeface="Arial" charset="0"/>
                <a:ea typeface="MS PGothic" charset="0"/>
              </a:rPr>
              <a:t>gabarit P210S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fr-CA" sz="3600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Présentation a la classe (Powerpoint)</a:t>
            </a:r>
          </a:p>
          <a:p>
            <a:pPr lvl="2">
              <a:lnSpc>
                <a:spcPct val="80000"/>
              </a:lnSpc>
            </a:pPr>
            <a:r>
              <a:rPr lang="fr-CA" sz="3600" dirty="0" smtClean="0">
                <a:latin typeface="Arial" charset="0"/>
                <a:ea typeface="MS PGothic" charset="0"/>
              </a:rPr>
              <a:t>15 à 20 </a:t>
            </a:r>
            <a:r>
              <a:rPr lang="fr-CA" sz="3600" dirty="0">
                <a:latin typeface="Arial" charset="0"/>
                <a:ea typeface="MS PGothic" charset="0"/>
              </a:rPr>
              <a:t>acétates</a:t>
            </a:r>
          </a:p>
          <a:p>
            <a:pPr lvl="2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Grandes lignes de votre travail</a:t>
            </a:r>
          </a:p>
          <a:p>
            <a:pPr lvl="2">
              <a:lnSpc>
                <a:spcPct val="80000"/>
              </a:lnSpc>
            </a:pPr>
            <a:r>
              <a:rPr lang="fr-CA" sz="3600" dirty="0">
                <a:latin typeface="Arial" charset="0"/>
                <a:ea typeface="MS PGothic" charset="0"/>
              </a:rPr>
              <a:t>Prochaines étapes…</a:t>
            </a:r>
          </a:p>
          <a:p>
            <a:pPr lvl="3">
              <a:lnSpc>
                <a:spcPct val="80000"/>
              </a:lnSpc>
            </a:pPr>
            <a:endParaRPr lang="fr-CA" sz="1200" dirty="0">
              <a:latin typeface="Arial" charset="0"/>
              <a:ea typeface="MS PGothic" charset="0"/>
            </a:endParaRPr>
          </a:p>
          <a:p>
            <a:pPr lvl="3">
              <a:lnSpc>
                <a:spcPct val="80000"/>
              </a:lnSpc>
              <a:buFontTx/>
              <a:buNone/>
            </a:pPr>
            <a:endParaRPr lang="fr-CA" sz="1200" dirty="0">
              <a:latin typeface="Arial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fr-CA" sz="1600" dirty="0"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4000" y="1123950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>
                <a:latin typeface="Arial" charset="0"/>
                <a:ea typeface="MS PGothic" charset="0"/>
              </a:rPr>
              <a:t>Plan de la séance-2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16387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195512"/>
            <a:ext cx="8229600" cy="4525963"/>
          </a:xfrm>
        </p:spPr>
        <p:txBody>
          <a:bodyPr>
            <a:normAutofit/>
          </a:bodyPr>
          <a:lstStyle/>
          <a:p>
            <a:r>
              <a:rPr lang="fr-CA" dirty="0" smtClean="0">
                <a:latin typeface="Arial" charset="0"/>
                <a:ea typeface="MS PGothic" charset="0"/>
              </a:rPr>
              <a:t>L’architecture </a:t>
            </a:r>
            <a:r>
              <a:rPr lang="fr-CA" dirty="0">
                <a:latin typeface="Arial" charset="0"/>
                <a:ea typeface="MS PGothic" charset="0"/>
              </a:rPr>
              <a:t>des SI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Les types de Méthodologie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L’introduction aux diagrammes UML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Le diagramme </a:t>
            </a:r>
            <a:r>
              <a:rPr lang="fr-CA" dirty="0" smtClean="0">
                <a:latin typeface="Arial" charset="0"/>
                <a:ea typeface="MS PGothic" charset="0"/>
              </a:rPr>
              <a:t>d’activité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L’introduction à merise  (DFD, MCD)</a:t>
            </a:r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 smtClean="0">
                <a:latin typeface="Arial" charset="0"/>
                <a:ea typeface="MS PGothic" charset="0"/>
              </a:rPr>
              <a:t>Travail </a:t>
            </a:r>
            <a:r>
              <a:rPr lang="fr-CA" dirty="0">
                <a:latin typeface="Arial" charset="0"/>
                <a:ea typeface="MS PGothic" charset="0"/>
              </a:rPr>
              <a:t>d’équipe</a:t>
            </a:r>
          </a:p>
        </p:txBody>
      </p:sp>
      <p:sp>
        <p:nvSpPr>
          <p:cNvPr id="16388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16389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0CB723A-4E3F-2F45-B0D8-0582CDE6378D}" type="slidenum">
              <a:rPr lang="en-GB" sz="1000">
                <a:ea typeface="MS Gothic" charset="0"/>
                <a:cs typeface="MS Gothic" charset="0"/>
              </a:rPr>
              <a:pPr/>
              <a:t>3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9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fr-CA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3730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9CFF237B-F362-4B44-8962-E7BFAFCF22CB}" type="slidenum">
              <a:rPr lang="fr-CA" sz="1000">
                <a:solidFill>
                  <a:schemeClr val="tx1"/>
                </a:solidFill>
                <a:latin typeface="Arial" charset="0"/>
              </a:rPr>
              <a:pPr eaLnBrk="1" hangingPunct="1"/>
              <a:t>30</a:t>
            </a:fld>
            <a:endParaRPr lang="fr-CA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latin typeface="Arial" charset="0"/>
                <a:ea typeface="MS PGothic" charset="0"/>
              </a:rPr>
              <a:t>Travail-1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9477" y="1598512"/>
            <a:ext cx="9034523" cy="49159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2800" b="1" dirty="0">
                <a:latin typeface="Arial" charset="0"/>
                <a:ea typeface="MS PGothic" charset="0"/>
              </a:rPr>
              <a:t>Démarche</a:t>
            </a:r>
          </a:p>
          <a:p>
            <a:pPr lvl="1">
              <a:lnSpc>
                <a:spcPct val="80000"/>
              </a:lnSpc>
            </a:pPr>
            <a:r>
              <a:rPr lang="fr-CA" dirty="0" smtClean="0">
                <a:latin typeface="Arial" charset="0"/>
                <a:ea typeface="MS PGothic" charset="0"/>
              </a:rPr>
              <a:t>20 </a:t>
            </a:r>
            <a:r>
              <a:rPr lang="fr-CA" dirty="0">
                <a:latin typeface="Arial" charset="0"/>
                <a:ea typeface="MS PGothic" charset="0"/>
              </a:rPr>
              <a:t>minutes a la fin de chaque cours</a:t>
            </a:r>
          </a:p>
          <a:p>
            <a:pPr lvl="2">
              <a:lnSpc>
                <a:spcPct val="80000"/>
              </a:lnSpc>
            </a:pPr>
            <a:r>
              <a:rPr lang="fr-CA" sz="2800" dirty="0">
                <a:latin typeface="Arial" charset="0"/>
                <a:ea typeface="MS PGothic" charset="0"/>
              </a:rPr>
              <a:t>Rencontre des équipes</a:t>
            </a:r>
          </a:p>
          <a:p>
            <a:pPr lvl="2">
              <a:lnSpc>
                <a:spcPct val="80000"/>
              </a:lnSpc>
            </a:pPr>
            <a:r>
              <a:rPr lang="fr-CA" sz="2800" dirty="0">
                <a:latin typeface="Arial" charset="0"/>
                <a:ea typeface="MS PGothic" charset="0"/>
              </a:rPr>
              <a:t>Validation par le chargé de cours de l’avancement</a:t>
            </a:r>
          </a:p>
          <a:p>
            <a:pPr lvl="2">
              <a:lnSpc>
                <a:spcPct val="80000"/>
              </a:lnSpc>
            </a:pPr>
            <a:r>
              <a:rPr lang="fr-CA" sz="2800" dirty="0">
                <a:latin typeface="Arial" charset="0"/>
                <a:ea typeface="MS PGothic" charset="0"/>
              </a:rPr>
              <a:t>Évaluation par les pairs pendant le déroulement du </a:t>
            </a:r>
            <a:r>
              <a:rPr lang="fr-CA" sz="2800" dirty="0" smtClean="0">
                <a:latin typeface="Arial" charset="0"/>
                <a:ea typeface="MS PGothic" charset="0"/>
              </a:rPr>
              <a:t>travail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fr-CA" sz="2800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800" b="1" dirty="0">
                <a:latin typeface="Arial" charset="0"/>
                <a:ea typeface="MS PGothic" charset="0"/>
              </a:rPr>
              <a:t>Remise et présentation</a:t>
            </a:r>
          </a:p>
          <a:p>
            <a:pPr lvl="2">
              <a:lnSpc>
                <a:spcPct val="80000"/>
              </a:lnSpc>
            </a:pPr>
            <a:r>
              <a:rPr lang="fr-CA" sz="2800" dirty="0" smtClean="0">
                <a:latin typeface="Arial" charset="0"/>
                <a:ea typeface="MS PGothic" charset="0"/>
              </a:rPr>
              <a:t>Séance-6</a:t>
            </a:r>
            <a:endParaRPr lang="fr-CA" sz="2800" dirty="0">
              <a:latin typeface="Arial" charset="0"/>
              <a:ea typeface="MS PGothic" charset="0"/>
            </a:endParaRPr>
          </a:p>
          <a:p>
            <a:pPr marL="1816100" lvl="3" indent="0">
              <a:lnSpc>
                <a:spcPct val="80000"/>
              </a:lnSpc>
              <a:buFontTx/>
              <a:buNone/>
            </a:pPr>
            <a:endParaRPr lang="fr-CA" sz="1200" dirty="0">
              <a:latin typeface="Arial" charset="0"/>
              <a:ea typeface="MS PGothic" charset="0"/>
            </a:endParaRPr>
          </a:p>
          <a:p>
            <a:pPr marL="1816100" lvl="3" indent="0">
              <a:lnSpc>
                <a:spcPct val="80000"/>
              </a:lnSpc>
              <a:buFontTx/>
              <a:buNone/>
            </a:pPr>
            <a:endParaRPr lang="fr-CA" sz="1200" dirty="0">
              <a:latin typeface="Arial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fr-CA" sz="1600" dirty="0"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577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C8AFEBFB-C7DE-7741-AC2B-F74744C823A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31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0594" name="Picture 2" descr="http://laurent-audibert.developpez.com/Cours-UML/html/illustrations/diagramme_d_activites/flot_objets_et_coulo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" y="535794"/>
            <a:ext cx="3265488" cy="24495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ZoneTexte 6"/>
          <p:cNvSpPr txBox="1">
            <a:spLocks noChangeArrowheads="1"/>
          </p:cNvSpPr>
          <p:nvPr/>
        </p:nvSpPr>
        <p:spPr bwMode="auto">
          <a:xfrm>
            <a:off x="3849882" y="260350"/>
            <a:ext cx="43398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r>
              <a:rPr lang="fr-CA" sz="3200" dirty="0" err="1" smtClean="0">
                <a:solidFill>
                  <a:srgbClr val="000000"/>
                </a:solidFill>
              </a:rPr>
              <a:t>EXERCICE_classe</a:t>
            </a:r>
            <a:endParaRPr lang="fr-CA" sz="3200" dirty="0">
              <a:solidFill>
                <a:srgbClr val="000000"/>
              </a:solidFill>
            </a:endParaRPr>
          </a:p>
        </p:txBody>
      </p:sp>
      <p:sp>
        <p:nvSpPr>
          <p:cNvPr id="75781" name="ZoneTexte 5"/>
          <p:cNvSpPr txBox="1">
            <a:spLocks noChangeArrowheads="1"/>
          </p:cNvSpPr>
          <p:nvPr/>
        </p:nvSpPr>
        <p:spPr bwMode="auto">
          <a:xfrm>
            <a:off x="2200473" y="3213100"/>
            <a:ext cx="6943528" cy="304698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r>
              <a:rPr lang="fr-CA" dirty="0">
                <a:solidFill>
                  <a:srgbClr val="000000"/>
                </a:solidFill>
              </a:rPr>
              <a:t>Faite un </a:t>
            </a:r>
            <a:r>
              <a:rPr lang="fr-CA" u="sng" dirty="0">
                <a:solidFill>
                  <a:srgbClr val="000000"/>
                </a:solidFill>
              </a:rPr>
              <a:t>diagramme d’activité</a:t>
            </a:r>
            <a:r>
              <a:rPr lang="fr-CA" dirty="0">
                <a:solidFill>
                  <a:srgbClr val="000000"/>
                </a:solidFill>
              </a:rPr>
              <a:t> de l’inscription</a:t>
            </a:r>
          </a:p>
          <a:p>
            <a:pPr eaLnBrk="1" hangingPunct="1"/>
            <a:r>
              <a:rPr lang="fr-CA" dirty="0">
                <a:solidFill>
                  <a:srgbClr val="000000"/>
                </a:solidFill>
              </a:rPr>
              <a:t>des étudiants au cours </a:t>
            </a:r>
            <a:r>
              <a:rPr lang="fr-CA" dirty="0" smtClean="0">
                <a:solidFill>
                  <a:srgbClr val="000000"/>
                </a:solidFill>
              </a:rPr>
              <a:t>INF755 </a:t>
            </a:r>
            <a:r>
              <a:rPr lang="fr-CA" dirty="0">
                <a:solidFill>
                  <a:srgbClr val="000000"/>
                </a:solidFill>
              </a:rPr>
              <a:t>pour la session</a:t>
            </a:r>
          </a:p>
          <a:p>
            <a:pPr eaLnBrk="1" hangingPunct="1"/>
            <a:r>
              <a:rPr lang="fr-CA" dirty="0" smtClean="0">
                <a:solidFill>
                  <a:srgbClr val="000000"/>
                </a:solidFill>
              </a:rPr>
              <a:t>Hiver-2017</a:t>
            </a:r>
            <a:endParaRPr lang="fr-CA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fr-CA" dirty="0">
                <a:solidFill>
                  <a:srgbClr val="000000"/>
                </a:solidFill>
              </a:rPr>
              <a:t> Identifier les </a:t>
            </a:r>
            <a:r>
              <a:rPr lang="fr-CA" b="1" dirty="0">
                <a:solidFill>
                  <a:srgbClr val="000000"/>
                </a:solidFill>
              </a:rPr>
              <a:t>acteurs</a:t>
            </a:r>
          </a:p>
          <a:p>
            <a:pPr eaLnBrk="1" hangingPunct="1">
              <a:buFont typeface="Arial" charset="0"/>
              <a:buChar char="•"/>
            </a:pPr>
            <a:r>
              <a:rPr lang="fr-CA" dirty="0">
                <a:solidFill>
                  <a:srgbClr val="000000"/>
                </a:solidFill>
              </a:rPr>
              <a:t> La </a:t>
            </a:r>
            <a:r>
              <a:rPr lang="fr-CA" b="1" dirty="0">
                <a:solidFill>
                  <a:srgbClr val="000000"/>
                </a:solidFill>
              </a:rPr>
              <a:t>limite</a:t>
            </a:r>
            <a:r>
              <a:rPr lang="fr-CA" dirty="0">
                <a:solidFill>
                  <a:srgbClr val="000000"/>
                </a:solidFill>
              </a:rPr>
              <a:t> des étudiants au </a:t>
            </a:r>
            <a:r>
              <a:rPr lang="fr-CA" dirty="0" smtClean="0">
                <a:solidFill>
                  <a:srgbClr val="000000"/>
                </a:solidFill>
              </a:rPr>
              <a:t>cours de jour </a:t>
            </a:r>
            <a:r>
              <a:rPr lang="fr-CA" dirty="0">
                <a:solidFill>
                  <a:srgbClr val="000000"/>
                </a:solidFill>
              </a:rPr>
              <a:t>est </a:t>
            </a:r>
            <a:r>
              <a:rPr lang="fr-CA" dirty="0" smtClean="0">
                <a:solidFill>
                  <a:srgbClr val="000000"/>
                </a:solidFill>
              </a:rPr>
              <a:t>30.</a:t>
            </a:r>
            <a:endParaRPr lang="fr-CA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fr-CA" dirty="0">
                <a:solidFill>
                  <a:srgbClr val="000000"/>
                </a:solidFill>
              </a:rPr>
              <a:t> Le cours ce donne </a:t>
            </a:r>
            <a:r>
              <a:rPr lang="fr-CA" b="1" dirty="0">
                <a:solidFill>
                  <a:srgbClr val="000000"/>
                </a:solidFill>
              </a:rPr>
              <a:t>le jour et le soir</a:t>
            </a:r>
          </a:p>
          <a:p>
            <a:pPr lvl="1" eaLnBrk="1" hangingPunct="1">
              <a:buFont typeface="Arial" charset="0"/>
              <a:buChar char="•"/>
            </a:pPr>
            <a:r>
              <a:rPr lang="fr-CA" b="1" dirty="0">
                <a:solidFill>
                  <a:srgbClr val="000000"/>
                </a:solidFill>
              </a:rPr>
              <a:t> </a:t>
            </a:r>
            <a:r>
              <a:rPr lang="fr-CA" dirty="0">
                <a:solidFill>
                  <a:srgbClr val="000000"/>
                </a:solidFill>
              </a:rPr>
              <a:t>Le cours de soir ce donne seulement</a:t>
            </a:r>
          </a:p>
          <a:p>
            <a:pPr lvl="1" eaLnBrk="1" hangingPunct="1"/>
            <a:r>
              <a:rPr lang="fr-CA" b="1" dirty="0">
                <a:solidFill>
                  <a:srgbClr val="000000"/>
                </a:solidFill>
              </a:rPr>
              <a:t>  si le cours de jour est complet.</a:t>
            </a:r>
          </a:p>
        </p:txBody>
      </p:sp>
    </p:spTree>
    <p:extLst>
      <p:ext uri="{BB962C8B-B14F-4D97-AF65-F5344CB8AC3E}">
        <p14:creationId xmlns:p14="http://schemas.microsoft.com/office/powerpoint/2010/main" val="20949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25133" y="320613"/>
            <a:ext cx="4477577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latin typeface="Arial" charset="0"/>
                <a:ea typeface="MS PGothic" charset="0"/>
              </a:rPr>
              <a:t>Séance-3</a:t>
            </a:r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15487" y="1463613"/>
            <a:ext cx="7772400" cy="4400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 </a:t>
            </a:r>
            <a:r>
              <a:rPr lang="en-GB" dirty="0" err="1">
                <a:latin typeface="Arial" charset="0"/>
                <a:ea typeface="MS PGothic" charset="0"/>
              </a:rPr>
              <a:t>modèle</a:t>
            </a:r>
            <a:r>
              <a:rPr lang="en-GB" dirty="0">
                <a:latin typeface="Arial" charset="0"/>
                <a:ea typeface="MS PGothic" charset="0"/>
              </a:rPr>
              <a:t> des </a:t>
            </a:r>
            <a:r>
              <a:rPr lang="en-GB" dirty="0" err="1" smtClean="0">
                <a:latin typeface="Arial" charset="0"/>
                <a:ea typeface="MS PGothic" charset="0"/>
              </a:rPr>
              <a:t>exigences</a:t>
            </a:r>
            <a:endParaRPr lang="en-GB" dirty="0" smtClean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 </a:t>
            </a:r>
            <a:r>
              <a:rPr lang="en-GB" dirty="0" err="1">
                <a:latin typeface="Arial" charset="0"/>
                <a:ea typeface="MS PGothic" charset="0"/>
              </a:rPr>
              <a:t>modèle</a:t>
            </a:r>
            <a:r>
              <a:rPr lang="en-GB" dirty="0">
                <a:latin typeface="Arial" charset="0"/>
                <a:ea typeface="MS PGothic" charset="0"/>
              </a:rPr>
              <a:t> du </a:t>
            </a:r>
            <a:r>
              <a:rPr lang="en-GB" dirty="0" err="1" smtClean="0">
                <a:latin typeface="Arial" charset="0"/>
                <a:ea typeface="MS PGothic" charset="0"/>
              </a:rPr>
              <a:t>domaine</a:t>
            </a:r>
            <a:endParaRPr lang="en-GB" dirty="0" smtClean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 </a:t>
            </a:r>
            <a:r>
              <a:rPr lang="en-GB" dirty="0" err="1">
                <a:latin typeface="Arial" charset="0"/>
                <a:ea typeface="MS PGothic" charset="0"/>
              </a:rPr>
              <a:t>diagramme</a:t>
            </a:r>
            <a:r>
              <a:rPr lang="en-GB" dirty="0">
                <a:latin typeface="Arial" charset="0"/>
                <a:ea typeface="MS PGothic" charset="0"/>
              </a:rPr>
              <a:t> des </a:t>
            </a:r>
            <a:r>
              <a:rPr lang="en-GB" dirty="0" err="1">
                <a:latin typeface="Arial" charset="0"/>
                <a:ea typeface="MS PGothic" charset="0"/>
              </a:rPr>
              <a:t>cas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smtClean="0">
                <a:latin typeface="Arial" charset="0"/>
                <a:ea typeface="MS PGothic" charset="0"/>
              </a:rPr>
              <a:t>d</a:t>
            </a:r>
            <a:r>
              <a:rPr lang="ja-JP" altLang="en-GB" dirty="0" smtClean="0">
                <a:latin typeface="Arial" charset="0"/>
                <a:ea typeface="MS PGothic" charset="0"/>
              </a:rPr>
              <a:t>’</a:t>
            </a:r>
            <a:r>
              <a:rPr lang="en-GB" altLang="ja-JP" dirty="0" smtClean="0">
                <a:latin typeface="Arial" charset="0"/>
                <a:ea typeface="MS PGothic" charset="0"/>
              </a:rPr>
              <a:t>utilisation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ja-JP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Les </a:t>
            </a:r>
            <a:r>
              <a:rPr lang="en-GB" dirty="0" err="1">
                <a:latin typeface="Arial" charset="0"/>
                <a:ea typeface="MS PGothic" charset="0"/>
              </a:rPr>
              <a:t>cas</a:t>
            </a:r>
            <a:r>
              <a:rPr lang="en-GB" dirty="0">
                <a:latin typeface="Arial" charset="0"/>
                <a:ea typeface="MS PGothic" charset="0"/>
              </a:rPr>
              <a:t> </a:t>
            </a:r>
            <a:r>
              <a:rPr lang="en-GB" dirty="0" smtClean="0">
                <a:latin typeface="Arial" charset="0"/>
                <a:ea typeface="MS PGothic" charset="0"/>
              </a:rPr>
              <a:t>d</a:t>
            </a:r>
            <a:r>
              <a:rPr lang="ja-JP" altLang="en-GB" dirty="0" smtClean="0">
                <a:latin typeface="Arial" charset="0"/>
                <a:ea typeface="MS PGothic" charset="0"/>
              </a:rPr>
              <a:t>’</a:t>
            </a:r>
            <a:r>
              <a:rPr lang="en-GB" altLang="ja-JP" dirty="0" smtClean="0">
                <a:latin typeface="Arial" charset="0"/>
                <a:ea typeface="MS PGothic" charset="0"/>
              </a:rPr>
              <a:t>utilisation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ja-JP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ea typeface="MS PGothic" charset="0"/>
              </a:rPr>
              <a:t>Lectures:</a:t>
            </a:r>
            <a:br>
              <a:rPr lang="en-GB" dirty="0">
                <a:latin typeface="Arial" charset="0"/>
                <a:ea typeface="MS PGothic" charset="0"/>
              </a:rPr>
            </a:br>
            <a:r>
              <a:rPr lang="fr-CA" sz="2400" dirty="0" smtClean="0">
                <a:latin typeface="Arial" charset="0"/>
                <a:ea typeface="MS PGothic" charset="0"/>
              </a:rPr>
              <a:t>Voir </a:t>
            </a:r>
            <a:r>
              <a:rPr lang="fr-CA" sz="2400" dirty="0" err="1" smtClean="0">
                <a:latin typeface="Arial" charset="0"/>
                <a:ea typeface="MS PGothic" charset="0"/>
              </a:rPr>
              <a:t>Moodle</a:t>
            </a:r>
            <a:r>
              <a:rPr lang="fr-CA" sz="2400" dirty="0" smtClean="0">
                <a:latin typeface="Arial" charset="0"/>
                <a:ea typeface="MS PGothic" charset="0"/>
              </a:rPr>
              <a:t> séance-3 références</a:t>
            </a:r>
            <a:endParaRPr lang="en-GB" sz="2400" dirty="0">
              <a:latin typeface="Arial" charset="0"/>
              <a:ea typeface="MS PGothic" charset="0"/>
            </a:endParaRPr>
          </a:p>
        </p:txBody>
      </p:sp>
      <p:sp>
        <p:nvSpPr>
          <p:cNvPr id="76803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6804" name="Espace réservé du numéro de diapositive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357B8F6-99FB-2D49-AEFB-FB2AEB078F11}" type="slidenum">
              <a:rPr lang="en-GB" sz="1000">
                <a:solidFill>
                  <a:schemeClr val="tx1"/>
                </a:solidFill>
                <a:latin typeface="Arial" charset="0"/>
              </a:rPr>
              <a:pPr eaLnBrk="1" hangingPunct="1"/>
              <a:t>32</a:t>
            </a:fld>
            <a:endParaRPr lang="en-GB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44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33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43704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fr-CA" dirty="0">
                <a:latin typeface="Arial" charset="0"/>
                <a:ea typeface="MS PGothic" charset="0"/>
              </a:rPr>
              <a:t>Architecture des systèmes d’information</a:t>
            </a:r>
          </a:p>
        </p:txBody>
      </p:sp>
      <p:sp>
        <p:nvSpPr>
          <p:cNvPr id="1843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  <p:sp>
        <p:nvSpPr>
          <p:cNvPr id="18436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4E54BCA-11DF-8843-8C83-165BF671F7CC}" type="slidenum">
              <a:rPr lang="en-GB" sz="1000">
                <a:ea typeface="MS Gothic" charset="0"/>
                <a:cs typeface="MS Gothic" charset="0"/>
              </a:rPr>
              <a:pPr/>
              <a:t>4</a:t>
            </a:fld>
            <a:endParaRPr lang="en-GB" sz="1000">
              <a:ea typeface="MS Gothic" charset="0"/>
              <a:cs typeface="MS Gothic" charset="0"/>
            </a:endParaRPr>
          </a:p>
        </p:txBody>
      </p:sp>
      <p:pic>
        <p:nvPicPr>
          <p:cNvPr id="164866" name="Picture 2" descr="http://www.nomia.com/IMG/jpg/carte_iprisme_Architecture_Entrepr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943225"/>
            <a:ext cx="8229600" cy="381635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Espace réservé du contenu 6"/>
          <p:cNvSpPr>
            <a:spLocks noGrp="1"/>
          </p:cNvSpPr>
          <p:nvPr>
            <p:ph idx="1"/>
          </p:nvPr>
        </p:nvSpPr>
        <p:spPr>
          <a:xfrm>
            <a:off x="647700" y="2235200"/>
            <a:ext cx="8039100" cy="3890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  <a:hlinkClick r:id="rId3" action="ppaction://hlinkpres?slideindex=1&amp;slidetitle="/>
              </a:rPr>
              <a:t>Architecture des SI</a:t>
            </a:r>
            <a:endParaRPr lang="fr-CA" dirty="0">
              <a:latin typeface="Arial" charset="0"/>
              <a:ea typeface="MS PGothic" charset="0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graphique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1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5CF220A-815B-8E43-B2A1-F7F3EBFB3C31}" type="slidenum">
              <a:rPr lang="fr-CA" sz="1000">
                <a:ea typeface="MS Gothic" charset="0"/>
                <a:cs typeface="MS Gothic" charset="0"/>
              </a:rPr>
              <a:pPr/>
              <a:t>5</a:t>
            </a:fld>
            <a:endParaRPr lang="fr-CA" sz="1400">
              <a:ea typeface="MS Gothic" charset="0"/>
              <a:cs typeface="MS Gothic" charset="0"/>
            </a:endParaRPr>
          </a:p>
        </p:txBody>
      </p:sp>
      <p:sp>
        <p:nvSpPr>
          <p:cNvPr id="19460" name="Text Box 5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643188" y="2714625"/>
            <a:ext cx="1146175" cy="258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>
                <a:latin typeface="Times New Roman" charset="0"/>
                <a:ea typeface="MS PGothic" charset="0"/>
              </a:rPr>
              <a:t>Exigences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1828800"/>
            <a:ext cx="9715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Domaine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3213" y="3933825"/>
            <a:ext cx="8810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Analyse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00338" y="5013325"/>
            <a:ext cx="1187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Conception</a:t>
            </a:r>
          </a:p>
        </p:txBody>
      </p:sp>
      <p:sp>
        <p:nvSpPr>
          <p:cNvPr id="19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0" y="6172200"/>
            <a:ext cx="11668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Réalisation</a:t>
            </a:r>
          </a:p>
        </p:txBody>
      </p:sp>
      <p:sp>
        <p:nvSpPr>
          <p:cNvPr id="19465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962400" y="2286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6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76600" y="838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7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343400" y="3429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8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791200" y="6629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9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029200" y="4495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34000" y="5638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1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0063" y="1268413"/>
            <a:ext cx="25923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Processus d’affaires</a:t>
            </a:r>
          </a:p>
        </p:txBody>
      </p:sp>
      <p:sp>
        <p:nvSpPr>
          <p:cNvPr id="19472" name="Text Box 2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64213" y="3789363"/>
            <a:ext cx="2736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d’analyse du système</a:t>
            </a:r>
          </a:p>
        </p:txBody>
      </p:sp>
      <p:sp>
        <p:nvSpPr>
          <p:cNvPr id="19473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51500" y="2565400"/>
            <a:ext cx="25923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Cas d’utilisation</a:t>
            </a:r>
          </a:p>
        </p:txBody>
      </p:sp>
      <p:sp>
        <p:nvSpPr>
          <p:cNvPr id="19474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61038" y="4797425"/>
            <a:ext cx="310673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 conception du système</a:t>
            </a:r>
          </a:p>
        </p:txBody>
      </p:sp>
      <p:sp>
        <p:nvSpPr>
          <p:cNvPr id="19475" name="Text Box 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43212" y="12565"/>
            <a:ext cx="6300788" cy="89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 sz="2400" b="1" dirty="0" smtClean="0">
                <a:latin typeface="Tahoma" charset="0"/>
                <a:ea typeface="MS Gothic" charset="0"/>
                <a:cs typeface="MS Gothic" charset="0"/>
              </a:rPr>
              <a:t>Introduction</a:t>
            </a:r>
          </a:p>
          <a:p>
            <a:pPr>
              <a:lnSpc>
                <a:spcPct val="82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 sz="2400" b="1" dirty="0" smtClean="0">
                <a:latin typeface="Tahoma" charset="0"/>
                <a:ea typeface="MS Gothic" charset="0"/>
                <a:cs typeface="MS Gothic" charset="0"/>
              </a:rPr>
              <a:t> aux méthodologies de développement</a:t>
            </a:r>
            <a:endParaRPr lang="en-US" sz="2400" b="1" dirty="0">
              <a:latin typeface="Tahoma" charset="0"/>
              <a:ea typeface="MS Gothic" charset="0"/>
              <a:cs typeface="MS Gothic" charset="0"/>
            </a:endParaRPr>
          </a:p>
        </p:txBody>
      </p:sp>
      <p:sp>
        <p:nvSpPr>
          <p:cNvPr id="19476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72313" y="6000750"/>
            <a:ext cx="6397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Code</a:t>
            </a:r>
          </a:p>
        </p:txBody>
      </p:sp>
      <p:sp>
        <p:nvSpPr>
          <p:cNvPr id="19477" name="Espace réservé du pied de page 20"/>
          <p:cNvSpPr>
            <a:spLocks noGrp="1"/>
          </p:cNvSpPr>
          <p:nvPr>
            <p:ph type="ftr" sz="quarter" idx="10"/>
            <p:custDataLst>
              <p:tags r:id="rId20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FR" sz="1200">
                <a:solidFill>
                  <a:srgbClr val="A50021"/>
                </a:solidFill>
                <a:ea typeface="MS Gothic" charset="0"/>
                <a:cs typeface="MS Gothic" charset="0"/>
              </a:rPr>
              <a:t>MTI515   été 2015  A. Cardinal</a:t>
            </a:r>
            <a:endParaRPr lang="en-GB" sz="120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46126"/>
            <a:ext cx="8229600" cy="1143000"/>
          </a:xfrm>
        </p:spPr>
        <p:txBody>
          <a:bodyPr/>
          <a:lstStyle/>
          <a:p>
            <a:pPr eaLnBrk="1" hangingPunct="1"/>
            <a:r>
              <a:rPr lang="fr-CA" sz="3600" dirty="0">
                <a:solidFill>
                  <a:srgbClr val="000000"/>
                </a:solidFill>
                <a:latin typeface="Calibri" charset="0"/>
                <a:ea typeface="MS PGothic" charset="0"/>
              </a:rPr>
              <a:t>Les méthodologies</a:t>
            </a:r>
            <a:endParaRPr lang="fr-CA" sz="4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20483" name="Picture 2" descr="http://hal/DMRPFr/Images/Fr_P_HomePage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2"/>
            <a:ext cx="7710487" cy="3806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ZoneTexte 4"/>
          <p:cNvSpPr txBox="1">
            <a:spLocks noChangeArrowheads="1"/>
          </p:cNvSpPr>
          <p:nvPr/>
        </p:nvSpPr>
        <p:spPr bwMode="auto">
          <a:xfrm>
            <a:off x="5186363" y="1643064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2800" dirty="0">
                <a:solidFill>
                  <a:srgbClr val="000000"/>
                </a:solidFill>
                <a:latin typeface="Garamond" charset="0"/>
                <a:ea typeface="MS Gothic" charset="0"/>
                <a:cs typeface="MS Gothic" charset="0"/>
              </a:rPr>
              <a:t>La démarche classique</a:t>
            </a:r>
          </a:p>
        </p:txBody>
      </p:sp>
      <p:sp>
        <p:nvSpPr>
          <p:cNvPr id="2048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9E78E16-A64A-3747-9118-BBDCAB1EB935}" type="slidenum">
              <a:rPr lang="fr-CA" sz="1200">
                <a:ea typeface="MS Gothic" charset="0"/>
                <a:cs typeface="MS Gothic" charset="0"/>
              </a:rPr>
              <a:pPr/>
              <a:t>6</a:t>
            </a:fld>
            <a:endParaRPr lang="fr-CA" sz="1200">
              <a:ea typeface="MS Gothic" charset="0"/>
              <a:cs typeface="MS Gothic" charset="0"/>
            </a:endParaRPr>
          </a:p>
        </p:txBody>
      </p:sp>
      <p:sp>
        <p:nvSpPr>
          <p:cNvPr id="20486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ea typeface="MS Gothic" charset="0"/>
              <a:cs typeface="MS Gothic" charset="0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5656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0571" y="135235"/>
            <a:ext cx="344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 de 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9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pPr eaLnBrk="1" hangingPunct="1"/>
            <a:r>
              <a:rPr lang="fr-CA" sz="3600" dirty="0">
                <a:solidFill>
                  <a:srgbClr val="000000"/>
                </a:solidFill>
                <a:latin typeface="Calibri" charset="0"/>
                <a:ea typeface="MS PGothic" charset="0"/>
              </a:rPr>
              <a:t>Les méthodologies</a:t>
            </a:r>
            <a:endParaRPr lang="fr-CA" sz="4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21507" name="Picture 2" descr="http://hal/DMRPFr/Images/Fr_P_HomePage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826" y="4581525"/>
            <a:ext cx="48387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ZoneTexte 4"/>
          <p:cNvSpPr txBox="1">
            <a:spLocks noChangeArrowheads="1"/>
          </p:cNvSpPr>
          <p:nvPr/>
        </p:nvSpPr>
        <p:spPr bwMode="auto">
          <a:xfrm>
            <a:off x="323850" y="215582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2800" dirty="0">
                <a:solidFill>
                  <a:srgbClr val="000000"/>
                </a:solidFill>
                <a:latin typeface="Garamond" charset="0"/>
                <a:ea typeface="MS Gothic" charset="0"/>
                <a:cs typeface="MS Gothic" charset="0"/>
              </a:rPr>
              <a:t>La démarche classique</a:t>
            </a:r>
          </a:p>
        </p:txBody>
      </p:sp>
      <p:sp>
        <p:nvSpPr>
          <p:cNvPr id="2150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9BECB0-973F-A845-A043-A5A64E2B5EED}" type="slidenum">
              <a:rPr lang="fr-CA" sz="1200">
                <a:ea typeface="MS Gothic" charset="0"/>
                <a:cs typeface="MS Gothic" charset="0"/>
              </a:rPr>
              <a:pPr/>
              <a:t>8</a:t>
            </a:fld>
            <a:endParaRPr lang="fr-CA" sz="1200">
              <a:ea typeface="MS Gothic" charset="0"/>
              <a:cs typeface="MS Gothic" charset="0"/>
            </a:endParaRPr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ea typeface="MS Gothic" charset="0"/>
              <a:cs typeface="MS Gothic" charset="0"/>
            </a:endParaRPr>
          </a:p>
        </p:txBody>
      </p:sp>
      <p:sp>
        <p:nvSpPr>
          <p:cNvPr id="21511" name="ZoneTexte 6"/>
          <p:cNvSpPr txBox="1">
            <a:spLocks noChangeArrowheads="1"/>
          </p:cNvSpPr>
          <p:nvPr/>
        </p:nvSpPr>
        <p:spPr bwMode="auto">
          <a:xfrm>
            <a:off x="5867400" y="4581525"/>
            <a:ext cx="2736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2400" dirty="0">
                <a:solidFill>
                  <a:srgbClr val="000000"/>
                </a:solidFill>
                <a:latin typeface="Times New Roman" charset="0"/>
                <a:ea typeface="MS Gothic" charset="0"/>
                <a:cs typeface="MS Gothic" charset="0"/>
                <a:hlinkClick r:id="rId5" action="ppaction://hlinkfile"/>
              </a:rPr>
              <a:t>Les livrables d’une</a:t>
            </a:r>
          </a:p>
          <a:p>
            <a:r>
              <a:rPr lang="fr-CA" sz="2400" dirty="0">
                <a:solidFill>
                  <a:srgbClr val="000000"/>
                </a:solidFill>
                <a:latin typeface="Times New Roman" charset="0"/>
                <a:ea typeface="MS Gothic" charset="0"/>
                <a:cs typeface="MS Gothic" charset="0"/>
                <a:hlinkClick r:id="rId5" action="ppaction://hlinkfile"/>
              </a:rPr>
              <a:t>méthodologie</a:t>
            </a:r>
            <a:endParaRPr lang="fr-CA" sz="2400" dirty="0">
              <a:solidFill>
                <a:srgbClr val="000000"/>
              </a:solidFill>
              <a:latin typeface="Times New Roman" charset="0"/>
              <a:ea typeface="MS Gothic" charset="0"/>
              <a:cs typeface="MS Gothic" charset="0"/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pPr eaLnBrk="1" hangingPunct="1"/>
            <a:r>
              <a:rPr lang="fr-CA" sz="3600" dirty="0">
                <a:solidFill>
                  <a:srgbClr val="000000"/>
                </a:solidFill>
                <a:latin typeface="Calibri" charset="0"/>
                <a:ea typeface="MS PGothic" charset="0"/>
              </a:rPr>
              <a:t>Les méthodologies</a:t>
            </a:r>
            <a:endParaRPr lang="fr-CA" sz="4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2150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9BECB0-973F-A845-A043-A5A64E2B5EED}" type="slidenum">
              <a:rPr lang="fr-CA" sz="1200">
                <a:ea typeface="MS Gothic" charset="0"/>
                <a:cs typeface="MS Gothic" charset="0"/>
              </a:rPr>
              <a:pPr/>
              <a:t>9</a:t>
            </a:fld>
            <a:endParaRPr lang="fr-CA" sz="1200">
              <a:ea typeface="MS Gothic" charset="0"/>
              <a:cs typeface="MS Gothic" charset="0"/>
            </a:endParaRPr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ea typeface="MS Gothic" charset="0"/>
              <a:cs typeface="MS Gothic" charset="0"/>
            </a:endParaRP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99" y="1510923"/>
            <a:ext cx="8637673" cy="52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889</Words>
  <Application>Microsoft Macintosh PowerPoint</Application>
  <PresentationFormat>On-screen Show (4:3)</PresentationFormat>
  <Paragraphs>230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Thème Office</vt:lpstr>
      <vt:lpstr>INF755 Méthodes d’analyse et de conception  Hiver 2018  Séance-2</vt:lpstr>
      <vt:lpstr>Retour séance-1</vt:lpstr>
      <vt:lpstr>Plan de la séance-2</vt:lpstr>
      <vt:lpstr>Architecture des systèmes d’information</vt:lpstr>
      <vt:lpstr>PowerPoint Presentation</vt:lpstr>
      <vt:lpstr>Les méthodologies</vt:lpstr>
      <vt:lpstr>PowerPoint Presentation</vt:lpstr>
      <vt:lpstr>Les méthodologies</vt:lpstr>
      <vt:lpstr>Les méthodologies</vt:lpstr>
      <vt:lpstr>PowerPoint Presentation</vt:lpstr>
      <vt:lpstr>PowerPoint Presentation</vt:lpstr>
      <vt:lpstr>PowerPoint Presentation</vt:lpstr>
      <vt:lpstr>L’introduction aux diagrammes UML   </vt:lpstr>
      <vt:lpstr>Diagramme d’état</vt:lpstr>
      <vt:lpstr>Diagramme de collaboration</vt:lpstr>
      <vt:lpstr>Diagramme de classe</vt:lpstr>
      <vt:lpstr>Diagramme de séquence</vt:lpstr>
      <vt:lpstr>  Diagramme d’activité Les étapes dans la construction    </vt:lpstr>
      <vt:lpstr>Activité</vt:lpstr>
      <vt:lpstr>Action</vt:lpstr>
      <vt:lpstr>Structure de contrôle (Merge)</vt:lpstr>
      <vt:lpstr>Structure de contrôle (Fork)</vt:lpstr>
      <vt:lpstr>Structure de contrôle (Fork)</vt:lpstr>
      <vt:lpstr>PowerPoint Presentation</vt:lpstr>
      <vt:lpstr>Introduction à Merise</vt:lpstr>
      <vt:lpstr>DFD</vt:lpstr>
      <vt:lpstr>MCD</vt:lpstr>
      <vt:lpstr>Travail-1</vt:lpstr>
      <vt:lpstr>Travail-1</vt:lpstr>
      <vt:lpstr>Travail-1</vt:lpstr>
      <vt:lpstr>PowerPoint Presentation</vt:lpstr>
      <vt:lpstr>Séance-3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95</cp:revision>
  <dcterms:created xsi:type="dcterms:W3CDTF">2015-12-01T15:04:02Z</dcterms:created>
  <dcterms:modified xsi:type="dcterms:W3CDTF">2018-01-15T12:53:02Z</dcterms:modified>
</cp:coreProperties>
</file>