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0" r:id="rId3"/>
    <p:sldId id="359" r:id="rId4"/>
    <p:sldId id="360" r:id="rId5"/>
    <p:sldId id="376" r:id="rId6"/>
    <p:sldId id="361" r:id="rId7"/>
    <p:sldId id="362" r:id="rId8"/>
    <p:sldId id="363" r:id="rId9"/>
    <p:sldId id="373" r:id="rId10"/>
    <p:sldId id="364" r:id="rId11"/>
    <p:sldId id="365" r:id="rId12"/>
    <p:sldId id="375" r:id="rId13"/>
    <p:sldId id="366" r:id="rId14"/>
    <p:sldId id="367" r:id="rId15"/>
    <p:sldId id="368" r:id="rId16"/>
    <p:sldId id="369" r:id="rId17"/>
    <p:sldId id="377" r:id="rId18"/>
    <p:sldId id="370" r:id="rId19"/>
    <p:sldId id="358" r:id="rId20"/>
    <p:sldId id="371" r:id="rId21"/>
    <p:sldId id="372" r:id="rId22"/>
    <p:sldId id="298" r:id="rId23"/>
    <p:sldId id="356" r:id="rId2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D0F4-470D-4D49-9C10-7B2CC11306D1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7068-5CAF-2944-8588-65838AF42F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87191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39407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91624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43840" indent="-226108" defTabSz="44436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6009" algn="l"/>
                <a:tab pos="1432019" algn="l"/>
                <a:tab pos="2148028" algn="l"/>
                <a:tab pos="2864038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9C8F9F4B-6F09-E240-9112-7CE990D48491}" type="slidenum">
              <a:rPr lang="fr-CA">
                <a:ea typeface="MS Gothic" charset="0"/>
                <a:cs typeface="MS Gothic" charset="0"/>
              </a:rPr>
              <a:pPr/>
              <a:t>5</a:t>
            </a:fld>
            <a:endParaRPr lang="fr-CA">
              <a:ea typeface="MS Gothic" charset="0"/>
              <a:cs typeface="MS Gothic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C6EA6-6518-F94A-A1BF-465FBF717E26}" type="slidenum">
              <a:rPr lang="fr-CA" sz="1200">
                <a:cs typeface="Arial" charset="0"/>
              </a:rPr>
              <a:pPr/>
              <a:t>22</a:t>
            </a:fld>
            <a:endParaRPr lang="fr-CA" sz="1200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2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8945-373B-F644-B878-9AD28BF7AD29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6CDD-29CE-A94E-BFEA-18BFB474C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.jpe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hyperlink" Target="../S%C3%A9ance-3/Cours03Exigences-Domaine-Diag%20CU.ppt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4.jpe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1.jpe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hyperlink" Target="../S%C3%A9ance-4/S%C3%A9ance-4.pptx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68.xml"/><Relationship Id="rId7" Type="http://schemas.openxmlformats.org/officeDocument/2006/relationships/hyperlink" Target="../Cours%2004%20-%20CU%20-%20SRS%20et%20Cas%20de%20test/Mat%C3%A9riel/DFD_Analyse.pdf" TargetMode="Externa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hyperlink" Target="../S&#233;ance-4/s&#233;ance-4_DFD_Analyse.pdf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91.xml"/><Relationship Id="rId7" Type="http://schemas.openxmlformats.org/officeDocument/2006/relationships/image" Target="../media/image6.jpe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7.xml"/><Relationship Id="rId7" Type="http://schemas.openxmlformats.org/officeDocument/2006/relationships/hyperlink" Target="http://www.modeliosoft.com/fr/technologies/mda.html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hyperlink" Target="../S%C3%A9ance-1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image" Target="../media/image2.jpeg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.jpe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hyperlink" Target="../S%C3%A9ance-2/Cours02UML-Arch-3.ppt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4971" y="19178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>
                <a:latin typeface="Verdana"/>
                <a:cs typeface="Verdana"/>
              </a:rPr>
              <a:t>INF755 Méthodes d’analyse et de conception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Hiver 2018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Séance-6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Révision  INTRA</a:t>
            </a:r>
            <a:endParaRPr lang="fr-FR" sz="2400" b="1" dirty="0">
              <a:latin typeface="Verdana"/>
              <a:cs typeface="Verdan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5150" y="5105400"/>
            <a:ext cx="64008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latin typeface="Verdana"/>
                <a:cs typeface="Verdana"/>
              </a:rPr>
              <a:t>Chargé de cours: Alain Cardinal</a:t>
            </a:r>
            <a:endParaRPr lang="fr-FR" sz="24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 smtClean="0">
                <a:ea typeface="+mj-ea"/>
                <a:cs typeface="+mj-cs"/>
              </a:rPr>
              <a:t>Séance- 3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b="1" dirty="0">
                <a:latin typeface="Arial" charset="0"/>
              </a:rPr>
              <a:t>La prise des besoins </a:t>
            </a:r>
          </a:p>
          <a:p>
            <a:pPr lvl="1" eaLnBrk="1" hangingPunct="1"/>
            <a:r>
              <a:rPr lang="fr-CA" dirty="0">
                <a:latin typeface="Arial" charset="0"/>
              </a:rPr>
              <a:t>Espace du problème</a:t>
            </a:r>
          </a:p>
          <a:p>
            <a:pPr lvl="1" eaLnBrk="1" hangingPunct="1"/>
            <a:r>
              <a:rPr lang="fr-CA" dirty="0">
                <a:latin typeface="Arial" charset="0"/>
              </a:rPr>
              <a:t>Caractéristiques</a:t>
            </a:r>
          </a:p>
          <a:p>
            <a:pPr lvl="1" eaLnBrk="1" hangingPunct="1"/>
            <a:r>
              <a:rPr lang="fr-CA" dirty="0">
                <a:latin typeface="Arial" charset="0"/>
              </a:rPr>
              <a:t>Intervenants et utilisateurs</a:t>
            </a:r>
          </a:p>
          <a:p>
            <a:pPr lvl="1" eaLnBrk="1" hangingPunct="1"/>
            <a:r>
              <a:rPr lang="fr-CA" dirty="0">
                <a:latin typeface="Arial" charset="0"/>
              </a:rPr>
              <a:t>Attributs des caractéristiques</a:t>
            </a:r>
          </a:p>
          <a:p>
            <a:pPr eaLnBrk="1" hangingPunct="1"/>
            <a:r>
              <a:rPr lang="fr-CA" dirty="0">
                <a:latin typeface="Arial" charset="0"/>
              </a:rPr>
              <a:t>Techniques d’explicitation des exigences</a:t>
            </a:r>
          </a:p>
        </p:txBody>
      </p:sp>
      <p:sp>
        <p:nvSpPr>
          <p:cNvPr id="21508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92C8BB-8630-2642-87D9-5C5F5F450CCE}" type="slidenum">
              <a:rPr lang="fr-BE" sz="1000"/>
              <a:pPr/>
              <a:t>10</a:t>
            </a:fld>
            <a:endParaRPr lang="fr-BE" sz="1000"/>
          </a:p>
        </p:txBody>
      </p:sp>
      <p:sp>
        <p:nvSpPr>
          <p:cNvPr id="21509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Séance- </a:t>
            </a: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b="1" dirty="0">
                <a:latin typeface="Arial" charset="0"/>
                <a:hlinkClick r:id="rId6" action="ppaction://hlinkpres?slideindex=1&amp;slidetitle="/>
              </a:rPr>
              <a:t>Modèle du domaine</a:t>
            </a:r>
            <a:endParaRPr lang="fr-CA" b="1" dirty="0">
              <a:latin typeface="Arial" charset="0"/>
            </a:endParaRPr>
          </a:p>
          <a:p>
            <a:pPr lvl="1" eaLnBrk="1" hangingPunct="1"/>
            <a:r>
              <a:rPr lang="fr-CA" dirty="0">
                <a:latin typeface="Arial" charset="0"/>
              </a:rPr>
              <a:t>Classe</a:t>
            </a:r>
          </a:p>
          <a:p>
            <a:pPr lvl="1" eaLnBrk="1" hangingPunct="1"/>
            <a:r>
              <a:rPr lang="fr-CA" dirty="0">
                <a:latin typeface="Arial" charset="0"/>
              </a:rPr>
              <a:t>Classe de description</a:t>
            </a:r>
          </a:p>
          <a:p>
            <a:pPr lvl="1" eaLnBrk="1" hangingPunct="1"/>
            <a:r>
              <a:rPr lang="fr-CA" dirty="0" smtClean="0">
                <a:latin typeface="Arial" charset="0"/>
              </a:rPr>
              <a:t>Les </a:t>
            </a:r>
            <a:r>
              <a:rPr lang="fr-CA" dirty="0">
                <a:latin typeface="Arial" charset="0"/>
              </a:rPr>
              <a:t>associations</a:t>
            </a:r>
          </a:p>
          <a:p>
            <a:pPr lvl="2" eaLnBrk="1" hangingPunct="1"/>
            <a:r>
              <a:rPr lang="fr-CA" dirty="0">
                <a:latin typeface="Arial" charset="0"/>
              </a:rPr>
              <a:t>La composition et l’agrégation</a:t>
            </a:r>
          </a:p>
          <a:p>
            <a:pPr lvl="1" eaLnBrk="1" hangingPunct="1"/>
            <a:r>
              <a:rPr lang="fr-CA" dirty="0">
                <a:latin typeface="Arial" charset="0"/>
              </a:rPr>
              <a:t>Les cardinalités / multiplicités</a:t>
            </a:r>
          </a:p>
        </p:txBody>
      </p:sp>
      <p:sp>
        <p:nvSpPr>
          <p:cNvPr id="2253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253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4B7C80-489C-AF49-873D-E9D2237D7335}" type="slidenum">
              <a:rPr lang="fr-BE" sz="1000"/>
              <a:pPr/>
              <a:t>11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u pied de page 2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rgbClr val="A50021"/>
              </a:solidFill>
              <a:latin typeface="Arial" charset="0"/>
            </a:endParaRPr>
          </a:p>
        </p:txBody>
      </p:sp>
      <p:sp>
        <p:nvSpPr>
          <p:cNvPr id="79875" name="Espace réservé du numéro de diapositive 3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D4C34CB-F135-284A-B088-E0C206E8590D}" type="slidenum">
              <a:rPr lang="en-US" sz="1000">
                <a:latin typeface="Arial" charset="0"/>
              </a:rPr>
              <a:pPr eaLnBrk="1" hangingPunct="1"/>
              <a:t>12</a:t>
            </a:fld>
            <a:endParaRPr lang="en-US" sz="1000">
              <a:latin typeface="Arial" charset="0"/>
            </a:endParaRPr>
          </a:p>
        </p:txBody>
      </p:sp>
      <p:pic>
        <p:nvPicPr>
          <p:cNvPr id="79876" name="Picture 4" descr="Click to collaps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3" y="246580"/>
            <a:ext cx="8931471" cy="647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Ellips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0" y="3699088"/>
            <a:ext cx="1500188" cy="8572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fr-CA" dirty="0">
              <a:latin typeface="Times New Roman" charset="0"/>
            </a:endParaRPr>
          </a:p>
        </p:txBody>
      </p:sp>
      <p:sp>
        <p:nvSpPr>
          <p:cNvPr id="7987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55650" y="6064250"/>
            <a:ext cx="457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800" dirty="0">
              <a:latin typeface="Arial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5943" y="246580"/>
            <a:ext cx="227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Domaine médical</a:t>
            </a:r>
          </a:p>
          <a:p>
            <a:r>
              <a:rPr lang="fr-FR" dirty="0" smtClean="0"/>
              <a:t>(exemple)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6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 smtClean="0">
                <a:ea typeface="+mj-ea"/>
                <a:cs typeface="+mj-cs"/>
              </a:rPr>
              <a:t>Séance- 4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b="1" dirty="0">
                <a:latin typeface="Arial" charset="0"/>
                <a:hlinkClick r:id="rId6" action="ppaction://hlinkpres?slideindex=1&amp;slidetitle="/>
              </a:rPr>
              <a:t>Diagramme des cas d’utilisation</a:t>
            </a:r>
            <a:endParaRPr lang="fr-CA" b="1" dirty="0">
              <a:latin typeface="Arial" charset="0"/>
            </a:endParaRPr>
          </a:p>
          <a:p>
            <a:pPr lvl="1" eaLnBrk="1" hangingPunct="1"/>
            <a:r>
              <a:rPr lang="fr-CA" dirty="0">
                <a:latin typeface="Arial" charset="0"/>
              </a:rPr>
              <a:t>Acteur</a:t>
            </a:r>
          </a:p>
          <a:p>
            <a:pPr lvl="1" eaLnBrk="1" hangingPunct="1"/>
            <a:r>
              <a:rPr lang="fr-CA" dirty="0">
                <a:latin typeface="Arial" charset="0"/>
              </a:rPr>
              <a:t>Système</a:t>
            </a:r>
          </a:p>
          <a:p>
            <a:pPr lvl="1" eaLnBrk="1" hangingPunct="1"/>
            <a:r>
              <a:rPr lang="fr-FR" dirty="0">
                <a:latin typeface="Arial" charset="0"/>
              </a:rPr>
              <a:t>Relations</a:t>
            </a:r>
          </a:p>
          <a:p>
            <a:pPr lvl="2" eaLnBrk="1" hangingPunct="1"/>
            <a:r>
              <a:rPr lang="fr-FR" dirty="0">
                <a:latin typeface="Arial" charset="0"/>
              </a:rPr>
              <a:t>Association, </a:t>
            </a:r>
            <a:r>
              <a:rPr lang="fr-FR" dirty="0" err="1">
                <a:latin typeface="Arial" charset="0"/>
              </a:rPr>
              <a:t>Include</a:t>
            </a:r>
            <a:r>
              <a:rPr lang="fr-FR" dirty="0">
                <a:latin typeface="Arial" charset="0"/>
              </a:rPr>
              <a:t>, </a:t>
            </a:r>
            <a:r>
              <a:rPr lang="fr-FR" dirty="0" err="1">
                <a:latin typeface="Arial" charset="0"/>
              </a:rPr>
              <a:t>extend</a:t>
            </a:r>
            <a:r>
              <a:rPr lang="fr-FR" dirty="0">
                <a:latin typeface="Arial" charset="0"/>
              </a:rPr>
              <a:t>, généralisation</a:t>
            </a:r>
          </a:p>
          <a:p>
            <a:pPr lvl="1" eaLnBrk="1" hangingPunct="1"/>
            <a:r>
              <a:rPr lang="fr-FR" dirty="0">
                <a:latin typeface="Arial" charset="0"/>
              </a:rPr>
              <a:t>Lien avec le diagramme </a:t>
            </a:r>
            <a:r>
              <a:rPr lang="fr-FR" dirty="0" smtClean="0">
                <a:latin typeface="Arial" charset="0"/>
              </a:rPr>
              <a:t>d</a:t>
            </a:r>
            <a:r>
              <a:rPr lang="ja-JP" altLang="fr-FR" dirty="0" smtClean="0">
                <a:latin typeface="Arial" charset="0"/>
              </a:rPr>
              <a:t>’</a:t>
            </a:r>
            <a:r>
              <a:rPr lang="fr-FR" altLang="ja-JP" dirty="0" smtClean="0">
                <a:latin typeface="Arial" charset="0"/>
              </a:rPr>
              <a:t>activité-</a:t>
            </a:r>
            <a:endParaRPr lang="fr-FR" altLang="ja-JP" dirty="0">
              <a:latin typeface="Arial" charset="0"/>
            </a:endParaRPr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B94CAA-B638-DB42-8B44-39A8F0969D88}" type="slidenum">
              <a:rPr lang="fr-BE" sz="1000"/>
              <a:pPr/>
              <a:t>13</a:t>
            </a:fld>
            <a:endParaRPr lang="fr-BE" sz="1000"/>
          </a:p>
        </p:txBody>
      </p:sp>
      <p:sp>
        <p:nvSpPr>
          <p:cNvPr id="23557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Séance- </a:t>
            </a: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b="1" dirty="0">
                <a:latin typeface="Arial" charset="0"/>
              </a:rPr>
              <a:t>Cas d’utilisation</a:t>
            </a:r>
          </a:p>
          <a:p>
            <a:pPr lvl="1" eaLnBrk="1" hangingPunct="1"/>
            <a:r>
              <a:rPr lang="fr-CA" dirty="0">
                <a:latin typeface="Arial" charset="0"/>
              </a:rPr>
              <a:t>Éléments du CU</a:t>
            </a:r>
          </a:p>
          <a:p>
            <a:pPr lvl="2" eaLnBrk="1" hangingPunct="1"/>
            <a:r>
              <a:rPr lang="fr-CA" dirty="0">
                <a:latin typeface="Arial" charset="0"/>
              </a:rPr>
              <a:t>Titre et numéro</a:t>
            </a:r>
          </a:p>
          <a:p>
            <a:pPr lvl="2" eaLnBrk="1" hangingPunct="1"/>
            <a:r>
              <a:rPr lang="fr-CA" dirty="0">
                <a:latin typeface="Arial" charset="0"/>
              </a:rPr>
              <a:t>Objectifs / Description</a:t>
            </a:r>
          </a:p>
          <a:p>
            <a:pPr lvl="2" eaLnBrk="1" hangingPunct="1"/>
            <a:r>
              <a:rPr lang="fr-CA" dirty="0">
                <a:latin typeface="Arial" charset="0"/>
              </a:rPr>
              <a:t>Pré et Post conditions</a:t>
            </a:r>
          </a:p>
          <a:p>
            <a:pPr lvl="2" eaLnBrk="1" hangingPunct="1"/>
            <a:r>
              <a:rPr lang="fr-CA" dirty="0">
                <a:latin typeface="Arial" charset="0"/>
              </a:rPr>
              <a:t>Acteur – Déclencheur</a:t>
            </a:r>
          </a:p>
          <a:p>
            <a:pPr lvl="2" eaLnBrk="1" hangingPunct="1"/>
            <a:r>
              <a:rPr lang="fr-CA" dirty="0">
                <a:latin typeface="Arial" charset="0"/>
              </a:rPr>
              <a:t>Scénarios nominal et alternatifs</a:t>
            </a:r>
          </a:p>
        </p:txBody>
      </p:sp>
      <p:sp>
        <p:nvSpPr>
          <p:cNvPr id="24580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458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0E9D49-1FE6-3349-AB9F-C5302559FECE}" type="slidenum">
              <a:rPr lang="fr-BE" sz="1000"/>
              <a:pPr/>
              <a:t>14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Séance-4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1550" y="1628775"/>
            <a:ext cx="7772400" cy="4657725"/>
          </a:xfrm>
        </p:spPr>
        <p:txBody>
          <a:bodyPr/>
          <a:lstStyle/>
          <a:p>
            <a:pPr eaLnBrk="1" hangingPunct="1"/>
            <a:r>
              <a:rPr lang="fr-CA" dirty="0">
                <a:latin typeface="Arial" charset="0"/>
                <a:hlinkClick r:id="rId6" action="ppaction://hlinkfile"/>
              </a:rPr>
              <a:t>DFD</a:t>
            </a:r>
            <a:endParaRPr lang="fr-CA" dirty="0">
              <a:latin typeface="Arial" charset="0"/>
              <a:hlinkClick r:id="rId7" action="ppaction://hlinkfile"/>
            </a:endParaRPr>
          </a:p>
        </p:txBody>
      </p:sp>
      <p:sp>
        <p:nvSpPr>
          <p:cNvPr id="26628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6629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BBFBCA-68FD-3E4A-A4A7-495FE4D057B1}" type="slidenum">
              <a:rPr lang="fr-BE" sz="1000"/>
              <a:pPr/>
              <a:t>15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 smtClean="0">
                <a:ea typeface="+mj-ea"/>
                <a:cs typeface="+mj-cs"/>
              </a:rPr>
              <a:t>Séance-5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fr-CA" dirty="0" smtClean="0">
                <a:latin typeface="Arial" charset="0"/>
              </a:rPr>
              <a:t>MCD  (Modèle Conceptuel des Données)</a:t>
            </a:r>
            <a:endParaRPr lang="fr-CA" dirty="0">
              <a:latin typeface="Arial" charset="0"/>
            </a:endParaRPr>
          </a:p>
        </p:txBody>
      </p:sp>
      <p:sp>
        <p:nvSpPr>
          <p:cNvPr id="27652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CF3396-0FE8-2646-B585-B187538B8AB5}" type="slidenum">
              <a:rPr lang="fr-BE" sz="1000"/>
              <a:pPr/>
              <a:t>16</a:t>
            </a:fld>
            <a:endParaRPr lang="fr-BE" sz="1000"/>
          </a:p>
        </p:txBody>
      </p:sp>
      <p:sp>
        <p:nvSpPr>
          <p:cNvPr id="27653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MCD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A1D507-4C89-6343-B441-0687A502AFBA}" type="slidenum">
              <a:rPr lang="fr-BE" sz="1000"/>
              <a:pPr eaLnBrk="1" hangingPunct="1"/>
              <a:t>17</a:t>
            </a:fld>
            <a:endParaRPr lang="fr-BE" sz="1000"/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0"/>
            <a:ext cx="7661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4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30500" y="274638"/>
            <a:ext cx="59563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Comprendre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La </a:t>
            </a:r>
            <a:r>
              <a:rPr lang="fr-CA" b="1" dirty="0">
                <a:latin typeface="Arial" charset="0"/>
              </a:rPr>
              <a:t>raison d’être </a:t>
            </a:r>
            <a:r>
              <a:rPr lang="fr-CA" dirty="0">
                <a:latin typeface="Arial" charset="0"/>
              </a:rPr>
              <a:t>des diagrammes étudiés</a:t>
            </a:r>
          </a:p>
          <a:p>
            <a:pPr eaLnBrk="1" hangingPunct="1"/>
            <a:r>
              <a:rPr lang="fr-CA" b="1" dirty="0">
                <a:latin typeface="Arial" charset="0"/>
              </a:rPr>
              <a:t>Les liens </a:t>
            </a:r>
            <a:r>
              <a:rPr lang="fr-CA" dirty="0">
                <a:latin typeface="Arial" charset="0"/>
              </a:rPr>
              <a:t>entre les diagrammes</a:t>
            </a:r>
          </a:p>
          <a:p>
            <a:pPr eaLnBrk="1" hangingPunct="1"/>
            <a:r>
              <a:rPr lang="fr-CA" dirty="0">
                <a:latin typeface="Arial" charset="0"/>
              </a:rPr>
              <a:t>Ce que l’on découvre dans chacun d’eux</a:t>
            </a:r>
          </a:p>
          <a:p>
            <a:pPr eaLnBrk="1" hangingPunct="1"/>
            <a:r>
              <a:rPr lang="fr-CA" dirty="0">
                <a:latin typeface="Arial" charset="0"/>
              </a:rPr>
              <a:t>Visualiser </a:t>
            </a:r>
            <a:r>
              <a:rPr lang="fr-CA" b="1" dirty="0">
                <a:latin typeface="Arial" charset="0"/>
              </a:rPr>
              <a:t>le </a:t>
            </a:r>
            <a:r>
              <a:rPr lang="fr-CA" b="1" dirty="0" smtClean="0">
                <a:latin typeface="Arial" charset="0"/>
              </a:rPr>
              <a:t>cycle</a:t>
            </a:r>
          </a:p>
          <a:p>
            <a:pPr eaLnBrk="1" hangingPunct="1"/>
            <a:r>
              <a:rPr lang="fr-CA" dirty="0" smtClean="0">
                <a:latin typeface="Arial" charset="0"/>
              </a:rPr>
              <a:t>Bien choisir les diagrammes selon le contexte</a:t>
            </a:r>
            <a:endParaRPr lang="fr-CA" dirty="0">
              <a:latin typeface="Arial" charset="0"/>
            </a:endParaRPr>
          </a:p>
        </p:txBody>
      </p:sp>
      <p:sp>
        <p:nvSpPr>
          <p:cNvPr id="28676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867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1DE398-1188-734B-9920-6D0029D69AB1}" type="slidenum">
              <a:rPr lang="fr-BE" sz="1000"/>
              <a:pPr/>
              <a:t>18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CA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L’intra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latin typeface="Arial" charset="0"/>
              </a:rPr>
              <a:t>Séance-7 à 18:45h.</a:t>
            </a:r>
            <a:endParaRPr lang="fr-CA" dirty="0">
              <a:latin typeface="Arial" charset="0"/>
            </a:endParaRPr>
          </a:p>
          <a:p>
            <a:pPr eaLnBrk="1" hangingPunct="1"/>
            <a:r>
              <a:rPr lang="fr-CA" dirty="0">
                <a:latin typeface="Arial" charset="0"/>
              </a:rPr>
              <a:t>Durée : 3 heures</a:t>
            </a:r>
          </a:p>
          <a:p>
            <a:pPr eaLnBrk="1" hangingPunct="1"/>
            <a:r>
              <a:rPr lang="en-US" dirty="0">
                <a:latin typeface="Arial" charset="0"/>
              </a:rPr>
              <a:t>1 </a:t>
            </a:r>
            <a:r>
              <a:rPr lang="en-US" dirty="0" err="1">
                <a:latin typeface="Arial" charset="0"/>
              </a:rPr>
              <a:t>feuille</a:t>
            </a:r>
            <a:r>
              <a:rPr lang="en-US" dirty="0">
                <a:latin typeface="Arial" charset="0"/>
              </a:rPr>
              <a:t> recto verso 8 ½ X 11 </a:t>
            </a:r>
            <a:r>
              <a:rPr lang="en-US" b="1" u="sng" dirty="0" err="1">
                <a:latin typeface="Arial" charset="0"/>
              </a:rPr>
              <a:t>manuscrite</a:t>
            </a:r>
            <a:endParaRPr lang="fr-CA" b="1" u="sng" dirty="0">
              <a:latin typeface="Arial" charset="0"/>
            </a:endParaRPr>
          </a:p>
        </p:txBody>
      </p:sp>
      <p:sp>
        <p:nvSpPr>
          <p:cNvPr id="14340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E8CC70-A90E-B940-B784-EC4EFE031869}" type="slidenum">
              <a:rPr lang="fr-BE" sz="1000"/>
              <a:pPr/>
              <a:t>19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séance-6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229600" cy="4525963"/>
          </a:xfrm>
        </p:spPr>
        <p:txBody>
          <a:bodyPr/>
          <a:lstStyle/>
          <a:p>
            <a:r>
              <a:rPr lang="fr-CA" dirty="0" smtClean="0">
                <a:latin typeface="Arial" charset="0"/>
              </a:rPr>
              <a:t>Révision INTRA</a:t>
            </a:r>
            <a:endParaRPr lang="fr-CA" dirty="0">
              <a:latin typeface="Arial" charset="0"/>
            </a:endParaRPr>
          </a:p>
          <a:p>
            <a:r>
              <a:rPr lang="fr-CA" dirty="0" smtClean="0">
                <a:latin typeface="Arial" charset="0"/>
              </a:rPr>
              <a:t>Présentations des équipes TRV-1</a:t>
            </a:r>
            <a:endParaRPr lang="fr-CA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fr-CA" dirty="0" smtClean="0">
                <a:latin typeface="Arial" charset="0"/>
              </a:rPr>
              <a:t>Prochain cours examen INTRA</a:t>
            </a:r>
            <a:endParaRPr lang="fr-CA" dirty="0">
              <a:latin typeface="Arial" charset="0"/>
            </a:endParaRPr>
          </a:p>
          <a:p>
            <a:pPr eaLnBrk="1" hangingPunct="1"/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2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57400" y="604838"/>
            <a:ext cx="68834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La forme de l’intra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1550" y="1628775"/>
            <a:ext cx="7772400" cy="44434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CA" sz="2400" b="1" dirty="0">
                <a:latin typeface="Arial" charset="0"/>
              </a:rPr>
              <a:t>1 feuille de notes recto verso</a:t>
            </a:r>
          </a:p>
          <a:p>
            <a:pPr lvl="1" eaLnBrk="1" hangingPunct="1"/>
            <a:r>
              <a:rPr lang="fr-CA" sz="2000" dirty="0">
                <a:latin typeface="Arial" charset="0"/>
              </a:rPr>
              <a:t>manuscrites 8 1/2 X 11</a:t>
            </a:r>
          </a:p>
          <a:p>
            <a:pPr eaLnBrk="1" hangingPunct="1"/>
            <a:r>
              <a:rPr lang="fr-CA" sz="2400" b="1" dirty="0">
                <a:latin typeface="Arial" charset="0"/>
              </a:rPr>
              <a:t>Examen en 2 parties</a:t>
            </a:r>
          </a:p>
          <a:p>
            <a:pPr lvl="1" eaLnBrk="1" hangingPunct="1"/>
            <a:r>
              <a:rPr lang="fr-CA" sz="2000" u="sng" dirty="0">
                <a:latin typeface="Arial" charset="0"/>
              </a:rPr>
              <a:t>Section </a:t>
            </a:r>
            <a:r>
              <a:rPr lang="fr-CA" sz="2000" u="sng" dirty="0" smtClean="0">
                <a:latin typeface="Arial" charset="0"/>
              </a:rPr>
              <a:t>théorique 30% ( 10 questions )</a:t>
            </a:r>
            <a:endParaRPr lang="fr-CA" sz="2000" u="sng" dirty="0">
              <a:latin typeface="Arial" charset="0"/>
            </a:endParaRPr>
          </a:p>
          <a:p>
            <a:pPr lvl="2" eaLnBrk="1" hangingPunct="1"/>
            <a:r>
              <a:rPr lang="fr-CA" sz="1800" dirty="0">
                <a:latin typeface="Arial" charset="0"/>
              </a:rPr>
              <a:t>Questions sur la compréhension des concepts</a:t>
            </a:r>
          </a:p>
          <a:p>
            <a:pPr lvl="1" eaLnBrk="1" hangingPunct="1"/>
            <a:r>
              <a:rPr lang="fr-CA" sz="2000" u="sng" dirty="0">
                <a:latin typeface="Arial" charset="0"/>
              </a:rPr>
              <a:t>Section </a:t>
            </a:r>
            <a:r>
              <a:rPr lang="fr-CA" sz="2000" u="sng" dirty="0" smtClean="0">
                <a:latin typeface="Arial" charset="0"/>
              </a:rPr>
              <a:t>pratique 70%   (4 questions )</a:t>
            </a:r>
            <a:endParaRPr lang="fr-CA" sz="2000" u="sng" dirty="0">
              <a:latin typeface="Arial" charset="0"/>
            </a:endParaRPr>
          </a:p>
          <a:p>
            <a:pPr lvl="2" eaLnBrk="1" hangingPunct="1"/>
            <a:r>
              <a:rPr lang="fr-CA" sz="1800" dirty="0">
                <a:latin typeface="Arial" charset="0"/>
              </a:rPr>
              <a:t>Étude de cas</a:t>
            </a:r>
          </a:p>
          <a:p>
            <a:pPr lvl="2" eaLnBrk="1" hangingPunct="1"/>
            <a:r>
              <a:rPr lang="fr-CA" sz="1800" b="1" dirty="0" smtClean="0">
                <a:latin typeface="Arial" charset="0"/>
              </a:rPr>
              <a:t>À réaliser</a:t>
            </a:r>
          </a:p>
          <a:p>
            <a:pPr lvl="3"/>
            <a:r>
              <a:rPr lang="fr-CA" dirty="0" smtClean="0">
                <a:latin typeface="Arial" charset="0"/>
              </a:rPr>
              <a:t>Diagramme cas d’utilisation</a:t>
            </a:r>
          </a:p>
          <a:p>
            <a:pPr lvl="3"/>
            <a:r>
              <a:rPr lang="fr-CA" dirty="0" smtClean="0">
                <a:latin typeface="Arial" charset="0"/>
              </a:rPr>
              <a:t>Cas  d’utilisation</a:t>
            </a:r>
          </a:p>
          <a:p>
            <a:pPr lvl="3"/>
            <a:r>
              <a:rPr lang="fr-CA" dirty="0" smtClean="0">
                <a:latin typeface="Arial" charset="0"/>
              </a:rPr>
              <a:t>Diagramme de classes (modèle du domaine)</a:t>
            </a:r>
          </a:p>
          <a:p>
            <a:pPr lvl="3"/>
            <a:r>
              <a:rPr lang="fr-CA" dirty="0" smtClean="0">
                <a:latin typeface="Arial" charset="0"/>
              </a:rPr>
              <a:t>Diagramme d’activités</a:t>
            </a:r>
          </a:p>
          <a:p>
            <a:pPr lvl="3"/>
            <a:r>
              <a:rPr lang="fr-CA" dirty="0" smtClean="0">
                <a:latin typeface="Arial" charset="0"/>
              </a:rPr>
              <a:t>DFD</a:t>
            </a:r>
            <a:endParaRPr lang="fr-CA" dirty="0">
              <a:latin typeface="Arial" charset="0"/>
            </a:endParaRPr>
          </a:p>
        </p:txBody>
      </p:sp>
      <p:sp>
        <p:nvSpPr>
          <p:cNvPr id="29700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970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B7E9EF-AB08-4D49-9862-4257B351C178}" type="slidenum">
              <a:rPr lang="fr-BE" sz="1000"/>
              <a:pPr/>
              <a:t>20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90713" y="2997200"/>
            <a:ext cx="5545137" cy="1362075"/>
          </a:xfrm>
        </p:spPr>
        <p:txBody>
          <a:bodyPr/>
          <a:lstStyle/>
          <a:p>
            <a:pPr eaLnBrk="1" hangingPunct="1"/>
            <a:r>
              <a:rPr lang="fr-CA" sz="4800" cap="none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BONNE CHANCE!</a:t>
            </a:r>
          </a:p>
        </p:txBody>
      </p:sp>
      <p:sp>
        <p:nvSpPr>
          <p:cNvPr id="30723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30724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28AC96-D45F-CF40-9B35-E8C6AC45796F}" type="slidenum">
              <a:rPr lang="fr-BE" sz="1000"/>
              <a:pPr/>
              <a:t>21</a:t>
            </a:fld>
            <a:endParaRPr lang="fr-BE" sz="1000"/>
          </a:p>
        </p:txBody>
      </p:sp>
      <p:pic>
        <p:nvPicPr>
          <p:cNvPr id="5" name="Image 4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553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5A31E9-A482-4D47-9639-79F53AFA269A}" type="slidenum">
              <a:rPr lang="fr-CA" sz="1000">
                <a:cs typeface="Arial" charset="0"/>
              </a:rPr>
              <a:pPr/>
              <a:t>22</a:t>
            </a:fld>
            <a:endParaRPr lang="fr-CA" sz="1400">
              <a:cs typeface="Arial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1433514"/>
            <a:ext cx="5816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Questions?</a:t>
            </a:r>
          </a:p>
        </p:txBody>
      </p:sp>
      <p:pic>
        <p:nvPicPr>
          <p:cNvPr id="65541" name="Picture 5" descr="MPj04395360000[1]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0638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39700" y="112517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Présentation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des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équipes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Travail-1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1987" name="Espace réservé du pied de page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9717B8-B4BC-3045-9792-1D971A6D97B3}" type="slidenum">
              <a:rPr lang="en-GB" sz="1000">
                <a:cs typeface="Arial" charset="0"/>
              </a:rPr>
              <a:pPr eaLnBrk="1" hangingPunct="1"/>
              <a:t>23</a:t>
            </a:fld>
            <a:endParaRPr lang="en-GB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500" y="3074797"/>
            <a:ext cx="5283200" cy="25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33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 smtClean="0">
                <a:ea typeface="+mj-ea"/>
                <a:cs typeface="+mj-cs"/>
              </a:rPr>
              <a:t>Séance- 1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1550" y="1628775"/>
            <a:ext cx="7993063" cy="4114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fr-CA" dirty="0">
              <a:latin typeface="Arial" charset="0"/>
            </a:endParaRPr>
          </a:p>
          <a:p>
            <a:pPr eaLnBrk="1" hangingPunct="1"/>
            <a:r>
              <a:rPr lang="fr-CA" dirty="0">
                <a:latin typeface="Arial" charset="0"/>
              </a:rPr>
              <a:t>Industrialisation du développement</a:t>
            </a:r>
          </a:p>
          <a:p>
            <a:pPr lvl="1" eaLnBrk="1" hangingPunct="1"/>
            <a:r>
              <a:rPr lang="fr-CA" dirty="0">
                <a:latin typeface="Arial" charset="0"/>
              </a:rPr>
              <a:t>La maturité de notre domaine</a:t>
            </a:r>
          </a:p>
          <a:p>
            <a:pPr eaLnBrk="1" hangingPunct="1"/>
            <a:r>
              <a:rPr lang="fr-CA" dirty="0">
                <a:latin typeface="Arial" charset="0"/>
              </a:rPr>
              <a:t>Software </a:t>
            </a:r>
            <a:r>
              <a:rPr lang="fr-CA" dirty="0" err="1">
                <a:latin typeface="Arial" charset="0"/>
              </a:rPr>
              <a:t>factories</a:t>
            </a:r>
            <a:endParaRPr lang="fr-CA" dirty="0">
              <a:latin typeface="Arial" charset="0"/>
            </a:endParaRPr>
          </a:p>
          <a:p>
            <a:pPr eaLnBrk="1" hangingPunct="1"/>
            <a:r>
              <a:rPr lang="fr-CA" dirty="0">
                <a:latin typeface="Arial" charset="0"/>
                <a:hlinkClick r:id="rId6" action="ppaction://hlinkfile"/>
              </a:rPr>
              <a:t>Model </a:t>
            </a:r>
            <a:r>
              <a:rPr lang="fr-CA" dirty="0" err="1">
                <a:latin typeface="Arial" charset="0"/>
                <a:hlinkClick r:id="rId6" action="ppaction://hlinkfile"/>
              </a:rPr>
              <a:t>Driven</a:t>
            </a:r>
            <a:r>
              <a:rPr lang="fr-CA" dirty="0">
                <a:latin typeface="Arial" charset="0"/>
                <a:hlinkClick r:id="rId6" action="ppaction://hlinkfile"/>
              </a:rPr>
              <a:t> </a:t>
            </a:r>
            <a:r>
              <a:rPr lang="fr-CA" dirty="0" smtClean="0">
                <a:latin typeface="Arial" charset="0"/>
                <a:hlinkClick r:id="rId6" action="ppaction://hlinkfile"/>
              </a:rPr>
              <a:t>Architecture</a:t>
            </a:r>
            <a:endParaRPr lang="fr-CA" dirty="0" smtClean="0">
              <a:latin typeface="Arial" charset="0"/>
            </a:endParaRPr>
          </a:p>
          <a:p>
            <a:pPr lvl="1"/>
            <a:r>
              <a:rPr lang="fr-FR" b="1">
                <a:solidFill>
                  <a:srgbClr val="000000"/>
                </a:solidFill>
                <a:hlinkClick r:id="rId7"/>
              </a:rPr>
              <a:t>http://www.modeliosoft.com/fr/technologies/mda.html</a:t>
            </a:r>
            <a:endParaRPr lang="fr-FR" b="1">
              <a:solidFill>
                <a:srgbClr val="000000"/>
              </a:solidFill>
            </a:endParaRPr>
          </a:p>
          <a:p>
            <a:pPr lvl="1"/>
            <a:endParaRPr lang="fr-CA" dirty="0">
              <a:latin typeface="Arial" charset="0"/>
            </a:endParaRPr>
          </a:p>
          <a:p>
            <a:pPr eaLnBrk="1" hangingPunct="1"/>
            <a:endParaRPr lang="fr-FR" dirty="0">
              <a:latin typeface="Arial" charset="0"/>
            </a:endParaRPr>
          </a:p>
        </p:txBody>
      </p:sp>
      <p:sp>
        <p:nvSpPr>
          <p:cNvPr id="16388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174A4D-5977-2D49-ADBA-C9AA1371BE92}" type="slidenum">
              <a:rPr lang="fr-BE" sz="1000"/>
              <a:pPr/>
              <a:t>3</a:t>
            </a:fld>
            <a:endParaRPr lang="fr-BE" sz="1000"/>
          </a:p>
        </p:txBody>
      </p:sp>
      <p:sp>
        <p:nvSpPr>
          <p:cNvPr id="16389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Séance-1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Les raisons d’échec des projets en TI</a:t>
            </a:r>
          </a:p>
          <a:p>
            <a:pPr eaLnBrk="1" hangingPunct="1"/>
            <a:r>
              <a:rPr lang="fr-CA" dirty="0">
                <a:latin typeface="Arial" charset="0"/>
              </a:rPr>
              <a:t>Artisanat vs Ingénierie</a:t>
            </a:r>
          </a:p>
          <a:p>
            <a:pPr eaLnBrk="1" hangingPunct="1"/>
            <a:r>
              <a:rPr lang="fr-CA" dirty="0" smtClean="0">
                <a:latin typeface="Arial" charset="0"/>
              </a:rPr>
              <a:t>Avantages et inconvénients de MDA</a:t>
            </a:r>
          </a:p>
          <a:p>
            <a:pPr eaLnBrk="1" hangingPunct="1"/>
            <a:r>
              <a:rPr lang="fr-CA" dirty="0" smtClean="0">
                <a:latin typeface="Arial" charset="0"/>
              </a:rPr>
              <a:t>La pyramide</a:t>
            </a:r>
            <a:endParaRPr lang="fr-CA" dirty="0">
              <a:latin typeface="Arial" charset="0"/>
            </a:endParaRPr>
          </a:p>
        </p:txBody>
      </p:sp>
      <p:sp>
        <p:nvSpPr>
          <p:cNvPr id="1741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1741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90D96C-3B86-5A47-AD7A-091E5395C63C}" type="slidenum">
              <a:rPr lang="fr-BE" sz="1000"/>
              <a:pPr/>
              <a:t>4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graphique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1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5CF220A-815B-8E43-B2A1-F7F3EBFB3C31}" type="slidenum">
              <a:rPr lang="fr-CA" sz="1000">
                <a:ea typeface="MS Gothic" charset="0"/>
                <a:cs typeface="MS Gothic" charset="0"/>
              </a:rPr>
              <a:pPr/>
              <a:t>5</a:t>
            </a:fld>
            <a:endParaRPr lang="fr-CA" sz="1400">
              <a:ea typeface="MS Gothic" charset="0"/>
              <a:cs typeface="MS Gothic" charset="0"/>
            </a:endParaRPr>
          </a:p>
        </p:txBody>
      </p:sp>
      <p:sp>
        <p:nvSpPr>
          <p:cNvPr id="19460" name="Text Box 5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643188" y="2714625"/>
            <a:ext cx="1146175" cy="258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>
                <a:latin typeface="Times New Roman" charset="0"/>
                <a:ea typeface="MS PGothic" charset="0"/>
              </a:rPr>
              <a:t>Exigences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1828800"/>
            <a:ext cx="9715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Domaine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43213" y="3933825"/>
            <a:ext cx="8810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Analyse</a:t>
            </a:r>
          </a:p>
        </p:txBody>
      </p:sp>
      <p:sp>
        <p:nvSpPr>
          <p:cNvPr id="1946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00338" y="5013325"/>
            <a:ext cx="11874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Conception</a:t>
            </a:r>
          </a:p>
        </p:txBody>
      </p:sp>
      <p:sp>
        <p:nvSpPr>
          <p:cNvPr id="1946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67000" y="6172200"/>
            <a:ext cx="116681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Réalisation</a:t>
            </a:r>
          </a:p>
        </p:txBody>
      </p:sp>
      <p:sp>
        <p:nvSpPr>
          <p:cNvPr id="19465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962400" y="22860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6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76600" y="8382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7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343400" y="34290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8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791200" y="6629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69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029200" y="4495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7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334000" y="56388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71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580063" y="1268413"/>
            <a:ext cx="25923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des Processus d’affaires</a:t>
            </a:r>
          </a:p>
        </p:txBody>
      </p:sp>
      <p:sp>
        <p:nvSpPr>
          <p:cNvPr id="19472" name="Text Box 2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64213" y="3789363"/>
            <a:ext cx="2736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d’analyse du système</a:t>
            </a:r>
          </a:p>
        </p:txBody>
      </p:sp>
      <p:sp>
        <p:nvSpPr>
          <p:cNvPr id="19473" name="Text Box 2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51500" y="2565400"/>
            <a:ext cx="25923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des Cas d’utilisation</a:t>
            </a:r>
          </a:p>
        </p:txBody>
      </p:sp>
      <p:sp>
        <p:nvSpPr>
          <p:cNvPr id="19474" name="Text Box 2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761038" y="4797425"/>
            <a:ext cx="310673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 u="sng">
                <a:latin typeface="Times New Roman" charset="0"/>
                <a:ea typeface="MS Gothic" charset="0"/>
                <a:cs typeface="MS Gothic" charset="0"/>
              </a:rPr>
              <a:t>Modèle</a:t>
            </a: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 de conception du système</a:t>
            </a:r>
          </a:p>
        </p:txBody>
      </p:sp>
      <p:sp>
        <p:nvSpPr>
          <p:cNvPr id="19475" name="Text Box 2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43212" y="12565"/>
            <a:ext cx="6300788" cy="89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2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CA" sz="2400" b="1" dirty="0" smtClean="0">
                <a:latin typeface="Tahoma" charset="0"/>
                <a:ea typeface="MS Gothic" charset="0"/>
                <a:cs typeface="MS Gothic" charset="0"/>
              </a:rPr>
              <a:t>Introduction</a:t>
            </a:r>
          </a:p>
          <a:p>
            <a:pPr>
              <a:lnSpc>
                <a:spcPct val="82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CA" sz="2400" b="1" dirty="0" smtClean="0">
                <a:latin typeface="Tahoma" charset="0"/>
                <a:ea typeface="MS Gothic" charset="0"/>
                <a:cs typeface="MS Gothic" charset="0"/>
              </a:rPr>
              <a:t> aux méthodologies de développement</a:t>
            </a:r>
            <a:endParaRPr lang="en-US" sz="2400" b="1" dirty="0">
              <a:latin typeface="Tahoma" charset="0"/>
              <a:ea typeface="MS Gothic" charset="0"/>
              <a:cs typeface="MS Gothic" charset="0"/>
            </a:endParaRPr>
          </a:p>
        </p:txBody>
      </p:sp>
      <p:sp>
        <p:nvSpPr>
          <p:cNvPr id="19476" name="Text Box 2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072313" y="6000750"/>
            <a:ext cx="6397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2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b="1">
                <a:latin typeface="Times New Roman" charset="0"/>
                <a:ea typeface="MS Gothic" charset="0"/>
                <a:cs typeface="MS Gothic" charset="0"/>
              </a:rPr>
              <a:t>Code</a:t>
            </a:r>
          </a:p>
        </p:txBody>
      </p:sp>
      <p:sp>
        <p:nvSpPr>
          <p:cNvPr id="19477" name="Espace réservé du pied de page 20"/>
          <p:cNvSpPr>
            <a:spLocks noGrp="1"/>
          </p:cNvSpPr>
          <p:nvPr>
            <p:ph type="ftr" sz="quarter" idx="10"/>
            <p:custDataLst>
              <p:tags r:id="rId20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9263"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49263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defTabSz="449263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defTabSz="449263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GB" sz="1200" dirty="0">
              <a:solidFill>
                <a:srgbClr val="A50021"/>
              </a:solidFill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Séance- </a:t>
            </a: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L’architecture des SI</a:t>
            </a:r>
          </a:p>
          <a:p>
            <a:r>
              <a:rPr lang="fr-CA" dirty="0">
                <a:latin typeface="Arial" charset="0"/>
                <a:ea typeface="MS PGothic" charset="0"/>
              </a:rPr>
              <a:t>Les types de </a:t>
            </a:r>
            <a:r>
              <a:rPr lang="fr-CA" dirty="0" smtClean="0">
                <a:latin typeface="Arial" charset="0"/>
                <a:ea typeface="MS PGothic" charset="0"/>
              </a:rPr>
              <a:t>Méthodologie</a:t>
            </a:r>
          </a:p>
          <a:p>
            <a:pPr lvl="1"/>
            <a:r>
              <a:rPr lang="fr-CA" dirty="0" smtClean="0">
                <a:latin typeface="Arial" charset="0"/>
                <a:ea typeface="MS PGothic" charset="0"/>
              </a:rPr>
              <a:t>Classique</a:t>
            </a:r>
          </a:p>
          <a:p>
            <a:pPr lvl="1"/>
            <a:r>
              <a:rPr lang="fr-CA" dirty="0" smtClean="0">
                <a:latin typeface="Arial" charset="0"/>
                <a:ea typeface="MS PGothic" charset="0"/>
              </a:rPr>
              <a:t>Agile</a:t>
            </a:r>
            <a:endParaRPr lang="fr-CA" dirty="0">
              <a:latin typeface="Arial" charset="0"/>
              <a:ea typeface="MS PGothic" charset="0"/>
            </a:endParaRPr>
          </a:p>
          <a:p>
            <a:r>
              <a:rPr lang="fr-CA" dirty="0">
                <a:latin typeface="Arial" charset="0"/>
                <a:ea typeface="MS PGothic" charset="0"/>
              </a:rPr>
              <a:t>L’introduction aux diagrammes UML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Le diagramme d’activité</a:t>
            </a:r>
          </a:p>
          <a:p>
            <a:r>
              <a:rPr lang="fr-CA" dirty="0">
                <a:latin typeface="Arial" charset="0"/>
                <a:ea typeface="MS PGothic" charset="0"/>
              </a:rPr>
              <a:t>L’introduction à </a:t>
            </a:r>
            <a:r>
              <a:rPr lang="fr-CA" dirty="0" smtClean="0">
                <a:latin typeface="Arial" charset="0"/>
                <a:ea typeface="MS PGothic" charset="0"/>
              </a:rPr>
              <a:t>merise</a:t>
            </a:r>
            <a:endParaRPr lang="fr-CA" dirty="0">
              <a:latin typeface="Arial" charset="0"/>
            </a:endParaRPr>
          </a:p>
        </p:txBody>
      </p:sp>
      <p:sp>
        <p:nvSpPr>
          <p:cNvPr id="18436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1843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0E40AD-5AA2-7E4E-AAAB-9A12FB28EFCF}" type="slidenum">
              <a:rPr lang="fr-BE" sz="1000"/>
              <a:pPr/>
              <a:t>6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 smtClean="0">
                <a:ea typeface="+mj-ea"/>
                <a:cs typeface="+mj-cs"/>
              </a:rPr>
              <a:t>Séance-2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27088" y="1557338"/>
            <a:ext cx="7772400" cy="4114800"/>
          </a:xfrm>
        </p:spPr>
        <p:txBody>
          <a:bodyPr/>
          <a:lstStyle/>
          <a:p>
            <a:pPr eaLnBrk="1" hangingPunct="1"/>
            <a:r>
              <a:rPr lang="fr-CA" b="1" dirty="0">
                <a:latin typeface="Arial" charset="0"/>
                <a:hlinkClick r:id="rId6" action="ppaction://hlinkpres?slideindex=1&amp;slidetitle="/>
              </a:rPr>
              <a:t>Diagramme d’activité</a:t>
            </a:r>
            <a:endParaRPr lang="fr-CA" b="1" dirty="0">
              <a:latin typeface="Arial" charset="0"/>
            </a:endParaRPr>
          </a:p>
          <a:p>
            <a:pPr eaLnBrk="1" hangingPunct="1"/>
            <a:r>
              <a:rPr lang="fr-CA" dirty="0">
                <a:latin typeface="Arial" charset="0"/>
              </a:rPr>
              <a:t>Les éléments</a:t>
            </a:r>
          </a:p>
          <a:p>
            <a:pPr lvl="1" eaLnBrk="1" hangingPunct="1"/>
            <a:r>
              <a:rPr lang="fr-CA" dirty="0">
                <a:latin typeface="Arial" charset="0"/>
              </a:rPr>
              <a:t>Activité</a:t>
            </a:r>
          </a:p>
          <a:p>
            <a:pPr lvl="1" eaLnBrk="1" hangingPunct="1"/>
            <a:r>
              <a:rPr lang="fr-CA" dirty="0">
                <a:latin typeface="Arial" charset="0"/>
              </a:rPr>
              <a:t>Partition</a:t>
            </a:r>
          </a:p>
          <a:p>
            <a:pPr lvl="1" eaLnBrk="1" hangingPunct="1"/>
            <a:r>
              <a:rPr lang="fr-CA" dirty="0">
                <a:latin typeface="Arial" charset="0"/>
              </a:rPr>
              <a:t>Exception</a:t>
            </a:r>
          </a:p>
          <a:p>
            <a:pPr lvl="1" eaLnBrk="1" hangingPunct="1"/>
            <a:r>
              <a:rPr lang="fr-CA" dirty="0">
                <a:latin typeface="Arial" charset="0"/>
              </a:rPr>
              <a:t>Objets</a:t>
            </a:r>
          </a:p>
          <a:p>
            <a:pPr lvl="1" eaLnBrk="1" hangingPunct="1"/>
            <a:r>
              <a:rPr lang="fr-CA" dirty="0">
                <a:latin typeface="Arial" charset="0"/>
              </a:rPr>
              <a:t>Flot</a:t>
            </a: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3F3974-2708-8945-98B3-1B07F412E3B3}" type="slidenum">
              <a:rPr lang="fr-BE" sz="1000"/>
              <a:pPr/>
              <a:t>7</a:t>
            </a:fld>
            <a:endParaRPr lang="fr-BE" sz="1000"/>
          </a:p>
        </p:txBody>
      </p:sp>
      <p:sp>
        <p:nvSpPr>
          <p:cNvPr id="19461" name="Espace réservé du pied de page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Séance- </a:t>
            </a: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Diagramme d’activité</a:t>
            </a:r>
          </a:p>
          <a:p>
            <a:pPr lvl="1" eaLnBrk="1" hangingPunct="1"/>
            <a:r>
              <a:rPr lang="fr-CA" dirty="0">
                <a:latin typeface="Arial" charset="0"/>
              </a:rPr>
              <a:t>Décision</a:t>
            </a:r>
          </a:p>
          <a:p>
            <a:pPr lvl="1" eaLnBrk="1" hangingPunct="1"/>
            <a:r>
              <a:rPr lang="fr-CA" dirty="0">
                <a:latin typeface="Arial" charset="0"/>
              </a:rPr>
              <a:t>Fusion</a:t>
            </a:r>
          </a:p>
          <a:p>
            <a:pPr lvl="1" eaLnBrk="1" hangingPunct="1"/>
            <a:r>
              <a:rPr lang="fr-CA" dirty="0">
                <a:latin typeface="Arial" charset="0"/>
              </a:rPr>
              <a:t>Parallélisme</a:t>
            </a:r>
          </a:p>
          <a:p>
            <a:pPr lvl="1" eaLnBrk="1" hangingPunct="1"/>
            <a:r>
              <a:rPr lang="fr-CA" dirty="0">
                <a:latin typeface="Arial" charset="0"/>
              </a:rPr>
              <a:t>Synchronisation</a:t>
            </a:r>
          </a:p>
          <a:p>
            <a:pPr eaLnBrk="1" hangingPunct="1">
              <a:buFont typeface="Wingdings" charset="0"/>
              <a:buNone/>
            </a:pPr>
            <a:endParaRPr lang="fr-CA" dirty="0">
              <a:latin typeface="Arial" charset="0"/>
            </a:endParaRPr>
          </a:p>
        </p:txBody>
      </p:sp>
      <p:sp>
        <p:nvSpPr>
          <p:cNvPr id="20484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20485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8FC1F0-9A96-1341-ABB5-FC30F3792FFB}" type="slidenum">
              <a:rPr lang="fr-BE" sz="1000"/>
              <a:pPr/>
              <a:t>8</a:t>
            </a:fld>
            <a:endParaRPr lang="fr-BE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http://laurent-audibert.developpez.com/Cours-UML/html/illustrations/diagramme_d_activites/flot_objets_et_coulo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9144000" cy="67691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9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372</Words>
  <Application>Microsoft Office PowerPoint</Application>
  <PresentationFormat>Affichage à l'écran (4:3)</PresentationFormat>
  <Paragraphs>138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3" baseType="lpstr">
      <vt:lpstr>MS Gothic</vt:lpstr>
      <vt:lpstr>MS PGothic</vt:lpstr>
      <vt:lpstr>MS PGothic</vt:lpstr>
      <vt:lpstr>Arial</vt:lpstr>
      <vt:lpstr>Calibri</vt:lpstr>
      <vt:lpstr>Tahoma</vt:lpstr>
      <vt:lpstr>Times New Roman</vt:lpstr>
      <vt:lpstr>Verdana</vt:lpstr>
      <vt:lpstr>Wingdings</vt:lpstr>
      <vt:lpstr>Thème Office</vt:lpstr>
      <vt:lpstr>INF755 Méthodes d’analyse et de conception  Hiver 2018  Séance-6 Révision  INTRA</vt:lpstr>
      <vt:lpstr>Plan de la séance-6</vt:lpstr>
      <vt:lpstr>Séance- 1</vt:lpstr>
      <vt:lpstr>Séance-1</vt:lpstr>
      <vt:lpstr>Présentation PowerPoint</vt:lpstr>
      <vt:lpstr>Séance- 2</vt:lpstr>
      <vt:lpstr>Séance-2</vt:lpstr>
      <vt:lpstr>Séance- 2</vt:lpstr>
      <vt:lpstr>Présentation PowerPoint</vt:lpstr>
      <vt:lpstr>Séance- 3</vt:lpstr>
      <vt:lpstr>Séance- 3</vt:lpstr>
      <vt:lpstr>Présentation PowerPoint</vt:lpstr>
      <vt:lpstr>Séance- 4</vt:lpstr>
      <vt:lpstr>Séance- 4</vt:lpstr>
      <vt:lpstr>Séance-4</vt:lpstr>
      <vt:lpstr>Séance-5</vt:lpstr>
      <vt:lpstr>MCD</vt:lpstr>
      <vt:lpstr>Comprendre</vt:lpstr>
      <vt:lpstr>L’intra</vt:lpstr>
      <vt:lpstr>La forme de l’intra</vt:lpstr>
      <vt:lpstr>BONNE CHANCE!</vt:lpstr>
      <vt:lpstr>Questions?</vt:lpstr>
      <vt:lpstr>Présentation des équipes Travail-1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INF755 Méthodes analyse et conception  Hiver 2016  Séance-1</dc:title>
  <dc:creator>Alain Cardinal</dc:creator>
  <cp:lastModifiedBy>Cardinal, Alain</cp:lastModifiedBy>
  <cp:revision>241</cp:revision>
  <cp:lastPrinted>2015-12-09T02:35:16Z</cp:lastPrinted>
  <dcterms:created xsi:type="dcterms:W3CDTF">2015-12-01T15:04:02Z</dcterms:created>
  <dcterms:modified xsi:type="dcterms:W3CDTF">2018-02-12T20:52:29Z</dcterms:modified>
</cp:coreProperties>
</file>