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94660"/>
  </p:normalViewPr>
  <p:slideViewPr>
    <p:cSldViewPr snapToGrid="0">
      <p:cViewPr varScale="1">
        <p:scale>
          <a:sx n="36" d="100"/>
          <a:sy n="36" d="100"/>
        </p:scale>
        <p:origin x="472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14352694" y="3647910"/>
            <a:ext cx="15941618" cy="1557095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1663173"/>
            <a:ext cx="20377870" cy="9741432"/>
          </a:xfrm>
        </p:spPr>
        <p:txBody>
          <a:bodyPr anchor="b">
            <a:normAutofit/>
          </a:bodyPr>
          <a:lstStyle>
            <a:lvl1pPr algn="l">
              <a:defRPr sz="1372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66054" y="11985394"/>
            <a:ext cx="16403212" cy="5966293"/>
          </a:xfrm>
        </p:spPr>
        <p:txBody>
          <a:bodyPr anchor="t">
            <a:normAutofit/>
          </a:bodyPr>
          <a:lstStyle>
            <a:lvl1pPr marL="0" indent="0" algn="l">
              <a:buNone/>
              <a:defRPr sz="6236">
                <a:solidFill>
                  <a:schemeClr val="bg2">
                    <a:lumMod val="75000"/>
                  </a:schemeClr>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404020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1766054" y="1663171"/>
            <a:ext cx="26743105" cy="9741429"/>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2522941" y="11985391"/>
            <a:ext cx="24108036" cy="1425575"/>
          </a:xfrm>
        </p:spPr>
        <p:txBody>
          <a:bodyPr anchor="t">
            <a:normAutofit/>
          </a:bodyPr>
          <a:lstStyle>
            <a:lvl1pPr marL="0" indent="0">
              <a:buFontTx/>
              <a:buNone/>
              <a:defRPr sz="4989"/>
            </a:lvl1pPr>
            <a:lvl2pPr marL="1425595" indent="0">
              <a:buFontTx/>
              <a:buNone/>
              <a:defRPr/>
            </a:lvl2pPr>
            <a:lvl3pPr marL="2851191" indent="0">
              <a:buFontTx/>
              <a:buNone/>
              <a:defRPr/>
            </a:lvl3pPr>
            <a:lvl4pPr marL="4276786" indent="0">
              <a:buFontTx/>
              <a:buNone/>
              <a:defRPr/>
            </a:lvl4pPr>
            <a:lvl5pPr marL="5702381"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711C3FB-A233-4DAB-B16E-5E763E710141}"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124972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766054" y="1663171"/>
            <a:ext cx="26743105" cy="9028642"/>
          </a:xfrm>
        </p:spPr>
        <p:txBody>
          <a:bodyPr anchor="ctr">
            <a:normAutofit/>
          </a:bodyPr>
          <a:lstStyle>
            <a:lvl1pPr algn="l">
              <a:defRPr sz="8731"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66054" y="12830175"/>
            <a:ext cx="21135542" cy="5939896"/>
          </a:xfrm>
        </p:spPr>
        <p:txBody>
          <a:bodyPr anchor="ctr">
            <a:normAutofit/>
          </a:bodyPr>
          <a:lstStyle>
            <a:lvl1pPr marL="0" indent="0" algn="l">
              <a:buNone/>
              <a:defRPr sz="5613">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225246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35101" y="1663171"/>
            <a:ext cx="22712326" cy="9028642"/>
          </a:xfrm>
        </p:spPr>
        <p:txBody>
          <a:bodyPr anchor="ctr">
            <a:normAutofit/>
          </a:bodyPr>
          <a:lstStyle>
            <a:lvl1pPr algn="l">
              <a:defRPr sz="8731"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3532110" y="10691812"/>
            <a:ext cx="21198168" cy="1504774"/>
          </a:xfrm>
        </p:spPr>
        <p:txBody>
          <a:bodyPr anchor="ctr"/>
          <a:lstStyle>
            <a:lvl1pPr marL="0" indent="0">
              <a:buFontTx/>
              <a:buNone/>
              <a:defRPr/>
            </a:lvl1pPr>
            <a:lvl2pPr marL="1425595" indent="0">
              <a:buFontTx/>
              <a:buNone/>
              <a:defRPr/>
            </a:lvl2pPr>
            <a:lvl3pPr marL="2851191" indent="0">
              <a:buFontTx/>
              <a:buNone/>
              <a:defRPr/>
            </a:lvl3pPr>
            <a:lvl4pPr marL="4276786" indent="0">
              <a:buFontTx/>
              <a:buNone/>
              <a:defRPr/>
            </a:lvl4pPr>
            <a:lvl5pPr marL="5702381"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766056" y="13410975"/>
            <a:ext cx="21131599" cy="5359096"/>
          </a:xfrm>
        </p:spPr>
        <p:txBody>
          <a:bodyPr anchor="ctr">
            <a:normAutofit/>
          </a:bodyPr>
          <a:lstStyle>
            <a:lvl1pPr marL="0" indent="0" algn="l">
              <a:buNone/>
              <a:defRPr sz="6236">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
        <p:nvSpPr>
          <p:cNvPr id="14" name="TextBox 13"/>
          <p:cNvSpPr txBox="1"/>
          <p:nvPr/>
        </p:nvSpPr>
        <p:spPr>
          <a:xfrm>
            <a:off x="756882" y="2215765"/>
            <a:ext cx="1514155" cy="1823364"/>
          </a:xfrm>
          <a:prstGeom prst="rect">
            <a:avLst/>
          </a:prstGeom>
        </p:spPr>
        <p:txBody>
          <a:bodyPr vert="horz" lIns="285115" tIns="142558" rIns="285115" bIns="142558" rtlCol="0" anchor="ctr">
            <a:noAutofit/>
          </a:bodyPr>
          <a:lstStyle/>
          <a:p>
            <a:pPr lvl="0"/>
            <a:r>
              <a:rPr lang="en-US" sz="24945" dirty="0">
                <a:solidFill>
                  <a:schemeClr val="tx1"/>
                </a:solidFill>
                <a:effectLst/>
              </a:rPr>
              <a:t>“</a:t>
            </a:r>
          </a:p>
        </p:txBody>
      </p:sp>
      <p:sp>
        <p:nvSpPr>
          <p:cNvPr id="15" name="TextBox 14"/>
          <p:cNvSpPr txBox="1"/>
          <p:nvPr/>
        </p:nvSpPr>
        <p:spPr>
          <a:xfrm>
            <a:off x="25481639" y="8632652"/>
            <a:ext cx="1514155" cy="1823364"/>
          </a:xfrm>
          <a:prstGeom prst="rect">
            <a:avLst/>
          </a:prstGeom>
        </p:spPr>
        <p:txBody>
          <a:bodyPr vert="horz" lIns="285115" tIns="142558" rIns="285115" bIns="142558" rtlCol="0" anchor="ctr">
            <a:noAutofit/>
          </a:bodyPr>
          <a:lstStyle/>
          <a:p>
            <a:pPr lvl="0" algn="r"/>
            <a:r>
              <a:rPr lang="en-US" sz="24945" dirty="0">
                <a:solidFill>
                  <a:schemeClr val="tx1"/>
                </a:solidFill>
                <a:effectLst/>
              </a:rPr>
              <a:t>”</a:t>
            </a:r>
          </a:p>
        </p:txBody>
      </p:sp>
    </p:spTree>
    <p:extLst>
      <p:ext uri="{BB962C8B-B14F-4D97-AF65-F5344CB8AC3E}">
        <p14:creationId xmlns:p14="http://schemas.microsoft.com/office/powerpoint/2010/main" val="334833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766056" y="10691812"/>
            <a:ext cx="21131599" cy="5292588"/>
          </a:xfrm>
        </p:spPr>
        <p:txBody>
          <a:bodyPr anchor="b">
            <a:normAutofit/>
          </a:bodyPr>
          <a:lstStyle>
            <a:lvl1pPr algn="l">
              <a:defRPr sz="8731"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66054" y="16004918"/>
            <a:ext cx="21135542" cy="2765151"/>
          </a:xfrm>
        </p:spPr>
        <p:txBody>
          <a:bodyPr anchor="t">
            <a:normAutofit/>
          </a:bodyPr>
          <a:lstStyle>
            <a:lvl1pPr marL="0" indent="0" algn="l">
              <a:buNone/>
              <a:defRPr sz="5613">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2646274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835103" y="1663171"/>
            <a:ext cx="22712323" cy="9028642"/>
          </a:xfrm>
        </p:spPr>
        <p:txBody>
          <a:bodyPr anchor="ctr">
            <a:normAutofit/>
          </a:bodyPr>
          <a:lstStyle>
            <a:lvl1pPr algn="l">
              <a:defRPr sz="8731"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766056" y="12117387"/>
            <a:ext cx="21131599" cy="3273541"/>
          </a:xfrm>
        </p:spPr>
        <p:txBody>
          <a:bodyPr vert="horz" lIns="91440" tIns="45720" rIns="91440" bIns="45720" rtlCol="0" anchor="b">
            <a:normAutofit/>
          </a:bodyPr>
          <a:lstStyle>
            <a:lvl1pPr>
              <a:buNone/>
              <a:defRPr lang="en-US" sz="6236"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766054" y="15443729"/>
            <a:ext cx="21131595" cy="3326342"/>
          </a:xfrm>
        </p:spPr>
        <p:txBody>
          <a:bodyPr anchor="t">
            <a:normAutofit/>
          </a:bodyPr>
          <a:lstStyle>
            <a:lvl1pPr marL="0" indent="0" algn="l">
              <a:buNone/>
              <a:defRPr sz="5613">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
        <p:nvSpPr>
          <p:cNvPr id="14" name="TextBox 13"/>
          <p:cNvSpPr txBox="1"/>
          <p:nvPr/>
        </p:nvSpPr>
        <p:spPr>
          <a:xfrm>
            <a:off x="756882" y="2215765"/>
            <a:ext cx="1514155" cy="1823364"/>
          </a:xfrm>
          <a:prstGeom prst="rect">
            <a:avLst/>
          </a:prstGeom>
        </p:spPr>
        <p:txBody>
          <a:bodyPr vert="horz" lIns="285115" tIns="142558" rIns="285115" bIns="142558" rtlCol="0" anchor="ctr">
            <a:noAutofit/>
          </a:bodyPr>
          <a:lstStyle/>
          <a:p>
            <a:pPr lvl="0"/>
            <a:r>
              <a:rPr lang="en-US" sz="24945" dirty="0">
                <a:solidFill>
                  <a:schemeClr val="tx1"/>
                </a:solidFill>
                <a:effectLst/>
              </a:rPr>
              <a:t>“</a:t>
            </a:r>
          </a:p>
        </p:txBody>
      </p:sp>
      <p:sp>
        <p:nvSpPr>
          <p:cNvPr id="15" name="TextBox 14"/>
          <p:cNvSpPr txBox="1"/>
          <p:nvPr/>
        </p:nvSpPr>
        <p:spPr>
          <a:xfrm>
            <a:off x="25481639" y="8632652"/>
            <a:ext cx="1514155" cy="1823364"/>
          </a:xfrm>
          <a:prstGeom prst="rect">
            <a:avLst/>
          </a:prstGeom>
        </p:spPr>
        <p:txBody>
          <a:bodyPr vert="horz" lIns="285115" tIns="142558" rIns="285115" bIns="142558" rtlCol="0" anchor="ctr">
            <a:noAutofit/>
          </a:bodyPr>
          <a:lstStyle/>
          <a:p>
            <a:pPr lvl="0" algn="r"/>
            <a:r>
              <a:rPr lang="en-US" sz="24945" dirty="0">
                <a:solidFill>
                  <a:schemeClr val="tx1"/>
                </a:solidFill>
                <a:effectLst/>
              </a:rPr>
              <a:t>”</a:t>
            </a:r>
          </a:p>
        </p:txBody>
      </p:sp>
    </p:spTree>
    <p:extLst>
      <p:ext uri="{BB962C8B-B14F-4D97-AF65-F5344CB8AC3E}">
        <p14:creationId xmlns:p14="http://schemas.microsoft.com/office/powerpoint/2010/main" val="360460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766054" y="1663171"/>
            <a:ext cx="24916984" cy="9028642"/>
          </a:xfrm>
        </p:spPr>
        <p:txBody>
          <a:bodyPr vert="horz" lIns="91440" tIns="45720" rIns="91440" bIns="45720" rtlCol="0" anchor="ctr">
            <a:normAutofit/>
          </a:bodyPr>
          <a:lstStyle>
            <a:lvl1pPr>
              <a:defRPr lang="en-US" sz="8731"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766056" y="12249387"/>
            <a:ext cx="21131599" cy="2613554"/>
          </a:xfrm>
        </p:spPr>
        <p:txBody>
          <a:bodyPr vert="horz" lIns="91440" tIns="45720" rIns="91440" bIns="45720" rtlCol="0" anchor="b">
            <a:normAutofit/>
          </a:bodyPr>
          <a:lstStyle>
            <a:lvl1pPr>
              <a:buNone/>
              <a:defRPr lang="en-US" sz="6236"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766054" y="14862946"/>
            <a:ext cx="21131595" cy="3907126"/>
          </a:xfrm>
        </p:spPr>
        <p:txBody>
          <a:bodyPr anchor="t">
            <a:normAutofit/>
          </a:bodyPr>
          <a:lstStyle>
            <a:lvl1pPr marL="0" indent="0" algn="l">
              <a:buNone/>
              <a:defRPr sz="5613">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174064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normAutofit/>
          </a:bodyPr>
          <a:lstStyle>
            <a:lvl1pPr algn="l">
              <a:defRPr sz="8731"/>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66056" y="1663174"/>
            <a:ext cx="21702755" cy="1174780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773658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1663171"/>
            <a:ext cx="6768199" cy="13780558"/>
          </a:xfrm>
        </p:spPr>
        <p:txBody>
          <a:bodyPr vert="eaVert">
            <a:normAutofit/>
          </a:bodyPr>
          <a:lstStyle>
            <a:lvl1pPr>
              <a:defRPr sz="8731"/>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66054" y="1663171"/>
            <a:ext cx="19369024" cy="171069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179602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766056" y="1663171"/>
            <a:ext cx="21702755" cy="1174780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192960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66054" y="6177490"/>
            <a:ext cx="21198172" cy="7233474"/>
          </a:xfrm>
        </p:spPr>
        <p:txBody>
          <a:bodyPr anchor="b">
            <a:normAutofit/>
          </a:bodyPr>
          <a:lstStyle>
            <a:lvl1pPr algn="l">
              <a:defRPr sz="9978"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66056" y="13991755"/>
            <a:ext cx="21198168" cy="4778317"/>
          </a:xfrm>
        </p:spPr>
        <p:txBody>
          <a:bodyPr anchor="t">
            <a:normAutofit/>
          </a:bodyPr>
          <a:lstStyle>
            <a:lvl1pPr marL="0" indent="0" algn="l">
              <a:buNone/>
              <a:defRPr sz="5613">
                <a:solidFill>
                  <a:schemeClr val="bg2">
                    <a:lumMod val="7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11C3FB-A233-4DAB-B16E-5E763E710141}"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29040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normAutofit/>
          </a:bodyPr>
          <a:lstStyle>
            <a:lvl1pPr>
              <a:defRPr sz="9978"/>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1766056" y="1663172"/>
            <a:ext cx="13078094" cy="1174779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15436790" y="1663171"/>
            <a:ext cx="13072369" cy="11721394"/>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11C3FB-A233-4DAB-B16E-5E763E710141}"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360262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normAutofit/>
          </a:bodyPr>
          <a:lstStyle>
            <a:lvl1pPr>
              <a:defRPr sz="9978"/>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22938" y="1663171"/>
            <a:ext cx="12306311" cy="1900767"/>
          </a:xfrm>
        </p:spPr>
        <p:txBody>
          <a:bodyPr anchor="b">
            <a:noAutofit/>
          </a:bodyPr>
          <a:lstStyle>
            <a:lvl1pPr marL="0" indent="0">
              <a:buNone/>
              <a:defRPr sz="7483" b="0" cap="all">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s-ES"/>
              <a:t>Haga clic para modificar los estilos de texto del patrón</a:t>
            </a:r>
          </a:p>
        </p:txBody>
      </p:sp>
      <p:sp>
        <p:nvSpPr>
          <p:cNvPr id="4" name="Content Placeholder 3"/>
          <p:cNvSpPr>
            <a:spLocks noGrp="1"/>
          </p:cNvSpPr>
          <p:nvPr>
            <p:ph sz="half" idx="2"/>
          </p:nvPr>
        </p:nvSpPr>
        <p:spPr>
          <a:xfrm>
            <a:off x="1766052" y="3563939"/>
            <a:ext cx="13063195" cy="984702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074656" y="1767121"/>
            <a:ext cx="12462538" cy="1796817"/>
          </a:xfrm>
        </p:spPr>
        <p:txBody>
          <a:bodyPr anchor="b">
            <a:noAutofit/>
          </a:bodyPr>
          <a:lstStyle>
            <a:lvl1pPr marL="0" indent="0">
              <a:buNone/>
              <a:defRPr sz="7483" b="0" cap="all">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s-ES"/>
              <a:t>Haga clic para modificar los estilos de texto del patrón</a:t>
            </a:r>
          </a:p>
        </p:txBody>
      </p:sp>
      <p:sp>
        <p:nvSpPr>
          <p:cNvPr id="6" name="Content Placeholder 5"/>
          <p:cNvSpPr>
            <a:spLocks noGrp="1"/>
          </p:cNvSpPr>
          <p:nvPr>
            <p:ph sz="quarter" idx="4"/>
          </p:nvPr>
        </p:nvSpPr>
        <p:spPr>
          <a:xfrm>
            <a:off x="15436791" y="3563937"/>
            <a:ext cx="13100403" cy="982062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11C3FB-A233-4DAB-B16E-5E763E710141}"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5338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766056" y="14018154"/>
            <a:ext cx="21702755" cy="4751917"/>
          </a:xfrm>
        </p:spPr>
        <p:txBody>
          <a:bodyPr>
            <a:normAutofit/>
          </a:bodyPr>
          <a:lstStyle>
            <a:lvl1pPr>
              <a:defRPr sz="9978"/>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711C3FB-A233-4DAB-B16E-5E763E710141}"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393968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1C3FB-A233-4DAB-B16E-5E763E710141}"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196855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40868" y="1663171"/>
            <a:ext cx="10596325" cy="4751917"/>
          </a:xfrm>
        </p:spPr>
        <p:txBody>
          <a:bodyPr anchor="b">
            <a:normAutofit/>
          </a:bodyPr>
          <a:lstStyle>
            <a:lvl1pPr algn="l">
              <a:defRPr sz="6236"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766052" y="1663171"/>
            <a:ext cx="14696441" cy="171069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7940868" y="6890287"/>
            <a:ext cx="10596325" cy="6520687"/>
          </a:xfrm>
        </p:spPr>
        <p:txBody>
          <a:bodyPr anchor="t">
            <a:normAutofit/>
          </a:bodyPr>
          <a:lstStyle>
            <a:lvl1pPr marL="0" indent="0">
              <a:buNone/>
              <a:defRPr sz="4989"/>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11C3FB-A233-4DAB-B16E-5E763E710141}"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38695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85313" y="4514321"/>
            <a:ext cx="11797725" cy="3563938"/>
          </a:xfrm>
        </p:spPr>
        <p:txBody>
          <a:bodyPr anchor="b">
            <a:normAutofit/>
          </a:bodyPr>
          <a:lstStyle>
            <a:lvl1pPr algn="l">
              <a:defRPr sz="7483"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2522934" y="2851150"/>
            <a:ext cx="10863100" cy="1496853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86066" y="8553450"/>
            <a:ext cx="11800920" cy="6494286"/>
          </a:xfrm>
        </p:spPr>
        <p:txBody>
          <a:bodyPr anchor="t">
            <a:normAutofit/>
          </a:bodyPr>
          <a:lstStyle>
            <a:lvl1pPr marL="0" indent="0">
              <a:buNone/>
              <a:defRPr sz="5613"/>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711C3FB-A233-4DAB-B16E-5E763E710141}" type="datetimeFigureOut">
              <a:rPr lang="en-US" smtClean="0"/>
              <a:t>5/30/2022</a:t>
            </a:fld>
            <a:endParaRPr lang="en-US"/>
          </a:p>
        </p:txBody>
      </p:sp>
      <p:sp>
        <p:nvSpPr>
          <p:cNvPr id="6" name="Footer Placeholder 5"/>
          <p:cNvSpPr>
            <a:spLocks noGrp="1"/>
          </p:cNvSpPr>
          <p:nvPr>
            <p:ph type="ftr" sz="quarter" idx="11"/>
          </p:nvPr>
        </p:nvSpPr>
        <p:spPr>
          <a:xfrm>
            <a:off x="1766054" y="19245264"/>
            <a:ext cx="19242255" cy="1138480"/>
          </a:xfrm>
        </p:spPr>
        <p:txBody>
          <a:bodyPr/>
          <a:lstStyle/>
          <a:p>
            <a:endParaRPr lang="en-US"/>
          </a:p>
        </p:txBody>
      </p:sp>
      <p:sp>
        <p:nvSpPr>
          <p:cNvPr id="7" name="Slide Number Placeholder 6"/>
          <p:cNvSpPr>
            <a:spLocks noGrp="1"/>
          </p:cNvSpPr>
          <p:nvPr>
            <p:ph type="sldNum" sz="quarter" idx="12"/>
          </p:nvPr>
        </p:nvSpPr>
        <p:spPr/>
        <p:txBody>
          <a:bodyPr/>
          <a:lstStyle/>
          <a:p>
            <a:fld id="{61539998-1463-4A08-95F1-883BEC786539}" type="slidenum">
              <a:rPr lang="en-US" smtClean="0"/>
              <a:t>‹Nº›</a:t>
            </a:fld>
            <a:endParaRPr lang="en-US"/>
          </a:p>
        </p:txBody>
      </p:sp>
    </p:spTree>
    <p:extLst>
      <p:ext uri="{BB962C8B-B14F-4D97-AF65-F5344CB8AC3E}">
        <p14:creationId xmlns:p14="http://schemas.microsoft.com/office/powerpoint/2010/main" val="39557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12143789"/>
            <a:ext cx="8179526" cy="8289454"/>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14018154"/>
            <a:ext cx="21702755" cy="475191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66056" y="1663174"/>
            <a:ext cx="21702755" cy="1174780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4601079" y="19245273"/>
            <a:ext cx="3974658" cy="1138480"/>
          </a:xfrm>
          <a:prstGeom prst="rect">
            <a:avLst/>
          </a:prstGeom>
        </p:spPr>
        <p:txBody>
          <a:bodyPr vert="horz" lIns="91440" tIns="45720" rIns="91440" bIns="45720" rtlCol="0" anchor="t"/>
          <a:lstStyle>
            <a:lvl1pPr algn="r">
              <a:defRPr sz="3118" b="0" i="0">
                <a:solidFill>
                  <a:schemeClr val="bg2">
                    <a:lumMod val="50000"/>
                  </a:schemeClr>
                </a:solidFill>
                <a:effectLst/>
                <a:latin typeface="+mn-lt"/>
              </a:defRPr>
            </a:lvl1pPr>
          </a:lstStyle>
          <a:p>
            <a:fld id="{9711C3FB-A233-4DAB-B16E-5E763E710141}" type="datetimeFigureOut">
              <a:rPr lang="en-US" smtClean="0"/>
              <a:t>5/30/2022</a:t>
            </a:fld>
            <a:endParaRPr lang="en-US"/>
          </a:p>
        </p:txBody>
      </p:sp>
      <p:sp>
        <p:nvSpPr>
          <p:cNvPr id="5" name="Footer Placeholder 4"/>
          <p:cNvSpPr>
            <a:spLocks noGrp="1"/>
          </p:cNvSpPr>
          <p:nvPr>
            <p:ph type="ftr" sz="quarter" idx="3"/>
          </p:nvPr>
        </p:nvSpPr>
        <p:spPr>
          <a:xfrm>
            <a:off x="1766054" y="19245264"/>
            <a:ext cx="19242255" cy="1138480"/>
          </a:xfrm>
          <a:prstGeom prst="rect">
            <a:avLst/>
          </a:prstGeom>
        </p:spPr>
        <p:txBody>
          <a:bodyPr vert="horz" lIns="91440" tIns="45720" rIns="91440" bIns="45720" rtlCol="0" anchor="t"/>
          <a:lstStyle>
            <a:lvl1pPr algn="l">
              <a:defRPr sz="3118"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25740640" y="17394006"/>
            <a:ext cx="2837166" cy="2088863"/>
          </a:xfrm>
          <a:prstGeom prst="rect">
            <a:avLst/>
          </a:prstGeom>
        </p:spPr>
        <p:txBody>
          <a:bodyPr vert="horz" lIns="91440" tIns="45720" rIns="91440" bIns="45720" rtlCol="0" anchor="b"/>
          <a:lstStyle>
            <a:lvl1pPr algn="r">
              <a:defRPr sz="8731" b="0" i="0">
                <a:solidFill>
                  <a:schemeClr val="bg2">
                    <a:lumMod val="50000"/>
                  </a:schemeClr>
                </a:solidFill>
                <a:effectLst/>
                <a:latin typeface="+mn-lt"/>
              </a:defRPr>
            </a:lvl1pPr>
          </a:lstStyle>
          <a:p>
            <a:fld id="{61539998-1463-4A08-95F1-883BEC786539}" type="slidenum">
              <a:rPr lang="en-US" smtClean="0"/>
              <a:t>‹Nº›</a:t>
            </a:fld>
            <a:endParaRPr lang="en-US"/>
          </a:p>
        </p:txBody>
      </p:sp>
    </p:spTree>
    <p:extLst>
      <p:ext uri="{BB962C8B-B14F-4D97-AF65-F5344CB8AC3E}">
        <p14:creationId xmlns:p14="http://schemas.microsoft.com/office/powerpoint/2010/main" val="2344849117"/>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1425595" rtl="0" eaLnBrk="1" latinLnBrk="0" hangingPunct="1">
        <a:spcBef>
          <a:spcPct val="0"/>
        </a:spcBef>
        <a:buNone/>
        <a:defRPr sz="9978"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90997" indent="-890997" algn="l" defTabSz="1425595" rtl="0" eaLnBrk="1" latinLnBrk="0" hangingPunct="1">
        <a:spcBef>
          <a:spcPct val="20000"/>
        </a:spcBef>
        <a:spcAft>
          <a:spcPts val="1871"/>
        </a:spcAft>
        <a:buClr>
          <a:schemeClr val="tx1"/>
        </a:buClr>
        <a:buSzPct val="80000"/>
        <a:buFont typeface="Wingdings 3" panose="05040102010807070707" pitchFamily="18" charset="2"/>
        <a:buChar char=""/>
        <a:defRPr sz="6236" kern="1200" cap="none">
          <a:solidFill>
            <a:schemeClr val="bg2">
              <a:lumMod val="75000"/>
            </a:schemeClr>
          </a:solidFill>
          <a:effectLst/>
          <a:latin typeface="+mn-lt"/>
          <a:ea typeface="+mn-ea"/>
          <a:cs typeface="+mn-cs"/>
        </a:defRPr>
      </a:lvl1pPr>
      <a:lvl2pPr marL="2316592" indent="-890997" algn="l" defTabSz="1425595" rtl="0" eaLnBrk="1" latinLnBrk="0" hangingPunct="1">
        <a:spcBef>
          <a:spcPct val="20000"/>
        </a:spcBef>
        <a:spcAft>
          <a:spcPts val="1871"/>
        </a:spcAft>
        <a:buClr>
          <a:schemeClr val="tx1"/>
        </a:buClr>
        <a:buSzPct val="80000"/>
        <a:buFont typeface="Wingdings 3" panose="05040102010807070707" pitchFamily="18" charset="2"/>
        <a:buChar char=""/>
        <a:defRPr sz="5613" kern="1200" cap="none">
          <a:solidFill>
            <a:schemeClr val="bg2">
              <a:lumMod val="75000"/>
            </a:schemeClr>
          </a:solidFill>
          <a:effectLst/>
          <a:latin typeface="+mn-lt"/>
          <a:ea typeface="+mn-ea"/>
          <a:cs typeface="+mn-cs"/>
        </a:defRPr>
      </a:lvl2pPr>
      <a:lvl3pPr marL="3742188" indent="-890997"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989" kern="1200" cap="none">
          <a:solidFill>
            <a:schemeClr val="bg2">
              <a:lumMod val="75000"/>
            </a:schemeClr>
          </a:solidFill>
          <a:effectLst/>
          <a:latin typeface="+mn-lt"/>
          <a:ea typeface="+mn-ea"/>
          <a:cs typeface="+mn-cs"/>
        </a:defRPr>
      </a:lvl3pPr>
      <a:lvl4pPr marL="4811384" indent="-5345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4pPr>
      <a:lvl5pPr marL="6236980" indent="-5345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5pPr>
      <a:lvl6pPr marL="7840774" indent="-7127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6pPr>
      <a:lvl7pPr marL="9266370" indent="-7127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7pPr>
      <a:lvl8pPr marL="10691965" indent="-7127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8pPr>
      <a:lvl9pPr marL="12117560" indent="-712798" algn="l" defTabSz="1425595" rtl="0" eaLnBrk="1" latinLnBrk="0" hangingPunct="1">
        <a:spcBef>
          <a:spcPct val="20000"/>
        </a:spcBef>
        <a:spcAft>
          <a:spcPts val="1871"/>
        </a:spcAft>
        <a:buClr>
          <a:schemeClr val="tx1"/>
        </a:buClr>
        <a:buSzPct val="80000"/>
        <a:buFont typeface="Wingdings 3" panose="05040102010807070707" pitchFamily="18" charset="2"/>
        <a:buChar char=""/>
        <a:defRPr sz="4365" kern="1200" cap="none">
          <a:solidFill>
            <a:schemeClr val="bg2">
              <a:lumMod val="75000"/>
            </a:schemeClr>
          </a:solidFill>
          <a:effectLst/>
          <a:latin typeface="+mn-lt"/>
          <a:ea typeface="+mn-ea"/>
          <a:cs typeface="+mn-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hyperlink" Target="http://156.35.98.103:3030/" TargetMode="External"/><Relationship Id="rId3" Type="http://schemas.openxmlformats.org/officeDocument/2006/relationships/image" Target="../media/image1.png"/><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hyperlink" Target="mailto:uo257742@uniovi.es" TargetMode="External"/><Relationship Id="rId16" Type="http://schemas.openxmlformats.org/officeDocument/2006/relationships/image" Target="../media/image14.sv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hyperlink" Target="https://www.ncdc.noaa.gov/stormevents" TargetMode="Externa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0.svg"/><Relationship Id="rId10" Type="http://schemas.openxmlformats.org/officeDocument/2006/relationships/image" Target="../media/image8.sv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57442-884B-04A4-301A-6D05F33BED0A}"/>
              </a:ext>
            </a:extLst>
          </p:cNvPr>
          <p:cNvSpPr>
            <a:spLocks noGrp="1"/>
          </p:cNvSpPr>
          <p:nvPr>
            <p:ph type="ctrTitle"/>
          </p:nvPr>
        </p:nvSpPr>
        <p:spPr>
          <a:xfrm>
            <a:off x="2431943" y="1308426"/>
            <a:ext cx="11468060" cy="2087631"/>
          </a:xfrm>
        </p:spPr>
        <p:txBody>
          <a:bodyPr>
            <a:noAutofit/>
          </a:bodyPr>
          <a:lstStyle/>
          <a:p>
            <a:pPr algn="just"/>
            <a:r>
              <a:rPr lang="en-US" sz="6600" dirty="0"/>
              <a:t>Tornadoes knowledge graph WITH STRUCTURED AND UNSTRUCTURED DATA</a:t>
            </a:r>
          </a:p>
        </p:txBody>
      </p:sp>
      <p:sp>
        <p:nvSpPr>
          <p:cNvPr id="3" name="Subtítulo 2">
            <a:extLst>
              <a:ext uri="{FF2B5EF4-FFF2-40B4-BE49-F238E27FC236}">
                <a16:creationId xmlns:a16="http://schemas.microsoft.com/office/drawing/2014/main" id="{4A1D7311-F48F-4F77-CD1C-DFC683693460}"/>
              </a:ext>
            </a:extLst>
          </p:cNvPr>
          <p:cNvSpPr>
            <a:spLocks noGrp="1"/>
          </p:cNvSpPr>
          <p:nvPr>
            <p:ph type="subTitle" idx="1"/>
          </p:nvPr>
        </p:nvSpPr>
        <p:spPr>
          <a:xfrm>
            <a:off x="2418139" y="3420034"/>
            <a:ext cx="11877575" cy="2923605"/>
          </a:xfrm>
        </p:spPr>
        <p:txBody>
          <a:bodyPr>
            <a:normAutofit fontScale="92500"/>
          </a:bodyPr>
          <a:lstStyle/>
          <a:p>
            <a:pPr algn="just"/>
            <a:r>
              <a:rPr lang="en-US" sz="2400" dirty="0">
                <a:solidFill>
                  <a:schemeClr val="tx1"/>
                </a:solidFill>
                <a:latin typeface="Helvetica" panose="020B0604020202020204" pitchFamily="34" charset="0"/>
                <a:cs typeface="Helvetica" panose="020B0604020202020204" pitchFamily="34" charset="0"/>
              </a:rPr>
              <a:t>Tornadoes are natural disasters with high impact in a lot of places of the planet, </a:t>
            </a:r>
            <a:r>
              <a:rPr lang="en-US" sz="2400" b="1" dirty="0">
                <a:solidFill>
                  <a:schemeClr val="tx1"/>
                </a:solidFill>
                <a:latin typeface="Helvetica" panose="020B0604020202020204" pitchFamily="34" charset="0"/>
                <a:cs typeface="Helvetica" panose="020B0604020202020204" pitchFamily="34" charset="0"/>
              </a:rPr>
              <a:t>USA</a:t>
            </a:r>
            <a:r>
              <a:rPr lang="en-US" sz="2400" dirty="0">
                <a:solidFill>
                  <a:schemeClr val="tx1"/>
                </a:solidFill>
                <a:latin typeface="Helvetica" panose="020B0604020202020204" pitchFamily="34" charset="0"/>
                <a:cs typeface="Helvetica" panose="020B0604020202020204" pitchFamily="34" charset="0"/>
              </a:rPr>
              <a:t> and </a:t>
            </a:r>
            <a:r>
              <a:rPr lang="en-US" sz="2400" dirty="0" err="1">
                <a:solidFill>
                  <a:schemeClr val="tx1"/>
                </a:solidFill>
                <a:latin typeface="Helvetica" panose="020B0604020202020204" pitchFamily="34" charset="0"/>
                <a:cs typeface="Helvetica" panose="020B0604020202020204" pitchFamily="34" charset="0"/>
              </a:rPr>
              <a:t>Japon</a:t>
            </a:r>
            <a:r>
              <a:rPr lang="en-US" sz="2400" dirty="0">
                <a:solidFill>
                  <a:schemeClr val="tx1"/>
                </a:solidFill>
                <a:latin typeface="Helvetica" panose="020B0604020202020204" pitchFamily="34" charset="0"/>
                <a:cs typeface="Helvetica" panose="020B0604020202020204" pitchFamily="34" charset="0"/>
              </a:rPr>
              <a:t> among them, places with high level population. They could be </a:t>
            </a:r>
            <a:r>
              <a:rPr lang="en-US" sz="2400" b="1" dirty="0">
                <a:solidFill>
                  <a:schemeClr val="tx1"/>
                </a:solidFill>
                <a:latin typeface="Helvetica" panose="020B0604020202020204" pitchFamily="34" charset="0"/>
                <a:cs typeface="Helvetica" panose="020B0604020202020204" pitchFamily="34" charset="0"/>
              </a:rPr>
              <a:t>catastrophic</a:t>
            </a:r>
            <a:r>
              <a:rPr lang="en-US" sz="2400" dirty="0">
                <a:solidFill>
                  <a:schemeClr val="tx1"/>
                </a:solidFill>
                <a:latin typeface="Helvetica" panose="020B0604020202020204" pitchFamily="34" charset="0"/>
                <a:cs typeface="Helvetica" panose="020B0604020202020204" pitchFamily="34" charset="0"/>
              </a:rPr>
              <a:t>, being able to claim human lives and causing property damage, which is negative for society. As usual they are composed by several episodes or smaller events which takes place in smaller places along the time. They might show up in different ways such as </a:t>
            </a:r>
            <a:r>
              <a:rPr lang="en-US" sz="2400" b="1" dirty="0">
                <a:solidFill>
                  <a:schemeClr val="tx1"/>
                </a:solidFill>
                <a:latin typeface="Helvetica" panose="020B0604020202020204" pitchFamily="34" charset="0"/>
                <a:cs typeface="Helvetica" panose="020B0604020202020204" pitchFamily="34" charset="0"/>
              </a:rPr>
              <a:t>convective storms, flash flood or blizzards</a:t>
            </a:r>
            <a:r>
              <a:rPr lang="en-US" sz="2400" dirty="0">
                <a:solidFill>
                  <a:schemeClr val="tx1"/>
                </a:solidFill>
                <a:latin typeface="Helvetica" panose="020B0604020202020204" pitchFamily="34" charset="0"/>
                <a:cs typeface="Helvetica" panose="020B0604020202020204" pitchFamily="34" charset="0"/>
              </a:rPr>
              <a:t>, among many others. The research focuses on </a:t>
            </a:r>
            <a:r>
              <a:rPr lang="en-US" sz="2400" b="1" dirty="0">
                <a:solidFill>
                  <a:schemeClr val="tx1"/>
                </a:solidFill>
                <a:latin typeface="Helvetica" panose="020B0604020202020204" pitchFamily="34" charset="0"/>
                <a:cs typeface="Helvetica" panose="020B0604020202020204" pitchFamily="34" charset="0"/>
              </a:rPr>
              <a:t>structured data collection and text narrative analysis</a:t>
            </a:r>
            <a:r>
              <a:rPr lang="en-US" sz="2400" dirty="0">
                <a:solidFill>
                  <a:schemeClr val="tx1"/>
                </a:solidFill>
                <a:latin typeface="Helvetica" panose="020B0604020202020204" pitchFamily="34" charset="0"/>
                <a:cs typeface="Helvetica" panose="020B0604020202020204" pitchFamily="34" charset="0"/>
              </a:rPr>
              <a:t> to detect and gather storm data.</a:t>
            </a:r>
          </a:p>
          <a:p>
            <a:pPr algn="l"/>
            <a:endParaRPr lang="en-US" dirty="0"/>
          </a:p>
        </p:txBody>
      </p:sp>
      <p:sp>
        <p:nvSpPr>
          <p:cNvPr id="5" name="Subtítulo 2">
            <a:extLst>
              <a:ext uri="{FF2B5EF4-FFF2-40B4-BE49-F238E27FC236}">
                <a16:creationId xmlns:a16="http://schemas.microsoft.com/office/drawing/2014/main" id="{8B9E329C-1A68-F41C-6812-36A413DAFAE5}"/>
              </a:ext>
            </a:extLst>
          </p:cNvPr>
          <p:cNvSpPr txBox="1">
            <a:spLocks/>
          </p:cNvSpPr>
          <p:nvPr/>
        </p:nvSpPr>
        <p:spPr>
          <a:xfrm>
            <a:off x="2532067" y="8945734"/>
            <a:ext cx="11877575" cy="2168293"/>
          </a:xfrm>
          <a:prstGeom prst="rect">
            <a:avLst/>
          </a:prstGeom>
        </p:spPr>
        <p:txBody>
          <a:bodyPr vert="horz" lIns="445011" tIns="222505" rIns="445011" bIns="222505" rtlCol="0">
            <a:norm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just"/>
            <a:endParaRPr lang="en-US" sz="1413" dirty="0">
              <a:latin typeface="Helvetica" panose="020B0604020202020204" pitchFamily="34" charset="0"/>
              <a:cs typeface="Helvetica" panose="020B0604020202020204" pitchFamily="34" charset="0"/>
            </a:endParaRPr>
          </a:p>
        </p:txBody>
      </p:sp>
      <p:sp>
        <p:nvSpPr>
          <p:cNvPr id="6" name="Subtítulo 2">
            <a:extLst>
              <a:ext uri="{FF2B5EF4-FFF2-40B4-BE49-F238E27FC236}">
                <a16:creationId xmlns:a16="http://schemas.microsoft.com/office/drawing/2014/main" id="{A5EF8686-A415-0C3F-8322-7326692B3346}"/>
              </a:ext>
            </a:extLst>
          </p:cNvPr>
          <p:cNvSpPr txBox="1">
            <a:spLocks/>
          </p:cNvSpPr>
          <p:nvPr/>
        </p:nvSpPr>
        <p:spPr>
          <a:xfrm>
            <a:off x="-21544148" y="22508339"/>
            <a:ext cx="11895502" cy="2596232"/>
          </a:xfrm>
          <a:prstGeom prst="rect">
            <a:avLst/>
          </a:prstGeom>
        </p:spPr>
        <p:txBody>
          <a:bodyPr vert="horz" lIns="445011" tIns="222505" rIns="445011" bIns="222505" rtlCol="0">
            <a:normAutofit lnSpcReduction="10000"/>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just"/>
            <a:r>
              <a:rPr lang="en-US" sz="16354" dirty="0"/>
              <a:t> </a:t>
            </a:r>
          </a:p>
          <a:p>
            <a:pPr algn="l"/>
            <a:endParaRPr lang="en-US" sz="16354" dirty="0"/>
          </a:p>
        </p:txBody>
      </p:sp>
      <p:sp>
        <p:nvSpPr>
          <p:cNvPr id="10" name="Subtítulo 2">
            <a:extLst>
              <a:ext uri="{FF2B5EF4-FFF2-40B4-BE49-F238E27FC236}">
                <a16:creationId xmlns:a16="http://schemas.microsoft.com/office/drawing/2014/main" id="{ECED4B86-CA8D-C7DD-A054-B3F9D3E30997}"/>
              </a:ext>
            </a:extLst>
          </p:cNvPr>
          <p:cNvSpPr txBox="1">
            <a:spLocks/>
          </p:cNvSpPr>
          <p:nvPr/>
        </p:nvSpPr>
        <p:spPr>
          <a:xfrm>
            <a:off x="17545843" y="7274701"/>
            <a:ext cx="11877574" cy="2164622"/>
          </a:xfrm>
          <a:prstGeom prst="rect">
            <a:avLst/>
          </a:prstGeom>
        </p:spPr>
        <p:txBody>
          <a:bodyPr vert="horz" lIns="445011" tIns="222505" rIns="445011" bIns="222505" rtlCol="0">
            <a:norm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just"/>
            <a:r>
              <a:rPr lang="en-US" sz="2200" dirty="0">
                <a:latin typeface="Helvetica" panose="020B0604020202020204" pitchFamily="34" charset="0"/>
                <a:cs typeface="Helvetica" panose="020B0604020202020204" pitchFamily="34" charset="0"/>
              </a:rPr>
              <a:t>Unstructured data comes from a collection of html files and data is analyzed to obtain relevant information about the tornadoes such </a:t>
            </a:r>
            <a:r>
              <a:rPr lang="en-US" sz="2200" b="1" dirty="0">
                <a:latin typeface="Helvetica" panose="020B0604020202020204" pitchFamily="34" charset="0"/>
                <a:cs typeface="Helvetica" panose="020B0604020202020204" pitchFamily="34" charset="0"/>
              </a:rPr>
              <a:t>as wind speed in miles per hour </a:t>
            </a:r>
            <a:r>
              <a:rPr lang="en-US" sz="2200" dirty="0">
                <a:latin typeface="Helvetica" panose="020B0604020202020204" pitchFamily="34" charset="0"/>
                <a:cs typeface="Helvetica" panose="020B0604020202020204" pitchFamily="34" charset="0"/>
              </a:rPr>
              <a:t>and the most affected </a:t>
            </a:r>
            <a:r>
              <a:rPr lang="en-US" sz="2200" b="1" dirty="0">
                <a:latin typeface="Helvetica" panose="020B0604020202020204" pitchFamily="34" charset="0"/>
                <a:cs typeface="Helvetica" panose="020B0604020202020204" pitchFamily="34" charset="0"/>
              </a:rPr>
              <a:t>routes and roads </a:t>
            </a:r>
            <a:r>
              <a:rPr lang="en-US" sz="2200" dirty="0">
                <a:latin typeface="Helvetica" panose="020B0604020202020204" pitchFamily="34" charset="0"/>
                <a:cs typeface="Helvetica" panose="020B0604020202020204" pitchFamily="34" charset="0"/>
              </a:rPr>
              <a:t>from the places the tornadoes go through.</a:t>
            </a:r>
          </a:p>
        </p:txBody>
      </p:sp>
      <p:sp>
        <p:nvSpPr>
          <p:cNvPr id="11" name="Subtítulo 2">
            <a:extLst>
              <a:ext uri="{FF2B5EF4-FFF2-40B4-BE49-F238E27FC236}">
                <a16:creationId xmlns:a16="http://schemas.microsoft.com/office/drawing/2014/main" id="{08DB61E7-F9EB-8DF0-207C-F30B93F69FB0}"/>
              </a:ext>
            </a:extLst>
          </p:cNvPr>
          <p:cNvSpPr txBox="1">
            <a:spLocks/>
          </p:cNvSpPr>
          <p:nvPr/>
        </p:nvSpPr>
        <p:spPr>
          <a:xfrm>
            <a:off x="17582542" y="8486804"/>
            <a:ext cx="11068657" cy="3457498"/>
          </a:xfrm>
          <a:prstGeom prst="rect">
            <a:avLst/>
          </a:prstGeom>
        </p:spPr>
        <p:txBody>
          <a:bodyPr vert="horz" lIns="445011" tIns="222505" rIns="445011" bIns="222505" rtlCol="0">
            <a:norm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just"/>
            <a:r>
              <a:rPr lang="en-US" sz="2200" dirty="0">
                <a:latin typeface="Helvetica" panose="020B0604020202020204" pitchFamily="34" charset="0"/>
                <a:cs typeface="Helvetica" panose="020B0604020202020204" pitchFamily="34" charset="0"/>
              </a:rPr>
              <a:t>Twitter dataset containing verified account tweets about tornadoes in USA from </a:t>
            </a:r>
            <a:r>
              <a:rPr lang="en-US" sz="2400" dirty="0">
                <a:latin typeface="Helvetica" panose="020B0604020202020204" pitchFamily="34" charset="0"/>
                <a:cs typeface="Helvetica" panose="020B0604020202020204" pitchFamily="34" charset="0"/>
              </a:rPr>
              <a:t>25</a:t>
            </a:r>
            <a:r>
              <a:rPr lang="en-US" sz="2200" dirty="0">
                <a:latin typeface="Helvetica" panose="020B0604020202020204" pitchFamily="34" charset="0"/>
                <a:cs typeface="Helvetica" panose="020B0604020202020204" pitchFamily="34" charset="0"/>
              </a:rPr>
              <a:t> to 30 of May of 2019 was also analyzed in order to obtain general information about tornadoes.</a:t>
            </a:r>
          </a:p>
          <a:p>
            <a:pPr algn="just"/>
            <a:r>
              <a:rPr lang="en-US" sz="2800" b="1" dirty="0">
                <a:latin typeface="Helvetica" panose="020B0604020202020204" pitchFamily="34" charset="0"/>
                <a:cs typeface="Helvetica" panose="020B0604020202020204" pitchFamily="34" charset="0"/>
              </a:rPr>
              <a:t>75%</a:t>
            </a:r>
            <a:r>
              <a:rPr lang="en-US" sz="2200" dirty="0">
                <a:latin typeface="Helvetica" panose="020B0604020202020204" pitchFamily="34" charset="0"/>
                <a:cs typeface="Helvetica" panose="020B0604020202020204" pitchFamily="34" charset="0"/>
              </a:rPr>
              <a:t> were tweets from </a:t>
            </a:r>
            <a:r>
              <a:rPr lang="en-US" sz="2200" b="1" dirty="0">
                <a:latin typeface="Helvetica" panose="020B0604020202020204" pitchFamily="34" charset="0"/>
                <a:cs typeface="Helvetica" panose="020B0604020202020204" pitchFamily="34" charset="0"/>
              </a:rPr>
              <a:t>NWS source</a:t>
            </a:r>
            <a:r>
              <a:rPr lang="en-US" sz="2200" dirty="0">
                <a:latin typeface="Helvetica" panose="020B0604020202020204" pitchFamily="34" charset="0"/>
                <a:cs typeface="Helvetica" panose="020B0604020202020204" pitchFamily="34" charset="0"/>
              </a:rPr>
              <a:t>.</a:t>
            </a:r>
          </a:p>
          <a:p>
            <a:pPr algn="just"/>
            <a:r>
              <a:rPr lang="en-US" sz="2800" b="1" dirty="0">
                <a:latin typeface="Helvetica" panose="020B0604020202020204" pitchFamily="34" charset="0"/>
                <a:cs typeface="Helvetica" panose="020B0604020202020204" pitchFamily="34" charset="0"/>
              </a:rPr>
              <a:t>50%</a:t>
            </a:r>
            <a:r>
              <a:rPr lang="en-US" sz="2200" dirty="0">
                <a:latin typeface="Helvetica" panose="020B0604020202020204" pitchFamily="34" charset="0"/>
                <a:cs typeface="Helvetica" panose="020B0604020202020204" pitchFamily="34" charset="0"/>
              </a:rPr>
              <a:t> were tweets from </a:t>
            </a:r>
            <a:r>
              <a:rPr lang="en-US" sz="2200" b="1" dirty="0">
                <a:latin typeface="Helvetica" panose="020B0604020202020204" pitchFamily="34" charset="0"/>
                <a:cs typeface="Helvetica" panose="020B0604020202020204" pitchFamily="34" charset="0"/>
              </a:rPr>
              <a:t>NWS Severe Storms.</a:t>
            </a:r>
          </a:p>
          <a:p>
            <a:pPr algn="just"/>
            <a:r>
              <a:rPr lang="en-US" sz="2200" b="1" dirty="0">
                <a:latin typeface="Helvetica" panose="020B0604020202020204" pitchFamily="34" charset="0"/>
                <a:cs typeface="Helvetica" panose="020B0604020202020204" pitchFamily="34" charset="0"/>
              </a:rPr>
              <a:t>NER, KWIC and triples</a:t>
            </a:r>
            <a:r>
              <a:rPr lang="en-US" sz="2200" dirty="0">
                <a:latin typeface="Helvetica" panose="020B0604020202020204" pitchFamily="34" charset="0"/>
                <a:cs typeface="Helvetica" panose="020B0604020202020204" pitchFamily="34" charset="0"/>
              </a:rPr>
              <a:t> were obtained and </a:t>
            </a:r>
            <a:r>
              <a:rPr lang="en-US" sz="2200" b="1" dirty="0">
                <a:latin typeface="Helvetica" panose="020B0604020202020204" pitchFamily="34" charset="0"/>
                <a:cs typeface="Helvetica" panose="020B0604020202020204" pitchFamily="34" charset="0"/>
              </a:rPr>
              <a:t>tweets metadata </a:t>
            </a:r>
            <a:r>
              <a:rPr lang="en-US" sz="2200" dirty="0">
                <a:latin typeface="Helvetica" panose="020B0604020202020204" pitchFamily="34" charset="0"/>
                <a:cs typeface="Helvetica" panose="020B0604020202020204" pitchFamily="34" charset="0"/>
              </a:rPr>
              <a:t>was also used to obtain info in order to create tornados in the graph.</a:t>
            </a:r>
          </a:p>
        </p:txBody>
      </p:sp>
      <p:sp>
        <p:nvSpPr>
          <p:cNvPr id="12" name="Subtítulo 2">
            <a:extLst>
              <a:ext uri="{FF2B5EF4-FFF2-40B4-BE49-F238E27FC236}">
                <a16:creationId xmlns:a16="http://schemas.microsoft.com/office/drawing/2014/main" id="{29E161C2-6B7D-C6CE-4F0F-C11418E70113}"/>
              </a:ext>
            </a:extLst>
          </p:cNvPr>
          <p:cNvSpPr txBox="1">
            <a:spLocks/>
          </p:cNvSpPr>
          <p:nvPr/>
        </p:nvSpPr>
        <p:spPr>
          <a:xfrm>
            <a:off x="19256482" y="812034"/>
            <a:ext cx="8866824" cy="1816782"/>
          </a:xfrm>
          <a:prstGeom prst="rect">
            <a:avLst/>
          </a:prstGeom>
        </p:spPr>
        <p:txBody>
          <a:bodyPr vert="horz" lIns="445011" tIns="222505" rIns="445011" bIns="222505" rtlCol="0">
            <a:norm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l"/>
            <a:r>
              <a:rPr lang="en-US" sz="3108" dirty="0">
                <a:latin typeface="Helvetica" panose="020B0604020202020204" pitchFamily="34" charset="0"/>
                <a:cs typeface="Helvetica" panose="020B0604020202020204" pitchFamily="34" charset="0"/>
              </a:rPr>
              <a:t>Fernández Manzano Enrique</a:t>
            </a:r>
          </a:p>
          <a:p>
            <a:pPr algn="l"/>
            <a:r>
              <a:rPr lang="en-US" sz="3108" dirty="0">
                <a:latin typeface="Helvetica" panose="020B0604020202020204" pitchFamily="34" charset="0"/>
                <a:cs typeface="Helvetica" panose="020B0604020202020204" pitchFamily="34" charset="0"/>
                <a:hlinkClick r:id="rId2">
                  <a:extLst>
                    <a:ext uri="{A12FA001-AC4F-418D-AE19-62706E023703}">
                      <ahyp:hlinkClr xmlns:ahyp="http://schemas.microsoft.com/office/drawing/2018/hyperlinkcolor" val="tx"/>
                    </a:ext>
                  </a:extLst>
                </a:hlinkClick>
              </a:rPr>
              <a:t>uo257742@uniovi.es</a:t>
            </a:r>
            <a:endParaRPr lang="en-US" sz="3108" dirty="0">
              <a:latin typeface="Helvetica" panose="020B0604020202020204" pitchFamily="34" charset="0"/>
              <a:cs typeface="Helvetica" panose="020B0604020202020204" pitchFamily="34" charset="0"/>
            </a:endParaRPr>
          </a:p>
        </p:txBody>
      </p:sp>
      <p:pic>
        <p:nvPicPr>
          <p:cNvPr id="16" name="Gráfico 15" descr="Tornado con relleno sólido">
            <a:extLst>
              <a:ext uri="{FF2B5EF4-FFF2-40B4-BE49-F238E27FC236}">
                <a16:creationId xmlns:a16="http://schemas.microsoft.com/office/drawing/2014/main" id="{D18AE410-87D9-605E-8E1E-F28AFA17E6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76225" y="8023928"/>
            <a:ext cx="1299098" cy="1299098"/>
          </a:xfrm>
          <a:prstGeom prst="rect">
            <a:avLst/>
          </a:prstGeom>
        </p:spPr>
      </p:pic>
      <p:pic>
        <p:nvPicPr>
          <p:cNvPr id="18" name="Gráfico 17" descr="Agua con relleno sólido">
            <a:extLst>
              <a:ext uri="{FF2B5EF4-FFF2-40B4-BE49-F238E27FC236}">
                <a16:creationId xmlns:a16="http://schemas.microsoft.com/office/drawing/2014/main" id="{87B2806C-1806-10D5-B50C-7048BDD10F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02730" y="8071882"/>
            <a:ext cx="1148249" cy="1148249"/>
          </a:xfrm>
          <a:prstGeom prst="rect">
            <a:avLst/>
          </a:prstGeom>
        </p:spPr>
      </p:pic>
      <p:pic>
        <p:nvPicPr>
          <p:cNvPr id="20" name="Gráfico 19" descr="Copo de nieve con relleno sólido">
            <a:extLst>
              <a:ext uri="{FF2B5EF4-FFF2-40B4-BE49-F238E27FC236}">
                <a16:creationId xmlns:a16="http://schemas.microsoft.com/office/drawing/2014/main" id="{9BC726C5-7682-C416-277E-9EC9066358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7638" y="8023928"/>
            <a:ext cx="1411099" cy="1411099"/>
          </a:xfrm>
          <a:prstGeom prst="rect">
            <a:avLst/>
          </a:prstGeom>
        </p:spPr>
      </p:pic>
      <p:pic>
        <p:nvPicPr>
          <p:cNvPr id="22" name="Gráfico 21" descr="Red con relleno sólido">
            <a:extLst>
              <a:ext uri="{FF2B5EF4-FFF2-40B4-BE49-F238E27FC236}">
                <a16:creationId xmlns:a16="http://schemas.microsoft.com/office/drawing/2014/main" id="{62378AF8-E8BB-3D60-1BFC-AFEE0D4B58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789503" y="4036645"/>
            <a:ext cx="2139216" cy="2139216"/>
          </a:xfrm>
          <a:prstGeom prst="rect">
            <a:avLst/>
          </a:prstGeom>
        </p:spPr>
      </p:pic>
      <p:sp>
        <p:nvSpPr>
          <p:cNvPr id="24" name="Subtítulo 2">
            <a:extLst>
              <a:ext uri="{FF2B5EF4-FFF2-40B4-BE49-F238E27FC236}">
                <a16:creationId xmlns:a16="http://schemas.microsoft.com/office/drawing/2014/main" id="{82B50274-4A98-FE50-AC35-310025DC4F50}"/>
              </a:ext>
            </a:extLst>
          </p:cNvPr>
          <p:cNvSpPr txBox="1">
            <a:spLocks/>
          </p:cNvSpPr>
          <p:nvPr/>
        </p:nvSpPr>
        <p:spPr>
          <a:xfrm>
            <a:off x="21349498" y="11700411"/>
            <a:ext cx="3587831" cy="1076745"/>
          </a:xfrm>
          <a:prstGeom prst="rect">
            <a:avLst/>
          </a:prstGeom>
        </p:spPr>
        <p:txBody>
          <a:bodyPr vert="horz" lIns="445011" tIns="222505" rIns="445011" bIns="222505" rtlCol="0">
            <a:no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r>
              <a:rPr lang="en-US" sz="3600" dirty="0">
                <a:latin typeface="Helvetica" panose="020B0604020202020204" pitchFamily="34" charset="0"/>
                <a:cs typeface="Helvetica" panose="020B0604020202020204" pitchFamily="34" charset="0"/>
              </a:rPr>
              <a:t>Conclusion</a:t>
            </a:r>
            <a:endParaRPr lang="en-US" sz="3200" dirty="0">
              <a:latin typeface="Helvetica" panose="020B0604020202020204" pitchFamily="34" charset="0"/>
              <a:cs typeface="Helvetica" panose="020B0604020202020204" pitchFamily="34" charset="0"/>
            </a:endParaRPr>
          </a:p>
        </p:txBody>
      </p:sp>
      <p:pic>
        <p:nvPicPr>
          <p:cNvPr id="25" name="Gráfico 24" descr="Tabla con relleno sólido">
            <a:extLst>
              <a:ext uri="{FF2B5EF4-FFF2-40B4-BE49-F238E27FC236}">
                <a16:creationId xmlns:a16="http://schemas.microsoft.com/office/drawing/2014/main" id="{2C448F4E-CCF4-584D-A4B7-90C3E9656F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527286" y="2297274"/>
            <a:ext cx="2666485" cy="2666485"/>
          </a:xfrm>
          <a:prstGeom prst="rect">
            <a:avLst/>
          </a:prstGeom>
        </p:spPr>
      </p:pic>
      <p:cxnSp>
        <p:nvCxnSpPr>
          <p:cNvPr id="35" name="Conector: curvado 34">
            <a:extLst>
              <a:ext uri="{FF2B5EF4-FFF2-40B4-BE49-F238E27FC236}">
                <a16:creationId xmlns:a16="http://schemas.microsoft.com/office/drawing/2014/main" id="{A62A45C0-3C64-E680-42DE-C68BA645C16E}"/>
              </a:ext>
            </a:extLst>
          </p:cNvPr>
          <p:cNvCxnSpPr>
            <a:cxnSpLocks/>
            <a:stCxn id="25" idx="3"/>
          </p:cNvCxnSpPr>
          <p:nvPr/>
        </p:nvCxnSpPr>
        <p:spPr>
          <a:xfrm>
            <a:off x="20193771" y="3630517"/>
            <a:ext cx="4558995" cy="1013474"/>
          </a:xfrm>
          <a:prstGeom prst="curvedConnector3">
            <a:avLst>
              <a:gd name="adj1" fmla="val 50000"/>
            </a:avLst>
          </a:prstGeom>
          <a:ln w="762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1" name="Gráfico 40" descr="Documento con relleno sólido">
            <a:extLst>
              <a:ext uri="{FF2B5EF4-FFF2-40B4-BE49-F238E27FC236}">
                <a16:creationId xmlns:a16="http://schemas.microsoft.com/office/drawing/2014/main" id="{EB855346-171F-8CE7-32AC-C34F5146A77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14142" y="5238957"/>
            <a:ext cx="1873809" cy="1873809"/>
          </a:xfrm>
          <a:prstGeom prst="rect">
            <a:avLst/>
          </a:prstGeom>
        </p:spPr>
      </p:pic>
      <p:cxnSp>
        <p:nvCxnSpPr>
          <p:cNvPr id="43" name="Conector: curvado 42">
            <a:extLst>
              <a:ext uri="{FF2B5EF4-FFF2-40B4-BE49-F238E27FC236}">
                <a16:creationId xmlns:a16="http://schemas.microsoft.com/office/drawing/2014/main" id="{882FB31C-0B13-EE12-B3D9-2E7D00B13768}"/>
              </a:ext>
            </a:extLst>
          </p:cNvPr>
          <p:cNvCxnSpPr>
            <a:cxnSpLocks/>
          </p:cNvCxnSpPr>
          <p:nvPr/>
        </p:nvCxnSpPr>
        <p:spPr>
          <a:xfrm flipV="1">
            <a:off x="20002477" y="5520457"/>
            <a:ext cx="4785892" cy="1097027"/>
          </a:xfrm>
          <a:prstGeom prst="curvedConnector3">
            <a:avLst>
              <a:gd name="adj1" fmla="val 50000"/>
            </a:avLst>
          </a:prstGeom>
          <a:ln w="762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Gráfico 52" descr="Investigación con relleno sólido">
            <a:extLst>
              <a:ext uri="{FF2B5EF4-FFF2-40B4-BE49-F238E27FC236}">
                <a16:creationId xmlns:a16="http://schemas.microsoft.com/office/drawing/2014/main" id="{DC844339-5FC7-F3C6-4724-556F87F274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706074" y="19867455"/>
            <a:ext cx="813538" cy="813538"/>
          </a:xfrm>
          <a:prstGeom prst="rect">
            <a:avLst/>
          </a:prstGeom>
        </p:spPr>
      </p:pic>
      <p:pic>
        <p:nvPicPr>
          <p:cNvPr id="1026" name="Picture 2" descr="Twitter - Iconos gratis de social">
            <a:extLst>
              <a:ext uri="{FF2B5EF4-FFF2-40B4-BE49-F238E27FC236}">
                <a16:creationId xmlns:a16="http://schemas.microsoft.com/office/drawing/2014/main" id="{A0F1A9A3-8AC3-1EFC-6787-D5426EAB1A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7792" y="10637600"/>
            <a:ext cx="1451730" cy="1451730"/>
          </a:xfrm>
          <a:prstGeom prst="rect">
            <a:avLst/>
          </a:prstGeom>
          <a:noFill/>
          <a:extLst>
            <a:ext uri="{909E8E84-426E-40DD-AFC4-6F175D3DCCD1}">
              <a14:hiddenFill xmlns:a14="http://schemas.microsoft.com/office/drawing/2010/main">
                <a:solidFill>
                  <a:srgbClr val="FFFFFF"/>
                </a:solidFill>
              </a14:hiddenFill>
            </a:ext>
          </a:extLst>
        </p:spPr>
      </p:pic>
      <p:sp>
        <p:nvSpPr>
          <p:cNvPr id="56" name="Subtítulo 2">
            <a:extLst>
              <a:ext uri="{FF2B5EF4-FFF2-40B4-BE49-F238E27FC236}">
                <a16:creationId xmlns:a16="http://schemas.microsoft.com/office/drawing/2014/main" id="{CAE7B427-04B8-688F-2365-8FB61086E77E}"/>
              </a:ext>
            </a:extLst>
          </p:cNvPr>
          <p:cNvSpPr txBox="1">
            <a:spLocks/>
          </p:cNvSpPr>
          <p:nvPr/>
        </p:nvSpPr>
        <p:spPr>
          <a:xfrm>
            <a:off x="6521554" y="6197244"/>
            <a:ext cx="3255468" cy="856099"/>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ctr"/>
            <a:r>
              <a:rPr lang="en-US" sz="3600" dirty="0">
                <a:solidFill>
                  <a:schemeClr val="tx1"/>
                </a:solidFill>
                <a:latin typeface="Helvetica" panose="020B0604020202020204" pitchFamily="34" charset="0"/>
                <a:cs typeface="Helvetica" panose="020B0604020202020204" pitchFamily="34" charset="0"/>
              </a:rPr>
              <a:t>Motivation</a:t>
            </a:r>
          </a:p>
        </p:txBody>
      </p:sp>
      <p:sp>
        <p:nvSpPr>
          <p:cNvPr id="57" name="Subtítulo 2">
            <a:extLst>
              <a:ext uri="{FF2B5EF4-FFF2-40B4-BE49-F238E27FC236}">
                <a16:creationId xmlns:a16="http://schemas.microsoft.com/office/drawing/2014/main" id="{780A5BBE-3E3F-97B1-77A2-0CA9AFFEF7C0}"/>
              </a:ext>
            </a:extLst>
          </p:cNvPr>
          <p:cNvSpPr txBox="1">
            <a:spLocks/>
          </p:cNvSpPr>
          <p:nvPr/>
        </p:nvSpPr>
        <p:spPr>
          <a:xfrm>
            <a:off x="2431943" y="12777432"/>
            <a:ext cx="11977699" cy="2738528"/>
          </a:xfrm>
          <a:prstGeom prst="rect">
            <a:avLst/>
          </a:prstGeom>
        </p:spPr>
        <p:txBody>
          <a:bodyPr vert="horz" lIns="64585" tIns="32292" rIns="64585" bIns="32292" rtlCol="0" anchor="t">
            <a:normAutofit fontScale="92500" lnSpcReduction="20000"/>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just"/>
            <a:r>
              <a:rPr lang="en-US" sz="2400" dirty="0">
                <a:solidFill>
                  <a:schemeClr val="tx1"/>
                </a:solidFill>
                <a:latin typeface="Helvetica" panose="020B0604020202020204" pitchFamily="34" charset="0"/>
                <a:cs typeface="Helvetica" panose="020B0604020202020204" pitchFamily="34" charset="0"/>
              </a:rPr>
              <a:t>Knowledge graph is made of a list of tornadoes, each one containing general data and a list of events from that tornado. General information includes start and end date, begin and end location with and without coordinates, Enhanced Fujita Scale, deaths and injuries among others.</a:t>
            </a:r>
          </a:p>
          <a:p>
            <a:pPr algn="just"/>
            <a:r>
              <a:rPr lang="en-US" sz="2400" dirty="0">
                <a:solidFill>
                  <a:schemeClr val="tx1"/>
                </a:solidFill>
                <a:latin typeface="Helvetica" panose="020B0604020202020204" pitchFamily="34" charset="0"/>
                <a:cs typeface="Helvetica" panose="020B0604020202020204" pitchFamily="34" charset="0"/>
              </a:rPr>
              <a:t>Graph is full made in </a:t>
            </a:r>
            <a:r>
              <a:rPr lang="en-US" sz="2400" b="1" dirty="0" err="1">
                <a:solidFill>
                  <a:schemeClr val="tx1"/>
                </a:solidFill>
                <a:latin typeface="Helvetica" panose="020B0604020202020204" pitchFamily="34" charset="0"/>
                <a:cs typeface="Helvetica" panose="020B0604020202020204" pitchFamily="34" charset="0"/>
              </a:rPr>
              <a:t>rdf</a:t>
            </a:r>
            <a:r>
              <a:rPr lang="en-US" sz="2400" dirty="0">
                <a:solidFill>
                  <a:schemeClr val="tx1"/>
                </a:solidFill>
                <a:latin typeface="Helvetica" panose="020B0604020202020204" pitchFamily="34" charset="0"/>
                <a:cs typeface="Helvetica" panose="020B0604020202020204" pitchFamily="34" charset="0"/>
              </a:rPr>
              <a:t> deployed on a </a:t>
            </a:r>
            <a:r>
              <a:rPr lang="en-US" sz="2400" b="1" dirty="0" err="1">
                <a:solidFill>
                  <a:schemeClr val="tx1"/>
                </a:solidFill>
                <a:latin typeface="Helvetica" panose="020B0604020202020204" pitchFamily="34" charset="0"/>
                <a:cs typeface="Helvetica" panose="020B0604020202020204" pitchFamily="34" charset="0"/>
              </a:rPr>
              <a:t>triplestore</a:t>
            </a:r>
            <a:r>
              <a:rPr lang="en-US" sz="2400" b="1" dirty="0">
                <a:solidFill>
                  <a:schemeClr val="tx1"/>
                </a:solidFill>
                <a:latin typeface="Helvetica" panose="020B0604020202020204" pitchFamily="34" charset="0"/>
                <a:cs typeface="Helvetica" panose="020B0604020202020204" pitchFamily="34" charset="0"/>
              </a:rPr>
              <a:t> Apache Jena </a:t>
            </a:r>
            <a:r>
              <a:rPr lang="en-US" sz="2400" b="1" dirty="0" err="1">
                <a:solidFill>
                  <a:schemeClr val="tx1"/>
                </a:solidFill>
                <a:latin typeface="Helvetica" panose="020B0604020202020204" pitchFamily="34" charset="0"/>
                <a:cs typeface="Helvetica" panose="020B0604020202020204" pitchFamily="34" charset="0"/>
              </a:rPr>
              <a:t>Fuseki</a:t>
            </a:r>
            <a:r>
              <a:rPr lang="en-US" sz="2400" b="1" dirty="0">
                <a:solidFill>
                  <a:schemeClr val="tx1"/>
                </a:solidFill>
                <a:latin typeface="Helvetica" panose="020B0604020202020204" pitchFamily="34" charset="0"/>
                <a:cs typeface="Helvetica" panose="020B0604020202020204" pitchFamily="34" charset="0"/>
              </a:rPr>
              <a:t> server database</a:t>
            </a:r>
            <a:r>
              <a:rPr lang="en-US" sz="2400" dirty="0">
                <a:solidFill>
                  <a:schemeClr val="tx1"/>
                </a:solidFill>
                <a:latin typeface="Helvetica" panose="020B0604020202020204" pitchFamily="34" charset="0"/>
                <a:cs typeface="Helvetica" panose="020B0604020202020204" pitchFamily="34" charset="0"/>
              </a:rPr>
              <a:t>. It can be accessed through this </a:t>
            </a:r>
            <a:r>
              <a:rPr lang="en-US" sz="2400" b="1" dirty="0">
                <a:solidFill>
                  <a:schemeClr val="tx1"/>
                </a:solidFill>
                <a:latin typeface="Helvetica" panose="020B0604020202020204" pitchFamily="34" charset="0"/>
                <a:cs typeface="Helvetica" panose="020B0604020202020204" pitchFamily="34" charset="0"/>
                <a:hlinkClick r:id="rId18">
                  <a:extLst>
                    <a:ext uri="{A12FA001-AC4F-418D-AE19-62706E023703}">
                      <ahyp:hlinkClr xmlns:ahyp="http://schemas.microsoft.com/office/drawing/2018/hyperlinkcolor" val="tx"/>
                    </a:ext>
                  </a:extLst>
                </a:hlinkClick>
              </a:rPr>
              <a:t>server</a:t>
            </a:r>
            <a:r>
              <a:rPr lang="en-US" sz="2400" dirty="0">
                <a:solidFill>
                  <a:schemeClr val="tx1"/>
                </a:solidFill>
                <a:latin typeface="Helvetica" panose="020B0604020202020204" pitchFamily="34" charset="0"/>
                <a:cs typeface="Helvetica" panose="020B0604020202020204" pitchFamily="34" charset="0"/>
              </a:rPr>
              <a:t>. </a:t>
            </a:r>
            <a:r>
              <a:rPr lang="en-US" sz="2400" dirty="0" err="1">
                <a:solidFill>
                  <a:schemeClr val="tx1"/>
                </a:solidFill>
                <a:latin typeface="Helvetica" panose="020B0604020202020204" pitchFamily="34" charset="0"/>
                <a:cs typeface="Helvetica" panose="020B0604020202020204" pitchFamily="34" charset="0"/>
              </a:rPr>
              <a:t>Rdf</a:t>
            </a:r>
            <a:r>
              <a:rPr lang="en-US" sz="2400" dirty="0">
                <a:solidFill>
                  <a:schemeClr val="tx1"/>
                </a:solidFill>
                <a:latin typeface="Helvetica" panose="020B0604020202020204" pitchFamily="34" charset="0"/>
                <a:cs typeface="Helvetica" panose="020B0604020202020204" pitchFamily="34" charset="0"/>
              </a:rPr>
              <a:t> uses prefix from other ontologies, some are the most common ones such as </a:t>
            </a:r>
            <a:r>
              <a:rPr lang="en-US" sz="2400" b="1" dirty="0">
                <a:solidFill>
                  <a:schemeClr val="tx1"/>
                </a:solidFill>
                <a:latin typeface="Helvetica" panose="020B0604020202020204" pitchFamily="34" charset="0"/>
                <a:cs typeface="Helvetica" panose="020B0604020202020204" pitchFamily="34" charset="0"/>
              </a:rPr>
              <a:t>Schema.org, XSD or RDF</a:t>
            </a:r>
            <a:r>
              <a:rPr lang="en-US" sz="2400" dirty="0">
                <a:solidFill>
                  <a:schemeClr val="tx1"/>
                </a:solidFill>
                <a:latin typeface="Helvetica" panose="020B0604020202020204" pitchFamily="34" charset="0"/>
                <a:cs typeface="Helvetica" panose="020B0604020202020204" pitchFamily="34" charset="0"/>
              </a:rPr>
              <a:t>. Others are specific of the domain such as </a:t>
            </a:r>
            <a:r>
              <a:rPr lang="en-US" sz="2400" b="1" dirty="0">
                <a:solidFill>
                  <a:schemeClr val="tx1"/>
                </a:solidFill>
                <a:latin typeface="Helvetica" panose="020B0604020202020204" pitchFamily="34" charset="0"/>
                <a:cs typeface="Helvetica" panose="020B0604020202020204" pitchFamily="34" charset="0"/>
              </a:rPr>
              <a:t>SWEET ontology</a:t>
            </a:r>
            <a:r>
              <a:rPr lang="en-US" sz="2400" dirty="0">
                <a:solidFill>
                  <a:schemeClr val="tx1"/>
                </a:solidFill>
                <a:latin typeface="Helvetica" panose="020B0604020202020204" pitchFamily="34" charset="0"/>
                <a:cs typeface="Helvetica" panose="020B0604020202020204" pitchFamily="34" charset="0"/>
              </a:rPr>
              <a:t>.</a:t>
            </a:r>
          </a:p>
          <a:p>
            <a:endParaRPr lang="en-US" sz="1600" dirty="0">
              <a:solidFill>
                <a:schemeClr val="tx1"/>
              </a:solidFill>
              <a:latin typeface="Helvetica" panose="020B0604020202020204" pitchFamily="34" charset="0"/>
              <a:cs typeface="Helvetica" panose="020B0604020202020204" pitchFamily="34" charset="0"/>
            </a:endParaRPr>
          </a:p>
        </p:txBody>
      </p:sp>
      <p:sp>
        <p:nvSpPr>
          <p:cNvPr id="58" name="Subtítulo 2">
            <a:extLst>
              <a:ext uri="{FF2B5EF4-FFF2-40B4-BE49-F238E27FC236}">
                <a16:creationId xmlns:a16="http://schemas.microsoft.com/office/drawing/2014/main" id="{21292567-A79E-8199-CF0A-5FAAD70F6340}"/>
              </a:ext>
            </a:extLst>
          </p:cNvPr>
          <p:cNvSpPr txBox="1">
            <a:spLocks/>
          </p:cNvSpPr>
          <p:nvPr/>
        </p:nvSpPr>
        <p:spPr>
          <a:xfrm>
            <a:off x="8733219" y="7168063"/>
            <a:ext cx="5705282" cy="3677070"/>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just"/>
            <a:r>
              <a:rPr lang="en-US" sz="2200" dirty="0">
                <a:solidFill>
                  <a:schemeClr val="tx1"/>
                </a:solidFill>
                <a:latin typeface="Helvetica" panose="020B0604020202020204" pitchFamily="34" charset="0"/>
                <a:cs typeface="Helvetica" panose="020B0604020202020204" pitchFamily="34" charset="0"/>
              </a:rPr>
              <a:t>An attempt has been made to unify tornadoes information under a </a:t>
            </a:r>
            <a:r>
              <a:rPr lang="en-US" sz="2200" b="1" dirty="0">
                <a:solidFill>
                  <a:schemeClr val="tx1"/>
                </a:solidFill>
                <a:latin typeface="Helvetica" panose="020B0604020202020204" pitchFamily="34" charset="0"/>
                <a:cs typeface="Helvetica" panose="020B0604020202020204" pitchFamily="34" charset="0"/>
              </a:rPr>
              <a:t>knowledge graph</a:t>
            </a:r>
            <a:r>
              <a:rPr lang="en-US" sz="2200" dirty="0">
                <a:solidFill>
                  <a:schemeClr val="tx1"/>
                </a:solidFill>
                <a:latin typeface="Helvetica" panose="020B0604020202020204" pitchFamily="34" charset="0"/>
                <a:cs typeface="Helvetica" panose="020B0604020202020204" pitchFamily="34" charset="0"/>
              </a:rPr>
              <a:t> with specific properties that define it.</a:t>
            </a:r>
          </a:p>
          <a:p>
            <a:pPr algn="just"/>
            <a:endParaRPr lang="en-US" sz="2200" dirty="0">
              <a:solidFill>
                <a:schemeClr val="tx1"/>
              </a:solidFill>
              <a:latin typeface="Helvetica" panose="020B0604020202020204" pitchFamily="34" charset="0"/>
              <a:cs typeface="Helvetica" panose="020B0604020202020204" pitchFamily="34" charset="0"/>
            </a:endParaRPr>
          </a:p>
          <a:p>
            <a:pPr algn="just"/>
            <a:r>
              <a:rPr lang="en-US" sz="2200" dirty="0">
                <a:solidFill>
                  <a:schemeClr val="tx1"/>
                </a:solidFill>
                <a:latin typeface="Helvetica" panose="020B0604020202020204" pitchFamily="34" charset="0"/>
                <a:cs typeface="Helvetica" panose="020B0604020202020204" pitchFamily="34" charset="0"/>
              </a:rPr>
              <a:t>Another attempt was made to try to detect storms from </a:t>
            </a:r>
            <a:r>
              <a:rPr lang="en-US" sz="2200" b="1" dirty="0">
                <a:solidFill>
                  <a:schemeClr val="tx1"/>
                </a:solidFill>
                <a:latin typeface="Helvetica" panose="020B0604020202020204" pitchFamily="34" charset="0"/>
                <a:cs typeface="Helvetica" panose="020B0604020202020204" pitchFamily="34" charset="0"/>
              </a:rPr>
              <a:t>tweets</a:t>
            </a:r>
            <a:r>
              <a:rPr lang="en-US" sz="2200" dirty="0">
                <a:solidFill>
                  <a:schemeClr val="tx1"/>
                </a:solidFill>
                <a:latin typeface="Helvetica" panose="020B0604020202020204" pitchFamily="34" charset="0"/>
                <a:cs typeface="Helvetica" panose="020B0604020202020204" pitchFamily="34" charset="0"/>
              </a:rPr>
              <a:t> from verified accounts and public databases from USA without much success. </a:t>
            </a:r>
          </a:p>
          <a:p>
            <a:endParaRPr lang="en-US" sz="1554" dirty="0">
              <a:latin typeface="Helvetica" panose="020B0604020202020204" pitchFamily="34" charset="0"/>
              <a:cs typeface="Helvetica" panose="020B0604020202020204" pitchFamily="34" charset="0"/>
            </a:endParaRPr>
          </a:p>
        </p:txBody>
      </p:sp>
      <p:sp>
        <p:nvSpPr>
          <p:cNvPr id="59" name="Subtítulo 2">
            <a:extLst>
              <a:ext uri="{FF2B5EF4-FFF2-40B4-BE49-F238E27FC236}">
                <a16:creationId xmlns:a16="http://schemas.microsoft.com/office/drawing/2014/main" id="{6CD3F1CD-9CED-B98B-2F60-99512D82A246}"/>
              </a:ext>
            </a:extLst>
          </p:cNvPr>
          <p:cNvSpPr txBox="1">
            <a:spLocks/>
          </p:cNvSpPr>
          <p:nvPr/>
        </p:nvSpPr>
        <p:spPr>
          <a:xfrm>
            <a:off x="2508925" y="7170721"/>
            <a:ext cx="5499922" cy="3784827"/>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just"/>
            <a:r>
              <a:rPr lang="en-US" sz="2200" dirty="0">
                <a:solidFill>
                  <a:schemeClr val="tx1"/>
                </a:solidFill>
                <a:latin typeface="Helvetica" panose="020B0604020202020204" pitchFamily="34" charset="0"/>
                <a:cs typeface="Helvetica" panose="020B0604020202020204" pitchFamily="34" charset="0"/>
              </a:rPr>
              <a:t>Tracking tornadoes pathing and consequences.</a:t>
            </a:r>
          </a:p>
          <a:p>
            <a:pPr algn="just"/>
            <a:endParaRPr lang="en-US" sz="1554" dirty="0">
              <a:solidFill>
                <a:schemeClr val="tx1"/>
              </a:solidFill>
              <a:latin typeface="Helvetica" panose="020B0604020202020204" pitchFamily="34" charset="0"/>
              <a:cs typeface="Helvetica" panose="020B0604020202020204" pitchFamily="34" charset="0"/>
            </a:endParaRPr>
          </a:p>
          <a:p>
            <a:pPr algn="just"/>
            <a:endParaRPr lang="en-US" sz="1554" dirty="0">
              <a:solidFill>
                <a:schemeClr val="tx1"/>
              </a:solidFill>
              <a:latin typeface="Helvetica" panose="020B0604020202020204" pitchFamily="34" charset="0"/>
              <a:cs typeface="Helvetica" panose="020B0604020202020204" pitchFamily="34" charset="0"/>
            </a:endParaRPr>
          </a:p>
          <a:p>
            <a:pPr algn="just"/>
            <a:endParaRPr lang="en-US" sz="1554" dirty="0">
              <a:solidFill>
                <a:schemeClr val="tx1"/>
              </a:solidFill>
              <a:latin typeface="Helvetica" panose="020B0604020202020204" pitchFamily="34" charset="0"/>
              <a:cs typeface="Helvetica" panose="020B0604020202020204" pitchFamily="34" charset="0"/>
            </a:endParaRPr>
          </a:p>
          <a:p>
            <a:pPr algn="just"/>
            <a:r>
              <a:rPr lang="en-US" sz="2200" b="1" dirty="0">
                <a:solidFill>
                  <a:schemeClr val="tx1"/>
                </a:solidFill>
                <a:latin typeface="Helvetica" panose="020B0604020202020204" pitchFamily="34" charset="0"/>
                <a:cs typeface="Helvetica" panose="020B0604020202020204" pitchFamily="34" charset="0"/>
              </a:rPr>
              <a:t>Early event detection</a:t>
            </a:r>
            <a:r>
              <a:rPr lang="en-US" sz="2200" dirty="0">
                <a:solidFill>
                  <a:schemeClr val="tx1"/>
                </a:solidFill>
                <a:latin typeface="Helvetica" panose="020B0604020202020204" pitchFamily="34" charset="0"/>
                <a:cs typeface="Helvetica" panose="020B0604020202020204" pitchFamily="34" charset="0"/>
              </a:rPr>
              <a:t> as it is done with earthquakes or flash flood events using </a:t>
            </a:r>
            <a:r>
              <a:rPr lang="en-US" sz="2200" b="1" dirty="0">
                <a:solidFill>
                  <a:schemeClr val="tx1"/>
                </a:solidFill>
                <a:latin typeface="Helvetica" panose="020B0604020202020204" pitchFamily="34" charset="0"/>
                <a:cs typeface="Helvetica" panose="020B0604020202020204" pitchFamily="34" charset="0"/>
              </a:rPr>
              <a:t>social media</a:t>
            </a:r>
            <a:r>
              <a:rPr lang="en-US" sz="2200" dirty="0">
                <a:solidFill>
                  <a:schemeClr val="tx1"/>
                </a:solidFill>
                <a:latin typeface="Helvetica" panose="020B0604020202020204" pitchFamily="34" charset="0"/>
                <a:cs typeface="Helvetica" panose="020B0604020202020204" pitchFamily="34" charset="0"/>
              </a:rPr>
              <a:t>, but only with </a:t>
            </a:r>
            <a:r>
              <a:rPr lang="en-US" sz="2200" b="1" dirty="0">
                <a:solidFill>
                  <a:schemeClr val="tx1"/>
                </a:solidFill>
                <a:latin typeface="Helvetica" panose="020B0604020202020204" pitchFamily="34" charset="0"/>
                <a:cs typeface="Helvetica" panose="020B0604020202020204" pitchFamily="34" charset="0"/>
              </a:rPr>
              <a:t>verified accounts</a:t>
            </a:r>
            <a:r>
              <a:rPr lang="en-US" sz="2200" dirty="0">
                <a:solidFill>
                  <a:schemeClr val="tx1"/>
                </a:solidFill>
                <a:latin typeface="Helvetica" panose="020B0604020202020204" pitchFamily="34" charset="0"/>
                <a:cs typeface="Helvetica" panose="020B0604020202020204" pitchFamily="34" charset="0"/>
              </a:rPr>
              <a:t>.</a:t>
            </a:r>
          </a:p>
        </p:txBody>
      </p:sp>
      <p:pic>
        <p:nvPicPr>
          <p:cNvPr id="54" name="Picture 4" descr="Free Icon | Verification">
            <a:extLst>
              <a:ext uri="{FF2B5EF4-FFF2-40B4-BE49-F238E27FC236}">
                <a16:creationId xmlns:a16="http://schemas.microsoft.com/office/drawing/2014/main" id="{4DE5243D-A118-007B-88C4-2D48FA45ED9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10270" y="11365605"/>
            <a:ext cx="1451730" cy="1451730"/>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ector: curvado 60">
            <a:extLst>
              <a:ext uri="{FF2B5EF4-FFF2-40B4-BE49-F238E27FC236}">
                <a16:creationId xmlns:a16="http://schemas.microsoft.com/office/drawing/2014/main" id="{55E7232A-18FA-CE58-813E-73FD08AD6FC8}"/>
              </a:ext>
            </a:extLst>
          </p:cNvPr>
          <p:cNvCxnSpPr>
            <a:cxnSpLocks/>
          </p:cNvCxnSpPr>
          <p:nvPr/>
        </p:nvCxnSpPr>
        <p:spPr>
          <a:xfrm>
            <a:off x="6072029" y="11265202"/>
            <a:ext cx="4004792" cy="915163"/>
          </a:xfrm>
          <a:prstGeom prst="curvedConnector3">
            <a:avLst>
              <a:gd name="adj1" fmla="val 50000"/>
            </a:avLst>
          </a:prstGeom>
          <a:ln w="76200">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Subtítulo 2">
            <a:extLst>
              <a:ext uri="{FF2B5EF4-FFF2-40B4-BE49-F238E27FC236}">
                <a16:creationId xmlns:a16="http://schemas.microsoft.com/office/drawing/2014/main" id="{4D099B97-52D0-7DD7-1008-89AFB70AAB4F}"/>
              </a:ext>
            </a:extLst>
          </p:cNvPr>
          <p:cNvSpPr txBox="1">
            <a:spLocks/>
          </p:cNvSpPr>
          <p:nvPr/>
        </p:nvSpPr>
        <p:spPr>
          <a:xfrm>
            <a:off x="2418139" y="15527704"/>
            <a:ext cx="12099618" cy="1957202"/>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just"/>
            <a:r>
              <a:rPr lang="en-US" sz="2200" dirty="0">
                <a:solidFill>
                  <a:schemeClr val="tx1"/>
                </a:solidFill>
                <a:latin typeface="Helvetica" panose="020B0604020202020204" pitchFamily="34" charset="0"/>
                <a:cs typeface="Helvetica" panose="020B0604020202020204" pitchFamily="34" charset="0"/>
              </a:rPr>
              <a:t>It is possible to replicate the research since </a:t>
            </a:r>
            <a:r>
              <a:rPr lang="en-US" sz="2200" b="1" dirty="0">
                <a:solidFill>
                  <a:schemeClr val="tx1"/>
                </a:solidFill>
                <a:latin typeface="Helvetica" panose="020B0604020202020204" pitchFamily="34" charset="0"/>
                <a:cs typeface="Helvetica" panose="020B0604020202020204" pitchFamily="34" charset="0"/>
              </a:rPr>
              <a:t>public data </a:t>
            </a:r>
            <a:r>
              <a:rPr lang="en-US" sz="2200" dirty="0">
                <a:solidFill>
                  <a:schemeClr val="tx1"/>
                </a:solidFill>
                <a:latin typeface="Helvetica" panose="020B0604020202020204" pitchFamily="34" charset="0"/>
                <a:cs typeface="Helvetica" panose="020B0604020202020204" pitchFamily="34" charset="0"/>
              </a:rPr>
              <a:t>was used. </a:t>
            </a:r>
          </a:p>
          <a:p>
            <a:pPr algn="just"/>
            <a:r>
              <a:rPr lang="en-US" sz="2200" dirty="0">
                <a:solidFill>
                  <a:schemeClr val="tx1"/>
                </a:solidFill>
                <a:latin typeface="Helvetica" panose="020B0604020202020204" pitchFamily="34" charset="0"/>
                <a:cs typeface="Helvetica" panose="020B0604020202020204" pitchFamily="34" charset="0"/>
              </a:rPr>
              <a:t>The code used it is also public on a </a:t>
            </a:r>
            <a:r>
              <a:rPr lang="en-US" sz="2200" b="1" dirty="0">
                <a:solidFill>
                  <a:schemeClr val="tx1"/>
                </a:solidFill>
                <a:latin typeface="Helvetica" panose="020B0604020202020204" pitchFamily="34" charset="0"/>
                <a:cs typeface="Helvetica" panose="020B0604020202020204" pitchFamily="34" charset="0"/>
              </a:rPr>
              <a:t>Github repository</a:t>
            </a:r>
            <a:r>
              <a:rPr lang="en-US" sz="2200" dirty="0">
                <a:solidFill>
                  <a:schemeClr val="tx1"/>
                </a:solidFill>
                <a:latin typeface="Helvetica" panose="020B0604020202020204" pitchFamily="34" charset="0"/>
                <a:cs typeface="Helvetica" panose="020B0604020202020204" pitchFamily="34" charset="0"/>
              </a:rPr>
              <a:t>, so the results will be similar if not the same.</a:t>
            </a:r>
          </a:p>
          <a:p>
            <a:endParaRPr lang="en-US" sz="1554" dirty="0">
              <a:solidFill>
                <a:schemeClr val="tx1"/>
              </a:solidFill>
              <a:latin typeface="Helvetica" panose="020B0604020202020204" pitchFamily="34" charset="0"/>
              <a:cs typeface="Helvetica" panose="020B0604020202020204" pitchFamily="34" charset="0"/>
            </a:endParaRPr>
          </a:p>
        </p:txBody>
      </p:sp>
      <p:sp>
        <p:nvSpPr>
          <p:cNvPr id="69" name="Subtítulo 2">
            <a:extLst>
              <a:ext uri="{FF2B5EF4-FFF2-40B4-BE49-F238E27FC236}">
                <a16:creationId xmlns:a16="http://schemas.microsoft.com/office/drawing/2014/main" id="{A1A20B7C-5B16-42F9-136A-EA06A335003A}"/>
              </a:ext>
            </a:extLst>
          </p:cNvPr>
          <p:cNvSpPr txBox="1">
            <a:spLocks/>
          </p:cNvSpPr>
          <p:nvPr/>
        </p:nvSpPr>
        <p:spPr>
          <a:xfrm>
            <a:off x="23143414" y="3308376"/>
            <a:ext cx="1957144" cy="1048217"/>
          </a:xfrm>
          <a:prstGeom prst="rect">
            <a:avLst/>
          </a:prstGeom>
        </p:spPr>
        <p:txBody>
          <a:bodyPr vert="horz" lIns="445011" tIns="222505" rIns="445011" bIns="222505" rtlCol="0">
            <a:norm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l"/>
            <a:r>
              <a:rPr lang="en-US" sz="2400" dirty="0">
                <a:latin typeface="Helvetica" panose="020B0604020202020204" pitchFamily="34" charset="0"/>
                <a:cs typeface="Helvetica" panose="020B0604020202020204" pitchFamily="34" charset="0"/>
              </a:rPr>
              <a:t>Direct</a:t>
            </a:r>
            <a:endParaRPr lang="en-US" sz="2543" dirty="0">
              <a:latin typeface="Helvetica" panose="020B0604020202020204" pitchFamily="34" charset="0"/>
              <a:cs typeface="Helvetica" panose="020B0604020202020204" pitchFamily="34" charset="0"/>
            </a:endParaRPr>
          </a:p>
        </p:txBody>
      </p:sp>
      <p:sp>
        <p:nvSpPr>
          <p:cNvPr id="70" name="Subtítulo 2">
            <a:extLst>
              <a:ext uri="{FF2B5EF4-FFF2-40B4-BE49-F238E27FC236}">
                <a16:creationId xmlns:a16="http://schemas.microsoft.com/office/drawing/2014/main" id="{6DABEC2B-BA81-2874-ACE4-7950E950941B}"/>
              </a:ext>
            </a:extLst>
          </p:cNvPr>
          <p:cNvSpPr txBox="1">
            <a:spLocks/>
          </p:cNvSpPr>
          <p:nvPr/>
        </p:nvSpPr>
        <p:spPr>
          <a:xfrm>
            <a:off x="22250475" y="5765604"/>
            <a:ext cx="2139216" cy="1288922"/>
          </a:xfrm>
          <a:prstGeom prst="rect">
            <a:avLst/>
          </a:prstGeom>
        </p:spPr>
        <p:txBody>
          <a:bodyPr vert="horz" lIns="445011" tIns="222505" rIns="445011" bIns="222505" rtlCol="0">
            <a:normAutofit fontScale="92500"/>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l"/>
            <a:r>
              <a:rPr lang="en-US" sz="2543" dirty="0">
                <a:latin typeface="Helvetica" panose="020B0604020202020204" pitchFamily="34" charset="0"/>
                <a:cs typeface="Helvetica" panose="020B0604020202020204" pitchFamily="34" charset="0"/>
              </a:rPr>
              <a:t>NER and KWIC </a:t>
            </a:r>
          </a:p>
        </p:txBody>
      </p:sp>
      <p:sp>
        <p:nvSpPr>
          <p:cNvPr id="71" name="Subtítulo 2">
            <a:extLst>
              <a:ext uri="{FF2B5EF4-FFF2-40B4-BE49-F238E27FC236}">
                <a16:creationId xmlns:a16="http://schemas.microsoft.com/office/drawing/2014/main" id="{E351BB95-47A9-8800-E6FF-C6187FABB949}"/>
              </a:ext>
            </a:extLst>
          </p:cNvPr>
          <p:cNvSpPr txBox="1">
            <a:spLocks/>
          </p:cNvSpPr>
          <p:nvPr/>
        </p:nvSpPr>
        <p:spPr>
          <a:xfrm>
            <a:off x="17614128" y="12469506"/>
            <a:ext cx="11783752" cy="2791045"/>
          </a:xfrm>
          <a:prstGeom prst="rect">
            <a:avLst/>
          </a:prstGeom>
        </p:spPr>
        <p:txBody>
          <a:bodyPr vert="horz" lIns="445011" tIns="222505" rIns="445011" bIns="222505" rtlCol="0">
            <a:noAutofit/>
          </a:bodyPr>
          <a:lstStyle>
            <a:lvl1pPr marL="0" indent="0" algn="ctr" defTabSz="1280160" rtl="0" eaLnBrk="1" latinLnBrk="0" hangingPunct="1">
              <a:lnSpc>
                <a:spcPct val="90000"/>
              </a:lnSpc>
              <a:spcBef>
                <a:spcPts val="1400"/>
              </a:spcBef>
              <a:buFont typeface="Arial" panose="020B0604020202020204" pitchFamily="34" charset="0"/>
              <a:buNone/>
              <a:defRPr sz="3360" kern="1200">
                <a:solidFill>
                  <a:schemeClr val="tx1"/>
                </a:solidFill>
                <a:latin typeface="+mn-lt"/>
                <a:ea typeface="+mn-ea"/>
                <a:cs typeface="+mn-cs"/>
              </a:defRPr>
            </a:lvl1pPr>
            <a:lvl2pPr marL="640080" indent="0" algn="ctr" defTabSz="1280160" rtl="0" eaLnBrk="1" latinLnBrk="0" hangingPunct="1">
              <a:lnSpc>
                <a:spcPct val="90000"/>
              </a:lnSpc>
              <a:spcBef>
                <a:spcPts val="700"/>
              </a:spcBef>
              <a:buFont typeface="Arial" panose="020B0604020202020204" pitchFamily="34" charset="0"/>
              <a:buNone/>
              <a:defRPr sz="2800" kern="1200">
                <a:solidFill>
                  <a:schemeClr val="tx1"/>
                </a:solidFill>
                <a:latin typeface="+mn-lt"/>
                <a:ea typeface="+mn-ea"/>
                <a:cs typeface="+mn-cs"/>
              </a:defRPr>
            </a:lvl2pPr>
            <a:lvl3pPr marL="1280160" indent="0" algn="ctr" defTabSz="1280160" rtl="0" eaLnBrk="1" latinLnBrk="0" hangingPunct="1">
              <a:lnSpc>
                <a:spcPct val="90000"/>
              </a:lnSpc>
              <a:spcBef>
                <a:spcPts val="700"/>
              </a:spcBef>
              <a:buFont typeface="Arial" panose="020B0604020202020204" pitchFamily="34" charset="0"/>
              <a:buNone/>
              <a:defRPr sz="2520" kern="1200">
                <a:solidFill>
                  <a:schemeClr val="tx1"/>
                </a:solidFill>
                <a:latin typeface="+mn-lt"/>
                <a:ea typeface="+mn-ea"/>
                <a:cs typeface="+mn-cs"/>
              </a:defRPr>
            </a:lvl3pPr>
            <a:lvl4pPr marL="19202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4pPr>
            <a:lvl5pPr marL="256032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5pPr>
            <a:lvl6pPr marL="320040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6pPr>
            <a:lvl7pPr marL="384048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7pPr>
            <a:lvl8pPr marL="448056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8pPr>
            <a:lvl9pPr marL="5120640" indent="0" algn="ctr" defTabSz="1280160" rtl="0" eaLnBrk="1" latinLnBrk="0" hangingPunct="1">
              <a:lnSpc>
                <a:spcPct val="90000"/>
              </a:lnSpc>
              <a:spcBef>
                <a:spcPts val="700"/>
              </a:spcBef>
              <a:buFont typeface="Arial" panose="020B0604020202020204" pitchFamily="34" charset="0"/>
              <a:buNone/>
              <a:defRPr sz="2240" kern="1200">
                <a:solidFill>
                  <a:schemeClr val="tx1"/>
                </a:solidFill>
                <a:latin typeface="+mn-lt"/>
                <a:ea typeface="+mn-ea"/>
                <a:cs typeface="+mn-cs"/>
              </a:defRPr>
            </a:lvl9pPr>
          </a:lstStyle>
          <a:p>
            <a:pPr algn="just"/>
            <a:r>
              <a:rPr lang="en-US" sz="2200" dirty="0">
                <a:latin typeface="Helvetica" panose="020B0604020202020204" pitchFamily="34" charset="0"/>
                <a:cs typeface="Helvetica" panose="020B0604020202020204" pitchFamily="34" charset="0"/>
              </a:rPr>
              <a:t>Data can be easily obtained from structured data. Obtain something from narrative is harder, but it is still possible. It is also possible to track tornadoes from tweets, but it is even harder.</a:t>
            </a:r>
          </a:p>
          <a:p>
            <a:pPr algn="just"/>
            <a:endParaRPr lang="en-US" sz="2200" dirty="0">
              <a:latin typeface="Helvetica" panose="020B0604020202020204" pitchFamily="34" charset="0"/>
              <a:cs typeface="Helvetica" panose="020B0604020202020204" pitchFamily="34" charset="0"/>
            </a:endParaRPr>
          </a:p>
          <a:p>
            <a:pPr algn="just"/>
            <a:r>
              <a:rPr lang="en-US" sz="2200" dirty="0">
                <a:latin typeface="Helvetica" panose="020B0604020202020204" pitchFamily="34" charset="0"/>
                <a:cs typeface="Helvetica" panose="020B0604020202020204" pitchFamily="34" charset="0"/>
              </a:rPr>
              <a:t>However, predict tornadoes from tweets can be dangerous because non verified users may not be </a:t>
            </a:r>
            <a:r>
              <a:rPr lang="en-US" sz="2200" b="1" dirty="0">
                <a:latin typeface="Helvetica" panose="020B0604020202020204" pitchFamily="34" charset="0"/>
                <a:cs typeface="Helvetica" panose="020B0604020202020204" pitchFamily="34" charset="0"/>
              </a:rPr>
              <a:t>reliable</a:t>
            </a:r>
            <a:r>
              <a:rPr lang="en-US" sz="2200" dirty="0">
                <a:latin typeface="Helvetica" panose="020B0604020202020204" pitchFamily="34" charset="0"/>
                <a:cs typeface="Helvetica" panose="020B0604020202020204" pitchFamily="34" charset="0"/>
              </a:rPr>
              <a:t> or may be i</a:t>
            </a:r>
            <a:r>
              <a:rPr lang="en-US" sz="2200" b="1" dirty="0">
                <a:latin typeface="Helvetica" panose="020B0604020202020204" pitchFamily="34" charset="0"/>
                <a:cs typeface="Helvetica" panose="020B0604020202020204" pitchFamily="34" charset="0"/>
              </a:rPr>
              <a:t>ncorrect</a:t>
            </a:r>
            <a:r>
              <a:rPr lang="en-US" sz="2200" dirty="0">
                <a:latin typeface="Helvetica" panose="020B0604020202020204" pitchFamily="34" charset="0"/>
                <a:cs typeface="Helvetica" panose="020B0604020202020204" pitchFamily="34" charset="0"/>
              </a:rPr>
              <a:t>. Furthermore, verified sources are </a:t>
            </a:r>
            <a:r>
              <a:rPr lang="en-US" sz="2200" b="1" dirty="0">
                <a:latin typeface="Helvetica" panose="020B0604020202020204" pitchFamily="34" charset="0"/>
                <a:cs typeface="Helvetica" panose="020B0604020202020204" pitchFamily="34" charset="0"/>
              </a:rPr>
              <a:t>mostly bots</a:t>
            </a:r>
            <a:r>
              <a:rPr lang="en-US" sz="2200" dirty="0">
                <a:latin typeface="Helvetica" panose="020B0604020202020204" pitchFamily="34" charset="0"/>
                <a:cs typeface="Helvetica" panose="020B0604020202020204" pitchFamily="34" charset="0"/>
              </a:rPr>
              <a:t>, so analyze data from bots is like going into a </a:t>
            </a:r>
            <a:r>
              <a:rPr lang="en-US" sz="2200" b="1" dirty="0">
                <a:latin typeface="Helvetica" panose="020B0604020202020204" pitchFamily="34" charset="0"/>
                <a:cs typeface="Helvetica" panose="020B0604020202020204" pitchFamily="34" charset="0"/>
              </a:rPr>
              <a:t>loop</a:t>
            </a:r>
            <a:r>
              <a:rPr lang="en-US" sz="2200" dirty="0">
                <a:latin typeface="Helvetica" panose="020B0604020202020204" pitchFamily="34" charset="0"/>
                <a:cs typeface="Helvetica" panose="020B0604020202020204" pitchFamily="34" charset="0"/>
              </a:rPr>
              <a:t>.</a:t>
            </a:r>
          </a:p>
        </p:txBody>
      </p:sp>
      <p:pic>
        <p:nvPicPr>
          <p:cNvPr id="1029" name="Gráfico 1028" descr="Robot con relleno sólido">
            <a:extLst>
              <a:ext uri="{FF2B5EF4-FFF2-40B4-BE49-F238E27FC236}">
                <a16:creationId xmlns:a16="http://schemas.microsoft.com/office/drawing/2014/main" id="{731D53CA-1279-97D0-0E66-E2BBA151B9D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0100211" y="17012062"/>
            <a:ext cx="1652664" cy="1652664"/>
          </a:xfrm>
          <a:prstGeom prst="rect">
            <a:avLst/>
          </a:prstGeom>
        </p:spPr>
      </p:pic>
      <p:pic>
        <p:nvPicPr>
          <p:cNvPr id="74" name="Picture 2" descr="Twitter - Iconos gratis de social">
            <a:extLst>
              <a:ext uri="{FF2B5EF4-FFF2-40B4-BE49-F238E27FC236}">
                <a16:creationId xmlns:a16="http://schemas.microsoft.com/office/drawing/2014/main" id="{3C08A030-6DFF-5E95-8392-9A6FD27E484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51922" y="17092729"/>
            <a:ext cx="1650733" cy="1650733"/>
          </a:xfrm>
          <a:prstGeom prst="rect">
            <a:avLst/>
          </a:prstGeom>
          <a:noFill/>
          <a:extLst>
            <a:ext uri="{909E8E84-426E-40DD-AFC4-6F175D3DCCD1}">
              <a14:hiddenFill xmlns:a14="http://schemas.microsoft.com/office/drawing/2010/main">
                <a:solidFill>
                  <a:srgbClr val="FFFFFF"/>
                </a:solidFill>
              </a14:hiddenFill>
            </a:ext>
          </a:extLst>
        </p:spPr>
      </p:pic>
      <p:sp>
        <p:nvSpPr>
          <p:cNvPr id="1051" name="Flecha: circular 1050">
            <a:extLst>
              <a:ext uri="{FF2B5EF4-FFF2-40B4-BE49-F238E27FC236}">
                <a16:creationId xmlns:a16="http://schemas.microsoft.com/office/drawing/2014/main" id="{37F131AD-DDE2-CDB0-4498-E561D1C92B17}"/>
              </a:ext>
            </a:extLst>
          </p:cNvPr>
          <p:cNvSpPr/>
          <p:nvPr/>
        </p:nvSpPr>
        <p:spPr>
          <a:xfrm>
            <a:off x="21776611" y="16238354"/>
            <a:ext cx="2628900" cy="1917296"/>
          </a:xfrm>
          <a:prstGeom prst="circular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1">
              <a:solidFill>
                <a:schemeClr val="tx1"/>
              </a:solidFill>
            </a:endParaRPr>
          </a:p>
        </p:txBody>
      </p:sp>
      <p:pic>
        <p:nvPicPr>
          <p:cNvPr id="1053" name="Gráfico 1052" descr="Pluma con relleno sólido">
            <a:extLst>
              <a:ext uri="{FF2B5EF4-FFF2-40B4-BE49-F238E27FC236}">
                <a16:creationId xmlns:a16="http://schemas.microsoft.com/office/drawing/2014/main" id="{6721833A-A63B-200E-E3E4-8B7AFD33B72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791873" y="15527704"/>
            <a:ext cx="645848" cy="645848"/>
          </a:xfrm>
          <a:prstGeom prst="rect">
            <a:avLst/>
          </a:prstGeom>
        </p:spPr>
      </p:pic>
      <p:sp>
        <p:nvSpPr>
          <p:cNvPr id="100" name="Subtítulo 2">
            <a:extLst>
              <a:ext uri="{FF2B5EF4-FFF2-40B4-BE49-F238E27FC236}">
                <a16:creationId xmlns:a16="http://schemas.microsoft.com/office/drawing/2014/main" id="{419308B4-0F51-6D66-1A8F-9D635C6E654B}"/>
              </a:ext>
            </a:extLst>
          </p:cNvPr>
          <p:cNvSpPr txBox="1">
            <a:spLocks/>
          </p:cNvSpPr>
          <p:nvPr/>
        </p:nvSpPr>
        <p:spPr>
          <a:xfrm>
            <a:off x="4902659" y="17128054"/>
            <a:ext cx="6663141" cy="839532"/>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ctr"/>
            <a:r>
              <a:rPr lang="en-US" sz="3600" dirty="0">
                <a:solidFill>
                  <a:schemeClr val="tx1"/>
                </a:solidFill>
                <a:latin typeface="Helvetica" panose="020B0604020202020204" pitchFamily="34" charset="0"/>
                <a:cs typeface="Helvetica" panose="020B0604020202020204" pitchFamily="34" charset="0"/>
              </a:rPr>
              <a:t>Data collection</a:t>
            </a:r>
          </a:p>
        </p:txBody>
      </p:sp>
      <p:sp>
        <p:nvSpPr>
          <p:cNvPr id="101" name="Subtítulo 2">
            <a:extLst>
              <a:ext uri="{FF2B5EF4-FFF2-40B4-BE49-F238E27FC236}">
                <a16:creationId xmlns:a16="http://schemas.microsoft.com/office/drawing/2014/main" id="{7993B1AC-F5F7-BCC9-8275-F2EA363B0713}"/>
              </a:ext>
            </a:extLst>
          </p:cNvPr>
          <p:cNvSpPr txBox="1">
            <a:spLocks/>
          </p:cNvSpPr>
          <p:nvPr/>
        </p:nvSpPr>
        <p:spPr>
          <a:xfrm>
            <a:off x="2418139" y="18205322"/>
            <a:ext cx="12099618" cy="2174416"/>
          </a:xfrm>
          <a:prstGeom prst="rect">
            <a:avLst/>
          </a:prstGeom>
        </p:spPr>
        <p:txBody>
          <a:bodyPr vert="horz" lIns="64585" tIns="32292" rIns="64585" bIns="32292" rtlCol="0" anchor="t">
            <a:normAutofit/>
          </a:bodyPr>
          <a:lstStyle>
            <a:lvl1pPr marL="0" indent="0" algn="l" defTabSz="1069162" rtl="0" eaLnBrk="1" latinLnBrk="0" hangingPunct="1">
              <a:spcBef>
                <a:spcPct val="20000"/>
              </a:spcBef>
              <a:spcAft>
                <a:spcPts val="1403"/>
              </a:spcAft>
              <a:buClr>
                <a:schemeClr val="tx1"/>
              </a:buClr>
              <a:buSzPct val="80000"/>
              <a:buFont typeface="Wingdings 3" panose="05040102010807070707" pitchFamily="18" charset="2"/>
              <a:buNone/>
              <a:defRPr sz="4677" kern="1200" cap="none">
                <a:solidFill>
                  <a:schemeClr val="bg2">
                    <a:lumMod val="75000"/>
                  </a:schemeClr>
                </a:solidFill>
                <a:effectLst/>
                <a:latin typeface="+mn-lt"/>
                <a:ea typeface="+mn-ea"/>
                <a:cs typeface="+mn-cs"/>
              </a:defRPr>
            </a:lvl1pPr>
            <a:lvl2pPr marL="1069162"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4209" kern="1200" cap="none">
                <a:solidFill>
                  <a:schemeClr val="tx1">
                    <a:tint val="75000"/>
                  </a:schemeClr>
                </a:solidFill>
                <a:effectLst/>
                <a:latin typeface="+mn-lt"/>
                <a:ea typeface="+mn-ea"/>
                <a:cs typeface="+mn-cs"/>
              </a:defRPr>
            </a:lvl2pPr>
            <a:lvl3pPr marL="2138324"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742" kern="1200" cap="none">
                <a:solidFill>
                  <a:schemeClr val="tx1">
                    <a:tint val="75000"/>
                  </a:schemeClr>
                </a:solidFill>
                <a:effectLst/>
                <a:latin typeface="+mn-lt"/>
                <a:ea typeface="+mn-ea"/>
                <a:cs typeface="+mn-cs"/>
              </a:defRPr>
            </a:lvl3pPr>
            <a:lvl4pPr marL="3207487"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4pPr>
            <a:lvl5pPr marL="4276649"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5pPr>
            <a:lvl6pPr marL="5345811"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6pPr>
            <a:lvl7pPr marL="6414973"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7pPr>
            <a:lvl8pPr marL="7484135"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8pPr>
            <a:lvl9pPr marL="8553298" indent="0" algn="ctr" defTabSz="1069162" rtl="0" eaLnBrk="1" latinLnBrk="0" hangingPunct="1">
              <a:spcBef>
                <a:spcPct val="20000"/>
              </a:spcBef>
              <a:spcAft>
                <a:spcPts val="1403"/>
              </a:spcAft>
              <a:buClr>
                <a:schemeClr val="tx1"/>
              </a:buClr>
              <a:buSzPct val="80000"/>
              <a:buFont typeface="Wingdings 3" panose="05040102010807070707" pitchFamily="18" charset="2"/>
              <a:buNone/>
              <a:defRPr sz="3274" kern="1200" cap="none">
                <a:solidFill>
                  <a:schemeClr val="tx1">
                    <a:tint val="75000"/>
                  </a:schemeClr>
                </a:solidFill>
                <a:effectLst/>
                <a:latin typeface="+mn-lt"/>
                <a:ea typeface="+mn-ea"/>
                <a:cs typeface="+mn-cs"/>
              </a:defRPr>
            </a:lvl9pPr>
          </a:lstStyle>
          <a:p>
            <a:pPr algn="just"/>
            <a:r>
              <a:rPr lang="en-US" sz="2200" dirty="0">
                <a:solidFill>
                  <a:schemeClr val="tx1"/>
                </a:solidFill>
                <a:latin typeface="Helvetica" panose="020B0604020202020204" pitchFamily="34" charset="0"/>
                <a:cs typeface="Helvetica" panose="020B0604020202020204" pitchFamily="34" charset="0"/>
              </a:rPr>
              <a:t>Structured data is collected from the </a:t>
            </a:r>
            <a:r>
              <a:rPr lang="en-US" sz="2200" dirty="0">
                <a:solidFill>
                  <a:schemeClr val="tx1"/>
                </a:solidFill>
                <a:latin typeface="Helvetica" panose="020B0604020202020204" pitchFamily="34" charset="0"/>
                <a:cs typeface="Helvetica" panose="020B0604020202020204" pitchFamily="34" charset="0"/>
                <a:hlinkClick r:id="rId24">
                  <a:extLst>
                    <a:ext uri="{A12FA001-AC4F-418D-AE19-62706E023703}">
                      <ahyp:hlinkClr xmlns:ahyp="http://schemas.microsoft.com/office/drawing/2018/hyperlinkcolor" val="tx"/>
                    </a:ext>
                  </a:extLst>
                </a:hlinkClick>
              </a:rPr>
              <a:t>National centers for environmental information</a:t>
            </a:r>
            <a:r>
              <a:rPr lang="en-US" sz="2200" dirty="0">
                <a:solidFill>
                  <a:schemeClr val="tx1"/>
                </a:solidFill>
                <a:latin typeface="Helvetica" panose="020B0604020202020204" pitchFamily="34" charset="0"/>
                <a:cs typeface="Helvetica" panose="020B0604020202020204" pitchFamily="34" charset="0"/>
              </a:rPr>
              <a:t>, which contains information about tornadoes and events in </a:t>
            </a:r>
            <a:r>
              <a:rPr lang="en-US" sz="2200" b="1" dirty="0">
                <a:solidFill>
                  <a:schemeClr val="tx1"/>
                </a:solidFill>
                <a:latin typeface="Helvetica" panose="020B0604020202020204" pitchFamily="34" charset="0"/>
                <a:cs typeface="Helvetica" panose="020B0604020202020204" pitchFamily="34" charset="0"/>
              </a:rPr>
              <a:t>html table</a:t>
            </a:r>
            <a:r>
              <a:rPr lang="en-US" sz="2200" dirty="0">
                <a:solidFill>
                  <a:schemeClr val="tx1"/>
                </a:solidFill>
                <a:latin typeface="Helvetica" panose="020B0604020202020204" pitchFamily="34" charset="0"/>
                <a:cs typeface="Helvetica" panose="020B0604020202020204" pitchFamily="34" charset="0"/>
              </a:rPr>
              <a:t> elements. It is trivial obtain data from that source until web page format is altered.</a:t>
            </a:r>
          </a:p>
          <a:p>
            <a:pPr algn="just"/>
            <a:r>
              <a:rPr lang="en-US" sz="2200" dirty="0">
                <a:solidFill>
                  <a:schemeClr val="tx1"/>
                </a:solidFill>
                <a:latin typeface="Helvetica" panose="020B0604020202020204" pitchFamily="34" charset="0"/>
                <a:cs typeface="Helvetica" panose="020B0604020202020204" pitchFamily="34" charset="0"/>
              </a:rPr>
              <a:t>Data is retrieved with web scrapping with </a:t>
            </a:r>
            <a:r>
              <a:rPr lang="en-US" sz="2200" b="1" dirty="0">
                <a:solidFill>
                  <a:schemeClr val="tx1"/>
                </a:solidFill>
                <a:latin typeface="Helvetica" panose="020B0604020202020204" pitchFamily="34" charset="0"/>
                <a:cs typeface="Helvetica" panose="020B0604020202020204" pitchFamily="34" charset="0"/>
              </a:rPr>
              <a:t>Beautiful Soap </a:t>
            </a:r>
            <a:r>
              <a:rPr lang="en-US" sz="2200" dirty="0">
                <a:solidFill>
                  <a:schemeClr val="tx1"/>
                </a:solidFill>
                <a:latin typeface="Helvetica" panose="020B0604020202020204" pitchFamily="34" charset="0"/>
                <a:cs typeface="Helvetica" panose="020B0604020202020204" pitchFamily="34" charset="0"/>
              </a:rPr>
              <a:t>and processed with </a:t>
            </a:r>
            <a:r>
              <a:rPr lang="en-US" sz="2200" b="1" dirty="0">
                <a:solidFill>
                  <a:schemeClr val="tx1"/>
                </a:solidFill>
                <a:latin typeface="Helvetica" panose="020B0604020202020204" pitchFamily="34" charset="0"/>
                <a:cs typeface="Helvetica" panose="020B0604020202020204" pitchFamily="34" charset="0"/>
              </a:rPr>
              <a:t>python </a:t>
            </a:r>
            <a:r>
              <a:rPr lang="en-US" sz="2200" b="1" dirty="0" err="1">
                <a:solidFill>
                  <a:schemeClr val="tx1"/>
                </a:solidFill>
                <a:latin typeface="Helvetica" panose="020B0604020202020204" pitchFamily="34" charset="0"/>
                <a:cs typeface="Helvetica" panose="020B0604020202020204" pitchFamily="34" charset="0"/>
              </a:rPr>
              <a:t>rdflib</a:t>
            </a:r>
            <a:r>
              <a:rPr lang="en-US" sz="2200" dirty="0">
                <a:solidFill>
                  <a:schemeClr val="tx1"/>
                </a:solidFill>
                <a:latin typeface="Helvetica" panose="020B0604020202020204" pitchFamily="34" charset="0"/>
                <a:cs typeface="Helvetica" panose="020B0604020202020204" pitchFamily="34" charset="0"/>
              </a:rPr>
              <a:t> for insertion in the knowledge graph.</a:t>
            </a:r>
          </a:p>
          <a:p>
            <a:endParaRPr lang="en-US" sz="1554" dirty="0">
              <a:solidFill>
                <a:schemeClr val="tx1"/>
              </a:solidFill>
              <a:latin typeface="Helvetica" panose="020B0604020202020204" pitchFamily="34" charset="0"/>
              <a:cs typeface="Helvetica" panose="020B0604020202020204" pitchFamily="34" charset="0"/>
            </a:endParaRPr>
          </a:p>
        </p:txBody>
      </p:sp>
      <p:cxnSp>
        <p:nvCxnSpPr>
          <p:cNvPr id="1055" name="Conector: curvado 1054">
            <a:extLst>
              <a:ext uri="{FF2B5EF4-FFF2-40B4-BE49-F238E27FC236}">
                <a16:creationId xmlns:a16="http://schemas.microsoft.com/office/drawing/2014/main" id="{ABDF71C3-1812-BF04-62BF-897588E9EE89}"/>
              </a:ext>
            </a:extLst>
          </p:cNvPr>
          <p:cNvCxnSpPr>
            <a:cxnSpLocks/>
          </p:cNvCxnSpPr>
          <p:nvPr/>
        </p:nvCxnSpPr>
        <p:spPr>
          <a:xfrm rot="5400000" flipH="1" flipV="1">
            <a:off x="9126796" y="11371934"/>
            <a:ext cx="13515626" cy="3459037"/>
          </a:xfrm>
          <a:prstGeom prst="curvedConnector3">
            <a:avLst>
              <a:gd name="adj1" fmla="val -8104"/>
            </a:avLst>
          </a:prstGeom>
          <a:ln w="244475">
            <a:solidFill>
              <a:schemeClr val="tx1">
                <a:alpha val="96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6" name="Picture 6" descr="Universidá d'Uviéu - Color">
            <a:extLst>
              <a:ext uri="{FF2B5EF4-FFF2-40B4-BE49-F238E27FC236}">
                <a16:creationId xmlns:a16="http://schemas.microsoft.com/office/drawing/2014/main" id="{D3421F9D-85C3-E1DD-0B3F-CF190ED105D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090136" y="754333"/>
            <a:ext cx="3223896" cy="1556681"/>
          </a:xfrm>
          <a:prstGeom prst="rect">
            <a:avLst/>
          </a:prstGeom>
          <a:noFill/>
          <a:extLst>
            <a:ext uri="{909E8E84-426E-40DD-AFC4-6F175D3DCCD1}">
              <a14:hiddenFill xmlns:a14="http://schemas.microsoft.com/office/drawing/2010/main">
                <a:solidFill>
                  <a:srgbClr val="FFFFFF"/>
                </a:solidFill>
              </a14:hiddenFill>
            </a:ext>
          </a:extLst>
        </p:spPr>
      </p:pic>
      <p:sp>
        <p:nvSpPr>
          <p:cNvPr id="128" name="Flecha: circular 127">
            <a:extLst>
              <a:ext uri="{FF2B5EF4-FFF2-40B4-BE49-F238E27FC236}">
                <a16:creationId xmlns:a16="http://schemas.microsoft.com/office/drawing/2014/main" id="{204B1BE7-B8EB-07B3-BDED-2D422B8EC989}"/>
              </a:ext>
            </a:extLst>
          </p:cNvPr>
          <p:cNvSpPr/>
          <p:nvPr/>
        </p:nvSpPr>
        <p:spPr>
          <a:xfrm rot="10800000">
            <a:off x="21800347" y="17784814"/>
            <a:ext cx="2628900" cy="1917296"/>
          </a:xfrm>
          <a:prstGeom prst="circular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1">
              <a:solidFill>
                <a:schemeClr val="tx1"/>
              </a:solidFill>
            </a:endParaRPr>
          </a:p>
        </p:txBody>
      </p:sp>
    </p:spTree>
    <p:extLst>
      <p:ext uri="{BB962C8B-B14F-4D97-AF65-F5344CB8AC3E}">
        <p14:creationId xmlns:p14="http://schemas.microsoft.com/office/powerpoint/2010/main" val="17972922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395</TotalTime>
  <Words>607</Words>
  <Application>Microsoft Office PowerPoint</Application>
  <PresentationFormat>Personalizado</PresentationFormat>
  <Paragraphs>32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Century Gothic</vt:lpstr>
      <vt:lpstr>Helvetica</vt:lpstr>
      <vt:lpstr>Wingdings 3</vt:lpstr>
      <vt:lpstr>Sector</vt:lpstr>
      <vt:lpstr>Tornadoes knowledge graph WITH STRUCTURED AND UNSTRUCTURED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Grafo de conocimiento con información sobre tornados</dc:title>
  <dc:creator>Enrique Fernández Manzano</dc:creator>
  <cp:lastModifiedBy>Enrique Fernández Manzano</cp:lastModifiedBy>
  <cp:revision>6</cp:revision>
  <dcterms:created xsi:type="dcterms:W3CDTF">2022-05-29T14:45:01Z</dcterms:created>
  <dcterms:modified xsi:type="dcterms:W3CDTF">2022-05-30T11:18:37Z</dcterms:modified>
</cp:coreProperties>
</file>