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6" r:id="rId9"/>
    <p:sldId id="264" r:id="rId10"/>
    <p:sldId id="265" r:id="rId11"/>
    <p:sldId id="268" r:id="rId12"/>
    <p:sldId id="269" r:id="rId13"/>
    <p:sldId id="272" r:id="rId14"/>
    <p:sldId id="270" r:id="rId15"/>
    <p:sldId id="26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DC729-D108-4068-9A34-C210FFDFDDD2}" type="datetimeFigureOut">
              <a:rPr lang="es-ES" smtClean="0"/>
              <a:t>17/12/2018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CA6AA-3264-42C1-BB70-BAB7D9BD95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073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CBACDBA-C4E6-4CB3-9034-3D7EBADD8DCE}" type="datetime1">
              <a:rPr lang="es-ES" smtClean="0"/>
              <a:t>17/12/2018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5A56BD2-C93C-4C2A-AE61-BFE43F23AC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63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582-EAC7-4BB9-9C16-10659E5BFEE1}" type="datetime1">
              <a:rPr lang="es-ES" smtClean="0"/>
              <a:t>17/12/2018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BD2-C93C-4C2A-AE61-BFE43F23AC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93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19EA5A7-F142-4665-9E0F-8C8E49BC800F}" type="datetime1">
              <a:rPr lang="es-ES" smtClean="0"/>
              <a:t>17/12/2018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A56BD2-C93C-4C2A-AE61-BFE43F23AC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0440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7059DD0-AD92-4F8D-B217-920AB29561A7}" type="datetime1">
              <a:rPr lang="es-ES" smtClean="0"/>
              <a:t>17/12/2018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A56BD2-C93C-4C2A-AE61-BFE43F23ACE0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4658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FD1C65-BA30-4FF3-A65E-9AD5B465B58C}" type="datetime1">
              <a:rPr lang="es-ES" smtClean="0"/>
              <a:t>17/12/2018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A56BD2-C93C-4C2A-AE61-BFE43F23AC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601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2C58-4E5A-4450-996E-0158C39763F8}" type="datetime1">
              <a:rPr lang="es-ES" smtClean="0"/>
              <a:t>17/12/2018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BD2-C93C-4C2A-AE61-BFE43F23AC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6592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8580-425D-48D8-99D5-2CD6F42FC243}" type="datetime1">
              <a:rPr lang="es-ES" smtClean="0"/>
              <a:t>17/12/2018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BD2-C93C-4C2A-AE61-BFE43F23AC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4329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54B0-C529-4FD7-B72C-A3CDCCEB3D86}" type="datetime1">
              <a:rPr lang="es-ES" smtClean="0"/>
              <a:t>17/12/2018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BD2-C93C-4C2A-AE61-BFE43F23AC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0892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9F6675-9803-4906-B83E-18014989692F}" type="datetime1">
              <a:rPr lang="es-ES" smtClean="0"/>
              <a:t>17/12/2018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A56BD2-C93C-4C2A-AE61-BFE43F23AC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061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0982-3202-490B-BEBC-7990F19838AD}" type="datetime1">
              <a:rPr lang="es-ES" smtClean="0"/>
              <a:t>17/12/2018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BD2-C93C-4C2A-AE61-BFE43F23AC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61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05AEF4C-B1F0-4113-9C0D-B93CF9C4073D}" type="datetime1">
              <a:rPr lang="es-ES" smtClean="0"/>
              <a:t>17/12/2018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A56BD2-C93C-4C2A-AE61-BFE43F23AC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21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B622-A4CA-453C-A7CB-B84726041A32}" type="datetime1">
              <a:rPr lang="es-ES" smtClean="0"/>
              <a:t>17/12/2018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BD2-C93C-4C2A-AE61-BFE43F23AC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74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3C80-37F0-4DC5-A00B-296EF78ED840}" type="datetime1">
              <a:rPr lang="es-ES" smtClean="0"/>
              <a:t>17/12/2018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BD2-C93C-4C2A-AE61-BFE43F23AC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475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BE52-281D-4781-8060-FB3B5DDC98C5}" type="datetime1">
              <a:rPr lang="es-ES" smtClean="0"/>
              <a:t>17/12/2018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BD2-C93C-4C2A-AE61-BFE43F23AC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360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B2AD-80BA-4C8C-966A-159083A087CC}" type="datetime1">
              <a:rPr lang="es-ES" smtClean="0"/>
              <a:t>17/12/2018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BD2-C93C-4C2A-AE61-BFE43F23AC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123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7BB-9D9E-404F-B39D-450D41B7389B}" type="datetime1">
              <a:rPr lang="es-ES" smtClean="0"/>
              <a:t>17/12/2018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BD2-C93C-4C2A-AE61-BFE43F23AC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507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69B9-3C78-43D1-B162-F355DE08920C}" type="datetime1">
              <a:rPr lang="es-ES" smtClean="0"/>
              <a:t>17/12/2018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BD2-C93C-4C2A-AE61-BFE43F23AC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149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407B5-DA44-48F9-957E-8B621B713599}" type="datetime1">
              <a:rPr lang="es-ES" smtClean="0"/>
              <a:t>17/12/2018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56BD2-C93C-4C2A-AE61-BFE43F23AC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560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Diagramas Color Magnitud Sintéticos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Enrique A. Galceran García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94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53" y="180201"/>
            <a:ext cx="4319999" cy="32400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247" y="3383534"/>
            <a:ext cx="4320000" cy="32400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247" y="180201"/>
            <a:ext cx="4320000" cy="32400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52" y="3383534"/>
            <a:ext cx="4319999" cy="3240000"/>
          </a:xfrm>
          <a:prstGeom prst="rect">
            <a:avLst/>
          </a:prstGeom>
        </p:spPr>
      </p:pic>
      <p:sp>
        <p:nvSpPr>
          <p:cNvPr id="17" name="Marcador de número de diapositiva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BD2-C93C-4C2A-AE61-BFE43F23ACE0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0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Valor de ajuste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71" y="2193925"/>
            <a:ext cx="4767657" cy="4024313"/>
          </a:xfr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696" y="2206081"/>
            <a:ext cx="5333333" cy="4000000"/>
          </a:xfrm>
        </p:spPr>
      </p:pic>
      <p:sp>
        <p:nvSpPr>
          <p:cNvPr id="7" name="CuadroTexto 6"/>
          <p:cNvSpPr txBox="1"/>
          <p:nvPr/>
        </p:nvSpPr>
        <p:spPr>
          <a:xfrm>
            <a:off x="2360379" y="6033572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Sin </a:t>
            </a:r>
            <a:r>
              <a:rPr lang="es-ES" dirty="0" err="1" smtClean="0"/>
              <a:t>Convolución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846777" y="6033572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Con </a:t>
            </a:r>
            <a:r>
              <a:rPr lang="es-ES" dirty="0" err="1" smtClean="0"/>
              <a:t>Convolución</a:t>
            </a:r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BD2-C93C-4C2A-AE61-BFE43F23ACE0}" type="slidenum">
              <a:rPr lang="es-ES" smtClean="0"/>
              <a:t>11</a:t>
            </a:fld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661" y="2057401"/>
            <a:ext cx="2003400" cy="172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1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Tiempo de cálculo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28" y="2310843"/>
            <a:ext cx="4857143" cy="3790476"/>
          </a:xfrm>
        </p:spPr>
      </p:pic>
      <p:sp>
        <p:nvSpPr>
          <p:cNvPr id="12" name="Marcador de contenido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/>
              <a:t>El problema de la </a:t>
            </a:r>
            <a:r>
              <a:rPr lang="es-ES" dirty="0" err="1" smtClean="0"/>
              <a:t>convolución</a:t>
            </a:r>
            <a:r>
              <a:rPr lang="es-ES" dirty="0" smtClean="0"/>
              <a:t> es que aumenta mucho el tiempo de ejecución.</a:t>
            </a:r>
          </a:p>
          <a:p>
            <a:endParaRPr lang="es-ES" dirty="0"/>
          </a:p>
          <a:p>
            <a:r>
              <a:rPr lang="es-ES" dirty="0" smtClean="0"/>
              <a:t>Así pues, con una resolución de 800 es suficiente</a:t>
            </a:r>
            <a:endParaRPr lang="es-ES" dirty="0"/>
          </a:p>
        </p:txBody>
      </p:sp>
      <p:sp>
        <p:nvSpPr>
          <p:cNvPr id="13" name="Marcador de número de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BD2-C93C-4C2A-AE61-BFE43F23ACE0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153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Mejor SFR:</a:t>
            </a:r>
            <a:endParaRPr lang="es-ES" dirty="0"/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033" y="1460762"/>
            <a:ext cx="4963996" cy="4042840"/>
          </a:xfrm>
        </p:spPr>
      </p:pic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Dos brotes de 0,1 </a:t>
            </a:r>
            <a:r>
              <a:rPr lang="es-ES" dirty="0" err="1" smtClean="0"/>
              <a:t>Gyr</a:t>
            </a:r>
            <a:r>
              <a:rPr lang="es-ES" dirty="0" smtClean="0"/>
              <a:t>, uno empezando en 7Gyr y el segundo en 12.9Gyr; siendo el segundo brote el triple de intenso que el primero.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BD2-C93C-4C2A-AE61-BFE43F23ACE0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468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Muchas gracias</a:t>
            </a:r>
            <a:endParaRPr lang="es-E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14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3" t="5024" r="8470" b="7527"/>
          <a:stretch/>
        </p:blipFill>
        <p:spPr>
          <a:xfrm>
            <a:off x="551404" y="518332"/>
            <a:ext cx="11035266" cy="5891800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BD2-C93C-4C2A-AE61-BFE43F23ACE0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96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535" y="381000"/>
            <a:ext cx="4538748" cy="6364182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BD2-C93C-4C2A-AE61-BFE43F23ACE0}" type="slidenum">
              <a:rPr lang="es-ES" smtClean="0"/>
              <a:t>16</a:t>
            </a:fld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3157841" y="186857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~60% del tiempo</a:t>
            </a:r>
            <a:endParaRPr lang="es-ES" dirty="0"/>
          </a:p>
        </p:txBody>
      </p:sp>
      <p:cxnSp>
        <p:nvCxnSpPr>
          <p:cNvPr id="9" name="Conector recto de flecha 8"/>
          <p:cNvCxnSpPr>
            <a:stCxn id="7" idx="3"/>
          </p:cNvCxnSpPr>
          <p:nvPr/>
        </p:nvCxnSpPr>
        <p:spPr>
          <a:xfrm>
            <a:off x="5201990" y="2053244"/>
            <a:ext cx="5504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10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Diagramas Color Magnitud</a:t>
            </a:r>
            <a:endParaRPr lang="es-ES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455" y="2500868"/>
            <a:ext cx="3686689" cy="3410426"/>
          </a:xfrm>
        </p:spPr>
      </p:pic>
      <p:pic>
        <p:nvPicPr>
          <p:cNvPr id="10" name="Marcador de contenido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39" y="2193925"/>
            <a:ext cx="4757521" cy="4024313"/>
          </a:xfrm>
        </p:spPr>
      </p:pic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BD2-C93C-4C2A-AE61-BFE43F23ACE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24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 smtClean="0"/>
              <a:t>Crear un diagrama sintético de Color-Magnitud.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Comparar cómo de bien se ajusta el diagrama sintético con el diagrama problema.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Crear muchos (más) diagramas sintéticos.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Ver cómo se ajustan estos diagramas nuevos con respecto a los demás.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Afinar los ritmos de formación estelar para que se ajusten lo mejor posible a nuestra galaxia buscada.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BD2-C93C-4C2A-AE61-BFE43F23ACE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666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Datos Problema</a:t>
            </a:r>
            <a:endParaRPr lang="es-ES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8" t="3734" r="7557" b="3726"/>
          <a:stretch/>
        </p:blipFill>
        <p:spPr>
          <a:xfrm>
            <a:off x="515389" y="1717640"/>
            <a:ext cx="5877098" cy="4977200"/>
          </a:xfrm>
        </p:spPr>
      </p:pic>
      <p:pic>
        <p:nvPicPr>
          <p:cNvPr id="10" name="Marcador de contenido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1860029"/>
            <a:ext cx="5547360" cy="4692422"/>
          </a:xfrm>
          <a:prstGeom prst="rect">
            <a:avLst/>
          </a:prstGeom>
        </p:spPr>
      </p:pic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BD2-C93C-4C2A-AE61-BFE43F23ACE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643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Mallas Estáticas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es lo que mejor hacen los ordenadores?</a:t>
            </a:r>
          </a:p>
          <a:p>
            <a:pPr lvl="1"/>
            <a:r>
              <a:rPr lang="es-ES" dirty="0" smtClean="0"/>
              <a:t>Operaciones matemáticas</a:t>
            </a:r>
          </a:p>
          <a:p>
            <a:pPr lvl="1"/>
            <a:r>
              <a:rPr lang="es-ES" dirty="0" smtClean="0"/>
              <a:t>Acciones repetitivas</a:t>
            </a:r>
          </a:p>
          <a:p>
            <a:pPr lvl="1"/>
            <a:r>
              <a:rPr lang="es-ES" dirty="0" smtClean="0"/>
              <a:t>Trabajar muy deprisa</a:t>
            </a:r>
          </a:p>
          <a:p>
            <a:pPr lvl="1"/>
            <a:endParaRPr lang="es-ES" dirty="0"/>
          </a:p>
          <a:p>
            <a:r>
              <a:rPr lang="es-ES" dirty="0" err="1" smtClean="0"/>
              <a:t>Locality</a:t>
            </a:r>
            <a:r>
              <a:rPr lang="es-ES" dirty="0" smtClean="0"/>
              <a:t> of Reference</a:t>
            </a:r>
          </a:p>
          <a:p>
            <a:pPr lvl="1"/>
            <a:r>
              <a:rPr lang="es-ES" dirty="0" err="1" smtClean="0"/>
              <a:t>Spatial</a:t>
            </a:r>
            <a:r>
              <a:rPr lang="es-ES" dirty="0" smtClean="0"/>
              <a:t> – las variables están muy juntas</a:t>
            </a:r>
          </a:p>
          <a:p>
            <a:pPr lvl="1"/>
            <a:r>
              <a:rPr lang="es-ES" dirty="0" smtClean="0"/>
              <a:t>Temporal – las variables cercanas se llaman rápidamente (sin saltos)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BD2-C93C-4C2A-AE61-BFE43F23ACE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065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Malla de Densidad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33" y="2206081"/>
            <a:ext cx="5333333" cy="4000000"/>
          </a:xfrm>
        </p:spPr>
      </p:pic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/>
              <a:t>Reparte los datos en una matriz de un tamaño fijo.</a:t>
            </a:r>
          </a:p>
          <a:p>
            <a:r>
              <a:rPr lang="es-ES" dirty="0" smtClean="0"/>
              <a:t>Transforma variables continuas a discretas (los ordenadores trabajan mucho mejor con datos discretos)</a:t>
            </a:r>
          </a:p>
          <a:p>
            <a:r>
              <a:rPr lang="es-ES" dirty="0" smtClean="0"/>
              <a:t>El valor por casilla aumenta con la cantidad de estrellas en esa casilla.</a:t>
            </a:r>
          </a:p>
          <a:p>
            <a:endParaRPr lang="es-ES" dirty="0"/>
          </a:p>
          <a:p>
            <a:r>
              <a:rPr lang="es-ES" dirty="0" smtClean="0"/>
              <a:t>Sin embargo, si comparamos dos mallas, sólo tiene en cuenta si coinciden, no si se parecen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BD2-C93C-4C2A-AE61-BFE43F23ACE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832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Sin </a:t>
            </a:r>
            <a:r>
              <a:rPr lang="es-ES" dirty="0" err="1" smtClean="0"/>
              <a:t>convolución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9" r="53199"/>
          <a:stretch/>
        </p:blipFill>
        <p:spPr>
          <a:xfrm>
            <a:off x="7523018" y="211932"/>
            <a:ext cx="2992581" cy="6646068"/>
          </a:xfrm>
        </p:spPr>
      </p:pic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987212" cy="3094485"/>
          </a:xfrm>
        </p:spPr>
        <p:txBody>
          <a:bodyPr>
            <a:normAutofit/>
          </a:bodyPr>
          <a:lstStyle/>
          <a:p>
            <a:r>
              <a:rPr lang="es-ES" dirty="0" smtClean="0"/>
              <a:t>Reduciendo a una dimensión se puede ver más claramente el problema:</a:t>
            </a:r>
          </a:p>
          <a:p>
            <a:r>
              <a:rPr lang="es-ES" dirty="0" smtClean="0"/>
              <a:t>Si no tratamos la información antes, el código no va a tener en cuenta los vecinos.</a:t>
            </a:r>
          </a:p>
          <a:p>
            <a:endParaRPr lang="es-ES" dirty="0" smtClean="0"/>
          </a:p>
          <a:p>
            <a:r>
              <a:rPr lang="es-ES" dirty="0" smtClean="0"/>
              <a:t>Al aumentar la resolución en el caso de dos dimensiones el problema se agrava.</a:t>
            </a: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Solución: Capa de </a:t>
            </a:r>
            <a:r>
              <a:rPr lang="es-ES" dirty="0" err="1" smtClean="0"/>
              <a:t>convolución</a:t>
            </a:r>
            <a:r>
              <a:rPr lang="es-ES" dirty="0" smtClean="0"/>
              <a:t> Gaussiana</a:t>
            </a:r>
            <a:endParaRPr lang="es-ES" dirty="0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BD2-C93C-4C2A-AE61-BFE43F23ACE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01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hace una capa de </a:t>
            </a:r>
            <a:r>
              <a:rPr lang="es-ES" dirty="0" err="1" smtClean="0"/>
              <a:t>convolución</a:t>
            </a:r>
            <a:r>
              <a:rPr lang="es-ES" dirty="0" smtClean="0"/>
              <a:t>?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087" y="389414"/>
            <a:ext cx="4320000" cy="3240000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772608" cy="359384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Reevalúa los datos de una matriz teniendo en cuenta los valores de las celdas vecinas.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Utiliza la distribución normal para evaluar el peso en función de la distancia.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Transforma cada punto en una pequeña distribución gaussiana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No tiene por qué ser una normal, puede ser cualquier función.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087" y="3551574"/>
            <a:ext cx="4320000" cy="3240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31" y="3447032"/>
            <a:ext cx="5344346" cy="1899410"/>
          </a:xfrm>
          <a:prstGeom prst="rect">
            <a:avLst/>
          </a:prstGeom>
        </p:spPr>
      </p:pic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BD2-C93C-4C2A-AE61-BFE43F23ACE0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820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854" y="1598"/>
            <a:ext cx="6372293" cy="6854804"/>
          </a:xfr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BD2-C93C-4C2A-AE61-BFE43F23ACE0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006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426</TotalTime>
  <Words>376</Words>
  <Application>Microsoft Office PowerPoint</Application>
  <PresentationFormat>Panorámica</PresentationFormat>
  <Paragraphs>65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Gothic</vt:lpstr>
      <vt:lpstr>Estela de condensación</vt:lpstr>
      <vt:lpstr>Diagramas Color Magnitud Sintéticos</vt:lpstr>
      <vt:lpstr>Diagramas Color Magnitud</vt:lpstr>
      <vt:lpstr>Objetivo</vt:lpstr>
      <vt:lpstr>Datos Problema</vt:lpstr>
      <vt:lpstr>Mallas Estáticas</vt:lpstr>
      <vt:lpstr>Malla de Densidad</vt:lpstr>
      <vt:lpstr>Sin convolución</vt:lpstr>
      <vt:lpstr>¿Qué hace una capa de convolución?</vt:lpstr>
      <vt:lpstr>Presentación de PowerPoint</vt:lpstr>
      <vt:lpstr>Presentación de PowerPoint</vt:lpstr>
      <vt:lpstr>Valor de ajuste</vt:lpstr>
      <vt:lpstr>Tiempo de cálculo</vt:lpstr>
      <vt:lpstr>Mejor SFR:</vt:lpstr>
      <vt:lpstr>Muchas gracias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Diagramas Color Magnitud Sintéticos</dc:title>
  <dc:creator>Enrique Galceran</dc:creator>
  <cp:lastModifiedBy>Enrique Galceran</cp:lastModifiedBy>
  <cp:revision>13</cp:revision>
  <dcterms:created xsi:type="dcterms:W3CDTF">2018-12-17T10:51:50Z</dcterms:created>
  <dcterms:modified xsi:type="dcterms:W3CDTF">2018-12-17T17:58:37Z</dcterms:modified>
</cp:coreProperties>
</file>