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4" r:id="rId17"/>
    <p:sldId id="273" r:id="rId18"/>
    <p:sldId id="275" r:id="rId19"/>
    <p:sldId id="276" r:id="rId20"/>
    <p:sldId id="271" r:id="rId21"/>
    <p:sldId id="272" r:id="rId22"/>
    <p:sldId id="277" r:id="rId23"/>
    <p:sldId id="294" r:id="rId24"/>
    <p:sldId id="278" r:id="rId25"/>
    <p:sldId id="279" r:id="rId26"/>
    <p:sldId id="280" r:id="rId27"/>
    <p:sldId id="281" r:id="rId28"/>
    <p:sldId id="282" r:id="rId29"/>
    <p:sldId id="301" r:id="rId30"/>
    <p:sldId id="302" r:id="rId31"/>
    <p:sldId id="300" r:id="rId32"/>
    <p:sldId id="283" r:id="rId33"/>
    <p:sldId id="285" r:id="rId34"/>
    <p:sldId id="286" r:id="rId35"/>
    <p:sldId id="287" r:id="rId36"/>
    <p:sldId id="290" r:id="rId37"/>
    <p:sldId id="289" r:id="rId38"/>
    <p:sldId id="288" r:id="rId39"/>
    <p:sldId id="291" r:id="rId40"/>
    <p:sldId id="292" r:id="rId41"/>
    <p:sldId id="293" r:id="rId42"/>
    <p:sldId id="296" r:id="rId43"/>
    <p:sldId id="295" r:id="rId44"/>
    <p:sldId id="297" r:id="rId45"/>
    <p:sldId id="298" r:id="rId46"/>
    <p:sldId id="299" r:id="rId47"/>
    <p:sldId id="304" r:id="rId48"/>
    <p:sldId id="303" r:id="rId4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78"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11F455-666D-4C44-90A3-3016D30D805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F936BAB-7960-495E-B311-18624CFD8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53E9422-5915-4E2B-8D78-4F639138FA68}"/>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5" name="Marcador de pie de página 4">
            <a:extLst>
              <a:ext uri="{FF2B5EF4-FFF2-40B4-BE49-F238E27FC236}">
                <a16:creationId xmlns:a16="http://schemas.microsoft.com/office/drawing/2014/main" id="{CD8E552C-441C-49FE-89C8-97A66FA567D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431F468-F002-4EF1-8305-17DAF5EF428C}"/>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364906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79E461-4C56-465F-B2D9-0A7BADAC8C3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DF515B1-1AC9-43B0-9AB8-8C5CFA0097C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231FAB0-5206-4E4F-AF55-94E594D4086E}"/>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5" name="Marcador de pie de página 4">
            <a:extLst>
              <a:ext uri="{FF2B5EF4-FFF2-40B4-BE49-F238E27FC236}">
                <a16:creationId xmlns:a16="http://schemas.microsoft.com/office/drawing/2014/main" id="{EADA69DA-1124-45CE-B0B2-51343A76683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DF5A736-8743-4FEB-BAA1-454B86C0AC37}"/>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143051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598828F-A320-4ED6-8AF4-107F1CF0ED3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4D9BB7D-4612-4730-8E82-7DC03F556A28}"/>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1B034E7-B384-48F5-BAA8-96D665BFEAD7}"/>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5" name="Marcador de pie de página 4">
            <a:extLst>
              <a:ext uri="{FF2B5EF4-FFF2-40B4-BE49-F238E27FC236}">
                <a16:creationId xmlns:a16="http://schemas.microsoft.com/office/drawing/2014/main" id="{520BCDD8-C6BE-4F0A-9615-07895B9603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1B2BB35-2CE4-4617-AF25-55BE827B93BC}"/>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28657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B1D16-9BA3-498D-B8B7-429C04F6661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535A1F-7804-421A-AADF-312C598F393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A45D33A-2660-4078-B514-5C8F19CD1EE8}"/>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5" name="Marcador de pie de página 4">
            <a:extLst>
              <a:ext uri="{FF2B5EF4-FFF2-40B4-BE49-F238E27FC236}">
                <a16:creationId xmlns:a16="http://schemas.microsoft.com/office/drawing/2014/main" id="{BC5982A8-9CCD-47B1-96C3-B3B3DA037D4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FCD3C91-9A80-4886-B8C9-814CF0645FFF}"/>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219483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C4BD3-8B00-4B28-8D82-3A284AE93C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D8B93EB-1948-41FB-BE60-1B656724C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E15ECD2F-570F-45C5-A3AB-A32E7BA8A9F4}"/>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5" name="Marcador de pie de página 4">
            <a:extLst>
              <a:ext uri="{FF2B5EF4-FFF2-40B4-BE49-F238E27FC236}">
                <a16:creationId xmlns:a16="http://schemas.microsoft.com/office/drawing/2014/main" id="{56C1907D-4606-40DC-9D7D-9FD889EC253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ED7C3EE-667D-4E5D-95B9-CBEFB4D43AC5}"/>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373613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AC775-88C3-4827-B814-99DF1BFE3C3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694B58C-E7DA-4B60-883A-04D47EAC986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F529496-EA13-423F-9ADC-434301C946EB}"/>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4A91EDF-31DE-4053-8789-1DA7D1E78ECD}"/>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6" name="Marcador de pie de página 5">
            <a:extLst>
              <a:ext uri="{FF2B5EF4-FFF2-40B4-BE49-F238E27FC236}">
                <a16:creationId xmlns:a16="http://schemas.microsoft.com/office/drawing/2014/main" id="{4CA5CB20-E8EE-4737-85DB-C7BEE3E76AA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8635746-DDFB-419B-9485-131816A3E56B}"/>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239230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BC494-CE66-4391-87BF-E6B867EFC16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38267FF-79D8-41D0-B34C-D32FBD336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EA7192F-D143-49D5-B484-ABBCB7217FA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88516C3-848D-49D0-978A-C22EDCCA8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DB333BA9-5071-4AC6-BF10-78AA16496E3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6709B6D-599F-4D8A-8D5C-ABB7F9A2AB55}"/>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8" name="Marcador de pie de página 7">
            <a:extLst>
              <a:ext uri="{FF2B5EF4-FFF2-40B4-BE49-F238E27FC236}">
                <a16:creationId xmlns:a16="http://schemas.microsoft.com/office/drawing/2014/main" id="{5A2A08EE-91C0-4C05-9D30-1A945D21F76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CE5B452-146E-4417-A6F4-D0C70D16AA74}"/>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152374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8DED3-177E-414C-8B88-D759E77D5F3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0876F4A-3D41-4357-8D98-0ED9DBD08A17}"/>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4" name="Marcador de pie de página 3">
            <a:extLst>
              <a:ext uri="{FF2B5EF4-FFF2-40B4-BE49-F238E27FC236}">
                <a16:creationId xmlns:a16="http://schemas.microsoft.com/office/drawing/2014/main" id="{A99C806C-76B6-4489-B522-EB844EE7F8A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7A89116-31DD-4019-A215-BB25E689CE04}"/>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121683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1E5D3E4-B1D1-44E7-B584-FEB5B27CDFA1}"/>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3" name="Marcador de pie de página 2">
            <a:extLst>
              <a:ext uri="{FF2B5EF4-FFF2-40B4-BE49-F238E27FC236}">
                <a16:creationId xmlns:a16="http://schemas.microsoft.com/office/drawing/2014/main" id="{44C0F9F5-37B2-4157-9E9D-2EE3BB95516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C75FC76-D56E-4257-8156-4568A138D565}"/>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21947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D503D-DFC2-4131-8D0D-AFA7F43B15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401C5A9-6DB7-4D9D-AC31-160037151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FBB3790-BA7C-4E6E-AB48-D83748A4D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A00E9AD-2380-4F5F-B33C-FE5F9E2136D1}"/>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6" name="Marcador de pie de página 5">
            <a:extLst>
              <a:ext uri="{FF2B5EF4-FFF2-40B4-BE49-F238E27FC236}">
                <a16:creationId xmlns:a16="http://schemas.microsoft.com/office/drawing/2014/main" id="{5720255B-C2B8-44E7-9170-11271762B2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0F465EB-A997-46DD-A6DE-C66DFE9E2F3F}"/>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296301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60E55-7ED2-4BA3-A307-0EA5EA4ED1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178E0F6-CD4E-4E0B-8BEA-FAB482232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D8CFCB5-F705-4E98-B26A-34BB0C226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F19DAE1-8E2B-40B6-8AB5-D79598E39D23}"/>
              </a:ext>
            </a:extLst>
          </p:cNvPr>
          <p:cNvSpPr>
            <a:spLocks noGrp="1"/>
          </p:cNvSpPr>
          <p:nvPr>
            <p:ph type="dt" sz="half" idx="10"/>
          </p:nvPr>
        </p:nvSpPr>
        <p:spPr/>
        <p:txBody>
          <a:bodyPr/>
          <a:lstStyle/>
          <a:p>
            <a:fld id="{4F1B6B85-E092-4355-B9E5-1729DFB09AA7}" type="datetimeFigureOut">
              <a:rPr lang="es-ES" smtClean="0"/>
              <a:t>01/08/2018</a:t>
            </a:fld>
            <a:endParaRPr lang="es-ES"/>
          </a:p>
        </p:txBody>
      </p:sp>
      <p:sp>
        <p:nvSpPr>
          <p:cNvPr id="6" name="Marcador de pie de página 5">
            <a:extLst>
              <a:ext uri="{FF2B5EF4-FFF2-40B4-BE49-F238E27FC236}">
                <a16:creationId xmlns:a16="http://schemas.microsoft.com/office/drawing/2014/main" id="{A612A213-CC73-4881-B0E9-37AD91D0D9A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BDC8B40-C6BA-4C7D-97F1-1EF1CCC3D388}"/>
              </a:ext>
            </a:extLst>
          </p:cNvPr>
          <p:cNvSpPr>
            <a:spLocks noGrp="1"/>
          </p:cNvSpPr>
          <p:nvPr>
            <p:ph type="sldNum" sz="quarter" idx="12"/>
          </p:nvPr>
        </p:nvSpPr>
        <p:spPr/>
        <p:txBody>
          <a:bodyPr/>
          <a:lstStyle/>
          <a:p>
            <a:fld id="{946F8C1C-9928-4D5A-832C-0757E2540BD8}" type="slidenum">
              <a:rPr lang="es-ES" smtClean="0"/>
              <a:t>‹Nº›</a:t>
            </a:fld>
            <a:endParaRPr lang="es-ES"/>
          </a:p>
        </p:txBody>
      </p:sp>
    </p:spTree>
    <p:extLst>
      <p:ext uri="{BB962C8B-B14F-4D97-AF65-F5344CB8AC3E}">
        <p14:creationId xmlns:p14="http://schemas.microsoft.com/office/powerpoint/2010/main" val="292005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895628-2690-40D8-9C45-DD83016E8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CCA35F8-7A66-499B-8690-2AAB9B82F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4E9135A-AD68-477F-9D0D-DE83FE985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B6B85-E092-4355-B9E5-1729DFB09AA7}" type="datetimeFigureOut">
              <a:rPr lang="es-ES" smtClean="0"/>
              <a:t>01/08/2018</a:t>
            </a:fld>
            <a:endParaRPr lang="es-ES"/>
          </a:p>
        </p:txBody>
      </p:sp>
      <p:sp>
        <p:nvSpPr>
          <p:cNvPr id="5" name="Marcador de pie de página 4">
            <a:extLst>
              <a:ext uri="{FF2B5EF4-FFF2-40B4-BE49-F238E27FC236}">
                <a16:creationId xmlns:a16="http://schemas.microsoft.com/office/drawing/2014/main" id="{BE2B5400-AF29-4EE9-A385-2AAE595F2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E150BDD-336F-4729-931D-0C522D8A9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F8C1C-9928-4D5A-832C-0757E2540BD8}" type="slidenum">
              <a:rPr lang="es-ES" smtClean="0"/>
              <a:t>‹Nº›</a:t>
            </a:fld>
            <a:endParaRPr lang="es-ES"/>
          </a:p>
        </p:txBody>
      </p:sp>
    </p:spTree>
    <p:extLst>
      <p:ext uri="{BB962C8B-B14F-4D97-AF65-F5344CB8AC3E}">
        <p14:creationId xmlns:p14="http://schemas.microsoft.com/office/powerpoint/2010/main" val="122517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towardsdatascience.com/understanding-learning-rates-and-how-it-improves-performance-in-deep-learning-d0d4059c1c10" TargetMode="Externa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F498D-FD56-4D3D-9E28-0A2B0CDD3C28}"/>
              </a:ext>
            </a:extLst>
          </p:cNvPr>
          <p:cNvSpPr>
            <a:spLocks noGrp="1"/>
          </p:cNvSpPr>
          <p:nvPr>
            <p:ph type="ctrTitle"/>
          </p:nvPr>
        </p:nvSpPr>
        <p:spPr/>
        <p:txBody>
          <a:bodyPr>
            <a:normAutofit fontScale="90000"/>
          </a:bodyPr>
          <a:lstStyle/>
          <a:p>
            <a:r>
              <a:rPr lang="es-ES" dirty="0" err="1"/>
              <a:t>On</a:t>
            </a:r>
            <a:r>
              <a:rPr lang="es-ES" dirty="0"/>
              <a:t> </a:t>
            </a:r>
            <a:r>
              <a:rPr lang="es-ES" dirty="0" err="1"/>
              <a:t>using</a:t>
            </a:r>
            <a:r>
              <a:rPr lang="es-ES" dirty="0"/>
              <a:t> Neural Networks </a:t>
            </a:r>
            <a:r>
              <a:rPr lang="es-ES" dirty="0" err="1"/>
              <a:t>to</a:t>
            </a:r>
            <a:r>
              <a:rPr lang="es-ES" dirty="0"/>
              <a:t> </a:t>
            </a:r>
            <a:r>
              <a:rPr lang="es-ES" dirty="0" err="1"/>
              <a:t>analyse</a:t>
            </a:r>
            <a:r>
              <a:rPr lang="es-ES" dirty="0"/>
              <a:t> </a:t>
            </a:r>
            <a:r>
              <a:rPr lang="es-ES" dirty="0" err="1"/>
              <a:t>the</a:t>
            </a:r>
            <a:r>
              <a:rPr lang="es-ES" dirty="0"/>
              <a:t> </a:t>
            </a:r>
            <a:r>
              <a:rPr lang="es-ES" dirty="0" err="1"/>
              <a:t>behaviour</a:t>
            </a:r>
            <a:r>
              <a:rPr lang="es-ES" dirty="0"/>
              <a:t> </a:t>
            </a:r>
            <a:r>
              <a:rPr lang="es-ES" dirty="0" err="1"/>
              <a:t>of</a:t>
            </a:r>
            <a:br>
              <a:rPr lang="es-ES" dirty="0"/>
            </a:br>
            <a:r>
              <a:rPr lang="es-ES" dirty="0"/>
              <a:t>C. </a:t>
            </a:r>
            <a:r>
              <a:rPr lang="es-ES" dirty="0" err="1"/>
              <a:t>elegans</a:t>
            </a:r>
            <a:endParaRPr lang="es-ES" dirty="0"/>
          </a:p>
        </p:txBody>
      </p:sp>
      <p:sp>
        <p:nvSpPr>
          <p:cNvPr id="3" name="Subtítulo 2">
            <a:extLst>
              <a:ext uri="{FF2B5EF4-FFF2-40B4-BE49-F238E27FC236}">
                <a16:creationId xmlns:a16="http://schemas.microsoft.com/office/drawing/2014/main" id="{37B99FB5-E1DF-4585-B9F1-7EA4BBD6302B}"/>
              </a:ext>
            </a:extLst>
          </p:cNvPr>
          <p:cNvSpPr>
            <a:spLocks noGrp="1"/>
          </p:cNvSpPr>
          <p:nvPr>
            <p:ph type="subTitle" idx="1"/>
          </p:nvPr>
        </p:nvSpPr>
        <p:spPr/>
        <p:txBody>
          <a:bodyPr/>
          <a:lstStyle/>
          <a:p>
            <a:endParaRPr lang="es-ES" dirty="0"/>
          </a:p>
          <a:p>
            <a:endParaRPr lang="es-ES" dirty="0"/>
          </a:p>
          <a:p>
            <a:r>
              <a:rPr lang="es-ES" dirty="0"/>
              <a:t>Enrique Galceran García</a:t>
            </a:r>
          </a:p>
        </p:txBody>
      </p:sp>
    </p:spTree>
    <p:extLst>
      <p:ext uri="{BB962C8B-B14F-4D97-AF65-F5344CB8AC3E}">
        <p14:creationId xmlns:p14="http://schemas.microsoft.com/office/powerpoint/2010/main" val="23461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1FA979-F741-4806-AC37-AB1FA6DFD282}"/>
              </a:ext>
            </a:extLst>
          </p:cNvPr>
          <p:cNvSpPr>
            <a:spLocks noGrp="1"/>
          </p:cNvSpPr>
          <p:nvPr>
            <p:ph type="title"/>
          </p:nvPr>
        </p:nvSpPr>
        <p:spPr/>
        <p:txBody>
          <a:bodyPr/>
          <a:lstStyle/>
          <a:p>
            <a:r>
              <a:rPr lang="es-ES" dirty="0" err="1"/>
              <a:t>Cost</a:t>
            </a:r>
            <a:r>
              <a:rPr lang="es-ES" dirty="0"/>
              <a:t> </a:t>
            </a:r>
            <a:r>
              <a:rPr lang="es-ES" dirty="0" err="1"/>
              <a:t>function</a:t>
            </a:r>
            <a:endParaRPr lang="es-ES" dirty="0"/>
          </a:p>
        </p:txBody>
      </p:sp>
      <p:sp>
        <p:nvSpPr>
          <p:cNvPr id="3" name="Marcador de contenido 2">
            <a:extLst>
              <a:ext uri="{FF2B5EF4-FFF2-40B4-BE49-F238E27FC236}">
                <a16:creationId xmlns:a16="http://schemas.microsoft.com/office/drawing/2014/main" id="{8DD98353-9A3C-4663-9EAF-F6B733326C34}"/>
              </a:ext>
            </a:extLst>
          </p:cNvPr>
          <p:cNvSpPr>
            <a:spLocks noGrp="1"/>
          </p:cNvSpPr>
          <p:nvPr>
            <p:ph idx="1"/>
          </p:nvPr>
        </p:nvSpPr>
        <p:spPr/>
        <p:txBody>
          <a:bodyPr/>
          <a:lstStyle/>
          <a:p>
            <a:r>
              <a:rPr lang="en-US" dirty="0"/>
              <a:t>The cost function quantifies how well we achieved the goal of analyzing the value of each pixel and predicted the output:</a:t>
            </a:r>
          </a:p>
          <a:p>
            <a:endParaRPr lang="en-US" dirty="0"/>
          </a:p>
          <a:p>
            <a:endParaRPr lang="en-US" dirty="0"/>
          </a:p>
          <a:p>
            <a:endParaRPr lang="en-US" dirty="0"/>
          </a:p>
          <a:p>
            <a:r>
              <a:rPr lang="en-US" dirty="0"/>
              <a:t>The only variables for this expression are the weights and biases. a represents the outputs of the network where x where used as inputs and y(x) are the correct labels for each input.</a:t>
            </a:r>
          </a:p>
        </p:txBody>
      </p:sp>
      <p:pic>
        <p:nvPicPr>
          <p:cNvPr id="4" name="Imagen 3">
            <a:extLst>
              <a:ext uri="{FF2B5EF4-FFF2-40B4-BE49-F238E27FC236}">
                <a16:creationId xmlns:a16="http://schemas.microsoft.com/office/drawing/2014/main" id="{C1418D50-B339-4D42-BA70-0C2607AD13DF}"/>
              </a:ext>
            </a:extLst>
          </p:cNvPr>
          <p:cNvPicPr>
            <a:picLocks noChangeAspect="1"/>
          </p:cNvPicPr>
          <p:nvPr/>
        </p:nvPicPr>
        <p:blipFill>
          <a:blip r:embed="rId2"/>
          <a:stretch>
            <a:fillRect/>
          </a:stretch>
        </p:blipFill>
        <p:spPr>
          <a:xfrm>
            <a:off x="3440725" y="2897945"/>
            <a:ext cx="5310550" cy="1062110"/>
          </a:xfrm>
          <a:prstGeom prst="rect">
            <a:avLst/>
          </a:prstGeom>
        </p:spPr>
      </p:pic>
    </p:spTree>
    <p:extLst>
      <p:ext uri="{BB962C8B-B14F-4D97-AF65-F5344CB8AC3E}">
        <p14:creationId xmlns:p14="http://schemas.microsoft.com/office/powerpoint/2010/main" val="196444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9556B4-3FFF-46EB-A411-63771956DC0A}"/>
              </a:ext>
            </a:extLst>
          </p:cNvPr>
          <p:cNvSpPr>
            <a:spLocks noGrp="1"/>
          </p:cNvSpPr>
          <p:nvPr>
            <p:ph type="title"/>
          </p:nvPr>
        </p:nvSpPr>
        <p:spPr/>
        <p:txBody>
          <a:bodyPr/>
          <a:lstStyle/>
          <a:p>
            <a:r>
              <a:rPr lang="es-ES" dirty="0" err="1"/>
              <a:t>Gradient</a:t>
            </a:r>
            <a:r>
              <a:rPr lang="es-ES" dirty="0"/>
              <a:t> </a:t>
            </a:r>
            <a:r>
              <a:rPr lang="es-ES" dirty="0" err="1"/>
              <a:t>descent</a:t>
            </a:r>
            <a:endParaRPr lang="es-ES" dirty="0"/>
          </a:p>
        </p:txBody>
      </p:sp>
      <p:sp>
        <p:nvSpPr>
          <p:cNvPr id="3" name="Marcador de contenido 2">
            <a:extLst>
              <a:ext uri="{FF2B5EF4-FFF2-40B4-BE49-F238E27FC236}">
                <a16:creationId xmlns:a16="http://schemas.microsoft.com/office/drawing/2014/main" id="{F4CA0DD0-8C30-4448-9B5A-5A7C9CB2D4A4}"/>
              </a:ext>
            </a:extLst>
          </p:cNvPr>
          <p:cNvSpPr>
            <a:spLocks noGrp="1"/>
          </p:cNvSpPr>
          <p:nvPr>
            <p:ph idx="1"/>
          </p:nvPr>
        </p:nvSpPr>
        <p:spPr/>
        <p:txBody>
          <a:bodyPr/>
          <a:lstStyle/>
          <a:p>
            <a:r>
              <a:rPr lang="en-US" dirty="0"/>
              <a:t>Now that we know how small differences in the weights and biases could affect the outputs, we could evaluate the new cost function that would be like.</a:t>
            </a:r>
          </a:p>
          <a:p>
            <a:endParaRPr lang="en-US" dirty="0"/>
          </a:p>
          <a:p>
            <a:r>
              <a:rPr lang="en-US" dirty="0"/>
              <a:t>Out objective is to obtain a cost function that is as close to zero as possible. To do this we could use the gradient descent method used in finding minima and maxima in Calculus:</a:t>
            </a:r>
          </a:p>
        </p:txBody>
      </p:sp>
    </p:spTree>
    <p:extLst>
      <p:ext uri="{BB962C8B-B14F-4D97-AF65-F5344CB8AC3E}">
        <p14:creationId xmlns:p14="http://schemas.microsoft.com/office/powerpoint/2010/main" val="3693381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C5D93-68A3-4667-B79F-9CC0641E7269}"/>
              </a:ext>
            </a:extLst>
          </p:cNvPr>
          <p:cNvSpPr>
            <a:spLocks noGrp="1"/>
          </p:cNvSpPr>
          <p:nvPr>
            <p:ph type="title"/>
          </p:nvPr>
        </p:nvSpPr>
        <p:spPr/>
        <p:txBody>
          <a:bodyPr/>
          <a:lstStyle/>
          <a:p>
            <a:r>
              <a:rPr lang="es-ES" dirty="0" err="1"/>
              <a:t>Gradient</a:t>
            </a:r>
            <a:r>
              <a:rPr lang="es-ES" dirty="0"/>
              <a:t> </a:t>
            </a:r>
            <a:r>
              <a:rPr lang="es-ES" dirty="0" err="1"/>
              <a:t>Descent</a:t>
            </a:r>
            <a:endParaRPr lang="es-ES" dirty="0"/>
          </a:p>
        </p:txBody>
      </p:sp>
      <p:pic>
        <p:nvPicPr>
          <p:cNvPr id="6148" name="Picture 4" descr="http://neuralnetworksanddeeplearning.com/images/valley_with_ball.png">
            <a:extLst>
              <a:ext uri="{FF2B5EF4-FFF2-40B4-BE49-F238E27FC236}">
                <a16:creationId xmlns:a16="http://schemas.microsoft.com/office/drawing/2014/main" id="{E514072C-864A-45A7-AEEA-47229493D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0457" y="1825625"/>
            <a:ext cx="577334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F048206A-560D-4FB4-86E1-340B88B1A8C5}"/>
              </a:ext>
            </a:extLst>
          </p:cNvPr>
          <p:cNvPicPr>
            <a:picLocks noChangeAspect="1"/>
          </p:cNvPicPr>
          <p:nvPr/>
        </p:nvPicPr>
        <p:blipFill>
          <a:blip r:embed="rId3"/>
          <a:stretch>
            <a:fillRect/>
          </a:stretch>
        </p:blipFill>
        <p:spPr>
          <a:xfrm>
            <a:off x="838200" y="1825625"/>
            <a:ext cx="3880634" cy="1325563"/>
          </a:xfrm>
          <a:prstGeom prst="rect">
            <a:avLst/>
          </a:prstGeom>
        </p:spPr>
      </p:pic>
      <p:pic>
        <p:nvPicPr>
          <p:cNvPr id="8" name="Imagen 7">
            <a:extLst>
              <a:ext uri="{FF2B5EF4-FFF2-40B4-BE49-F238E27FC236}">
                <a16:creationId xmlns:a16="http://schemas.microsoft.com/office/drawing/2014/main" id="{29F212DA-5D86-4771-A6F1-4FC56E2E9AE8}"/>
              </a:ext>
            </a:extLst>
          </p:cNvPr>
          <p:cNvPicPr>
            <a:picLocks noChangeAspect="1"/>
          </p:cNvPicPr>
          <p:nvPr/>
        </p:nvPicPr>
        <p:blipFill>
          <a:blip r:embed="rId4"/>
          <a:stretch>
            <a:fillRect/>
          </a:stretch>
        </p:blipFill>
        <p:spPr>
          <a:xfrm>
            <a:off x="838199" y="3429000"/>
            <a:ext cx="4000415" cy="1776046"/>
          </a:xfrm>
          <a:prstGeom prst="rect">
            <a:avLst/>
          </a:prstGeom>
        </p:spPr>
      </p:pic>
    </p:spTree>
    <p:extLst>
      <p:ext uri="{BB962C8B-B14F-4D97-AF65-F5344CB8AC3E}">
        <p14:creationId xmlns:p14="http://schemas.microsoft.com/office/powerpoint/2010/main" val="151404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3">
            <a:extLst>
              <a:ext uri="{FF2B5EF4-FFF2-40B4-BE49-F238E27FC236}">
                <a16:creationId xmlns:a16="http://schemas.microsoft.com/office/drawing/2014/main" id="{519190C1-16E1-46EC-8F4D-D4B6C4D15A15}"/>
              </a:ext>
            </a:extLst>
          </p:cNvPr>
          <p:cNvPicPr>
            <a:picLocks noChangeAspect="1"/>
          </p:cNvPicPr>
          <p:nvPr/>
        </p:nvPicPr>
        <p:blipFill>
          <a:blip r:embed="rId2"/>
          <a:stretch>
            <a:fillRect/>
          </a:stretch>
        </p:blipFill>
        <p:spPr>
          <a:xfrm>
            <a:off x="3995225" y="4839922"/>
            <a:ext cx="4482905" cy="2018078"/>
          </a:xfrm>
          <a:prstGeom prst="rect">
            <a:avLst/>
          </a:prstGeom>
        </p:spPr>
      </p:pic>
      <p:sp>
        <p:nvSpPr>
          <p:cNvPr id="2" name="Título 1">
            <a:extLst>
              <a:ext uri="{FF2B5EF4-FFF2-40B4-BE49-F238E27FC236}">
                <a16:creationId xmlns:a16="http://schemas.microsoft.com/office/drawing/2014/main" id="{0F5DE9AC-914F-4BF4-9E4D-328AAD238AA0}"/>
              </a:ext>
            </a:extLst>
          </p:cNvPr>
          <p:cNvSpPr>
            <a:spLocks noGrp="1"/>
          </p:cNvSpPr>
          <p:nvPr>
            <p:ph type="title"/>
          </p:nvPr>
        </p:nvSpPr>
        <p:spPr/>
        <p:txBody>
          <a:bodyPr/>
          <a:lstStyle/>
          <a:p>
            <a:r>
              <a:rPr lang="es-ES" dirty="0" err="1"/>
              <a:t>Stochastic</a:t>
            </a:r>
            <a:r>
              <a:rPr lang="es-ES" dirty="0"/>
              <a:t> </a:t>
            </a:r>
            <a:r>
              <a:rPr lang="es-ES" dirty="0" err="1"/>
              <a:t>gradient</a:t>
            </a:r>
            <a:r>
              <a:rPr lang="es-ES" dirty="0"/>
              <a:t> </a:t>
            </a:r>
            <a:r>
              <a:rPr lang="es-ES" dirty="0" err="1"/>
              <a:t>descent</a:t>
            </a:r>
            <a:endParaRPr lang="es-ES" dirty="0"/>
          </a:p>
        </p:txBody>
      </p:sp>
      <p:sp>
        <p:nvSpPr>
          <p:cNvPr id="5" name="Marcador de contenido 4">
            <a:extLst>
              <a:ext uri="{FF2B5EF4-FFF2-40B4-BE49-F238E27FC236}">
                <a16:creationId xmlns:a16="http://schemas.microsoft.com/office/drawing/2014/main" id="{5FA0949A-491C-4B67-ACFE-D690536A2FE9}"/>
              </a:ext>
            </a:extLst>
          </p:cNvPr>
          <p:cNvSpPr>
            <a:spLocks noGrp="1"/>
          </p:cNvSpPr>
          <p:nvPr>
            <p:ph idx="1"/>
          </p:nvPr>
        </p:nvSpPr>
        <p:spPr>
          <a:xfrm>
            <a:off x="838200" y="1825625"/>
            <a:ext cx="10515600" cy="4667250"/>
          </a:xfrm>
        </p:spPr>
        <p:txBody>
          <a:bodyPr>
            <a:normAutofit/>
          </a:bodyPr>
          <a:lstStyle/>
          <a:p>
            <a:r>
              <a:rPr lang="en-US" dirty="0"/>
              <a:t>After each iteration, the value of each weight and bias will have changed slightly.</a:t>
            </a:r>
          </a:p>
          <a:p>
            <a:r>
              <a:rPr lang="en-US" dirty="0"/>
              <a:t>Some iterations cancel each other for individual weights and biases.</a:t>
            </a:r>
          </a:p>
          <a:p>
            <a:r>
              <a:rPr lang="en-US" dirty="0"/>
              <a:t>Neural networks are matrix multiplications with inputs and outputs being 1-dimensional vectors.</a:t>
            </a:r>
          </a:p>
          <a:p>
            <a:r>
              <a:rPr lang="en-US" dirty="0"/>
              <a:t>We could combine several inputs and outputs at once, thus reducing the amount of iterations needed to reach out destination</a:t>
            </a:r>
          </a:p>
        </p:txBody>
      </p:sp>
    </p:spTree>
    <p:extLst>
      <p:ext uri="{BB962C8B-B14F-4D97-AF65-F5344CB8AC3E}">
        <p14:creationId xmlns:p14="http://schemas.microsoft.com/office/powerpoint/2010/main" val="311279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E8FD6-E1BF-4F0D-959E-584EB5AA624C}"/>
              </a:ext>
            </a:extLst>
          </p:cNvPr>
          <p:cNvSpPr>
            <a:spLocks noGrp="1"/>
          </p:cNvSpPr>
          <p:nvPr>
            <p:ph type="title"/>
          </p:nvPr>
        </p:nvSpPr>
        <p:spPr/>
        <p:txBody>
          <a:bodyPr/>
          <a:lstStyle/>
          <a:p>
            <a:r>
              <a:rPr lang="es-ES" dirty="0" err="1"/>
              <a:t>Activation</a:t>
            </a:r>
            <a:r>
              <a:rPr lang="es-ES" dirty="0"/>
              <a:t> </a:t>
            </a:r>
            <a:r>
              <a:rPr lang="es-ES" dirty="0" err="1"/>
              <a:t>functions</a:t>
            </a:r>
            <a:endParaRPr lang="es-ES" dirty="0"/>
          </a:p>
        </p:txBody>
      </p:sp>
      <p:sp>
        <p:nvSpPr>
          <p:cNvPr id="3" name="Marcador de contenido 2">
            <a:extLst>
              <a:ext uri="{FF2B5EF4-FFF2-40B4-BE49-F238E27FC236}">
                <a16:creationId xmlns:a16="http://schemas.microsoft.com/office/drawing/2014/main" id="{849F5FEE-A92A-4090-AED5-04D8254B6E5D}"/>
              </a:ext>
            </a:extLst>
          </p:cNvPr>
          <p:cNvSpPr>
            <a:spLocks noGrp="1"/>
          </p:cNvSpPr>
          <p:nvPr>
            <p:ph idx="1"/>
          </p:nvPr>
        </p:nvSpPr>
        <p:spPr>
          <a:xfrm>
            <a:off x="838200" y="1825625"/>
            <a:ext cx="10515600" cy="4351338"/>
          </a:xfrm>
        </p:spPr>
        <p:txBody>
          <a:bodyPr/>
          <a:lstStyle/>
          <a:p>
            <a:r>
              <a:rPr lang="en-US" dirty="0"/>
              <a:t>There isn’t only one type of neuron used in modern Neural networks. We can change the activation function σ(z) to best fit our needs:</a:t>
            </a:r>
          </a:p>
          <a:p>
            <a:endParaRPr lang="en-US" dirty="0"/>
          </a:p>
          <a:p>
            <a:endParaRPr lang="en-US" dirty="0"/>
          </a:p>
          <a:p>
            <a:endParaRPr lang="en-US" dirty="0"/>
          </a:p>
          <a:p>
            <a:endParaRPr lang="en-US" dirty="0"/>
          </a:p>
        </p:txBody>
      </p:sp>
      <p:pic>
        <p:nvPicPr>
          <p:cNvPr id="7172" name="Picture 4" descr="https://qph.ec.quoracdn.net/main-qimg-01c26eabd976b027e49015428b7fcf01?convert_to_webp=true">
            <a:extLst>
              <a:ext uri="{FF2B5EF4-FFF2-40B4-BE49-F238E27FC236}">
                <a16:creationId xmlns:a16="http://schemas.microsoft.com/office/drawing/2014/main" id="{CDA55932-8472-4528-9953-5D7420490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748" y="2771775"/>
            <a:ext cx="5448300" cy="40862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ectified Linear Unit">
            <a:extLst>
              <a:ext uri="{FF2B5EF4-FFF2-40B4-BE49-F238E27FC236}">
                <a16:creationId xmlns:a16="http://schemas.microsoft.com/office/drawing/2014/main" id="{83DBAA1B-09AF-4E3A-8C3B-281F6DDAB3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05" r="4805"/>
          <a:stretch/>
        </p:blipFill>
        <p:spPr bwMode="auto">
          <a:xfrm>
            <a:off x="7162800" y="2882900"/>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DC2C5D8D-79A2-407A-9297-DFE402D15EBA}"/>
              </a:ext>
            </a:extLst>
          </p:cNvPr>
          <p:cNvSpPr txBox="1"/>
          <p:nvPr/>
        </p:nvSpPr>
        <p:spPr>
          <a:xfrm>
            <a:off x="7876447" y="6332815"/>
            <a:ext cx="2763705" cy="369332"/>
          </a:xfrm>
          <a:prstGeom prst="rect">
            <a:avLst/>
          </a:prstGeom>
          <a:noFill/>
        </p:spPr>
        <p:txBody>
          <a:bodyPr wrap="none" rtlCol="0">
            <a:spAutoFit/>
          </a:bodyPr>
          <a:lstStyle/>
          <a:p>
            <a:r>
              <a:rPr lang="es-ES" dirty="0" err="1"/>
              <a:t>Rectified</a:t>
            </a:r>
            <a:r>
              <a:rPr lang="es-ES" dirty="0"/>
              <a:t> Linear </a:t>
            </a:r>
            <a:r>
              <a:rPr lang="es-ES" dirty="0" err="1"/>
              <a:t>Unit</a:t>
            </a:r>
            <a:r>
              <a:rPr lang="es-ES" dirty="0"/>
              <a:t> (</a:t>
            </a:r>
            <a:r>
              <a:rPr lang="es-ES" dirty="0" err="1"/>
              <a:t>ReLU</a:t>
            </a:r>
            <a:r>
              <a:rPr lang="es-ES" dirty="0"/>
              <a:t>)</a:t>
            </a:r>
          </a:p>
        </p:txBody>
      </p:sp>
    </p:spTree>
    <p:extLst>
      <p:ext uri="{BB962C8B-B14F-4D97-AF65-F5344CB8AC3E}">
        <p14:creationId xmlns:p14="http://schemas.microsoft.com/office/powerpoint/2010/main" val="331728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7E5A6-373A-4151-9C11-3703D667A28F}"/>
              </a:ext>
            </a:extLst>
          </p:cNvPr>
          <p:cNvSpPr>
            <a:spLocks noGrp="1"/>
          </p:cNvSpPr>
          <p:nvPr>
            <p:ph type="title"/>
          </p:nvPr>
        </p:nvSpPr>
        <p:spPr/>
        <p:txBody>
          <a:bodyPr/>
          <a:lstStyle/>
          <a:p>
            <a:r>
              <a:rPr lang="es-ES" dirty="0" err="1"/>
              <a:t>Backpropagation</a:t>
            </a:r>
            <a:endParaRPr lang="es-ES" dirty="0"/>
          </a:p>
        </p:txBody>
      </p:sp>
      <p:sp>
        <p:nvSpPr>
          <p:cNvPr id="3" name="Marcador de contenido 2">
            <a:extLst>
              <a:ext uri="{FF2B5EF4-FFF2-40B4-BE49-F238E27FC236}">
                <a16:creationId xmlns:a16="http://schemas.microsoft.com/office/drawing/2014/main" id="{2FE0E655-93B2-4179-93A0-09A865268211}"/>
              </a:ext>
            </a:extLst>
          </p:cNvPr>
          <p:cNvSpPr>
            <a:spLocks noGrp="1"/>
          </p:cNvSpPr>
          <p:nvPr>
            <p:ph idx="1"/>
          </p:nvPr>
        </p:nvSpPr>
        <p:spPr/>
        <p:txBody>
          <a:bodyPr/>
          <a:lstStyle/>
          <a:p>
            <a:r>
              <a:rPr lang="en-US" dirty="0"/>
              <a:t>Now that we have all the tools, we can actually backpropagate:</a:t>
            </a:r>
          </a:p>
          <a:p>
            <a:endParaRPr lang="en-US" dirty="0"/>
          </a:p>
        </p:txBody>
      </p:sp>
    </p:spTree>
    <p:extLst>
      <p:ext uri="{BB962C8B-B14F-4D97-AF65-F5344CB8AC3E}">
        <p14:creationId xmlns:p14="http://schemas.microsoft.com/office/powerpoint/2010/main" val="210752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neuralnetworksanddeeplearning.com/images/tikz22.png">
            <a:extLst>
              <a:ext uri="{FF2B5EF4-FFF2-40B4-BE49-F238E27FC236}">
                <a16:creationId xmlns:a16="http://schemas.microsoft.com/office/drawing/2014/main" id="{331992C8-0130-4ACA-8C6C-68730E991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27906"/>
            <a:ext cx="10515600" cy="47978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483F11D-B195-44C7-8B9A-9F37A78D9767}"/>
                  </a:ext>
                </a:extLst>
              </p:cNvPr>
              <p:cNvSpPr txBox="1"/>
              <p:nvPr/>
            </p:nvSpPr>
            <p:spPr>
              <a:xfrm>
                <a:off x="8831058" y="530975"/>
                <a:ext cx="2522742" cy="993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2800" b="0" i="0" smtClean="0">
                          <a:latin typeface="Cambria Math" panose="02040503050406030204" pitchFamily="18" charset="0"/>
                        </a:rPr>
                        <m:t>Δ</m:t>
                      </m:r>
                      <m:r>
                        <a:rPr lang="es-ES" sz="2800" b="0" i="1" smtClean="0">
                          <a:latin typeface="Cambria Math" panose="02040503050406030204" pitchFamily="18" charset="0"/>
                        </a:rPr>
                        <m:t>𝐶</m:t>
                      </m:r>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m:t>
                          </m:r>
                          <m:r>
                            <a:rPr lang="es-ES" sz="2800" b="0" i="1" smtClean="0">
                              <a:latin typeface="Cambria Math" panose="02040503050406030204" pitchFamily="18" charset="0"/>
                            </a:rPr>
                            <m:t>𝐶</m:t>
                          </m:r>
                        </m:num>
                        <m:den>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𝑤</m:t>
                              </m:r>
                            </m:e>
                            <m:sub>
                              <m:r>
                                <a:rPr lang="es-ES" sz="2800" b="0" i="1" smtClean="0">
                                  <a:latin typeface="Cambria Math" panose="02040503050406030204" pitchFamily="18" charset="0"/>
                                </a:rPr>
                                <m:t>𝑗𝑘</m:t>
                              </m:r>
                            </m:sub>
                            <m:sup>
                              <m:r>
                                <a:rPr lang="es-ES" sz="2800" b="0" i="1" smtClean="0">
                                  <a:latin typeface="Cambria Math" panose="02040503050406030204" pitchFamily="18" charset="0"/>
                                </a:rPr>
                                <m:t>𝑙</m:t>
                              </m:r>
                            </m:sup>
                          </m:sSubSup>
                        </m:den>
                      </m:f>
                      <m:r>
                        <m:rPr>
                          <m:sty m:val="p"/>
                        </m:rPr>
                        <a:rPr lang="es-ES" sz="2800" b="0" i="0" smtClean="0">
                          <a:latin typeface="Cambria Math" panose="02040503050406030204" pitchFamily="18" charset="0"/>
                        </a:rPr>
                        <m:t>Δ</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𝑤</m:t>
                          </m:r>
                        </m:e>
                        <m:sub>
                          <m:r>
                            <a:rPr lang="es-ES" sz="2800" b="0" i="1" smtClean="0">
                              <a:latin typeface="Cambria Math" panose="02040503050406030204" pitchFamily="18" charset="0"/>
                            </a:rPr>
                            <m:t>𝑗𝑘</m:t>
                          </m:r>
                        </m:sub>
                        <m:sup>
                          <m:r>
                            <a:rPr lang="es-ES" sz="2800" b="0" i="1" smtClean="0">
                              <a:latin typeface="Cambria Math" panose="02040503050406030204" pitchFamily="18" charset="0"/>
                            </a:rPr>
                            <m:t>𝑙</m:t>
                          </m:r>
                        </m:sup>
                      </m:sSubSup>
                    </m:oMath>
                  </m:oMathPara>
                </a14:m>
                <a:endParaRPr lang="es-ES" sz="2800" dirty="0"/>
              </a:p>
            </p:txBody>
          </p:sp>
        </mc:Choice>
        <mc:Fallback xmlns="">
          <p:sp>
            <p:nvSpPr>
              <p:cNvPr id="7" name="CuadroTexto 6">
                <a:extLst>
                  <a:ext uri="{FF2B5EF4-FFF2-40B4-BE49-F238E27FC236}">
                    <a16:creationId xmlns:a16="http://schemas.microsoft.com/office/drawing/2014/main" id="{D483F11D-B195-44C7-8B9A-9F37A78D9767}"/>
                  </a:ext>
                </a:extLst>
              </p:cNvPr>
              <p:cNvSpPr txBox="1">
                <a:spLocks noRot="1" noChangeAspect="1" noMove="1" noResize="1" noEditPoints="1" noAdjustHandles="1" noChangeArrowheads="1" noChangeShapeType="1" noTextEdit="1"/>
              </p:cNvSpPr>
              <p:nvPr/>
            </p:nvSpPr>
            <p:spPr>
              <a:xfrm>
                <a:off x="8831058" y="530975"/>
                <a:ext cx="2522742" cy="993862"/>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77794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neuralnetworksanddeeplearning.com/images/tikz23.png">
            <a:extLst>
              <a:ext uri="{FF2B5EF4-FFF2-40B4-BE49-F238E27FC236}">
                <a16:creationId xmlns:a16="http://schemas.microsoft.com/office/drawing/2014/main" id="{43ECC1BA-A2B9-4A46-BFAD-F1673C944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83388"/>
            <a:ext cx="10515600" cy="4491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A2E4C0A2-520A-4485-A053-8C5834F24C89}"/>
                  </a:ext>
                </a:extLst>
              </p:cNvPr>
              <p:cNvSpPr txBox="1"/>
              <p:nvPr/>
            </p:nvSpPr>
            <p:spPr>
              <a:xfrm>
                <a:off x="7899400" y="832522"/>
                <a:ext cx="2959100" cy="10917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2800" b="0" i="0" smtClean="0">
                          <a:latin typeface="Cambria Math" panose="02040503050406030204" pitchFamily="18" charset="0"/>
                        </a:rPr>
                        <m:t>Δ</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𝑗</m:t>
                          </m:r>
                        </m:sub>
                        <m:sup>
                          <m:r>
                            <a:rPr lang="es-ES" sz="2800" b="0" i="1" smtClean="0">
                              <a:latin typeface="Cambria Math" panose="02040503050406030204" pitchFamily="18" charset="0"/>
                            </a:rPr>
                            <m:t>𝑙</m:t>
                          </m:r>
                        </m:sup>
                      </m:sSubSup>
                      <m:r>
                        <a:rPr lang="es-ES" sz="2800" b="0" i="1" smtClean="0">
                          <a:latin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m:t>
                      </m:r>
                      <m:f>
                        <m:fPr>
                          <m:ctrlPr>
                            <a:rPr lang="es-ES" sz="2800" b="0" i="1" smtClean="0">
                              <a:latin typeface="Cambria Math" panose="02040503050406030204" pitchFamily="18" charset="0"/>
                              <a:ea typeface="Cambria Math" panose="02040503050406030204" pitchFamily="18" charset="0"/>
                            </a:rPr>
                          </m:ctrlPr>
                        </m:fPr>
                        <m:num>
                          <m:r>
                            <a:rPr lang="es-ES" sz="2800" b="0" i="1" smtClean="0">
                              <a:latin typeface="Cambria Math" panose="02040503050406030204" pitchFamily="18" charset="0"/>
                              <a:ea typeface="Cambria Math" panose="02040503050406030204" pitchFamily="18" charset="0"/>
                            </a:rPr>
                            <m:t>𝜕</m:t>
                          </m:r>
                          <m:sSubSup>
                            <m:sSubSupPr>
                              <m:ctrlPr>
                                <a:rPr lang="es-ES" sz="2800" b="0" i="1" smtClean="0">
                                  <a:latin typeface="Cambria Math" panose="02040503050406030204" pitchFamily="18" charset="0"/>
                                  <a:ea typeface="Cambria Math" panose="02040503050406030204" pitchFamily="18" charset="0"/>
                                </a:rPr>
                              </m:ctrlPr>
                            </m:sSubSupPr>
                            <m:e>
                              <m:r>
                                <a:rPr lang="es-ES" sz="2800" b="0" i="1" smtClean="0">
                                  <a:latin typeface="Cambria Math" panose="02040503050406030204" pitchFamily="18" charset="0"/>
                                  <a:ea typeface="Cambria Math" panose="02040503050406030204" pitchFamily="18" charset="0"/>
                                </a:rPr>
                                <m:t>𝑎</m:t>
                              </m:r>
                            </m:e>
                            <m:sub>
                              <m:r>
                                <a:rPr lang="es-ES" sz="2800" b="0" i="1" smtClean="0">
                                  <a:latin typeface="Cambria Math" panose="02040503050406030204" pitchFamily="18" charset="0"/>
                                  <a:ea typeface="Cambria Math" panose="02040503050406030204" pitchFamily="18" charset="0"/>
                                </a:rPr>
                                <m:t>𝑗</m:t>
                              </m:r>
                            </m:sub>
                            <m:sup>
                              <m:r>
                                <a:rPr lang="es-ES" sz="2800" b="0" i="1" smtClean="0">
                                  <a:latin typeface="Cambria Math" panose="02040503050406030204" pitchFamily="18" charset="0"/>
                                  <a:ea typeface="Cambria Math" panose="02040503050406030204" pitchFamily="18" charset="0"/>
                                </a:rPr>
                                <m:t>𝑙</m:t>
                              </m:r>
                            </m:sup>
                          </m:sSubSup>
                        </m:num>
                        <m:den>
                          <m:r>
                            <a:rPr lang="es-ES" sz="2800" b="0" i="1" smtClean="0">
                              <a:latin typeface="Cambria Math" panose="02040503050406030204" pitchFamily="18" charset="0"/>
                              <a:ea typeface="Cambria Math" panose="02040503050406030204" pitchFamily="18" charset="0"/>
                            </a:rPr>
                            <m:t>𝜕</m:t>
                          </m:r>
                          <m:sSubSup>
                            <m:sSubSupPr>
                              <m:ctrlPr>
                                <a:rPr lang="es-ES" sz="2800" b="0" i="1" smtClean="0">
                                  <a:latin typeface="Cambria Math" panose="02040503050406030204" pitchFamily="18" charset="0"/>
                                  <a:ea typeface="Cambria Math" panose="02040503050406030204" pitchFamily="18" charset="0"/>
                                </a:rPr>
                              </m:ctrlPr>
                            </m:sSubSupPr>
                            <m:e>
                              <m:r>
                                <a:rPr lang="es-ES" sz="2800" b="0" i="1" smtClean="0">
                                  <a:latin typeface="Cambria Math" panose="02040503050406030204" pitchFamily="18" charset="0"/>
                                  <a:ea typeface="Cambria Math" panose="02040503050406030204" pitchFamily="18" charset="0"/>
                                </a:rPr>
                                <m:t>𝑤</m:t>
                              </m:r>
                            </m:e>
                            <m:sub>
                              <m:r>
                                <a:rPr lang="es-ES" sz="2800" b="0" i="1" smtClean="0">
                                  <a:latin typeface="Cambria Math" panose="02040503050406030204" pitchFamily="18" charset="0"/>
                                  <a:ea typeface="Cambria Math" panose="02040503050406030204" pitchFamily="18" charset="0"/>
                                </a:rPr>
                                <m:t>𝑗𝑘</m:t>
                              </m:r>
                            </m:sub>
                            <m:sup>
                              <m:r>
                                <a:rPr lang="es-ES" sz="2800" b="0" i="1" smtClean="0">
                                  <a:latin typeface="Cambria Math" panose="02040503050406030204" pitchFamily="18" charset="0"/>
                                  <a:ea typeface="Cambria Math" panose="02040503050406030204" pitchFamily="18" charset="0"/>
                                </a:rPr>
                                <m:t>𝑙</m:t>
                              </m:r>
                            </m:sup>
                          </m:sSubSup>
                        </m:den>
                      </m:f>
                      <m:r>
                        <m:rPr>
                          <m:sty m:val="p"/>
                        </m:rPr>
                        <a:rPr lang="es-ES" sz="2800" b="0" i="0" smtClean="0">
                          <a:latin typeface="Cambria Math" panose="02040503050406030204" pitchFamily="18" charset="0"/>
                          <a:ea typeface="Cambria Math" panose="02040503050406030204" pitchFamily="18" charset="0"/>
                        </a:rPr>
                        <m:t>Δ</m:t>
                      </m:r>
                      <m:sSubSup>
                        <m:sSubSupPr>
                          <m:ctrlPr>
                            <a:rPr lang="es-ES" sz="2800" b="0" i="1" smtClean="0">
                              <a:latin typeface="Cambria Math" panose="02040503050406030204" pitchFamily="18" charset="0"/>
                              <a:ea typeface="Cambria Math" panose="02040503050406030204" pitchFamily="18" charset="0"/>
                            </a:rPr>
                          </m:ctrlPr>
                        </m:sSubSupPr>
                        <m:e>
                          <m:r>
                            <a:rPr lang="es-ES" sz="2800" b="0" i="1" smtClean="0">
                              <a:latin typeface="Cambria Math" panose="02040503050406030204" pitchFamily="18" charset="0"/>
                              <a:ea typeface="Cambria Math" panose="02040503050406030204" pitchFamily="18" charset="0"/>
                            </a:rPr>
                            <m:t>𝑤</m:t>
                          </m:r>
                        </m:e>
                        <m:sub>
                          <m:r>
                            <a:rPr lang="es-ES" sz="2800" b="0" i="1" smtClean="0">
                              <a:latin typeface="Cambria Math" panose="02040503050406030204" pitchFamily="18" charset="0"/>
                              <a:ea typeface="Cambria Math" panose="02040503050406030204" pitchFamily="18" charset="0"/>
                            </a:rPr>
                            <m:t>𝑗𝑘</m:t>
                          </m:r>
                        </m:sub>
                        <m:sup>
                          <m:r>
                            <a:rPr lang="es-ES" sz="2800" b="0" i="1" smtClean="0">
                              <a:latin typeface="Cambria Math" panose="02040503050406030204" pitchFamily="18" charset="0"/>
                              <a:ea typeface="Cambria Math" panose="02040503050406030204" pitchFamily="18" charset="0"/>
                            </a:rPr>
                            <m:t>𝑙</m:t>
                          </m:r>
                        </m:sup>
                      </m:sSubSup>
                    </m:oMath>
                  </m:oMathPara>
                </a14:m>
                <a:endParaRPr lang="es-ES" sz="2800" dirty="0"/>
              </a:p>
            </p:txBody>
          </p:sp>
        </mc:Choice>
        <mc:Fallback xmlns="">
          <p:sp>
            <p:nvSpPr>
              <p:cNvPr id="4" name="CuadroTexto 3">
                <a:extLst>
                  <a:ext uri="{FF2B5EF4-FFF2-40B4-BE49-F238E27FC236}">
                    <a16:creationId xmlns:a16="http://schemas.microsoft.com/office/drawing/2014/main" id="{A2E4C0A2-520A-4485-A053-8C5834F24C89}"/>
                  </a:ext>
                </a:extLst>
              </p:cNvPr>
              <p:cNvSpPr txBox="1">
                <a:spLocks noRot="1" noChangeAspect="1" noMove="1" noResize="1" noEditPoints="1" noAdjustHandles="1" noChangeArrowheads="1" noChangeShapeType="1" noTextEdit="1"/>
              </p:cNvSpPr>
              <p:nvPr/>
            </p:nvSpPr>
            <p:spPr>
              <a:xfrm>
                <a:off x="7899400" y="832522"/>
                <a:ext cx="2959100" cy="1091709"/>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400062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neuralnetworksanddeeplearning.com/images/tikz26.png">
            <a:extLst>
              <a:ext uri="{FF2B5EF4-FFF2-40B4-BE49-F238E27FC236}">
                <a16:creationId xmlns:a16="http://schemas.microsoft.com/office/drawing/2014/main" id="{B7555128-B4A9-46E4-BDFE-7EC47866C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20" y="1524000"/>
            <a:ext cx="10527160" cy="3810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983241A6-0117-40D4-B3D3-97003AC3FA76}"/>
                  </a:ext>
                </a:extLst>
              </p:cNvPr>
              <p:cNvSpPr txBox="1"/>
              <p:nvPr/>
            </p:nvSpPr>
            <p:spPr>
              <a:xfrm>
                <a:off x="7861300" y="749300"/>
                <a:ext cx="2905347" cy="1059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2800" b="0" i="0" smtClean="0">
                          <a:latin typeface="Cambria Math" panose="02040503050406030204" pitchFamily="18" charset="0"/>
                        </a:rPr>
                        <m:t>Δ</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𝑞</m:t>
                          </m:r>
                        </m:sub>
                        <m:sup>
                          <m:r>
                            <a:rPr lang="es-ES" sz="2800" b="0" i="1" smtClean="0">
                              <a:latin typeface="Cambria Math" panose="02040503050406030204" pitchFamily="18" charset="0"/>
                            </a:rPr>
                            <m:t>𝑙</m:t>
                          </m:r>
                          <m:r>
                            <a:rPr lang="es-ES" sz="2800" b="0" i="1" smtClean="0">
                              <a:latin typeface="Cambria Math" panose="02040503050406030204" pitchFamily="18" charset="0"/>
                            </a:rPr>
                            <m:t>+1</m:t>
                          </m:r>
                        </m:sup>
                      </m:sSubSup>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𝑞</m:t>
                              </m:r>
                            </m:sub>
                            <m:sup>
                              <m:r>
                                <a:rPr lang="es-ES" sz="2800" b="0" i="1" smtClean="0">
                                  <a:latin typeface="Cambria Math" panose="02040503050406030204" pitchFamily="18" charset="0"/>
                                </a:rPr>
                                <m:t>𝑙</m:t>
                              </m:r>
                              <m:r>
                                <a:rPr lang="es-ES" sz="2800" b="0" i="1" smtClean="0">
                                  <a:latin typeface="Cambria Math" panose="02040503050406030204" pitchFamily="18" charset="0"/>
                                </a:rPr>
                                <m:t>+1</m:t>
                              </m:r>
                            </m:sup>
                          </m:sSubSup>
                        </m:num>
                        <m:den>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𝑗</m:t>
                              </m:r>
                            </m:sub>
                            <m:sup>
                              <m:r>
                                <a:rPr lang="es-ES" sz="2800" b="0" i="1" smtClean="0">
                                  <a:latin typeface="Cambria Math" panose="02040503050406030204" pitchFamily="18" charset="0"/>
                                </a:rPr>
                                <m:t>𝑙</m:t>
                              </m:r>
                            </m:sup>
                          </m:sSubSup>
                        </m:den>
                      </m:f>
                      <m:r>
                        <m:rPr>
                          <m:sty m:val="p"/>
                        </m:rPr>
                        <a:rPr lang="es-ES" sz="2800" b="0" i="0" smtClean="0">
                          <a:latin typeface="Cambria Math" panose="02040503050406030204" pitchFamily="18" charset="0"/>
                        </a:rPr>
                        <m:t>Δ</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𝑗</m:t>
                          </m:r>
                        </m:sub>
                        <m:sup>
                          <m:r>
                            <a:rPr lang="es-ES" sz="2800" b="0" i="1" smtClean="0">
                              <a:latin typeface="Cambria Math" panose="02040503050406030204" pitchFamily="18" charset="0"/>
                            </a:rPr>
                            <m:t>𝑙</m:t>
                          </m:r>
                        </m:sup>
                      </m:sSubSup>
                    </m:oMath>
                  </m:oMathPara>
                </a14:m>
                <a:endParaRPr lang="es-ES" sz="2800" dirty="0"/>
              </a:p>
            </p:txBody>
          </p:sp>
        </mc:Choice>
        <mc:Fallback xmlns="">
          <p:sp>
            <p:nvSpPr>
              <p:cNvPr id="4" name="CuadroTexto 3">
                <a:extLst>
                  <a:ext uri="{FF2B5EF4-FFF2-40B4-BE49-F238E27FC236}">
                    <a16:creationId xmlns:a16="http://schemas.microsoft.com/office/drawing/2014/main" id="{983241A6-0117-40D4-B3D3-97003AC3FA76}"/>
                  </a:ext>
                </a:extLst>
              </p:cNvPr>
              <p:cNvSpPr txBox="1">
                <a:spLocks noRot="1" noChangeAspect="1" noMove="1" noResize="1" noEditPoints="1" noAdjustHandles="1" noChangeArrowheads="1" noChangeShapeType="1" noTextEdit="1"/>
              </p:cNvSpPr>
              <p:nvPr/>
            </p:nvSpPr>
            <p:spPr>
              <a:xfrm>
                <a:off x="7861300" y="749300"/>
                <a:ext cx="2905347" cy="105920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81D467D-B3C1-4234-9C07-A15489E4E53F}"/>
                  </a:ext>
                </a:extLst>
              </p:cNvPr>
              <p:cNvSpPr txBox="1"/>
              <p:nvPr/>
            </p:nvSpPr>
            <p:spPr>
              <a:xfrm>
                <a:off x="7023100" y="5333999"/>
                <a:ext cx="4100097" cy="1091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2800" b="0" i="0" smtClean="0">
                          <a:latin typeface="Cambria Math" panose="02040503050406030204" pitchFamily="18" charset="0"/>
                        </a:rPr>
                        <m:t>Δ</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𝑞</m:t>
                          </m:r>
                        </m:sub>
                        <m:sup>
                          <m:r>
                            <a:rPr lang="es-ES" sz="2800" b="0" i="1" smtClean="0">
                              <a:latin typeface="Cambria Math" panose="02040503050406030204" pitchFamily="18" charset="0"/>
                            </a:rPr>
                            <m:t>𝑙</m:t>
                          </m:r>
                          <m:r>
                            <a:rPr lang="es-ES" sz="2800" b="0" i="1" smtClean="0">
                              <a:latin typeface="Cambria Math" panose="02040503050406030204" pitchFamily="18" charset="0"/>
                            </a:rPr>
                            <m:t>+1</m:t>
                          </m:r>
                        </m:sup>
                      </m:sSubSup>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𝑞</m:t>
                              </m:r>
                            </m:sub>
                            <m:sup>
                              <m:r>
                                <a:rPr lang="es-ES" sz="2800" b="0" i="1" smtClean="0">
                                  <a:latin typeface="Cambria Math" panose="02040503050406030204" pitchFamily="18" charset="0"/>
                                </a:rPr>
                                <m:t>𝑙</m:t>
                              </m:r>
                              <m:r>
                                <a:rPr lang="es-ES" sz="2800" b="0" i="1" smtClean="0">
                                  <a:latin typeface="Cambria Math" panose="02040503050406030204" pitchFamily="18" charset="0"/>
                                </a:rPr>
                                <m:t>+1</m:t>
                              </m:r>
                            </m:sup>
                          </m:sSubSup>
                        </m:num>
                        <m:den>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𝑗</m:t>
                              </m:r>
                            </m:sub>
                            <m:sup>
                              <m:r>
                                <a:rPr lang="es-ES" sz="2800" b="0" i="1" smtClean="0">
                                  <a:latin typeface="Cambria Math" panose="02040503050406030204" pitchFamily="18" charset="0"/>
                                </a:rPr>
                                <m:t>𝑙</m:t>
                              </m:r>
                            </m:sup>
                          </m:sSubSup>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𝑗</m:t>
                              </m:r>
                            </m:sub>
                            <m:sup>
                              <m:r>
                                <a:rPr lang="es-ES" sz="2800" b="0" i="1" smtClean="0">
                                  <a:latin typeface="Cambria Math" panose="02040503050406030204" pitchFamily="18" charset="0"/>
                                </a:rPr>
                                <m:t>𝑙</m:t>
                              </m:r>
                            </m:sup>
                          </m:sSubSup>
                        </m:num>
                        <m:den>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𝑤</m:t>
                              </m:r>
                            </m:e>
                            <m:sub>
                              <m:r>
                                <a:rPr lang="es-ES" sz="2800" b="0" i="1" smtClean="0">
                                  <a:latin typeface="Cambria Math" panose="02040503050406030204" pitchFamily="18" charset="0"/>
                                </a:rPr>
                                <m:t>𝑗𝑘</m:t>
                              </m:r>
                            </m:sub>
                            <m:sup>
                              <m:r>
                                <a:rPr lang="es-ES" sz="2800" b="0" i="1" smtClean="0">
                                  <a:latin typeface="Cambria Math" panose="02040503050406030204" pitchFamily="18" charset="0"/>
                                </a:rPr>
                                <m:t>𝑙</m:t>
                              </m:r>
                            </m:sup>
                          </m:sSubSup>
                        </m:den>
                      </m:f>
                      <m:r>
                        <m:rPr>
                          <m:sty m:val="p"/>
                        </m:rPr>
                        <a:rPr lang="es-ES" sz="2800" b="0" i="0" smtClean="0">
                          <a:latin typeface="Cambria Math" panose="02040503050406030204" pitchFamily="18" charset="0"/>
                        </a:rPr>
                        <m:t>Δ</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𝑤</m:t>
                          </m:r>
                        </m:e>
                        <m:sub>
                          <m:r>
                            <a:rPr lang="es-ES" sz="2800" b="0" i="1" smtClean="0">
                              <a:latin typeface="Cambria Math" panose="02040503050406030204" pitchFamily="18" charset="0"/>
                            </a:rPr>
                            <m:t>𝑗𝑘</m:t>
                          </m:r>
                        </m:sub>
                        <m:sup>
                          <m:r>
                            <a:rPr lang="es-ES" sz="2800" b="0" i="1" smtClean="0">
                              <a:latin typeface="Cambria Math" panose="02040503050406030204" pitchFamily="18" charset="0"/>
                            </a:rPr>
                            <m:t>𝑙</m:t>
                          </m:r>
                        </m:sup>
                      </m:sSubSup>
                    </m:oMath>
                  </m:oMathPara>
                </a14:m>
                <a:endParaRPr lang="es-ES" sz="2800" dirty="0"/>
              </a:p>
            </p:txBody>
          </p:sp>
        </mc:Choice>
        <mc:Fallback xmlns="">
          <p:sp>
            <p:nvSpPr>
              <p:cNvPr id="7" name="CuadroTexto 6">
                <a:extLst>
                  <a:ext uri="{FF2B5EF4-FFF2-40B4-BE49-F238E27FC236}">
                    <a16:creationId xmlns:a16="http://schemas.microsoft.com/office/drawing/2014/main" id="{181D467D-B3C1-4234-9C07-A15489E4E53F}"/>
                  </a:ext>
                </a:extLst>
              </p:cNvPr>
              <p:cNvSpPr txBox="1">
                <a:spLocks noRot="1" noChangeAspect="1" noMove="1" noResize="1" noEditPoints="1" noAdjustHandles="1" noChangeArrowheads="1" noChangeShapeType="1" noTextEdit="1"/>
              </p:cNvSpPr>
              <p:nvPr/>
            </p:nvSpPr>
            <p:spPr>
              <a:xfrm>
                <a:off x="7023100" y="5333999"/>
                <a:ext cx="4100097" cy="1091709"/>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81734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neuralnetworksanddeeplearning.com/images/tikz25.png">
            <a:extLst>
              <a:ext uri="{FF2B5EF4-FFF2-40B4-BE49-F238E27FC236}">
                <a16:creationId xmlns:a16="http://schemas.microsoft.com/office/drawing/2014/main" id="{811A38F6-70C6-4CEA-9B70-8FC604BB8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64" y="1536700"/>
            <a:ext cx="10600474" cy="37846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6902524-C09B-4893-BC0B-00AB5C12747D}"/>
                  </a:ext>
                </a:extLst>
              </p:cNvPr>
              <p:cNvSpPr txBox="1"/>
              <p:nvPr/>
            </p:nvSpPr>
            <p:spPr>
              <a:xfrm>
                <a:off x="3837500" y="5321300"/>
                <a:ext cx="7558736" cy="1091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2800" b="0" i="0" smtClean="0">
                          <a:latin typeface="Cambria Math" panose="02040503050406030204" pitchFamily="18" charset="0"/>
                        </a:rPr>
                        <m:t>Δ</m:t>
                      </m:r>
                      <m:r>
                        <a:rPr lang="es-ES" sz="2800" b="0" i="1" smtClean="0">
                          <a:latin typeface="Cambria Math" panose="02040503050406030204" pitchFamily="18" charset="0"/>
                        </a:rPr>
                        <m:t>𝐶</m:t>
                      </m:r>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m:t>
                          </m:r>
                          <m:r>
                            <a:rPr lang="es-ES" sz="2800" b="0" i="1" smtClean="0">
                              <a:latin typeface="Cambria Math" panose="02040503050406030204" pitchFamily="18" charset="0"/>
                            </a:rPr>
                            <m:t>𝐶</m:t>
                          </m:r>
                        </m:num>
                        <m:den>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𝑚</m:t>
                              </m:r>
                            </m:sub>
                            <m:sup>
                              <m:r>
                                <a:rPr lang="es-ES" sz="2800" b="0" i="1" smtClean="0">
                                  <a:latin typeface="Cambria Math" panose="02040503050406030204" pitchFamily="18" charset="0"/>
                                </a:rPr>
                                <m:t>𝐿</m:t>
                              </m:r>
                            </m:sup>
                          </m:sSubSup>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𝑚</m:t>
                              </m:r>
                            </m:sub>
                            <m:sup>
                              <m:r>
                                <a:rPr lang="es-ES" sz="2800" b="0" i="1" smtClean="0">
                                  <a:latin typeface="Cambria Math" panose="02040503050406030204" pitchFamily="18" charset="0"/>
                                </a:rPr>
                                <m:t>𝐿</m:t>
                              </m:r>
                            </m:sup>
                          </m:sSubSup>
                        </m:num>
                        <m:den>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𝑛</m:t>
                              </m:r>
                            </m:sub>
                            <m:sup>
                              <m:r>
                                <a:rPr lang="es-ES" sz="2800" b="0" i="1" smtClean="0">
                                  <a:latin typeface="Cambria Math" panose="02040503050406030204" pitchFamily="18" charset="0"/>
                                </a:rPr>
                                <m:t>𝐿</m:t>
                              </m:r>
                              <m:r>
                                <a:rPr lang="es-ES" sz="2800" b="0" i="1" smtClean="0">
                                  <a:latin typeface="Cambria Math" panose="02040503050406030204" pitchFamily="18" charset="0"/>
                                </a:rPr>
                                <m:t>−1</m:t>
                              </m:r>
                            </m:sup>
                          </m:sSubSup>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𝑛</m:t>
                              </m:r>
                            </m:sub>
                            <m:sup>
                              <m:r>
                                <a:rPr lang="es-ES" sz="2800" b="0" i="1" smtClean="0">
                                  <a:latin typeface="Cambria Math" panose="02040503050406030204" pitchFamily="18" charset="0"/>
                                </a:rPr>
                                <m:t>𝐿</m:t>
                              </m:r>
                              <m:r>
                                <a:rPr lang="es-ES" sz="2800" b="0" i="1" smtClean="0">
                                  <a:latin typeface="Cambria Math" panose="02040503050406030204" pitchFamily="18" charset="0"/>
                                </a:rPr>
                                <m:t>−1</m:t>
                              </m:r>
                            </m:sup>
                          </m:sSubSup>
                        </m:num>
                        <m:den>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𝑝</m:t>
                              </m:r>
                            </m:sub>
                            <m:sup>
                              <m:r>
                                <a:rPr lang="es-ES" sz="2800" b="0" i="1" smtClean="0">
                                  <a:latin typeface="Cambria Math" panose="02040503050406030204" pitchFamily="18" charset="0"/>
                                </a:rPr>
                                <m:t>𝐿</m:t>
                              </m:r>
                              <m:r>
                                <a:rPr lang="es-ES" sz="2800" b="0" i="1" smtClean="0">
                                  <a:latin typeface="Cambria Math" panose="02040503050406030204" pitchFamily="18" charset="0"/>
                                </a:rPr>
                                <m:t>−2</m:t>
                              </m:r>
                            </m:sup>
                          </m:sSubSup>
                        </m:den>
                      </m:f>
                      <m:r>
                        <a:rPr lang="es-ES" sz="2800" b="0" i="1" smtClean="0">
                          <a:latin typeface="Cambria Math" panose="02040503050406030204" pitchFamily="18" charset="0"/>
                        </a:rPr>
                        <m:t>· …·</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𝑞</m:t>
                              </m:r>
                            </m:sub>
                            <m:sup>
                              <m:r>
                                <a:rPr lang="es-ES" sz="2800" b="0" i="1" smtClean="0">
                                  <a:latin typeface="Cambria Math" panose="02040503050406030204" pitchFamily="18" charset="0"/>
                                </a:rPr>
                                <m:t>𝑙</m:t>
                              </m:r>
                              <m:r>
                                <a:rPr lang="es-ES" sz="2800" b="0" i="1" smtClean="0">
                                  <a:latin typeface="Cambria Math" panose="02040503050406030204" pitchFamily="18" charset="0"/>
                                </a:rPr>
                                <m:t>+1</m:t>
                              </m:r>
                            </m:sup>
                          </m:sSubSup>
                        </m:num>
                        <m:den>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𝑗</m:t>
                              </m:r>
                            </m:sub>
                            <m:sup>
                              <m:r>
                                <a:rPr lang="es-ES" sz="2800" b="0" i="1" smtClean="0">
                                  <a:latin typeface="Cambria Math" panose="02040503050406030204" pitchFamily="18" charset="0"/>
                                </a:rPr>
                                <m:t>𝑙</m:t>
                              </m:r>
                            </m:sup>
                          </m:sSubSup>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𝑎</m:t>
                              </m:r>
                            </m:e>
                            <m:sub>
                              <m:r>
                                <a:rPr lang="es-ES" sz="2800" b="0" i="1" smtClean="0">
                                  <a:latin typeface="Cambria Math" panose="02040503050406030204" pitchFamily="18" charset="0"/>
                                </a:rPr>
                                <m:t>𝑗</m:t>
                              </m:r>
                            </m:sub>
                            <m:sup>
                              <m:r>
                                <a:rPr lang="es-ES" sz="2800" b="0" i="1" smtClean="0">
                                  <a:latin typeface="Cambria Math" panose="02040503050406030204" pitchFamily="18" charset="0"/>
                                </a:rPr>
                                <m:t>𝑙</m:t>
                              </m:r>
                            </m:sup>
                          </m:sSubSup>
                        </m:num>
                        <m:den>
                          <m:r>
                            <a:rPr lang="es-ES" sz="2800" b="0" i="1" smtClean="0">
                              <a:latin typeface="Cambria Math" panose="02040503050406030204" pitchFamily="18" charset="0"/>
                            </a:rPr>
                            <m:t>𝜕</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𝑤</m:t>
                              </m:r>
                            </m:e>
                            <m:sub>
                              <m:r>
                                <a:rPr lang="es-ES" sz="2800" b="0" i="1" smtClean="0">
                                  <a:latin typeface="Cambria Math" panose="02040503050406030204" pitchFamily="18" charset="0"/>
                                </a:rPr>
                                <m:t>𝑗𝑘</m:t>
                              </m:r>
                            </m:sub>
                            <m:sup>
                              <m:r>
                                <a:rPr lang="es-ES" sz="2800" b="0" i="1" smtClean="0">
                                  <a:latin typeface="Cambria Math" panose="02040503050406030204" pitchFamily="18" charset="0"/>
                                </a:rPr>
                                <m:t>𝑙</m:t>
                              </m:r>
                            </m:sup>
                          </m:sSubSup>
                        </m:den>
                      </m:f>
                      <m:r>
                        <m:rPr>
                          <m:sty m:val="p"/>
                        </m:rPr>
                        <a:rPr lang="es-ES" sz="2800" b="0" i="0" smtClean="0">
                          <a:latin typeface="Cambria Math" panose="02040503050406030204" pitchFamily="18" charset="0"/>
                        </a:rPr>
                        <m:t>Δ</m:t>
                      </m:r>
                      <m:sSubSup>
                        <m:sSubSupPr>
                          <m:ctrlPr>
                            <a:rPr lang="es-ES" sz="2800" b="0" i="1" smtClean="0">
                              <a:latin typeface="Cambria Math" panose="02040503050406030204" pitchFamily="18" charset="0"/>
                            </a:rPr>
                          </m:ctrlPr>
                        </m:sSubSupPr>
                        <m:e>
                          <m:r>
                            <a:rPr lang="es-ES" sz="2800" b="0" i="1" smtClean="0">
                              <a:latin typeface="Cambria Math" panose="02040503050406030204" pitchFamily="18" charset="0"/>
                            </a:rPr>
                            <m:t>𝑤</m:t>
                          </m:r>
                        </m:e>
                        <m:sub>
                          <m:r>
                            <a:rPr lang="es-ES" sz="2800" b="0" i="1" smtClean="0">
                              <a:latin typeface="Cambria Math" panose="02040503050406030204" pitchFamily="18" charset="0"/>
                            </a:rPr>
                            <m:t>𝑗𝑘</m:t>
                          </m:r>
                        </m:sub>
                        <m:sup>
                          <m:r>
                            <a:rPr lang="es-ES" sz="2800" b="0" i="1" smtClean="0">
                              <a:latin typeface="Cambria Math" panose="02040503050406030204" pitchFamily="18" charset="0"/>
                            </a:rPr>
                            <m:t>𝑙</m:t>
                          </m:r>
                        </m:sup>
                      </m:sSubSup>
                    </m:oMath>
                  </m:oMathPara>
                </a14:m>
                <a:endParaRPr lang="es-ES" dirty="0"/>
              </a:p>
            </p:txBody>
          </p:sp>
        </mc:Choice>
        <mc:Fallback xmlns="">
          <p:sp>
            <p:nvSpPr>
              <p:cNvPr id="5" name="CuadroTexto 4">
                <a:extLst>
                  <a:ext uri="{FF2B5EF4-FFF2-40B4-BE49-F238E27FC236}">
                    <a16:creationId xmlns:a16="http://schemas.microsoft.com/office/drawing/2014/main" id="{56902524-C09B-4893-BC0B-00AB5C12747D}"/>
                  </a:ext>
                </a:extLst>
              </p:cNvPr>
              <p:cNvSpPr txBox="1">
                <a:spLocks noRot="1" noChangeAspect="1" noMove="1" noResize="1" noEditPoints="1" noAdjustHandles="1" noChangeArrowheads="1" noChangeShapeType="1" noTextEdit="1"/>
              </p:cNvSpPr>
              <p:nvPr/>
            </p:nvSpPr>
            <p:spPr>
              <a:xfrm>
                <a:off x="3837500" y="5321300"/>
                <a:ext cx="7558736" cy="1091709"/>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55160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6A4DE-5BF8-472F-AF3D-643BAA618C55}"/>
              </a:ext>
            </a:extLst>
          </p:cNvPr>
          <p:cNvSpPr>
            <a:spLocks noGrp="1"/>
          </p:cNvSpPr>
          <p:nvPr>
            <p:ph type="title"/>
          </p:nvPr>
        </p:nvSpPr>
        <p:spPr/>
        <p:txBody>
          <a:bodyPr/>
          <a:lstStyle/>
          <a:p>
            <a:r>
              <a:rPr lang="es-ES" dirty="0" err="1"/>
              <a:t>What</a:t>
            </a:r>
            <a:r>
              <a:rPr lang="es-ES" dirty="0"/>
              <a:t> </a:t>
            </a:r>
            <a:r>
              <a:rPr lang="es-ES" dirty="0" err="1"/>
              <a:t>actually</a:t>
            </a:r>
            <a:r>
              <a:rPr lang="es-ES" dirty="0"/>
              <a:t> </a:t>
            </a:r>
            <a:r>
              <a:rPr lang="es-ES" b="1" i="1" dirty="0"/>
              <a:t>IS</a:t>
            </a:r>
            <a:r>
              <a:rPr lang="es-ES" dirty="0"/>
              <a:t> a Neural Network</a:t>
            </a:r>
          </a:p>
        </p:txBody>
      </p:sp>
      <p:sp>
        <p:nvSpPr>
          <p:cNvPr id="3" name="Marcador de contenido 2">
            <a:extLst>
              <a:ext uri="{FF2B5EF4-FFF2-40B4-BE49-F238E27FC236}">
                <a16:creationId xmlns:a16="http://schemas.microsoft.com/office/drawing/2014/main" id="{E81652DF-C6C6-4A91-AC94-B989864CF74C}"/>
              </a:ext>
            </a:extLst>
          </p:cNvPr>
          <p:cNvSpPr>
            <a:spLocks noGrp="1"/>
          </p:cNvSpPr>
          <p:nvPr>
            <p:ph idx="1"/>
          </p:nvPr>
        </p:nvSpPr>
        <p:spPr>
          <a:xfrm>
            <a:off x="838200" y="1825624"/>
            <a:ext cx="10515600" cy="4828393"/>
          </a:xfrm>
        </p:spPr>
        <p:txBody>
          <a:bodyPr/>
          <a:lstStyle/>
          <a:p>
            <a:r>
              <a:rPr lang="en-US" b="1" dirty="0"/>
              <a:t>Warren McCulloch </a:t>
            </a:r>
            <a:r>
              <a:rPr lang="en-US" dirty="0"/>
              <a:t>and </a:t>
            </a:r>
            <a:r>
              <a:rPr lang="en-US" b="1" dirty="0"/>
              <a:t>Walter Pitts </a:t>
            </a:r>
            <a:r>
              <a:rPr lang="en-US" dirty="0"/>
              <a:t>(1943) created a computational model for neural networks based on mathematics and algorithms called threshold logic. This model paved the way for neural network research to split into two approaches:</a:t>
            </a:r>
          </a:p>
          <a:p>
            <a:endParaRPr lang="en-US" dirty="0"/>
          </a:p>
          <a:p>
            <a:r>
              <a:rPr lang="en-US" b="1" dirty="0"/>
              <a:t>Hebbian learning </a:t>
            </a:r>
            <a:r>
              <a:rPr lang="en-US" dirty="0"/>
              <a:t>which used neural plasticity with an unsupervised learning model. With this model, Rosenblatt created the </a:t>
            </a:r>
            <a:r>
              <a:rPr lang="en-US" b="1" i="1" dirty="0" err="1"/>
              <a:t>perceptrons</a:t>
            </a:r>
            <a:r>
              <a:rPr lang="en-US" dirty="0"/>
              <a:t>, the first version of the modern Neural Networks.</a:t>
            </a:r>
          </a:p>
          <a:p>
            <a:r>
              <a:rPr lang="en-US" b="1" dirty="0"/>
              <a:t>Backpropagation:</a:t>
            </a:r>
            <a:r>
              <a:rPr lang="en-US" dirty="0"/>
              <a:t> Instead of creating or removing new connections, this method distributes the error of the outputs back through the layers, modifying the weights at each node.</a:t>
            </a:r>
            <a:endParaRPr lang="es-ES" b="1" dirty="0"/>
          </a:p>
        </p:txBody>
      </p:sp>
    </p:spTree>
    <p:extLst>
      <p:ext uri="{BB962C8B-B14F-4D97-AF65-F5344CB8AC3E}">
        <p14:creationId xmlns:p14="http://schemas.microsoft.com/office/powerpoint/2010/main" val="114511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41FBC0DE-3545-4EDE-862B-07657D497058}"/>
              </a:ext>
            </a:extLst>
          </p:cNvPr>
          <p:cNvPicPr>
            <a:picLocks noGrp="1" noChangeAspect="1"/>
          </p:cNvPicPr>
          <p:nvPr>
            <p:ph idx="1"/>
          </p:nvPr>
        </p:nvPicPr>
        <p:blipFill>
          <a:blip r:embed="rId2"/>
          <a:stretch>
            <a:fillRect/>
          </a:stretch>
        </p:blipFill>
        <p:spPr>
          <a:xfrm>
            <a:off x="1190457" y="365125"/>
            <a:ext cx="6479162" cy="6127750"/>
          </a:xfrm>
          <a:prstGeom prst="rect">
            <a:avLst/>
          </a:prstGeom>
        </p:spPr>
      </p:pic>
      <p:sp>
        <p:nvSpPr>
          <p:cNvPr id="5" name="CuadroTexto 4">
            <a:extLst>
              <a:ext uri="{FF2B5EF4-FFF2-40B4-BE49-F238E27FC236}">
                <a16:creationId xmlns:a16="http://schemas.microsoft.com/office/drawing/2014/main" id="{EFBC9CDC-1C90-4797-B82F-7584E5043D29}"/>
              </a:ext>
            </a:extLst>
          </p:cNvPr>
          <p:cNvSpPr txBox="1"/>
          <p:nvPr/>
        </p:nvSpPr>
        <p:spPr>
          <a:xfrm>
            <a:off x="7669619" y="6123543"/>
            <a:ext cx="4138441" cy="369332"/>
          </a:xfrm>
          <a:prstGeom prst="rect">
            <a:avLst/>
          </a:prstGeom>
          <a:noFill/>
        </p:spPr>
        <p:txBody>
          <a:bodyPr wrap="none" rtlCol="0">
            <a:spAutoFit/>
          </a:bodyPr>
          <a:lstStyle/>
          <a:p>
            <a:r>
              <a:rPr lang="es-ES" i="1" dirty="0"/>
              <a:t>l</a:t>
            </a:r>
            <a:r>
              <a:rPr lang="es-ES" dirty="0"/>
              <a:t> – </a:t>
            </a:r>
            <a:r>
              <a:rPr lang="es-ES" dirty="0" err="1"/>
              <a:t>index</a:t>
            </a:r>
            <a:r>
              <a:rPr lang="es-ES" dirty="0"/>
              <a:t> </a:t>
            </a:r>
            <a:r>
              <a:rPr lang="es-ES" dirty="0" err="1"/>
              <a:t>of</a:t>
            </a:r>
            <a:r>
              <a:rPr lang="es-ES" dirty="0"/>
              <a:t> a </a:t>
            </a:r>
            <a:r>
              <a:rPr lang="es-ES" dirty="0" err="1"/>
              <a:t>layer</a:t>
            </a:r>
            <a:r>
              <a:rPr lang="es-ES" dirty="0"/>
              <a:t> </a:t>
            </a:r>
            <a:r>
              <a:rPr lang="es-ES" dirty="0" err="1"/>
              <a:t>of</a:t>
            </a:r>
            <a:r>
              <a:rPr lang="es-ES" dirty="0"/>
              <a:t> </a:t>
            </a:r>
            <a:r>
              <a:rPr lang="es-ES" dirty="0" err="1"/>
              <a:t>neurons</a:t>
            </a:r>
            <a:r>
              <a:rPr lang="es-ES" dirty="0"/>
              <a:t> and </a:t>
            </a:r>
            <a:r>
              <a:rPr lang="es-ES" dirty="0" err="1"/>
              <a:t>weights</a:t>
            </a:r>
            <a:endParaRPr lang="es-ES" dirty="0"/>
          </a:p>
        </p:txBody>
      </p:sp>
    </p:spTree>
    <p:extLst>
      <p:ext uri="{BB962C8B-B14F-4D97-AF65-F5344CB8AC3E}">
        <p14:creationId xmlns:p14="http://schemas.microsoft.com/office/powerpoint/2010/main" val="2660464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100A1-1D78-4FD4-9AC6-3919A74C615A}"/>
              </a:ext>
            </a:extLst>
          </p:cNvPr>
          <p:cNvSpPr>
            <a:spLocks noGrp="1"/>
          </p:cNvSpPr>
          <p:nvPr>
            <p:ph type="title"/>
          </p:nvPr>
        </p:nvSpPr>
        <p:spPr/>
        <p:txBody>
          <a:bodyPr/>
          <a:lstStyle/>
          <a:p>
            <a:r>
              <a:rPr lang="es-ES" dirty="0" err="1"/>
              <a:t>Frecuent</a:t>
            </a:r>
            <a:r>
              <a:rPr lang="es-ES" dirty="0"/>
              <a:t> </a:t>
            </a:r>
            <a:r>
              <a:rPr lang="es-ES" dirty="0" err="1"/>
              <a:t>problems</a:t>
            </a:r>
            <a:r>
              <a:rPr lang="es-ES" dirty="0"/>
              <a:t> </a:t>
            </a:r>
            <a:r>
              <a:rPr lang="es-ES" dirty="0" err="1"/>
              <a:t>of</a:t>
            </a:r>
            <a:r>
              <a:rPr lang="es-ES" dirty="0"/>
              <a:t> Machine </a:t>
            </a:r>
            <a:r>
              <a:rPr lang="es-ES" dirty="0" err="1"/>
              <a:t>Learning</a:t>
            </a:r>
            <a:r>
              <a:rPr lang="es-ES" dirty="0"/>
              <a:t> &amp;</a:t>
            </a:r>
            <a:br>
              <a:rPr lang="es-ES" dirty="0"/>
            </a:br>
            <a:r>
              <a:rPr lang="es-ES" dirty="0"/>
              <a:t>Neural Networks</a:t>
            </a:r>
          </a:p>
        </p:txBody>
      </p:sp>
      <p:sp>
        <p:nvSpPr>
          <p:cNvPr id="3" name="Marcador de contenido 2">
            <a:extLst>
              <a:ext uri="{FF2B5EF4-FFF2-40B4-BE49-F238E27FC236}">
                <a16:creationId xmlns:a16="http://schemas.microsoft.com/office/drawing/2014/main" id="{EE7C4A1B-0F16-411E-8FDA-6212D4C8B417}"/>
              </a:ext>
            </a:extLst>
          </p:cNvPr>
          <p:cNvSpPr>
            <a:spLocks noGrp="1"/>
          </p:cNvSpPr>
          <p:nvPr>
            <p:ph idx="1"/>
          </p:nvPr>
        </p:nvSpPr>
        <p:spPr>
          <a:xfrm>
            <a:off x="838200" y="1825625"/>
            <a:ext cx="10515600" cy="4667250"/>
          </a:xfrm>
        </p:spPr>
        <p:txBody>
          <a:bodyPr/>
          <a:lstStyle/>
          <a:p>
            <a:r>
              <a:rPr lang="en-US" dirty="0"/>
              <a:t>Although very strong for certain tasks, it’s a very slow process and takes an enormous amount of time.</a:t>
            </a:r>
          </a:p>
          <a:p>
            <a:r>
              <a:rPr lang="en-US" dirty="0"/>
              <a:t>It is extremely CPU/GPU intensive. If on supercomputers it already takes a lot of time, on laptops/home computers it will take even longer to process.</a:t>
            </a:r>
          </a:p>
          <a:p>
            <a:r>
              <a:rPr lang="en-US" dirty="0"/>
              <a:t>Weight initialization isn’t always as simple as randomizing the weights and value. If not set correctly it will completely saturate the network.</a:t>
            </a:r>
          </a:p>
          <a:p>
            <a:endParaRPr lang="en-US" dirty="0"/>
          </a:p>
          <a:p>
            <a:r>
              <a:rPr lang="en-US" dirty="0"/>
              <a:t>Many of these problems can be fixed, although often require trial and error to find the best hyper-</a:t>
            </a:r>
            <a:r>
              <a:rPr lang="en-US" dirty="0" err="1"/>
              <a:t>parametres</a:t>
            </a:r>
            <a:r>
              <a:rPr lang="en-US" dirty="0"/>
              <a:t>.</a:t>
            </a:r>
          </a:p>
        </p:txBody>
      </p:sp>
    </p:spTree>
    <p:extLst>
      <p:ext uri="{BB962C8B-B14F-4D97-AF65-F5344CB8AC3E}">
        <p14:creationId xmlns:p14="http://schemas.microsoft.com/office/powerpoint/2010/main" val="2219920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A92BE-706C-485E-9D6A-887B979D0372}"/>
              </a:ext>
            </a:extLst>
          </p:cNvPr>
          <p:cNvSpPr>
            <a:spLocks noGrp="1"/>
          </p:cNvSpPr>
          <p:nvPr>
            <p:ph type="title"/>
          </p:nvPr>
        </p:nvSpPr>
        <p:spPr/>
        <p:txBody>
          <a:bodyPr/>
          <a:lstStyle/>
          <a:p>
            <a:r>
              <a:rPr lang="es-ES" dirty="0" err="1"/>
              <a:t>Common</a:t>
            </a:r>
            <a:r>
              <a:rPr lang="es-ES" dirty="0"/>
              <a:t> </a:t>
            </a:r>
            <a:r>
              <a:rPr lang="es-ES" dirty="0" err="1"/>
              <a:t>Solutions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7510CD7-C4D0-4C6A-BF20-968B6B1B171E}"/>
                  </a:ext>
                </a:extLst>
              </p:cNvPr>
              <p:cNvSpPr>
                <a:spLocks noGrp="1"/>
              </p:cNvSpPr>
              <p:nvPr>
                <p:ph idx="1"/>
              </p:nvPr>
            </p:nvSpPr>
            <p:spPr/>
            <p:txBody>
              <a:bodyPr/>
              <a:lstStyle/>
              <a:p>
                <a:r>
                  <a:rPr lang="en-US" dirty="0"/>
                  <a:t>Changing the Cost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sub>
                        <m:sup/>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𝑎</m:t>
                                  </m:r>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𝑦</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𝑎</m:t>
                                      </m:r>
                                    </m:e>
                                  </m:d>
                                </m:e>
                              </m:func>
                            </m:e>
                          </m:d>
                        </m:e>
                      </m:nary>
                    </m:oMath>
                  </m:oMathPara>
                </a14:m>
                <a:endParaRPr lang="en-US" dirty="0"/>
              </a:p>
              <a:p>
                <a:endParaRPr lang="en-US" dirty="0"/>
              </a:p>
              <a:p>
                <a:r>
                  <a:rPr lang="en-US" dirty="0"/>
                  <a:t>Parallel Servers calculating simultaneously.</a:t>
                </a:r>
              </a:p>
              <a:p>
                <a:endParaRPr lang="en-US" dirty="0"/>
              </a:p>
              <a:p>
                <a:r>
                  <a:rPr lang="en-US" dirty="0"/>
                  <a:t>Using normal distributions for weights initialization:</a:t>
                </a:r>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𝑗𝑘</m:t>
                          </m:r>
                        </m:sub>
                      </m:sSub>
                      <m:r>
                        <a:rPr lang="es-ES" b="0" i="1" smtClean="0">
                          <a:latin typeface="Cambria Math" panose="02040503050406030204" pitchFamily="18" charset="0"/>
                        </a:rPr>
                        <m:t>=</m:t>
                      </m:r>
                      <m:r>
                        <a:rPr lang="es-ES" b="0" i="1" smtClean="0">
                          <a:latin typeface="Cambria Math" panose="02040503050406030204" pitchFamily="18" charset="0"/>
                        </a:rPr>
                        <m:t>𝑛𝑜𝑟𝑚𝑎𝑙</m:t>
                      </m:r>
                      <m:d>
                        <m:dPr>
                          <m:ctrlPr>
                            <a:rPr lang="es-ES" b="0" i="1" smtClean="0">
                              <a:latin typeface="Cambria Math" panose="02040503050406030204" pitchFamily="18" charset="0"/>
                            </a:rPr>
                          </m:ctrlPr>
                        </m:dPr>
                        <m:e>
                          <m:r>
                            <a:rPr lang="es-ES" b="0" i="1" smtClean="0">
                              <a:latin typeface="Cambria Math" panose="02040503050406030204" pitchFamily="18" charset="0"/>
                            </a:rPr>
                            <m:t>0,</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ad>
                                <m:radPr>
                                  <m:degHide m:val="on"/>
                                  <m:ctrlPr>
                                    <a:rPr lang="es-ES" b="0" i="1" smtClean="0">
                                      <a:latin typeface="Cambria Math" panose="02040503050406030204" pitchFamily="18" charset="0"/>
                                    </a:rPr>
                                  </m:ctrlPr>
                                </m:radPr>
                                <m:deg/>
                                <m:e>
                                  <m:sSub>
                                    <m:sSubPr>
                                      <m:ctrlPr>
                                        <a:rPr lang="es-ES" b="0" i="1" smtClean="0">
                                          <a:latin typeface="Cambria Math" panose="02040503050406030204" pitchFamily="18" charset="0"/>
                                        </a:rPr>
                                      </m:ctrlPr>
                                    </m:sSubPr>
                                    <m:e>
                                      <m:r>
                                        <a:rPr lang="es-ES" b="0" i="1" smtClean="0">
                                          <a:latin typeface="Cambria Math" panose="02040503050406030204" pitchFamily="18" charset="0"/>
                                        </a:rPr>
                                        <m:t>𝑛</m:t>
                                      </m:r>
                                    </m:e>
                                    <m:sub>
                                      <m:r>
                                        <a:rPr lang="es-ES" b="0" i="1" smtClean="0">
                                          <a:latin typeface="Cambria Math" panose="02040503050406030204" pitchFamily="18" charset="0"/>
                                        </a:rPr>
                                        <m:t>𝑖</m:t>
                                      </m:r>
                                    </m:sub>
                                  </m:sSub>
                                </m:e>
                              </m:rad>
                            </m:den>
                          </m:f>
                        </m:e>
                      </m:d>
                    </m:oMath>
                  </m:oMathPara>
                </a14:m>
                <a:endParaRPr lang="en-US" dirty="0"/>
              </a:p>
              <a:p>
                <a:endParaRPr lang="en-US" dirty="0"/>
              </a:p>
            </p:txBody>
          </p:sp>
        </mc:Choice>
        <mc:Fallback xmlns="">
          <p:sp>
            <p:nvSpPr>
              <p:cNvPr id="3" name="Marcador de contenido 2">
                <a:extLst>
                  <a:ext uri="{FF2B5EF4-FFF2-40B4-BE49-F238E27FC236}">
                    <a16:creationId xmlns:a16="http://schemas.microsoft.com/office/drawing/2014/main" id="{F7510CD7-C4D0-4C6A-BF20-968B6B1B171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s-ES">
                    <a:noFill/>
                  </a:rPr>
                  <a:t> </a:t>
                </a:r>
              </a:p>
            </p:txBody>
          </p:sp>
        </mc:Fallback>
      </mc:AlternateContent>
    </p:spTree>
    <p:extLst>
      <p:ext uri="{BB962C8B-B14F-4D97-AF65-F5344CB8AC3E}">
        <p14:creationId xmlns:p14="http://schemas.microsoft.com/office/powerpoint/2010/main" val="986725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2FDE9-8352-437D-BC5D-489EE6A05F86}"/>
              </a:ext>
            </a:extLst>
          </p:cNvPr>
          <p:cNvSpPr>
            <a:spLocks noGrp="1"/>
          </p:cNvSpPr>
          <p:nvPr>
            <p:ph type="title"/>
          </p:nvPr>
        </p:nvSpPr>
        <p:spPr/>
        <p:txBody>
          <a:bodyPr/>
          <a:lstStyle/>
          <a:p>
            <a:r>
              <a:rPr lang="es-ES" dirty="0" err="1"/>
              <a:t>Different</a:t>
            </a:r>
            <a:r>
              <a:rPr lang="es-ES" dirty="0"/>
              <a:t> </a:t>
            </a:r>
            <a:r>
              <a:rPr lang="es-ES" dirty="0" err="1"/>
              <a:t>fitting</a:t>
            </a:r>
            <a:r>
              <a:rPr lang="es-ES" dirty="0"/>
              <a:t> </a:t>
            </a:r>
            <a:r>
              <a:rPr lang="es-ES" dirty="0" err="1"/>
              <a:t>between</a:t>
            </a:r>
            <a:r>
              <a:rPr lang="es-ES" dirty="0"/>
              <a:t> </a:t>
            </a:r>
            <a:r>
              <a:rPr lang="es-ES" dirty="0" err="1"/>
              <a:t>cuadratic</a:t>
            </a:r>
            <a:r>
              <a:rPr lang="es-ES" dirty="0"/>
              <a:t> and </a:t>
            </a:r>
            <a:r>
              <a:rPr lang="es-ES" dirty="0" err="1"/>
              <a:t>entropic</a:t>
            </a:r>
            <a:endParaRPr lang="es-ES" dirty="0"/>
          </a:p>
        </p:txBody>
      </p:sp>
      <p:pic>
        <p:nvPicPr>
          <p:cNvPr id="5" name="Marcador de contenido 4">
            <a:extLst>
              <a:ext uri="{FF2B5EF4-FFF2-40B4-BE49-F238E27FC236}">
                <a16:creationId xmlns:a16="http://schemas.microsoft.com/office/drawing/2014/main" id="{B043EA0A-9440-444F-8D56-C720564435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5818" y="1153309"/>
            <a:ext cx="5680364" cy="5695970"/>
          </a:xfrm>
        </p:spPr>
      </p:pic>
    </p:spTree>
    <p:extLst>
      <p:ext uri="{BB962C8B-B14F-4D97-AF65-F5344CB8AC3E}">
        <p14:creationId xmlns:p14="http://schemas.microsoft.com/office/powerpoint/2010/main" val="2426243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8048-0879-4929-9772-F94C67021C9D}"/>
              </a:ext>
            </a:extLst>
          </p:cNvPr>
          <p:cNvSpPr>
            <a:spLocks noGrp="1"/>
          </p:cNvSpPr>
          <p:nvPr>
            <p:ph type="title"/>
          </p:nvPr>
        </p:nvSpPr>
        <p:spPr/>
        <p:txBody>
          <a:bodyPr/>
          <a:lstStyle/>
          <a:p>
            <a:r>
              <a:rPr lang="es-ES" dirty="0" err="1"/>
              <a:t>Vanishing</a:t>
            </a:r>
            <a:r>
              <a:rPr lang="es-ES" dirty="0"/>
              <a:t> </a:t>
            </a:r>
            <a:r>
              <a:rPr lang="es-ES" dirty="0" err="1"/>
              <a:t>Gradient</a:t>
            </a:r>
            <a:r>
              <a:rPr lang="es-ES" dirty="0"/>
              <a:t> </a:t>
            </a:r>
            <a:r>
              <a:rPr lang="es-ES" dirty="0" err="1"/>
              <a:t>problem</a:t>
            </a:r>
            <a:endParaRPr lang="es-ES" dirty="0"/>
          </a:p>
        </p:txBody>
      </p:sp>
      <p:sp>
        <p:nvSpPr>
          <p:cNvPr id="3" name="Marcador de contenido 2">
            <a:extLst>
              <a:ext uri="{FF2B5EF4-FFF2-40B4-BE49-F238E27FC236}">
                <a16:creationId xmlns:a16="http://schemas.microsoft.com/office/drawing/2014/main" id="{15CCDC66-5AEB-4980-A6D4-F4BA19140A03}"/>
              </a:ext>
            </a:extLst>
          </p:cNvPr>
          <p:cNvSpPr>
            <a:spLocks noGrp="1"/>
          </p:cNvSpPr>
          <p:nvPr>
            <p:ph idx="1"/>
          </p:nvPr>
        </p:nvSpPr>
        <p:spPr/>
        <p:txBody>
          <a:bodyPr/>
          <a:lstStyle/>
          <a:p>
            <a:r>
              <a:rPr lang="en-US" dirty="0"/>
              <a:t>By far, the biggest problem that affected the networks I created.</a:t>
            </a:r>
          </a:p>
          <a:p>
            <a:r>
              <a:rPr lang="en-US" dirty="0"/>
              <a:t>Most treatments are worse than the disease*</a:t>
            </a:r>
          </a:p>
          <a:p>
            <a:r>
              <a:rPr lang="en-US" dirty="0"/>
              <a:t>The problem resides in the mathematics of backpropagating while calculating the derivatives.</a:t>
            </a:r>
          </a:p>
          <a:p>
            <a:endParaRPr lang="en-US" dirty="0"/>
          </a:p>
        </p:txBody>
      </p:sp>
    </p:spTree>
    <p:extLst>
      <p:ext uri="{BB962C8B-B14F-4D97-AF65-F5344CB8AC3E}">
        <p14:creationId xmlns:p14="http://schemas.microsoft.com/office/powerpoint/2010/main" val="4152435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0115E-164E-485B-AC2D-CE5E28AE3230}"/>
              </a:ext>
            </a:extLst>
          </p:cNvPr>
          <p:cNvSpPr>
            <a:spLocks noGrp="1"/>
          </p:cNvSpPr>
          <p:nvPr>
            <p:ph type="title"/>
          </p:nvPr>
        </p:nvSpPr>
        <p:spPr/>
        <p:txBody>
          <a:bodyPr/>
          <a:lstStyle/>
          <a:p>
            <a:r>
              <a:rPr lang="es-ES" dirty="0" err="1"/>
              <a:t>Vanishing</a:t>
            </a:r>
            <a:r>
              <a:rPr lang="es-ES" dirty="0"/>
              <a:t> </a:t>
            </a:r>
            <a:r>
              <a:rPr lang="es-ES" dirty="0" err="1"/>
              <a:t>gradient</a:t>
            </a:r>
            <a:r>
              <a:rPr lang="es-ES" dirty="0"/>
              <a:t> </a:t>
            </a:r>
            <a:r>
              <a:rPr lang="es-ES" dirty="0" err="1"/>
              <a:t>problem</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9D83156-631B-4230-9EE2-76466F9F93DA}"/>
                  </a:ext>
                </a:extLst>
              </p:cNvPr>
              <p:cNvSpPr>
                <a:spLocks noGrp="1"/>
              </p:cNvSpPr>
              <p:nvPr>
                <p:ph idx="1"/>
              </p:nvPr>
            </p:nvSpPr>
            <p:spPr>
              <a:xfrm>
                <a:off x="838200" y="1825625"/>
                <a:ext cx="7213979" cy="4667250"/>
              </a:xfrm>
            </p:spPr>
            <p:txBody>
              <a:bodyPr/>
              <a:lstStyle/>
              <a:p>
                <a:r>
                  <a:rPr lang="en-US" dirty="0"/>
                  <a:t>The problem resides on calculating the amount each weights should be modified.</a:t>
                </a:r>
              </a:p>
              <a:p>
                <a:r>
                  <a:rPr lang="en-US" dirty="0"/>
                  <a:t>Let’s calculate the amount a bias in the 3</a:t>
                </a:r>
                <a:r>
                  <a:rPr lang="en-US" baseline="30000" dirty="0"/>
                  <a:t>rd</a:t>
                </a:r>
                <a:r>
                  <a:rPr lang="en-US" dirty="0"/>
                  <a:t> layer would change: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den>
                      </m:f>
                    </m:oMath>
                  </m:oMathPara>
                </a14:m>
                <a:endParaRPr lang="en-US" dirty="0"/>
              </a:p>
              <a:p>
                <a:r>
                  <a:rPr lang="en-US" dirty="0"/>
                  <a:t>If Weights are initialized with a normal distribution, they will be </a:t>
                </a:r>
                <a14:m>
                  <m:oMath xmlns:m="http://schemas.openxmlformats.org/officeDocument/2006/math">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𝑗</m:t>
                            </m:r>
                          </m:sub>
                        </m:sSub>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1</m:t>
                    </m:r>
                  </m:oMath>
                </a14:m>
                <a:r>
                  <a:rPr lang="en-US" dirty="0"/>
                  <a:t>. However, the derivative of the sigmoid function will be at most ¼ -&gt; </a:t>
                </a:r>
                <a14:m>
                  <m:oMath xmlns:m="http://schemas.openxmlformats.org/officeDocument/2006/math">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𝑗</m:t>
                            </m:r>
                          </m:sub>
                        </m:sSub>
                        <m:sSup>
                          <m:sSupPr>
                            <m:ctrlPr>
                              <a:rPr lang="es-ES" b="0" i="1" smtClean="0">
                                <a:latin typeface="Cambria Math" panose="02040503050406030204" pitchFamily="18" charset="0"/>
                              </a:rPr>
                            </m:ctrlPr>
                          </m:sSupPr>
                          <m:e>
                            <m:r>
                              <a:rPr lang="es-ES" b="0" i="1" smtClean="0">
                                <a:latin typeface="Cambria Math" panose="02040503050406030204" pitchFamily="18" charset="0"/>
                              </a:rPr>
                              <m:t>𝜎</m:t>
                            </m:r>
                          </m:e>
                          <m:sup>
                            <m:r>
                              <a:rPr lang="es-ES" b="0" i="1" smtClean="0">
                                <a:latin typeface="Cambria Math" panose="02040503050406030204" pitchFamily="18" charset="0"/>
                              </a:rPr>
                              <m:t>′</m:t>
                            </m:r>
                          </m:sup>
                        </m:sSup>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𝑗</m:t>
                                </m:r>
                              </m:sub>
                            </m:sSub>
                          </m:e>
                        </m:d>
                      </m:e>
                    </m:d>
                    <m:r>
                      <a:rPr lang="es-ES" b="0" i="1" smtClean="0">
                        <a:latin typeface="Cambria Math" panose="02040503050406030204" pitchFamily="18" charset="0"/>
                        <a:ea typeface="Cambria Math" panose="02040503050406030204" pitchFamily="18" charset="0"/>
                      </a:rPr>
                      <m:t>≤</m:t>
                    </m:r>
                    <m:f>
                      <m:fPr>
                        <m:type m:val="skw"/>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4</m:t>
                        </m:r>
                      </m:den>
                    </m:f>
                  </m:oMath>
                </a14:m>
                <a:endParaRPr lang="en-US" dirty="0"/>
              </a:p>
            </p:txBody>
          </p:sp>
        </mc:Choice>
        <mc:Fallback xmlns="">
          <p:sp>
            <p:nvSpPr>
              <p:cNvPr id="3" name="Marcador de contenido 2">
                <a:extLst>
                  <a:ext uri="{FF2B5EF4-FFF2-40B4-BE49-F238E27FC236}">
                    <a16:creationId xmlns:a16="http://schemas.microsoft.com/office/drawing/2014/main" id="{69D83156-631B-4230-9EE2-76466F9F93DA}"/>
                  </a:ext>
                </a:extLst>
              </p:cNvPr>
              <p:cNvSpPr>
                <a:spLocks noGrp="1" noRot="1" noChangeAspect="1" noMove="1" noResize="1" noEditPoints="1" noAdjustHandles="1" noChangeArrowheads="1" noChangeShapeType="1" noTextEdit="1"/>
              </p:cNvSpPr>
              <p:nvPr>
                <p:ph idx="1"/>
              </p:nvPr>
            </p:nvSpPr>
            <p:spPr>
              <a:xfrm>
                <a:off x="838200" y="1825625"/>
                <a:ext cx="7213979" cy="4667250"/>
              </a:xfrm>
              <a:blipFill>
                <a:blip r:embed="rId2"/>
                <a:stretch>
                  <a:fillRect l="-1522" t="-2089" r="-2705"/>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88BB62DF-034B-4A3D-B95D-C5B962951524}"/>
              </a:ext>
            </a:extLst>
          </p:cNvPr>
          <p:cNvPicPr>
            <a:picLocks noChangeAspect="1"/>
          </p:cNvPicPr>
          <p:nvPr/>
        </p:nvPicPr>
        <p:blipFill>
          <a:blip r:embed="rId3"/>
          <a:stretch>
            <a:fillRect/>
          </a:stretch>
        </p:blipFill>
        <p:spPr>
          <a:xfrm>
            <a:off x="7902054" y="2086568"/>
            <a:ext cx="4289946" cy="2684864"/>
          </a:xfrm>
          <a:prstGeom prst="rect">
            <a:avLst/>
          </a:prstGeom>
        </p:spPr>
      </p:pic>
    </p:spTree>
    <p:extLst>
      <p:ext uri="{BB962C8B-B14F-4D97-AF65-F5344CB8AC3E}">
        <p14:creationId xmlns:p14="http://schemas.microsoft.com/office/powerpoint/2010/main" val="4259696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C3863-E33E-465D-BDAE-4C33D4D6F40B}"/>
              </a:ext>
            </a:extLst>
          </p:cNvPr>
          <p:cNvSpPr>
            <a:spLocks noGrp="1"/>
          </p:cNvSpPr>
          <p:nvPr>
            <p:ph type="title"/>
          </p:nvPr>
        </p:nvSpPr>
        <p:spPr/>
        <p:txBody>
          <a:bodyPr/>
          <a:lstStyle/>
          <a:p>
            <a:r>
              <a:rPr lang="es-ES" dirty="0" err="1"/>
              <a:t>Vanishing</a:t>
            </a:r>
            <a:r>
              <a:rPr lang="es-ES" dirty="0"/>
              <a:t> </a:t>
            </a:r>
            <a:r>
              <a:rPr lang="es-ES" dirty="0" err="1"/>
              <a:t>Gradient</a:t>
            </a:r>
            <a:r>
              <a:rPr lang="es-ES" dirty="0"/>
              <a:t> </a:t>
            </a:r>
            <a:r>
              <a:rPr lang="es-ES" dirty="0" err="1"/>
              <a:t>Problem</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0B79FF8-97C2-45D7-ABE1-2A214374EF52}"/>
                  </a:ext>
                </a:extLst>
              </p:cNvPr>
              <p:cNvSpPr>
                <a:spLocks noGrp="1"/>
              </p:cNvSpPr>
              <p:nvPr>
                <p:ph idx="1"/>
              </p:nvPr>
            </p:nvSpPr>
            <p:spPr>
              <a:xfrm>
                <a:off x="838200" y="1825625"/>
                <a:ext cx="10515600" cy="4667250"/>
              </a:xfrm>
            </p:spPr>
            <p:txBody>
              <a:bodyPr>
                <a:normAutofit/>
              </a:bodyPr>
              <a:lstStyle/>
              <a:p>
                <a:r>
                  <a:rPr lang="en-US" dirty="0"/>
                  <a:t>If we calculate the difference for the difference for a bias in the first layer the equation will be:</a:t>
                </a:r>
              </a:p>
              <a:p>
                <a:pPr marL="0" indent="0">
                  <a:buNone/>
                </a:pPr>
                <a14:m>
                  <m:oMathPara xmlns:m="http://schemas.openxmlformats.org/officeDocument/2006/math">
                    <m:oMathParaPr>
                      <m:jc m:val="centerGroup"/>
                    </m:oMathParaPr>
                    <m:oMath xmlns:m="http://schemas.openxmlformats.org/officeDocument/2006/math">
                      <m:f>
                        <m:fPr>
                          <m:ctrlPr>
                            <a:rPr lang="es-ES" b="0" i="1" smtClean="0">
                              <a:latin typeface="Cambria Math" panose="02040503050406030204" pitchFamily="18" charset="0"/>
                            </a:rPr>
                          </m:ctrlPr>
                        </m:fPr>
                        <m:num>
                          <m:r>
                            <a:rPr lang="es-ES" b="0" i="1" smtClean="0">
                              <a:latin typeface="Cambria Math" panose="02040503050406030204" pitchFamily="18" charset="0"/>
                            </a:rPr>
                            <m:t>𝜕</m:t>
                          </m:r>
                          <m:r>
                            <a:rPr lang="es-ES" b="0" i="1" smtClean="0">
                              <a:latin typeface="Cambria Math" panose="02040503050406030204" pitchFamily="18" charset="0"/>
                            </a:rPr>
                            <m:t>𝐶</m:t>
                          </m:r>
                        </m:num>
                        <m:den>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1</m:t>
                              </m:r>
                            </m:sub>
                          </m:sSub>
                        </m:den>
                      </m:f>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𝜎</m:t>
                          </m:r>
                        </m:e>
                        <m:sup>
                          <m:r>
                            <a:rPr lang="es-ES" b="0" i="1" smtClean="0">
                              <a:latin typeface="Cambria Math" panose="02040503050406030204" pitchFamily="18" charset="0"/>
                            </a:rPr>
                            <m:t>′</m:t>
                          </m:r>
                        </m:sup>
                      </m:sSup>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1</m:t>
                              </m:r>
                            </m:sub>
                          </m:sSub>
                        </m:e>
                      </m:d>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2</m:t>
                          </m:r>
                        </m:sub>
                      </m:sSub>
                      <m:sSup>
                        <m:sSupPr>
                          <m:ctrlPr>
                            <a:rPr lang="es-ES" b="0" i="1" smtClean="0">
                              <a:latin typeface="Cambria Math" panose="02040503050406030204" pitchFamily="18" charset="0"/>
                            </a:rPr>
                          </m:ctrlPr>
                        </m:sSupPr>
                        <m:e>
                          <m:r>
                            <a:rPr lang="es-ES" b="0" i="1" smtClean="0">
                              <a:latin typeface="Cambria Math" panose="02040503050406030204" pitchFamily="18" charset="0"/>
                            </a:rPr>
                            <m:t>𝜎</m:t>
                          </m:r>
                        </m:e>
                        <m:sup>
                          <m:r>
                            <a:rPr lang="es-ES" b="0" i="1" smtClean="0">
                              <a:latin typeface="Cambria Math" panose="02040503050406030204" pitchFamily="18" charset="0"/>
                            </a:rPr>
                            <m:t>′</m:t>
                          </m:r>
                        </m:sup>
                      </m:sSup>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2</m:t>
                              </m:r>
                            </m:sub>
                          </m:sSub>
                        </m:e>
                      </m:d>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3</m:t>
                          </m:r>
                        </m:sub>
                      </m:sSub>
                      <m:sSup>
                        <m:sSupPr>
                          <m:ctrlPr>
                            <a:rPr lang="es-ES" b="0" i="1" smtClean="0">
                              <a:latin typeface="Cambria Math" panose="02040503050406030204" pitchFamily="18" charset="0"/>
                            </a:rPr>
                          </m:ctrlPr>
                        </m:sSupPr>
                        <m:e>
                          <m:r>
                            <a:rPr lang="es-ES" b="0" i="1" smtClean="0">
                              <a:latin typeface="Cambria Math" panose="02040503050406030204" pitchFamily="18" charset="0"/>
                            </a:rPr>
                            <m:t>𝜎</m:t>
                          </m:r>
                        </m:e>
                        <m:sup>
                          <m:r>
                            <a:rPr lang="es-ES" b="0" i="1" smtClean="0">
                              <a:latin typeface="Cambria Math" panose="02040503050406030204" pitchFamily="18" charset="0"/>
                            </a:rPr>
                            <m:t>′</m:t>
                          </m:r>
                        </m:sup>
                      </m:sSup>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3</m:t>
                              </m:r>
                            </m:sub>
                          </m:sSub>
                        </m:e>
                      </m:d>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4</m:t>
                          </m:r>
                        </m:sub>
                      </m:sSub>
                      <m:sSup>
                        <m:sSupPr>
                          <m:ctrlPr>
                            <a:rPr lang="es-ES" b="0" i="1" smtClean="0">
                              <a:latin typeface="Cambria Math" panose="02040503050406030204" pitchFamily="18" charset="0"/>
                            </a:rPr>
                          </m:ctrlPr>
                        </m:sSupPr>
                        <m:e>
                          <m:r>
                            <a:rPr lang="es-ES" b="0" i="1" smtClean="0">
                              <a:latin typeface="Cambria Math" panose="02040503050406030204" pitchFamily="18" charset="0"/>
                            </a:rPr>
                            <m:t>𝜎</m:t>
                          </m:r>
                        </m:e>
                        <m:sup>
                          <m:r>
                            <a:rPr lang="es-ES" b="0" i="1" smtClean="0">
                              <a:latin typeface="Cambria Math" panose="02040503050406030204" pitchFamily="18" charset="0"/>
                            </a:rPr>
                            <m:t>′</m:t>
                          </m:r>
                        </m:sup>
                      </m:sSup>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4</m:t>
                              </m:r>
                            </m:sub>
                          </m:sSub>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m:t>
                          </m:r>
                          <m:r>
                            <a:rPr lang="es-ES" b="0" i="1" smtClean="0">
                              <a:latin typeface="Cambria Math" panose="02040503050406030204" pitchFamily="18" charset="0"/>
                            </a:rPr>
                            <m:t>𝐶</m:t>
                          </m:r>
                        </m:num>
                        <m:den>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4</m:t>
                              </m:r>
                            </m:sub>
                          </m:sSub>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3</m:t>
                              </m:r>
                            </m:sub>
                          </m:sSub>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4</m:t>
                          </m:r>
                        </m:sub>
                      </m:sSub>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4</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4</m:t>
                              </m:r>
                            </m:sub>
                          </m:sSub>
                        </m:den>
                      </m:f>
                    </m:oMath>
                  </m:oMathPara>
                </a14:m>
                <a:endParaRPr lang="en-US" dirty="0"/>
              </a:p>
              <a:p>
                <a:r>
                  <a:rPr lang="en-US" dirty="0"/>
                  <a:t>Comparing both expressions we see that </a:t>
                </a:r>
                <a:r>
                  <a:rPr lang="en-US" i="1" dirty="0"/>
                  <a:t>at best</a:t>
                </a:r>
                <a:r>
                  <a:rPr lang="en-US" dirty="0"/>
                  <a:t>, the term for the first layer will be 16 times smaller. However, most times</a:t>
                </a:r>
                <a:r>
                  <a:rPr lang="es-ES" dirty="0"/>
                  <a:t> </a:t>
                </a:r>
                <a14:m>
                  <m:oMath xmlns:m="http://schemas.openxmlformats.org/officeDocument/2006/math">
                    <m:d>
                      <m:dPr>
                        <m:begChr m:val="|"/>
                        <m:endChr m:val="|"/>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𝑤</m:t>
                            </m:r>
                          </m:e>
                          <m:sub>
                            <m:r>
                              <a:rPr lang="es-ES" i="1">
                                <a:latin typeface="Cambria Math" panose="02040503050406030204" pitchFamily="18" charset="0"/>
                              </a:rPr>
                              <m:t>2</m:t>
                            </m:r>
                          </m:sub>
                        </m:sSub>
                        <m:sSup>
                          <m:sSupPr>
                            <m:ctrlPr>
                              <a:rPr lang="es-ES" i="1">
                                <a:latin typeface="Cambria Math" panose="02040503050406030204" pitchFamily="18" charset="0"/>
                              </a:rPr>
                            </m:ctrlPr>
                          </m:sSupPr>
                          <m:e>
                            <m:r>
                              <a:rPr lang="es-ES" i="1">
                                <a:latin typeface="Cambria Math" panose="02040503050406030204" pitchFamily="18" charset="0"/>
                              </a:rPr>
                              <m:t>𝜎</m:t>
                            </m:r>
                          </m:e>
                          <m:sup>
                            <m:r>
                              <a:rPr lang="es-ES" i="1">
                                <a:latin typeface="Cambria Math" panose="02040503050406030204" pitchFamily="18" charset="0"/>
                              </a:rPr>
                              <m:t>′</m:t>
                            </m:r>
                          </m:sup>
                        </m:sSup>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2</m:t>
                                </m:r>
                              </m:sub>
                            </m:sSub>
                          </m:e>
                        </m:d>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4</m:t>
                        </m:r>
                      </m:den>
                    </m:f>
                  </m:oMath>
                </a14:m>
                <a:r>
                  <a:rPr lang="en-US" dirty="0"/>
                  <a:t> is true.</a:t>
                </a:r>
              </a:p>
              <a:p>
                <a:r>
                  <a:rPr lang="en-US" dirty="0"/>
                  <a:t>Just as an example: NNv9 1-3 it.500k,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3</m:t>
                            </m:r>
                            <m:r>
                              <a:rPr lang="es-ES" b="0" i="1" smtClean="0">
                                <a:latin typeface="Cambria Math" panose="02040503050406030204" pitchFamily="18" charset="0"/>
                              </a:rPr>
                              <m:t>1</m:t>
                            </m:r>
                          </m:sub>
                        </m:sSub>
                      </m:den>
                    </m:f>
                    <m:r>
                      <a:rPr lang="es-ES" b="0" i="1" smtClean="0">
                        <a:latin typeface="Cambria Math" panose="02040503050406030204" pitchFamily="18" charset="0"/>
                      </a:rPr>
                      <m:t>≈0,1</m:t>
                    </m:r>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s-ES" b="0" i="1" smtClean="0">
                                <a:latin typeface="Cambria Math" panose="02040503050406030204" pitchFamily="18" charset="0"/>
                              </a:rPr>
                              <m:t>11</m:t>
                            </m:r>
                          </m:sub>
                        </m:sSub>
                      </m:den>
                    </m:f>
                    <m:r>
                      <a:rPr lang="es-ES" i="1">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10</m:t>
                        </m:r>
                      </m:e>
                      <m:sup>
                        <m:r>
                          <a:rPr lang="es-ES" b="0" i="1" smtClean="0">
                            <a:latin typeface="Cambria Math" panose="02040503050406030204" pitchFamily="18" charset="0"/>
                          </a:rPr>
                          <m:t>−8</m:t>
                        </m:r>
                      </m:sup>
                    </m:sSup>
                  </m:oMath>
                </a14:m>
                <a:r>
                  <a:rPr lang="en-US" dirty="0"/>
                  <a:t> </a:t>
                </a:r>
              </a:p>
            </p:txBody>
          </p:sp>
        </mc:Choice>
        <mc:Fallback xmlns="">
          <p:sp>
            <p:nvSpPr>
              <p:cNvPr id="3" name="Marcador de contenido 2">
                <a:extLst>
                  <a:ext uri="{FF2B5EF4-FFF2-40B4-BE49-F238E27FC236}">
                    <a16:creationId xmlns:a16="http://schemas.microsoft.com/office/drawing/2014/main" id="{80B79FF8-97C2-45D7-ABE1-2A214374EF5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507" b="-131"/>
                </a:stretch>
              </a:blipFill>
            </p:spPr>
            <p:txBody>
              <a:bodyPr/>
              <a:lstStyle/>
              <a:p>
                <a:r>
                  <a:rPr lang="es-ES">
                    <a:noFill/>
                  </a:rPr>
                  <a:t> </a:t>
                </a:r>
              </a:p>
            </p:txBody>
          </p:sp>
        </mc:Fallback>
      </mc:AlternateContent>
    </p:spTree>
    <p:extLst>
      <p:ext uri="{BB962C8B-B14F-4D97-AF65-F5344CB8AC3E}">
        <p14:creationId xmlns:p14="http://schemas.microsoft.com/office/powerpoint/2010/main" val="99230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2EC60DF-E94B-45F3-94FD-ADD83C82D6DA}"/>
              </a:ext>
            </a:extLst>
          </p:cNvPr>
          <p:cNvSpPr>
            <a:spLocks noGrp="1"/>
          </p:cNvSpPr>
          <p:nvPr>
            <p:ph type="ctrTitle"/>
          </p:nvPr>
        </p:nvSpPr>
        <p:spPr/>
        <p:txBody>
          <a:bodyPr/>
          <a:lstStyle/>
          <a:p>
            <a:r>
              <a:rPr lang="es-ES" dirty="0" err="1"/>
              <a:t>My</a:t>
            </a:r>
            <a:r>
              <a:rPr lang="es-ES" dirty="0"/>
              <a:t> </a:t>
            </a:r>
            <a:r>
              <a:rPr lang="es-ES" dirty="0" err="1"/>
              <a:t>proyect</a:t>
            </a:r>
            <a:r>
              <a:rPr lang="es-ES" dirty="0"/>
              <a:t> &amp; Neural Networks</a:t>
            </a:r>
          </a:p>
        </p:txBody>
      </p:sp>
      <p:sp>
        <p:nvSpPr>
          <p:cNvPr id="5" name="Subtítulo 4">
            <a:extLst>
              <a:ext uri="{FF2B5EF4-FFF2-40B4-BE49-F238E27FC236}">
                <a16:creationId xmlns:a16="http://schemas.microsoft.com/office/drawing/2014/main" id="{6B36FA4C-0110-42F6-96BC-A3D991657833}"/>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1983261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B534F26-A15B-4F65-812A-0BF740B5D2F1}"/>
              </a:ext>
            </a:extLst>
          </p:cNvPr>
          <p:cNvSpPr>
            <a:spLocks noGrp="1"/>
          </p:cNvSpPr>
          <p:nvPr>
            <p:ph type="title"/>
          </p:nvPr>
        </p:nvSpPr>
        <p:spPr/>
        <p:txBody>
          <a:bodyPr/>
          <a:lstStyle/>
          <a:p>
            <a:r>
              <a:rPr lang="es-ES" dirty="0" err="1"/>
              <a:t>Prediction</a:t>
            </a:r>
            <a:r>
              <a:rPr lang="es-ES" dirty="0"/>
              <a:t> </a:t>
            </a:r>
            <a:r>
              <a:rPr lang="es-ES" dirty="0" err="1"/>
              <a:t>of</a:t>
            </a:r>
            <a:r>
              <a:rPr lang="es-ES" dirty="0"/>
              <a:t> </a:t>
            </a:r>
            <a:r>
              <a:rPr lang="es-ES" dirty="0" err="1"/>
              <a:t>movement</a:t>
            </a:r>
            <a:r>
              <a:rPr lang="es-ES" dirty="0"/>
              <a:t> </a:t>
            </a:r>
            <a:r>
              <a:rPr lang="es-ES" dirty="0" err="1"/>
              <a:t>of</a:t>
            </a:r>
            <a:r>
              <a:rPr lang="es-ES" dirty="0"/>
              <a:t> C. </a:t>
            </a:r>
            <a:r>
              <a:rPr lang="es-ES" dirty="0" err="1"/>
              <a:t>elegans</a:t>
            </a:r>
            <a:endParaRPr lang="es-ES" dirty="0"/>
          </a:p>
        </p:txBody>
      </p:sp>
      <p:pic>
        <p:nvPicPr>
          <p:cNvPr id="9" name="Marcador de contenido 8">
            <a:extLst>
              <a:ext uri="{FF2B5EF4-FFF2-40B4-BE49-F238E27FC236}">
                <a16:creationId xmlns:a16="http://schemas.microsoft.com/office/drawing/2014/main" id="{0E0D078D-2630-4E31-BCCB-BFADB094E967}"/>
              </a:ext>
            </a:extLst>
          </p:cNvPr>
          <p:cNvPicPr>
            <a:picLocks noGrp="1" noChangeAspect="1"/>
          </p:cNvPicPr>
          <p:nvPr>
            <p:ph idx="1"/>
          </p:nvPr>
        </p:nvPicPr>
        <p:blipFill>
          <a:blip r:embed="rId2"/>
          <a:stretch>
            <a:fillRect/>
          </a:stretch>
        </p:blipFill>
        <p:spPr>
          <a:xfrm>
            <a:off x="5347367" y="3562066"/>
            <a:ext cx="6160250" cy="2508486"/>
          </a:xfrm>
          <a:prstGeom prst="rect">
            <a:avLst/>
          </a:prstGeom>
        </p:spPr>
      </p:pic>
      <p:sp>
        <p:nvSpPr>
          <p:cNvPr id="7" name="Marcador de texto 6">
            <a:extLst>
              <a:ext uri="{FF2B5EF4-FFF2-40B4-BE49-F238E27FC236}">
                <a16:creationId xmlns:a16="http://schemas.microsoft.com/office/drawing/2014/main" id="{B616978A-CF5E-4FF5-851A-20C1A4B96441}"/>
              </a:ext>
            </a:extLst>
          </p:cNvPr>
          <p:cNvSpPr>
            <a:spLocks noGrp="1"/>
          </p:cNvSpPr>
          <p:nvPr>
            <p:ph type="body" sz="half" idx="2"/>
          </p:nvPr>
        </p:nvSpPr>
        <p:spPr>
          <a:xfrm>
            <a:off x="839788" y="2057400"/>
            <a:ext cx="3932237" cy="4343400"/>
          </a:xfrm>
        </p:spPr>
        <p:txBody>
          <a:bodyPr>
            <a:normAutofit/>
          </a:bodyPr>
          <a:lstStyle/>
          <a:p>
            <a:r>
              <a:rPr lang="en-US" sz="1800" dirty="0"/>
              <a:t>We have a huge dataset of postures that 1188 worms have described once they have been set on an agar plate.</a:t>
            </a:r>
          </a:p>
          <a:p>
            <a:r>
              <a:rPr lang="en-US" sz="1800" dirty="0"/>
              <a:t>These patterns can be compared to a collection of 90 posture templates which capture ~80% of the variance of the worms.</a:t>
            </a:r>
          </a:p>
          <a:p>
            <a:r>
              <a:rPr lang="en-US" sz="1800" dirty="0"/>
              <a:t>Combining the dataset and the templates, we can create a sequence of the different postures the worm passes through while it moves.</a:t>
            </a:r>
          </a:p>
          <a:p>
            <a:r>
              <a:rPr lang="en-US" sz="1800" dirty="0"/>
              <a:t>My objective has been to create a Neural Network that is able to make said prediction.</a:t>
            </a:r>
          </a:p>
        </p:txBody>
      </p:sp>
      <p:pic>
        <p:nvPicPr>
          <p:cNvPr id="10" name="Imagen 9">
            <a:extLst>
              <a:ext uri="{FF2B5EF4-FFF2-40B4-BE49-F238E27FC236}">
                <a16:creationId xmlns:a16="http://schemas.microsoft.com/office/drawing/2014/main" id="{DF28DD61-DE8B-4819-8E19-5A405A3C4BC7}"/>
              </a:ext>
            </a:extLst>
          </p:cNvPr>
          <p:cNvPicPr>
            <a:picLocks noChangeAspect="1"/>
          </p:cNvPicPr>
          <p:nvPr/>
        </p:nvPicPr>
        <p:blipFill>
          <a:blip r:embed="rId3"/>
          <a:stretch>
            <a:fillRect/>
          </a:stretch>
        </p:blipFill>
        <p:spPr>
          <a:xfrm>
            <a:off x="4981432" y="1908450"/>
            <a:ext cx="6892119" cy="1387484"/>
          </a:xfrm>
          <a:prstGeom prst="rect">
            <a:avLst/>
          </a:prstGeom>
        </p:spPr>
      </p:pic>
    </p:spTree>
    <p:extLst>
      <p:ext uri="{BB962C8B-B14F-4D97-AF65-F5344CB8AC3E}">
        <p14:creationId xmlns:p14="http://schemas.microsoft.com/office/powerpoint/2010/main" val="62122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CEE2EA5-9EDB-42D7-913A-EBBB5A3AD1D7}"/>
              </a:ext>
            </a:extLst>
          </p:cNvPr>
          <p:cNvPicPr>
            <a:picLocks noChangeAspect="1"/>
          </p:cNvPicPr>
          <p:nvPr/>
        </p:nvPicPr>
        <p:blipFill rotWithShape="1">
          <a:blip r:embed="rId2">
            <a:extLst>
              <a:ext uri="{28A0092B-C50C-407E-A947-70E740481C1C}">
                <a14:useLocalDpi xmlns:a14="http://schemas.microsoft.com/office/drawing/2010/main" val="0"/>
              </a:ext>
            </a:extLst>
          </a:blip>
          <a:srcRect l="13182" t="12422" r="8522" b="11381"/>
          <a:stretch/>
        </p:blipFill>
        <p:spPr>
          <a:xfrm>
            <a:off x="0" y="190777"/>
            <a:ext cx="12192000" cy="6476446"/>
          </a:xfrm>
          <a:prstGeom prst="rect">
            <a:avLst/>
          </a:prstGeom>
        </p:spPr>
      </p:pic>
    </p:spTree>
    <p:extLst>
      <p:ext uri="{BB962C8B-B14F-4D97-AF65-F5344CB8AC3E}">
        <p14:creationId xmlns:p14="http://schemas.microsoft.com/office/powerpoint/2010/main" val="134436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E81160A-27F0-4777-9C72-2AC1BBE5F95E}"/>
              </a:ext>
            </a:extLst>
          </p:cNvPr>
          <p:cNvPicPr>
            <a:picLocks noChangeAspect="1"/>
          </p:cNvPicPr>
          <p:nvPr/>
        </p:nvPicPr>
        <p:blipFill rotWithShape="1">
          <a:blip r:embed="rId2"/>
          <a:srcRect l="18352" t="53333" r="36704" b="37567"/>
          <a:stretch/>
        </p:blipFill>
        <p:spPr>
          <a:xfrm>
            <a:off x="6344529" y="5168601"/>
            <a:ext cx="5213501" cy="1324274"/>
          </a:xfrm>
          <a:prstGeom prst="rect">
            <a:avLst/>
          </a:prstGeom>
        </p:spPr>
      </p:pic>
      <p:sp>
        <p:nvSpPr>
          <p:cNvPr id="2" name="Título 1">
            <a:extLst>
              <a:ext uri="{FF2B5EF4-FFF2-40B4-BE49-F238E27FC236}">
                <a16:creationId xmlns:a16="http://schemas.microsoft.com/office/drawing/2014/main" id="{32364E33-6CF6-4B84-824D-58674CD76EB6}"/>
              </a:ext>
            </a:extLst>
          </p:cNvPr>
          <p:cNvSpPr>
            <a:spLocks noGrp="1"/>
          </p:cNvSpPr>
          <p:nvPr>
            <p:ph type="title"/>
          </p:nvPr>
        </p:nvSpPr>
        <p:spPr/>
        <p:txBody>
          <a:bodyPr/>
          <a:lstStyle/>
          <a:p>
            <a:r>
              <a:rPr lang="en-US" dirty="0" err="1"/>
              <a:t>Perceptrons</a:t>
            </a:r>
            <a:r>
              <a:rPr lang="en-US" dirty="0"/>
              <a:t>, the first Neural Networks</a:t>
            </a:r>
          </a:p>
        </p:txBody>
      </p:sp>
      <p:sp>
        <p:nvSpPr>
          <p:cNvPr id="3" name="Marcador de contenido 2">
            <a:extLst>
              <a:ext uri="{FF2B5EF4-FFF2-40B4-BE49-F238E27FC236}">
                <a16:creationId xmlns:a16="http://schemas.microsoft.com/office/drawing/2014/main" id="{4C122EC4-4D8C-4BAA-8E48-064E6E1C2549}"/>
              </a:ext>
            </a:extLst>
          </p:cNvPr>
          <p:cNvSpPr>
            <a:spLocks noGrp="1"/>
          </p:cNvSpPr>
          <p:nvPr>
            <p:ph idx="1"/>
          </p:nvPr>
        </p:nvSpPr>
        <p:spPr>
          <a:xfrm>
            <a:off x="838200" y="1825625"/>
            <a:ext cx="6716151" cy="4667250"/>
          </a:xfrm>
        </p:spPr>
        <p:txBody>
          <a:bodyPr>
            <a:normAutofit/>
          </a:bodyPr>
          <a:lstStyle/>
          <a:p>
            <a:r>
              <a:rPr lang="en-US" dirty="0" err="1"/>
              <a:t>Perceptrons</a:t>
            </a:r>
            <a:r>
              <a:rPr lang="en-US" dirty="0"/>
              <a:t> are an extremely simple version of what would become the neurons. It has several binary inputs and produces a single binary output. </a:t>
            </a:r>
          </a:p>
          <a:p>
            <a:r>
              <a:rPr lang="en-US" dirty="0"/>
              <a:t>Rosenblatt introduced the concept of </a:t>
            </a:r>
            <a:r>
              <a:rPr lang="en-US" b="1" dirty="0"/>
              <a:t>weights</a:t>
            </a:r>
            <a:r>
              <a:rPr lang="en-US" dirty="0"/>
              <a:t>, real numbers which express the importance of the respective inputs.</a:t>
            </a:r>
          </a:p>
          <a:p>
            <a:r>
              <a:rPr lang="en-US" dirty="0"/>
              <a:t>If the sum of the </a:t>
            </a:r>
            <a:r>
              <a:rPr lang="en-US" dirty="0" err="1"/>
              <a:t>inputs·weights</a:t>
            </a:r>
            <a:r>
              <a:rPr lang="en-US" dirty="0"/>
              <a:t> is greater than a defined threshold, the perceptron will output 1 and if it’s smaller the perceptron will output 0. </a:t>
            </a:r>
          </a:p>
          <a:p>
            <a:endParaRPr lang="en-US" dirty="0"/>
          </a:p>
        </p:txBody>
      </p:sp>
      <p:pic>
        <p:nvPicPr>
          <p:cNvPr id="1026" name="Picture 2" descr="http://neuralnetworksanddeeplearning.com/images/tikz0.png">
            <a:extLst>
              <a:ext uri="{FF2B5EF4-FFF2-40B4-BE49-F238E27FC236}">
                <a16:creationId xmlns:a16="http://schemas.microsoft.com/office/drawing/2014/main" id="{57DF84D6-C0E4-4EC8-A7C2-9587FACC6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867" y="1822108"/>
            <a:ext cx="3460163" cy="170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105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81305-7EE9-41FE-B37F-C67C57A33A99}"/>
              </a:ext>
            </a:extLst>
          </p:cNvPr>
          <p:cNvSpPr>
            <a:spLocks noGrp="1"/>
          </p:cNvSpPr>
          <p:nvPr>
            <p:ph type="title"/>
          </p:nvPr>
        </p:nvSpPr>
        <p:spPr/>
        <p:txBody>
          <a:bodyPr/>
          <a:lstStyle/>
          <a:p>
            <a:r>
              <a:rPr lang="es-ES" dirty="0" err="1"/>
              <a:t>To</a:t>
            </a:r>
            <a:r>
              <a:rPr lang="es-ES" dirty="0"/>
              <a:t> </a:t>
            </a:r>
            <a:r>
              <a:rPr lang="es-ES" dirty="0" err="1"/>
              <a:t>improve</a:t>
            </a:r>
            <a:r>
              <a:rPr lang="es-ES" dirty="0"/>
              <a:t> </a:t>
            </a:r>
            <a:r>
              <a:rPr lang="es-ES" dirty="0" err="1"/>
              <a:t>the</a:t>
            </a:r>
            <a:r>
              <a:rPr lang="es-ES" dirty="0"/>
              <a:t> </a:t>
            </a:r>
            <a:r>
              <a:rPr lang="es-ES" dirty="0" err="1"/>
              <a:t>visualization</a:t>
            </a:r>
            <a:r>
              <a:rPr lang="es-ES" dirty="0"/>
              <a:t> </a:t>
            </a:r>
            <a:r>
              <a:rPr lang="es-ES" dirty="0" err="1"/>
              <a:t>of</a:t>
            </a:r>
            <a:r>
              <a:rPr lang="es-ES" dirty="0"/>
              <a:t> </a:t>
            </a:r>
            <a:r>
              <a:rPr lang="es-ES" dirty="0" err="1"/>
              <a:t>the</a:t>
            </a:r>
            <a:r>
              <a:rPr lang="es-ES" dirty="0"/>
              <a:t> outputs (and inputs), </a:t>
            </a:r>
            <a:r>
              <a:rPr lang="es-ES" dirty="0" err="1"/>
              <a:t>we</a:t>
            </a:r>
            <a:r>
              <a:rPr lang="es-ES" dirty="0"/>
              <a:t> </a:t>
            </a:r>
            <a:r>
              <a:rPr lang="es-ES" dirty="0" err="1"/>
              <a:t>sorted</a:t>
            </a:r>
            <a:r>
              <a:rPr lang="es-ES" dirty="0"/>
              <a:t> in </a:t>
            </a:r>
            <a:r>
              <a:rPr lang="es-ES" dirty="0" err="1"/>
              <a:t>the</a:t>
            </a:r>
            <a:r>
              <a:rPr lang="es-ES" dirty="0"/>
              <a:t> </a:t>
            </a:r>
            <a:r>
              <a:rPr lang="es-ES" dirty="0" err="1"/>
              <a:t>postitions</a:t>
            </a:r>
            <a:endParaRPr lang="es-ES" dirty="0"/>
          </a:p>
        </p:txBody>
      </p:sp>
      <p:pic>
        <p:nvPicPr>
          <p:cNvPr id="4" name="Imagen 3">
            <a:extLst>
              <a:ext uri="{FF2B5EF4-FFF2-40B4-BE49-F238E27FC236}">
                <a16:creationId xmlns:a16="http://schemas.microsoft.com/office/drawing/2014/main" id="{266CEFC8-D80A-41B7-B604-E5B93A31F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1690688"/>
            <a:ext cx="6086475" cy="4924425"/>
          </a:xfrm>
          <a:prstGeom prst="rect">
            <a:avLst/>
          </a:prstGeom>
        </p:spPr>
      </p:pic>
      <p:pic>
        <p:nvPicPr>
          <p:cNvPr id="6" name="Imagen 5">
            <a:extLst>
              <a:ext uri="{FF2B5EF4-FFF2-40B4-BE49-F238E27FC236}">
                <a16:creationId xmlns:a16="http://schemas.microsoft.com/office/drawing/2014/main" id="{F868C4C3-6062-4BD0-9CC0-28C31DF07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91108"/>
            <a:ext cx="6105525" cy="4933950"/>
          </a:xfrm>
          <a:prstGeom prst="rect">
            <a:avLst/>
          </a:prstGeom>
        </p:spPr>
      </p:pic>
    </p:spTree>
    <p:extLst>
      <p:ext uri="{BB962C8B-B14F-4D97-AF65-F5344CB8AC3E}">
        <p14:creationId xmlns:p14="http://schemas.microsoft.com/office/powerpoint/2010/main" val="1849461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53D7BE7-3D60-46BD-8711-A897B0220C39}"/>
              </a:ext>
            </a:extLst>
          </p:cNvPr>
          <p:cNvPicPr>
            <a:picLocks noChangeAspect="1"/>
          </p:cNvPicPr>
          <p:nvPr/>
        </p:nvPicPr>
        <p:blipFill rotWithShape="1">
          <a:blip r:embed="rId2">
            <a:extLst>
              <a:ext uri="{28A0092B-C50C-407E-A947-70E740481C1C}">
                <a14:useLocalDpi xmlns:a14="http://schemas.microsoft.com/office/drawing/2010/main" val="0"/>
              </a:ext>
            </a:extLst>
          </a:blip>
          <a:srcRect l="13182" t="5481" r="9091" b="11597"/>
          <a:stretch/>
        </p:blipFill>
        <p:spPr>
          <a:xfrm>
            <a:off x="0" y="167105"/>
            <a:ext cx="12192000" cy="6523790"/>
          </a:xfrm>
          <a:prstGeom prst="rect">
            <a:avLst/>
          </a:prstGeom>
        </p:spPr>
      </p:pic>
    </p:spTree>
    <p:extLst>
      <p:ext uri="{BB962C8B-B14F-4D97-AF65-F5344CB8AC3E}">
        <p14:creationId xmlns:p14="http://schemas.microsoft.com/office/powerpoint/2010/main" val="1018302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F5E55F0-F826-43E4-BAF0-A09CA041445F}"/>
              </a:ext>
            </a:extLst>
          </p:cNvPr>
          <p:cNvSpPr>
            <a:spLocks noGrp="1"/>
          </p:cNvSpPr>
          <p:nvPr>
            <p:ph type="title"/>
          </p:nvPr>
        </p:nvSpPr>
        <p:spPr/>
        <p:txBody>
          <a:bodyPr/>
          <a:lstStyle/>
          <a:p>
            <a:r>
              <a:rPr lang="es-ES" dirty="0" err="1"/>
              <a:t>How</a:t>
            </a:r>
            <a:r>
              <a:rPr lang="es-ES" dirty="0"/>
              <a:t> </a:t>
            </a:r>
            <a:r>
              <a:rPr lang="es-ES" dirty="0" err="1"/>
              <a:t>does</a:t>
            </a:r>
            <a:r>
              <a:rPr lang="es-ES" dirty="0"/>
              <a:t> </a:t>
            </a:r>
            <a:r>
              <a:rPr lang="es-ES" dirty="0" err="1"/>
              <a:t>it</a:t>
            </a:r>
            <a:r>
              <a:rPr lang="es-ES" dirty="0"/>
              <a:t> </a:t>
            </a:r>
            <a:r>
              <a:rPr lang="es-ES" dirty="0" err="1"/>
              <a:t>operate</a:t>
            </a:r>
            <a:r>
              <a:rPr lang="es-ES" dirty="0"/>
              <a:t>?</a:t>
            </a:r>
          </a:p>
        </p:txBody>
      </p:sp>
      <p:pic>
        <p:nvPicPr>
          <p:cNvPr id="10" name="Marcador de contenido 8">
            <a:extLst>
              <a:ext uri="{FF2B5EF4-FFF2-40B4-BE49-F238E27FC236}">
                <a16:creationId xmlns:a16="http://schemas.microsoft.com/office/drawing/2014/main" id="{98FEC4B8-9887-42E4-8106-7EE1D007EA26}"/>
              </a:ext>
            </a:extLst>
          </p:cNvPr>
          <p:cNvPicPr>
            <a:picLocks noGrp="1" noChangeAspect="1"/>
          </p:cNvPicPr>
          <p:nvPr>
            <p:ph idx="1"/>
          </p:nvPr>
        </p:nvPicPr>
        <p:blipFill>
          <a:blip r:embed="rId2"/>
          <a:stretch>
            <a:fillRect/>
          </a:stretch>
        </p:blipFill>
        <p:spPr>
          <a:xfrm>
            <a:off x="838200" y="1690688"/>
            <a:ext cx="5395414" cy="2197040"/>
          </a:xfrm>
          <a:prstGeom prst="rect">
            <a:avLst/>
          </a:prstGeom>
        </p:spPr>
      </p:pic>
      <p:sp>
        <p:nvSpPr>
          <p:cNvPr id="11" name="Cerrar llave 10">
            <a:extLst>
              <a:ext uri="{FF2B5EF4-FFF2-40B4-BE49-F238E27FC236}">
                <a16:creationId xmlns:a16="http://schemas.microsoft.com/office/drawing/2014/main" id="{181A1675-A40F-48E8-BB60-3417C8CD9C0D}"/>
              </a:ext>
            </a:extLst>
          </p:cNvPr>
          <p:cNvSpPr/>
          <p:nvPr/>
        </p:nvSpPr>
        <p:spPr>
          <a:xfrm rot="5400000">
            <a:off x="2657329" y="2187627"/>
            <a:ext cx="627799" cy="3676932"/>
          </a:xfrm>
          <a:prstGeom prst="rightBrace">
            <a:avLst>
              <a:gd name="adj1" fmla="val 10153"/>
              <a:gd name="adj2" fmla="val 495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16" name="Conector recto de flecha 15">
            <a:extLst>
              <a:ext uri="{FF2B5EF4-FFF2-40B4-BE49-F238E27FC236}">
                <a16:creationId xmlns:a16="http://schemas.microsoft.com/office/drawing/2014/main" id="{3CEFBD07-C034-4F26-954C-EA3A108604EC}"/>
              </a:ext>
            </a:extLst>
          </p:cNvPr>
          <p:cNvCxnSpPr>
            <a:cxnSpLocks/>
            <a:stCxn id="11" idx="1"/>
            <a:endCxn id="20" idx="1"/>
          </p:cNvCxnSpPr>
          <p:nvPr/>
        </p:nvCxnSpPr>
        <p:spPr>
          <a:xfrm rot="16200000" flipH="1">
            <a:off x="2772731" y="4556765"/>
            <a:ext cx="1536080" cy="1102537"/>
          </a:xfrm>
          <a:prstGeom prst="bentConnector4">
            <a:avLst>
              <a:gd name="adj1" fmla="val 99732"/>
              <a:gd name="adj2" fmla="val 6588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C5556B62-2344-48B3-81E7-AD0732A36D20}"/>
              </a:ext>
            </a:extLst>
          </p:cNvPr>
          <p:cNvSpPr/>
          <p:nvPr/>
        </p:nvSpPr>
        <p:spPr>
          <a:xfrm>
            <a:off x="4092040" y="5213291"/>
            <a:ext cx="254077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Neural Network</a:t>
            </a:r>
          </a:p>
        </p:txBody>
      </p:sp>
      <p:cxnSp>
        <p:nvCxnSpPr>
          <p:cNvPr id="29" name="Conector: angular 28">
            <a:extLst>
              <a:ext uri="{FF2B5EF4-FFF2-40B4-BE49-F238E27FC236}">
                <a16:creationId xmlns:a16="http://schemas.microsoft.com/office/drawing/2014/main" id="{CA476442-39B9-4E18-8169-5820850C0F17}"/>
              </a:ext>
            </a:extLst>
          </p:cNvPr>
          <p:cNvCxnSpPr>
            <a:cxnSpLocks/>
            <a:stCxn id="20" idx="3"/>
          </p:cNvCxnSpPr>
          <p:nvPr/>
        </p:nvCxnSpPr>
        <p:spPr>
          <a:xfrm flipH="1" flipV="1">
            <a:off x="5281684" y="3887728"/>
            <a:ext cx="1351128" cy="1988345"/>
          </a:xfrm>
          <a:prstGeom prst="bentConnector4">
            <a:avLst>
              <a:gd name="adj1" fmla="val -16919"/>
              <a:gd name="adj2" fmla="val 66667"/>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8C976A3D-6FC1-4C49-BFF4-34D6350E9A34}"/>
              </a:ext>
            </a:extLst>
          </p:cNvPr>
          <p:cNvSpPr txBox="1"/>
          <p:nvPr/>
        </p:nvSpPr>
        <p:spPr>
          <a:xfrm>
            <a:off x="7104801" y="1690687"/>
            <a:ext cx="3499509" cy="1200329"/>
          </a:xfrm>
          <a:prstGeom prst="rect">
            <a:avLst/>
          </a:prstGeom>
          <a:noFill/>
        </p:spPr>
        <p:txBody>
          <a:bodyPr wrap="square" rtlCol="0">
            <a:spAutoFit/>
          </a:bodyPr>
          <a:lstStyle/>
          <a:p>
            <a:r>
              <a:rPr lang="en-US" dirty="0"/>
              <a:t>The idea is to use the previous postures as inputs and receive as our output the next posture in the sequence. </a:t>
            </a:r>
          </a:p>
        </p:txBody>
      </p:sp>
    </p:spTree>
    <p:extLst>
      <p:ext uri="{BB962C8B-B14F-4D97-AF65-F5344CB8AC3E}">
        <p14:creationId xmlns:p14="http://schemas.microsoft.com/office/powerpoint/2010/main" val="4204168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F5E55F0-F826-43E4-BAF0-A09CA041445F}"/>
              </a:ext>
            </a:extLst>
          </p:cNvPr>
          <p:cNvSpPr>
            <a:spLocks noGrp="1"/>
          </p:cNvSpPr>
          <p:nvPr>
            <p:ph type="title"/>
          </p:nvPr>
        </p:nvSpPr>
        <p:spPr/>
        <p:txBody>
          <a:bodyPr/>
          <a:lstStyle/>
          <a:p>
            <a:r>
              <a:rPr lang="es-ES" dirty="0" err="1"/>
              <a:t>How</a:t>
            </a:r>
            <a:r>
              <a:rPr lang="es-ES" dirty="0"/>
              <a:t> </a:t>
            </a:r>
            <a:r>
              <a:rPr lang="es-ES" dirty="0" err="1"/>
              <a:t>does</a:t>
            </a:r>
            <a:r>
              <a:rPr lang="es-ES" dirty="0"/>
              <a:t> </a:t>
            </a:r>
            <a:r>
              <a:rPr lang="es-ES" dirty="0" err="1"/>
              <a:t>it</a:t>
            </a:r>
            <a:r>
              <a:rPr lang="es-ES" dirty="0"/>
              <a:t> </a:t>
            </a:r>
            <a:r>
              <a:rPr lang="es-ES" dirty="0" err="1"/>
              <a:t>operate</a:t>
            </a:r>
            <a:r>
              <a:rPr lang="es-ES" dirty="0"/>
              <a:t>?</a:t>
            </a:r>
          </a:p>
        </p:txBody>
      </p:sp>
      <p:pic>
        <p:nvPicPr>
          <p:cNvPr id="10" name="Marcador de contenido 8">
            <a:extLst>
              <a:ext uri="{FF2B5EF4-FFF2-40B4-BE49-F238E27FC236}">
                <a16:creationId xmlns:a16="http://schemas.microsoft.com/office/drawing/2014/main" id="{98FEC4B8-9887-42E4-8106-7EE1D007EA26}"/>
              </a:ext>
            </a:extLst>
          </p:cNvPr>
          <p:cNvPicPr>
            <a:picLocks noGrp="1" noChangeAspect="1"/>
          </p:cNvPicPr>
          <p:nvPr>
            <p:ph idx="1"/>
          </p:nvPr>
        </p:nvPicPr>
        <p:blipFill>
          <a:blip r:embed="rId2"/>
          <a:stretch>
            <a:fillRect/>
          </a:stretch>
        </p:blipFill>
        <p:spPr>
          <a:xfrm>
            <a:off x="838200" y="1690688"/>
            <a:ext cx="5395414" cy="2197040"/>
          </a:xfrm>
          <a:prstGeom prst="rect">
            <a:avLst/>
          </a:prstGeom>
        </p:spPr>
      </p:pic>
      <p:sp>
        <p:nvSpPr>
          <p:cNvPr id="11" name="Cerrar llave 10">
            <a:extLst>
              <a:ext uri="{FF2B5EF4-FFF2-40B4-BE49-F238E27FC236}">
                <a16:creationId xmlns:a16="http://schemas.microsoft.com/office/drawing/2014/main" id="{181A1675-A40F-48E8-BB60-3417C8CD9C0D}"/>
              </a:ext>
            </a:extLst>
          </p:cNvPr>
          <p:cNvSpPr/>
          <p:nvPr/>
        </p:nvSpPr>
        <p:spPr>
          <a:xfrm rot="5400000">
            <a:off x="3380660" y="2187628"/>
            <a:ext cx="627799" cy="3676932"/>
          </a:xfrm>
          <a:prstGeom prst="rightBrace">
            <a:avLst>
              <a:gd name="adj1" fmla="val 10153"/>
              <a:gd name="adj2" fmla="val 495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16" name="Conector recto de flecha 15">
            <a:extLst>
              <a:ext uri="{FF2B5EF4-FFF2-40B4-BE49-F238E27FC236}">
                <a16:creationId xmlns:a16="http://schemas.microsoft.com/office/drawing/2014/main" id="{3CEFBD07-C034-4F26-954C-EA3A108604EC}"/>
              </a:ext>
            </a:extLst>
          </p:cNvPr>
          <p:cNvCxnSpPr>
            <a:cxnSpLocks/>
            <a:stCxn id="11" idx="1"/>
            <a:endCxn id="20" idx="1"/>
          </p:cNvCxnSpPr>
          <p:nvPr/>
        </p:nvCxnSpPr>
        <p:spPr>
          <a:xfrm rot="16200000" flipH="1">
            <a:off x="3134397" y="4918430"/>
            <a:ext cx="1536079" cy="379206"/>
          </a:xfrm>
          <a:prstGeom prst="bentConnector4">
            <a:avLst>
              <a:gd name="adj1" fmla="val 99732"/>
              <a:gd name="adj2" fmla="val 56588"/>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C5556B62-2344-48B3-81E7-AD0732A36D20}"/>
              </a:ext>
            </a:extLst>
          </p:cNvPr>
          <p:cNvSpPr/>
          <p:nvPr/>
        </p:nvSpPr>
        <p:spPr>
          <a:xfrm>
            <a:off x="4092040" y="5213291"/>
            <a:ext cx="254077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Neural Network</a:t>
            </a:r>
          </a:p>
        </p:txBody>
      </p:sp>
      <p:cxnSp>
        <p:nvCxnSpPr>
          <p:cNvPr id="29" name="Conector: angular 28">
            <a:extLst>
              <a:ext uri="{FF2B5EF4-FFF2-40B4-BE49-F238E27FC236}">
                <a16:creationId xmlns:a16="http://schemas.microsoft.com/office/drawing/2014/main" id="{CA476442-39B9-4E18-8169-5820850C0F17}"/>
              </a:ext>
            </a:extLst>
          </p:cNvPr>
          <p:cNvCxnSpPr>
            <a:cxnSpLocks/>
            <a:stCxn id="20" idx="3"/>
          </p:cNvCxnSpPr>
          <p:nvPr/>
        </p:nvCxnSpPr>
        <p:spPr>
          <a:xfrm flipH="1" flipV="1">
            <a:off x="5800299" y="3782470"/>
            <a:ext cx="832513" cy="2093603"/>
          </a:xfrm>
          <a:prstGeom prst="bentConnector4">
            <a:avLst>
              <a:gd name="adj1" fmla="val -27459"/>
              <a:gd name="adj2" fmla="val 65829"/>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8C976A3D-6FC1-4C49-BFF4-34D6350E9A34}"/>
              </a:ext>
            </a:extLst>
          </p:cNvPr>
          <p:cNvSpPr txBox="1"/>
          <p:nvPr/>
        </p:nvSpPr>
        <p:spPr>
          <a:xfrm>
            <a:off x="7104801" y="1690687"/>
            <a:ext cx="3499509" cy="1200329"/>
          </a:xfrm>
          <a:prstGeom prst="rect">
            <a:avLst/>
          </a:prstGeom>
          <a:noFill/>
        </p:spPr>
        <p:txBody>
          <a:bodyPr wrap="square" rtlCol="0">
            <a:spAutoFit/>
          </a:bodyPr>
          <a:lstStyle/>
          <a:p>
            <a:r>
              <a:rPr lang="en-US" dirty="0"/>
              <a:t>On the next iteration, the NN would take the following couple postures and predict the next output</a:t>
            </a:r>
          </a:p>
        </p:txBody>
      </p:sp>
    </p:spTree>
    <p:extLst>
      <p:ext uri="{BB962C8B-B14F-4D97-AF65-F5344CB8AC3E}">
        <p14:creationId xmlns:p14="http://schemas.microsoft.com/office/powerpoint/2010/main" val="2733370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36410F-7E58-4E17-A3DE-7EDDC61FA94A}"/>
              </a:ext>
            </a:extLst>
          </p:cNvPr>
          <p:cNvSpPr>
            <a:spLocks noGrp="1"/>
          </p:cNvSpPr>
          <p:nvPr>
            <p:ph type="title"/>
          </p:nvPr>
        </p:nvSpPr>
        <p:spPr/>
        <p:txBody>
          <a:bodyPr/>
          <a:lstStyle/>
          <a:p>
            <a:r>
              <a:rPr lang="es-ES" dirty="0" err="1"/>
              <a:t>Selecting</a:t>
            </a:r>
            <a:r>
              <a:rPr lang="es-ES" dirty="0"/>
              <a:t> inputs &amp; outputs</a:t>
            </a:r>
          </a:p>
        </p:txBody>
      </p:sp>
      <p:sp>
        <p:nvSpPr>
          <p:cNvPr id="3" name="Marcador de contenido 2">
            <a:extLst>
              <a:ext uri="{FF2B5EF4-FFF2-40B4-BE49-F238E27FC236}">
                <a16:creationId xmlns:a16="http://schemas.microsoft.com/office/drawing/2014/main" id="{66238D68-9C04-4626-B42A-1D22A0482469}"/>
              </a:ext>
            </a:extLst>
          </p:cNvPr>
          <p:cNvSpPr>
            <a:spLocks noGrp="1"/>
          </p:cNvSpPr>
          <p:nvPr>
            <p:ph idx="1"/>
          </p:nvPr>
        </p:nvSpPr>
        <p:spPr/>
        <p:txBody>
          <a:bodyPr/>
          <a:lstStyle/>
          <a:p>
            <a:r>
              <a:rPr lang="en-US" dirty="0"/>
              <a:t>Neural Networks work best with information described as a continuum i.e. {Hours Slept, Hours Studied} -&gt; {Grade in a test}. However, this de our objective is using both a discrete input and a discrete output.</a:t>
            </a:r>
          </a:p>
          <a:p>
            <a:r>
              <a:rPr lang="en-US" dirty="0"/>
              <a:t>To fix this, we implemented the fact that we are using several “legacy-postures” as input.</a:t>
            </a:r>
          </a:p>
        </p:txBody>
      </p:sp>
    </p:spTree>
    <p:extLst>
      <p:ext uri="{BB962C8B-B14F-4D97-AF65-F5344CB8AC3E}">
        <p14:creationId xmlns:p14="http://schemas.microsoft.com/office/powerpoint/2010/main" val="2821470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A00E19E9-5495-4B16-A6F6-8910259E2BAA}"/>
              </a:ext>
            </a:extLst>
          </p:cNvPr>
          <p:cNvSpPr/>
          <p:nvPr/>
        </p:nvSpPr>
        <p:spPr>
          <a:xfrm>
            <a:off x="1160060" y="468573"/>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a:t>
            </a:r>
          </a:p>
        </p:txBody>
      </p:sp>
      <p:sp>
        <p:nvSpPr>
          <p:cNvPr id="5" name="Elipse 4">
            <a:extLst>
              <a:ext uri="{FF2B5EF4-FFF2-40B4-BE49-F238E27FC236}">
                <a16:creationId xmlns:a16="http://schemas.microsoft.com/office/drawing/2014/main" id="{DC7663AF-E913-425C-9B3F-06AE223C4BB7}"/>
              </a:ext>
            </a:extLst>
          </p:cNvPr>
          <p:cNvSpPr/>
          <p:nvPr/>
        </p:nvSpPr>
        <p:spPr>
          <a:xfrm>
            <a:off x="1160060" y="1487606"/>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0,5</a:t>
            </a:r>
          </a:p>
        </p:txBody>
      </p:sp>
      <p:sp>
        <p:nvSpPr>
          <p:cNvPr id="16" name="Elipse 15">
            <a:extLst>
              <a:ext uri="{FF2B5EF4-FFF2-40B4-BE49-F238E27FC236}">
                <a16:creationId xmlns:a16="http://schemas.microsoft.com/office/drawing/2014/main" id="{E816684A-4896-4CCE-88FE-D5DC13B69763}"/>
              </a:ext>
            </a:extLst>
          </p:cNvPr>
          <p:cNvSpPr/>
          <p:nvPr/>
        </p:nvSpPr>
        <p:spPr>
          <a:xfrm>
            <a:off x="1160060" y="2506639"/>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p>
        </p:txBody>
      </p:sp>
      <p:sp>
        <p:nvSpPr>
          <p:cNvPr id="17" name="Elipse 16">
            <a:extLst>
              <a:ext uri="{FF2B5EF4-FFF2-40B4-BE49-F238E27FC236}">
                <a16:creationId xmlns:a16="http://schemas.microsoft.com/office/drawing/2014/main" id="{3C80E11F-7D6E-484B-A64F-0F1F60FFD7F5}"/>
              </a:ext>
            </a:extLst>
          </p:cNvPr>
          <p:cNvSpPr/>
          <p:nvPr/>
        </p:nvSpPr>
        <p:spPr>
          <a:xfrm>
            <a:off x="1160060" y="352567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0,25</a:t>
            </a:r>
          </a:p>
        </p:txBody>
      </p:sp>
      <p:sp>
        <p:nvSpPr>
          <p:cNvPr id="18" name="Elipse 17">
            <a:extLst>
              <a:ext uri="{FF2B5EF4-FFF2-40B4-BE49-F238E27FC236}">
                <a16:creationId xmlns:a16="http://schemas.microsoft.com/office/drawing/2014/main" id="{1017C76E-7C0E-49BC-BD93-89107E7F198A}"/>
              </a:ext>
            </a:extLst>
          </p:cNvPr>
          <p:cNvSpPr/>
          <p:nvPr/>
        </p:nvSpPr>
        <p:spPr>
          <a:xfrm>
            <a:off x="1160060" y="4544705"/>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0,13</a:t>
            </a:r>
          </a:p>
        </p:txBody>
      </p:sp>
      <p:sp>
        <p:nvSpPr>
          <p:cNvPr id="19" name="Elipse 18">
            <a:extLst>
              <a:ext uri="{FF2B5EF4-FFF2-40B4-BE49-F238E27FC236}">
                <a16:creationId xmlns:a16="http://schemas.microsoft.com/office/drawing/2014/main" id="{691DE3E0-8231-4FAE-AA76-4A2F6111006C}"/>
              </a:ext>
            </a:extLst>
          </p:cNvPr>
          <p:cNvSpPr/>
          <p:nvPr/>
        </p:nvSpPr>
        <p:spPr>
          <a:xfrm>
            <a:off x="1160060" y="5563738"/>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0,06</a:t>
            </a:r>
          </a:p>
        </p:txBody>
      </p:sp>
      <p:sp>
        <p:nvSpPr>
          <p:cNvPr id="21" name="Elipse 20">
            <a:extLst>
              <a:ext uri="{FF2B5EF4-FFF2-40B4-BE49-F238E27FC236}">
                <a16:creationId xmlns:a16="http://schemas.microsoft.com/office/drawing/2014/main" id="{B1F9A7EF-0F4B-4196-A1DC-C6C502EDB4CA}"/>
              </a:ext>
            </a:extLst>
          </p:cNvPr>
          <p:cNvSpPr/>
          <p:nvPr/>
        </p:nvSpPr>
        <p:spPr>
          <a:xfrm>
            <a:off x="2977487" y="1487606"/>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8F3A2E6D-0B64-44CE-9ABB-69DFE6322A9F}"/>
              </a:ext>
            </a:extLst>
          </p:cNvPr>
          <p:cNvSpPr/>
          <p:nvPr/>
        </p:nvSpPr>
        <p:spPr>
          <a:xfrm>
            <a:off x="2977487" y="2506639"/>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561AB852-8308-4DA3-92B1-74AD4D008A05}"/>
              </a:ext>
            </a:extLst>
          </p:cNvPr>
          <p:cNvSpPr/>
          <p:nvPr/>
        </p:nvSpPr>
        <p:spPr>
          <a:xfrm>
            <a:off x="2977487" y="352567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89A86B46-A1AC-42DC-A9C1-8C2A5B9604CA}"/>
              </a:ext>
            </a:extLst>
          </p:cNvPr>
          <p:cNvSpPr/>
          <p:nvPr/>
        </p:nvSpPr>
        <p:spPr>
          <a:xfrm>
            <a:off x="2977487" y="4544705"/>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2BC4EAE2-BE00-40A2-8D85-EE6ABBE0BEBB}"/>
              </a:ext>
            </a:extLst>
          </p:cNvPr>
          <p:cNvSpPr/>
          <p:nvPr/>
        </p:nvSpPr>
        <p:spPr>
          <a:xfrm>
            <a:off x="4794914" y="1487606"/>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F5FF183E-73EE-4830-AAE5-96C295A7AA75}"/>
              </a:ext>
            </a:extLst>
          </p:cNvPr>
          <p:cNvSpPr/>
          <p:nvPr/>
        </p:nvSpPr>
        <p:spPr>
          <a:xfrm>
            <a:off x="4794914" y="2506639"/>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Elipse 40">
            <a:extLst>
              <a:ext uri="{FF2B5EF4-FFF2-40B4-BE49-F238E27FC236}">
                <a16:creationId xmlns:a16="http://schemas.microsoft.com/office/drawing/2014/main" id="{83A7B8AF-3EFC-4EB8-9CB4-BD8936FEC172}"/>
              </a:ext>
            </a:extLst>
          </p:cNvPr>
          <p:cNvSpPr/>
          <p:nvPr/>
        </p:nvSpPr>
        <p:spPr>
          <a:xfrm>
            <a:off x="4794914" y="352567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9E0E47A9-9474-4DBE-AC73-49EFF17B695A}"/>
              </a:ext>
            </a:extLst>
          </p:cNvPr>
          <p:cNvSpPr/>
          <p:nvPr/>
        </p:nvSpPr>
        <p:spPr>
          <a:xfrm>
            <a:off x="4794914" y="4544705"/>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a:extLst>
              <a:ext uri="{FF2B5EF4-FFF2-40B4-BE49-F238E27FC236}">
                <a16:creationId xmlns:a16="http://schemas.microsoft.com/office/drawing/2014/main" id="{9CC29FE0-B66E-43A4-B325-88B90DE62F00}"/>
              </a:ext>
            </a:extLst>
          </p:cNvPr>
          <p:cNvSpPr/>
          <p:nvPr/>
        </p:nvSpPr>
        <p:spPr>
          <a:xfrm>
            <a:off x="6612341" y="1487606"/>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5">
            <a:extLst>
              <a:ext uri="{FF2B5EF4-FFF2-40B4-BE49-F238E27FC236}">
                <a16:creationId xmlns:a16="http://schemas.microsoft.com/office/drawing/2014/main" id="{4E9E1FB9-69F8-4964-8413-303F5B32AE74}"/>
              </a:ext>
            </a:extLst>
          </p:cNvPr>
          <p:cNvSpPr/>
          <p:nvPr/>
        </p:nvSpPr>
        <p:spPr>
          <a:xfrm>
            <a:off x="6612341" y="2506639"/>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a:extLst>
              <a:ext uri="{FF2B5EF4-FFF2-40B4-BE49-F238E27FC236}">
                <a16:creationId xmlns:a16="http://schemas.microsoft.com/office/drawing/2014/main" id="{194E6400-A5C1-4D60-8F47-35D21F1975EB}"/>
              </a:ext>
            </a:extLst>
          </p:cNvPr>
          <p:cNvSpPr/>
          <p:nvPr/>
        </p:nvSpPr>
        <p:spPr>
          <a:xfrm>
            <a:off x="6612341" y="352567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id="{49FAEA33-93C8-4D41-865D-40FB447A72ED}"/>
              </a:ext>
            </a:extLst>
          </p:cNvPr>
          <p:cNvSpPr/>
          <p:nvPr/>
        </p:nvSpPr>
        <p:spPr>
          <a:xfrm>
            <a:off x="6612341" y="4544705"/>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D68743ED-F051-4CDC-A978-B0CE0D0433D1}"/>
              </a:ext>
            </a:extLst>
          </p:cNvPr>
          <p:cNvSpPr/>
          <p:nvPr/>
        </p:nvSpPr>
        <p:spPr>
          <a:xfrm>
            <a:off x="8429768" y="1487606"/>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51">
            <a:extLst>
              <a:ext uri="{FF2B5EF4-FFF2-40B4-BE49-F238E27FC236}">
                <a16:creationId xmlns:a16="http://schemas.microsoft.com/office/drawing/2014/main" id="{3E7F62DE-1420-4EB9-B704-1A822A98D572}"/>
              </a:ext>
            </a:extLst>
          </p:cNvPr>
          <p:cNvSpPr/>
          <p:nvPr/>
        </p:nvSpPr>
        <p:spPr>
          <a:xfrm>
            <a:off x="8429768" y="2506639"/>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Elipse 52">
            <a:extLst>
              <a:ext uri="{FF2B5EF4-FFF2-40B4-BE49-F238E27FC236}">
                <a16:creationId xmlns:a16="http://schemas.microsoft.com/office/drawing/2014/main" id="{AF53DDB4-C2D2-4E1D-B7A8-255973A10826}"/>
              </a:ext>
            </a:extLst>
          </p:cNvPr>
          <p:cNvSpPr/>
          <p:nvPr/>
        </p:nvSpPr>
        <p:spPr>
          <a:xfrm>
            <a:off x="8429768" y="352567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Elipse 53">
            <a:extLst>
              <a:ext uri="{FF2B5EF4-FFF2-40B4-BE49-F238E27FC236}">
                <a16:creationId xmlns:a16="http://schemas.microsoft.com/office/drawing/2014/main" id="{ED587DF4-D05D-4716-B7B5-8C2EE476E463}"/>
              </a:ext>
            </a:extLst>
          </p:cNvPr>
          <p:cNvSpPr/>
          <p:nvPr/>
        </p:nvSpPr>
        <p:spPr>
          <a:xfrm>
            <a:off x="8429768" y="4544705"/>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E4AA5639-3FCD-4530-B367-1366404143E1}"/>
              </a:ext>
            </a:extLst>
          </p:cNvPr>
          <p:cNvSpPr/>
          <p:nvPr/>
        </p:nvSpPr>
        <p:spPr>
          <a:xfrm>
            <a:off x="10247195" y="468573"/>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a:t>
            </a:r>
          </a:p>
        </p:txBody>
      </p:sp>
      <p:sp>
        <p:nvSpPr>
          <p:cNvPr id="57" name="Elipse 56">
            <a:extLst>
              <a:ext uri="{FF2B5EF4-FFF2-40B4-BE49-F238E27FC236}">
                <a16:creationId xmlns:a16="http://schemas.microsoft.com/office/drawing/2014/main" id="{907A3503-7637-43BE-AE59-C5A8FAB92B0F}"/>
              </a:ext>
            </a:extLst>
          </p:cNvPr>
          <p:cNvSpPr/>
          <p:nvPr/>
        </p:nvSpPr>
        <p:spPr>
          <a:xfrm>
            <a:off x="10247195" y="1487606"/>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a:t>
            </a:r>
          </a:p>
        </p:txBody>
      </p:sp>
      <p:sp>
        <p:nvSpPr>
          <p:cNvPr id="58" name="Elipse 57">
            <a:extLst>
              <a:ext uri="{FF2B5EF4-FFF2-40B4-BE49-F238E27FC236}">
                <a16:creationId xmlns:a16="http://schemas.microsoft.com/office/drawing/2014/main" id="{041EB29E-1FBC-4C6E-9BD8-C0985FC0FCFC}"/>
              </a:ext>
            </a:extLst>
          </p:cNvPr>
          <p:cNvSpPr/>
          <p:nvPr/>
        </p:nvSpPr>
        <p:spPr>
          <a:xfrm>
            <a:off x="10247195" y="2506639"/>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a:t>
            </a:r>
          </a:p>
        </p:txBody>
      </p:sp>
      <p:sp>
        <p:nvSpPr>
          <p:cNvPr id="59" name="Elipse 58">
            <a:extLst>
              <a:ext uri="{FF2B5EF4-FFF2-40B4-BE49-F238E27FC236}">
                <a16:creationId xmlns:a16="http://schemas.microsoft.com/office/drawing/2014/main" id="{BE7B2AAF-EBBF-4395-80BE-D010A2F55276}"/>
              </a:ext>
            </a:extLst>
          </p:cNvPr>
          <p:cNvSpPr/>
          <p:nvPr/>
        </p:nvSpPr>
        <p:spPr>
          <a:xfrm>
            <a:off x="10247195" y="3525672"/>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a:t>
            </a:r>
          </a:p>
        </p:txBody>
      </p:sp>
      <p:sp>
        <p:nvSpPr>
          <p:cNvPr id="60" name="Elipse 59">
            <a:extLst>
              <a:ext uri="{FF2B5EF4-FFF2-40B4-BE49-F238E27FC236}">
                <a16:creationId xmlns:a16="http://schemas.microsoft.com/office/drawing/2014/main" id="{90D921D5-08C4-4AEB-BAA6-4DEC92B3D712}"/>
              </a:ext>
            </a:extLst>
          </p:cNvPr>
          <p:cNvSpPr/>
          <p:nvPr/>
        </p:nvSpPr>
        <p:spPr>
          <a:xfrm>
            <a:off x="10247195" y="4544705"/>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p>
        </p:txBody>
      </p:sp>
      <p:sp>
        <p:nvSpPr>
          <p:cNvPr id="61" name="Elipse 60">
            <a:extLst>
              <a:ext uri="{FF2B5EF4-FFF2-40B4-BE49-F238E27FC236}">
                <a16:creationId xmlns:a16="http://schemas.microsoft.com/office/drawing/2014/main" id="{66EA8D4E-BF18-4C26-A8D5-F6B9CA0E6778}"/>
              </a:ext>
            </a:extLst>
          </p:cNvPr>
          <p:cNvSpPr/>
          <p:nvPr/>
        </p:nvSpPr>
        <p:spPr>
          <a:xfrm>
            <a:off x="10247195" y="5563738"/>
            <a:ext cx="846161"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a:t>
            </a:r>
          </a:p>
        </p:txBody>
      </p:sp>
      <p:cxnSp>
        <p:nvCxnSpPr>
          <p:cNvPr id="65" name="Conector recto de flecha 64">
            <a:extLst>
              <a:ext uri="{FF2B5EF4-FFF2-40B4-BE49-F238E27FC236}">
                <a16:creationId xmlns:a16="http://schemas.microsoft.com/office/drawing/2014/main" id="{17F02A71-9DD4-4036-BD43-C683CB3CCA8E}"/>
              </a:ext>
            </a:extLst>
          </p:cNvPr>
          <p:cNvCxnSpPr>
            <a:cxnSpLocks/>
            <a:stCxn id="4" idx="6"/>
            <a:endCxn id="21" idx="2"/>
          </p:cNvCxnSpPr>
          <p:nvPr/>
        </p:nvCxnSpPr>
        <p:spPr>
          <a:xfrm>
            <a:off x="2006221" y="891654"/>
            <a:ext cx="971266" cy="101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912E6245-A82B-47EA-A17A-BD4EDDBC2357}"/>
              </a:ext>
            </a:extLst>
          </p:cNvPr>
          <p:cNvCxnSpPr>
            <a:cxnSpLocks/>
            <a:stCxn id="5" idx="6"/>
            <a:endCxn id="21" idx="2"/>
          </p:cNvCxnSpPr>
          <p:nvPr/>
        </p:nvCxnSpPr>
        <p:spPr>
          <a:xfrm>
            <a:off x="2006221" y="1910687"/>
            <a:ext cx="971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E0055DC1-3841-41A2-9D67-4A8E16E23030}"/>
              </a:ext>
            </a:extLst>
          </p:cNvPr>
          <p:cNvCxnSpPr>
            <a:cxnSpLocks/>
            <a:stCxn id="16" idx="6"/>
            <a:endCxn id="21" idx="2"/>
          </p:cNvCxnSpPr>
          <p:nvPr/>
        </p:nvCxnSpPr>
        <p:spPr>
          <a:xfrm flipV="1">
            <a:off x="2006221" y="1910687"/>
            <a:ext cx="971266" cy="101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17C57F90-605C-43D1-94A6-641D98CA8E4D}"/>
              </a:ext>
            </a:extLst>
          </p:cNvPr>
          <p:cNvCxnSpPr>
            <a:cxnSpLocks/>
            <a:stCxn id="18" idx="6"/>
            <a:endCxn id="21" idx="2"/>
          </p:cNvCxnSpPr>
          <p:nvPr/>
        </p:nvCxnSpPr>
        <p:spPr>
          <a:xfrm flipV="1">
            <a:off x="2006221" y="1910687"/>
            <a:ext cx="971266" cy="3057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D97B550D-2D84-41B6-AFD6-A529DEC8CF87}"/>
              </a:ext>
            </a:extLst>
          </p:cNvPr>
          <p:cNvCxnSpPr>
            <a:cxnSpLocks/>
            <a:stCxn id="17" idx="6"/>
            <a:endCxn id="21" idx="2"/>
          </p:cNvCxnSpPr>
          <p:nvPr/>
        </p:nvCxnSpPr>
        <p:spPr>
          <a:xfrm flipV="1">
            <a:off x="2006221" y="1910687"/>
            <a:ext cx="971266"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4EC81339-3D4E-4115-BBF1-511BF9CE202F}"/>
              </a:ext>
            </a:extLst>
          </p:cNvPr>
          <p:cNvCxnSpPr>
            <a:cxnSpLocks/>
            <a:stCxn id="19" idx="6"/>
            <a:endCxn id="21" idx="2"/>
          </p:cNvCxnSpPr>
          <p:nvPr/>
        </p:nvCxnSpPr>
        <p:spPr>
          <a:xfrm flipV="1">
            <a:off x="2006221" y="1910687"/>
            <a:ext cx="971266" cy="407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93EC757F-87C3-48A5-9E1F-66E6D7704840}"/>
              </a:ext>
            </a:extLst>
          </p:cNvPr>
          <p:cNvCxnSpPr>
            <a:cxnSpLocks/>
            <a:endCxn id="22" idx="2"/>
          </p:cNvCxnSpPr>
          <p:nvPr/>
        </p:nvCxnSpPr>
        <p:spPr>
          <a:xfrm>
            <a:off x="2006221" y="891654"/>
            <a:ext cx="971266"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1E94DC77-848B-434A-B5B3-64F7DDAA55D9}"/>
              </a:ext>
            </a:extLst>
          </p:cNvPr>
          <p:cNvCxnSpPr>
            <a:cxnSpLocks/>
            <a:endCxn id="22" idx="2"/>
          </p:cNvCxnSpPr>
          <p:nvPr/>
        </p:nvCxnSpPr>
        <p:spPr>
          <a:xfrm>
            <a:off x="2006221" y="1910687"/>
            <a:ext cx="971266" cy="101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de flecha 88">
            <a:extLst>
              <a:ext uri="{FF2B5EF4-FFF2-40B4-BE49-F238E27FC236}">
                <a16:creationId xmlns:a16="http://schemas.microsoft.com/office/drawing/2014/main" id="{83B3A7D4-34E7-48ED-99C5-EAA4AC5F61F8}"/>
              </a:ext>
            </a:extLst>
          </p:cNvPr>
          <p:cNvCxnSpPr>
            <a:cxnSpLocks/>
            <a:endCxn id="22" idx="2"/>
          </p:cNvCxnSpPr>
          <p:nvPr/>
        </p:nvCxnSpPr>
        <p:spPr>
          <a:xfrm flipV="1">
            <a:off x="2006221" y="2929720"/>
            <a:ext cx="97126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A9B1F13D-3915-4689-A104-84738FABCCD6}"/>
              </a:ext>
            </a:extLst>
          </p:cNvPr>
          <p:cNvCxnSpPr>
            <a:cxnSpLocks/>
            <a:endCxn id="22" idx="2"/>
          </p:cNvCxnSpPr>
          <p:nvPr/>
        </p:nvCxnSpPr>
        <p:spPr>
          <a:xfrm flipV="1">
            <a:off x="2006221" y="2929720"/>
            <a:ext cx="971266" cy="203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ector recto de flecha 90">
            <a:extLst>
              <a:ext uri="{FF2B5EF4-FFF2-40B4-BE49-F238E27FC236}">
                <a16:creationId xmlns:a16="http://schemas.microsoft.com/office/drawing/2014/main" id="{67878491-BF5C-44DF-BD9D-EC83340A447F}"/>
              </a:ext>
            </a:extLst>
          </p:cNvPr>
          <p:cNvCxnSpPr>
            <a:cxnSpLocks/>
            <a:endCxn id="22" idx="2"/>
          </p:cNvCxnSpPr>
          <p:nvPr/>
        </p:nvCxnSpPr>
        <p:spPr>
          <a:xfrm flipV="1">
            <a:off x="2006221" y="2929720"/>
            <a:ext cx="971266"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96B20BDC-1808-410D-9A80-64AA1FFB901B}"/>
              </a:ext>
            </a:extLst>
          </p:cNvPr>
          <p:cNvCxnSpPr>
            <a:cxnSpLocks/>
            <a:endCxn id="22" idx="2"/>
          </p:cNvCxnSpPr>
          <p:nvPr/>
        </p:nvCxnSpPr>
        <p:spPr>
          <a:xfrm flipV="1">
            <a:off x="2006221" y="2929720"/>
            <a:ext cx="971266" cy="30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de flecha 98">
            <a:extLst>
              <a:ext uri="{FF2B5EF4-FFF2-40B4-BE49-F238E27FC236}">
                <a16:creationId xmlns:a16="http://schemas.microsoft.com/office/drawing/2014/main" id="{3A1CEF4F-AA5C-4ACC-AF81-BECB680A0ADF}"/>
              </a:ext>
            </a:extLst>
          </p:cNvPr>
          <p:cNvCxnSpPr>
            <a:cxnSpLocks/>
            <a:endCxn id="23" idx="2"/>
          </p:cNvCxnSpPr>
          <p:nvPr/>
        </p:nvCxnSpPr>
        <p:spPr>
          <a:xfrm>
            <a:off x="2006221" y="891654"/>
            <a:ext cx="971266" cy="3057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a:extLst>
              <a:ext uri="{FF2B5EF4-FFF2-40B4-BE49-F238E27FC236}">
                <a16:creationId xmlns:a16="http://schemas.microsoft.com/office/drawing/2014/main" id="{2A0DF59F-4B13-4AE8-9C32-A623F65E4AB9}"/>
              </a:ext>
            </a:extLst>
          </p:cNvPr>
          <p:cNvCxnSpPr>
            <a:cxnSpLocks/>
            <a:endCxn id="23" idx="2"/>
          </p:cNvCxnSpPr>
          <p:nvPr/>
        </p:nvCxnSpPr>
        <p:spPr>
          <a:xfrm>
            <a:off x="2006221" y="1910687"/>
            <a:ext cx="971266"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61DEB19D-14F3-4776-9BAD-B1E746C476BF}"/>
              </a:ext>
            </a:extLst>
          </p:cNvPr>
          <p:cNvCxnSpPr>
            <a:cxnSpLocks/>
            <a:endCxn id="23" idx="2"/>
          </p:cNvCxnSpPr>
          <p:nvPr/>
        </p:nvCxnSpPr>
        <p:spPr>
          <a:xfrm>
            <a:off x="2006221" y="2929721"/>
            <a:ext cx="971266" cy="1019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recto de flecha 101">
            <a:extLst>
              <a:ext uri="{FF2B5EF4-FFF2-40B4-BE49-F238E27FC236}">
                <a16:creationId xmlns:a16="http://schemas.microsoft.com/office/drawing/2014/main" id="{037AE700-6484-4BDC-BD1C-6AAEA4FC4F60}"/>
              </a:ext>
            </a:extLst>
          </p:cNvPr>
          <p:cNvCxnSpPr>
            <a:cxnSpLocks/>
            <a:endCxn id="23" idx="2"/>
          </p:cNvCxnSpPr>
          <p:nvPr/>
        </p:nvCxnSpPr>
        <p:spPr>
          <a:xfrm flipV="1">
            <a:off x="2006221" y="3948753"/>
            <a:ext cx="971266"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a:extLst>
              <a:ext uri="{FF2B5EF4-FFF2-40B4-BE49-F238E27FC236}">
                <a16:creationId xmlns:a16="http://schemas.microsoft.com/office/drawing/2014/main" id="{2262BDDD-90EF-4139-94C5-E67B713FE1D6}"/>
              </a:ext>
            </a:extLst>
          </p:cNvPr>
          <p:cNvCxnSpPr>
            <a:cxnSpLocks/>
            <a:endCxn id="23" idx="2"/>
          </p:cNvCxnSpPr>
          <p:nvPr/>
        </p:nvCxnSpPr>
        <p:spPr>
          <a:xfrm>
            <a:off x="2006221" y="3948753"/>
            <a:ext cx="971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ector recto de flecha 103">
            <a:extLst>
              <a:ext uri="{FF2B5EF4-FFF2-40B4-BE49-F238E27FC236}">
                <a16:creationId xmlns:a16="http://schemas.microsoft.com/office/drawing/2014/main" id="{588D562A-8CF7-4654-8592-973C09695D19}"/>
              </a:ext>
            </a:extLst>
          </p:cNvPr>
          <p:cNvCxnSpPr>
            <a:cxnSpLocks/>
            <a:endCxn id="23" idx="2"/>
          </p:cNvCxnSpPr>
          <p:nvPr/>
        </p:nvCxnSpPr>
        <p:spPr>
          <a:xfrm flipV="1">
            <a:off x="2006221" y="3948753"/>
            <a:ext cx="971266"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EA0439A8-EFB4-4E12-B3F0-BB7255E096A4}"/>
              </a:ext>
            </a:extLst>
          </p:cNvPr>
          <p:cNvCxnSpPr>
            <a:cxnSpLocks/>
            <a:endCxn id="24" idx="2"/>
          </p:cNvCxnSpPr>
          <p:nvPr/>
        </p:nvCxnSpPr>
        <p:spPr>
          <a:xfrm>
            <a:off x="2019869" y="891654"/>
            <a:ext cx="957618" cy="407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ector recto de flecha 111">
            <a:extLst>
              <a:ext uri="{FF2B5EF4-FFF2-40B4-BE49-F238E27FC236}">
                <a16:creationId xmlns:a16="http://schemas.microsoft.com/office/drawing/2014/main" id="{71688E4C-F39C-4D41-AF71-553006041821}"/>
              </a:ext>
            </a:extLst>
          </p:cNvPr>
          <p:cNvCxnSpPr>
            <a:cxnSpLocks/>
            <a:endCxn id="24" idx="2"/>
          </p:cNvCxnSpPr>
          <p:nvPr/>
        </p:nvCxnSpPr>
        <p:spPr>
          <a:xfrm>
            <a:off x="2019869" y="1910687"/>
            <a:ext cx="957618" cy="3057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ector recto de flecha 112">
            <a:extLst>
              <a:ext uri="{FF2B5EF4-FFF2-40B4-BE49-F238E27FC236}">
                <a16:creationId xmlns:a16="http://schemas.microsoft.com/office/drawing/2014/main" id="{C80466C1-FF89-423E-8D64-4151B334DEF1}"/>
              </a:ext>
            </a:extLst>
          </p:cNvPr>
          <p:cNvCxnSpPr>
            <a:cxnSpLocks/>
            <a:endCxn id="24" idx="2"/>
          </p:cNvCxnSpPr>
          <p:nvPr/>
        </p:nvCxnSpPr>
        <p:spPr>
          <a:xfrm>
            <a:off x="2019869" y="2929721"/>
            <a:ext cx="957618" cy="203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58D2B316-A28A-49DF-A907-C186490075D2}"/>
              </a:ext>
            </a:extLst>
          </p:cNvPr>
          <p:cNvCxnSpPr>
            <a:cxnSpLocks/>
            <a:endCxn id="24" idx="2"/>
          </p:cNvCxnSpPr>
          <p:nvPr/>
        </p:nvCxnSpPr>
        <p:spPr>
          <a:xfrm flipV="1">
            <a:off x="2019869" y="4967786"/>
            <a:ext cx="95761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a:extLst>
              <a:ext uri="{FF2B5EF4-FFF2-40B4-BE49-F238E27FC236}">
                <a16:creationId xmlns:a16="http://schemas.microsoft.com/office/drawing/2014/main" id="{ACA1A937-9977-49E8-924D-A3F80A3BB32F}"/>
              </a:ext>
            </a:extLst>
          </p:cNvPr>
          <p:cNvCxnSpPr>
            <a:cxnSpLocks/>
            <a:endCxn id="24" idx="2"/>
          </p:cNvCxnSpPr>
          <p:nvPr/>
        </p:nvCxnSpPr>
        <p:spPr>
          <a:xfrm>
            <a:off x="2019869" y="3948753"/>
            <a:ext cx="957618" cy="101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ector recto de flecha 115">
            <a:extLst>
              <a:ext uri="{FF2B5EF4-FFF2-40B4-BE49-F238E27FC236}">
                <a16:creationId xmlns:a16="http://schemas.microsoft.com/office/drawing/2014/main" id="{755A2DDF-DB24-498B-949D-E899B0E28B3B}"/>
              </a:ext>
            </a:extLst>
          </p:cNvPr>
          <p:cNvCxnSpPr>
            <a:cxnSpLocks/>
            <a:endCxn id="24" idx="2"/>
          </p:cNvCxnSpPr>
          <p:nvPr/>
        </p:nvCxnSpPr>
        <p:spPr>
          <a:xfrm flipV="1">
            <a:off x="2019869" y="4967786"/>
            <a:ext cx="957618"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D7938F98-BF52-4673-9CEA-440592D93725}"/>
              </a:ext>
            </a:extLst>
          </p:cNvPr>
          <p:cNvCxnSpPr>
            <a:cxnSpLocks/>
            <a:endCxn id="40" idx="2"/>
          </p:cNvCxnSpPr>
          <p:nvPr/>
        </p:nvCxnSpPr>
        <p:spPr>
          <a:xfrm>
            <a:off x="3823648" y="1910686"/>
            <a:ext cx="971266"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ector recto de flecha 123">
            <a:extLst>
              <a:ext uri="{FF2B5EF4-FFF2-40B4-BE49-F238E27FC236}">
                <a16:creationId xmlns:a16="http://schemas.microsoft.com/office/drawing/2014/main" id="{B894300A-B1A2-4487-B4F1-B43E4045B9D9}"/>
              </a:ext>
            </a:extLst>
          </p:cNvPr>
          <p:cNvCxnSpPr>
            <a:cxnSpLocks/>
            <a:endCxn id="40" idx="2"/>
          </p:cNvCxnSpPr>
          <p:nvPr/>
        </p:nvCxnSpPr>
        <p:spPr>
          <a:xfrm>
            <a:off x="3823648" y="2929719"/>
            <a:ext cx="971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ector recto de flecha 124">
            <a:extLst>
              <a:ext uri="{FF2B5EF4-FFF2-40B4-BE49-F238E27FC236}">
                <a16:creationId xmlns:a16="http://schemas.microsoft.com/office/drawing/2014/main" id="{015C5069-AB2F-4EC8-9062-9507C646133D}"/>
              </a:ext>
            </a:extLst>
          </p:cNvPr>
          <p:cNvCxnSpPr>
            <a:cxnSpLocks/>
            <a:endCxn id="40" idx="2"/>
          </p:cNvCxnSpPr>
          <p:nvPr/>
        </p:nvCxnSpPr>
        <p:spPr>
          <a:xfrm flipV="1">
            <a:off x="3823648" y="2929720"/>
            <a:ext cx="971266"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ector recto de flecha 126">
            <a:extLst>
              <a:ext uri="{FF2B5EF4-FFF2-40B4-BE49-F238E27FC236}">
                <a16:creationId xmlns:a16="http://schemas.microsoft.com/office/drawing/2014/main" id="{6F381F2E-01F4-434C-A257-E0B4FC707D96}"/>
              </a:ext>
            </a:extLst>
          </p:cNvPr>
          <p:cNvCxnSpPr>
            <a:cxnSpLocks/>
            <a:endCxn id="40" idx="2"/>
          </p:cNvCxnSpPr>
          <p:nvPr/>
        </p:nvCxnSpPr>
        <p:spPr>
          <a:xfrm flipV="1">
            <a:off x="3823648" y="2929720"/>
            <a:ext cx="971266"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a:extLst>
              <a:ext uri="{FF2B5EF4-FFF2-40B4-BE49-F238E27FC236}">
                <a16:creationId xmlns:a16="http://schemas.microsoft.com/office/drawing/2014/main" id="{AE15B8BB-6552-422C-9263-A8D3843F005E}"/>
              </a:ext>
            </a:extLst>
          </p:cNvPr>
          <p:cNvCxnSpPr>
            <a:cxnSpLocks/>
            <a:endCxn id="39" idx="2"/>
          </p:cNvCxnSpPr>
          <p:nvPr/>
        </p:nvCxnSpPr>
        <p:spPr>
          <a:xfrm>
            <a:off x="3810000" y="1910685"/>
            <a:ext cx="98491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1A002902-EDB0-4B12-9D4E-76F5E98F3110}"/>
              </a:ext>
            </a:extLst>
          </p:cNvPr>
          <p:cNvCxnSpPr>
            <a:cxnSpLocks/>
            <a:endCxn id="39" idx="2"/>
          </p:cNvCxnSpPr>
          <p:nvPr/>
        </p:nvCxnSpPr>
        <p:spPr>
          <a:xfrm flipV="1">
            <a:off x="3810000" y="1910687"/>
            <a:ext cx="984914" cy="1019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C4A04470-D3A5-4D8C-B08B-B7F10FDEFD64}"/>
              </a:ext>
            </a:extLst>
          </p:cNvPr>
          <p:cNvCxnSpPr>
            <a:cxnSpLocks/>
            <a:endCxn id="39" idx="2"/>
          </p:cNvCxnSpPr>
          <p:nvPr/>
        </p:nvCxnSpPr>
        <p:spPr>
          <a:xfrm flipV="1">
            <a:off x="3810000" y="1910687"/>
            <a:ext cx="984914"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CF9D368C-FBA8-4989-9965-FEF8BA7507F6}"/>
              </a:ext>
            </a:extLst>
          </p:cNvPr>
          <p:cNvCxnSpPr>
            <a:cxnSpLocks/>
            <a:endCxn id="39" idx="2"/>
          </p:cNvCxnSpPr>
          <p:nvPr/>
        </p:nvCxnSpPr>
        <p:spPr>
          <a:xfrm flipV="1">
            <a:off x="3810000" y="1910687"/>
            <a:ext cx="984914" cy="305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CF37BFB6-948E-4600-BA95-32A005BB2D4F}"/>
              </a:ext>
            </a:extLst>
          </p:cNvPr>
          <p:cNvCxnSpPr>
            <a:cxnSpLocks/>
            <a:endCxn id="41" idx="2"/>
          </p:cNvCxnSpPr>
          <p:nvPr/>
        </p:nvCxnSpPr>
        <p:spPr>
          <a:xfrm>
            <a:off x="3810000" y="1928881"/>
            <a:ext cx="984914" cy="201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4DB03F57-43BE-4FF1-B357-4C882316ED2D}"/>
              </a:ext>
            </a:extLst>
          </p:cNvPr>
          <p:cNvCxnSpPr>
            <a:cxnSpLocks/>
            <a:endCxn id="41" idx="2"/>
          </p:cNvCxnSpPr>
          <p:nvPr/>
        </p:nvCxnSpPr>
        <p:spPr>
          <a:xfrm>
            <a:off x="3810000" y="2947914"/>
            <a:ext cx="984914" cy="1000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ector recto de flecha 142">
            <a:extLst>
              <a:ext uri="{FF2B5EF4-FFF2-40B4-BE49-F238E27FC236}">
                <a16:creationId xmlns:a16="http://schemas.microsoft.com/office/drawing/2014/main" id="{159BFDAE-36EB-46B0-A7BC-60C86F431BFD}"/>
              </a:ext>
            </a:extLst>
          </p:cNvPr>
          <p:cNvCxnSpPr>
            <a:cxnSpLocks/>
            <a:endCxn id="41" idx="2"/>
          </p:cNvCxnSpPr>
          <p:nvPr/>
        </p:nvCxnSpPr>
        <p:spPr>
          <a:xfrm flipV="1">
            <a:off x="3810000" y="3948753"/>
            <a:ext cx="984914" cy="1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AB2E340-E12E-412B-8C95-BEABA776066D}"/>
              </a:ext>
            </a:extLst>
          </p:cNvPr>
          <p:cNvCxnSpPr>
            <a:cxnSpLocks/>
            <a:endCxn id="41" idx="2"/>
          </p:cNvCxnSpPr>
          <p:nvPr/>
        </p:nvCxnSpPr>
        <p:spPr>
          <a:xfrm flipV="1">
            <a:off x="3810000" y="3948753"/>
            <a:ext cx="984914" cy="1037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Conector recto de flecha 148">
            <a:extLst>
              <a:ext uri="{FF2B5EF4-FFF2-40B4-BE49-F238E27FC236}">
                <a16:creationId xmlns:a16="http://schemas.microsoft.com/office/drawing/2014/main" id="{24E12383-DD8D-411C-968B-A0DE66118D9D}"/>
              </a:ext>
            </a:extLst>
          </p:cNvPr>
          <p:cNvCxnSpPr>
            <a:cxnSpLocks/>
            <a:endCxn id="42" idx="2"/>
          </p:cNvCxnSpPr>
          <p:nvPr/>
        </p:nvCxnSpPr>
        <p:spPr>
          <a:xfrm>
            <a:off x="3810000" y="1928880"/>
            <a:ext cx="984914" cy="303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ector recto de flecha 149">
            <a:extLst>
              <a:ext uri="{FF2B5EF4-FFF2-40B4-BE49-F238E27FC236}">
                <a16:creationId xmlns:a16="http://schemas.microsoft.com/office/drawing/2014/main" id="{DBB2E9F1-D7BF-4770-99AA-D3E57F50BDB5}"/>
              </a:ext>
            </a:extLst>
          </p:cNvPr>
          <p:cNvCxnSpPr>
            <a:cxnSpLocks/>
            <a:endCxn id="42" idx="2"/>
          </p:cNvCxnSpPr>
          <p:nvPr/>
        </p:nvCxnSpPr>
        <p:spPr>
          <a:xfrm>
            <a:off x="3810000" y="2947913"/>
            <a:ext cx="984914" cy="2019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onector recto de flecha 150">
            <a:extLst>
              <a:ext uri="{FF2B5EF4-FFF2-40B4-BE49-F238E27FC236}">
                <a16:creationId xmlns:a16="http://schemas.microsoft.com/office/drawing/2014/main" id="{28655EAE-CB18-4CA7-BF9F-C4FD11DA9836}"/>
              </a:ext>
            </a:extLst>
          </p:cNvPr>
          <p:cNvCxnSpPr>
            <a:cxnSpLocks/>
            <a:endCxn id="42" idx="2"/>
          </p:cNvCxnSpPr>
          <p:nvPr/>
        </p:nvCxnSpPr>
        <p:spPr>
          <a:xfrm>
            <a:off x="3810000" y="3966948"/>
            <a:ext cx="984914" cy="100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ector recto de flecha 151">
            <a:extLst>
              <a:ext uri="{FF2B5EF4-FFF2-40B4-BE49-F238E27FC236}">
                <a16:creationId xmlns:a16="http://schemas.microsoft.com/office/drawing/2014/main" id="{D746A3A0-F86E-4F01-8C4C-C821690379E4}"/>
              </a:ext>
            </a:extLst>
          </p:cNvPr>
          <p:cNvCxnSpPr>
            <a:cxnSpLocks/>
            <a:endCxn id="42" idx="2"/>
          </p:cNvCxnSpPr>
          <p:nvPr/>
        </p:nvCxnSpPr>
        <p:spPr>
          <a:xfrm flipV="1">
            <a:off x="3810000" y="4967786"/>
            <a:ext cx="984914" cy="1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onector recto de flecha 156">
            <a:extLst>
              <a:ext uri="{FF2B5EF4-FFF2-40B4-BE49-F238E27FC236}">
                <a16:creationId xmlns:a16="http://schemas.microsoft.com/office/drawing/2014/main" id="{C3BF0380-0EE2-4549-9ACF-5C013A27D10B}"/>
              </a:ext>
            </a:extLst>
          </p:cNvPr>
          <p:cNvCxnSpPr>
            <a:cxnSpLocks/>
          </p:cNvCxnSpPr>
          <p:nvPr/>
        </p:nvCxnSpPr>
        <p:spPr>
          <a:xfrm>
            <a:off x="5654723" y="1869744"/>
            <a:ext cx="971266"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ector recto de flecha 157">
            <a:extLst>
              <a:ext uri="{FF2B5EF4-FFF2-40B4-BE49-F238E27FC236}">
                <a16:creationId xmlns:a16="http://schemas.microsoft.com/office/drawing/2014/main" id="{AAEED7CF-4F29-4724-B810-DC4DA46AD8CB}"/>
              </a:ext>
            </a:extLst>
          </p:cNvPr>
          <p:cNvCxnSpPr>
            <a:cxnSpLocks/>
          </p:cNvCxnSpPr>
          <p:nvPr/>
        </p:nvCxnSpPr>
        <p:spPr>
          <a:xfrm>
            <a:off x="5654723" y="2888777"/>
            <a:ext cx="971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Conector recto de flecha 158">
            <a:extLst>
              <a:ext uri="{FF2B5EF4-FFF2-40B4-BE49-F238E27FC236}">
                <a16:creationId xmlns:a16="http://schemas.microsoft.com/office/drawing/2014/main" id="{ABD2AAF5-2A66-498E-97A2-C46136B5D2D0}"/>
              </a:ext>
            </a:extLst>
          </p:cNvPr>
          <p:cNvCxnSpPr>
            <a:cxnSpLocks/>
          </p:cNvCxnSpPr>
          <p:nvPr/>
        </p:nvCxnSpPr>
        <p:spPr>
          <a:xfrm flipV="1">
            <a:off x="5654723" y="2888778"/>
            <a:ext cx="971266"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ector recto de flecha 159">
            <a:extLst>
              <a:ext uri="{FF2B5EF4-FFF2-40B4-BE49-F238E27FC236}">
                <a16:creationId xmlns:a16="http://schemas.microsoft.com/office/drawing/2014/main" id="{C6B63F83-29ED-4E1B-A409-70077E922739}"/>
              </a:ext>
            </a:extLst>
          </p:cNvPr>
          <p:cNvCxnSpPr>
            <a:cxnSpLocks/>
          </p:cNvCxnSpPr>
          <p:nvPr/>
        </p:nvCxnSpPr>
        <p:spPr>
          <a:xfrm flipV="1">
            <a:off x="5654723" y="2888778"/>
            <a:ext cx="971266"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ector recto de flecha 160">
            <a:extLst>
              <a:ext uri="{FF2B5EF4-FFF2-40B4-BE49-F238E27FC236}">
                <a16:creationId xmlns:a16="http://schemas.microsoft.com/office/drawing/2014/main" id="{B028D60E-FF13-4FE8-852E-4544FB751B21}"/>
              </a:ext>
            </a:extLst>
          </p:cNvPr>
          <p:cNvCxnSpPr>
            <a:cxnSpLocks/>
          </p:cNvCxnSpPr>
          <p:nvPr/>
        </p:nvCxnSpPr>
        <p:spPr>
          <a:xfrm>
            <a:off x="5641075" y="1869743"/>
            <a:ext cx="98491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Conector recto de flecha 161">
            <a:extLst>
              <a:ext uri="{FF2B5EF4-FFF2-40B4-BE49-F238E27FC236}">
                <a16:creationId xmlns:a16="http://schemas.microsoft.com/office/drawing/2014/main" id="{F26B6CC3-657A-4235-B955-83990A3AC4D5}"/>
              </a:ext>
            </a:extLst>
          </p:cNvPr>
          <p:cNvCxnSpPr>
            <a:cxnSpLocks/>
          </p:cNvCxnSpPr>
          <p:nvPr/>
        </p:nvCxnSpPr>
        <p:spPr>
          <a:xfrm flipV="1">
            <a:off x="5641075" y="1869745"/>
            <a:ext cx="984914" cy="1019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Conector recto de flecha 162">
            <a:extLst>
              <a:ext uri="{FF2B5EF4-FFF2-40B4-BE49-F238E27FC236}">
                <a16:creationId xmlns:a16="http://schemas.microsoft.com/office/drawing/2014/main" id="{7582E175-910B-4C8E-ACAA-0F89414E7A1A}"/>
              </a:ext>
            </a:extLst>
          </p:cNvPr>
          <p:cNvCxnSpPr>
            <a:cxnSpLocks/>
          </p:cNvCxnSpPr>
          <p:nvPr/>
        </p:nvCxnSpPr>
        <p:spPr>
          <a:xfrm flipV="1">
            <a:off x="5641075" y="1869745"/>
            <a:ext cx="984914"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a:extLst>
              <a:ext uri="{FF2B5EF4-FFF2-40B4-BE49-F238E27FC236}">
                <a16:creationId xmlns:a16="http://schemas.microsoft.com/office/drawing/2014/main" id="{D6267CAE-94EB-45DC-874D-793012B74EF6}"/>
              </a:ext>
            </a:extLst>
          </p:cNvPr>
          <p:cNvCxnSpPr>
            <a:cxnSpLocks/>
          </p:cNvCxnSpPr>
          <p:nvPr/>
        </p:nvCxnSpPr>
        <p:spPr>
          <a:xfrm flipV="1">
            <a:off x="5641075" y="1869745"/>
            <a:ext cx="984914" cy="305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ector recto de flecha 164">
            <a:extLst>
              <a:ext uri="{FF2B5EF4-FFF2-40B4-BE49-F238E27FC236}">
                <a16:creationId xmlns:a16="http://schemas.microsoft.com/office/drawing/2014/main" id="{BEAE08DA-005D-4D76-8719-4A42BFF74AD8}"/>
              </a:ext>
            </a:extLst>
          </p:cNvPr>
          <p:cNvCxnSpPr>
            <a:cxnSpLocks/>
          </p:cNvCxnSpPr>
          <p:nvPr/>
        </p:nvCxnSpPr>
        <p:spPr>
          <a:xfrm>
            <a:off x="5641075" y="1887939"/>
            <a:ext cx="984914" cy="201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onector recto de flecha 165">
            <a:extLst>
              <a:ext uri="{FF2B5EF4-FFF2-40B4-BE49-F238E27FC236}">
                <a16:creationId xmlns:a16="http://schemas.microsoft.com/office/drawing/2014/main" id="{37766F69-25DD-4B07-83B8-90F2643B2984}"/>
              </a:ext>
            </a:extLst>
          </p:cNvPr>
          <p:cNvCxnSpPr>
            <a:cxnSpLocks/>
          </p:cNvCxnSpPr>
          <p:nvPr/>
        </p:nvCxnSpPr>
        <p:spPr>
          <a:xfrm>
            <a:off x="5641075" y="2906972"/>
            <a:ext cx="984914" cy="1000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Conector recto de flecha 166">
            <a:extLst>
              <a:ext uri="{FF2B5EF4-FFF2-40B4-BE49-F238E27FC236}">
                <a16:creationId xmlns:a16="http://schemas.microsoft.com/office/drawing/2014/main" id="{0424C7A3-DE9F-43F0-83DA-B93FE992CD5D}"/>
              </a:ext>
            </a:extLst>
          </p:cNvPr>
          <p:cNvCxnSpPr>
            <a:cxnSpLocks/>
          </p:cNvCxnSpPr>
          <p:nvPr/>
        </p:nvCxnSpPr>
        <p:spPr>
          <a:xfrm flipV="1">
            <a:off x="5641075" y="3907811"/>
            <a:ext cx="984914" cy="1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ector recto de flecha 167">
            <a:extLst>
              <a:ext uri="{FF2B5EF4-FFF2-40B4-BE49-F238E27FC236}">
                <a16:creationId xmlns:a16="http://schemas.microsoft.com/office/drawing/2014/main" id="{73268326-138B-4B8A-B12B-A5B865AFF85C}"/>
              </a:ext>
            </a:extLst>
          </p:cNvPr>
          <p:cNvCxnSpPr>
            <a:cxnSpLocks/>
          </p:cNvCxnSpPr>
          <p:nvPr/>
        </p:nvCxnSpPr>
        <p:spPr>
          <a:xfrm flipV="1">
            <a:off x="5641075" y="3907811"/>
            <a:ext cx="984914" cy="1037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Conector recto de flecha 168">
            <a:extLst>
              <a:ext uri="{FF2B5EF4-FFF2-40B4-BE49-F238E27FC236}">
                <a16:creationId xmlns:a16="http://schemas.microsoft.com/office/drawing/2014/main" id="{BC7C37E7-DBE5-4DAB-A447-996B725430CE}"/>
              </a:ext>
            </a:extLst>
          </p:cNvPr>
          <p:cNvCxnSpPr>
            <a:cxnSpLocks/>
          </p:cNvCxnSpPr>
          <p:nvPr/>
        </p:nvCxnSpPr>
        <p:spPr>
          <a:xfrm>
            <a:off x="5641075" y="1887938"/>
            <a:ext cx="984914" cy="303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a:extLst>
              <a:ext uri="{FF2B5EF4-FFF2-40B4-BE49-F238E27FC236}">
                <a16:creationId xmlns:a16="http://schemas.microsoft.com/office/drawing/2014/main" id="{330FA5FB-BE40-4268-8E4A-7792AD5B36D9}"/>
              </a:ext>
            </a:extLst>
          </p:cNvPr>
          <p:cNvCxnSpPr>
            <a:cxnSpLocks/>
          </p:cNvCxnSpPr>
          <p:nvPr/>
        </p:nvCxnSpPr>
        <p:spPr>
          <a:xfrm>
            <a:off x="5641075" y="2906971"/>
            <a:ext cx="984914" cy="2019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Conector recto de flecha 170">
            <a:extLst>
              <a:ext uri="{FF2B5EF4-FFF2-40B4-BE49-F238E27FC236}">
                <a16:creationId xmlns:a16="http://schemas.microsoft.com/office/drawing/2014/main" id="{FF6C2678-5AD6-4059-A4FF-AD6C7D8456F5}"/>
              </a:ext>
            </a:extLst>
          </p:cNvPr>
          <p:cNvCxnSpPr>
            <a:cxnSpLocks/>
          </p:cNvCxnSpPr>
          <p:nvPr/>
        </p:nvCxnSpPr>
        <p:spPr>
          <a:xfrm>
            <a:off x="5641075" y="3926006"/>
            <a:ext cx="984914" cy="100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Conector recto de flecha 171">
            <a:extLst>
              <a:ext uri="{FF2B5EF4-FFF2-40B4-BE49-F238E27FC236}">
                <a16:creationId xmlns:a16="http://schemas.microsoft.com/office/drawing/2014/main" id="{D756C69A-85E5-4D3E-BD42-F2AE3D3DA948}"/>
              </a:ext>
            </a:extLst>
          </p:cNvPr>
          <p:cNvCxnSpPr>
            <a:cxnSpLocks/>
          </p:cNvCxnSpPr>
          <p:nvPr/>
        </p:nvCxnSpPr>
        <p:spPr>
          <a:xfrm flipV="1">
            <a:off x="5641075" y="4926844"/>
            <a:ext cx="984914" cy="1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Conector recto de flecha 172">
            <a:extLst>
              <a:ext uri="{FF2B5EF4-FFF2-40B4-BE49-F238E27FC236}">
                <a16:creationId xmlns:a16="http://schemas.microsoft.com/office/drawing/2014/main" id="{7F9CF39A-0EDE-4A17-8244-A83A7EA7DED9}"/>
              </a:ext>
            </a:extLst>
          </p:cNvPr>
          <p:cNvCxnSpPr>
            <a:cxnSpLocks/>
          </p:cNvCxnSpPr>
          <p:nvPr/>
        </p:nvCxnSpPr>
        <p:spPr>
          <a:xfrm>
            <a:off x="7485798" y="1846997"/>
            <a:ext cx="971266"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a:extLst>
              <a:ext uri="{FF2B5EF4-FFF2-40B4-BE49-F238E27FC236}">
                <a16:creationId xmlns:a16="http://schemas.microsoft.com/office/drawing/2014/main" id="{8C486D0E-F12D-4AF2-8259-3C2094C4C7A1}"/>
              </a:ext>
            </a:extLst>
          </p:cNvPr>
          <p:cNvCxnSpPr>
            <a:cxnSpLocks/>
          </p:cNvCxnSpPr>
          <p:nvPr/>
        </p:nvCxnSpPr>
        <p:spPr>
          <a:xfrm>
            <a:off x="7485798" y="2866030"/>
            <a:ext cx="971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Conector recto de flecha 174">
            <a:extLst>
              <a:ext uri="{FF2B5EF4-FFF2-40B4-BE49-F238E27FC236}">
                <a16:creationId xmlns:a16="http://schemas.microsoft.com/office/drawing/2014/main" id="{25FA2DF1-1623-40A8-AF8F-A1561294F3D0}"/>
              </a:ext>
            </a:extLst>
          </p:cNvPr>
          <p:cNvCxnSpPr>
            <a:cxnSpLocks/>
          </p:cNvCxnSpPr>
          <p:nvPr/>
        </p:nvCxnSpPr>
        <p:spPr>
          <a:xfrm flipV="1">
            <a:off x="7485798" y="2866031"/>
            <a:ext cx="971266"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Conector recto de flecha 175">
            <a:extLst>
              <a:ext uri="{FF2B5EF4-FFF2-40B4-BE49-F238E27FC236}">
                <a16:creationId xmlns:a16="http://schemas.microsoft.com/office/drawing/2014/main" id="{803A40FE-568C-4796-8CA7-02FD359E8ABF}"/>
              </a:ext>
            </a:extLst>
          </p:cNvPr>
          <p:cNvCxnSpPr>
            <a:cxnSpLocks/>
          </p:cNvCxnSpPr>
          <p:nvPr/>
        </p:nvCxnSpPr>
        <p:spPr>
          <a:xfrm flipV="1">
            <a:off x="7485798" y="2866031"/>
            <a:ext cx="971266"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Conector recto de flecha 176">
            <a:extLst>
              <a:ext uri="{FF2B5EF4-FFF2-40B4-BE49-F238E27FC236}">
                <a16:creationId xmlns:a16="http://schemas.microsoft.com/office/drawing/2014/main" id="{83A4A31B-F9BE-44BA-8CBB-30EDDD4C57FE}"/>
              </a:ext>
            </a:extLst>
          </p:cNvPr>
          <p:cNvCxnSpPr>
            <a:cxnSpLocks/>
          </p:cNvCxnSpPr>
          <p:nvPr/>
        </p:nvCxnSpPr>
        <p:spPr>
          <a:xfrm>
            <a:off x="7472150" y="1846996"/>
            <a:ext cx="98491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Conector recto de flecha 177">
            <a:extLst>
              <a:ext uri="{FF2B5EF4-FFF2-40B4-BE49-F238E27FC236}">
                <a16:creationId xmlns:a16="http://schemas.microsoft.com/office/drawing/2014/main" id="{5D6BA15B-384D-4D0D-8D29-DE2EB2917D73}"/>
              </a:ext>
            </a:extLst>
          </p:cNvPr>
          <p:cNvCxnSpPr>
            <a:cxnSpLocks/>
          </p:cNvCxnSpPr>
          <p:nvPr/>
        </p:nvCxnSpPr>
        <p:spPr>
          <a:xfrm flipV="1">
            <a:off x="7472150" y="1846998"/>
            <a:ext cx="984914" cy="1019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Conector recto de flecha 178">
            <a:extLst>
              <a:ext uri="{FF2B5EF4-FFF2-40B4-BE49-F238E27FC236}">
                <a16:creationId xmlns:a16="http://schemas.microsoft.com/office/drawing/2014/main" id="{4E1D4CF3-AB19-44FE-9988-D5DD401E52B7}"/>
              </a:ext>
            </a:extLst>
          </p:cNvPr>
          <p:cNvCxnSpPr>
            <a:cxnSpLocks/>
          </p:cNvCxnSpPr>
          <p:nvPr/>
        </p:nvCxnSpPr>
        <p:spPr>
          <a:xfrm flipV="1">
            <a:off x="7472150" y="1846998"/>
            <a:ext cx="984914"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Conector recto de flecha 179">
            <a:extLst>
              <a:ext uri="{FF2B5EF4-FFF2-40B4-BE49-F238E27FC236}">
                <a16:creationId xmlns:a16="http://schemas.microsoft.com/office/drawing/2014/main" id="{2DC343D5-BF85-41F4-9592-029BAED958AF}"/>
              </a:ext>
            </a:extLst>
          </p:cNvPr>
          <p:cNvCxnSpPr>
            <a:cxnSpLocks/>
          </p:cNvCxnSpPr>
          <p:nvPr/>
        </p:nvCxnSpPr>
        <p:spPr>
          <a:xfrm flipV="1">
            <a:off x="7472150" y="1846998"/>
            <a:ext cx="984914" cy="305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Conector recto de flecha 180">
            <a:extLst>
              <a:ext uri="{FF2B5EF4-FFF2-40B4-BE49-F238E27FC236}">
                <a16:creationId xmlns:a16="http://schemas.microsoft.com/office/drawing/2014/main" id="{63020F72-F8CD-47A0-A922-70AC0D561FD2}"/>
              </a:ext>
            </a:extLst>
          </p:cNvPr>
          <p:cNvCxnSpPr>
            <a:cxnSpLocks/>
          </p:cNvCxnSpPr>
          <p:nvPr/>
        </p:nvCxnSpPr>
        <p:spPr>
          <a:xfrm>
            <a:off x="7472150" y="1865192"/>
            <a:ext cx="984914" cy="201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Conector recto de flecha 181">
            <a:extLst>
              <a:ext uri="{FF2B5EF4-FFF2-40B4-BE49-F238E27FC236}">
                <a16:creationId xmlns:a16="http://schemas.microsoft.com/office/drawing/2014/main" id="{CB968D17-3866-49A9-87EB-EF986D661063}"/>
              </a:ext>
            </a:extLst>
          </p:cNvPr>
          <p:cNvCxnSpPr>
            <a:cxnSpLocks/>
          </p:cNvCxnSpPr>
          <p:nvPr/>
        </p:nvCxnSpPr>
        <p:spPr>
          <a:xfrm>
            <a:off x="7472150" y="2884225"/>
            <a:ext cx="984914" cy="1000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Conector recto de flecha 182">
            <a:extLst>
              <a:ext uri="{FF2B5EF4-FFF2-40B4-BE49-F238E27FC236}">
                <a16:creationId xmlns:a16="http://schemas.microsoft.com/office/drawing/2014/main" id="{C73E3E17-C8BA-464B-BBFD-AA8E2FFCA80E}"/>
              </a:ext>
            </a:extLst>
          </p:cNvPr>
          <p:cNvCxnSpPr>
            <a:cxnSpLocks/>
          </p:cNvCxnSpPr>
          <p:nvPr/>
        </p:nvCxnSpPr>
        <p:spPr>
          <a:xfrm flipV="1">
            <a:off x="7472150" y="3885064"/>
            <a:ext cx="984914" cy="1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a:extLst>
              <a:ext uri="{FF2B5EF4-FFF2-40B4-BE49-F238E27FC236}">
                <a16:creationId xmlns:a16="http://schemas.microsoft.com/office/drawing/2014/main" id="{426E7DC8-6DF6-4164-A236-19118AA06AF5}"/>
              </a:ext>
            </a:extLst>
          </p:cNvPr>
          <p:cNvCxnSpPr>
            <a:cxnSpLocks/>
          </p:cNvCxnSpPr>
          <p:nvPr/>
        </p:nvCxnSpPr>
        <p:spPr>
          <a:xfrm flipV="1">
            <a:off x="7472150" y="3885064"/>
            <a:ext cx="984914" cy="1037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recto de flecha 184">
            <a:extLst>
              <a:ext uri="{FF2B5EF4-FFF2-40B4-BE49-F238E27FC236}">
                <a16:creationId xmlns:a16="http://schemas.microsoft.com/office/drawing/2014/main" id="{C1D2D95B-8C4A-4181-8885-56579FF82380}"/>
              </a:ext>
            </a:extLst>
          </p:cNvPr>
          <p:cNvCxnSpPr>
            <a:cxnSpLocks/>
          </p:cNvCxnSpPr>
          <p:nvPr/>
        </p:nvCxnSpPr>
        <p:spPr>
          <a:xfrm>
            <a:off x="7472150" y="1865191"/>
            <a:ext cx="984914" cy="303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ector recto de flecha 185">
            <a:extLst>
              <a:ext uri="{FF2B5EF4-FFF2-40B4-BE49-F238E27FC236}">
                <a16:creationId xmlns:a16="http://schemas.microsoft.com/office/drawing/2014/main" id="{4321B6A2-ED61-4229-B84A-47E50A992662}"/>
              </a:ext>
            </a:extLst>
          </p:cNvPr>
          <p:cNvCxnSpPr>
            <a:cxnSpLocks/>
          </p:cNvCxnSpPr>
          <p:nvPr/>
        </p:nvCxnSpPr>
        <p:spPr>
          <a:xfrm>
            <a:off x="7472150" y="2884224"/>
            <a:ext cx="984914" cy="2019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Conector recto de flecha 186">
            <a:extLst>
              <a:ext uri="{FF2B5EF4-FFF2-40B4-BE49-F238E27FC236}">
                <a16:creationId xmlns:a16="http://schemas.microsoft.com/office/drawing/2014/main" id="{8FE0F5DB-13DD-43A6-AD5B-8D63811CE112}"/>
              </a:ext>
            </a:extLst>
          </p:cNvPr>
          <p:cNvCxnSpPr>
            <a:cxnSpLocks/>
          </p:cNvCxnSpPr>
          <p:nvPr/>
        </p:nvCxnSpPr>
        <p:spPr>
          <a:xfrm>
            <a:off x="7472150" y="3903259"/>
            <a:ext cx="984914" cy="100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Conector recto de flecha 187">
            <a:extLst>
              <a:ext uri="{FF2B5EF4-FFF2-40B4-BE49-F238E27FC236}">
                <a16:creationId xmlns:a16="http://schemas.microsoft.com/office/drawing/2014/main" id="{78810693-6EB9-48BE-8D7A-0F7CE905C057}"/>
              </a:ext>
            </a:extLst>
          </p:cNvPr>
          <p:cNvCxnSpPr>
            <a:cxnSpLocks/>
          </p:cNvCxnSpPr>
          <p:nvPr/>
        </p:nvCxnSpPr>
        <p:spPr>
          <a:xfrm flipV="1">
            <a:off x="7472150" y="4904097"/>
            <a:ext cx="984914" cy="1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Conector recto de flecha 205">
            <a:extLst>
              <a:ext uri="{FF2B5EF4-FFF2-40B4-BE49-F238E27FC236}">
                <a16:creationId xmlns:a16="http://schemas.microsoft.com/office/drawing/2014/main" id="{6831D161-BA71-4166-A074-E13FFD9C7657}"/>
              </a:ext>
            </a:extLst>
          </p:cNvPr>
          <p:cNvCxnSpPr>
            <a:stCxn id="51" idx="6"/>
            <a:endCxn id="56" idx="2"/>
          </p:cNvCxnSpPr>
          <p:nvPr/>
        </p:nvCxnSpPr>
        <p:spPr>
          <a:xfrm flipV="1">
            <a:off x="9275929" y="891654"/>
            <a:ext cx="971266" cy="101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Conector recto de flecha 207">
            <a:extLst>
              <a:ext uri="{FF2B5EF4-FFF2-40B4-BE49-F238E27FC236}">
                <a16:creationId xmlns:a16="http://schemas.microsoft.com/office/drawing/2014/main" id="{FF945E93-CD3E-4E60-AAE5-061293E93FF4}"/>
              </a:ext>
            </a:extLst>
          </p:cNvPr>
          <p:cNvCxnSpPr>
            <a:stCxn id="51" idx="6"/>
            <a:endCxn id="57" idx="2"/>
          </p:cNvCxnSpPr>
          <p:nvPr/>
        </p:nvCxnSpPr>
        <p:spPr>
          <a:xfrm>
            <a:off x="9275929" y="1910687"/>
            <a:ext cx="971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ector recto de flecha 209">
            <a:extLst>
              <a:ext uri="{FF2B5EF4-FFF2-40B4-BE49-F238E27FC236}">
                <a16:creationId xmlns:a16="http://schemas.microsoft.com/office/drawing/2014/main" id="{8AD1B284-37BD-461D-931F-0095944CCD23}"/>
              </a:ext>
            </a:extLst>
          </p:cNvPr>
          <p:cNvCxnSpPr>
            <a:stCxn id="51" idx="6"/>
            <a:endCxn id="58" idx="2"/>
          </p:cNvCxnSpPr>
          <p:nvPr/>
        </p:nvCxnSpPr>
        <p:spPr>
          <a:xfrm>
            <a:off x="9275929" y="1910687"/>
            <a:ext cx="971266" cy="101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ector recto de flecha 211">
            <a:extLst>
              <a:ext uri="{FF2B5EF4-FFF2-40B4-BE49-F238E27FC236}">
                <a16:creationId xmlns:a16="http://schemas.microsoft.com/office/drawing/2014/main" id="{CA2BC7A3-FB67-41D1-AE18-C2CF652F4D78}"/>
              </a:ext>
            </a:extLst>
          </p:cNvPr>
          <p:cNvCxnSpPr>
            <a:stCxn id="51" idx="6"/>
            <a:endCxn id="59" idx="2"/>
          </p:cNvCxnSpPr>
          <p:nvPr/>
        </p:nvCxnSpPr>
        <p:spPr>
          <a:xfrm>
            <a:off x="9275929" y="1910687"/>
            <a:ext cx="971266"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Conector recto de flecha 213">
            <a:extLst>
              <a:ext uri="{FF2B5EF4-FFF2-40B4-BE49-F238E27FC236}">
                <a16:creationId xmlns:a16="http://schemas.microsoft.com/office/drawing/2014/main" id="{CA36AA08-90EC-479A-8632-316BE144A0B4}"/>
              </a:ext>
            </a:extLst>
          </p:cNvPr>
          <p:cNvCxnSpPr>
            <a:stCxn id="51" idx="6"/>
            <a:endCxn id="60" idx="2"/>
          </p:cNvCxnSpPr>
          <p:nvPr/>
        </p:nvCxnSpPr>
        <p:spPr>
          <a:xfrm>
            <a:off x="9275929" y="1910687"/>
            <a:ext cx="971266" cy="3057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Conector recto de flecha 215">
            <a:extLst>
              <a:ext uri="{FF2B5EF4-FFF2-40B4-BE49-F238E27FC236}">
                <a16:creationId xmlns:a16="http://schemas.microsoft.com/office/drawing/2014/main" id="{E39E5399-2735-46C8-81AE-2C3EE2EA0D53}"/>
              </a:ext>
            </a:extLst>
          </p:cNvPr>
          <p:cNvCxnSpPr>
            <a:stCxn id="51" idx="6"/>
            <a:endCxn id="61" idx="2"/>
          </p:cNvCxnSpPr>
          <p:nvPr/>
        </p:nvCxnSpPr>
        <p:spPr>
          <a:xfrm>
            <a:off x="9275929" y="1910687"/>
            <a:ext cx="971266" cy="407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Conector recto de flecha 216">
            <a:extLst>
              <a:ext uri="{FF2B5EF4-FFF2-40B4-BE49-F238E27FC236}">
                <a16:creationId xmlns:a16="http://schemas.microsoft.com/office/drawing/2014/main" id="{76EFB351-8D94-40FC-96F9-2B77C8ECAE6C}"/>
              </a:ext>
            </a:extLst>
          </p:cNvPr>
          <p:cNvCxnSpPr>
            <a:cxnSpLocks/>
            <a:stCxn id="52" idx="6"/>
          </p:cNvCxnSpPr>
          <p:nvPr/>
        </p:nvCxnSpPr>
        <p:spPr>
          <a:xfrm flipV="1">
            <a:off x="9275929" y="891654"/>
            <a:ext cx="957618" cy="20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Conector recto de flecha 217">
            <a:extLst>
              <a:ext uri="{FF2B5EF4-FFF2-40B4-BE49-F238E27FC236}">
                <a16:creationId xmlns:a16="http://schemas.microsoft.com/office/drawing/2014/main" id="{6914A527-5EF9-46E7-BC20-1007D8505829}"/>
              </a:ext>
            </a:extLst>
          </p:cNvPr>
          <p:cNvCxnSpPr>
            <a:cxnSpLocks/>
            <a:stCxn id="52" idx="6"/>
          </p:cNvCxnSpPr>
          <p:nvPr/>
        </p:nvCxnSpPr>
        <p:spPr>
          <a:xfrm flipV="1">
            <a:off x="9275929" y="1910686"/>
            <a:ext cx="957618"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Conector recto de flecha 218">
            <a:extLst>
              <a:ext uri="{FF2B5EF4-FFF2-40B4-BE49-F238E27FC236}">
                <a16:creationId xmlns:a16="http://schemas.microsoft.com/office/drawing/2014/main" id="{0A883EAF-F9C2-4C38-9491-1BA5F94CD29D}"/>
              </a:ext>
            </a:extLst>
          </p:cNvPr>
          <p:cNvCxnSpPr>
            <a:cxnSpLocks/>
            <a:stCxn id="52" idx="6"/>
          </p:cNvCxnSpPr>
          <p:nvPr/>
        </p:nvCxnSpPr>
        <p:spPr>
          <a:xfrm flipV="1">
            <a:off x="9275929" y="2929718"/>
            <a:ext cx="95761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Conector recto de flecha 219">
            <a:extLst>
              <a:ext uri="{FF2B5EF4-FFF2-40B4-BE49-F238E27FC236}">
                <a16:creationId xmlns:a16="http://schemas.microsoft.com/office/drawing/2014/main" id="{949F1AF1-E108-46DE-BB09-DC0193FD76C8}"/>
              </a:ext>
            </a:extLst>
          </p:cNvPr>
          <p:cNvCxnSpPr>
            <a:cxnSpLocks/>
            <a:stCxn id="52" idx="6"/>
          </p:cNvCxnSpPr>
          <p:nvPr/>
        </p:nvCxnSpPr>
        <p:spPr>
          <a:xfrm>
            <a:off x="9275929" y="2929720"/>
            <a:ext cx="957618" cy="101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Conector recto de flecha 220">
            <a:extLst>
              <a:ext uri="{FF2B5EF4-FFF2-40B4-BE49-F238E27FC236}">
                <a16:creationId xmlns:a16="http://schemas.microsoft.com/office/drawing/2014/main" id="{E56F2FAB-4F4A-4393-BDE4-4EC2BC6FDF1A}"/>
              </a:ext>
            </a:extLst>
          </p:cNvPr>
          <p:cNvCxnSpPr>
            <a:cxnSpLocks/>
            <a:stCxn id="52" idx="6"/>
          </p:cNvCxnSpPr>
          <p:nvPr/>
        </p:nvCxnSpPr>
        <p:spPr>
          <a:xfrm>
            <a:off x="9275929" y="2929720"/>
            <a:ext cx="957618" cy="2038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Conector recto de flecha 221">
            <a:extLst>
              <a:ext uri="{FF2B5EF4-FFF2-40B4-BE49-F238E27FC236}">
                <a16:creationId xmlns:a16="http://schemas.microsoft.com/office/drawing/2014/main" id="{720BD010-F947-4BCB-8A4D-F4BD9E5B2CD0}"/>
              </a:ext>
            </a:extLst>
          </p:cNvPr>
          <p:cNvCxnSpPr>
            <a:cxnSpLocks/>
            <a:stCxn id="52" idx="6"/>
          </p:cNvCxnSpPr>
          <p:nvPr/>
        </p:nvCxnSpPr>
        <p:spPr>
          <a:xfrm>
            <a:off x="9275929" y="2929720"/>
            <a:ext cx="957618" cy="305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Conector recto de flecha 228">
            <a:extLst>
              <a:ext uri="{FF2B5EF4-FFF2-40B4-BE49-F238E27FC236}">
                <a16:creationId xmlns:a16="http://schemas.microsoft.com/office/drawing/2014/main" id="{91293CA3-0EE8-4777-AF78-1453CBC3FCF6}"/>
              </a:ext>
            </a:extLst>
          </p:cNvPr>
          <p:cNvCxnSpPr>
            <a:cxnSpLocks/>
            <a:stCxn id="53" idx="6"/>
          </p:cNvCxnSpPr>
          <p:nvPr/>
        </p:nvCxnSpPr>
        <p:spPr>
          <a:xfrm flipV="1">
            <a:off x="9275929" y="891653"/>
            <a:ext cx="971266" cy="30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ector recto de flecha 229">
            <a:extLst>
              <a:ext uri="{FF2B5EF4-FFF2-40B4-BE49-F238E27FC236}">
                <a16:creationId xmlns:a16="http://schemas.microsoft.com/office/drawing/2014/main" id="{2C3A0D0A-280B-439C-99FC-C0F80BE7AF7D}"/>
              </a:ext>
            </a:extLst>
          </p:cNvPr>
          <p:cNvCxnSpPr>
            <a:cxnSpLocks/>
            <a:stCxn id="53" idx="6"/>
          </p:cNvCxnSpPr>
          <p:nvPr/>
        </p:nvCxnSpPr>
        <p:spPr>
          <a:xfrm flipV="1">
            <a:off x="9275929" y="1910685"/>
            <a:ext cx="971266" cy="203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Conector recto de flecha 230">
            <a:extLst>
              <a:ext uri="{FF2B5EF4-FFF2-40B4-BE49-F238E27FC236}">
                <a16:creationId xmlns:a16="http://schemas.microsoft.com/office/drawing/2014/main" id="{A988EA92-975D-4D8D-8D1C-CCD47658FF2B}"/>
              </a:ext>
            </a:extLst>
          </p:cNvPr>
          <p:cNvCxnSpPr>
            <a:cxnSpLocks/>
            <a:stCxn id="53" idx="6"/>
          </p:cNvCxnSpPr>
          <p:nvPr/>
        </p:nvCxnSpPr>
        <p:spPr>
          <a:xfrm flipV="1">
            <a:off x="9275929" y="2929719"/>
            <a:ext cx="971266" cy="101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Conector recto de flecha 231">
            <a:extLst>
              <a:ext uri="{FF2B5EF4-FFF2-40B4-BE49-F238E27FC236}">
                <a16:creationId xmlns:a16="http://schemas.microsoft.com/office/drawing/2014/main" id="{B612EC14-0612-4838-9B5E-99919715D9E8}"/>
              </a:ext>
            </a:extLst>
          </p:cNvPr>
          <p:cNvCxnSpPr>
            <a:cxnSpLocks/>
            <a:stCxn id="53" idx="6"/>
          </p:cNvCxnSpPr>
          <p:nvPr/>
        </p:nvCxnSpPr>
        <p:spPr>
          <a:xfrm flipV="1">
            <a:off x="9275929" y="3948751"/>
            <a:ext cx="97126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Conector recto de flecha 232">
            <a:extLst>
              <a:ext uri="{FF2B5EF4-FFF2-40B4-BE49-F238E27FC236}">
                <a16:creationId xmlns:a16="http://schemas.microsoft.com/office/drawing/2014/main" id="{5734C046-1BC1-43B3-8FEB-EDEF30526AB2}"/>
              </a:ext>
            </a:extLst>
          </p:cNvPr>
          <p:cNvCxnSpPr>
            <a:cxnSpLocks/>
            <a:stCxn id="53" idx="6"/>
          </p:cNvCxnSpPr>
          <p:nvPr/>
        </p:nvCxnSpPr>
        <p:spPr>
          <a:xfrm>
            <a:off x="9275929" y="3948753"/>
            <a:ext cx="971266" cy="101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Conector recto de flecha 233">
            <a:extLst>
              <a:ext uri="{FF2B5EF4-FFF2-40B4-BE49-F238E27FC236}">
                <a16:creationId xmlns:a16="http://schemas.microsoft.com/office/drawing/2014/main" id="{522C0E56-108B-42D3-9A98-120ECBCF475B}"/>
              </a:ext>
            </a:extLst>
          </p:cNvPr>
          <p:cNvCxnSpPr>
            <a:cxnSpLocks/>
            <a:stCxn id="53" idx="6"/>
          </p:cNvCxnSpPr>
          <p:nvPr/>
        </p:nvCxnSpPr>
        <p:spPr>
          <a:xfrm>
            <a:off x="9275929" y="3948753"/>
            <a:ext cx="971266" cy="2038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Conector recto de flecha 240">
            <a:extLst>
              <a:ext uri="{FF2B5EF4-FFF2-40B4-BE49-F238E27FC236}">
                <a16:creationId xmlns:a16="http://schemas.microsoft.com/office/drawing/2014/main" id="{1699C427-A518-41C0-B09A-DE07141DBED1}"/>
              </a:ext>
            </a:extLst>
          </p:cNvPr>
          <p:cNvCxnSpPr>
            <a:cxnSpLocks/>
            <a:stCxn id="54" idx="6"/>
          </p:cNvCxnSpPr>
          <p:nvPr/>
        </p:nvCxnSpPr>
        <p:spPr>
          <a:xfrm flipV="1">
            <a:off x="9275929" y="909848"/>
            <a:ext cx="998562" cy="405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Conector recto de flecha 241">
            <a:extLst>
              <a:ext uri="{FF2B5EF4-FFF2-40B4-BE49-F238E27FC236}">
                <a16:creationId xmlns:a16="http://schemas.microsoft.com/office/drawing/2014/main" id="{6BB46D66-B564-4123-B365-764F6550DD47}"/>
              </a:ext>
            </a:extLst>
          </p:cNvPr>
          <p:cNvCxnSpPr>
            <a:cxnSpLocks/>
            <a:stCxn id="54" idx="6"/>
          </p:cNvCxnSpPr>
          <p:nvPr/>
        </p:nvCxnSpPr>
        <p:spPr>
          <a:xfrm flipV="1">
            <a:off x="9275929" y="1928880"/>
            <a:ext cx="998562" cy="303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Conector recto de flecha 242">
            <a:extLst>
              <a:ext uri="{FF2B5EF4-FFF2-40B4-BE49-F238E27FC236}">
                <a16:creationId xmlns:a16="http://schemas.microsoft.com/office/drawing/2014/main" id="{DFA99402-A888-4556-9217-7DE3FBB8DF62}"/>
              </a:ext>
            </a:extLst>
          </p:cNvPr>
          <p:cNvCxnSpPr>
            <a:cxnSpLocks/>
            <a:stCxn id="54" idx="6"/>
          </p:cNvCxnSpPr>
          <p:nvPr/>
        </p:nvCxnSpPr>
        <p:spPr>
          <a:xfrm flipV="1">
            <a:off x="9275929" y="2947914"/>
            <a:ext cx="998562" cy="201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Conector recto de flecha 243">
            <a:extLst>
              <a:ext uri="{FF2B5EF4-FFF2-40B4-BE49-F238E27FC236}">
                <a16:creationId xmlns:a16="http://schemas.microsoft.com/office/drawing/2014/main" id="{8CA800C4-6337-44CA-81F2-BE9668541330}"/>
              </a:ext>
            </a:extLst>
          </p:cNvPr>
          <p:cNvCxnSpPr>
            <a:cxnSpLocks/>
            <a:stCxn id="54" idx="6"/>
          </p:cNvCxnSpPr>
          <p:nvPr/>
        </p:nvCxnSpPr>
        <p:spPr>
          <a:xfrm flipV="1">
            <a:off x="9275929" y="3966946"/>
            <a:ext cx="998562" cy="1000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Conector recto de flecha 244">
            <a:extLst>
              <a:ext uri="{FF2B5EF4-FFF2-40B4-BE49-F238E27FC236}">
                <a16:creationId xmlns:a16="http://schemas.microsoft.com/office/drawing/2014/main" id="{FA46E49B-1842-47B0-A916-F5100283F771}"/>
              </a:ext>
            </a:extLst>
          </p:cNvPr>
          <p:cNvCxnSpPr>
            <a:cxnSpLocks/>
            <a:stCxn id="54" idx="6"/>
          </p:cNvCxnSpPr>
          <p:nvPr/>
        </p:nvCxnSpPr>
        <p:spPr>
          <a:xfrm>
            <a:off x="9275929" y="4967786"/>
            <a:ext cx="998562" cy="18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Conector recto de flecha 245">
            <a:extLst>
              <a:ext uri="{FF2B5EF4-FFF2-40B4-BE49-F238E27FC236}">
                <a16:creationId xmlns:a16="http://schemas.microsoft.com/office/drawing/2014/main" id="{7025C597-D08B-47F1-AADD-D768411B233F}"/>
              </a:ext>
            </a:extLst>
          </p:cNvPr>
          <p:cNvCxnSpPr>
            <a:cxnSpLocks/>
            <a:stCxn id="54" idx="6"/>
          </p:cNvCxnSpPr>
          <p:nvPr/>
        </p:nvCxnSpPr>
        <p:spPr>
          <a:xfrm>
            <a:off x="9275929" y="4967786"/>
            <a:ext cx="998562" cy="103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3" name="Abrir llave 252">
            <a:extLst>
              <a:ext uri="{FF2B5EF4-FFF2-40B4-BE49-F238E27FC236}">
                <a16:creationId xmlns:a16="http://schemas.microsoft.com/office/drawing/2014/main" id="{E4B5AF48-7C1B-49BB-A1FF-9A6CBD162897}"/>
              </a:ext>
            </a:extLst>
          </p:cNvPr>
          <p:cNvSpPr/>
          <p:nvPr/>
        </p:nvSpPr>
        <p:spPr>
          <a:xfrm>
            <a:off x="791570" y="468573"/>
            <a:ext cx="257033" cy="59413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54" name="CuadroTexto 253">
            <a:extLst>
              <a:ext uri="{FF2B5EF4-FFF2-40B4-BE49-F238E27FC236}">
                <a16:creationId xmlns:a16="http://schemas.microsoft.com/office/drawing/2014/main" id="{2CFE39B9-CC79-4618-A427-4EBE89BB05F8}"/>
              </a:ext>
            </a:extLst>
          </p:cNvPr>
          <p:cNvSpPr txBox="1"/>
          <p:nvPr/>
        </p:nvSpPr>
        <p:spPr>
          <a:xfrm>
            <a:off x="21807" y="3202506"/>
            <a:ext cx="769763" cy="646331"/>
          </a:xfrm>
          <a:prstGeom prst="rect">
            <a:avLst/>
          </a:prstGeom>
          <a:noFill/>
        </p:spPr>
        <p:txBody>
          <a:bodyPr wrap="none" rtlCol="0">
            <a:spAutoFit/>
          </a:bodyPr>
          <a:lstStyle/>
          <a:p>
            <a:pPr algn="ctr"/>
            <a:r>
              <a:rPr lang="es-ES" dirty="0"/>
              <a:t>90</a:t>
            </a:r>
          </a:p>
          <a:p>
            <a:pPr algn="ctr"/>
            <a:r>
              <a:rPr lang="es-ES" dirty="0"/>
              <a:t>inputs</a:t>
            </a:r>
          </a:p>
        </p:txBody>
      </p:sp>
      <p:sp>
        <p:nvSpPr>
          <p:cNvPr id="255" name="CuadroTexto 254">
            <a:extLst>
              <a:ext uri="{FF2B5EF4-FFF2-40B4-BE49-F238E27FC236}">
                <a16:creationId xmlns:a16="http://schemas.microsoft.com/office/drawing/2014/main" id="{69204777-46F7-40D1-93F2-AF74093E0F34}"/>
              </a:ext>
            </a:extLst>
          </p:cNvPr>
          <p:cNvSpPr txBox="1"/>
          <p:nvPr/>
        </p:nvSpPr>
        <p:spPr>
          <a:xfrm>
            <a:off x="11096818" y="3202505"/>
            <a:ext cx="915636" cy="646331"/>
          </a:xfrm>
          <a:prstGeom prst="rect">
            <a:avLst/>
          </a:prstGeom>
          <a:noFill/>
        </p:spPr>
        <p:txBody>
          <a:bodyPr wrap="none" rtlCol="0">
            <a:spAutoFit/>
          </a:bodyPr>
          <a:lstStyle/>
          <a:p>
            <a:pPr algn="ctr"/>
            <a:r>
              <a:rPr lang="es-ES" dirty="0"/>
              <a:t>90</a:t>
            </a:r>
          </a:p>
          <a:p>
            <a:pPr algn="ctr"/>
            <a:r>
              <a:rPr lang="es-ES" dirty="0"/>
              <a:t>outputs</a:t>
            </a:r>
          </a:p>
        </p:txBody>
      </p:sp>
      <p:sp>
        <p:nvSpPr>
          <p:cNvPr id="256" name="CuadroTexto 255">
            <a:extLst>
              <a:ext uri="{FF2B5EF4-FFF2-40B4-BE49-F238E27FC236}">
                <a16:creationId xmlns:a16="http://schemas.microsoft.com/office/drawing/2014/main" id="{B392E45E-B636-4698-AF03-0E5B95744485}"/>
              </a:ext>
            </a:extLst>
          </p:cNvPr>
          <p:cNvSpPr txBox="1"/>
          <p:nvPr/>
        </p:nvSpPr>
        <p:spPr>
          <a:xfrm>
            <a:off x="5560693" y="5759019"/>
            <a:ext cx="1070613" cy="923330"/>
          </a:xfrm>
          <a:prstGeom prst="rect">
            <a:avLst/>
          </a:prstGeom>
          <a:noFill/>
        </p:spPr>
        <p:txBody>
          <a:bodyPr wrap="none" rtlCol="0">
            <a:spAutoFit/>
          </a:bodyPr>
          <a:lstStyle/>
          <a:p>
            <a:pPr algn="ctr"/>
            <a:r>
              <a:rPr lang="es-ES" dirty="0"/>
              <a:t>50-80</a:t>
            </a:r>
          </a:p>
          <a:p>
            <a:pPr algn="ctr"/>
            <a:r>
              <a:rPr lang="es-ES" dirty="0" err="1"/>
              <a:t>Neurons</a:t>
            </a:r>
            <a:r>
              <a:rPr lang="es-ES" dirty="0"/>
              <a:t>/</a:t>
            </a:r>
          </a:p>
          <a:p>
            <a:pPr algn="ctr"/>
            <a:r>
              <a:rPr lang="es-ES" dirty="0" err="1"/>
              <a:t>layer</a:t>
            </a:r>
            <a:endParaRPr lang="es-ES" dirty="0"/>
          </a:p>
        </p:txBody>
      </p:sp>
      <p:pic>
        <p:nvPicPr>
          <p:cNvPr id="257" name="Marcador de contenido 8">
            <a:extLst>
              <a:ext uri="{FF2B5EF4-FFF2-40B4-BE49-F238E27FC236}">
                <a16:creationId xmlns:a16="http://schemas.microsoft.com/office/drawing/2014/main" id="{7FE59E52-EFC9-4789-BFB6-19B3D52FBAB2}"/>
              </a:ext>
            </a:extLst>
          </p:cNvPr>
          <p:cNvPicPr>
            <a:picLocks noGrp="1" noChangeAspect="1"/>
          </p:cNvPicPr>
          <p:nvPr>
            <p:ph idx="1"/>
          </p:nvPr>
        </p:nvPicPr>
        <p:blipFill>
          <a:blip r:embed="rId2"/>
          <a:stretch>
            <a:fillRect/>
          </a:stretch>
        </p:blipFill>
        <p:spPr>
          <a:xfrm>
            <a:off x="4572397" y="178527"/>
            <a:ext cx="3047204" cy="1240837"/>
          </a:xfrm>
          <a:prstGeom prst="rect">
            <a:avLst/>
          </a:prstGeom>
        </p:spPr>
      </p:pic>
    </p:spTree>
    <p:extLst>
      <p:ext uri="{BB962C8B-B14F-4D97-AF65-F5344CB8AC3E}">
        <p14:creationId xmlns:p14="http://schemas.microsoft.com/office/powerpoint/2010/main" val="1107968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80B3F-0BF4-4CEF-B19A-E1E9B1A3C4EA}"/>
              </a:ext>
            </a:extLst>
          </p:cNvPr>
          <p:cNvSpPr>
            <a:spLocks noGrp="1"/>
          </p:cNvSpPr>
          <p:nvPr>
            <p:ph type="title"/>
          </p:nvPr>
        </p:nvSpPr>
        <p:spPr/>
        <p:txBody>
          <a:bodyPr/>
          <a:lstStyle/>
          <a:p>
            <a:r>
              <a:rPr lang="es-ES" dirty="0" err="1"/>
              <a:t>Initial</a:t>
            </a:r>
            <a:r>
              <a:rPr lang="es-ES" dirty="0"/>
              <a:t> </a:t>
            </a:r>
            <a:r>
              <a:rPr lang="es-ES" dirty="0" err="1"/>
              <a:t>Results</a:t>
            </a:r>
            <a:endParaRPr lang="es-ES" dirty="0"/>
          </a:p>
        </p:txBody>
      </p:sp>
      <p:sp>
        <p:nvSpPr>
          <p:cNvPr id="3" name="Marcador de contenido 2">
            <a:extLst>
              <a:ext uri="{FF2B5EF4-FFF2-40B4-BE49-F238E27FC236}">
                <a16:creationId xmlns:a16="http://schemas.microsoft.com/office/drawing/2014/main" id="{D489D827-C82D-4366-B0EB-350AD2AB4676}"/>
              </a:ext>
            </a:extLst>
          </p:cNvPr>
          <p:cNvSpPr>
            <a:spLocks noGrp="1"/>
          </p:cNvSpPr>
          <p:nvPr>
            <p:ph idx="1"/>
          </p:nvPr>
        </p:nvSpPr>
        <p:spPr/>
        <p:txBody>
          <a:bodyPr/>
          <a:lstStyle/>
          <a:p>
            <a:r>
              <a:rPr lang="en-US" dirty="0"/>
              <a:t>Bad. Very bad.</a:t>
            </a:r>
          </a:p>
          <a:p>
            <a:endParaRPr lang="en-US" dirty="0"/>
          </a:p>
          <a:p>
            <a:r>
              <a:rPr lang="en-US" dirty="0"/>
              <a:t>A whole day of fixing and tweaking were necessary for the first Neural Network to correctly predict  with &gt;30% success rate.</a:t>
            </a:r>
          </a:p>
          <a:p>
            <a:endParaRPr lang="en-US" dirty="0"/>
          </a:p>
          <a:p>
            <a:r>
              <a:rPr lang="en-US" dirty="0"/>
              <a:t>Once the problems where located, it was just a matter of trial and error before the first Networked worked as intended.</a:t>
            </a:r>
          </a:p>
        </p:txBody>
      </p:sp>
    </p:spTree>
    <p:extLst>
      <p:ext uri="{BB962C8B-B14F-4D97-AF65-F5344CB8AC3E}">
        <p14:creationId xmlns:p14="http://schemas.microsoft.com/office/powerpoint/2010/main" val="1416713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AAA84-FC86-4C76-BC13-213345578F25}"/>
              </a:ext>
            </a:extLst>
          </p:cNvPr>
          <p:cNvSpPr>
            <a:spLocks noGrp="1"/>
          </p:cNvSpPr>
          <p:nvPr>
            <p:ph type="title"/>
          </p:nvPr>
        </p:nvSpPr>
        <p:spPr/>
        <p:txBody>
          <a:bodyPr/>
          <a:lstStyle/>
          <a:p>
            <a:r>
              <a:rPr lang="es-ES" dirty="0" err="1"/>
              <a:t>Learning</a:t>
            </a:r>
            <a:r>
              <a:rPr lang="es-ES" dirty="0"/>
              <a:t> </a:t>
            </a:r>
            <a:r>
              <a:rPr lang="es-ES" dirty="0" err="1"/>
              <a:t>Rate</a:t>
            </a:r>
            <a:endParaRPr lang="es-ES" dirty="0"/>
          </a:p>
        </p:txBody>
      </p:sp>
      <p:sp>
        <p:nvSpPr>
          <p:cNvPr id="3" name="Marcador de contenido 2">
            <a:extLst>
              <a:ext uri="{FF2B5EF4-FFF2-40B4-BE49-F238E27FC236}">
                <a16:creationId xmlns:a16="http://schemas.microsoft.com/office/drawing/2014/main" id="{EB9C7141-0B4A-4E0E-ACD8-B17418437186}"/>
              </a:ext>
            </a:extLst>
          </p:cNvPr>
          <p:cNvSpPr>
            <a:spLocks noGrp="1"/>
          </p:cNvSpPr>
          <p:nvPr>
            <p:ph idx="1"/>
          </p:nvPr>
        </p:nvSpPr>
        <p:spPr/>
        <p:txBody>
          <a:bodyPr/>
          <a:lstStyle/>
          <a:p>
            <a:r>
              <a:rPr lang="en-US" dirty="0"/>
              <a:t>One of the main problems resides on the learning rate. It modulates how much the network changes after each iteration.</a:t>
            </a:r>
          </a:p>
          <a:p>
            <a:r>
              <a:rPr lang="en-US" dirty="0">
                <a:hlinkClick r:id="rId2"/>
              </a:rPr>
              <a:t>https://towardsdatascience.com/understanding-learning-rates-and-how-it-improves-performance-in-deep-learning-d0d4059c1c10</a:t>
            </a:r>
            <a:r>
              <a:rPr lang="en-US" dirty="0"/>
              <a:t> for more info</a:t>
            </a:r>
          </a:p>
        </p:txBody>
      </p:sp>
      <p:pic>
        <p:nvPicPr>
          <p:cNvPr id="6146" name="Picture 2" descr="https://cdn-images-1.medium.com/max/800/0*Ibt82oiSXBw6YbGm.">
            <a:extLst>
              <a:ext uri="{FF2B5EF4-FFF2-40B4-BE49-F238E27FC236}">
                <a16:creationId xmlns:a16="http://schemas.microsoft.com/office/drawing/2014/main" id="{66C30F4C-CBE6-42D2-B81D-32B64AA3F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3900" y="4324350"/>
            <a:ext cx="37147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images-1.medium.com/max/800/0*00BrbBeDrFOjocpK.">
            <a:extLst>
              <a:ext uri="{FF2B5EF4-FFF2-40B4-BE49-F238E27FC236}">
                <a16:creationId xmlns:a16="http://schemas.microsoft.com/office/drawing/2014/main" id="{2DE045A7-37F6-490B-907D-5C82190D9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84563"/>
            <a:ext cx="5112327" cy="277343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cdn-images-1.medium.com/max/800/0*uIa_Dz3czXO5iWyI.">
            <a:extLst>
              <a:ext uri="{FF2B5EF4-FFF2-40B4-BE49-F238E27FC236}">
                <a16:creationId xmlns:a16="http://schemas.microsoft.com/office/drawing/2014/main" id="{025B01E7-B324-4D18-A6B3-848675E99E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6918" y="4151200"/>
            <a:ext cx="3016982" cy="272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59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A6B22-6B6B-452B-BC56-813575CADDF0}"/>
              </a:ext>
            </a:extLst>
          </p:cNvPr>
          <p:cNvSpPr>
            <a:spLocks noGrp="1"/>
          </p:cNvSpPr>
          <p:nvPr>
            <p:ph type="title"/>
          </p:nvPr>
        </p:nvSpPr>
        <p:spPr/>
        <p:txBody>
          <a:bodyPr/>
          <a:lstStyle/>
          <a:p>
            <a:r>
              <a:rPr lang="es-ES" dirty="0" err="1"/>
              <a:t>Initial</a:t>
            </a:r>
            <a:r>
              <a:rPr lang="es-ES" dirty="0"/>
              <a:t> </a:t>
            </a:r>
            <a:r>
              <a:rPr lang="es-ES" dirty="0" err="1"/>
              <a:t>Results</a:t>
            </a:r>
            <a:r>
              <a:rPr lang="es-ES" dirty="0"/>
              <a:t> (II)</a:t>
            </a:r>
          </a:p>
        </p:txBody>
      </p:sp>
      <p:sp>
        <p:nvSpPr>
          <p:cNvPr id="3" name="Marcador de contenido 2">
            <a:extLst>
              <a:ext uri="{FF2B5EF4-FFF2-40B4-BE49-F238E27FC236}">
                <a16:creationId xmlns:a16="http://schemas.microsoft.com/office/drawing/2014/main" id="{1DF3E0B4-FF89-451D-A30C-E87540D91D0E}"/>
              </a:ext>
            </a:extLst>
          </p:cNvPr>
          <p:cNvSpPr>
            <a:spLocks noGrp="1"/>
          </p:cNvSpPr>
          <p:nvPr>
            <p:ph idx="1"/>
          </p:nvPr>
        </p:nvSpPr>
        <p:spPr/>
        <p:txBody>
          <a:bodyPr/>
          <a:lstStyle/>
          <a:p>
            <a:r>
              <a:rPr lang="en-US" dirty="0"/>
              <a:t>Creating individual networks to predict the next posture in the sequence ended being a success with individual networks (Networks that were trained only using data from a single worm) ranging from a 85%-95% depending on the size, </a:t>
            </a:r>
            <a:r>
              <a:rPr lang="en-US" dirty="0" err="1"/>
              <a:t>hyperparametres</a:t>
            </a:r>
            <a:r>
              <a:rPr lang="en-US" dirty="0"/>
              <a:t> and process time of the network.</a:t>
            </a:r>
          </a:p>
          <a:p>
            <a:r>
              <a:rPr lang="en-US" dirty="0"/>
              <a:t>On average, after 45 min these networks were able to predict with a 90% success rate for a single worm.</a:t>
            </a:r>
          </a:p>
        </p:txBody>
      </p:sp>
    </p:spTree>
    <p:extLst>
      <p:ext uri="{BB962C8B-B14F-4D97-AF65-F5344CB8AC3E}">
        <p14:creationId xmlns:p14="http://schemas.microsoft.com/office/powerpoint/2010/main" val="1325710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C03A7-1305-4BB9-BFDD-E03F38C73750}"/>
              </a:ext>
            </a:extLst>
          </p:cNvPr>
          <p:cNvSpPr>
            <a:spLocks noGrp="1"/>
          </p:cNvSpPr>
          <p:nvPr>
            <p:ph type="title"/>
          </p:nvPr>
        </p:nvSpPr>
        <p:spPr/>
        <p:txBody>
          <a:bodyPr/>
          <a:lstStyle/>
          <a:p>
            <a:r>
              <a:rPr lang="es-ES" dirty="0"/>
              <a:t>Neural Networks </a:t>
            </a:r>
            <a:r>
              <a:rPr lang="es-ES" dirty="0" err="1"/>
              <a:t>for</a:t>
            </a:r>
            <a:r>
              <a:rPr lang="es-ES" dirty="0"/>
              <a:t> </a:t>
            </a:r>
            <a:r>
              <a:rPr lang="es-ES" dirty="0" err="1"/>
              <a:t>multiple</a:t>
            </a:r>
            <a:r>
              <a:rPr lang="es-ES" dirty="0"/>
              <a:t> </a:t>
            </a:r>
            <a:r>
              <a:rPr lang="es-ES" dirty="0" err="1"/>
              <a:t>worms</a:t>
            </a:r>
            <a:endParaRPr lang="es-ES" dirty="0"/>
          </a:p>
        </p:txBody>
      </p:sp>
      <p:sp>
        <p:nvSpPr>
          <p:cNvPr id="3" name="Marcador de contenido 2">
            <a:extLst>
              <a:ext uri="{FF2B5EF4-FFF2-40B4-BE49-F238E27FC236}">
                <a16:creationId xmlns:a16="http://schemas.microsoft.com/office/drawing/2014/main" id="{878CA8E1-3162-416F-8313-5F777B118782}"/>
              </a:ext>
            </a:extLst>
          </p:cNvPr>
          <p:cNvSpPr>
            <a:spLocks noGrp="1"/>
          </p:cNvSpPr>
          <p:nvPr>
            <p:ph idx="1"/>
          </p:nvPr>
        </p:nvSpPr>
        <p:spPr/>
        <p:txBody>
          <a:bodyPr/>
          <a:lstStyle/>
          <a:p>
            <a:r>
              <a:rPr lang="en-US" dirty="0"/>
              <a:t>The next step was to create a network that would be able to use as training data multiple worms. Our expectation was to be able to correctly predict all these multiple worms with a single Network.</a:t>
            </a:r>
          </a:p>
          <a:p>
            <a:endParaRPr lang="en-US" dirty="0"/>
          </a:p>
          <a:p>
            <a:r>
              <a:rPr lang="en-US" dirty="0"/>
              <a:t>One important aspect of Neural Networks is that although it takes a long time to train and perfect it, once it’s done, evaluating said network takes barely a couple milliseconds. </a:t>
            </a:r>
          </a:p>
        </p:txBody>
      </p:sp>
    </p:spTree>
    <p:extLst>
      <p:ext uri="{BB962C8B-B14F-4D97-AF65-F5344CB8AC3E}">
        <p14:creationId xmlns:p14="http://schemas.microsoft.com/office/powerpoint/2010/main" val="153967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2C12F6C-AB2B-4C19-B324-33B293A914F3}"/>
              </a:ext>
            </a:extLst>
          </p:cNvPr>
          <p:cNvPicPr>
            <a:picLocks noChangeAspect="1"/>
          </p:cNvPicPr>
          <p:nvPr/>
        </p:nvPicPr>
        <p:blipFill>
          <a:blip r:embed="rId2"/>
          <a:stretch>
            <a:fillRect/>
          </a:stretch>
        </p:blipFill>
        <p:spPr>
          <a:xfrm>
            <a:off x="7375448" y="2441087"/>
            <a:ext cx="3978352" cy="987913"/>
          </a:xfrm>
          <a:prstGeom prst="rect">
            <a:avLst/>
          </a:prstGeom>
        </p:spPr>
      </p:pic>
      <p:sp>
        <p:nvSpPr>
          <p:cNvPr id="2" name="Título 1">
            <a:extLst>
              <a:ext uri="{FF2B5EF4-FFF2-40B4-BE49-F238E27FC236}">
                <a16:creationId xmlns:a16="http://schemas.microsoft.com/office/drawing/2014/main" id="{632ADF4F-037C-478D-88D3-C8B0765E8806}"/>
              </a:ext>
            </a:extLst>
          </p:cNvPr>
          <p:cNvSpPr>
            <a:spLocks noGrp="1"/>
          </p:cNvSpPr>
          <p:nvPr>
            <p:ph type="title"/>
          </p:nvPr>
        </p:nvSpPr>
        <p:spPr/>
        <p:txBody>
          <a:bodyPr/>
          <a:lstStyle/>
          <a:p>
            <a:r>
              <a:rPr lang="es-ES" dirty="0" err="1"/>
              <a:t>Bias</a:t>
            </a:r>
            <a:r>
              <a:rPr lang="es-ES" dirty="0"/>
              <a:t> and NAND </a:t>
            </a:r>
            <a:r>
              <a:rPr lang="es-ES" dirty="0" err="1"/>
              <a:t>gate</a:t>
            </a:r>
            <a:endParaRPr lang="es-ES" dirty="0"/>
          </a:p>
        </p:txBody>
      </p:sp>
      <p:sp>
        <p:nvSpPr>
          <p:cNvPr id="3" name="Marcador de contenido 2">
            <a:extLst>
              <a:ext uri="{FF2B5EF4-FFF2-40B4-BE49-F238E27FC236}">
                <a16:creationId xmlns:a16="http://schemas.microsoft.com/office/drawing/2014/main" id="{C01BFECE-3DD1-4E7D-B3B6-3B84B6A07FEF}"/>
              </a:ext>
            </a:extLst>
          </p:cNvPr>
          <p:cNvSpPr>
            <a:spLocks noGrp="1"/>
          </p:cNvSpPr>
          <p:nvPr>
            <p:ph idx="1"/>
          </p:nvPr>
        </p:nvSpPr>
        <p:spPr>
          <a:xfrm>
            <a:off x="838200" y="1825625"/>
            <a:ext cx="7677150" cy="4351338"/>
          </a:xfrm>
        </p:spPr>
        <p:txBody>
          <a:bodyPr/>
          <a:lstStyle/>
          <a:p>
            <a:r>
              <a:rPr lang="en-US" dirty="0"/>
              <a:t>Using a new variable called </a:t>
            </a:r>
            <a:r>
              <a:rPr lang="en-US" b="1" dirty="0"/>
              <a:t>bias</a:t>
            </a:r>
            <a:r>
              <a:rPr lang="en-US" dirty="0"/>
              <a:t>, we can change the threshold so that the perceptron will change when it activates. </a:t>
            </a:r>
          </a:p>
          <a:p>
            <a:endParaRPr lang="en-US" dirty="0"/>
          </a:p>
          <a:p>
            <a:r>
              <a:rPr lang="en-US" dirty="0"/>
              <a:t>Combining weights and bias, we can create a simple NAND gate (00=1, 01=1, 10=1, 11=0):</a:t>
            </a:r>
          </a:p>
        </p:txBody>
      </p:sp>
      <p:pic>
        <p:nvPicPr>
          <p:cNvPr id="3080" name="Picture 8" descr="http://neuralnetworksanddeeplearning.com/images/tikz2.png">
            <a:extLst>
              <a:ext uri="{FF2B5EF4-FFF2-40B4-BE49-F238E27FC236}">
                <a16:creationId xmlns:a16="http://schemas.microsoft.com/office/drawing/2014/main" id="{6C4197DA-7E89-46B1-AD54-59D62CE71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681" y="4692162"/>
            <a:ext cx="4328637" cy="180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2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C957193-345D-437C-80B5-59398AD241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142" t="6204" r="10316" b="8964"/>
          <a:stretch/>
        </p:blipFill>
        <p:spPr>
          <a:xfrm>
            <a:off x="1594498" y="1496292"/>
            <a:ext cx="9446350" cy="5320576"/>
          </a:xfrm>
        </p:spPr>
      </p:pic>
      <p:sp>
        <p:nvSpPr>
          <p:cNvPr id="2" name="Título 1">
            <a:extLst>
              <a:ext uri="{FF2B5EF4-FFF2-40B4-BE49-F238E27FC236}">
                <a16:creationId xmlns:a16="http://schemas.microsoft.com/office/drawing/2014/main" id="{06EF76F3-7D97-4D9B-AC40-34D2A0FE062F}"/>
              </a:ext>
            </a:extLst>
          </p:cNvPr>
          <p:cNvSpPr>
            <a:spLocks noGrp="1"/>
          </p:cNvSpPr>
          <p:nvPr>
            <p:ph type="title"/>
          </p:nvPr>
        </p:nvSpPr>
        <p:spPr/>
        <p:txBody>
          <a:bodyPr/>
          <a:lstStyle/>
          <a:p>
            <a:r>
              <a:rPr lang="es-ES" dirty="0" err="1"/>
              <a:t>Comparing</a:t>
            </a:r>
            <a:r>
              <a:rPr lang="es-ES" dirty="0"/>
              <a:t> </a:t>
            </a:r>
            <a:r>
              <a:rPr lang="es-ES" dirty="0" err="1"/>
              <a:t>Solutions</a:t>
            </a:r>
            <a:r>
              <a:rPr lang="es-ES" dirty="0"/>
              <a:t> (Neural Networks)</a:t>
            </a:r>
          </a:p>
        </p:txBody>
      </p:sp>
    </p:spTree>
    <p:extLst>
      <p:ext uri="{BB962C8B-B14F-4D97-AF65-F5344CB8AC3E}">
        <p14:creationId xmlns:p14="http://schemas.microsoft.com/office/powerpoint/2010/main" val="1525271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6AC81-7AC7-4D06-9E9D-70291E8F5B6D}"/>
              </a:ext>
            </a:extLst>
          </p:cNvPr>
          <p:cNvSpPr>
            <a:spLocks noGrp="1"/>
          </p:cNvSpPr>
          <p:nvPr>
            <p:ph type="title"/>
          </p:nvPr>
        </p:nvSpPr>
        <p:spPr/>
        <p:txBody>
          <a:bodyPr/>
          <a:lstStyle/>
          <a:p>
            <a:r>
              <a:rPr lang="es-ES" dirty="0" err="1"/>
              <a:t>Markov</a:t>
            </a:r>
            <a:r>
              <a:rPr lang="es-ES" dirty="0"/>
              <a:t> </a:t>
            </a:r>
            <a:r>
              <a:rPr lang="es-ES" dirty="0" err="1"/>
              <a:t>Chain</a:t>
            </a:r>
            <a:r>
              <a:rPr lang="es-ES" dirty="0"/>
              <a:t> Monte Carlo</a:t>
            </a:r>
          </a:p>
        </p:txBody>
      </p:sp>
      <p:sp>
        <p:nvSpPr>
          <p:cNvPr id="3" name="Marcador de contenido 2">
            <a:extLst>
              <a:ext uri="{FF2B5EF4-FFF2-40B4-BE49-F238E27FC236}">
                <a16:creationId xmlns:a16="http://schemas.microsoft.com/office/drawing/2014/main" id="{82D0A46C-ED21-43AE-B6F5-30E993C24EAE}"/>
              </a:ext>
            </a:extLst>
          </p:cNvPr>
          <p:cNvSpPr>
            <a:spLocks noGrp="1"/>
          </p:cNvSpPr>
          <p:nvPr>
            <p:ph idx="1"/>
          </p:nvPr>
        </p:nvSpPr>
        <p:spPr>
          <a:xfrm>
            <a:off x="838200" y="1460500"/>
            <a:ext cx="10515600" cy="5032375"/>
          </a:xfrm>
        </p:spPr>
        <p:txBody>
          <a:bodyPr>
            <a:normAutofit/>
          </a:bodyPr>
          <a:lstStyle/>
          <a:p>
            <a:r>
              <a:rPr lang="en-US"/>
              <a:t>Markov is a statistical analysis method that counts the occurrences of a specific parameter (in this case, the next posture) and creates a transition matrix that determines the probability for each transition i.e. what is the probability that if the last posture was A, the next posture will be B: P(A-&gt;B)</a:t>
            </a:r>
          </a:p>
          <a:p>
            <a:endParaRPr lang="en-US"/>
          </a:p>
          <a:p>
            <a:r>
              <a:rPr lang="en-US"/>
              <a:t>Monte Carlo uses the pseudorandom number generating potential of the computer and simulates many different possible outcomes (N ~1000)</a:t>
            </a:r>
          </a:p>
          <a:p>
            <a:r>
              <a:rPr lang="en-US"/>
              <a:t>Combining these two tools, we can simulate the movement of the worm and count how many times it predicted correctly.</a:t>
            </a:r>
          </a:p>
        </p:txBody>
      </p:sp>
    </p:spTree>
    <p:extLst>
      <p:ext uri="{BB962C8B-B14F-4D97-AF65-F5344CB8AC3E}">
        <p14:creationId xmlns:p14="http://schemas.microsoft.com/office/powerpoint/2010/main" val="3670994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981DC-5898-4179-A4F7-9C910D96AB71}"/>
              </a:ext>
            </a:extLst>
          </p:cNvPr>
          <p:cNvSpPr>
            <a:spLocks noGrp="1"/>
          </p:cNvSpPr>
          <p:nvPr>
            <p:ph type="title"/>
          </p:nvPr>
        </p:nvSpPr>
        <p:spPr/>
        <p:txBody>
          <a:bodyPr/>
          <a:lstStyle/>
          <a:p>
            <a:r>
              <a:rPr lang="es-ES" dirty="0" err="1"/>
              <a:t>Solutions</a:t>
            </a:r>
            <a:r>
              <a:rPr lang="es-ES" dirty="0"/>
              <a:t> </a:t>
            </a:r>
            <a:r>
              <a:rPr lang="es-ES" dirty="0" err="1"/>
              <a:t>for</a:t>
            </a:r>
            <a:r>
              <a:rPr lang="es-ES" dirty="0"/>
              <a:t> </a:t>
            </a:r>
            <a:r>
              <a:rPr lang="es-ES" dirty="0" err="1"/>
              <a:t>Markov</a:t>
            </a:r>
            <a:endParaRPr lang="es-ES" dirty="0"/>
          </a:p>
        </p:txBody>
      </p:sp>
      <p:sp>
        <p:nvSpPr>
          <p:cNvPr id="3" name="Marcador de contenido 2">
            <a:extLst>
              <a:ext uri="{FF2B5EF4-FFF2-40B4-BE49-F238E27FC236}">
                <a16:creationId xmlns:a16="http://schemas.microsoft.com/office/drawing/2014/main" id="{E7AFFBD2-675A-4253-985C-40487AEB3907}"/>
              </a:ext>
            </a:extLst>
          </p:cNvPr>
          <p:cNvSpPr>
            <a:spLocks noGrp="1"/>
          </p:cNvSpPr>
          <p:nvPr>
            <p:ph idx="1"/>
          </p:nvPr>
        </p:nvSpPr>
        <p:spPr/>
        <p:txBody>
          <a:bodyPr/>
          <a:lstStyle/>
          <a:p>
            <a:r>
              <a:rPr lang="en-US" dirty="0"/>
              <a:t>However, using Markov as a baseline for predicting the movement of worms ended up being quite disappointing. Using just the behavior of the worms individually resulted in just a 10-15% success rates (with a couple isolated occurrences of 18-19%).</a:t>
            </a:r>
          </a:p>
          <a:p>
            <a:endParaRPr lang="en-US" dirty="0"/>
          </a:p>
          <a:p>
            <a:r>
              <a:rPr lang="en-US" dirty="0"/>
              <a:t>When compared to other worms, Markov was clearly worse at predicting the outcome:</a:t>
            </a:r>
          </a:p>
        </p:txBody>
      </p:sp>
    </p:spTree>
    <p:extLst>
      <p:ext uri="{BB962C8B-B14F-4D97-AF65-F5344CB8AC3E}">
        <p14:creationId xmlns:p14="http://schemas.microsoft.com/office/powerpoint/2010/main" val="2559834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59AF12-D864-4602-BEC0-BF0ECAE5B5C4}"/>
              </a:ext>
            </a:extLst>
          </p:cNvPr>
          <p:cNvSpPr>
            <a:spLocks noGrp="1"/>
          </p:cNvSpPr>
          <p:nvPr>
            <p:ph type="title"/>
          </p:nvPr>
        </p:nvSpPr>
        <p:spPr/>
        <p:txBody>
          <a:bodyPr/>
          <a:lstStyle/>
          <a:p>
            <a:r>
              <a:rPr lang="es-ES" dirty="0" err="1"/>
              <a:t>Comparing</a:t>
            </a:r>
            <a:r>
              <a:rPr lang="es-ES" dirty="0"/>
              <a:t> </a:t>
            </a:r>
            <a:r>
              <a:rPr lang="es-ES" dirty="0" err="1"/>
              <a:t>Solutions</a:t>
            </a:r>
            <a:r>
              <a:rPr lang="es-ES" dirty="0"/>
              <a:t> (</a:t>
            </a:r>
            <a:r>
              <a:rPr lang="es-ES" dirty="0" err="1"/>
              <a:t>Markov</a:t>
            </a:r>
            <a:r>
              <a:rPr lang="es-ES" dirty="0"/>
              <a:t>)</a:t>
            </a:r>
          </a:p>
        </p:txBody>
      </p:sp>
      <p:pic>
        <p:nvPicPr>
          <p:cNvPr id="9" name="Marcador de contenido 8">
            <a:extLst>
              <a:ext uri="{FF2B5EF4-FFF2-40B4-BE49-F238E27FC236}">
                <a16:creationId xmlns:a16="http://schemas.microsoft.com/office/drawing/2014/main" id="{AB976BC4-BBB9-4831-B344-461F6B22BC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069" t="6122" r="10555" b="9821"/>
          <a:stretch/>
        </p:blipFill>
        <p:spPr>
          <a:xfrm>
            <a:off x="1413164" y="1333324"/>
            <a:ext cx="9698182" cy="5424406"/>
          </a:xfrm>
        </p:spPr>
      </p:pic>
    </p:spTree>
    <p:extLst>
      <p:ext uri="{BB962C8B-B14F-4D97-AF65-F5344CB8AC3E}">
        <p14:creationId xmlns:p14="http://schemas.microsoft.com/office/powerpoint/2010/main" val="3130116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40191EBF-B257-4CA4-8A26-1D979A104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491" y="1074977"/>
            <a:ext cx="8285018" cy="5852634"/>
          </a:xfrm>
        </p:spPr>
      </p:pic>
      <p:sp>
        <p:nvSpPr>
          <p:cNvPr id="2" name="Título 1">
            <a:extLst>
              <a:ext uri="{FF2B5EF4-FFF2-40B4-BE49-F238E27FC236}">
                <a16:creationId xmlns:a16="http://schemas.microsoft.com/office/drawing/2014/main" id="{19185C50-D043-4AE6-8C72-92752E70ECC6}"/>
              </a:ext>
            </a:extLst>
          </p:cNvPr>
          <p:cNvSpPr>
            <a:spLocks noGrp="1"/>
          </p:cNvSpPr>
          <p:nvPr>
            <p:ph type="title"/>
          </p:nvPr>
        </p:nvSpPr>
        <p:spPr/>
        <p:txBody>
          <a:bodyPr/>
          <a:lstStyle/>
          <a:p>
            <a:r>
              <a:rPr lang="es-ES" dirty="0" err="1"/>
              <a:t>Comparing</a:t>
            </a:r>
            <a:r>
              <a:rPr lang="es-ES" dirty="0"/>
              <a:t> </a:t>
            </a:r>
            <a:r>
              <a:rPr lang="es-ES" dirty="0" err="1"/>
              <a:t>Solutions</a:t>
            </a:r>
            <a:endParaRPr lang="es-ES" dirty="0"/>
          </a:p>
        </p:txBody>
      </p:sp>
    </p:spTree>
    <p:extLst>
      <p:ext uri="{BB962C8B-B14F-4D97-AF65-F5344CB8AC3E}">
        <p14:creationId xmlns:p14="http://schemas.microsoft.com/office/powerpoint/2010/main" val="2634262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79E2F3AC-D12C-40F0-BC40-D323E01DB1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201" y="0"/>
            <a:ext cx="9633598" cy="6858000"/>
          </a:xfrm>
        </p:spPr>
      </p:pic>
    </p:spTree>
    <p:extLst>
      <p:ext uri="{BB962C8B-B14F-4D97-AF65-F5344CB8AC3E}">
        <p14:creationId xmlns:p14="http://schemas.microsoft.com/office/powerpoint/2010/main" val="1035232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90EE9A8-BFFC-4772-BF57-54A3345EE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350" y="0"/>
            <a:ext cx="9747300" cy="6858000"/>
          </a:xfrm>
        </p:spPr>
      </p:pic>
    </p:spTree>
    <p:extLst>
      <p:ext uri="{BB962C8B-B14F-4D97-AF65-F5344CB8AC3E}">
        <p14:creationId xmlns:p14="http://schemas.microsoft.com/office/powerpoint/2010/main" val="866030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8EE27-A85F-430F-A822-CDE712C8A650}"/>
              </a:ext>
            </a:extLst>
          </p:cNvPr>
          <p:cNvSpPr>
            <a:spLocks noGrp="1"/>
          </p:cNvSpPr>
          <p:nvPr>
            <p:ph type="title"/>
          </p:nvPr>
        </p:nvSpPr>
        <p:spPr/>
        <p:txBody>
          <a:bodyPr/>
          <a:lstStyle/>
          <a:p>
            <a:r>
              <a:rPr lang="es-ES" dirty="0" err="1"/>
              <a:t>Currently</a:t>
            </a:r>
            <a:r>
              <a:rPr lang="es-ES" dirty="0"/>
              <a:t> </a:t>
            </a:r>
            <a:r>
              <a:rPr lang="es-ES" dirty="0" err="1"/>
              <a:t>working</a:t>
            </a:r>
            <a:r>
              <a:rPr lang="es-ES" dirty="0"/>
              <a:t> </a:t>
            </a:r>
            <a:r>
              <a:rPr lang="es-ES" dirty="0" err="1"/>
              <a:t>on</a:t>
            </a:r>
            <a:endParaRPr lang="es-ES" dirty="0"/>
          </a:p>
        </p:txBody>
      </p:sp>
      <p:sp>
        <p:nvSpPr>
          <p:cNvPr id="3" name="Marcador de contenido 2">
            <a:extLst>
              <a:ext uri="{FF2B5EF4-FFF2-40B4-BE49-F238E27FC236}">
                <a16:creationId xmlns:a16="http://schemas.microsoft.com/office/drawing/2014/main" id="{BC2787A0-D427-4979-8ED1-A560B6F8848D}"/>
              </a:ext>
            </a:extLst>
          </p:cNvPr>
          <p:cNvSpPr>
            <a:spLocks noGrp="1"/>
          </p:cNvSpPr>
          <p:nvPr>
            <p:ph idx="1"/>
          </p:nvPr>
        </p:nvSpPr>
        <p:spPr>
          <a:xfrm>
            <a:off x="838200" y="1825625"/>
            <a:ext cx="10515600" cy="4667250"/>
          </a:xfrm>
        </p:spPr>
        <p:txBody>
          <a:bodyPr/>
          <a:lstStyle/>
          <a:p>
            <a:r>
              <a:rPr lang="en-US" dirty="0"/>
              <a:t>Using both methods to create a sequence of postures starting of on a small seed (taken from the data) and letting if unfold without further input.</a:t>
            </a:r>
          </a:p>
          <a:p>
            <a:r>
              <a:rPr lang="en-US" dirty="0"/>
              <a:t>Preliminary results indicates that the neural Network sometimes gets stuck between 2-3 positions and will cycle between them. Due to the random aspect of the MCMC method, this does not occur.</a:t>
            </a:r>
          </a:p>
          <a:p>
            <a:endParaRPr lang="en-US" dirty="0"/>
          </a:p>
          <a:p>
            <a:r>
              <a:rPr lang="en-US" dirty="0"/>
              <a:t>Passing these computer generated sequences through a compression algorithm and comparing these with the compression of the empirical data.</a:t>
            </a:r>
          </a:p>
        </p:txBody>
      </p:sp>
    </p:spTree>
    <p:extLst>
      <p:ext uri="{BB962C8B-B14F-4D97-AF65-F5344CB8AC3E}">
        <p14:creationId xmlns:p14="http://schemas.microsoft.com/office/powerpoint/2010/main" val="2769851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162E1-0E44-4A06-A7BD-F77699610751}"/>
              </a:ext>
            </a:extLst>
          </p:cNvPr>
          <p:cNvSpPr>
            <a:spLocks noGrp="1"/>
          </p:cNvSpPr>
          <p:nvPr>
            <p:ph type="title"/>
          </p:nvPr>
        </p:nvSpPr>
        <p:spPr/>
        <p:txBody>
          <a:bodyPr/>
          <a:lstStyle/>
          <a:p>
            <a:r>
              <a:rPr lang="es-ES" dirty="0" err="1"/>
              <a:t>Possible</a:t>
            </a:r>
            <a:r>
              <a:rPr lang="es-ES" dirty="0"/>
              <a:t> </a:t>
            </a:r>
            <a:r>
              <a:rPr lang="es-ES" dirty="0" err="1"/>
              <a:t>improvements</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0B53D01-7558-4BDA-A149-7CB244FA6413}"/>
                  </a:ext>
                </a:extLst>
              </p:cNvPr>
              <p:cNvSpPr>
                <a:spLocks noGrp="1"/>
              </p:cNvSpPr>
              <p:nvPr>
                <p:ph idx="1"/>
              </p:nvPr>
            </p:nvSpPr>
            <p:spPr/>
            <p:txBody>
              <a:bodyPr/>
              <a:lstStyle/>
              <a:p>
                <a:r>
                  <a:rPr lang="en-US" dirty="0"/>
                  <a:t>Long Short-Term Memory Recurrent Neural Networks (LSTM/LSTMRNN).</a:t>
                </a:r>
              </a:p>
              <a:p>
                <a:r>
                  <a:rPr lang="en-US" dirty="0"/>
                  <a:t>Modify the inputs and outputs so that it both inputs and outputs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ℝ</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ℚ</m:t>
                    </m:r>
                  </m:oMath>
                </a14:m>
                <a:r>
                  <a:rPr lang="en-US" dirty="0"/>
                  <a:t> instead of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oMath>
                </a14:m>
                <a:r>
                  <a:rPr lang="en-US" dirty="0"/>
                  <a:t>.</a:t>
                </a:r>
              </a:p>
              <a:p>
                <a:r>
                  <a:rPr lang="en-US" dirty="0"/>
                  <a:t>One possible method to achieve this is using the R coefficient. However, due to time constraints, I couldn’t follow this lead.</a:t>
                </a:r>
              </a:p>
            </p:txBody>
          </p:sp>
        </mc:Choice>
        <mc:Fallback>
          <p:sp>
            <p:nvSpPr>
              <p:cNvPr id="3" name="Marcador de contenido 2">
                <a:extLst>
                  <a:ext uri="{FF2B5EF4-FFF2-40B4-BE49-F238E27FC236}">
                    <a16:creationId xmlns:a16="http://schemas.microsoft.com/office/drawing/2014/main" id="{A0B53D01-7558-4BDA-A149-7CB244FA641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s-ES">
                    <a:noFill/>
                  </a:rPr>
                  <a:t> </a:t>
                </a:r>
              </a:p>
            </p:txBody>
          </p:sp>
        </mc:Fallback>
      </mc:AlternateContent>
    </p:spTree>
    <p:extLst>
      <p:ext uri="{BB962C8B-B14F-4D97-AF65-F5344CB8AC3E}">
        <p14:creationId xmlns:p14="http://schemas.microsoft.com/office/powerpoint/2010/main" val="8820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2C73F-2CBC-449E-B111-C4D880AD6FC4}"/>
              </a:ext>
            </a:extLst>
          </p:cNvPr>
          <p:cNvSpPr>
            <a:spLocks noGrp="1"/>
          </p:cNvSpPr>
          <p:nvPr>
            <p:ph type="title"/>
          </p:nvPr>
        </p:nvSpPr>
        <p:spPr>
          <a:xfrm>
            <a:off x="838199" y="117171"/>
            <a:ext cx="10515600" cy="2673497"/>
          </a:xfrm>
        </p:spPr>
        <p:txBody>
          <a:bodyPr>
            <a:normAutofit fontScale="90000"/>
          </a:bodyPr>
          <a:lstStyle/>
          <a:p>
            <a:r>
              <a:rPr lang="es-ES" dirty="0" err="1"/>
              <a:t>Now</a:t>
            </a:r>
            <a:r>
              <a:rPr lang="es-ES" dirty="0"/>
              <a:t> </a:t>
            </a:r>
            <a:r>
              <a:rPr lang="es-ES" dirty="0" err="1"/>
              <a:t>we</a:t>
            </a:r>
            <a:r>
              <a:rPr lang="es-ES" dirty="0"/>
              <a:t> can combine </a:t>
            </a:r>
            <a:r>
              <a:rPr lang="es-ES" dirty="0" err="1"/>
              <a:t>several</a:t>
            </a:r>
            <a:r>
              <a:rPr lang="es-ES" dirty="0"/>
              <a:t> </a:t>
            </a:r>
            <a:r>
              <a:rPr lang="es-ES" dirty="0" err="1"/>
              <a:t>perceptrons</a:t>
            </a:r>
            <a:r>
              <a:rPr lang="es-ES" dirty="0"/>
              <a:t> and </a:t>
            </a:r>
            <a:r>
              <a:rPr lang="es-ES" dirty="0" err="1"/>
              <a:t>create</a:t>
            </a:r>
            <a:r>
              <a:rPr lang="es-ES" dirty="0"/>
              <a:t> </a:t>
            </a:r>
            <a:r>
              <a:rPr lang="es-ES" dirty="0" err="1"/>
              <a:t>our</a:t>
            </a:r>
            <a:r>
              <a:rPr lang="es-ES" dirty="0"/>
              <a:t> </a:t>
            </a:r>
            <a:r>
              <a:rPr lang="es-ES" dirty="0" err="1"/>
              <a:t>primitive</a:t>
            </a:r>
            <a:r>
              <a:rPr lang="es-ES" dirty="0"/>
              <a:t> Neural Network, </a:t>
            </a:r>
            <a:r>
              <a:rPr lang="es-ES" dirty="0" err="1"/>
              <a:t>where</a:t>
            </a:r>
            <a:r>
              <a:rPr lang="es-ES" dirty="0"/>
              <a:t> </a:t>
            </a:r>
            <a:r>
              <a:rPr lang="es-ES" dirty="0" err="1"/>
              <a:t>the</a:t>
            </a:r>
            <a:r>
              <a:rPr lang="es-ES" dirty="0"/>
              <a:t> outputs </a:t>
            </a:r>
            <a:r>
              <a:rPr lang="es-ES" dirty="0" err="1"/>
              <a:t>of</a:t>
            </a:r>
            <a:r>
              <a:rPr lang="es-ES" dirty="0"/>
              <a:t> </a:t>
            </a:r>
            <a:r>
              <a:rPr lang="es-ES" dirty="0" err="1"/>
              <a:t>each</a:t>
            </a:r>
            <a:r>
              <a:rPr lang="es-ES" dirty="0"/>
              <a:t> </a:t>
            </a:r>
            <a:r>
              <a:rPr lang="es-ES" dirty="0" err="1"/>
              <a:t>layer</a:t>
            </a:r>
            <a:r>
              <a:rPr lang="es-ES" dirty="0"/>
              <a:t> </a:t>
            </a:r>
            <a:r>
              <a:rPr lang="es-ES" dirty="0" err="1"/>
              <a:t>of</a:t>
            </a:r>
            <a:r>
              <a:rPr lang="es-ES" dirty="0"/>
              <a:t> </a:t>
            </a:r>
            <a:r>
              <a:rPr lang="es-ES" dirty="0" err="1"/>
              <a:t>perceptrons</a:t>
            </a:r>
            <a:r>
              <a:rPr lang="es-ES" dirty="0"/>
              <a:t> </a:t>
            </a:r>
            <a:r>
              <a:rPr lang="es-ES" dirty="0" err="1"/>
              <a:t>will</a:t>
            </a:r>
            <a:r>
              <a:rPr lang="es-ES" dirty="0"/>
              <a:t> be </a:t>
            </a:r>
            <a:r>
              <a:rPr lang="es-ES" dirty="0" err="1"/>
              <a:t>used</a:t>
            </a:r>
            <a:r>
              <a:rPr lang="es-ES" dirty="0"/>
              <a:t> as inputs </a:t>
            </a:r>
            <a:r>
              <a:rPr lang="es-ES" dirty="0" err="1"/>
              <a:t>for</a:t>
            </a:r>
            <a:r>
              <a:rPr lang="es-ES" dirty="0"/>
              <a:t> </a:t>
            </a:r>
            <a:r>
              <a:rPr lang="es-ES" dirty="0" err="1"/>
              <a:t>the</a:t>
            </a:r>
            <a:r>
              <a:rPr lang="es-ES" dirty="0"/>
              <a:t> </a:t>
            </a:r>
            <a:r>
              <a:rPr lang="es-ES" dirty="0" err="1"/>
              <a:t>next</a:t>
            </a:r>
            <a:r>
              <a:rPr lang="es-ES" dirty="0"/>
              <a:t> </a:t>
            </a:r>
            <a:r>
              <a:rPr lang="es-ES" dirty="0" err="1"/>
              <a:t>layer</a:t>
            </a:r>
            <a:r>
              <a:rPr lang="es-ES" dirty="0"/>
              <a:t> </a:t>
            </a:r>
            <a:r>
              <a:rPr lang="es-ES" dirty="0" err="1"/>
              <a:t>of</a:t>
            </a:r>
            <a:r>
              <a:rPr lang="es-ES" dirty="0"/>
              <a:t> </a:t>
            </a:r>
            <a:r>
              <a:rPr lang="es-ES" dirty="0" err="1"/>
              <a:t>perceptrons</a:t>
            </a:r>
            <a:endParaRPr lang="es-ES" dirty="0"/>
          </a:p>
        </p:txBody>
      </p:sp>
      <p:pic>
        <p:nvPicPr>
          <p:cNvPr id="4102" name="Picture 6" descr="http://neuralnetworksanddeeplearning.com/images/tikz11.png">
            <a:extLst>
              <a:ext uri="{FF2B5EF4-FFF2-40B4-BE49-F238E27FC236}">
                <a16:creationId xmlns:a16="http://schemas.microsoft.com/office/drawing/2014/main" id="{5E4BEB77-DE7F-4582-BF4A-2723E3B978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2466" y="2649991"/>
            <a:ext cx="7287065" cy="3954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09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76B0150-88E8-490E-B06B-812CD7F3821C}"/>
              </a:ext>
            </a:extLst>
          </p:cNvPr>
          <p:cNvPicPr>
            <a:picLocks noChangeAspect="1"/>
          </p:cNvPicPr>
          <p:nvPr/>
        </p:nvPicPr>
        <p:blipFill>
          <a:blip r:embed="rId2"/>
          <a:stretch>
            <a:fillRect/>
          </a:stretch>
        </p:blipFill>
        <p:spPr>
          <a:xfrm>
            <a:off x="6096000" y="4191000"/>
            <a:ext cx="3933825" cy="2667000"/>
          </a:xfrm>
          <a:prstGeom prst="rect">
            <a:avLst/>
          </a:prstGeom>
        </p:spPr>
      </p:pic>
      <p:sp>
        <p:nvSpPr>
          <p:cNvPr id="2" name="Título 1">
            <a:extLst>
              <a:ext uri="{FF2B5EF4-FFF2-40B4-BE49-F238E27FC236}">
                <a16:creationId xmlns:a16="http://schemas.microsoft.com/office/drawing/2014/main" id="{AF2B3C1F-74DB-46B2-AE8C-B9A252F5689F}"/>
              </a:ext>
            </a:extLst>
          </p:cNvPr>
          <p:cNvSpPr>
            <a:spLocks noGrp="1"/>
          </p:cNvSpPr>
          <p:nvPr>
            <p:ph type="title"/>
          </p:nvPr>
        </p:nvSpPr>
        <p:spPr/>
        <p:txBody>
          <a:bodyPr/>
          <a:lstStyle/>
          <a:p>
            <a:r>
              <a:rPr lang="es-ES" dirty="0" err="1"/>
              <a:t>Sigmoid</a:t>
            </a:r>
            <a:r>
              <a:rPr lang="es-ES" dirty="0"/>
              <a:t> </a:t>
            </a:r>
            <a:r>
              <a:rPr lang="es-ES" dirty="0" err="1"/>
              <a:t>Neurons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9F2EC04-8E53-457E-9EF7-F49B2661CD7F}"/>
                  </a:ext>
                </a:extLst>
              </p:cNvPr>
              <p:cNvSpPr>
                <a:spLocks noGrp="1"/>
              </p:cNvSpPr>
              <p:nvPr>
                <p:ph idx="1"/>
              </p:nvPr>
            </p:nvSpPr>
            <p:spPr/>
            <p:txBody>
              <a:bodyPr/>
              <a:lstStyle/>
              <a:p>
                <a:r>
                  <a:rPr lang="en-US" dirty="0"/>
                  <a:t>We want our network to be able to learn. However, to do that, </a:t>
                </a:r>
                <a:r>
                  <a:rPr lang="en-US" dirty="0" err="1"/>
                  <a:t>perceptrons</a:t>
                </a:r>
                <a:r>
                  <a:rPr lang="en-US" dirty="0"/>
                  <a:t> are very unhandy, we want to be able to make small differences and be able to see said differences. To do this, we will introduce the </a:t>
                </a:r>
                <a:r>
                  <a:rPr lang="en-US" b="1" dirty="0"/>
                  <a:t>sigmoid neurons</a:t>
                </a:r>
                <a:r>
                  <a:rPr lang="en-US" dirty="0"/>
                  <a:t>.</a:t>
                </a:r>
              </a:p>
              <a:p>
                <a:r>
                  <a:rPr lang="en-US" dirty="0"/>
                  <a:t>Instead of having as outputs {0,1}, the outputs will be floating numbers between (0,1). Now, the output of each neuron will be </a:t>
                </a:r>
                <a:r>
                  <a:rPr lang="el-GR" dirty="0"/>
                  <a:t>σ(</a:t>
                </a:r>
                <a:r>
                  <a:rPr lang="es-ES" dirty="0" err="1"/>
                  <a:t>w⋅x+b</a:t>
                </a:r>
                <a:r>
                  <a:rPr lang="es-ES" dirty="0"/>
                  <a:t>), </a:t>
                </a:r>
                <a:r>
                  <a:rPr lang="es-ES" dirty="0" err="1"/>
                  <a:t>where</a:t>
                </a:r>
                <a:r>
                  <a:rPr lang="es-ES" dirty="0"/>
                  <a:t> </a:t>
                </a:r>
                <a14:m>
                  <m:oMath xmlns:m="http://schemas.openxmlformats.org/officeDocument/2006/math">
                    <m:r>
                      <a:rPr lang="es-ES" b="0" i="1" smtClean="0">
                        <a:latin typeface="Cambria Math" panose="02040503050406030204" pitchFamily="18" charset="0"/>
                      </a:rPr>
                      <m:t>𝜎</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i="1">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1+</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𝑒</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𝑧</m:t>
                            </m:r>
                          </m:sup>
                        </m:sSup>
                      </m:den>
                    </m:f>
                  </m:oMath>
                </a14:m>
                <a:r>
                  <a:rPr lang="en-US" dirty="0"/>
                  <a:t>.</a:t>
                </a:r>
              </a:p>
            </p:txBody>
          </p:sp>
        </mc:Choice>
        <mc:Fallback xmlns="">
          <p:sp>
            <p:nvSpPr>
              <p:cNvPr id="3" name="Marcador de contenido 2">
                <a:extLst>
                  <a:ext uri="{FF2B5EF4-FFF2-40B4-BE49-F238E27FC236}">
                    <a16:creationId xmlns:a16="http://schemas.microsoft.com/office/drawing/2014/main" id="{C9F2EC04-8E53-457E-9EF7-F49B2661CD7F}"/>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s-ES">
                    <a:noFill/>
                  </a:rPr>
                  <a:t> </a:t>
                </a:r>
              </a:p>
            </p:txBody>
          </p:sp>
        </mc:Fallback>
      </mc:AlternateContent>
    </p:spTree>
    <p:extLst>
      <p:ext uri="{BB962C8B-B14F-4D97-AF65-F5344CB8AC3E}">
        <p14:creationId xmlns:p14="http://schemas.microsoft.com/office/powerpoint/2010/main" val="29874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08AD3-0ACE-4E40-BB41-A915CCCB6411}"/>
              </a:ext>
            </a:extLst>
          </p:cNvPr>
          <p:cNvSpPr>
            <a:spLocks noGrp="1"/>
          </p:cNvSpPr>
          <p:nvPr>
            <p:ph type="title"/>
          </p:nvPr>
        </p:nvSpPr>
        <p:spPr/>
        <p:txBody>
          <a:bodyPr/>
          <a:lstStyle/>
          <a:p>
            <a:r>
              <a:rPr lang="es-ES" dirty="0" err="1"/>
              <a:t>Advantage</a:t>
            </a:r>
            <a:r>
              <a:rPr lang="es-ES" dirty="0"/>
              <a:t> </a:t>
            </a:r>
            <a:r>
              <a:rPr lang="es-ES" dirty="0" err="1"/>
              <a:t>of</a:t>
            </a:r>
            <a:r>
              <a:rPr lang="es-ES" dirty="0"/>
              <a:t> </a:t>
            </a:r>
            <a:r>
              <a:rPr lang="es-ES" dirty="0" err="1"/>
              <a:t>Sigmoid</a:t>
            </a:r>
            <a:r>
              <a:rPr lang="es-ES" dirty="0"/>
              <a:t> </a:t>
            </a:r>
            <a:r>
              <a:rPr lang="es-ES" dirty="0" err="1"/>
              <a:t>neurons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3D75629-C7A4-4004-BDA5-A9AF79305B69}"/>
                  </a:ext>
                </a:extLst>
              </p:cNvPr>
              <p:cNvSpPr>
                <a:spLocks noGrp="1"/>
              </p:cNvSpPr>
              <p:nvPr>
                <p:ph idx="1"/>
              </p:nvPr>
            </p:nvSpPr>
            <p:spPr/>
            <p:txBody>
              <a:bodyPr/>
              <a:lstStyle/>
              <a:p>
                <a:r>
                  <a:rPr lang="en-US" dirty="0"/>
                  <a:t>As the Sigmoid function is a smoothed out step function, we can calculate the partial derivatives of each layer, and thus know how small changes in the weights and biases have affected the end result:</a:t>
                </a:r>
              </a:p>
              <a:p>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Δ</m:t>
                      </m:r>
                      <m:r>
                        <a:rPr lang="es-ES" b="0" i="1" smtClean="0">
                          <a:latin typeface="Cambria Math" panose="02040503050406030204" pitchFamily="18" charset="0"/>
                        </a:rPr>
                        <m:t>𝑜𝑢𝑡𝑝𝑢𝑡</m:t>
                      </m:r>
                      <m:r>
                        <a:rPr lang="es-ES" b="0" i="1" smtClean="0">
                          <a:latin typeface="Cambria Math" panose="02040503050406030204" pitchFamily="18" charset="0"/>
                          <a:ea typeface="Cambria Math" panose="02040503050406030204" pitchFamily="18" charset="0"/>
                        </a:rPr>
                        <m:t>≈</m:t>
                      </m:r>
                      <m:nary>
                        <m:naryPr>
                          <m:chr m:val="∑"/>
                          <m:supHide m:val="on"/>
                          <m:ctrlPr>
                            <a:rPr lang="es-ES" b="0" i="1" smtClean="0">
                              <a:latin typeface="Cambria Math" panose="02040503050406030204" pitchFamily="18" charset="0"/>
                              <a:ea typeface="Cambria Math" panose="02040503050406030204" pitchFamily="18" charset="0"/>
                            </a:rPr>
                          </m:ctrlPr>
                        </m:naryPr>
                        <m:sub>
                          <m:r>
                            <m:rPr>
                              <m:brk m:alnAt="7"/>
                            </m:rPr>
                            <a:rPr lang="es-ES" b="0" i="1" smtClean="0">
                              <a:latin typeface="Cambria Math" panose="02040503050406030204" pitchFamily="18" charset="0"/>
                              <a:ea typeface="Cambria Math" panose="02040503050406030204" pitchFamily="18" charset="0"/>
                            </a:rPr>
                            <m:t>𝑗</m:t>
                          </m:r>
                        </m:sub>
                        <m:sup/>
                        <m:e>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𝑜𝑢𝑡𝑝𝑢𝑡</m:t>
                              </m:r>
                            </m:num>
                            <m:den>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𝑤</m:t>
                                  </m:r>
                                </m:e>
                                <m:sub>
                                  <m:r>
                                    <a:rPr lang="es-ES" b="0" i="1" smtClean="0">
                                      <a:latin typeface="Cambria Math" panose="02040503050406030204" pitchFamily="18" charset="0"/>
                                      <a:ea typeface="Cambria Math" panose="02040503050406030204" pitchFamily="18" charset="0"/>
                                    </a:rPr>
                                    <m:t>𝑗</m:t>
                                  </m:r>
                                </m:sub>
                              </m:sSub>
                            </m:den>
                          </m:f>
                          <m:r>
                            <m:rPr>
                              <m:sty m:val="p"/>
                            </m:rPr>
                            <a:rPr lang="es-ES" b="0" i="0" smtClean="0">
                              <a:latin typeface="Cambria Math" panose="02040503050406030204" pitchFamily="18" charset="0"/>
                              <a:ea typeface="Cambria Math" panose="02040503050406030204" pitchFamily="18" charset="0"/>
                            </a:rPr>
                            <m:t>Δ</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𝑤</m:t>
                              </m:r>
                            </m:e>
                            <m:sub>
                              <m:r>
                                <a:rPr lang="es-ES" b="0" i="1" smtClean="0">
                                  <a:latin typeface="Cambria Math" panose="02040503050406030204" pitchFamily="18" charset="0"/>
                                  <a:ea typeface="Cambria Math" panose="02040503050406030204" pitchFamily="18" charset="0"/>
                                </a:rPr>
                                <m:t>𝑗</m:t>
                              </m:r>
                            </m:sub>
                          </m:sSub>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𝑜𝑢𝑡𝑝𝑢𝑡</m:t>
                              </m:r>
                            </m:num>
                            <m:den>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𝑏</m:t>
                              </m:r>
                            </m:den>
                          </m:f>
                          <m:r>
                            <m:rPr>
                              <m:sty m:val="p"/>
                            </m:rPr>
                            <a:rPr lang="es-ES" b="0" i="0" smtClean="0">
                              <a:latin typeface="Cambria Math" panose="02040503050406030204" pitchFamily="18" charset="0"/>
                              <a:ea typeface="Cambria Math" panose="02040503050406030204" pitchFamily="18" charset="0"/>
                            </a:rPr>
                            <m:t>Δ</m:t>
                          </m:r>
                          <m:r>
                            <a:rPr lang="es-ES" b="0" i="1" smtClean="0">
                              <a:latin typeface="Cambria Math" panose="02040503050406030204" pitchFamily="18" charset="0"/>
                              <a:ea typeface="Cambria Math" panose="02040503050406030204" pitchFamily="18" charset="0"/>
                            </a:rPr>
                            <m:t>𝑏</m:t>
                          </m:r>
                          <m:r>
                            <a:rPr lang="es-ES" b="0" i="1" smtClean="0">
                              <a:latin typeface="Cambria Math" panose="02040503050406030204" pitchFamily="18" charset="0"/>
                              <a:ea typeface="Cambria Math" panose="02040503050406030204" pitchFamily="18" charset="0"/>
                            </a:rPr>
                            <m:t> </m:t>
                          </m:r>
                        </m:e>
                      </m:nary>
                    </m:oMath>
                  </m:oMathPara>
                </a14:m>
                <a:endParaRPr lang="en-US" dirty="0"/>
              </a:p>
            </p:txBody>
          </p:sp>
        </mc:Choice>
        <mc:Fallback xmlns="">
          <p:sp>
            <p:nvSpPr>
              <p:cNvPr id="3" name="Marcador de contenido 2">
                <a:extLst>
                  <a:ext uri="{FF2B5EF4-FFF2-40B4-BE49-F238E27FC236}">
                    <a16:creationId xmlns:a16="http://schemas.microsoft.com/office/drawing/2014/main" id="{13D75629-C7A4-4004-BDA5-A9AF79305B6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s-ES">
                    <a:noFill/>
                  </a:rPr>
                  <a:t> </a:t>
                </a:r>
              </a:p>
            </p:txBody>
          </p:sp>
        </mc:Fallback>
      </mc:AlternateContent>
    </p:spTree>
    <p:extLst>
      <p:ext uri="{BB962C8B-B14F-4D97-AF65-F5344CB8AC3E}">
        <p14:creationId xmlns:p14="http://schemas.microsoft.com/office/powerpoint/2010/main" val="273278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4FEC0-CDF9-440C-85D9-CE75646C7763}"/>
              </a:ext>
            </a:extLst>
          </p:cNvPr>
          <p:cNvSpPr>
            <a:spLocks noGrp="1"/>
          </p:cNvSpPr>
          <p:nvPr>
            <p:ph type="title"/>
          </p:nvPr>
        </p:nvSpPr>
        <p:spPr/>
        <p:txBody>
          <a:bodyPr/>
          <a:lstStyle/>
          <a:p>
            <a:r>
              <a:rPr lang="es-ES" dirty="0" err="1"/>
              <a:t>Cost</a:t>
            </a:r>
            <a:r>
              <a:rPr lang="es-ES" dirty="0"/>
              <a:t> </a:t>
            </a:r>
            <a:r>
              <a:rPr lang="es-ES" dirty="0" err="1"/>
              <a:t>function</a:t>
            </a:r>
            <a:endParaRPr lang="es-ES" dirty="0"/>
          </a:p>
        </p:txBody>
      </p:sp>
      <p:sp>
        <p:nvSpPr>
          <p:cNvPr id="3" name="Marcador de contenido 2">
            <a:extLst>
              <a:ext uri="{FF2B5EF4-FFF2-40B4-BE49-F238E27FC236}">
                <a16:creationId xmlns:a16="http://schemas.microsoft.com/office/drawing/2014/main" id="{594450C8-8908-42E8-B5D1-359C94B29C68}"/>
              </a:ext>
            </a:extLst>
          </p:cNvPr>
          <p:cNvSpPr>
            <a:spLocks noGrp="1"/>
          </p:cNvSpPr>
          <p:nvPr>
            <p:ph idx="1"/>
          </p:nvPr>
        </p:nvSpPr>
        <p:spPr/>
        <p:txBody>
          <a:bodyPr/>
          <a:lstStyle/>
          <a:p>
            <a:r>
              <a:rPr lang="en-US" dirty="0"/>
              <a:t>Suppose we have a set of training data. This means we have a combination of inputs for which we know the output i.e. images of numbers and a label with the number represented.</a:t>
            </a:r>
          </a:p>
          <a:p>
            <a:endParaRPr lang="en-US" dirty="0"/>
          </a:p>
          <a:p>
            <a:r>
              <a:rPr lang="en-US" dirty="0"/>
              <a:t>If we can evaluate each pixel of the image as multiple inputs for our network, we can see what the Network </a:t>
            </a:r>
            <a:r>
              <a:rPr lang="en-US" i="1" dirty="0"/>
              <a:t>thinks</a:t>
            </a:r>
            <a:r>
              <a:rPr lang="en-US" dirty="0"/>
              <a:t> the output should be.</a:t>
            </a:r>
          </a:p>
          <a:p>
            <a:endParaRPr lang="en-US" dirty="0"/>
          </a:p>
          <a:p>
            <a:r>
              <a:rPr lang="en-US" dirty="0"/>
              <a:t>If the initial values of the weights and biases are randomized, the prediction should be extremely bad.</a:t>
            </a:r>
          </a:p>
        </p:txBody>
      </p:sp>
    </p:spTree>
    <p:extLst>
      <p:ext uri="{BB962C8B-B14F-4D97-AF65-F5344CB8AC3E}">
        <p14:creationId xmlns:p14="http://schemas.microsoft.com/office/powerpoint/2010/main" val="313539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neuralnetworksanddeeplearning.com/images/tikz13.png">
            <a:extLst>
              <a:ext uri="{FF2B5EF4-FFF2-40B4-BE49-F238E27FC236}">
                <a16:creationId xmlns:a16="http://schemas.microsoft.com/office/drawing/2014/main" id="{25D44CD4-515C-4400-A2E2-29E5DFF8CF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2878" y="1690686"/>
            <a:ext cx="8266244" cy="46108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neuralnetworksanddeeplearning.com/images/digits_separate.png">
            <a:extLst>
              <a:ext uri="{FF2B5EF4-FFF2-40B4-BE49-F238E27FC236}">
                <a16:creationId xmlns:a16="http://schemas.microsoft.com/office/drawing/2014/main" id="{E40DB6AF-A0DA-403B-925D-661DC5C42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5" y="556418"/>
            <a:ext cx="600075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4429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5376</TotalTime>
  <Words>1970</Words>
  <Application>Microsoft Office PowerPoint</Application>
  <PresentationFormat>Panorámica</PresentationFormat>
  <Paragraphs>162</Paragraphs>
  <Slides>48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Arial</vt:lpstr>
      <vt:lpstr>Calibri</vt:lpstr>
      <vt:lpstr>Calibri Light</vt:lpstr>
      <vt:lpstr>Cambria Math</vt:lpstr>
      <vt:lpstr>Tema de Office</vt:lpstr>
      <vt:lpstr>On using Neural Networks to analyse the behaviour of C. elegans</vt:lpstr>
      <vt:lpstr>What actually IS a Neural Network</vt:lpstr>
      <vt:lpstr>Perceptrons, the first Neural Networks</vt:lpstr>
      <vt:lpstr>Bias and NAND gate</vt:lpstr>
      <vt:lpstr>Now we can combine several perceptrons and create our primitive Neural Network, where the outputs of each layer of perceptrons will be used as inputs for the next layer of perceptrons</vt:lpstr>
      <vt:lpstr>Sigmoid Neurons</vt:lpstr>
      <vt:lpstr>Advantage of Sigmoid neurons</vt:lpstr>
      <vt:lpstr>Cost function</vt:lpstr>
      <vt:lpstr>Presentación de PowerPoint</vt:lpstr>
      <vt:lpstr>Cost function</vt:lpstr>
      <vt:lpstr>Gradient descent</vt:lpstr>
      <vt:lpstr>Gradient Descent</vt:lpstr>
      <vt:lpstr>Stochastic gradient descent</vt:lpstr>
      <vt:lpstr>Activation functions</vt:lpstr>
      <vt:lpstr>Backpropagation</vt:lpstr>
      <vt:lpstr>Presentación de PowerPoint</vt:lpstr>
      <vt:lpstr>Presentación de PowerPoint</vt:lpstr>
      <vt:lpstr>Presentación de PowerPoint</vt:lpstr>
      <vt:lpstr>Presentación de PowerPoint</vt:lpstr>
      <vt:lpstr>Presentación de PowerPoint</vt:lpstr>
      <vt:lpstr>Frecuent problems of Machine Learning &amp; Neural Networks</vt:lpstr>
      <vt:lpstr>Common Solutions</vt:lpstr>
      <vt:lpstr>Different fitting between cuadratic and entropic</vt:lpstr>
      <vt:lpstr>Vanishing Gradient problem</vt:lpstr>
      <vt:lpstr>Vanishing gradient problem</vt:lpstr>
      <vt:lpstr>Vanishing Gradient Problem</vt:lpstr>
      <vt:lpstr>My proyect &amp; Neural Networks</vt:lpstr>
      <vt:lpstr>Prediction of movement of C. elegans</vt:lpstr>
      <vt:lpstr>Presentación de PowerPoint</vt:lpstr>
      <vt:lpstr>To improve the visualization of the outputs (and inputs), we sorted in the postitions</vt:lpstr>
      <vt:lpstr>Presentación de PowerPoint</vt:lpstr>
      <vt:lpstr>How does it operate?</vt:lpstr>
      <vt:lpstr>How does it operate?</vt:lpstr>
      <vt:lpstr>Selecting inputs &amp; outputs</vt:lpstr>
      <vt:lpstr>Presentación de PowerPoint</vt:lpstr>
      <vt:lpstr>Initial Results</vt:lpstr>
      <vt:lpstr>Learning Rate</vt:lpstr>
      <vt:lpstr>Initial Results (II)</vt:lpstr>
      <vt:lpstr>Neural Networks for multiple worms</vt:lpstr>
      <vt:lpstr>Comparing Solutions (Neural Networks)</vt:lpstr>
      <vt:lpstr>Markov Chain Monte Carlo</vt:lpstr>
      <vt:lpstr>Solutions for Markov</vt:lpstr>
      <vt:lpstr>Comparing Solutions (Markov)</vt:lpstr>
      <vt:lpstr>Comparing Solutions</vt:lpstr>
      <vt:lpstr>Presentación de PowerPoint</vt:lpstr>
      <vt:lpstr>Presentación de PowerPoint</vt:lpstr>
      <vt:lpstr>Currently working on</vt:lpstr>
      <vt:lpstr>Possible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using Neural Networks to analyse the behaviour of C. elegans</dc:title>
  <dc:creator>boorg</dc:creator>
  <cp:lastModifiedBy>Boorg Lab</cp:lastModifiedBy>
  <cp:revision>39</cp:revision>
  <dcterms:created xsi:type="dcterms:W3CDTF">2018-07-27T09:29:58Z</dcterms:created>
  <dcterms:modified xsi:type="dcterms:W3CDTF">2018-08-01T15:40:41Z</dcterms:modified>
</cp:coreProperties>
</file>