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garcia" initials="eg" lastIdx="1" clrIdx="0">
    <p:extLst>
      <p:ext uri="{19B8F6BF-5375-455C-9EA6-DF929625EA0E}">
        <p15:presenceInfo xmlns:p15="http://schemas.microsoft.com/office/powerpoint/2012/main" userId="9fc3125649715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8"/>
  </p:normalViewPr>
  <p:slideViewPr>
    <p:cSldViewPr snapToGrid="0">
      <p:cViewPr varScale="1">
        <p:scale>
          <a:sx n="106" d="100"/>
          <a:sy n="10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4T21:50:18.817" idx="1">
    <p:pos x="3515" y="1065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D17B8-F59F-B3EA-6BFC-C3D3ECA8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C757B7-E26F-0632-6506-43C91099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35232F-4784-C430-AB7E-1550D64F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83EAC-B588-714D-DA14-D501617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DFBA8-338E-0366-C590-98377576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2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C9790-D773-7C12-A9BD-7528BB18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50381C-9E03-9424-939A-E80CF5F6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80462-6BFF-3AB1-C614-7066F3AB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5A87E-350A-4A65-1A6F-4118C554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03B00-5FC4-2BEC-7DF8-BB3F9AE7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15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6EAAD8-9250-7A3C-E229-2BCB192A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94A12D-2837-D46D-C47E-F5AA124F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ED7FA-D754-5F62-D366-E683823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38F26-BCE9-065C-CF23-21C46672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57E7-8E26-9148-1DEB-65C2BB4C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2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5B633-B469-C92B-4AD7-F0C78DF7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9F24B-6BA0-412E-120D-A97E7173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93659-6FEA-7FE0-E7D2-A2FF7C9D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00C65-7533-213A-48A5-DAE568B2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8FC77-F7F7-42DE-D80F-D114880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03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CFD66-8DA5-B9C7-0DEC-64666753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45F01-2C54-7337-4A79-4D77EE19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05F59-A4A7-E8F1-A904-F3D4539D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DF292-9DC3-C1DF-65F0-5713AB05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06AE7-0E5A-861C-2BE7-66136487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4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B58D9-189E-EEE3-0284-EA5DEBE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A8D0D-C82A-252B-5D41-11C3D5F37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8EE7ED-8472-9839-B5DB-FA81C4EB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46E4E8-2517-C18A-1DAC-5CD22EB9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8625EE-6055-53E3-886C-59DDAD30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983A25-F563-5F84-8FBE-B78B6397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54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23D2D-26FB-74EE-CC0A-D937D1DA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1E2EDB-429C-55B1-3733-8ABE464AF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BFC96F-02B2-8627-8985-55D5AFA81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022F58-E7C6-EDA7-2650-462C16A0A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5409CB-46E3-1464-2659-229D9193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04B44F-D3CD-90E8-6E9D-09A1F64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1699A-4B2B-7453-5F3F-B4895DEC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F4511D-A4F5-5F31-B60E-0ECC9F9C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94719-56FF-A252-6269-2585F62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F08FC6-0571-7458-45B8-1F76D31D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6578F8-6694-3814-86B7-3A40586C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13B3D9-497F-9EA8-9D0A-24234EBD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4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9AA107-E1E8-28FE-82C4-CD77586B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04686-7553-52FB-1190-52DC0A0C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E7C3F6-A1DB-89F5-8428-69340050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95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B1598-CD93-7468-7049-81BF7993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CB6D3-DA4C-F1E6-9301-C7592CE2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D1A2A3-E64B-D692-BAE9-F7BF31A5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FF806-0BB0-7224-844F-9C6E736A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A56F28-0A9B-5574-8008-BA667B9B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A2E54-6DBD-3EB9-33A2-2158644B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9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D864A-22B8-50AB-8F07-9AE97CE6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A072C0-D4BC-9FA8-A976-EA0A62C00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B6FEDF-0FE8-BCB4-BD3A-20EF2DC3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3F86DD-6A22-D9CF-28E2-C659F45B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DB9ABE-33F2-406B-25BE-C607381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EF335E-C171-9A70-20EE-2A68DB68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7B7A7D-EEE8-77DE-6DEB-42C96CF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1AB6E5-2B9B-AC64-7470-2EA22203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05733-4C77-1A19-96EE-3D1DBB5EF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354C-D2D2-8B49-A722-85D63E0C8ED2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09F66-197F-B880-1202-2B1788A71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7E2C0-66D2-2214-00BB-F18F5471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103A-9734-C847-9522-ED2AD79FB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4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60A6D-79DD-E4FB-EF55-21CB42B8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Case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CC3F35-5CAC-5960-E24D-C87415A0C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Success</a:t>
            </a:r>
            <a:r>
              <a:rPr lang="fr-FR" dirty="0"/>
              <a:t> </a:t>
            </a:r>
            <a:r>
              <a:rPr lang="fr-FR" dirty="0" err="1"/>
              <a:t>Prediction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3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03A0D-6CDC-3724-29FA-26835DE1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Our </a:t>
            </a:r>
            <a:r>
              <a:rPr lang="fr-FR" b="1" dirty="0" err="1"/>
              <a:t>prediction</a:t>
            </a:r>
            <a:r>
              <a:rPr lang="fr-FR" b="1" dirty="0"/>
              <a:t> model.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E5B3A-2CA6-52A5-A2B1-FB334C98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The base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metric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used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for model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evaluation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is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1" i="1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Accuracy</a:t>
            </a:r>
            <a:r>
              <a:rPr lang="fr-FR" b="1" i="1" u="none" strike="noStrike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fr-FR" dirty="0" err="1">
                <a:solidFill>
                  <a:srgbClr val="292929"/>
                </a:solidFill>
                <a:latin typeface="source-serif-pro"/>
              </a:rPr>
              <a:t>Accuracy</a:t>
            </a:r>
            <a:r>
              <a:rPr lang="fr-FR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fr-FR" dirty="0" err="1">
                <a:solidFill>
                  <a:srgbClr val="292929"/>
                </a:solidFill>
                <a:latin typeface="source-serif-pro"/>
              </a:rPr>
              <a:t>d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escribes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the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number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of correct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predictions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over all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predictions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fr-FR" b="1" i="0" u="none" strike="noStrike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fr-FR" b="1" i="1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Precision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is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measure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of how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many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of the positive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predictions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made are correct (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true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positives)</a:t>
            </a:r>
          </a:p>
          <a:p>
            <a:pPr algn="l"/>
            <a:r>
              <a:rPr lang="fr-FR" b="1" i="1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Recall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is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measure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of how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many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of the positive cases the classifier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correctly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predicted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, over all the positive cases in the data.</a:t>
            </a:r>
          </a:p>
          <a:p>
            <a:r>
              <a:rPr lang="fr-FR" b="1" i="0" u="none" strike="noStrike" dirty="0">
                <a:solidFill>
                  <a:srgbClr val="292929"/>
                </a:solidFill>
                <a:effectLst/>
                <a:latin typeface="source-serif-pro"/>
              </a:rPr>
              <a:t>F1-Score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is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a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measure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combining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both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precision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and </a:t>
            </a:r>
            <a:r>
              <a:rPr lang="fr-FR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recall</a:t>
            </a:r>
            <a:r>
              <a:rPr lang="fr-FR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64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FB5E6-8CF6-E1FB-31C3-5D47DD85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Our </a:t>
            </a:r>
            <a:r>
              <a:rPr lang="fr-FR" b="1" dirty="0" err="1"/>
              <a:t>results</a:t>
            </a:r>
            <a:r>
              <a:rPr lang="fr-FR" b="1" dirty="0"/>
              <a:t> for </a:t>
            </a:r>
            <a:r>
              <a:rPr lang="fr-FR" b="1" dirty="0" err="1"/>
              <a:t>Accuracy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BE7DE-285C-6251-3DBA-AD61DFB0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: 0.8846376639563178 </a:t>
            </a:r>
          </a:p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Accuracy</a:t>
            </a:r>
            <a:r>
              <a:rPr lang="fr-FR" dirty="0"/>
              <a:t>: 0.8774081547866344 </a:t>
            </a:r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: 0.8605282212594219 </a:t>
            </a:r>
          </a:p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</a:t>
            </a:r>
            <a:r>
              <a:rPr lang="fr-FR" dirty="0" err="1"/>
              <a:t>Accuracy</a:t>
            </a:r>
            <a:r>
              <a:rPr lang="fr-FR" dirty="0"/>
              <a:t>: 0.887742892753279 </a:t>
            </a:r>
          </a:p>
          <a:p>
            <a:r>
              <a:rPr lang="fr-FR" dirty="0">
                <a:solidFill>
                  <a:srgbClr val="C00000"/>
                </a:solidFill>
              </a:rPr>
              <a:t>Gradient </a:t>
            </a:r>
            <a:r>
              <a:rPr lang="fr-FR" dirty="0" err="1">
                <a:solidFill>
                  <a:srgbClr val="C00000"/>
                </a:solidFill>
              </a:rPr>
              <a:t>Boosting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Accuracy</a:t>
            </a:r>
            <a:r>
              <a:rPr lang="fr-FR" dirty="0">
                <a:solidFill>
                  <a:srgbClr val="C00000"/>
                </a:solidFill>
              </a:rPr>
              <a:t>: 0.8922161552614399 </a:t>
            </a:r>
          </a:p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Accuracy</a:t>
            </a:r>
            <a:r>
              <a:rPr lang="fr-FR" dirty="0"/>
              <a:t>: 0.8777476408095437 </a:t>
            </a:r>
          </a:p>
          <a:p>
            <a:r>
              <a:rPr lang="fr-FR" dirty="0">
                <a:solidFill>
                  <a:srgbClr val="C00000"/>
                </a:solidFill>
              </a:rPr>
              <a:t>Neural Network </a:t>
            </a:r>
            <a:r>
              <a:rPr lang="fr-FR" dirty="0" err="1">
                <a:solidFill>
                  <a:srgbClr val="C00000"/>
                </a:solidFill>
              </a:rPr>
              <a:t>Accuracy</a:t>
            </a:r>
            <a:r>
              <a:rPr lang="fr-FR" dirty="0">
                <a:solidFill>
                  <a:srgbClr val="C00000"/>
                </a:solidFill>
              </a:rPr>
              <a:t>: 0.8925603893406138</a:t>
            </a:r>
          </a:p>
        </p:txBody>
      </p:sp>
    </p:spTree>
    <p:extLst>
      <p:ext uri="{BB962C8B-B14F-4D97-AF65-F5344CB8AC3E}">
        <p14:creationId xmlns:p14="http://schemas.microsoft.com/office/powerpoint/2010/main" val="2646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98176-5394-D6E6-A861-DBA05971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Gradient </a:t>
            </a:r>
            <a:r>
              <a:rPr lang="fr-FR" b="1" dirty="0" err="1"/>
              <a:t>Boosting</a:t>
            </a:r>
            <a:r>
              <a:rPr lang="fr-FR" b="1" dirty="0"/>
              <a:t> model </a:t>
            </a:r>
            <a:r>
              <a:rPr lang="fr-FR" b="1" dirty="0" err="1"/>
              <a:t>Heatmap</a:t>
            </a:r>
            <a:r>
              <a:rPr lang="fr-FR" b="1" dirty="0"/>
              <a:t>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46984EE-80D4-0B1C-075B-3BDD9E594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374" y="1825625"/>
            <a:ext cx="5960426" cy="43513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F533F3-E533-1C4E-F7E3-5F20339C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68" y="1690688"/>
            <a:ext cx="5613400" cy="44323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08EBBD-2B00-534E-F07C-3C90B0B85503}"/>
              </a:ext>
            </a:extLst>
          </p:cNvPr>
          <p:cNvSpPr txBox="1"/>
          <p:nvPr/>
        </p:nvSpPr>
        <p:spPr>
          <a:xfrm>
            <a:off x="2733198" y="18292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</a:rPr>
              <a:t>False positives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8975F-9586-41BD-8CAF-105EC5C09F16}"/>
              </a:ext>
            </a:extLst>
          </p:cNvPr>
          <p:cNvSpPr txBox="1"/>
          <p:nvPr/>
        </p:nvSpPr>
        <p:spPr>
          <a:xfrm>
            <a:off x="838200" y="3678128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</a:rPr>
              <a:t>False</a:t>
            </a:r>
          </a:p>
          <a:p>
            <a:pPr algn="ctr"/>
            <a:r>
              <a:rPr lang="fr-FR" dirty="0" err="1">
                <a:solidFill>
                  <a:srgbClr val="FFFF00"/>
                </a:solidFill>
              </a:rPr>
              <a:t>negatives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7DF0A-1F1C-071E-8976-56204CF0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Neural Network model </a:t>
            </a:r>
            <a:r>
              <a:rPr lang="fr-FR" b="1" dirty="0" err="1"/>
              <a:t>Heatmap</a:t>
            </a:r>
            <a:r>
              <a:rPr lang="fr-FR" b="1" dirty="0"/>
              <a:t>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58E27ED-4F5F-2FE3-6B44-86CAB25FF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374" y="1690688"/>
            <a:ext cx="5960426" cy="43513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8E7E23-890E-A08F-8C8C-9FC0A6AF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7" y="1650207"/>
            <a:ext cx="5613400" cy="44323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FB8D7E-D7C4-1AB2-964F-D552ADABEA53}"/>
              </a:ext>
            </a:extLst>
          </p:cNvPr>
          <p:cNvSpPr txBox="1"/>
          <p:nvPr/>
        </p:nvSpPr>
        <p:spPr>
          <a:xfrm>
            <a:off x="3810000" y="1964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62AB34-DE3F-AE20-B24D-E1F296F0B3DE}"/>
              </a:ext>
            </a:extLst>
          </p:cNvPr>
          <p:cNvSpPr txBox="1"/>
          <p:nvPr/>
        </p:nvSpPr>
        <p:spPr>
          <a:xfrm>
            <a:off x="1947333" y="409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78BF9A-4ED5-672E-0590-F98AF6BFA1A0}"/>
              </a:ext>
            </a:extLst>
          </p:cNvPr>
          <p:cNvSpPr txBox="1"/>
          <p:nvPr/>
        </p:nvSpPr>
        <p:spPr>
          <a:xfrm>
            <a:off x="3196002" y="1831648"/>
            <a:ext cx="1007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</a:rPr>
              <a:t>False</a:t>
            </a:r>
          </a:p>
          <a:p>
            <a:pPr algn="ctr"/>
            <a:r>
              <a:rPr lang="fr-FR" dirty="0">
                <a:solidFill>
                  <a:srgbClr val="FFFF00"/>
                </a:solidFill>
              </a:rPr>
              <a:t>positives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222290-1902-F07B-83DF-DF868F4F25A2}"/>
              </a:ext>
            </a:extLst>
          </p:cNvPr>
          <p:cNvSpPr txBox="1"/>
          <p:nvPr/>
        </p:nvSpPr>
        <p:spPr>
          <a:xfrm>
            <a:off x="1170686" y="3820868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</a:rPr>
              <a:t>False</a:t>
            </a:r>
          </a:p>
          <a:p>
            <a:pPr algn="ctr"/>
            <a:r>
              <a:rPr lang="fr-FR" dirty="0" err="1">
                <a:solidFill>
                  <a:srgbClr val="FFFF00"/>
                </a:solidFill>
              </a:rPr>
              <a:t>negatives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3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D57E-5B81-B0D8-C62C-A30FB3EF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Models</a:t>
            </a:r>
            <a:r>
              <a:rPr lang="fr-FR" b="1" dirty="0"/>
              <a:t> </a:t>
            </a:r>
            <a:r>
              <a:rPr lang="fr-FR" b="1" dirty="0" err="1"/>
              <a:t>chosen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6D4A2-885C-21CB-1227-DA375A9D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and Neural Network.</a:t>
            </a:r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are </a:t>
            </a:r>
            <a:r>
              <a:rPr lang="fr-FR" dirty="0" err="1"/>
              <a:t>offering</a:t>
            </a:r>
            <a:r>
              <a:rPr lang="fr-FR" dirty="0"/>
              <a:t> the best performance. </a:t>
            </a:r>
          </a:p>
          <a:p>
            <a:r>
              <a:rPr lang="fr-FR" dirty="0" err="1"/>
              <a:t>However</a:t>
            </a:r>
            <a:r>
              <a:rPr lang="fr-FR" dirty="0"/>
              <a:t> the </a:t>
            </a:r>
            <a:r>
              <a:rPr lang="fr-FR" dirty="0" err="1"/>
              <a:t>execution</a:t>
            </a:r>
            <a:r>
              <a:rPr lang="fr-FR" dirty="0"/>
              <a:t> time for Gradient </a:t>
            </a:r>
            <a:r>
              <a:rPr lang="fr-FR" dirty="0" err="1"/>
              <a:t>Boosting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notably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Neural Network over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data.</a:t>
            </a:r>
          </a:p>
          <a:p>
            <a:r>
              <a:rPr lang="fr-FR" dirty="0"/>
              <a:t>GB - </a:t>
            </a:r>
            <a:r>
              <a:rPr lang="fr-FR" dirty="0" err="1"/>
              <a:t>Execution</a:t>
            </a:r>
            <a:r>
              <a:rPr lang="fr-FR" dirty="0"/>
              <a:t> time: 0.0903 seconds.</a:t>
            </a:r>
          </a:p>
          <a:p>
            <a:r>
              <a:rPr lang="fr-FR" dirty="0"/>
              <a:t>NN - </a:t>
            </a:r>
            <a:r>
              <a:rPr lang="fr-FR" dirty="0" err="1"/>
              <a:t>Execution</a:t>
            </a:r>
            <a:r>
              <a:rPr lang="fr-FR" dirty="0"/>
              <a:t> time: 1.3601 seconds.</a:t>
            </a:r>
          </a:p>
          <a:p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False Positives and False </a:t>
            </a:r>
            <a:r>
              <a:rPr lang="fr-FR" dirty="0" err="1"/>
              <a:t>Negatives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for Gradient </a:t>
            </a:r>
            <a:r>
              <a:rPr lang="fr-FR" dirty="0" err="1"/>
              <a:t>Boosting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20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EECF0-5207-B9E3-CCA9-33BAF081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B84BA-D595-DC3C-88D4-68E2AD41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Depending</a:t>
            </a:r>
            <a:r>
              <a:rPr lang="fr-FR" dirty="0"/>
              <a:t> on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final </a:t>
            </a:r>
            <a:r>
              <a:rPr lang="fr-FR" dirty="0" err="1"/>
              <a:t>customer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offering</a:t>
            </a:r>
            <a:r>
              <a:rPr lang="fr-FR" dirty="0"/>
              <a:t>,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and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on False Positives or False </a:t>
            </a:r>
            <a:r>
              <a:rPr lang="fr-FR" dirty="0" err="1"/>
              <a:t>Negatives</a:t>
            </a:r>
            <a:r>
              <a:rPr lang="fr-FR" dirty="0"/>
              <a:t>.</a:t>
            </a:r>
          </a:p>
          <a:p>
            <a:r>
              <a:rPr lang="fr-FR" dirty="0"/>
              <a:t>Example 1: A model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False </a:t>
            </a:r>
            <a:r>
              <a:rPr lang="fr-FR" dirty="0" err="1"/>
              <a:t>Dropouts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preferred</a:t>
            </a:r>
            <a:r>
              <a:rPr lang="fr-FR" dirty="0"/>
              <a:t> by the Marketing </a:t>
            </a:r>
            <a:r>
              <a:rPr lang="fr-FR" dirty="0" err="1"/>
              <a:t>Department</a:t>
            </a:r>
            <a:r>
              <a:rPr lang="fr-FR" dirty="0"/>
              <a:t> of an </a:t>
            </a:r>
            <a:r>
              <a:rPr lang="fr-FR" dirty="0" err="1"/>
              <a:t>University</a:t>
            </a:r>
            <a:r>
              <a:rPr lang="fr-FR" dirty="0"/>
              <a:t>.</a:t>
            </a:r>
          </a:p>
          <a:p>
            <a:r>
              <a:rPr lang="fr-FR" dirty="0"/>
              <a:t>Example 2: A model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False </a:t>
            </a:r>
            <a:r>
              <a:rPr lang="fr-FR" dirty="0" err="1"/>
              <a:t>Graduates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preferred</a:t>
            </a:r>
            <a:r>
              <a:rPr lang="fr-FR" dirty="0"/>
              <a:t> by the Academic </a:t>
            </a:r>
            <a:r>
              <a:rPr lang="fr-FR" dirty="0" err="1"/>
              <a:t>Department</a:t>
            </a:r>
            <a:r>
              <a:rPr lang="fr-FR" dirty="0"/>
              <a:t>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University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91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FCF00-FC95-A65F-FB5C-67DDE2B0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669"/>
            <a:ext cx="10515600" cy="3760662"/>
          </a:xfrm>
        </p:spPr>
        <p:txBody>
          <a:bodyPr/>
          <a:lstStyle/>
          <a:p>
            <a:pPr algn="ctr"/>
            <a:r>
              <a:rPr lang="fr-FR" b="1" dirty="0" err="1"/>
              <a:t>Thank</a:t>
            </a:r>
            <a:r>
              <a:rPr lang="fr-FR" b="1" dirty="0"/>
              <a:t> </a:t>
            </a:r>
            <a:r>
              <a:rPr lang="fr-FR" b="1" dirty="0" err="1"/>
              <a:t>you</a:t>
            </a:r>
            <a:r>
              <a:rPr lang="fr-FR" b="1" dirty="0"/>
              <a:t> for </a:t>
            </a:r>
            <a:r>
              <a:rPr lang="fr-FR" b="1" dirty="0" err="1"/>
              <a:t>your</a:t>
            </a:r>
            <a:r>
              <a:rPr lang="fr-FR" b="1" dirty="0"/>
              <a:t> attention.</a:t>
            </a:r>
          </a:p>
        </p:txBody>
      </p:sp>
    </p:spTree>
    <p:extLst>
      <p:ext uri="{BB962C8B-B14F-4D97-AF65-F5344CB8AC3E}">
        <p14:creationId xmlns:p14="http://schemas.microsoft.com/office/powerpoint/2010/main" val="124688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04F8B-20CA-16E5-950A-4D1E506F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Target of the </a:t>
            </a:r>
            <a:r>
              <a:rPr lang="fr-FR" b="1" dirty="0" err="1"/>
              <a:t>study</a:t>
            </a:r>
            <a:r>
              <a:rPr lang="fr-FR" b="1" dirty="0"/>
              <a:t>: </a:t>
            </a:r>
            <a:br>
              <a:rPr lang="fr-FR" b="1" dirty="0"/>
            </a:br>
            <a:r>
              <a:rPr lang="fr-FR" sz="3100" b="1" dirty="0" err="1"/>
              <a:t>Determine</a:t>
            </a:r>
            <a:r>
              <a:rPr lang="fr-FR" sz="3100" b="1" dirty="0"/>
              <a:t> </a:t>
            </a:r>
            <a:r>
              <a:rPr lang="fr-FR" sz="3100" b="1" dirty="0" err="1"/>
              <a:t>whether</a:t>
            </a:r>
            <a:r>
              <a:rPr lang="fr-FR" sz="3100" b="1" dirty="0"/>
              <a:t> </a:t>
            </a:r>
            <a:r>
              <a:rPr lang="fr-FR" sz="3100" b="1" dirty="0" err="1"/>
              <a:t>students</a:t>
            </a:r>
            <a:r>
              <a:rPr lang="fr-FR" sz="3100" b="1" dirty="0"/>
              <a:t> </a:t>
            </a:r>
            <a:r>
              <a:rPr lang="fr-FR" sz="3100" b="1" dirty="0" err="1"/>
              <a:t>will</a:t>
            </a:r>
            <a:r>
              <a:rPr lang="fr-FR" sz="3100" b="1" dirty="0"/>
              <a:t> </a:t>
            </a:r>
            <a:r>
              <a:rPr lang="fr-FR" sz="3100" b="1" dirty="0" err="1"/>
              <a:t>Graduate</a:t>
            </a:r>
            <a:r>
              <a:rPr lang="fr-FR" sz="3100" b="1" dirty="0"/>
              <a:t> or Dropout and causes of </a:t>
            </a:r>
            <a:r>
              <a:rPr lang="fr-FR" sz="3100" b="1" dirty="0" err="1"/>
              <a:t>it</a:t>
            </a:r>
            <a:r>
              <a:rPr lang="fr-FR" sz="3100" b="1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9AF314-4BC2-3DED-4102-9A34D8DC41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134394"/>
            <a:ext cx="4089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1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7FC1A-2198-BC41-3FF5-18317B2B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Variables to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for the </a:t>
            </a:r>
            <a:r>
              <a:rPr lang="fr-FR" b="1" dirty="0" err="1"/>
              <a:t>models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D2E1-A396-5C92-50E9-0773A67D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Debtor</a:t>
            </a:r>
            <a:r>
              <a:rPr lang="fr-FR" sz="1600" dirty="0"/>
              <a:t>.</a:t>
            </a:r>
          </a:p>
          <a:p>
            <a:r>
              <a:rPr lang="fr-FR" sz="1600" dirty="0" err="1"/>
              <a:t>Tuition</a:t>
            </a:r>
            <a:r>
              <a:rPr lang="fr-FR" sz="1600" dirty="0"/>
              <a:t> </a:t>
            </a:r>
            <a:r>
              <a:rPr lang="fr-FR" sz="1600" dirty="0" err="1"/>
              <a:t>fees</a:t>
            </a:r>
            <a:r>
              <a:rPr lang="fr-FR" sz="1600" dirty="0"/>
              <a:t> up to date.</a:t>
            </a:r>
          </a:p>
          <a:p>
            <a:r>
              <a:rPr lang="fr-FR" sz="1600" dirty="0" err="1"/>
              <a:t>Gender</a:t>
            </a:r>
            <a:r>
              <a:rPr lang="fr-FR" sz="1600" dirty="0"/>
              <a:t>.</a:t>
            </a:r>
          </a:p>
          <a:p>
            <a:r>
              <a:rPr lang="fr-FR" sz="1600" dirty="0" err="1"/>
              <a:t>Scholarship</a:t>
            </a:r>
            <a:r>
              <a:rPr lang="fr-FR" sz="1600" dirty="0"/>
              <a:t> </a:t>
            </a:r>
            <a:r>
              <a:rPr lang="fr-FR" sz="1600" dirty="0" err="1"/>
              <a:t>holder</a:t>
            </a:r>
            <a:r>
              <a:rPr lang="fr-FR" sz="1600" dirty="0"/>
              <a:t>.</a:t>
            </a:r>
          </a:p>
          <a:p>
            <a:r>
              <a:rPr lang="fr-FR" sz="1600" dirty="0"/>
              <a:t>Age at </a:t>
            </a:r>
            <a:r>
              <a:rPr lang="fr-FR" sz="1600" dirty="0" err="1"/>
              <a:t>enrollment</a:t>
            </a:r>
            <a:r>
              <a:rPr lang="fr-FR" sz="1600" dirty="0"/>
              <a:t>.</a:t>
            </a:r>
          </a:p>
          <a:p>
            <a:r>
              <a:rPr lang="fr-FR" sz="1600" dirty="0" err="1"/>
              <a:t>Curricular</a:t>
            </a:r>
            <a:r>
              <a:rPr lang="fr-FR" sz="1600" dirty="0"/>
              <a:t> </a:t>
            </a:r>
            <a:r>
              <a:rPr lang="fr-FR" sz="1600" dirty="0" err="1"/>
              <a:t>units</a:t>
            </a:r>
            <a:r>
              <a:rPr lang="fr-FR" sz="1600" dirty="0"/>
              <a:t> 1st </a:t>
            </a:r>
            <a:r>
              <a:rPr lang="fr-FR" sz="1600" dirty="0" err="1"/>
              <a:t>sem</a:t>
            </a:r>
            <a:r>
              <a:rPr lang="fr-FR" sz="1600" dirty="0"/>
              <a:t> (</a:t>
            </a:r>
            <a:r>
              <a:rPr lang="fr-FR" sz="1600" dirty="0" err="1"/>
              <a:t>approved</a:t>
            </a:r>
            <a:r>
              <a:rPr lang="fr-FR" sz="1600" dirty="0"/>
              <a:t>) </a:t>
            </a:r>
          </a:p>
          <a:p>
            <a:r>
              <a:rPr lang="fr-FR" sz="1600" dirty="0" err="1"/>
              <a:t>Curricular</a:t>
            </a:r>
            <a:r>
              <a:rPr lang="fr-FR" sz="1600" dirty="0"/>
              <a:t> </a:t>
            </a:r>
            <a:r>
              <a:rPr lang="fr-FR" sz="1600" dirty="0" err="1"/>
              <a:t>units</a:t>
            </a:r>
            <a:r>
              <a:rPr lang="fr-FR" sz="1600" dirty="0"/>
              <a:t> 1st </a:t>
            </a:r>
            <a:r>
              <a:rPr lang="fr-FR" sz="1600" dirty="0" err="1"/>
              <a:t>sem</a:t>
            </a:r>
            <a:r>
              <a:rPr lang="fr-FR" sz="1600" dirty="0"/>
              <a:t> (grade)</a:t>
            </a:r>
          </a:p>
          <a:p>
            <a:r>
              <a:rPr lang="fr-FR" sz="1600" dirty="0" err="1"/>
              <a:t>Curricular</a:t>
            </a:r>
            <a:r>
              <a:rPr lang="fr-FR" sz="1600" dirty="0"/>
              <a:t> </a:t>
            </a:r>
            <a:r>
              <a:rPr lang="fr-FR" sz="1600" dirty="0" err="1"/>
              <a:t>units</a:t>
            </a:r>
            <a:r>
              <a:rPr lang="fr-FR" sz="1600" dirty="0"/>
              <a:t> 2nd </a:t>
            </a:r>
            <a:r>
              <a:rPr lang="fr-FR" sz="1600" dirty="0" err="1"/>
              <a:t>sem</a:t>
            </a:r>
            <a:r>
              <a:rPr lang="fr-FR" sz="1600" dirty="0"/>
              <a:t> (</a:t>
            </a:r>
            <a:r>
              <a:rPr lang="fr-FR" sz="1600" dirty="0" err="1"/>
              <a:t>approved</a:t>
            </a:r>
            <a:r>
              <a:rPr lang="fr-FR" sz="1600" dirty="0"/>
              <a:t>) </a:t>
            </a:r>
          </a:p>
          <a:p>
            <a:r>
              <a:rPr lang="fr-FR" sz="1600" dirty="0" err="1"/>
              <a:t>Curricular</a:t>
            </a:r>
            <a:r>
              <a:rPr lang="fr-FR" sz="1600" dirty="0"/>
              <a:t> </a:t>
            </a:r>
            <a:r>
              <a:rPr lang="fr-FR" sz="1600" dirty="0" err="1"/>
              <a:t>units</a:t>
            </a:r>
            <a:r>
              <a:rPr lang="fr-FR" sz="1600" dirty="0"/>
              <a:t> 2nd </a:t>
            </a:r>
            <a:r>
              <a:rPr lang="fr-FR" sz="1600" dirty="0" err="1"/>
              <a:t>sem</a:t>
            </a:r>
            <a:r>
              <a:rPr lang="fr-FR" sz="1600" dirty="0"/>
              <a:t> (grade)</a:t>
            </a:r>
          </a:p>
          <a:p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These</a:t>
            </a:r>
            <a:r>
              <a:rPr lang="fr-FR" sz="1600" dirty="0"/>
              <a:t> variables are </a:t>
            </a:r>
            <a:r>
              <a:rPr lang="fr-FR" sz="1600" dirty="0" err="1"/>
              <a:t>chosen</a:t>
            </a:r>
            <a:r>
              <a:rPr lang="fr-FR" sz="1600" dirty="0"/>
              <a:t> due to </a:t>
            </a:r>
            <a:r>
              <a:rPr lang="fr-FR" sz="1600" dirty="0" err="1"/>
              <a:t>their</a:t>
            </a:r>
            <a:r>
              <a:rPr lang="fr-FR" sz="1600" dirty="0"/>
              <a:t> </a:t>
            </a:r>
            <a:r>
              <a:rPr lang="fr-FR" sz="1600" dirty="0" err="1"/>
              <a:t>correlation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the Dropout and </a:t>
            </a:r>
            <a:r>
              <a:rPr lang="fr-FR" sz="1600" dirty="0" err="1"/>
              <a:t>Graduate</a:t>
            </a:r>
            <a:r>
              <a:rPr lang="fr-FR" sz="1600" dirty="0"/>
              <a:t> rate.</a:t>
            </a:r>
          </a:p>
        </p:txBody>
      </p:sp>
    </p:spTree>
    <p:extLst>
      <p:ext uri="{BB962C8B-B14F-4D97-AF65-F5344CB8AC3E}">
        <p14:creationId xmlns:p14="http://schemas.microsoft.com/office/powerpoint/2010/main" val="8635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48C1-37DD-C139-1956-56D958F1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086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Variables </a:t>
            </a:r>
            <a:r>
              <a:rPr lang="fr-FR" sz="2800" b="1" dirty="0" err="1"/>
              <a:t>directly</a:t>
            </a:r>
            <a:r>
              <a:rPr lang="fr-FR" sz="2800" b="1" dirty="0"/>
              <a:t> </a:t>
            </a:r>
            <a:r>
              <a:rPr lang="fr-FR" sz="2800" b="1" dirty="0" err="1"/>
              <a:t>correlated</a:t>
            </a:r>
            <a:r>
              <a:rPr lang="fr-FR" sz="2800" b="1" dirty="0"/>
              <a:t> to the Dropout rate.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4CF1725-DA38-5A69-3ACC-3FE388D2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03358" y="842212"/>
            <a:ext cx="6785811" cy="57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7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FC41A-0AC2-81BC-26D3-72B0D7CB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99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Variables </a:t>
            </a:r>
            <a:r>
              <a:rPr lang="fr-FR" sz="2800" b="1" dirty="0" err="1"/>
              <a:t>directly</a:t>
            </a:r>
            <a:r>
              <a:rPr lang="fr-FR" sz="2800" b="1" dirty="0"/>
              <a:t> </a:t>
            </a:r>
            <a:r>
              <a:rPr lang="fr-FR" sz="2800" b="1" dirty="0" err="1"/>
              <a:t>correlated</a:t>
            </a:r>
            <a:r>
              <a:rPr lang="fr-FR" sz="2800" b="1" dirty="0"/>
              <a:t> to the </a:t>
            </a:r>
            <a:r>
              <a:rPr lang="fr-FR" sz="2800" b="1" dirty="0" err="1"/>
              <a:t>Graduate</a:t>
            </a:r>
            <a:r>
              <a:rPr lang="fr-FR" sz="2800" b="1" dirty="0"/>
              <a:t> rate.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0A57729-3ECE-6849-1636-94A05E953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810" y="806116"/>
            <a:ext cx="7002379" cy="5933358"/>
          </a:xfrm>
        </p:spPr>
      </p:pic>
    </p:spTree>
    <p:extLst>
      <p:ext uri="{BB962C8B-B14F-4D97-AF65-F5344CB8AC3E}">
        <p14:creationId xmlns:p14="http://schemas.microsoft.com/office/powerpoint/2010/main" val="109391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03B67-CBCD-8DF2-7D84-3A0EA9D9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Removing</a:t>
            </a:r>
            <a:r>
              <a:rPr lang="fr-FR" b="1" dirty="0"/>
              <a:t> </a:t>
            </a:r>
            <a:r>
              <a:rPr lang="fr-FR" b="1" dirty="0" err="1"/>
              <a:t>redundant</a:t>
            </a:r>
            <a:r>
              <a:rPr lang="fr-FR" b="1" dirty="0"/>
              <a:t> variables.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8AB77-0A22-F3E9-DB84-ADC78BB7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Curricular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units</a:t>
            </a:r>
            <a:r>
              <a:rPr lang="fr-FR" dirty="0">
                <a:solidFill>
                  <a:srgbClr val="FF0000"/>
                </a:solidFill>
              </a:rPr>
              <a:t> 1st </a:t>
            </a:r>
            <a:r>
              <a:rPr lang="fr-FR" dirty="0" err="1">
                <a:solidFill>
                  <a:srgbClr val="FF0000"/>
                </a:solidFill>
              </a:rPr>
              <a:t>sem</a:t>
            </a:r>
            <a:r>
              <a:rPr lang="fr-FR" dirty="0">
                <a:solidFill>
                  <a:srgbClr val="FF0000"/>
                </a:solidFill>
              </a:rPr>
              <a:t> (</a:t>
            </a:r>
            <a:r>
              <a:rPr lang="fr-FR" dirty="0" err="1">
                <a:solidFill>
                  <a:srgbClr val="FF0000"/>
                </a:solidFill>
              </a:rPr>
              <a:t>approved</a:t>
            </a:r>
            <a:r>
              <a:rPr lang="fr-FR" dirty="0">
                <a:solidFill>
                  <a:srgbClr val="FF0000"/>
                </a:solidFill>
              </a:rPr>
              <a:t>) </a:t>
            </a:r>
            <a:r>
              <a:rPr lang="fr-FR" dirty="0"/>
              <a:t>and </a:t>
            </a:r>
            <a:r>
              <a:rPr lang="fr-FR" dirty="0" err="1">
                <a:solidFill>
                  <a:srgbClr val="FF0000"/>
                </a:solidFill>
              </a:rPr>
              <a:t>Curricular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units</a:t>
            </a:r>
            <a:r>
              <a:rPr lang="fr-FR" dirty="0">
                <a:solidFill>
                  <a:srgbClr val="FF0000"/>
                </a:solidFill>
              </a:rPr>
              <a:t> 1st </a:t>
            </a:r>
            <a:r>
              <a:rPr lang="fr-FR" dirty="0" err="1">
                <a:solidFill>
                  <a:srgbClr val="FF0000"/>
                </a:solidFill>
              </a:rPr>
              <a:t>sem</a:t>
            </a:r>
            <a:r>
              <a:rPr lang="fr-FR" dirty="0">
                <a:solidFill>
                  <a:srgbClr val="FF0000"/>
                </a:solidFill>
              </a:rPr>
              <a:t> (grade) </a:t>
            </a:r>
            <a:r>
              <a:rPr lang="fr-FR" dirty="0"/>
              <a:t>are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b="1" dirty="0"/>
              <a:t>0.71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Curricular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units</a:t>
            </a:r>
            <a:r>
              <a:rPr lang="fr-FR" dirty="0">
                <a:solidFill>
                  <a:srgbClr val="FF0000"/>
                </a:solidFill>
              </a:rPr>
              <a:t> 2nd </a:t>
            </a:r>
            <a:r>
              <a:rPr lang="fr-FR" dirty="0" err="1">
                <a:solidFill>
                  <a:srgbClr val="FF0000"/>
                </a:solidFill>
              </a:rPr>
              <a:t>sem</a:t>
            </a:r>
            <a:r>
              <a:rPr lang="fr-FR" dirty="0">
                <a:solidFill>
                  <a:srgbClr val="FF0000"/>
                </a:solidFill>
              </a:rPr>
              <a:t> (</a:t>
            </a:r>
            <a:r>
              <a:rPr lang="fr-FR" dirty="0" err="1">
                <a:solidFill>
                  <a:srgbClr val="FF0000"/>
                </a:solidFill>
              </a:rPr>
              <a:t>approved</a:t>
            </a:r>
            <a:r>
              <a:rPr lang="fr-FR" dirty="0">
                <a:solidFill>
                  <a:srgbClr val="FF0000"/>
                </a:solidFill>
              </a:rPr>
              <a:t>) </a:t>
            </a:r>
            <a:r>
              <a:rPr lang="fr-FR" dirty="0"/>
              <a:t>and </a:t>
            </a:r>
            <a:r>
              <a:rPr lang="fr-FR" dirty="0" err="1">
                <a:solidFill>
                  <a:srgbClr val="FF0000"/>
                </a:solidFill>
              </a:rPr>
              <a:t>Curricular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units</a:t>
            </a:r>
            <a:r>
              <a:rPr lang="fr-FR" dirty="0">
                <a:solidFill>
                  <a:srgbClr val="FF0000"/>
                </a:solidFill>
              </a:rPr>
              <a:t> 2nd </a:t>
            </a:r>
            <a:r>
              <a:rPr lang="fr-FR" dirty="0" err="1">
                <a:solidFill>
                  <a:srgbClr val="FF0000"/>
                </a:solidFill>
              </a:rPr>
              <a:t>sem</a:t>
            </a:r>
            <a:r>
              <a:rPr lang="fr-FR" dirty="0">
                <a:solidFill>
                  <a:srgbClr val="FF0000"/>
                </a:solidFill>
              </a:rPr>
              <a:t> (grade) </a:t>
            </a:r>
            <a:r>
              <a:rPr lang="fr-FR" b="1" dirty="0"/>
              <a:t>0.79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We</a:t>
            </a:r>
            <a:r>
              <a:rPr lang="fr-FR" b="1" dirty="0"/>
              <a:t> can ignore 2 of </a:t>
            </a:r>
            <a:r>
              <a:rPr lang="fr-FR" b="1" dirty="0" err="1"/>
              <a:t>them</a:t>
            </a:r>
            <a:r>
              <a:rPr lang="fr-FR" b="1" dirty="0"/>
              <a:t> and </a:t>
            </a:r>
            <a:r>
              <a:rPr lang="fr-FR" b="1" dirty="0" err="1"/>
              <a:t>our</a:t>
            </a:r>
            <a:r>
              <a:rPr lang="fr-FR" b="1" dirty="0"/>
              <a:t> </a:t>
            </a:r>
            <a:r>
              <a:rPr lang="fr-FR" b="1" dirty="0" err="1"/>
              <a:t>model's</a:t>
            </a:r>
            <a:r>
              <a:rPr lang="fr-FR" b="1" dirty="0"/>
              <a:t> </a:t>
            </a:r>
            <a:r>
              <a:rPr lang="fr-FR" b="1" dirty="0" err="1"/>
              <a:t>perfomance</a:t>
            </a:r>
            <a:r>
              <a:rPr lang="fr-FR" b="1" dirty="0"/>
              <a:t> </a:t>
            </a:r>
            <a:r>
              <a:rPr lang="fr-FR" b="1" dirty="0" err="1"/>
              <a:t>should</a:t>
            </a:r>
            <a:r>
              <a:rPr lang="fr-FR" b="1" dirty="0"/>
              <a:t> not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affected</a:t>
            </a:r>
            <a:r>
              <a:rPr lang="fr-FR" b="1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3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3F662A6-E6D7-E866-B139-5654B4D4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63" y="457200"/>
            <a:ext cx="10419348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5C6E-8DFD-C047-0624-714D1D45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Important variables for Dropout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A5EFA-2F8A-E38F-0A81-2F315F30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Gender</a:t>
            </a:r>
            <a:r>
              <a:rPr lang="fr-FR" dirty="0"/>
              <a:t>.</a:t>
            </a:r>
          </a:p>
          <a:p>
            <a:r>
              <a:rPr lang="fr-FR" dirty="0"/>
              <a:t>Age of </a:t>
            </a:r>
            <a:r>
              <a:rPr lang="fr-FR" dirty="0" err="1"/>
              <a:t>Enrollment</a:t>
            </a:r>
            <a:r>
              <a:rPr lang="fr-FR" dirty="0"/>
              <a:t>.</a:t>
            </a:r>
          </a:p>
          <a:p>
            <a:r>
              <a:rPr lang="fr-FR" dirty="0" err="1"/>
              <a:t>Debtor</a:t>
            </a:r>
            <a:r>
              <a:rPr lang="fr-FR" dirty="0"/>
              <a:t>: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sort of </a:t>
            </a:r>
            <a:r>
              <a:rPr lang="fr-FR" dirty="0" err="1"/>
              <a:t>debt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the chances of </a:t>
            </a:r>
            <a:r>
              <a:rPr lang="fr-FR" dirty="0" err="1"/>
              <a:t>dropping</a:t>
            </a:r>
            <a:r>
              <a:rPr lang="fr-FR" dirty="0"/>
              <a:t> out of </a:t>
            </a:r>
            <a:r>
              <a:rPr lang="fr-FR" dirty="0" err="1"/>
              <a:t>college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53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015C2-B7E7-4272-B232-C378520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794670" cy="1325563"/>
          </a:xfrm>
        </p:spPr>
        <p:txBody>
          <a:bodyPr/>
          <a:lstStyle/>
          <a:p>
            <a:pPr algn="ctr"/>
            <a:r>
              <a:rPr lang="fr-FR" b="1" dirty="0"/>
              <a:t>Important variables for </a:t>
            </a:r>
            <a:r>
              <a:rPr lang="fr-FR" b="1" dirty="0" err="1"/>
              <a:t>achieving</a:t>
            </a:r>
            <a:r>
              <a:rPr lang="fr-FR" b="1" dirty="0"/>
              <a:t> Graduation.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CD145-F065-8393-F525-22C95798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Tuition</a:t>
            </a:r>
            <a:r>
              <a:rPr lang="fr-FR" dirty="0"/>
              <a:t> </a:t>
            </a:r>
            <a:r>
              <a:rPr lang="fr-FR" dirty="0" err="1"/>
              <a:t>Fees</a:t>
            </a:r>
            <a:r>
              <a:rPr lang="fr-FR" dirty="0"/>
              <a:t> up to date.</a:t>
            </a:r>
          </a:p>
          <a:p>
            <a:r>
              <a:rPr lang="fr-FR" dirty="0" err="1"/>
              <a:t>Being</a:t>
            </a:r>
            <a:r>
              <a:rPr lang="fr-FR" dirty="0"/>
              <a:t> a </a:t>
            </a:r>
            <a:r>
              <a:rPr lang="fr-FR" dirty="0" err="1"/>
              <a:t>Scholarship</a:t>
            </a:r>
            <a:r>
              <a:rPr lang="fr-FR" dirty="0"/>
              <a:t> </a:t>
            </a:r>
            <a:r>
              <a:rPr lang="fr-FR" dirty="0" err="1"/>
              <a:t>holder</a:t>
            </a:r>
            <a:r>
              <a:rPr lang="fr-FR" dirty="0"/>
              <a:t>.</a:t>
            </a:r>
          </a:p>
          <a:p>
            <a:r>
              <a:rPr lang="fr-FR" dirty="0" err="1"/>
              <a:t>Curricular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1st </a:t>
            </a:r>
            <a:r>
              <a:rPr lang="fr-FR" dirty="0" err="1"/>
              <a:t>sem</a:t>
            </a:r>
            <a:r>
              <a:rPr lang="fr-FR" dirty="0"/>
              <a:t> (</a:t>
            </a:r>
            <a:r>
              <a:rPr lang="fr-FR" dirty="0" err="1"/>
              <a:t>approved</a:t>
            </a:r>
            <a:r>
              <a:rPr lang="fr-FR" dirty="0"/>
              <a:t>)</a:t>
            </a:r>
          </a:p>
          <a:p>
            <a:r>
              <a:rPr lang="fr-FR" dirty="0" err="1"/>
              <a:t>Curricular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2nd </a:t>
            </a:r>
            <a:r>
              <a:rPr lang="fr-FR" dirty="0" err="1"/>
              <a:t>sem</a:t>
            </a:r>
            <a:r>
              <a:rPr lang="fr-FR" dirty="0"/>
              <a:t> (</a:t>
            </a:r>
            <a:r>
              <a:rPr lang="fr-FR" dirty="0" err="1"/>
              <a:t>approved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866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501</Words>
  <Application>Microsoft Macintosh PowerPoint</Application>
  <PresentationFormat>Grand écran</PresentationFormat>
  <Paragraphs>65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sohne</vt:lpstr>
      <vt:lpstr>source-serif-pro</vt:lpstr>
      <vt:lpstr>Thème Office</vt:lpstr>
      <vt:lpstr>Case study</vt:lpstr>
      <vt:lpstr>Target of the study:  Determine whether students will Graduate or Dropout and causes of it.</vt:lpstr>
      <vt:lpstr>Variables to be used for the models</vt:lpstr>
      <vt:lpstr>Variables directly correlated to the Dropout rate.</vt:lpstr>
      <vt:lpstr>Variables directly correlated to the Graduate rate.</vt:lpstr>
      <vt:lpstr>Removing redundant variables.</vt:lpstr>
      <vt:lpstr>Présentation PowerPoint</vt:lpstr>
      <vt:lpstr>Important variables for Dropout</vt:lpstr>
      <vt:lpstr>Important variables for achieving Graduation.</vt:lpstr>
      <vt:lpstr>Our prediction model.</vt:lpstr>
      <vt:lpstr>Our results for Accuracy</vt:lpstr>
      <vt:lpstr>Gradient Boosting model Heatmap.</vt:lpstr>
      <vt:lpstr>Neural Network model Heatmap.</vt:lpstr>
      <vt:lpstr>Models chosen</vt:lpstr>
      <vt:lpstr>Conclusions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enrique garcia</dc:creator>
  <cp:lastModifiedBy>enrique garcia</cp:lastModifiedBy>
  <cp:revision>10</cp:revision>
  <dcterms:created xsi:type="dcterms:W3CDTF">2023-03-12T18:05:24Z</dcterms:created>
  <dcterms:modified xsi:type="dcterms:W3CDTF">2023-03-14T15:46:28Z</dcterms:modified>
</cp:coreProperties>
</file>