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91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911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71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4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13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6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05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715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72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25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6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300700-D57E-41D4-A510-8830C8E029DF}" type="datetimeFigureOut">
              <a:rPr lang="es-MX" smtClean="0"/>
              <a:t>11/07/2023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E64F7E7-7B27-471C-BA29-DD84D77197B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Redes bayesianas con Python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Dra. Myriam Hernández a.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77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Redes bayesianas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Son: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smtClean="0"/>
              <a:t>Grafos dirigidos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smtClean="0"/>
              <a:t>Cada nodo representa una variable </a:t>
            </a:r>
            <a:r>
              <a:rPr lang="es-MX" sz="2800" dirty="0" err="1" smtClean="0"/>
              <a:t>randómica</a:t>
            </a:r>
            <a:endParaRPr lang="es-MX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smtClean="0"/>
              <a:t>Las flechas de X a Y significan que X es padre de 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dirty="0" smtClean="0"/>
              <a:t>Cada nodo tiene una distribución de probabilidad de P(</a:t>
            </a:r>
            <a:r>
              <a:rPr lang="es-MX" sz="2800" dirty="0" err="1" smtClean="0"/>
              <a:t>X|Padres</a:t>
            </a:r>
            <a:r>
              <a:rPr lang="es-MX" sz="2800" dirty="0" smtClean="0"/>
              <a:t>(X))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363056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228600"/>
            <a:ext cx="6726362" cy="59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Cálculo de probabilidades conjuntas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P(light, no) </a:t>
            </a:r>
            <a:r>
              <a:rPr lang="es-MX" dirty="0"/>
              <a:t>= P(light) P(no | light</a:t>
            </a:r>
            <a:r>
              <a:rPr lang="es-MX" dirty="0" smtClean="0"/>
              <a:t>)</a:t>
            </a:r>
          </a:p>
          <a:p>
            <a:endParaRPr lang="es-MX" dirty="0" smtClean="0"/>
          </a:p>
          <a:p>
            <a:r>
              <a:rPr lang="es-MX" dirty="0"/>
              <a:t>P(light, no, </a:t>
            </a:r>
            <a:r>
              <a:rPr lang="es-MX" dirty="0" err="1"/>
              <a:t>delayed</a:t>
            </a:r>
            <a:r>
              <a:rPr lang="es-MX" dirty="0" smtClean="0"/>
              <a:t>) = </a:t>
            </a:r>
          </a:p>
          <a:p>
            <a:r>
              <a:rPr lang="en-US" dirty="0" smtClean="0"/>
              <a:t>P(light</a:t>
            </a:r>
            <a:r>
              <a:rPr lang="en-US" dirty="0"/>
              <a:t>) P(no | light) P(delayed | light, no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s-MX" dirty="0"/>
              <a:t>P(light, no, </a:t>
            </a:r>
            <a:r>
              <a:rPr lang="es-MX" dirty="0" err="1"/>
              <a:t>delayed</a:t>
            </a:r>
            <a:r>
              <a:rPr lang="es-MX" dirty="0"/>
              <a:t>, miss</a:t>
            </a:r>
            <a:r>
              <a:rPr lang="es-MX" dirty="0" smtClean="0"/>
              <a:t>) =</a:t>
            </a:r>
          </a:p>
          <a:p>
            <a:r>
              <a:rPr lang="en-US" dirty="0"/>
              <a:t>P(light) P(no | light) P(delayed | light, no) P(miss | delayed</a:t>
            </a:r>
            <a:r>
              <a:rPr lang="en-US" dirty="0" smtClean="0"/>
              <a:t>)</a:t>
            </a:r>
          </a:p>
          <a:p>
            <a:endParaRPr lang="es-MX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50" y="1737360"/>
            <a:ext cx="4438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3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Inferencia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3200" dirty="0" smtClean="0"/>
              <a:t>Consulta X: variable para la cual se calcula la distribución.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3200" dirty="0" smtClean="0"/>
              <a:t>Evidencia variables E: variables </a:t>
            </a:r>
            <a:r>
              <a:rPr lang="es-MX" sz="3200" dirty="0" smtClean="0"/>
              <a:t>observadas </a:t>
            </a:r>
            <a:r>
              <a:rPr lang="es-MX" sz="3200" dirty="0" smtClean="0"/>
              <a:t>para un evento 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3200" dirty="0" smtClean="0"/>
              <a:t>Variables ocultas Y: variables que son no-evidencia, no-consulta. </a:t>
            </a:r>
            <a:endParaRPr lang="es-MX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sz="3200" dirty="0" smtClean="0"/>
              <a:t>Objetivo: Calcular P(</a:t>
            </a:r>
            <a:r>
              <a:rPr lang="es-MX" sz="3200" dirty="0" err="1" smtClean="0"/>
              <a:t>X|e</a:t>
            </a:r>
            <a:r>
              <a:rPr lang="es-MX" sz="3200" dirty="0" smtClean="0"/>
              <a:t>)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64322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Inferencia por enumeración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63640" cy="4303606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P(</a:t>
            </a:r>
            <a:r>
              <a:rPr lang="es-MX" sz="2400" dirty="0" err="1"/>
              <a:t>Appointment</a:t>
            </a:r>
            <a:r>
              <a:rPr lang="es-MX" sz="2400" dirty="0"/>
              <a:t> | light, no</a:t>
            </a:r>
            <a:r>
              <a:rPr lang="es-MX" sz="2400" dirty="0" smtClean="0"/>
              <a:t>) = </a:t>
            </a:r>
            <a:r>
              <a:rPr lang="el-GR" sz="2400" dirty="0" smtClean="0"/>
              <a:t>α </a:t>
            </a:r>
            <a:r>
              <a:rPr lang="es-MX" sz="2400" dirty="0"/>
              <a:t>P(</a:t>
            </a:r>
            <a:r>
              <a:rPr lang="es-MX" sz="2400" dirty="0" err="1"/>
              <a:t>Appointment</a:t>
            </a:r>
            <a:r>
              <a:rPr lang="es-MX" sz="2400" dirty="0"/>
              <a:t>, light, no</a:t>
            </a:r>
            <a:r>
              <a:rPr lang="es-MX" sz="2400" dirty="0" smtClean="0"/>
              <a:t>)</a:t>
            </a:r>
          </a:p>
          <a:p>
            <a:endParaRPr lang="es-MX" sz="2400" dirty="0"/>
          </a:p>
          <a:p>
            <a:pPr marL="0" indent="0">
              <a:buNone/>
            </a:pPr>
            <a:r>
              <a:rPr lang="es-MX" sz="2400" dirty="0" smtClean="0"/>
              <a:t>= </a:t>
            </a:r>
            <a:r>
              <a:rPr lang="en-US" sz="2400" dirty="0"/>
              <a:t>α [P(Appointment, light, no, on time)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+ </a:t>
            </a:r>
            <a:r>
              <a:rPr lang="en-US" sz="2400" dirty="0"/>
              <a:t>P(Appointment, light, no, delayed</a:t>
            </a:r>
            <a:r>
              <a:rPr lang="en-US" sz="2400" dirty="0" smtClean="0"/>
              <a:t>)]</a:t>
            </a:r>
          </a:p>
          <a:p>
            <a:pPr marL="0" indent="0">
              <a:buNone/>
            </a:pPr>
            <a:r>
              <a:rPr lang="es-MX" sz="2400" b="1" dirty="0"/>
              <a:t>P(X | e) = </a:t>
            </a:r>
            <a:r>
              <a:rPr lang="el-GR" sz="2400" b="1" dirty="0"/>
              <a:t>α </a:t>
            </a:r>
            <a:r>
              <a:rPr lang="es-MX" sz="2400" b="1" dirty="0"/>
              <a:t>P(X, e) = </a:t>
            </a:r>
            <a:r>
              <a:rPr lang="el-GR" sz="2400" b="1" dirty="0"/>
              <a:t>α </a:t>
            </a:r>
            <a:r>
              <a:rPr lang="es-MX" sz="2400" b="1" dirty="0"/>
              <a:t>∑y P(X, e, y</a:t>
            </a:r>
            <a:r>
              <a:rPr lang="es-MX" sz="2400" b="1" dirty="0" smtClean="0"/>
              <a:t>)</a:t>
            </a:r>
            <a:endParaRPr lang="es-MX" sz="2400" b="1" dirty="0"/>
          </a:p>
          <a:p>
            <a:pPr marL="0" indent="0">
              <a:buNone/>
            </a:pPr>
            <a:r>
              <a:rPr lang="es-MX" sz="2400" dirty="0" smtClean="0"/>
              <a:t>X es la variable consultada</a:t>
            </a:r>
          </a:p>
          <a:p>
            <a:pPr marL="0" indent="0">
              <a:buNone/>
            </a:pPr>
            <a:r>
              <a:rPr lang="es-MX" sz="2400" dirty="0" smtClean="0"/>
              <a:t>e es la evidencia</a:t>
            </a:r>
          </a:p>
          <a:p>
            <a:pPr marL="0" indent="0">
              <a:buNone/>
            </a:pPr>
            <a:r>
              <a:rPr lang="es-MX" sz="2400" dirty="0" smtClean="0"/>
              <a:t>Y rangos de los valores de las variables ocultas</a:t>
            </a:r>
          </a:p>
          <a:p>
            <a:pPr marL="0" indent="0">
              <a:buNone/>
            </a:pPr>
            <a:r>
              <a:rPr lang="el-GR" sz="2400" dirty="0" smtClean="0"/>
              <a:t>α</a:t>
            </a:r>
            <a:r>
              <a:rPr lang="es-MX" sz="2400" dirty="0" smtClean="0"/>
              <a:t> constante que normaliza el resultado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0" y="1845734"/>
            <a:ext cx="4438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0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Redes bayesianas con Python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podría implementar las redes bayesianas desde cero usando las matemáticas que se han revisado. </a:t>
            </a:r>
          </a:p>
          <a:p>
            <a:r>
              <a:rPr lang="es-MX" dirty="0" smtClean="0"/>
              <a:t>Sin embargo, hay librerías escritas en Python que se pueden usar para aplicar inferencia con redes bayesianas. Lo que se requiere es poder describir la estructura de la red y hacer consultas para producir resultados. </a:t>
            </a:r>
          </a:p>
          <a:p>
            <a:r>
              <a:rPr lang="es-MX" dirty="0" smtClean="0"/>
              <a:t>Vamos a usar la librería </a:t>
            </a:r>
            <a:r>
              <a:rPr lang="es-MX" dirty="0" err="1" smtClean="0"/>
              <a:t>pomegranate</a:t>
            </a:r>
            <a:r>
              <a:rPr lang="es-MX" dirty="0"/>
              <a:t> </a:t>
            </a:r>
            <a:r>
              <a:rPr lang="es-MX" dirty="0" smtClean="0"/>
              <a:t>y vamos a definir cada variable de la red con sus respectivas probabilidades para crear un modelo de red </a:t>
            </a:r>
            <a:r>
              <a:rPr lang="es-MX" smtClean="0"/>
              <a:t>(model.py).</a:t>
            </a:r>
            <a:endParaRPr lang="es-MX" dirty="0" smtClean="0"/>
          </a:p>
          <a:p>
            <a:r>
              <a:rPr lang="es-MX" dirty="0" smtClean="0"/>
              <a:t>Esta implementación con esta librería verá la probabilidad de cada variable a partir del padre (likelihood.py). Y también se podrán resolver problemas de inferencia basada en la evidencia que se tiene (inference.py).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12162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348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Retrospección</vt:lpstr>
      <vt:lpstr>Redes bayesianas con Python</vt:lpstr>
      <vt:lpstr>Redes bayesianas</vt:lpstr>
      <vt:lpstr>Presentación de PowerPoint</vt:lpstr>
      <vt:lpstr>Cálculo de probabilidades conjuntas</vt:lpstr>
      <vt:lpstr>Inferencia</vt:lpstr>
      <vt:lpstr>Inferencia por enumeración</vt:lpstr>
      <vt:lpstr>Redes bayesianas con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bayesianas con Python</dc:title>
  <dc:creator>MYRIAM BEATRIZ HERNANDEZ ALVAREZ</dc:creator>
  <cp:lastModifiedBy>MYRIAM BEATRIZ HERNANDEZ ALVAREZ</cp:lastModifiedBy>
  <cp:revision>5</cp:revision>
  <dcterms:created xsi:type="dcterms:W3CDTF">2021-01-26T15:11:54Z</dcterms:created>
  <dcterms:modified xsi:type="dcterms:W3CDTF">2023-07-11T17:10:33Z</dcterms:modified>
</cp:coreProperties>
</file>