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8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5" r:id="rId23"/>
    <p:sldId id="272" r:id="rId24"/>
    <p:sldId id="276" r:id="rId25"/>
    <p:sldId id="277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3-07-05T20:08:25.8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18859 12713 0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024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30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32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131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5406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128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79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88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</a:t>
            </a:r>
            <a:r>
              <a:rPr lang="es-ES" dirty="0" smtClean="0"/>
              <a:t>clic en el </a:t>
            </a:r>
            <a:r>
              <a:rPr lang="es-ES" smtClean="0"/>
              <a:t>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310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5EE0C7-E210-4845-A665-02222CE00E60}" type="datetimeFigureOut">
              <a:rPr lang="es-EC" smtClean="0"/>
              <a:t>6/7/2023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E47B3-B0B9-4DF3-B127-923F4DFDE16C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8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smtClean="0"/>
              <a:t>Redes bayesianas</a:t>
            </a: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smtClean="0"/>
              <a:t>Dra. Myriam Hernández 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765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Ejemplo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683884" cy="4023360"/>
          </a:xfrm>
        </p:spPr>
        <p:txBody>
          <a:bodyPr>
            <a:normAutofit/>
          </a:bodyPr>
          <a:lstStyle/>
          <a:p>
            <a:r>
              <a:rPr lang="es-EC" dirty="0" smtClean="0">
                <a:latin typeface="Cambria" panose="02040503050406030204" pitchFamily="18" charset="0"/>
              </a:rPr>
              <a:t>Comprobar si una red es bayesiana</a:t>
            </a:r>
          </a:p>
          <a:p>
            <a:r>
              <a:rPr lang="es-EC" dirty="0" smtClean="0">
                <a:latin typeface="Cambria" panose="02040503050406030204" pitchFamily="18" charset="0"/>
              </a:rPr>
              <a:t>Consideremos la red de la figura, con:</a:t>
            </a:r>
          </a:p>
          <a:p>
            <a:r>
              <a:rPr lang="pt-BR" dirty="0" smtClean="0">
                <a:latin typeface="Cambria" panose="02040503050406030204" pitchFamily="18" charset="0"/>
              </a:rPr>
              <a:t>P(a) </a:t>
            </a:r>
            <a:r>
              <a:rPr lang="pt-BR" dirty="0">
                <a:latin typeface="Cambria" panose="02040503050406030204" pitchFamily="18" charset="0"/>
              </a:rPr>
              <a:t>= 0.3; </a:t>
            </a:r>
            <a:endParaRPr lang="pt-BR" dirty="0" smtClean="0">
              <a:latin typeface="Cambria" panose="02040503050406030204" pitchFamily="18" charset="0"/>
            </a:endParaRPr>
          </a:p>
          <a:p>
            <a:endParaRPr lang="es-MX" dirty="0" smtClean="0">
              <a:latin typeface="Cambria" panose="02040503050406030204" pitchFamily="18" charset="0"/>
            </a:endParaRPr>
          </a:p>
          <a:p>
            <a:r>
              <a:rPr lang="es-EC" dirty="0" smtClean="0">
                <a:latin typeface="Cambria" panose="02040503050406030204" pitchFamily="18" charset="0"/>
              </a:rPr>
              <a:t>En </a:t>
            </a:r>
            <a:r>
              <a:rPr lang="es-EC" dirty="0">
                <a:latin typeface="Cambria" panose="02040503050406030204" pitchFamily="18" charset="0"/>
              </a:rPr>
              <a:t>el que </a:t>
            </a:r>
            <a:r>
              <a:rPr lang="es-EC" dirty="0" smtClean="0">
                <a:latin typeface="Cambria" panose="02040503050406030204" pitchFamily="18" charset="0"/>
              </a:rPr>
              <a:t>las variables </a:t>
            </a:r>
            <a:r>
              <a:rPr lang="es-EC" dirty="0">
                <a:latin typeface="Cambria" panose="02040503050406030204" pitchFamily="18" charset="0"/>
              </a:rPr>
              <a:t>que </a:t>
            </a:r>
            <a:r>
              <a:rPr lang="es-EC" dirty="0" smtClean="0">
                <a:latin typeface="Cambria" panose="02040503050406030204" pitchFamily="18" charset="0"/>
              </a:rPr>
              <a:t>aparecen </a:t>
            </a:r>
            <a:r>
              <a:rPr lang="es-EC" dirty="0">
                <a:latin typeface="Cambria" panose="02040503050406030204" pitchFamily="18" charset="0"/>
              </a:rPr>
              <a:t>son </a:t>
            </a:r>
            <a:r>
              <a:rPr lang="es-EC" dirty="0" smtClean="0">
                <a:latin typeface="Cambria" panose="02040503050406030204" pitchFamily="18" charset="0"/>
              </a:rPr>
              <a:t>binarias</a:t>
            </a:r>
            <a:r>
              <a:rPr lang="es-EC" dirty="0">
                <a:latin typeface="Cambria" panose="02040503050406030204" pitchFamily="18" charset="0"/>
              </a:rPr>
              <a:t>, junto con </a:t>
            </a:r>
            <a:r>
              <a:rPr lang="es-EC" dirty="0" smtClean="0">
                <a:latin typeface="Cambria" panose="02040503050406030204" pitchFamily="18" charset="0"/>
              </a:rPr>
              <a:t>la siguiente distribución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 dirty="0" smtClean="0">
                <a:latin typeface="Cambria" panose="02040503050406030204" pitchFamily="18" charset="0"/>
              </a:rPr>
              <a:t>probabilidad conjunta:</a:t>
            </a:r>
            <a:endParaRPr lang="es-EC" dirty="0">
              <a:latin typeface="Cambria" panose="02040503050406030204" pitchFamily="18" charset="0"/>
            </a:endParaRPr>
          </a:p>
          <a:p>
            <a:r>
              <a:rPr lang="es-EC" dirty="0" smtClean="0">
                <a:latin typeface="Cambria" panose="02040503050406030204" pitchFamily="18" charset="0"/>
              </a:rPr>
              <a:t>¿</a:t>
            </a:r>
            <a:r>
              <a:rPr lang="es-EC" dirty="0">
                <a:latin typeface="Cambria" panose="02040503050406030204" pitchFamily="18" charset="0"/>
              </a:rPr>
              <a:t>Es esto </a:t>
            </a:r>
            <a:r>
              <a:rPr lang="es-EC" dirty="0" smtClean="0">
                <a:latin typeface="Cambria" panose="02040503050406030204" pitchFamily="18" charset="0"/>
              </a:rPr>
              <a:t>una </a:t>
            </a:r>
            <a:r>
              <a:rPr lang="es-EC" dirty="0">
                <a:latin typeface="Cambria" panose="02040503050406030204" pitchFamily="18" charset="0"/>
              </a:rPr>
              <a:t>red </a:t>
            </a:r>
            <a:r>
              <a:rPr lang="es-EC" dirty="0" smtClean="0">
                <a:latin typeface="Cambria" panose="02040503050406030204" pitchFamily="18" charset="0"/>
              </a:rPr>
              <a:t>bayesiana?</a:t>
            </a:r>
            <a:endParaRPr lang="es-EC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64" y="2146410"/>
            <a:ext cx="2374516" cy="1476590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52332"/>
              </p:ext>
            </p:extLst>
          </p:nvPr>
        </p:nvGraphicFramePr>
        <p:xfrm>
          <a:off x="8625523" y="3623000"/>
          <a:ext cx="3048000" cy="2143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9474687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692331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894277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656795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P(a,b,c</a:t>
                      </a:r>
                      <a:r>
                        <a:rPr lang="en-US" sz="1400" u="none" strike="noStrike" dirty="0" smtClean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5460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093419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88124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0.126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54529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772510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82023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864477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607133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0824592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226599"/>
              </p:ext>
            </p:extLst>
          </p:nvPr>
        </p:nvGraphicFramePr>
        <p:xfrm>
          <a:off x="2829969" y="2781981"/>
          <a:ext cx="15240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595869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241687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P(b)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41941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63661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3498121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5689"/>
              </p:ext>
            </p:extLst>
          </p:nvPr>
        </p:nvGraphicFramePr>
        <p:xfrm>
          <a:off x="5057983" y="2751366"/>
          <a:ext cx="15240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896175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732907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smtClean="0">
                          <a:effectLst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P( 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3979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91046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26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38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Ejemplo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7411"/>
          </a:xfrm>
        </p:spPr>
        <p:txBody>
          <a:bodyPr>
            <a:normAutofit fontScale="70000" lnSpcReduction="20000"/>
          </a:bodyPr>
          <a:lstStyle/>
          <a:p>
            <a:r>
              <a:rPr lang="es-EC" dirty="0" smtClean="0">
                <a:latin typeface="Cambria" panose="02040503050406030204" pitchFamily="18" charset="0"/>
              </a:rPr>
              <a:t>Equivale a probar que P(B|A,C) = P(B|A). </a:t>
            </a:r>
          </a:p>
          <a:p>
            <a:r>
              <a:rPr lang="es-EC" dirty="0" smtClean="0">
                <a:latin typeface="Cambria" panose="02040503050406030204" pitchFamily="18" charset="0"/>
              </a:rPr>
              <a:t>Para probar esto, tendríamos que ver que</a:t>
            </a:r>
          </a:p>
          <a:p>
            <a:r>
              <a:rPr lang="pt-BR" dirty="0" smtClean="0">
                <a:latin typeface="Cambria" panose="02040503050406030204" pitchFamily="18" charset="0"/>
              </a:rPr>
              <a:t>P(</a:t>
            </a:r>
            <a:r>
              <a:rPr lang="pt-BR" dirty="0" err="1" smtClean="0">
                <a:latin typeface="Cambria" panose="02040503050406030204" pitchFamily="18" charset="0"/>
              </a:rPr>
              <a:t>b|c</a:t>
            </a:r>
            <a:r>
              <a:rPr lang="pt-BR" dirty="0" smtClean="0">
                <a:latin typeface="Cambria" panose="02040503050406030204" pitchFamily="18" charset="0"/>
              </a:rPr>
              <a:t>, a) = P(b|~c, a) = P(</a:t>
            </a:r>
            <a:r>
              <a:rPr lang="pt-BR" dirty="0" err="1" smtClean="0">
                <a:latin typeface="Cambria" panose="02040503050406030204" pitchFamily="18" charset="0"/>
              </a:rPr>
              <a:t>b|a</a:t>
            </a:r>
            <a:r>
              <a:rPr lang="pt-BR" dirty="0" smtClean="0">
                <a:latin typeface="Cambria" panose="02040503050406030204" pitchFamily="18" charset="0"/>
              </a:rPr>
              <a:t>)</a:t>
            </a:r>
          </a:p>
          <a:p>
            <a:r>
              <a:rPr lang="pt-BR" dirty="0" smtClean="0">
                <a:latin typeface="Cambria" panose="02040503050406030204" pitchFamily="18" charset="0"/>
              </a:rPr>
              <a:t>P(</a:t>
            </a:r>
            <a:r>
              <a:rPr lang="pt-BR" dirty="0" err="1" smtClean="0">
                <a:latin typeface="Cambria" panose="02040503050406030204" pitchFamily="18" charset="0"/>
              </a:rPr>
              <a:t>b|c</a:t>
            </a:r>
            <a:r>
              <a:rPr lang="pt-BR" dirty="0" smtClean="0">
                <a:latin typeface="Cambria" panose="02040503050406030204" pitchFamily="18" charset="0"/>
              </a:rPr>
              <a:t>, ~a) = P(b|~c, ~a) = P(b|~a)</a:t>
            </a:r>
          </a:p>
          <a:p>
            <a:r>
              <a:rPr lang="es-EC" dirty="0" smtClean="0">
                <a:latin typeface="Cambria" panose="02040503050406030204" pitchFamily="18" charset="0"/>
              </a:rPr>
              <a:t>Puesto que las restantes comprobaciones no sería necesario hacerlas ya que al ser B una variable binaria, las probabilidades relativas a </a:t>
            </a:r>
            <a:r>
              <a:rPr lang="es-EC" baseline="-25000" dirty="0" smtClean="0">
                <a:latin typeface="Cambria" panose="02040503050406030204" pitchFamily="18" charset="0"/>
              </a:rPr>
              <a:t>~</a:t>
            </a:r>
            <a:r>
              <a:rPr lang="es-EC" dirty="0" smtClean="0">
                <a:latin typeface="Cambria" panose="02040503050406030204" pitchFamily="18" charset="0"/>
              </a:rPr>
              <a:t>b son complementarias.</a:t>
            </a:r>
          </a:p>
          <a:p>
            <a:r>
              <a:rPr lang="es-EC" dirty="0" smtClean="0"/>
              <a:t>A modo de ejemplo vamos a comprobar una de ellas. Aplicando que </a:t>
            </a:r>
            <a:r>
              <a:rPr lang="es-MX" dirty="0"/>
              <a:t>en una red bayesiana, la probabilidad de una variable B dado un conjunto de variables C y A, P(B|C, A), se puede calcular como la probabilidad conjunta de A, B y C, P(A, B, C), dividida por la probabilidad conjunta de A y </a:t>
            </a:r>
            <a:r>
              <a:rPr lang="es-MX" dirty="0" smtClean="0"/>
              <a:t>C.</a:t>
            </a:r>
            <a:endParaRPr lang="es-EC" dirty="0" smtClean="0"/>
          </a:p>
          <a:p>
            <a:r>
              <a:rPr lang="es-EC" sz="1800" dirty="0" smtClean="0"/>
              <a:t>P(</a:t>
            </a:r>
            <a:r>
              <a:rPr lang="es-EC" sz="1800" dirty="0" err="1" smtClean="0"/>
              <a:t>b|c</a:t>
            </a:r>
            <a:r>
              <a:rPr lang="es-EC" sz="1800" dirty="0" smtClean="0"/>
              <a:t>, a) = P(a , b , c )/P(a , c ) = P(a , b , c )/(P(a, b , c )+ P(a , b , ~c)) </a:t>
            </a:r>
          </a:p>
          <a:p>
            <a:r>
              <a:rPr lang="es-EC" sz="1800" dirty="0" smtClean="0">
                <a:latin typeface="Cambria" panose="02040503050406030204" pitchFamily="18" charset="0"/>
              </a:rPr>
              <a:t>= </a:t>
            </a:r>
            <a:r>
              <a:rPr lang="es-EC" sz="1800" dirty="0" smtClean="0"/>
              <a:t>0.084/(0.084+0.126)=</a:t>
            </a:r>
            <a:r>
              <a:rPr lang="es-EC" sz="2100" b="1" dirty="0" smtClean="0"/>
              <a:t>0.4</a:t>
            </a:r>
          </a:p>
          <a:p>
            <a:r>
              <a:rPr lang="es-EC" sz="1800" dirty="0" smtClean="0"/>
              <a:t>P(</a:t>
            </a:r>
            <a:r>
              <a:rPr lang="es-EC" sz="1800" dirty="0" err="1" smtClean="0"/>
              <a:t>b|a</a:t>
            </a:r>
            <a:r>
              <a:rPr lang="es-EC" sz="1800" dirty="0" smtClean="0"/>
              <a:t>)= P(a, b)/ P(a)</a:t>
            </a:r>
          </a:p>
          <a:p>
            <a:r>
              <a:rPr lang="es-EC" sz="1800" dirty="0" smtClean="0"/>
              <a:t>= P(a, b, c)+ P(a, b, ~c)/(P(a, b, c)+ P(a, ~</a:t>
            </a:r>
            <a:r>
              <a:rPr lang="es-EC" sz="1800" dirty="0" err="1" smtClean="0"/>
              <a:t>b,c</a:t>
            </a:r>
            <a:r>
              <a:rPr lang="es-EC" sz="1800" dirty="0" smtClean="0"/>
              <a:t>)+ P(a, b, ~c)+ P(a, ~b, ~c))</a:t>
            </a:r>
          </a:p>
          <a:p>
            <a:r>
              <a:rPr lang="es-EC" sz="1800" dirty="0" smtClean="0"/>
              <a:t>= (0.084+0.036)/(0.084+0.126+0.036+0.054) = </a:t>
            </a:r>
            <a:r>
              <a:rPr lang="es-EC" sz="2100" b="1" dirty="0" smtClean="0"/>
              <a:t>0.4</a:t>
            </a:r>
          </a:p>
          <a:p>
            <a:r>
              <a:rPr lang="es-EC" sz="1800" dirty="0" smtClean="0"/>
              <a:t>Realizando las comprobaciones restantes veríamos que en este caso sí tenemos una red bayesiana.</a:t>
            </a:r>
            <a:endParaRPr lang="es-EC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Estructura cola-con-cola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605286" cy="4023360"/>
          </a:xfrm>
        </p:spPr>
        <p:txBody>
          <a:bodyPr>
            <a:normAutofit/>
          </a:bodyPr>
          <a:lstStyle/>
          <a:p>
            <a:pPr algn="just"/>
            <a:r>
              <a:rPr lang="es-EC">
                <a:latin typeface="Cambria" panose="02040503050406030204" pitchFamily="18" charset="0"/>
              </a:rPr>
              <a:t>En </a:t>
            </a:r>
            <a:r>
              <a:rPr lang="es-EC" smtClean="0">
                <a:latin typeface="Cambria" panose="02040503050406030204" pitchFamily="18" charset="0"/>
              </a:rPr>
              <a:t>la estructura cola-con-cola la comunicación </a:t>
            </a:r>
            <a:r>
              <a:rPr lang="es-EC" dirty="0" smtClean="0">
                <a:latin typeface="Cambria" panose="02040503050406030204" pitchFamily="18" charset="0"/>
              </a:rPr>
              <a:t>entre </a:t>
            </a:r>
            <a:r>
              <a:rPr lang="es-EC" dirty="0">
                <a:latin typeface="Cambria" panose="02040503050406030204" pitchFamily="18" charset="0"/>
              </a:rPr>
              <a:t>los hijos </a:t>
            </a:r>
            <a:r>
              <a:rPr lang="es-EC" smtClean="0">
                <a:latin typeface="Cambria" panose="02040503050406030204" pitchFamily="18" charset="0"/>
              </a:rPr>
              <a:t>está abierta, </a:t>
            </a:r>
            <a:r>
              <a:rPr lang="es-EC" dirty="0">
                <a:latin typeface="Cambria" panose="02040503050406030204" pitchFamily="18" charset="0"/>
              </a:rPr>
              <a:t>y </a:t>
            </a:r>
            <a:r>
              <a:rPr lang="es-EC">
                <a:latin typeface="Cambria" panose="02040503050406030204" pitchFamily="18" charset="0"/>
              </a:rPr>
              <a:t>se </a:t>
            </a:r>
            <a:r>
              <a:rPr lang="es-EC" smtClean="0">
                <a:latin typeface="Cambria" panose="02040503050406030204" pitchFamily="18" charset="0"/>
              </a:rPr>
              <a:t>cierra al </a:t>
            </a:r>
            <a:r>
              <a:rPr lang="es-EC" dirty="0" smtClean="0">
                <a:latin typeface="Cambria" panose="02040503050406030204" pitchFamily="18" charset="0"/>
              </a:rPr>
              <a:t>conocer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valor del padre </a:t>
            </a:r>
            <a:r>
              <a:rPr lang="es-EC" dirty="0" smtClean="0">
                <a:latin typeface="Cambria" panose="02040503050406030204" pitchFamily="18" charset="0"/>
              </a:rPr>
              <a:t>común. </a:t>
            </a:r>
          </a:p>
          <a:p>
            <a:pPr algn="just"/>
            <a:r>
              <a:rPr lang="es-EC" dirty="0">
                <a:latin typeface="Cambria" panose="02040503050406030204" pitchFamily="18" charset="0"/>
              </a:rPr>
              <a:t>Este tipo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estructura </a:t>
            </a:r>
            <a:r>
              <a:rPr lang="es-EC" dirty="0">
                <a:latin typeface="Cambria" panose="02040503050406030204" pitchFamily="18" charset="0"/>
              </a:rPr>
              <a:t>es el que </a:t>
            </a:r>
            <a:r>
              <a:rPr lang="es-EC" dirty="0" smtClean="0">
                <a:latin typeface="Cambria" panose="02040503050406030204" pitchFamily="18" charset="0"/>
              </a:rPr>
              <a:t>tenemos en el ejemplo que </a:t>
            </a:r>
            <a:r>
              <a:rPr lang="es-EC" smtClean="0">
                <a:latin typeface="Cambria" panose="02040503050406030204" pitchFamily="18" charset="0"/>
              </a:rPr>
              <a:t>se muestra. El paludismo tiene influencia causal </a:t>
            </a:r>
            <a:r>
              <a:rPr lang="es-EC" dirty="0">
                <a:latin typeface="Cambria" panose="02040503050406030204" pitchFamily="18" charset="0"/>
              </a:rPr>
              <a:t>en el test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la gota-gruesa </a:t>
            </a:r>
            <a:r>
              <a:rPr lang="es-EC" dirty="0">
                <a:latin typeface="Cambria" panose="02040503050406030204" pitchFamily="18" charset="0"/>
              </a:rPr>
              <a:t>y </a:t>
            </a:r>
            <a:r>
              <a:rPr lang="es-EC">
                <a:latin typeface="Cambria" panose="02040503050406030204" pitchFamily="18" charset="0"/>
              </a:rPr>
              <a:t>en </a:t>
            </a:r>
            <a:r>
              <a:rPr lang="es-EC" smtClean="0">
                <a:latin typeface="Cambria" panose="02040503050406030204" pitchFamily="18" charset="0"/>
              </a:rPr>
              <a:t>la </a:t>
            </a:r>
            <a:r>
              <a:rPr lang="es-EC" dirty="0">
                <a:latin typeface="Cambria" panose="02040503050406030204" pitchFamily="18" charset="0"/>
              </a:rPr>
              <a:t>fiebre. </a:t>
            </a:r>
            <a:endParaRPr lang="es-EC" dirty="0" smtClean="0">
              <a:latin typeface="Cambria" panose="02040503050406030204" pitchFamily="18" charset="0"/>
            </a:endParaRPr>
          </a:p>
          <a:p>
            <a:pPr algn="just"/>
            <a:r>
              <a:rPr lang="es-EC" smtClean="0">
                <a:latin typeface="Cambria" panose="02040503050406030204" pitchFamily="18" charset="0"/>
              </a:rPr>
              <a:t>Así, antes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saber </a:t>
            </a:r>
            <a:r>
              <a:rPr lang="es-EC">
                <a:latin typeface="Cambria" panose="02040503050406030204" pitchFamily="18" charset="0"/>
              </a:rPr>
              <a:t>con </a:t>
            </a:r>
            <a:r>
              <a:rPr lang="es-EC" smtClean="0">
                <a:latin typeface="Cambria" panose="02040503050406030204" pitchFamily="18" charset="0"/>
              </a:rPr>
              <a:t>seguridad </a:t>
            </a:r>
            <a:r>
              <a:rPr lang="es-EC">
                <a:latin typeface="Cambria" panose="02040503050406030204" pitchFamily="18" charset="0"/>
              </a:rPr>
              <a:t>si </a:t>
            </a:r>
            <a:r>
              <a:rPr lang="es-EC" smtClean="0">
                <a:latin typeface="Cambria" panose="02040503050406030204" pitchFamily="18" charset="0"/>
              </a:rPr>
              <a:t>una persona padece paludismo</a:t>
            </a:r>
            <a:r>
              <a:rPr lang="es-EC" dirty="0">
                <a:latin typeface="Cambria" panose="02040503050406030204" pitchFamily="18" charset="0"/>
              </a:rPr>
              <a:t>, conocer </a:t>
            </a:r>
            <a:r>
              <a:rPr lang="es-EC" smtClean="0">
                <a:latin typeface="Cambria" panose="02040503050406030204" pitchFamily="18" charset="0"/>
              </a:rPr>
              <a:t>el resultado </a:t>
            </a:r>
            <a:r>
              <a:rPr lang="es-EC" dirty="0">
                <a:latin typeface="Cambria" panose="02040503050406030204" pitchFamily="18" charset="0"/>
              </a:rPr>
              <a:t>del test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la gota gruesa cambia </a:t>
            </a:r>
            <a:r>
              <a:rPr lang="es-EC" dirty="0">
                <a:latin typeface="Cambria" panose="02040503050406030204" pitchFamily="18" charset="0"/>
              </a:rPr>
              <a:t>mi </a:t>
            </a:r>
            <a:r>
              <a:rPr lang="es-EC">
                <a:latin typeface="Cambria" panose="02040503050406030204" pitchFamily="18" charset="0"/>
              </a:rPr>
              <a:t>opinión </a:t>
            </a:r>
            <a:r>
              <a:rPr lang="es-EC" smtClean="0">
                <a:latin typeface="Cambria" panose="02040503050406030204" pitchFamily="18" charset="0"/>
              </a:rPr>
              <a:t>acerca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>
                <a:latin typeface="Cambria" panose="02040503050406030204" pitchFamily="18" charset="0"/>
              </a:rPr>
              <a:t>si </a:t>
            </a:r>
            <a:r>
              <a:rPr lang="es-EC" smtClean="0">
                <a:latin typeface="Cambria" panose="02040503050406030204" pitchFamily="18" charset="0"/>
              </a:rPr>
              <a:t>padece paludismo</a:t>
            </a:r>
            <a:r>
              <a:rPr lang="es-EC" dirty="0">
                <a:latin typeface="Cambria" panose="02040503050406030204" pitchFamily="18" charset="0"/>
              </a:rPr>
              <a:t>, </a:t>
            </a:r>
            <a:r>
              <a:rPr lang="es-EC">
                <a:latin typeface="Cambria" panose="02040503050406030204" pitchFamily="18" charset="0"/>
              </a:rPr>
              <a:t>y </a:t>
            </a:r>
            <a:r>
              <a:rPr lang="es-EC" smtClean="0">
                <a:latin typeface="Cambria" panose="02040503050406030204" pitchFamily="18" charset="0"/>
              </a:rPr>
              <a:t>a </a:t>
            </a:r>
            <a:r>
              <a:rPr lang="es-EC" dirty="0">
                <a:latin typeface="Cambria" panose="02040503050406030204" pitchFamily="18" charset="0"/>
              </a:rPr>
              <a:t>su vez </a:t>
            </a:r>
            <a:r>
              <a:rPr lang="es-EC">
                <a:latin typeface="Cambria" panose="02040503050406030204" pitchFamily="18" charset="0"/>
              </a:rPr>
              <a:t>esto </a:t>
            </a:r>
            <a:r>
              <a:rPr lang="es-EC" smtClean="0">
                <a:latin typeface="Cambria" panose="02040503050406030204" pitchFamily="18" charset="0"/>
              </a:rPr>
              <a:t>cambia la probabilidad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tenga </a:t>
            </a:r>
            <a:r>
              <a:rPr lang="es-EC" dirty="0">
                <a:latin typeface="Cambria" panose="02040503050406030204" pitchFamily="18" charset="0"/>
              </a:rPr>
              <a:t>fiebre. </a:t>
            </a:r>
            <a:endParaRPr lang="es-EC" dirty="0" smtClean="0">
              <a:latin typeface="Cambria" panose="02040503050406030204" pitchFamily="18" charset="0"/>
            </a:endParaRPr>
          </a:p>
          <a:p>
            <a:pPr algn="just"/>
            <a:r>
              <a:rPr lang="es-EC" smtClean="0">
                <a:latin typeface="Cambria" panose="02040503050406030204" pitchFamily="18" charset="0"/>
              </a:rPr>
              <a:t>Sin embargo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una </a:t>
            </a:r>
            <a:r>
              <a:rPr lang="es-EC" dirty="0">
                <a:latin typeface="Cambria" panose="02040503050406030204" pitchFamily="18" charset="0"/>
              </a:rPr>
              <a:t>vez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sabemos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una persona padece paludismo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saber el resultado </a:t>
            </a:r>
            <a:r>
              <a:rPr lang="es-EC" dirty="0">
                <a:latin typeface="Cambria" panose="02040503050406030204" pitchFamily="18" charset="0"/>
              </a:rPr>
              <a:t>del test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la gota-gruesa ya </a:t>
            </a:r>
            <a:r>
              <a:rPr lang="es-EC" dirty="0">
                <a:latin typeface="Cambria" panose="02040503050406030204" pitchFamily="18" charset="0"/>
              </a:rPr>
              <a:t>no </a:t>
            </a:r>
            <a:r>
              <a:rPr lang="es-EC">
                <a:latin typeface="Cambria" panose="02040503050406030204" pitchFamily="18" charset="0"/>
              </a:rPr>
              <a:t>me </a:t>
            </a:r>
            <a:r>
              <a:rPr lang="es-EC" smtClean="0">
                <a:latin typeface="Cambria" panose="02040503050406030204" pitchFamily="18" charset="0"/>
              </a:rPr>
              <a:t>aporta información </a:t>
            </a:r>
            <a:r>
              <a:rPr lang="es-EC" dirty="0">
                <a:latin typeface="Cambria" panose="02040503050406030204" pitchFamily="18" charset="0"/>
              </a:rPr>
              <a:t>sobre </a:t>
            </a:r>
            <a:r>
              <a:rPr lang="es-EC" dirty="0" smtClean="0">
                <a:latin typeface="Cambria" panose="02040503050406030204" pitchFamily="18" charset="0"/>
              </a:rPr>
              <a:t>si tendrá </a:t>
            </a:r>
            <a:r>
              <a:rPr lang="es-EC" dirty="0">
                <a:latin typeface="Cambria" panose="02040503050406030204" pitchFamily="18" charset="0"/>
              </a:rPr>
              <a:t>o no </a:t>
            </a:r>
            <a:r>
              <a:rPr lang="es-EC" dirty="0" smtClean="0">
                <a:latin typeface="Cambria" panose="02040503050406030204" pitchFamily="18" charset="0"/>
              </a:rPr>
              <a:t>fiebre.</a:t>
            </a:r>
            <a:endParaRPr lang="es-EC" dirty="0">
              <a:latin typeface="Cambria" panose="02040503050406030204" pitchFamily="18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666" y="2107982"/>
            <a:ext cx="3086360" cy="24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Estructura cola-con-cabeza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694735"/>
          </a:xfrm>
        </p:spPr>
        <p:txBody>
          <a:bodyPr/>
          <a:lstStyle/>
          <a:p>
            <a:r>
              <a:rPr lang="es-EC">
                <a:latin typeface="Cambria" panose="02040503050406030204" pitchFamily="18" charset="0"/>
              </a:rPr>
              <a:t>En </a:t>
            </a:r>
            <a:r>
              <a:rPr lang="es-EC" smtClean="0">
                <a:latin typeface="Cambria" panose="02040503050406030204" pitchFamily="18" charset="0"/>
              </a:rPr>
              <a:t>la estructura cola-con-cabeza, la comunicación </a:t>
            </a:r>
            <a:r>
              <a:rPr lang="es-EC" dirty="0" smtClean="0">
                <a:latin typeface="Cambria" panose="02040503050406030204" pitchFamily="18" charset="0"/>
              </a:rPr>
              <a:t>entre </a:t>
            </a:r>
            <a:r>
              <a:rPr lang="es-EC" dirty="0">
                <a:latin typeface="Cambria" panose="02040503050406030204" pitchFamily="18" charset="0"/>
              </a:rPr>
              <a:t>los </a:t>
            </a:r>
            <a:r>
              <a:rPr lang="es-EC">
                <a:latin typeface="Cambria" panose="02040503050406030204" pitchFamily="18" charset="0"/>
              </a:rPr>
              <a:t>nodos </a:t>
            </a:r>
            <a:r>
              <a:rPr lang="es-EC" smtClean="0">
                <a:latin typeface="Cambria" panose="02040503050406030204" pitchFamily="18" charset="0"/>
              </a:rPr>
              <a:t>raíz </a:t>
            </a:r>
            <a:r>
              <a:rPr lang="es-EC">
                <a:latin typeface="Cambria" panose="02040503050406030204" pitchFamily="18" charset="0"/>
              </a:rPr>
              <a:t>y </a:t>
            </a:r>
            <a:r>
              <a:rPr lang="es-EC" smtClean="0">
                <a:latin typeface="Cambria" panose="02040503050406030204" pitchFamily="18" charset="0"/>
              </a:rPr>
              <a:t>hoja está abierta, </a:t>
            </a:r>
            <a:r>
              <a:rPr lang="es-EC" dirty="0">
                <a:latin typeface="Cambria" panose="02040503050406030204" pitchFamily="18" charset="0"/>
              </a:rPr>
              <a:t>y </a:t>
            </a:r>
            <a:r>
              <a:rPr lang="es-EC">
                <a:latin typeface="Cambria" panose="02040503050406030204" pitchFamily="18" charset="0"/>
              </a:rPr>
              <a:t>se </a:t>
            </a:r>
            <a:r>
              <a:rPr lang="es-EC" smtClean="0">
                <a:latin typeface="Cambria" panose="02040503050406030204" pitchFamily="18" charset="0"/>
              </a:rPr>
              <a:t>cierra al </a:t>
            </a:r>
            <a:r>
              <a:rPr lang="es-EC" dirty="0" smtClean="0">
                <a:latin typeface="Cambria" panose="02040503050406030204" pitchFamily="18" charset="0"/>
              </a:rPr>
              <a:t>conocer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valor </a:t>
            </a:r>
            <a:r>
              <a:rPr lang="es-EC" dirty="0" smtClean="0">
                <a:latin typeface="Cambria" panose="02040503050406030204" pitchFamily="18" charset="0"/>
              </a:rPr>
              <a:t>nodo intermedio. </a:t>
            </a:r>
          </a:p>
          <a:p>
            <a:r>
              <a:rPr lang="es-EC" dirty="0">
                <a:latin typeface="Cambria" panose="02040503050406030204" pitchFamily="18" charset="0"/>
              </a:rPr>
              <a:t>Si por ejemplo tenemos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la metástasis (A) causa </a:t>
            </a:r>
            <a:r>
              <a:rPr lang="es-EC">
                <a:latin typeface="Cambria" panose="02040503050406030204" pitchFamily="18" charset="0"/>
              </a:rPr>
              <a:t>tumor </a:t>
            </a:r>
            <a:r>
              <a:rPr lang="es-EC" smtClean="0">
                <a:latin typeface="Cambria" panose="02040503050406030204" pitchFamily="18" charset="0"/>
              </a:rPr>
              <a:t>cerebral </a:t>
            </a:r>
            <a:r>
              <a:rPr lang="es-EC" dirty="0">
                <a:latin typeface="Cambria" panose="02040503050406030204" pitchFamily="18" charset="0"/>
              </a:rPr>
              <a:t>(B</a:t>
            </a:r>
            <a:r>
              <a:rPr lang="es-EC" dirty="0" smtClean="0">
                <a:latin typeface="Cambria" panose="02040503050406030204" pitchFamily="18" charset="0"/>
              </a:rPr>
              <a:t>) </a:t>
            </a:r>
            <a:r>
              <a:rPr lang="es-EC" smtClean="0">
                <a:latin typeface="Cambria" panose="02040503050406030204" pitchFamily="18" charset="0"/>
              </a:rPr>
              <a:t>y jaquecas </a:t>
            </a:r>
            <a:r>
              <a:rPr lang="es-EC" dirty="0">
                <a:latin typeface="Cambria" panose="02040503050406030204" pitchFamily="18" charset="0"/>
              </a:rPr>
              <a:t>(C</a:t>
            </a:r>
            <a:r>
              <a:rPr lang="es-EC">
                <a:latin typeface="Cambria" panose="02040503050406030204" pitchFamily="18" charset="0"/>
              </a:rPr>
              <a:t>), </a:t>
            </a:r>
            <a:r>
              <a:rPr lang="es-EC" smtClean="0">
                <a:latin typeface="Cambria" panose="02040503050406030204" pitchFamily="18" charset="0"/>
              </a:rPr>
              <a:t>a </a:t>
            </a:r>
            <a:r>
              <a:rPr lang="es-EC">
                <a:latin typeface="Cambria" panose="02040503050406030204" pitchFamily="18" charset="0"/>
              </a:rPr>
              <a:t>priori </a:t>
            </a:r>
            <a:r>
              <a:rPr lang="es-EC" smtClean="0">
                <a:latin typeface="Cambria" panose="02040503050406030204" pitchFamily="18" charset="0"/>
              </a:rPr>
              <a:t>saber </a:t>
            </a:r>
            <a:r>
              <a:rPr lang="es-EC" dirty="0">
                <a:latin typeface="Cambria" panose="02040503050406030204" pitchFamily="18" charset="0"/>
              </a:rPr>
              <a:t>si </a:t>
            </a:r>
            <a:r>
              <a:rPr lang="es-EC">
                <a:latin typeface="Cambria" panose="02040503050406030204" pitchFamily="18" charset="0"/>
              </a:rPr>
              <a:t>tiene </a:t>
            </a:r>
            <a:r>
              <a:rPr lang="es-EC" smtClean="0">
                <a:latin typeface="Cambria" panose="02040503050406030204" pitchFamily="18" charset="0"/>
              </a:rPr>
              <a:t>metástasis </a:t>
            </a:r>
            <a:r>
              <a:rPr lang="es-EC" dirty="0">
                <a:latin typeface="Cambria" panose="02040503050406030204" pitchFamily="18" charset="0"/>
              </a:rPr>
              <a:t>o </a:t>
            </a:r>
            <a:r>
              <a:rPr lang="es-EC">
                <a:latin typeface="Cambria" panose="02040503050406030204" pitchFamily="18" charset="0"/>
              </a:rPr>
              <a:t>no </a:t>
            </a:r>
            <a:r>
              <a:rPr lang="es-EC" smtClean="0">
                <a:latin typeface="Cambria" panose="02040503050406030204" pitchFamily="18" charset="0"/>
              </a:rPr>
              <a:t>cambia </a:t>
            </a:r>
            <a:r>
              <a:rPr lang="es-EC" dirty="0">
                <a:latin typeface="Cambria" panose="02040503050406030204" pitchFamily="18" charset="0"/>
              </a:rPr>
              <a:t>mi </a:t>
            </a:r>
            <a:r>
              <a:rPr lang="es-EC" smtClean="0">
                <a:latin typeface="Cambria" panose="02040503050406030204" pitchFamily="18" charset="0"/>
              </a:rPr>
              <a:t>opinión acerca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>
                <a:latin typeface="Cambria" panose="02040503050406030204" pitchFamily="18" charset="0"/>
              </a:rPr>
              <a:t>su </a:t>
            </a:r>
            <a:r>
              <a:rPr lang="es-EC" smtClean="0">
                <a:latin typeface="Cambria" panose="02040503050406030204" pitchFamily="18" charset="0"/>
              </a:rPr>
              <a:t>probabilidad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desarrollar </a:t>
            </a:r>
            <a:r>
              <a:rPr lang="es-EC" dirty="0">
                <a:latin typeface="Cambria" panose="02040503050406030204" pitchFamily="18" charset="0"/>
              </a:rPr>
              <a:t>un </a:t>
            </a:r>
            <a:r>
              <a:rPr lang="es-EC">
                <a:latin typeface="Cambria" panose="02040503050406030204" pitchFamily="18" charset="0"/>
              </a:rPr>
              <a:t>tumor </a:t>
            </a:r>
            <a:r>
              <a:rPr lang="es-EC" smtClean="0">
                <a:latin typeface="Cambria" panose="02040503050406030204" pitchFamily="18" charset="0"/>
              </a:rPr>
              <a:t>cerebral</a:t>
            </a:r>
            <a:r>
              <a:rPr lang="es-EC" dirty="0">
                <a:latin typeface="Cambria" panose="02040503050406030204" pitchFamily="18" charset="0"/>
              </a:rPr>
              <a:t>, lo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a </a:t>
            </a:r>
            <a:r>
              <a:rPr lang="es-EC" dirty="0" smtClean="0">
                <a:latin typeface="Cambria" panose="02040503050406030204" pitchFamily="18" charset="0"/>
              </a:rPr>
              <a:t>su </a:t>
            </a:r>
            <a:r>
              <a:rPr lang="es-EC" smtClean="0">
                <a:latin typeface="Cambria" panose="02040503050406030204" pitchFamily="18" charset="0"/>
              </a:rPr>
              <a:t>vez afecta a la probabilidad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padecer jaquecas</a:t>
            </a:r>
            <a:r>
              <a:rPr lang="es-EC" dirty="0">
                <a:latin typeface="Cambria" panose="02040503050406030204" pitchFamily="18" charset="0"/>
              </a:rPr>
              <a:t>. </a:t>
            </a:r>
            <a:endParaRPr lang="es-EC" dirty="0" smtClean="0">
              <a:latin typeface="Cambria" panose="02040503050406030204" pitchFamily="18" charset="0"/>
            </a:endParaRPr>
          </a:p>
          <a:p>
            <a:r>
              <a:rPr lang="es-EC" smtClean="0">
                <a:latin typeface="Cambria" panose="02040503050406030204" pitchFamily="18" charset="0"/>
              </a:rPr>
              <a:t>Sin embargo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una </a:t>
            </a:r>
            <a:r>
              <a:rPr lang="es-EC" dirty="0" smtClean="0">
                <a:latin typeface="Cambria" panose="02040503050406030204" pitchFamily="18" charset="0"/>
              </a:rPr>
              <a:t>vez que </a:t>
            </a:r>
            <a:r>
              <a:rPr lang="es-EC" dirty="0">
                <a:latin typeface="Cambria" panose="02040503050406030204" pitchFamily="18" charset="0"/>
              </a:rPr>
              <a:t>se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la persona </a:t>
            </a:r>
            <a:r>
              <a:rPr lang="es-EC" dirty="0">
                <a:latin typeface="Cambria" panose="02040503050406030204" pitchFamily="18" charset="0"/>
              </a:rPr>
              <a:t>tiene un </a:t>
            </a:r>
            <a:r>
              <a:rPr lang="es-EC">
                <a:latin typeface="Cambria" panose="02040503050406030204" pitchFamily="18" charset="0"/>
              </a:rPr>
              <a:t>tumor </a:t>
            </a:r>
            <a:r>
              <a:rPr lang="es-EC" smtClean="0">
                <a:latin typeface="Cambria" panose="02040503050406030204" pitchFamily="18" charset="0"/>
              </a:rPr>
              <a:t>cerebral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saber </a:t>
            </a:r>
            <a:r>
              <a:rPr lang="es-EC" dirty="0">
                <a:latin typeface="Cambria" panose="02040503050406030204" pitchFamily="18" charset="0"/>
              </a:rPr>
              <a:t>si ese </a:t>
            </a:r>
            <a:r>
              <a:rPr lang="es-EC">
                <a:latin typeface="Cambria" panose="02040503050406030204" pitchFamily="18" charset="0"/>
              </a:rPr>
              <a:t>tumor </a:t>
            </a:r>
            <a:r>
              <a:rPr lang="es-EC" smtClean="0">
                <a:latin typeface="Cambria" panose="02040503050406030204" pitchFamily="18" charset="0"/>
              </a:rPr>
              <a:t>ha </a:t>
            </a:r>
            <a:r>
              <a:rPr lang="es-EC" dirty="0" smtClean="0">
                <a:latin typeface="Cambria" panose="02040503050406030204" pitchFamily="18" charset="0"/>
              </a:rPr>
              <a:t>sido </a:t>
            </a:r>
            <a:r>
              <a:rPr lang="es-EC" dirty="0">
                <a:latin typeface="Cambria" panose="02040503050406030204" pitchFamily="18" charset="0"/>
              </a:rPr>
              <a:t>producido </a:t>
            </a:r>
            <a:r>
              <a:rPr lang="es-EC">
                <a:latin typeface="Cambria" panose="02040503050406030204" pitchFamily="18" charset="0"/>
              </a:rPr>
              <a:t>por </a:t>
            </a:r>
            <a:r>
              <a:rPr lang="es-EC" smtClean="0">
                <a:latin typeface="Cambria" panose="02040503050406030204" pitchFamily="18" charset="0"/>
              </a:rPr>
              <a:t>una metástasis ya </a:t>
            </a:r>
            <a:r>
              <a:rPr lang="es-EC">
                <a:latin typeface="Cambria" panose="02040503050406030204" pitchFamily="18" charset="0"/>
              </a:rPr>
              <a:t>no </a:t>
            </a:r>
            <a:r>
              <a:rPr lang="es-EC" smtClean="0">
                <a:latin typeface="Cambria" panose="02040503050406030204" pitchFamily="18" charset="0"/>
              </a:rPr>
              <a:t>afecta a la probabilidad </a:t>
            </a:r>
            <a:r>
              <a:rPr lang="es-EC" dirty="0" smtClean="0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que la persona tenga jaquecas</a:t>
            </a:r>
            <a:r>
              <a:rPr lang="es-EC" dirty="0"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763" y="4540469"/>
            <a:ext cx="5113433" cy="12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7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Estructura cabeza-con-cabeza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7668348" cy="4523535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>
                <a:latin typeface="Cambria" panose="02040503050406030204" pitchFamily="18" charset="0"/>
              </a:rPr>
              <a:t>En </a:t>
            </a:r>
            <a:r>
              <a:rPr lang="es-EC" smtClean="0">
                <a:latin typeface="Cambria" panose="02040503050406030204" pitchFamily="18" charset="0"/>
              </a:rPr>
              <a:t>la estructura cabeza-con-cabeza la comunicación está cerrada, </a:t>
            </a:r>
            <a:r>
              <a:rPr lang="es-EC" dirty="0">
                <a:latin typeface="Cambria" panose="02040503050406030204" pitchFamily="18" charset="0"/>
              </a:rPr>
              <a:t>y </a:t>
            </a:r>
            <a:r>
              <a:rPr lang="es-EC">
                <a:latin typeface="Cambria" panose="02040503050406030204" pitchFamily="18" charset="0"/>
              </a:rPr>
              <a:t>se </a:t>
            </a:r>
            <a:r>
              <a:rPr lang="es-EC" smtClean="0">
                <a:latin typeface="Cambria" panose="02040503050406030204" pitchFamily="18" charset="0"/>
              </a:rPr>
              <a:t>abre al </a:t>
            </a:r>
            <a:r>
              <a:rPr lang="es-EC" dirty="0" smtClean="0">
                <a:latin typeface="Cambria" panose="02040503050406030204" pitchFamily="18" charset="0"/>
              </a:rPr>
              <a:t>conocer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valor </a:t>
            </a:r>
            <a:r>
              <a:rPr lang="es-EC" dirty="0">
                <a:latin typeface="Cambria" panose="02040503050406030204" pitchFamily="18" charset="0"/>
              </a:rPr>
              <a:t>del </a:t>
            </a:r>
            <a:r>
              <a:rPr lang="es-EC" dirty="0" smtClean="0">
                <a:latin typeface="Cambria" panose="02040503050406030204" pitchFamily="18" charset="0"/>
              </a:rPr>
              <a:t>hijo común. </a:t>
            </a:r>
          </a:p>
          <a:p>
            <a:pPr algn="just"/>
            <a:r>
              <a:rPr lang="es-EC" dirty="0">
                <a:latin typeface="Cambria" panose="02040503050406030204" pitchFamily="18" charset="0"/>
              </a:rPr>
              <a:t>pensemos en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caso </a:t>
            </a:r>
            <a:r>
              <a:rPr lang="es-EC" dirty="0">
                <a:latin typeface="Cambria" panose="02040503050406030204" pitchFamily="18" charset="0"/>
              </a:rPr>
              <a:t>en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hay </a:t>
            </a:r>
            <a:r>
              <a:rPr lang="es-EC">
                <a:latin typeface="Cambria" panose="02040503050406030204" pitchFamily="18" charset="0"/>
              </a:rPr>
              <a:t>dos </a:t>
            </a:r>
            <a:r>
              <a:rPr lang="es-EC" smtClean="0">
                <a:latin typeface="Cambria" panose="02040503050406030204" pitchFamily="18" charset="0"/>
              </a:rPr>
              <a:t>enfermedades que provocan </a:t>
            </a:r>
            <a:r>
              <a:rPr lang="es-EC" dirty="0">
                <a:latin typeface="Cambria" panose="02040503050406030204" pitchFamily="18" charset="0"/>
              </a:rPr>
              <a:t>el </a:t>
            </a:r>
            <a:r>
              <a:rPr lang="es-EC">
                <a:latin typeface="Cambria" panose="02040503050406030204" pitchFamily="18" charset="0"/>
              </a:rPr>
              <a:t>mismo </a:t>
            </a:r>
            <a:r>
              <a:rPr lang="es-EC" smtClean="0">
                <a:latin typeface="Cambria" panose="02040503050406030204" pitchFamily="18" charset="0"/>
              </a:rPr>
              <a:t>síntoma </a:t>
            </a:r>
            <a:r>
              <a:rPr lang="es-EC" dirty="0">
                <a:latin typeface="Cambria" panose="02040503050406030204" pitchFamily="18" charset="0"/>
              </a:rPr>
              <a:t>(por ejemplo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tanto la </a:t>
            </a:r>
            <a:r>
              <a:rPr lang="es-EC" dirty="0">
                <a:latin typeface="Cambria" panose="02040503050406030204" pitchFamily="18" charset="0"/>
              </a:rPr>
              <a:t>gripe </a:t>
            </a:r>
            <a:r>
              <a:rPr lang="es-EC">
                <a:latin typeface="Cambria" panose="02040503050406030204" pitchFamily="18" charset="0"/>
              </a:rPr>
              <a:t>como </a:t>
            </a:r>
            <a:r>
              <a:rPr lang="es-EC" smtClean="0">
                <a:latin typeface="Cambria" panose="02040503050406030204" pitchFamily="18" charset="0"/>
              </a:rPr>
              <a:t>una </a:t>
            </a:r>
            <a:r>
              <a:rPr lang="es-EC" dirty="0" smtClean="0">
                <a:latin typeface="Cambria" panose="02040503050406030204" pitchFamily="18" charset="0"/>
              </a:rPr>
              <a:t>infección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orina provocan </a:t>
            </a:r>
            <a:r>
              <a:rPr lang="es-EC" dirty="0">
                <a:latin typeface="Cambria" panose="02040503050406030204" pitchFamily="18" charset="0"/>
              </a:rPr>
              <a:t>fiebre). </a:t>
            </a:r>
            <a:endParaRPr lang="es-EC" dirty="0" smtClean="0">
              <a:latin typeface="Cambria" panose="02040503050406030204" pitchFamily="18" charset="0"/>
            </a:endParaRPr>
          </a:p>
          <a:p>
            <a:pPr algn="just"/>
            <a:r>
              <a:rPr lang="es-EC" smtClean="0">
                <a:latin typeface="Cambria" panose="02040503050406030204" pitchFamily="18" charset="0"/>
              </a:rPr>
              <a:t>A </a:t>
            </a:r>
            <a:r>
              <a:rPr lang="es-EC" dirty="0">
                <a:latin typeface="Cambria" panose="02040503050406030204" pitchFamily="18" charset="0"/>
              </a:rPr>
              <a:t>priori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las </a:t>
            </a:r>
            <a:r>
              <a:rPr lang="es-EC">
                <a:latin typeface="Cambria" panose="02040503050406030204" pitchFamily="18" charset="0"/>
              </a:rPr>
              <a:t>dos </a:t>
            </a:r>
            <a:r>
              <a:rPr lang="es-EC" smtClean="0">
                <a:latin typeface="Cambria" panose="02040503050406030204" pitchFamily="18" charset="0"/>
              </a:rPr>
              <a:t>enfermedades </a:t>
            </a:r>
            <a:r>
              <a:rPr lang="es-EC" dirty="0" smtClean="0">
                <a:latin typeface="Cambria" panose="02040503050406030204" pitchFamily="18" charset="0"/>
              </a:rPr>
              <a:t>son </a:t>
            </a:r>
            <a:r>
              <a:rPr lang="es-EC" smtClean="0">
                <a:latin typeface="Cambria" panose="02040503050406030204" pitchFamily="18" charset="0"/>
              </a:rPr>
              <a:t>independientes (a </a:t>
            </a:r>
            <a:r>
              <a:rPr lang="es-EC" dirty="0">
                <a:latin typeface="Cambria" panose="02040503050406030204" pitchFamily="18" charset="0"/>
              </a:rPr>
              <a:t>menos que </a:t>
            </a:r>
            <a:r>
              <a:rPr lang="es-EC">
                <a:latin typeface="Cambria" panose="02040503050406030204" pitchFamily="18" charset="0"/>
              </a:rPr>
              <a:t>estén </a:t>
            </a:r>
            <a:r>
              <a:rPr lang="es-EC" smtClean="0">
                <a:latin typeface="Cambria" panose="02040503050406030204" pitchFamily="18" charset="0"/>
              </a:rPr>
              <a:t>relacionadas</a:t>
            </a:r>
            <a:r>
              <a:rPr lang="es-EC" dirty="0">
                <a:latin typeface="Cambria" panose="02040503050406030204" pitchFamily="18" charset="0"/>
              </a:rPr>
              <a:t>, en </a:t>
            </a:r>
            <a:r>
              <a:rPr lang="es-EC">
                <a:latin typeface="Cambria" panose="02040503050406030204" pitchFamily="18" charset="0"/>
              </a:rPr>
              <a:t>cuyo </a:t>
            </a:r>
            <a:r>
              <a:rPr lang="es-EC" smtClean="0">
                <a:latin typeface="Cambria" panose="02040503050406030204" pitchFamily="18" charset="0"/>
              </a:rPr>
              <a:t>caso aparecería </a:t>
            </a:r>
            <a:r>
              <a:rPr lang="es-EC">
                <a:latin typeface="Cambria" panose="02040503050406030204" pitchFamily="18" charset="0"/>
              </a:rPr>
              <a:t>un </a:t>
            </a:r>
            <a:r>
              <a:rPr lang="es-EC" smtClean="0">
                <a:latin typeface="Cambria" panose="02040503050406030204" pitchFamily="18" charset="0"/>
              </a:rPr>
              <a:t>enlace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una a otra). </a:t>
            </a:r>
            <a:endParaRPr lang="es-EC" dirty="0" smtClean="0">
              <a:latin typeface="Cambria" panose="02040503050406030204" pitchFamily="18" charset="0"/>
            </a:endParaRPr>
          </a:p>
          <a:p>
            <a:pPr algn="just"/>
            <a:r>
              <a:rPr lang="es-EC" smtClean="0">
                <a:latin typeface="Cambria" panose="02040503050406030204" pitchFamily="18" charset="0"/>
              </a:rPr>
              <a:t>Sin embargo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una </a:t>
            </a:r>
            <a:r>
              <a:rPr lang="es-EC" dirty="0">
                <a:latin typeface="Cambria" panose="02040503050406030204" pitchFamily="18" charset="0"/>
              </a:rPr>
              <a:t>vez </a:t>
            </a:r>
            <a:r>
              <a:rPr lang="es-EC" smtClean="0">
                <a:latin typeface="Cambria" panose="02040503050406030204" pitchFamily="18" charset="0"/>
              </a:rPr>
              <a:t>que sabemos </a:t>
            </a:r>
            <a:r>
              <a:rPr lang="es-EC" dirty="0">
                <a:latin typeface="Cambria" panose="02040503050406030204" pitchFamily="18" charset="0"/>
              </a:rPr>
              <a:t>que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paciente padece una las enfermedades queda explicado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síntoma, </a:t>
            </a:r>
            <a:r>
              <a:rPr lang="es-EC" dirty="0">
                <a:latin typeface="Cambria" panose="02040503050406030204" pitchFamily="18" charset="0"/>
              </a:rPr>
              <a:t>y </a:t>
            </a:r>
            <a:r>
              <a:rPr lang="es-EC">
                <a:latin typeface="Cambria" panose="02040503050406030204" pitchFamily="18" charset="0"/>
              </a:rPr>
              <a:t>por </a:t>
            </a:r>
            <a:r>
              <a:rPr lang="es-EC" smtClean="0">
                <a:latin typeface="Cambria" panose="02040503050406030204" pitchFamily="18" charset="0"/>
              </a:rPr>
              <a:t>tanto la probabilidad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padezca la otra enfermedad </a:t>
            </a:r>
            <a:r>
              <a:rPr lang="es-EC" dirty="0">
                <a:latin typeface="Cambria" panose="02040503050406030204" pitchFamily="18" charset="0"/>
              </a:rPr>
              <a:t>disminuye. </a:t>
            </a:r>
            <a:endParaRPr lang="es-EC" dirty="0" smtClean="0">
              <a:latin typeface="Cambria" panose="02040503050406030204" pitchFamily="18" charset="0"/>
            </a:endParaRPr>
          </a:p>
          <a:p>
            <a:pPr algn="just"/>
            <a:r>
              <a:rPr lang="es-EC" dirty="0" smtClean="0">
                <a:latin typeface="Cambria" panose="02040503050406030204" pitchFamily="18" charset="0"/>
              </a:rPr>
              <a:t>Del </a:t>
            </a:r>
            <a:r>
              <a:rPr lang="es-EC" dirty="0">
                <a:latin typeface="Cambria" panose="02040503050406030204" pitchFamily="18" charset="0"/>
              </a:rPr>
              <a:t>mismo modo, </a:t>
            </a:r>
            <a:r>
              <a:rPr lang="es-EC">
                <a:latin typeface="Cambria" panose="02040503050406030204" pitchFamily="18" charset="0"/>
              </a:rPr>
              <a:t>si </a:t>
            </a:r>
            <a:r>
              <a:rPr lang="es-EC" smtClean="0">
                <a:latin typeface="Cambria" panose="02040503050406030204" pitchFamily="18" charset="0"/>
              </a:rPr>
              <a:t>sabemos </a:t>
            </a:r>
            <a:r>
              <a:rPr lang="es-EC">
                <a:latin typeface="Cambria" panose="02040503050406030204" pitchFamily="18" charset="0"/>
              </a:rPr>
              <a:t>con </a:t>
            </a:r>
            <a:r>
              <a:rPr lang="es-EC" smtClean="0">
                <a:latin typeface="Cambria" panose="02040503050406030204" pitchFamily="18" charset="0"/>
              </a:rPr>
              <a:t>certeza </a:t>
            </a:r>
            <a:r>
              <a:rPr lang="es-EC" dirty="0" smtClean="0">
                <a:latin typeface="Cambria" panose="02040503050406030204" pitchFamily="18" charset="0"/>
              </a:rPr>
              <a:t>que </a:t>
            </a:r>
            <a:r>
              <a:rPr lang="es-EC">
                <a:latin typeface="Cambria" panose="02040503050406030204" pitchFamily="18" charset="0"/>
              </a:rPr>
              <a:t>no </a:t>
            </a:r>
            <a:r>
              <a:rPr lang="es-EC" smtClean="0">
                <a:latin typeface="Cambria" panose="02040503050406030204" pitchFamily="18" charset="0"/>
              </a:rPr>
              <a:t>padece una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las enfermedades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la probabilidad </a:t>
            </a:r>
            <a:r>
              <a:rPr lang="es-EC" dirty="0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que padezca la otra aumenta. </a:t>
            </a:r>
            <a:r>
              <a:rPr lang="es-EC" dirty="0">
                <a:latin typeface="Cambria" panose="02040503050406030204" pitchFamily="18" charset="0"/>
              </a:rPr>
              <a:t>Este efecto se conoce con el nombre </a:t>
            </a:r>
            <a:r>
              <a:rPr lang="es-EC" smtClean="0">
                <a:latin typeface="Cambria" panose="02040503050406030204" pitchFamily="18" charset="0"/>
              </a:rPr>
              <a:t>de explaining-away</a:t>
            </a:r>
            <a:r>
              <a:rPr lang="es-EC" dirty="0">
                <a:latin typeface="Cambria" panose="02040503050406030204" pitchFamily="18" charset="0"/>
              </a:rPr>
              <a:t>, </a:t>
            </a:r>
            <a:r>
              <a:rPr lang="es-EC">
                <a:latin typeface="Cambria" panose="02040503050406030204" pitchFamily="18" charset="0"/>
              </a:rPr>
              <a:t>que </a:t>
            </a:r>
            <a:r>
              <a:rPr lang="es-EC" smtClean="0">
                <a:latin typeface="Cambria" panose="02040503050406030204" pitchFamily="18" charset="0"/>
              </a:rPr>
              <a:t>podríamos traducir </a:t>
            </a:r>
            <a:r>
              <a:rPr lang="es-EC">
                <a:latin typeface="Cambria" panose="02040503050406030204" pitchFamily="18" charset="0"/>
              </a:rPr>
              <a:t>como </a:t>
            </a:r>
            <a:r>
              <a:rPr lang="es-EC" smtClean="0">
                <a:latin typeface="Cambria" panose="02040503050406030204" pitchFamily="18" charset="0"/>
              </a:rPr>
              <a:t>descartar/potenciar causas</a:t>
            </a:r>
            <a:r>
              <a:rPr lang="es-EC" dirty="0">
                <a:latin typeface="Cambria" panose="02040503050406030204" pitchFamily="18" charset="0"/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07" y="2860291"/>
            <a:ext cx="2280373" cy="127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Un </a:t>
            </a:r>
            <a:r>
              <a:rPr lang="es-EC" smtClean="0"/>
              <a:t>método para la </a:t>
            </a:r>
            <a:r>
              <a:rPr lang="es-EC" dirty="0" smtClean="0"/>
              <a:t>construcción de </a:t>
            </a:r>
            <a:r>
              <a:rPr lang="es-EC" smtClean="0"/>
              <a:t>redes bayesianas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C" sz="3200" dirty="0" smtClean="0">
                <a:latin typeface="Cambria" panose="02040503050406030204" pitchFamily="18" charset="0"/>
              </a:rPr>
              <a:t>La ecuación: </a:t>
            </a:r>
            <a:r>
              <a:rPr lang="es-EC" sz="3200" b="1" dirty="0" smtClean="0">
                <a:latin typeface="Cambria" panose="02040503050406030204" pitchFamily="18" charset="0"/>
              </a:rPr>
              <a:t>P</a:t>
            </a:r>
            <a:r>
              <a:rPr lang="es-EC" sz="3200" dirty="0" smtClean="0">
                <a:latin typeface="Cambria" panose="02040503050406030204" pitchFamily="18" charset="0"/>
              </a:rPr>
              <a:t>(</a:t>
            </a:r>
            <a:r>
              <a:rPr lang="es-EC" sz="3200" i="1" dirty="0" smtClean="0">
                <a:latin typeface="Cambria" panose="02040503050406030204" pitchFamily="18" charset="0"/>
              </a:rPr>
              <a:t>x</a:t>
            </a:r>
            <a:r>
              <a:rPr lang="es-EC" sz="3200" baseline="-25000" dirty="0" smtClean="0">
                <a:latin typeface="Cambria" panose="02040503050406030204" pitchFamily="18" charset="0"/>
              </a:rPr>
              <a:t>1</a:t>
            </a:r>
            <a:r>
              <a:rPr lang="es-EC" sz="3200" dirty="0" smtClean="0">
                <a:latin typeface="Cambria" panose="02040503050406030204" pitchFamily="18" charset="0"/>
              </a:rPr>
              <a:t>,…, </a:t>
            </a:r>
            <a:r>
              <a:rPr lang="es-EC" sz="3200" i="1" dirty="0" err="1">
                <a:latin typeface="Cambria" panose="02040503050406030204" pitchFamily="18" charset="0"/>
              </a:rPr>
              <a:t>x</a:t>
            </a:r>
            <a:r>
              <a:rPr lang="es-EC" sz="3200" i="1" baseline="-25000" dirty="0" err="1">
                <a:latin typeface="Cambria" panose="02040503050406030204" pitchFamily="18" charset="0"/>
              </a:rPr>
              <a:t>n</a:t>
            </a:r>
            <a:r>
              <a:rPr lang="es-EC" sz="3200" dirty="0">
                <a:latin typeface="Cambria" panose="02040503050406030204" pitchFamily="18" charset="0"/>
              </a:rPr>
              <a:t>) = </a:t>
            </a:r>
            <a:r>
              <a:rPr lang="es-EC" sz="3200" dirty="0" err="1">
                <a:latin typeface="Cambria" panose="02040503050406030204" pitchFamily="18" charset="0"/>
              </a:rPr>
              <a:t>П</a:t>
            </a:r>
            <a:r>
              <a:rPr lang="es-EC" sz="3200" baseline="-25000" dirty="0" err="1">
                <a:latin typeface="Cambria" panose="02040503050406030204" pitchFamily="18" charset="0"/>
              </a:rPr>
              <a:t>i</a:t>
            </a:r>
            <a:r>
              <a:rPr lang="es-EC" sz="3200" baseline="-25000" dirty="0">
                <a:latin typeface="Cambria" panose="02040503050406030204" pitchFamily="18" charset="0"/>
              </a:rPr>
              <a:t>=1,n</a:t>
            </a:r>
            <a:r>
              <a:rPr lang="es-EC" sz="3200" i="1" dirty="0">
                <a:latin typeface="Cambria" panose="02040503050406030204" pitchFamily="18" charset="0"/>
              </a:rPr>
              <a:t>P</a:t>
            </a:r>
            <a:r>
              <a:rPr lang="es-EC" sz="3200" dirty="0">
                <a:latin typeface="Cambria" panose="02040503050406030204" pitchFamily="18" charset="0"/>
              </a:rPr>
              <a:t>(</a:t>
            </a:r>
            <a:r>
              <a:rPr lang="es-EC" sz="3200" i="1" dirty="0">
                <a:latin typeface="Cambria" panose="02040503050406030204" pitchFamily="18" charset="0"/>
              </a:rPr>
              <a:t>x</a:t>
            </a:r>
            <a:r>
              <a:rPr lang="es-EC" sz="3200" i="1" baseline="-25000" dirty="0">
                <a:latin typeface="Cambria" panose="02040503050406030204" pitchFamily="18" charset="0"/>
              </a:rPr>
              <a:t>i </a:t>
            </a:r>
            <a:r>
              <a:rPr lang="es-EC" sz="3200" dirty="0"/>
              <a:t>|</a:t>
            </a:r>
            <a:r>
              <a:rPr lang="es-EC" sz="3200" i="1" dirty="0" smtClean="0">
                <a:latin typeface="Cambria" panose="02040503050406030204" pitchFamily="18" charset="0"/>
              </a:rPr>
              <a:t>padres</a:t>
            </a:r>
            <a:r>
              <a:rPr lang="es-EC" sz="3200" dirty="0" smtClean="0">
                <a:latin typeface="Cambria" panose="02040503050406030204" pitchFamily="18" charset="0"/>
              </a:rPr>
              <a:t>(</a:t>
            </a:r>
            <a:r>
              <a:rPr lang="es-EC" sz="3200" i="1" dirty="0" smtClean="0">
                <a:latin typeface="Cambria" panose="02040503050406030204" pitchFamily="18" charset="0"/>
              </a:rPr>
              <a:t>X</a:t>
            </a:r>
            <a:r>
              <a:rPr lang="es-EC" sz="3200" i="1" baseline="-25000" dirty="0" smtClean="0">
                <a:latin typeface="Cambria" panose="02040503050406030204" pitchFamily="18" charset="0"/>
              </a:rPr>
              <a:t>i</a:t>
            </a:r>
            <a:r>
              <a:rPr lang="es-EC" sz="3200" dirty="0" smtClean="0">
                <a:latin typeface="Cambria" panose="02040503050406030204" pitchFamily="18" charset="0"/>
              </a:rPr>
              <a:t>))</a:t>
            </a:r>
          </a:p>
          <a:p>
            <a:r>
              <a:rPr lang="es-EC" sz="2800" dirty="0" smtClean="0">
                <a:latin typeface="Cambria" panose="02040503050406030204" pitchFamily="18" charset="0"/>
              </a:rPr>
              <a:t>Define lo que </a:t>
            </a:r>
            <a:r>
              <a:rPr lang="es-EC" sz="2800" i="1" dirty="0" smtClean="0">
                <a:latin typeface="Cambria" panose="02040503050406030204" pitchFamily="18" charset="0"/>
              </a:rPr>
              <a:t>significa </a:t>
            </a:r>
            <a:r>
              <a:rPr lang="es-EC" sz="2800" dirty="0" smtClean="0">
                <a:latin typeface="Cambria" panose="02040503050406030204" pitchFamily="18" charset="0"/>
              </a:rPr>
              <a:t>una red bayesiana pero no explica como </a:t>
            </a:r>
            <a:r>
              <a:rPr lang="es-EC" sz="2800" i="1" dirty="0" smtClean="0">
                <a:latin typeface="Cambria" panose="02040503050406030204" pitchFamily="18" charset="0"/>
              </a:rPr>
              <a:t>construir</a:t>
            </a:r>
            <a:r>
              <a:rPr lang="es-EC" sz="2800" dirty="0" smtClean="0">
                <a:latin typeface="Cambria" panose="02040503050406030204" pitchFamily="18" charset="0"/>
              </a:rPr>
              <a:t> una red bayesiana de tal modo que la distribución conjunta resultante sea una representación buena de un dominio dado. </a:t>
            </a:r>
          </a:p>
          <a:p>
            <a:r>
              <a:rPr lang="es-EC" sz="2800" dirty="0" smtClean="0">
                <a:latin typeface="Cambria" panose="02040503050406030204" pitchFamily="18" charset="0"/>
              </a:rPr>
              <a:t>Para ello se aplica la regla de la </a:t>
            </a:r>
            <a:r>
              <a:rPr lang="es-EC" sz="2800" b="1" dirty="0" smtClean="0">
                <a:latin typeface="Cambria" panose="02040503050406030204" pitchFamily="18" charset="0"/>
              </a:rPr>
              <a:t>Cadena que es equivalente a la ecuación anterior</a:t>
            </a:r>
            <a:r>
              <a:rPr lang="es-EC" sz="2800" dirty="0" smtClean="0">
                <a:latin typeface="Cambria" panose="02040503050406030204" pitchFamily="18" charset="0"/>
              </a:rPr>
              <a:t>: </a:t>
            </a:r>
          </a:p>
          <a:p>
            <a:r>
              <a:rPr lang="es-EC" sz="2800" i="1" dirty="0"/>
              <a:t>P</a:t>
            </a:r>
            <a:r>
              <a:rPr lang="es-EC" sz="2800" dirty="0"/>
              <a:t>(</a:t>
            </a:r>
            <a:r>
              <a:rPr lang="es-EC" sz="2800" i="1" dirty="0"/>
              <a:t>x</a:t>
            </a:r>
            <a:r>
              <a:rPr lang="es-EC" sz="2800" baseline="-25000" dirty="0"/>
              <a:t>1</a:t>
            </a:r>
            <a:r>
              <a:rPr lang="es-EC" sz="2800" dirty="0"/>
              <a:t>…, </a:t>
            </a:r>
            <a:r>
              <a:rPr lang="es-EC" sz="2800" i="1" dirty="0" err="1"/>
              <a:t>x</a:t>
            </a:r>
            <a:r>
              <a:rPr lang="es-EC" sz="2800" i="1" baseline="-25000" dirty="0" err="1"/>
              <a:t>n</a:t>
            </a:r>
            <a:r>
              <a:rPr lang="es-EC" sz="2800" dirty="0"/>
              <a:t>) </a:t>
            </a:r>
            <a:r>
              <a:rPr lang="es-EC" sz="2800" dirty="0" smtClean="0"/>
              <a:t>= </a:t>
            </a:r>
            <a:r>
              <a:rPr lang="es-EC" sz="2800" i="1" dirty="0" smtClean="0"/>
              <a:t>P</a:t>
            </a:r>
            <a:r>
              <a:rPr lang="es-EC" sz="2800" dirty="0" smtClean="0"/>
              <a:t>(</a:t>
            </a:r>
            <a:r>
              <a:rPr lang="es-EC" sz="2800" i="1" dirty="0" smtClean="0"/>
              <a:t>x</a:t>
            </a:r>
            <a:r>
              <a:rPr lang="es-EC" sz="2800" i="1" baseline="-25000" dirty="0" smtClean="0"/>
              <a:t>n</a:t>
            </a:r>
            <a:r>
              <a:rPr lang="es-EC" sz="2800" dirty="0"/>
              <a:t>|</a:t>
            </a:r>
            <a:r>
              <a:rPr lang="es-EC" sz="2800" i="1" dirty="0" smtClean="0"/>
              <a:t>x</a:t>
            </a:r>
            <a:r>
              <a:rPr lang="es-EC" sz="2800" i="1" baseline="-25000" dirty="0" smtClean="0"/>
              <a:t>n-</a:t>
            </a:r>
            <a:r>
              <a:rPr lang="es-EC" sz="2800" baseline="-25000" dirty="0" smtClean="0"/>
              <a:t>1</a:t>
            </a:r>
            <a:r>
              <a:rPr lang="es-EC" sz="2800" dirty="0"/>
              <a:t>…, </a:t>
            </a:r>
            <a:r>
              <a:rPr lang="es-EC" sz="2800" i="1" dirty="0" smtClean="0"/>
              <a:t>x</a:t>
            </a:r>
            <a:r>
              <a:rPr lang="es-EC" sz="2800" baseline="-25000" dirty="0" smtClean="0"/>
              <a:t>1</a:t>
            </a:r>
            <a:r>
              <a:rPr lang="es-EC" sz="2800" dirty="0" smtClean="0"/>
              <a:t>)</a:t>
            </a:r>
            <a:r>
              <a:rPr lang="es-EC" sz="2800" i="1" dirty="0" smtClean="0"/>
              <a:t>P</a:t>
            </a:r>
            <a:r>
              <a:rPr lang="es-EC" sz="2800" dirty="0" smtClean="0"/>
              <a:t>(</a:t>
            </a:r>
            <a:r>
              <a:rPr lang="es-EC" sz="2800" i="1" dirty="0" smtClean="0"/>
              <a:t>x</a:t>
            </a:r>
            <a:r>
              <a:rPr lang="es-EC" sz="2800" i="1" baseline="-25000" dirty="0" smtClean="0"/>
              <a:t>n-1</a:t>
            </a:r>
            <a:r>
              <a:rPr lang="es-EC" sz="2800" dirty="0"/>
              <a:t>|x</a:t>
            </a:r>
            <a:r>
              <a:rPr lang="es-EC" sz="2800" i="1" baseline="-25000" dirty="0" smtClean="0"/>
              <a:t>n-</a:t>
            </a:r>
            <a:r>
              <a:rPr lang="es-EC" sz="2800" baseline="-25000" dirty="0" smtClean="0"/>
              <a:t>2</a:t>
            </a:r>
            <a:r>
              <a:rPr lang="es-EC" sz="2800" dirty="0"/>
              <a:t>…, </a:t>
            </a:r>
            <a:r>
              <a:rPr lang="es-EC" sz="2800" i="1" dirty="0"/>
              <a:t>x</a:t>
            </a:r>
            <a:r>
              <a:rPr lang="es-EC" sz="2800" baseline="-25000" dirty="0"/>
              <a:t>1</a:t>
            </a:r>
            <a:r>
              <a:rPr lang="es-EC" sz="2800" dirty="0"/>
              <a:t>) …</a:t>
            </a:r>
            <a:r>
              <a:rPr lang="es-EC" sz="2800" i="1" dirty="0" smtClean="0"/>
              <a:t>P</a:t>
            </a:r>
            <a:r>
              <a:rPr lang="es-EC" sz="2800" dirty="0" smtClean="0"/>
              <a:t>(</a:t>
            </a:r>
            <a:r>
              <a:rPr lang="es-EC" sz="2800" i="1" dirty="0" smtClean="0"/>
              <a:t>x</a:t>
            </a:r>
            <a:r>
              <a:rPr lang="es-EC" sz="2800" baseline="-25000" dirty="0" smtClean="0"/>
              <a:t>2</a:t>
            </a:r>
            <a:r>
              <a:rPr lang="es-EC" sz="2800" dirty="0" smtClean="0"/>
              <a:t>|</a:t>
            </a:r>
            <a:r>
              <a:rPr lang="es-EC" sz="2800" i="1" dirty="0" smtClean="0"/>
              <a:t>x</a:t>
            </a:r>
            <a:r>
              <a:rPr lang="es-EC" sz="2800" baseline="-25000" dirty="0" smtClean="0"/>
              <a:t>1</a:t>
            </a:r>
            <a:r>
              <a:rPr lang="es-EC" sz="2800" dirty="0" smtClean="0"/>
              <a:t>)</a:t>
            </a:r>
            <a:r>
              <a:rPr lang="es-EC" sz="2800" i="1" dirty="0" smtClean="0"/>
              <a:t>P</a:t>
            </a:r>
            <a:r>
              <a:rPr lang="es-EC" sz="2800" dirty="0" smtClean="0"/>
              <a:t>(</a:t>
            </a:r>
            <a:r>
              <a:rPr lang="es-EC" sz="2800" i="1" dirty="0" smtClean="0"/>
              <a:t>x</a:t>
            </a:r>
            <a:r>
              <a:rPr lang="es-EC" sz="2800" baseline="-25000" dirty="0" smtClean="0"/>
              <a:t>1</a:t>
            </a:r>
            <a:r>
              <a:rPr lang="es-EC" sz="2800" dirty="0" smtClean="0"/>
              <a:t>)</a:t>
            </a:r>
          </a:p>
          <a:p>
            <a:r>
              <a:rPr lang="es-EC" sz="3600" dirty="0" smtClean="0">
                <a:latin typeface="Cambria" panose="02040503050406030204" pitchFamily="18" charset="0"/>
              </a:rPr>
              <a:t>= </a:t>
            </a:r>
            <a:r>
              <a:rPr lang="es-EC" sz="3600" dirty="0" err="1" smtClean="0">
                <a:latin typeface="Cambria" panose="02040503050406030204" pitchFamily="18" charset="0"/>
              </a:rPr>
              <a:t>П</a:t>
            </a:r>
            <a:r>
              <a:rPr lang="es-EC" sz="2800" baseline="-25000" dirty="0" err="1" smtClean="0">
                <a:latin typeface="Cambria" panose="02040503050406030204" pitchFamily="18" charset="0"/>
              </a:rPr>
              <a:t>i</a:t>
            </a:r>
            <a:r>
              <a:rPr lang="es-EC" sz="2800" baseline="-25000" dirty="0" smtClean="0">
                <a:latin typeface="Cambria" panose="02040503050406030204" pitchFamily="18" charset="0"/>
              </a:rPr>
              <a:t>=1,n</a:t>
            </a:r>
            <a:r>
              <a:rPr lang="es-EC" sz="2800" i="1" dirty="0" smtClean="0"/>
              <a:t>P</a:t>
            </a:r>
            <a:r>
              <a:rPr lang="es-EC" sz="2800" dirty="0" smtClean="0"/>
              <a:t>(</a:t>
            </a:r>
            <a:r>
              <a:rPr lang="es-EC" sz="2800" i="1" dirty="0" smtClean="0"/>
              <a:t>x</a:t>
            </a:r>
            <a:r>
              <a:rPr lang="es-EC" sz="2800" i="1" baseline="-25000" dirty="0" smtClean="0"/>
              <a:t>i</a:t>
            </a:r>
            <a:r>
              <a:rPr lang="es-EC" sz="2800" i="1" dirty="0" smtClean="0"/>
              <a:t> </a:t>
            </a:r>
            <a:r>
              <a:rPr lang="es-EC" sz="2800" dirty="0"/>
              <a:t>|</a:t>
            </a:r>
            <a:r>
              <a:rPr lang="es-EC" sz="2800" i="1" dirty="0" smtClean="0"/>
              <a:t> x</a:t>
            </a:r>
            <a:r>
              <a:rPr lang="es-EC" sz="2800" i="1" baseline="-25000" dirty="0" smtClean="0"/>
              <a:t>i-</a:t>
            </a:r>
            <a:r>
              <a:rPr lang="es-EC" sz="2800" baseline="-25000" dirty="0" smtClean="0"/>
              <a:t>1</a:t>
            </a:r>
            <a:r>
              <a:rPr lang="es-EC" sz="2800" dirty="0"/>
              <a:t>…, </a:t>
            </a:r>
            <a:r>
              <a:rPr lang="es-EC" sz="2800" i="1" dirty="0"/>
              <a:t>x</a:t>
            </a:r>
            <a:r>
              <a:rPr lang="es-EC" sz="2800" baseline="-25000" dirty="0"/>
              <a:t>1</a:t>
            </a:r>
            <a:r>
              <a:rPr lang="es-EC" sz="2800" dirty="0"/>
              <a:t>)</a:t>
            </a:r>
            <a:endParaRPr lang="es-EC" sz="2800" dirty="0">
              <a:latin typeface="Cambria" panose="020405030504060302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406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Construcción de </a:t>
            </a:r>
            <a:r>
              <a:rPr lang="es-EC" smtClean="0">
                <a:latin typeface="Cambria" panose="02040503050406030204" pitchFamily="18" charset="0"/>
              </a:rPr>
              <a:t>red bayesiana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smtClean="0">
                <a:latin typeface="Cambria" panose="02040503050406030204" pitchFamily="18" charset="0"/>
              </a:rPr>
              <a:t>Hace falta que cada nodo sea independiente condicionalmente </a:t>
            </a:r>
            <a:r>
              <a:rPr lang="es-EC" sz="3200" dirty="0" smtClean="0">
                <a:latin typeface="Cambria" panose="02040503050406030204" pitchFamily="18" charset="0"/>
              </a:rPr>
              <a:t>de sus predecesores </a:t>
            </a:r>
            <a:r>
              <a:rPr lang="es-EC" sz="3200" smtClean="0">
                <a:latin typeface="Cambria" panose="02040503050406030204" pitchFamily="18" charset="0"/>
              </a:rPr>
              <a:t>en la ordenación </a:t>
            </a:r>
            <a:r>
              <a:rPr lang="es-EC" sz="3200" dirty="0" smtClean="0">
                <a:latin typeface="Cambria" panose="02040503050406030204" pitchFamily="18" charset="0"/>
              </a:rPr>
              <a:t>de nodos</a:t>
            </a:r>
            <a:r>
              <a:rPr lang="es-EC" sz="3200" smtClean="0">
                <a:latin typeface="Cambria" panose="02040503050406030204" pitchFamily="18" charset="0"/>
              </a:rPr>
              <a:t>, dados sus padres</a:t>
            </a:r>
            <a:r>
              <a:rPr lang="es-EC" sz="3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s-EC" sz="3200" i="1" dirty="0" smtClean="0">
                <a:latin typeface="Cambria" panose="02040503050406030204" pitchFamily="18" charset="0"/>
              </a:rPr>
              <a:t>El orden correcto en el que </a:t>
            </a:r>
            <a:r>
              <a:rPr lang="es-EC" sz="3200" i="1" smtClean="0">
                <a:latin typeface="Cambria" panose="02040503050406030204" pitchFamily="18" charset="0"/>
              </a:rPr>
              <a:t>se agregan </a:t>
            </a:r>
            <a:r>
              <a:rPr lang="es-EC" sz="3200" i="1" dirty="0" smtClean="0">
                <a:latin typeface="Cambria" panose="02040503050406030204" pitchFamily="18" charset="0"/>
              </a:rPr>
              <a:t>los nodos </a:t>
            </a:r>
            <a:r>
              <a:rPr lang="es-EC" sz="3200" i="1" smtClean="0">
                <a:latin typeface="Cambria" panose="02040503050406030204" pitchFamily="18" charset="0"/>
              </a:rPr>
              <a:t>es añadir las causas raíces </a:t>
            </a:r>
            <a:r>
              <a:rPr lang="es-EC" sz="3200" i="1" dirty="0" smtClean="0">
                <a:latin typeface="Cambria" panose="02040503050406030204" pitchFamily="18" charset="0"/>
              </a:rPr>
              <a:t>primero y </a:t>
            </a:r>
            <a:r>
              <a:rPr lang="es-EC" sz="3200" i="1" smtClean="0">
                <a:latin typeface="Cambria" panose="02040503050406030204" pitchFamily="18" charset="0"/>
              </a:rPr>
              <a:t>luego las variables </a:t>
            </a:r>
            <a:r>
              <a:rPr lang="es-EC" sz="3200" i="1" dirty="0" smtClean="0">
                <a:latin typeface="Cambria" panose="02040503050406030204" pitchFamily="18" charset="0"/>
              </a:rPr>
              <a:t>que influyen </a:t>
            </a:r>
            <a:r>
              <a:rPr lang="es-EC" sz="3200" i="1" smtClean="0">
                <a:latin typeface="Cambria" panose="02040503050406030204" pitchFamily="18" charset="0"/>
              </a:rPr>
              <a:t>y así sucesivamente hasta llegar a las hojas </a:t>
            </a:r>
            <a:r>
              <a:rPr lang="es-EC" sz="3200" i="1" dirty="0" smtClean="0">
                <a:latin typeface="Cambria" panose="02040503050406030204" pitchFamily="18" charset="0"/>
              </a:rPr>
              <a:t>que no </a:t>
            </a:r>
            <a:r>
              <a:rPr lang="es-EC" sz="3200" i="1" smtClean="0">
                <a:latin typeface="Cambria" panose="02040503050406030204" pitchFamily="18" charset="0"/>
              </a:rPr>
              <a:t>tienen influencia causal sobre las demás variables</a:t>
            </a:r>
            <a:r>
              <a:rPr lang="es-EC" sz="3200" i="1" dirty="0" smtClean="0">
                <a:latin typeface="Cambria" panose="02040503050406030204" pitchFamily="18" charset="0"/>
              </a:rPr>
              <a:t>. </a:t>
            </a:r>
            <a:endParaRPr lang="es-EC" sz="3200" i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808846" cy="4023360"/>
          </a:xfrm>
        </p:spPr>
        <p:txBody>
          <a:bodyPr>
            <a:normAutofit/>
          </a:bodyPr>
          <a:lstStyle/>
          <a:p>
            <a:pPr algn="just"/>
            <a:r>
              <a:rPr lang="es-EC" sz="3200" smtClean="0">
                <a:latin typeface="Cambria" panose="02040503050406030204" pitchFamily="18" charset="0"/>
              </a:rPr>
              <a:t>SI intentamos </a:t>
            </a:r>
            <a:r>
              <a:rPr lang="es-EC" sz="3200" dirty="0" smtClean="0">
                <a:latin typeface="Cambria" panose="02040503050406030204" pitchFamily="18" charset="0"/>
              </a:rPr>
              <a:t>construir un modelo desde </a:t>
            </a:r>
            <a:r>
              <a:rPr lang="es-EC" sz="3200" smtClean="0">
                <a:latin typeface="Cambria" panose="02040503050406030204" pitchFamily="18" charset="0"/>
              </a:rPr>
              <a:t>los síntomas a las causas se acaba teniendo dependencias adicionales específicas entre causas que habrían </a:t>
            </a:r>
            <a:r>
              <a:rPr lang="es-EC" sz="3200" dirty="0" smtClean="0">
                <a:latin typeface="Cambria" panose="02040503050406030204" pitchFamily="18" charset="0"/>
              </a:rPr>
              <a:t>sido independientes. </a:t>
            </a:r>
          </a:p>
          <a:p>
            <a:pPr algn="just"/>
            <a:r>
              <a:rPr lang="es-EC" sz="3200" smtClean="0">
                <a:latin typeface="Cambria" panose="02040503050406030204" pitchFamily="18" charset="0"/>
              </a:rPr>
              <a:t>Además </a:t>
            </a:r>
            <a:r>
              <a:rPr lang="es-EC" sz="3200" dirty="0" smtClean="0">
                <a:latin typeface="Cambria" panose="02040503050406030204" pitchFamily="18" charset="0"/>
              </a:rPr>
              <a:t>se </a:t>
            </a:r>
            <a:r>
              <a:rPr lang="es-EC" sz="3200" smtClean="0">
                <a:latin typeface="Cambria" panose="02040503050406030204" pitchFamily="18" charset="0"/>
              </a:rPr>
              <a:t>requiere precisar tres probabilidades </a:t>
            </a:r>
            <a:r>
              <a:rPr lang="es-EC" sz="3200" dirty="0" smtClean="0">
                <a:latin typeface="Cambria" panose="02040503050406030204" pitchFamily="18" charset="0"/>
              </a:rPr>
              <a:t>más. </a:t>
            </a:r>
            <a:endParaRPr lang="es-EC" sz="3200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579" y="1763979"/>
            <a:ext cx="3696101" cy="41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Tabla de probabilidad completa a partir de nodo de filtración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712594" cy="1426855"/>
          </a:xfrm>
        </p:spPr>
        <p:txBody>
          <a:bodyPr>
            <a:noAutofit/>
          </a:bodyPr>
          <a:lstStyle/>
          <a:p>
            <a:r>
              <a:rPr lang="es-EC" sz="2100" i="1" dirty="0">
                <a:latin typeface="Cambria" panose="02040503050406030204" pitchFamily="18" charset="0"/>
              </a:rPr>
              <a:t>P</a:t>
            </a:r>
            <a:r>
              <a:rPr lang="es-EC" sz="2100" dirty="0">
                <a:latin typeface="Cambria" panose="02040503050406030204" pitchFamily="18" charset="0"/>
              </a:rPr>
              <a:t>(￢</a:t>
            </a:r>
            <a:r>
              <a:rPr lang="es-EC" sz="2100" i="1" dirty="0" err="1" smtClean="0">
                <a:latin typeface="Cambria" panose="02040503050406030204" pitchFamily="18" charset="0"/>
              </a:rPr>
              <a:t>fiebre|resfriado</a:t>
            </a:r>
            <a:r>
              <a:rPr lang="es-EC" sz="2100" i="1" dirty="0">
                <a:latin typeface="Cambria" panose="02040503050406030204" pitchFamily="18" charset="0"/>
              </a:rPr>
              <a:t>, </a:t>
            </a:r>
            <a:r>
              <a:rPr lang="es-EC" sz="2100" dirty="0">
                <a:latin typeface="Cambria" panose="02040503050406030204" pitchFamily="18" charset="0"/>
              </a:rPr>
              <a:t>￢</a:t>
            </a:r>
            <a:r>
              <a:rPr lang="es-EC" sz="2100" i="1" dirty="0">
                <a:latin typeface="Cambria" panose="02040503050406030204" pitchFamily="18" charset="0"/>
              </a:rPr>
              <a:t>gripe, </a:t>
            </a:r>
            <a:r>
              <a:rPr lang="es-EC" sz="2100" dirty="0">
                <a:latin typeface="Cambria" panose="02040503050406030204" pitchFamily="18" charset="0"/>
              </a:rPr>
              <a:t>￢</a:t>
            </a:r>
            <a:r>
              <a:rPr lang="es-EC" sz="2100" i="1" dirty="0" smtClean="0">
                <a:latin typeface="Cambria" panose="02040503050406030204" pitchFamily="18" charset="0"/>
              </a:rPr>
              <a:t>malaria</a:t>
            </a:r>
            <a:r>
              <a:rPr lang="es-EC" sz="2100" dirty="0" smtClean="0">
                <a:latin typeface="Cambria" panose="02040503050406030204" pitchFamily="18" charset="0"/>
              </a:rPr>
              <a:t>) =  </a:t>
            </a:r>
            <a:r>
              <a:rPr lang="es-EC" sz="2100" dirty="0">
                <a:latin typeface="Cambria" panose="02040503050406030204" pitchFamily="18" charset="0"/>
              </a:rPr>
              <a:t>0,6</a:t>
            </a:r>
          </a:p>
          <a:p>
            <a:r>
              <a:rPr lang="pt-BR" sz="2100" i="1" dirty="0">
                <a:latin typeface="Cambria" panose="02040503050406030204" pitchFamily="18" charset="0"/>
              </a:rPr>
              <a:t>P</a:t>
            </a:r>
            <a:r>
              <a:rPr lang="pt-BR" sz="2100" dirty="0">
                <a:latin typeface="Cambria" panose="02040503050406030204" pitchFamily="18" charset="0"/>
              </a:rPr>
              <a:t>(￢</a:t>
            </a:r>
            <a:r>
              <a:rPr lang="pt-BR" sz="2100" i="1" dirty="0" err="1" smtClean="0">
                <a:latin typeface="Cambria" panose="02040503050406030204" pitchFamily="18" charset="0"/>
              </a:rPr>
              <a:t>fiebre</a:t>
            </a:r>
            <a:r>
              <a:rPr lang="pt-BR" sz="2100" i="1" dirty="0" smtClean="0">
                <a:latin typeface="Cambria" panose="02040503050406030204" pitchFamily="18" charset="0"/>
              </a:rPr>
              <a:t>|</a:t>
            </a:r>
            <a:r>
              <a:rPr lang="pt-BR" sz="2100" dirty="0" smtClean="0">
                <a:latin typeface="Cambria" panose="02040503050406030204" pitchFamily="18" charset="0"/>
              </a:rPr>
              <a:t>￢</a:t>
            </a:r>
            <a:r>
              <a:rPr lang="pt-BR" sz="2100" i="1" dirty="0" smtClean="0">
                <a:latin typeface="Cambria" panose="02040503050406030204" pitchFamily="18" charset="0"/>
              </a:rPr>
              <a:t>resfriado</a:t>
            </a:r>
            <a:r>
              <a:rPr lang="pt-BR" sz="2100" i="1" dirty="0">
                <a:latin typeface="Cambria" panose="02040503050406030204" pitchFamily="18" charset="0"/>
              </a:rPr>
              <a:t>, gripe, </a:t>
            </a:r>
            <a:r>
              <a:rPr lang="pt-BR" sz="2100" dirty="0">
                <a:latin typeface="Cambria" panose="02040503050406030204" pitchFamily="18" charset="0"/>
              </a:rPr>
              <a:t>￢</a:t>
            </a:r>
            <a:r>
              <a:rPr lang="pt-BR" sz="2100" i="1" dirty="0" err="1" smtClean="0">
                <a:latin typeface="Cambria" panose="02040503050406030204" pitchFamily="18" charset="0"/>
              </a:rPr>
              <a:t>malaria</a:t>
            </a:r>
            <a:r>
              <a:rPr lang="pt-BR" sz="2100" dirty="0" smtClean="0">
                <a:latin typeface="Cambria" panose="02040503050406030204" pitchFamily="18" charset="0"/>
              </a:rPr>
              <a:t>) =  </a:t>
            </a:r>
            <a:r>
              <a:rPr lang="pt-BR" sz="2100" dirty="0">
                <a:latin typeface="Cambria" panose="02040503050406030204" pitchFamily="18" charset="0"/>
              </a:rPr>
              <a:t>0,2</a:t>
            </a:r>
          </a:p>
          <a:p>
            <a:r>
              <a:rPr lang="pt-BR" sz="2100" i="1" dirty="0">
                <a:latin typeface="Cambria" panose="02040503050406030204" pitchFamily="18" charset="0"/>
              </a:rPr>
              <a:t>P</a:t>
            </a:r>
            <a:r>
              <a:rPr lang="pt-BR" sz="2100" dirty="0">
                <a:latin typeface="Cambria" panose="02040503050406030204" pitchFamily="18" charset="0"/>
              </a:rPr>
              <a:t>(￢</a:t>
            </a:r>
            <a:r>
              <a:rPr lang="pt-BR" sz="2100" i="1" dirty="0" err="1" smtClean="0">
                <a:latin typeface="Cambria" panose="02040503050406030204" pitchFamily="18" charset="0"/>
              </a:rPr>
              <a:t>fiebre</a:t>
            </a:r>
            <a:r>
              <a:rPr lang="pt-BR" sz="2100" i="1" dirty="0" smtClean="0">
                <a:latin typeface="Cambria" panose="02040503050406030204" pitchFamily="18" charset="0"/>
              </a:rPr>
              <a:t>|</a:t>
            </a:r>
            <a:r>
              <a:rPr lang="pt-BR" sz="2100" dirty="0" smtClean="0">
                <a:latin typeface="Cambria" panose="02040503050406030204" pitchFamily="18" charset="0"/>
              </a:rPr>
              <a:t>￢</a:t>
            </a:r>
            <a:r>
              <a:rPr lang="pt-BR" sz="2100" i="1" dirty="0" smtClean="0">
                <a:latin typeface="Cambria" panose="02040503050406030204" pitchFamily="18" charset="0"/>
              </a:rPr>
              <a:t>resfriado</a:t>
            </a:r>
            <a:r>
              <a:rPr lang="pt-BR" sz="2100" i="1" dirty="0">
                <a:latin typeface="Cambria" panose="02040503050406030204" pitchFamily="18" charset="0"/>
              </a:rPr>
              <a:t>, </a:t>
            </a:r>
            <a:r>
              <a:rPr lang="pt-BR" sz="2100" dirty="0">
                <a:latin typeface="Cambria" panose="02040503050406030204" pitchFamily="18" charset="0"/>
              </a:rPr>
              <a:t>￢</a:t>
            </a:r>
            <a:r>
              <a:rPr lang="pt-BR" sz="2100" i="1" dirty="0">
                <a:latin typeface="Cambria" panose="02040503050406030204" pitchFamily="18" charset="0"/>
              </a:rPr>
              <a:t>gripe, </a:t>
            </a:r>
            <a:r>
              <a:rPr lang="pt-BR" sz="2100" i="1" dirty="0" err="1" smtClean="0">
                <a:latin typeface="Cambria" panose="02040503050406030204" pitchFamily="18" charset="0"/>
              </a:rPr>
              <a:t>malaria</a:t>
            </a:r>
            <a:r>
              <a:rPr lang="pt-BR" sz="2100" dirty="0" smtClean="0">
                <a:latin typeface="Cambria" panose="02040503050406030204" pitchFamily="18" charset="0"/>
              </a:rPr>
              <a:t>) =  0,1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064944" y="1845734"/>
            <a:ext cx="40907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 smtClean="0">
                <a:latin typeface="Cambria" panose="02040503050406030204" pitchFamily="18" charset="0"/>
              </a:rPr>
              <a:t>Fiebre es falso si y sólo si todos sus padres ciertos están inhibidos y la probabilidad de ésta es el producto de las probabilidades de inhibición de cada padre. </a:t>
            </a:r>
            <a:endParaRPr lang="es-EC" sz="2000" dirty="0">
              <a:latin typeface="Cambria" panose="020405030504060302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44" y="3476950"/>
            <a:ext cx="6444872" cy="25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Inferencia exacta </a:t>
            </a:r>
            <a:r>
              <a:rPr lang="es-EC" dirty="0" smtClean="0">
                <a:latin typeface="Cambria" panose="02040503050406030204" pitchFamily="18" charset="0"/>
              </a:rPr>
              <a:t>en </a:t>
            </a:r>
            <a:r>
              <a:rPr lang="es-EC" smtClean="0">
                <a:latin typeface="Cambria" panose="02040503050406030204" pitchFamily="18" charset="0"/>
              </a:rPr>
              <a:t>redes bayesianas</a:t>
            </a:r>
            <a:endParaRPr lang="es-EC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C" sz="2400" smtClean="0">
                    <a:latin typeface="Cambria" panose="02040503050406030204" pitchFamily="18" charset="0"/>
                  </a:rPr>
                  <a:t>Calcula la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distribución </a:t>
                </a:r>
                <a:r>
                  <a:rPr lang="es-EC" sz="2400" smtClean="0">
                    <a:latin typeface="Cambria" panose="02040503050406030204" pitchFamily="18" charset="0"/>
                  </a:rPr>
                  <a:t>de probabilidad a posteriori para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un conjunto </a:t>
                </a:r>
                <a:r>
                  <a:rPr lang="es-EC" sz="2400" smtClean="0">
                    <a:latin typeface="Cambria" panose="02040503050406030204" pitchFamily="18" charset="0"/>
                  </a:rPr>
                  <a:t>de </a:t>
                </a:r>
                <a:r>
                  <a:rPr lang="es-EC" sz="2400" b="1" i="1" smtClean="0">
                    <a:latin typeface="Cambria" panose="02040503050406030204" pitchFamily="18" charset="0"/>
                  </a:rPr>
                  <a:t>variables pregunta</a:t>
                </a:r>
                <a:r>
                  <a:rPr lang="es-EC" sz="2400" smtClean="0">
                    <a:latin typeface="Cambria" panose="02040503050406030204" pitchFamily="18" charset="0"/>
                  </a:rPr>
                  <a:t>, dado algún evento observado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que </a:t>
                </a:r>
                <a:r>
                  <a:rPr lang="es-EC" sz="2400" smtClean="0">
                    <a:latin typeface="Cambria" panose="02040503050406030204" pitchFamily="18" charset="0"/>
                  </a:rPr>
                  <a:t>produce asignaciones para variables</a:t>
                </a:r>
                <a:r>
                  <a:rPr lang="es-EC" sz="2400" b="1" i="1" smtClean="0">
                    <a:latin typeface="Cambria" panose="02040503050406030204" pitchFamily="18" charset="0"/>
                  </a:rPr>
                  <a:t> evidencia</a:t>
                </a:r>
                <a:r>
                  <a:rPr lang="es-EC" sz="2400" smtClean="0">
                    <a:latin typeface="Cambria" panose="02040503050406030204" pitchFamily="18" charset="0"/>
                  </a:rPr>
                  <a:t>. </a:t>
                </a:r>
                <a:endParaRPr lang="es-EC" sz="2400" dirty="0" smtClean="0">
                  <a:latin typeface="Cambria" panose="02040503050406030204" pitchFamily="18" charset="0"/>
                </a:endParaRPr>
              </a:p>
              <a:p>
                <a:r>
                  <a:rPr lang="es-EC" sz="2400" b="1" dirty="0" smtClean="0"/>
                  <a:t>P</a:t>
                </a:r>
                <a:r>
                  <a:rPr lang="es-EC" sz="2400" dirty="0" smtClean="0"/>
                  <a:t>(</a:t>
                </a:r>
                <a:r>
                  <a:rPr lang="es-EC" sz="2400" i="1" dirty="0" smtClean="0"/>
                  <a:t>X | </a:t>
                </a:r>
                <a:r>
                  <a:rPr lang="es-EC" sz="2400" b="1" dirty="0" smtClean="0"/>
                  <a:t>e</a:t>
                </a:r>
                <a:r>
                  <a:rPr lang="es-EC" sz="2400" dirty="0" smtClean="0"/>
                  <a:t>) = </a:t>
                </a:r>
                <a:r>
                  <a:rPr lang="el-GR" sz="2400" dirty="0" smtClean="0"/>
                  <a:t>α</a:t>
                </a:r>
                <a:r>
                  <a:rPr lang="es-EC" sz="2400" dirty="0" smtClean="0"/>
                  <a:t>  </a:t>
                </a:r>
                <a:r>
                  <a:rPr lang="es-EC" sz="2400" b="1" dirty="0"/>
                  <a:t>P</a:t>
                </a:r>
                <a:r>
                  <a:rPr lang="es-EC" sz="2400" dirty="0"/>
                  <a:t>(</a:t>
                </a:r>
                <a:r>
                  <a:rPr lang="es-EC" sz="2400" i="1" dirty="0"/>
                  <a:t>X</a:t>
                </a:r>
                <a:r>
                  <a:rPr lang="es-EC" sz="2400" dirty="0"/>
                  <a:t>, </a:t>
                </a:r>
                <a:r>
                  <a:rPr lang="es-EC" sz="2400" b="1" dirty="0"/>
                  <a:t>e</a:t>
                </a:r>
                <a:r>
                  <a:rPr lang="es-EC" sz="2400" dirty="0"/>
                  <a:t>)  </a:t>
                </a:r>
                <a:r>
                  <a:rPr lang="es-EC" sz="2400" dirty="0" smtClean="0"/>
                  <a:t>= </a:t>
                </a:r>
                <a:r>
                  <a:rPr lang="el-GR" sz="2400" dirty="0"/>
                  <a:t>α</a:t>
                </a:r>
                <a:r>
                  <a:rPr lang="es-EC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C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/>
                    </m:nary>
                  </m:oMath>
                </a14:m>
                <a:r>
                  <a:rPr lang="es-EC" sz="2400" b="1" dirty="0" smtClean="0"/>
                  <a:t>P</a:t>
                </a:r>
                <a:r>
                  <a:rPr lang="es-EC" sz="2400" dirty="0" smtClean="0"/>
                  <a:t>(</a:t>
                </a:r>
                <a:r>
                  <a:rPr lang="es-EC" sz="2400" i="1" dirty="0" smtClean="0"/>
                  <a:t>X</a:t>
                </a:r>
                <a:r>
                  <a:rPr lang="es-EC" sz="2400" dirty="0"/>
                  <a:t>, </a:t>
                </a:r>
                <a:r>
                  <a:rPr lang="es-EC" sz="2400" b="1" dirty="0"/>
                  <a:t>e</a:t>
                </a:r>
                <a:r>
                  <a:rPr lang="es-EC" sz="2400" dirty="0"/>
                  <a:t>, </a:t>
                </a:r>
                <a:r>
                  <a:rPr lang="es-EC" sz="2400" b="1" dirty="0"/>
                  <a:t>y</a:t>
                </a:r>
                <a:r>
                  <a:rPr lang="es-EC" sz="2400" dirty="0"/>
                  <a:t>)</a:t>
                </a:r>
                <a:endParaRPr lang="es-EC" sz="2400" dirty="0" smtClean="0">
                  <a:latin typeface="Cambria" panose="02040503050406030204" pitchFamily="18" charset="0"/>
                </a:endParaRPr>
              </a:p>
              <a:p>
                <a:r>
                  <a:rPr lang="es-EC" sz="2400" smtClean="0">
                    <a:latin typeface="Cambria" panose="02040503050406030204" pitchFamily="18" charset="0"/>
                  </a:rPr>
                  <a:t>Es la pregunta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P(X | e</a:t>
                </a:r>
                <a:r>
                  <a:rPr lang="es-EC" sz="2400" smtClean="0">
                    <a:latin typeface="Cambria" panose="02040503050406030204" pitchFamily="18" charset="0"/>
                  </a:rPr>
                  <a:t>). Sea X la variable pregunta,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E el conjunto </a:t>
                </a:r>
                <a:r>
                  <a:rPr lang="es-EC" sz="2400" smtClean="0">
                    <a:latin typeface="Cambria" panose="02040503050406030204" pitchFamily="18" charset="0"/>
                  </a:rPr>
                  <a:t>de variables evidencias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E1, ---, Em y e es un </a:t>
                </a:r>
                <a:r>
                  <a:rPr lang="es-EC" sz="2400" smtClean="0">
                    <a:latin typeface="Cambria" panose="02040503050406030204" pitchFamily="18" charset="0"/>
                  </a:rPr>
                  <a:t>evento observado particular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. </a:t>
                </a:r>
                <a:r>
                  <a:rPr lang="es-EC" sz="2400" smtClean="0">
                    <a:latin typeface="Cambria" panose="02040503050406030204" pitchFamily="18" charset="0"/>
                  </a:rPr>
                  <a:t>Y denotará las variables no evidencia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Y1, …, </a:t>
                </a:r>
                <a:r>
                  <a:rPr lang="es-EC" sz="2400" dirty="0" err="1" smtClean="0">
                    <a:latin typeface="Cambria" panose="02040503050406030204" pitchFamily="18" charset="0"/>
                  </a:rPr>
                  <a:t>Yl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 </a:t>
                </a:r>
              </a:p>
              <a:p>
                <a:r>
                  <a:rPr lang="es-EC" sz="2400" smtClean="0">
                    <a:latin typeface="Cambria" panose="02040503050406030204" pitchFamily="18" charset="0"/>
                  </a:rPr>
                  <a:t>En la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red del robo, </a:t>
                </a:r>
                <a:r>
                  <a:rPr lang="es-EC" sz="2400" smtClean="0">
                    <a:latin typeface="Cambria" panose="02040503050406030204" pitchFamily="18" charset="0"/>
                  </a:rPr>
                  <a:t>podemos observar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el evento </a:t>
                </a:r>
                <a:r>
                  <a:rPr lang="es-EC" sz="2400" dirty="0">
                    <a:latin typeface="Cambria" panose="02040503050406030204" pitchFamily="18" charset="0"/>
                  </a:rPr>
                  <a:t>en el </a:t>
                </a:r>
                <a:r>
                  <a:rPr lang="es-EC" sz="2400">
                    <a:latin typeface="Cambria" panose="02040503050406030204" pitchFamily="18" charset="0"/>
                  </a:rPr>
                  <a:t>que </a:t>
                </a:r>
                <a:r>
                  <a:rPr lang="es-EC" sz="2400" i="1" smtClean="0">
                    <a:latin typeface="Cambria" panose="02040503050406030204" pitchFamily="18" charset="0"/>
                  </a:rPr>
                  <a:t>JohnLlama </a:t>
                </a:r>
                <a:r>
                  <a:rPr lang="es-EC" sz="2400" i="1" dirty="0" smtClean="0">
                    <a:latin typeface="Cambria" panose="02040503050406030204" pitchFamily="18" charset="0"/>
                  </a:rPr>
                  <a:t>= cierto </a:t>
                </a:r>
                <a:r>
                  <a:rPr lang="es-EC" sz="2400" smtClean="0">
                    <a:latin typeface="Cambria" panose="02040503050406030204" pitchFamily="18" charset="0"/>
                  </a:rPr>
                  <a:t>y </a:t>
                </a:r>
                <a:r>
                  <a:rPr lang="es-EC" sz="2400" i="1" smtClean="0">
                    <a:latin typeface="Cambria" panose="02040503050406030204" pitchFamily="18" charset="0"/>
                  </a:rPr>
                  <a:t>MaryLlama </a:t>
                </a:r>
                <a:r>
                  <a:rPr lang="es-EC" sz="2400" i="1" dirty="0" smtClean="0">
                    <a:latin typeface="Cambria" panose="02040503050406030204" pitchFamily="18" charset="0"/>
                  </a:rPr>
                  <a:t>= cierto</a:t>
                </a:r>
                <a:r>
                  <a:rPr lang="es-EC" sz="2400">
                    <a:latin typeface="Cambria" panose="02040503050406030204" pitchFamily="18" charset="0"/>
                  </a:rPr>
                  <a:t>. </a:t>
                </a:r>
                <a:r>
                  <a:rPr lang="es-EC" sz="2400" smtClean="0">
                    <a:latin typeface="Cambria" panose="02040503050406030204" pitchFamily="18" charset="0"/>
                  </a:rPr>
                  <a:t>Podríamos </a:t>
                </a:r>
                <a:r>
                  <a:rPr lang="es-EC" sz="2400">
                    <a:latin typeface="Cambria" panose="02040503050406030204" pitchFamily="18" charset="0"/>
                  </a:rPr>
                  <a:t>entonces </a:t>
                </a:r>
                <a:r>
                  <a:rPr lang="es-EC" sz="2400" smtClean="0">
                    <a:latin typeface="Cambria" panose="02040503050406030204" pitchFamily="18" charset="0"/>
                  </a:rPr>
                  <a:t>preguntarnos </a:t>
                </a:r>
                <a:r>
                  <a:rPr lang="es-EC" sz="2400" dirty="0">
                    <a:latin typeface="Cambria" panose="02040503050406030204" pitchFamily="18" charset="0"/>
                  </a:rPr>
                  <a:t>por</a:t>
                </a:r>
                <a:r>
                  <a:rPr lang="es-EC" sz="2400">
                    <a:latin typeface="Cambria" panose="02040503050406030204" pitchFamily="18" charset="0"/>
                  </a:rPr>
                  <a:t>, </a:t>
                </a:r>
                <a:r>
                  <a:rPr lang="es-EC" sz="2400" smtClean="0">
                    <a:latin typeface="Cambria" panose="02040503050406030204" pitchFamily="18" charset="0"/>
                  </a:rPr>
                  <a:t>digamos</a:t>
                </a:r>
                <a:r>
                  <a:rPr lang="es-EC" sz="2400">
                    <a:latin typeface="Cambria" panose="02040503050406030204" pitchFamily="18" charset="0"/>
                  </a:rPr>
                  <a:t>, </a:t>
                </a:r>
                <a:r>
                  <a:rPr lang="es-EC" sz="2400" smtClean="0">
                    <a:latin typeface="Cambria" panose="02040503050406030204" pitchFamily="18" charset="0"/>
                  </a:rPr>
                  <a:t>la probabilidad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de </a:t>
                </a:r>
                <a:r>
                  <a:rPr lang="es-EC" sz="2400" smtClean="0">
                    <a:latin typeface="Cambria" panose="02040503050406030204" pitchFamily="18" charset="0"/>
                  </a:rPr>
                  <a:t>que haya </a:t>
                </a:r>
                <a:r>
                  <a:rPr lang="es-EC" sz="2400" dirty="0">
                    <a:latin typeface="Cambria" panose="02040503050406030204" pitchFamily="18" charset="0"/>
                  </a:rPr>
                  <a:t>ocurrido un robo:</a:t>
                </a:r>
              </a:p>
              <a:p>
                <a:r>
                  <a:rPr lang="es-EC" sz="2400" b="1" smtClean="0">
                    <a:latin typeface="Cambria" panose="02040503050406030204" pitchFamily="18" charset="0"/>
                  </a:rPr>
                  <a:t>P</a:t>
                </a:r>
                <a:r>
                  <a:rPr lang="es-EC" sz="2400" smtClean="0">
                    <a:latin typeface="Cambria" panose="02040503050406030204" pitchFamily="18" charset="0"/>
                  </a:rPr>
                  <a:t>(</a:t>
                </a:r>
                <a:r>
                  <a:rPr lang="es-EC" sz="2400" i="1" smtClean="0">
                    <a:latin typeface="Cambria" panose="02040503050406030204" pitchFamily="18" charset="0"/>
                  </a:rPr>
                  <a:t>RoboJ|ohnLlama </a:t>
                </a:r>
                <a:r>
                  <a:rPr lang="es-EC" sz="2400" i="1" dirty="0" smtClean="0">
                    <a:latin typeface="Cambria" panose="02040503050406030204" pitchFamily="18" charset="0"/>
                  </a:rPr>
                  <a:t>=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s-EC" sz="2400" i="1" dirty="0">
                    <a:latin typeface="Cambria" panose="02040503050406030204" pitchFamily="18" charset="0"/>
                  </a:rPr>
                  <a:t>cierto</a:t>
                </a:r>
                <a:r>
                  <a:rPr lang="es-EC" sz="2400" i="1">
                    <a:latin typeface="Cambria" panose="02040503050406030204" pitchFamily="18" charset="0"/>
                  </a:rPr>
                  <a:t>, </a:t>
                </a:r>
                <a:r>
                  <a:rPr lang="es-EC" sz="2400" i="1" smtClean="0">
                    <a:latin typeface="Cambria" panose="02040503050406030204" pitchFamily="18" charset="0"/>
                  </a:rPr>
                  <a:t>MaryLlama </a:t>
                </a:r>
                <a:r>
                  <a:rPr lang="es-EC" sz="2400" i="1" dirty="0" smtClean="0">
                    <a:latin typeface="Cambria" panose="02040503050406030204" pitchFamily="18" charset="0"/>
                  </a:rPr>
                  <a:t>=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 </a:t>
                </a:r>
                <a:r>
                  <a:rPr lang="es-EC" sz="2400" i="1" dirty="0">
                    <a:latin typeface="Cambria" panose="02040503050406030204" pitchFamily="18" charset="0"/>
                  </a:rPr>
                  <a:t>cierto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) = {0,284</a:t>
                </a:r>
                <a:r>
                  <a:rPr lang="es-EC" sz="2400" dirty="0">
                    <a:latin typeface="Cambria" panose="02040503050406030204" pitchFamily="18" charset="0"/>
                  </a:rPr>
                  <a:t>, </a:t>
                </a:r>
                <a:r>
                  <a:rPr lang="es-EC" sz="2400" dirty="0" smtClean="0">
                    <a:latin typeface="Cambria" panose="02040503050406030204" pitchFamily="18" charset="0"/>
                  </a:rPr>
                  <a:t>0,716] (cálculo </a:t>
                </a:r>
                <a:r>
                  <a:rPr lang="es-EC" sz="2400" smtClean="0">
                    <a:latin typeface="Cambria" panose="02040503050406030204" pitchFamily="18" charset="0"/>
                  </a:rPr>
                  <a:t>en la siguiente diapositiva)</a:t>
                </a:r>
                <a:endParaRPr lang="es-EC" sz="2400" dirty="0" smtClean="0">
                  <a:latin typeface="Cambria" panose="02040503050406030204" pitchFamily="18" charset="0"/>
                </a:endParaRPr>
              </a:p>
              <a:p>
                <a:endParaRPr lang="es-EC" dirty="0" smtClean="0"/>
              </a:p>
              <a:p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88" t="-3485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Redes bayesianas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smtClean="0">
                <a:latin typeface="Cambria" panose="02040503050406030204" pitchFamily="18" charset="0"/>
              </a:rPr>
              <a:t>Son estructuras de datos </a:t>
            </a:r>
            <a:r>
              <a:rPr lang="es-EC" sz="3200" dirty="0" smtClean="0">
                <a:latin typeface="Cambria" panose="02040503050406030204" pitchFamily="18" charset="0"/>
              </a:rPr>
              <a:t>que </a:t>
            </a:r>
            <a:r>
              <a:rPr lang="es-EC" sz="3200" smtClean="0">
                <a:latin typeface="Cambria" panose="02040503050406030204" pitchFamily="18" charset="0"/>
              </a:rPr>
              <a:t>sirven para representar las dependencias entre variables y para mostrar una </a:t>
            </a:r>
            <a:r>
              <a:rPr lang="es-EC" sz="3200" dirty="0" smtClean="0">
                <a:latin typeface="Cambria" panose="02040503050406030204" pitchFamily="18" charset="0"/>
              </a:rPr>
              <a:t>descripción </a:t>
            </a:r>
            <a:r>
              <a:rPr lang="es-EC" sz="3200" smtClean="0">
                <a:latin typeface="Cambria" panose="02040503050406030204" pitchFamily="18" charset="0"/>
              </a:rPr>
              <a:t>de cualquier </a:t>
            </a:r>
            <a:r>
              <a:rPr lang="es-EC" sz="3200" dirty="0" smtClean="0">
                <a:latin typeface="Cambria" panose="02040503050406030204" pitchFamily="18" charset="0"/>
              </a:rPr>
              <a:t>distribución </a:t>
            </a:r>
            <a:r>
              <a:rPr lang="es-EC" sz="3200" smtClean="0">
                <a:latin typeface="Cambria" panose="02040503050406030204" pitchFamily="18" charset="0"/>
              </a:rPr>
              <a:t>de probabilidad conjunta completa. </a:t>
            </a:r>
            <a:endParaRPr lang="es-EC" sz="3200" dirty="0" smtClean="0">
              <a:latin typeface="Cambria" panose="02040503050406030204" pitchFamily="18" charset="0"/>
            </a:endParaRPr>
          </a:p>
          <a:p>
            <a:r>
              <a:rPr lang="es-EC" sz="3200" smtClean="0">
                <a:latin typeface="Cambria" panose="02040503050406030204" pitchFamily="18" charset="0"/>
              </a:rPr>
              <a:t>Son grafos </a:t>
            </a:r>
            <a:r>
              <a:rPr lang="es-EC" sz="3200" dirty="0" smtClean="0">
                <a:latin typeface="Cambria" panose="02040503050406030204" pitchFamily="18" charset="0"/>
              </a:rPr>
              <a:t>dirigidos en los </a:t>
            </a:r>
            <a:r>
              <a:rPr lang="es-EC" sz="3200" smtClean="0">
                <a:latin typeface="Cambria" panose="02040503050406030204" pitchFamily="18" charset="0"/>
              </a:rPr>
              <a:t>que cada </a:t>
            </a:r>
            <a:r>
              <a:rPr lang="es-EC" sz="3200" dirty="0" smtClean="0">
                <a:latin typeface="Cambria" panose="02040503050406030204" pitchFamily="18" charset="0"/>
              </a:rPr>
              <a:t>nodo </a:t>
            </a:r>
            <a:r>
              <a:rPr lang="es-EC" sz="3200" smtClean="0">
                <a:latin typeface="Cambria" panose="02040503050406030204" pitchFamily="18" charset="0"/>
              </a:rPr>
              <a:t>está comentado con información probabilística cuantitativa.</a:t>
            </a:r>
            <a:endParaRPr lang="es-EC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0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609600"/>
                <a:ext cx="7557989" cy="12148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EC" sz="2800" b="1" smtClean="0">
                    <a:latin typeface="Cambria" panose="02040503050406030204" pitchFamily="18" charset="0"/>
                  </a:rPr>
                  <a:t>La estructura de la </a:t>
                </a:r>
                <a:r>
                  <a:rPr lang="es-EC" sz="2800" b="1" dirty="0" smtClean="0">
                    <a:latin typeface="Cambria" panose="02040503050406030204" pitchFamily="18" charset="0"/>
                  </a:rPr>
                  <a:t>expresión</a:t>
                </a:r>
              </a:p>
              <a:p>
                <a:r>
                  <a:rPr lang="es-EC" sz="3600" b="1" dirty="0">
                    <a:latin typeface="Cambria" panose="02040503050406030204" pitchFamily="18" charset="0"/>
                  </a:rPr>
                  <a:t>P</a:t>
                </a:r>
                <a:r>
                  <a:rPr lang="es-EC" sz="3600" dirty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>
                    <a:latin typeface="Cambria" panose="02040503050406030204" pitchFamily="18" charset="0"/>
                  </a:rPr>
                  <a:t>b </a:t>
                </a:r>
                <a:r>
                  <a:rPr lang="es-EC" sz="3600" dirty="0">
                    <a:latin typeface="Cambria" panose="02040503050406030204" pitchFamily="18" charset="0"/>
                  </a:rPr>
                  <a:t>| </a:t>
                </a:r>
                <a:r>
                  <a:rPr lang="es-EC" sz="3600" i="1" dirty="0">
                    <a:latin typeface="Cambria" panose="02040503050406030204" pitchFamily="18" charset="0"/>
                  </a:rPr>
                  <a:t>j, m</a:t>
                </a:r>
                <a:r>
                  <a:rPr lang="es-EC" sz="3600" dirty="0">
                    <a:latin typeface="Cambria" panose="02040503050406030204" pitchFamily="18" charset="0"/>
                  </a:rPr>
                  <a:t>) = α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s-EC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C" sz="3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/>
                    </m:nary>
                    <m:nary>
                      <m:naryPr>
                        <m:chr m:val="∑"/>
                        <m:grow m:val="on"/>
                        <m:ctrlPr>
                          <a:rPr lang="es-EC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C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/>
                    </m:nary>
                  </m:oMath>
                </a14:m>
                <a:r>
                  <a:rPr lang="es-EC" sz="3600" i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b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)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e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)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a </a:t>
                </a:r>
                <a:r>
                  <a:rPr lang="es-EC" sz="3600" dirty="0">
                    <a:latin typeface="Cambria" panose="02040503050406030204" pitchFamily="18" charset="0"/>
                  </a:rPr>
                  <a:t>| </a:t>
                </a:r>
                <a:r>
                  <a:rPr lang="es-EC" sz="3600" i="1" dirty="0">
                    <a:latin typeface="Cambria" panose="02040503050406030204" pitchFamily="18" charset="0"/>
                  </a:rPr>
                  <a:t>b, e</a:t>
                </a:r>
                <a:r>
                  <a:rPr lang="es-EC" sz="3600" dirty="0">
                    <a:latin typeface="Cambria" panose="02040503050406030204" pitchFamily="18" charset="0"/>
                  </a:rPr>
                  <a:t>)</a:t>
                </a:r>
                <a:r>
                  <a:rPr lang="es-EC" sz="3600" i="1" dirty="0">
                    <a:latin typeface="Cambria" panose="02040503050406030204" pitchFamily="18" charset="0"/>
                  </a:rPr>
                  <a:t>P</a:t>
                </a:r>
                <a:r>
                  <a:rPr lang="es-EC" sz="3600" dirty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>
                    <a:latin typeface="Cambria" panose="02040503050406030204" pitchFamily="18" charset="0"/>
                  </a:rPr>
                  <a:t>j </a:t>
                </a:r>
                <a:r>
                  <a:rPr lang="es-EC" sz="3600">
                    <a:latin typeface="Cambria" panose="02040503050406030204" pitchFamily="18" charset="0"/>
                  </a:rPr>
                  <a:t>| </a:t>
                </a:r>
                <a:r>
                  <a:rPr lang="es-EC" sz="3600" i="1" smtClean="0">
                    <a:latin typeface="Cambria" panose="02040503050406030204" pitchFamily="18" charset="0"/>
                  </a:rPr>
                  <a:t>a</a:t>
                </a:r>
                <a:r>
                  <a:rPr lang="es-EC" sz="3600" smtClean="0">
                    <a:latin typeface="Cambria" panose="02040503050406030204" pitchFamily="18" charset="0"/>
                  </a:rPr>
                  <a:t>)</a:t>
                </a:r>
                <a:r>
                  <a:rPr lang="es-EC" sz="3600" i="1" smtClean="0">
                    <a:latin typeface="Cambria" panose="02040503050406030204" pitchFamily="18" charset="0"/>
                  </a:rPr>
                  <a:t>P</a:t>
                </a:r>
                <a:r>
                  <a:rPr lang="es-EC" sz="360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smtClean="0">
                    <a:latin typeface="Cambria" panose="02040503050406030204" pitchFamily="18" charset="0"/>
                  </a:rPr>
                  <a:t>m </a:t>
                </a:r>
                <a:r>
                  <a:rPr lang="es-EC" sz="3600">
                    <a:latin typeface="Cambria" panose="02040503050406030204" pitchFamily="18" charset="0"/>
                  </a:rPr>
                  <a:t>| </a:t>
                </a:r>
                <a:r>
                  <a:rPr lang="es-EC" sz="3600" i="1" smtClean="0">
                    <a:latin typeface="Cambria" panose="02040503050406030204" pitchFamily="18" charset="0"/>
                  </a:rPr>
                  <a:t>a</a:t>
                </a:r>
                <a:r>
                  <a:rPr lang="es-EC" sz="3600" smtClean="0">
                    <a:latin typeface="Cambria" panose="02040503050406030204" pitchFamily="18" charset="0"/>
                  </a:rPr>
                  <a:t>)</a:t>
                </a:r>
                <a:endParaRPr lang="es-EC" sz="3600" dirty="0">
                  <a:latin typeface="Cambria" panose="02040503050406030204" pitchFamily="18" charset="0"/>
                </a:endParaRPr>
              </a:p>
              <a:p>
                <a:r>
                  <a:rPr lang="es-EC" sz="3600" b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>
                    <a:latin typeface="Cambria" panose="02040503050406030204" pitchFamily="18" charset="0"/>
                  </a:rPr>
                  <a:t>b </a:t>
                </a:r>
                <a:r>
                  <a:rPr lang="es-EC" sz="3600" dirty="0">
                    <a:latin typeface="Cambria" panose="02040503050406030204" pitchFamily="18" charset="0"/>
                  </a:rPr>
                  <a:t>| </a:t>
                </a:r>
                <a:r>
                  <a:rPr lang="es-EC" sz="3600" i="1" dirty="0">
                    <a:latin typeface="Cambria" panose="02040503050406030204" pitchFamily="18" charset="0"/>
                  </a:rPr>
                  <a:t>j, m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) = </a:t>
                </a:r>
                <a:r>
                  <a:rPr lang="el-GR" sz="3600" dirty="0" smtClean="0">
                    <a:latin typeface="Cambria" panose="02040503050406030204" pitchFamily="18" charset="0"/>
                  </a:rPr>
                  <a:t>α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 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b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s-EC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C" sz="36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/>
                      <m:e/>
                    </m:nary>
                  </m:oMath>
                </a14:m>
                <a:r>
                  <a:rPr lang="es-EC" sz="3600" dirty="0" smtClean="0">
                    <a:latin typeface="Cambria" panose="02040503050406030204" pitchFamily="18" charset="0"/>
                  </a:rPr>
                  <a:t> 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P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 smtClean="0">
                    <a:latin typeface="Cambria" panose="02040503050406030204" pitchFamily="18" charset="0"/>
                  </a:rPr>
                  <a:t>e</a:t>
                </a:r>
                <a:r>
                  <a:rPr lang="es-EC" sz="3600" dirty="0" smtClean="0">
                    <a:latin typeface="Cambria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s-EC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C" sz="3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/>
                    </m:nary>
                  </m:oMath>
                </a14:m>
                <a:r>
                  <a:rPr lang="es-EC" sz="3600" i="1" dirty="0" smtClean="0">
                    <a:latin typeface="Cambria" panose="02040503050406030204" pitchFamily="18" charset="0"/>
                  </a:rPr>
                  <a:t>P(a </a:t>
                </a:r>
                <a:r>
                  <a:rPr lang="es-EC" sz="3600" dirty="0">
                    <a:latin typeface="Cambria" panose="02040503050406030204" pitchFamily="18" charset="0"/>
                  </a:rPr>
                  <a:t>| </a:t>
                </a:r>
                <a:r>
                  <a:rPr lang="es-EC" sz="3600" i="1" dirty="0">
                    <a:latin typeface="Cambria" panose="02040503050406030204" pitchFamily="18" charset="0"/>
                  </a:rPr>
                  <a:t>b, e</a:t>
                </a:r>
                <a:r>
                  <a:rPr lang="es-EC" sz="3600" dirty="0">
                    <a:latin typeface="Cambria" panose="02040503050406030204" pitchFamily="18" charset="0"/>
                  </a:rPr>
                  <a:t>)</a:t>
                </a:r>
                <a:r>
                  <a:rPr lang="es-EC" sz="3600" i="1" dirty="0">
                    <a:latin typeface="Cambria" panose="02040503050406030204" pitchFamily="18" charset="0"/>
                  </a:rPr>
                  <a:t>P</a:t>
                </a:r>
                <a:r>
                  <a:rPr lang="es-EC" sz="3600" dirty="0">
                    <a:latin typeface="Cambria" panose="02040503050406030204" pitchFamily="18" charset="0"/>
                  </a:rPr>
                  <a:t>(</a:t>
                </a:r>
                <a:r>
                  <a:rPr lang="es-EC" sz="3600" i="1" dirty="0">
                    <a:latin typeface="Cambria" panose="02040503050406030204" pitchFamily="18" charset="0"/>
                  </a:rPr>
                  <a:t>j </a:t>
                </a:r>
                <a:r>
                  <a:rPr lang="es-EC" sz="3600">
                    <a:latin typeface="Cambria" panose="02040503050406030204" pitchFamily="18" charset="0"/>
                  </a:rPr>
                  <a:t>| </a:t>
                </a:r>
                <a:r>
                  <a:rPr lang="es-EC" sz="3600" i="1" smtClean="0">
                    <a:latin typeface="Cambria" panose="02040503050406030204" pitchFamily="18" charset="0"/>
                  </a:rPr>
                  <a:t>a</a:t>
                </a:r>
                <a:r>
                  <a:rPr lang="es-EC" sz="3600" smtClean="0">
                    <a:latin typeface="Cambria" panose="02040503050406030204" pitchFamily="18" charset="0"/>
                  </a:rPr>
                  <a:t>)</a:t>
                </a:r>
                <a:r>
                  <a:rPr lang="es-EC" sz="3600" i="1" smtClean="0">
                    <a:latin typeface="Cambria" panose="02040503050406030204" pitchFamily="18" charset="0"/>
                  </a:rPr>
                  <a:t>P</a:t>
                </a:r>
                <a:r>
                  <a:rPr lang="es-EC" sz="3600" smtClean="0">
                    <a:latin typeface="Cambria" panose="02040503050406030204" pitchFamily="18" charset="0"/>
                  </a:rPr>
                  <a:t>(</a:t>
                </a:r>
                <a:r>
                  <a:rPr lang="es-EC" sz="3600" i="1" smtClean="0">
                    <a:latin typeface="Cambria" panose="02040503050406030204" pitchFamily="18" charset="0"/>
                  </a:rPr>
                  <a:t>m </a:t>
                </a:r>
                <a:r>
                  <a:rPr lang="es-EC" sz="3600">
                    <a:latin typeface="Cambria" panose="02040503050406030204" pitchFamily="18" charset="0"/>
                  </a:rPr>
                  <a:t>| </a:t>
                </a:r>
                <a:r>
                  <a:rPr lang="es-EC" sz="3600" i="1" smtClean="0">
                    <a:latin typeface="Cambria" panose="02040503050406030204" pitchFamily="18" charset="0"/>
                  </a:rPr>
                  <a:t>a</a:t>
                </a:r>
                <a:r>
                  <a:rPr lang="es-EC" sz="3600" smtClean="0">
                    <a:latin typeface="Cambria" panose="02040503050406030204" pitchFamily="18" charset="0"/>
                  </a:rPr>
                  <a:t>)</a:t>
                </a:r>
                <a:endParaRPr lang="es-EC" sz="3600" dirty="0">
                  <a:latin typeface="Cambria" panose="02040503050406030204" pitchFamily="18" charset="0"/>
                </a:endParaRPr>
              </a:p>
              <a:p>
                <a:endParaRPr lang="es-EC" dirty="0"/>
              </a:p>
              <a:p>
                <a:pPr marL="0" indent="0">
                  <a:buNone/>
                </a:pPr>
                <a:endParaRPr lang="es-EC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609600"/>
                <a:ext cx="7557989" cy="1214839"/>
              </a:xfrm>
              <a:blipFill rotWithShape="0">
                <a:blip r:embed="rId2"/>
                <a:stretch>
                  <a:fillRect l="-1129" t="-9045" r="-1694" b="-753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74" y="1899018"/>
            <a:ext cx="6528391" cy="439545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871870" y="2360428"/>
            <a:ext cx="4244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b="1" dirty="0" smtClean="0">
                <a:latin typeface="Cambria" panose="02040503050406030204" pitchFamily="18" charset="0"/>
              </a:rPr>
              <a:t>P</a:t>
            </a:r>
            <a:r>
              <a:rPr lang="sv-SE" sz="2400" dirty="0" smtClean="0">
                <a:latin typeface="Cambria" panose="02040503050406030204" pitchFamily="18" charset="0"/>
              </a:rPr>
              <a:t>(</a:t>
            </a:r>
            <a:r>
              <a:rPr lang="es-EC" sz="2400" i="1" dirty="0" smtClean="0">
                <a:latin typeface="Cambria" panose="02040503050406030204" pitchFamily="18" charset="0"/>
              </a:rPr>
              <a:t>b </a:t>
            </a:r>
            <a:r>
              <a:rPr lang="es-EC" sz="2400" dirty="0" smtClean="0">
                <a:latin typeface="Cambria" panose="02040503050406030204" pitchFamily="18" charset="0"/>
              </a:rPr>
              <a:t>| </a:t>
            </a:r>
            <a:r>
              <a:rPr lang="es-EC" sz="2400" i="1" dirty="0" smtClean="0">
                <a:latin typeface="Cambria" panose="02040503050406030204" pitchFamily="18" charset="0"/>
              </a:rPr>
              <a:t>j, m</a:t>
            </a:r>
            <a:r>
              <a:rPr lang="sv-SE" sz="2400" dirty="0" smtClean="0">
                <a:latin typeface="Cambria" panose="02040503050406030204" pitchFamily="18" charset="0"/>
              </a:rPr>
              <a:t>) </a:t>
            </a:r>
          </a:p>
          <a:p>
            <a:r>
              <a:rPr lang="sv-SE" sz="2400" dirty="0" smtClean="0">
                <a:latin typeface="Cambria" panose="02040503050406030204" pitchFamily="18" charset="0"/>
              </a:rPr>
              <a:t>= </a:t>
            </a:r>
            <a:r>
              <a:rPr lang="el-GR" sz="2400" dirty="0" smtClean="0">
                <a:latin typeface="Cambria" panose="02040503050406030204" pitchFamily="18" charset="0"/>
              </a:rPr>
              <a:t>α </a:t>
            </a:r>
            <a:r>
              <a:rPr lang="es-EC" sz="2400" dirty="0" smtClean="0">
                <a:latin typeface="Cambria" panose="02040503050406030204" pitchFamily="18" charset="0"/>
              </a:rPr>
              <a:t>(</a:t>
            </a:r>
            <a:r>
              <a:rPr lang="sv-SE" sz="2400" dirty="0" smtClean="0">
                <a:latin typeface="Cambria" panose="02040503050406030204" pitchFamily="18" charset="0"/>
              </a:rPr>
              <a:t>0,00059224</a:t>
            </a:r>
            <a:r>
              <a:rPr lang="sv-SE" sz="2400" dirty="0">
                <a:latin typeface="Cambria" panose="02040503050406030204" pitchFamily="18" charset="0"/>
              </a:rPr>
              <a:t>, 0,0014919 </a:t>
            </a:r>
            <a:r>
              <a:rPr lang="sv-SE" sz="2400" dirty="0" smtClean="0">
                <a:latin typeface="Cambria" panose="02040503050406030204" pitchFamily="18" charset="0"/>
              </a:rPr>
              <a:t>) </a:t>
            </a:r>
          </a:p>
          <a:p>
            <a:r>
              <a:rPr lang="sv-SE" sz="2400" dirty="0" smtClean="0">
                <a:latin typeface="Cambria" panose="02040503050406030204" pitchFamily="18" charset="0"/>
              </a:rPr>
              <a:t>≈   (0,284</a:t>
            </a:r>
            <a:r>
              <a:rPr lang="sv-SE" sz="2400" dirty="0">
                <a:latin typeface="Cambria" panose="02040503050406030204" pitchFamily="18" charset="0"/>
              </a:rPr>
              <a:t>, </a:t>
            </a:r>
            <a:r>
              <a:rPr lang="sv-SE" sz="2400" dirty="0" smtClean="0">
                <a:latin typeface="Cambria" panose="02040503050406030204" pitchFamily="18" charset="0"/>
              </a:rPr>
              <a:t>0,716)</a:t>
            </a:r>
            <a:endParaRPr lang="es-EC" sz="2400" dirty="0">
              <a:latin typeface="Cambria" panose="020405030504060302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97280" y="4096746"/>
            <a:ext cx="3821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>
                <a:latin typeface="Cambria" panose="02040503050406030204" pitchFamily="18" charset="0"/>
              </a:rPr>
              <a:t>α</a:t>
            </a:r>
            <a:r>
              <a:rPr lang="es-EC" sz="2400" dirty="0" smtClean="0">
                <a:latin typeface="Cambria" panose="02040503050406030204" pitchFamily="18" charset="0"/>
              </a:rPr>
              <a:t> </a:t>
            </a:r>
            <a:r>
              <a:rPr lang="es-EC" sz="2400" smtClean="0">
                <a:latin typeface="Cambria" panose="02040503050406030204" pitchFamily="18" charset="0"/>
              </a:rPr>
              <a:t>permite normalizar los valores para que la suma de la probabilidad </a:t>
            </a:r>
            <a:r>
              <a:rPr lang="es-EC" sz="2400" dirty="0" smtClean="0">
                <a:latin typeface="Cambria" panose="02040503050406030204" pitchFamily="18" charset="0"/>
              </a:rPr>
              <a:t>y </a:t>
            </a:r>
            <a:r>
              <a:rPr lang="es-EC" sz="2400" smtClean="0">
                <a:latin typeface="Cambria" panose="02040503050406030204" pitchFamily="18" charset="0"/>
              </a:rPr>
              <a:t>su negación valgan </a:t>
            </a:r>
            <a:r>
              <a:rPr lang="es-EC" sz="2400" dirty="0" smtClean="0">
                <a:latin typeface="Cambria" panose="02040503050406030204" pitchFamily="18" charset="0"/>
              </a:rPr>
              <a:t>1.</a:t>
            </a:r>
            <a:endParaRPr lang="es-EC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Entrada de lápiz 1"/>
              <p14:cNvContentPartPr/>
              <p14:nvPr/>
            </p14:nvContentPartPr>
            <p14:xfrm>
              <a:off x="6789240" y="4576680"/>
              <a:ext cx="360" cy="360"/>
            </p14:xfrm>
          </p:contentPart>
        </mc:Choice>
        <mc:Fallback xmlns="">
          <p:pic>
            <p:nvPicPr>
              <p:cNvPr id="2" name="Entrada de lápiz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9880" y="45673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2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El algoritmo de enumeración (diapositiva anterior</a:t>
            </a:r>
            <a:r>
              <a:rPr lang="es-EC" dirty="0" smtClean="0">
                <a:latin typeface="Cambria" panose="02040503050406030204" pitchFamily="18" charset="0"/>
              </a:rPr>
              <a:t>)</a:t>
            </a:r>
            <a:endParaRPr lang="es-EC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11" y="1910781"/>
            <a:ext cx="7049645" cy="44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Ejemplo</a:t>
            </a:r>
            <a:r>
              <a:rPr lang="es-EC" smtClean="0">
                <a:latin typeface="Cambria" panose="02040503050406030204" pitchFamily="18" charset="0"/>
              </a:rPr>
              <a:t>: rain and </a:t>
            </a:r>
            <a:r>
              <a:rPr lang="es-EC" dirty="0" err="1" smtClean="0">
                <a:latin typeface="Cambria" panose="02040503050406030204" pitchFamily="18" charset="0"/>
              </a:rPr>
              <a:t>sprinklers</a:t>
            </a:r>
            <a:endParaRPr lang="es-EC" dirty="0">
              <a:latin typeface="Cambria" panose="02040503050406030204" pitchFamily="18" charset="0"/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830580" y="1999593"/>
            <a:ext cx="10591800" cy="4276130"/>
            <a:chOff x="304800" y="1905000"/>
            <a:chExt cx="10591800" cy="4276130"/>
          </a:xfrm>
        </p:grpSpPr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1416050" y="1981200"/>
              <a:ext cx="2681288" cy="88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4400" smtClean="0"/>
                <a:t>raining </a:t>
              </a:r>
              <a:r>
                <a:rPr lang="en-US" altLang="es-EC" sz="4400" dirty="0"/>
                <a:t>(X)</a:t>
              </a:r>
              <a:endParaRPr lang="en-US" altLang="es-EC" sz="4400" baseline="-25000" dirty="0"/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936625" y="1981200"/>
              <a:ext cx="3787775" cy="1066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7" name="Text Box 39"/>
            <p:cNvSpPr txBox="1">
              <a:spLocks noChangeArrowheads="1"/>
            </p:cNvSpPr>
            <p:nvPr/>
          </p:nvSpPr>
          <p:spPr bwMode="auto">
            <a:xfrm>
              <a:off x="6418263" y="1905000"/>
              <a:ext cx="3302000" cy="88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4400" dirty="0"/>
                <a:t>sprinklers (Y)</a:t>
              </a:r>
              <a:endParaRPr lang="en-US" altLang="es-EC" sz="4400" baseline="-25000" dirty="0"/>
            </a:p>
          </p:txBody>
        </p:sp>
        <p:sp>
          <p:nvSpPr>
            <p:cNvPr id="18" name="Text Box 41"/>
            <p:cNvSpPr txBox="1">
              <a:spLocks noChangeArrowheads="1"/>
            </p:cNvSpPr>
            <p:nvPr/>
          </p:nvSpPr>
          <p:spPr bwMode="auto">
            <a:xfrm>
              <a:off x="3708400" y="4343400"/>
              <a:ext cx="3130550" cy="882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4400" smtClean="0"/>
                <a:t>grass </a:t>
              </a:r>
              <a:r>
                <a:rPr lang="en-US" altLang="es-EC" sz="4400" dirty="0"/>
                <a:t>wet (Z)</a:t>
              </a:r>
              <a:endParaRPr lang="en-US" altLang="es-EC" sz="4400" baseline="-25000" dirty="0"/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3451225" y="4343400"/>
              <a:ext cx="3787775" cy="1066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7369175" y="4343400"/>
              <a:ext cx="3527425" cy="158432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es-EC" sz="2000">
                  <a:solidFill>
                    <a:srgbClr val="000000"/>
                  </a:solidFill>
                </a:rPr>
                <a:t>P(Z=1 | X=0, Y=0) = .1</a:t>
              </a:r>
            </a:p>
            <a:p>
              <a:pPr lvl="1"/>
              <a:r>
                <a:rPr lang="en-US" altLang="es-EC" sz="2000">
                  <a:solidFill>
                    <a:srgbClr val="000000"/>
                  </a:solidFill>
                </a:rPr>
                <a:t>P(Z=1 | X=0, Y=1) = .8</a:t>
              </a:r>
            </a:p>
            <a:p>
              <a:pPr lvl="1"/>
              <a:r>
                <a:rPr lang="en-US" altLang="es-EC" sz="2000">
                  <a:solidFill>
                    <a:srgbClr val="000000"/>
                  </a:solidFill>
                </a:rPr>
                <a:t>P(Z=1 | X=1, Y=0) = .7</a:t>
              </a:r>
            </a:p>
            <a:p>
              <a:pPr lvl="1"/>
              <a:r>
                <a:rPr lang="en-US" altLang="es-EC" sz="2000">
                  <a:solidFill>
                    <a:srgbClr val="000000"/>
                  </a:solidFill>
                </a:rPr>
                <a:t>P(Z=1 | X=1, Y=1) = .9</a:t>
              </a: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304800" y="3160713"/>
              <a:ext cx="2438400" cy="573087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es-EC">
                  <a:solidFill>
                    <a:srgbClr val="000000"/>
                  </a:solidFill>
                </a:rPr>
                <a:t>P(X=1) = .3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7162800" y="3200400"/>
              <a:ext cx="2590800" cy="573088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/>
              <a:r>
                <a:rPr lang="en-US" altLang="es-EC">
                  <a:solidFill>
                    <a:srgbClr val="000000"/>
                  </a:solidFill>
                </a:rPr>
                <a:t>P(Y=1) = .4</a:t>
              </a:r>
            </a:p>
          </p:txBody>
        </p:sp>
        <p:sp>
          <p:nvSpPr>
            <p:cNvPr id="23" name="Line 47"/>
            <p:cNvSpPr>
              <a:spLocks noChangeShapeType="1"/>
            </p:cNvSpPr>
            <p:nvPr/>
          </p:nvSpPr>
          <p:spPr bwMode="auto">
            <a:xfrm>
              <a:off x="3810000" y="2971800"/>
              <a:ext cx="685800" cy="1447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 flipH="1">
              <a:off x="6477000" y="2895600"/>
              <a:ext cx="762000" cy="1524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685800" y="5257800"/>
              <a:ext cx="2476500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mtClean="0"/>
                <a:t>Cada </a:t>
              </a:r>
              <a:r>
                <a:rPr lang="en-US" altLang="es-EC" dirty="0" err="1" smtClean="0"/>
                <a:t>nodo</a:t>
              </a:r>
              <a:r>
                <a:rPr lang="en-US" altLang="es-EC" dirty="0" smtClean="0"/>
                <a:t> </a:t>
              </a:r>
              <a:r>
                <a:rPr lang="en-US" altLang="es-EC" err="1" smtClean="0"/>
                <a:t>tiene</a:t>
              </a:r>
              <a:r>
                <a:rPr lang="en-US" altLang="es-EC" smtClean="0"/>
                <a:t> una </a:t>
              </a:r>
              <a:r>
                <a:rPr lang="en-US" altLang="es-EC" smtClean="0">
                  <a:solidFill>
                    <a:srgbClr val="006600"/>
                  </a:solidFill>
                </a:rPr>
                <a:t>conditional probability table </a:t>
              </a:r>
              <a:r>
                <a:rPr lang="en-US" altLang="es-EC" dirty="0">
                  <a:solidFill>
                    <a:srgbClr val="006600"/>
                  </a:solidFill>
                </a:rPr>
                <a:t>(CPT)</a:t>
              </a:r>
            </a:p>
          </p:txBody>
        </p:sp>
        <p:sp>
          <p:nvSpPr>
            <p:cNvPr id="26" name="Oval 40"/>
            <p:cNvSpPr>
              <a:spLocks noChangeArrowheads="1"/>
            </p:cNvSpPr>
            <p:nvPr/>
          </p:nvSpPr>
          <p:spPr bwMode="auto">
            <a:xfrm>
              <a:off x="6248400" y="1905000"/>
              <a:ext cx="3787775" cy="1066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</p:grpSp>
    </p:spTree>
    <p:extLst>
      <p:ext uri="{BB962C8B-B14F-4D97-AF65-F5344CB8AC3E}">
        <p14:creationId xmlns:p14="http://schemas.microsoft.com/office/powerpoint/2010/main" val="359333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59180" y="-12375"/>
            <a:ext cx="10058400" cy="1103625"/>
          </a:xfrm>
        </p:spPr>
        <p:txBody>
          <a:bodyPr>
            <a:normAutofit fontScale="90000"/>
          </a:bodyPr>
          <a:lstStyle/>
          <a:p>
            <a:r>
              <a:rPr lang="es-EC" dirty="0" smtClean="0">
                <a:latin typeface="Cambria" panose="02040503050406030204" pitchFamily="18" charset="0"/>
              </a:rPr>
              <a:t>Ejemplo: </a:t>
            </a:r>
            <a:r>
              <a:rPr lang="es-EC" smtClean="0">
                <a:latin typeface="Cambria" panose="02040503050406030204" pitchFamily="18" charset="0"/>
              </a:rPr>
              <a:t>ejemplo anterior más elaborado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348511" y="1262062"/>
            <a:ext cx="2286000" cy="4667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EC" sz="1800" dirty="0"/>
              <a:t>P(+s) = .6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624111" y="1262062"/>
            <a:ext cx="9312155" cy="5004730"/>
            <a:chOff x="304800" y="2133600"/>
            <a:chExt cx="9312155" cy="500473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209925" y="2363788"/>
              <a:ext cx="10715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rained</a:t>
              </a:r>
              <a:endParaRPr lang="en-US" altLang="es-EC" sz="2800" baseline="-25000" dirty="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819400" y="23622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19868" y="2244726"/>
              <a:ext cx="209708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 dirty="0"/>
                <a:t>sprinklers were on</a:t>
              </a:r>
              <a:endParaRPr lang="en-US" altLang="es-EC" sz="2800" baseline="-25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124450" y="4573588"/>
              <a:ext cx="15160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grass </a:t>
              </a:r>
              <a:r>
                <a:rPr lang="en-US" altLang="es-EC" sz="2800" dirty="0"/>
                <a:t>wet</a:t>
              </a:r>
              <a:endParaRPr lang="en-US" altLang="es-EC" sz="2800" baseline="-25000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19600" y="2971800"/>
              <a:ext cx="762000" cy="1676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1371600" cy="1447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876800" y="45720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7351713" y="2133600"/>
              <a:ext cx="1905000" cy="11430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16916" y="6294464"/>
              <a:ext cx="2430463" cy="595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dog wet</a:t>
              </a:r>
              <a:endParaRPr lang="en-US" altLang="es-EC" sz="2800" baseline="-250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83188" y="4219575"/>
              <a:ext cx="2430463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neighbor </a:t>
              </a:r>
              <a:r>
                <a:rPr lang="en-US" altLang="es-EC" sz="2800" smtClean="0"/>
                <a:t>walked </a:t>
              </a:r>
              <a:r>
                <a:rPr lang="en-US" altLang="es-EC" sz="2800" dirty="0"/>
                <a:t>dog</a:t>
              </a:r>
              <a:endParaRPr lang="en-US" altLang="es-EC" sz="2800" baseline="-25000" dirty="0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3657600" y="62484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1219200" y="4114800"/>
              <a:ext cx="2133600" cy="12954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2514600" y="3048000"/>
              <a:ext cx="685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048000" y="5257800"/>
              <a:ext cx="9144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4876800" y="5257800"/>
              <a:ext cx="685800" cy="990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57200" y="2286000"/>
              <a:ext cx="2286000" cy="46672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P(+r) = .2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2286000" cy="7905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P(+n|+r) = .3</a:t>
              </a:r>
            </a:p>
            <a:p>
              <a:r>
                <a:rPr lang="en-US" altLang="es-EC" sz="1800"/>
                <a:t>P(+n|-r) = .4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P(+g|+r,+s) = .9</a:t>
              </a:r>
            </a:p>
            <a:p>
              <a:r>
                <a:rPr lang="en-US" altLang="es-EC" sz="1800"/>
                <a:t>P(+g|+r,-s) = .7</a:t>
              </a:r>
            </a:p>
            <a:p>
              <a:r>
                <a:rPr lang="en-US" altLang="es-EC" sz="1800"/>
                <a:t>P(+g|-r,+s) = .8</a:t>
              </a:r>
            </a:p>
            <a:p>
              <a:r>
                <a:rPr lang="en-US" altLang="es-EC" sz="1800"/>
                <a:t>P(+g|-r,-s) = .2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5627212" y="5700055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 dirty="0"/>
                <a:t>P(+d|+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.9</a:t>
              </a:r>
            </a:p>
            <a:p>
              <a:r>
                <a:rPr lang="en-US" altLang="es-EC" sz="1800" dirty="0"/>
                <a:t>P(+d|+n,-g) = .4</a:t>
              </a:r>
            </a:p>
            <a:p>
              <a:r>
                <a:rPr lang="en-US" altLang="es-EC" sz="1800" dirty="0"/>
                <a:t>P(+d|-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.5</a:t>
              </a:r>
            </a:p>
            <a:p>
              <a:r>
                <a:rPr lang="en-US" altLang="es-EC" sz="1800" dirty="0"/>
                <a:t>P(+d|-n,-g) = 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0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711" y="-499426"/>
            <a:ext cx="10058400" cy="1103625"/>
          </a:xfrm>
        </p:spPr>
        <p:txBody>
          <a:bodyPr>
            <a:normAutofit/>
          </a:bodyPr>
          <a:lstStyle/>
          <a:p>
            <a:r>
              <a:rPr lang="es-EC" sz="3200" smtClean="0">
                <a:latin typeface="Cambria" panose="02040503050406030204" pitchFamily="18" charset="0"/>
              </a:rPr>
              <a:t>Inferencia</a:t>
            </a:r>
            <a:endParaRPr lang="es-EC" sz="3200" dirty="0">
              <a:latin typeface="Cambria" panose="02040503050406030204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132792" y="767165"/>
            <a:ext cx="2286000" cy="4667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EC" sz="1800" dirty="0"/>
              <a:t>P(+s) = .6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455956" y="604199"/>
            <a:ext cx="9312155" cy="5004730"/>
            <a:chOff x="304800" y="2133600"/>
            <a:chExt cx="9312155" cy="500473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209925" y="2363788"/>
              <a:ext cx="10715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rained</a:t>
              </a:r>
              <a:endParaRPr lang="en-US" altLang="es-EC" sz="2800" baseline="-25000" dirty="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819400" y="23622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19868" y="2244726"/>
              <a:ext cx="209708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 dirty="0"/>
                <a:t>sprinklers were on</a:t>
              </a:r>
              <a:endParaRPr lang="en-US" altLang="es-EC" sz="2800" baseline="-25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124450" y="4573588"/>
              <a:ext cx="15160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grass </a:t>
              </a:r>
              <a:r>
                <a:rPr lang="en-US" altLang="es-EC" sz="2800" dirty="0"/>
                <a:t>wet</a:t>
              </a:r>
              <a:endParaRPr lang="en-US" altLang="es-EC" sz="2800" baseline="-25000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19600" y="2971800"/>
              <a:ext cx="762000" cy="1676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1371600" cy="1447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876800" y="45720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7351713" y="2133600"/>
              <a:ext cx="1905000" cy="11430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16916" y="6294464"/>
              <a:ext cx="2430463" cy="595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dog wet</a:t>
              </a:r>
              <a:endParaRPr lang="en-US" altLang="es-EC" sz="2800" baseline="-250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83188" y="4219575"/>
              <a:ext cx="2430463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neighbor </a:t>
              </a:r>
              <a:r>
                <a:rPr lang="en-US" altLang="es-EC" sz="2800" smtClean="0"/>
                <a:t>walked </a:t>
              </a:r>
              <a:r>
                <a:rPr lang="en-US" altLang="es-EC" sz="2800" dirty="0"/>
                <a:t>dog</a:t>
              </a:r>
              <a:endParaRPr lang="en-US" altLang="es-EC" sz="2800" baseline="-25000" dirty="0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3657600" y="62484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1219200" y="4114800"/>
              <a:ext cx="2133600" cy="12954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2514600" y="3048000"/>
              <a:ext cx="685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048000" y="5257800"/>
              <a:ext cx="9144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4876800" y="5257800"/>
              <a:ext cx="685800" cy="990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57200" y="2286000"/>
              <a:ext cx="2286000" cy="46672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P(+r) = .2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2286000" cy="7905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P(+n|+r) = .3</a:t>
              </a:r>
            </a:p>
            <a:p>
              <a:r>
                <a:rPr lang="en-US" altLang="es-EC" sz="1800"/>
                <a:t>P(+n|-r) = .4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P(+g|+r,+s) = .9</a:t>
              </a:r>
            </a:p>
            <a:p>
              <a:r>
                <a:rPr lang="en-US" altLang="es-EC" sz="1800"/>
                <a:t>P(+g|+r,-s) = .7</a:t>
              </a:r>
            </a:p>
            <a:p>
              <a:r>
                <a:rPr lang="en-US" altLang="es-EC" sz="1800"/>
                <a:t>P(+g|-r,+s) = .8</a:t>
              </a:r>
            </a:p>
            <a:p>
              <a:r>
                <a:rPr lang="en-US" altLang="es-EC" sz="1800"/>
                <a:t>P(+g|-r,-s) = .2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5627212" y="5700055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 dirty="0"/>
                <a:t>P(+d|+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.9</a:t>
              </a:r>
            </a:p>
            <a:p>
              <a:r>
                <a:rPr lang="en-US" altLang="es-EC" sz="1800" dirty="0"/>
                <a:t>P(+d|+n,-g) = .4</a:t>
              </a:r>
            </a:p>
            <a:p>
              <a:r>
                <a:rPr lang="en-US" altLang="es-EC" sz="1800" dirty="0"/>
                <a:t>P(+d|-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.5</a:t>
              </a:r>
            </a:p>
            <a:p>
              <a:r>
                <a:rPr lang="en-US" altLang="es-EC" sz="1800" dirty="0"/>
                <a:t>P(+d|-n,-g) = .3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709711" y="5433897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s-EC" sz="2200" dirty="0" err="1" smtClean="0">
                <a:latin typeface="Cambria" panose="02040503050406030204" pitchFamily="18" charset="0"/>
              </a:rPr>
              <a:t>Queremos</a:t>
            </a:r>
            <a:r>
              <a:rPr lang="en-US" altLang="es-EC" sz="2200" dirty="0" smtClean="0">
                <a:latin typeface="Cambria" panose="02040503050406030204" pitchFamily="18" charset="0"/>
              </a:rPr>
              <a:t> </a:t>
            </a:r>
            <a:r>
              <a:rPr lang="en-US" altLang="es-EC" sz="2200" dirty="0" err="1" smtClean="0">
                <a:latin typeface="Cambria" panose="02040503050406030204" pitchFamily="18" charset="0"/>
              </a:rPr>
              <a:t>conocer</a:t>
            </a:r>
            <a:r>
              <a:rPr lang="en-US" altLang="es-EC" sz="2200" dirty="0" smtClean="0">
                <a:latin typeface="Cambria" panose="02040503050406030204" pitchFamily="18" charset="0"/>
              </a:rPr>
              <a:t>: P(+r|+d) = P(+</a:t>
            </a:r>
            <a:r>
              <a:rPr lang="en-US" altLang="es-EC" sz="2200" dirty="0" err="1" smtClean="0">
                <a:latin typeface="Cambria" panose="02040503050406030204" pitchFamily="18" charset="0"/>
              </a:rPr>
              <a:t>r,+d</a:t>
            </a:r>
            <a:r>
              <a:rPr lang="en-US" altLang="es-EC" sz="2200" dirty="0" smtClean="0">
                <a:latin typeface="Cambria" panose="02040503050406030204" pitchFamily="18" charset="0"/>
              </a:rPr>
              <a:t>)/P(+d)</a:t>
            </a:r>
          </a:p>
          <a:p>
            <a:r>
              <a:rPr lang="en-US" altLang="es-EC" sz="2200" smtClean="0">
                <a:latin typeface="Cambria" panose="02040503050406030204" pitchFamily="18" charset="0"/>
              </a:rPr>
              <a:t>Calculemos</a:t>
            </a:r>
            <a:r>
              <a:rPr lang="en-US" altLang="es-EC" sz="2200" dirty="0" smtClean="0">
                <a:latin typeface="Cambria" panose="02040503050406030204" pitchFamily="18" charset="0"/>
              </a:rPr>
              <a:t>: P(+</a:t>
            </a:r>
            <a:r>
              <a:rPr lang="en-US" altLang="es-EC" sz="2200" dirty="0" err="1" smtClean="0">
                <a:latin typeface="Cambria" panose="02040503050406030204" pitchFamily="18" charset="0"/>
              </a:rPr>
              <a:t>r,+d</a:t>
            </a:r>
            <a:r>
              <a:rPr lang="en-US" altLang="es-EC" sz="2200" dirty="0" smtClean="0">
                <a:latin typeface="Cambria" panose="02040503050406030204" pitchFamily="18" charset="0"/>
              </a:rPr>
              <a:t>)</a:t>
            </a:r>
            <a:endParaRPr lang="en-US" altLang="es-EC" sz="2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9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9711" y="-499426"/>
            <a:ext cx="10058400" cy="1103625"/>
          </a:xfrm>
        </p:spPr>
        <p:txBody>
          <a:bodyPr>
            <a:normAutofit/>
          </a:bodyPr>
          <a:lstStyle/>
          <a:p>
            <a:r>
              <a:rPr lang="es-EC" sz="3200" smtClean="0">
                <a:latin typeface="Cambria" panose="02040503050406030204" pitchFamily="18" charset="0"/>
              </a:rPr>
              <a:t>Inferencia</a:t>
            </a:r>
            <a:endParaRPr lang="es-EC" sz="3200" dirty="0">
              <a:latin typeface="Cambria" panose="02040503050406030204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6132792" y="767165"/>
            <a:ext cx="2286000" cy="4667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s-EC" sz="1800" dirty="0"/>
              <a:t>P(+s) = .6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455956" y="604199"/>
            <a:ext cx="9312155" cy="5004730"/>
            <a:chOff x="304800" y="2133600"/>
            <a:chExt cx="9312155" cy="500473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209925" y="2363788"/>
              <a:ext cx="10715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rained</a:t>
              </a:r>
              <a:endParaRPr lang="en-US" altLang="es-EC" sz="2800" baseline="-25000" dirty="0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819400" y="23622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7519868" y="2244726"/>
              <a:ext cx="2097087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 dirty="0"/>
                <a:t>sprinklers were on</a:t>
              </a:r>
              <a:endParaRPr lang="en-US" altLang="es-EC" sz="2800" baseline="-25000" dirty="0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124450" y="4573588"/>
              <a:ext cx="1516063" cy="595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s-EC" sz="2800" smtClean="0"/>
                <a:t>grass </a:t>
              </a:r>
              <a:r>
                <a:rPr lang="en-US" altLang="es-EC" sz="2800" dirty="0"/>
                <a:t>wet</a:t>
              </a:r>
              <a:endParaRPr lang="en-US" altLang="es-EC" sz="2800" baseline="-25000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4419600" y="2971800"/>
              <a:ext cx="762000" cy="1676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6400800" y="3200400"/>
              <a:ext cx="1371600" cy="1447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876800" y="45720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7351713" y="2133600"/>
              <a:ext cx="1905000" cy="11430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3916916" y="6294464"/>
              <a:ext cx="2430463" cy="595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dog wet</a:t>
              </a:r>
              <a:endParaRPr lang="en-US" altLang="es-EC" sz="2800" baseline="-250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383188" y="4219575"/>
              <a:ext cx="2430463" cy="109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2800"/>
                <a:t>neighbor </a:t>
              </a:r>
              <a:r>
                <a:rPr lang="en-US" altLang="es-EC" sz="2800" smtClean="0"/>
                <a:t>walked </a:t>
              </a:r>
              <a:r>
                <a:rPr lang="en-US" altLang="es-EC" sz="2800" dirty="0"/>
                <a:t>dog</a:t>
              </a:r>
              <a:endParaRPr lang="en-US" altLang="es-EC" sz="2800" baseline="-25000" dirty="0"/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3657600" y="6248400"/>
              <a:ext cx="1905000" cy="6858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1219200" y="4114800"/>
              <a:ext cx="2133600" cy="1295400"/>
            </a:xfrm>
            <a:prstGeom prst="ellipse">
              <a:avLst/>
            </a:prstGeom>
            <a:noFill/>
            <a:ln w="508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 flipH="1">
              <a:off x="2514600" y="3048000"/>
              <a:ext cx="6858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3048000" y="5257800"/>
              <a:ext cx="914400" cy="1066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H="1">
              <a:off x="4876800" y="5257800"/>
              <a:ext cx="685800" cy="990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C"/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457200" y="2286000"/>
              <a:ext cx="2286000" cy="46672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P(+r) = .2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304800" y="5486400"/>
              <a:ext cx="2286000" cy="7905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P(+n|+r) = .3</a:t>
              </a:r>
            </a:p>
            <a:p>
              <a:r>
                <a:rPr lang="en-US" altLang="es-EC" sz="1800"/>
                <a:t>P(+n|-r) = .4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/>
                <a:t>P(+g|+r,+s) = .9</a:t>
              </a:r>
            </a:p>
            <a:p>
              <a:r>
                <a:rPr lang="en-US" altLang="es-EC" sz="1800"/>
                <a:t>P(+g|+r,-s) = .7</a:t>
              </a:r>
            </a:p>
            <a:p>
              <a:r>
                <a:rPr lang="en-US" altLang="es-EC" sz="1800"/>
                <a:t>P(+g|-r,+s) = .8</a:t>
              </a:r>
            </a:p>
            <a:p>
              <a:r>
                <a:rPr lang="en-US" altLang="es-EC" sz="1800"/>
                <a:t>P(+g|-r,-s) = .2</a:t>
              </a: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5627212" y="5700055"/>
              <a:ext cx="2286000" cy="1438275"/>
            </a:xfrm>
            <a:prstGeom prst="rect">
              <a:avLst/>
            </a:prstGeom>
            <a:noFill/>
            <a:ln w="508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s-EC" sz="1800" dirty="0"/>
                <a:t>P(+d|+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.9</a:t>
              </a:r>
            </a:p>
            <a:p>
              <a:r>
                <a:rPr lang="en-US" altLang="es-EC" sz="1800" dirty="0"/>
                <a:t>P(+d|+n,-g) = .4</a:t>
              </a:r>
            </a:p>
            <a:p>
              <a:r>
                <a:rPr lang="en-US" altLang="es-EC" sz="1800" dirty="0"/>
                <a:t>P(+d|-</a:t>
              </a:r>
              <a:r>
                <a:rPr lang="en-US" altLang="es-EC" sz="1800" dirty="0" err="1"/>
                <a:t>n,+g</a:t>
              </a:r>
              <a:r>
                <a:rPr lang="en-US" altLang="es-EC" sz="1800" dirty="0"/>
                <a:t>) = .5</a:t>
              </a:r>
            </a:p>
            <a:p>
              <a:r>
                <a:rPr lang="en-US" altLang="es-EC" sz="1800" dirty="0"/>
                <a:t>P(+d|-n,-g) = .3</a:t>
              </a:r>
            </a:p>
          </p:txBody>
        </p:sp>
      </p:grpSp>
      <p:sp>
        <p:nvSpPr>
          <p:cNvPr id="3" name="Rectángulo 2"/>
          <p:cNvSpPr/>
          <p:nvPr/>
        </p:nvSpPr>
        <p:spPr>
          <a:xfrm>
            <a:off x="242550" y="5447142"/>
            <a:ext cx="6389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s-EC" sz="2200" dirty="0" smtClean="0">
                <a:latin typeface="Cambria" panose="02040503050406030204" pitchFamily="18" charset="0"/>
              </a:rPr>
              <a:t>P(+</a:t>
            </a:r>
            <a:r>
              <a:rPr lang="en-US" altLang="es-EC" sz="2200" dirty="0" err="1" smtClean="0">
                <a:latin typeface="Cambria" panose="02040503050406030204" pitchFamily="18" charset="0"/>
              </a:rPr>
              <a:t>r,+d</a:t>
            </a:r>
            <a:r>
              <a:rPr lang="en-US" altLang="es-EC" sz="2200" dirty="0" smtClean="0">
                <a:latin typeface="Cambria" panose="02040503050406030204" pitchFamily="18" charset="0"/>
              </a:rPr>
              <a:t>)= 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g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P(+r)P(s)P(n|+r)P(g|+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r,s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)P(+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d|n,g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) = P(+r)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s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(s)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P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(g|+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r,s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Σ</a:t>
            </a:r>
            <a:r>
              <a:rPr lang="en-US" altLang="es-EC" sz="2200" baseline="-25000" dirty="0" smtClean="0">
                <a:latin typeface="Cambria" panose="02040503050406030204" pitchFamily="18" charset="0"/>
                <a:cs typeface="Arial" panose="020B0604020202020204" pitchFamily="34" charset="0"/>
              </a:rPr>
              <a:t>n</a:t>
            </a:r>
            <a:r>
              <a:rPr lang="el-GR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P(n|+r)P(+</a:t>
            </a:r>
            <a:r>
              <a:rPr lang="en-US" altLang="es-EC" sz="2200" dirty="0" err="1" smtClean="0">
                <a:latin typeface="Cambria" panose="02040503050406030204" pitchFamily="18" charset="0"/>
                <a:cs typeface="Arial" panose="020B0604020202020204" pitchFamily="34" charset="0"/>
              </a:rPr>
              <a:t>d|n,g</a:t>
            </a:r>
            <a:r>
              <a:rPr lang="en-US" altLang="es-EC" sz="2200" dirty="0" smtClean="0">
                <a:latin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551956" y="5755909"/>
            <a:ext cx="361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dirty="0" smtClean="0">
                <a:latin typeface="Cambria" panose="02040503050406030204" pitchFamily="18" charset="0"/>
                <a:sym typeface="Wingdings" panose="05000000000000000000" pitchFamily="2" charset="2"/>
              </a:rPr>
              <a:t> </a:t>
            </a:r>
            <a:r>
              <a:rPr lang="es-EC" sz="2000" dirty="0" smtClean="0">
                <a:latin typeface="Cambria" panose="02040503050406030204" pitchFamily="18" charset="0"/>
              </a:rPr>
              <a:t>Obtener </a:t>
            </a:r>
            <a:r>
              <a:rPr lang="es-EC" sz="2000" smtClean="0">
                <a:latin typeface="Cambria" panose="02040503050406030204" pitchFamily="18" charset="0"/>
              </a:rPr>
              <a:t>el valor resultante</a:t>
            </a:r>
            <a:endParaRPr lang="es-EC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1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Ejercicios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31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C" sz="3200" dirty="0">
                <a:latin typeface="Cambria" panose="02040503050406030204" pitchFamily="18" charset="0"/>
              </a:rPr>
              <a:t>En un </a:t>
            </a:r>
            <a:r>
              <a:rPr lang="es-EC" sz="3200" dirty="0" smtClean="0">
                <a:latin typeface="Cambria" panose="02040503050406030204" pitchFamily="18" charset="0"/>
              </a:rPr>
              <a:t>sistema </a:t>
            </a:r>
            <a:r>
              <a:rPr lang="es-EC" sz="3200" dirty="0">
                <a:latin typeface="Cambria" panose="02040503050406030204" pitchFamily="18" charset="0"/>
              </a:rPr>
              <a:t>de </a:t>
            </a:r>
            <a:r>
              <a:rPr lang="es-EC" sz="3200" dirty="0" smtClean="0">
                <a:latin typeface="Cambria" panose="02040503050406030204" pitchFamily="18" charset="0"/>
              </a:rPr>
              <a:t>diagnóstico </a:t>
            </a:r>
            <a:r>
              <a:rPr lang="es-EC" sz="3200" dirty="0">
                <a:latin typeface="Cambria" panose="02040503050406030204" pitchFamily="18" charset="0"/>
              </a:rPr>
              <a:t>médico, </a:t>
            </a:r>
            <a:r>
              <a:rPr lang="es-EC" sz="3200" dirty="0" smtClean="0">
                <a:latin typeface="Cambria" panose="02040503050406030204" pitchFamily="18" charset="0"/>
              </a:rPr>
              <a:t>supongamos </a:t>
            </a:r>
            <a:r>
              <a:rPr lang="es-EC" sz="3200" dirty="0">
                <a:latin typeface="Cambria" panose="02040503050406030204" pitchFamily="18" charset="0"/>
              </a:rPr>
              <a:t>que tenemos </a:t>
            </a:r>
            <a:r>
              <a:rPr lang="es-EC" sz="3200" dirty="0" smtClean="0">
                <a:latin typeface="Cambria" panose="02040503050406030204" pitchFamily="18" charset="0"/>
              </a:rPr>
              <a:t>la </a:t>
            </a:r>
            <a:r>
              <a:rPr lang="es-EC" sz="3200" dirty="0">
                <a:latin typeface="Cambria" panose="02040503050406030204" pitchFamily="18" charset="0"/>
              </a:rPr>
              <a:t>siguiente </a:t>
            </a:r>
            <a:r>
              <a:rPr lang="es-EC" sz="3200" dirty="0" smtClean="0">
                <a:latin typeface="Cambria" panose="02040503050406030204" pitchFamily="18" charset="0"/>
              </a:rPr>
              <a:t>información</a:t>
            </a:r>
            <a:r>
              <a:rPr lang="es-EC" sz="3200" dirty="0">
                <a:latin typeface="Cambria" panose="020405030504060302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C" sz="3200" dirty="0" smtClean="0">
                <a:latin typeface="Cambria" panose="02040503050406030204" pitchFamily="18" charset="0"/>
              </a:rPr>
              <a:t>Metástasis </a:t>
            </a:r>
            <a:r>
              <a:rPr lang="es-EC" sz="3200" dirty="0">
                <a:latin typeface="Cambria" panose="02040503050406030204" pitchFamily="18" charset="0"/>
              </a:rPr>
              <a:t>(M) </a:t>
            </a:r>
            <a:r>
              <a:rPr lang="es-EC" sz="3200" dirty="0" smtClean="0">
                <a:latin typeface="Cambria" panose="02040503050406030204" pitchFamily="18" charset="0"/>
              </a:rPr>
              <a:t>causa </a:t>
            </a:r>
            <a:r>
              <a:rPr lang="es-EC" sz="3200" dirty="0">
                <a:latin typeface="Cambria" panose="02040503050406030204" pitchFamily="18" charset="0"/>
              </a:rPr>
              <a:t>tumor </a:t>
            </a:r>
            <a:r>
              <a:rPr lang="es-EC" sz="3200" dirty="0" smtClean="0">
                <a:latin typeface="Cambria" panose="02040503050406030204" pitchFamily="18" charset="0"/>
              </a:rPr>
              <a:t>cerebral </a:t>
            </a:r>
            <a:r>
              <a:rPr lang="es-EC" sz="3200" dirty="0">
                <a:latin typeface="Cambria" panose="02040503050406030204" pitchFamily="18" charset="0"/>
              </a:rPr>
              <a:t>(T) e incremento en los niveles de </a:t>
            </a:r>
            <a:r>
              <a:rPr lang="es-EC" sz="3200" dirty="0" smtClean="0">
                <a:latin typeface="Cambria" panose="02040503050406030204" pitchFamily="18" charset="0"/>
              </a:rPr>
              <a:t>calcio </a:t>
            </a:r>
            <a:r>
              <a:rPr lang="es-EC" sz="3200" dirty="0">
                <a:latin typeface="Cambria" panose="02040503050406030204" pitchFamily="18" charset="0"/>
              </a:rPr>
              <a:t>(I).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C" sz="3200" dirty="0">
                <a:latin typeface="Cambria" panose="02040503050406030204" pitchFamily="18" charset="0"/>
              </a:rPr>
              <a:t>Tumor </a:t>
            </a:r>
            <a:r>
              <a:rPr lang="es-EC" sz="3200" dirty="0" smtClean="0">
                <a:latin typeface="Cambria" panose="02040503050406030204" pitchFamily="18" charset="0"/>
              </a:rPr>
              <a:t>cerebral causa coma </a:t>
            </a:r>
            <a:r>
              <a:rPr lang="es-EC" sz="3200" dirty="0">
                <a:latin typeface="Cambria" panose="02040503050406030204" pitchFamily="18" charset="0"/>
              </a:rPr>
              <a:t>(C).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C" sz="3200" dirty="0">
                <a:latin typeface="Cambria" panose="02040503050406030204" pitchFamily="18" charset="0"/>
              </a:rPr>
              <a:t>Incremento en nivel de </a:t>
            </a:r>
            <a:r>
              <a:rPr lang="es-EC" sz="3200" dirty="0" smtClean="0">
                <a:latin typeface="Cambria" panose="02040503050406030204" pitchFamily="18" charset="0"/>
              </a:rPr>
              <a:t>calcio causa coma.</a:t>
            </a:r>
            <a:endParaRPr lang="es-EC" sz="3200" dirty="0">
              <a:latin typeface="Cambria" panose="02040503050406030204" pitchFamily="18" charset="0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EC" sz="3200" dirty="0">
                <a:latin typeface="Cambria" panose="02040503050406030204" pitchFamily="18" charset="0"/>
              </a:rPr>
              <a:t>Tumor </a:t>
            </a:r>
            <a:r>
              <a:rPr lang="es-EC" sz="3200" dirty="0" smtClean="0">
                <a:latin typeface="Cambria" panose="02040503050406030204" pitchFamily="18" charset="0"/>
              </a:rPr>
              <a:t>cerebral causa </a:t>
            </a:r>
            <a:r>
              <a:rPr lang="es-EC" sz="3200" dirty="0">
                <a:latin typeface="Cambria" panose="02040503050406030204" pitchFamily="18" charset="0"/>
              </a:rPr>
              <a:t>fuertes </a:t>
            </a:r>
            <a:r>
              <a:rPr lang="es-EC" sz="3200" dirty="0" smtClean="0">
                <a:latin typeface="Cambria" panose="02040503050406030204" pitchFamily="18" charset="0"/>
              </a:rPr>
              <a:t>jaquecas </a:t>
            </a:r>
            <a:r>
              <a:rPr lang="es-EC" sz="3200" dirty="0">
                <a:latin typeface="Cambria" panose="02040503050406030204" pitchFamily="18" charset="0"/>
              </a:rPr>
              <a:t>(J)</a:t>
            </a:r>
          </a:p>
          <a:p>
            <a:r>
              <a:rPr lang="es-EC" sz="3200" dirty="0" smtClean="0">
                <a:latin typeface="Cambria" panose="02040503050406030204" pitchFamily="18" charset="0"/>
              </a:rPr>
              <a:t>Representar la información en una red bayesiana. ¿Qué independencias implica la red? Si se tienen los siguientes datos: </a:t>
            </a:r>
          </a:p>
          <a:p>
            <a:r>
              <a:rPr lang="en-US" sz="3200" dirty="0" smtClean="0">
                <a:latin typeface="Cambria" panose="02040503050406030204" pitchFamily="18" charset="0"/>
              </a:rPr>
              <a:t>P(m1</a:t>
            </a:r>
            <a:r>
              <a:rPr lang="en-US" sz="3200" dirty="0">
                <a:latin typeface="Cambria" panose="02040503050406030204" pitchFamily="18" charset="0"/>
              </a:rPr>
              <a:t>) = </a:t>
            </a:r>
            <a:r>
              <a:rPr lang="en-US" sz="3200" dirty="0" smtClean="0">
                <a:latin typeface="Cambria" panose="02040503050406030204" pitchFamily="18" charset="0"/>
              </a:rPr>
              <a:t>0.2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latin typeface="Cambria" panose="02040503050406030204" pitchFamily="18" charset="0"/>
              </a:rPr>
              <a:t>P(i1/m1</a:t>
            </a:r>
            <a:r>
              <a:rPr lang="en-US" sz="3200" dirty="0">
                <a:latin typeface="Cambria" panose="02040503050406030204" pitchFamily="18" charset="0"/>
              </a:rPr>
              <a:t>) = 0.8 			P(i1/m2) = 0.2</a:t>
            </a:r>
            <a:endParaRPr lang="es-EC" sz="32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Cambria" panose="02040503050406030204" pitchFamily="18" charset="0"/>
              </a:rPr>
              <a:t>P(t1/m1) = 0.2 			P(t1/m2) = 0.05</a:t>
            </a:r>
            <a:endParaRPr lang="es-EC" sz="3200" dirty="0">
              <a:latin typeface="Cambria" panose="020405030504060302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3200" dirty="0" smtClean="0">
                <a:latin typeface="Cambria" panose="02040503050406030204" pitchFamily="18" charset="0"/>
              </a:rPr>
              <a:t>P(c/i1,t1</a:t>
            </a:r>
            <a:r>
              <a:rPr lang="es-EC" sz="3200" dirty="0">
                <a:latin typeface="Cambria" panose="02040503050406030204" pitchFamily="18" charset="0"/>
              </a:rPr>
              <a:t>) = 0.8 		</a:t>
            </a:r>
            <a:r>
              <a:rPr lang="es-EC" sz="3200" dirty="0" smtClean="0">
                <a:latin typeface="Cambria" panose="02040503050406030204" pitchFamily="18" charset="0"/>
              </a:rPr>
              <a:t>P(c/i1,t2</a:t>
            </a:r>
            <a:r>
              <a:rPr lang="es-EC" sz="3200" dirty="0">
                <a:latin typeface="Cambria" panose="02040503050406030204" pitchFamily="18" charset="0"/>
              </a:rPr>
              <a:t>) = 0.9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3200" dirty="0" smtClean="0">
                <a:latin typeface="Cambria" panose="02040503050406030204" pitchFamily="18" charset="0"/>
              </a:rPr>
              <a:t>P(c/i2,t1</a:t>
            </a:r>
            <a:r>
              <a:rPr lang="es-EC" sz="3200" dirty="0">
                <a:latin typeface="Cambria" panose="02040503050406030204" pitchFamily="18" charset="0"/>
              </a:rPr>
              <a:t>) = 0.7 		</a:t>
            </a:r>
            <a:r>
              <a:rPr lang="es-EC" sz="3200" dirty="0" smtClean="0">
                <a:latin typeface="Cambria" panose="02040503050406030204" pitchFamily="18" charset="0"/>
              </a:rPr>
              <a:t>P(c/i2,t2</a:t>
            </a:r>
            <a:r>
              <a:rPr lang="es-EC" sz="3200" dirty="0">
                <a:latin typeface="Cambria" panose="02040503050406030204" pitchFamily="18" charset="0"/>
              </a:rPr>
              <a:t>) = 0.05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z="3200" dirty="0">
                <a:latin typeface="Cambria" panose="02040503050406030204" pitchFamily="18" charset="0"/>
              </a:rPr>
              <a:t>P(j1/t1) = 0.8 			P(j1/t2) = 0.6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4546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536028"/>
            <a:ext cx="10058400" cy="5333066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s-EC" smtClean="0">
                <a:latin typeface="Cambria" panose="02040503050406030204" pitchFamily="18" charset="0"/>
              </a:rPr>
              <a:t>Supongamos </a:t>
            </a:r>
            <a:r>
              <a:rPr lang="es-EC" dirty="0">
                <a:latin typeface="Cambria" panose="02040503050406030204" pitchFamily="18" charset="0"/>
              </a:rPr>
              <a:t>que tenemos </a:t>
            </a:r>
            <a:r>
              <a:rPr lang="es-EC">
                <a:latin typeface="Cambria" panose="02040503050406030204" pitchFamily="18" charset="0"/>
              </a:rPr>
              <a:t>cinco </a:t>
            </a:r>
            <a:r>
              <a:rPr lang="es-EC" smtClean="0">
                <a:latin typeface="Cambria" panose="02040503050406030204" pitchFamily="18" charset="0"/>
              </a:rPr>
              <a:t>variables aleatorias A, </a:t>
            </a:r>
            <a:r>
              <a:rPr lang="es-EC" dirty="0">
                <a:latin typeface="Cambria" panose="02040503050406030204" pitchFamily="18" charset="0"/>
              </a:rPr>
              <a:t>B, C, D y E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tales </a:t>
            </a:r>
            <a:r>
              <a:rPr lang="es-EC" dirty="0">
                <a:latin typeface="Cambria" panose="02040503050406030204" pitchFamily="18" charset="0"/>
              </a:rPr>
              <a:t>que: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>
                <a:latin typeface="Cambria" panose="02040503050406030204" pitchFamily="18" charset="0"/>
              </a:rPr>
              <a:t>• B es independiente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A.</a:t>
            </a:r>
            <a:endParaRPr lang="es-EC" dirty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>
                <a:latin typeface="Cambria" panose="02040503050406030204" pitchFamily="18" charset="0"/>
              </a:rPr>
              <a:t>• C es independiente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A </a:t>
            </a:r>
            <a:r>
              <a:rPr lang="es-EC" dirty="0">
                <a:latin typeface="Cambria" panose="02040503050406030204" pitchFamily="18" charset="0"/>
              </a:rPr>
              <a:t>y de B.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>
                <a:latin typeface="Cambria" panose="02040503050406030204" pitchFamily="18" charset="0"/>
              </a:rPr>
              <a:t>• D </a:t>
            </a:r>
            <a:r>
              <a:rPr lang="es-EC">
                <a:latin typeface="Cambria" panose="02040503050406030204" pitchFamily="18" charset="0"/>
              </a:rPr>
              <a:t>es </a:t>
            </a:r>
            <a:r>
              <a:rPr lang="es-EC" smtClean="0">
                <a:latin typeface="Cambria" panose="02040503050406030204" pitchFamily="18" charset="0"/>
              </a:rPr>
              <a:t>condicionalmente </a:t>
            </a:r>
            <a:r>
              <a:rPr lang="es-EC" dirty="0">
                <a:latin typeface="Cambria" panose="02040503050406030204" pitchFamily="18" charset="0"/>
              </a:rPr>
              <a:t>independiente de </a:t>
            </a:r>
            <a:r>
              <a:rPr lang="es-EC">
                <a:latin typeface="Cambria" panose="02040503050406030204" pitchFamily="18" charset="0"/>
              </a:rPr>
              <a:t>C </a:t>
            </a:r>
            <a:r>
              <a:rPr lang="es-EC" smtClean="0">
                <a:latin typeface="Cambria" panose="02040503050406030204" pitchFamily="18" charset="0"/>
              </a:rPr>
              <a:t>dadas A </a:t>
            </a:r>
            <a:r>
              <a:rPr lang="es-EC" dirty="0">
                <a:latin typeface="Cambria" panose="02040503050406030204" pitchFamily="18" charset="0"/>
              </a:rPr>
              <a:t>y B.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>
                <a:latin typeface="Cambria" panose="02040503050406030204" pitchFamily="18" charset="0"/>
              </a:rPr>
              <a:t>• E </a:t>
            </a:r>
            <a:r>
              <a:rPr lang="es-EC">
                <a:latin typeface="Cambria" panose="02040503050406030204" pitchFamily="18" charset="0"/>
              </a:rPr>
              <a:t>es </a:t>
            </a:r>
            <a:r>
              <a:rPr lang="es-EC" smtClean="0">
                <a:latin typeface="Cambria" panose="02040503050406030204" pitchFamily="18" charset="0"/>
              </a:rPr>
              <a:t>condicionalmente </a:t>
            </a:r>
            <a:r>
              <a:rPr lang="es-EC" dirty="0">
                <a:latin typeface="Cambria" panose="02040503050406030204" pitchFamily="18" charset="0"/>
              </a:rPr>
              <a:t>independiente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dadas </a:t>
            </a:r>
            <a:r>
              <a:rPr lang="es-EC" dirty="0">
                <a:latin typeface="Cambria" panose="02040503050406030204" pitchFamily="18" charset="0"/>
              </a:rPr>
              <a:t>B y C, del resto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variables</a:t>
            </a:r>
            <a:r>
              <a:rPr lang="es-EC" dirty="0">
                <a:latin typeface="Cambria" panose="02040503050406030204" pitchFamily="18" charset="0"/>
              </a:rPr>
              <a:t>.</a:t>
            </a:r>
          </a:p>
          <a:p>
            <a:r>
              <a:rPr lang="es-EC" smtClean="0">
                <a:latin typeface="Cambria" panose="02040503050406030204" pitchFamily="18" charset="0"/>
              </a:rPr>
              <a:t>Dibujar una </a:t>
            </a:r>
            <a:r>
              <a:rPr lang="es-EC">
                <a:latin typeface="Cambria" panose="02040503050406030204" pitchFamily="18" charset="0"/>
              </a:rPr>
              <a:t>red </a:t>
            </a:r>
            <a:r>
              <a:rPr lang="es-EC" smtClean="0">
                <a:latin typeface="Cambria" panose="02040503050406030204" pitchFamily="18" charset="0"/>
              </a:rPr>
              <a:t>bayesiana </a:t>
            </a:r>
            <a:r>
              <a:rPr lang="es-EC" dirty="0">
                <a:latin typeface="Cambria" panose="02040503050406030204" pitchFamily="18" charset="0"/>
              </a:rPr>
              <a:t>que </a:t>
            </a:r>
            <a:r>
              <a:rPr lang="es-EC">
                <a:latin typeface="Cambria" panose="02040503050406030204" pitchFamily="18" charset="0"/>
              </a:rPr>
              <a:t>exprese </a:t>
            </a:r>
            <a:r>
              <a:rPr lang="es-EC" smtClean="0">
                <a:latin typeface="Cambria" panose="02040503050406030204" pitchFamily="18" charset="0"/>
              </a:rPr>
              <a:t>las relaciones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dependencia </a:t>
            </a:r>
            <a:r>
              <a:rPr lang="es-EC">
                <a:latin typeface="Cambria" panose="02040503050406030204" pitchFamily="18" charset="0"/>
              </a:rPr>
              <a:t>e </a:t>
            </a:r>
            <a:r>
              <a:rPr lang="es-EC" smtClean="0">
                <a:latin typeface="Cambria" panose="02040503050406030204" pitchFamily="18" charset="0"/>
              </a:rPr>
              <a:t>independencia anteriores</a:t>
            </a:r>
            <a:r>
              <a:rPr lang="es-EC" dirty="0">
                <a:latin typeface="Cambria" panose="02040503050406030204" pitchFamily="18" charset="0"/>
              </a:rPr>
              <a:t>. Suponemos</a:t>
            </a:r>
          </a:p>
          <a:p>
            <a:r>
              <a:rPr lang="es-EC" dirty="0">
                <a:latin typeface="Cambria" panose="02040503050406030204" pitchFamily="18" charset="0"/>
              </a:rPr>
              <a:t>que </a:t>
            </a:r>
            <a:r>
              <a:rPr lang="es-EC">
                <a:latin typeface="Cambria" panose="02040503050406030204" pitchFamily="18" charset="0"/>
              </a:rPr>
              <a:t>conocemos </a:t>
            </a:r>
            <a:r>
              <a:rPr lang="es-EC" smtClean="0">
                <a:latin typeface="Cambria" panose="02040503050406030204" pitchFamily="18" charset="0"/>
              </a:rPr>
              <a:t>las </a:t>
            </a:r>
            <a:r>
              <a:rPr lang="es-EC">
                <a:latin typeface="Cambria" panose="02040503050406030204" pitchFamily="18" charset="0"/>
              </a:rPr>
              <a:t>siguientes </a:t>
            </a:r>
            <a:r>
              <a:rPr lang="es-EC" smtClean="0">
                <a:latin typeface="Cambria" panose="02040503050406030204" pitchFamily="18" charset="0"/>
              </a:rPr>
              <a:t>probabilidades</a:t>
            </a:r>
            <a:r>
              <a:rPr lang="es-EC" dirty="0">
                <a:latin typeface="Cambria" panose="02040503050406030204" pitchFamily="18" charset="0"/>
              </a:rPr>
              <a:t>: </a:t>
            </a:r>
            <a:endParaRPr lang="es-EC" dirty="0" smtClean="0"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smtClean="0">
                <a:latin typeface="Cambria" panose="02040503050406030204" pitchFamily="18" charset="0"/>
              </a:rPr>
              <a:t>P(a) </a:t>
            </a:r>
            <a:r>
              <a:rPr lang="es-EC" dirty="0">
                <a:latin typeface="Cambria" panose="02040503050406030204" pitchFamily="18" charset="0"/>
              </a:rPr>
              <a:t>= 0.2, </a:t>
            </a:r>
            <a:r>
              <a:rPr lang="es-EC" dirty="0" smtClean="0">
                <a:latin typeface="Cambria" panose="02040503050406030204" pitchFamily="18" charset="0"/>
              </a:rPr>
              <a:t>	P(b</a:t>
            </a:r>
            <a:r>
              <a:rPr lang="es-EC" dirty="0">
                <a:latin typeface="Cambria" panose="02040503050406030204" pitchFamily="18" charset="0"/>
              </a:rPr>
              <a:t>) = 0.5, </a:t>
            </a:r>
            <a:r>
              <a:rPr lang="es-EC" dirty="0" smtClean="0">
                <a:latin typeface="Cambria" panose="02040503050406030204" pitchFamily="18" charset="0"/>
              </a:rPr>
              <a:t>	P(c</a:t>
            </a:r>
            <a:r>
              <a:rPr lang="es-EC" dirty="0">
                <a:latin typeface="Cambria" panose="02040503050406030204" pitchFamily="18" charset="0"/>
              </a:rPr>
              <a:t>) = 0.8, </a:t>
            </a:r>
            <a:r>
              <a:rPr lang="es-EC" dirty="0" smtClean="0">
                <a:latin typeface="Cambria" panose="02040503050406030204" pitchFamily="18" charset="0"/>
              </a:rPr>
              <a:t>	</a:t>
            </a:r>
            <a:r>
              <a:rPr lang="es-EC" smtClean="0">
                <a:latin typeface="Cambria" panose="02040503050406030204" pitchFamily="18" charset="0"/>
              </a:rPr>
              <a:t>P(d|¬a, </a:t>
            </a:r>
            <a:r>
              <a:rPr lang="es-EC" dirty="0">
                <a:latin typeface="Cambria" panose="02040503050406030204" pitchFamily="18" charset="0"/>
              </a:rPr>
              <a:t>¬b) = 0.9,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>
                <a:latin typeface="Cambria" panose="02040503050406030204" pitchFamily="18" charset="0"/>
              </a:rPr>
              <a:t>P(d</a:t>
            </a:r>
            <a:r>
              <a:rPr lang="es-EC" smtClean="0">
                <a:latin typeface="Cambria" panose="02040503050406030204" pitchFamily="18" charset="0"/>
              </a:rPr>
              <a:t>|¬a, </a:t>
            </a:r>
            <a:r>
              <a:rPr lang="es-EC" dirty="0">
                <a:latin typeface="Cambria" panose="02040503050406030204" pitchFamily="18" charset="0"/>
              </a:rPr>
              <a:t>b) = 0.6</a:t>
            </a:r>
            <a:r>
              <a:rPr lang="es-EC">
                <a:latin typeface="Cambria" panose="02040503050406030204" pitchFamily="18" charset="0"/>
              </a:rPr>
              <a:t>, </a:t>
            </a:r>
            <a:r>
              <a:rPr lang="es-EC" smtClean="0">
                <a:latin typeface="Cambria" panose="02040503050406030204" pitchFamily="18" charset="0"/>
              </a:rPr>
              <a:t>P(d|a, </a:t>
            </a:r>
            <a:r>
              <a:rPr lang="es-EC" dirty="0">
                <a:latin typeface="Cambria" panose="02040503050406030204" pitchFamily="18" charset="0"/>
              </a:rPr>
              <a:t>¬b) = 0.5, </a:t>
            </a:r>
            <a:r>
              <a:rPr lang="es-EC" smtClean="0">
                <a:latin typeface="Cambria" panose="02040503050406030204" pitchFamily="18" charset="0"/>
              </a:rPr>
              <a:t>	P(d|a, </a:t>
            </a:r>
            <a:r>
              <a:rPr lang="es-EC" dirty="0">
                <a:latin typeface="Cambria" panose="02040503050406030204" pitchFamily="18" charset="0"/>
              </a:rPr>
              <a:t>b) = 0.1, </a:t>
            </a:r>
            <a:r>
              <a:rPr lang="es-EC" dirty="0" smtClean="0">
                <a:latin typeface="Cambria" panose="02040503050406030204" pitchFamily="18" charset="0"/>
              </a:rPr>
              <a:t>	P(e</a:t>
            </a:r>
            <a:r>
              <a:rPr lang="es-EC" dirty="0">
                <a:latin typeface="Cambria" panose="02040503050406030204" pitchFamily="18" charset="0"/>
              </a:rPr>
              <a:t>|¬b, ¬c) = 0.2, </a:t>
            </a:r>
            <a:r>
              <a:rPr lang="es-EC" dirty="0" smtClean="0">
                <a:latin typeface="Cambria" panose="02040503050406030204" pitchFamily="18" charset="0"/>
              </a:rPr>
              <a:t>	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C" dirty="0" smtClean="0">
                <a:latin typeface="Cambria" panose="02040503050406030204" pitchFamily="18" charset="0"/>
              </a:rPr>
              <a:t>P(e</a:t>
            </a:r>
            <a:r>
              <a:rPr lang="es-EC" dirty="0">
                <a:latin typeface="Cambria" panose="02040503050406030204" pitchFamily="18" charset="0"/>
              </a:rPr>
              <a:t>|¬b, c) = 0.4, P(</a:t>
            </a:r>
            <a:r>
              <a:rPr lang="es-EC" dirty="0" err="1">
                <a:latin typeface="Cambria" panose="02040503050406030204" pitchFamily="18" charset="0"/>
              </a:rPr>
              <a:t>e|b</a:t>
            </a:r>
            <a:r>
              <a:rPr lang="es-EC" dirty="0">
                <a:latin typeface="Cambria" panose="02040503050406030204" pitchFamily="18" charset="0"/>
              </a:rPr>
              <a:t>, ¬c) = 0.8 </a:t>
            </a:r>
            <a:r>
              <a:rPr lang="es-EC" dirty="0" smtClean="0">
                <a:latin typeface="Cambria" panose="02040503050406030204" pitchFamily="18" charset="0"/>
              </a:rPr>
              <a:t>y 	P(</a:t>
            </a:r>
            <a:r>
              <a:rPr lang="es-EC" dirty="0" err="1" smtClean="0">
                <a:latin typeface="Cambria" panose="02040503050406030204" pitchFamily="18" charset="0"/>
              </a:rPr>
              <a:t>e|b</a:t>
            </a:r>
            <a:r>
              <a:rPr lang="es-EC" dirty="0">
                <a:latin typeface="Cambria" panose="02040503050406030204" pitchFamily="18" charset="0"/>
              </a:rPr>
              <a:t>, c) = 0.3. </a:t>
            </a:r>
            <a:endParaRPr lang="es-EC" dirty="0" smtClean="0">
              <a:latin typeface="Cambria" panose="02040503050406030204" pitchFamily="18" charset="0"/>
            </a:endParaRPr>
          </a:p>
          <a:p>
            <a:r>
              <a:rPr lang="es-EC" dirty="0" smtClean="0">
                <a:latin typeface="Cambria" panose="02040503050406030204" pitchFamily="18" charset="0"/>
              </a:rPr>
              <a:t>Se </a:t>
            </a:r>
            <a:r>
              <a:rPr lang="es-EC">
                <a:latin typeface="Cambria" panose="02040503050406030204" pitchFamily="18" charset="0"/>
              </a:rPr>
              <a:t>pide </a:t>
            </a:r>
            <a:r>
              <a:rPr lang="es-EC" smtClean="0">
                <a:latin typeface="Cambria" panose="02040503050406030204" pitchFamily="18" charset="0"/>
              </a:rPr>
              <a:t>calcular P(a, </a:t>
            </a:r>
            <a:r>
              <a:rPr lang="es-EC" dirty="0">
                <a:latin typeface="Cambria" panose="02040503050406030204" pitchFamily="18" charset="0"/>
              </a:rPr>
              <a:t>b, c, d, e), </a:t>
            </a:r>
            <a:r>
              <a:rPr lang="es-EC">
                <a:latin typeface="Cambria" panose="02040503050406030204" pitchFamily="18" charset="0"/>
              </a:rPr>
              <a:t>P</a:t>
            </a:r>
            <a:r>
              <a:rPr lang="es-EC" smtClean="0">
                <a:latin typeface="Cambria" panose="02040503050406030204" pitchFamily="18" charset="0"/>
              </a:rPr>
              <a:t>(¬a|b</a:t>
            </a:r>
            <a:r>
              <a:rPr lang="es-EC" dirty="0">
                <a:latin typeface="Cambria" panose="02040503050406030204" pitchFamily="18" charset="0"/>
              </a:rPr>
              <a:t>, c, d, e) </a:t>
            </a:r>
            <a:r>
              <a:rPr lang="es-EC">
                <a:latin typeface="Cambria" panose="02040503050406030204" pitchFamily="18" charset="0"/>
              </a:rPr>
              <a:t>y </a:t>
            </a:r>
            <a:r>
              <a:rPr lang="es-EC" smtClean="0">
                <a:latin typeface="Cambria" panose="02040503050406030204" pitchFamily="18" charset="0"/>
              </a:rPr>
              <a:t>P(e|a, </a:t>
            </a:r>
            <a:r>
              <a:rPr lang="es-EC" dirty="0">
                <a:latin typeface="Cambria" panose="02040503050406030204" pitchFamily="18" charset="0"/>
              </a:rPr>
              <a:t>¬b).</a:t>
            </a:r>
          </a:p>
        </p:txBody>
      </p:sp>
    </p:spTree>
    <p:extLst>
      <p:ext uri="{BB962C8B-B14F-4D97-AF65-F5344CB8AC3E}">
        <p14:creationId xmlns:p14="http://schemas.microsoft.com/office/powerpoint/2010/main" val="2329419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536028"/>
            <a:ext cx="10058400" cy="5333066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s-EC" sz="2400" smtClean="0">
                <a:latin typeface="Cambria" panose="02040503050406030204" pitchFamily="18" charset="0"/>
              </a:rPr>
              <a:t>Supongamos </a:t>
            </a:r>
            <a:r>
              <a:rPr lang="es-EC" sz="2400" dirty="0">
                <a:latin typeface="Cambria" panose="02040503050406030204" pitchFamily="18" charset="0"/>
              </a:rPr>
              <a:t>que tenemos un </a:t>
            </a:r>
            <a:r>
              <a:rPr lang="es-EC" sz="2400">
                <a:latin typeface="Cambria" panose="02040503050406030204" pitchFamily="18" charset="0"/>
              </a:rPr>
              <a:t>modelo </a:t>
            </a:r>
            <a:r>
              <a:rPr lang="es-EC" sz="2400" smtClean="0">
                <a:latin typeface="Cambria" panose="02040503050406030204" pitchFamily="18" charset="0"/>
              </a:rPr>
              <a:t>probabilístico </a:t>
            </a:r>
            <a:r>
              <a:rPr lang="es-EC" sz="2400">
                <a:latin typeface="Cambria" panose="02040503050406030204" pitchFamily="18" charset="0"/>
              </a:rPr>
              <a:t>que </a:t>
            </a:r>
            <a:r>
              <a:rPr lang="es-EC" sz="2400" smtClean="0">
                <a:latin typeface="Cambria" panose="02040503050406030204" pitchFamily="18" charset="0"/>
              </a:rPr>
              <a:t>expresa </a:t>
            </a:r>
            <a:r>
              <a:rPr lang="es-EC" sz="2400" dirty="0">
                <a:latin typeface="Cambria" panose="02040503050406030204" pitchFamily="18" charset="0"/>
              </a:rPr>
              <a:t>de </a:t>
            </a:r>
            <a:r>
              <a:rPr lang="es-EC" sz="2400" smtClean="0">
                <a:latin typeface="Cambria" panose="02040503050406030204" pitchFamily="18" charset="0"/>
              </a:rPr>
              <a:t>qué manera </a:t>
            </a:r>
            <a:r>
              <a:rPr lang="es-EC" sz="2400" dirty="0">
                <a:latin typeface="Cambria" panose="02040503050406030204" pitchFamily="18" charset="0"/>
              </a:rPr>
              <a:t>influyen </a:t>
            </a:r>
            <a:r>
              <a:rPr lang="es-EC" sz="2400">
                <a:latin typeface="Cambria" panose="02040503050406030204" pitchFamily="18" charset="0"/>
              </a:rPr>
              <a:t>los </a:t>
            </a:r>
            <a:r>
              <a:rPr lang="es-EC" sz="2400" smtClean="0">
                <a:latin typeface="Cambria" panose="02040503050406030204" pitchFamily="18" charset="0"/>
              </a:rPr>
              <a:t>fallos </a:t>
            </a:r>
            <a:r>
              <a:rPr lang="es-EC" sz="2400">
                <a:latin typeface="Cambria" panose="02040503050406030204" pitchFamily="18" charset="0"/>
              </a:rPr>
              <a:t>de </a:t>
            </a:r>
            <a:r>
              <a:rPr lang="es-EC" sz="2400" smtClean="0">
                <a:latin typeface="Cambria" panose="02040503050406030204" pitchFamily="18" charset="0"/>
              </a:rPr>
              <a:t>electricidad </a:t>
            </a:r>
            <a:r>
              <a:rPr lang="es-EC" sz="2400" dirty="0" smtClean="0">
                <a:latin typeface="Cambria" panose="02040503050406030204" pitchFamily="18" charset="0"/>
              </a:rPr>
              <a:t>y </a:t>
            </a:r>
            <a:r>
              <a:rPr lang="es-EC" sz="2400" dirty="0">
                <a:latin typeface="Cambria" panose="02040503050406030204" pitchFamily="18" charset="0"/>
              </a:rPr>
              <a:t>los </a:t>
            </a:r>
            <a:r>
              <a:rPr lang="es-EC" sz="2400">
                <a:latin typeface="Cambria" panose="02040503050406030204" pitchFamily="18" charset="0"/>
              </a:rPr>
              <a:t>de </a:t>
            </a:r>
            <a:r>
              <a:rPr lang="es-EC" sz="2400" smtClean="0">
                <a:latin typeface="Cambria" panose="02040503050406030204" pitchFamily="18" charset="0"/>
              </a:rPr>
              <a:t>hardware </a:t>
            </a:r>
            <a:r>
              <a:rPr lang="es-EC" sz="2400" dirty="0">
                <a:latin typeface="Cambria" panose="02040503050406030204" pitchFamily="18" charset="0"/>
              </a:rPr>
              <a:t>en </a:t>
            </a:r>
            <a:r>
              <a:rPr lang="es-EC" sz="2400">
                <a:latin typeface="Cambria" panose="02040503050406030204" pitchFamily="18" charset="0"/>
              </a:rPr>
              <a:t>los </a:t>
            </a:r>
            <a:r>
              <a:rPr lang="es-EC" sz="2400" smtClean="0">
                <a:latin typeface="Cambria" panose="02040503050406030204" pitchFamily="18" charset="0"/>
              </a:rPr>
              <a:t>fallos </a:t>
            </a:r>
            <a:r>
              <a:rPr lang="es-EC" sz="2400" dirty="0" smtClean="0">
                <a:latin typeface="Cambria" panose="02040503050406030204" pitchFamily="18" charset="0"/>
              </a:rPr>
              <a:t>informáticos</a:t>
            </a:r>
            <a:r>
              <a:rPr lang="es-EC" sz="2400" dirty="0">
                <a:latin typeface="Cambria" panose="02040503050406030204" pitchFamily="18" charset="0"/>
              </a:rPr>
              <a:t>. Tenemos </a:t>
            </a:r>
            <a:r>
              <a:rPr lang="es-EC" sz="2400">
                <a:latin typeface="Cambria" panose="02040503050406030204" pitchFamily="18" charset="0"/>
              </a:rPr>
              <a:t>por </a:t>
            </a:r>
            <a:r>
              <a:rPr lang="es-EC" sz="2400" smtClean="0">
                <a:latin typeface="Cambria" panose="02040503050406030204" pitchFamily="18" charset="0"/>
              </a:rPr>
              <a:t>tanto </a:t>
            </a:r>
            <a:r>
              <a:rPr lang="es-EC" sz="2400">
                <a:latin typeface="Cambria" panose="02040503050406030204" pitchFamily="18" charset="0"/>
              </a:rPr>
              <a:t>tres </a:t>
            </a:r>
            <a:r>
              <a:rPr lang="es-EC" sz="2400" smtClean="0">
                <a:latin typeface="Cambria" panose="02040503050406030204" pitchFamily="18" charset="0"/>
              </a:rPr>
              <a:t>variables aleatorias</a:t>
            </a:r>
            <a:r>
              <a:rPr lang="es-EC" sz="2400" dirty="0">
                <a:latin typeface="Cambria" panose="02040503050406030204" pitchFamily="18" charset="0"/>
              </a:rPr>
              <a:t>, E </a:t>
            </a:r>
            <a:r>
              <a:rPr lang="es-EC" sz="2400">
                <a:latin typeface="Cambria" panose="02040503050406030204" pitchFamily="18" charset="0"/>
              </a:rPr>
              <a:t>(</a:t>
            </a:r>
            <a:r>
              <a:rPr lang="es-EC" sz="2400" smtClean="0">
                <a:latin typeface="Cambria" panose="02040503050406030204" pitchFamily="18" charset="0"/>
              </a:rPr>
              <a:t>fallo </a:t>
            </a:r>
            <a:r>
              <a:rPr lang="es-EC" sz="2400" dirty="0" smtClean="0">
                <a:latin typeface="Cambria" panose="02040503050406030204" pitchFamily="18" charset="0"/>
              </a:rPr>
              <a:t>eléctrico), H </a:t>
            </a:r>
            <a:r>
              <a:rPr lang="es-EC" sz="2400">
                <a:latin typeface="Cambria" panose="02040503050406030204" pitchFamily="18" charset="0"/>
              </a:rPr>
              <a:t>(</a:t>
            </a:r>
            <a:r>
              <a:rPr lang="es-EC" sz="2400" smtClean="0">
                <a:latin typeface="Cambria" panose="02040503050406030204" pitchFamily="18" charset="0"/>
              </a:rPr>
              <a:t>fallo </a:t>
            </a:r>
            <a:r>
              <a:rPr lang="es-EC" sz="2400">
                <a:latin typeface="Cambria" panose="02040503050406030204" pitchFamily="18" charset="0"/>
              </a:rPr>
              <a:t>de </a:t>
            </a:r>
            <a:r>
              <a:rPr lang="es-EC" sz="2400" smtClean="0">
                <a:latin typeface="Cambria" panose="02040503050406030204" pitchFamily="18" charset="0"/>
              </a:rPr>
              <a:t>hardware</a:t>
            </a:r>
            <a:r>
              <a:rPr lang="es-EC" sz="2400" dirty="0">
                <a:latin typeface="Cambria" panose="02040503050406030204" pitchFamily="18" charset="0"/>
              </a:rPr>
              <a:t>) e I </a:t>
            </a:r>
            <a:r>
              <a:rPr lang="es-EC" sz="2400">
                <a:latin typeface="Cambria" panose="02040503050406030204" pitchFamily="18" charset="0"/>
              </a:rPr>
              <a:t>(</a:t>
            </a:r>
            <a:r>
              <a:rPr lang="es-EC" sz="2400" smtClean="0">
                <a:latin typeface="Cambria" panose="02040503050406030204" pitchFamily="18" charset="0"/>
              </a:rPr>
              <a:t>fallo </a:t>
            </a:r>
            <a:r>
              <a:rPr lang="es-EC" sz="2400" dirty="0" smtClean="0">
                <a:latin typeface="Cambria" panose="02040503050406030204" pitchFamily="18" charset="0"/>
              </a:rPr>
              <a:t>informático</a:t>
            </a:r>
            <a:r>
              <a:rPr lang="es-EC" sz="2400" dirty="0">
                <a:latin typeface="Cambria" panose="02040503050406030204" pitchFamily="18" charset="0"/>
              </a:rPr>
              <a:t>), </a:t>
            </a:r>
            <a:r>
              <a:rPr lang="es-EC" sz="2400">
                <a:latin typeface="Cambria" panose="02040503050406030204" pitchFamily="18" charset="0"/>
              </a:rPr>
              <a:t>y </a:t>
            </a:r>
            <a:r>
              <a:rPr lang="es-EC" sz="2400" smtClean="0">
                <a:latin typeface="Cambria" panose="02040503050406030204" pitchFamily="18" charset="0"/>
              </a:rPr>
              <a:t>asumimos </a:t>
            </a:r>
            <a:r>
              <a:rPr lang="es-EC" sz="2400" dirty="0">
                <a:latin typeface="Cambria" panose="02040503050406030204" pitchFamily="18" charset="0"/>
              </a:rPr>
              <a:t>que E y H </a:t>
            </a:r>
            <a:r>
              <a:rPr lang="es-EC" sz="2400">
                <a:latin typeface="Cambria" panose="02040503050406030204" pitchFamily="18" charset="0"/>
              </a:rPr>
              <a:t>son </a:t>
            </a:r>
            <a:r>
              <a:rPr lang="es-EC" sz="2400" smtClean="0">
                <a:latin typeface="Cambria" panose="02040503050406030204" pitchFamily="18" charset="0"/>
              </a:rPr>
              <a:t>incondicionalmente </a:t>
            </a:r>
            <a:r>
              <a:rPr lang="es-EC" sz="2400" dirty="0">
                <a:latin typeface="Cambria" panose="02040503050406030204" pitchFamily="18" charset="0"/>
              </a:rPr>
              <a:t>independientes.</a:t>
            </a:r>
          </a:p>
          <a:p>
            <a:r>
              <a:rPr lang="pt-BR" sz="2400" dirty="0" err="1" smtClean="0">
                <a:latin typeface="Cambria" panose="02040503050406030204" pitchFamily="18" charset="0"/>
              </a:rPr>
              <a:t>Conocemos</a:t>
            </a:r>
            <a:r>
              <a:rPr lang="pt-BR" sz="2400" smtClean="0">
                <a:latin typeface="Cambria" panose="02040503050406030204" pitchFamily="18" charset="0"/>
              </a:rPr>
              <a:t>, además, las </a:t>
            </a:r>
            <a:r>
              <a:rPr lang="pt-BR" sz="2400" err="1">
                <a:latin typeface="Cambria" panose="02040503050406030204" pitchFamily="18" charset="0"/>
              </a:rPr>
              <a:t>siguientes</a:t>
            </a:r>
            <a:r>
              <a:rPr lang="pt-BR" sz="2400">
                <a:latin typeface="Cambria" panose="02040503050406030204" pitchFamily="18" charset="0"/>
              </a:rPr>
              <a:t> </a:t>
            </a:r>
            <a:r>
              <a:rPr lang="pt-BR" sz="2400" smtClean="0">
                <a:latin typeface="Cambria" panose="02040503050406030204" pitchFamily="18" charset="0"/>
              </a:rPr>
              <a:t>probabilidades</a:t>
            </a:r>
            <a:r>
              <a:rPr lang="pt-BR" sz="2400" dirty="0">
                <a:latin typeface="Cambria" panose="02040503050406030204" pitchFamily="18" charset="0"/>
              </a:rPr>
              <a:t>: </a:t>
            </a:r>
            <a:endParaRPr lang="pt-BR" sz="2400" dirty="0" smtClean="0">
              <a:latin typeface="Cambria" panose="02040503050406030204" pitchFamily="18" charset="0"/>
            </a:endParaRPr>
          </a:p>
          <a:p>
            <a:r>
              <a:rPr lang="pt-BR" sz="2400" dirty="0" smtClean="0">
                <a:latin typeface="Cambria" panose="02040503050406030204" pitchFamily="18" charset="0"/>
              </a:rPr>
              <a:t>P(e</a:t>
            </a:r>
            <a:r>
              <a:rPr lang="pt-BR" sz="2400" dirty="0">
                <a:latin typeface="Cambria" panose="02040503050406030204" pitchFamily="18" charset="0"/>
              </a:rPr>
              <a:t>) = 0.1, </a:t>
            </a:r>
            <a:r>
              <a:rPr lang="pt-BR" sz="2400" dirty="0" smtClean="0">
                <a:latin typeface="Cambria" panose="02040503050406030204" pitchFamily="18" charset="0"/>
              </a:rPr>
              <a:t>	P(h</a:t>
            </a:r>
            <a:r>
              <a:rPr lang="pt-BR" sz="2400" dirty="0">
                <a:latin typeface="Cambria" panose="02040503050406030204" pitchFamily="18" charset="0"/>
              </a:rPr>
              <a:t>) = 0.2, </a:t>
            </a:r>
            <a:r>
              <a:rPr lang="pt-BR" sz="2400" dirty="0" smtClean="0">
                <a:latin typeface="Cambria" panose="02040503050406030204" pitchFamily="18" charset="0"/>
              </a:rPr>
              <a:t>	P(i</a:t>
            </a:r>
            <a:r>
              <a:rPr lang="pt-BR" sz="2400" dirty="0">
                <a:latin typeface="Cambria" panose="02040503050406030204" pitchFamily="18" charset="0"/>
              </a:rPr>
              <a:t>|¬e, ¬h) = 0, </a:t>
            </a:r>
            <a:r>
              <a:rPr lang="pt-BR" sz="2400" dirty="0" smtClean="0">
                <a:latin typeface="Cambria" panose="02040503050406030204" pitchFamily="18" charset="0"/>
              </a:rPr>
              <a:t>	P(i</a:t>
            </a:r>
            <a:r>
              <a:rPr lang="pt-BR" sz="2400" dirty="0">
                <a:latin typeface="Cambria" panose="02040503050406030204" pitchFamily="18" charset="0"/>
              </a:rPr>
              <a:t>|¬e, h) = 0.5,</a:t>
            </a:r>
          </a:p>
          <a:p>
            <a:r>
              <a:rPr lang="es-EC" sz="2400" dirty="0">
                <a:latin typeface="Cambria" panose="02040503050406030204" pitchFamily="18" charset="0"/>
              </a:rPr>
              <a:t>P(</a:t>
            </a:r>
            <a:r>
              <a:rPr lang="es-EC" sz="2400" dirty="0" err="1">
                <a:latin typeface="Cambria" panose="02040503050406030204" pitchFamily="18" charset="0"/>
              </a:rPr>
              <a:t>i|e</a:t>
            </a:r>
            <a:r>
              <a:rPr lang="es-EC" sz="2400" dirty="0">
                <a:latin typeface="Cambria" panose="02040503050406030204" pitchFamily="18" charset="0"/>
              </a:rPr>
              <a:t>, ¬h) = 1 y P(</a:t>
            </a:r>
            <a:r>
              <a:rPr lang="es-EC" sz="2400" dirty="0" err="1">
                <a:latin typeface="Cambria" panose="02040503050406030204" pitchFamily="18" charset="0"/>
              </a:rPr>
              <a:t>i|e</a:t>
            </a:r>
            <a:r>
              <a:rPr lang="es-EC" sz="2400" dirty="0">
                <a:latin typeface="Cambria" panose="02040503050406030204" pitchFamily="18" charset="0"/>
              </a:rPr>
              <a:t>, h) = 1. </a:t>
            </a:r>
            <a:endParaRPr lang="es-EC" sz="2400" dirty="0" smtClean="0">
              <a:latin typeface="Cambria" panose="02040503050406030204" pitchFamily="18" charset="0"/>
            </a:endParaRPr>
          </a:p>
          <a:p>
            <a:r>
              <a:rPr lang="es-EC" sz="2400" smtClean="0">
                <a:latin typeface="Cambria" panose="02040503050406030204" pitchFamily="18" charset="0"/>
              </a:rPr>
              <a:t>Dibujar la </a:t>
            </a:r>
            <a:r>
              <a:rPr lang="es-EC" sz="2400" dirty="0">
                <a:latin typeface="Cambria" panose="02040503050406030204" pitchFamily="18" charset="0"/>
              </a:rPr>
              <a:t>correspondiente </a:t>
            </a:r>
            <a:r>
              <a:rPr lang="es-EC" sz="2400">
                <a:latin typeface="Cambria" panose="02040503050406030204" pitchFamily="18" charset="0"/>
              </a:rPr>
              <a:t>red </a:t>
            </a:r>
            <a:r>
              <a:rPr lang="es-EC" sz="2400" smtClean="0">
                <a:latin typeface="Cambria" panose="02040503050406030204" pitchFamily="18" charset="0"/>
              </a:rPr>
              <a:t>bayesiana </a:t>
            </a:r>
            <a:r>
              <a:rPr lang="es-EC" sz="2400">
                <a:latin typeface="Cambria" panose="02040503050406030204" pitchFamily="18" charset="0"/>
              </a:rPr>
              <a:t>y </a:t>
            </a:r>
            <a:r>
              <a:rPr lang="es-EC" sz="2400" smtClean="0">
                <a:latin typeface="Cambria" panose="02040503050406030204" pitchFamily="18" charset="0"/>
              </a:rPr>
              <a:t>calcular </a:t>
            </a:r>
            <a:r>
              <a:rPr lang="es-EC" sz="2400" dirty="0">
                <a:latin typeface="Cambria" panose="02040503050406030204" pitchFamily="18" charset="0"/>
              </a:rPr>
              <a:t>P(¬e, h, i), P(</a:t>
            </a:r>
            <a:r>
              <a:rPr lang="es-EC" sz="2400" dirty="0" err="1">
                <a:latin typeface="Cambria" panose="02040503050406030204" pitchFamily="18" charset="0"/>
              </a:rPr>
              <a:t>h|e</a:t>
            </a:r>
            <a:r>
              <a:rPr lang="es-EC" sz="2400" dirty="0">
                <a:latin typeface="Cambria" panose="02040503050406030204" pitchFamily="18" charset="0"/>
              </a:rPr>
              <a:t>) y P(</a:t>
            </a:r>
            <a:r>
              <a:rPr lang="es-EC" sz="2400" dirty="0" err="1">
                <a:latin typeface="Cambria" panose="02040503050406030204" pitchFamily="18" charset="0"/>
              </a:rPr>
              <a:t>e|i</a:t>
            </a:r>
            <a:r>
              <a:rPr lang="es-EC" sz="2400" dirty="0">
                <a:latin typeface="Cambria" panose="0204050305040603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8638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520261"/>
            <a:ext cx="10058400" cy="583324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s-EC" sz="2100" smtClean="0">
                <a:latin typeface="Cambria" panose="02040503050406030204" pitchFamily="18" charset="0"/>
              </a:rPr>
              <a:t>La </a:t>
            </a:r>
            <a:r>
              <a:rPr lang="es-EC" sz="2100" dirty="0">
                <a:latin typeface="Cambria" panose="02040503050406030204" pitchFamily="18" charset="0"/>
              </a:rPr>
              <a:t>IEEE </a:t>
            </a:r>
            <a:r>
              <a:rPr lang="es-EC" sz="2100" smtClean="0">
                <a:latin typeface="Cambria" panose="02040503050406030204" pitchFamily="18" charset="0"/>
              </a:rPr>
              <a:t>está diseñando </a:t>
            </a:r>
            <a:r>
              <a:rPr lang="es-EC" sz="2100" dirty="0">
                <a:latin typeface="Cambria" panose="02040503050406030204" pitchFamily="18" charset="0"/>
              </a:rPr>
              <a:t>un prototipo de robot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asistencia doméstica, </a:t>
            </a:r>
            <a:r>
              <a:rPr lang="es-EC" sz="2100" dirty="0">
                <a:latin typeface="Cambria" panose="02040503050406030204" pitchFamily="18" charset="0"/>
              </a:rPr>
              <a:t>y </a:t>
            </a:r>
            <a:r>
              <a:rPr lang="es-EC" sz="2100">
                <a:latin typeface="Cambria" panose="02040503050406030204" pitchFamily="18" charset="0"/>
              </a:rPr>
              <a:t>nos </a:t>
            </a:r>
            <a:r>
              <a:rPr lang="es-EC" sz="2100" smtClean="0">
                <a:latin typeface="Cambria" panose="02040503050406030204" pitchFamily="18" charset="0"/>
              </a:rPr>
              <a:t>encargan realizar </a:t>
            </a:r>
            <a:r>
              <a:rPr lang="es-EC" sz="2100">
                <a:latin typeface="Cambria" panose="02040503050406030204" pitchFamily="18" charset="0"/>
              </a:rPr>
              <a:t>demos </a:t>
            </a:r>
            <a:r>
              <a:rPr lang="es-EC" sz="2100" smtClean="0">
                <a:latin typeface="Cambria" panose="02040503050406030204" pitchFamily="18" charset="0"/>
              </a:rPr>
              <a:t>para tratar </a:t>
            </a:r>
            <a:r>
              <a:rPr lang="es-EC" sz="2100" dirty="0">
                <a:latin typeface="Cambria" panose="02040503050406030204" pitchFamily="18" charset="0"/>
              </a:rPr>
              <a:t>de venderlos</a:t>
            </a:r>
            <a:r>
              <a:rPr lang="es-EC" sz="2100">
                <a:latin typeface="Cambria" panose="02040503050406030204" pitchFamily="18" charset="0"/>
              </a:rPr>
              <a:t>. </a:t>
            </a:r>
            <a:r>
              <a:rPr lang="es-EC" sz="2100" smtClean="0">
                <a:latin typeface="Cambria" panose="02040503050406030204" pitchFamily="18" charset="0"/>
              </a:rPr>
              <a:t>Supongamos </a:t>
            </a:r>
            <a:r>
              <a:rPr lang="es-EC" sz="2100" dirty="0">
                <a:latin typeface="Cambria" panose="02040503050406030204" pitchFamily="18" charset="0"/>
              </a:rPr>
              <a:t>que hemos recibido un lote de 100 robots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muestra, </a:t>
            </a:r>
            <a:r>
              <a:rPr lang="es-EC" sz="2100" dirty="0">
                <a:latin typeface="Cambria" panose="02040503050406030204" pitchFamily="18" charset="0"/>
              </a:rPr>
              <a:t>de </a:t>
            </a:r>
            <a:r>
              <a:rPr lang="es-EC" sz="2100">
                <a:latin typeface="Cambria" panose="02040503050406030204" pitchFamily="18" charset="0"/>
              </a:rPr>
              <a:t>los </a:t>
            </a:r>
            <a:r>
              <a:rPr lang="es-EC" sz="2100" smtClean="0">
                <a:latin typeface="Cambria" panose="02040503050406030204" pitchFamily="18" charset="0"/>
              </a:rPr>
              <a:t>cuales sabemos </a:t>
            </a:r>
            <a:r>
              <a:rPr lang="es-EC" sz="2100" dirty="0" smtClean="0">
                <a:latin typeface="Cambria" panose="02040503050406030204" pitchFamily="18" charset="0"/>
              </a:rPr>
              <a:t>que </a:t>
            </a:r>
            <a:r>
              <a:rPr lang="es-EC" sz="2100" dirty="0">
                <a:latin typeface="Cambria" panose="02040503050406030204" pitchFamily="18" charset="0"/>
              </a:rPr>
              <a:t>uno de </a:t>
            </a:r>
            <a:r>
              <a:rPr lang="es-EC" sz="2100">
                <a:latin typeface="Cambria" panose="02040503050406030204" pitchFamily="18" charset="0"/>
              </a:rPr>
              <a:t>ellos </a:t>
            </a:r>
            <a:r>
              <a:rPr lang="es-EC" sz="2100" smtClean="0">
                <a:latin typeface="Cambria" panose="02040503050406030204" pitchFamily="18" charset="0"/>
              </a:rPr>
              <a:t>era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una </a:t>
            </a:r>
            <a:r>
              <a:rPr lang="es-EC" sz="2100">
                <a:latin typeface="Cambria" panose="02040503050406030204" pitchFamily="18" charset="0"/>
              </a:rPr>
              <a:t>serie </a:t>
            </a:r>
            <a:r>
              <a:rPr lang="es-EC" sz="2100" smtClean="0">
                <a:latin typeface="Cambria" panose="02040503050406030204" pitchFamily="18" charset="0"/>
              </a:rPr>
              <a:t>defectuosa, </a:t>
            </a:r>
            <a:r>
              <a:rPr lang="es-EC" sz="2100">
                <a:latin typeface="Cambria" panose="02040503050406030204" pitchFamily="18" charset="0"/>
              </a:rPr>
              <a:t>pero </a:t>
            </a:r>
            <a:r>
              <a:rPr lang="es-EC" sz="2100" smtClean="0">
                <a:latin typeface="Cambria" panose="02040503050406030204" pitchFamily="18" charset="0"/>
              </a:rPr>
              <a:t>durante </a:t>
            </a:r>
            <a:r>
              <a:rPr lang="es-EC" sz="2100">
                <a:latin typeface="Cambria" panose="02040503050406030204" pitchFamily="18" charset="0"/>
              </a:rPr>
              <a:t>el </a:t>
            </a:r>
            <a:r>
              <a:rPr lang="es-EC" sz="2100" smtClean="0">
                <a:latin typeface="Cambria" panose="02040503050406030204" pitchFamily="18" charset="0"/>
              </a:rPr>
              <a:t>transporte </a:t>
            </a:r>
            <a:r>
              <a:rPr lang="es-EC" sz="2100">
                <a:latin typeface="Cambria" panose="02040503050406030204" pitchFamily="18" charset="0"/>
              </a:rPr>
              <a:t>se </a:t>
            </a:r>
            <a:r>
              <a:rPr lang="es-EC" sz="2100" smtClean="0">
                <a:latin typeface="Cambria" panose="02040503050406030204" pitchFamily="18" charset="0"/>
              </a:rPr>
              <a:t>han mezclado </a:t>
            </a:r>
            <a:r>
              <a:rPr lang="es-EC" sz="2100" dirty="0">
                <a:latin typeface="Cambria" panose="02040503050406030204" pitchFamily="18" charset="0"/>
              </a:rPr>
              <a:t>y no podemos </a:t>
            </a:r>
            <a:r>
              <a:rPr lang="es-EC" sz="2100" dirty="0" smtClean="0">
                <a:latin typeface="Cambria" panose="02040503050406030204" pitchFamily="18" charset="0"/>
              </a:rPr>
              <a:t>distinguir el </a:t>
            </a:r>
            <a:r>
              <a:rPr lang="es-EC" sz="2100" dirty="0">
                <a:latin typeface="Cambria" panose="02040503050406030204" pitchFamily="18" charset="0"/>
              </a:rPr>
              <a:t>defectuoso del resto.</a:t>
            </a:r>
          </a:p>
          <a:p>
            <a:pPr algn="just"/>
            <a:r>
              <a:rPr lang="es-EC" sz="2100" dirty="0">
                <a:latin typeface="Cambria" panose="02040503050406030204" pitchFamily="18" charset="0"/>
              </a:rPr>
              <a:t>Del control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calidad </a:t>
            </a:r>
            <a:r>
              <a:rPr lang="es-EC" sz="2100">
                <a:latin typeface="Cambria" panose="02040503050406030204" pitchFamily="18" charset="0"/>
              </a:rPr>
              <a:t>en </a:t>
            </a:r>
            <a:r>
              <a:rPr lang="es-EC" sz="2100" smtClean="0">
                <a:latin typeface="Cambria" panose="02040503050406030204" pitchFamily="18" charset="0"/>
              </a:rPr>
              <a:t>fábrica </a:t>
            </a:r>
            <a:r>
              <a:rPr lang="es-EC" sz="2100" dirty="0">
                <a:latin typeface="Cambria" panose="02040503050406030204" pitchFamily="18" charset="0"/>
              </a:rPr>
              <a:t>nos dicen que los robots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esa </a:t>
            </a:r>
            <a:r>
              <a:rPr lang="es-EC" sz="2100">
                <a:latin typeface="Cambria" panose="02040503050406030204" pitchFamily="18" charset="0"/>
              </a:rPr>
              <a:t>serie </a:t>
            </a:r>
            <a:r>
              <a:rPr lang="es-EC" sz="2100" smtClean="0">
                <a:latin typeface="Cambria" panose="02040503050406030204" pitchFamily="18" charset="0"/>
              </a:rPr>
              <a:t>defectuosa </a:t>
            </a:r>
            <a:r>
              <a:rPr lang="es-EC" sz="2100">
                <a:latin typeface="Cambria" panose="02040503050406030204" pitchFamily="18" charset="0"/>
              </a:rPr>
              <a:t>tienen </a:t>
            </a:r>
            <a:r>
              <a:rPr lang="es-EC" sz="2100" smtClean="0">
                <a:latin typeface="Cambria" panose="02040503050406030204" pitchFamily="18" charset="0"/>
              </a:rPr>
              <a:t>una probabilidad </a:t>
            </a:r>
            <a:r>
              <a:rPr lang="es-EC" sz="2100" dirty="0" smtClean="0">
                <a:latin typeface="Cambria" panose="02040503050406030204" pitchFamily="18" charset="0"/>
              </a:rPr>
              <a:t>del </a:t>
            </a:r>
            <a:r>
              <a:rPr lang="es-EC" sz="2100" dirty="0">
                <a:latin typeface="Cambria" panose="02040503050406030204" pitchFamily="18" charset="0"/>
              </a:rPr>
              <a:t>50% de </a:t>
            </a:r>
            <a:r>
              <a:rPr lang="es-EC" sz="2100">
                <a:latin typeface="Cambria" panose="02040503050406030204" pitchFamily="18" charset="0"/>
              </a:rPr>
              <a:t>sufrir </a:t>
            </a:r>
            <a:r>
              <a:rPr lang="es-EC" sz="2100" smtClean="0">
                <a:latin typeface="Cambria" panose="02040503050406030204" pitchFamily="18" charset="0"/>
              </a:rPr>
              <a:t>algún peque</a:t>
            </a:r>
            <a:r>
              <a:rPr lang="es-EC" sz="2100">
                <a:latin typeface="Cambria" panose="02040503050406030204" pitchFamily="18" charset="0"/>
              </a:rPr>
              <a:t>ñ</a:t>
            </a:r>
            <a:r>
              <a:rPr lang="es-EC" sz="2100" smtClean="0">
                <a:latin typeface="Cambria" panose="02040503050406030204" pitchFamily="18" charset="0"/>
              </a:rPr>
              <a:t>o fallo durante la </a:t>
            </a:r>
            <a:r>
              <a:rPr lang="es-EC" sz="2100" dirty="0">
                <a:latin typeface="Cambria" panose="02040503050406030204" pitchFamily="18" charset="0"/>
              </a:rPr>
              <a:t>demo, </a:t>
            </a:r>
            <a:r>
              <a:rPr lang="es-EC" sz="2100">
                <a:latin typeface="Cambria" panose="02040503050406030204" pitchFamily="18" charset="0"/>
              </a:rPr>
              <a:t>y </a:t>
            </a:r>
            <a:r>
              <a:rPr lang="es-EC" sz="2100" smtClean="0">
                <a:latin typeface="Cambria" panose="02040503050406030204" pitchFamily="18" charset="0"/>
              </a:rPr>
              <a:t>para </a:t>
            </a:r>
            <a:r>
              <a:rPr lang="es-EC" sz="2100" dirty="0">
                <a:latin typeface="Cambria" panose="02040503050406030204" pitchFamily="18" charset="0"/>
              </a:rPr>
              <a:t>los no </a:t>
            </a:r>
            <a:r>
              <a:rPr lang="es-EC" sz="2100">
                <a:latin typeface="Cambria" panose="02040503050406030204" pitchFamily="18" charset="0"/>
              </a:rPr>
              <a:t>defectuosos </a:t>
            </a:r>
            <a:r>
              <a:rPr lang="es-EC" sz="2100" smtClean="0">
                <a:latin typeface="Cambria" panose="02040503050406030204" pitchFamily="18" charset="0"/>
              </a:rPr>
              <a:t>la probabilidad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fallo </a:t>
            </a:r>
            <a:r>
              <a:rPr lang="es-EC" sz="2100">
                <a:latin typeface="Cambria" panose="02040503050406030204" pitchFamily="18" charset="0"/>
              </a:rPr>
              <a:t>es </a:t>
            </a:r>
            <a:r>
              <a:rPr lang="es-EC" sz="2100" smtClean="0">
                <a:latin typeface="Cambria" panose="02040503050406030204" pitchFamily="18" charset="0"/>
              </a:rPr>
              <a:t>tan </a:t>
            </a:r>
            <a:r>
              <a:rPr lang="es-EC" sz="2100" dirty="0" smtClean="0">
                <a:latin typeface="Cambria" panose="02040503050406030204" pitchFamily="18" charset="0"/>
              </a:rPr>
              <a:t>sólo </a:t>
            </a:r>
            <a:r>
              <a:rPr lang="es-EC" sz="2100" dirty="0">
                <a:latin typeface="Cambria" panose="02040503050406030204" pitchFamily="18" charset="0"/>
              </a:rPr>
              <a:t>del 2%.</a:t>
            </a:r>
          </a:p>
          <a:p>
            <a:pPr algn="just"/>
            <a:r>
              <a:rPr lang="es-EC" sz="2100">
                <a:latin typeface="Cambria" panose="02040503050406030204" pitchFamily="18" charset="0"/>
              </a:rPr>
              <a:t>Por </a:t>
            </a:r>
            <a:r>
              <a:rPr lang="es-EC" sz="2100" smtClean="0">
                <a:latin typeface="Cambria" panose="02040503050406030204" pitchFamily="18" charset="0"/>
              </a:rPr>
              <a:t>otra parte</a:t>
            </a:r>
            <a:r>
              <a:rPr lang="es-EC" sz="2100" dirty="0">
                <a:latin typeface="Cambria" panose="02040503050406030204" pitchFamily="18" charset="0"/>
              </a:rPr>
              <a:t>, los estudios </a:t>
            </a:r>
            <a:r>
              <a:rPr lang="es-EC" sz="2100">
                <a:latin typeface="Cambria" panose="02040503050406030204" pitchFamily="18" charset="0"/>
              </a:rPr>
              <a:t>de </a:t>
            </a:r>
            <a:r>
              <a:rPr lang="es-EC" sz="2100" smtClean="0">
                <a:latin typeface="Cambria" panose="02040503050406030204" pitchFamily="18" charset="0"/>
              </a:rPr>
              <a:t>mercado reflejan </a:t>
            </a:r>
            <a:r>
              <a:rPr lang="es-EC" sz="2100" dirty="0">
                <a:latin typeface="Cambria" panose="02040503050406030204" pitchFamily="18" charset="0"/>
              </a:rPr>
              <a:t>que el 80% de los clientes que </a:t>
            </a:r>
            <a:r>
              <a:rPr lang="es-EC" sz="2100">
                <a:latin typeface="Cambria" panose="02040503050406030204" pitchFamily="18" charset="0"/>
              </a:rPr>
              <a:t>ven </a:t>
            </a:r>
            <a:r>
              <a:rPr lang="es-EC" sz="2100" smtClean="0">
                <a:latin typeface="Cambria" panose="02040503050406030204" pitchFamily="18" charset="0"/>
              </a:rPr>
              <a:t>una </a:t>
            </a:r>
            <a:r>
              <a:rPr lang="es-EC" sz="2100">
                <a:latin typeface="Cambria" panose="02040503050406030204" pitchFamily="18" charset="0"/>
              </a:rPr>
              <a:t>demo </a:t>
            </a:r>
            <a:r>
              <a:rPr lang="es-EC" sz="2100" smtClean="0">
                <a:latin typeface="Cambria" panose="02040503050406030204" pitchFamily="18" charset="0"/>
              </a:rPr>
              <a:t>durante la </a:t>
            </a:r>
            <a:r>
              <a:rPr lang="es-EC" sz="2100" dirty="0" smtClean="0">
                <a:latin typeface="Cambria" panose="02040503050406030204" pitchFamily="18" charset="0"/>
              </a:rPr>
              <a:t>que no </a:t>
            </a:r>
            <a:r>
              <a:rPr lang="es-EC" sz="2100" dirty="0">
                <a:latin typeface="Cambria" panose="02040503050406030204" pitchFamily="18" charset="0"/>
              </a:rPr>
              <a:t>ocurre </a:t>
            </a:r>
            <a:r>
              <a:rPr lang="es-EC" sz="2100" smtClean="0">
                <a:latin typeface="Cambria" panose="02040503050406030204" pitchFamily="18" charset="0"/>
              </a:rPr>
              <a:t>ningún fallo comprarán </a:t>
            </a:r>
            <a:r>
              <a:rPr lang="es-EC" sz="2100" dirty="0">
                <a:latin typeface="Cambria" panose="02040503050406030204" pitchFamily="18" charset="0"/>
              </a:rPr>
              <a:t>un robot</a:t>
            </a:r>
            <a:r>
              <a:rPr lang="es-EC" sz="2100">
                <a:latin typeface="Cambria" panose="02040503050406030204" pitchFamily="18" charset="0"/>
              </a:rPr>
              <a:t>, </a:t>
            </a:r>
            <a:r>
              <a:rPr lang="es-EC" sz="2100" smtClean="0">
                <a:latin typeface="Cambria" panose="02040503050406030204" pitchFamily="18" charset="0"/>
              </a:rPr>
              <a:t>mientras </a:t>
            </a:r>
            <a:r>
              <a:rPr lang="es-EC" sz="2100">
                <a:latin typeface="Cambria" panose="02040503050406030204" pitchFamily="18" charset="0"/>
              </a:rPr>
              <a:t>que </a:t>
            </a:r>
            <a:r>
              <a:rPr lang="es-EC" sz="2100" smtClean="0">
                <a:latin typeface="Cambria" panose="02040503050406030204" pitchFamily="18" charset="0"/>
              </a:rPr>
              <a:t>únicamente </a:t>
            </a:r>
            <a:r>
              <a:rPr lang="es-EC" sz="2100" dirty="0">
                <a:latin typeface="Cambria" panose="02040503050406030204" pitchFamily="18" charset="0"/>
              </a:rPr>
              <a:t>el 0,5% de los clientes que </a:t>
            </a:r>
            <a:r>
              <a:rPr lang="es-EC" sz="2100">
                <a:latin typeface="Cambria" panose="02040503050406030204" pitchFamily="18" charset="0"/>
              </a:rPr>
              <a:t>ven </a:t>
            </a:r>
            <a:r>
              <a:rPr lang="es-EC" sz="2100" smtClean="0">
                <a:latin typeface="Cambria" panose="02040503050406030204" pitchFamily="18" charset="0"/>
              </a:rPr>
              <a:t>una </a:t>
            </a:r>
            <a:r>
              <a:rPr lang="es-EC" sz="2100" dirty="0" smtClean="0">
                <a:latin typeface="Cambria" panose="02040503050406030204" pitchFamily="18" charset="0"/>
              </a:rPr>
              <a:t>demo donde </a:t>
            </a:r>
            <a:r>
              <a:rPr lang="es-EC" sz="2100" dirty="0">
                <a:latin typeface="Cambria" panose="02040503050406030204" pitchFamily="18" charset="0"/>
              </a:rPr>
              <a:t>surge </a:t>
            </a:r>
            <a:r>
              <a:rPr lang="es-EC" sz="2100">
                <a:latin typeface="Cambria" panose="02040503050406030204" pitchFamily="18" charset="0"/>
              </a:rPr>
              <a:t>un </a:t>
            </a:r>
            <a:r>
              <a:rPr lang="es-EC" sz="2100" smtClean="0">
                <a:latin typeface="Cambria" panose="02040503050406030204" pitchFamily="18" charset="0"/>
              </a:rPr>
              <a:t>fallo </a:t>
            </a:r>
            <a:r>
              <a:rPr lang="es-EC" sz="2100">
                <a:latin typeface="Cambria" panose="02040503050406030204" pitchFamily="18" charset="0"/>
              </a:rPr>
              <a:t>deciden </a:t>
            </a:r>
            <a:r>
              <a:rPr lang="es-EC" sz="2100" smtClean="0">
                <a:latin typeface="Cambria" panose="02040503050406030204" pitchFamily="18" charset="0"/>
              </a:rPr>
              <a:t>comprarlo a pesar </a:t>
            </a:r>
            <a:r>
              <a:rPr lang="es-EC" sz="2100" dirty="0">
                <a:latin typeface="Cambria" panose="02040503050406030204" pitchFamily="18" charset="0"/>
              </a:rPr>
              <a:t>de todo.</a:t>
            </a:r>
          </a:p>
          <a:p>
            <a:pPr algn="just"/>
            <a:r>
              <a:rPr lang="es-EC" sz="2100" dirty="0">
                <a:latin typeface="Cambria" panose="02040503050406030204" pitchFamily="18" charset="0"/>
              </a:rPr>
              <a:t>Se pide:</a:t>
            </a:r>
          </a:p>
          <a:p>
            <a:pPr algn="just"/>
            <a:r>
              <a:rPr lang="es-EC" sz="2100">
                <a:latin typeface="Cambria" panose="02040503050406030204" pitchFamily="18" charset="0"/>
              </a:rPr>
              <a:t>• </a:t>
            </a:r>
            <a:r>
              <a:rPr lang="es-EC" sz="2100" smtClean="0">
                <a:latin typeface="Cambria" panose="02040503050406030204" pitchFamily="18" charset="0"/>
              </a:rPr>
              <a:t>Diseñar una </a:t>
            </a:r>
            <a:r>
              <a:rPr lang="es-EC" sz="2100">
                <a:latin typeface="Cambria" panose="02040503050406030204" pitchFamily="18" charset="0"/>
              </a:rPr>
              <a:t>red </a:t>
            </a:r>
            <a:r>
              <a:rPr lang="es-EC" sz="2100" smtClean="0">
                <a:latin typeface="Cambria" panose="02040503050406030204" pitchFamily="18" charset="0"/>
              </a:rPr>
              <a:t>bayesiana </a:t>
            </a:r>
            <a:r>
              <a:rPr lang="es-EC" sz="2100">
                <a:latin typeface="Cambria" panose="02040503050406030204" pitchFamily="18" charset="0"/>
              </a:rPr>
              <a:t>(</a:t>
            </a:r>
            <a:r>
              <a:rPr lang="es-EC" sz="2100" smtClean="0">
                <a:latin typeface="Cambria" panose="02040503050406030204" pitchFamily="18" charset="0"/>
              </a:rPr>
              <a:t>estructura </a:t>
            </a:r>
            <a:r>
              <a:rPr lang="es-EC" sz="2100">
                <a:latin typeface="Cambria" panose="02040503050406030204" pitchFamily="18" charset="0"/>
              </a:rPr>
              <a:t>y </a:t>
            </a:r>
            <a:r>
              <a:rPr lang="es-EC" sz="2100" smtClean="0">
                <a:latin typeface="Cambria" panose="02040503050406030204" pitchFamily="18" charset="0"/>
              </a:rPr>
              <a:t>tablas asociadas</a:t>
            </a:r>
            <a:r>
              <a:rPr lang="es-EC" sz="2100" dirty="0">
                <a:latin typeface="Cambria" panose="02040503050406030204" pitchFamily="18" charset="0"/>
              </a:rPr>
              <a:t>) </a:t>
            </a:r>
            <a:r>
              <a:rPr lang="es-EC" sz="2100">
                <a:latin typeface="Cambria" panose="02040503050406030204" pitchFamily="18" charset="0"/>
              </a:rPr>
              <a:t>que </a:t>
            </a:r>
            <a:r>
              <a:rPr lang="es-EC" sz="2100" smtClean="0">
                <a:latin typeface="Cambria" panose="02040503050406030204" pitchFamily="18" charset="0"/>
              </a:rPr>
              <a:t>capture toda la información dada </a:t>
            </a:r>
            <a:r>
              <a:rPr lang="es-EC" sz="2100" dirty="0">
                <a:latin typeface="Cambria" panose="02040503050406030204" pitchFamily="18" charset="0"/>
              </a:rPr>
              <a:t>en </a:t>
            </a:r>
            <a:r>
              <a:rPr lang="es-EC" sz="2100" smtClean="0">
                <a:latin typeface="Cambria" panose="02040503050406030204" pitchFamily="18" charset="0"/>
              </a:rPr>
              <a:t>el enunciado</a:t>
            </a:r>
            <a:r>
              <a:rPr lang="es-EC" sz="2100" dirty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s-EC" sz="2100">
                <a:latin typeface="Cambria" panose="02040503050406030204" pitchFamily="18" charset="0"/>
              </a:rPr>
              <a:t>• </a:t>
            </a:r>
            <a:r>
              <a:rPr lang="es-EC" sz="2100" smtClean="0">
                <a:latin typeface="Cambria" panose="02040503050406030204" pitchFamily="18" charset="0"/>
              </a:rPr>
              <a:t>Calcular la probabilidad </a:t>
            </a:r>
            <a:r>
              <a:rPr lang="es-EC" sz="2100" dirty="0">
                <a:latin typeface="Cambria" panose="02040503050406030204" pitchFamily="18" charset="0"/>
              </a:rPr>
              <a:t>de que el </a:t>
            </a:r>
            <a:r>
              <a:rPr lang="es-EC" sz="2100">
                <a:latin typeface="Cambria" panose="02040503050406030204" pitchFamily="18" charset="0"/>
              </a:rPr>
              <a:t>robot </a:t>
            </a:r>
            <a:r>
              <a:rPr lang="es-EC" sz="2100" smtClean="0">
                <a:latin typeface="Cambria" panose="02040503050406030204" pitchFamily="18" charset="0"/>
              </a:rPr>
              <a:t>usado </a:t>
            </a:r>
            <a:r>
              <a:rPr lang="es-EC" sz="2100">
                <a:latin typeface="Cambria" panose="02040503050406030204" pitchFamily="18" charset="0"/>
              </a:rPr>
              <a:t>en </a:t>
            </a:r>
            <a:r>
              <a:rPr lang="es-EC" sz="2100" smtClean="0">
                <a:latin typeface="Cambria" panose="02040503050406030204" pitchFamily="18" charset="0"/>
              </a:rPr>
              <a:t>la </a:t>
            </a:r>
            <a:r>
              <a:rPr lang="es-EC" sz="2100">
                <a:latin typeface="Cambria" panose="02040503050406030204" pitchFamily="18" charset="0"/>
              </a:rPr>
              <a:t>demo </a:t>
            </a:r>
            <a:r>
              <a:rPr lang="es-EC" sz="2100" smtClean="0">
                <a:latin typeface="Cambria" panose="02040503050406030204" pitchFamily="18" charset="0"/>
              </a:rPr>
              <a:t>fuera </a:t>
            </a:r>
            <a:r>
              <a:rPr lang="es-EC" sz="2100" dirty="0">
                <a:latin typeface="Cambria" panose="02040503050406030204" pitchFamily="18" charset="0"/>
              </a:rPr>
              <a:t>defectuoso si el cliente </a:t>
            </a:r>
            <a:r>
              <a:rPr lang="es-EC" sz="2100" dirty="0" smtClean="0">
                <a:latin typeface="Cambria" panose="02040503050406030204" pitchFamily="18" charset="0"/>
              </a:rPr>
              <a:t>compró </a:t>
            </a:r>
            <a:r>
              <a:rPr lang="es-EC" sz="2100" dirty="0">
                <a:latin typeface="Cambria" panose="02040503050406030204" pitchFamily="18" charset="0"/>
              </a:rPr>
              <a:t>el robot.</a:t>
            </a:r>
          </a:p>
        </p:txBody>
      </p:sp>
    </p:spTree>
    <p:extLst>
      <p:ext uri="{BB962C8B-B14F-4D97-AF65-F5344CB8AC3E}">
        <p14:creationId xmlns:p14="http://schemas.microsoft.com/office/powerpoint/2010/main" val="342616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Especificación completa de una red bayesiana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C" sz="2800" dirty="0" smtClean="0">
                <a:latin typeface="Cambria" panose="02040503050406030204" pitchFamily="18" charset="0"/>
              </a:rPr>
              <a:t>1. Un </a:t>
            </a:r>
            <a:r>
              <a:rPr lang="es-EC" sz="2800" dirty="0">
                <a:latin typeface="Cambria" panose="02040503050406030204" pitchFamily="18" charset="0"/>
              </a:rPr>
              <a:t>conjunto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variables aleatorias forman </a:t>
            </a:r>
            <a:r>
              <a:rPr lang="es-EC" sz="2800" dirty="0">
                <a:latin typeface="Cambria" panose="02040503050406030204" pitchFamily="18" charset="0"/>
              </a:rPr>
              <a:t>los nodos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la </a:t>
            </a:r>
            <a:r>
              <a:rPr lang="es-EC" sz="2800" dirty="0">
                <a:latin typeface="Cambria" panose="02040503050406030204" pitchFamily="18" charset="0"/>
              </a:rPr>
              <a:t>red</a:t>
            </a:r>
            <a:r>
              <a:rPr lang="es-EC" sz="2800">
                <a:latin typeface="Cambria" panose="02040503050406030204" pitchFamily="18" charset="0"/>
              </a:rPr>
              <a:t>. </a:t>
            </a:r>
            <a:r>
              <a:rPr lang="es-EC" sz="2800" smtClean="0">
                <a:latin typeface="Cambria" panose="02040503050406030204" pitchFamily="18" charset="0"/>
              </a:rPr>
              <a:t>Las variables </a:t>
            </a:r>
            <a:r>
              <a:rPr lang="es-EC" sz="2800" dirty="0" smtClean="0">
                <a:latin typeface="Cambria" panose="02040503050406030204" pitchFamily="18" charset="0"/>
              </a:rPr>
              <a:t>pueden </a:t>
            </a:r>
            <a:r>
              <a:rPr lang="es-EC" sz="2800">
                <a:latin typeface="Cambria" panose="02040503050406030204" pitchFamily="18" charset="0"/>
              </a:rPr>
              <a:t>ser </a:t>
            </a:r>
            <a:r>
              <a:rPr lang="es-EC" sz="2800" smtClean="0">
                <a:latin typeface="Cambria" panose="02040503050406030204" pitchFamily="18" charset="0"/>
              </a:rPr>
              <a:t>discretas </a:t>
            </a:r>
            <a:r>
              <a:rPr lang="es-EC" sz="2800">
                <a:latin typeface="Cambria" panose="02040503050406030204" pitchFamily="18" charset="0"/>
              </a:rPr>
              <a:t>o </a:t>
            </a:r>
            <a:r>
              <a:rPr lang="es-EC" sz="2800" smtClean="0">
                <a:latin typeface="Cambria" panose="02040503050406030204" pitchFamily="18" charset="0"/>
              </a:rPr>
              <a:t>continuas</a:t>
            </a:r>
            <a:r>
              <a:rPr lang="es-EC" sz="2800" dirty="0">
                <a:latin typeface="Cambria" panose="02040503050406030204" pitchFamily="18" charset="0"/>
              </a:rPr>
              <a:t>.</a:t>
            </a:r>
          </a:p>
          <a:p>
            <a:r>
              <a:rPr lang="es-EC" sz="2800" dirty="0">
                <a:latin typeface="Cambria" panose="02040503050406030204" pitchFamily="18" charset="0"/>
              </a:rPr>
              <a:t>2. Un conjunto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enlaces </a:t>
            </a:r>
            <a:r>
              <a:rPr lang="es-EC" sz="2800" dirty="0">
                <a:latin typeface="Cambria" panose="02040503050406030204" pitchFamily="18" charset="0"/>
              </a:rPr>
              <a:t>dirigidos </a:t>
            </a:r>
            <a:r>
              <a:rPr lang="es-EC" sz="2800">
                <a:latin typeface="Cambria" panose="02040503050406030204" pitchFamily="18" charset="0"/>
              </a:rPr>
              <a:t>o </a:t>
            </a:r>
            <a:r>
              <a:rPr lang="es-EC" sz="2800" smtClean="0">
                <a:latin typeface="Cambria" panose="02040503050406030204" pitchFamily="18" charset="0"/>
              </a:rPr>
              <a:t>flechas conectan pares </a:t>
            </a:r>
            <a:r>
              <a:rPr lang="es-EC" sz="2800" dirty="0">
                <a:latin typeface="Cambria" panose="02040503050406030204" pitchFamily="18" charset="0"/>
              </a:rPr>
              <a:t>de nodos. </a:t>
            </a:r>
            <a:r>
              <a:rPr lang="es-EC" sz="2800">
                <a:latin typeface="Cambria" panose="02040503050406030204" pitchFamily="18" charset="0"/>
              </a:rPr>
              <a:t>Si </a:t>
            </a:r>
            <a:r>
              <a:rPr lang="es-EC" sz="2800" smtClean="0">
                <a:latin typeface="Cambria" panose="02040503050406030204" pitchFamily="18" charset="0"/>
              </a:rPr>
              <a:t>hay una flecha </a:t>
            </a:r>
            <a:r>
              <a:rPr lang="es-EC" sz="2800" dirty="0">
                <a:latin typeface="Cambria" panose="02040503050406030204" pitchFamily="18" charset="0"/>
              </a:rPr>
              <a:t>de un nodo </a:t>
            </a:r>
            <a:r>
              <a:rPr lang="es-EC" sz="2800" i="1">
                <a:latin typeface="Cambria" panose="02040503050406030204" pitchFamily="18" charset="0"/>
              </a:rPr>
              <a:t>X </a:t>
            </a:r>
            <a:r>
              <a:rPr lang="es-EC" sz="2800" smtClean="0">
                <a:latin typeface="Cambria" panose="02040503050406030204" pitchFamily="18" charset="0"/>
              </a:rPr>
              <a:t>a </a:t>
            </a:r>
            <a:r>
              <a:rPr lang="es-EC" sz="2800" dirty="0">
                <a:latin typeface="Cambria" panose="02040503050406030204" pitchFamily="18" charset="0"/>
              </a:rPr>
              <a:t>un nodo </a:t>
            </a:r>
            <a:r>
              <a:rPr lang="es-EC" sz="2800" i="1" dirty="0">
                <a:latin typeface="Cambria" panose="02040503050406030204" pitchFamily="18" charset="0"/>
              </a:rPr>
              <a:t>Y</a:t>
            </a:r>
            <a:r>
              <a:rPr lang="es-EC" sz="2800" dirty="0">
                <a:latin typeface="Cambria" panose="02040503050406030204" pitchFamily="18" charset="0"/>
              </a:rPr>
              <a:t>, se dice que </a:t>
            </a:r>
            <a:r>
              <a:rPr lang="es-EC" sz="2800" i="1" dirty="0">
                <a:latin typeface="Cambria" panose="02040503050406030204" pitchFamily="18" charset="0"/>
              </a:rPr>
              <a:t>X </a:t>
            </a:r>
            <a:r>
              <a:rPr lang="es-EC" sz="2800" dirty="0">
                <a:latin typeface="Cambria" panose="02040503050406030204" pitchFamily="18" charset="0"/>
              </a:rPr>
              <a:t>es </a:t>
            </a:r>
            <a:r>
              <a:rPr lang="es-EC" sz="2800">
                <a:latin typeface="Cambria" panose="02040503050406030204" pitchFamily="18" charset="0"/>
              </a:rPr>
              <a:t>un </a:t>
            </a:r>
            <a:r>
              <a:rPr lang="es-EC" sz="2800" i="1" smtClean="0">
                <a:latin typeface="Cambria" panose="02040503050406030204" pitchFamily="18" charset="0"/>
              </a:rPr>
              <a:t>padre </a:t>
            </a:r>
            <a:r>
              <a:rPr lang="es-EC" sz="2800" dirty="0">
                <a:latin typeface="Cambria" panose="02040503050406030204" pitchFamily="18" charset="0"/>
              </a:rPr>
              <a:t>de </a:t>
            </a:r>
            <a:r>
              <a:rPr lang="es-EC" sz="2800" i="1" dirty="0">
                <a:latin typeface="Cambria" panose="02040503050406030204" pitchFamily="18" charset="0"/>
              </a:rPr>
              <a:t>Y</a:t>
            </a:r>
            <a:r>
              <a:rPr lang="es-EC" sz="2800" dirty="0">
                <a:latin typeface="Cambria" panose="02040503050406030204" pitchFamily="18" charset="0"/>
              </a:rPr>
              <a:t>.</a:t>
            </a:r>
          </a:p>
          <a:p>
            <a:r>
              <a:rPr lang="es-EC" sz="2800" dirty="0">
                <a:latin typeface="Cambria" panose="02040503050406030204" pitchFamily="18" charset="0"/>
              </a:rPr>
              <a:t>3</a:t>
            </a:r>
            <a:r>
              <a:rPr lang="es-EC" sz="2800">
                <a:latin typeface="Cambria" panose="02040503050406030204" pitchFamily="18" charset="0"/>
              </a:rPr>
              <a:t>. </a:t>
            </a:r>
            <a:r>
              <a:rPr lang="es-EC" sz="2800" smtClean="0">
                <a:latin typeface="Cambria" panose="02040503050406030204" pitchFamily="18" charset="0"/>
              </a:rPr>
              <a:t>Cada </a:t>
            </a:r>
            <a:r>
              <a:rPr lang="es-EC" sz="2800" dirty="0">
                <a:latin typeface="Cambria" panose="02040503050406030204" pitchFamily="18" charset="0"/>
              </a:rPr>
              <a:t>nodo </a:t>
            </a:r>
            <a:r>
              <a:rPr lang="es-EC" sz="2800" i="1" dirty="0">
                <a:latin typeface="Cambria" panose="02040503050406030204" pitchFamily="18" charset="0"/>
              </a:rPr>
              <a:t>Xi </a:t>
            </a:r>
            <a:r>
              <a:rPr lang="es-EC" sz="2800">
                <a:latin typeface="Cambria" panose="02040503050406030204" pitchFamily="18" charset="0"/>
              </a:rPr>
              <a:t>tiene </a:t>
            </a:r>
            <a:r>
              <a:rPr lang="es-EC" sz="2800" smtClean="0">
                <a:latin typeface="Cambria" panose="02040503050406030204" pitchFamily="18" charset="0"/>
              </a:rPr>
              <a:t>una </a:t>
            </a:r>
            <a:r>
              <a:rPr lang="es-EC" sz="2800" dirty="0">
                <a:latin typeface="Cambria" panose="02040503050406030204" pitchFamily="18" charset="0"/>
              </a:rPr>
              <a:t>distribución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probabilidad condicionada </a:t>
            </a:r>
            <a:r>
              <a:rPr lang="es-EC" sz="2800" i="1" smtClean="0">
                <a:latin typeface="Cambria" panose="02040503050406030204" pitchFamily="18" charset="0"/>
              </a:rPr>
              <a:t>P</a:t>
            </a:r>
            <a:r>
              <a:rPr lang="es-EC" sz="2800" smtClean="0">
                <a:latin typeface="Cambria" panose="02040503050406030204" pitchFamily="18" charset="0"/>
              </a:rPr>
              <a:t>(</a:t>
            </a:r>
            <a:r>
              <a:rPr lang="es-EC" sz="2800" i="1" smtClean="0">
                <a:latin typeface="Cambria" panose="02040503050406030204" pitchFamily="18" charset="0"/>
              </a:rPr>
              <a:t>XiPadres(Xi</a:t>
            </a:r>
            <a:r>
              <a:rPr lang="es-EC" sz="2800" i="1" dirty="0">
                <a:latin typeface="Cambria" panose="02040503050406030204" pitchFamily="18" charset="0"/>
              </a:rPr>
              <a:t>)</a:t>
            </a:r>
            <a:r>
              <a:rPr lang="es-EC" sz="2800" dirty="0">
                <a:latin typeface="Cambria" panose="02040503050406030204" pitchFamily="18" charset="0"/>
              </a:rPr>
              <a:t>) </a:t>
            </a:r>
            <a:r>
              <a:rPr lang="es-EC" sz="2800">
                <a:latin typeface="Cambria" panose="02040503050406030204" pitchFamily="18" charset="0"/>
              </a:rPr>
              <a:t>que </a:t>
            </a:r>
            <a:r>
              <a:rPr lang="es-EC" sz="2800" smtClean="0">
                <a:latin typeface="Cambria" panose="02040503050406030204" pitchFamily="18" charset="0"/>
              </a:rPr>
              <a:t>cuantifica </a:t>
            </a:r>
            <a:r>
              <a:rPr lang="es-EC" sz="2800" dirty="0">
                <a:latin typeface="Cambria" panose="02040503050406030204" pitchFamily="18" charset="0"/>
              </a:rPr>
              <a:t>el efecto de </a:t>
            </a:r>
            <a:r>
              <a:rPr lang="es-EC" sz="2800">
                <a:latin typeface="Cambria" panose="02040503050406030204" pitchFamily="18" charset="0"/>
              </a:rPr>
              <a:t>los </a:t>
            </a:r>
            <a:r>
              <a:rPr lang="es-EC" sz="2800" smtClean="0">
                <a:latin typeface="Cambria" panose="02040503050406030204" pitchFamily="18" charset="0"/>
              </a:rPr>
              <a:t>padres </a:t>
            </a:r>
            <a:r>
              <a:rPr lang="es-EC" sz="2800" dirty="0">
                <a:latin typeface="Cambria" panose="02040503050406030204" pitchFamily="18" charset="0"/>
              </a:rPr>
              <a:t>del nodo.</a:t>
            </a:r>
          </a:p>
          <a:p>
            <a:r>
              <a:rPr lang="es-EC" sz="2800" dirty="0">
                <a:latin typeface="Cambria" panose="02040503050406030204" pitchFamily="18" charset="0"/>
              </a:rPr>
              <a:t>4. </a:t>
            </a:r>
            <a:r>
              <a:rPr lang="es-EC" sz="2800">
                <a:latin typeface="Cambria" panose="02040503050406030204" pitchFamily="18" charset="0"/>
              </a:rPr>
              <a:t>El </a:t>
            </a:r>
            <a:r>
              <a:rPr lang="es-EC" sz="2800" smtClean="0">
                <a:latin typeface="Cambria" panose="02040503050406030204" pitchFamily="18" charset="0"/>
              </a:rPr>
              <a:t>grafo </a:t>
            </a:r>
            <a:r>
              <a:rPr lang="es-EC" sz="2800" dirty="0">
                <a:latin typeface="Cambria" panose="02040503050406030204" pitchFamily="18" charset="0"/>
              </a:rPr>
              <a:t>no tiene ciclos </a:t>
            </a:r>
            <a:r>
              <a:rPr lang="es-EC" sz="2800" dirty="0" smtClean="0">
                <a:latin typeface="Cambria" panose="02040503050406030204" pitchFamily="18" charset="0"/>
              </a:rPr>
              <a:t>dirigidos.</a:t>
            </a:r>
            <a:endParaRPr lang="es-EC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5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772510"/>
            <a:ext cx="6202154" cy="50965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s-EC" sz="2200" smtClean="0">
                <a:latin typeface="Cambria" panose="02040503050406030204" pitchFamily="18" charset="0"/>
              </a:rPr>
              <a:t>Considérese la </a:t>
            </a:r>
            <a:r>
              <a:rPr lang="es-EC" sz="2200" dirty="0">
                <a:latin typeface="Cambria" panose="02040503050406030204" pitchFamily="18" charset="0"/>
              </a:rPr>
              <a:t>siguiente </a:t>
            </a:r>
            <a:r>
              <a:rPr lang="es-EC" sz="2200">
                <a:latin typeface="Cambria" panose="02040503050406030204" pitchFamily="18" charset="0"/>
              </a:rPr>
              <a:t>red </a:t>
            </a:r>
            <a:r>
              <a:rPr lang="es-EC" sz="2200" smtClean="0">
                <a:latin typeface="Cambria" panose="02040503050406030204" pitchFamily="18" charset="0"/>
              </a:rPr>
              <a:t>para diagnóstico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averías </a:t>
            </a:r>
            <a:r>
              <a:rPr lang="es-EC" sz="2200" dirty="0">
                <a:latin typeface="Cambria" panose="02040503050406030204" pitchFamily="18" charset="0"/>
              </a:rPr>
              <a:t>en coches </a:t>
            </a:r>
            <a:r>
              <a:rPr lang="es-EC" sz="2200">
                <a:latin typeface="Cambria" panose="02040503050406030204" pitchFamily="18" charset="0"/>
              </a:rPr>
              <a:t>(</a:t>
            </a:r>
            <a:r>
              <a:rPr lang="es-EC" sz="2200" smtClean="0">
                <a:latin typeface="Cambria" panose="02040503050406030204" pitchFamily="18" charset="0"/>
              </a:rPr>
              <a:t>las variables </a:t>
            </a:r>
            <a:r>
              <a:rPr lang="es-EC" sz="2200">
                <a:latin typeface="Cambria" panose="02040503050406030204" pitchFamily="18" charset="0"/>
              </a:rPr>
              <a:t>son </a:t>
            </a:r>
            <a:r>
              <a:rPr lang="es-EC" sz="2200" smtClean="0">
                <a:latin typeface="Cambria" panose="02040503050406030204" pitchFamily="18" charset="0"/>
              </a:rPr>
              <a:t>booleanas</a:t>
            </a:r>
            <a:r>
              <a:rPr lang="es-EC" sz="2200" dirty="0">
                <a:latin typeface="Cambria" panose="02040503050406030204" pitchFamily="18" charset="0"/>
              </a:rPr>
              <a:t>):</a:t>
            </a:r>
          </a:p>
          <a:p>
            <a:pPr algn="just"/>
            <a:r>
              <a:rPr lang="es-EC" sz="2200" dirty="0" smtClean="0">
                <a:latin typeface="Cambria" panose="02040503050406030204" pitchFamily="18" charset="0"/>
              </a:rPr>
              <a:t>• </a:t>
            </a:r>
            <a:r>
              <a:rPr lang="es-EC" sz="2200">
                <a:latin typeface="Cambria" panose="02040503050406030204" pitchFamily="18" charset="0"/>
              </a:rPr>
              <a:t>Extender </a:t>
            </a:r>
            <a:r>
              <a:rPr lang="es-EC" sz="2200" smtClean="0">
                <a:latin typeface="Cambria" panose="02040503050406030204" pitchFamily="18" charset="0"/>
              </a:rPr>
              <a:t>la </a:t>
            </a:r>
            <a:r>
              <a:rPr lang="es-EC" sz="2200" dirty="0">
                <a:latin typeface="Cambria" panose="02040503050406030204" pitchFamily="18" charset="0"/>
              </a:rPr>
              <a:t>red </a:t>
            </a:r>
            <a:r>
              <a:rPr lang="es-EC" sz="2200">
                <a:latin typeface="Cambria" panose="02040503050406030204" pitchFamily="18" charset="0"/>
              </a:rPr>
              <a:t>con </a:t>
            </a:r>
            <a:r>
              <a:rPr lang="es-EC" sz="2200" smtClean="0">
                <a:latin typeface="Cambria" panose="02040503050406030204" pitchFamily="18" charset="0"/>
              </a:rPr>
              <a:t>las variables TiempoHelado </a:t>
            </a:r>
            <a:r>
              <a:rPr lang="es-EC" sz="2200">
                <a:latin typeface="Cambria" panose="02040503050406030204" pitchFamily="18" charset="0"/>
              </a:rPr>
              <a:t>y </a:t>
            </a:r>
            <a:r>
              <a:rPr lang="es-EC" sz="2200" smtClean="0">
                <a:latin typeface="Cambria" panose="02040503050406030204" pitchFamily="18" charset="0"/>
              </a:rPr>
              <a:t>MotorArranque</a:t>
            </a:r>
            <a:r>
              <a:rPr lang="es-EC" sz="2200" dirty="0" smtClean="0">
                <a:latin typeface="Cambria" panose="02040503050406030204" pitchFamily="18" charset="0"/>
              </a:rPr>
              <a:t>.</a:t>
            </a:r>
            <a:endParaRPr lang="es-EC" sz="2200" dirty="0">
              <a:latin typeface="Cambria" panose="02040503050406030204" pitchFamily="18" charset="0"/>
            </a:endParaRPr>
          </a:p>
          <a:p>
            <a:pPr algn="just"/>
            <a:r>
              <a:rPr lang="es-EC" sz="2200" dirty="0">
                <a:latin typeface="Cambria" panose="02040503050406030204" pitchFamily="18" charset="0"/>
              </a:rPr>
              <a:t>• </a:t>
            </a:r>
            <a:r>
              <a:rPr lang="es-EC" sz="2200">
                <a:latin typeface="Cambria" panose="02040503050406030204" pitchFamily="18" charset="0"/>
              </a:rPr>
              <a:t>Incluir </a:t>
            </a:r>
            <a:r>
              <a:rPr lang="es-EC" sz="2200" smtClean="0">
                <a:latin typeface="Cambria" panose="02040503050406030204" pitchFamily="18" charset="0"/>
              </a:rPr>
              <a:t>unas tabla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probabilidad </a:t>
            </a:r>
            <a:r>
              <a:rPr lang="es-EC" sz="2200" dirty="0">
                <a:latin typeface="Cambria" panose="02040503050406030204" pitchFamily="18" charset="0"/>
              </a:rPr>
              <a:t>(</a:t>
            </a:r>
            <a:r>
              <a:rPr lang="es-EC" sz="2200">
                <a:latin typeface="Cambria" panose="02040503050406030204" pitchFamily="18" charset="0"/>
              </a:rPr>
              <a:t>con </a:t>
            </a:r>
            <a:r>
              <a:rPr lang="es-EC" sz="2200" smtClean="0">
                <a:latin typeface="Cambria" panose="02040503050406030204" pitchFamily="18" charset="0"/>
              </a:rPr>
              <a:t>valores  razonables</a:t>
            </a:r>
            <a:r>
              <a:rPr lang="es-EC" sz="2200" dirty="0">
                <a:latin typeface="Cambria" panose="02040503050406030204" pitchFamily="18" charset="0"/>
              </a:rPr>
              <a:t>) </a:t>
            </a:r>
            <a:r>
              <a:rPr lang="es-EC" sz="2200">
                <a:latin typeface="Cambria" panose="02040503050406030204" pitchFamily="18" charset="0"/>
              </a:rPr>
              <a:t>en </a:t>
            </a:r>
            <a:r>
              <a:rPr lang="es-EC" sz="2200" smtClean="0">
                <a:latin typeface="Cambria" panose="02040503050406030204" pitchFamily="18" charset="0"/>
              </a:rPr>
              <a:t>cada </a:t>
            </a:r>
            <a:r>
              <a:rPr lang="es-EC" sz="2200" dirty="0">
                <a:latin typeface="Cambria" panose="02040503050406030204" pitchFamily="18" charset="0"/>
              </a:rPr>
              <a:t>nodo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la </a:t>
            </a:r>
            <a:r>
              <a:rPr lang="es-EC" sz="2200" dirty="0">
                <a:latin typeface="Cambria" panose="02040503050406030204" pitchFamily="18" charset="0"/>
              </a:rPr>
              <a:t>red.</a:t>
            </a:r>
          </a:p>
          <a:p>
            <a:pPr algn="just"/>
            <a:r>
              <a:rPr lang="es-EC" sz="2200" dirty="0">
                <a:latin typeface="Cambria" panose="02040503050406030204" pitchFamily="18" charset="0"/>
              </a:rPr>
              <a:t>• </a:t>
            </a:r>
            <a:r>
              <a:rPr lang="es-EC" sz="2200">
                <a:latin typeface="Cambria" panose="02040503050406030204" pitchFamily="18" charset="0"/>
              </a:rPr>
              <a:t>¿</a:t>
            </a:r>
            <a:r>
              <a:rPr lang="es-EC" sz="2200" smtClean="0">
                <a:latin typeface="Cambria" panose="02040503050406030204" pitchFamily="18" charset="0"/>
              </a:rPr>
              <a:t>Cuantos valores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probabilidad </a:t>
            </a:r>
            <a:r>
              <a:rPr lang="es-EC" sz="2200" dirty="0">
                <a:latin typeface="Cambria" panose="02040503050406030204" pitchFamily="18" charset="0"/>
              </a:rPr>
              <a:t>(independientes</a:t>
            </a:r>
            <a:r>
              <a:rPr lang="es-EC" sz="2200">
                <a:latin typeface="Cambria" panose="02040503050406030204" pitchFamily="18" charset="0"/>
              </a:rPr>
              <a:t>) </a:t>
            </a:r>
            <a:r>
              <a:rPr lang="es-EC" sz="2200" smtClean="0">
                <a:latin typeface="Cambria" panose="02040503050406030204" pitchFamily="18" charset="0"/>
              </a:rPr>
              <a:t>necesitaríamos para la </a:t>
            </a:r>
            <a:r>
              <a:rPr lang="es-EC" sz="2200" dirty="0">
                <a:latin typeface="Cambria" panose="02040503050406030204" pitchFamily="18" charset="0"/>
              </a:rPr>
              <a:t>DCC, supuesto que </a:t>
            </a:r>
            <a:r>
              <a:rPr lang="es-EC" sz="2200">
                <a:latin typeface="Cambria" panose="02040503050406030204" pitchFamily="18" charset="0"/>
              </a:rPr>
              <a:t>no </a:t>
            </a:r>
            <a:r>
              <a:rPr lang="es-EC" sz="2200" smtClean="0">
                <a:latin typeface="Cambria" panose="02040503050406030204" pitchFamily="18" charset="0"/>
              </a:rPr>
              <a:t>conociéramos las relaciones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dependencia? </a:t>
            </a:r>
            <a:r>
              <a:rPr lang="es-EC" sz="2200" dirty="0">
                <a:latin typeface="Cambria" panose="02040503050406030204" pitchFamily="18" charset="0"/>
              </a:rPr>
              <a:t>¿</a:t>
            </a:r>
            <a:r>
              <a:rPr lang="es-EC" sz="2200" dirty="0" smtClean="0">
                <a:latin typeface="Cambria" panose="02040503050406030204" pitchFamily="18" charset="0"/>
              </a:rPr>
              <a:t>Cuántos </a:t>
            </a:r>
            <a:r>
              <a:rPr lang="es-EC" sz="2200">
                <a:latin typeface="Cambria" panose="02040503050406030204" pitchFamily="18" charset="0"/>
              </a:rPr>
              <a:t>se </a:t>
            </a:r>
            <a:r>
              <a:rPr lang="es-EC" sz="2200" smtClean="0">
                <a:latin typeface="Cambria" panose="02040503050406030204" pitchFamily="18" charset="0"/>
              </a:rPr>
              <a:t>necesitan una </a:t>
            </a:r>
            <a:r>
              <a:rPr lang="es-EC" sz="2200" dirty="0">
                <a:latin typeface="Cambria" panose="02040503050406030204" pitchFamily="18" charset="0"/>
              </a:rPr>
              <a:t>vez que </a:t>
            </a:r>
            <a:r>
              <a:rPr lang="es-EC" sz="2200">
                <a:latin typeface="Cambria" panose="02040503050406030204" pitchFamily="18" charset="0"/>
              </a:rPr>
              <a:t>se </a:t>
            </a:r>
            <a:r>
              <a:rPr lang="es-EC" sz="2200" smtClean="0">
                <a:latin typeface="Cambria" panose="02040503050406030204" pitchFamily="18" charset="0"/>
              </a:rPr>
              <a:t>saben las dependencias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la </a:t>
            </a:r>
            <a:r>
              <a:rPr lang="es-EC" sz="2200" dirty="0" smtClean="0">
                <a:latin typeface="Cambria" panose="02040503050406030204" pitchFamily="18" charset="0"/>
              </a:rPr>
              <a:t>red</a:t>
            </a:r>
            <a:r>
              <a:rPr lang="es-EC" sz="2200" dirty="0">
                <a:latin typeface="Cambria" panose="02040503050406030204" pitchFamily="18" charset="0"/>
              </a:rPr>
              <a:t>?</a:t>
            </a:r>
          </a:p>
          <a:p>
            <a:pPr algn="just"/>
            <a:r>
              <a:rPr lang="es-EC" sz="2200" dirty="0">
                <a:latin typeface="Cambria" panose="02040503050406030204" pitchFamily="18" charset="0"/>
              </a:rPr>
              <a:t>• Con </a:t>
            </a:r>
            <a:r>
              <a:rPr lang="es-EC" sz="2200">
                <a:latin typeface="Cambria" panose="02040503050406030204" pitchFamily="18" charset="0"/>
              </a:rPr>
              <a:t>esos </a:t>
            </a:r>
            <a:r>
              <a:rPr lang="es-EC" sz="2200" smtClean="0">
                <a:latin typeface="Cambria" panose="02040503050406030204" pitchFamily="18" charset="0"/>
              </a:rPr>
              <a:t>valores </a:t>
            </a:r>
            <a:r>
              <a:rPr lang="es-EC" sz="2200">
                <a:latin typeface="Cambria" panose="02040503050406030204" pitchFamily="18" charset="0"/>
              </a:rPr>
              <a:t>de </a:t>
            </a:r>
            <a:r>
              <a:rPr lang="es-EC" sz="2200" smtClean="0">
                <a:latin typeface="Cambria" panose="02040503050406030204" pitchFamily="18" charset="0"/>
              </a:rPr>
              <a:t>probabilidad</a:t>
            </a:r>
            <a:r>
              <a:rPr lang="es-EC" sz="2200">
                <a:latin typeface="Cambria" panose="02040503050406030204" pitchFamily="18" charset="0"/>
              </a:rPr>
              <a:t>, </a:t>
            </a:r>
            <a:r>
              <a:rPr lang="es-EC" sz="2200" smtClean="0">
                <a:latin typeface="Cambria" panose="02040503050406030204" pitchFamily="18" charset="0"/>
              </a:rPr>
              <a:t>calcular la probabilidad </a:t>
            </a:r>
            <a:r>
              <a:rPr lang="es-EC" sz="2200" dirty="0">
                <a:latin typeface="Cambria" panose="02040503050406030204" pitchFamily="18" charset="0"/>
              </a:rPr>
              <a:t>de que un coche que no </a:t>
            </a:r>
            <a:r>
              <a:rPr lang="es-EC" sz="2200">
                <a:latin typeface="Cambria" panose="02040503050406030204" pitchFamily="18" charset="0"/>
              </a:rPr>
              <a:t>se </a:t>
            </a:r>
            <a:r>
              <a:rPr lang="es-EC" sz="2200" smtClean="0">
                <a:latin typeface="Cambria" panose="02040503050406030204" pitchFamily="18" charset="0"/>
              </a:rPr>
              <a:t>mueva tenga mal la batería.</a:t>
            </a:r>
            <a:endParaRPr lang="es-EC" sz="2200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3" y="1067456"/>
            <a:ext cx="4600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79" y="504497"/>
            <a:ext cx="10742623" cy="575441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s-EC" smtClean="0">
                <a:latin typeface="Cambria" panose="02040503050406030204" pitchFamily="18" charset="0"/>
              </a:rPr>
              <a:t>Consideremos la </a:t>
            </a:r>
            <a:r>
              <a:rPr lang="es-EC" dirty="0" smtClean="0">
                <a:latin typeface="Cambria" panose="02040503050406030204" pitchFamily="18" charset="0"/>
              </a:rPr>
              <a:t>siguiente </a:t>
            </a:r>
            <a:r>
              <a:rPr lang="es-EC" smtClean="0">
                <a:latin typeface="Cambria" panose="02040503050406030204" pitchFamily="18" charset="0"/>
              </a:rPr>
              <a:t>red bayesiana que relaciona las variables aleatorias A, </a:t>
            </a:r>
            <a:r>
              <a:rPr lang="es-EC" dirty="0" smtClean="0">
                <a:latin typeface="Cambria" panose="02040503050406030204" pitchFamily="18" charset="0"/>
              </a:rPr>
              <a:t>B, C, D, E y F </a:t>
            </a:r>
            <a:r>
              <a:rPr lang="es-EC" smtClean="0">
                <a:latin typeface="Cambria" panose="02040503050406030204" pitchFamily="18" charset="0"/>
              </a:rPr>
              <a:t>y las respectivas tablas </a:t>
            </a:r>
            <a:r>
              <a:rPr lang="es-EC" dirty="0" smtClean="0">
                <a:latin typeface="Cambria" panose="02040503050406030204" pitchFamily="18" charset="0"/>
              </a:rPr>
              <a:t>de distribución:</a:t>
            </a:r>
          </a:p>
          <a:p>
            <a:endParaRPr lang="es-EC" dirty="0">
              <a:latin typeface="Cambria" panose="02040503050406030204" pitchFamily="18" charset="0"/>
            </a:endParaRPr>
          </a:p>
          <a:p>
            <a:endParaRPr lang="es-EC" dirty="0" smtClean="0">
              <a:latin typeface="Cambria" panose="02040503050406030204" pitchFamily="18" charset="0"/>
            </a:endParaRPr>
          </a:p>
          <a:p>
            <a:endParaRPr lang="es-EC" dirty="0">
              <a:latin typeface="Cambria" panose="02040503050406030204" pitchFamily="18" charset="0"/>
            </a:endParaRPr>
          </a:p>
          <a:p>
            <a:endParaRPr lang="es-EC" dirty="0" smtClean="0">
              <a:latin typeface="Cambria" panose="02040503050406030204" pitchFamily="18" charset="0"/>
            </a:endParaRPr>
          </a:p>
          <a:p>
            <a:endParaRPr lang="es-EC" dirty="0">
              <a:latin typeface="Cambria" panose="02040503050406030204" pitchFamily="18" charset="0"/>
            </a:endParaRPr>
          </a:p>
          <a:p>
            <a:endParaRPr lang="es-EC" dirty="0" smtClean="0">
              <a:latin typeface="Cambria" panose="02040503050406030204" pitchFamily="18" charset="0"/>
            </a:endParaRPr>
          </a:p>
          <a:p>
            <a:endParaRPr lang="es-EC" dirty="0">
              <a:latin typeface="Cambria" panose="02040503050406030204" pitchFamily="18" charset="0"/>
            </a:endParaRPr>
          </a:p>
          <a:p>
            <a:endParaRPr lang="es-EC" dirty="0" smtClean="0">
              <a:latin typeface="Cambria" panose="02040503050406030204" pitchFamily="18" charset="0"/>
            </a:endParaRPr>
          </a:p>
          <a:p>
            <a:r>
              <a:rPr lang="es-EC" dirty="0" smtClean="0">
                <a:latin typeface="Cambria" panose="02040503050406030204" pitchFamily="18" charset="0"/>
              </a:rPr>
              <a:t>Se </a:t>
            </a:r>
            <a:r>
              <a:rPr lang="es-EC" dirty="0">
                <a:latin typeface="Cambria" panose="02040503050406030204" pitchFamily="18" charset="0"/>
              </a:rPr>
              <a:t>pide:</a:t>
            </a:r>
          </a:p>
          <a:p>
            <a:r>
              <a:rPr lang="es-EC">
                <a:latin typeface="Cambria" panose="02040503050406030204" pitchFamily="18" charset="0"/>
              </a:rPr>
              <a:t>• </a:t>
            </a:r>
            <a:r>
              <a:rPr lang="es-EC" smtClean="0">
                <a:latin typeface="Cambria" panose="02040503050406030204" pitchFamily="18" charset="0"/>
              </a:rPr>
              <a:t>Calcular la </a:t>
            </a:r>
            <a:r>
              <a:rPr lang="es-EC" dirty="0" smtClean="0">
                <a:latin typeface="Cambria" panose="02040503050406030204" pitchFamily="18" charset="0"/>
              </a:rPr>
              <a:t>distribución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la variable aleatoria </a:t>
            </a:r>
            <a:r>
              <a:rPr lang="es-EC">
                <a:latin typeface="Cambria" panose="02040503050406030204" pitchFamily="18" charset="0"/>
              </a:rPr>
              <a:t>B </a:t>
            </a:r>
            <a:r>
              <a:rPr lang="es-EC" smtClean="0">
                <a:latin typeface="Cambria" panose="02040503050406030204" pitchFamily="18" charset="0"/>
              </a:rPr>
              <a:t>condicionada a </a:t>
            </a:r>
            <a:r>
              <a:rPr lang="es-EC" dirty="0">
                <a:latin typeface="Cambria" panose="02040503050406030204" pitchFamily="18" charset="0"/>
              </a:rPr>
              <a:t>que </a:t>
            </a:r>
            <a:r>
              <a:rPr lang="es-EC">
                <a:latin typeface="Cambria" panose="02040503050406030204" pitchFamily="18" charset="0"/>
              </a:rPr>
              <a:t>se </a:t>
            </a:r>
            <a:r>
              <a:rPr lang="es-EC" smtClean="0">
                <a:latin typeface="Cambria" panose="02040503050406030204" pitchFamily="18" charset="0"/>
              </a:rPr>
              <a:t>ha observado </a:t>
            </a:r>
            <a:r>
              <a:rPr lang="es-EC" dirty="0">
                <a:latin typeface="Cambria" panose="02040503050406030204" pitchFamily="18" charset="0"/>
              </a:rPr>
              <a:t>que F </a:t>
            </a:r>
            <a:r>
              <a:rPr lang="es-EC">
                <a:latin typeface="Cambria" panose="02040503050406030204" pitchFamily="18" charset="0"/>
              </a:rPr>
              <a:t>es </a:t>
            </a:r>
            <a:r>
              <a:rPr lang="es-EC" smtClean="0">
                <a:latin typeface="Cambria" panose="02040503050406030204" pitchFamily="18" charset="0"/>
              </a:rPr>
              <a:t>verdadera, utilizando para </a:t>
            </a:r>
            <a:r>
              <a:rPr lang="es-EC" dirty="0">
                <a:latin typeface="Cambria" panose="02040503050406030204" pitchFamily="18" charset="0"/>
              </a:rPr>
              <a:t>ello </a:t>
            </a:r>
            <a:r>
              <a:rPr lang="es-EC">
                <a:latin typeface="Cambria" panose="02040503050406030204" pitchFamily="18" charset="0"/>
              </a:rPr>
              <a:t>el </a:t>
            </a:r>
            <a:r>
              <a:rPr lang="es-EC" smtClean="0">
                <a:latin typeface="Cambria" panose="02040503050406030204" pitchFamily="18" charset="0"/>
              </a:rPr>
              <a:t>algoritmo </a:t>
            </a:r>
            <a:r>
              <a:rPr lang="es-EC">
                <a:latin typeface="Cambria" panose="02040503050406030204" pitchFamily="18" charset="0"/>
              </a:rPr>
              <a:t>de </a:t>
            </a:r>
            <a:r>
              <a:rPr lang="es-EC" smtClean="0">
                <a:latin typeface="Cambria" panose="02040503050406030204" pitchFamily="18" charset="0"/>
              </a:rPr>
              <a:t>inferencia </a:t>
            </a:r>
            <a:r>
              <a:rPr lang="es-EC">
                <a:latin typeface="Cambria" panose="02040503050406030204" pitchFamily="18" charset="0"/>
              </a:rPr>
              <a:t>por </a:t>
            </a:r>
            <a:r>
              <a:rPr lang="es-EC" smtClean="0">
                <a:latin typeface="Cambria" panose="02040503050406030204" pitchFamily="18" charset="0"/>
              </a:rPr>
              <a:t>enumeración</a:t>
            </a:r>
            <a:r>
              <a:rPr lang="es-EC" dirty="0" smtClean="0">
                <a:latin typeface="Cambria" panose="02040503050406030204" pitchFamily="18" charset="0"/>
              </a:rPr>
              <a:t>.</a:t>
            </a:r>
            <a:endParaRPr lang="es-EC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1019"/>
            <a:ext cx="3916154" cy="195807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96" y="1811020"/>
            <a:ext cx="7240016" cy="27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1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749972"/>
            <a:ext cx="10058400" cy="41191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s-EC" sz="3200" smtClean="0">
                <a:latin typeface="Cambria" panose="02040503050406030204" pitchFamily="18" charset="0"/>
              </a:rPr>
              <a:t>Implementar en cualquier lenguaje el algoritmo de preguntar-por-enumeración. Demostrar el funcionamiento con cualquiera </a:t>
            </a:r>
            <a:r>
              <a:rPr lang="es-EC" sz="3200" dirty="0" smtClean="0">
                <a:latin typeface="Cambria" panose="02040503050406030204" pitchFamily="18" charset="0"/>
              </a:rPr>
              <a:t>de los ejemplos o </a:t>
            </a:r>
            <a:r>
              <a:rPr lang="es-EC" sz="3200" smtClean="0">
                <a:latin typeface="Cambria" panose="02040503050406030204" pitchFamily="18" charset="0"/>
              </a:rPr>
              <a:t>ejercicios planteados</a:t>
            </a:r>
            <a:r>
              <a:rPr lang="es-EC" sz="3200" dirty="0" smtClean="0">
                <a:latin typeface="Cambria" panose="02040503050406030204" pitchFamily="18" charset="0"/>
              </a:rPr>
              <a:t>.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s-EC" sz="3200" smtClean="0">
                <a:latin typeface="Cambria" panose="02040503050406030204" pitchFamily="18" charset="0"/>
              </a:rPr>
              <a:t>Investigar e implementar en cualquier lenguaje el algoritmo de eliminación de variables </a:t>
            </a:r>
            <a:r>
              <a:rPr lang="es-EC" sz="3200" dirty="0" smtClean="0">
                <a:latin typeface="Cambria" panose="02040503050406030204" pitchFamily="18" charset="0"/>
              </a:rPr>
              <a:t>en </a:t>
            </a:r>
            <a:r>
              <a:rPr lang="es-EC" sz="3200" smtClean="0">
                <a:latin typeface="Cambria" panose="02040503050406030204" pitchFamily="18" charset="0"/>
              </a:rPr>
              <a:t>el algoritmo anterior. Demostrar el funcionamiento con cualquiera </a:t>
            </a:r>
            <a:r>
              <a:rPr lang="es-EC" sz="3200" dirty="0" smtClean="0">
                <a:latin typeface="Cambria" panose="02040503050406030204" pitchFamily="18" charset="0"/>
              </a:rPr>
              <a:t>de los ejemplos o </a:t>
            </a:r>
            <a:r>
              <a:rPr lang="es-EC" sz="3200" smtClean="0">
                <a:latin typeface="Cambria" panose="02040503050406030204" pitchFamily="18" charset="0"/>
              </a:rPr>
              <a:t>ejercicios planteados</a:t>
            </a:r>
            <a:r>
              <a:rPr lang="es-EC" sz="3200" dirty="0" smtClean="0">
                <a:latin typeface="Cambria" panose="02040503050406030204" pitchFamily="18" charset="0"/>
              </a:rPr>
              <a:t>. </a:t>
            </a:r>
            <a:endParaRPr lang="es-EC" sz="32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7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Ejemplo 1: </a:t>
            </a:r>
            <a:endParaRPr lang="es-EC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3200" dirty="0" smtClean="0">
                <a:latin typeface="Cambria" panose="02040503050406030204" pitchFamily="18" charset="0"/>
              </a:rPr>
              <a:t>- </a:t>
            </a:r>
            <a:r>
              <a:rPr lang="es-EC" sz="3200" smtClean="0">
                <a:latin typeface="Cambria" panose="02040503050406030204" pitchFamily="18" charset="0"/>
              </a:rPr>
              <a:t>El significado </a:t>
            </a:r>
            <a:r>
              <a:rPr lang="es-EC" sz="3200" dirty="0" smtClean="0">
                <a:latin typeface="Cambria" panose="02040503050406030204" pitchFamily="18" charset="0"/>
              </a:rPr>
              <a:t>intuitivo </a:t>
            </a:r>
            <a:r>
              <a:rPr lang="es-EC" sz="3200" smtClean="0">
                <a:latin typeface="Cambria" panose="02040503050406030204" pitchFamily="18" charset="0"/>
              </a:rPr>
              <a:t>de una flecha en una red construida correctamente </a:t>
            </a:r>
            <a:r>
              <a:rPr lang="es-EC" sz="3200" dirty="0" smtClean="0">
                <a:latin typeface="Cambria" panose="02040503050406030204" pitchFamily="18" charset="0"/>
              </a:rPr>
              <a:t>es que X </a:t>
            </a:r>
            <a:r>
              <a:rPr lang="es-EC" sz="3200" smtClean="0">
                <a:latin typeface="Cambria" panose="02040503050406030204" pitchFamily="18" charset="0"/>
              </a:rPr>
              <a:t>tiene </a:t>
            </a:r>
            <a:r>
              <a:rPr lang="es-EC" sz="3200" i="1" smtClean="0">
                <a:latin typeface="Cambria" panose="02040503050406030204" pitchFamily="18" charset="0"/>
              </a:rPr>
              <a:t>una influencia directa</a:t>
            </a:r>
            <a:r>
              <a:rPr lang="es-EC" sz="3200" smtClean="0">
                <a:latin typeface="Cambria" panose="02040503050406030204" pitchFamily="18" charset="0"/>
              </a:rPr>
              <a:t> </a:t>
            </a:r>
            <a:r>
              <a:rPr lang="es-EC" sz="3200" dirty="0" smtClean="0">
                <a:latin typeface="Cambria" panose="02040503050406030204" pitchFamily="18" charset="0"/>
              </a:rPr>
              <a:t>sobre Y. </a:t>
            </a:r>
          </a:p>
          <a:p>
            <a:endParaRPr lang="es-EC" sz="3200" dirty="0">
              <a:latin typeface="Cambria" panose="020405030504060302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129" y="3379319"/>
            <a:ext cx="6852260" cy="25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Ejemplo 2: </a:t>
            </a:r>
            <a:endParaRPr lang="es-EC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238" y="1737360"/>
            <a:ext cx="7555831" cy="437770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2821" y="1737360"/>
            <a:ext cx="3816417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C" sz="1900" b="0" i="0" u="none" strike="noStrike" baseline="0" dirty="0" smtClean="0">
                <a:latin typeface="Cambria" panose="02040503050406030204" pitchFamily="18" charset="0"/>
              </a:rPr>
              <a:t>Se </a:t>
            </a:r>
            <a:r>
              <a:rPr lang="es-EC" sz="1900" b="0" i="0" u="none" strike="noStrike" baseline="0" smtClean="0">
                <a:latin typeface="Cambria" panose="02040503050406030204" pitchFamily="18" charset="0"/>
              </a:rPr>
              <a:t>tiene una alarma antirrobo instalada en casa, es bastante fiable en la </a:t>
            </a:r>
            <a:r>
              <a:rPr lang="es-EC" sz="1900" b="0" i="0" u="none" strike="noStrike" baseline="0" dirty="0" smtClean="0">
                <a:latin typeface="Cambria" panose="02040503050406030204" pitchFamily="18" charset="0"/>
              </a:rPr>
              <a:t>detección de un robo, </a:t>
            </a:r>
            <a:r>
              <a:rPr lang="es-EC" sz="1900" b="0" i="0" u="none" strike="noStrike" baseline="0" smtClean="0">
                <a:latin typeface="Cambria" panose="02040503050406030204" pitchFamily="18" charset="0"/>
              </a:rPr>
              <a:t>pero </a:t>
            </a:r>
            <a:r>
              <a:rPr lang="es-EC" sz="1900" smtClean="0">
                <a:latin typeface="Cambria" panose="02040503050406030204" pitchFamily="18" charset="0"/>
              </a:rPr>
              <a:t>también </a:t>
            </a:r>
            <a:r>
              <a:rPr lang="es-EC" sz="1900" dirty="0">
                <a:latin typeface="Cambria" panose="02040503050406030204" pitchFamily="18" charset="0"/>
              </a:rPr>
              <a:t>responde </a:t>
            </a:r>
            <a:r>
              <a:rPr lang="es-EC" sz="1900">
                <a:latin typeface="Cambria" panose="02040503050406030204" pitchFamily="18" charset="0"/>
              </a:rPr>
              <a:t>en </a:t>
            </a:r>
            <a:r>
              <a:rPr lang="es-EC" sz="1900" smtClean="0">
                <a:latin typeface="Cambria" panose="02040503050406030204" pitchFamily="18" charset="0"/>
              </a:rPr>
              <a:t>ocasiones a </a:t>
            </a:r>
            <a:r>
              <a:rPr lang="es-EC" sz="1900" dirty="0">
                <a:latin typeface="Cambria" panose="02040503050406030204" pitchFamily="18" charset="0"/>
              </a:rPr>
              <a:t>pequeños terremotos</a:t>
            </a:r>
            <a:r>
              <a:rPr lang="es-EC" sz="1900" smtClean="0">
                <a:latin typeface="Cambria" panose="02040503050406030204" pitchFamily="18" charset="0"/>
              </a:rPr>
              <a:t>. También </a:t>
            </a:r>
            <a:r>
              <a:rPr lang="es-EC" sz="1900" dirty="0" smtClean="0">
                <a:latin typeface="Cambria" panose="02040503050406030204" pitchFamily="18" charset="0"/>
              </a:rPr>
              <a:t>tiene dos </a:t>
            </a:r>
            <a:r>
              <a:rPr lang="es-EC" sz="1900" dirty="0">
                <a:latin typeface="Cambria" panose="02040503050406030204" pitchFamily="18" charset="0"/>
              </a:rPr>
              <a:t>vecinos, </a:t>
            </a:r>
            <a:r>
              <a:rPr lang="es-EC" sz="1900" dirty="0" smtClean="0">
                <a:latin typeface="Cambria" panose="02040503050406030204" pitchFamily="18" charset="0"/>
              </a:rPr>
              <a:t>John </a:t>
            </a:r>
            <a:r>
              <a:rPr lang="es-EC" sz="1900">
                <a:latin typeface="Cambria" panose="02040503050406030204" pitchFamily="18" charset="0"/>
              </a:rPr>
              <a:t>y </a:t>
            </a:r>
            <a:r>
              <a:rPr lang="es-EC" sz="1900" smtClean="0">
                <a:latin typeface="Cambria" panose="02040503050406030204" pitchFamily="18" charset="0"/>
              </a:rPr>
              <a:t>Mary</a:t>
            </a:r>
            <a:r>
              <a:rPr lang="es-EC" sz="1900" dirty="0">
                <a:latin typeface="Cambria" panose="02040503050406030204" pitchFamily="18" charset="0"/>
              </a:rPr>
              <a:t>, </a:t>
            </a:r>
            <a:r>
              <a:rPr lang="es-EC" sz="1900">
                <a:latin typeface="Cambria" panose="02040503050406030204" pitchFamily="18" charset="0"/>
              </a:rPr>
              <a:t>quienes </a:t>
            </a:r>
            <a:r>
              <a:rPr lang="es-EC" sz="1900" smtClean="0">
                <a:latin typeface="Cambria" panose="02040503050406030204" pitchFamily="18" charset="0"/>
              </a:rPr>
              <a:t> han prometido llamarle al trabajo cuando oigan la alarma. </a:t>
            </a:r>
            <a:r>
              <a:rPr lang="es-EC" sz="1900" dirty="0">
                <a:latin typeface="Cambria" panose="02040503050406030204" pitchFamily="18" charset="0"/>
              </a:rPr>
              <a:t>John </a:t>
            </a:r>
            <a:r>
              <a:rPr lang="es-EC" sz="1900">
                <a:latin typeface="Cambria" panose="02040503050406030204" pitchFamily="18" charset="0"/>
              </a:rPr>
              <a:t>siempre </a:t>
            </a:r>
            <a:r>
              <a:rPr lang="es-EC" sz="1900" smtClean="0">
                <a:latin typeface="Cambria" panose="02040503050406030204" pitchFamily="18" charset="0"/>
              </a:rPr>
              <a:t>llama cuando </a:t>
            </a:r>
            <a:r>
              <a:rPr lang="es-EC" sz="1900">
                <a:latin typeface="Cambria" panose="02040503050406030204" pitchFamily="18" charset="0"/>
              </a:rPr>
              <a:t>oye </a:t>
            </a:r>
            <a:r>
              <a:rPr lang="es-EC" sz="1900" smtClean="0">
                <a:latin typeface="Cambria" panose="02040503050406030204" pitchFamily="18" charset="0"/>
              </a:rPr>
              <a:t>la alarma, </a:t>
            </a:r>
            <a:r>
              <a:rPr lang="es-EC" sz="1900">
                <a:latin typeface="Cambria" panose="02040503050406030204" pitchFamily="18" charset="0"/>
              </a:rPr>
              <a:t>pero </a:t>
            </a:r>
            <a:r>
              <a:rPr lang="es-EC" sz="1900" smtClean="0">
                <a:latin typeface="Cambria" panose="02040503050406030204" pitchFamily="18" charset="0"/>
              </a:rPr>
              <a:t>a </a:t>
            </a:r>
            <a:r>
              <a:rPr lang="es-EC" sz="1900" dirty="0">
                <a:latin typeface="Cambria" panose="02040503050406030204" pitchFamily="18" charset="0"/>
              </a:rPr>
              <a:t>veces confunde el timbre </a:t>
            </a:r>
            <a:r>
              <a:rPr lang="es-EC" sz="1900" dirty="0" smtClean="0">
                <a:latin typeface="Cambria" panose="02040503050406030204" pitchFamily="18" charset="0"/>
              </a:rPr>
              <a:t>del teléfono </a:t>
            </a:r>
            <a:r>
              <a:rPr lang="es-EC" sz="1900">
                <a:latin typeface="Cambria" panose="02040503050406030204" pitchFamily="18" charset="0"/>
              </a:rPr>
              <a:t>con </a:t>
            </a:r>
            <a:r>
              <a:rPr lang="es-EC" sz="1900" smtClean="0">
                <a:latin typeface="Cambria" panose="02040503050406030204" pitchFamily="18" charset="0"/>
              </a:rPr>
              <a:t>la alarma </a:t>
            </a:r>
            <a:r>
              <a:rPr lang="es-EC" sz="1900" dirty="0">
                <a:latin typeface="Cambria" panose="02040503050406030204" pitchFamily="18" charset="0"/>
              </a:rPr>
              <a:t>con lo </a:t>
            </a:r>
            <a:r>
              <a:rPr lang="es-EC" sz="1900">
                <a:latin typeface="Cambria" panose="02040503050406030204" pitchFamily="18" charset="0"/>
              </a:rPr>
              <a:t>que </a:t>
            </a:r>
            <a:r>
              <a:rPr lang="es-EC" sz="1900" smtClean="0">
                <a:latin typeface="Cambria" panose="02040503050406030204" pitchFamily="18" charset="0"/>
              </a:rPr>
              <a:t>llama también</a:t>
            </a:r>
            <a:r>
              <a:rPr lang="es-EC" sz="1900">
                <a:latin typeface="Cambria" panose="02040503050406030204" pitchFamily="18" charset="0"/>
              </a:rPr>
              <a:t>. </a:t>
            </a:r>
            <a:r>
              <a:rPr lang="es-EC" sz="1900" smtClean="0">
                <a:latin typeface="Cambria" panose="02040503050406030204" pitchFamily="18" charset="0"/>
              </a:rPr>
              <a:t>A Mary</a:t>
            </a:r>
            <a:r>
              <a:rPr lang="es-EC" sz="1900" dirty="0">
                <a:latin typeface="Cambria" panose="02040503050406030204" pitchFamily="18" charset="0"/>
              </a:rPr>
              <a:t>, por </a:t>
            </a:r>
            <a:r>
              <a:rPr lang="es-EC" sz="1900">
                <a:latin typeface="Cambria" panose="02040503050406030204" pitchFamily="18" charset="0"/>
              </a:rPr>
              <a:t>otro </a:t>
            </a:r>
            <a:r>
              <a:rPr lang="es-EC" sz="1900" smtClean="0">
                <a:latin typeface="Cambria" panose="02040503050406030204" pitchFamily="18" charset="0"/>
              </a:rPr>
              <a:t>lado</a:t>
            </a:r>
            <a:r>
              <a:rPr lang="es-EC" sz="1900" dirty="0">
                <a:latin typeface="Cambria" panose="02040503050406030204" pitchFamily="18" charset="0"/>
              </a:rPr>
              <a:t>, </a:t>
            </a:r>
            <a:r>
              <a:rPr lang="es-EC" sz="1900">
                <a:latin typeface="Cambria" panose="02040503050406030204" pitchFamily="18" charset="0"/>
              </a:rPr>
              <a:t>le </a:t>
            </a:r>
            <a:r>
              <a:rPr lang="es-EC" sz="1900" smtClean="0">
                <a:latin typeface="Cambria" panose="02040503050406030204" pitchFamily="18" charset="0"/>
              </a:rPr>
              <a:t>gusta la música bastante </a:t>
            </a:r>
            <a:r>
              <a:rPr lang="es-EC" sz="1900" dirty="0">
                <a:latin typeface="Cambria" panose="02040503050406030204" pitchFamily="18" charset="0"/>
              </a:rPr>
              <a:t>fuerte </a:t>
            </a:r>
            <a:r>
              <a:rPr lang="es-EC" sz="1900">
                <a:latin typeface="Cambria" panose="02040503050406030204" pitchFamily="18" charset="0"/>
              </a:rPr>
              <a:t>y </a:t>
            </a:r>
            <a:r>
              <a:rPr lang="es-EC" sz="1900" smtClean="0">
                <a:latin typeface="Cambria" panose="02040503050406030204" pitchFamily="18" charset="0"/>
              </a:rPr>
              <a:t>a </a:t>
            </a:r>
            <a:r>
              <a:rPr lang="es-EC" sz="1900" dirty="0">
                <a:latin typeface="Cambria" panose="02040503050406030204" pitchFamily="18" charset="0"/>
              </a:rPr>
              <a:t>veces no </a:t>
            </a:r>
            <a:r>
              <a:rPr lang="es-EC" sz="1900">
                <a:latin typeface="Cambria" panose="02040503050406030204" pitchFamily="18" charset="0"/>
              </a:rPr>
              <a:t>oye </a:t>
            </a:r>
            <a:r>
              <a:rPr lang="es-EC" sz="1900" smtClean="0">
                <a:latin typeface="Cambria" panose="02040503050406030204" pitchFamily="18" charset="0"/>
              </a:rPr>
              <a:t>para nada la alarma.            </a:t>
            </a:r>
            <a:endParaRPr lang="es-EC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Semántica de las redes bayesianas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C" sz="2800" smtClean="0">
                <a:latin typeface="Cambria" panose="02040503050406030204" pitchFamily="18" charset="0"/>
              </a:rPr>
              <a:t>Hay </a:t>
            </a:r>
            <a:r>
              <a:rPr lang="es-EC" sz="2800">
                <a:latin typeface="Cambria" panose="02040503050406030204" pitchFamily="18" charset="0"/>
              </a:rPr>
              <a:t>dos </a:t>
            </a:r>
            <a:r>
              <a:rPr lang="es-EC" sz="2800" smtClean="0">
                <a:latin typeface="Cambria" panose="02040503050406030204" pitchFamily="18" charset="0"/>
              </a:rPr>
              <a:t>formas </a:t>
            </a:r>
            <a:r>
              <a:rPr lang="es-EC" sz="2800" dirty="0" smtClean="0">
                <a:latin typeface="Cambria" panose="02040503050406030204" pitchFamily="18" charset="0"/>
              </a:rPr>
              <a:t>de </a:t>
            </a:r>
            <a:r>
              <a:rPr lang="es-EC" sz="2800">
                <a:latin typeface="Cambria" panose="02040503050406030204" pitchFamily="18" charset="0"/>
              </a:rPr>
              <a:t>entender </a:t>
            </a:r>
            <a:r>
              <a:rPr lang="es-EC" sz="2800" smtClean="0">
                <a:latin typeface="Cambria" panose="02040503050406030204" pitchFamily="18" charset="0"/>
              </a:rPr>
              <a:t>la semántica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las </a:t>
            </a:r>
            <a:r>
              <a:rPr lang="es-EC" sz="2800">
                <a:latin typeface="Cambria" panose="02040503050406030204" pitchFamily="18" charset="0"/>
              </a:rPr>
              <a:t>redes </a:t>
            </a:r>
            <a:r>
              <a:rPr lang="es-EC" sz="2800" smtClean="0">
                <a:latin typeface="Cambria" panose="02040503050406030204" pitchFamily="18" charset="0"/>
              </a:rPr>
              <a:t>bayesianas</a:t>
            </a:r>
            <a:r>
              <a:rPr lang="es-EC" sz="2800" dirty="0" smtClean="0">
                <a:latin typeface="Cambria" panose="02040503050406030204" pitchFamily="18" charset="0"/>
              </a:rPr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C" sz="2800" smtClean="0">
                <a:latin typeface="Cambria" panose="02040503050406030204" pitchFamily="18" charset="0"/>
              </a:rPr>
              <a:t>La primera </a:t>
            </a:r>
            <a:r>
              <a:rPr lang="es-EC" sz="2800" dirty="0">
                <a:latin typeface="Cambria" panose="02040503050406030204" pitchFamily="18" charset="0"/>
              </a:rPr>
              <a:t>es </a:t>
            </a:r>
            <a:r>
              <a:rPr lang="es-EC" sz="2800">
                <a:latin typeface="Cambria" panose="02040503050406030204" pitchFamily="18" charset="0"/>
              </a:rPr>
              <a:t>ver </a:t>
            </a:r>
            <a:r>
              <a:rPr lang="es-EC" sz="2800" smtClean="0">
                <a:latin typeface="Cambria" panose="02040503050406030204" pitchFamily="18" charset="0"/>
              </a:rPr>
              <a:t>la </a:t>
            </a:r>
            <a:r>
              <a:rPr lang="es-EC" sz="2800" dirty="0">
                <a:latin typeface="Cambria" panose="02040503050406030204" pitchFamily="18" charset="0"/>
              </a:rPr>
              <a:t>red </a:t>
            </a:r>
            <a:r>
              <a:rPr lang="es-EC" sz="2800" smtClean="0">
                <a:latin typeface="Cambria" panose="02040503050406030204" pitchFamily="18" charset="0"/>
              </a:rPr>
              <a:t>como una representación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la </a:t>
            </a:r>
            <a:r>
              <a:rPr lang="es-EC" sz="2800" dirty="0">
                <a:latin typeface="Cambria" panose="02040503050406030204" pitchFamily="18" charset="0"/>
              </a:rPr>
              <a:t>distribución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probabilidad conjunta.</a:t>
            </a:r>
            <a:endParaRPr lang="es-EC" sz="2800" dirty="0" smtClean="0">
              <a:latin typeface="Cambria" panose="020405030504060302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EC" sz="2800" smtClean="0">
                <a:latin typeface="Cambria" panose="02040503050406030204" pitchFamily="18" charset="0"/>
              </a:rPr>
              <a:t> La segunda </a:t>
            </a:r>
            <a:r>
              <a:rPr lang="es-EC" sz="2800">
                <a:latin typeface="Cambria" panose="02040503050406030204" pitchFamily="18" charset="0"/>
              </a:rPr>
              <a:t>es </a:t>
            </a:r>
            <a:r>
              <a:rPr lang="es-EC" sz="2800" smtClean="0">
                <a:latin typeface="Cambria" panose="02040503050406030204" pitchFamily="18" charset="0"/>
              </a:rPr>
              <a:t>verla como una codificación </a:t>
            </a:r>
            <a:r>
              <a:rPr lang="es-EC" sz="2800" dirty="0">
                <a:latin typeface="Cambria" panose="02040503050406030204" pitchFamily="18" charset="0"/>
              </a:rPr>
              <a:t>de un conjunto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afirmaciones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independencia condicional</a:t>
            </a:r>
            <a:r>
              <a:rPr lang="es-EC" sz="2800" dirty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s-EC" sz="2800" dirty="0">
                <a:latin typeface="Cambria" panose="02040503050406030204" pitchFamily="18" charset="0"/>
              </a:rPr>
              <a:t>Los dos puntos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vista </a:t>
            </a:r>
            <a:r>
              <a:rPr lang="es-EC" sz="2800">
                <a:latin typeface="Cambria" panose="02040503050406030204" pitchFamily="18" charset="0"/>
              </a:rPr>
              <a:t>son </a:t>
            </a:r>
            <a:r>
              <a:rPr lang="es-EC" sz="2800" smtClean="0">
                <a:latin typeface="Cambria" panose="02040503050406030204" pitchFamily="18" charset="0"/>
              </a:rPr>
              <a:t>equivalentes</a:t>
            </a:r>
            <a:r>
              <a:rPr lang="es-EC" sz="2800" dirty="0">
                <a:latin typeface="Cambria" panose="02040503050406030204" pitchFamily="18" charset="0"/>
              </a:rPr>
              <a:t>, pero el </a:t>
            </a:r>
            <a:r>
              <a:rPr lang="es-EC" sz="2800">
                <a:latin typeface="Cambria" panose="02040503050406030204" pitchFamily="18" charset="0"/>
              </a:rPr>
              <a:t>primero </a:t>
            </a:r>
            <a:r>
              <a:rPr lang="es-EC" sz="2800" smtClean="0">
                <a:latin typeface="Cambria" panose="02040503050406030204" pitchFamily="18" charset="0"/>
              </a:rPr>
              <a:t>resulta </a:t>
            </a:r>
            <a:r>
              <a:rPr lang="es-EC" sz="2800">
                <a:latin typeface="Cambria" panose="02040503050406030204" pitchFamily="18" charset="0"/>
              </a:rPr>
              <a:t>útil </a:t>
            </a:r>
            <a:r>
              <a:rPr lang="es-EC" sz="2800" smtClean="0">
                <a:latin typeface="Cambria" panose="02040503050406030204" pitchFamily="18" charset="0"/>
              </a:rPr>
              <a:t>para </a:t>
            </a:r>
            <a:r>
              <a:rPr lang="es-EC" sz="2800" dirty="0" smtClean="0">
                <a:latin typeface="Cambria" panose="02040503050406030204" pitchFamily="18" charset="0"/>
              </a:rPr>
              <a:t>entender cómo </a:t>
            </a:r>
            <a:r>
              <a:rPr lang="es-EC" sz="2800" i="1" dirty="0">
                <a:latin typeface="Cambria" panose="02040503050406030204" pitchFamily="18" charset="0"/>
              </a:rPr>
              <a:t>construir </a:t>
            </a:r>
            <a:r>
              <a:rPr lang="es-EC" sz="2800" dirty="0">
                <a:latin typeface="Cambria" panose="02040503050406030204" pitchFamily="18" charset="0"/>
              </a:rPr>
              <a:t>redes</a:t>
            </a:r>
            <a:r>
              <a:rPr lang="es-EC" sz="2800">
                <a:latin typeface="Cambria" panose="02040503050406030204" pitchFamily="18" charset="0"/>
              </a:rPr>
              <a:t>, </a:t>
            </a:r>
            <a:r>
              <a:rPr lang="es-EC" sz="2800" smtClean="0">
                <a:latin typeface="Cambria" panose="02040503050406030204" pitchFamily="18" charset="0"/>
              </a:rPr>
              <a:t>aunque </a:t>
            </a:r>
            <a:r>
              <a:rPr lang="es-EC" sz="2800" dirty="0">
                <a:latin typeface="Cambria" panose="02040503050406030204" pitchFamily="18" charset="0"/>
              </a:rPr>
              <a:t>el segundo es </a:t>
            </a:r>
            <a:r>
              <a:rPr lang="es-EC" sz="2800">
                <a:latin typeface="Cambria" panose="02040503050406030204" pitchFamily="18" charset="0"/>
              </a:rPr>
              <a:t>útil </a:t>
            </a:r>
            <a:r>
              <a:rPr lang="es-EC" sz="2800" smtClean="0">
                <a:latin typeface="Cambria" panose="02040503050406030204" pitchFamily="18" charset="0"/>
              </a:rPr>
              <a:t>para </a:t>
            </a:r>
            <a:r>
              <a:rPr lang="es-EC" sz="2800" dirty="0">
                <a:latin typeface="Cambria" panose="02040503050406030204" pitchFamily="18" charset="0"/>
              </a:rPr>
              <a:t>el diseño de procedimientos </a:t>
            </a:r>
            <a:r>
              <a:rPr lang="es-EC" sz="2800" smtClean="0">
                <a:latin typeface="Cambria" panose="02040503050406030204" pitchFamily="18" charset="0"/>
              </a:rPr>
              <a:t>de inferencia.</a:t>
            </a:r>
            <a:endParaRPr lang="es-EC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mtClean="0">
                <a:latin typeface="Cambria" panose="02040503050406030204" pitchFamily="18" charset="0"/>
              </a:rPr>
              <a:t>Representación de la distribución conjunta completa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Autofit/>
          </a:bodyPr>
          <a:lstStyle/>
          <a:p>
            <a:r>
              <a:rPr lang="es-EC" sz="2800" smtClean="0">
                <a:latin typeface="Cambria" panose="02040503050406030204" pitchFamily="18" charset="0"/>
              </a:rPr>
              <a:t>Una entrada genérica en la distribución conjunta </a:t>
            </a:r>
            <a:r>
              <a:rPr lang="es-EC" sz="2800">
                <a:latin typeface="Cambria" panose="02040503050406030204" pitchFamily="18" charset="0"/>
              </a:rPr>
              <a:t>es </a:t>
            </a:r>
            <a:r>
              <a:rPr lang="es-EC" sz="2800" smtClean="0">
                <a:latin typeface="Cambria" panose="02040503050406030204" pitchFamily="18" charset="0"/>
              </a:rPr>
              <a:t>la probabilidad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una </a:t>
            </a:r>
            <a:r>
              <a:rPr lang="es-EC" sz="2800" dirty="0">
                <a:latin typeface="Cambria" panose="02040503050406030204" pitchFamily="18" charset="0"/>
              </a:rPr>
              <a:t>conjunción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asignaciones concretas a cada variable</a:t>
            </a:r>
            <a:r>
              <a:rPr lang="es-EC" sz="2800">
                <a:latin typeface="Cambria" panose="02040503050406030204" pitchFamily="18" charset="0"/>
              </a:rPr>
              <a:t>, </a:t>
            </a:r>
            <a:r>
              <a:rPr lang="es-EC" sz="2800" smtClean="0">
                <a:latin typeface="Cambria" panose="02040503050406030204" pitchFamily="18" charset="0"/>
              </a:rPr>
              <a:t>tal </a:t>
            </a:r>
            <a:r>
              <a:rPr lang="es-EC" sz="2800" dirty="0" smtClean="0">
                <a:latin typeface="Cambria" panose="02040503050406030204" pitchFamily="18" charset="0"/>
              </a:rPr>
              <a:t>como: </a:t>
            </a:r>
          </a:p>
          <a:p>
            <a:r>
              <a:rPr lang="es-EC" sz="2800" i="1" dirty="0" smtClean="0">
                <a:latin typeface="Cambria" panose="02040503050406030204" pitchFamily="18" charset="0"/>
              </a:rPr>
              <a:t>P</a:t>
            </a:r>
            <a:r>
              <a:rPr lang="es-EC" sz="2800" dirty="0" smtClean="0">
                <a:latin typeface="Cambria" panose="02040503050406030204" pitchFamily="18" charset="0"/>
              </a:rPr>
              <a:t>(</a:t>
            </a:r>
            <a:r>
              <a:rPr lang="es-EC" sz="2800" i="1" dirty="0" smtClean="0">
                <a:latin typeface="Cambria" panose="02040503050406030204" pitchFamily="18" charset="0"/>
              </a:rPr>
              <a:t>X</a:t>
            </a:r>
            <a:r>
              <a:rPr lang="es-EC" sz="2800" dirty="0" smtClean="0">
                <a:latin typeface="Cambria" panose="02040503050406030204" pitchFamily="18" charset="0"/>
              </a:rPr>
              <a:t>1  </a:t>
            </a:r>
            <a:r>
              <a:rPr lang="es-EC" sz="2800" i="1" dirty="0" err="1">
                <a:latin typeface="Cambria" panose="02040503050406030204" pitchFamily="18" charset="0"/>
              </a:rPr>
              <a:t>x</a:t>
            </a:r>
            <a:r>
              <a:rPr lang="es-EC" sz="2800" dirty="0" err="1">
                <a:latin typeface="Cambria" panose="02040503050406030204" pitchFamily="18" charset="0"/>
              </a:rPr>
              <a:t>1</a:t>
            </a:r>
            <a:r>
              <a:rPr lang="es-EC" sz="2800" dirty="0">
                <a:latin typeface="Cambria" panose="02040503050406030204" pitchFamily="18" charset="0"/>
              </a:rPr>
              <a:t> ∧ </a:t>
            </a:r>
            <a:r>
              <a:rPr lang="es-EC" sz="2800" i="1" dirty="0">
                <a:latin typeface="Cambria" panose="02040503050406030204" pitchFamily="18" charset="0"/>
              </a:rPr>
              <a:t>… </a:t>
            </a:r>
            <a:r>
              <a:rPr lang="es-EC" sz="2800" dirty="0">
                <a:latin typeface="Cambria" panose="02040503050406030204" pitchFamily="18" charset="0"/>
              </a:rPr>
              <a:t>∧ </a:t>
            </a:r>
            <a:r>
              <a:rPr lang="es-EC" sz="2800" i="1" dirty="0" err="1">
                <a:latin typeface="Cambria" panose="02040503050406030204" pitchFamily="18" charset="0"/>
              </a:rPr>
              <a:t>Xn</a:t>
            </a:r>
            <a:r>
              <a:rPr lang="es-EC" sz="2800" i="1" dirty="0">
                <a:latin typeface="Cambria" panose="02040503050406030204" pitchFamily="18" charset="0"/>
              </a:rPr>
              <a:t> </a:t>
            </a:r>
            <a:r>
              <a:rPr lang="es-EC" sz="2800" dirty="0">
                <a:latin typeface="Cambria" panose="02040503050406030204" pitchFamily="18" charset="0"/>
              </a:rPr>
              <a:t> </a:t>
            </a:r>
            <a:r>
              <a:rPr lang="es-EC" sz="2800" i="1" dirty="0" err="1">
                <a:latin typeface="Cambria" panose="02040503050406030204" pitchFamily="18" charset="0"/>
              </a:rPr>
              <a:t>xn</a:t>
            </a:r>
            <a:r>
              <a:rPr lang="es-EC" sz="2800" dirty="0">
                <a:latin typeface="Cambria" panose="02040503050406030204" pitchFamily="18" charset="0"/>
              </a:rPr>
              <a:t>). </a:t>
            </a:r>
            <a:endParaRPr lang="es-EC" sz="2800" dirty="0" smtClean="0">
              <a:latin typeface="Cambria" panose="02040503050406030204" pitchFamily="18" charset="0"/>
            </a:endParaRPr>
          </a:p>
          <a:p>
            <a:r>
              <a:rPr lang="es-EC" sz="2800" smtClean="0">
                <a:latin typeface="Cambria" panose="02040503050406030204" pitchFamily="18" charset="0"/>
              </a:rPr>
              <a:t>Para ésta usaremos la notación abreviada:</a:t>
            </a:r>
            <a:endParaRPr lang="es-EC" sz="2800" dirty="0">
              <a:latin typeface="Cambria" panose="02040503050406030204" pitchFamily="18" charset="0"/>
            </a:endParaRPr>
          </a:p>
          <a:p>
            <a:r>
              <a:rPr lang="es-EC" sz="2800" i="1" dirty="0">
                <a:latin typeface="Cambria" panose="02040503050406030204" pitchFamily="18" charset="0"/>
              </a:rPr>
              <a:t>P</a:t>
            </a:r>
            <a:r>
              <a:rPr lang="es-EC" sz="2800" dirty="0">
                <a:latin typeface="Cambria" panose="02040503050406030204" pitchFamily="18" charset="0"/>
              </a:rPr>
              <a:t>(</a:t>
            </a:r>
            <a:r>
              <a:rPr lang="es-EC" sz="2800" i="1" dirty="0">
                <a:latin typeface="Cambria" panose="02040503050406030204" pitchFamily="18" charset="0"/>
              </a:rPr>
              <a:t>x</a:t>
            </a:r>
            <a:r>
              <a:rPr lang="es-EC" sz="2800" dirty="0">
                <a:latin typeface="Cambria" panose="02040503050406030204" pitchFamily="18" charset="0"/>
              </a:rPr>
              <a:t>1</a:t>
            </a:r>
            <a:r>
              <a:rPr lang="es-EC" sz="2800" i="1" dirty="0">
                <a:latin typeface="Cambria" panose="02040503050406030204" pitchFamily="18" charset="0"/>
              </a:rPr>
              <a:t>…, </a:t>
            </a:r>
            <a:r>
              <a:rPr lang="es-EC" sz="2800" i="1" dirty="0" err="1">
                <a:latin typeface="Cambria" panose="02040503050406030204" pitchFamily="18" charset="0"/>
              </a:rPr>
              <a:t>xn</a:t>
            </a:r>
            <a:r>
              <a:rPr lang="es-EC" sz="2800" dirty="0">
                <a:latin typeface="Cambria" panose="02040503050406030204" pitchFamily="18" charset="0"/>
              </a:rPr>
              <a:t>). </a:t>
            </a:r>
            <a:endParaRPr lang="es-EC" sz="2800" dirty="0" smtClean="0">
              <a:latin typeface="Cambria" panose="02040503050406030204" pitchFamily="18" charset="0"/>
            </a:endParaRPr>
          </a:p>
          <a:p>
            <a:r>
              <a:rPr lang="es-EC" sz="2800" smtClean="0">
                <a:latin typeface="Cambria" panose="02040503050406030204" pitchFamily="18" charset="0"/>
              </a:rPr>
              <a:t>El valor </a:t>
            </a:r>
            <a:r>
              <a:rPr lang="es-EC" sz="2800">
                <a:latin typeface="Cambria" panose="02040503050406030204" pitchFamily="18" charset="0"/>
              </a:rPr>
              <a:t>de </a:t>
            </a:r>
            <a:r>
              <a:rPr lang="es-EC" sz="2800" smtClean="0">
                <a:latin typeface="Cambria" panose="02040503050406030204" pitchFamily="18" charset="0"/>
              </a:rPr>
              <a:t>esta entrada </a:t>
            </a:r>
            <a:r>
              <a:rPr lang="es-EC" sz="2800">
                <a:latin typeface="Cambria" panose="02040503050406030204" pitchFamily="18" charset="0"/>
              </a:rPr>
              <a:t>está </a:t>
            </a:r>
            <a:r>
              <a:rPr lang="es-EC" sz="2800" smtClean="0">
                <a:latin typeface="Cambria" panose="02040503050406030204" pitchFamily="18" charset="0"/>
              </a:rPr>
              <a:t>dado </a:t>
            </a:r>
            <a:r>
              <a:rPr lang="es-EC" sz="2800">
                <a:latin typeface="Cambria" panose="02040503050406030204" pitchFamily="18" charset="0"/>
              </a:rPr>
              <a:t>por </a:t>
            </a:r>
            <a:r>
              <a:rPr lang="es-EC" sz="2800" smtClean="0">
                <a:latin typeface="Cambria" panose="02040503050406030204" pitchFamily="18" charset="0"/>
              </a:rPr>
              <a:t>la fórmula</a:t>
            </a:r>
            <a:endParaRPr lang="es-EC" sz="2800" dirty="0">
              <a:latin typeface="Cambria" panose="02040503050406030204" pitchFamily="18" charset="0"/>
            </a:endParaRPr>
          </a:p>
          <a:p>
            <a:r>
              <a:rPr lang="es-EC" sz="2800" b="1" dirty="0">
                <a:latin typeface="Cambria" panose="02040503050406030204" pitchFamily="18" charset="0"/>
              </a:rPr>
              <a:t>P</a:t>
            </a:r>
            <a:r>
              <a:rPr lang="es-EC" sz="2800" dirty="0">
                <a:latin typeface="Cambria" panose="02040503050406030204" pitchFamily="18" charset="0"/>
              </a:rPr>
              <a:t>(</a:t>
            </a:r>
            <a:r>
              <a:rPr lang="es-EC" sz="2800" i="1" dirty="0">
                <a:latin typeface="Cambria" panose="02040503050406030204" pitchFamily="18" charset="0"/>
              </a:rPr>
              <a:t>x</a:t>
            </a:r>
            <a:r>
              <a:rPr lang="es-EC" sz="2800" dirty="0">
                <a:latin typeface="Cambria" panose="02040503050406030204" pitchFamily="18" charset="0"/>
              </a:rPr>
              <a:t>1…, </a:t>
            </a:r>
            <a:r>
              <a:rPr lang="es-EC" sz="2800" i="1" dirty="0" err="1">
                <a:latin typeface="Cambria" panose="02040503050406030204" pitchFamily="18" charset="0"/>
              </a:rPr>
              <a:t>xn</a:t>
            </a:r>
            <a:r>
              <a:rPr lang="es-EC" sz="2800" dirty="0">
                <a:latin typeface="Cambria" panose="02040503050406030204" pitchFamily="18" charset="0"/>
              </a:rPr>
              <a:t>) </a:t>
            </a:r>
            <a:r>
              <a:rPr lang="es-EC" sz="2800" dirty="0" smtClean="0">
                <a:latin typeface="Cambria" panose="02040503050406030204" pitchFamily="18" charset="0"/>
              </a:rPr>
              <a:t>= </a:t>
            </a:r>
            <a:r>
              <a:rPr lang="es-EC" sz="2800" err="1" smtClean="0">
                <a:latin typeface="Cambria" panose="02040503050406030204" pitchFamily="18" charset="0"/>
              </a:rPr>
              <a:t>П</a:t>
            </a:r>
            <a:r>
              <a:rPr lang="es-EC" err="1" smtClean="0">
                <a:latin typeface="Cambria" panose="02040503050406030204" pitchFamily="18" charset="0"/>
              </a:rPr>
              <a:t>i</a:t>
            </a:r>
            <a:r>
              <a:rPr lang="es-EC" smtClean="0">
                <a:latin typeface="Cambria" panose="02040503050406030204" pitchFamily="18" charset="0"/>
              </a:rPr>
              <a:t>=1,n</a:t>
            </a:r>
            <a:r>
              <a:rPr lang="es-EC" sz="2800" i="1" smtClean="0">
                <a:latin typeface="Cambria" panose="02040503050406030204" pitchFamily="18" charset="0"/>
              </a:rPr>
              <a:t>P</a:t>
            </a:r>
            <a:r>
              <a:rPr lang="es-EC" sz="2800" smtClean="0">
                <a:latin typeface="Cambria" panose="02040503050406030204" pitchFamily="18" charset="0"/>
              </a:rPr>
              <a:t>(</a:t>
            </a:r>
            <a:r>
              <a:rPr lang="es-EC" sz="2800" i="1" smtClean="0">
                <a:latin typeface="Cambria" panose="02040503050406030204" pitchFamily="18" charset="0"/>
              </a:rPr>
              <a:t>xi padres</a:t>
            </a:r>
            <a:r>
              <a:rPr lang="es-EC" sz="2800" smtClean="0">
                <a:latin typeface="Cambria" panose="02040503050406030204" pitchFamily="18" charset="0"/>
              </a:rPr>
              <a:t>(</a:t>
            </a:r>
            <a:r>
              <a:rPr lang="es-EC" sz="2800" i="1" smtClean="0">
                <a:latin typeface="Cambria" panose="02040503050406030204" pitchFamily="18" charset="0"/>
              </a:rPr>
              <a:t>Xi</a:t>
            </a:r>
            <a:r>
              <a:rPr lang="es-EC" sz="2800" dirty="0" smtClean="0">
                <a:latin typeface="Cambria" panose="020405030504060302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298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Ejemplo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59141" cy="4023360"/>
          </a:xfrm>
        </p:spPr>
        <p:txBody>
          <a:bodyPr>
            <a:normAutofit fontScale="92500" lnSpcReduction="20000"/>
          </a:bodyPr>
          <a:lstStyle/>
          <a:p>
            <a:r>
              <a:rPr lang="es-EC" sz="3200" smtClean="0">
                <a:latin typeface="Cambria" panose="02040503050406030204" pitchFamily="18" charset="0"/>
              </a:rPr>
              <a:t>La probabilidad </a:t>
            </a:r>
            <a:r>
              <a:rPr lang="es-EC" sz="3200" dirty="0" smtClean="0">
                <a:latin typeface="Cambria" panose="02040503050406030204" pitchFamily="18" charset="0"/>
              </a:rPr>
              <a:t>de </a:t>
            </a:r>
            <a:r>
              <a:rPr lang="es-EC" sz="3200" smtClean="0">
                <a:latin typeface="Cambria" panose="02040503050406030204" pitchFamily="18" charset="0"/>
              </a:rPr>
              <a:t>que la alarma haya sonado</a:t>
            </a:r>
            <a:r>
              <a:rPr lang="es-EC" sz="3200" dirty="0" smtClean="0">
                <a:latin typeface="Cambria" panose="02040503050406030204" pitchFamily="18" charset="0"/>
              </a:rPr>
              <a:t>, pero </a:t>
            </a:r>
            <a:r>
              <a:rPr lang="es-EC" sz="3200" smtClean="0">
                <a:latin typeface="Cambria" panose="02040503050406030204" pitchFamily="18" charset="0"/>
              </a:rPr>
              <a:t>no ha </a:t>
            </a:r>
            <a:r>
              <a:rPr lang="es-EC" sz="3200" dirty="0" smtClean="0">
                <a:latin typeface="Cambria" panose="02040503050406030204" pitchFamily="18" charset="0"/>
              </a:rPr>
              <a:t>ocurrido ni un robo ni un terremoto, </a:t>
            </a:r>
            <a:r>
              <a:rPr lang="es-EC" sz="3200" smtClean="0">
                <a:latin typeface="Cambria" panose="02040503050406030204" pitchFamily="18" charset="0"/>
              </a:rPr>
              <a:t>y tanto </a:t>
            </a:r>
            <a:r>
              <a:rPr lang="es-EC" sz="3200" dirty="0" smtClean="0">
                <a:latin typeface="Cambria" panose="02040503050406030204" pitchFamily="18" charset="0"/>
              </a:rPr>
              <a:t>John </a:t>
            </a:r>
            <a:r>
              <a:rPr lang="es-EC" sz="3200" smtClean="0">
                <a:latin typeface="Cambria" panose="02040503050406030204" pitchFamily="18" charset="0"/>
              </a:rPr>
              <a:t>como Mary llaman</a:t>
            </a:r>
            <a:r>
              <a:rPr lang="es-EC" sz="3200" dirty="0" smtClean="0">
                <a:latin typeface="Cambria" panose="02040503050406030204" pitchFamily="18" charset="0"/>
              </a:rPr>
              <a:t>. </a:t>
            </a:r>
          </a:p>
          <a:p>
            <a:r>
              <a:rPr lang="es-EC" sz="3200" i="1" dirty="0">
                <a:latin typeface="Cambria" panose="02040503050406030204" pitchFamily="18" charset="0"/>
              </a:rPr>
              <a:t>P</a:t>
            </a:r>
            <a:r>
              <a:rPr lang="es-EC" sz="3200" dirty="0">
                <a:latin typeface="Cambria" panose="02040503050406030204" pitchFamily="18" charset="0"/>
              </a:rPr>
              <a:t>( </a:t>
            </a:r>
            <a:r>
              <a:rPr lang="es-EC" sz="3200" i="1" dirty="0">
                <a:latin typeface="Cambria" panose="02040503050406030204" pitchFamily="18" charset="0"/>
              </a:rPr>
              <a:t>j </a:t>
            </a:r>
            <a:r>
              <a:rPr lang="es-EC" sz="3200" dirty="0">
                <a:latin typeface="Cambria" panose="02040503050406030204" pitchFamily="18" charset="0"/>
              </a:rPr>
              <a:t>∧ </a:t>
            </a:r>
            <a:r>
              <a:rPr lang="es-EC" sz="3200" i="1" dirty="0">
                <a:latin typeface="Cambria" panose="02040503050406030204" pitchFamily="18" charset="0"/>
              </a:rPr>
              <a:t>m </a:t>
            </a:r>
            <a:r>
              <a:rPr lang="es-EC" sz="3200">
                <a:latin typeface="Cambria" panose="02040503050406030204" pitchFamily="18" charset="0"/>
              </a:rPr>
              <a:t>∧ </a:t>
            </a:r>
            <a:r>
              <a:rPr lang="es-EC" sz="3200" i="1" smtClean="0">
                <a:latin typeface="Cambria" panose="02040503050406030204" pitchFamily="18" charset="0"/>
              </a:rPr>
              <a:t>a </a:t>
            </a:r>
            <a:r>
              <a:rPr lang="es-EC" sz="3200" dirty="0">
                <a:latin typeface="Cambria" panose="02040503050406030204" pitchFamily="18" charset="0"/>
              </a:rPr>
              <a:t>∧ ￢</a:t>
            </a:r>
            <a:r>
              <a:rPr lang="es-EC" sz="3200" i="1" dirty="0">
                <a:latin typeface="Cambria" panose="02040503050406030204" pitchFamily="18" charset="0"/>
              </a:rPr>
              <a:t>b </a:t>
            </a:r>
            <a:r>
              <a:rPr lang="es-EC" sz="3200" dirty="0">
                <a:latin typeface="Cambria" panose="02040503050406030204" pitchFamily="18" charset="0"/>
              </a:rPr>
              <a:t>∧ ￢</a:t>
            </a:r>
            <a:r>
              <a:rPr lang="es-EC" sz="3200" i="1" dirty="0">
                <a:latin typeface="Cambria" panose="02040503050406030204" pitchFamily="18" charset="0"/>
              </a:rPr>
              <a:t>e</a:t>
            </a:r>
            <a:r>
              <a:rPr lang="es-EC" sz="3200" dirty="0" smtClean="0">
                <a:latin typeface="Cambria" panose="02040503050406030204" pitchFamily="18" charset="0"/>
              </a:rPr>
              <a:t>) </a:t>
            </a:r>
            <a:endParaRPr lang="es-EC" sz="3200" dirty="0">
              <a:latin typeface="Cambria" panose="02040503050406030204" pitchFamily="18" charset="0"/>
            </a:endParaRPr>
          </a:p>
          <a:p>
            <a:r>
              <a:rPr lang="es-EC" sz="3200" dirty="0">
                <a:latin typeface="Cambria" panose="02040503050406030204" pitchFamily="18" charset="0"/>
              </a:rPr>
              <a:t> </a:t>
            </a:r>
            <a:r>
              <a:rPr lang="es-EC" sz="3200" dirty="0" smtClean="0">
                <a:latin typeface="Cambria" panose="02040503050406030204" pitchFamily="18" charset="0"/>
              </a:rPr>
              <a:t>= </a:t>
            </a:r>
            <a:r>
              <a:rPr lang="es-EC" sz="3200" i="1" dirty="0" smtClean="0">
                <a:latin typeface="Cambria" panose="02040503050406030204" pitchFamily="18" charset="0"/>
              </a:rPr>
              <a:t>P</a:t>
            </a:r>
            <a:r>
              <a:rPr lang="es-EC" sz="3200">
                <a:latin typeface="Cambria" panose="02040503050406030204" pitchFamily="18" charset="0"/>
              </a:rPr>
              <a:t>( </a:t>
            </a:r>
            <a:r>
              <a:rPr lang="es-EC" sz="3200" i="1" smtClean="0">
                <a:latin typeface="Cambria" panose="02040503050406030204" pitchFamily="18" charset="0"/>
              </a:rPr>
              <a:t>j|a</a:t>
            </a:r>
            <a:r>
              <a:rPr lang="es-EC" sz="3200" smtClean="0">
                <a:latin typeface="Cambria" panose="02040503050406030204" pitchFamily="18" charset="0"/>
              </a:rPr>
              <a:t>) </a:t>
            </a:r>
            <a:r>
              <a:rPr lang="es-EC" sz="3200" i="1" smtClean="0">
                <a:latin typeface="Cambria" panose="02040503050406030204" pitchFamily="18" charset="0"/>
              </a:rPr>
              <a:t>P</a:t>
            </a:r>
            <a:r>
              <a:rPr lang="es-EC" sz="3200" smtClean="0">
                <a:latin typeface="Cambria" panose="02040503050406030204" pitchFamily="18" charset="0"/>
              </a:rPr>
              <a:t>(</a:t>
            </a:r>
            <a:r>
              <a:rPr lang="es-EC" sz="3200" i="1" smtClean="0">
                <a:latin typeface="Cambria" panose="02040503050406030204" pitchFamily="18" charset="0"/>
              </a:rPr>
              <a:t>m|a</a:t>
            </a:r>
            <a:r>
              <a:rPr lang="es-EC" sz="3200" smtClean="0">
                <a:latin typeface="Cambria" panose="02040503050406030204" pitchFamily="18" charset="0"/>
              </a:rPr>
              <a:t>) </a:t>
            </a:r>
            <a:r>
              <a:rPr lang="es-EC" sz="3200" i="1" smtClean="0">
                <a:latin typeface="Cambria" panose="02040503050406030204" pitchFamily="18" charset="0"/>
              </a:rPr>
              <a:t>P</a:t>
            </a:r>
            <a:r>
              <a:rPr lang="es-EC" sz="3200" smtClean="0">
                <a:latin typeface="Cambria" panose="02040503050406030204" pitchFamily="18" charset="0"/>
              </a:rPr>
              <a:t>(</a:t>
            </a:r>
            <a:r>
              <a:rPr lang="es-EC" sz="3200" i="1" smtClean="0">
                <a:latin typeface="Cambria" panose="02040503050406030204" pitchFamily="18" charset="0"/>
              </a:rPr>
              <a:t>a|</a:t>
            </a:r>
            <a:r>
              <a:rPr lang="es-EC" sz="3200" smtClean="0">
                <a:latin typeface="Cambria" panose="02040503050406030204" pitchFamily="18" charset="0"/>
              </a:rPr>
              <a:t> </a:t>
            </a:r>
            <a:r>
              <a:rPr lang="es-EC" sz="3200" dirty="0">
                <a:latin typeface="Cambria" panose="02040503050406030204" pitchFamily="18" charset="0"/>
              </a:rPr>
              <a:t>￢</a:t>
            </a:r>
            <a:r>
              <a:rPr lang="es-EC" sz="3200" i="1" dirty="0">
                <a:latin typeface="Cambria" panose="02040503050406030204" pitchFamily="18" charset="0"/>
              </a:rPr>
              <a:t>b </a:t>
            </a:r>
            <a:r>
              <a:rPr lang="es-EC" sz="3200" dirty="0">
                <a:latin typeface="Cambria" panose="02040503050406030204" pitchFamily="18" charset="0"/>
              </a:rPr>
              <a:t>∧ ￢</a:t>
            </a:r>
            <a:r>
              <a:rPr lang="es-EC" sz="3200" i="1" dirty="0">
                <a:latin typeface="Cambria" panose="02040503050406030204" pitchFamily="18" charset="0"/>
              </a:rPr>
              <a:t>e</a:t>
            </a:r>
            <a:r>
              <a:rPr lang="es-EC" sz="3200" dirty="0">
                <a:latin typeface="Cambria" panose="02040503050406030204" pitchFamily="18" charset="0"/>
              </a:rPr>
              <a:t>) </a:t>
            </a:r>
            <a:r>
              <a:rPr lang="es-EC" sz="3200" i="1" dirty="0">
                <a:latin typeface="Cambria" panose="02040503050406030204" pitchFamily="18" charset="0"/>
              </a:rPr>
              <a:t>P</a:t>
            </a:r>
            <a:r>
              <a:rPr lang="es-EC" sz="3200" dirty="0">
                <a:latin typeface="Cambria" panose="02040503050406030204" pitchFamily="18" charset="0"/>
              </a:rPr>
              <a:t>(￢</a:t>
            </a:r>
            <a:r>
              <a:rPr lang="es-EC" sz="3200" i="1" dirty="0">
                <a:latin typeface="Cambria" panose="02040503050406030204" pitchFamily="18" charset="0"/>
              </a:rPr>
              <a:t>b</a:t>
            </a:r>
            <a:r>
              <a:rPr lang="es-EC" sz="3200" dirty="0">
                <a:latin typeface="Cambria" panose="02040503050406030204" pitchFamily="18" charset="0"/>
              </a:rPr>
              <a:t>) </a:t>
            </a:r>
            <a:r>
              <a:rPr lang="es-EC" sz="3200" i="1" dirty="0">
                <a:latin typeface="Cambria" panose="02040503050406030204" pitchFamily="18" charset="0"/>
              </a:rPr>
              <a:t>P</a:t>
            </a:r>
            <a:r>
              <a:rPr lang="es-EC" sz="3200" dirty="0">
                <a:latin typeface="Cambria" panose="02040503050406030204" pitchFamily="18" charset="0"/>
              </a:rPr>
              <a:t>(￢</a:t>
            </a:r>
            <a:r>
              <a:rPr lang="es-EC" sz="3200" i="1" dirty="0">
                <a:latin typeface="Cambria" panose="02040503050406030204" pitchFamily="18" charset="0"/>
              </a:rPr>
              <a:t>e</a:t>
            </a:r>
            <a:r>
              <a:rPr lang="es-EC" sz="3200" dirty="0">
                <a:latin typeface="Cambria" panose="02040503050406030204" pitchFamily="18" charset="0"/>
              </a:rPr>
              <a:t>)</a:t>
            </a:r>
          </a:p>
          <a:p>
            <a:r>
              <a:rPr lang="es-EC" sz="3200" dirty="0">
                <a:latin typeface="Cambria" panose="02040503050406030204" pitchFamily="18" charset="0"/>
              </a:rPr>
              <a:t> </a:t>
            </a:r>
            <a:r>
              <a:rPr lang="es-EC" sz="3000" dirty="0" smtClean="0">
                <a:latin typeface="Cambria" panose="02040503050406030204" pitchFamily="18" charset="0"/>
              </a:rPr>
              <a:t>= 0,90 x0,70x  0,001x  </a:t>
            </a:r>
            <a:r>
              <a:rPr lang="es-EC" sz="3000" dirty="0">
                <a:latin typeface="Cambria" panose="02040503050406030204" pitchFamily="18" charset="0"/>
              </a:rPr>
              <a:t>0,999  0,998 </a:t>
            </a:r>
            <a:r>
              <a:rPr lang="es-EC" sz="3000" dirty="0" smtClean="0">
                <a:latin typeface="Cambria" panose="02040503050406030204" pitchFamily="18" charset="0"/>
              </a:rPr>
              <a:t>= </a:t>
            </a:r>
            <a:r>
              <a:rPr lang="es-EC" sz="3000" dirty="0">
                <a:latin typeface="Cambria" panose="02040503050406030204" pitchFamily="18" charset="0"/>
              </a:rPr>
              <a:t>0,00062.</a:t>
            </a: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1" y="1845734"/>
            <a:ext cx="5765532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>
                <a:latin typeface="Cambria" panose="02040503050406030204" pitchFamily="18" charset="0"/>
              </a:rPr>
              <a:t>Definición </a:t>
            </a:r>
            <a:endParaRPr lang="es-EC" dirty="0">
              <a:latin typeface="Cambria" panose="02040503050406030204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C" sz="2300" smtClean="0">
                <a:latin typeface="Cambria" panose="02040503050406030204" pitchFamily="18" charset="0"/>
              </a:rPr>
              <a:t>Una red bayesiana </a:t>
            </a:r>
            <a:r>
              <a:rPr lang="es-EC" sz="2300" dirty="0" smtClean="0">
                <a:latin typeface="Cambria" panose="02040503050406030204" pitchFamily="18" charset="0"/>
              </a:rPr>
              <a:t>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sz="2300" dirty="0" smtClean="0">
                <a:latin typeface="Cambria" panose="02040503050406030204" pitchFamily="18" charset="0"/>
              </a:rPr>
              <a:t>Un conjunto </a:t>
            </a:r>
            <a:r>
              <a:rPr lang="es-EC" sz="2300" smtClean="0">
                <a:latin typeface="Cambria" panose="02040503050406030204" pitchFamily="18" charset="0"/>
              </a:rPr>
              <a:t>de variables proposicionales </a:t>
            </a:r>
            <a:r>
              <a:rPr lang="es-EC" sz="2300" dirty="0" smtClean="0">
                <a:latin typeface="Cambria" panose="02040503050406030204" pitchFamily="18" charset="0"/>
              </a:rPr>
              <a:t>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sz="2300" dirty="0" smtClean="0">
                <a:latin typeface="Cambria" panose="02040503050406030204" pitchFamily="18" charset="0"/>
              </a:rPr>
              <a:t>Un conjunto </a:t>
            </a:r>
            <a:r>
              <a:rPr lang="es-EC" sz="2300" smtClean="0">
                <a:latin typeface="Cambria" panose="02040503050406030204" pitchFamily="18" charset="0"/>
              </a:rPr>
              <a:t>de relaciones binarias definida sobre las variables </a:t>
            </a:r>
            <a:r>
              <a:rPr lang="es-EC" sz="2300" dirty="0" smtClean="0">
                <a:latin typeface="Cambria" panose="02040503050406030204" pitchFamily="18" charset="0"/>
              </a:rPr>
              <a:t>V, 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sz="2300" smtClean="0">
                <a:latin typeface="Cambria" panose="02040503050406030204" pitchFamily="18" charset="0"/>
              </a:rPr>
              <a:t>Una </a:t>
            </a:r>
            <a:r>
              <a:rPr lang="es-EC" sz="2300" dirty="0" smtClean="0">
                <a:latin typeface="Cambria" panose="02040503050406030204" pitchFamily="18" charset="0"/>
              </a:rPr>
              <a:t>distribución </a:t>
            </a:r>
            <a:r>
              <a:rPr lang="es-EC" sz="2300" smtClean="0">
                <a:latin typeface="Cambria" panose="02040503050406030204" pitchFamily="18" charset="0"/>
              </a:rPr>
              <a:t>de probabilidad conjunta sobre las variables </a:t>
            </a:r>
            <a:r>
              <a:rPr lang="es-EC" sz="2300" dirty="0" smtClean="0">
                <a:latin typeface="Cambria" panose="02040503050406030204" pitchFamily="18" charset="0"/>
              </a:rPr>
              <a:t>de V. </a:t>
            </a:r>
          </a:p>
          <a:p>
            <a:r>
              <a:rPr lang="es-EC" sz="2300" smtClean="0">
                <a:latin typeface="Cambria" panose="02040503050406030204" pitchFamily="18" charset="0"/>
              </a:rPr>
              <a:t>Tales </a:t>
            </a:r>
            <a:r>
              <a:rPr lang="es-EC" sz="2300" dirty="0" smtClean="0">
                <a:latin typeface="Cambria" panose="02040503050406030204" pitchFamily="18" charset="0"/>
              </a:rPr>
              <a:t>que: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sz="2300" dirty="0" smtClean="0">
                <a:latin typeface="Cambria" panose="02040503050406030204" pitchFamily="18" charset="0"/>
              </a:rPr>
              <a:t>(V,E</a:t>
            </a:r>
            <a:r>
              <a:rPr lang="es-EC" sz="2300" smtClean="0">
                <a:latin typeface="Cambria" panose="02040503050406030204" pitchFamily="18" charset="0"/>
              </a:rPr>
              <a:t>) forman un grafo acíclico</a:t>
            </a:r>
            <a:r>
              <a:rPr lang="es-EC" sz="2300" dirty="0" smtClean="0">
                <a:latin typeface="Cambria" panose="02040503050406030204" pitchFamily="18" charset="0"/>
              </a:rPr>
              <a:t>, conexo y dirigido 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sz="2300" dirty="0" smtClean="0">
                <a:latin typeface="Cambria" panose="02040503050406030204" pitchFamily="18" charset="0"/>
              </a:rPr>
              <a:t>(G,P) </a:t>
            </a:r>
            <a:r>
              <a:rPr lang="es-EC" sz="2300" smtClean="0">
                <a:latin typeface="Cambria" panose="02040503050406030204" pitchFamily="18" charset="0"/>
              </a:rPr>
              <a:t>cumplen las </a:t>
            </a:r>
            <a:r>
              <a:rPr lang="es-EC" sz="2300" dirty="0" smtClean="0">
                <a:latin typeface="Cambria" panose="02040503050406030204" pitchFamily="18" charset="0"/>
              </a:rPr>
              <a:t>hipótesis </a:t>
            </a:r>
            <a:r>
              <a:rPr lang="es-EC" sz="2300" smtClean="0">
                <a:latin typeface="Cambria" panose="02040503050406030204" pitchFamily="18" charset="0"/>
              </a:rPr>
              <a:t>de independencia condicional:  P(X/pa(X</a:t>
            </a:r>
            <a:r>
              <a:rPr lang="es-EC" sz="2300" dirty="0">
                <a:latin typeface="Cambria" panose="02040503050406030204" pitchFamily="18" charset="0"/>
              </a:rPr>
              <a:t>), Y) </a:t>
            </a:r>
            <a:r>
              <a:rPr lang="es-EC" sz="2300">
                <a:latin typeface="Cambria" panose="02040503050406030204" pitchFamily="18" charset="0"/>
              </a:rPr>
              <a:t>= </a:t>
            </a:r>
            <a:r>
              <a:rPr lang="es-EC" sz="2300" smtClean="0">
                <a:latin typeface="Cambria" panose="02040503050406030204" pitchFamily="18" charset="0"/>
              </a:rPr>
              <a:t>P(X/pa(X</a:t>
            </a:r>
            <a:r>
              <a:rPr lang="es-EC" sz="2300" dirty="0" smtClean="0">
                <a:latin typeface="Cambria" panose="02040503050406030204" pitchFamily="18" charset="0"/>
              </a:rPr>
              <a:t>))</a:t>
            </a:r>
            <a:endParaRPr lang="es-EC" sz="2300" dirty="0">
              <a:latin typeface="Cambria" panose="02040503050406030204" pitchFamily="18" charset="0"/>
            </a:endParaRPr>
          </a:p>
          <a:p>
            <a:r>
              <a:rPr lang="es-EC" sz="2300" dirty="0">
                <a:latin typeface="Cambria" panose="02040503050406030204" pitchFamily="18" charset="0"/>
              </a:rPr>
              <a:t>donde de(X</a:t>
            </a:r>
            <a:r>
              <a:rPr lang="es-EC" sz="2300">
                <a:latin typeface="Cambria" panose="02040503050406030204" pitchFamily="18" charset="0"/>
              </a:rPr>
              <a:t>) </a:t>
            </a:r>
            <a:r>
              <a:rPr lang="es-EC" sz="2300" smtClean="0">
                <a:latin typeface="Cambria" panose="02040503050406030204" pitchFamily="18" charset="0"/>
              </a:rPr>
              <a:t>denota al </a:t>
            </a:r>
            <a:r>
              <a:rPr lang="es-EC" sz="2300" dirty="0">
                <a:latin typeface="Cambria" panose="02040503050406030204" pitchFamily="18" charset="0"/>
              </a:rPr>
              <a:t>conjunto de descendientes (directos e indirectos) </a:t>
            </a:r>
            <a:r>
              <a:rPr lang="es-EC" sz="2300" dirty="0" smtClean="0">
                <a:latin typeface="Cambria" panose="02040503050406030204" pitchFamily="18" charset="0"/>
              </a:rPr>
              <a:t>de X</a:t>
            </a:r>
            <a:r>
              <a:rPr lang="es-EC" sz="23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2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2458</TotalTime>
  <Words>3324</Words>
  <Application>Microsoft Office PowerPoint</Application>
  <PresentationFormat>Panorámica</PresentationFormat>
  <Paragraphs>275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Wingdings</vt:lpstr>
      <vt:lpstr>Retrospección</vt:lpstr>
      <vt:lpstr>Redes bayesianas</vt:lpstr>
      <vt:lpstr>Redes bayesianas</vt:lpstr>
      <vt:lpstr>Especificación completa de una red bayesiana</vt:lpstr>
      <vt:lpstr>Ejemplo 1: </vt:lpstr>
      <vt:lpstr>Ejemplo 2: </vt:lpstr>
      <vt:lpstr>Semántica de las redes bayesianas</vt:lpstr>
      <vt:lpstr>Representación de la distribución conjunta completa</vt:lpstr>
      <vt:lpstr>Ejemplo</vt:lpstr>
      <vt:lpstr>Definición </vt:lpstr>
      <vt:lpstr>Ejemplo</vt:lpstr>
      <vt:lpstr>Ejemplo</vt:lpstr>
      <vt:lpstr>Estructura cola-con-cola</vt:lpstr>
      <vt:lpstr>Estructura cola-con-cabeza</vt:lpstr>
      <vt:lpstr>Estructura cabeza-con-cabeza</vt:lpstr>
      <vt:lpstr>Un método para la construcción de redes bayesianas</vt:lpstr>
      <vt:lpstr>Construcción de red bayesiana</vt:lpstr>
      <vt:lpstr>Presentación de PowerPoint</vt:lpstr>
      <vt:lpstr>Tabla de probabilidad completa a partir de nodo de filtración</vt:lpstr>
      <vt:lpstr>Inferencia exacta en redes bayesianas</vt:lpstr>
      <vt:lpstr>Presentación de PowerPoint</vt:lpstr>
      <vt:lpstr>El algoritmo de enumeración (diapositiva anterior)</vt:lpstr>
      <vt:lpstr>Ejemplo: rain and sprinklers</vt:lpstr>
      <vt:lpstr>Ejemplo: ejemplo anterior más elaborado</vt:lpstr>
      <vt:lpstr>Inferencia</vt:lpstr>
      <vt:lpstr>Inferencia</vt:lpstr>
      <vt:lpstr>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bayesianas</dc:title>
  <dc:creator>operaciones1</dc:creator>
  <cp:lastModifiedBy>MYRIAM BEATRIZ HERNANDEZ ALVAREZ</cp:lastModifiedBy>
  <cp:revision>70</cp:revision>
  <dcterms:created xsi:type="dcterms:W3CDTF">2017-06-10T21:21:41Z</dcterms:created>
  <dcterms:modified xsi:type="dcterms:W3CDTF">2023-07-06T15:18:59Z</dcterms:modified>
</cp:coreProperties>
</file>