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323" r:id="rId3"/>
    <p:sldId id="324" r:id="rId4"/>
    <p:sldId id="326" r:id="rId5"/>
    <p:sldId id="327" r:id="rId6"/>
    <p:sldId id="330" r:id="rId7"/>
    <p:sldId id="328" r:id="rId8"/>
    <p:sldId id="329" r:id="rId9"/>
    <p:sldId id="325" r:id="rId10"/>
    <p:sldId id="332" r:id="rId11"/>
    <p:sldId id="333" r:id="rId12"/>
    <p:sldId id="334" r:id="rId13"/>
    <p:sldId id="354" r:id="rId14"/>
    <p:sldId id="355" r:id="rId15"/>
    <p:sldId id="356" r:id="rId16"/>
    <p:sldId id="357" r:id="rId17"/>
    <p:sldId id="358" r:id="rId18"/>
    <p:sldId id="339" r:id="rId19"/>
    <p:sldId id="335" r:id="rId20"/>
    <p:sldId id="340" r:id="rId21"/>
    <p:sldId id="341" r:id="rId22"/>
    <p:sldId id="342" r:id="rId23"/>
    <p:sldId id="343" r:id="rId24"/>
    <p:sldId id="336" r:id="rId25"/>
    <p:sldId id="344" r:id="rId26"/>
    <p:sldId id="359" r:id="rId27"/>
    <p:sldId id="345" r:id="rId28"/>
    <p:sldId id="337" r:id="rId29"/>
    <p:sldId id="338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276" r:id="rId39"/>
    <p:sldId id="322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752"/>
    <a:srgbClr val="E41861"/>
    <a:srgbClr val="BE1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07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8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63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06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14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06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80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8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1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1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4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7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17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8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80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61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6F12-279E-4631-BE82-5F9ED667A72E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1BF1-92C1-4E00-9C75-D7378F98D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770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219" y="1214438"/>
            <a:ext cx="9799562" cy="2387600"/>
          </a:xfrm>
        </p:spPr>
        <p:txBody>
          <a:bodyPr>
            <a:normAutofit/>
          </a:bodyPr>
          <a:lstStyle/>
          <a:p>
            <a:r>
              <a:rPr lang="es-419" dirty="0">
                <a:effectLst/>
              </a:rPr>
              <a:t>Conceptos básicos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Raúl Izquierdo Lino </a:t>
            </a:r>
          </a:p>
          <a:p>
            <a:r>
              <a:rPr lang="es-MX" dirty="0"/>
              <a:t>Leonardo Daniel Padilla Reyes</a:t>
            </a:r>
          </a:p>
        </p:txBody>
      </p:sp>
    </p:spTree>
    <p:extLst>
      <p:ext uri="{BB962C8B-B14F-4D97-AF65-F5344CB8AC3E}">
        <p14:creationId xmlns:p14="http://schemas.microsoft.com/office/powerpoint/2010/main" val="89585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609600"/>
            <a:ext cx="10287605" cy="551688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MX" sz="3600" dirty="0">
                <a:effectLst/>
              </a:rPr>
              <a:t>Mencione 2 estructuras de control (Decisión).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sz="3600" dirty="0">
                <a:effectLst/>
              </a:rPr>
              <a:t>Ejemplo de una estructura de control (Decisión).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sz="3600" dirty="0">
                <a:effectLst/>
              </a:rPr>
              <a:t>Mencione 3 estructuras de control (Bucles).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sz="3600" dirty="0">
                <a:effectLst/>
              </a:rPr>
              <a:t>Ejemplo de una estructura de control (Bucles).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sz="3600" dirty="0">
                <a:effectLst/>
              </a:rPr>
              <a:t>¿Qué es una clase?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15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4700" y="698500"/>
            <a:ext cx="10579101" cy="6159500"/>
          </a:xfrm>
        </p:spPr>
        <p:txBody>
          <a:bodyPr>
            <a:normAutofit fontScale="92500" lnSpcReduction="10000"/>
          </a:bodyPr>
          <a:lstStyle/>
          <a:p>
            <a:pPr marL="742950" lvl="0" indent="-742950">
              <a:buFont typeface="+mj-lt"/>
              <a:buAutoNum type="arabicPeriod" startAt="6"/>
            </a:pPr>
            <a:r>
              <a:rPr lang="es-MX" sz="3900" dirty="0">
                <a:effectLst/>
              </a:rPr>
              <a:t>Ejemplo de una clase con 2 atributos, 1 método y 1 Constructor.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s-MX" sz="3900" dirty="0">
                <a:effectLst/>
              </a:rPr>
              <a:t>  ¿Qué es un objeto?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s-MX" sz="3900" dirty="0">
                <a:effectLst/>
              </a:rPr>
              <a:t>   De la clase anteriormente ejemplificada    instancie un objeto llamado objeto Creado y   mande llamar el método.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s-MX" sz="3900" dirty="0">
                <a:effectLst/>
              </a:rPr>
              <a:t>¿Qué es herencia?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s-MX" sz="3900" dirty="0">
                <a:effectLst/>
              </a:rPr>
              <a:t> ¿Qué es polimorfismo?</a:t>
            </a:r>
          </a:p>
          <a:p>
            <a:pPr marL="0" lvl="0" indent="0">
              <a:buNone/>
            </a:pPr>
            <a:r>
              <a:rPr lang="es-MX" sz="3600" dirty="0">
                <a:effectLst/>
              </a:rPr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38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Introducción a java.</a:t>
            </a:r>
            <a:br>
              <a:rPr lang="es-MX" dirty="0">
                <a:effectLst/>
              </a:rPr>
            </a:br>
            <a:endParaRPr lang="es-MX" dirty="0"/>
          </a:p>
        </p:txBody>
      </p:sp>
      <p:pic>
        <p:nvPicPr>
          <p:cNvPr id="1026" name="Picture 2" descr="Resultado de imagen para java 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74" y="1628374"/>
            <a:ext cx="2655401" cy="486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18" y="2711116"/>
            <a:ext cx="10353761" cy="1326321"/>
          </a:xfrm>
        </p:spPr>
        <p:txBody>
          <a:bodyPr>
            <a:noAutofit/>
          </a:bodyPr>
          <a:lstStyle/>
          <a:p>
            <a:r>
              <a:rPr lang="es-MX" sz="6600" dirty="0"/>
              <a:t>Tipos de datos en java</a:t>
            </a:r>
          </a:p>
        </p:txBody>
      </p:sp>
    </p:spTree>
    <p:extLst>
      <p:ext uri="{BB962C8B-B14F-4D97-AF65-F5344CB8AC3E}">
        <p14:creationId xmlns:p14="http://schemas.microsoft.com/office/powerpoint/2010/main" val="40122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primitivos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effectLst/>
              </a:rPr>
              <a:t>Sin métodos; no son objetos; no necesitan una invocación para ser creados.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6901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785374"/>
              </p:ext>
            </p:extLst>
          </p:nvPr>
        </p:nvGraphicFramePr>
        <p:xfrm>
          <a:off x="1010653" y="737935"/>
          <a:ext cx="10090484" cy="5606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2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53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NOMBRE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TIPO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OCUPA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RANGO APROXIMADO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byte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Entero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1 byte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-128 a 127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short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Entero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2 bytes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-32768 a 32767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 err="1">
                          <a:effectLst/>
                        </a:rPr>
                        <a:t>int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Entero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4 bytes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2*10</a:t>
                      </a:r>
                      <a:r>
                        <a:rPr lang="es-MX" sz="1400" u="none" strike="noStrike" baseline="30000">
                          <a:effectLst/>
                        </a:rPr>
                        <a:t>9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long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Entero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8 bytes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Muy grande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float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Decimal simple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4 bytes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Muy grande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double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Decimal doble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8 bytes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Muy grande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char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Carácter simple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2 bytes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---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boolean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Valor true o false</a:t>
                      </a:r>
                      <a:endParaRPr lang="es-MX" sz="54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1 byte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400" u="none" strike="noStrike" dirty="0">
                          <a:effectLst/>
                        </a:rPr>
                        <a:t>---</a:t>
                      </a:r>
                      <a:endParaRPr lang="es-MX" sz="54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Objeto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Con métodos necesita una invocación para ser creados</a:t>
            </a:r>
          </a:p>
        </p:txBody>
      </p:sp>
    </p:spTree>
    <p:extLst>
      <p:ext uri="{BB962C8B-B14F-4D97-AF65-F5344CB8AC3E}">
        <p14:creationId xmlns:p14="http://schemas.microsoft.com/office/powerpoint/2010/main" val="372279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03425"/>
              </p:ext>
            </p:extLst>
          </p:nvPr>
        </p:nvGraphicFramePr>
        <p:xfrm>
          <a:off x="304800" y="241304"/>
          <a:ext cx="11518900" cy="642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56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Tipos de la biblioteca estándar de Java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String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 (cadenas de texto)</a:t>
                      </a:r>
                      <a:endParaRPr lang="es-MX" sz="4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Muchos otros (p.ej. Scanner, </a:t>
                      </a: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TreeSet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ArrayList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…)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2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Tipos definidos por el programador / usuario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Cualquiera que se nos ocurra, por ejemplo Taxi, </a:t>
                      </a: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Autobus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Tranvia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, Mascota,</a:t>
                      </a:r>
                      <a:r>
                        <a:rPr lang="es-MX" sz="2000" b="0" i="0" u="none" strike="noStrike" baseline="0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 Materia, Universidad.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4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arrays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Serie de elementos o formación tipo vector o matriz. Lo consideraremos un objeto especial que carece de métodos.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56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Tipos envoltorio o </a:t>
                      </a: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wrapper</a:t>
                      </a: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 (Equivalentes a los tipos primitivos pero como objetos.)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Byte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Short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Integer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Long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Double</a:t>
                      </a:r>
                      <a:endParaRPr lang="es-MX" sz="480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Character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3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25"/>
                        </a:spcAft>
                      </a:pPr>
                      <a:r>
                        <a:rPr lang="es-MX" sz="2000" b="0" i="0" u="none" strike="noStrike" dirty="0" err="1">
                          <a:solidFill>
                            <a:srgbClr val="41423D"/>
                          </a:solidFill>
                          <a:effectLst/>
                          <a:latin typeface="Tahoma" panose="020B0604030504040204" pitchFamily="34" charset="0"/>
                        </a:rPr>
                        <a:t>Boolean</a:t>
                      </a:r>
                      <a:endParaRPr lang="es-MX" sz="4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4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63600"/>
            <a:ext cx="10353761" cy="1326321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600" dirty="0">
                <a:effectLst/>
              </a:rPr>
              <a:t>Un objeto es una cosa distinta a un tipo primitivo, aunque “porten” la misma información. </a:t>
            </a:r>
            <a:r>
              <a:rPr lang="es-MX" dirty="0">
                <a:effectLst/>
              </a:rPr>
              <a:t> 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2604064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>
                <a:effectLst/>
              </a:rPr>
              <a:t>Tener siempre presente que los objetos en Java tienen un tipo de tratamiento y los tipos primitivos, otro. Que en un momento dado contengan la misma información no significa en ningún caso que sea lo mismo. Iremos viendo las diferencias entre ambos poco a poco. De momento, recuerda que el tipo primitivo es algo elemental y el objeto algo complejo.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421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effectLst/>
              </a:rPr>
              <a:t>Una cadena de caracteres es un objeto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74800"/>
            <a:ext cx="10353762" cy="421640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3500" dirty="0">
                <a:effectLst/>
              </a:rPr>
              <a:t>El tipo </a:t>
            </a:r>
            <a:r>
              <a:rPr lang="es-MX" sz="3500" dirty="0" err="1">
                <a:effectLst/>
              </a:rPr>
              <a:t>String</a:t>
            </a:r>
            <a:r>
              <a:rPr lang="es-MX" sz="3500" dirty="0">
                <a:effectLst/>
              </a:rPr>
              <a:t> en Java nos permite crear objetos que contienen texto (palabras, frases, etc.). El texto debe ir siempre entre comillas. Muchas veces se cree erróneamente que el tipo </a:t>
            </a:r>
            <a:r>
              <a:rPr lang="es-MX" sz="3500" dirty="0" err="1">
                <a:effectLst/>
              </a:rPr>
              <a:t>String</a:t>
            </a:r>
            <a:r>
              <a:rPr lang="es-MX" sz="3500" dirty="0">
                <a:effectLst/>
              </a:rPr>
              <a:t> es un tipo primitivo por analogía con otros lenguajes donde </a:t>
            </a:r>
            <a:r>
              <a:rPr lang="es-MX" sz="3500" dirty="0" err="1">
                <a:effectLst/>
              </a:rPr>
              <a:t>String</a:t>
            </a:r>
            <a:r>
              <a:rPr lang="es-MX" sz="3500" dirty="0">
                <a:effectLst/>
              </a:rPr>
              <a:t> funciona como una variable elemental. En Java no es así.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26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744805" cy="1326321"/>
          </a:xfrm>
        </p:spPr>
        <p:txBody>
          <a:bodyPr/>
          <a:lstStyle/>
          <a:p>
            <a:r>
              <a:rPr lang="es-419" dirty="0"/>
              <a:t>Temario para curso de </a:t>
            </a:r>
            <a:r>
              <a:rPr lang="es-419" dirty="0" err="1"/>
              <a:t>android</a:t>
            </a:r>
            <a:r>
              <a:rPr lang="es-419" dirty="0"/>
              <a:t> Básico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2096064"/>
            <a:ext cx="10744805" cy="3695136"/>
          </a:xfrm>
        </p:spPr>
        <p:txBody>
          <a:bodyPr>
            <a:normAutofit lnSpcReduction="1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Introducción a Java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Introducción a SQL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Introducción a comunicación con Servidor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Introducción a Android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Animación y Gráficos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s-MX" sz="2800" dirty="0">
                <a:effectLst/>
              </a:rPr>
              <a:t>Aplicación de conocimientos adquiridos.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223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effectLst/>
              </a:rPr>
              <a:t>Hay distintos tipos primitivos enteros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>
                <a:effectLst/>
              </a:rPr>
              <a:t>Por norma general usaremos el tipo </a:t>
            </a:r>
            <a:r>
              <a:rPr lang="es-MX" sz="3600" dirty="0" err="1">
                <a:effectLst/>
              </a:rPr>
              <a:t>int</a:t>
            </a:r>
            <a:r>
              <a:rPr lang="es-MX" sz="3600" dirty="0">
                <a:effectLst/>
              </a:rPr>
              <a:t>. Para casos en los que el entero pueda ser muy grande usaremos el tipo </a:t>
            </a:r>
            <a:r>
              <a:rPr lang="es-MX" sz="3600" dirty="0" err="1">
                <a:effectLst/>
              </a:rPr>
              <a:t>long</a:t>
            </a:r>
            <a:r>
              <a:rPr lang="es-MX" sz="3600" dirty="0">
                <a:effectLst/>
              </a:rPr>
              <a:t>. Los tipos byte y short los usaremos cuando tengamos un mayor dominio del lenguaje.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63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Que es POO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477108"/>
            <a:ext cx="10353762" cy="4314092"/>
          </a:xfrm>
        </p:spPr>
        <p:txBody>
          <a:bodyPr>
            <a:normAutofit fontScale="92500"/>
          </a:bodyPr>
          <a:lstStyle/>
          <a:p>
            <a:r>
              <a:rPr lang="es-MX" sz="3200" dirty="0">
                <a:effectLst/>
              </a:rPr>
              <a:t>POO es un conjunto de técnicas que pueden utilizarse para desarrollar programas eficientemente.</a:t>
            </a:r>
          </a:p>
          <a:p>
            <a:r>
              <a:rPr lang="es-MX" sz="3200" dirty="0">
                <a:effectLst/>
              </a:rPr>
              <a:t>Los objetos son los elementos principales de construcción.</a:t>
            </a:r>
          </a:p>
          <a:p>
            <a:r>
              <a:rPr lang="es-MX" sz="3200" dirty="0">
                <a:effectLst/>
              </a:rPr>
              <a:t>La Orientación a Objetos (OO) es el estilo dominante de programación, descripción y modelado de hoy en día.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774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787791"/>
            <a:ext cx="10353762" cy="5275384"/>
          </a:xfrm>
        </p:spPr>
        <p:txBody>
          <a:bodyPr>
            <a:normAutofit/>
          </a:bodyPr>
          <a:lstStyle/>
          <a:p>
            <a:r>
              <a:rPr lang="es-MX" sz="3600" dirty="0">
                <a:effectLst/>
              </a:rPr>
              <a:t>“Un método de implementación en el que los programas se organizan como colecciones cooperativas de objetos, cada uno de los cuales representa una instancia de alguna clase y cuyas clases son todas miembros de una jerarquía de clases unidas mediante relaciones de herencia” Grady </a:t>
            </a:r>
            <a:r>
              <a:rPr lang="es-MX" sz="3600" dirty="0" err="1">
                <a:effectLst/>
              </a:rPr>
              <a:t>Booch</a:t>
            </a:r>
            <a:endParaRPr lang="es-MX" sz="3600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063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effectLst/>
              </a:rPr>
              <a:t>Todos los objetos tienen Estado, Comportamiento e Identidad</a:t>
            </a:r>
            <a:br>
              <a:rPr lang="es-MX" dirty="0">
                <a:effectLst/>
              </a:rPr>
            </a:b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318" y="1582993"/>
            <a:ext cx="7582713" cy="49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Conceptos de POO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b="1" dirty="0">
                <a:effectLst/>
              </a:rPr>
              <a:t>Propiedades y Métodos</a:t>
            </a:r>
            <a:endParaRPr lang="es-MX" sz="3200" dirty="0">
              <a:effectLst/>
            </a:endParaRPr>
          </a:p>
          <a:p>
            <a:r>
              <a:rPr lang="es-MX" sz="3200" dirty="0">
                <a:effectLst/>
              </a:rPr>
              <a:t>Las “características” son PROPIEDADES o datos.</a:t>
            </a:r>
          </a:p>
          <a:p>
            <a:r>
              <a:rPr lang="es-MX" sz="3200" dirty="0">
                <a:effectLst/>
              </a:rPr>
              <a:t>Las “acciones” son METODOS u operaciones.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687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Abstracción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500" dirty="0">
                <a:effectLst/>
              </a:rPr>
              <a:t>Se refiere a “quitar” propiedades y métodos de un objeto y quedarse solo con aquellos que sean necesarios (relevantes para el problema a solucionar).</a:t>
            </a:r>
          </a:p>
          <a:p>
            <a:r>
              <a:rPr lang="es-MX" sz="3500" dirty="0">
                <a:effectLst/>
              </a:rPr>
              <a:t>La abstracción se centra en las características esenciales de algún objeto, en relación a la perspectiva del observador.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25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3795" y="2199249"/>
            <a:ext cx="10353761" cy="1326321"/>
          </a:xfrm>
        </p:spPr>
        <p:txBody>
          <a:bodyPr/>
          <a:lstStyle/>
          <a:p>
            <a:r>
              <a:rPr lang="es-MX" dirty="0">
                <a:effectLst/>
              </a:rPr>
              <a:t>Clases y Objetos</a:t>
            </a:r>
            <a:br>
              <a:rPr lang="es-MX" dirty="0">
                <a:effectLst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393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Clase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42097"/>
            <a:ext cx="10353762" cy="5181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MX" sz="3400" dirty="0">
                <a:effectLst/>
              </a:rPr>
              <a:t>Es una descripción de las características y acciones para un tipo de objetos. Una clase NO es un objeto. Es solo una plantilla, plano o definición para crear objetos.</a:t>
            </a:r>
          </a:p>
          <a:p>
            <a:pPr lvl="0"/>
            <a:r>
              <a:rPr lang="es-MX" sz="3400" dirty="0">
                <a:effectLst/>
              </a:rPr>
              <a:t>Contiene todas las características comunes de ese conjunto de objeto</a:t>
            </a:r>
          </a:p>
          <a:p>
            <a:pPr lvl="0"/>
            <a:r>
              <a:rPr lang="es-MX" sz="3400" dirty="0">
                <a:effectLst/>
              </a:rPr>
              <a:t> Clase = Modelo = Plantilla = Esquema = </a:t>
            </a:r>
          </a:p>
          <a:p>
            <a:pPr lvl="0"/>
            <a:r>
              <a:rPr lang="es-MX" sz="3400" dirty="0">
                <a:effectLst/>
              </a:rPr>
              <a:t>Descripción de la anatomía de los objetos</a:t>
            </a:r>
          </a:p>
          <a:p>
            <a:pPr lvl="0"/>
            <a:r>
              <a:rPr lang="es-MX" sz="3400" dirty="0">
                <a:effectLst/>
              </a:rPr>
              <a:t> A partir de una clase se pueden crear muchos objetos independientes con las mismas características.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718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Objeto</a:t>
            </a:r>
            <a:br>
              <a:rPr lang="es-MX" sz="40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295400"/>
            <a:ext cx="10353762" cy="5359400"/>
          </a:xfrm>
        </p:spPr>
        <p:txBody>
          <a:bodyPr>
            <a:normAutofit lnSpcReduction="10000"/>
          </a:bodyPr>
          <a:lstStyle/>
          <a:p>
            <a:pPr lvl="0"/>
            <a:r>
              <a:rPr lang="es-MX" sz="2600" dirty="0">
                <a:effectLst/>
              </a:rPr>
              <a:t>Unidad que combina datos y funciones. </a:t>
            </a:r>
            <a:endParaRPr lang="es-MX" sz="3000" dirty="0">
              <a:effectLst/>
            </a:endParaRPr>
          </a:p>
          <a:p>
            <a:pPr lvl="1"/>
            <a:r>
              <a:rPr lang="es-MX" sz="2200" dirty="0">
                <a:effectLst/>
              </a:rPr>
              <a:t> Datos = Propiedades = Atributos = Características</a:t>
            </a:r>
            <a:endParaRPr lang="es-MX" sz="2600" dirty="0">
              <a:effectLst/>
            </a:endParaRPr>
          </a:p>
          <a:p>
            <a:pPr lvl="1"/>
            <a:r>
              <a:rPr lang="es-MX" sz="2200" dirty="0">
                <a:effectLst/>
              </a:rPr>
              <a:t>Funciones = Métodos = Procedimientos =Acciones</a:t>
            </a:r>
            <a:endParaRPr lang="es-MX" sz="26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Un objeto es creado a partir de una clase. </a:t>
            </a:r>
            <a:endParaRPr lang="es-MX" sz="30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Los datos y funciones están Encapsulados. </a:t>
            </a:r>
            <a:endParaRPr lang="es-MX" sz="30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Posee un nombre único (identificador). </a:t>
            </a:r>
            <a:endParaRPr lang="es-MX" sz="30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Un objeto es del tipo de una clase</a:t>
            </a:r>
            <a:endParaRPr lang="es-MX" sz="30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“Un objeto es la instancia de una clase” </a:t>
            </a:r>
            <a:endParaRPr lang="es-MX" sz="3000" dirty="0">
              <a:effectLst/>
            </a:endParaRPr>
          </a:p>
          <a:p>
            <a:pPr lvl="0"/>
            <a:r>
              <a:rPr lang="es-MX" sz="2600" dirty="0">
                <a:effectLst/>
              </a:rPr>
              <a:t> Un objeto es un ejemplar específico creado con la estructura de una clase.</a:t>
            </a:r>
            <a:endParaRPr lang="es-MX" sz="3000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97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Clase Abstracta.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effectLst/>
              </a:rPr>
              <a:t>Es una clase que sirve como clase base común, pero NO puede tener instancias. Una clase abstracta solo puede servir como clase base (solo se puede heredar de ella).</a:t>
            </a:r>
          </a:p>
          <a:p>
            <a:r>
              <a:rPr lang="es-MX" sz="3200" dirty="0">
                <a:effectLst/>
              </a:rPr>
              <a:t>Sus clases “hijas” SI pueden tener instancias.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45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1.- Introducción a Java</a:t>
            </a:r>
            <a:br>
              <a:rPr lang="es-MX" sz="32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MX" sz="2800" dirty="0">
                <a:effectLst/>
              </a:rPr>
              <a:t>Tipos de datos.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800" dirty="0">
                <a:effectLst/>
              </a:rPr>
              <a:t>¿Qué es programación orientado a objetos?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800" dirty="0">
                <a:effectLst/>
              </a:rPr>
              <a:t>Herencia.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800" dirty="0">
                <a:effectLst/>
              </a:rPr>
              <a:t>Polimorfismo.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800" dirty="0">
                <a:effectLst/>
              </a:rPr>
              <a:t>Interfaces.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5644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Encapsulamiento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282700"/>
            <a:ext cx="10353762" cy="5080000"/>
          </a:xfrm>
        </p:spPr>
        <p:txBody>
          <a:bodyPr>
            <a:normAutofit lnSpcReduction="10000"/>
          </a:bodyPr>
          <a:lstStyle/>
          <a:p>
            <a:r>
              <a:rPr lang="es-MX" sz="3200" dirty="0">
                <a:effectLst/>
              </a:rPr>
              <a:t>El encapsulamiento oculta detalles de la implementación de un objeto.</a:t>
            </a:r>
          </a:p>
          <a:p>
            <a:r>
              <a:rPr lang="es-MX" sz="3200" dirty="0">
                <a:effectLst/>
              </a:rPr>
              <a:t>Permite incluir en una sola entidad información y operaciones que operan sobre esa información.</a:t>
            </a:r>
          </a:p>
          <a:p>
            <a:r>
              <a:rPr lang="es-MX" sz="3200" dirty="0">
                <a:effectLst/>
              </a:rPr>
              <a:t>Permite:</a:t>
            </a:r>
          </a:p>
          <a:p>
            <a:r>
              <a:rPr lang="es-MX" sz="3200" dirty="0">
                <a:effectLst/>
              </a:rPr>
              <a:t>Componentes públicos [Accesibles, Visibles].</a:t>
            </a:r>
          </a:p>
          <a:p>
            <a:r>
              <a:rPr lang="es-MX" sz="3200" dirty="0">
                <a:effectLst/>
              </a:rPr>
              <a:t>Componentes privados [No accesibles, Ocultos].</a:t>
            </a:r>
          </a:p>
          <a:p>
            <a:r>
              <a:rPr lang="es-MX" sz="3200" dirty="0">
                <a:effectLst/>
              </a:rPr>
              <a:t>Restricción de accesos indebidos.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941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Constructores  y destructores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473200"/>
            <a:ext cx="10353762" cy="4914900"/>
          </a:xfrm>
        </p:spPr>
        <p:txBody>
          <a:bodyPr>
            <a:normAutofit/>
          </a:bodyPr>
          <a:lstStyle/>
          <a:p>
            <a:r>
              <a:rPr lang="es-MX" sz="3000" dirty="0">
                <a:effectLst/>
              </a:rPr>
              <a:t>Los objetos ocupan espacio en memoria; existen en el tiempo y deben crearse [instanciarse] y destruirse:</a:t>
            </a:r>
          </a:p>
          <a:p>
            <a:r>
              <a:rPr lang="es-MX" sz="3000" dirty="0">
                <a:effectLst/>
              </a:rPr>
              <a:t>Constructor.- Operación que crea un objeto y/o inicializa su estado. </a:t>
            </a:r>
          </a:p>
          <a:p>
            <a:r>
              <a:rPr lang="es-MX" sz="3000" dirty="0">
                <a:effectLst/>
              </a:rPr>
              <a:t>Destructor.- Operación que libera el estado de un objeto y/o destruye el propio objeto. (En java no tenemos que preocuparnos por esto lo hacen por nosotros agradezcan a el </a:t>
            </a:r>
            <a:r>
              <a:rPr lang="es-MX" sz="3000" dirty="0" err="1">
                <a:effectLst/>
              </a:rPr>
              <a:t>Garbage</a:t>
            </a:r>
            <a:r>
              <a:rPr lang="es-MX" sz="3000" dirty="0">
                <a:effectLst/>
              </a:rPr>
              <a:t> </a:t>
            </a:r>
            <a:r>
              <a:rPr lang="es-MX" sz="3000" dirty="0" err="1">
                <a:effectLst/>
              </a:rPr>
              <a:t>Collector</a:t>
            </a:r>
            <a:r>
              <a:rPr lang="es-MX" sz="3000" dirty="0">
                <a:effectLst/>
              </a:rPr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3616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314178"/>
            <a:ext cx="10353761" cy="1326321"/>
          </a:xfrm>
        </p:spPr>
        <p:txBody>
          <a:bodyPr/>
          <a:lstStyle/>
          <a:p>
            <a:r>
              <a:rPr lang="es-MX" dirty="0">
                <a:effectLst/>
              </a:rPr>
              <a:t>Herencia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0" y="858129"/>
            <a:ext cx="11493305" cy="5529971"/>
          </a:xfrm>
        </p:spPr>
        <p:txBody>
          <a:bodyPr>
            <a:normAutofit fontScale="92500" lnSpcReduction="10000"/>
          </a:bodyPr>
          <a:lstStyle/>
          <a:p>
            <a:r>
              <a:rPr lang="es-MX" sz="3000" dirty="0">
                <a:effectLst/>
              </a:rPr>
              <a:t>Capacidad para utilizar características previstas en antepasados o ascendientes.</a:t>
            </a:r>
          </a:p>
          <a:p>
            <a:r>
              <a:rPr lang="es-MX" sz="3000" dirty="0">
                <a:effectLst/>
              </a:rPr>
              <a:t>Permite construir nuevas clases a partir de otras ya existentes, permitiendo que éstas les “transmitan” sus propiedades.</a:t>
            </a:r>
          </a:p>
          <a:p>
            <a:r>
              <a:rPr lang="es-MX" sz="3000" dirty="0">
                <a:effectLst/>
              </a:rPr>
              <a:t>Objetivo: Reutilización de código.</a:t>
            </a:r>
          </a:p>
          <a:p>
            <a:r>
              <a:rPr lang="es-MX" sz="3000" dirty="0">
                <a:effectLst/>
              </a:rPr>
              <a:t>En java solo se puede heredar una clase a la vez.</a:t>
            </a:r>
          </a:p>
          <a:p>
            <a:r>
              <a:rPr lang="es-MX" sz="3000" dirty="0">
                <a:effectLst/>
              </a:rPr>
              <a:t>Herencia Simple.- Una clase puede tener sólo un ascendiente. [Una subclase puede heredar de una única clase].</a:t>
            </a:r>
          </a:p>
          <a:p>
            <a:r>
              <a:rPr lang="es-MX" sz="3000" dirty="0">
                <a:effectLst/>
              </a:rPr>
              <a:t>Una subclase hereda el comportamiento y la estructura de su </a:t>
            </a:r>
            <a:r>
              <a:rPr lang="es-MX" sz="3000" dirty="0" err="1">
                <a:effectLst/>
              </a:rPr>
              <a:t>Super</a:t>
            </a:r>
            <a:r>
              <a:rPr lang="es-MX" sz="3000" dirty="0">
                <a:effectLst/>
              </a:rPr>
              <a:t> Clase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7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Sobre escritura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200" dirty="0">
                <a:effectLst/>
              </a:rPr>
              <a:t>Sucede cuando una clase “B” hereda características de una clase “A”, pero la clase “B” re-define las características heredadas de “A”.</a:t>
            </a:r>
          </a:p>
          <a:p>
            <a:r>
              <a:rPr lang="es-MX" sz="3200" dirty="0">
                <a:effectLst/>
              </a:rPr>
              <a:t>Propiedades y métodos pueden heredarse de una superclase. Si estas propiedades y métodos son re-definidos en la clase derivada, se dice que han sido “</a:t>
            </a:r>
            <a:r>
              <a:rPr lang="es-MX" sz="3200" dirty="0" err="1">
                <a:effectLst/>
              </a:rPr>
              <a:t>Sobreescritos</a:t>
            </a:r>
            <a:r>
              <a:rPr lang="es-MX" sz="3200" dirty="0">
                <a:effectLst/>
              </a:rPr>
              <a:t>”.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76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Sobrecarga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87500"/>
            <a:ext cx="10353762" cy="4203700"/>
          </a:xfrm>
        </p:spPr>
        <p:txBody>
          <a:bodyPr>
            <a:normAutofit lnSpcReduction="10000"/>
          </a:bodyPr>
          <a:lstStyle/>
          <a:p>
            <a:r>
              <a:rPr lang="es-MX" sz="3200" dirty="0">
                <a:effectLst/>
              </a:rPr>
              <a:t>La sobrecarga representa diferentes maneras de realizar una misma acción.</a:t>
            </a:r>
          </a:p>
          <a:p>
            <a:r>
              <a:rPr lang="es-MX" sz="3200" dirty="0">
                <a:effectLst/>
              </a:rPr>
              <a:t>En los programas se usa el mismo nombre en diferentes métodos con  diferentes firmas [número, orden y tipo de los parámetros].</a:t>
            </a:r>
          </a:p>
          <a:p>
            <a:r>
              <a:rPr lang="es-MX" sz="3200" dirty="0">
                <a:effectLst/>
              </a:rPr>
              <a:t>El código de programación asociado a cada sobrecarga puede variar.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170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Ejemplos: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err="1">
                <a:effectLst/>
              </a:rPr>
              <a:t>miEmpleado.contratar</a:t>
            </a:r>
            <a:r>
              <a:rPr lang="es-MX" sz="3600" dirty="0">
                <a:effectLst/>
              </a:rPr>
              <a:t>(“Juan”, “Ventas”, 2500)</a:t>
            </a:r>
          </a:p>
          <a:p>
            <a:r>
              <a:rPr lang="es-MX" sz="3600" dirty="0" err="1">
                <a:effectLst/>
              </a:rPr>
              <a:t>miEmpleado.contratar</a:t>
            </a:r>
            <a:r>
              <a:rPr lang="es-MX" sz="3600" dirty="0">
                <a:effectLst/>
              </a:rPr>
              <a:t>(“Juan”)</a:t>
            </a:r>
          </a:p>
          <a:p>
            <a:r>
              <a:rPr lang="es-MX" sz="3600" dirty="0" err="1">
                <a:effectLst/>
              </a:rPr>
              <a:t>miEmpleado.contratar</a:t>
            </a:r>
            <a:r>
              <a:rPr lang="es-MX" sz="3600" dirty="0">
                <a:effectLst/>
              </a:rPr>
              <a:t>(“Juan”, 2500)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9705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Polimorfismo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effectLst/>
              </a:rPr>
              <a:t>POLI = Múltiples, MORFISMO = Formas</a:t>
            </a:r>
          </a:p>
          <a:p>
            <a:r>
              <a:rPr lang="es-MX" sz="3200" dirty="0">
                <a:effectLst/>
              </a:rPr>
              <a:t>Es el uso de un mismo nombre para representar o significar más de una acción.</a:t>
            </a:r>
          </a:p>
          <a:p>
            <a:pPr lvl="0"/>
            <a:r>
              <a:rPr lang="es-MX" sz="3200" dirty="0">
                <a:effectLst/>
              </a:rPr>
              <a:t>La sobrecarga es un tipo de Polimorfismo.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554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970671"/>
            <a:ext cx="10353762" cy="5328529"/>
          </a:xfrm>
        </p:spPr>
        <p:txBody>
          <a:bodyPr>
            <a:normAutofit/>
          </a:bodyPr>
          <a:lstStyle/>
          <a:p>
            <a:r>
              <a:rPr lang="es-MX" sz="3000" dirty="0">
                <a:effectLst/>
              </a:rPr>
              <a:t>Que un mismo mensaje pueda producir acciones totalmente diferentes cuando se recibe por objetos diferentes del mismo tipo.</a:t>
            </a:r>
          </a:p>
          <a:p>
            <a:pPr lvl="0"/>
            <a:r>
              <a:rPr lang="es-MX" sz="3000" dirty="0">
                <a:effectLst/>
              </a:rPr>
              <a:t>Un usuario puede enviar un mensaje genérico y dejar los detalles de la implementación exacta para el objeto que recibe el mensaje en tiempo de ejecución.</a:t>
            </a:r>
          </a:p>
          <a:p>
            <a:pPr lvl="0"/>
            <a:r>
              <a:rPr lang="es-MX" sz="3000" dirty="0">
                <a:effectLst/>
              </a:rPr>
              <a:t>Para este caso, se utiliza herencia y </a:t>
            </a:r>
            <a:r>
              <a:rPr lang="es-MX" sz="3000" dirty="0" err="1">
                <a:effectLst/>
              </a:rPr>
              <a:t>sobreescritura</a:t>
            </a:r>
            <a:r>
              <a:rPr lang="es-MX" sz="3000" dirty="0">
                <a:effectLst/>
              </a:rPr>
              <a:t> (</a:t>
            </a:r>
            <a:r>
              <a:rPr lang="es-MX" sz="3000" dirty="0" err="1">
                <a:effectLst/>
              </a:rPr>
              <a:t>Override</a:t>
            </a:r>
            <a:r>
              <a:rPr lang="es-MX" sz="3000" dirty="0">
                <a:effectLst/>
              </a:rPr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194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effectLst/>
              </a:rPr>
              <a:t>Nota: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just"/>
            <a:r>
              <a:rPr lang="es-419" sz="4800" dirty="0"/>
              <a:t>Es importante repasar estos conceptos para tener idea de lo que realizaremos en ANDROID STUDIO.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407116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Agradecimiento.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184135"/>
            <a:ext cx="10353762" cy="3695136"/>
          </a:xfrm>
        </p:spPr>
        <p:txBody>
          <a:bodyPr>
            <a:normAutofit/>
          </a:bodyPr>
          <a:lstStyle/>
          <a:p>
            <a:pPr algn="ctr"/>
            <a:r>
              <a:rPr lang="es-419" sz="2800" b="1" dirty="0"/>
              <a:t>Gracias por ver toda esta presentación.</a:t>
            </a:r>
            <a:endParaRPr lang="es-MX" sz="2800" b="1" dirty="0"/>
          </a:p>
        </p:txBody>
      </p:sp>
      <p:pic>
        <p:nvPicPr>
          <p:cNvPr id="1028" name="Picture 4" descr="Resultado de imagen para agradecimient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606"/>
            <a:ext cx="12192000" cy="34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4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2.- Introducción a SQL</a:t>
            </a:r>
            <a:br>
              <a:rPr lang="es-MX" sz="3200" dirty="0">
                <a:effectLst/>
              </a:rPr>
            </a:b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985000" y="2197100"/>
            <a:ext cx="31877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667500" y="1935921"/>
            <a:ext cx="4191000" cy="38472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MX" sz="2800" dirty="0"/>
              <a:t>DML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SELECT</a:t>
            </a: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INSERT</a:t>
            </a: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UPDATE</a:t>
            </a: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DELETE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pPr lvl="2"/>
            <a:endParaRPr lang="es-MX" sz="1400" dirty="0"/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0700" y="1935921"/>
            <a:ext cx="4191000" cy="37856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MX" sz="2800" dirty="0"/>
              <a:t>DDL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CREATE</a:t>
            </a: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ALTER</a:t>
            </a: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DROP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>
              <a:buFont typeface="Wingdings" panose="05000000000000000000" pitchFamily="2" charset="2"/>
              <a:buChar char="q"/>
            </a:pPr>
            <a:endParaRPr lang="es-MX" sz="1400" dirty="0"/>
          </a:p>
          <a:p>
            <a:pPr lvl="2"/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48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effectLst/>
              </a:rPr>
              <a:t>3.- Introducción a comunicación con Servidor</a:t>
            </a:r>
            <a:br>
              <a:rPr lang="es-MX" sz="32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2800" dirty="0">
                <a:effectLst/>
              </a:rPr>
              <a:t>Comunicación cliente-Servidor</a:t>
            </a:r>
          </a:p>
          <a:p>
            <a:pPr lvl="1"/>
            <a:r>
              <a:rPr lang="es-MX" sz="2800" dirty="0">
                <a:effectLst/>
              </a:rPr>
              <a:t>¿Qué es un GET y POST?</a:t>
            </a:r>
          </a:p>
          <a:p>
            <a:pPr lvl="1"/>
            <a:r>
              <a:rPr lang="es-MX" sz="2800" dirty="0">
                <a:effectLst/>
              </a:rPr>
              <a:t>¿Qué es REST?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7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4.- Introducción a Android</a:t>
            </a:r>
            <a:br>
              <a:rPr lang="es-MX" sz="32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2800" dirty="0">
                <a:effectLst/>
              </a:rPr>
              <a:t>Instalación de las Herramientas.</a:t>
            </a:r>
          </a:p>
          <a:p>
            <a:pPr lvl="1"/>
            <a:r>
              <a:rPr lang="es-MX" sz="2800" dirty="0">
                <a:effectLst/>
              </a:rPr>
              <a:t>Permisos de la aplicación.</a:t>
            </a:r>
          </a:p>
          <a:p>
            <a:pPr lvl="1"/>
            <a:r>
              <a:rPr lang="es-MX" sz="2800" dirty="0" err="1">
                <a:effectLst/>
              </a:rPr>
              <a:t>AppManifest</a:t>
            </a:r>
            <a:r>
              <a:rPr lang="es-MX" sz="2800" dirty="0">
                <a:effectLst/>
              </a:rPr>
              <a:t>.</a:t>
            </a:r>
          </a:p>
          <a:p>
            <a:pPr lvl="1"/>
            <a:r>
              <a:rPr lang="es-MX" sz="2800" dirty="0">
                <a:effectLst/>
              </a:rPr>
              <a:t>XML y </a:t>
            </a:r>
            <a:r>
              <a:rPr lang="es-MX" sz="2800" dirty="0" err="1">
                <a:effectLst/>
              </a:rPr>
              <a:t>Views</a:t>
            </a:r>
            <a:r>
              <a:rPr lang="es-MX" sz="2800" dirty="0">
                <a:effectLst/>
              </a:rPr>
              <a:t>.</a:t>
            </a:r>
          </a:p>
          <a:p>
            <a:pPr lvl="1"/>
            <a:r>
              <a:rPr lang="es-MX" sz="2800" dirty="0" err="1">
                <a:effectLst/>
              </a:rPr>
              <a:t>Activity</a:t>
            </a:r>
            <a:r>
              <a:rPr lang="es-MX" sz="2800" dirty="0">
                <a:effectLst/>
              </a:rPr>
              <a:t> y </a:t>
            </a:r>
            <a:r>
              <a:rPr lang="es-MX" sz="2800" dirty="0" err="1">
                <a:effectLst/>
              </a:rPr>
              <a:t>Fragments</a:t>
            </a:r>
            <a:r>
              <a:rPr lang="es-MX" sz="2800" dirty="0">
                <a:effectLst/>
              </a:rPr>
              <a:t>.</a:t>
            </a:r>
          </a:p>
          <a:p>
            <a:pPr lvl="1"/>
            <a:r>
              <a:rPr lang="es-MX" sz="2800" dirty="0">
                <a:effectLst/>
              </a:rPr>
              <a:t>Procesos e Hilos.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642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>
                <a:effectLst/>
              </a:rPr>
              <a:t>5.- </a:t>
            </a:r>
            <a:r>
              <a:rPr lang="es-MX" sz="3600" dirty="0" err="1">
                <a:effectLst/>
              </a:rPr>
              <a:t>Animacion</a:t>
            </a:r>
            <a:r>
              <a:rPr lang="es-MX" sz="3600" dirty="0">
                <a:effectLst/>
              </a:rPr>
              <a:t> y </a:t>
            </a:r>
            <a:r>
              <a:rPr lang="es-MX" sz="3600" dirty="0" err="1">
                <a:effectLst/>
              </a:rPr>
              <a:t>Graficos</a:t>
            </a:r>
            <a:br>
              <a:rPr lang="es-MX" sz="36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2800" dirty="0">
                <a:effectLst/>
              </a:rPr>
              <a:t>Propiedad Animación</a:t>
            </a:r>
          </a:p>
          <a:p>
            <a:pPr lvl="1"/>
            <a:r>
              <a:rPr lang="es-MX" sz="2800" dirty="0">
                <a:effectLst/>
              </a:rPr>
              <a:t>View Animación</a:t>
            </a:r>
          </a:p>
          <a:p>
            <a:pPr lvl="1"/>
            <a:r>
              <a:rPr lang="es-MX" sz="2800" dirty="0" err="1">
                <a:effectLst/>
              </a:rPr>
              <a:t>Drawable</a:t>
            </a:r>
            <a:r>
              <a:rPr lang="es-MX" sz="2800" dirty="0">
                <a:effectLst/>
              </a:rPr>
              <a:t> Animación.</a:t>
            </a:r>
          </a:p>
          <a:p>
            <a:pPr lvl="1"/>
            <a:r>
              <a:rPr lang="es-MX" sz="2800" dirty="0" err="1">
                <a:effectLst/>
              </a:rPr>
              <a:t>Canvas</a:t>
            </a:r>
            <a:r>
              <a:rPr lang="es-MX" sz="2800" dirty="0">
                <a:effectLst/>
              </a:rPr>
              <a:t> y </a:t>
            </a:r>
            <a:r>
              <a:rPr lang="es-MX" sz="2800" dirty="0" err="1">
                <a:effectLst/>
              </a:rPr>
              <a:t>Drawables</a:t>
            </a:r>
            <a:r>
              <a:rPr lang="es-MX" sz="2800" dirty="0">
                <a:effectLst/>
              </a:rPr>
              <a:t>.</a:t>
            </a:r>
          </a:p>
          <a:p>
            <a:pPr lvl="1"/>
            <a:r>
              <a:rPr lang="es-MX" sz="2800" dirty="0">
                <a:effectLst/>
              </a:rPr>
              <a:t>Open GL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32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effectLst/>
              </a:rPr>
              <a:t>6.- Aplicación de conocimientos adquiridos.</a:t>
            </a:r>
            <a:br>
              <a:rPr lang="es-MX" sz="320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2800" dirty="0">
                <a:effectLst/>
              </a:rPr>
              <a:t>Proyecto de Foro.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823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Examen de conocimientos previos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600" dirty="0">
                <a:effectLst/>
              </a:rPr>
              <a:t>Los ejemplos pueden ser en cualquiera de los siguientes lenguajes (JAVA, PHP,  JavaScript, Python, C#, C++).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68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1235</TotalTime>
  <Words>1451</Words>
  <Application>Microsoft Office PowerPoint</Application>
  <PresentationFormat>Panorámica</PresentationFormat>
  <Paragraphs>214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Bookman Old Style</vt:lpstr>
      <vt:lpstr>Rockwell</vt:lpstr>
      <vt:lpstr>Tahoma</vt:lpstr>
      <vt:lpstr>Wingdings</vt:lpstr>
      <vt:lpstr>Damask</vt:lpstr>
      <vt:lpstr>Conceptos básicos</vt:lpstr>
      <vt:lpstr>Temario para curso de android Básico</vt:lpstr>
      <vt:lpstr>1.- Introducción a Java </vt:lpstr>
      <vt:lpstr>2.- Introducción a SQL </vt:lpstr>
      <vt:lpstr>3.- Introducción a comunicación con Servidor </vt:lpstr>
      <vt:lpstr>4.- Introducción a Android </vt:lpstr>
      <vt:lpstr>5.- Animacion y Graficos </vt:lpstr>
      <vt:lpstr>6.- Aplicación de conocimientos adquiridos. </vt:lpstr>
      <vt:lpstr>Examen de conocimientos previos </vt:lpstr>
      <vt:lpstr>Presentación de PowerPoint</vt:lpstr>
      <vt:lpstr>Presentación de PowerPoint</vt:lpstr>
      <vt:lpstr>Introducción a java. </vt:lpstr>
      <vt:lpstr>Tipos de datos en java</vt:lpstr>
      <vt:lpstr>Tipos primitivos</vt:lpstr>
      <vt:lpstr>Presentación de PowerPoint</vt:lpstr>
      <vt:lpstr>Tipos Objeto</vt:lpstr>
      <vt:lpstr>Presentación de PowerPoint</vt:lpstr>
      <vt:lpstr>Un objeto es una cosa distinta a un tipo primitivo, aunque “porten” la misma información.   </vt:lpstr>
      <vt:lpstr>Una cadena de caracteres es un objeto </vt:lpstr>
      <vt:lpstr>Hay distintos tipos primitivos enteros </vt:lpstr>
      <vt:lpstr>Que es POO </vt:lpstr>
      <vt:lpstr>Presentación de PowerPoint</vt:lpstr>
      <vt:lpstr>Todos los objetos tienen Estado, Comportamiento e Identidad </vt:lpstr>
      <vt:lpstr>Conceptos de POO </vt:lpstr>
      <vt:lpstr>Abstracción </vt:lpstr>
      <vt:lpstr>Clases y Objetos </vt:lpstr>
      <vt:lpstr>Clase </vt:lpstr>
      <vt:lpstr>Objeto </vt:lpstr>
      <vt:lpstr>Clase Abstracta. </vt:lpstr>
      <vt:lpstr>Encapsulamiento </vt:lpstr>
      <vt:lpstr>Constructores  y destructores </vt:lpstr>
      <vt:lpstr>Herencia </vt:lpstr>
      <vt:lpstr>Sobre escritura </vt:lpstr>
      <vt:lpstr>Sobrecarga </vt:lpstr>
      <vt:lpstr>Ejemplos: </vt:lpstr>
      <vt:lpstr>Polimorfismo </vt:lpstr>
      <vt:lpstr>Presentación de PowerPoint</vt:lpstr>
      <vt:lpstr>Nota:</vt:lpstr>
      <vt:lpstr>Agradecimiento.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Instalar y usar Genymotion para Android Studio.</dc:title>
  <dc:creator>Daniel Padilla</dc:creator>
  <cp:lastModifiedBy>Daniel</cp:lastModifiedBy>
  <cp:revision>53</cp:revision>
  <dcterms:created xsi:type="dcterms:W3CDTF">2017-03-14T18:15:26Z</dcterms:created>
  <dcterms:modified xsi:type="dcterms:W3CDTF">2017-03-25T03:45:27Z</dcterms:modified>
</cp:coreProperties>
</file>