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0" r:id="rId3"/>
    <p:sldId id="321" r:id="rId4"/>
    <p:sldId id="322" r:id="rId5"/>
    <p:sldId id="323" r:id="rId6"/>
    <p:sldId id="325" r:id="rId7"/>
    <p:sldId id="261" r:id="rId8"/>
    <p:sldId id="262" r:id="rId9"/>
    <p:sldId id="310" r:id="rId10"/>
    <p:sldId id="311" r:id="rId11"/>
    <p:sldId id="312" r:id="rId12"/>
    <p:sldId id="324" r:id="rId13"/>
    <p:sldId id="271" r:id="rId14"/>
    <p:sldId id="263" r:id="rId15"/>
    <p:sldId id="264" r:id="rId16"/>
    <p:sldId id="267" r:id="rId17"/>
    <p:sldId id="268" r:id="rId18"/>
    <p:sldId id="265" r:id="rId19"/>
    <p:sldId id="266" r:id="rId20"/>
    <p:sldId id="294" r:id="rId21"/>
    <p:sldId id="295" r:id="rId22"/>
    <p:sldId id="286" r:id="rId23"/>
    <p:sldId id="313" r:id="rId24"/>
    <p:sldId id="314" r:id="rId25"/>
    <p:sldId id="315" r:id="rId26"/>
    <p:sldId id="316" r:id="rId27"/>
    <p:sldId id="317" r:id="rId28"/>
    <p:sldId id="287" r:id="rId29"/>
    <p:sldId id="288" r:id="rId30"/>
    <p:sldId id="289" r:id="rId31"/>
    <p:sldId id="290" r:id="rId32"/>
    <p:sldId id="291" r:id="rId33"/>
    <p:sldId id="292" r:id="rId34"/>
    <p:sldId id="318" r:id="rId35"/>
    <p:sldId id="319" r:id="rId36"/>
    <p:sldId id="296" r:id="rId37"/>
    <p:sldId id="293" r:id="rId38"/>
    <p:sldId id="273" r:id="rId39"/>
    <p:sldId id="298" r:id="rId40"/>
    <p:sldId id="299" r:id="rId41"/>
    <p:sldId id="300" r:id="rId42"/>
    <p:sldId id="302" r:id="rId43"/>
    <p:sldId id="276" r:id="rId44"/>
    <p:sldId id="272" r:id="rId45"/>
    <p:sldId id="301" r:id="rId46"/>
    <p:sldId id="304" r:id="rId47"/>
    <p:sldId id="305" r:id="rId48"/>
    <p:sldId id="306" r:id="rId49"/>
    <p:sldId id="307" r:id="rId50"/>
    <p:sldId id="308" r:id="rId51"/>
    <p:sldId id="309" r:id="rId52"/>
    <p:sldId id="303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son Martin Feitosa" initials="EMF" lastIdx="1" clrIdx="0">
    <p:extLst>
      <p:ext uri="{19B8F6BF-5375-455C-9EA6-DF929625EA0E}">
        <p15:presenceInfo xmlns:p15="http://schemas.microsoft.com/office/powerpoint/2012/main" userId="S-1-5-21-1027814395-3883703060-1772114526-11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1471" autoAdjust="0"/>
  </p:normalViewPr>
  <p:slideViewPr>
    <p:cSldViewPr snapToGrid="0">
      <p:cViewPr varScale="1">
        <p:scale>
          <a:sx n="74" d="100"/>
          <a:sy n="74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8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5T14:58:34.796" idx="1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7A8DD-B519-466F-A014-BBCE89EABA14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BC1A7-CED2-49C3-8A4F-FD3D6A1D5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2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Conversa</a:t>
            </a:r>
            <a:r>
              <a:rPr lang="pt-BR" baseline="0" dirty="0" smtClean="0"/>
              <a:t> com “OK </a:t>
            </a:r>
            <a:r>
              <a:rPr lang="pt-BR" baseline="0" dirty="0" err="1" smtClean="0"/>
              <a:t>Goolgle</a:t>
            </a:r>
            <a:r>
              <a:rPr lang="pt-BR" baseline="0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27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Car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1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 monitoramento</a:t>
            </a:r>
            <a:r>
              <a:rPr lang="pt-BR" baseline="0" dirty="0" smtClean="0"/>
              <a:t> de frota de veículos (logística). Sistema de análise de crédito.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Radares</a:t>
            </a:r>
            <a:r>
              <a:rPr lang="pt-BR" baseline="0" dirty="0" smtClean="0"/>
              <a:t> de transito. Reconhecem as placas de trânsito por intermédio de redes neurais.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6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</a:t>
            </a:r>
            <a:r>
              <a:rPr lang="pt-BR" dirty="0" err="1" smtClean="0"/>
              <a:t>Zamberlam</a:t>
            </a:r>
            <a:r>
              <a:rPr lang="pt-BR" dirty="0" smtClean="0"/>
              <a:t> e </a:t>
            </a:r>
            <a:r>
              <a:rPr lang="pt-BR" dirty="0" err="1" smtClean="0"/>
              <a:t>Giraffa</a:t>
            </a:r>
            <a:r>
              <a:rPr lang="pt-BR" dirty="0" smtClean="0"/>
              <a:t>, 2001:</a:t>
            </a:r>
          </a:p>
          <a:p>
            <a:pPr lvl="1"/>
            <a:r>
              <a:rPr lang="pt-BR" b="1" dirty="0" smtClean="0"/>
              <a:t>Autonomia:  </a:t>
            </a:r>
            <a:r>
              <a:rPr lang="pt-BR" dirty="0" smtClean="0"/>
              <a:t>as tomadas de decisão são elaboradas baseando-se mais em experiências passadas do que no conhecimento previamente inserido pelo design da inteligência artificial; </a:t>
            </a:r>
          </a:p>
          <a:p>
            <a:pPr lvl="1"/>
            <a:r>
              <a:rPr lang="pt-BR" b="1" dirty="0" err="1" smtClean="0"/>
              <a:t>Temporabilidade</a:t>
            </a:r>
            <a:r>
              <a:rPr lang="pt-BR" b="1" dirty="0" smtClean="0"/>
              <a:t>: </a:t>
            </a:r>
            <a:r>
              <a:rPr lang="pt-BR" dirty="0" smtClean="0"/>
              <a:t>opta por permanecer ou não no ambiente;</a:t>
            </a:r>
          </a:p>
          <a:p>
            <a:pPr lvl="1"/>
            <a:r>
              <a:rPr lang="pt-BR" b="1" dirty="0" smtClean="0"/>
              <a:t>Comunicabilidade: </a:t>
            </a:r>
            <a:r>
              <a:rPr lang="pt-BR" dirty="0" smtClean="0"/>
              <a:t>troca de informações oriundas do ambiente ou de outros agentes;</a:t>
            </a:r>
          </a:p>
          <a:p>
            <a:pPr lvl="1"/>
            <a:r>
              <a:rPr lang="pt-BR" b="1" dirty="0" smtClean="0"/>
              <a:t>Reatividade: </a:t>
            </a:r>
            <a:r>
              <a:rPr lang="pt-BR" dirty="0" smtClean="0"/>
              <a:t>capacidade de reagir a mudanças no ambiente; </a:t>
            </a:r>
          </a:p>
          <a:p>
            <a:pPr lvl="1"/>
            <a:r>
              <a:rPr lang="pt-BR" b="1" dirty="0" smtClean="0"/>
              <a:t>Mobilidade: </a:t>
            </a:r>
            <a:r>
              <a:rPr lang="pt-BR" dirty="0" smtClean="0"/>
              <a:t>capaz de se deslocar para ambientes diferentes do original; </a:t>
            </a:r>
          </a:p>
          <a:p>
            <a:pPr lvl="1"/>
            <a:r>
              <a:rPr lang="pt-BR" b="1" dirty="0" smtClean="0"/>
              <a:t>Flexibilidade: </a:t>
            </a:r>
            <a:r>
              <a:rPr lang="pt-BR" dirty="0" smtClean="0"/>
              <a:t>aceita a intervenção de outros agentes; </a:t>
            </a:r>
          </a:p>
          <a:p>
            <a:pPr lvl="1"/>
            <a:r>
              <a:rPr lang="pt-BR" b="1" dirty="0" smtClean="0"/>
              <a:t>Pró-atividade: </a:t>
            </a:r>
            <a:r>
              <a:rPr lang="pt-BR" dirty="0" smtClean="0"/>
              <a:t>é capaz de além de responder aos estímulos do ambiente, exibir um comportamento orientado a objetivos.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82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de ambiente episódico: agente que localiza peças defeituosas</a:t>
            </a:r>
            <a:r>
              <a:rPr lang="pt-BR" baseline="0" dirty="0" smtClean="0"/>
              <a:t> em linha de montagem.</a:t>
            </a:r>
          </a:p>
          <a:p>
            <a:r>
              <a:rPr lang="pt-BR" baseline="0" dirty="0" smtClean="0"/>
              <a:t>Exemplo de ambiente sequencial: agente que joga xadrez.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BC1A7-CED2-49C3-8A4F-FD3D6A1D554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8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DD7A-92E4-4D05-ABBC-80B916507D25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4CC2-7127-435A-8636-81AD5E3ED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ITT_szd9L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-KS0-xICk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 para o desenvolvimento de Jogos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Prof.º Edson Martin Feitosa</a:t>
            </a:r>
          </a:p>
          <a:p>
            <a:pPr algn="r"/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6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i="1" dirty="0"/>
              <a:t>"É o campo de estudo que tenta explicar e emular o comportamento inteligente em termos de processos computacionais." [SCHALKOFF, 90]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"Inteligência artificial é o estudo das ideias que permitem aos computadores serem inteligentes." [WINSTON, 84]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"Inteligência Artificial é o estudo das faculdades mentais através do uso de modelos computacionais." [CHARNIAK &amp; </a:t>
            </a:r>
            <a:r>
              <a:rPr lang="pt-BR" altLang="pt-BR" i="1" dirty="0" err="1"/>
              <a:t>McDERMOTT</a:t>
            </a:r>
            <a:r>
              <a:rPr lang="pt-BR" altLang="pt-BR" i="1" dirty="0"/>
              <a:t>, 85]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1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altLang="pt-BR" i="1" dirty="0"/>
              <a:t>"A arte de criar máquinas que executam funções que requerem inteligência quando executadas por pessoas." [KURZWEIL,90]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"Inteligência artificial é o estudo de como fazer os computadores realizarem coisas que, no momento, as pessoas fazem melhor." [RICH, Elaine &amp; KNIGHT, Kevin, 93]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"[...] atividade que nós associamos com o pensar humano, atividades tais como: tomada de decisão, resolução de problemas, aprendizado[... ]." [BELLMAN, 78]</a:t>
            </a:r>
          </a:p>
          <a:p>
            <a:pPr>
              <a:lnSpc>
                <a:spcPct val="80000"/>
              </a:lnSpc>
            </a:pPr>
            <a:r>
              <a:rPr lang="pt-BR" altLang="pt-BR" i="1" dirty="0"/>
              <a:t>"A inteligência artificial (IA) é simplesmente uma maneira de fazer o computador pensar inteligentemente." [LEVINE, 88]</a:t>
            </a:r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“Pode ser definida como o ramo da Ciência da Computação que se ocupa da automação do comportamento inteligente.” [LUGER, 2004]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9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notícias sobre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a inteligência artificial pode ajudar a prevenir </a:t>
            </a:r>
            <a:r>
              <a:rPr lang="pt-BR" dirty="0" err="1" smtClean="0"/>
              <a:t>malware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Inteligência artificial detecta mal de Alzheimer uma década antes dos sintomas aparecerem.</a:t>
            </a:r>
          </a:p>
          <a:p>
            <a:r>
              <a:rPr lang="pt-BR" dirty="0" smtClean="0"/>
              <a:t>Inteligência artificial consegue recriar fases de </a:t>
            </a:r>
            <a:r>
              <a:rPr lang="pt-BR" dirty="0" err="1"/>
              <a:t>S</a:t>
            </a:r>
            <a:r>
              <a:rPr lang="pt-BR" dirty="0" err="1" smtClean="0"/>
              <a:t>uper</a:t>
            </a:r>
            <a:r>
              <a:rPr lang="pt-BR" dirty="0" smtClean="0"/>
              <a:t> Mario.</a:t>
            </a:r>
          </a:p>
          <a:p>
            <a:r>
              <a:rPr lang="pt-BR" dirty="0" smtClean="0"/>
              <a:t>Robô faz em segundos o que demora 360 mil horas para um advogado.</a:t>
            </a:r>
          </a:p>
          <a:p>
            <a:r>
              <a:rPr lang="pt-BR" dirty="0" err="1"/>
              <a:t>Facebook</a:t>
            </a:r>
            <a:r>
              <a:rPr lang="pt-BR" dirty="0"/>
              <a:t> desliga inteligência artificial que criou sua própria </a:t>
            </a:r>
            <a:r>
              <a:rPr lang="pt-BR" dirty="0" smtClean="0"/>
              <a:t>linguagem.</a:t>
            </a:r>
          </a:p>
          <a:p>
            <a:r>
              <a:rPr lang="pt-BR" dirty="0"/>
              <a:t>Inteligência Artificial apresenta traços racistas e </a:t>
            </a:r>
            <a:r>
              <a:rPr lang="pt-BR" dirty="0" smtClean="0"/>
              <a:t>machistas.</a:t>
            </a:r>
          </a:p>
          <a:p>
            <a:r>
              <a:rPr lang="pt-BR" dirty="0" err="1" smtClean="0"/>
              <a:t>AlphaZero</a:t>
            </a:r>
            <a:r>
              <a:rPr lang="pt-BR" dirty="0" smtClean="0"/>
              <a:t>, a IA do Google que aprendeu a jogar sozinha - Como </a:t>
            </a:r>
            <a:r>
              <a:rPr lang="pt-BR" dirty="0"/>
              <a:t>explica como o </a:t>
            </a:r>
            <a:r>
              <a:rPr lang="pt-BR" dirty="0" err="1"/>
              <a:t>AlphaZero</a:t>
            </a:r>
            <a:r>
              <a:rPr lang="pt-BR" dirty="0"/>
              <a:t>, a última IA do Google </a:t>
            </a:r>
            <a:r>
              <a:rPr lang="pt-BR" dirty="0" err="1"/>
              <a:t>DeepMind</a:t>
            </a:r>
            <a:r>
              <a:rPr lang="pt-BR" dirty="0"/>
              <a:t> aprendeu a jogar go, </a:t>
            </a:r>
            <a:r>
              <a:rPr lang="pt-BR" dirty="0" err="1"/>
              <a:t>shogi</a:t>
            </a:r>
            <a:r>
              <a:rPr lang="pt-BR" dirty="0"/>
              <a:t> e xadrez sozinha, e quais suas aplicações reais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5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 / base de conhecimento</a:t>
            </a:r>
          </a:p>
          <a:p>
            <a:r>
              <a:rPr lang="pt-BR" dirty="0" smtClean="0"/>
              <a:t>Informação</a:t>
            </a:r>
          </a:p>
          <a:p>
            <a:r>
              <a:rPr lang="pt-BR" dirty="0" smtClean="0"/>
              <a:t>Dado</a:t>
            </a:r>
          </a:p>
          <a:p>
            <a:r>
              <a:rPr lang="pt-BR" dirty="0" smtClean="0"/>
              <a:t>Raciocínio</a:t>
            </a:r>
          </a:p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4344341" y="2730365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9742875" y="2933442"/>
            <a:ext cx="2232248" cy="1403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Informação</a:t>
            </a:r>
            <a:endParaRPr lang="pt-BR" dirty="0"/>
          </a:p>
        </p:txBody>
      </p:sp>
      <p:sp>
        <p:nvSpPr>
          <p:cNvPr id="14" name="Explosão 1 13"/>
          <p:cNvSpPr/>
          <p:nvPr/>
        </p:nvSpPr>
        <p:spPr>
          <a:xfrm>
            <a:off x="3704638" y="5047746"/>
            <a:ext cx="3888432" cy="17281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Conhecimento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030398" y="382525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Elemento puro de</a:t>
            </a:r>
          </a:p>
          <a:p>
            <a:r>
              <a:rPr lang="pt-BR" b="1" dirty="0"/>
              <a:t>determinado evento.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86090" y="2074581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Analisado e</a:t>
            </a:r>
          </a:p>
          <a:p>
            <a:r>
              <a:rPr lang="pt-BR" b="1" dirty="0"/>
              <a:t>Contextualizado.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99289" y="5147138"/>
            <a:ext cx="4029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Habilidade de criar modelos</a:t>
            </a:r>
          </a:p>
          <a:p>
            <a:r>
              <a:rPr lang="pt-BR" b="1" dirty="0"/>
              <a:t>mentais que descrevem objetos e</a:t>
            </a:r>
          </a:p>
          <a:p>
            <a:r>
              <a:rPr lang="pt-BR" b="1" dirty="0"/>
              <a:t>indica ações a implementar e</a:t>
            </a:r>
          </a:p>
          <a:p>
            <a:r>
              <a:rPr lang="pt-BR" b="1" dirty="0"/>
              <a:t>decisões a tomar.</a:t>
            </a:r>
            <a:endParaRPr lang="pt-BR" dirty="0"/>
          </a:p>
        </p:txBody>
      </p:sp>
      <p:sp>
        <p:nvSpPr>
          <p:cNvPr id="18" name="Seta para a direita 10"/>
          <p:cNvSpPr/>
          <p:nvPr/>
        </p:nvSpPr>
        <p:spPr>
          <a:xfrm rot="296093">
            <a:off x="6006667" y="3101032"/>
            <a:ext cx="3514043" cy="4389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1"/>
          <p:cNvSpPr/>
          <p:nvPr/>
        </p:nvSpPr>
        <p:spPr>
          <a:xfrm rot="9126926">
            <a:off x="7007169" y="4465544"/>
            <a:ext cx="2872257" cy="54049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6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Divisões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IA Forte</a:t>
            </a:r>
          </a:p>
          <a:p>
            <a:pPr lvl="1"/>
            <a:r>
              <a:rPr lang="pt-BR" dirty="0" smtClean="0"/>
              <a:t>Tenta explicar ou mesmo superar a inteligência dos seres humanos, ou seja, quer fazer tudo o que nós podemos fazer</a:t>
            </a:r>
          </a:p>
          <a:p>
            <a:pPr lvl="1"/>
            <a:r>
              <a:rPr lang="pt-BR" dirty="0" smtClean="0"/>
              <a:t>Algumas áreas</a:t>
            </a:r>
          </a:p>
          <a:p>
            <a:pPr lvl="2"/>
            <a:r>
              <a:rPr lang="pt-BR" dirty="0" smtClean="0"/>
              <a:t>Raciocínio, tomada de decisões em ambientes com incerteza, representação do conhecimento, planejamento, aprendizagem de máquina, visão do computador, processamento de linguagem natural, etc.</a:t>
            </a:r>
          </a:p>
          <a:p>
            <a:pPr lvl="2"/>
            <a:r>
              <a:rPr lang="pt-BR" dirty="0" smtClean="0"/>
              <a:t>Usar tudo isso junto para obter certos objetivos</a:t>
            </a:r>
          </a:p>
          <a:p>
            <a:pPr lvl="2"/>
            <a:r>
              <a:rPr lang="pt-BR" dirty="0" smtClean="0"/>
              <a:t>Além disso: consciência, </a:t>
            </a:r>
            <a:r>
              <a:rPr lang="pt-BR" dirty="0" err="1" smtClean="0"/>
              <a:t>auto-conhecimento</a:t>
            </a:r>
            <a:r>
              <a:rPr lang="pt-BR" dirty="0" smtClean="0"/>
              <a:t>, sentimento, etc...</a:t>
            </a:r>
          </a:p>
          <a:p>
            <a:r>
              <a:rPr lang="pt-BR" dirty="0" smtClean="0"/>
              <a:t>IA Fraca (Determinística)</a:t>
            </a:r>
          </a:p>
          <a:p>
            <a:pPr lvl="1"/>
            <a:r>
              <a:rPr lang="pt-BR" dirty="0" smtClean="0"/>
              <a:t>IA em aplicações específicas</a:t>
            </a:r>
            <a:endParaRPr lang="en-CA" dirty="0" smtClean="0"/>
          </a:p>
          <a:p>
            <a:pPr lvl="1"/>
            <a:r>
              <a:rPr lang="pt-BR" dirty="0" smtClean="0"/>
              <a:t>Computadores podem demonstrar inteligência, mas isso significa serem capazes de igualar aos seres humanos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3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Sub-divisões</a:t>
            </a:r>
            <a:r>
              <a:rPr lang="pt-BR" dirty="0" smtClean="0"/>
              <a:t> de Sistemas Inteligentes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69" y="1649687"/>
            <a:ext cx="6324871" cy="45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7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Agir Humanamente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Teste de Turing</a:t>
            </a:r>
          </a:p>
          <a:p>
            <a:pPr lvl="1"/>
            <a:r>
              <a:rPr lang="pt-BR" dirty="0" smtClean="0"/>
              <a:t>Métrica: parecer humano</a:t>
            </a:r>
          </a:p>
          <a:p>
            <a:r>
              <a:rPr lang="pt-BR" dirty="0" smtClean="0"/>
              <a:t>Envolve:</a:t>
            </a:r>
          </a:p>
          <a:p>
            <a:pPr lvl="1"/>
            <a:r>
              <a:rPr lang="pt-BR" dirty="0" smtClean="0"/>
              <a:t>Processamento de linguagem </a:t>
            </a:r>
          </a:p>
          <a:p>
            <a:pPr marL="457200" lvl="1" indent="0">
              <a:buNone/>
            </a:pPr>
            <a:r>
              <a:rPr lang="pt-BR" dirty="0" smtClean="0"/>
              <a:t>Natural</a:t>
            </a:r>
          </a:p>
          <a:p>
            <a:pPr lvl="1"/>
            <a:r>
              <a:rPr lang="pt-BR" dirty="0" smtClean="0"/>
              <a:t>Representação do Conhecimento</a:t>
            </a:r>
          </a:p>
          <a:p>
            <a:pPr lvl="1"/>
            <a:r>
              <a:rPr lang="pt-BR" dirty="0" smtClean="0"/>
              <a:t>Raciocínio</a:t>
            </a:r>
          </a:p>
          <a:p>
            <a:pPr lvl="1"/>
            <a:r>
              <a:rPr lang="pt-BR" dirty="0" smtClean="0"/>
              <a:t>Aprendizado</a:t>
            </a:r>
          </a:p>
          <a:p>
            <a:pPr lvl="1"/>
            <a:r>
              <a:rPr lang="pt-BR" dirty="0" smtClean="0"/>
              <a:t>“Ser capaz de errar”</a:t>
            </a:r>
          </a:p>
          <a:p>
            <a:pPr lvl="1"/>
            <a:r>
              <a:rPr lang="pt-BR" dirty="0" smtClean="0"/>
              <a:t>Teste de Turing Invertido</a:t>
            </a:r>
          </a:p>
          <a:p>
            <a:pPr lvl="2"/>
            <a:r>
              <a:rPr lang="pt-BR" dirty="0" smtClean="0"/>
              <a:t>Ex.: </a:t>
            </a:r>
            <a:endParaRPr lang="en-CA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6" y="5556145"/>
            <a:ext cx="10191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56" y="1448999"/>
            <a:ext cx="3926734" cy="38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Agir Racionalmente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</a:t>
            </a:r>
          </a:p>
          <a:p>
            <a:pPr lvl="1"/>
            <a:r>
              <a:rPr lang="pt-BR" dirty="0" smtClean="0"/>
              <a:t>Um </a:t>
            </a:r>
            <a:r>
              <a:rPr lang="pt-BR" b="1" dirty="0" smtClean="0"/>
              <a:t>agente </a:t>
            </a:r>
            <a:r>
              <a:rPr lang="pt-BR" dirty="0" smtClean="0"/>
              <a:t>pode ser considerado uma entidade que </a:t>
            </a:r>
            <a:r>
              <a:rPr lang="pt-BR" dirty="0" smtClean="0">
                <a:solidFill>
                  <a:srgbClr val="FF0000"/>
                </a:solidFill>
              </a:rPr>
              <a:t>percebe o ambiente </a:t>
            </a:r>
            <a:r>
              <a:rPr lang="pt-BR" dirty="0" smtClean="0"/>
              <a:t>através de seus sensores e </a:t>
            </a:r>
            <a:r>
              <a:rPr lang="pt-BR" dirty="0" smtClean="0">
                <a:solidFill>
                  <a:srgbClr val="FF0000"/>
                </a:solidFill>
              </a:rPr>
              <a:t>age</a:t>
            </a:r>
            <a:r>
              <a:rPr lang="pt-BR" dirty="0" smtClean="0"/>
              <a:t> através de atuadores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 smtClean="0"/>
              <a:t>Ser humano</a:t>
            </a:r>
          </a:p>
          <a:p>
            <a:pPr lvl="2"/>
            <a:r>
              <a:rPr lang="pt-BR" dirty="0" smtClean="0"/>
              <a:t>Robô</a:t>
            </a:r>
          </a:p>
          <a:p>
            <a:pPr lvl="2"/>
            <a:r>
              <a:rPr lang="pt-BR" dirty="0" smtClean="0"/>
              <a:t>NPC (Personagem não jogável)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87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Pensar Racionalmente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IA “Clássica” ou “Simbólica”</a:t>
            </a:r>
          </a:p>
          <a:p>
            <a:r>
              <a:rPr lang="pt-BR" dirty="0" smtClean="0"/>
              <a:t>Representação do mundo através de proposições lógicas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Ex.: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Socrátes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é homem</a:t>
            </a:r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	     Todo homem é mortal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	     Logo,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Socrates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é mortal</a:t>
            </a:r>
          </a:p>
          <a:p>
            <a:r>
              <a:rPr lang="pt-BR" dirty="0" smtClean="0"/>
              <a:t>Os programas tiram conclusões a partir das proposições</a:t>
            </a:r>
          </a:p>
          <a:p>
            <a:r>
              <a:rPr lang="pt-BR" dirty="0" smtClean="0"/>
              <a:t>Em princípio, qualquer problema descrito através de lógica pode ser resolvido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3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Pensar Humanamente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Ainda não se sabe como nós pensamos!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Portanto é preciso estudar e entender como o ser humano pensa</a:t>
            </a:r>
          </a:p>
          <a:p>
            <a:r>
              <a:rPr lang="pt-BR" dirty="0" smtClean="0"/>
              <a:t>Ciências Cognitivas</a:t>
            </a:r>
          </a:p>
          <a:p>
            <a:pPr lvl="1"/>
            <a:r>
              <a:rPr lang="pt-BR" dirty="0" smtClean="0"/>
              <a:t>Ciência multidisciplinar que envolve Computação, Biologia, Psicologia, </a:t>
            </a:r>
            <a:r>
              <a:rPr lang="pt-BR" dirty="0" err="1" smtClean="0"/>
              <a:t>etc</a:t>
            </a:r>
            <a:r>
              <a:rPr lang="pt-BR" dirty="0" smtClean="0"/>
              <a:t> e tenta construir modelos de como os animais pensam.</a:t>
            </a:r>
            <a:endParaRPr lang="en-CA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7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b="1" dirty="0"/>
              <a:t>Introdução a Inteligência Artificial</a:t>
            </a:r>
            <a:endParaRPr lang="en-CA" dirty="0"/>
          </a:p>
          <a:p>
            <a:pPr lvl="1"/>
            <a:r>
              <a:rPr lang="pt-BR" dirty="0"/>
              <a:t>Conceitos e principais características;</a:t>
            </a:r>
            <a:endParaRPr lang="en-CA" dirty="0"/>
          </a:p>
          <a:p>
            <a:pPr lvl="1"/>
            <a:r>
              <a:rPr lang="pt-BR" dirty="0"/>
              <a:t>Ferramentas e técnicas de Inteligência Artificial;</a:t>
            </a:r>
            <a:endParaRPr lang="en-CA" dirty="0"/>
          </a:p>
          <a:p>
            <a:pPr lvl="1"/>
            <a:r>
              <a:rPr lang="pt-BR" dirty="0"/>
              <a:t>Aplicações no desenvolvimento de jogos digitais.</a:t>
            </a:r>
            <a:endParaRPr lang="en-CA" dirty="0"/>
          </a:p>
          <a:p>
            <a:pPr lvl="2"/>
            <a:r>
              <a:rPr lang="pt-BR" dirty="0"/>
              <a:t>Movimento;</a:t>
            </a:r>
            <a:endParaRPr lang="en-CA" dirty="0"/>
          </a:p>
          <a:p>
            <a:pPr lvl="2"/>
            <a:r>
              <a:rPr lang="pt-BR" dirty="0"/>
              <a:t>Tomada de Decisão;</a:t>
            </a:r>
            <a:endParaRPr lang="en-CA" dirty="0"/>
          </a:p>
          <a:p>
            <a:pPr lvl="2"/>
            <a:r>
              <a:rPr lang="pt-BR" dirty="0"/>
              <a:t>Estratégia;</a:t>
            </a:r>
            <a:endParaRPr lang="en-CA" dirty="0"/>
          </a:p>
          <a:p>
            <a:pPr lvl="2"/>
            <a:r>
              <a:rPr lang="pt-BR" dirty="0"/>
              <a:t>Inteligência baseada em agentes.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Buscas</a:t>
            </a:r>
            <a:endParaRPr lang="en-CA" dirty="0"/>
          </a:p>
          <a:p>
            <a:pPr lvl="1"/>
            <a:r>
              <a:rPr lang="pt-BR" dirty="0"/>
              <a:t>Métodos de busca;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Agentes inteligentes</a:t>
            </a:r>
            <a:endParaRPr lang="en-CA" dirty="0"/>
          </a:p>
          <a:p>
            <a:pPr lvl="1"/>
            <a:r>
              <a:rPr lang="pt-BR" dirty="0"/>
              <a:t>Construção de agentes inteligentes;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Teoria dos Jogos</a:t>
            </a:r>
            <a:endParaRPr lang="en-CA" dirty="0"/>
          </a:p>
          <a:p>
            <a:pPr lvl="1"/>
            <a:r>
              <a:rPr lang="pt-BR" dirty="0"/>
              <a:t>Sistemas baseados em regras</a:t>
            </a:r>
            <a:r>
              <a:rPr lang="pt-BR" dirty="0" smtClean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das áreas que contribuíram com 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Filosofia</a:t>
            </a:r>
          </a:p>
          <a:p>
            <a:pPr lvl="1"/>
            <a:r>
              <a:rPr lang="pt-BR" dirty="0" smtClean="0"/>
              <a:t>Os filósofos (desde 400 </a:t>
            </a:r>
            <a:r>
              <a:rPr lang="pt-BR" dirty="0" err="1" smtClean="0"/>
              <a:t>a.C</a:t>
            </a:r>
            <a:r>
              <a:rPr lang="pt-BR" dirty="0" smtClean="0"/>
              <a:t>) tornaram a IA concebível, considerando as </a:t>
            </a:r>
            <a:r>
              <a:rPr lang="pt-BR" dirty="0" err="1" smtClean="0"/>
              <a:t>idéias</a:t>
            </a:r>
            <a:r>
              <a:rPr lang="pt-BR" dirty="0" smtClean="0"/>
              <a:t> de que a mente é, em alguns aspectos, semelhantes a uma máquina, de que ela opera sobre o conhecimento codificado em alguma linguagem interna e que o pensamento pode ser usado para escolher as ações que deverão ser executadas.</a:t>
            </a:r>
          </a:p>
          <a:p>
            <a:r>
              <a:rPr lang="pt-BR" dirty="0" smtClean="0"/>
              <a:t>Matemática</a:t>
            </a:r>
          </a:p>
          <a:p>
            <a:pPr lvl="1"/>
            <a:r>
              <a:rPr lang="pt-BR" dirty="0" smtClean="0"/>
              <a:t>Os matemáticos forneceram as ferramentas para manipular declarações de certeza lógica bem como declarações incertas e probabilísticas. Eles também definiram a base para a compreensão da computação e do raciocínio sobre algoritmos.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60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das áreas que contribuíram com a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Economia</a:t>
            </a:r>
          </a:p>
          <a:p>
            <a:pPr lvl="1"/>
            <a:r>
              <a:rPr lang="pt-BR" dirty="0" smtClean="0"/>
              <a:t>Os economistas formalizaram o problema de tomar decisões que maximizam o resultado esperado para o tomador de decisões</a:t>
            </a:r>
          </a:p>
          <a:p>
            <a:r>
              <a:rPr lang="pt-BR" dirty="0" smtClean="0"/>
              <a:t>Psicologia</a:t>
            </a:r>
          </a:p>
          <a:p>
            <a:pPr lvl="1"/>
            <a:r>
              <a:rPr lang="pt-BR" dirty="0" smtClean="0"/>
              <a:t>Os psicólogos adotaram a </a:t>
            </a:r>
            <a:r>
              <a:rPr lang="pt-BR" dirty="0" err="1" smtClean="0"/>
              <a:t>idéia</a:t>
            </a:r>
            <a:r>
              <a:rPr lang="pt-BR" dirty="0" smtClean="0"/>
              <a:t> de que seres humanos e os animais podem ser considerados máquinas de processamento de informações.</a:t>
            </a:r>
          </a:p>
          <a:p>
            <a:r>
              <a:rPr lang="pt-BR" dirty="0" smtClean="0"/>
              <a:t>Linguística</a:t>
            </a:r>
            <a:endParaRPr lang="pt-BR" dirty="0"/>
          </a:p>
          <a:p>
            <a:pPr lvl="1"/>
            <a:r>
              <a:rPr lang="pt-BR" dirty="0" smtClean="0"/>
              <a:t>Os linguistas mostraram que o uso da linguagem se ajusta a esse modelo.</a:t>
            </a:r>
          </a:p>
          <a:p>
            <a:r>
              <a:rPr lang="pt-BR" dirty="0" smtClean="0"/>
              <a:t>Engenharia da Computação</a:t>
            </a:r>
          </a:p>
          <a:p>
            <a:pPr lvl="1"/>
            <a:r>
              <a:rPr lang="pt-BR" dirty="0" smtClean="0"/>
              <a:t>Forneceram os artefatos que tornaram possíveis as aplicações de IA. Os programas de IA tendem a ser extensos e não poderiam funcionar sem grandes avanços em velocidade e memória que a indústria de informática tem proporcionado.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93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Áreas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Planejamento e Escalonamento</a:t>
            </a:r>
          </a:p>
          <a:p>
            <a:r>
              <a:rPr lang="pt-BR" dirty="0" smtClean="0"/>
              <a:t>Representação do Conhecimento</a:t>
            </a:r>
          </a:p>
          <a:p>
            <a:r>
              <a:rPr lang="pt-BR" dirty="0" smtClean="0"/>
              <a:t>Raciocínio e Raciocínio Probabilístico</a:t>
            </a:r>
          </a:p>
          <a:p>
            <a:r>
              <a:rPr lang="pt-BR" dirty="0" smtClean="0"/>
              <a:t>Processamento de Linguagem Natural</a:t>
            </a:r>
          </a:p>
          <a:p>
            <a:r>
              <a:rPr lang="pt-BR" dirty="0" smtClean="0"/>
              <a:t>Robótica e Percepção</a:t>
            </a:r>
          </a:p>
          <a:p>
            <a:r>
              <a:rPr lang="pt-BR" dirty="0" smtClean="0"/>
              <a:t>Jogos</a:t>
            </a:r>
          </a:p>
          <a:p>
            <a:r>
              <a:rPr lang="pt-BR" dirty="0" smtClean="0"/>
              <a:t>Reconhecimento de Padrões </a:t>
            </a:r>
          </a:p>
          <a:p>
            <a:r>
              <a:rPr lang="pt-BR" dirty="0" smtClean="0"/>
              <a:t>Nanotecnologia</a:t>
            </a:r>
          </a:p>
          <a:p>
            <a:r>
              <a:rPr lang="pt-BR" dirty="0" smtClean="0"/>
              <a:t>Biotecnologia</a:t>
            </a:r>
          </a:p>
          <a:p>
            <a:r>
              <a:rPr lang="pt-BR" dirty="0" smtClean="0"/>
              <a:t>Previsão do Tempo</a:t>
            </a:r>
          </a:p>
          <a:p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70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1943 - Warren </a:t>
            </a:r>
            <a:r>
              <a:rPr lang="pt-BR" dirty="0" err="1"/>
              <a:t>Sturgis</a:t>
            </a:r>
            <a:r>
              <a:rPr lang="pt-BR" dirty="0"/>
              <a:t> </a:t>
            </a:r>
            <a:r>
              <a:rPr lang="pt-BR" dirty="0" err="1"/>
              <a:t>McCulloch</a:t>
            </a:r>
            <a:r>
              <a:rPr lang="pt-BR" dirty="0"/>
              <a:t> e Walter </a:t>
            </a:r>
            <a:r>
              <a:rPr lang="pt-BR" dirty="0" err="1"/>
              <a:t>Pitts</a:t>
            </a:r>
            <a:r>
              <a:rPr lang="pt-BR" dirty="0"/>
              <a:t> publicam o artigo seminal intitulado A </a:t>
            </a:r>
            <a:r>
              <a:rPr lang="pt-BR" dirty="0" err="1"/>
              <a:t>Logical</a:t>
            </a:r>
            <a:r>
              <a:rPr lang="pt-BR" dirty="0"/>
              <a:t> </a:t>
            </a:r>
            <a:r>
              <a:rPr lang="pt-BR" dirty="0" err="1"/>
              <a:t>Calculus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Ideas</a:t>
            </a:r>
            <a:r>
              <a:rPr lang="pt-BR" dirty="0"/>
              <a:t> </a:t>
            </a:r>
            <a:r>
              <a:rPr lang="pt-BR" dirty="0" err="1"/>
              <a:t>Immanent</a:t>
            </a:r>
            <a:r>
              <a:rPr lang="pt-BR" dirty="0"/>
              <a:t> in </a:t>
            </a:r>
            <a:r>
              <a:rPr lang="pt-BR" dirty="0" err="1"/>
              <a:t>Nervous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(em português, Um cálculo lógico das ideias imanentes à atividade nervosa), que seria a base para toda a teoria de redes neurais que desenvolvemos nos dias de </a:t>
            </a:r>
            <a:r>
              <a:rPr lang="pt-BR" dirty="0" smtClean="0"/>
              <a:t>hoje.</a:t>
            </a:r>
          </a:p>
          <a:p>
            <a:endParaRPr lang="pt-BR" dirty="0" smtClean="0"/>
          </a:p>
          <a:p>
            <a:r>
              <a:rPr lang="pt-BR" dirty="0"/>
              <a:t>1948 - John von Neumann afirma, como resposta a um questionamento surgido durante uma de suas palestras: “Você insiste que há algo que uma máquina não pode fazer. Se você me disser precisamente o que é que uma máquina não pode fazer, então eu sempre posso fazer uma máquina que fará exatamente isso!” </a:t>
            </a:r>
          </a:p>
        </p:txBody>
      </p:sp>
    </p:spTree>
    <p:extLst>
      <p:ext uri="{BB962C8B-B14F-4D97-AF65-F5344CB8AC3E}">
        <p14:creationId xmlns:p14="http://schemas.microsoft.com/office/powerpoint/2010/main" val="328393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1950 – Alan Turing propõe o teste de </a:t>
            </a:r>
            <a:r>
              <a:rPr lang="pt-BR" dirty="0" err="1" smtClean="0"/>
              <a:t>turing</a:t>
            </a:r>
            <a:endParaRPr lang="pt-BR" dirty="0" smtClean="0"/>
          </a:p>
          <a:p>
            <a:r>
              <a:rPr lang="pt-BR" dirty="0"/>
              <a:t>1952 - Arthur Samuel, da IBM, e Christopher </a:t>
            </a:r>
            <a:r>
              <a:rPr lang="pt-BR" dirty="0" err="1"/>
              <a:t>Strachey</a:t>
            </a:r>
            <a:r>
              <a:rPr lang="pt-BR" dirty="0"/>
              <a:t>, da Universidade de Oxford implementaram, independentemente, versões do jogo de </a:t>
            </a:r>
            <a:r>
              <a:rPr lang="pt-BR" dirty="0" smtClean="0"/>
              <a:t>damas (jogo bem sucedido contra bons jogadores amadores).</a:t>
            </a:r>
          </a:p>
          <a:p>
            <a:r>
              <a:rPr lang="pt-BR" dirty="0" smtClean="0"/>
              <a:t>1955 - </a:t>
            </a:r>
            <a:r>
              <a:rPr lang="pt-BR" dirty="0"/>
              <a:t>Arthur </a:t>
            </a:r>
            <a:r>
              <a:rPr lang="pt-BR" dirty="0" smtClean="0"/>
              <a:t>Samuel melhora o jogo permitindo ao computador utilizar informações de jogos anteriores (</a:t>
            </a:r>
            <a:r>
              <a:rPr lang="pt-BR" u="sng" dirty="0" smtClean="0"/>
              <a:t>utilização de técnicas de árvore de busca</a:t>
            </a:r>
            <a:r>
              <a:rPr lang="pt-BR" dirty="0" smtClean="0"/>
              <a:t>).</a:t>
            </a:r>
          </a:p>
          <a:p>
            <a:r>
              <a:rPr lang="pt-BR" dirty="0"/>
              <a:t>1956 - John McCarthy, Marvin </a:t>
            </a:r>
            <a:r>
              <a:rPr lang="pt-BR" dirty="0" err="1"/>
              <a:t>Minsky</a:t>
            </a:r>
            <a:r>
              <a:rPr lang="pt-BR" dirty="0"/>
              <a:t>, Nathan Rochester e Claude Shannon organizaram a primeira conferência sobre inteligência </a:t>
            </a:r>
            <a:r>
              <a:rPr lang="pt-BR" dirty="0" smtClean="0"/>
              <a:t>artificial (termo Inteligência artificial foi criado nesse evento).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5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1963 </a:t>
            </a:r>
            <a:r>
              <a:rPr lang="pt-BR" dirty="0"/>
              <a:t>- Leonard </a:t>
            </a:r>
            <a:r>
              <a:rPr lang="pt-BR" dirty="0" err="1"/>
              <a:t>Uhr</a:t>
            </a:r>
            <a:r>
              <a:rPr lang="pt-BR" dirty="0"/>
              <a:t> e Charles </a:t>
            </a:r>
            <a:r>
              <a:rPr lang="pt-BR" dirty="0" err="1"/>
              <a:t>Vossler</a:t>
            </a:r>
            <a:r>
              <a:rPr lang="pt-BR" dirty="0"/>
              <a:t> publicaram o artigo A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Generates</a:t>
            </a:r>
            <a:r>
              <a:rPr lang="pt-BR" dirty="0"/>
              <a:t>, </a:t>
            </a:r>
            <a:r>
              <a:rPr lang="pt-BR" dirty="0" err="1"/>
              <a:t>Evaluates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Adjusts</a:t>
            </a:r>
            <a:r>
              <a:rPr lang="pt-BR" dirty="0"/>
              <a:t> Its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Operators</a:t>
            </a:r>
            <a:r>
              <a:rPr lang="pt-BR" dirty="0"/>
              <a:t> (em português Um programa de reconhecimento de padrões que avalia e ajusta seus próprios operadores), descrevendo um programa capaz de aprender usando mecanismos de aquisição de informações, de modificação de seus próprios parâmetros e de adaptação às condições a ele apresentadas, configurando-se em um programa capaz do que passou a ser chamado de </a:t>
            </a:r>
            <a:r>
              <a:rPr lang="pt-BR" b="1" dirty="0" err="1"/>
              <a:t>machine</a:t>
            </a:r>
            <a:r>
              <a:rPr lang="pt-BR" b="1" dirty="0"/>
              <a:t> </a:t>
            </a:r>
            <a:r>
              <a:rPr lang="pt-BR" b="1" dirty="0" err="1"/>
              <a:t>learning</a:t>
            </a:r>
            <a:r>
              <a:rPr lang="pt-BR" dirty="0"/>
              <a:t>, ou aprendizado de máquina</a:t>
            </a:r>
            <a:r>
              <a:rPr lang="pt-BR" dirty="0" smtClean="0"/>
              <a:t>.</a:t>
            </a:r>
          </a:p>
          <a:p>
            <a:r>
              <a:rPr lang="pt-BR" dirty="0"/>
              <a:t>1965 - Joseph </a:t>
            </a:r>
            <a:r>
              <a:rPr lang="pt-BR" dirty="0" err="1"/>
              <a:t>Weizenbaum</a:t>
            </a:r>
            <a:r>
              <a:rPr lang="pt-BR" dirty="0"/>
              <a:t>, do MIT, criou o programa Eliza, capaz de compreender sintaticamente um conjunto de sentenças digitadas e de dar respostas, comunicando-se com quem trocasse mensagens</a:t>
            </a:r>
          </a:p>
        </p:txBody>
      </p:sp>
    </p:spTree>
    <p:extLst>
      <p:ext uri="{BB962C8B-B14F-4D97-AF65-F5344CB8AC3E}">
        <p14:creationId xmlns:p14="http://schemas.microsoft.com/office/powerpoint/2010/main" val="218000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1972 - Alan </a:t>
            </a:r>
            <a:r>
              <a:rPr lang="pt-BR" dirty="0" err="1"/>
              <a:t>Comerauer</a:t>
            </a:r>
            <a:r>
              <a:rPr lang="pt-BR" dirty="0"/>
              <a:t> desenvolveu a linguagem </a:t>
            </a:r>
            <a:r>
              <a:rPr lang="pt-BR" b="1" dirty="0"/>
              <a:t>Prolog</a:t>
            </a:r>
            <a:r>
              <a:rPr lang="pt-BR" dirty="0"/>
              <a:t>, voltada para a resolução de problemas por meio de aprendizado e interpretação lógica de </a:t>
            </a:r>
            <a:r>
              <a:rPr lang="pt-BR" dirty="0" smtClean="0"/>
              <a:t>sentenças.</a:t>
            </a:r>
          </a:p>
          <a:p>
            <a:r>
              <a:rPr lang="pt-BR" dirty="0"/>
              <a:t>1974 - Paul </a:t>
            </a:r>
            <a:r>
              <a:rPr lang="pt-BR" dirty="0" err="1"/>
              <a:t>Werbos</a:t>
            </a:r>
            <a:r>
              <a:rPr lang="pt-BR" dirty="0"/>
              <a:t> descreveu seu algoritmo de </a:t>
            </a:r>
            <a:r>
              <a:rPr lang="pt-BR" dirty="0" err="1"/>
              <a:t>retropropagação</a:t>
            </a:r>
            <a:r>
              <a:rPr lang="pt-BR" dirty="0"/>
              <a:t>, que seria fundamental uma década depois no desenvolvimento das redes </a:t>
            </a:r>
            <a:r>
              <a:rPr lang="pt-BR" dirty="0" smtClean="0"/>
              <a:t>neurais</a:t>
            </a:r>
          </a:p>
          <a:p>
            <a:r>
              <a:rPr lang="pt-BR" dirty="0"/>
              <a:t>1979 - o programa BKG, desenvolvido por Hans </a:t>
            </a:r>
            <a:r>
              <a:rPr lang="pt-BR" dirty="0" err="1"/>
              <a:t>Berliner</a:t>
            </a:r>
            <a:r>
              <a:rPr lang="pt-BR" dirty="0"/>
              <a:t>, venceu o então campeão mundial de gamão, configurando a primeira vitória expressiva de um computador sobre um </a:t>
            </a:r>
            <a:r>
              <a:rPr lang="pt-BR" dirty="0" smtClean="0"/>
              <a:t>humano.</a:t>
            </a:r>
          </a:p>
        </p:txBody>
      </p:sp>
    </p:spTree>
    <p:extLst>
      <p:ext uri="{BB962C8B-B14F-4D97-AF65-F5344CB8AC3E}">
        <p14:creationId xmlns:p14="http://schemas.microsoft.com/office/powerpoint/2010/main" val="172395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1989 - criação do ALVINN (</a:t>
            </a:r>
            <a:r>
              <a:rPr lang="pt-BR" dirty="0" err="1"/>
              <a:t>Autonomous</a:t>
            </a:r>
            <a:r>
              <a:rPr lang="pt-BR" dirty="0"/>
              <a:t> Land </a:t>
            </a:r>
            <a:r>
              <a:rPr lang="pt-BR" dirty="0" err="1"/>
              <a:t>Vehicle</a:t>
            </a:r>
            <a:r>
              <a:rPr lang="pt-BR" dirty="0"/>
              <a:t> In a Neural Network, em português, “automóvel autônomo em uma rede neural”). Uma vez atribuído um destino ao ALVINN, ele conseguia chegar ao seu destino — andando a lentos 10km/h — sem ajuda de um motorista.</a:t>
            </a:r>
          </a:p>
          <a:p>
            <a:r>
              <a:rPr lang="pt-BR" dirty="0"/>
              <a:t>1997 - o programa BKG, desenvolvido por Hans </a:t>
            </a:r>
            <a:r>
              <a:rPr lang="pt-BR" dirty="0" err="1"/>
              <a:t>Berliner</a:t>
            </a:r>
            <a:r>
              <a:rPr lang="pt-BR" dirty="0"/>
              <a:t>, venceu o então campeão mundial de gamão, configurando a primeira vitória expressiva de um computador sobre um humano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05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 de IA nas áreas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Planejamento autônomo e escalonamento: </a:t>
            </a:r>
            <a:r>
              <a:rPr lang="pt-BR" dirty="0"/>
              <a:t>Programa Remote Agent da NASA se tornou o primeiro programa de planejamento autônomo de bordo a controlar o escalonamento de operações de uma nave espacial (</a:t>
            </a:r>
            <a:r>
              <a:rPr lang="pt-BR" i="1" dirty="0" err="1"/>
              <a:t>Jonsson</a:t>
            </a:r>
            <a:r>
              <a:rPr lang="pt-BR" i="1" dirty="0"/>
              <a:t> et al., 2000</a:t>
            </a:r>
            <a:r>
              <a:rPr lang="pt-BR" dirty="0"/>
              <a:t>). Gerou planos de meta de alto nível especificadas a partir do solo e monitorou a operação à medida que os planos eram executados – efetuando a detecção, o diagnóstico e a recuperação de problemas conforme eles ocorriam.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299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Controle autônomo: </a:t>
            </a:r>
            <a:r>
              <a:rPr lang="pt-BR" dirty="0"/>
              <a:t>Sistema de visão de computador ALVINN, foi treinado para dirigir um automóvel mantendo-o na pista, foi colocado em um computador e utilizado para percorrer os Estados Unidos – ao longo de quase 4.600KM o ALVINN manteve o controle da direção do veículo durante 98% do tempo, um ser humana assumiu o controle nos outros 2%, principalmente na saída de declives. O computador tem uma câmera de vídeo que transmite imagens da entrada para ALVINN, que então calcula a melhor forma de guiar, baseado na experiência obtidas nas sessões de treinamento anteriores.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098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b="1" dirty="0"/>
              <a:t>Planejamento de trajetórias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Tomadas de decisão</a:t>
            </a:r>
            <a:endParaRPr lang="en-CA" dirty="0"/>
          </a:p>
          <a:p>
            <a:pPr lvl="1"/>
            <a:r>
              <a:rPr lang="pt-BR" dirty="0"/>
              <a:t>Árvores de decisão;</a:t>
            </a:r>
            <a:endParaRPr lang="en-CA" dirty="0"/>
          </a:p>
          <a:p>
            <a:pPr lvl="1"/>
            <a:r>
              <a:rPr lang="pt-BR" dirty="0"/>
              <a:t>Máquinas de estado;</a:t>
            </a:r>
            <a:endParaRPr lang="en-CA" dirty="0"/>
          </a:p>
          <a:p>
            <a:pPr lvl="1"/>
            <a:r>
              <a:rPr lang="pt-BR" dirty="0"/>
              <a:t>Árvores de comportamento;</a:t>
            </a:r>
            <a:endParaRPr lang="en-CA" dirty="0"/>
          </a:p>
          <a:p>
            <a:pPr lvl="1"/>
            <a:r>
              <a:rPr lang="pt-BR" dirty="0"/>
              <a:t>Lógica difusa.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Redes neurais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pPr lvl="0"/>
            <a:r>
              <a:rPr lang="pt-BR" b="1" dirty="0"/>
              <a:t>Algoritmos Genéticos</a:t>
            </a:r>
            <a:endParaRPr lang="en-CA" dirty="0"/>
          </a:p>
          <a:p>
            <a:r>
              <a:rPr lang="pt-BR" dirty="0"/>
              <a:t> </a:t>
            </a:r>
            <a:endParaRPr lang="en-CA" dirty="0"/>
          </a:p>
          <a:p>
            <a:r>
              <a:rPr lang="pt-BR" b="1" dirty="0"/>
              <a:t>Técnicas aplicadas</a:t>
            </a:r>
            <a:r>
              <a:rPr lang="pt-BR" dirty="0"/>
              <a:t>: planejamento de trajetória e ação, perseguição e fuga, </a:t>
            </a:r>
            <a:r>
              <a:rPr lang="pt-BR" dirty="0" smtClean="0"/>
              <a:t>busca em </a:t>
            </a:r>
            <a:r>
              <a:rPr lang="pt-BR" dirty="0"/>
              <a:t>caminhos e pontos de passagem, comportamento e controle, aprendizado </a:t>
            </a:r>
            <a:r>
              <a:rPr lang="pt-BR" dirty="0" smtClean="0"/>
              <a:t>autônomo.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1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Diagnóstico: </a:t>
            </a:r>
            <a:r>
              <a:rPr lang="pt-BR" dirty="0"/>
              <a:t>Programas de diagnóstico médico baseados na análise probabilística foram capazes de executar tarefas no nível de um médico especialista em diversas áreas da medicina. Exemplo descrição de </a:t>
            </a:r>
            <a:r>
              <a:rPr lang="pt-BR" dirty="0" err="1"/>
              <a:t>Heckerman</a:t>
            </a:r>
            <a:r>
              <a:rPr lang="pt-BR" dirty="0"/>
              <a:t> (1991).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3784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Planejamento logístico: </a:t>
            </a:r>
            <a:r>
              <a:rPr lang="pt-BR" dirty="0" smtClean="0"/>
              <a:t>Ferramenta DART (</a:t>
            </a:r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Replanning</a:t>
            </a:r>
            <a:r>
              <a:rPr lang="pt-BR" dirty="0" smtClean="0"/>
              <a:t> Tool – Cross e Walker), utilizada durante a crise do Golfo Pérsico em 1991, pelas forças armadas dos Estados Unidos para realizar o planejamento logístico automatizado e a programação de execução do transporte. Isso envolveu até 50.000 veículos, transporte de carga aérea e pessoal ao mesmo tempo, e teve que levar em conta pontos de partida, destino, rotas e resolução de conflitos entre todos os parâmetros. As técnicas de planejamento de IA permitiram a geração em algumas horas de um plano que exigiria semanas com outros métodos.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8340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Robótica: </a:t>
            </a:r>
            <a:r>
              <a:rPr lang="pt-BR" dirty="0" smtClean="0"/>
              <a:t>Utilização de robôs por cirurgiões em microcirurgias. O </a:t>
            </a:r>
            <a:r>
              <a:rPr lang="pt-BR" dirty="0" err="1" smtClean="0"/>
              <a:t>HipNav</a:t>
            </a:r>
            <a:r>
              <a:rPr lang="pt-BR" dirty="0"/>
              <a:t> </a:t>
            </a:r>
            <a:r>
              <a:rPr lang="pt-BR" dirty="0" smtClean="0"/>
              <a:t>é um sistema que emprega técnicas de visão computacional para criar um modelo tridimensional da anatomia interna de um paciente, e depois utiliza controle robótico para orientar a inserção de um prótese de substituição do quadril.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406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Reconhecimento de linguagem e resolução de problemas: </a:t>
            </a:r>
            <a:r>
              <a:rPr lang="pt-BR" dirty="0" smtClean="0"/>
              <a:t>o PROVERB (</a:t>
            </a:r>
            <a:r>
              <a:rPr lang="pt-BR" i="1" dirty="0" smtClean="0"/>
              <a:t>Littman et al., 1999</a:t>
            </a:r>
            <a:r>
              <a:rPr lang="pt-BR" dirty="0" smtClean="0"/>
              <a:t>) é um programa de computador que resolve quebra-cabeças de palavras cruzadas melhor que a maioria dos seres humanos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486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 de IA nas áreas</a:t>
            </a:r>
          </a:p>
        </p:txBody>
      </p:sp>
      <p:pic>
        <p:nvPicPr>
          <p:cNvPr id="4" name="RITT_szd9L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4901" y="1423632"/>
            <a:ext cx="9034818" cy="50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Centro de distribuição da </a:t>
            </a:r>
            <a:r>
              <a:rPr lang="pt-BR" dirty="0" err="1" smtClean="0"/>
              <a:t>Amazon</a:t>
            </a:r>
            <a:endParaRPr lang="pt-BR" dirty="0"/>
          </a:p>
        </p:txBody>
      </p:sp>
      <p:pic>
        <p:nvPicPr>
          <p:cNvPr id="4" name="1-KS0-xICk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60310" y="1392924"/>
            <a:ext cx="9198591" cy="51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2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Defina com suas palavras: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Inteligência.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Inteligência Artificial.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Agente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Explique o funcionamento do teste de Turing. Para visualização do artigo original, ir para as referências bibliográficas.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Como a introspecção  - o exame que alguém faz de seus próprios pensamentos mais íntimos – poderia ser imprecisa? Eu poderia estar errado sobre aquilo que estou pensando?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a diferença entre PENSAR e AGIR como seres humanos e PENSAR e AGIR Racionalmente?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é um agente Racional?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Por que a evolução tenderia a resultar em sistemas que agem racionalmente? Quais são os objetivos de projetos de tais sistemas?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“Sem dúvida, os computadores não podem ser inteligentes – eles só podem fazer o que seus programadores determinam.” Esta última afirmação é verdadeira e implica a primeira?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“Sem dúvida, animais seres humanos e computadores não podem ser inteligentes – eles só podem fazer o que seus átomos constituintes determinam, de acordo com as leis da física”. Essa última afirmação é verdadeira e implica </a:t>
            </a:r>
            <a:r>
              <a:rPr lang="pt-BR" smtClean="0"/>
              <a:t>a primeira?</a:t>
            </a:r>
          </a:p>
        </p:txBody>
      </p:sp>
    </p:spTree>
    <p:extLst>
      <p:ext uri="{BB962C8B-B14F-4D97-AF65-F5344CB8AC3E}">
        <p14:creationId xmlns:p14="http://schemas.microsoft.com/office/powerpoint/2010/main" val="3608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agente é tudo o que pode ser considerado capaz de perceber seu </a:t>
            </a:r>
            <a:r>
              <a:rPr lang="pt-BR" u="sng" dirty="0" smtClean="0"/>
              <a:t>ambiente</a:t>
            </a:r>
            <a:r>
              <a:rPr lang="pt-BR" dirty="0" smtClean="0"/>
              <a:t> por meio de </a:t>
            </a:r>
            <a:r>
              <a:rPr lang="pt-BR" u="sng" dirty="0" smtClean="0"/>
              <a:t>sensores</a:t>
            </a:r>
            <a:r>
              <a:rPr lang="pt-BR" dirty="0" smtClean="0"/>
              <a:t> e de agir sobre esse ambiente por intermédio de </a:t>
            </a:r>
            <a:r>
              <a:rPr lang="pt-BR" u="sng" dirty="0" smtClean="0"/>
              <a:t>atuadores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Seres humanos</a:t>
            </a:r>
          </a:p>
          <a:p>
            <a:pPr lvl="2"/>
            <a:r>
              <a:rPr lang="pt-BR" dirty="0" smtClean="0"/>
              <a:t>Visão, tato, etc.... / Mãos, pernas, etc...</a:t>
            </a:r>
          </a:p>
          <a:p>
            <a:pPr lvl="1"/>
            <a:r>
              <a:rPr lang="pt-BR" dirty="0" smtClean="0"/>
              <a:t>Robôs</a:t>
            </a:r>
          </a:p>
          <a:p>
            <a:pPr lvl="2"/>
            <a:r>
              <a:rPr lang="pt-BR" dirty="0" smtClean="0"/>
              <a:t>Câmera, laser, etc... / Motores para atuação</a:t>
            </a:r>
          </a:p>
          <a:p>
            <a:pPr lvl="1"/>
            <a:r>
              <a:rPr lang="pt-BR" dirty="0" smtClean="0"/>
              <a:t>Agente de Software</a:t>
            </a:r>
          </a:p>
          <a:p>
            <a:pPr lvl="2"/>
            <a:r>
              <a:rPr lang="pt-BR" dirty="0" smtClean="0"/>
              <a:t>Input (teclado, mouse, rede) / Output (tela, rede, etc...)</a:t>
            </a:r>
            <a:endParaRPr lang="en-CA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0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Representação do Agente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f(x) é uma representação simplificada do que um</a:t>
            </a:r>
          </a:p>
          <a:p>
            <a:pPr marL="0" indent="0">
              <a:buNone/>
            </a:pPr>
            <a:r>
              <a:rPr lang="pt-BR" dirty="0" smtClean="0"/>
              <a:t>agente irá fazer, qual a </a:t>
            </a:r>
            <a:r>
              <a:rPr lang="pt-BR" b="1" dirty="0" smtClean="0"/>
              <a:t>função </a:t>
            </a:r>
            <a:r>
              <a:rPr lang="pt-BR" dirty="0" smtClean="0"/>
              <a:t>desse agente,</a:t>
            </a:r>
          </a:p>
          <a:p>
            <a:pPr marL="0" indent="0">
              <a:buNone/>
            </a:pPr>
            <a:r>
              <a:rPr lang="pt-BR" dirty="0" smtClean="0"/>
              <a:t>quais ações serão feitas a partir das </a:t>
            </a:r>
            <a:r>
              <a:rPr lang="pt-BR" b="1" dirty="0" smtClean="0"/>
              <a:t>percepções</a:t>
            </a:r>
          </a:p>
          <a:p>
            <a:pPr marL="0" indent="0">
              <a:buNone/>
            </a:pPr>
            <a:r>
              <a:rPr lang="pt-BR" dirty="0" smtClean="0"/>
              <a:t>do ambiente</a:t>
            </a:r>
          </a:p>
          <a:p>
            <a:endParaRPr lang="pt-BR" dirty="0"/>
          </a:p>
        </p:txBody>
      </p:sp>
      <p:grpSp>
        <p:nvGrpSpPr>
          <p:cNvPr id="4" name="Grupo 12"/>
          <p:cNvGrpSpPr/>
          <p:nvPr/>
        </p:nvGrpSpPr>
        <p:grpSpPr>
          <a:xfrm>
            <a:off x="1704379" y="1526686"/>
            <a:ext cx="7887411" cy="2266352"/>
            <a:chOff x="933060" y="1623527"/>
            <a:chExt cx="9414587" cy="2911150"/>
          </a:xfrm>
        </p:grpSpPr>
        <p:sp>
          <p:nvSpPr>
            <p:cNvPr id="5" name="Retângulo de cantos arredondados 3"/>
            <p:cNvSpPr/>
            <p:nvPr/>
          </p:nvSpPr>
          <p:spPr>
            <a:xfrm>
              <a:off x="933060" y="1867682"/>
              <a:ext cx="4627984" cy="2519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dirty="0" smtClean="0"/>
                <a:t>Agente</a:t>
              </a:r>
              <a:endParaRPr lang="pt-BR" dirty="0"/>
            </a:p>
          </p:txBody>
        </p:sp>
        <p:sp>
          <p:nvSpPr>
            <p:cNvPr id="6" name="Retângulo de cantos arredondados 4"/>
            <p:cNvSpPr/>
            <p:nvPr/>
          </p:nvSpPr>
          <p:spPr>
            <a:xfrm>
              <a:off x="8798767" y="1623527"/>
              <a:ext cx="1548880" cy="2911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Ambiente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912773" y="2891120"/>
              <a:ext cx="2369976" cy="47239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f(x)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517601" y="2173261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Sensores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421935" y="366733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Atuadores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de seta reta 8"/>
            <p:cNvCxnSpPr>
              <a:stCxn id="8" idx="2"/>
              <a:endCxn id="7" idx="0"/>
            </p:cNvCxnSpPr>
            <p:nvPr/>
          </p:nvCxnSpPr>
          <p:spPr>
            <a:xfrm>
              <a:off x="3088431" y="2542593"/>
              <a:ext cx="9330" cy="34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ector de seta reta 9"/>
            <p:cNvCxnSpPr>
              <a:stCxn id="7" idx="2"/>
              <a:endCxn id="9" idx="0"/>
            </p:cNvCxnSpPr>
            <p:nvPr/>
          </p:nvCxnSpPr>
          <p:spPr>
            <a:xfrm>
              <a:off x="3097761" y="3363511"/>
              <a:ext cx="0" cy="30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ector de seta reta 10"/>
            <p:cNvCxnSpPr/>
            <p:nvPr/>
          </p:nvCxnSpPr>
          <p:spPr>
            <a:xfrm flipH="1">
              <a:off x="3965509" y="2402635"/>
              <a:ext cx="4833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de seta reta 11"/>
            <p:cNvCxnSpPr/>
            <p:nvPr/>
          </p:nvCxnSpPr>
          <p:spPr>
            <a:xfrm>
              <a:off x="3965509" y="3851996"/>
              <a:ext cx="4833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39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 de Racionalidade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 racional é aquele que tomas as ações mais certas, mas para saber se está tudo certo é necessário uma </a:t>
            </a:r>
            <a:r>
              <a:rPr lang="pt-BR" u="sng" dirty="0" smtClean="0"/>
              <a:t>medida de desempenho.</a:t>
            </a:r>
          </a:p>
          <a:p>
            <a:r>
              <a:rPr lang="pt-BR" dirty="0" smtClean="0"/>
              <a:t>Para cada sequencia de percepções possíveis, um </a:t>
            </a:r>
            <a:r>
              <a:rPr lang="pt-BR" u="sng" dirty="0" smtClean="0"/>
              <a:t>agente racional</a:t>
            </a:r>
            <a:r>
              <a:rPr lang="pt-BR" dirty="0" smtClean="0"/>
              <a:t> deve selecionar uma </a:t>
            </a:r>
            <a:r>
              <a:rPr lang="pt-BR" u="sng" dirty="0" smtClean="0"/>
              <a:t>ação </a:t>
            </a:r>
            <a:r>
              <a:rPr lang="pt-BR" dirty="0" smtClean="0"/>
              <a:t>que venha a maximizar sua </a:t>
            </a:r>
            <a:r>
              <a:rPr lang="pt-BR" u="sng" dirty="0" smtClean="0"/>
              <a:t>medida de desempenho</a:t>
            </a:r>
            <a:r>
              <a:rPr lang="pt-BR" dirty="0" smtClean="0"/>
              <a:t>, dada a evidência fornecida pela sequencia de percepções e por qualquer conhecimento interno do agente.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8533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Avaliação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nota final será uma média de três notas, sendo elas:</a:t>
            </a:r>
            <a:endParaRPr lang="en-CA" dirty="0"/>
          </a:p>
          <a:p>
            <a:pPr lvl="1"/>
            <a:r>
              <a:rPr lang="pt-BR" dirty="0"/>
              <a:t>Participação do aluno (desenvolvimento dos exercícios práticos);</a:t>
            </a:r>
            <a:endParaRPr lang="en-CA" dirty="0"/>
          </a:p>
          <a:p>
            <a:pPr lvl="1"/>
            <a:r>
              <a:rPr lang="pt-BR" dirty="0"/>
              <a:t>Prova prático-teórica;</a:t>
            </a:r>
            <a:endParaRPr lang="en-CA" dirty="0"/>
          </a:p>
          <a:p>
            <a:pPr lvl="1"/>
            <a:r>
              <a:rPr lang="pt-BR" dirty="0"/>
              <a:t>Prova prático-teórica ou projeto prático</a:t>
            </a:r>
            <a:endParaRPr lang="en-CA" dirty="0"/>
          </a:p>
          <a:p>
            <a:pPr marL="0" indent="0">
              <a:buNone/>
            </a:pPr>
            <a:r>
              <a:rPr lang="pt-BR" dirty="0"/>
              <a:t>Podendo o aluno substituir a nota da prova final pela nota do projeto, caso a mesma seja superior.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Agente Racional </a:t>
            </a:r>
            <a:r>
              <a:rPr lang="pt-BR" u="sng" dirty="0" smtClean="0"/>
              <a:t>Autônomo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agente racional só precisará ser autônomo dependendo do </a:t>
            </a:r>
            <a:r>
              <a:rPr lang="pt-BR" u="sng" dirty="0" smtClean="0"/>
              <a:t>Tipo de ambiente </a:t>
            </a:r>
            <a:r>
              <a:rPr lang="pt-BR" dirty="0" smtClean="0"/>
              <a:t>(demonstrados nos próximos slides).</a:t>
            </a:r>
          </a:p>
          <a:p>
            <a:r>
              <a:rPr lang="pt-BR" dirty="0" smtClean="0"/>
              <a:t>Quando um agente se baseia no conhecimento anterior de seu projetista e não em suas próprias percepções, dizemos que o agente não tem autonomia.</a:t>
            </a:r>
          </a:p>
          <a:p>
            <a:r>
              <a:rPr lang="pt-BR" dirty="0" smtClean="0"/>
              <a:t>Autonomia: Para um agente adquirir autonomia é necessário </a:t>
            </a:r>
            <a:r>
              <a:rPr lang="pt-BR" u="sng" dirty="0" smtClean="0"/>
              <a:t>aprender</a:t>
            </a:r>
            <a:r>
              <a:rPr lang="pt-BR" dirty="0" smtClean="0"/>
              <a:t> com as ações passadas e para isso é necessário:</a:t>
            </a:r>
          </a:p>
          <a:p>
            <a:pPr lvl="1"/>
            <a:r>
              <a:rPr lang="pt-BR" dirty="0" smtClean="0"/>
              <a:t>Medida de desempenho: Saber se a decisão foi acertada ou não naquele momento.</a:t>
            </a:r>
          </a:p>
          <a:p>
            <a:pPr lvl="1"/>
            <a:r>
              <a:rPr lang="pt-BR" dirty="0" smtClean="0"/>
              <a:t>Coletar informações do ambiente: Em determinados momento é necessário avaliar se é possível realizar a </a:t>
            </a:r>
            <a:r>
              <a:rPr lang="pt-BR" u="sng" dirty="0" smtClean="0"/>
              <a:t>ação escolhida</a:t>
            </a:r>
            <a:r>
              <a:rPr lang="pt-BR" dirty="0" smtClean="0"/>
              <a:t> naquele determinado ambiente.</a:t>
            </a:r>
          </a:p>
          <a:p>
            <a:pPr lvl="1"/>
            <a:r>
              <a:rPr lang="pt-BR" dirty="0" smtClean="0"/>
              <a:t>Experiência: A consequência da ação escolhida tomando por base sua </a:t>
            </a:r>
            <a:r>
              <a:rPr lang="pt-BR" u="sng" dirty="0" smtClean="0"/>
              <a:t>medida de desempenho</a:t>
            </a:r>
            <a:r>
              <a:rPr lang="pt-BR" dirty="0" smtClean="0"/>
              <a:t> e a </a:t>
            </a:r>
            <a:r>
              <a:rPr lang="pt-BR" u="sng" dirty="0" smtClean="0"/>
              <a:t>coleta de informações do ambiente (exploração).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 smtClean="0"/>
              <a:t>Com as experiência do agente é possível modificar sua programação inicial para compensar um conhecimento prévio parcial ou incorreto.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124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Propriedades de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Completamente observável X Parcialmente observável: </a:t>
            </a:r>
            <a:r>
              <a:rPr lang="pt-BR" dirty="0" smtClean="0"/>
              <a:t>Os sensores detectam todos os aspectos relevantes do ambiente, dizemos que é observável, caso contrário parcialmente observável.</a:t>
            </a:r>
          </a:p>
          <a:p>
            <a:r>
              <a:rPr lang="pt-BR" b="1" dirty="0" smtClean="0"/>
              <a:t>Agente único X </a:t>
            </a:r>
            <a:r>
              <a:rPr lang="pt-BR" b="1" dirty="0" err="1" smtClean="0"/>
              <a:t>multiagente</a:t>
            </a:r>
            <a:r>
              <a:rPr lang="pt-BR" b="1" dirty="0" smtClean="0"/>
              <a:t>: </a:t>
            </a:r>
            <a:r>
              <a:rPr lang="pt-BR" dirty="0" smtClean="0"/>
              <a:t>um ou mais agentes no mesmo ambiente. Verificar questões de colaboração e competição de agentes.</a:t>
            </a:r>
          </a:p>
          <a:p>
            <a:r>
              <a:rPr lang="pt-BR" b="1" dirty="0" smtClean="0"/>
              <a:t>Determinístico X estocástico: </a:t>
            </a:r>
            <a:r>
              <a:rPr lang="pt-BR" dirty="0" smtClean="0"/>
              <a:t>Se o próximo estado do ambiente é completamente determinado pelo estado atual e pela ação executada pelo agente, dizemos que o ambiente é determinístico; caso contrário estocástico.</a:t>
            </a:r>
          </a:p>
          <a:p>
            <a:r>
              <a:rPr lang="pt-BR" b="1" dirty="0" smtClean="0"/>
              <a:t>Episódico X Sequencial: </a:t>
            </a:r>
            <a:r>
              <a:rPr lang="pt-BR" dirty="0" smtClean="0"/>
              <a:t>Episódico significa que para cada percepção  é executada uma única ação e o próximo episódio não dependerá dos episódios anteriores, no caso do ambiente sequencial a decisão atual pode afetar todas as decisões futuras.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57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Propriedades de ambientes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Estático X Dinâmico: </a:t>
            </a:r>
            <a:r>
              <a:rPr lang="pt-BR" dirty="0"/>
              <a:t>Se o ambiente puder se alterar enquanto um agente está deliberando, dizemos que o ambiente é dinâmico, caso contrário é estático.</a:t>
            </a:r>
          </a:p>
          <a:p>
            <a:r>
              <a:rPr lang="pt-BR" b="1" dirty="0" smtClean="0"/>
              <a:t>Discreto X Contínuo: </a:t>
            </a:r>
            <a:r>
              <a:rPr lang="pt-BR" dirty="0" smtClean="0"/>
              <a:t>A distinção entre discreto e contínuo aplica-se ao estado do ambiente, ao modo como o </a:t>
            </a:r>
            <a:r>
              <a:rPr lang="pt-BR" i="1" dirty="0" smtClean="0"/>
              <a:t>tempo</a:t>
            </a:r>
            <a:r>
              <a:rPr lang="pt-BR" dirty="0"/>
              <a:t> </a:t>
            </a:r>
            <a:r>
              <a:rPr lang="pt-BR" dirty="0" smtClean="0"/>
              <a:t>é tratado, e ainda as percepções e ações do agente.</a:t>
            </a:r>
          </a:p>
          <a:p>
            <a:r>
              <a:rPr lang="pt-BR" b="1" dirty="0" smtClean="0"/>
              <a:t>Conhecido X Desconhecido: </a:t>
            </a:r>
            <a:r>
              <a:rPr lang="pt-BR" dirty="0" smtClean="0"/>
              <a:t>se refere ao estado de conhecimento do agente sobre o meio ambiente. Em um ambiente conhecido são fornecidas as saídas (ou probabilidades das saídas se o ambiente for estocástico) para todas as ações, se o ambiente for </a:t>
            </a:r>
            <a:r>
              <a:rPr lang="pt-BR" u="sng" dirty="0" smtClean="0"/>
              <a:t>desconhecido</a:t>
            </a:r>
            <a:r>
              <a:rPr lang="pt-BR" dirty="0" smtClean="0"/>
              <a:t>  o agente terá que aprender como funciona.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10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de ambiente de tarefa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908494"/>
              </p:ext>
            </p:extLst>
          </p:nvPr>
        </p:nvGraphicFramePr>
        <p:xfrm>
          <a:off x="838200" y="1825625"/>
          <a:ext cx="10515600" cy="433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28541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5708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6850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6997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8600835"/>
                    </a:ext>
                  </a:extLst>
                </a:gridCol>
              </a:tblGrid>
              <a:tr h="41889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</a:t>
                      </a:r>
                      <a:r>
                        <a:rPr lang="pt-BR" sz="1600" baseline="0" dirty="0" smtClean="0"/>
                        <a:t> de agente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Medida</a:t>
                      </a:r>
                      <a:r>
                        <a:rPr lang="pt-BR" sz="1600" baseline="0" dirty="0" smtClean="0"/>
                        <a:t> de desempenho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Ambiente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Atuadores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Sensores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87526"/>
                  </a:ext>
                </a:extLst>
              </a:tr>
              <a:tr h="113700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Sistema de diagnóstico </a:t>
                      </a:r>
                      <a:r>
                        <a:rPr lang="pt-BR" sz="1600" dirty="0" err="1" smtClean="0"/>
                        <a:t>médido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Paciente saudável, minimizar custos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Paciente, hospital,</a:t>
                      </a:r>
                      <a:r>
                        <a:rPr lang="pt-BR" sz="1600" baseline="0" dirty="0" smtClean="0"/>
                        <a:t> equipe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Exibir perguntas,  teste, diagnósticos, tratamentos,</a:t>
                      </a:r>
                      <a:r>
                        <a:rPr lang="pt-BR" sz="1600" baseline="0" dirty="0" smtClean="0"/>
                        <a:t> indicações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Entrada pelo teclado para sintomas, descobertas, respostas</a:t>
                      </a:r>
                      <a:r>
                        <a:rPr lang="pt-BR" sz="1600" baseline="0" dirty="0" smtClean="0"/>
                        <a:t> do paciente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7456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Sistema</a:t>
                      </a:r>
                      <a:r>
                        <a:rPr lang="pt-BR" sz="1600" baseline="0" dirty="0" smtClean="0"/>
                        <a:t> de análise de imagens de satélite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Definição correta da categoria da imagem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Link de transmissão</a:t>
                      </a:r>
                      <a:r>
                        <a:rPr lang="pt-BR" sz="1600" baseline="0" dirty="0" smtClean="0"/>
                        <a:t> de satélite em órbita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Exibir a categorização</a:t>
                      </a:r>
                      <a:r>
                        <a:rPr lang="pt-BR" sz="1600" baseline="0" dirty="0" smtClean="0"/>
                        <a:t> da cena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Arrays</a:t>
                      </a:r>
                      <a:r>
                        <a:rPr lang="pt-BR" sz="1600" dirty="0" smtClean="0"/>
                        <a:t> de pixels em cores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508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Robô de seleção de peças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Porcentagem</a:t>
                      </a:r>
                      <a:r>
                        <a:rPr lang="pt-BR" sz="1600" baseline="0" dirty="0" smtClean="0"/>
                        <a:t> de peças em bandejas corretas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Correia transportadora com peças; bandejas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Braço e mão</a:t>
                      </a:r>
                      <a:r>
                        <a:rPr lang="pt-BR" sz="1600" baseline="0" dirty="0" smtClean="0"/>
                        <a:t> articulados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Câmera, sensores angulares articulados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53545"/>
                  </a:ext>
                </a:extLst>
              </a:tr>
              <a:tr h="7779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Controlador de refinaria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Maximizar pureza,</a:t>
                      </a:r>
                      <a:r>
                        <a:rPr lang="pt-BR" sz="1600" baseline="0" dirty="0" smtClean="0"/>
                        <a:t> rendimento, segurança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Refinaria, </a:t>
                      </a:r>
                      <a:r>
                        <a:rPr lang="pt-BR" sz="1600" dirty="0" err="1" smtClean="0"/>
                        <a:t>opradores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Válvulas,</a:t>
                      </a:r>
                      <a:r>
                        <a:rPr lang="pt-BR" sz="1600" baseline="0" dirty="0" smtClean="0"/>
                        <a:t> bombas, aquecedores, mostradores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Sensores de temperatura, pressão,</a:t>
                      </a:r>
                      <a:r>
                        <a:rPr lang="pt-BR" sz="1600" baseline="0" dirty="0" smtClean="0"/>
                        <a:t> produtos químicos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0642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Instrutor</a:t>
                      </a:r>
                      <a:r>
                        <a:rPr lang="pt-BR" sz="1600" baseline="0" dirty="0" smtClean="0"/>
                        <a:t> de inglês interativo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Maximizar nota de aluno</a:t>
                      </a:r>
                      <a:r>
                        <a:rPr lang="pt-BR" sz="1600" baseline="0" dirty="0" smtClean="0"/>
                        <a:t> em teste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Conjunto de alunos, ambiente de testes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Exibir</a:t>
                      </a:r>
                      <a:r>
                        <a:rPr lang="pt-BR" sz="1600" baseline="0" dirty="0" smtClean="0"/>
                        <a:t> exercícios, sugestões, correções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Entrada pelo teclado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3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84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Agentes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Reativo</a:t>
            </a:r>
            <a:r>
              <a:rPr lang="en-US" dirty="0"/>
              <a:t> Simples</a:t>
            </a:r>
          </a:p>
          <a:p>
            <a:pPr lvl="1"/>
            <a:r>
              <a:rPr lang="pt-BR" dirty="0"/>
              <a:t>Recebe uma informação e com base no momento responde, exemplo: se chão tem sujeira, então limpe</a:t>
            </a:r>
          </a:p>
          <a:p>
            <a:pPr lvl="1"/>
            <a:endParaRPr lang="pt-BR" dirty="0"/>
          </a:p>
          <a:p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  <a:p>
            <a:pPr lvl="1"/>
            <a:r>
              <a:rPr lang="pt-BR" dirty="0"/>
              <a:t>É um agente que possui modelos de funcionamento do mundo e escolhe a ação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pPr lvl="1"/>
            <a:endParaRPr lang="pt-BR" dirty="0"/>
          </a:p>
          <a:p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objetivos</a:t>
            </a:r>
            <a:endParaRPr lang="en-US" dirty="0"/>
          </a:p>
          <a:p>
            <a:pPr lvl="1"/>
            <a:r>
              <a:rPr lang="pt-BR" dirty="0"/>
              <a:t>O agente além de conhecer o estado atual, ele segue seu objetivo. Exemplo: </a:t>
            </a:r>
            <a:r>
              <a:rPr lang="en-US" dirty="0"/>
              <a:t>Taxi </a:t>
            </a:r>
            <a:r>
              <a:rPr lang="en-US" dirty="0" err="1"/>
              <a:t>chegar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destino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255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Agentes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 err="1"/>
              <a:t>Agente</a:t>
            </a:r>
            <a:r>
              <a:rPr lang="en-US" sz="3000" dirty="0"/>
              <a:t> </a:t>
            </a:r>
            <a:r>
              <a:rPr lang="en-US" sz="3000" dirty="0" err="1"/>
              <a:t>baseado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</a:t>
            </a:r>
            <a:r>
              <a:rPr lang="en-US" sz="3000" dirty="0" err="1"/>
              <a:t>utilidades</a:t>
            </a:r>
            <a:endParaRPr lang="en-US" sz="3000" dirty="0"/>
          </a:p>
          <a:p>
            <a:pPr lvl="1">
              <a:lnSpc>
                <a:spcPct val="80000"/>
              </a:lnSpc>
            </a:pPr>
            <a:r>
              <a:rPr lang="pt-BR" sz="3000" dirty="0"/>
              <a:t>Nem sempre o objetivo é tudo, as vezes existe um caminho melhor, um custo menor. Uma “felicidade” maior por escolher uma outra opção.</a:t>
            </a:r>
          </a:p>
          <a:p>
            <a:pPr lvl="1">
              <a:lnSpc>
                <a:spcPct val="80000"/>
              </a:lnSpc>
            </a:pPr>
            <a:endParaRPr lang="pt-BR" sz="3000" dirty="0"/>
          </a:p>
          <a:p>
            <a:pPr>
              <a:lnSpc>
                <a:spcPct val="80000"/>
              </a:lnSpc>
            </a:pPr>
            <a:r>
              <a:rPr lang="en-US" sz="3000" dirty="0" err="1"/>
              <a:t>Agente</a:t>
            </a:r>
            <a:r>
              <a:rPr lang="en-US" sz="3000" dirty="0"/>
              <a:t> com </a:t>
            </a:r>
            <a:r>
              <a:rPr lang="en-US" sz="3000" dirty="0" err="1"/>
              <a:t>Aprendizagem</a:t>
            </a:r>
            <a:endParaRPr lang="en-US" sz="3000" dirty="0"/>
          </a:p>
          <a:p>
            <a:pPr lvl="1">
              <a:lnSpc>
                <a:spcPct val="80000"/>
              </a:lnSpc>
            </a:pPr>
            <a:r>
              <a:rPr lang="pt-BR" sz="3000" dirty="0"/>
              <a:t>Agente que aprende com o passar do tempo, ao final ele “sabe” muito mais que seus estados iniciais.</a:t>
            </a:r>
            <a:endParaRPr lang="en-US" sz="3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757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Lógica dos agentes reativos simples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49" y="4576186"/>
            <a:ext cx="8430672" cy="15949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53" y="1334216"/>
            <a:ext cx="4993772" cy="32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6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Lógica do agentes reativos baseados em modelos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0" y="1825625"/>
            <a:ext cx="5112951" cy="32892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76" y="2045740"/>
            <a:ext cx="5581184" cy="28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77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dos agentes baseados em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85" y="1690688"/>
            <a:ext cx="6489429" cy="41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6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Lógica dos agentes baseados na utilidade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27" y="1690688"/>
            <a:ext cx="7156992" cy="43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Básica</a:t>
            </a:r>
          </a:p>
          <a:p>
            <a:pPr lvl="1"/>
            <a:r>
              <a:rPr lang="en-US" dirty="0"/>
              <a:t>BUCKLAND, Mat. </a:t>
            </a:r>
            <a:r>
              <a:rPr lang="en-US" b="1" dirty="0"/>
              <a:t>Programming Game AI By Example</a:t>
            </a:r>
            <a:r>
              <a:rPr lang="en-US" dirty="0"/>
              <a:t>. Texas: </a:t>
            </a:r>
            <a:r>
              <a:rPr lang="en-US" dirty="0" err="1"/>
              <a:t>Wordware</a:t>
            </a:r>
            <a:r>
              <a:rPr lang="en-US" dirty="0"/>
              <a:t> Publishing, 2005</a:t>
            </a:r>
            <a:r>
              <a:rPr lang="en-US" dirty="0" smtClean="0"/>
              <a:t>.</a:t>
            </a:r>
            <a:endParaRPr lang="en-CA" dirty="0"/>
          </a:p>
          <a:p>
            <a:pPr lvl="1"/>
            <a:r>
              <a:rPr lang="en-US" dirty="0"/>
              <a:t>COPPIN, Ben. </a:t>
            </a:r>
            <a:r>
              <a:rPr lang="pt-BR" b="1" dirty="0"/>
              <a:t>Inteligência artificial</a:t>
            </a:r>
            <a:r>
              <a:rPr lang="pt-BR" dirty="0"/>
              <a:t>. RJ: LTC, 2010</a:t>
            </a:r>
            <a:r>
              <a:rPr lang="pt-BR" dirty="0" smtClean="0"/>
              <a:t>.</a:t>
            </a:r>
            <a:endParaRPr lang="en-CA" dirty="0"/>
          </a:p>
          <a:p>
            <a:pPr lvl="1"/>
            <a:r>
              <a:rPr lang="en-US" dirty="0"/>
              <a:t>RUSSELL, Stuart J.; NORVIG, Peter. </a:t>
            </a:r>
            <a:r>
              <a:rPr lang="pt-BR" b="1" dirty="0"/>
              <a:t>Inteligência Artificial</a:t>
            </a:r>
            <a:r>
              <a:rPr lang="pt-BR" dirty="0"/>
              <a:t>. 2. ed. RJ: Campus, 2004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Complementar</a:t>
            </a:r>
          </a:p>
          <a:p>
            <a:pPr lvl="1"/>
            <a:r>
              <a:rPr lang="pt-BR" dirty="0"/>
              <a:t>ARTERO. Almir </a:t>
            </a:r>
            <a:r>
              <a:rPr lang="pt-BR" dirty="0" err="1"/>
              <a:t>Olivette</a:t>
            </a:r>
            <a:r>
              <a:rPr lang="pt-BR" dirty="0"/>
              <a:t>. </a:t>
            </a:r>
            <a:r>
              <a:rPr lang="pt-BR" b="1" dirty="0"/>
              <a:t>Inteligência Artificial: </a:t>
            </a:r>
            <a:r>
              <a:rPr lang="pt-BR" dirty="0"/>
              <a:t>teórica e prática. SP: Livraria da Física, 2009</a:t>
            </a:r>
            <a:r>
              <a:rPr lang="pt-BR" dirty="0" smtClean="0"/>
              <a:t>.</a:t>
            </a:r>
            <a:r>
              <a:rPr lang="pt-BR" dirty="0"/>
              <a:t> </a:t>
            </a:r>
            <a:endParaRPr lang="en-CA" dirty="0"/>
          </a:p>
          <a:p>
            <a:pPr lvl="1"/>
            <a:r>
              <a:rPr lang="pt-BR" dirty="0"/>
              <a:t>BITTENCOURT, Guilherme.  </a:t>
            </a:r>
            <a:r>
              <a:rPr lang="pt-BR" b="1" dirty="0"/>
              <a:t>Inteligência artificial:  </a:t>
            </a:r>
            <a:r>
              <a:rPr lang="pt-BR" dirty="0"/>
              <a:t>ferramentas e teorias.  3. ed., rev. Florianópolis: Universidade Federal de Santa Catarina, 2006</a:t>
            </a:r>
            <a:r>
              <a:rPr lang="pt-BR" dirty="0" smtClean="0"/>
              <a:t>.</a:t>
            </a:r>
            <a:endParaRPr lang="en-CA" dirty="0"/>
          </a:p>
          <a:p>
            <a:pPr lvl="1"/>
            <a:r>
              <a:rPr lang="pt-BR" dirty="0"/>
              <a:t>REZENDE, Solange Oliveira. </a:t>
            </a:r>
            <a:r>
              <a:rPr lang="pt-BR" b="1" dirty="0"/>
              <a:t>Sistemas inteligentes: </a:t>
            </a:r>
            <a:r>
              <a:rPr lang="pt-BR" dirty="0"/>
              <a:t>fundamentos e aplicações. Barueri, SP: Manole, 2003</a:t>
            </a:r>
            <a:r>
              <a:rPr lang="pt-BR" dirty="0" smtClean="0"/>
              <a:t>.</a:t>
            </a:r>
            <a:endParaRPr lang="en-CA" dirty="0"/>
          </a:p>
          <a:p>
            <a:pPr lvl="1"/>
            <a:r>
              <a:rPr lang="pt-BR" dirty="0"/>
              <a:t>ROSA, João Luís Garcia. </a:t>
            </a:r>
            <a:r>
              <a:rPr lang="pt-BR" b="1" dirty="0"/>
              <a:t>Fundamentos da Inteligência Artificial</a:t>
            </a:r>
            <a:r>
              <a:rPr lang="pt-BR" dirty="0"/>
              <a:t>. SP: LTC, 2011</a:t>
            </a:r>
            <a:r>
              <a:rPr lang="pt-BR" dirty="0" smtClean="0"/>
              <a:t>.</a:t>
            </a:r>
            <a:endParaRPr lang="en-CA" dirty="0"/>
          </a:p>
          <a:p>
            <a:pPr lvl="1"/>
            <a:r>
              <a:rPr lang="pt-BR" dirty="0"/>
              <a:t>TEIXEIRA, João de Fernandes. </a:t>
            </a:r>
            <a:r>
              <a:rPr lang="pt-BR" b="1" dirty="0"/>
              <a:t>O que é inteligência artificial</a:t>
            </a:r>
            <a:r>
              <a:rPr lang="pt-BR" dirty="0"/>
              <a:t>. SP: Brasiliense, 1990.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649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dos agentes com aprendizagem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55" y="1488340"/>
            <a:ext cx="6894126" cy="4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Exercícios sobre agentes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Para cada uma das seguinte afirmações, diga se é verdadeiro ou falso e justifique com exemplos a sua resposta ou com contraexemplos se for o caso.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Um agente que detecta apenas informações parciais sobre o estado não pode ser perfeitamente racional.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Existem ambientes de tarefa nos quais nenhum agente reativo puro pode comportar-se racionalmente.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Existe um ambiente de tarefa em que todo agente é racional.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A entrada para o programa de agente é a mesma que a entrada para a função de agente.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Toda função de agente é implementável por uma combinação de programa/máquina.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Suponha que um agente selecione sua ação uniformemente ao acaso do conjunto de ações possíveis. Existe uma ambiente de tarefa determinista em que esse agente é racional.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É possível para um dado agente ser perfeitamente racional em dois ambientes de tarefa distintos.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Todo agente é racional em um ambiente não observável.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 smtClean="0"/>
              <a:t>Um agente jogador de pôquer perfeitamente racional nunca perde.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Defina com suas palavras os termos a seguir: agente, função de agente, programa de agente, racionalidade, autonomia, agente reativo, agente baseado em modelo, agente baseado em objetivos, agente baseado em utilidade, agente </a:t>
            </a:r>
            <a:r>
              <a:rPr lang="pt-BR" smtClean="0"/>
              <a:t>com aprendizagem.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45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r>
              <a:rPr lang="pt-BR" dirty="0" err="1" smtClean="0"/>
              <a:t>Bibliograficas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Turing, </a:t>
            </a:r>
            <a:r>
              <a:rPr lang="pt-BR" dirty="0" smtClean="0"/>
              <a:t>A.M. </a:t>
            </a:r>
            <a:r>
              <a:rPr lang="pt-BR" dirty="0"/>
              <a:t>Título: </a:t>
            </a:r>
            <a:r>
              <a:rPr lang="en-US" dirty="0"/>
              <a:t>Computing machinery and intelligence. Mind, 59, </a:t>
            </a:r>
            <a:r>
              <a:rPr lang="en-US" dirty="0" smtClean="0"/>
              <a:t>433-460.</a:t>
            </a:r>
            <a:r>
              <a:rPr lang="pt-BR" dirty="0"/>
              <a:t>A</a:t>
            </a:r>
            <a:r>
              <a:rPr lang="pt-BR" dirty="0" smtClean="0"/>
              <a:t>no. </a:t>
            </a:r>
            <a:r>
              <a:rPr lang="pt-BR" dirty="0"/>
              <a:t>1950 &lt;http://</a:t>
            </a:r>
            <a:r>
              <a:rPr lang="pt-BR" dirty="0" smtClean="0"/>
              <a:t>www.loebner.net/Prizef/TuringArticle.html&gt;. </a:t>
            </a:r>
            <a:r>
              <a:rPr lang="pt-BR" dirty="0"/>
              <a:t>Data de </a:t>
            </a:r>
            <a:r>
              <a:rPr lang="pt-BR" dirty="0" smtClean="0"/>
              <a:t>acesso: 23/01/2017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&lt;http</a:t>
            </a:r>
            <a:r>
              <a:rPr lang="pt-BR" dirty="0"/>
              <a:t>://</a:t>
            </a:r>
            <a:r>
              <a:rPr lang="pt-BR" dirty="0" smtClean="0"/>
              <a:t>www.aisb.org.uk/events/loebner-prize&gt;. Data de acesso: 23/01/2017</a:t>
            </a:r>
          </a:p>
          <a:p>
            <a:r>
              <a:rPr lang="en-US" dirty="0"/>
              <a:t>RUSSELL, Stuart J.; NORVIG, Peter. </a:t>
            </a:r>
            <a:r>
              <a:rPr lang="en-US" b="1" dirty="0"/>
              <a:t>Artificial intelligence: </a:t>
            </a:r>
            <a:r>
              <a:rPr lang="en-US" dirty="0"/>
              <a:t>a modern approach . New Jersey: Prentice-Hall, 1995. xxviii, 932 p. </a:t>
            </a:r>
            <a:r>
              <a:rPr lang="en-US"/>
              <a:t>ISBN 013038052 (enc.).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Sistemas especialistas.</a:t>
            </a:r>
          </a:p>
          <a:p>
            <a:r>
              <a:rPr lang="pt-BR" dirty="0" smtClean="0"/>
              <a:t>Visão computacional.</a:t>
            </a:r>
          </a:p>
          <a:p>
            <a:r>
              <a:rPr lang="pt-BR" dirty="0" smtClean="0"/>
              <a:t>Machine Learning.</a:t>
            </a:r>
          </a:p>
          <a:p>
            <a:r>
              <a:rPr lang="pt-BR" dirty="0" smtClean="0"/>
              <a:t>Processamento de Linguagem natural.</a:t>
            </a:r>
          </a:p>
          <a:p>
            <a:r>
              <a:rPr lang="pt-BR" dirty="0" smtClean="0"/>
              <a:t>Algoritmos genéticos.</a:t>
            </a:r>
          </a:p>
          <a:p>
            <a:r>
              <a:rPr lang="pt-BR" dirty="0" smtClean="0"/>
              <a:t>Sistemas </a:t>
            </a:r>
            <a:r>
              <a:rPr lang="pt-BR" dirty="0" err="1" smtClean="0"/>
              <a:t>multiagentes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Mineração de Dados.</a:t>
            </a:r>
          </a:p>
          <a:p>
            <a:r>
              <a:rPr lang="pt-BR" dirty="0" smtClean="0"/>
              <a:t>Resolução de problemas por meio de busca.</a:t>
            </a:r>
          </a:p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(nebulosa).</a:t>
            </a:r>
          </a:p>
          <a:p>
            <a:r>
              <a:rPr lang="pt-BR" dirty="0" smtClean="0"/>
              <a:t>Raciocínio baseado em casos.</a:t>
            </a:r>
          </a:p>
          <a:p>
            <a:r>
              <a:rPr lang="pt-BR" dirty="0" smtClean="0"/>
              <a:t>Redes neurais.</a:t>
            </a:r>
          </a:p>
          <a:p>
            <a:r>
              <a:rPr lang="pt-BR" dirty="0" smtClean="0"/>
              <a:t>Robótica.</a:t>
            </a:r>
          </a:p>
          <a:p>
            <a:r>
              <a:rPr lang="pt-BR" smtClean="0"/>
              <a:t>Jogos.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67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</a:p>
          <a:p>
            <a:pPr lvl="1"/>
            <a:r>
              <a:rPr lang="pt-BR" dirty="0" smtClean="0"/>
              <a:t>Inteligência Artificial</a:t>
            </a:r>
          </a:p>
          <a:p>
            <a:pPr lvl="2"/>
            <a:r>
              <a:rPr lang="pt-BR" dirty="0" err="1" smtClean="0"/>
              <a:t>Boose</a:t>
            </a:r>
            <a:r>
              <a:rPr lang="pt-BR" dirty="0" smtClean="0"/>
              <a:t>(1994), a Inteligência Artificial busca entender a mente humana e imitar seu comportamento levantando questões tais como: Como ocorre o pensar? Como o homem extrai o conhecimento do mundo? Como a memória, os sentidos e a linguagem ajudam no desenvolvimento da inteligência? Como surge as ideias? Como a mente processa informações e tira conclusões decidindo por uma coisa ao invés de outra? </a:t>
            </a:r>
          </a:p>
        </p:txBody>
      </p:sp>
    </p:spTree>
    <p:extLst>
      <p:ext uri="{BB962C8B-B14F-4D97-AF65-F5344CB8AC3E}">
        <p14:creationId xmlns:p14="http://schemas.microsoft.com/office/powerpoint/2010/main" val="26461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Inteligência: vem do latim </a:t>
            </a:r>
            <a:r>
              <a:rPr lang="pt-BR" i="1" dirty="0" err="1" smtClean="0"/>
              <a:t>inter</a:t>
            </a:r>
            <a:r>
              <a:rPr lang="pt-BR" dirty="0" smtClean="0"/>
              <a:t> (entre) e </a:t>
            </a:r>
            <a:r>
              <a:rPr lang="pt-BR" i="1" dirty="0" err="1" smtClean="0"/>
              <a:t>legere</a:t>
            </a:r>
            <a:r>
              <a:rPr lang="pt-BR" i="1" dirty="0" smtClean="0"/>
              <a:t> </a:t>
            </a:r>
            <a:r>
              <a:rPr lang="pt-BR" dirty="0" smtClean="0"/>
              <a:t>(escolher). Inteligência significa aquilo que permite ao ser humano escolher entre uma coisa e outra. Inteligência é a habilidade de realizar de forma eficiente uma determinada tarefa.</a:t>
            </a:r>
          </a:p>
        </p:txBody>
      </p:sp>
    </p:spTree>
    <p:extLst>
      <p:ext uri="{BB962C8B-B14F-4D97-AF65-F5344CB8AC3E}">
        <p14:creationId xmlns:p14="http://schemas.microsoft.com/office/powerpoint/2010/main" val="318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pt-BR" i="1" dirty="0"/>
              <a:t>"O ramo da ciência da computação preocupada com a automação de comportamento inteligente." [LUGER &amp; STUBBLEFIELD, 93]</a:t>
            </a:r>
          </a:p>
          <a:p>
            <a:pPr>
              <a:lnSpc>
                <a:spcPct val="80000"/>
              </a:lnSpc>
            </a:pPr>
            <a:endParaRPr lang="pt-BR" altLang="pt-BR" sz="1050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"O estudo da computação que torna possível perceber, raciocinar e agir." [WINSTON, 92]</a:t>
            </a:r>
          </a:p>
          <a:p>
            <a:pPr>
              <a:lnSpc>
                <a:spcPct val="80000"/>
              </a:lnSpc>
            </a:pPr>
            <a:endParaRPr lang="pt-BR" altLang="pt-BR" sz="1050" i="1" dirty="0"/>
          </a:p>
          <a:p>
            <a:pPr>
              <a:lnSpc>
                <a:spcPct val="80000"/>
              </a:lnSpc>
            </a:pPr>
            <a:r>
              <a:rPr lang="pt-BR" altLang="pt-BR" i="1" dirty="0"/>
              <a:t>"IA é a parte da ciência da computação voltada para o desenvolvimento de sistemas de computadores inteligentes, i.e. sistemas que exibem características, as quais nós associamos com a inteligência no comportamento humano - e.g. compreensão da linguagem, aprendizado, raciocínio, resolução de problemas, etc." [FEIGENBAUM, 81</a:t>
            </a:r>
            <a:r>
              <a:rPr lang="pt-BR" altLang="pt-BR" i="1" dirty="0" smtClean="0"/>
              <a:t>]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i="1" dirty="0" smtClean="0"/>
          </a:p>
          <a:p>
            <a:pPr>
              <a:lnSpc>
                <a:spcPct val="80000"/>
              </a:lnSpc>
            </a:pPr>
            <a:endParaRPr lang="pt-BR" alt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0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3990</Words>
  <Application>Microsoft Office PowerPoint</Application>
  <PresentationFormat>Widescreen</PresentationFormat>
  <Paragraphs>367</Paragraphs>
  <Slides>52</Slides>
  <Notes>6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do Office</vt:lpstr>
      <vt:lpstr>Inteligência Artificial para o desenvolvimento de Jogos</vt:lpstr>
      <vt:lpstr>Conteúdo Programático</vt:lpstr>
      <vt:lpstr>Conteúdo Programático</vt:lpstr>
      <vt:lpstr>Método de Avaliação</vt:lpstr>
      <vt:lpstr>Bibliografia</vt:lpstr>
      <vt:lpstr>Áreas da Inteligência Artificial</vt:lpstr>
      <vt:lpstr>Conceitos Iniciais</vt:lpstr>
      <vt:lpstr>Conceitos Iniciais</vt:lpstr>
      <vt:lpstr>Definições de IA</vt:lpstr>
      <vt:lpstr>Definições de IA</vt:lpstr>
      <vt:lpstr>Definições de IA</vt:lpstr>
      <vt:lpstr>Algumas notícias sobre IA</vt:lpstr>
      <vt:lpstr>Conceitos Iniciais</vt:lpstr>
      <vt:lpstr>Divisões da Inteligência Artificial</vt:lpstr>
      <vt:lpstr>Sub-divisões de Sistemas Inteligentes</vt:lpstr>
      <vt:lpstr>Agir Humanamente</vt:lpstr>
      <vt:lpstr>Agir Racionalmente</vt:lpstr>
      <vt:lpstr>Pensar Racionalmente</vt:lpstr>
      <vt:lpstr>Pensar Humanamente</vt:lpstr>
      <vt:lpstr>Histórico das áreas que contribuíram com a IA</vt:lpstr>
      <vt:lpstr>Histórico das áreas que contribuíram com a IA</vt:lpstr>
      <vt:lpstr>Áreas da Inteligência Artificial</vt:lpstr>
      <vt:lpstr>História da IA</vt:lpstr>
      <vt:lpstr>História da IA</vt:lpstr>
      <vt:lpstr>História da IA</vt:lpstr>
      <vt:lpstr>História da IA</vt:lpstr>
      <vt:lpstr>História da IA</vt:lpstr>
      <vt:lpstr>Exemplo de aplicação de IA nas áreas</vt:lpstr>
      <vt:lpstr>Exemplo de aplicação de IA nas áreas</vt:lpstr>
      <vt:lpstr>Exemplo de aplicação de IA nas áreas</vt:lpstr>
      <vt:lpstr>Exemplo de aplicação de IA nas áreas</vt:lpstr>
      <vt:lpstr>Exemplo de aplicação de IA nas áreas</vt:lpstr>
      <vt:lpstr>Exemplo de aplicação de IA nas áreas</vt:lpstr>
      <vt:lpstr>Exemplo de aplicação de IA nas áreas</vt:lpstr>
      <vt:lpstr>Exemplo – Centro de distribuição da Amazon</vt:lpstr>
      <vt:lpstr>Exercícios</vt:lpstr>
      <vt:lpstr>Agentes</vt:lpstr>
      <vt:lpstr>Representação do Agente</vt:lpstr>
      <vt:lpstr>Conceito de Racionalidade</vt:lpstr>
      <vt:lpstr>Agente Racional Autônomo</vt:lpstr>
      <vt:lpstr>Propriedades de ambientes</vt:lpstr>
      <vt:lpstr>Propriedades de ambientes</vt:lpstr>
      <vt:lpstr>Exemplos de ambiente de tarefa</vt:lpstr>
      <vt:lpstr>Tipos de Agentes</vt:lpstr>
      <vt:lpstr>Tipos de Agentes</vt:lpstr>
      <vt:lpstr>Lógica dos agentes reativos simples</vt:lpstr>
      <vt:lpstr>Lógica do agentes reativos baseados em modelos </vt:lpstr>
      <vt:lpstr>Lógica dos agentes baseados em objetos</vt:lpstr>
      <vt:lpstr>Lógica dos agentes baseados na utilidade</vt:lpstr>
      <vt:lpstr>Lógica dos agentes com aprendizagem</vt:lpstr>
      <vt:lpstr>Exercícios sobre agentes</vt:lpstr>
      <vt:lpstr>Referências Bibliograficas</vt:lpstr>
    </vt:vector>
  </TitlesOfParts>
  <Company>UNISO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Edson Martin Feitosa</dc:creator>
  <cp:lastModifiedBy>Edson Martin Feitosa</cp:lastModifiedBy>
  <cp:revision>76</cp:revision>
  <dcterms:created xsi:type="dcterms:W3CDTF">2017-01-05T16:01:47Z</dcterms:created>
  <dcterms:modified xsi:type="dcterms:W3CDTF">2022-08-07T23:35:37Z</dcterms:modified>
</cp:coreProperties>
</file>