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33"/>
  </p:notesMasterIdLst>
  <p:sldIdLst>
    <p:sldId id="256" r:id="rId2"/>
    <p:sldId id="307" r:id="rId3"/>
    <p:sldId id="258" r:id="rId4"/>
    <p:sldId id="259" r:id="rId5"/>
    <p:sldId id="372" r:id="rId6"/>
    <p:sldId id="347" r:id="rId7"/>
    <p:sldId id="481" r:id="rId8"/>
    <p:sldId id="289" r:id="rId9"/>
    <p:sldId id="459" r:id="rId10"/>
    <p:sldId id="260" r:id="rId11"/>
    <p:sldId id="261" r:id="rId12"/>
    <p:sldId id="344" r:id="rId13"/>
    <p:sldId id="345" r:id="rId14"/>
    <p:sldId id="346" r:id="rId15"/>
    <p:sldId id="354" r:id="rId16"/>
    <p:sldId id="264" r:id="rId17"/>
    <p:sldId id="445" r:id="rId18"/>
    <p:sldId id="436" r:id="rId19"/>
    <p:sldId id="475" r:id="rId20"/>
    <p:sldId id="476" r:id="rId21"/>
    <p:sldId id="477" r:id="rId22"/>
    <p:sldId id="460" r:id="rId23"/>
    <p:sldId id="265" r:id="rId24"/>
    <p:sldId id="462" r:id="rId25"/>
    <p:sldId id="461" r:id="rId26"/>
    <p:sldId id="463" r:id="rId27"/>
    <p:sldId id="464" r:id="rId28"/>
    <p:sldId id="465" r:id="rId29"/>
    <p:sldId id="466" r:id="rId30"/>
    <p:sldId id="348" r:id="rId31"/>
    <p:sldId id="349" r:id="rId32"/>
    <p:sldId id="469" r:id="rId33"/>
    <p:sldId id="467" r:id="rId34"/>
    <p:sldId id="468" r:id="rId35"/>
    <p:sldId id="350" r:id="rId36"/>
    <p:sldId id="352" r:id="rId37"/>
    <p:sldId id="451" r:id="rId38"/>
    <p:sldId id="353" r:id="rId39"/>
    <p:sldId id="326" r:id="rId40"/>
    <p:sldId id="440" r:id="rId41"/>
    <p:sldId id="268" r:id="rId42"/>
    <p:sldId id="355" r:id="rId43"/>
    <p:sldId id="470" r:id="rId44"/>
    <p:sldId id="356" r:id="rId45"/>
    <p:sldId id="357" r:id="rId46"/>
    <p:sldId id="374" r:id="rId47"/>
    <p:sldId id="358" r:id="rId48"/>
    <p:sldId id="441" r:id="rId49"/>
    <p:sldId id="442" r:id="rId50"/>
    <p:sldId id="269" r:id="rId51"/>
    <p:sldId id="327" r:id="rId52"/>
    <p:sldId id="471" r:id="rId53"/>
    <p:sldId id="472" r:id="rId54"/>
    <p:sldId id="359" r:id="rId55"/>
    <p:sldId id="473" r:id="rId56"/>
    <p:sldId id="360" r:id="rId57"/>
    <p:sldId id="443" r:id="rId58"/>
    <p:sldId id="427" r:id="rId59"/>
    <p:sldId id="433" r:id="rId60"/>
    <p:sldId id="361" r:id="rId61"/>
    <p:sldId id="363" r:id="rId62"/>
    <p:sldId id="452" r:id="rId63"/>
    <p:sldId id="453" r:id="rId64"/>
    <p:sldId id="362" r:id="rId65"/>
    <p:sldId id="364" r:id="rId66"/>
    <p:sldId id="365" r:id="rId67"/>
    <p:sldId id="366" r:id="rId68"/>
    <p:sldId id="367" r:id="rId69"/>
    <p:sldId id="376" r:id="rId70"/>
    <p:sldId id="418" r:id="rId71"/>
    <p:sldId id="270" r:id="rId72"/>
    <p:sldId id="369" r:id="rId73"/>
    <p:sldId id="368" r:id="rId74"/>
    <p:sldId id="333" r:id="rId75"/>
    <p:sldId id="488" r:id="rId76"/>
    <p:sldId id="370" r:id="rId77"/>
    <p:sldId id="474" r:id="rId78"/>
    <p:sldId id="272" r:id="rId79"/>
    <p:sldId id="273" r:id="rId80"/>
    <p:sldId id="449" r:id="rId81"/>
    <p:sldId id="478" r:id="rId82"/>
    <p:sldId id="448" r:id="rId83"/>
    <p:sldId id="489" r:id="rId84"/>
    <p:sldId id="479" r:id="rId85"/>
    <p:sldId id="371" r:id="rId86"/>
    <p:sldId id="274" r:id="rId87"/>
    <p:sldId id="275" r:id="rId88"/>
    <p:sldId id="480" r:id="rId89"/>
    <p:sldId id="450" r:id="rId90"/>
    <p:sldId id="438" r:id="rId91"/>
    <p:sldId id="490" r:id="rId92"/>
    <p:sldId id="444" r:id="rId93"/>
    <p:sldId id="375" r:id="rId94"/>
    <p:sldId id="483" r:id="rId95"/>
    <p:sldId id="496" r:id="rId96"/>
    <p:sldId id="484" r:id="rId97"/>
    <p:sldId id="381" r:id="rId98"/>
    <p:sldId id="377" r:id="rId99"/>
    <p:sldId id="420" r:id="rId100"/>
    <p:sldId id="424" r:id="rId101"/>
    <p:sldId id="409" r:id="rId102"/>
    <p:sldId id="410" r:id="rId103"/>
    <p:sldId id="487" r:id="rId104"/>
    <p:sldId id="486" r:id="rId105"/>
    <p:sldId id="421" r:id="rId106"/>
    <p:sldId id="378" r:id="rId107"/>
    <p:sldId id="379" r:id="rId108"/>
    <p:sldId id="380" r:id="rId109"/>
    <p:sldId id="384" r:id="rId110"/>
    <p:sldId id="429" r:id="rId111"/>
    <p:sldId id="382" r:id="rId112"/>
    <p:sldId id="425" r:id="rId113"/>
    <p:sldId id="492" r:id="rId114"/>
    <p:sldId id="491" r:id="rId115"/>
    <p:sldId id="276" r:id="rId116"/>
    <p:sldId id="493" r:id="rId117"/>
    <p:sldId id="458" r:id="rId118"/>
    <p:sldId id="416" r:id="rId119"/>
    <p:sldId id="422" r:id="rId120"/>
    <p:sldId id="434" r:id="rId121"/>
    <p:sldId id="435" r:id="rId122"/>
    <p:sldId id="282" r:id="rId123"/>
    <p:sldId id="340" r:id="rId124"/>
    <p:sldId id="455" r:id="rId125"/>
    <p:sldId id="446" r:id="rId126"/>
    <p:sldId id="494" r:id="rId127"/>
    <p:sldId id="456" r:id="rId128"/>
    <p:sldId id="457" r:id="rId129"/>
    <p:sldId id="279" r:id="rId130"/>
    <p:sldId id="495" r:id="rId131"/>
    <p:sldId id="426" r:id="rId1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7" autoAdjust="0"/>
    <p:restoredTop sz="87544" autoAdjust="0"/>
  </p:normalViewPr>
  <p:slideViewPr>
    <p:cSldViewPr snapToGrid="0">
      <p:cViewPr varScale="1">
        <p:scale>
          <a:sx n="64" d="100"/>
          <a:sy n="64" d="100"/>
        </p:scale>
        <p:origin x="-978" y="-102"/>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81.xml"/><Relationship Id="rId2" Type="http://schemas.openxmlformats.org/officeDocument/2006/relationships/slide" Target="slides/slide80.xml"/><Relationship Id="rId1" Type="http://schemas.openxmlformats.org/officeDocument/2006/relationships/slide" Target="slides/slide79.xml"/><Relationship Id="rId6" Type="http://schemas.openxmlformats.org/officeDocument/2006/relationships/slide" Target="slides/slide84.xml"/><Relationship Id="rId5" Type="http://schemas.openxmlformats.org/officeDocument/2006/relationships/slide" Target="slides/slide83.xml"/><Relationship Id="rId4"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78D01D-4ABE-4875-8135-5E657124A8D3}" type="datetimeFigureOut">
              <a:rPr lang="en-US" smtClean="0"/>
              <a:t>9/21/2017</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5856A-BB35-4B51-AB4F-E79AC7CD6BE8}" type="slidenum">
              <a:rPr lang="en-US" smtClean="0"/>
              <a:t>‹Nº›</a:t>
            </a:fld>
            <a:endParaRPr lang="en-US"/>
          </a:p>
        </p:txBody>
      </p:sp>
    </p:spTree>
    <p:extLst>
      <p:ext uri="{BB962C8B-B14F-4D97-AF65-F5344CB8AC3E}">
        <p14:creationId xmlns:p14="http://schemas.microsoft.com/office/powerpoint/2010/main" val="118761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BB5856A-BB35-4B51-AB4F-E79AC7CD6BE8}" type="slidenum">
              <a:rPr lang="en-US" smtClean="0"/>
              <a:t>109</a:t>
            </a:fld>
            <a:endParaRPr lang="en-US"/>
          </a:p>
        </p:txBody>
      </p:sp>
    </p:spTree>
    <p:extLst>
      <p:ext uri="{BB962C8B-B14F-4D97-AF65-F5344CB8AC3E}">
        <p14:creationId xmlns:p14="http://schemas.microsoft.com/office/powerpoint/2010/main" val="55714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228600" indent="-228600">
              <a:buAutoNum type="arabicParenR"/>
            </a:pPr>
            <a:endParaRPr lang="en-US" dirty="0"/>
          </a:p>
        </p:txBody>
      </p:sp>
      <p:sp>
        <p:nvSpPr>
          <p:cNvPr id="4" name="3 Marcador de número de diapositiva"/>
          <p:cNvSpPr>
            <a:spLocks noGrp="1"/>
          </p:cNvSpPr>
          <p:nvPr>
            <p:ph type="sldNum" sz="quarter" idx="10"/>
          </p:nvPr>
        </p:nvSpPr>
        <p:spPr/>
        <p:txBody>
          <a:bodyPr/>
          <a:lstStyle/>
          <a:p>
            <a:fld id="{4BB5856A-BB35-4B51-AB4F-E79AC7CD6BE8}" type="slidenum">
              <a:rPr lang="en-US" smtClean="0"/>
              <a:t>114</a:t>
            </a:fld>
            <a:endParaRPr lang="en-US"/>
          </a:p>
        </p:txBody>
      </p:sp>
    </p:spTree>
    <p:extLst>
      <p:ext uri="{BB962C8B-B14F-4D97-AF65-F5344CB8AC3E}">
        <p14:creationId xmlns:p14="http://schemas.microsoft.com/office/powerpoint/2010/main" val="765873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n-US" dirty="0"/>
          </a:p>
        </p:txBody>
      </p:sp>
      <p:sp>
        <p:nvSpPr>
          <p:cNvPr id="4" name="3 Marcador de número de diapositiva"/>
          <p:cNvSpPr>
            <a:spLocks noGrp="1"/>
          </p:cNvSpPr>
          <p:nvPr>
            <p:ph type="sldNum" sz="quarter" idx="10"/>
          </p:nvPr>
        </p:nvSpPr>
        <p:spPr/>
        <p:txBody>
          <a:bodyPr/>
          <a:lstStyle/>
          <a:p>
            <a:fld id="{4BB5856A-BB35-4B51-AB4F-E79AC7CD6BE8}" type="slidenum">
              <a:rPr lang="en-US" smtClean="0"/>
              <a:t>130</a:t>
            </a:fld>
            <a:endParaRPr lang="en-US"/>
          </a:p>
        </p:txBody>
      </p:sp>
    </p:spTree>
    <p:extLst>
      <p:ext uri="{BB962C8B-B14F-4D97-AF65-F5344CB8AC3E}">
        <p14:creationId xmlns:p14="http://schemas.microsoft.com/office/powerpoint/2010/main" val="765873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dirty="0" smtClean="0"/>
              <a:t>Haga clic para modificar el estilo de título del patrón</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a:xfrm>
            <a:off x="421297" y="6041364"/>
            <a:ext cx="8013019" cy="365125"/>
          </a:xfrm>
        </p:spPr>
        <p:txBody>
          <a:bodyPr/>
          <a:lstStyle>
            <a:lvl1pPr algn="just">
              <a:defRPr sz="1200" b="1">
                <a:solidFill>
                  <a:schemeClr val="accent1"/>
                </a:solidFill>
              </a:defRPr>
            </a:lvl1pPr>
          </a:lstStyle>
          <a:p>
            <a:r>
              <a:rPr lang="es-ES" dirty="0" smtClean="0"/>
              <a:t>I Curso de Introducción a </a:t>
            </a:r>
            <a:r>
              <a:rPr lang="es-ES" dirty="0" err="1" smtClean="0"/>
              <a:t>Python</a:t>
            </a:r>
            <a:r>
              <a:rPr lang="es-ES" dirty="0" smtClean="0"/>
              <a:t> Orientado a la Resolución de Problemas de Optimización en Ingeniería</a:t>
            </a:r>
            <a:endParaRPr lang="es-ES" dirty="0"/>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grpSp>
        <p:nvGrpSpPr>
          <p:cNvPr id="20" name="Grupo 5"/>
          <p:cNvGrpSpPr/>
          <p:nvPr userDrawn="1"/>
        </p:nvGrpSpPr>
        <p:grpSpPr>
          <a:xfrm>
            <a:off x="10717774" y="404295"/>
            <a:ext cx="1332000" cy="1332000"/>
            <a:chOff x="560818" y="2323106"/>
            <a:chExt cx="1439996" cy="1439996"/>
          </a:xfrm>
        </p:grpSpPr>
        <p:sp>
          <p:nvSpPr>
            <p:cNvPr id="22" name="Rectángulo redondeado 6"/>
            <p:cNvSpPr/>
            <p:nvPr/>
          </p:nvSpPr>
          <p:spPr>
            <a:xfrm>
              <a:off x="560818" y="2323106"/>
              <a:ext cx="1439996" cy="1439996"/>
            </a:xfrm>
            <a:prstGeom prst="roundRect">
              <a:avLst/>
            </a:prstGeom>
            <a:blipFill rotWithShape="0">
              <a:blip r:embed="rId2"/>
              <a:stretch>
                <a:fillRect/>
              </a:stretch>
            </a:blipFill>
          </p:spPr>
          <p:style>
            <a:lnRef idx="0">
              <a:schemeClr val="lt1">
                <a:hueOff val="0"/>
                <a:satOff val="0"/>
                <a:lumOff val="0"/>
                <a:alphaOff val="0"/>
              </a:schemeClr>
            </a:lnRef>
            <a:fillRef idx="3">
              <a:scrgbClr r="0" g="0" b="0"/>
            </a:fillRef>
            <a:effectRef idx="3">
              <a:schemeClr val="accent5">
                <a:hueOff val="-9933876"/>
                <a:satOff val="39811"/>
                <a:lumOff val="8628"/>
                <a:alphaOff val="0"/>
              </a:schemeClr>
            </a:effectRef>
            <a:fontRef idx="minor">
              <a:schemeClr val="lt1"/>
            </a:fontRef>
          </p:style>
        </p:sp>
        <p:sp>
          <p:nvSpPr>
            <p:cNvPr id="23" name="Rectángulo 7"/>
            <p:cNvSpPr/>
            <p:nvPr/>
          </p:nvSpPr>
          <p:spPr>
            <a:xfrm>
              <a:off x="631113" y="2393401"/>
              <a:ext cx="1299406" cy="12994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endParaRPr lang="es-ES" sz="3200" kern="1200" dirty="0"/>
            </a:p>
          </p:txBody>
        </p:sp>
      </p:grpSp>
    </p:spTree>
    <p:extLst>
      <p:ext uri="{BB962C8B-B14F-4D97-AF65-F5344CB8AC3E}">
        <p14:creationId xmlns:p14="http://schemas.microsoft.com/office/powerpoint/2010/main" val="13799311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409599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028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979593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825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569624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53547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4271349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dirty="0"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78253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F79F581-B3F2-4A84-A61B-0CB00E8A29A5}" type="datetimeFigureOut">
              <a:rPr lang="es-ES" smtClean="0"/>
              <a:t>21/09/2017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22764050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F79F581-B3F2-4A84-A61B-0CB00E8A29A5}" type="datetimeFigureOut">
              <a:rPr lang="es-ES" smtClean="0"/>
              <a:t>21/09/2017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79106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F79F581-B3F2-4A84-A61B-0CB00E8A29A5}" type="datetimeFigureOut">
              <a:rPr lang="es-ES" smtClean="0"/>
              <a:t>21/09/2017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131597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F79F581-B3F2-4A84-A61B-0CB00E8A29A5}" type="datetimeFigureOut">
              <a:rPr lang="es-ES" smtClean="0"/>
              <a:t>21/09/2017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232763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9F581-B3F2-4A84-A61B-0CB00E8A29A5}" type="datetimeFigureOut">
              <a:rPr lang="es-ES" smtClean="0"/>
              <a:t>21/09/2017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23697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79F581-B3F2-4A84-A61B-0CB00E8A29A5}" type="datetimeFigureOut">
              <a:rPr lang="es-ES" smtClean="0"/>
              <a:t>21/09/2017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313335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F79F581-B3F2-4A84-A61B-0CB00E8A29A5}" type="datetimeFigureOut">
              <a:rPr lang="es-ES" smtClean="0"/>
              <a:t>21/09/2017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91A1F7F-15E0-4A5B-BB2B-735CA9DCD61E}" type="slidenum">
              <a:rPr lang="es-ES" smtClean="0"/>
              <a:t>‹Nº›</a:t>
            </a:fld>
            <a:endParaRPr lang="es-ES"/>
          </a:p>
        </p:txBody>
      </p:sp>
    </p:spTree>
    <p:extLst>
      <p:ext uri="{BB962C8B-B14F-4D97-AF65-F5344CB8AC3E}">
        <p14:creationId xmlns:p14="http://schemas.microsoft.com/office/powerpoint/2010/main" val="95884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79F581-B3F2-4A84-A61B-0CB00E8A29A5}" type="datetimeFigureOut">
              <a:rPr lang="es-ES" smtClean="0"/>
              <a:t>21/09/2017</a:t>
            </a:fld>
            <a:endParaRPr lang="es-E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591A1F7F-15E0-4A5B-BB2B-735CA9DCD61E}" type="slidenum">
              <a:rPr lang="es-ES" smtClean="0"/>
              <a:t>‹Nº›</a:t>
            </a:fld>
            <a:endParaRPr lang="es-ES"/>
          </a:p>
        </p:txBody>
      </p:sp>
      <p:pic>
        <p:nvPicPr>
          <p:cNvPr id="3075"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25895" y="161644"/>
            <a:ext cx="1395412"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58090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gutierrezreina@us.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00.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hyperlink" Target="https://github.com/gotcha/ipdb"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https://docs.python.org/2/library/exceptions.html" TargetMode="External"/><Relationship Id="rId2" Type="http://schemas.openxmlformats.org/officeDocument/2006/relationships/hyperlink" Target="https://automatetheboringstuff.com/chapter10/"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hyperlink" Target="https://docs.python.org/2/library/random.html"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wiki.python.org/moin/UsefulModules"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hyperlink" Target="https://pypi.python.org/pypi"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41.jpeg"/><Relationship Id="rId2" Type="http://schemas.openxmlformats.org/officeDocument/2006/relationships/hyperlink" Target="https://docs.python.org/2/library/random.htm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docs.python.org/2/library/math.html" TargetMode="External"/><Relationship Id="rId2" Type="http://schemas.openxmlformats.org/officeDocument/2006/relationships/hyperlink" Target="https://docs.python.org/2/library/random.htm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docs.python.org/2/library/sy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s://docs.python.org/2/library/os.html#module-os"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www.python-excel.org/" TargetMode="External"/><Relationship Id="rId2" Type="http://schemas.openxmlformats.org/officeDocument/2006/relationships/hyperlink" Target="http://openpyxl.readthedocs.io/en/default/" TargetMode="External"/><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45.gi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http://pybonacci.github.io/scipy-lecture-notes-ES/advanced/advanced_python/index.html#decoradores"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hyperlink" Target="https://docs.python.org/2/tutorial/modules.html#packag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ythonhosted.org/spyder/"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www.python-course.eu/course.phphttp:/www.python-course.eu/course.php" TargetMode="External"/><Relationship Id="rId2" Type="http://schemas.openxmlformats.org/officeDocument/2006/relationships/hyperlink" Target="https://automatetheboringstuff.com/" TargetMode="External"/><Relationship Id="rId1" Type="http://schemas.openxmlformats.org/officeDocument/2006/relationships/slideLayout" Target="../slideLayouts/slideLayout2.xml"/><Relationship Id="rId4" Type="http://schemas.openxmlformats.org/officeDocument/2006/relationships/hyperlink" Target="https://docs.python.org/2/contents.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hyperlink" Target="https://docs.python.org/2/library/copy.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docs.python.org/2/tutorial/datastructur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tutorialspoint.com/python/python_strings.htm" TargetMode="External"/><Relationship Id="rId2" Type="http://schemas.openxmlformats.org/officeDocument/2006/relationships/hyperlink" Target="https://docs.python.org/2/library/stdtypes.html#string-methods" TargetMode="Externa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4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marca.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hyperlink" Target="https://www.programiz.com/python-programming/dictionary"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https://docs.python.org/2/library/collections.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kdnuggets.com/2017/08/python-overtakes-r-leader-analytics-data-science.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7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7.jpe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8.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hyperlink" Target="https://docs.python.org/2/library/functions.html#input"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8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1.jpe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www.python-course.eu/global_vs_local_variables.php"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hyperlink" Target="https://docs.python.org/2/library/__main__.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74746" y="1032457"/>
            <a:ext cx="9543528" cy="3074750"/>
          </a:xfrm>
        </p:spPr>
        <p:txBody>
          <a:bodyPr/>
          <a:lstStyle/>
          <a:p>
            <a:pPr algn="ctr"/>
            <a:r>
              <a:rPr lang="es-ES" dirty="0"/>
              <a:t>Introducción a Python para el análisis de datos (</a:t>
            </a:r>
            <a:r>
              <a:rPr lang="es-ES" dirty="0" err="1"/>
              <a:t>Numpy</a:t>
            </a:r>
            <a:r>
              <a:rPr lang="es-ES" dirty="0"/>
              <a:t>, </a:t>
            </a:r>
            <a:r>
              <a:rPr lang="es-ES" dirty="0" err="1"/>
              <a:t>Matplotlib</a:t>
            </a:r>
            <a:r>
              <a:rPr lang="es-ES" dirty="0"/>
              <a:t>, Pandas y </a:t>
            </a:r>
            <a:r>
              <a:rPr lang="es-ES" dirty="0" err="1"/>
              <a:t>Scipy</a:t>
            </a:r>
            <a:r>
              <a:rPr lang="es-ES" dirty="0"/>
              <a:t>)</a:t>
            </a:r>
            <a:endParaRPr lang="es-ES" dirty="0"/>
          </a:p>
        </p:txBody>
      </p:sp>
      <p:sp>
        <p:nvSpPr>
          <p:cNvPr id="3" name="Subtítulo 2"/>
          <p:cNvSpPr>
            <a:spLocks noGrp="1"/>
          </p:cNvSpPr>
          <p:nvPr>
            <p:ph type="subTitle" idx="1"/>
          </p:nvPr>
        </p:nvSpPr>
        <p:spPr>
          <a:xfrm>
            <a:off x="1532826" y="4785108"/>
            <a:ext cx="7766936" cy="1096899"/>
          </a:xfrm>
        </p:spPr>
        <p:txBody>
          <a:bodyPr>
            <a:normAutofit fontScale="25000" lnSpcReduction="20000"/>
          </a:bodyPr>
          <a:lstStyle/>
          <a:p>
            <a:pPr algn="ctr"/>
            <a:r>
              <a:rPr lang="es-ES" sz="6400" b="1" dirty="0" smtClean="0">
                <a:solidFill>
                  <a:schemeClr val="tx1">
                    <a:lumMod val="75000"/>
                    <a:lumOff val="25000"/>
                  </a:schemeClr>
                </a:solidFill>
              </a:rPr>
              <a:t>Daniel Gutiérrez Reina, </a:t>
            </a:r>
            <a:r>
              <a:rPr lang="es-ES" sz="6400" b="1" dirty="0" smtClean="0">
                <a:hlinkClick r:id="rId2"/>
              </a:rPr>
              <a:t>dgutierrezreina@us.es</a:t>
            </a:r>
            <a:endParaRPr lang="es-ES" sz="6400" b="1" dirty="0" smtClean="0"/>
          </a:p>
          <a:p>
            <a:pPr algn="ctr"/>
            <a:r>
              <a:rPr lang="es-ES" sz="6400" b="1" dirty="0" smtClean="0">
                <a:solidFill>
                  <a:schemeClr val="tx1">
                    <a:lumMod val="75000"/>
                    <a:lumOff val="25000"/>
                  </a:schemeClr>
                </a:solidFill>
              </a:rPr>
              <a:t>Sergio Toral Marín, </a:t>
            </a:r>
            <a:r>
              <a:rPr lang="es-ES" sz="6400" b="1" u="sng" dirty="0" smtClean="0">
                <a:solidFill>
                  <a:schemeClr val="accent1"/>
                </a:solidFill>
              </a:rPr>
              <a:t>storal@us.es</a:t>
            </a:r>
          </a:p>
          <a:p>
            <a:pPr algn="ctr"/>
            <a:r>
              <a:rPr lang="es-ES" sz="6400" b="1" dirty="0" smtClean="0">
                <a:solidFill>
                  <a:schemeClr val="tx1">
                    <a:lumMod val="75000"/>
                    <a:lumOff val="25000"/>
                  </a:schemeClr>
                </a:solidFill>
              </a:rPr>
              <a:t> </a:t>
            </a:r>
            <a:endParaRPr lang="es-ES" sz="6400" b="1" u="sng" dirty="0">
              <a:solidFill>
                <a:schemeClr val="accent1"/>
              </a:solidFill>
            </a:endParaRPr>
          </a:p>
          <a:p>
            <a:pPr algn="l"/>
            <a:r>
              <a:rPr lang="es-ES" sz="6400" b="1" dirty="0" smtClean="0"/>
              <a:t> </a:t>
            </a:r>
          </a:p>
          <a:p>
            <a:pPr algn="l"/>
            <a:endParaRPr lang="es-ES" dirty="0" smtClean="0"/>
          </a:p>
          <a:p>
            <a:pPr algn="l"/>
            <a:endParaRPr lang="es-ES" dirty="0" smtClean="0"/>
          </a:p>
          <a:p>
            <a:pPr algn="l"/>
            <a:endParaRPr lang="es-ES" dirty="0"/>
          </a:p>
        </p:txBody>
      </p:sp>
    </p:spTree>
    <p:extLst>
      <p:ext uri="{BB962C8B-B14F-4D97-AF65-F5344CB8AC3E}">
        <p14:creationId xmlns:p14="http://schemas.microsoft.com/office/powerpoint/2010/main" val="874446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Formas de trabajar en Python</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85" y="3736289"/>
            <a:ext cx="6086005" cy="3057952"/>
          </a:xfrm>
          <a:prstGeom prst="rect">
            <a:avLst/>
          </a:prstGeom>
        </p:spPr>
      </p:pic>
      <p:sp>
        <p:nvSpPr>
          <p:cNvPr id="8" name="CuadroTexto 7"/>
          <p:cNvSpPr txBox="1"/>
          <p:nvPr/>
        </p:nvSpPr>
        <p:spPr>
          <a:xfrm>
            <a:off x="785610" y="1445004"/>
            <a:ext cx="4366901" cy="400110"/>
          </a:xfrm>
          <a:prstGeom prst="rect">
            <a:avLst/>
          </a:prstGeom>
          <a:noFill/>
        </p:spPr>
        <p:txBody>
          <a:bodyPr wrap="none" rtlCol="0">
            <a:spAutoFit/>
          </a:bodyPr>
          <a:lstStyle/>
          <a:p>
            <a:r>
              <a:rPr lang="es-ES" sz="2000" b="1" dirty="0" smtClean="0"/>
              <a:t>1. Con el interprete directamente:</a:t>
            </a:r>
            <a:endParaRPr lang="es-ES" sz="2000" b="1" dirty="0"/>
          </a:p>
        </p:txBody>
      </p:sp>
      <p:pic>
        <p:nvPicPr>
          <p:cNvPr id="1026" name="Picture 2" descr="Image result for linu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6702" y="1845114"/>
            <a:ext cx="1964716" cy="17480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windows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4448" y="1978703"/>
            <a:ext cx="1903753" cy="14014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736289"/>
            <a:ext cx="577621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722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normAutofit fontScale="90000"/>
          </a:bodyPr>
          <a:lstStyle/>
          <a:p>
            <a:r>
              <a:rPr lang="es-ES" dirty="0" smtClean="0"/>
              <a:t>Aunque soy un gran programador … A veces me equivoco </a:t>
            </a:r>
            <a:r>
              <a:rPr lang="es-ES" dirty="0" smtClean="0">
                <a:sym typeface="Wingdings" panose="05000000000000000000" pitchFamily="2" charset="2"/>
              </a:rPr>
              <a:t> </a:t>
            </a:r>
            <a:endParaRPr lang="es-ES" dirty="0"/>
          </a:p>
        </p:txBody>
      </p:sp>
      <p:sp>
        <p:nvSpPr>
          <p:cNvPr id="4" name="3 CuadroTexto"/>
          <p:cNvSpPr txBox="1"/>
          <p:nvPr/>
        </p:nvSpPr>
        <p:spPr>
          <a:xfrm>
            <a:off x="433924" y="1921368"/>
            <a:ext cx="5067466" cy="369332"/>
          </a:xfrm>
          <a:prstGeom prst="rect">
            <a:avLst/>
          </a:prstGeom>
          <a:noFill/>
        </p:spPr>
        <p:txBody>
          <a:bodyPr wrap="square" rtlCol="0">
            <a:spAutoFit/>
          </a:bodyPr>
          <a:lstStyle/>
          <a:p>
            <a:r>
              <a:rPr lang="es-ES" b="1" dirty="0" smtClean="0"/>
              <a:t>Depurar código siempre es algo esencial.</a:t>
            </a:r>
          </a:p>
        </p:txBody>
      </p:sp>
      <p:pic>
        <p:nvPicPr>
          <p:cNvPr id="4098" name="Picture 2" descr="Image result for debug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426" y="2747901"/>
            <a:ext cx="6073735" cy="336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6309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lstStyle/>
          <a:p>
            <a:r>
              <a:rPr lang="es-ES" dirty="0" smtClean="0"/>
              <a:t>Depurar código en Python -- Spider </a:t>
            </a:r>
            <a:endParaRPr lang="es-ES" dirty="0"/>
          </a:p>
        </p:txBody>
      </p:sp>
      <p:sp>
        <p:nvSpPr>
          <p:cNvPr id="8" name="CuadroTexto 7"/>
          <p:cNvSpPr txBox="1"/>
          <p:nvPr/>
        </p:nvSpPr>
        <p:spPr>
          <a:xfrm>
            <a:off x="677335" y="1317365"/>
            <a:ext cx="9316671" cy="2800767"/>
          </a:xfrm>
          <a:prstGeom prst="rect">
            <a:avLst/>
          </a:prstGeom>
          <a:noFill/>
        </p:spPr>
        <p:txBody>
          <a:bodyPr wrap="square" rtlCol="0">
            <a:spAutoFit/>
          </a:bodyPr>
          <a:lstStyle/>
          <a:p>
            <a:r>
              <a:rPr lang="es-ES" dirty="0" smtClean="0">
                <a:sym typeface="Wingdings" panose="05000000000000000000" pitchFamily="2" charset="2"/>
              </a:rPr>
              <a:t>Spider utiliza el depurador de Python (</a:t>
            </a:r>
            <a:r>
              <a:rPr lang="es-ES" dirty="0" err="1" smtClean="0">
                <a:sym typeface="Wingdings" panose="05000000000000000000" pitchFamily="2" charset="2"/>
              </a:rPr>
              <a:t>ipdb</a:t>
            </a:r>
            <a:r>
              <a:rPr lang="es-ES" dirty="0" smtClean="0">
                <a:sym typeface="Wingdings" panose="05000000000000000000" pitchFamily="2" charset="2"/>
              </a:rPr>
              <a:t>)</a:t>
            </a:r>
          </a:p>
          <a:p>
            <a:endParaRPr lang="es-ES" dirty="0" smtClean="0">
              <a:sym typeface="Wingdings" panose="05000000000000000000" pitchFamily="2" charset="2"/>
            </a:endParaRPr>
          </a:p>
          <a:p>
            <a:r>
              <a:rPr lang="es-ES" dirty="0">
                <a:sym typeface="Wingdings" panose="05000000000000000000" pitchFamily="2" charset="2"/>
                <a:hlinkClick r:id="rId2"/>
              </a:rPr>
              <a:t>https://</a:t>
            </a:r>
            <a:r>
              <a:rPr lang="es-ES" dirty="0" smtClean="0">
                <a:sym typeface="Wingdings" panose="05000000000000000000" pitchFamily="2" charset="2"/>
                <a:hlinkClick r:id="rId2"/>
              </a:rPr>
              <a:t>github.com/gotcha/ipdb</a:t>
            </a:r>
            <a:endParaRPr lang="es-ES" dirty="0" smtClean="0">
              <a:sym typeface="Wingdings" panose="05000000000000000000" pitchFamily="2" charset="2"/>
            </a:endParaRPr>
          </a:p>
          <a:p>
            <a:endParaRPr lang="es-ES" dirty="0" smtClean="0">
              <a:sym typeface="Wingdings" panose="05000000000000000000" pitchFamily="2" charset="2"/>
            </a:endParaRPr>
          </a:p>
          <a:p>
            <a:r>
              <a:rPr lang="es-ES" dirty="0" smtClean="0">
                <a:sym typeface="Wingdings" panose="05000000000000000000" pitchFamily="2" charset="2"/>
              </a:rPr>
              <a:t>En spider tenemos una serie de botones que nos permiten de forma sencilla depurar scripts.</a:t>
            </a:r>
          </a:p>
          <a:p>
            <a:endParaRPr lang="es-ES"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grpSp>
        <p:nvGrpSpPr>
          <p:cNvPr id="7" name="6 Grupo"/>
          <p:cNvGrpSpPr/>
          <p:nvPr/>
        </p:nvGrpSpPr>
        <p:grpSpPr>
          <a:xfrm>
            <a:off x="1841500" y="3144939"/>
            <a:ext cx="5537200" cy="3429083"/>
            <a:chOff x="1841500" y="3174917"/>
            <a:chExt cx="5537200" cy="3429083"/>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3174917"/>
              <a:ext cx="5537200" cy="3429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645025" y="3378200"/>
              <a:ext cx="1679575" cy="368300"/>
            </a:xfrm>
            <a:prstGeom prst="rect">
              <a:avLst/>
            </a:prstGeom>
            <a:solidFill>
              <a:schemeClr val="accent1">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3 CuadroTexto"/>
          <p:cNvSpPr txBox="1"/>
          <p:nvPr/>
        </p:nvSpPr>
        <p:spPr>
          <a:xfrm>
            <a:off x="7584024" y="3407268"/>
            <a:ext cx="4544477" cy="2031325"/>
          </a:xfrm>
          <a:prstGeom prst="rect">
            <a:avLst/>
          </a:prstGeom>
          <a:noFill/>
        </p:spPr>
        <p:txBody>
          <a:bodyPr wrap="square" rtlCol="0">
            <a:spAutoFit/>
          </a:bodyPr>
          <a:lstStyle/>
          <a:p>
            <a:pPr marL="342900" indent="-342900">
              <a:buAutoNum type="arabicParenR"/>
            </a:pPr>
            <a:r>
              <a:rPr lang="es-ES" dirty="0" smtClean="0"/>
              <a:t>Pasar modo depuración</a:t>
            </a:r>
          </a:p>
          <a:p>
            <a:pPr marL="342900" indent="-342900">
              <a:buAutoNum type="arabicParenR"/>
            </a:pPr>
            <a:r>
              <a:rPr lang="es-ES" dirty="0" smtClean="0"/>
              <a:t>Ejecutar línea de código</a:t>
            </a:r>
          </a:p>
          <a:p>
            <a:pPr marL="342900" indent="-342900">
              <a:buAutoNum type="arabicParenR"/>
            </a:pPr>
            <a:r>
              <a:rPr lang="es-ES" dirty="0" smtClean="0"/>
              <a:t>Ingresar en la función o método</a:t>
            </a:r>
          </a:p>
          <a:p>
            <a:pPr marL="342900" indent="-342900">
              <a:buAutoNum type="arabicParenR"/>
            </a:pPr>
            <a:r>
              <a:rPr lang="es-ES" dirty="0" smtClean="0"/>
              <a:t>Ejecutar hasta el final de la función</a:t>
            </a:r>
          </a:p>
          <a:p>
            <a:r>
              <a:rPr lang="es-ES" dirty="0" smtClean="0"/>
              <a:t>o método</a:t>
            </a:r>
          </a:p>
          <a:p>
            <a:r>
              <a:rPr lang="es-ES" dirty="0" smtClean="0"/>
              <a:t>5) Ejecutar hasta el siguiente </a:t>
            </a:r>
            <a:r>
              <a:rPr lang="es-ES" dirty="0" err="1" smtClean="0"/>
              <a:t>breakpoint</a:t>
            </a:r>
            <a:endParaRPr lang="es-ES" dirty="0" smtClean="0"/>
          </a:p>
          <a:p>
            <a:r>
              <a:rPr lang="es-ES" dirty="0" smtClean="0"/>
              <a:t>6) Salir del modo depuración</a:t>
            </a:r>
            <a:endParaRPr lang="es-ES" dirty="0"/>
          </a:p>
        </p:txBody>
      </p:sp>
    </p:spTree>
    <p:extLst>
      <p:ext uri="{BB962C8B-B14F-4D97-AF65-F5344CB8AC3E}">
        <p14:creationId xmlns:p14="http://schemas.microsoft.com/office/powerpoint/2010/main" val="39074639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lstStyle/>
          <a:p>
            <a:r>
              <a:rPr lang="es-ES" dirty="0" smtClean="0"/>
              <a:t>Depurar código en Python  </a:t>
            </a:r>
            <a:endParaRPr lang="es-ES" dirty="0"/>
          </a:p>
        </p:txBody>
      </p:sp>
      <p:sp>
        <p:nvSpPr>
          <p:cNvPr id="8" name="CuadroTexto 7"/>
          <p:cNvSpPr txBox="1"/>
          <p:nvPr/>
        </p:nvSpPr>
        <p:spPr>
          <a:xfrm>
            <a:off x="631534" y="1317363"/>
            <a:ext cx="9316671" cy="2893100"/>
          </a:xfrm>
          <a:prstGeom prst="rect">
            <a:avLst/>
          </a:prstGeom>
          <a:noFill/>
        </p:spPr>
        <p:txBody>
          <a:bodyPr wrap="square" rtlCol="0">
            <a:spAutoFit/>
          </a:bodyPr>
          <a:lstStyle/>
          <a:p>
            <a:r>
              <a:rPr lang="es-ES" sz="2000" b="1" dirty="0" smtClean="0">
                <a:solidFill>
                  <a:schemeClr val="accent2"/>
                </a:solidFill>
                <a:sym typeface="Wingdings" panose="05000000000000000000" pitchFamily="2" charset="2"/>
              </a:rPr>
              <a:t>1: CORRER UN SCRIPT PASO A PASO </a:t>
            </a:r>
          </a:p>
          <a:p>
            <a:r>
              <a:rPr lang="es-ES" sz="2000" b="1" dirty="0" smtClean="0">
                <a:solidFill>
                  <a:schemeClr val="accent2"/>
                </a:solidFill>
                <a:sym typeface="Wingdings" panose="05000000000000000000" pitchFamily="2" charset="2"/>
              </a:rPr>
              <a:t>2: CORRER UN SCRIPT HASTA UN BREAKPOINT</a:t>
            </a:r>
          </a:p>
          <a:p>
            <a:endParaRPr lang="es-ES" sz="2000" b="1" dirty="0">
              <a:solidFill>
                <a:schemeClr val="accent2"/>
              </a:solidFill>
              <a:sym typeface="Wingdings" panose="05000000000000000000" pitchFamily="2" charset="2"/>
            </a:endParaRPr>
          </a:p>
          <a:p>
            <a:r>
              <a:rPr lang="es-ES" dirty="0" smtClean="0">
                <a:solidFill>
                  <a:srgbClr val="FF0000"/>
                </a:solidFill>
                <a:sym typeface="Wingdings" panose="05000000000000000000" pitchFamily="2" charset="2"/>
              </a:rPr>
              <a:t> Abrir debug1.py</a:t>
            </a:r>
          </a:p>
          <a:p>
            <a:endParaRPr lang="es-ES" dirty="0" smtClean="0">
              <a:solidFill>
                <a:srgbClr val="FF0000"/>
              </a:solidFill>
              <a:sym typeface="Wingdings" panose="05000000000000000000" pitchFamily="2" charset="2"/>
            </a:endParaRPr>
          </a:p>
          <a:p>
            <a:endParaRPr lang="es-ES" dirty="0" smtClean="0">
              <a:solidFill>
                <a:srgbClr val="FF0000"/>
              </a:solidFill>
              <a:sym typeface="Wingdings" panose="05000000000000000000" pitchFamily="2" charset="2"/>
            </a:endParaRPr>
          </a:p>
          <a:p>
            <a:pPr marL="285750" indent="-285750">
              <a:buFont typeface="Wingdings"/>
              <a:buChar char="à"/>
            </a:pPr>
            <a:endParaRPr lang="es-ES" dirty="0">
              <a:solidFill>
                <a:srgbClr val="FF0000"/>
              </a:solidFill>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39" y="2818151"/>
            <a:ext cx="11436554" cy="3702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09234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lstStyle/>
          <a:p>
            <a:r>
              <a:rPr lang="es-ES" dirty="0" smtClean="0"/>
              <a:t>Depurar código en Python  </a:t>
            </a:r>
            <a:endParaRPr lang="es-ES" dirty="0"/>
          </a:p>
        </p:txBody>
      </p:sp>
      <p:sp>
        <p:nvSpPr>
          <p:cNvPr id="8" name="CuadroTexto 7"/>
          <p:cNvSpPr txBox="1"/>
          <p:nvPr/>
        </p:nvSpPr>
        <p:spPr>
          <a:xfrm>
            <a:off x="631534" y="1317363"/>
            <a:ext cx="9316671" cy="2585323"/>
          </a:xfrm>
          <a:prstGeom prst="rect">
            <a:avLst/>
          </a:prstGeom>
          <a:noFill/>
        </p:spPr>
        <p:txBody>
          <a:bodyPr wrap="square" rtlCol="0">
            <a:spAutoFit/>
          </a:bodyPr>
          <a:lstStyle/>
          <a:p>
            <a:r>
              <a:rPr lang="es-ES" sz="2000" b="1" dirty="0">
                <a:solidFill>
                  <a:schemeClr val="accent2"/>
                </a:solidFill>
                <a:sym typeface="Wingdings" panose="05000000000000000000" pitchFamily="2" charset="2"/>
              </a:rPr>
              <a:t>3</a:t>
            </a:r>
            <a:r>
              <a:rPr lang="es-ES" sz="2000" b="1" dirty="0" smtClean="0">
                <a:solidFill>
                  <a:schemeClr val="accent2"/>
                </a:solidFill>
                <a:sym typeface="Wingdings" panose="05000000000000000000" pitchFamily="2" charset="2"/>
              </a:rPr>
              <a:t>: ENTRAR DENTRO DE UNA FUNCIÓN EN MODO DEPURACIÓN</a:t>
            </a:r>
          </a:p>
          <a:p>
            <a:endParaRPr lang="es-ES" sz="2000" b="1" dirty="0">
              <a:solidFill>
                <a:schemeClr val="accent2"/>
              </a:solidFill>
              <a:sym typeface="Wingdings" panose="05000000000000000000" pitchFamily="2" charset="2"/>
            </a:endParaRPr>
          </a:p>
          <a:p>
            <a:r>
              <a:rPr lang="es-ES" dirty="0" smtClean="0">
                <a:solidFill>
                  <a:srgbClr val="FF0000"/>
                </a:solidFill>
                <a:sym typeface="Wingdings" panose="05000000000000000000" pitchFamily="2" charset="2"/>
              </a:rPr>
              <a:t> Abrir debug2.py</a:t>
            </a:r>
          </a:p>
          <a:p>
            <a:endParaRPr lang="es-ES" dirty="0" smtClean="0">
              <a:solidFill>
                <a:srgbClr val="FF0000"/>
              </a:solidFill>
              <a:sym typeface="Wingdings" panose="05000000000000000000" pitchFamily="2" charset="2"/>
            </a:endParaRPr>
          </a:p>
          <a:p>
            <a:endParaRPr lang="es-ES" dirty="0" smtClean="0">
              <a:solidFill>
                <a:srgbClr val="FF0000"/>
              </a:solidFill>
              <a:sym typeface="Wingdings" panose="05000000000000000000" pitchFamily="2" charset="2"/>
            </a:endParaRPr>
          </a:p>
          <a:p>
            <a:pPr marL="285750" indent="-285750">
              <a:buFont typeface="Wingdings"/>
              <a:buChar char="à"/>
            </a:pPr>
            <a:endParaRPr lang="es-ES" dirty="0">
              <a:solidFill>
                <a:srgbClr val="FF0000"/>
              </a:solidFill>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88" y="2491642"/>
            <a:ext cx="59912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5177442" y="2855279"/>
            <a:ext cx="314793" cy="368300"/>
          </a:xfrm>
          <a:prstGeom prst="rect">
            <a:avLst/>
          </a:prstGeom>
          <a:solidFill>
            <a:schemeClr val="accent1">
              <a:alpha val="7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8 Rectángulo"/>
          <p:cNvSpPr/>
          <p:nvPr/>
        </p:nvSpPr>
        <p:spPr>
          <a:xfrm>
            <a:off x="1634688" y="5660937"/>
            <a:ext cx="2397666" cy="368300"/>
          </a:xfrm>
          <a:prstGeom prst="rect">
            <a:avLst/>
          </a:prstGeom>
          <a:solidFill>
            <a:schemeClr val="accent1">
              <a:alpha val="7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5243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lstStyle/>
          <a:p>
            <a:r>
              <a:rPr lang="es-ES" dirty="0" smtClean="0"/>
              <a:t>Depurar código en Python  </a:t>
            </a:r>
            <a:endParaRPr lang="es-ES" dirty="0"/>
          </a:p>
        </p:txBody>
      </p:sp>
      <p:sp>
        <p:nvSpPr>
          <p:cNvPr id="8" name="CuadroTexto 7"/>
          <p:cNvSpPr txBox="1"/>
          <p:nvPr/>
        </p:nvSpPr>
        <p:spPr>
          <a:xfrm>
            <a:off x="677335" y="1317363"/>
            <a:ext cx="9316671" cy="2739211"/>
          </a:xfrm>
          <a:prstGeom prst="rect">
            <a:avLst/>
          </a:prstGeom>
          <a:noFill/>
        </p:spPr>
        <p:txBody>
          <a:bodyPr wrap="square" rtlCol="0">
            <a:spAutoFit/>
          </a:bodyPr>
          <a:lstStyle/>
          <a:p>
            <a:pPr marL="285750" indent="-285750">
              <a:buFont typeface="Wingdings"/>
              <a:buChar char="à"/>
            </a:pPr>
            <a:endParaRPr lang="es-ES" dirty="0">
              <a:solidFill>
                <a:srgbClr val="FF0000"/>
              </a:solidFill>
              <a:sym typeface="Wingdings" panose="05000000000000000000" pitchFamily="2" charset="2"/>
            </a:endParaRPr>
          </a:p>
          <a:p>
            <a:r>
              <a:rPr lang="es-ES" sz="2000" b="1" u="sng" dirty="0" smtClean="0">
                <a:solidFill>
                  <a:srgbClr val="00B050"/>
                </a:solidFill>
                <a:sym typeface="Wingdings" panose="05000000000000000000" pitchFamily="2" charset="2"/>
              </a:rPr>
              <a:t>Recordar: </a:t>
            </a:r>
            <a:r>
              <a:rPr lang="es-ES" sz="2000" b="1" u="sng" dirty="0" err="1" smtClean="0">
                <a:solidFill>
                  <a:srgbClr val="00B050"/>
                </a:solidFill>
                <a:sym typeface="Wingdings" panose="05000000000000000000" pitchFamily="2" charset="2"/>
              </a:rPr>
              <a:t>Traceback</a:t>
            </a:r>
            <a:r>
              <a:rPr lang="es-ES" sz="2000" b="1" u="sng" dirty="0" smtClean="0">
                <a:solidFill>
                  <a:srgbClr val="00B050"/>
                </a:solidFill>
                <a:sym typeface="Wingdings" panose="05000000000000000000" pitchFamily="2" charset="2"/>
              </a:rPr>
              <a:t> error</a:t>
            </a:r>
          </a:p>
          <a:p>
            <a:endParaRPr lang="es-ES" b="1" dirty="0">
              <a:solidFill>
                <a:srgbClr val="00B050"/>
              </a:solidFill>
              <a:sym typeface="Wingdings" panose="05000000000000000000" pitchFamily="2" charset="2"/>
            </a:endParaRPr>
          </a:p>
          <a:p>
            <a:r>
              <a:rPr lang="es-ES" sz="1600" dirty="0" smtClean="0">
                <a:sym typeface="Wingdings" panose="05000000000000000000" pitchFamily="2" charset="2"/>
              </a:rPr>
              <a:t>En Python cuando se produce un error el terminal nos indica la traza (camino) que ha producido el error. Esto es interesante para saber dónde se ha producido el error.</a:t>
            </a:r>
            <a:endParaRPr lang="es-ES" sz="1600" dirty="0">
              <a:sym typeface="Wingdings" panose="05000000000000000000" pitchFamily="2" charset="2"/>
            </a:endParaRPr>
          </a:p>
          <a:p>
            <a:endParaRPr lang="es-ES" sz="1600" dirty="0" smtClean="0">
              <a:sym typeface="Wingdings" panose="05000000000000000000" pitchFamily="2" charset="2"/>
            </a:endParaRPr>
          </a:p>
          <a:p>
            <a:r>
              <a:rPr lang="es-ES" dirty="0">
                <a:solidFill>
                  <a:srgbClr val="FF0000"/>
                </a:solidFill>
                <a:sym typeface="Wingdings" panose="05000000000000000000" pitchFamily="2" charset="2"/>
              </a:rPr>
              <a:t> Abrir debug3.py</a:t>
            </a: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711" y="3765264"/>
            <a:ext cx="7084015" cy="199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70955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44502"/>
            <a:ext cx="8596668" cy="755561"/>
          </a:xfrm>
        </p:spPr>
        <p:txBody>
          <a:bodyPr>
            <a:normAutofit fontScale="90000"/>
          </a:bodyPr>
          <a:lstStyle/>
          <a:p>
            <a:r>
              <a:rPr lang="es-ES" dirty="0" smtClean="0"/>
              <a:t>Otras herramientas para Depurar código en Python  </a:t>
            </a:r>
            <a:endParaRPr lang="es-ES" dirty="0"/>
          </a:p>
        </p:txBody>
      </p:sp>
      <p:sp>
        <p:nvSpPr>
          <p:cNvPr id="8" name="CuadroTexto 7"/>
          <p:cNvSpPr txBox="1"/>
          <p:nvPr/>
        </p:nvSpPr>
        <p:spPr>
          <a:xfrm>
            <a:off x="512235" y="1660263"/>
            <a:ext cx="9316671" cy="5447645"/>
          </a:xfrm>
          <a:prstGeom prst="rect">
            <a:avLst/>
          </a:prstGeom>
          <a:noFill/>
        </p:spPr>
        <p:txBody>
          <a:bodyPr wrap="square" rtlCol="0">
            <a:spAutoFit/>
          </a:bodyPr>
          <a:lstStyle/>
          <a:p>
            <a:r>
              <a:rPr lang="es-ES" b="1" u="sng" dirty="0" smtClean="0">
                <a:solidFill>
                  <a:srgbClr val="00B050"/>
                </a:solidFill>
                <a:sym typeface="Wingdings" panose="05000000000000000000" pitchFamily="2" charset="2"/>
              </a:rPr>
              <a:t>Excepciones (try – </a:t>
            </a:r>
            <a:r>
              <a:rPr lang="es-ES" b="1" u="sng" dirty="0" err="1" smtClean="0">
                <a:solidFill>
                  <a:srgbClr val="00B050"/>
                </a:solidFill>
                <a:sym typeface="Wingdings" panose="05000000000000000000" pitchFamily="2" charset="2"/>
              </a:rPr>
              <a:t>except</a:t>
            </a:r>
            <a:r>
              <a:rPr lang="es-ES" b="1" u="sng" dirty="0" smtClean="0">
                <a:solidFill>
                  <a:srgbClr val="00B050"/>
                </a:solidFill>
                <a:sym typeface="Wingdings" panose="05000000000000000000" pitchFamily="2" charset="2"/>
              </a:rPr>
              <a:t>):</a:t>
            </a:r>
          </a:p>
          <a:p>
            <a:endParaRPr lang="es-ES" b="1" dirty="0">
              <a:solidFill>
                <a:srgbClr val="00B050"/>
              </a:solidFill>
              <a:sym typeface="Wingdings" panose="05000000000000000000" pitchFamily="2" charset="2"/>
            </a:endParaRPr>
          </a:p>
          <a:p>
            <a:r>
              <a:rPr lang="es-ES" sz="1600" dirty="0">
                <a:sym typeface="Wingdings" panose="05000000000000000000" pitchFamily="2" charset="2"/>
              </a:rPr>
              <a:t>E</a:t>
            </a:r>
            <a:r>
              <a:rPr lang="es-ES" sz="1600" dirty="0" smtClean="0">
                <a:sym typeface="Wingdings" panose="05000000000000000000" pitchFamily="2" charset="2"/>
              </a:rPr>
              <a:t>n el siguiente enlace se puede consultar acerca de excepciones.</a:t>
            </a:r>
          </a:p>
          <a:p>
            <a:r>
              <a:rPr lang="es-ES" sz="1600" dirty="0">
                <a:sym typeface="Wingdings" panose="05000000000000000000" pitchFamily="2" charset="2"/>
                <a:hlinkClick r:id="rId2"/>
              </a:rPr>
              <a:t>https://automatetheboringstuff.com/chapter10</a:t>
            </a:r>
            <a:r>
              <a:rPr lang="es-ES" sz="1600" dirty="0" smtClean="0">
                <a:sym typeface="Wingdings" panose="05000000000000000000" pitchFamily="2" charset="2"/>
                <a:hlinkClick r:id="rId2"/>
              </a:rPr>
              <a:t>/</a:t>
            </a:r>
            <a:endParaRPr lang="es-ES" sz="1600" dirty="0" smtClean="0">
              <a:sym typeface="Wingdings" panose="05000000000000000000" pitchFamily="2" charset="2"/>
            </a:endParaRPr>
          </a:p>
          <a:p>
            <a:r>
              <a:rPr lang="es-ES" sz="1600" dirty="0">
                <a:sym typeface="Wingdings" panose="05000000000000000000" pitchFamily="2" charset="2"/>
                <a:hlinkClick r:id="rId3"/>
              </a:rPr>
              <a:t>https://</a:t>
            </a:r>
            <a:r>
              <a:rPr lang="es-ES" sz="1600" dirty="0" smtClean="0">
                <a:sym typeface="Wingdings" panose="05000000000000000000" pitchFamily="2" charset="2"/>
                <a:hlinkClick r:id="rId3"/>
              </a:rPr>
              <a:t>docs.python.org/2/library/exceptions.html</a:t>
            </a:r>
            <a:endParaRPr lang="es-ES" sz="1600" dirty="0" smtClean="0">
              <a:sym typeface="Wingdings" panose="05000000000000000000" pitchFamily="2" charset="2"/>
            </a:endParaRPr>
          </a:p>
          <a:p>
            <a:endParaRPr lang="es-ES" sz="1600" dirty="0">
              <a:sym typeface="Wingdings" panose="05000000000000000000" pitchFamily="2" charset="2"/>
            </a:endParaRPr>
          </a:p>
          <a:p>
            <a:r>
              <a:rPr lang="es-ES" sz="1600" dirty="0" smtClean="0">
                <a:solidFill>
                  <a:srgbClr val="FF0000"/>
                </a:solidFill>
                <a:sym typeface="Wingdings" panose="05000000000000000000" pitchFamily="2" charset="2"/>
              </a:rPr>
              <a:t> </a:t>
            </a:r>
            <a:r>
              <a:rPr lang="es-ES" sz="1600" dirty="0">
                <a:solidFill>
                  <a:srgbClr val="FF0000"/>
                </a:solidFill>
                <a:sym typeface="Wingdings" panose="05000000000000000000" pitchFamily="2" charset="2"/>
              </a:rPr>
              <a:t>Abrir </a:t>
            </a:r>
            <a:r>
              <a:rPr lang="es-ES" sz="1600" dirty="0" smtClean="0">
                <a:solidFill>
                  <a:srgbClr val="FF0000"/>
                </a:solidFill>
                <a:sym typeface="Wingdings" panose="05000000000000000000" pitchFamily="2" charset="2"/>
              </a:rPr>
              <a:t>debug4.py</a:t>
            </a:r>
            <a:endParaRPr lang="es-ES" sz="1600" dirty="0" smtClean="0">
              <a:sym typeface="Wingdings" panose="05000000000000000000" pitchFamily="2" charset="2"/>
            </a:endParaRPr>
          </a:p>
          <a:p>
            <a:endParaRPr lang="es-ES" sz="1600" dirty="0" smtClean="0">
              <a:sym typeface="Wingdings" panose="05000000000000000000" pitchFamily="2" charset="2"/>
            </a:endParaRPr>
          </a:p>
          <a:p>
            <a:r>
              <a:rPr lang="es-ES" b="1" u="sng" dirty="0" err="1" smtClean="0">
                <a:solidFill>
                  <a:srgbClr val="00B050"/>
                </a:solidFill>
                <a:sym typeface="Wingdings" panose="05000000000000000000" pitchFamily="2" charset="2"/>
              </a:rPr>
              <a:t>Assertions</a:t>
            </a:r>
            <a:r>
              <a:rPr lang="es-ES" b="1" u="sng" dirty="0" smtClean="0">
                <a:solidFill>
                  <a:srgbClr val="00B050"/>
                </a:solidFill>
                <a:sym typeface="Wingdings" panose="05000000000000000000" pitchFamily="2" charset="2"/>
              </a:rPr>
              <a:t>:</a:t>
            </a:r>
            <a:endParaRPr lang="es-ES" b="1" u="sng" dirty="0">
              <a:solidFill>
                <a:srgbClr val="00B050"/>
              </a:solidFill>
              <a:sym typeface="Wingdings" panose="05000000000000000000" pitchFamily="2" charset="2"/>
            </a:endParaRPr>
          </a:p>
          <a:p>
            <a:endParaRPr lang="es-ES" sz="1600" dirty="0" smtClean="0">
              <a:sym typeface="Wingdings" panose="05000000000000000000" pitchFamily="2" charset="2"/>
            </a:endParaRPr>
          </a:p>
          <a:p>
            <a:r>
              <a:rPr lang="es-ES" sz="1600" dirty="0" smtClean="0">
                <a:sym typeface="Wingdings" panose="05000000000000000000" pitchFamily="2" charset="2"/>
              </a:rPr>
              <a:t>Sirve para hace una comprobación segura del cierto código. </a:t>
            </a:r>
          </a:p>
          <a:p>
            <a:r>
              <a:rPr lang="es-ES" sz="1600" dirty="0">
                <a:sym typeface="Wingdings" panose="05000000000000000000" pitchFamily="2" charset="2"/>
                <a:hlinkClick r:id="rId2"/>
              </a:rPr>
              <a:t>https://automatetheboringstuff.com/chapter10</a:t>
            </a:r>
            <a:r>
              <a:rPr lang="es-ES" sz="1600" dirty="0" smtClean="0">
                <a:sym typeface="Wingdings" panose="05000000000000000000" pitchFamily="2" charset="2"/>
                <a:hlinkClick r:id="rId2"/>
              </a:rPr>
              <a:t>/</a:t>
            </a:r>
            <a:endParaRPr lang="es-ES" sz="1600" dirty="0" smtClean="0">
              <a:sym typeface="Wingdings" panose="05000000000000000000" pitchFamily="2" charset="2"/>
            </a:endParaRPr>
          </a:p>
          <a:p>
            <a:r>
              <a:rPr lang="es-ES" sz="1600" dirty="0" smtClean="0">
                <a:solidFill>
                  <a:srgbClr val="FF0000"/>
                </a:solidFill>
                <a:sym typeface="Wingdings" panose="05000000000000000000" pitchFamily="2" charset="2"/>
              </a:rPr>
              <a:t> Abrir debug5.py </a:t>
            </a:r>
          </a:p>
          <a:p>
            <a:endParaRPr lang="es-ES" sz="1600" dirty="0" smtClean="0">
              <a:sym typeface="Wingdings" panose="05000000000000000000" pitchFamily="2" charset="2"/>
            </a:endParaRPr>
          </a:p>
          <a:p>
            <a:r>
              <a:rPr lang="es-ES" b="1" u="sng" dirty="0" err="1">
                <a:solidFill>
                  <a:srgbClr val="00B050"/>
                </a:solidFill>
                <a:sym typeface="Wingdings" panose="05000000000000000000" pitchFamily="2" charset="2"/>
              </a:rPr>
              <a:t>Logging</a:t>
            </a:r>
            <a:r>
              <a:rPr lang="es-ES" b="1" u="sng" dirty="0">
                <a:solidFill>
                  <a:srgbClr val="00B050"/>
                </a:solidFill>
                <a:sym typeface="Wingdings" panose="05000000000000000000" pitchFamily="2" charset="2"/>
              </a:rPr>
              <a:t>:</a:t>
            </a:r>
          </a:p>
          <a:p>
            <a:endParaRPr lang="es-ES" dirty="0" smtClean="0">
              <a:sym typeface="Wingdings" panose="05000000000000000000" pitchFamily="2" charset="2"/>
            </a:endParaRPr>
          </a:p>
          <a:p>
            <a:r>
              <a:rPr lang="es-ES" sz="1600" dirty="0" smtClean="0">
                <a:sym typeface="Wingdings" panose="05000000000000000000" pitchFamily="2" charset="2"/>
              </a:rPr>
              <a:t>Sirve para imprimir ciertos mensajes sin tener que realizar “</a:t>
            </a:r>
            <a:r>
              <a:rPr lang="es-ES" sz="1600" dirty="0" err="1" smtClean="0">
                <a:sym typeface="Wingdings" panose="05000000000000000000" pitchFamily="2" charset="2"/>
              </a:rPr>
              <a:t>print</a:t>
            </a:r>
            <a:r>
              <a:rPr lang="es-ES" sz="1600" dirty="0" smtClean="0">
                <a:sym typeface="Wingdings" panose="05000000000000000000" pitchFamily="2" charset="2"/>
              </a:rPr>
              <a:t>”. Tiene ciertas ventajas sobre los </a:t>
            </a:r>
            <a:r>
              <a:rPr lang="es-ES" sz="1600" dirty="0" err="1" smtClean="0">
                <a:sym typeface="Wingdings" panose="05000000000000000000" pitchFamily="2" charset="2"/>
              </a:rPr>
              <a:t>prints</a:t>
            </a:r>
            <a:r>
              <a:rPr lang="es-ES" sz="1600" dirty="0" smtClean="0">
                <a:sym typeface="Wingdings" panose="05000000000000000000" pitchFamily="2" charset="2"/>
              </a:rPr>
              <a:t>, ya que podemos deshabilitarlo cuando queramos, además podemos definir ciertos niveles </a:t>
            </a:r>
            <a:r>
              <a:rPr lang="es-ES" sz="1600" dirty="0" err="1" smtClean="0">
                <a:sym typeface="Wingdings" panose="05000000000000000000" pitchFamily="2" charset="2"/>
              </a:rPr>
              <a:t>logs</a:t>
            </a:r>
            <a:r>
              <a:rPr lang="es-ES" sz="1600" dirty="0" smtClean="0">
                <a:sym typeface="Wingdings" panose="05000000000000000000" pitchFamily="2" charset="2"/>
              </a:rPr>
              <a:t>.</a:t>
            </a:r>
            <a:endParaRPr lang="es-ES" sz="1600" dirty="0">
              <a:sym typeface="Wingdings" panose="05000000000000000000" pitchFamily="2" charset="2"/>
            </a:endParaRPr>
          </a:p>
          <a:p>
            <a:r>
              <a:rPr lang="es-ES" sz="1600" dirty="0">
                <a:sym typeface="Wingdings" panose="05000000000000000000" pitchFamily="2" charset="2"/>
                <a:hlinkClick r:id="rId2"/>
              </a:rPr>
              <a:t>https://automatetheboringstuff.com/chapter10/</a:t>
            </a:r>
            <a:endParaRPr lang="es-ES" sz="1600" dirty="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2927230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Módulos en Python </a:t>
            </a:r>
            <a:r>
              <a:rPr lang="es-ES" dirty="0" smtClean="0">
                <a:sym typeface="Wingdings" panose="05000000000000000000" pitchFamily="2" charset="2"/>
              </a:rPr>
              <a:t> Librerías</a:t>
            </a:r>
            <a:endParaRPr lang="es-ES" dirty="0"/>
          </a:p>
        </p:txBody>
      </p:sp>
      <p:sp>
        <p:nvSpPr>
          <p:cNvPr id="8" name="CuadroTexto 7"/>
          <p:cNvSpPr txBox="1"/>
          <p:nvPr/>
        </p:nvSpPr>
        <p:spPr>
          <a:xfrm>
            <a:off x="497925" y="1507864"/>
            <a:ext cx="9316671" cy="3570208"/>
          </a:xfrm>
          <a:prstGeom prst="rect">
            <a:avLst/>
          </a:prstGeom>
          <a:noFill/>
        </p:spPr>
        <p:txBody>
          <a:bodyPr wrap="square" rtlCol="0">
            <a:spAutoFit/>
          </a:bodyPr>
          <a:lstStyle/>
          <a:p>
            <a:r>
              <a:rPr lang="es-ES" sz="1600" b="1" dirty="0" smtClean="0">
                <a:sym typeface="Wingdings" panose="05000000000000000000" pitchFamily="2" charset="2"/>
              </a:rPr>
              <a:t>Conjunto de funciones y variables que han sido definidos en un script y que pueden ser usadas</a:t>
            </a:r>
          </a:p>
          <a:p>
            <a:r>
              <a:rPr lang="es-ES" sz="1600" b="1" dirty="0" smtClean="0">
                <a:sym typeface="Wingdings" panose="05000000000000000000" pitchFamily="2" charset="2"/>
              </a:rPr>
              <a:t>en otros scripts.</a:t>
            </a:r>
          </a:p>
          <a:p>
            <a:endParaRPr lang="es-ES" sz="1600" dirty="0" smtClean="0">
              <a:sym typeface="Wingdings" panose="05000000000000000000" pitchFamily="2" charset="2"/>
            </a:endParaRPr>
          </a:p>
          <a:p>
            <a:r>
              <a:rPr lang="es-ES" sz="1600" dirty="0" smtClean="0">
                <a:solidFill>
                  <a:srgbClr val="FF0000"/>
                </a:solidFill>
                <a:sym typeface="Wingdings" panose="05000000000000000000" pitchFamily="2" charset="2"/>
              </a:rPr>
              <a:t> Abrir script11.py</a:t>
            </a:r>
            <a:endParaRPr lang="es-ES" sz="1600" dirty="0">
              <a:solidFill>
                <a:srgbClr val="FF0000"/>
              </a:solidFill>
              <a:sym typeface="Wingdings" panose="05000000000000000000" pitchFamily="2" charset="2"/>
            </a:endParaRPr>
          </a:p>
          <a:p>
            <a:endParaRPr lang="es-ES" sz="1600" dirty="0" smtClean="0">
              <a:sym typeface="Wingdings" panose="05000000000000000000" pitchFamily="2" charset="2"/>
            </a:endParaRPr>
          </a:p>
          <a:p>
            <a:r>
              <a:rPr lang="es-ES" sz="1600" dirty="0" smtClean="0">
                <a:sym typeface="Wingdings" panose="05000000000000000000" pitchFamily="2" charset="2"/>
              </a:rPr>
              <a:t>Vamos a utilizar de ejemplo un módulo muy usado en Python </a:t>
            </a:r>
            <a:r>
              <a:rPr lang="es-ES" sz="1600" b="1" dirty="0" err="1" smtClean="0">
                <a:sym typeface="Wingdings" panose="05000000000000000000" pitchFamily="2" charset="2"/>
              </a:rPr>
              <a:t>random</a:t>
            </a:r>
            <a:endParaRPr lang="es-ES" sz="1600" b="1" dirty="0" smtClean="0">
              <a:sym typeface="Wingdings" panose="05000000000000000000" pitchFamily="2" charset="2"/>
            </a:endParaRPr>
          </a:p>
          <a:p>
            <a:endParaRPr lang="es-ES" sz="1600" dirty="0">
              <a:sym typeface="Wingdings" panose="05000000000000000000" pitchFamily="2" charset="2"/>
            </a:endParaRPr>
          </a:p>
          <a:p>
            <a:r>
              <a:rPr lang="es-ES" sz="1600" dirty="0" smtClean="0">
                <a:sym typeface="Wingdings" panose="05000000000000000000" pitchFamily="2" charset="2"/>
              </a:rPr>
              <a:t>Información sobre el módulo </a:t>
            </a:r>
            <a:r>
              <a:rPr lang="es-ES" sz="1600" dirty="0" err="1" smtClean="0">
                <a:sym typeface="Wingdings" panose="05000000000000000000" pitchFamily="2" charset="2"/>
              </a:rPr>
              <a:t>random</a:t>
            </a:r>
            <a:r>
              <a:rPr lang="es-ES" sz="1600" dirty="0" smtClean="0">
                <a:sym typeface="Wingdings" panose="05000000000000000000" pitchFamily="2" charset="2"/>
              </a:rPr>
              <a:t>:</a:t>
            </a:r>
          </a:p>
          <a:p>
            <a:endParaRPr lang="es-ES" sz="1600" dirty="0" smtClean="0">
              <a:sym typeface="Wingdings" panose="05000000000000000000" pitchFamily="2" charset="2"/>
            </a:endParaRPr>
          </a:p>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docs.python.org/2/library/random.html</a:t>
            </a:r>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443" y="3140902"/>
            <a:ext cx="5120504" cy="359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0148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06402"/>
            <a:ext cx="8596668" cy="755561"/>
          </a:xfrm>
        </p:spPr>
        <p:txBody>
          <a:bodyPr/>
          <a:lstStyle/>
          <a:p>
            <a:r>
              <a:rPr lang="es-ES" dirty="0" smtClean="0"/>
              <a:t>Módulos en Python</a:t>
            </a:r>
            <a:endParaRPr lang="es-ES" dirty="0"/>
          </a:p>
        </p:txBody>
      </p:sp>
      <p:sp>
        <p:nvSpPr>
          <p:cNvPr id="8" name="CuadroTexto 7"/>
          <p:cNvSpPr txBox="1"/>
          <p:nvPr/>
        </p:nvSpPr>
        <p:spPr>
          <a:xfrm>
            <a:off x="561425" y="1266565"/>
            <a:ext cx="9316671" cy="6278642"/>
          </a:xfrm>
          <a:prstGeom prst="rect">
            <a:avLst/>
          </a:prstGeom>
          <a:noFill/>
        </p:spPr>
        <p:txBody>
          <a:bodyPr wrap="square" rtlCol="0">
            <a:spAutoFit/>
          </a:bodyPr>
          <a:lstStyle/>
          <a:p>
            <a:r>
              <a:rPr lang="es-ES" sz="1600" b="1" dirty="0" smtClean="0">
                <a:sym typeface="Wingdings" panose="05000000000000000000" pitchFamily="2" charset="2"/>
              </a:rPr>
              <a:t>Formas de importar un módulo en Python:</a:t>
            </a:r>
          </a:p>
          <a:p>
            <a:endParaRPr lang="es-ES" sz="1600" dirty="0">
              <a:sym typeface="Wingdings" panose="05000000000000000000" pitchFamily="2" charset="2"/>
            </a:endParaRPr>
          </a:p>
          <a:p>
            <a:r>
              <a:rPr lang="es-ES" sz="1600" dirty="0" smtClean="0">
                <a:sym typeface="Wingdings" panose="05000000000000000000" pitchFamily="2" charset="2"/>
              </a:rPr>
              <a:t>1) </a:t>
            </a:r>
            <a:r>
              <a:rPr lang="es-ES" sz="1600" dirty="0" err="1" smtClean="0">
                <a:solidFill>
                  <a:srgbClr val="0070C0"/>
                </a:solidFill>
                <a:sym typeface="Wingdings" panose="05000000000000000000" pitchFamily="2" charset="2"/>
              </a:rPr>
              <a:t>import</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 nos importa todas las funciones definidas en </a:t>
            </a:r>
            <a:r>
              <a:rPr lang="es-ES" sz="1600" dirty="0" err="1" smtClean="0">
                <a:sym typeface="Wingdings" panose="05000000000000000000" pitchFamily="2" charset="2"/>
              </a:rPr>
              <a:t>random</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panose="05000000000000000000" pitchFamily="2" charset="2"/>
              <a:buChar char="à"/>
            </a:pPr>
            <a:r>
              <a:rPr lang="es-ES" sz="1600" dirty="0" smtClean="0">
                <a:sym typeface="Wingdings" panose="05000000000000000000" pitchFamily="2" charset="2"/>
              </a:rPr>
              <a:t>Para usarlas tenemos que poner </a:t>
            </a:r>
            <a:r>
              <a:rPr lang="es-ES" sz="1600" dirty="0" err="1" smtClean="0">
                <a:sym typeface="Wingdings" panose="05000000000000000000" pitchFamily="2" charset="2"/>
              </a:rPr>
              <a:t>ramdon</a:t>
            </a:r>
            <a:r>
              <a:rPr lang="es-ES" sz="1600" dirty="0" smtClean="0">
                <a:sym typeface="Wingdings" panose="05000000000000000000" pitchFamily="2" charset="2"/>
              </a:rPr>
              <a:t>.&lt;</a:t>
            </a:r>
            <a:r>
              <a:rPr lang="es-ES" sz="1600" dirty="0" err="1" smtClean="0">
                <a:sym typeface="Wingdings" panose="05000000000000000000" pitchFamily="2" charset="2"/>
              </a:rPr>
              <a:t>nombre_función</a:t>
            </a:r>
            <a:r>
              <a:rPr lang="es-ES" sz="1600" dirty="0" smtClean="0">
                <a:sym typeface="Wingdings" panose="05000000000000000000" pitchFamily="2" charset="2"/>
              </a:rPr>
              <a:t>&gt;</a:t>
            </a:r>
          </a:p>
          <a:p>
            <a:pPr marL="285750" indent="-285750">
              <a:buFont typeface="Wingdings" panose="05000000000000000000" pitchFamily="2" charset="2"/>
              <a:buChar char="à"/>
            </a:pPr>
            <a:endParaRPr lang="es-ES" sz="1600" dirty="0">
              <a:sym typeface="Wingdings" panose="05000000000000000000" pitchFamily="2" charset="2"/>
            </a:endParaRPr>
          </a:p>
          <a:p>
            <a:r>
              <a:rPr lang="es-ES" sz="1600" dirty="0" smtClean="0">
                <a:sym typeface="Wingdings" panose="05000000000000000000" pitchFamily="2" charset="2"/>
              </a:rPr>
              <a:t>2) </a:t>
            </a:r>
            <a:r>
              <a:rPr lang="es-ES" sz="1600" dirty="0" err="1" smtClean="0">
                <a:solidFill>
                  <a:srgbClr val="0070C0"/>
                </a:solidFill>
                <a:sym typeface="Wingdings" panose="05000000000000000000" pitchFamily="2" charset="2"/>
              </a:rPr>
              <a:t>from</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a:t>
            </a:r>
            <a:r>
              <a:rPr lang="es-ES" sz="1600" dirty="0" err="1" smtClean="0">
                <a:solidFill>
                  <a:srgbClr val="0070C0"/>
                </a:solidFill>
                <a:sym typeface="Wingdings" panose="05000000000000000000" pitchFamily="2" charset="2"/>
              </a:rPr>
              <a:t>import</a:t>
            </a:r>
            <a:r>
              <a:rPr lang="es-ES" sz="1600" dirty="0" smtClean="0">
                <a:sym typeface="Wingdings" panose="05000000000000000000" pitchFamily="2" charset="2"/>
              </a:rPr>
              <a:t> </a:t>
            </a:r>
            <a:r>
              <a:rPr lang="es-ES" sz="1600" dirty="0" err="1" smtClean="0">
                <a:sym typeface="Wingdings" panose="05000000000000000000" pitchFamily="2" charset="2"/>
              </a:rPr>
              <a:t>uniform</a:t>
            </a:r>
            <a:r>
              <a:rPr lang="es-ES" sz="1600" dirty="0" smtClean="0">
                <a:sym typeface="Wingdings" panose="05000000000000000000" pitchFamily="2" charset="2"/>
              </a:rPr>
              <a:t> # solo importamos esta función</a:t>
            </a:r>
          </a:p>
          <a:p>
            <a:endParaRPr lang="es-ES" sz="1600" dirty="0" smtClean="0">
              <a:sym typeface="Wingdings" panose="05000000000000000000" pitchFamily="2" charset="2"/>
            </a:endParaRPr>
          </a:p>
          <a:p>
            <a:r>
              <a:rPr lang="es-ES" sz="1600" dirty="0" smtClean="0">
                <a:sym typeface="Wingdings" panose="05000000000000000000" pitchFamily="2" charset="2"/>
              </a:rPr>
              <a:t>3) </a:t>
            </a:r>
            <a:r>
              <a:rPr lang="es-ES" sz="1600" dirty="0" err="1" smtClean="0">
                <a:solidFill>
                  <a:srgbClr val="0070C0"/>
                </a:solidFill>
                <a:sym typeface="Wingdings" panose="05000000000000000000" pitchFamily="2" charset="2"/>
              </a:rPr>
              <a:t>from</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a:t>
            </a:r>
            <a:r>
              <a:rPr lang="es-ES" sz="1600" dirty="0" err="1" smtClean="0">
                <a:solidFill>
                  <a:srgbClr val="0070C0"/>
                </a:solidFill>
                <a:sym typeface="Wingdings" panose="05000000000000000000" pitchFamily="2" charset="2"/>
              </a:rPr>
              <a:t>import</a:t>
            </a:r>
            <a:r>
              <a:rPr lang="es-ES" sz="1600" dirty="0" smtClean="0">
                <a:solidFill>
                  <a:srgbClr val="0070C0"/>
                </a:solidFill>
                <a:sym typeface="Wingdings" panose="05000000000000000000" pitchFamily="2" charset="2"/>
              </a:rPr>
              <a:t> * </a:t>
            </a:r>
            <a:r>
              <a:rPr lang="es-ES" sz="1600" dirty="0" smtClean="0">
                <a:sym typeface="Wingdings" panose="05000000000000000000" pitchFamily="2" charset="2"/>
              </a:rPr>
              <a:t># importamos todas las funciones</a:t>
            </a:r>
          </a:p>
          <a:p>
            <a:endParaRPr lang="es-ES" sz="1600" dirty="0">
              <a:sym typeface="Wingdings" panose="05000000000000000000" pitchFamily="2" charset="2"/>
            </a:endParaRPr>
          </a:p>
          <a:p>
            <a:r>
              <a:rPr lang="es-ES" sz="1600" dirty="0" smtClean="0">
                <a:sym typeface="Wingdings" panose="05000000000000000000" pitchFamily="2" charset="2"/>
              </a:rPr>
              <a:t>4) </a:t>
            </a:r>
            <a:r>
              <a:rPr lang="es-ES" sz="1600" dirty="0" err="1">
                <a:solidFill>
                  <a:srgbClr val="0070C0"/>
                </a:solidFill>
                <a:sym typeface="Wingdings" panose="05000000000000000000" pitchFamily="2" charset="2"/>
              </a:rPr>
              <a:t>i</a:t>
            </a:r>
            <a:r>
              <a:rPr lang="es-ES" sz="1600" dirty="0" err="1" smtClean="0">
                <a:solidFill>
                  <a:srgbClr val="0070C0"/>
                </a:solidFill>
                <a:sym typeface="Wingdings" panose="05000000000000000000" pitchFamily="2" charset="2"/>
              </a:rPr>
              <a:t>mport</a:t>
            </a:r>
            <a:r>
              <a:rPr lang="es-ES" sz="1600" dirty="0" smtClean="0">
                <a:sym typeface="Wingdings" panose="05000000000000000000" pitchFamily="2" charset="2"/>
              </a:rPr>
              <a:t> </a:t>
            </a:r>
            <a:r>
              <a:rPr lang="es-ES" sz="1600" dirty="0" err="1" smtClean="0">
                <a:sym typeface="Wingdings" panose="05000000000000000000" pitchFamily="2" charset="2"/>
              </a:rPr>
              <a:t>random</a:t>
            </a:r>
            <a:r>
              <a:rPr lang="es-ES" sz="1600" dirty="0" smtClean="0">
                <a:sym typeface="Wingdings" panose="05000000000000000000" pitchFamily="2" charset="2"/>
              </a:rPr>
              <a:t> </a:t>
            </a:r>
            <a:r>
              <a:rPr lang="es-ES" sz="1600" dirty="0" smtClean="0">
                <a:solidFill>
                  <a:srgbClr val="0070C0"/>
                </a:solidFill>
                <a:sym typeface="Wingdings" panose="05000000000000000000" pitchFamily="2" charset="2"/>
              </a:rPr>
              <a:t>as</a:t>
            </a:r>
            <a:r>
              <a:rPr lang="es-ES" sz="1600" dirty="0" smtClean="0">
                <a:sym typeface="Wingdings" panose="05000000000000000000" pitchFamily="2" charset="2"/>
              </a:rPr>
              <a:t> </a:t>
            </a:r>
            <a:r>
              <a:rPr lang="es-ES" sz="1600" dirty="0" err="1" smtClean="0">
                <a:sym typeface="Wingdings" panose="05000000000000000000" pitchFamily="2" charset="2"/>
              </a:rPr>
              <a:t>ran</a:t>
            </a:r>
            <a:r>
              <a:rPr lang="es-ES" sz="1600" dirty="0" smtClean="0">
                <a:sym typeface="Wingdings" panose="05000000000000000000" pitchFamily="2" charset="2"/>
              </a:rPr>
              <a:t> # podemos cambiar el nombre </a:t>
            </a:r>
          </a:p>
          <a:p>
            <a:endParaRPr lang="es-ES" sz="1600" dirty="0" smtClean="0">
              <a:sym typeface="Wingdings" panose="05000000000000000000" pitchFamily="2" charset="2"/>
            </a:endParaRPr>
          </a:p>
          <a:p>
            <a:pPr marL="285750" indent="-285750">
              <a:buFont typeface="Wingdings" panose="05000000000000000000" pitchFamily="2" charset="2"/>
              <a:buChar char="à"/>
            </a:pPr>
            <a:r>
              <a:rPr lang="es-ES" sz="1600" dirty="0" smtClean="0">
                <a:sym typeface="Wingdings" panose="05000000000000000000" pitchFamily="2" charset="2"/>
              </a:rPr>
              <a:t>ahora tendríamos que utilizas las funciones como </a:t>
            </a:r>
            <a:r>
              <a:rPr lang="es-ES" sz="1600" dirty="0" err="1" smtClean="0">
                <a:sym typeface="Wingdings" panose="05000000000000000000" pitchFamily="2" charset="2"/>
              </a:rPr>
              <a:t>ran</a:t>
            </a:r>
            <a:r>
              <a:rPr lang="es-ES" sz="1600" dirty="0" smtClean="0">
                <a:sym typeface="Wingdings" panose="05000000000000000000" pitchFamily="2" charset="2"/>
              </a:rPr>
              <a:t>.&lt;</a:t>
            </a:r>
            <a:r>
              <a:rPr lang="es-ES" sz="1600" dirty="0" err="1" smtClean="0">
                <a:sym typeface="Wingdings" panose="05000000000000000000" pitchFamily="2" charset="2"/>
              </a:rPr>
              <a:t>nombre_función</a:t>
            </a:r>
            <a:r>
              <a:rPr lang="es-ES" sz="1600" dirty="0" smtClean="0">
                <a:sym typeface="Wingdings" panose="05000000000000000000" pitchFamily="2" charset="2"/>
              </a:rPr>
              <a:t>&gt; </a:t>
            </a:r>
          </a:p>
          <a:p>
            <a:endParaRPr lang="es-ES" sz="1600" dirty="0" smtClean="0">
              <a:sym typeface="Wingdings" panose="05000000000000000000" pitchFamily="2" charset="2"/>
            </a:endParaRPr>
          </a:p>
          <a:p>
            <a:pPr algn="just"/>
            <a:r>
              <a:rPr lang="es-ES" sz="1600" b="1" dirty="0" smtClean="0">
                <a:sym typeface="Wingdings" panose="05000000000000000000" pitchFamily="2" charset="2"/>
              </a:rPr>
              <a:t>EL OBJETIVO DE TODO ESTO ES NO LIARSE CON LOS NOMBRES Y PODER REUTILIZAR LOS NOMBRES</a:t>
            </a:r>
          </a:p>
          <a:p>
            <a:endParaRPr lang="es-ES" sz="1600" b="1" dirty="0">
              <a:sym typeface="Wingdings" panose="05000000000000000000" pitchFamily="2" charset="2"/>
            </a:endParaRPr>
          </a:p>
          <a:p>
            <a:r>
              <a:rPr lang="es-ES" sz="1600" b="1" dirty="0" smtClean="0">
                <a:sym typeface="Wingdings" panose="05000000000000000000" pitchFamily="2" charset="2"/>
              </a:rPr>
              <a:t>TAMBIÉN AHORRAR TIEMPO, SI IMPORTAMOS EL MÓDULO COMPLETO LA EJECUCIÓN DEL CÓDIGO TARDARA MÁS.</a:t>
            </a:r>
          </a:p>
          <a:p>
            <a:endParaRPr lang="es-ES" sz="1600" dirty="0">
              <a:sym typeface="Wingdings" panose="05000000000000000000" pitchFamily="2" charset="2"/>
            </a:endParaRPr>
          </a:p>
          <a:p>
            <a:r>
              <a:rPr lang="es-ES" sz="1600" dirty="0" smtClean="0">
                <a:sym typeface="Wingdings" panose="05000000000000000000" pitchFamily="2" charset="2"/>
              </a:rPr>
              <a:t>Lista de módulos útiles</a:t>
            </a:r>
          </a:p>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wiki.python.org/moin/UsefulModules</a:t>
            </a:r>
            <a:endParaRPr lang="es-ES" sz="1600" dirty="0" smtClean="0">
              <a:sym typeface="Wingdings" panose="05000000000000000000" pitchFamily="2" charset="2"/>
            </a:endParaRPr>
          </a:p>
          <a:p>
            <a:r>
              <a:rPr lang="es-ES" sz="1600" dirty="0" smtClean="0">
                <a:sym typeface="Wingdings" panose="05000000000000000000" pitchFamily="2" charset="2"/>
              </a:rPr>
              <a:t> </a:t>
            </a:r>
          </a:p>
          <a:p>
            <a:endParaRPr lang="es-ES" sz="1600" dirty="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7081524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Módulos en Python</a:t>
            </a:r>
            <a:endParaRPr lang="es-ES" dirty="0"/>
          </a:p>
        </p:txBody>
      </p:sp>
      <p:sp>
        <p:nvSpPr>
          <p:cNvPr id="8" name="CuadroTexto 7"/>
          <p:cNvSpPr txBox="1"/>
          <p:nvPr/>
        </p:nvSpPr>
        <p:spPr>
          <a:xfrm>
            <a:off x="561425" y="4455098"/>
            <a:ext cx="9316671" cy="1846659"/>
          </a:xfrm>
          <a:prstGeom prst="rect">
            <a:avLst/>
          </a:prstGeom>
          <a:noFill/>
        </p:spPr>
        <p:txBody>
          <a:bodyPr wrap="square" rtlCol="0">
            <a:spAutoFit/>
          </a:bodyPr>
          <a:lstStyle/>
          <a:p>
            <a:r>
              <a:rPr lang="es-ES" sz="1600" b="1" dirty="0" smtClean="0">
                <a:sym typeface="Wingdings" panose="05000000000000000000" pitchFamily="2" charset="2"/>
              </a:rPr>
              <a:t>Creamos un módulo de funciones matemáticas:</a:t>
            </a:r>
          </a:p>
          <a:p>
            <a:endParaRPr lang="es-ES" sz="1600" dirty="0">
              <a:sym typeface="Wingdings" panose="05000000000000000000" pitchFamily="2" charset="2"/>
            </a:endParaRPr>
          </a:p>
          <a:p>
            <a:pPr marL="285750" indent="-285750">
              <a:buFont typeface="Wingdings"/>
              <a:buChar char="à"/>
            </a:pPr>
            <a:r>
              <a:rPr lang="es-ES" sz="1600" dirty="0" smtClean="0">
                <a:solidFill>
                  <a:srgbClr val="FF0000"/>
                </a:solidFill>
                <a:sym typeface="Wingdings" panose="05000000000000000000" pitchFamily="2" charset="2"/>
              </a:rPr>
              <a:t>Abrir script12.py</a:t>
            </a:r>
          </a:p>
          <a:p>
            <a:pPr marL="285750" indent="-285750">
              <a:buFont typeface="Wingdings"/>
              <a:buChar char="à"/>
            </a:pPr>
            <a:endParaRPr lang="es-ES" sz="1600" dirty="0">
              <a:solidFill>
                <a:srgbClr val="FF0000"/>
              </a:solidFill>
              <a:sym typeface="Wingdings" panose="05000000000000000000" pitchFamily="2" charset="2"/>
            </a:endParaRPr>
          </a:p>
          <a:p>
            <a:pPr marL="285750" indent="-285750">
              <a:buFont typeface="Wingdings"/>
              <a:buChar char="à"/>
            </a:pPr>
            <a:r>
              <a:rPr lang="es-ES" sz="1600" dirty="0" smtClean="0">
                <a:solidFill>
                  <a:srgbClr val="FF0000"/>
                </a:solidFill>
                <a:sym typeface="Wingdings" panose="05000000000000000000" pitchFamily="2" charset="2"/>
              </a:rPr>
              <a:t>Abrir script13.py </a:t>
            </a:r>
          </a:p>
          <a:p>
            <a:endParaRPr lang="es-ES" sz="1600" dirty="0">
              <a:sym typeface="Wingdings" panose="05000000000000000000" pitchFamily="2" charset="2"/>
            </a:endParaRPr>
          </a:p>
          <a:p>
            <a:endParaRPr lang="es-ES" dirty="0">
              <a:sym typeface="Wingdings" panose="05000000000000000000"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47" y="1951376"/>
            <a:ext cx="10802119" cy="1991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681347" y="1424066"/>
            <a:ext cx="1247457" cy="369332"/>
          </a:xfrm>
          <a:prstGeom prst="rect">
            <a:avLst/>
          </a:prstGeom>
          <a:noFill/>
        </p:spPr>
        <p:txBody>
          <a:bodyPr wrap="none" rtlCol="0">
            <a:spAutoFit/>
          </a:bodyPr>
          <a:lstStyle/>
          <a:p>
            <a:r>
              <a:rPr lang="es-ES" b="1" dirty="0" smtClean="0"/>
              <a:t>Resumen:</a:t>
            </a:r>
            <a:endParaRPr lang="es-ES" b="1" dirty="0"/>
          </a:p>
        </p:txBody>
      </p:sp>
    </p:spTree>
    <p:extLst>
      <p:ext uri="{BB962C8B-B14F-4D97-AF65-F5344CB8AC3E}">
        <p14:creationId xmlns:p14="http://schemas.microsoft.com/office/powerpoint/2010/main" val="16410178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Cómo instalar otros módulos en </a:t>
            </a:r>
            <a:r>
              <a:rPr lang="es-ES" dirty="0" err="1" smtClean="0"/>
              <a:t>Spyder</a:t>
            </a:r>
            <a:r>
              <a:rPr lang="es-ES" dirty="0" smtClean="0"/>
              <a:t>?</a:t>
            </a:r>
            <a:endParaRPr lang="es-ES" dirty="0"/>
          </a:p>
        </p:txBody>
      </p:sp>
      <p:sp>
        <p:nvSpPr>
          <p:cNvPr id="8" name="CuadroTexto 7"/>
          <p:cNvSpPr txBox="1"/>
          <p:nvPr/>
        </p:nvSpPr>
        <p:spPr>
          <a:xfrm>
            <a:off x="561425" y="1457064"/>
            <a:ext cx="9316671" cy="1600438"/>
          </a:xfrm>
          <a:prstGeom prst="rect">
            <a:avLst/>
          </a:prstGeom>
          <a:noFill/>
        </p:spPr>
        <p:txBody>
          <a:bodyPr wrap="square" rtlCol="0">
            <a:spAutoFit/>
          </a:bodyPr>
          <a:lstStyle/>
          <a:p>
            <a:r>
              <a:rPr lang="es-ES" sz="1600" b="1" dirty="0" smtClean="0">
                <a:sym typeface="Wingdings" panose="05000000000000000000" pitchFamily="2" charset="2"/>
              </a:rPr>
              <a:t>Utilizamos la aplicación </a:t>
            </a:r>
            <a:r>
              <a:rPr lang="es-ES" sz="1600" b="1" dirty="0" err="1" smtClean="0">
                <a:sym typeface="Wingdings" panose="05000000000000000000" pitchFamily="2" charset="2"/>
              </a:rPr>
              <a:t>pip</a:t>
            </a:r>
            <a:r>
              <a:rPr lang="es-ES" sz="1600" b="1" dirty="0" smtClean="0">
                <a:sym typeface="Wingdings" panose="05000000000000000000" pitchFamily="2" charset="2"/>
              </a:rPr>
              <a:t>, con el comando </a:t>
            </a:r>
            <a:r>
              <a:rPr lang="es-ES" sz="1600" b="1" dirty="0" err="1" smtClean="0">
                <a:sym typeface="Wingdings" panose="05000000000000000000" pitchFamily="2" charset="2"/>
              </a:rPr>
              <a:t>pip</a:t>
            </a:r>
            <a:r>
              <a:rPr lang="es-ES" sz="1600" b="1" dirty="0" smtClean="0">
                <a:sym typeface="Wingdings" panose="05000000000000000000" pitchFamily="2" charset="2"/>
              </a:rPr>
              <a:t> </a:t>
            </a:r>
            <a:r>
              <a:rPr lang="es-ES" sz="1600" b="1" dirty="0" err="1" smtClean="0">
                <a:sym typeface="Wingdings" panose="05000000000000000000" pitchFamily="2" charset="2"/>
              </a:rPr>
              <a:t>install</a:t>
            </a:r>
            <a:r>
              <a:rPr lang="es-ES" sz="1600" b="1" dirty="0" smtClean="0">
                <a:sym typeface="Wingdings" panose="05000000000000000000" pitchFamily="2" charset="2"/>
              </a:rPr>
              <a:t> &lt;nombre-modulo&gt;</a:t>
            </a:r>
          </a:p>
          <a:p>
            <a:endParaRPr lang="es-ES" sz="1600" b="1" dirty="0">
              <a:sym typeface="Wingdings" panose="05000000000000000000" pitchFamily="2" charset="2"/>
            </a:endParaRPr>
          </a:p>
          <a:p>
            <a:r>
              <a:rPr lang="es-ES" sz="1600" b="1" dirty="0" smtClean="0">
                <a:sym typeface="Wingdings" panose="05000000000000000000" pitchFamily="2" charset="2"/>
              </a:rPr>
              <a:t>Como lo vamos a hacer en el terminal de </a:t>
            </a:r>
            <a:r>
              <a:rPr lang="es-ES" sz="1600" b="1" dirty="0" err="1" smtClean="0">
                <a:sym typeface="Wingdings" panose="05000000000000000000" pitchFamily="2" charset="2"/>
              </a:rPr>
              <a:t>Ipython</a:t>
            </a:r>
            <a:r>
              <a:rPr lang="es-ES" sz="1600" b="1" dirty="0" smtClean="0">
                <a:sym typeface="Wingdings" panose="05000000000000000000" pitchFamily="2" charset="2"/>
              </a:rPr>
              <a:t>, tenemos que poner !</a:t>
            </a:r>
            <a:r>
              <a:rPr lang="es-ES" sz="1600" b="1" dirty="0" err="1" smtClean="0">
                <a:sym typeface="Wingdings" panose="05000000000000000000" pitchFamily="2" charset="2"/>
              </a:rPr>
              <a:t>pip</a:t>
            </a:r>
            <a:r>
              <a:rPr lang="es-ES" sz="1600" b="1" dirty="0" smtClean="0">
                <a:sym typeface="Wingdings" panose="05000000000000000000" pitchFamily="2" charset="2"/>
              </a:rPr>
              <a:t> …</a:t>
            </a:r>
          </a:p>
          <a:p>
            <a:endParaRPr lang="es-ES" sz="1600" dirty="0">
              <a:sym typeface="Wingdings" panose="05000000000000000000" pitchFamily="2" charset="2"/>
            </a:endParaRPr>
          </a:p>
          <a:p>
            <a:endParaRPr lang="es-ES" sz="1600" dirty="0">
              <a:sym typeface="Wingdings" panose="05000000000000000000" pitchFamily="2" charset="2"/>
            </a:endParaRPr>
          </a:p>
          <a:p>
            <a:endParaRPr lang="es-ES" dirty="0">
              <a:sym typeface="Wingdings" panose="05000000000000000000" pitchFamily="2" charset="2"/>
            </a:endParaRPr>
          </a:p>
        </p:txBody>
      </p:sp>
      <p:grpSp>
        <p:nvGrpSpPr>
          <p:cNvPr id="4" name="Grupo 3"/>
          <p:cNvGrpSpPr/>
          <p:nvPr/>
        </p:nvGrpSpPr>
        <p:grpSpPr>
          <a:xfrm>
            <a:off x="1249774" y="2616200"/>
            <a:ext cx="7939969" cy="2804886"/>
            <a:chOff x="1249774" y="2616200"/>
            <a:chExt cx="7939969" cy="2804886"/>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774" y="2616200"/>
              <a:ext cx="7939969"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ángulo 2"/>
            <p:cNvSpPr/>
            <p:nvPr/>
          </p:nvSpPr>
          <p:spPr>
            <a:xfrm>
              <a:off x="4683967" y="4599992"/>
              <a:ext cx="4505776" cy="821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59205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a:t>Formas de trabajar en Python</a:t>
            </a:r>
          </a:p>
        </p:txBody>
      </p:sp>
      <p:sp>
        <p:nvSpPr>
          <p:cNvPr id="8" name="CuadroTexto 7"/>
          <p:cNvSpPr txBox="1"/>
          <p:nvPr/>
        </p:nvSpPr>
        <p:spPr>
          <a:xfrm>
            <a:off x="890542" y="1357615"/>
            <a:ext cx="8255359" cy="5355312"/>
          </a:xfrm>
          <a:prstGeom prst="rect">
            <a:avLst/>
          </a:prstGeom>
          <a:noFill/>
        </p:spPr>
        <p:txBody>
          <a:bodyPr wrap="square" rtlCol="0">
            <a:spAutoFit/>
          </a:bodyPr>
          <a:lstStyle/>
          <a:p>
            <a:r>
              <a:rPr lang="es-ES" sz="2000" b="1" dirty="0" smtClean="0"/>
              <a:t>2. Procesador de texto, creamos scripts (.</a:t>
            </a:r>
            <a:r>
              <a:rPr lang="es-ES" sz="2000" b="1" dirty="0" err="1" smtClean="0"/>
              <a:t>py</a:t>
            </a:r>
            <a:r>
              <a:rPr lang="es-ES" sz="2000" b="1" dirty="0" smtClean="0"/>
              <a:t>)</a:t>
            </a:r>
          </a:p>
          <a:p>
            <a:endParaRPr lang="es-ES" dirty="0">
              <a:sym typeface="Wingdings" panose="05000000000000000000" pitchFamily="2" charset="2"/>
            </a:endParaRPr>
          </a:p>
          <a:p>
            <a:r>
              <a:rPr lang="es-ES" dirty="0" smtClean="0">
                <a:sym typeface="Wingdings" panose="05000000000000000000" pitchFamily="2" charset="2"/>
              </a:rPr>
              <a:t> </a:t>
            </a:r>
            <a:r>
              <a:rPr lang="es-ES" dirty="0" err="1" smtClean="0">
                <a:sym typeface="Wingdings" panose="05000000000000000000" pitchFamily="2" charset="2"/>
              </a:rPr>
              <a:t>gedit</a:t>
            </a:r>
            <a:r>
              <a:rPr lang="es-ES" dirty="0" smtClean="0">
                <a:sym typeface="Wingdings" panose="05000000000000000000" pitchFamily="2" charset="2"/>
              </a:rPr>
              <a:t> (Linux), o bloc de notas en Windows: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r>
              <a:rPr lang="es-ES" dirty="0" smtClean="0">
                <a:sym typeface="Wingdings" panose="05000000000000000000" pitchFamily="2" charset="2"/>
              </a:rPr>
              <a:t>Para lanzar el script ponemos en el terminal:</a:t>
            </a:r>
          </a:p>
          <a:p>
            <a:endParaRPr lang="es-ES" dirty="0">
              <a:sym typeface="Wingdings" panose="05000000000000000000" pitchFamily="2" charset="2"/>
            </a:endParaRPr>
          </a:p>
          <a:p>
            <a:r>
              <a:rPr lang="es-ES" dirty="0" err="1" smtClean="0">
                <a:sym typeface="Wingdings" panose="05000000000000000000" pitchFamily="2" charset="2"/>
              </a:rPr>
              <a:t>python</a:t>
            </a:r>
            <a:r>
              <a:rPr lang="es-ES" dirty="0" smtClean="0">
                <a:sym typeface="Wingdings" panose="05000000000000000000" pitchFamily="2" charset="2"/>
              </a:rPr>
              <a:t> ejemplo.py  </a:t>
            </a:r>
          </a:p>
          <a:p>
            <a:endParaRPr lang="es-ES" dirty="0">
              <a:sym typeface="Wingdings" panose="05000000000000000000" pitchFamily="2" charset="2"/>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43" y="2643609"/>
            <a:ext cx="5745288" cy="207674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811" y="2567006"/>
            <a:ext cx="59531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687144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normAutofit fontScale="90000"/>
          </a:bodyPr>
          <a:lstStyle/>
          <a:p>
            <a:r>
              <a:rPr lang="es-ES" dirty="0" smtClean="0"/>
              <a:t>Repositorios de paquetes disponible con </a:t>
            </a:r>
            <a:r>
              <a:rPr lang="es-ES" dirty="0" err="1" smtClean="0"/>
              <a:t>Pip</a:t>
            </a:r>
            <a:r>
              <a:rPr lang="es-ES" dirty="0" smtClean="0"/>
              <a:t/>
            </a:r>
            <a:br>
              <a:rPr lang="es-ES" dirty="0" smtClean="0"/>
            </a:br>
            <a:endParaRPr lang="es-ES" dirty="0"/>
          </a:p>
        </p:txBody>
      </p:sp>
      <p:sp>
        <p:nvSpPr>
          <p:cNvPr id="8" name="CuadroTexto 7"/>
          <p:cNvSpPr txBox="1"/>
          <p:nvPr/>
        </p:nvSpPr>
        <p:spPr>
          <a:xfrm>
            <a:off x="561425" y="1457064"/>
            <a:ext cx="9316671" cy="1600438"/>
          </a:xfrm>
          <a:prstGeom prst="rect">
            <a:avLst/>
          </a:prstGeom>
          <a:noFill/>
        </p:spPr>
        <p:txBody>
          <a:bodyPr wrap="square" rtlCol="0">
            <a:spAutoFit/>
          </a:bodyPr>
          <a:lstStyle/>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pypi.python.org/pypi</a:t>
            </a:r>
            <a:endParaRPr lang="es-ES" sz="1600" dirty="0" smtClean="0">
              <a:sym typeface="Wingdings" panose="05000000000000000000" pitchFamily="2" charset="2"/>
            </a:endParaRPr>
          </a:p>
          <a:p>
            <a:endParaRPr lang="es-ES" sz="1600" b="1" dirty="0" smtClean="0">
              <a:sym typeface="Wingdings" panose="05000000000000000000" pitchFamily="2" charset="2"/>
            </a:endParaRPr>
          </a:p>
          <a:p>
            <a:r>
              <a:rPr lang="es-ES" sz="1600" b="1" dirty="0" smtClean="0">
                <a:sym typeface="Wingdings" panose="05000000000000000000" pitchFamily="2" charset="2"/>
              </a:rPr>
              <a:t>Utilizar el buscador para identificar paquetes del campo en el que trabajamos</a:t>
            </a:r>
          </a:p>
          <a:p>
            <a:endParaRPr lang="es-ES" sz="1600" dirty="0">
              <a:sym typeface="Wingdings" panose="05000000000000000000" pitchFamily="2" charset="2"/>
            </a:endParaRPr>
          </a:p>
          <a:p>
            <a:endParaRPr lang="es-ES" sz="1600" dirty="0">
              <a:sym typeface="Wingdings" panose="05000000000000000000" pitchFamily="2" charset="2"/>
            </a:endParaRPr>
          </a:p>
          <a:p>
            <a:endParaRPr lang="es-ES" dirty="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324" y="2549382"/>
            <a:ext cx="9880985" cy="3599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7777139" y="2775424"/>
            <a:ext cx="2374900" cy="660400"/>
          </a:xfrm>
          <a:prstGeom prst="rect">
            <a:avLst/>
          </a:prstGeom>
          <a:solidFill>
            <a:schemeClr val="accent2">
              <a:lumMod val="40000"/>
              <a:lumOff val="60000"/>
              <a:alpha val="17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0721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82602"/>
            <a:ext cx="8596668" cy="755561"/>
          </a:xfrm>
        </p:spPr>
        <p:txBody>
          <a:bodyPr/>
          <a:lstStyle/>
          <a:p>
            <a:r>
              <a:rPr lang="es-ES" dirty="0" smtClean="0"/>
              <a:t>Unos cuantos módulos útiles …</a:t>
            </a:r>
            <a:endParaRPr lang="es-ES" dirty="0"/>
          </a:p>
        </p:txBody>
      </p:sp>
      <p:sp>
        <p:nvSpPr>
          <p:cNvPr id="8" name="CuadroTexto 7"/>
          <p:cNvSpPr txBox="1"/>
          <p:nvPr/>
        </p:nvSpPr>
        <p:spPr>
          <a:xfrm>
            <a:off x="561425" y="1304664"/>
            <a:ext cx="9316671" cy="3200876"/>
          </a:xfrm>
          <a:prstGeom prst="rect">
            <a:avLst/>
          </a:prstGeom>
          <a:noFill/>
        </p:spPr>
        <p:txBody>
          <a:bodyPr wrap="square" rtlCol="0">
            <a:spAutoFit/>
          </a:bodyPr>
          <a:lstStyle/>
          <a:p>
            <a:r>
              <a:rPr lang="es-ES" sz="2000" b="1" dirty="0" smtClean="0">
                <a:sym typeface="Wingdings" panose="05000000000000000000" pitchFamily="2" charset="2"/>
              </a:rPr>
              <a:t>Son módulos que normalmente vienen con el interprete de Python que utilicemos:</a:t>
            </a:r>
          </a:p>
          <a:p>
            <a:endParaRPr lang="es-ES" sz="1600" dirty="0">
              <a:sym typeface="Wingdings" panose="05000000000000000000" pitchFamily="2" charset="2"/>
            </a:endParaRPr>
          </a:p>
          <a:p>
            <a:r>
              <a:rPr lang="es-ES" sz="1600" b="1" dirty="0" err="1">
                <a:sym typeface="Wingdings" panose="05000000000000000000" pitchFamily="2" charset="2"/>
              </a:rPr>
              <a:t>random</a:t>
            </a:r>
            <a:r>
              <a:rPr lang="es-ES" sz="1600" dirty="0">
                <a:sym typeface="Wingdings" panose="05000000000000000000" pitchFamily="2" charset="2"/>
              </a:rPr>
              <a:t>  Módulo de números aleatorios.</a:t>
            </a:r>
          </a:p>
          <a:p>
            <a:r>
              <a:rPr lang="es-ES" sz="1600" b="1" dirty="0" err="1">
                <a:sym typeface="Wingdings" panose="05000000000000000000" pitchFamily="2" charset="2"/>
              </a:rPr>
              <a:t>math</a:t>
            </a:r>
            <a:r>
              <a:rPr lang="es-ES" sz="1600" dirty="0">
                <a:sym typeface="Wingdings" panose="05000000000000000000" pitchFamily="2" charset="2"/>
              </a:rPr>
              <a:t>  Módulo de funciones matemáticas.</a:t>
            </a:r>
          </a:p>
          <a:p>
            <a:r>
              <a:rPr lang="es-ES" sz="1600" b="1" dirty="0" smtClean="0">
                <a:sym typeface="Wingdings" panose="05000000000000000000" pitchFamily="2" charset="2"/>
              </a:rPr>
              <a:t>os</a:t>
            </a:r>
            <a:r>
              <a:rPr lang="es-ES" sz="1600" dirty="0">
                <a:sym typeface="Wingdings" panose="05000000000000000000" pitchFamily="2" charset="2"/>
              </a:rPr>
              <a:t> manejo del sistema de archivos.</a:t>
            </a:r>
          </a:p>
          <a:p>
            <a:r>
              <a:rPr lang="es-ES" sz="1600" b="1" dirty="0" err="1">
                <a:sym typeface="Wingdings" panose="05000000000000000000" pitchFamily="2" charset="2"/>
              </a:rPr>
              <a:t>s</a:t>
            </a:r>
            <a:r>
              <a:rPr lang="es-ES" sz="1600" b="1" dirty="0" err="1" smtClean="0">
                <a:sym typeface="Wingdings" panose="05000000000000000000" pitchFamily="2" charset="2"/>
              </a:rPr>
              <a:t>ys</a:t>
            </a:r>
            <a:r>
              <a:rPr lang="es-ES" sz="1600" dirty="0" smtClean="0">
                <a:sym typeface="Wingdings" panose="05000000000000000000" pitchFamily="2" charset="2"/>
              </a:rPr>
              <a:t>  módulo del sistema</a:t>
            </a:r>
          </a:p>
          <a:p>
            <a:endParaRPr lang="es-ES" sz="1600" dirty="0" smtClean="0">
              <a:sym typeface="Wingdings" panose="05000000000000000000" pitchFamily="2" charset="2"/>
            </a:endParaRPr>
          </a:p>
          <a:p>
            <a:r>
              <a:rPr lang="es-ES" sz="1600" dirty="0" smtClean="0">
                <a:sym typeface="Wingdings" panose="05000000000000000000" pitchFamily="2" charset="2"/>
              </a:rPr>
              <a:t>Una forma para saber los métodos (funciones) que incluye un módulo es con la </a:t>
            </a:r>
            <a:r>
              <a:rPr lang="es-ES" sz="1600" dirty="0" err="1" smtClean="0">
                <a:sym typeface="Wingdings" panose="05000000000000000000" pitchFamily="2" charset="2"/>
              </a:rPr>
              <a:t>built</a:t>
            </a:r>
            <a:r>
              <a:rPr lang="es-ES" sz="1600" dirty="0" smtClean="0">
                <a:sym typeface="Wingdings" panose="05000000000000000000" pitchFamily="2" charset="2"/>
              </a:rPr>
              <a:t>-in </a:t>
            </a:r>
            <a:r>
              <a:rPr lang="es-ES" sz="1600" dirty="0" err="1" smtClean="0">
                <a:sym typeface="Wingdings" panose="05000000000000000000" pitchFamily="2" charset="2"/>
              </a:rPr>
              <a:t>function</a:t>
            </a:r>
            <a:r>
              <a:rPr lang="es-ES" sz="1600" dirty="0" smtClean="0">
                <a:sym typeface="Wingdings" panose="05000000000000000000" pitchFamily="2" charset="2"/>
              </a:rPr>
              <a:t> </a:t>
            </a:r>
          </a:p>
          <a:p>
            <a:r>
              <a:rPr lang="es-ES" sz="1600" dirty="0" err="1" smtClean="0">
                <a:sym typeface="Wingdings" panose="05000000000000000000" pitchFamily="2" charset="2"/>
              </a:rPr>
              <a:t>dir</a:t>
            </a:r>
            <a:r>
              <a:rPr lang="es-ES" sz="1600" dirty="0">
                <a:sym typeface="Wingdings" panose="05000000000000000000" pitchFamily="2" charset="2"/>
              </a:rPr>
              <a:t> </a:t>
            </a:r>
            <a:r>
              <a:rPr lang="es-ES" sz="1600" dirty="0" smtClean="0">
                <a:sym typeface="Wingdings" panose="05000000000000000000" pitchFamily="2" charset="2"/>
              </a:rPr>
              <a:t> </a:t>
            </a:r>
            <a:r>
              <a:rPr lang="es-ES" sz="1600" dirty="0" err="1" smtClean="0">
                <a:sym typeface="Wingdings" panose="05000000000000000000" pitchFamily="2" charset="2"/>
              </a:rPr>
              <a:t>dir</a:t>
            </a:r>
            <a:r>
              <a:rPr lang="es-ES" sz="1600" dirty="0" smtClean="0">
                <a:sym typeface="Wingdings" panose="05000000000000000000" pitchFamily="2" charset="2"/>
              </a:rPr>
              <a:t>(&lt;</a:t>
            </a:r>
            <a:r>
              <a:rPr lang="es-ES" sz="1600" dirty="0" err="1" smtClean="0">
                <a:sym typeface="Wingdings" panose="05000000000000000000" pitchFamily="2" charset="2"/>
              </a:rPr>
              <a:t>nombre_modulo</a:t>
            </a:r>
            <a:r>
              <a:rPr lang="es-ES" sz="1600" dirty="0" smtClean="0">
                <a:sym typeface="Wingdings" panose="05000000000000000000" pitchFamily="2" charset="2"/>
              </a:rPr>
              <a:t>&gt;).</a:t>
            </a:r>
          </a:p>
          <a:p>
            <a:r>
              <a:rPr lang="es-ES" sz="1600" dirty="0" smtClean="0">
                <a:sym typeface="Wingdings" panose="05000000000000000000" pitchFamily="2" charset="2"/>
              </a:rPr>
              <a:t> </a:t>
            </a:r>
            <a:endParaRPr lang="es-ES" sz="1600" dirty="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801" y="3698876"/>
            <a:ext cx="3690939" cy="2933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3 Conector recto de flecha"/>
          <p:cNvCxnSpPr/>
          <p:nvPr/>
        </p:nvCxnSpPr>
        <p:spPr>
          <a:xfrm>
            <a:off x="7708901" y="4377509"/>
            <a:ext cx="12700" cy="1540693"/>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7924800" y="4963187"/>
            <a:ext cx="1766830" cy="369332"/>
          </a:xfrm>
          <a:prstGeom prst="rect">
            <a:avLst/>
          </a:prstGeom>
          <a:noFill/>
        </p:spPr>
        <p:txBody>
          <a:bodyPr wrap="none" rtlCol="0">
            <a:spAutoFit/>
          </a:bodyPr>
          <a:lstStyle/>
          <a:p>
            <a:r>
              <a:rPr lang="en-US" dirty="0" smtClean="0">
                <a:solidFill>
                  <a:schemeClr val="accent2"/>
                </a:solidFill>
              </a:rPr>
              <a:t>La </a:t>
            </a:r>
            <a:r>
              <a:rPr lang="en-US" dirty="0" err="1" smtClean="0">
                <a:solidFill>
                  <a:schemeClr val="accent2"/>
                </a:solidFill>
              </a:rPr>
              <a:t>lista</a:t>
            </a:r>
            <a:r>
              <a:rPr lang="en-US" dirty="0" smtClean="0">
                <a:solidFill>
                  <a:schemeClr val="accent2"/>
                </a:solidFill>
              </a:rPr>
              <a:t> </a:t>
            </a:r>
            <a:r>
              <a:rPr lang="en-US" dirty="0" err="1" smtClean="0">
                <a:solidFill>
                  <a:schemeClr val="accent2"/>
                </a:solidFill>
              </a:rPr>
              <a:t>sigue</a:t>
            </a:r>
            <a:r>
              <a:rPr lang="en-US" dirty="0" smtClean="0">
                <a:solidFill>
                  <a:schemeClr val="accent2"/>
                </a:solidFill>
              </a:rPr>
              <a:t> …</a:t>
            </a:r>
            <a:endParaRPr lang="en-US" dirty="0">
              <a:solidFill>
                <a:schemeClr val="accent2"/>
              </a:solidFill>
            </a:endParaRPr>
          </a:p>
        </p:txBody>
      </p:sp>
    </p:spTree>
    <p:extLst>
      <p:ext uri="{BB962C8B-B14F-4D97-AF65-F5344CB8AC3E}">
        <p14:creationId xmlns:p14="http://schemas.microsoft.com/office/powerpoint/2010/main" val="9321242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Números aleatorios </a:t>
            </a:r>
            <a:r>
              <a:rPr lang="es-ES" dirty="0" smtClean="0">
                <a:sym typeface="Wingdings" panose="05000000000000000000" pitchFamily="2" charset="2"/>
              </a:rPr>
              <a:t> </a:t>
            </a:r>
            <a:r>
              <a:rPr lang="es-ES" dirty="0" smtClean="0"/>
              <a:t>Módulo </a:t>
            </a:r>
            <a:r>
              <a:rPr lang="es-ES" dirty="0" err="1" smtClean="0"/>
              <a:t>random</a:t>
            </a:r>
            <a:endParaRPr lang="es-ES" dirty="0"/>
          </a:p>
        </p:txBody>
      </p:sp>
      <p:sp>
        <p:nvSpPr>
          <p:cNvPr id="8" name="CuadroTexto 7"/>
          <p:cNvSpPr txBox="1"/>
          <p:nvPr/>
        </p:nvSpPr>
        <p:spPr>
          <a:xfrm>
            <a:off x="561425" y="1457065"/>
            <a:ext cx="9316671" cy="3323987"/>
          </a:xfrm>
          <a:prstGeom prst="rect">
            <a:avLst/>
          </a:prstGeom>
          <a:noFill/>
        </p:spPr>
        <p:txBody>
          <a:bodyPr wrap="square" rtlCol="0">
            <a:spAutoFit/>
          </a:bodyPr>
          <a:lstStyle/>
          <a:p>
            <a:endParaRPr lang="es-ES" sz="1600" b="1" dirty="0" smtClean="0">
              <a:sym typeface="Wingdings" panose="05000000000000000000" pitchFamily="2" charset="2"/>
            </a:endParaRPr>
          </a:p>
          <a:p>
            <a:r>
              <a:rPr lang="es-ES" sz="1600" dirty="0" smtClean="0">
                <a:sym typeface="Wingdings" panose="05000000000000000000" pitchFamily="2" charset="2"/>
              </a:rPr>
              <a:t>Módulo para la generación de números aleatorios</a:t>
            </a:r>
          </a:p>
          <a:p>
            <a:endParaRPr lang="es-ES" sz="1600" dirty="0">
              <a:sym typeface="Wingdings" panose="05000000000000000000" pitchFamily="2" charset="2"/>
            </a:endParaRPr>
          </a:p>
          <a:p>
            <a:r>
              <a:rPr lang="es-ES" sz="1600" b="1" dirty="0" err="1">
                <a:sym typeface="Wingdings" panose="05000000000000000000" pitchFamily="2" charset="2"/>
              </a:rPr>
              <a:t>i</a:t>
            </a:r>
            <a:r>
              <a:rPr lang="es-ES" sz="1600" b="1" dirty="0" err="1" smtClean="0">
                <a:sym typeface="Wingdings" panose="05000000000000000000" pitchFamily="2" charset="2"/>
              </a:rPr>
              <a:t>mport</a:t>
            </a:r>
            <a:r>
              <a:rPr lang="es-ES" sz="1600" b="1" dirty="0" smtClean="0">
                <a:sym typeface="Wingdings" panose="05000000000000000000" pitchFamily="2" charset="2"/>
              </a:rPr>
              <a:t> </a:t>
            </a:r>
            <a:r>
              <a:rPr lang="es-ES" sz="1600" b="1" dirty="0" err="1" smtClean="0">
                <a:sym typeface="Wingdings" panose="05000000000000000000" pitchFamily="2" charset="2"/>
              </a:rPr>
              <a:t>random</a:t>
            </a:r>
            <a:endParaRPr lang="es-ES" sz="1600" b="1" dirty="0" smtClean="0">
              <a:sym typeface="Wingdings" panose="05000000000000000000" pitchFamily="2" charset="2"/>
            </a:endParaRPr>
          </a:p>
          <a:p>
            <a:endParaRPr lang="es-ES" sz="1600" dirty="0">
              <a:sym typeface="Wingdings" panose="05000000000000000000" pitchFamily="2" charset="2"/>
            </a:endParaRPr>
          </a:p>
          <a:p>
            <a:r>
              <a:rPr lang="es-ES" sz="1600" dirty="0" smtClean="0">
                <a:sym typeface="Wingdings" panose="05000000000000000000" pitchFamily="2" charset="2"/>
              </a:rPr>
              <a:t>Más información este módulo:</a:t>
            </a:r>
          </a:p>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docs.python.org/2/library/random.html</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a:buChar char="à"/>
            </a:pPr>
            <a:r>
              <a:rPr lang="es-ES" sz="1600" dirty="0" smtClean="0">
                <a:solidFill>
                  <a:srgbClr val="FF0000"/>
                </a:solidFill>
                <a:sym typeface="Wingdings" panose="05000000000000000000" pitchFamily="2" charset="2"/>
              </a:rPr>
              <a:t>Abrir script14.py </a:t>
            </a:r>
          </a:p>
          <a:p>
            <a:endParaRPr lang="es-ES" sz="1600" dirty="0">
              <a:solidFill>
                <a:srgbClr val="FF0000"/>
              </a:solidFill>
              <a:sym typeface="Wingdings" panose="05000000000000000000" pitchFamily="2" charset="2"/>
            </a:endParaRPr>
          </a:p>
          <a:p>
            <a:endParaRPr lang="es-ES" sz="1600" dirty="0" smtClean="0">
              <a:solidFill>
                <a:srgbClr val="FF0000"/>
              </a:solidFill>
              <a:sym typeface="Wingdings" panose="05000000000000000000" pitchFamily="2" charset="2"/>
            </a:endParaRPr>
          </a:p>
          <a:p>
            <a:endParaRPr lang="es-ES" sz="1600" dirty="0">
              <a:sym typeface="Wingdings" panose="05000000000000000000" pitchFamily="2" charset="2"/>
            </a:endParaRPr>
          </a:p>
          <a:p>
            <a:endParaRPr lang="es-ES" dirty="0">
              <a:sym typeface="Wingdings" panose="05000000000000000000" pitchFamily="2" charset="2"/>
            </a:endParaRPr>
          </a:p>
        </p:txBody>
      </p:sp>
      <p:pic>
        <p:nvPicPr>
          <p:cNvPr id="5122" name="Picture 2" descr="Image result for rand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640" y="3924882"/>
            <a:ext cx="4657725" cy="26182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6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normAutofit/>
          </a:bodyPr>
          <a:lstStyle/>
          <a:p>
            <a:r>
              <a:rPr lang="es-ES" dirty="0" smtClean="0"/>
              <a:t>Funciones matemáticas </a:t>
            </a:r>
            <a:r>
              <a:rPr lang="es-ES" dirty="0" smtClean="0">
                <a:sym typeface="Wingdings" panose="05000000000000000000" pitchFamily="2" charset="2"/>
              </a:rPr>
              <a:t> </a:t>
            </a:r>
            <a:r>
              <a:rPr lang="es-ES" dirty="0" smtClean="0"/>
              <a:t>Módulo </a:t>
            </a:r>
            <a:r>
              <a:rPr lang="es-ES" dirty="0" err="1" smtClean="0"/>
              <a:t>math</a:t>
            </a:r>
            <a:endParaRPr lang="es-ES" dirty="0"/>
          </a:p>
        </p:txBody>
      </p:sp>
      <p:sp>
        <p:nvSpPr>
          <p:cNvPr id="8" name="CuadroTexto 7"/>
          <p:cNvSpPr txBox="1"/>
          <p:nvPr/>
        </p:nvSpPr>
        <p:spPr>
          <a:xfrm>
            <a:off x="561425" y="1457065"/>
            <a:ext cx="9316671" cy="3939540"/>
          </a:xfrm>
          <a:prstGeom prst="rect">
            <a:avLst/>
          </a:prstGeom>
          <a:noFill/>
        </p:spPr>
        <p:txBody>
          <a:bodyPr wrap="square" rtlCol="0">
            <a:spAutoFit/>
          </a:bodyPr>
          <a:lstStyle/>
          <a:p>
            <a:endParaRPr lang="es-ES" sz="1600" b="1" dirty="0" smtClean="0">
              <a:sym typeface="Wingdings" panose="05000000000000000000" pitchFamily="2" charset="2"/>
            </a:endParaRPr>
          </a:p>
          <a:p>
            <a:r>
              <a:rPr lang="es-ES" sz="1600" dirty="0" smtClean="0">
                <a:sym typeface="Wingdings" panose="05000000000000000000" pitchFamily="2" charset="2"/>
              </a:rPr>
              <a:t>Algunas </a:t>
            </a:r>
            <a:r>
              <a:rPr lang="es-ES" sz="1600" dirty="0">
                <a:sym typeface="Wingdings" panose="05000000000000000000" pitchFamily="2" charset="2"/>
              </a:rPr>
              <a:t>f</a:t>
            </a:r>
            <a:r>
              <a:rPr lang="es-ES" sz="1600" dirty="0" smtClean="0">
                <a:sym typeface="Wingdings" panose="05000000000000000000" pitchFamily="2" charset="2"/>
              </a:rPr>
              <a:t>unciones que están disponibles </a:t>
            </a:r>
          </a:p>
          <a:p>
            <a:endParaRPr lang="es-ES" sz="1600" dirty="0">
              <a:sym typeface="Wingdings" panose="05000000000000000000" pitchFamily="2" charset="2"/>
            </a:endParaRPr>
          </a:p>
          <a:p>
            <a:r>
              <a:rPr lang="es-ES" sz="1600" dirty="0" smtClean="0">
                <a:sym typeface="Wingdings" panose="05000000000000000000" pitchFamily="2" charset="2"/>
              </a:rPr>
              <a:t>Factorial, valor absoluto, exponenciales, logaritmos, etc.</a:t>
            </a:r>
          </a:p>
          <a:p>
            <a:endParaRPr lang="es-ES" sz="1600" dirty="0" smtClean="0">
              <a:sym typeface="Wingdings" panose="05000000000000000000" pitchFamily="2" charset="2"/>
              <a:hlinkClick r:id="rId2"/>
            </a:endParaRPr>
          </a:p>
          <a:p>
            <a:r>
              <a:rPr lang="es-ES" sz="1600" dirty="0" smtClean="0">
                <a:solidFill>
                  <a:srgbClr val="FF0000"/>
                </a:solidFill>
                <a:sym typeface="Wingdings" panose="05000000000000000000" pitchFamily="2" charset="2"/>
              </a:rPr>
              <a:t>Más </a:t>
            </a:r>
            <a:r>
              <a:rPr lang="es-ES" sz="1600" dirty="0" err="1" smtClean="0">
                <a:solidFill>
                  <a:srgbClr val="FF0000"/>
                </a:solidFill>
                <a:sym typeface="Wingdings" panose="05000000000000000000" pitchFamily="2" charset="2"/>
              </a:rPr>
              <a:t>info</a:t>
            </a:r>
            <a:r>
              <a:rPr lang="es-ES" sz="1600" dirty="0" smtClean="0">
                <a:solidFill>
                  <a:srgbClr val="FF0000"/>
                </a:solidFill>
                <a:sym typeface="Wingdings" panose="05000000000000000000" pitchFamily="2" charset="2"/>
              </a:rPr>
              <a:t>:</a:t>
            </a:r>
          </a:p>
          <a:p>
            <a:endParaRPr lang="es-ES" sz="1600" dirty="0" smtClean="0">
              <a:solidFill>
                <a:srgbClr val="FF0000"/>
              </a:solidFill>
              <a:sym typeface="Wingdings" panose="05000000000000000000" pitchFamily="2" charset="2"/>
              <a:hlinkClick r:id="rId3"/>
            </a:endParaRPr>
          </a:p>
          <a:p>
            <a:r>
              <a:rPr lang="es-ES" sz="1600" dirty="0" smtClean="0">
                <a:solidFill>
                  <a:srgbClr val="FF0000"/>
                </a:solidFill>
                <a:sym typeface="Wingdings" panose="05000000000000000000" pitchFamily="2" charset="2"/>
                <a:hlinkClick r:id="rId3"/>
              </a:rPr>
              <a:t>https</a:t>
            </a:r>
            <a:r>
              <a:rPr lang="es-ES" sz="1600" dirty="0">
                <a:solidFill>
                  <a:srgbClr val="FF0000"/>
                </a:solidFill>
                <a:sym typeface="Wingdings" panose="05000000000000000000" pitchFamily="2" charset="2"/>
                <a:hlinkClick r:id="rId3"/>
              </a:rPr>
              <a:t>://</a:t>
            </a:r>
            <a:r>
              <a:rPr lang="es-ES" sz="1600" dirty="0" smtClean="0">
                <a:solidFill>
                  <a:srgbClr val="FF0000"/>
                </a:solidFill>
                <a:sym typeface="Wingdings" panose="05000000000000000000" pitchFamily="2" charset="2"/>
                <a:hlinkClick r:id="rId3"/>
              </a:rPr>
              <a:t>docs.python.org/2/library/math.html</a:t>
            </a:r>
            <a:endParaRPr lang="es-ES" sz="1600" dirty="0" smtClean="0">
              <a:solidFill>
                <a:srgbClr val="FF0000"/>
              </a:solidFill>
              <a:sym typeface="Wingdings" panose="05000000000000000000" pitchFamily="2" charset="2"/>
            </a:endParaRPr>
          </a:p>
          <a:p>
            <a:endParaRPr lang="es-ES" sz="1600" dirty="0" smtClean="0">
              <a:solidFill>
                <a:srgbClr val="FF0000"/>
              </a:solidFill>
              <a:sym typeface="Wingdings" panose="05000000000000000000" pitchFamily="2" charset="2"/>
            </a:endParaRPr>
          </a:p>
          <a:p>
            <a:endParaRPr lang="es-ES" sz="1600" dirty="0">
              <a:sym typeface="Wingdings" panose="05000000000000000000" pitchFamily="2" charset="2"/>
            </a:endParaRPr>
          </a:p>
          <a:p>
            <a:r>
              <a:rPr lang="es-ES" b="1" dirty="0" smtClean="0">
                <a:solidFill>
                  <a:schemeClr val="accent1"/>
                </a:solidFill>
                <a:sym typeface="Wingdings" panose="05000000000000000000" pitchFamily="2" charset="2"/>
              </a:rPr>
              <a:t>Ejercicio:</a:t>
            </a:r>
            <a:r>
              <a:rPr lang="es-ES" dirty="0" smtClean="0">
                <a:sym typeface="Wingdings" panose="05000000000000000000" pitchFamily="2" charset="2"/>
              </a:rPr>
              <a:t> probar cada una de las funciones que se han mencionado.</a:t>
            </a:r>
          </a:p>
          <a:p>
            <a:endParaRPr lang="es-ES" dirty="0">
              <a:sym typeface="Wingdings" panose="05000000000000000000" pitchFamily="2" charset="2"/>
            </a:endParaRPr>
          </a:p>
          <a:p>
            <a:pPr marL="342900" indent="-342900">
              <a:buAutoNum type="arabicParenR"/>
            </a:pPr>
            <a:r>
              <a:rPr lang="es-ES" dirty="0" smtClean="0">
                <a:sym typeface="Wingdings" panose="05000000000000000000" pitchFamily="2" charset="2"/>
              </a:rPr>
              <a:t>Importar correctamente el módulo.</a:t>
            </a:r>
          </a:p>
          <a:p>
            <a:pPr marL="342900" indent="-342900">
              <a:buAutoNum type="arabicParenR"/>
            </a:pPr>
            <a:r>
              <a:rPr lang="es-ES" dirty="0" smtClean="0">
                <a:sym typeface="Wingdings" panose="05000000000000000000" pitchFamily="2" charset="2"/>
              </a:rPr>
              <a:t>Probar cada una de las funciones.</a:t>
            </a:r>
          </a:p>
          <a:p>
            <a:pPr marL="342900" indent="-342900">
              <a:buAutoNum type="arabicParenR"/>
            </a:pPr>
            <a:r>
              <a:rPr lang="es-ES" dirty="0" smtClean="0">
                <a:sym typeface="Wingdings" panose="05000000000000000000" pitchFamily="2" charset="2"/>
              </a:rPr>
              <a:t>Consultar la documentación para ver cómo funcionan cada una de las funciones.</a:t>
            </a:r>
            <a:endParaRPr lang="es-ES" dirty="0">
              <a:sym typeface="Wingdings" panose="05000000000000000000" pitchFamily="2" charset="2"/>
            </a:endParaRPr>
          </a:p>
        </p:txBody>
      </p:sp>
      <p:sp>
        <p:nvSpPr>
          <p:cNvPr id="3" name="AutoShape 2" descr="Image result for mat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mat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72287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normAutofit/>
          </a:bodyPr>
          <a:lstStyle/>
          <a:p>
            <a:r>
              <a:rPr lang="es-ES" dirty="0" smtClean="0">
                <a:sym typeface="Wingdings" panose="05000000000000000000" pitchFamily="2" charset="2"/>
              </a:rPr>
              <a:t>Módulo </a:t>
            </a:r>
            <a:r>
              <a:rPr lang="es-ES" dirty="0" err="1" smtClean="0">
                <a:sym typeface="Wingdings" panose="05000000000000000000" pitchFamily="2" charset="2"/>
              </a:rPr>
              <a:t>sys</a:t>
            </a:r>
            <a:endParaRPr lang="es-ES" dirty="0"/>
          </a:p>
        </p:txBody>
      </p:sp>
      <p:sp>
        <p:nvSpPr>
          <p:cNvPr id="8" name="CuadroTexto 7"/>
          <p:cNvSpPr txBox="1"/>
          <p:nvPr/>
        </p:nvSpPr>
        <p:spPr>
          <a:xfrm>
            <a:off x="550335" y="1545964"/>
            <a:ext cx="9316671" cy="3600986"/>
          </a:xfrm>
          <a:prstGeom prst="rect">
            <a:avLst/>
          </a:prstGeom>
          <a:noFill/>
        </p:spPr>
        <p:txBody>
          <a:bodyPr wrap="square" rtlCol="0">
            <a:spAutoFit/>
          </a:bodyPr>
          <a:lstStyle/>
          <a:p>
            <a:r>
              <a:rPr lang="es-ES" b="1" dirty="0" smtClean="0">
                <a:sym typeface="Wingdings" panose="05000000000000000000" pitchFamily="2" charset="2"/>
              </a:rPr>
              <a:t>Módulo del sistema (</a:t>
            </a:r>
            <a:r>
              <a:rPr lang="es-ES" b="1" dirty="0" err="1"/>
              <a:t>System-specific</a:t>
            </a:r>
            <a:r>
              <a:rPr lang="es-ES" b="1" dirty="0"/>
              <a:t> </a:t>
            </a:r>
            <a:r>
              <a:rPr lang="es-ES" b="1" dirty="0" err="1"/>
              <a:t>parameters</a:t>
            </a:r>
            <a:r>
              <a:rPr lang="es-ES" b="1" dirty="0"/>
              <a:t> and </a:t>
            </a:r>
            <a:r>
              <a:rPr lang="es-ES" b="1" dirty="0" err="1" smtClean="0"/>
              <a:t>functions</a:t>
            </a:r>
            <a:r>
              <a:rPr lang="es-ES" b="1" dirty="0"/>
              <a:t>)</a:t>
            </a:r>
            <a:endParaRPr lang="es-ES" b="1" dirty="0" smtClean="0">
              <a:sym typeface="Wingdings" panose="05000000000000000000" pitchFamily="2" charset="2"/>
            </a:endParaRPr>
          </a:p>
          <a:p>
            <a:r>
              <a:rPr lang="es-ES" sz="1600" dirty="0">
                <a:sym typeface="Wingdings" panose="05000000000000000000" pitchFamily="2" charset="2"/>
                <a:hlinkClick r:id="rId3"/>
              </a:rPr>
              <a:t>https://</a:t>
            </a:r>
            <a:r>
              <a:rPr lang="es-ES" sz="1600" dirty="0" smtClean="0">
                <a:sym typeface="Wingdings" panose="05000000000000000000" pitchFamily="2" charset="2"/>
                <a:hlinkClick r:id="rId3"/>
              </a:rPr>
              <a:t>docs.python.org/2/library/sys.html</a:t>
            </a:r>
            <a:endParaRPr lang="es-ES" sz="1600" dirty="0" smtClean="0">
              <a:sym typeface="Wingdings" panose="05000000000000000000" pitchFamily="2" charset="2"/>
            </a:endParaRPr>
          </a:p>
          <a:p>
            <a:endParaRPr lang="es-ES" sz="1600" dirty="0" smtClean="0">
              <a:sym typeface="Wingdings" panose="05000000000000000000" pitchFamily="2" charset="2"/>
            </a:endParaRPr>
          </a:p>
          <a:p>
            <a:r>
              <a:rPr lang="es-ES" sz="1600" dirty="0" smtClean="0">
                <a:sym typeface="Wingdings" panose="05000000000000000000" pitchFamily="2" charset="2"/>
              </a:rPr>
              <a:t>Este módulo nos permite realizar operaciones sobre el sistema operativo, paso de parámetros a los scripts, ajuste de parámetros, etc.</a:t>
            </a:r>
          </a:p>
          <a:p>
            <a:endParaRPr lang="es-ES" sz="1600" dirty="0" smtClean="0">
              <a:sym typeface="Wingdings" panose="05000000000000000000" pitchFamily="2" charset="2"/>
            </a:endParaRPr>
          </a:p>
          <a:p>
            <a:r>
              <a:rPr lang="es-ES" sz="1600" dirty="0" smtClean="0"/>
              <a:t>Algunos método que pueden sernos útiles:</a:t>
            </a:r>
          </a:p>
          <a:p>
            <a:endParaRPr lang="es-ES" sz="1600" dirty="0" smtClean="0"/>
          </a:p>
          <a:p>
            <a:r>
              <a:rPr lang="es-ES" sz="1600" dirty="0" err="1" smtClean="0"/>
              <a:t>sys.argv</a:t>
            </a:r>
            <a:r>
              <a:rPr lang="es-ES" sz="1600" dirty="0" smtClean="0"/>
              <a:t> </a:t>
            </a:r>
            <a:r>
              <a:rPr lang="es-ES" sz="1600" dirty="0" smtClean="0">
                <a:sym typeface="Wingdings" panose="05000000000000000000" pitchFamily="2" charset="2"/>
              </a:rPr>
              <a:t> Nos devuelve la lista de parámetros que hemos pasado al script.</a:t>
            </a:r>
          </a:p>
          <a:p>
            <a:r>
              <a:rPr lang="es-ES" sz="1600" dirty="0">
                <a:solidFill>
                  <a:srgbClr val="FF0000"/>
                </a:solidFill>
                <a:sym typeface="Wingdings" panose="05000000000000000000" pitchFamily="2" charset="2"/>
              </a:rPr>
              <a:t>	</a:t>
            </a:r>
          </a:p>
          <a:p>
            <a:r>
              <a:rPr lang="es-ES" sz="1600" dirty="0" smtClean="0">
                <a:solidFill>
                  <a:srgbClr val="FF0000"/>
                </a:solidFill>
                <a:sym typeface="Wingdings" panose="05000000000000000000" pitchFamily="2" charset="2"/>
              </a:rPr>
              <a:t> Abrir script15.py</a:t>
            </a:r>
            <a:endParaRPr lang="es-ES" sz="1600" dirty="0">
              <a:solidFill>
                <a:srgbClr val="FF0000"/>
              </a:solidFill>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6776768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lstStyle/>
          <a:p>
            <a:r>
              <a:rPr lang="es-ES" dirty="0" smtClean="0"/>
              <a:t>Manejo de archivos en Python</a:t>
            </a:r>
            <a:endParaRPr lang="es-ES" dirty="0"/>
          </a:p>
        </p:txBody>
      </p:sp>
      <p:sp>
        <p:nvSpPr>
          <p:cNvPr id="8" name="CuadroTexto 7"/>
          <p:cNvSpPr txBox="1"/>
          <p:nvPr/>
        </p:nvSpPr>
        <p:spPr>
          <a:xfrm>
            <a:off x="550335" y="1545965"/>
            <a:ext cx="9316671" cy="5078313"/>
          </a:xfrm>
          <a:prstGeom prst="rect">
            <a:avLst/>
          </a:prstGeom>
          <a:noFill/>
        </p:spPr>
        <p:txBody>
          <a:bodyPr wrap="square" rtlCol="0">
            <a:spAutoFit/>
          </a:bodyPr>
          <a:lstStyle/>
          <a:p>
            <a:r>
              <a:rPr lang="es-ES" dirty="0" smtClean="0">
                <a:sym typeface="Wingdings" panose="05000000000000000000" pitchFamily="2" charset="2"/>
              </a:rPr>
              <a:t>En Python podemos escribir y leer de archivos de forma muy sencilla</a:t>
            </a:r>
          </a:p>
          <a:p>
            <a:endParaRPr lang="es-ES" sz="1600" dirty="0" smtClean="0">
              <a:sym typeface="Wingdings" panose="05000000000000000000" pitchFamily="2" charset="2"/>
            </a:endParaRPr>
          </a:p>
          <a:p>
            <a:r>
              <a:rPr lang="es-ES" sz="1600" dirty="0" smtClean="0">
                <a:sym typeface="Wingdings" panose="05000000000000000000" pitchFamily="2" charset="2"/>
              </a:rPr>
              <a:t>fichero = open(“nombre_fichero.txt”, r) # abrimos el fichero en modo lectura</a:t>
            </a:r>
          </a:p>
          <a:p>
            <a:endParaRPr lang="es-ES" sz="1600" dirty="0">
              <a:sym typeface="Wingdings" panose="05000000000000000000" pitchFamily="2" charset="2"/>
            </a:endParaRPr>
          </a:p>
          <a:p>
            <a:r>
              <a:rPr lang="es-ES" sz="1600" dirty="0">
                <a:sym typeface="Wingdings" panose="05000000000000000000" pitchFamily="2" charset="2"/>
              </a:rPr>
              <a:t>f</a:t>
            </a:r>
            <a:r>
              <a:rPr lang="es-ES" sz="1600" dirty="0" smtClean="0">
                <a:sym typeface="Wingdings" panose="05000000000000000000" pitchFamily="2" charset="2"/>
              </a:rPr>
              <a:t>ichero = open(“nombre_fichero.txt”, w) # abrimos el fichero en modo escritura</a:t>
            </a:r>
          </a:p>
          <a:p>
            <a:endParaRPr lang="es-ES" sz="1600" dirty="0" smtClean="0">
              <a:sym typeface="Wingdings" panose="05000000000000000000" pitchFamily="2" charset="2"/>
            </a:endParaRPr>
          </a:p>
          <a:p>
            <a:r>
              <a:rPr lang="es-ES" sz="1600" dirty="0" smtClean="0">
                <a:solidFill>
                  <a:srgbClr val="FF0000"/>
                </a:solidFill>
                <a:sym typeface="Wingdings" panose="05000000000000000000" pitchFamily="2" charset="2"/>
              </a:rPr>
              <a:t> Abrir script16.py</a:t>
            </a:r>
          </a:p>
          <a:p>
            <a:endParaRPr lang="es-ES" sz="1600" dirty="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script17.py</a:t>
            </a:r>
          </a:p>
          <a:p>
            <a:pPr marL="285750" indent="-285750">
              <a:buFont typeface="Wingdings" panose="05000000000000000000" pitchFamily="2" charset="2"/>
              <a:buChar char="à"/>
            </a:pPr>
            <a:endParaRPr lang="es-ES" sz="1600" dirty="0">
              <a:solidFill>
                <a:srgbClr val="FF0000"/>
              </a:solidFill>
              <a:sym typeface="Wingdings" panose="05000000000000000000" pitchFamily="2" charset="2"/>
            </a:endParaRPr>
          </a:p>
          <a:p>
            <a:endParaRPr lang="es-ES" sz="2400" dirty="0" smtClean="0">
              <a:solidFill>
                <a:schemeClr val="accent2"/>
              </a:solidFill>
              <a:sym typeface="Wingdings" panose="05000000000000000000" pitchFamily="2" charset="2"/>
            </a:endParaRPr>
          </a:p>
          <a:p>
            <a:r>
              <a:rPr lang="es-ES" sz="2400" dirty="0" smtClean="0">
                <a:solidFill>
                  <a:schemeClr val="accent2"/>
                </a:solidFill>
                <a:sym typeface="Wingdings" panose="05000000000000000000" pitchFamily="2" charset="2"/>
              </a:rPr>
              <a:t>Ejercicio:</a:t>
            </a:r>
            <a:endParaRPr lang="es-ES" sz="2400" dirty="0">
              <a:solidFill>
                <a:schemeClr val="accent2"/>
              </a:solidFill>
              <a:sym typeface="Wingdings" panose="05000000000000000000" pitchFamily="2" charset="2"/>
            </a:endParaRPr>
          </a:p>
          <a:p>
            <a:endParaRPr lang="es-ES" sz="1600" dirty="0">
              <a:solidFill>
                <a:srgbClr val="FF0000"/>
              </a:solidFill>
              <a:sym typeface="Wingdings" panose="05000000000000000000" pitchFamily="2" charset="2"/>
            </a:endParaRPr>
          </a:p>
          <a:p>
            <a:r>
              <a:rPr lang="es-ES" sz="1600" dirty="0" smtClean="0">
                <a:sym typeface="Wingdings" panose="05000000000000000000" pitchFamily="2" charset="2"/>
              </a:rPr>
              <a:t>- Calcular el número de palabras, el número de caracteres totales y el número de espacios.</a:t>
            </a:r>
            <a:endParaRPr lang="es-ES" sz="1600" dirty="0">
              <a:sym typeface="Wingdings" panose="05000000000000000000" pitchFamily="2" charset="2"/>
            </a:endParaRPr>
          </a:p>
          <a:p>
            <a:endParaRPr lang="es-ES" sz="1600" dirty="0">
              <a:sym typeface="Wingdings" panose="05000000000000000000" pitchFamily="2" charset="2"/>
            </a:endParaRPr>
          </a:p>
          <a:p>
            <a:endParaRPr lang="es-ES" sz="1600" dirty="0">
              <a:solidFill>
                <a:srgbClr val="FF0000"/>
              </a:solidFill>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21188404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lstStyle/>
          <a:p>
            <a:r>
              <a:rPr lang="es-ES" dirty="0" smtClean="0"/>
              <a:t>Resumen manejo de archivos en Python</a:t>
            </a: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88" y="2126651"/>
            <a:ext cx="9957463" cy="255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07191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lstStyle/>
          <a:p>
            <a:r>
              <a:rPr lang="es-ES" dirty="0" smtClean="0"/>
              <a:t>Otro detalle de </a:t>
            </a:r>
            <a:r>
              <a:rPr lang="es-ES" dirty="0" err="1" smtClean="0"/>
              <a:t>Spyder</a:t>
            </a:r>
            <a:r>
              <a:rPr lang="es-ES" dirty="0" smtClean="0"/>
              <a:t> …</a:t>
            </a:r>
            <a:endParaRPr lang="es-ES" dirty="0"/>
          </a:p>
        </p:txBody>
      </p:sp>
      <p:sp>
        <p:nvSpPr>
          <p:cNvPr id="8" name="CuadroTexto 7"/>
          <p:cNvSpPr txBox="1"/>
          <p:nvPr/>
        </p:nvSpPr>
        <p:spPr>
          <a:xfrm>
            <a:off x="550335" y="1545965"/>
            <a:ext cx="9316671" cy="2215991"/>
          </a:xfrm>
          <a:prstGeom prst="rect">
            <a:avLst/>
          </a:prstGeom>
          <a:noFill/>
        </p:spPr>
        <p:txBody>
          <a:bodyPr wrap="square" rtlCol="0">
            <a:spAutoFit/>
          </a:bodyPr>
          <a:lstStyle/>
          <a:p>
            <a:r>
              <a:rPr lang="es-ES" dirty="0" smtClean="0">
                <a:sym typeface="Wingdings" panose="05000000000000000000" pitchFamily="2" charset="2"/>
              </a:rPr>
              <a:t>Para ver los archivos que tengo almacenados en el directorio de trabajo  Explorador</a:t>
            </a:r>
          </a:p>
          <a:p>
            <a:r>
              <a:rPr lang="es-ES" dirty="0" smtClean="0">
                <a:sym typeface="Wingdings" panose="05000000000000000000" pitchFamily="2" charset="2"/>
              </a:rPr>
              <a:t>de archivos.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42" y="1443423"/>
            <a:ext cx="11617377" cy="4637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redondeado"/>
          <p:cNvSpPr/>
          <p:nvPr/>
        </p:nvSpPr>
        <p:spPr>
          <a:xfrm>
            <a:off x="6400800" y="1753849"/>
            <a:ext cx="5456419" cy="3087974"/>
          </a:xfrm>
          <a:prstGeom prst="roundRect">
            <a:avLst/>
          </a:prstGeom>
          <a:solidFill>
            <a:schemeClr val="accent1">
              <a:alpha val="2000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CuadroTexto"/>
          <p:cNvSpPr txBox="1"/>
          <p:nvPr/>
        </p:nvSpPr>
        <p:spPr>
          <a:xfrm>
            <a:off x="7015397" y="1154243"/>
            <a:ext cx="2658869" cy="369332"/>
          </a:xfrm>
          <a:prstGeom prst="rect">
            <a:avLst/>
          </a:prstGeom>
          <a:noFill/>
        </p:spPr>
        <p:txBody>
          <a:bodyPr wrap="none" rtlCol="0">
            <a:spAutoFit/>
          </a:bodyPr>
          <a:lstStyle/>
          <a:p>
            <a:r>
              <a:rPr lang="es-ES" b="1" dirty="0" smtClean="0"/>
              <a:t>Explorador de archivos</a:t>
            </a:r>
            <a:endParaRPr lang="es-ES" b="1" dirty="0"/>
          </a:p>
        </p:txBody>
      </p:sp>
    </p:spTree>
    <p:extLst>
      <p:ext uri="{BB962C8B-B14F-4D97-AF65-F5344CB8AC3E}">
        <p14:creationId xmlns:p14="http://schemas.microsoft.com/office/powerpoint/2010/main" val="23515969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normAutofit fontScale="90000"/>
          </a:bodyPr>
          <a:lstStyle/>
          <a:p>
            <a:r>
              <a:rPr lang="es-ES" dirty="0" smtClean="0"/>
              <a:t>Más de manejos de archivos … Módulo OS</a:t>
            </a:r>
            <a:endParaRPr lang="es-ES" dirty="0"/>
          </a:p>
        </p:txBody>
      </p:sp>
      <p:sp>
        <p:nvSpPr>
          <p:cNvPr id="8" name="CuadroTexto 7"/>
          <p:cNvSpPr txBox="1"/>
          <p:nvPr/>
        </p:nvSpPr>
        <p:spPr>
          <a:xfrm>
            <a:off x="550335" y="1545963"/>
            <a:ext cx="9316671" cy="4893647"/>
          </a:xfrm>
          <a:prstGeom prst="rect">
            <a:avLst/>
          </a:prstGeom>
          <a:noFill/>
        </p:spPr>
        <p:txBody>
          <a:bodyPr wrap="square" rtlCol="0">
            <a:spAutoFit/>
          </a:bodyPr>
          <a:lstStyle/>
          <a:p>
            <a:r>
              <a:rPr lang="es-ES" b="1" dirty="0" err="1">
                <a:sym typeface="Wingdings" panose="05000000000000000000" pitchFamily="2" charset="2"/>
              </a:rPr>
              <a:t>Miscellaneous</a:t>
            </a:r>
            <a:r>
              <a:rPr lang="es-ES" b="1" dirty="0">
                <a:sym typeface="Wingdings" panose="05000000000000000000" pitchFamily="2" charset="2"/>
              </a:rPr>
              <a:t> </a:t>
            </a:r>
            <a:r>
              <a:rPr lang="es-ES" b="1" dirty="0" err="1">
                <a:sym typeface="Wingdings" panose="05000000000000000000" pitchFamily="2" charset="2"/>
              </a:rPr>
              <a:t>operating</a:t>
            </a:r>
            <a:r>
              <a:rPr lang="es-ES" b="1" dirty="0">
                <a:sym typeface="Wingdings" panose="05000000000000000000" pitchFamily="2" charset="2"/>
              </a:rPr>
              <a:t> </a:t>
            </a:r>
            <a:r>
              <a:rPr lang="es-ES" b="1" dirty="0" err="1">
                <a:sym typeface="Wingdings" panose="05000000000000000000" pitchFamily="2" charset="2"/>
              </a:rPr>
              <a:t>system</a:t>
            </a:r>
            <a:r>
              <a:rPr lang="es-ES" b="1" dirty="0">
                <a:sym typeface="Wingdings" panose="05000000000000000000" pitchFamily="2" charset="2"/>
              </a:rPr>
              <a:t> </a:t>
            </a:r>
            <a:r>
              <a:rPr lang="es-ES" b="1" dirty="0" smtClean="0">
                <a:sym typeface="Wingdings" panose="05000000000000000000" pitchFamily="2" charset="2"/>
              </a:rPr>
              <a:t>interfaces</a:t>
            </a:r>
          </a:p>
          <a:p>
            <a:endParaRPr lang="es-ES" dirty="0" smtClean="0">
              <a:sym typeface="Wingdings" panose="05000000000000000000" pitchFamily="2" charset="2"/>
              <a:hlinkClick r:id="rId2"/>
            </a:endParaRPr>
          </a:p>
          <a:p>
            <a:r>
              <a:rPr lang="es-ES" dirty="0" smtClean="0">
                <a:sym typeface="Wingdings" panose="05000000000000000000" pitchFamily="2" charset="2"/>
                <a:hlinkClick r:id="rId2"/>
              </a:rPr>
              <a:t>https</a:t>
            </a:r>
            <a:r>
              <a:rPr lang="es-ES" dirty="0">
                <a:sym typeface="Wingdings" panose="05000000000000000000" pitchFamily="2" charset="2"/>
                <a:hlinkClick r:id="rId2"/>
              </a:rPr>
              <a:t>://</a:t>
            </a:r>
            <a:r>
              <a:rPr lang="es-ES" dirty="0" smtClean="0">
                <a:sym typeface="Wingdings" panose="05000000000000000000" pitchFamily="2" charset="2"/>
                <a:hlinkClick r:id="rId2"/>
              </a:rPr>
              <a:t>docs.python.org/2/library/os.html#module-os</a:t>
            </a:r>
            <a:endParaRPr lang="es-ES" dirty="0" smtClean="0">
              <a:sym typeface="Wingdings" panose="05000000000000000000" pitchFamily="2" charset="2"/>
            </a:endParaRPr>
          </a:p>
          <a:p>
            <a:endParaRPr lang="es-ES" sz="1600" dirty="0" smtClean="0">
              <a:sym typeface="Wingdings" panose="05000000000000000000" pitchFamily="2" charset="2"/>
            </a:endParaRPr>
          </a:p>
          <a:p>
            <a:r>
              <a:rPr lang="es-ES" sz="1600" dirty="0" smtClean="0">
                <a:sym typeface="Wingdings" panose="05000000000000000000" pitchFamily="2" charset="2"/>
              </a:rPr>
              <a:t>Este módulo nos permite realizar operaciones sobre el sistema de archivos</a:t>
            </a:r>
          </a:p>
          <a:p>
            <a:endParaRPr lang="es-ES" sz="1600" dirty="0" smtClean="0">
              <a:sym typeface="Wingdings" panose="05000000000000000000" pitchFamily="2" charset="2"/>
            </a:endParaRPr>
          </a:p>
          <a:p>
            <a:r>
              <a:rPr lang="es-ES" sz="1600" dirty="0" smtClean="0"/>
              <a:t>Algunos método que pueden sernos útiles:</a:t>
            </a:r>
          </a:p>
          <a:p>
            <a:endParaRPr lang="es-ES" sz="1600" dirty="0" smtClean="0"/>
          </a:p>
          <a:p>
            <a:r>
              <a:rPr lang="es-ES" sz="1600" dirty="0" err="1" smtClean="0"/>
              <a:t>os.chdir</a:t>
            </a:r>
            <a:r>
              <a:rPr lang="es-ES" sz="1600" dirty="0" smtClean="0"/>
              <a:t>() </a:t>
            </a:r>
            <a:r>
              <a:rPr lang="es-ES" sz="1600" dirty="0" smtClean="0">
                <a:sym typeface="Wingdings" panose="05000000000000000000" pitchFamily="2" charset="2"/>
              </a:rPr>
              <a:t> Nos permite cambiar de directorio.</a:t>
            </a:r>
          </a:p>
          <a:p>
            <a:r>
              <a:rPr lang="es-ES" sz="1600" dirty="0" err="1">
                <a:sym typeface="Wingdings" panose="05000000000000000000" pitchFamily="2" charset="2"/>
              </a:rPr>
              <a:t>os.getcwd</a:t>
            </a:r>
            <a:r>
              <a:rPr lang="es-ES" sz="1600" dirty="0" smtClean="0">
                <a:sym typeface="Wingdings" panose="05000000000000000000" pitchFamily="2" charset="2"/>
              </a:rPr>
              <a:t>()  Devuelve el directorio actual.</a:t>
            </a:r>
          </a:p>
          <a:p>
            <a:r>
              <a:rPr lang="es-ES" sz="1600" dirty="0" err="1">
                <a:sym typeface="Wingdings" panose="05000000000000000000" pitchFamily="2" charset="2"/>
              </a:rPr>
              <a:t>os.listdir</a:t>
            </a:r>
            <a:r>
              <a:rPr lang="es-ES" sz="1600" dirty="0">
                <a:sym typeface="Wingdings" panose="05000000000000000000" pitchFamily="2" charset="2"/>
              </a:rPr>
              <a:t>(&lt;</a:t>
            </a:r>
            <a:r>
              <a:rPr lang="es-ES" sz="1600" dirty="0" err="1">
                <a:sym typeface="Wingdings" panose="05000000000000000000" pitchFamily="2" charset="2"/>
              </a:rPr>
              <a:t>path</a:t>
            </a:r>
            <a:r>
              <a:rPr lang="es-ES" sz="1600" dirty="0">
                <a:sym typeface="Wingdings" panose="05000000000000000000" pitchFamily="2" charset="2"/>
              </a:rPr>
              <a:t>&gt;)  Nos devuelve la lista de archivos de &lt;</a:t>
            </a:r>
            <a:r>
              <a:rPr lang="es-ES" sz="1600" dirty="0" err="1">
                <a:sym typeface="Wingdings" panose="05000000000000000000" pitchFamily="2" charset="2"/>
              </a:rPr>
              <a:t>path</a:t>
            </a:r>
            <a:r>
              <a:rPr lang="es-ES" sz="1600" dirty="0" smtClean="0">
                <a:sym typeface="Wingdings" panose="05000000000000000000" pitchFamily="2" charset="2"/>
              </a:rPr>
              <a:t>&gt;.</a:t>
            </a:r>
            <a:endParaRPr lang="es-ES" sz="1600" dirty="0">
              <a:sym typeface="Wingdings" panose="05000000000000000000" pitchFamily="2" charset="2"/>
            </a:endParaRPr>
          </a:p>
          <a:p>
            <a:r>
              <a:rPr lang="es-ES" sz="1600" dirty="0" err="1" smtClean="0">
                <a:sym typeface="Wingdings" panose="05000000000000000000" pitchFamily="2" charset="2"/>
              </a:rPr>
              <a:t>os.mkdir</a:t>
            </a:r>
            <a:r>
              <a:rPr lang="es-ES" sz="1600" dirty="0" smtClean="0">
                <a:sym typeface="Wingdings" panose="05000000000000000000" pitchFamily="2" charset="2"/>
              </a:rPr>
              <a:t>(&lt;directorio&gt;)  Crea el directorio &lt;directorio&gt;.</a:t>
            </a:r>
          </a:p>
          <a:p>
            <a:r>
              <a:rPr lang="es-ES" sz="1600" dirty="0" err="1" smtClean="0">
                <a:sym typeface="Wingdings" panose="05000000000000000000" pitchFamily="2" charset="2"/>
              </a:rPr>
              <a:t>os.remove</a:t>
            </a:r>
            <a:r>
              <a:rPr lang="es-ES" sz="1600" dirty="0" smtClean="0">
                <a:sym typeface="Wingdings" panose="05000000000000000000" pitchFamily="2" charset="2"/>
              </a:rPr>
              <a:t>(&lt;file&gt;)  Elimina el archivo &lt;file&gt;.</a:t>
            </a:r>
          </a:p>
          <a:p>
            <a:r>
              <a:rPr lang="es-ES" sz="1600" dirty="0" err="1" smtClean="0">
                <a:sym typeface="Wingdings" panose="05000000000000000000" pitchFamily="2" charset="2"/>
              </a:rPr>
              <a:t>os.walk</a:t>
            </a:r>
            <a:r>
              <a:rPr lang="es-ES" sz="1600" dirty="0" smtClean="0">
                <a:sym typeface="Wingdings" panose="05000000000000000000" pitchFamily="2" charset="2"/>
              </a:rPr>
              <a:t>(&lt;</a:t>
            </a:r>
            <a:r>
              <a:rPr lang="es-ES" sz="1600" dirty="0" err="1" smtClean="0">
                <a:sym typeface="Wingdings" panose="05000000000000000000" pitchFamily="2" charset="2"/>
              </a:rPr>
              <a:t>path</a:t>
            </a:r>
            <a:r>
              <a:rPr lang="es-ES" sz="1600" dirty="0" smtClean="0">
                <a:sym typeface="Wingdings" panose="05000000000000000000" pitchFamily="2" charset="2"/>
              </a:rPr>
              <a:t>&gt;)  Devuelve tres elementos: raíz, directorios, archivos.</a:t>
            </a:r>
          </a:p>
          <a:p>
            <a:r>
              <a:rPr lang="es-ES" sz="1600" dirty="0">
                <a:solidFill>
                  <a:srgbClr val="FF0000"/>
                </a:solidFill>
                <a:sym typeface="Wingdings" panose="05000000000000000000" pitchFamily="2" charset="2"/>
              </a:rPr>
              <a:t>	</a:t>
            </a:r>
          </a:p>
          <a:p>
            <a:endParaRPr lang="es-ES" sz="1600" dirty="0">
              <a:solidFill>
                <a:srgbClr val="FF0000"/>
              </a:solidFill>
              <a:sym typeface="Wingdings" panose="05000000000000000000" pitchFamily="2" charset="2"/>
            </a:endParaRPr>
          </a:p>
          <a:p>
            <a:r>
              <a:rPr lang="es-ES" sz="1600" dirty="0" smtClean="0">
                <a:solidFill>
                  <a:srgbClr val="FF0000"/>
                </a:solidFill>
                <a:sym typeface="Wingdings" panose="05000000000000000000" pitchFamily="2" charset="2"/>
              </a:rPr>
              <a:t> Abrir script18.py</a:t>
            </a: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7907294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normAutofit/>
          </a:bodyPr>
          <a:lstStyle/>
          <a:p>
            <a:r>
              <a:rPr lang="es-ES" dirty="0" smtClean="0"/>
              <a:t>Manejo de hojas </a:t>
            </a:r>
            <a:r>
              <a:rPr lang="es-ES" dirty="0" err="1" smtClean="0"/>
              <a:t>excel</a:t>
            </a:r>
            <a:endParaRPr lang="es-ES" dirty="0"/>
          </a:p>
        </p:txBody>
      </p:sp>
      <p:sp>
        <p:nvSpPr>
          <p:cNvPr id="8" name="CuadroTexto 7"/>
          <p:cNvSpPr txBox="1"/>
          <p:nvPr/>
        </p:nvSpPr>
        <p:spPr>
          <a:xfrm>
            <a:off x="550335" y="1545963"/>
            <a:ext cx="9316671" cy="3939540"/>
          </a:xfrm>
          <a:prstGeom prst="rect">
            <a:avLst/>
          </a:prstGeom>
          <a:noFill/>
        </p:spPr>
        <p:txBody>
          <a:bodyPr wrap="square" rtlCol="0">
            <a:spAutoFit/>
          </a:bodyPr>
          <a:lstStyle/>
          <a:p>
            <a:r>
              <a:rPr lang="es-ES" dirty="0" smtClean="0">
                <a:sym typeface="Wingdings" panose="05000000000000000000" pitchFamily="2" charset="2"/>
              </a:rPr>
              <a:t>En este curso no vamos a ver como podemos abrir archivos de </a:t>
            </a:r>
            <a:r>
              <a:rPr lang="es-ES" dirty="0" err="1" smtClean="0">
                <a:sym typeface="Wingdings" panose="05000000000000000000" pitchFamily="2" charset="2"/>
              </a:rPr>
              <a:t>excel</a:t>
            </a:r>
            <a:r>
              <a:rPr lang="es-ES" dirty="0" smtClean="0">
                <a:sym typeface="Wingdings" panose="05000000000000000000" pitchFamily="2" charset="2"/>
              </a:rPr>
              <a:t> con módulos específicos de Python para ello.</a:t>
            </a:r>
          </a:p>
          <a:p>
            <a:endParaRPr lang="es-ES" dirty="0">
              <a:sym typeface="Wingdings" panose="05000000000000000000" pitchFamily="2" charset="2"/>
            </a:endParaRPr>
          </a:p>
          <a:p>
            <a:r>
              <a:rPr lang="es-ES" dirty="0" smtClean="0">
                <a:sym typeface="Wingdings" panose="05000000000000000000" pitchFamily="2" charset="2"/>
              </a:rPr>
              <a:t>Existen los siguientes módulos:</a:t>
            </a:r>
          </a:p>
          <a:p>
            <a:r>
              <a:rPr lang="es-ES" dirty="0">
                <a:sym typeface="Wingdings" panose="05000000000000000000" pitchFamily="2" charset="2"/>
              </a:rPr>
              <a:t>	</a:t>
            </a:r>
            <a:r>
              <a:rPr lang="es-ES" b="1" dirty="0" err="1" smtClean="0"/>
              <a:t>openpyxl</a:t>
            </a:r>
            <a:r>
              <a:rPr lang="es-ES" b="1" dirty="0" smtClean="0"/>
              <a:t> </a:t>
            </a:r>
            <a:r>
              <a:rPr lang="es-ES" b="1" dirty="0">
                <a:sym typeface="Wingdings" panose="05000000000000000000" pitchFamily="2" charset="2"/>
              </a:rPr>
              <a:t> </a:t>
            </a:r>
            <a:r>
              <a:rPr lang="es-ES" b="1" dirty="0">
                <a:sym typeface="Wingdings" panose="05000000000000000000" pitchFamily="2" charset="2"/>
                <a:hlinkClick r:id="rId2"/>
              </a:rPr>
              <a:t>http://openpyxl.readthedocs.io/en/default</a:t>
            </a:r>
            <a:r>
              <a:rPr lang="es-ES" b="1" dirty="0" smtClean="0">
                <a:sym typeface="Wingdings" panose="05000000000000000000" pitchFamily="2" charset="2"/>
                <a:hlinkClick r:id="rId2"/>
              </a:rPr>
              <a:t>/</a:t>
            </a:r>
            <a:endParaRPr lang="es-ES" b="1" dirty="0" smtClean="0">
              <a:sym typeface="Wingdings" panose="05000000000000000000" pitchFamily="2" charset="2"/>
            </a:endParaRPr>
          </a:p>
          <a:p>
            <a:r>
              <a:rPr lang="es-ES" b="1" dirty="0">
                <a:sym typeface="Wingdings" panose="05000000000000000000" pitchFamily="2" charset="2"/>
              </a:rPr>
              <a:t>	</a:t>
            </a:r>
            <a:r>
              <a:rPr lang="es-ES" b="1" dirty="0" err="1" smtClean="0">
                <a:sym typeface="Wingdings" panose="05000000000000000000" pitchFamily="2" charset="2"/>
              </a:rPr>
              <a:t>xrld</a:t>
            </a:r>
            <a:r>
              <a:rPr lang="es-ES" b="1" dirty="0" smtClean="0">
                <a:sym typeface="Wingdings" panose="05000000000000000000" pitchFamily="2" charset="2"/>
              </a:rPr>
              <a:t> y </a:t>
            </a:r>
            <a:r>
              <a:rPr lang="es-ES" b="1" dirty="0" err="1" smtClean="0">
                <a:sym typeface="Wingdings" panose="05000000000000000000" pitchFamily="2" charset="2"/>
              </a:rPr>
              <a:t>xlwt</a:t>
            </a:r>
            <a:r>
              <a:rPr lang="es-ES" b="1" dirty="0">
                <a:sym typeface="Wingdings" panose="05000000000000000000" pitchFamily="2" charset="2"/>
              </a:rPr>
              <a:t>  </a:t>
            </a:r>
            <a:r>
              <a:rPr lang="es-ES" b="1" dirty="0">
                <a:sym typeface="Wingdings" panose="05000000000000000000" pitchFamily="2" charset="2"/>
                <a:hlinkClick r:id="rId3"/>
              </a:rPr>
              <a:t>http://www.python-excel.org</a:t>
            </a:r>
            <a:r>
              <a:rPr lang="es-ES" b="1" dirty="0" smtClean="0">
                <a:sym typeface="Wingdings" panose="05000000000000000000" pitchFamily="2" charset="2"/>
                <a:hlinkClick r:id="rId3"/>
              </a:rPr>
              <a:t>/</a:t>
            </a:r>
            <a:endParaRPr lang="es-ES" b="1" dirty="0" smtClean="0">
              <a:sym typeface="Wingdings" panose="05000000000000000000" pitchFamily="2" charset="2"/>
            </a:endParaRPr>
          </a:p>
          <a:p>
            <a:endParaRPr lang="es-ES" b="1" dirty="0">
              <a:sym typeface="Wingdings" panose="05000000000000000000" pitchFamily="2" charset="2"/>
            </a:endParaRPr>
          </a:p>
          <a:p>
            <a:r>
              <a:rPr lang="es-ES" dirty="0" smtClean="0">
                <a:sym typeface="Wingdings" panose="05000000000000000000" pitchFamily="2" charset="2"/>
              </a:rPr>
              <a:t>Recordar que un archivo </a:t>
            </a:r>
            <a:r>
              <a:rPr lang="es-ES" dirty="0" err="1" smtClean="0">
                <a:sym typeface="Wingdings" panose="05000000000000000000" pitchFamily="2" charset="2"/>
              </a:rPr>
              <a:t>excel</a:t>
            </a:r>
            <a:r>
              <a:rPr lang="es-ES" dirty="0" smtClean="0">
                <a:sym typeface="Wingdings" panose="05000000000000000000" pitchFamily="2" charset="2"/>
              </a:rPr>
              <a:t> siempre se puede convertir a .</a:t>
            </a:r>
            <a:r>
              <a:rPr lang="es-ES" dirty="0" err="1" smtClean="0">
                <a:sym typeface="Wingdings" panose="05000000000000000000" pitchFamily="2" charset="2"/>
              </a:rPr>
              <a:t>csv</a:t>
            </a:r>
            <a:r>
              <a:rPr lang="es-ES" dirty="0" smtClean="0">
                <a:sym typeface="Wingdings" panose="05000000000000000000" pitchFamily="2" charset="2"/>
              </a:rPr>
              <a:t> y se puede analizar tal y como hemos visto con los archivo de textos.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
        <p:nvSpPr>
          <p:cNvPr id="3" name="AutoShape 2" descr="Image result for excel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Image result for exce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5592" y="4624759"/>
            <a:ext cx="1929109" cy="185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80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a:t>Formas de trabajar en Python</a:t>
            </a:r>
          </a:p>
        </p:txBody>
      </p:sp>
      <p:sp>
        <p:nvSpPr>
          <p:cNvPr id="7" name="Rectángulo 6"/>
          <p:cNvSpPr/>
          <p:nvPr/>
        </p:nvSpPr>
        <p:spPr>
          <a:xfrm>
            <a:off x="677334" y="1365161"/>
            <a:ext cx="6763390" cy="954107"/>
          </a:xfrm>
          <a:prstGeom prst="rect">
            <a:avLst/>
          </a:prstGeom>
        </p:spPr>
        <p:txBody>
          <a:bodyPr wrap="none">
            <a:spAutoFit/>
          </a:bodyPr>
          <a:lstStyle/>
          <a:p>
            <a:r>
              <a:rPr lang="es-ES" sz="2000" b="1" dirty="0" smtClean="0"/>
              <a:t>  3</a:t>
            </a:r>
            <a:r>
              <a:rPr lang="es-ES" sz="2000" b="1" dirty="0"/>
              <a:t>. Interpretes interactivos </a:t>
            </a:r>
            <a:r>
              <a:rPr lang="es-ES" sz="2000" b="1" dirty="0">
                <a:sym typeface="Wingdings" panose="05000000000000000000" pitchFamily="2" charset="2"/>
              </a:rPr>
              <a:t> </a:t>
            </a:r>
            <a:r>
              <a:rPr lang="es-ES" sz="2000" b="1" dirty="0" err="1">
                <a:sym typeface="Wingdings" panose="05000000000000000000" pitchFamily="2" charset="2"/>
              </a:rPr>
              <a:t>ipython</a:t>
            </a:r>
            <a:endParaRPr lang="es-ES" sz="2000" b="1" dirty="0"/>
          </a:p>
          <a:p>
            <a:endParaRPr lang="es-ES" b="1" u="sng" dirty="0">
              <a:solidFill>
                <a:srgbClr val="FF0000"/>
              </a:solidFill>
            </a:endParaRPr>
          </a:p>
          <a:p>
            <a:r>
              <a:rPr lang="es-ES" dirty="0" smtClean="0"/>
              <a:t>Es uno de los interpretes interactivos más utilizados en Python.</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615820"/>
            <a:ext cx="5701421" cy="3804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855" y="2763011"/>
            <a:ext cx="5279913" cy="2858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79973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634865"/>
            <a:ext cx="9316671" cy="4585871"/>
          </a:xfrm>
          <a:prstGeom prst="rect">
            <a:avLst/>
          </a:prstGeom>
          <a:noFill/>
        </p:spPr>
        <p:txBody>
          <a:bodyPr wrap="square" rtlCol="0">
            <a:spAutoFit/>
          </a:bodyPr>
          <a:lstStyle/>
          <a:p>
            <a:r>
              <a:rPr lang="es-ES" b="1" u="sng" dirty="0" smtClean="0">
                <a:solidFill>
                  <a:srgbClr val="92D050"/>
                </a:solidFill>
                <a:sym typeface="Wingdings" panose="05000000000000000000" pitchFamily="2" charset="2"/>
              </a:rPr>
              <a:t>Definición:</a:t>
            </a:r>
          </a:p>
          <a:p>
            <a:endParaRPr lang="es-ES" sz="1600" dirty="0" smtClean="0">
              <a:sym typeface="Wingdings" panose="05000000000000000000" pitchFamily="2" charset="2"/>
            </a:endParaRPr>
          </a:p>
          <a:p>
            <a:pPr algn="just"/>
            <a:r>
              <a:rPr lang="es-ES" sz="1600" dirty="0">
                <a:sym typeface="Wingdings" panose="05000000000000000000" pitchFamily="2" charset="2"/>
              </a:rPr>
              <a:t>Las clases y los objetos son poderosas herramientas de programación. Facilitan la tarea de </a:t>
            </a:r>
            <a:r>
              <a:rPr lang="es-ES" sz="1600" dirty="0" smtClean="0">
                <a:sym typeface="Wingdings" panose="05000000000000000000" pitchFamily="2" charset="2"/>
              </a:rPr>
              <a:t>programar. </a:t>
            </a:r>
            <a:r>
              <a:rPr lang="es-ES" sz="1600" b="1" u="sng" dirty="0">
                <a:sym typeface="Wingdings" panose="05000000000000000000" pitchFamily="2" charset="2"/>
              </a:rPr>
              <a:t>Una clase es la “clasificación” de un objeto. Tal como “persona” o “imagen.” Un objeto es una instancia particular de una clase. Tal como “María” es una instancia de “Persona</a:t>
            </a:r>
            <a:r>
              <a:rPr lang="es-ES" sz="1600" b="1" u="sng" dirty="0" smtClean="0">
                <a:sym typeface="Wingdings" panose="05000000000000000000" pitchFamily="2" charset="2"/>
              </a:rPr>
              <a:t>.”</a:t>
            </a:r>
          </a:p>
          <a:p>
            <a:pPr algn="just"/>
            <a:endParaRPr lang="es-ES" sz="1600" b="1" u="sng" dirty="0">
              <a:sym typeface="Wingdings" panose="05000000000000000000" pitchFamily="2" charset="2"/>
            </a:endParaRPr>
          </a:p>
          <a:p>
            <a:pPr algn="just"/>
            <a:r>
              <a:rPr lang="es-ES" sz="1600" dirty="0" smtClean="0">
                <a:sym typeface="Wingdings" panose="05000000000000000000" pitchFamily="2" charset="2"/>
              </a:rPr>
              <a:t>Los </a:t>
            </a:r>
            <a:r>
              <a:rPr lang="es-ES" sz="1600" dirty="0">
                <a:sym typeface="Wingdings" panose="05000000000000000000" pitchFamily="2" charset="2"/>
              </a:rPr>
              <a:t>objetos poseen atributos, tales como el nombre, altura y edad de una persona. Los objetos también poseen métodos. Los métodos definen qué acciones pueden realizar los objetos, tales como correr, saltar o </a:t>
            </a:r>
            <a:r>
              <a:rPr lang="es-ES" sz="1600" dirty="0" smtClean="0">
                <a:sym typeface="Wingdings" panose="05000000000000000000" pitchFamily="2" charset="2"/>
              </a:rPr>
              <a:t>sentarse. </a:t>
            </a:r>
            <a:r>
              <a:rPr lang="es-ES" sz="1600" b="1" u="sng" dirty="0">
                <a:sym typeface="Wingdings" panose="05000000000000000000" pitchFamily="2" charset="2"/>
              </a:rPr>
              <a:t>Un método es una función que existe dentro de una clase.</a:t>
            </a:r>
          </a:p>
          <a:p>
            <a:endParaRPr lang="es-ES" sz="1600" dirty="0" smtClean="0">
              <a:sym typeface="Wingdings" panose="05000000000000000000" pitchFamily="2" charset="2"/>
            </a:endParaRPr>
          </a:p>
          <a:p>
            <a:r>
              <a:rPr lang="es-ES" sz="1600" dirty="0" smtClean="0">
                <a:sym typeface="Wingdings" panose="05000000000000000000" pitchFamily="2" charset="2"/>
              </a:rPr>
              <a:t>Algunas reglas para la construcción de una clase:</a:t>
            </a:r>
          </a:p>
          <a:p>
            <a:endParaRPr lang="es-ES" sz="1600" dirty="0">
              <a:sym typeface="Wingdings" panose="05000000000000000000" pitchFamily="2" charset="2"/>
            </a:endParaRPr>
          </a:p>
          <a:p>
            <a:pPr marL="285750" indent="-285750">
              <a:buFont typeface="Arial" panose="020B0604020202020204" pitchFamily="34" charset="0"/>
              <a:buChar char="•"/>
            </a:pPr>
            <a:r>
              <a:rPr lang="es-ES" sz="1600" b="1" dirty="0">
                <a:sym typeface="Wingdings" panose="05000000000000000000" pitchFamily="2" charset="2"/>
              </a:rPr>
              <a:t>Los atributos deben ir primero, los métodos después.</a:t>
            </a:r>
          </a:p>
          <a:p>
            <a:pPr marL="285750" indent="-285750">
              <a:buFont typeface="Arial" panose="020B0604020202020204" pitchFamily="34" charset="0"/>
              <a:buChar char="•"/>
            </a:pPr>
            <a:r>
              <a:rPr lang="es-ES" sz="1600" b="1" dirty="0">
                <a:sym typeface="Wingdings" panose="05000000000000000000" pitchFamily="2" charset="2"/>
              </a:rPr>
              <a:t>El primer parámetro, en cualquier método, debe ser </a:t>
            </a:r>
            <a:r>
              <a:rPr lang="es-ES" sz="1600" b="1" dirty="0" err="1">
                <a:sym typeface="Wingdings" panose="05000000000000000000" pitchFamily="2" charset="2"/>
              </a:rPr>
              <a:t>self</a:t>
            </a:r>
            <a:r>
              <a:rPr lang="es-ES" sz="1600" b="1" dirty="0">
                <a:sym typeface="Wingdings" panose="05000000000000000000" pitchFamily="2" charset="2"/>
              </a:rPr>
              <a:t>.</a:t>
            </a:r>
          </a:p>
          <a:p>
            <a:pPr marL="285750" indent="-285750">
              <a:buFont typeface="Arial" panose="020B0604020202020204" pitchFamily="34" charset="0"/>
              <a:buChar char="•"/>
            </a:pPr>
            <a:r>
              <a:rPr lang="es-ES" sz="1600" b="1" dirty="0">
                <a:sym typeface="Wingdings" panose="05000000000000000000" pitchFamily="2" charset="2"/>
              </a:rPr>
              <a:t>Las definiciones de métodos deben ir </a:t>
            </a:r>
            <a:r>
              <a:rPr lang="es-ES" sz="1600" b="1" dirty="0" smtClean="0">
                <a:sym typeface="Wingdings" panose="05000000000000000000" pitchFamily="2" charset="2"/>
              </a:rPr>
              <a:t>tabuladas o </a:t>
            </a:r>
            <a:r>
              <a:rPr lang="es-ES" sz="1600" b="1" dirty="0" err="1" smtClean="0">
                <a:sym typeface="Wingdings" panose="05000000000000000000" pitchFamily="2" charset="2"/>
              </a:rPr>
              <a:t>indentadas</a:t>
            </a:r>
            <a:r>
              <a:rPr lang="es-ES" sz="1600" b="1" dirty="0" smtClean="0">
                <a:sym typeface="Wingdings" panose="05000000000000000000" pitchFamily="2" charset="2"/>
              </a:rPr>
              <a:t> </a:t>
            </a:r>
            <a:r>
              <a:rPr lang="es-ES" sz="1600" b="1" dirty="0">
                <a:sym typeface="Wingdings" panose="05000000000000000000" pitchFamily="2" charset="2"/>
              </a:rPr>
              <a:t>exactamente una tabulación.</a:t>
            </a:r>
            <a:endParaRPr lang="es-ES" sz="1600" b="1"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39654193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529935"/>
            <a:ext cx="9316671" cy="1877437"/>
          </a:xfrm>
          <a:prstGeom prst="rect">
            <a:avLst/>
          </a:prstGeom>
          <a:noFill/>
        </p:spPr>
        <p:txBody>
          <a:bodyPr wrap="square" rtlCol="0">
            <a:spAutoFit/>
          </a:bodyPr>
          <a:lstStyle/>
          <a:p>
            <a:r>
              <a:rPr lang="es-ES" b="1" u="sng" dirty="0" smtClean="0">
                <a:solidFill>
                  <a:srgbClr val="92D050"/>
                </a:solidFill>
                <a:sym typeface="Wingdings" panose="05000000000000000000" pitchFamily="2" charset="2"/>
              </a:rPr>
              <a:t>Más detalles sobre las clases en Python:</a:t>
            </a:r>
          </a:p>
          <a:p>
            <a:endParaRPr lang="es-ES" sz="1600" dirty="0" smtClean="0">
              <a:sym typeface="Wingdings" panose="05000000000000000000" pitchFamily="2" charset="2"/>
            </a:endParaRPr>
          </a:p>
          <a:p>
            <a:pPr algn="just"/>
            <a:r>
              <a:rPr lang="es-ES" sz="1600" dirty="0" smtClean="0">
                <a:sym typeface="Wingdings" panose="05000000000000000000" pitchFamily="2" charset="2"/>
              </a:rPr>
              <a:t>En </a:t>
            </a:r>
            <a:r>
              <a:rPr lang="es-ES" sz="1600" dirty="0">
                <a:sym typeface="Wingdings" panose="05000000000000000000" pitchFamily="2" charset="2"/>
              </a:rPr>
              <a:t>Python, las clases tienen una función especial que es llamada en el momento en que una instancia de esa clase es creada. Añadiendo esa función, </a:t>
            </a:r>
            <a:r>
              <a:rPr lang="es-ES" sz="1600" b="1" u="sng" dirty="0">
                <a:sym typeface="Wingdings" panose="05000000000000000000" pitchFamily="2" charset="2"/>
              </a:rPr>
              <a:t>llamada constructor</a:t>
            </a:r>
            <a:r>
              <a:rPr lang="es-ES" sz="1600" dirty="0">
                <a:sym typeface="Wingdings" panose="05000000000000000000" pitchFamily="2" charset="2"/>
              </a:rPr>
              <a:t>, el programador puede añadir el código necesario, el cual, </a:t>
            </a:r>
            <a:r>
              <a:rPr lang="es-ES" sz="1600" b="1" u="sng" dirty="0">
                <a:sym typeface="Wingdings" panose="05000000000000000000" pitchFamily="2" charset="2"/>
              </a:rPr>
              <a:t>automáticamente, será ejecutado cada vez que una instancia de la clase sea </a:t>
            </a:r>
            <a:r>
              <a:rPr lang="es-ES" sz="1600" b="1" u="sng" dirty="0" smtClean="0">
                <a:sym typeface="Wingdings" panose="05000000000000000000" pitchFamily="2" charset="2"/>
              </a:rPr>
              <a:t>creada.</a:t>
            </a:r>
          </a:p>
          <a:p>
            <a:endParaRPr lang="es-ES" dirty="0">
              <a:sym typeface="Wingdings" panose="05000000000000000000" pitchFamily="2" charset="2"/>
            </a:endParaRPr>
          </a:p>
        </p:txBody>
      </p:sp>
      <p:pic>
        <p:nvPicPr>
          <p:cNvPr id="4" name="Picture 2" descr="Image result for programacion orientada a obje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087" y="3463735"/>
            <a:ext cx="4286374" cy="321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22648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634865"/>
            <a:ext cx="9316671" cy="3754874"/>
          </a:xfrm>
          <a:prstGeom prst="rect">
            <a:avLst/>
          </a:prstGeom>
          <a:noFill/>
        </p:spPr>
        <p:txBody>
          <a:bodyPr wrap="square" rtlCol="0">
            <a:spAutoFit/>
          </a:bodyPr>
          <a:lstStyle/>
          <a:p>
            <a:r>
              <a:rPr lang="es-ES" sz="2000" b="1" i="1" dirty="0" smtClean="0">
                <a:solidFill>
                  <a:schemeClr val="accent1"/>
                </a:solidFill>
                <a:sym typeface="Wingdings" panose="05000000000000000000" pitchFamily="2" charset="2"/>
              </a:rPr>
              <a:t>Python es un lenguaje orientado a objetos. En realidad todo en Python es un objeto.</a:t>
            </a:r>
          </a:p>
          <a:p>
            <a:endParaRPr lang="es-ES" sz="1600" dirty="0" smtClean="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script19.py</a:t>
            </a:r>
          </a:p>
          <a:p>
            <a:pPr marL="285750" indent="-285750">
              <a:buFont typeface="Wingdings" panose="05000000000000000000" pitchFamily="2" charset="2"/>
              <a:buChar char="à"/>
            </a:pPr>
            <a:endParaRPr lang="es-ES" sz="1600" dirty="0">
              <a:sym typeface="Wingdings" panose="05000000000000000000" pitchFamily="2" charset="2"/>
            </a:endParaRPr>
          </a:p>
          <a:p>
            <a:r>
              <a:rPr lang="es-ES" sz="1600" dirty="0" smtClean="0">
                <a:sym typeface="Wingdings" panose="05000000000000000000" pitchFamily="2" charset="2"/>
              </a:rPr>
              <a:t>Se puede heredar propiedades de otras clases. </a:t>
            </a:r>
          </a:p>
          <a:p>
            <a:endParaRPr lang="es-ES" sz="1600" dirty="0">
              <a:sym typeface="Wingdings" panose="05000000000000000000" pitchFamily="2" charset="2"/>
            </a:endParaRPr>
          </a:p>
          <a:p>
            <a:r>
              <a:rPr lang="es-ES" sz="2000" b="1" dirty="0" err="1" smtClean="0">
                <a:sym typeface="Wingdings" panose="05000000000000000000" pitchFamily="2" charset="2"/>
              </a:rPr>
              <a:t>class</a:t>
            </a:r>
            <a:r>
              <a:rPr lang="es-ES" sz="2000" b="1" dirty="0" smtClean="0">
                <a:sym typeface="Wingdings" panose="05000000000000000000" pitchFamily="2" charset="2"/>
              </a:rPr>
              <a:t> </a:t>
            </a:r>
            <a:r>
              <a:rPr lang="es-ES" sz="2000" b="1" dirty="0" err="1" smtClean="0">
                <a:sym typeface="Wingdings" panose="05000000000000000000" pitchFamily="2" charset="2"/>
              </a:rPr>
              <a:t>Mi_clase</a:t>
            </a:r>
            <a:r>
              <a:rPr lang="es-ES" sz="2000" b="1" dirty="0" smtClean="0">
                <a:sym typeface="Wingdings" panose="05000000000000000000" pitchFamily="2" charset="2"/>
              </a:rPr>
              <a:t> (clase_origen1, clase_origen2):</a:t>
            </a:r>
          </a:p>
          <a:p>
            <a:endParaRPr lang="es-ES" sz="1600" dirty="0">
              <a:sym typeface="Wingdings" panose="05000000000000000000" pitchFamily="2" charset="2"/>
            </a:endParaRPr>
          </a:p>
          <a:p>
            <a:r>
              <a:rPr lang="es-ES" sz="1600" b="1" dirty="0" err="1" smtClean="0">
                <a:sym typeface="Wingdings" panose="05000000000000000000" pitchFamily="2" charset="2"/>
              </a:rPr>
              <a:t>Docstring</a:t>
            </a:r>
            <a:r>
              <a:rPr lang="es-ES" sz="1600" b="1" dirty="0" smtClean="0">
                <a:sym typeface="Wingdings" panose="05000000000000000000" pitchFamily="2" charset="2"/>
              </a:rPr>
              <a:t>:</a:t>
            </a:r>
            <a:r>
              <a:rPr lang="es-ES" sz="1600" dirty="0" smtClean="0">
                <a:sym typeface="Wingdings" panose="05000000000000000000" pitchFamily="2" charset="2"/>
              </a:rPr>
              <a:t> Sirve para documentar el código.</a:t>
            </a: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8135917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Ejercicio con Clases</a:t>
            </a:r>
            <a:endParaRPr lang="es-ES" dirty="0"/>
          </a:p>
        </p:txBody>
      </p:sp>
      <p:sp>
        <p:nvSpPr>
          <p:cNvPr id="8" name="CuadroTexto 7"/>
          <p:cNvSpPr txBox="1"/>
          <p:nvPr/>
        </p:nvSpPr>
        <p:spPr>
          <a:xfrm>
            <a:off x="642062" y="1541313"/>
            <a:ext cx="9316671" cy="5293757"/>
          </a:xfrm>
          <a:prstGeom prst="rect">
            <a:avLst/>
          </a:prstGeom>
          <a:noFill/>
        </p:spPr>
        <p:txBody>
          <a:bodyPr wrap="square" rtlCol="0">
            <a:spAutoFit/>
          </a:bodyPr>
          <a:lstStyle/>
          <a:p>
            <a:r>
              <a:rPr lang="es-ES" sz="2400" dirty="0" smtClean="0">
                <a:solidFill>
                  <a:schemeClr val="accent2"/>
                </a:solidFill>
                <a:sym typeface="Wingdings" panose="05000000000000000000" pitchFamily="2" charset="2"/>
              </a:rPr>
              <a:t>Ejercicio 13:</a:t>
            </a:r>
          </a:p>
          <a:p>
            <a:endParaRPr lang="es-ES" sz="2400" dirty="0" smtClean="0">
              <a:solidFill>
                <a:schemeClr val="accent2"/>
              </a:solidFill>
              <a:sym typeface="Wingdings" panose="05000000000000000000" pitchFamily="2" charset="2"/>
            </a:endParaRPr>
          </a:p>
          <a:p>
            <a:r>
              <a:rPr lang="es-ES" sz="1600" dirty="0" smtClean="0">
                <a:sym typeface="Wingdings" panose="05000000000000000000" pitchFamily="2" charset="2"/>
              </a:rPr>
              <a:t>Crear una clase que represente un alumno. La variables de la clase serán: </a:t>
            </a:r>
          </a:p>
          <a:p>
            <a:r>
              <a:rPr lang="es-ES" sz="1600" dirty="0" smtClean="0">
                <a:sym typeface="Wingdings" panose="05000000000000000000" pitchFamily="2" charset="2"/>
              </a:rPr>
              <a:t>Edad (entero)</a:t>
            </a:r>
          </a:p>
          <a:p>
            <a:r>
              <a:rPr lang="es-ES" sz="1600" dirty="0" smtClean="0">
                <a:sym typeface="Wingdings" panose="05000000000000000000" pitchFamily="2" charset="2"/>
              </a:rPr>
              <a:t>Repetidor (</a:t>
            </a:r>
            <a:r>
              <a:rPr lang="es-ES" sz="1600" dirty="0" err="1" smtClean="0">
                <a:sym typeface="Wingdings" panose="05000000000000000000" pitchFamily="2" charset="2"/>
              </a:rPr>
              <a:t>boolean</a:t>
            </a:r>
            <a:r>
              <a:rPr lang="es-ES" sz="1600" dirty="0" smtClean="0">
                <a:sym typeface="Wingdings" panose="05000000000000000000" pitchFamily="2" charset="2"/>
              </a:rPr>
              <a:t>)</a:t>
            </a:r>
          </a:p>
          <a:p>
            <a:r>
              <a:rPr lang="es-ES" sz="1600" dirty="0">
                <a:sym typeface="Wingdings" panose="05000000000000000000" pitchFamily="2" charset="2"/>
              </a:rPr>
              <a:t>E</a:t>
            </a:r>
            <a:r>
              <a:rPr lang="es-ES" sz="1600" dirty="0" smtClean="0">
                <a:sym typeface="Wingdings" panose="05000000000000000000" pitchFamily="2" charset="2"/>
              </a:rPr>
              <a:t>mail (cadena)</a:t>
            </a:r>
          </a:p>
          <a:p>
            <a:r>
              <a:rPr lang="es-ES" sz="1600" dirty="0">
                <a:sym typeface="Wingdings" panose="05000000000000000000" pitchFamily="2" charset="2"/>
              </a:rPr>
              <a:t>N</a:t>
            </a:r>
            <a:r>
              <a:rPr lang="es-ES" sz="1600" dirty="0" smtClean="0">
                <a:sym typeface="Wingdings" panose="05000000000000000000" pitchFamily="2" charset="2"/>
              </a:rPr>
              <a:t>otas (lista de tres componentes, cada una representa la nota de uno de los parciales, suponiendo que hay tres)</a:t>
            </a:r>
          </a:p>
          <a:p>
            <a:r>
              <a:rPr lang="es-ES" sz="1600" dirty="0" smtClean="0">
                <a:sym typeface="Wingdings" panose="05000000000000000000" pitchFamily="2" charset="2"/>
              </a:rPr>
              <a:t>Faltas (entero, mide el número de veces que un alumno ha faltado a clase)</a:t>
            </a:r>
          </a:p>
          <a:p>
            <a:endParaRPr lang="es-ES" sz="1600" dirty="0" smtClean="0">
              <a:sym typeface="Wingdings" panose="05000000000000000000" pitchFamily="2" charset="2"/>
            </a:endParaRPr>
          </a:p>
          <a:p>
            <a:endParaRPr lang="es-ES" sz="1600" dirty="0">
              <a:sym typeface="Wingdings" panose="05000000000000000000" pitchFamily="2" charset="2"/>
            </a:endParaRPr>
          </a:p>
          <a:p>
            <a:r>
              <a:rPr lang="es-ES" sz="1600" dirty="0" smtClean="0">
                <a:sym typeface="Wingdings" panose="05000000000000000000" pitchFamily="2" charset="2"/>
              </a:rPr>
              <a:t>Codificar los siguientes métodos:</a:t>
            </a:r>
          </a:p>
          <a:p>
            <a:pPr marL="342900" indent="-342900">
              <a:buAutoNum type="arabicParenR"/>
            </a:pPr>
            <a:r>
              <a:rPr lang="es-ES" sz="1600" dirty="0" smtClean="0">
                <a:sym typeface="Wingdings" panose="05000000000000000000" pitchFamily="2" charset="2"/>
              </a:rPr>
              <a:t>Método que nos devuelva la nota media del alumno.</a:t>
            </a:r>
          </a:p>
          <a:p>
            <a:pPr marL="342900" indent="-342900">
              <a:buAutoNum type="arabicParenR"/>
            </a:pPr>
            <a:r>
              <a:rPr lang="es-ES" sz="1600" dirty="0" smtClean="0">
                <a:sym typeface="Wingdings" panose="05000000000000000000" pitchFamily="2" charset="2"/>
              </a:rPr>
              <a:t>Método que nos indique si el alumno ha faltado más de 5 veces a clases. </a:t>
            </a:r>
            <a:endParaRPr lang="es-ES" sz="1600" dirty="0">
              <a:sym typeface="Wingdings" panose="05000000000000000000" pitchFamily="2" charset="2"/>
            </a:endParaRPr>
          </a:p>
          <a:p>
            <a:endParaRPr lang="es-ES" sz="1600" dirty="0" smtClean="0">
              <a:sym typeface="Wingdings" panose="05000000000000000000" pitchFamily="2" charset="2"/>
            </a:endParaRPr>
          </a:p>
          <a:p>
            <a:r>
              <a:rPr lang="es-ES" sz="1600" dirty="0" smtClean="0">
                <a:sym typeface="Wingdings" panose="05000000000000000000" pitchFamily="2" charset="2"/>
              </a:rPr>
              <a:t>Una vez creada la clase, definir una lista de alumnos (3 alumnos es suficiente). Modificar los elementos de la lista para que haya un suspenso. Mediante un bucle recorrer la lista de alumnos e imprimir en un archivo de texto los datos del alumno suspenso separados por comas. </a:t>
            </a: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7510213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634865"/>
            <a:ext cx="9316671" cy="2215991"/>
          </a:xfrm>
          <a:prstGeom prst="rect">
            <a:avLst/>
          </a:prstGeom>
          <a:noFill/>
        </p:spPr>
        <p:txBody>
          <a:bodyPr wrap="square" rtlCol="0">
            <a:spAutoFit/>
          </a:bodyPr>
          <a:lstStyle/>
          <a:p>
            <a:r>
              <a:rPr lang="es-ES" dirty="0" smtClean="0">
                <a:sym typeface="Wingdings" panose="05000000000000000000" pitchFamily="2" charset="2"/>
              </a:rPr>
              <a:t>Trabajar con listas de objetos. Obtener el máximo y mínimo, y ordenar listas en función de los atributos del objeto</a:t>
            </a:r>
          </a:p>
          <a:p>
            <a:endParaRPr lang="es-ES" sz="1600" dirty="0" smtClean="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script20.py</a:t>
            </a: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517901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514945"/>
            <a:ext cx="9316671" cy="2123658"/>
          </a:xfrm>
          <a:prstGeom prst="rect">
            <a:avLst/>
          </a:prstGeom>
          <a:noFill/>
        </p:spPr>
        <p:txBody>
          <a:bodyPr wrap="square" rtlCol="0">
            <a:spAutoFit/>
          </a:bodyPr>
          <a:lstStyle/>
          <a:p>
            <a:r>
              <a:rPr lang="es-ES" dirty="0" smtClean="0">
                <a:sym typeface="Wingdings" panose="05000000000000000000" pitchFamily="2" charset="2"/>
              </a:rPr>
              <a:t>Herencia en clases</a:t>
            </a:r>
          </a:p>
          <a:p>
            <a:endParaRPr lang="es-ES" sz="1600" dirty="0" smtClean="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script21.py</a:t>
            </a: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9218" name="Picture 2" descr="Image result for herencia de clases e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870" y="2373259"/>
            <a:ext cx="6326806" cy="389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576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Clases en Python</a:t>
            </a:r>
            <a:endParaRPr lang="es-ES" dirty="0"/>
          </a:p>
        </p:txBody>
      </p:sp>
      <p:sp>
        <p:nvSpPr>
          <p:cNvPr id="8" name="CuadroTexto 7"/>
          <p:cNvSpPr txBox="1"/>
          <p:nvPr/>
        </p:nvSpPr>
        <p:spPr>
          <a:xfrm>
            <a:off x="537635" y="1514945"/>
            <a:ext cx="9316671" cy="2123658"/>
          </a:xfrm>
          <a:prstGeom prst="rect">
            <a:avLst/>
          </a:prstGeom>
          <a:noFill/>
        </p:spPr>
        <p:txBody>
          <a:bodyPr wrap="square" rtlCol="0">
            <a:spAutoFit/>
          </a:bodyPr>
          <a:lstStyle/>
          <a:p>
            <a:r>
              <a:rPr lang="es-ES" dirty="0" smtClean="0">
                <a:sym typeface="Wingdings" panose="05000000000000000000" pitchFamily="2" charset="2"/>
              </a:rPr>
              <a:t>Paso de objetos a funciones</a:t>
            </a:r>
          </a:p>
          <a:p>
            <a:endParaRPr lang="es-ES" sz="1600" dirty="0" smtClean="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script22.py</a:t>
            </a: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6749270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Operador punto -- Repaso</a:t>
            </a:r>
            <a:endParaRPr lang="es-ES" dirty="0"/>
          </a:p>
        </p:txBody>
      </p:sp>
      <p:sp>
        <p:nvSpPr>
          <p:cNvPr id="8" name="CuadroTexto 7"/>
          <p:cNvSpPr txBox="1"/>
          <p:nvPr/>
        </p:nvSpPr>
        <p:spPr>
          <a:xfrm>
            <a:off x="537635" y="1634865"/>
            <a:ext cx="9316671" cy="4616648"/>
          </a:xfrm>
          <a:prstGeom prst="rect">
            <a:avLst/>
          </a:prstGeom>
          <a:noFill/>
        </p:spPr>
        <p:txBody>
          <a:bodyPr wrap="square" rtlCol="0">
            <a:spAutoFit/>
          </a:bodyPr>
          <a:lstStyle/>
          <a:p>
            <a:r>
              <a:rPr lang="es-ES" sz="2000" b="1" i="1" dirty="0" smtClean="0">
                <a:solidFill>
                  <a:schemeClr val="accent1"/>
                </a:solidFill>
                <a:sym typeface="Wingdings" panose="05000000000000000000" pitchFamily="2" charset="2"/>
              </a:rPr>
              <a:t>¿Para qué hemos utilizado el operador punto?</a:t>
            </a:r>
          </a:p>
          <a:p>
            <a:endParaRPr lang="es-ES" sz="1600" dirty="0" smtClean="0">
              <a:sym typeface="Wingdings" panose="05000000000000000000" pitchFamily="2" charset="2"/>
            </a:endParaRPr>
          </a:p>
          <a:p>
            <a:pPr marL="285750" indent="-285750">
              <a:buFont typeface="Wingdings" panose="05000000000000000000" pitchFamily="2" charset="2"/>
              <a:buChar char="q"/>
            </a:pPr>
            <a:r>
              <a:rPr lang="es-ES" sz="1600" b="1" dirty="0" smtClean="0">
                <a:sym typeface="Wingdings" panose="05000000000000000000" pitchFamily="2" charset="2"/>
              </a:rPr>
              <a:t>Para llamar a los métodos o atributos de un clases.</a:t>
            </a:r>
          </a:p>
          <a:p>
            <a:endParaRPr lang="es-ES" sz="1600" dirty="0">
              <a:sym typeface="Wingdings" panose="05000000000000000000" pitchFamily="2" charset="2"/>
            </a:endParaRPr>
          </a:p>
          <a:p>
            <a:r>
              <a:rPr lang="es-ES" sz="1600" dirty="0" smtClean="0">
                <a:sym typeface="Wingdings" panose="05000000000000000000" pitchFamily="2" charset="2"/>
              </a:rPr>
              <a:t>L1 = [1,2,3]</a:t>
            </a:r>
          </a:p>
          <a:p>
            <a:r>
              <a:rPr lang="es-ES" sz="1600" dirty="0" smtClean="0">
                <a:sym typeface="Wingdings" panose="05000000000000000000" pitchFamily="2" charset="2"/>
              </a:rPr>
              <a:t>L1.append(10)</a:t>
            </a:r>
          </a:p>
          <a:p>
            <a:endParaRPr lang="es-ES" sz="1600" dirty="0">
              <a:sym typeface="Wingdings" panose="05000000000000000000" pitchFamily="2" charset="2"/>
            </a:endParaRPr>
          </a:p>
          <a:p>
            <a:r>
              <a:rPr lang="es-ES" sz="1600" dirty="0" smtClean="0">
                <a:sym typeface="Wingdings" panose="05000000000000000000" pitchFamily="2" charset="2"/>
              </a:rPr>
              <a:t> Exactamente igual si la clase la hemos definido nosotros.</a:t>
            </a:r>
          </a:p>
          <a:p>
            <a:pPr marL="285750" indent="-285750">
              <a:buFont typeface="Wingdings" panose="05000000000000000000" pitchFamily="2" charset="2"/>
              <a:buChar char="q"/>
            </a:pPr>
            <a:endParaRPr lang="es-ES" sz="1600" dirty="0" smtClean="0">
              <a:sym typeface="Wingdings" panose="05000000000000000000" pitchFamily="2" charset="2"/>
            </a:endParaRPr>
          </a:p>
          <a:p>
            <a:pPr marL="285750" indent="-285750">
              <a:buFont typeface="Wingdings" panose="05000000000000000000" pitchFamily="2" charset="2"/>
              <a:buChar char="q"/>
            </a:pPr>
            <a:r>
              <a:rPr lang="es-ES" sz="1600" b="1" dirty="0" smtClean="0">
                <a:sym typeface="Wingdings" panose="05000000000000000000" pitchFamily="2" charset="2"/>
              </a:rPr>
              <a:t>Para llamar a la funciones o variables definidas en un módulo.</a:t>
            </a:r>
          </a:p>
          <a:p>
            <a:pPr marL="285750" indent="-285750">
              <a:buFont typeface="Wingdings" panose="05000000000000000000" pitchFamily="2" charset="2"/>
              <a:buChar char="q"/>
            </a:pPr>
            <a:endParaRPr lang="es-ES" sz="1600" dirty="0">
              <a:sym typeface="Wingdings" panose="05000000000000000000" pitchFamily="2" charset="2"/>
            </a:endParaRPr>
          </a:p>
          <a:p>
            <a:r>
              <a:rPr lang="es-ES" sz="1600" dirty="0" err="1" smtClean="0">
                <a:sym typeface="Wingdings" panose="05000000000000000000" pitchFamily="2" charset="2"/>
              </a:rPr>
              <a:t>import</a:t>
            </a:r>
            <a:r>
              <a:rPr lang="es-ES" sz="1600" dirty="0" smtClean="0">
                <a:sym typeface="Wingdings" panose="05000000000000000000" pitchFamily="2" charset="2"/>
              </a:rPr>
              <a:t> </a:t>
            </a:r>
            <a:r>
              <a:rPr lang="es-ES" sz="1600" dirty="0" err="1" smtClean="0">
                <a:sym typeface="Wingdings" panose="05000000000000000000" pitchFamily="2" charset="2"/>
              </a:rPr>
              <a:t>random</a:t>
            </a:r>
            <a:endParaRPr lang="es-ES" sz="1600" dirty="0" smtClean="0">
              <a:sym typeface="Wingdings" panose="05000000000000000000" pitchFamily="2" charset="2"/>
            </a:endParaRPr>
          </a:p>
          <a:p>
            <a:endParaRPr lang="es-ES" sz="1600" dirty="0">
              <a:sym typeface="Wingdings" panose="05000000000000000000" pitchFamily="2" charset="2"/>
            </a:endParaRPr>
          </a:p>
          <a:p>
            <a:r>
              <a:rPr lang="es-ES" sz="1600" dirty="0" smtClean="0">
                <a:sym typeface="Wingdings" panose="05000000000000000000" pitchFamily="2" charset="2"/>
              </a:rPr>
              <a:t>Var1 = </a:t>
            </a:r>
            <a:r>
              <a:rPr lang="es-ES" sz="1600" dirty="0" err="1" smtClean="0">
                <a:sym typeface="Wingdings" panose="05000000000000000000" pitchFamily="2" charset="2"/>
              </a:rPr>
              <a:t>random.randint</a:t>
            </a:r>
            <a:r>
              <a:rPr lang="es-ES" sz="1600" dirty="0" smtClean="0">
                <a:sym typeface="Wingdings" panose="05000000000000000000" pitchFamily="2" charset="2"/>
              </a:rPr>
              <a:t>(0,5)</a:t>
            </a:r>
          </a:p>
          <a:p>
            <a:endParaRPr lang="es-ES" sz="1600" dirty="0">
              <a:sym typeface="Wingdings" panose="05000000000000000000" pitchFamily="2" charset="2"/>
            </a:endParaRPr>
          </a:p>
          <a:p>
            <a:r>
              <a:rPr lang="es-ES" sz="1600" dirty="0" smtClean="0">
                <a:sym typeface="Wingdings" panose="05000000000000000000" pitchFamily="2" charset="2"/>
              </a:rPr>
              <a:t> Exactamente igual si la clase la hemos definido nosotros.</a:t>
            </a: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6068666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Decoradores en Python</a:t>
            </a:r>
            <a:endParaRPr lang="es-ES" dirty="0"/>
          </a:p>
        </p:txBody>
      </p:sp>
      <p:sp>
        <p:nvSpPr>
          <p:cNvPr id="8" name="CuadroTexto 7"/>
          <p:cNvSpPr txBox="1"/>
          <p:nvPr/>
        </p:nvSpPr>
        <p:spPr>
          <a:xfrm>
            <a:off x="537635" y="1634865"/>
            <a:ext cx="9316671" cy="5478423"/>
          </a:xfrm>
          <a:prstGeom prst="rect">
            <a:avLst/>
          </a:prstGeom>
          <a:noFill/>
        </p:spPr>
        <p:txBody>
          <a:bodyPr wrap="square" rtlCol="0">
            <a:spAutoFit/>
          </a:bodyPr>
          <a:lstStyle/>
          <a:p>
            <a:pPr algn="just"/>
            <a:r>
              <a:rPr lang="es-ES" sz="2000" dirty="0">
                <a:sym typeface="Wingdings" panose="05000000000000000000" pitchFamily="2" charset="2"/>
              </a:rPr>
              <a:t>Un decorador nos permite realizar modificación simples en </a:t>
            </a:r>
            <a:r>
              <a:rPr lang="es-ES" sz="2000" dirty="0" smtClean="0">
                <a:sym typeface="Wingdings" panose="05000000000000000000" pitchFamily="2" charset="2"/>
              </a:rPr>
              <a:t>objetos (</a:t>
            </a:r>
            <a:r>
              <a:rPr lang="es-ES" sz="2000" dirty="0" err="1" smtClean="0">
                <a:sym typeface="Wingdings" panose="05000000000000000000" pitchFamily="2" charset="2"/>
              </a:rPr>
              <a:t>callable</a:t>
            </a:r>
            <a:r>
              <a:rPr lang="es-ES" sz="2000" dirty="0" smtClean="0">
                <a:sym typeface="Wingdings" panose="05000000000000000000" pitchFamily="2" charset="2"/>
              </a:rPr>
              <a:t>) </a:t>
            </a:r>
            <a:r>
              <a:rPr lang="es-ES" sz="2000" dirty="0">
                <a:sym typeface="Wingdings" panose="05000000000000000000" pitchFamily="2" charset="2"/>
              </a:rPr>
              <a:t>como son las </a:t>
            </a:r>
            <a:r>
              <a:rPr lang="es-ES" sz="2000" dirty="0" smtClean="0">
                <a:sym typeface="Wingdings" panose="05000000000000000000" pitchFamily="2" charset="2"/>
              </a:rPr>
              <a:t>funciones, métodos </a:t>
            </a:r>
            <a:r>
              <a:rPr lang="es-ES" sz="2000" dirty="0">
                <a:sym typeface="Wingdings" panose="05000000000000000000" pitchFamily="2" charset="2"/>
              </a:rPr>
              <a:t>o </a:t>
            </a:r>
            <a:r>
              <a:rPr lang="es-ES" sz="2000" dirty="0" smtClean="0">
                <a:sym typeface="Wingdings" panose="05000000000000000000" pitchFamily="2" charset="2"/>
              </a:rPr>
              <a:t>clases. </a:t>
            </a:r>
            <a:r>
              <a:rPr lang="es-ES" sz="2000" dirty="0">
                <a:sym typeface="Wingdings" panose="05000000000000000000" pitchFamily="2" charset="2"/>
              </a:rPr>
              <a:t>E</a:t>
            </a:r>
            <a:r>
              <a:rPr lang="es-ES" sz="2000" dirty="0" smtClean="0">
                <a:sym typeface="Wingdings" panose="05000000000000000000" pitchFamily="2" charset="2"/>
              </a:rPr>
              <a:t>stas </a:t>
            </a:r>
            <a:r>
              <a:rPr lang="es-ES" sz="2000" dirty="0">
                <a:sym typeface="Wingdings" panose="05000000000000000000" pitchFamily="2" charset="2"/>
              </a:rPr>
              <a:t>modificaciones se realizan en tiempo de ejecución. </a:t>
            </a:r>
            <a:endParaRPr lang="es-ES" sz="2000" dirty="0" smtClean="0">
              <a:sym typeface="Wingdings" panose="05000000000000000000" pitchFamily="2" charset="2"/>
            </a:endParaRPr>
          </a:p>
          <a:p>
            <a:endParaRPr lang="es-ES" sz="2000" dirty="0">
              <a:sym typeface="Wingdings" panose="05000000000000000000" pitchFamily="2" charset="2"/>
            </a:endParaRPr>
          </a:p>
          <a:p>
            <a:pPr algn="just"/>
            <a:r>
              <a:rPr lang="es-ES" sz="2000" dirty="0" smtClean="0">
                <a:sym typeface="Wingdings" panose="05000000000000000000" pitchFamily="2" charset="2"/>
              </a:rPr>
              <a:t>Una </a:t>
            </a:r>
            <a:r>
              <a:rPr lang="es-ES" sz="2000" dirty="0">
                <a:sym typeface="Wingdings" panose="05000000000000000000" pitchFamily="2" charset="2"/>
              </a:rPr>
              <a:t>definición de los decoradores sería; es una función que recibe como parámetro otra función y devuelve una </a:t>
            </a:r>
            <a:r>
              <a:rPr lang="es-ES" sz="2000" dirty="0" smtClean="0">
                <a:sym typeface="Wingdings" panose="05000000000000000000" pitchFamily="2" charset="2"/>
              </a:rPr>
              <a:t>función.</a:t>
            </a:r>
          </a:p>
          <a:p>
            <a:endParaRPr lang="es-ES" sz="2000" dirty="0">
              <a:sym typeface="Wingdings" panose="05000000000000000000" pitchFamily="2" charset="2"/>
            </a:endParaRPr>
          </a:p>
          <a:p>
            <a:endParaRPr lang="es-ES" sz="2000" dirty="0" smtClean="0">
              <a:sym typeface="Wingdings" panose="05000000000000000000" pitchFamily="2" charset="2"/>
            </a:endParaRPr>
          </a:p>
          <a:p>
            <a:r>
              <a:rPr lang="es-ES" sz="2000" dirty="0" smtClean="0">
                <a:solidFill>
                  <a:srgbClr val="FF0000"/>
                </a:solidFill>
                <a:sym typeface="Wingdings" panose="05000000000000000000" pitchFamily="2" charset="2"/>
              </a:rPr>
              <a:t> Abrir script23.py</a:t>
            </a:r>
            <a:endParaRPr lang="es-ES" sz="2000" dirty="0">
              <a:solidFill>
                <a:srgbClr val="FF0000"/>
              </a:solidFill>
              <a:sym typeface="Wingdings" panose="05000000000000000000" pitchFamily="2" charset="2"/>
            </a:endParaRPr>
          </a:p>
          <a:p>
            <a:endParaRPr lang="es-ES" sz="2000" dirty="0" smtClean="0">
              <a:sym typeface="Wingdings" panose="05000000000000000000" pitchFamily="2" charset="2"/>
            </a:endParaRPr>
          </a:p>
          <a:p>
            <a:endParaRPr lang="es-ES" sz="2000" dirty="0" smtClean="0">
              <a:sym typeface="Wingdings" panose="05000000000000000000" pitchFamily="2" charset="2"/>
            </a:endParaRPr>
          </a:p>
          <a:p>
            <a:r>
              <a:rPr lang="es-ES" sz="2000" dirty="0" smtClean="0">
                <a:sym typeface="Wingdings" panose="05000000000000000000" pitchFamily="2" charset="2"/>
              </a:rPr>
              <a:t>Más sobre decoradores:</a:t>
            </a:r>
          </a:p>
          <a:p>
            <a:r>
              <a:rPr lang="es-ES" sz="2000" dirty="0">
                <a:sym typeface="Wingdings" panose="05000000000000000000" pitchFamily="2" charset="2"/>
                <a:hlinkClick r:id="rId2"/>
              </a:rPr>
              <a:t>http://</a:t>
            </a:r>
            <a:r>
              <a:rPr lang="es-ES" sz="2000" dirty="0" smtClean="0">
                <a:sym typeface="Wingdings" panose="05000000000000000000" pitchFamily="2" charset="2"/>
                <a:hlinkClick r:id="rId2"/>
              </a:rPr>
              <a:t>pybonacci.github.io/scipy-lecture-notes-ES/advanced/advanced_python/index.html#decoradores</a:t>
            </a:r>
            <a:endParaRPr lang="es-ES" sz="2000" dirty="0" smtClean="0">
              <a:sym typeface="Wingdings" panose="05000000000000000000" pitchFamily="2" charset="2"/>
            </a:endParaRPr>
          </a:p>
          <a:p>
            <a:endParaRPr lang="es-ES" sz="20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33639751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Paquetes en Python</a:t>
            </a:r>
            <a:endParaRPr lang="es-ES" dirty="0"/>
          </a:p>
        </p:txBody>
      </p:sp>
      <p:sp>
        <p:nvSpPr>
          <p:cNvPr id="8" name="CuadroTexto 7"/>
          <p:cNvSpPr txBox="1"/>
          <p:nvPr/>
        </p:nvSpPr>
        <p:spPr>
          <a:xfrm>
            <a:off x="383625" y="1441457"/>
            <a:ext cx="9316671" cy="6032421"/>
          </a:xfrm>
          <a:prstGeom prst="rect">
            <a:avLst/>
          </a:prstGeom>
          <a:noFill/>
        </p:spPr>
        <p:txBody>
          <a:bodyPr wrap="square" rtlCol="0">
            <a:spAutoFit/>
          </a:bodyPr>
          <a:lstStyle/>
          <a:p>
            <a:r>
              <a:rPr lang="es-ES" sz="1600" b="1" dirty="0" smtClean="0">
                <a:sym typeface="Wingdings" panose="05000000000000000000" pitchFamily="2" charset="2"/>
              </a:rPr>
              <a:t>Conjunto de módulos y </a:t>
            </a:r>
            <a:r>
              <a:rPr lang="es-ES" sz="1600" b="1" dirty="0" err="1" smtClean="0">
                <a:sym typeface="Wingdings" panose="05000000000000000000" pitchFamily="2" charset="2"/>
              </a:rPr>
              <a:t>submodulos</a:t>
            </a:r>
            <a:r>
              <a:rPr lang="es-ES" sz="1600" b="1" dirty="0" smtClean="0">
                <a:sym typeface="Wingdings" panose="05000000000000000000" pitchFamily="2" charset="2"/>
              </a:rPr>
              <a:t> …</a:t>
            </a:r>
          </a:p>
          <a:p>
            <a:endParaRPr lang="es-ES" sz="1600" dirty="0">
              <a:sym typeface="Wingdings" panose="05000000000000000000" pitchFamily="2" charset="2"/>
            </a:endParaRPr>
          </a:p>
          <a:p>
            <a:r>
              <a:rPr lang="es-ES" sz="1600" dirty="0" smtClean="0">
                <a:sym typeface="Wingdings" panose="05000000000000000000" pitchFamily="2" charset="2"/>
              </a:rPr>
              <a:t>1) </a:t>
            </a:r>
            <a:r>
              <a:rPr lang="es-ES" sz="1600" dirty="0" err="1" smtClean="0">
                <a:sym typeface="Wingdings" panose="05000000000000000000" pitchFamily="2" charset="2"/>
              </a:rPr>
              <a:t>import</a:t>
            </a:r>
            <a:r>
              <a:rPr lang="es-ES" sz="1600" dirty="0" smtClean="0">
                <a:sym typeface="Wingdings" panose="05000000000000000000" pitchFamily="2" charset="2"/>
              </a:rPr>
              <a:t> </a:t>
            </a:r>
            <a:r>
              <a:rPr lang="es-ES" sz="1600" dirty="0" err="1" smtClean="0">
                <a:sym typeface="Wingdings" panose="05000000000000000000" pitchFamily="2" charset="2"/>
              </a:rPr>
              <a:t>sound.effects.echo</a:t>
            </a:r>
            <a:endParaRPr lang="es-ES" sz="1600" dirty="0" smtClean="0">
              <a:sym typeface="Wingdings" panose="05000000000000000000" pitchFamily="2" charset="2"/>
            </a:endParaRPr>
          </a:p>
          <a:p>
            <a:endParaRPr lang="es-ES" sz="1600" dirty="0">
              <a:sym typeface="Wingdings" panose="05000000000000000000" pitchFamily="2" charset="2"/>
            </a:endParaRPr>
          </a:p>
          <a:p>
            <a:r>
              <a:rPr lang="es-ES" sz="1600" dirty="0">
                <a:sym typeface="Wingdings" panose="05000000000000000000" pitchFamily="2" charset="2"/>
              </a:rPr>
              <a:t>2) </a:t>
            </a:r>
            <a:r>
              <a:rPr lang="es-ES" sz="1600" dirty="0" err="1">
                <a:sym typeface="Wingdings" panose="05000000000000000000" pitchFamily="2" charset="2"/>
              </a:rPr>
              <a:t>from</a:t>
            </a:r>
            <a:r>
              <a:rPr lang="es-ES" sz="1600" dirty="0">
                <a:sym typeface="Wingdings" panose="05000000000000000000" pitchFamily="2" charset="2"/>
              </a:rPr>
              <a:t> </a:t>
            </a:r>
            <a:r>
              <a:rPr lang="es-ES" sz="1600" dirty="0" err="1">
                <a:sym typeface="Wingdings" panose="05000000000000000000" pitchFamily="2" charset="2"/>
              </a:rPr>
              <a:t>sound.effects</a:t>
            </a:r>
            <a:r>
              <a:rPr lang="es-ES" sz="1600" dirty="0">
                <a:sym typeface="Wingdings" panose="05000000000000000000" pitchFamily="2" charset="2"/>
              </a:rPr>
              <a:t> </a:t>
            </a:r>
            <a:r>
              <a:rPr lang="es-ES" sz="1600" dirty="0" err="1">
                <a:sym typeface="Wingdings" panose="05000000000000000000" pitchFamily="2" charset="2"/>
              </a:rPr>
              <a:t>import</a:t>
            </a:r>
            <a:r>
              <a:rPr lang="es-ES" sz="1600" dirty="0">
                <a:sym typeface="Wingdings" panose="05000000000000000000" pitchFamily="2" charset="2"/>
              </a:rPr>
              <a:t> </a:t>
            </a:r>
            <a:r>
              <a:rPr lang="es-ES" sz="1600" dirty="0" smtClean="0">
                <a:sym typeface="Wingdings" panose="05000000000000000000" pitchFamily="2" charset="2"/>
              </a:rPr>
              <a:t>echo</a:t>
            </a:r>
          </a:p>
          <a:p>
            <a:endParaRPr lang="es-ES" sz="1600" dirty="0">
              <a:sym typeface="Wingdings" panose="05000000000000000000" pitchFamily="2" charset="2"/>
            </a:endParaRPr>
          </a:p>
          <a:p>
            <a:r>
              <a:rPr lang="es-ES" sz="1600" dirty="0" smtClean="0">
                <a:sym typeface="Wingdings" panose="05000000000000000000" pitchFamily="2" charset="2"/>
              </a:rPr>
              <a:t>3) </a:t>
            </a:r>
            <a:r>
              <a:rPr lang="es-ES" sz="1600" dirty="0" err="1">
                <a:sym typeface="Wingdings" panose="05000000000000000000" pitchFamily="2" charset="2"/>
              </a:rPr>
              <a:t>from</a:t>
            </a:r>
            <a:r>
              <a:rPr lang="es-ES" sz="1600" dirty="0">
                <a:sym typeface="Wingdings" panose="05000000000000000000" pitchFamily="2" charset="2"/>
              </a:rPr>
              <a:t> </a:t>
            </a:r>
            <a:r>
              <a:rPr lang="es-ES" sz="1600" dirty="0" err="1">
                <a:sym typeface="Wingdings" panose="05000000000000000000" pitchFamily="2" charset="2"/>
              </a:rPr>
              <a:t>sound.effects</a:t>
            </a:r>
            <a:r>
              <a:rPr lang="es-ES" sz="1600" dirty="0">
                <a:sym typeface="Wingdings" panose="05000000000000000000" pitchFamily="2" charset="2"/>
              </a:rPr>
              <a:t> </a:t>
            </a:r>
            <a:r>
              <a:rPr lang="es-ES" sz="1600" dirty="0" err="1">
                <a:sym typeface="Wingdings" panose="05000000000000000000" pitchFamily="2" charset="2"/>
              </a:rPr>
              <a:t>import</a:t>
            </a:r>
            <a:r>
              <a:rPr lang="es-ES" sz="1600" dirty="0">
                <a:sym typeface="Wingdings" panose="05000000000000000000" pitchFamily="2" charset="2"/>
              </a:rPr>
              <a:t> *</a:t>
            </a: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r>
              <a:rPr lang="es-ES" sz="1600" dirty="0" smtClean="0">
                <a:sym typeface="Wingdings" panose="05000000000000000000" pitchFamily="2" charset="2"/>
              </a:rPr>
              <a:t>More </a:t>
            </a:r>
            <a:r>
              <a:rPr lang="es-ES" sz="1600" dirty="0" err="1" smtClean="0">
                <a:sym typeface="Wingdings" panose="05000000000000000000" pitchFamily="2" charset="2"/>
              </a:rPr>
              <a:t>info</a:t>
            </a:r>
            <a:r>
              <a:rPr lang="es-ES" sz="1600" dirty="0" smtClean="0">
                <a:sym typeface="Wingdings" panose="05000000000000000000" pitchFamily="2" charset="2"/>
              </a:rPr>
              <a:t>:</a:t>
            </a:r>
          </a:p>
          <a:p>
            <a:r>
              <a:rPr lang="es-ES" sz="1600" dirty="0">
                <a:sym typeface="Wingdings" panose="05000000000000000000" pitchFamily="2" charset="2"/>
                <a:hlinkClick r:id="rId2"/>
              </a:rPr>
              <a:t>https://</a:t>
            </a:r>
            <a:r>
              <a:rPr lang="es-ES" sz="1600" dirty="0" smtClean="0">
                <a:sym typeface="Wingdings" panose="05000000000000000000" pitchFamily="2" charset="2"/>
                <a:hlinkClick r:id="rId2"/>
              </a:rPr>
              <a:t>docs.python.org/2/tutorial/modules.html#packages</a:t>
            </a:r>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a:sym typeface="Wingdings" panose="05000000000000000000" pitchFamily="2" charset="2"/>
            </a:endParaRPr>
          </a:p>
          <a:p>
            <a:endParaRPr lang="es-ES" dirty="0">
              <a:sym typeface="Wingdings" panose="05000000000000000000" pitchFamily="2" charset="2"/>
            </a:endParaRPr>
          </a:p>
        </p:txBody>
      </p:sp>
      <p:pic>
        <p:nvPicPr>
          <p:cNvPr id="3" name="Imagen 2"/>
          <p:cNvPicPr>
            <a:picLocks noChangeAspect="1"/>
          </p:cNvPicPr>
          <p:nvPr/>
        </p:nvPicPr>
        <p:blipFill>
          <a:blip r:embed="rId3"/>
          <a:stretch>
            <a:fillRect/>
          </a:stretch>
        </p:blipFill>
        <p:spPr>
          <a:xfrm>
            <a:off x="4708369" y="1369701"/>
            <a:ext cx="5554484" cy="4232722"/>
          </a:xfrm>
          <a:prstGeom prst="rect">
            <a:avLst/>
          </a:prstGeom>
        </p:spPr>
      </p:pic>
    </p:spTree>
    <p:extLst>
      <p:ext uri="{BB962C8B-B14F-4D97-AF65-F5344CB8AC3E}">
        <p14:creationId xmlns:p14="http://schemas.microsoft.com/office/powerpoint/2010/main" val="101701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Formas de trabajas</a:t>
            </a:r>
            <a:endParaRPr lang="es-ES" dirty="0"/>
          </a:p>
        </p:txBody>
      </p:sp>
      <p:sp>
        <p:nvSpPr>
          <p:cNvPr id="7" name="Rectángulo 6"/>
          <p:cNvSpPr/>
          <p:nvPr/>
        </p:nvSpPr>
        <p:spPr>
          <a:xfrm>
            <a:off x="484153" y="1439996"/>
            <a:ext cx="11070146" cy="4339650"/>
          </a:xfrm>
          <a:prstGeom prst="rect">
            <a:avLst/>
          </a:prstGeom>
        </p:spPr>
        <p:txBody>
          <a:bodyPr wrap="none">
            <a:spAutoFit/>
          </a:bodyPr>
          <a:lstStyle/>
          <a:p>
            <a:r>
              <a:rPr lang="es-ES" sz="2000" b="1" dirty="0"/>
              <a:t>4. Distribución específica de Python</a:t>
            </a:r>
          </a:p>
          <a:p>
            <a:endParaRPr lang="es-ES" b="1" u="sng" dirty="0">
              <a:solidFill>
                <a:srgbClr val="FF0000"/>
              </a:solidFill>
            </a:endParaRPr>
          </a:p>
          <a:p>
            <a:pPr marL="285750" indent="-285750">
              <a:buFont typeface="Arial" panose="020B0604020202020204" pitchFamily="34" charset="0"/>
              <a:buChar char="•"/>
            </a:pPr>
            <a:r>
              <a:rPr lang="es-ES" dirty="0" smtClean="0"/>
              <a:t>Distribución de Python que incluye los 1000 paquetes de Python (también R) más usados.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Entre esos </a:t>
            </a:r>
            <a:r>
              <a:rPr lang="es-ES" i="1" u="sng" dirty="0" smtClean="0"/>
              <a:t>1000 paquetes </a:t>
            </a:r>
            <a:r>
              <a:rPr lang="es-ES" dirty="0" smtClean="0"/>
              <a:t>están los que vamos a ver en este curso </a:t>
            </a:r>
            <a:r>
              <a:rPr lang="es-ES" dirty="0" smtClean="0">
                <a:sym typeface="Wingdings" panose="05000000000000000000" pitchFamily="2" charset="2"/>
              </a:rPr>
              <a:t> </a:t>
            </a:r>
            <a:r>
              <a:rPr lang="es-ES" dirty="0" err="1" smtClean="0">
                <a:sym typeface="Wingdings" panose="05000000000000000000" pitchFamily="2" charset="2"/>
              </a:rPr>
              <a:t>Numpy</a:t>
            </a:r>
            <a:r>
              <a:rPr lang="es-ES" dirty="0" smtClean="0">
                <a:sym typeface="Wingdings" panose="05000000000000000000" pitchFamily="2" charset="2"/>
              </a:rPr>
              <a:t> y </a:t>
            </a:r>
            <a:r>
              <a:rPr lang="es-ES" dirty="0" err="1" smtClean="0">
                <a:sym typeface="Wingdings" panose="05000000000000000000" pitchFamily="2" charset="2"/>
              </a:rPr>
              <a:t>Matplotlib</a:t>
            </a:r>
            <a:r>
              <a:rPr lang="es-ES" dirty="0" smtClean="0">
                <a:sym typeface="Wingdings" panose="05000000000000000000" pitchFamily="2" charset="2"/>
              </a:rPr>
              <a:t>.</a:t>
            </a:r>
          </a:p>
          <a:p>
            <a:pPr marL="285750" indent="-285750">
              <a:buFont typeface="Arial" panose="020B0604020202020204" pitchFamily="34" charset="0"/>
              <a:buChar char="•"/>
            </a:pPr>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Se distribuye forma gratuita por la empresa Continuum </a:t>
            </a:r>
            <a:r>
              <a:rPr lang="es-ES" dirty="0" err="1" smtClean="0">
                <a:sym typeface="Wingdings" panose="05000000000000000000" pitchFamily="2" charset="2"/>
              </a:rPr>
              <a:t>Analytics</a:t>
            </a:r>
            <a:endParaRPr lang="es-ES" dirty="0" smtClean="0">
              <a:sym typeface="Wingdings" panose="05000000000000000000" pitchFamily="2" charset="2"/>
            </a:endParaRPr>
          </a:p>
          <a:p>
            <a:r>
              <a:rPr lang="es-ES" dirty="0">
                <a:hlinkClick r:id="rId2"/>
              </a:rPr>
              <a:t>https://</a:t>
            </a:r>
            <a:r>
              <a:rPr lang="es-ES" dirty="0" smtClean="0">
                <a:hlinkClick r:id="rId2"/>
              </a:rPr>
              <a:t>www.continuum.io/downloads</a:t>
            </a:r>
            <a:endParaRPr lang="es-ES" dirty="0" smtClean="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Dentro de la distribución Anaconda se incluye </a:t>
            </a:r>
            <a:r>
              <a:rPr lang="es-ES" dirty="0" err="1" smtClean="0"/>
              <a:t>iPython</a:t>
            </a:r>
            <a:r>
              <a:rPr lang="es-ES" dirty="0" smtClean="0"/>
              <a:t> y Spider (entorno de programación que vamos </a:t>
            </a:r>
          </a:p>
          <a:p>
            <a:r>
              <a:rPr lang="es-ES" dirty="0" smtClean="0"/>
              <a:t>a utilizar).</a:t>
            </a:r>
          </a:p>
          <a:p>
            <a:r>
              <a:rPr lang="es-ES" dirty="0">
                <a:hlinkClick r:id="rId3"/>
              </a:rPr>
              <a:t>http://pythonhosted.org/spyder</a:t>
            </a:r>
            <a:r>
              <a:rPr lang="es-ES" dirty="0" smtClean="0">
                <a:hlinkClick r:id="rId3"/>
              </a:rPr>
              <a:t>/</a:t>
            </a:r>
            <a:endParaRPr lang="es-ES" dirty="0" smtClean="0"/>
          </a:p>
          <a:p>
            <a:endParaRPr lang="es-ES" dirty="0" smtClean="0"/>
          </a:p>
          <a:p>
            <a:endParaRPr lang="es-ES" dirty="0"/>
          </a:p>
          <a:p>
            <a:endParaRPr lang="es-E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987" y="5065070"/>
            <a:ext cx="285750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401" y="4901336"/>
            <a:ext cx="1746691" cy="174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7847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96901"/>
            <a:ext cx="8596668" cy="755561"/>
          </a:xfrm>
        </p:spPr>
        <p:txBody>
          <a:bodyPr>
            <a:normAutofit/>
          </a:bodyPr>
          <a:lstStyle/>
          <a:p>
            <a:r>
              <a:rPr lang="es-ES" dirty="0" smtClean="0"/>
              <a:t>Ejercicios de repaso – 10-15 min</a:t>
            </a:r>
            <a:endParaRPr lang="es-ES" dirty="0"/>
          </a:p>
        </p:txBody>
      </p:sp>
      <p:sp>
        <p:nvSpPr>
          <p:cNvPr id="8" name="CuadroTexto 7"/>
          <p:cNvSpPr txBox="1"/>
          <p:nvPr/>
        </p:nvSpPr>
        <p:spPr>
          <a:xfrm>
            <a:off x="550335" y="1545964"/>
            <a:ext cx="9316671" cy="1384995"/>
          </a:xfrm>
          <a:prstGeom prst="rect">
            <a:avLst/>
          </a:prstGeom>
          <a:noFill/>
        </p:spPr>
        <p:txBody>
          <a:bodyPr wrap="square" rtlCol="0">
            <a:spAutoFit/>
          </a:bodyPr>
          <a:lstStyle/>
          <a:p>
            <a:r>
              <a:rPr lang="es-ES" dirty="0" smtClean="0">
                <a:sym typeface="Wingdings" panose="05000000000000000000" pitchFamily="2" charset="2"/>
              </a:rPr>
              <a:t> </a:t>
            </a:r>
            <a:r>
              <a:rPr lang="es-ES" dirty="0" smtClean="0">
                <a:solidFill>
                  <a:srgbClr val="FF0000"/>
                </a:solidFill>
                <a:sym typeface="Wingdings" panose="05000000000000000000" pitchFamily="2" charset="2"/>
              </a:rPr>
              <a:t>Abrir ejercicios_parte1.py</a:t>
            </a:r>
            <a:endParaRPr lang="es-ES" sz="1600" dirty="0" smtClean="0">
              <a:solidFill>
                <a:srgbClr val="FF0000"/>
              </a:solidFill>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459742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8434" y="330200"/>
            <a:ext cx="8596668" cy="1320800"/>
          </a:xfrm>
        </p:spPr>
        <p:txBody>
          <a:bodyPr/>
          <a:lstStyle/>
          <a:p>
            <a:r>
              <a:rPr lang="es-ES" dirty="0" smtClean="0"/>
              <a:t>Bibliografía</a:t>
            </a:r>
            <a:endParaRPr lang="es-ES" dirty="0"/>
          </a:p>
        </p:txBody>
      </p:sp>
      <p:sp>
        <p:nvSpPr>
          <p:cNvPr id="3" name="Marcador de contenido 2"/>
          <p:cNvSpPr>
            <a:spLocks noGrp="1"/>
          </p:cNvSpPr>
          <p:nvPr>
            <p:ph idx="1"/>
          </p:nvPr>
        </p:nvSpPr>
        <p:spPr>
          <a:xfrm>
            <a:off x="588254" y="1191901"/>
            <a:ext cx="9292345" cy="5361299"/>
          </a:xfrm>
        </p:spPr>
        <p:txBody>
          <a:bodyPr>
            <a:noAutofit/>
          </a:bodyPr>
          <a:lstStyle/>
          <a:p>
            <a:pPr marL="285750"/>
            <a:r>
              <a:rPr lang="en-US" sz="1600" dirty="0"/>
              <a:t>Automate the Boring Stuff with </a:t>
            </a:r>
            <a:r>
              <a:rPr lang="en-US" sz="1600" dirty="0" smtClean="0"/>
              <a:t>Python Practical </a:t>
            </a:r>
            <a:r>
              <a:rPr lang="en-US" sz="1600" dirty="0"/>
              <a:t>programming for total beginners. Written by Al </a:t>
            </a:r>
            <a:r>
              <a:rPr lang="en-US" sz="1600" dirty="0" err="1"/>
              <a:t>Sweigart</a:t>
            </a:r>
            <a:r>
              <a:rPr lang="en-US" sz="1600" dirty="0" smtClean="0"/>
              <a:t>. </a:t>
            </a:r>
            <a:r>
              <a:rPr lang="en-US" sz="1600" dirty="0"/>
              <a:t>Online: </a:t>
            </a:r>
            <a:r>
              <a:rPr lang="en-US" sz="1600" dirty="0">
                <a:hlinkClick r:id="rId2"/>
              </a:rPr>
              <a:t>https://automatetheboringstuff.com</a:t>
            </a:r>
            <a:r>
              <a:rPr lang="en-US" sz="1600" dirty="0" smtClean="0">
                <a:hlinkClick r:id="rId2"/>
              </a:rPr>
              <a:t>/</a:t>
            </a:r>
            <a:endParaRPr lang="en-US" sz="1600" dirty="0" smtClean="0"/>
          </a:p>
          <a:p>
            <a:pPr marL="0" indent="0">
              <a:buNone/>
            </a:pPr>
            <a:endParaRPr lang="en-US" sz="1600" dirty="0" smtClean="0"/>
          </a:p>
          <a:p>
            <a:pPr marL="285750"/>
            <a:r>
              <a:rPr lang="en-US" sz="1600" dirty="0" smtClean="0"/>
              <a:t>Python for Informatics: Exploring Information. Charles Severance.</a:t>
            </a:r>
          </a:p>
          <a:p>
            <a:pPr marL="285750"/>
            <a:endParaRPr lang="en-US" sz="1600" dirty="0"/>
          </a:p>
          <a:p>
            <a:pPr marL="285750"/>
            <a:r>
              <a:rPr lang="es-ES" sz="1600" dirty="0" smtClean="0"/>
              <a:t>Python </a:t>
            </a:r>
            <a:r>
              <a:rPr lang="es-ES" sz="1600" dirty="0" err="1" smtClean="0"/>
              <a:t>for</a:t>
            </a:r>
            <a:r>
              <a:rPr lang="es-ES" sz="1600" dirty="0" smtClean="0"/>
              <a:t> </a:t>
            </a:r>
            <a:r>
              <a:rPr lang="es-ES" sz="1600" dirty="0" err="1" smtClean="0"/>
              <a:t>kids</a:t>
            </a:r>
            <a:r>
              <a:rPr lang="es-ES" sz="1600" dirty="0" smtClean="0"/>
              <a:t>. </a:t>
            </a:r>
            <a:r>
              <a:rPr lang="en-US" sz="1600" dirty="0"/>
              <a:t>A Playful Introduction to Programming. A Playful Introduction to Programming. Jason R. Briggs. Jason R. </a:t>
            </a:r>
            <a:r>
              <a:rPr lang="en-US" sz="1600" dirty="0" smtClean="0"/>
              <a:t>Briggs.</a:t>
            </a:r>
          </a:p>
          <a:p>
            <a:pPr marL="0" indent="0">
              <a:buNone/>
            </a:pPr>
            <a:endParaRPr lang="en-US" sz="1600" dirty="0" smtClean="0"/>
          </a:p>
          <a:p>
            <a:pPr marL="285750"/>
            <a:r>
              <a:rPr lang="en-US" sz="1600" dirty="0">
                <a:hlinkClick r:id="rId3"/>
              </a:rPr>
              <a:t>http://www.python-course.eu/course.phphttp://</a:t>
            </a:r>
            <a:r>
              <a:rPr lang="en-US" sz="1600" dirty="0" smtClean="0">
                <a:hlinkClick r:id="rId3"/>
              </a:rPr>
              <a:t>www.python-course.eu/course.php</a:t>
            </a:r>
            <a:endParaRPr lang="en-US" sz="1600" dirty="0" smtClean="0"/>
          </a:p>
          <a:p>
            <a:pPr marL="285750"/>
            <a:endParaRPr lang="en-US" sz="1600" dirty="0"/>
          </a:p>
          <a:p>
            <a:pPr marL="285750"/>
            <a:r>
              <a:rPr lang="en-US" sz="1600" dirty="0" err="1" smtClean="0"/>
              <a:t>Documentación</a:t>
            </a:r>
            <a:r>
              <a:rPr lang="en-US" sz="1600" dirty="0" smtClean="0"/>
              <a:t> </a:t>
            </a:r>
            <a:r>
              <a:rPr lang="en-US" sz="1600" dirty="0" err="1" smtClean="0"/>
              <a:t>oficial</a:t>
            </a:r>
            <a:r>
              <a:rPr lang="en-US" sz="1600" dirty="0"/>
              <a:t>: </a:t>
            </a:r>
            <a:r>
              <a:rPr lang="en-US" sz="1600" dirty="0">
                <a:hlinkClick r:id="rId4"/>
              </a:rPr>
              <a:t>https://</a:t>
            </a:r>
            <a:r>
              <a:rPr lang="en-US" sz="1600" dirty="0" smtClean="0">
                <a:hlinkClick r:id="rId4"/>
              </a:rPr>
              <a:t>docs.python.org/2/contents.html</a:t>
            </a:r>
            <a:endParaRPr lang="en-US" sz="1600" dirty="0" smtClean="0"/>
          </a:p>
          <a:p>
            <a:pPr marL="285750"/>
            <a:endParaRPr lang="en-US" sz="1600" dirty="0" smtClean="0"/>
          </a:p>
          <a:p>
            <a:pPr marL="285750"/>
            <a:r>
              <a:rPr lang="en-US" sz="1600" dirty="0"/>
              <a:t>http://effbot.org/</a:t>
            </a:r>
            <a:endParaRPr lang="en-US" sz="1600" dirty="0" smtClean="0"/>
          </a:p>
          <a:p>
            <a:pPr marL="285750"/>
            <a:endParaRPr lang="en-US" sz="2000" dirty="0"/>
          </a:p>
          <a:p>
            <a:pPr marL="0" indent="0">
              <a:buNone/>
            </a:pPr>
            <a:endParaRPr lang="en-US" sz="2000" dirty="0"/>
          </a:p>
          <a:p>
            <a:pPr marL="0" indent="0">
              <a:buNone/>
            </a:pPr>
            <a:endParaRPr lang="en-US" sz="2000" dirty="0"/>
          </a:p>
          <a:p>
            <a:pPr marL="285750"/>
            <a:endParaRPr lang="es-ES" sz="2000" dirty="0"/>
          </a:p>
          <a:p>
            <a:pPr marL="285750"/>
            <a:endParaRPr lang="es-ES" sz="2000" dirty="0" smtClean="0"/>
          </a:p>
        </p:txBody>
      </p:sp>
    </p:spTree>
    <p:extLst>
      <p:ext uri="{BB962C8B-B14F-4D97-AF65-F5344CB8AC3E}">
        <p14:creationId xmlns:p14="http://schemas.microsoft.com/office/powerpoint/2010/main" val="176803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9077" y="340662"/>
            <a:ext cx="8596668" cy="755561"/>
          </a:xfrm>
        </p:spPr>
        <p:txBody>
          <a:bodyPr/>
          <a:lstStyle/>
          <a:p>
            <a:r>
              <a:rPr lang="es-ES" dirty="0" smtClean="0"/>
              <a:t>Manos a la obra!!</a:t>
            </a:r>
            <a:endParaRPr lang="es-ES" dirty="0"/>
          </a:p>
        </p:txBody>
      </p:sp>
      <p:sp>
        <p:nvSpPr>
          <p:cNvPr id="7" name="Rectángulo 6"/>
          <p:cNvSpPr/>
          <p:nvPr/>
        </p:nvSpPr>
        <p:spPr>
          <a:xfrm>
            <a:off x="484151" y="1090374"/>
            <a:ext cx="4902304" cy="1292662"/>
          </a:xfrm>
          <a:prstGeom prst="rect">
            <a:avLst/>
          </a:prstGeom>
        </p:spPr>
        <p:txBody>
          <a:bodyPr wrap="none">
            <a:spAutoFit/>
          </a:bodyPr>
          <a:lstStyle/>
          <a:p>
            <a:r>
              <a:rPr lang="es-ES" sz="2400" b="1" u="sng" dirty="0" smtClean="0">
                <a:solidFill>
                  <a:srgbClr val="FF0000"/>
                </a:solidFill>
              </a:rPr>
              <a:t>Entorno de Programación </a:t>
            </a:r>
            <a:r>
              <a:rPr lang="es-ES" sz="2400" b="1" u="sng" dirty="0" err="1" smtClean="0">
                <a:solidFill>
                  <a:srgbClr val="FF0000"/>
                </a:solidFill>
              </a:rPr>
              <a:t>Spyder</a:t>
            </a:r>
            <a:endParaRPr lang="es-ES" sz="2400" b="1" u="sng" dirty="0" smtClean="0">
              <a:solidFill>
                <a:srgbClr val="FF0000"/>
              </a:solidFill>
            </a:endParaRPr>
          </a:p>
          <a:p>
            <a:endParaRPr lang="es-ES" b="1" u="sng" dirty="0">
              <a:solidFill>
                <a:srgbClr val="FF0000"/>
              </a:solidFill>
            </a:endParaRPr>
          </a:p>
          <a:p>
            <a:endParaRPr lang="es-ES" dirty="0"/>
          </a:p>
          <a:p>
            <a:endParaRPr lang="es-ES" dirty="0"/>
          </a:p>
        </p:txBody>
      </p:sp>
      <p:sp>
        <p:nvSpPr>
          <p:cNvPr id="3" name="2 CuadroTexto"/>
          <p:cNvSpPr txBox="1"/>
          <p:nvPr/>
        </p:nvSpPr>
        <p:spPr>
          <a:xfrm>
            <a:off x="1506072" y="3845860"/>
            <a:ext cx="2514601" cy="923330"/>
          </a:xfrm>
          <a:prstGeom prst="rect">
            <a:avLst/>
          </a:prstGeom>
          <a:noFill/>
        </p:spPr>
        <p:txBody>
          <a:bodyPr wrap="square" rtlCol="0">
            <a:spAutoFit/>
          </a:bodyPr>
          <a:lstStyle/>
          <a:p>
            <a:pPr algn="ctr"/>
            <a:r>
              <a:rPr lang="es-ES" dirty="0" smtClean="0">
                <a:solidFill>
                  <a:srgbClr val="00B050"/>
                </a:solidFill>
              </a:rPr>
              <a:t>ZONA PARA ESCRIBIR LOS SCRIPTS DE PYTHON</a:t>
            </a:r>
            <a:endParaRPr lang="es-ES" dirty="0">
              <a:solidFill>
                <a:srgbClr val="00B050"/>
              </a:solidFill>
            </a:endParaRPr>
          </a:p>
        </p:txBody>
      </p:sp>
      <p:grpSp>
        <p:nvGrpSpPr>
          <p:cNvPr id="8" name="7 Grupo"/>
          <p:cNvGrpSpPr/>
          <p:nvPr/>
        </p:nvGrpSpPr>
        <p:grpSpPr>
          <a:xfrm>
            <a:off x="953147" y="1000371"/>
            <a:ext cx="10227667" cy="5593361"/>
            <a:chOff x="953147" y="1000369"/>
            <a:chExt cx="10227666" cy="5593361"/>
          </a:xfrm>
        </p:grpSpPr>
        <p:grpSp>
          <p:nvGrpSpPr>
            <p:cNvPr id="4" name="3 Grupo"/>
            <p:cNvGrpSpPr/>
            <p:nvPr/>
          </p:nvGrpSpPr>
          <p:grpSpPr>
            <a:xfrm>
              <a:off x="953147" y="1000369"/>
              <a:ext cx="10227666" cy="5593361"/>
              <a:chOff x="953147" y="1000369"/>
              <a:chExt cx="10227666" cy="5593361"/>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52" r="-8655" b="5081"/>
              <a:stretch/>
            </p:blipFill>
            <p:spPr bwMode="auto">
              <a:xfrm>
                <a:off x="953147" y="1660693"/>
                <a:ext cx="10227666" cy="493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7185211" y="5086476"/>
                <a:ext cx="2563906" cy="369332"/>
              </a:xfrm>
              <a:prstGeom prst="rect">
                <a:avLst/>
              </a:prstGeom>
              <a:noFill/>
            </p:spPr>
            <p:txBody>
              <a:bodyPr wrap="square" rtlCol="0">
                <a:spAutoFit/>
              </a:bodyPr>
              <a:lstStyle/>
              <a:p>
                <a:r>
                  <a:rPr lang="es-ES" dirty="0" smtClean="0">
                    <a:solidFill>
                      <a:srgbClr val="00B050"/>
                    </a:solidFill>
                  </a:rPr>
                  <a:t>INTERPRETE IPYTHON</a:t>
                </a:r>
                <a:endParaRPr lang="es-ES" dirty="0">
                  <a:solidFill>
                    <a:srgbClr val="00B050"/>
                  </a:solidFill>
                </a:endParaRPr>
              </a:p>
            </p:txBody>
          </p:sp>
          <p:sp>
            <p:nvSpPr>
              <p:cNvPr id="12" name="11 CuadroTexto"/>
              <p:cNvSpPr txBox="1"/>
              <p:nvPr/>
            </p:nvSpPr>
            <p:spPr>
              <a:xfrm>
                <a:off x="6557681" y="2966323"/>
                <a:ext cx="2563906" cy="646331"/>
              </a:xfrm>
              <a:prstGeom prst="rect">
                <a:avLst/>
              </a:prstGeom>
              <a:noFill/>
            </p:spPr>
            <p:txBody>
              <a:bodyPr wrap="square" rtlCol="0">
                <a:spAutoFit/>
              </a:bodyPr>
              <a:lstStyle/>
              <a:p>
                <a:r>
                  <a:rPr lang="es-ES" dirty="0" smtClean="0">
                    <a:solidFill>
                      <a:srgbClr val="00B050"/>
                    </a:solidFill>
                  </a:rPr>
                  <a:t>Visualizar variables, objetos y archivos</a:t>
                </a:r>
              </a:p>
            </p:txBody>
          </p:sp>
          <p:sp>
            <p:nvSpPr>
              <p:cNvPr id="13" name="12 CuadroTexto"/>
              <p:cNvSpPr txBox="1"/>
              <p:nvPr/>
            </p:nvSpPr>
            <p:spPr>
              <a:xfrm>
                <a:off x="6427692" y="1000369"/>
                <a:ext cx="2563906" cy="369332"/>
              </a:xfrm>
              <a:prstGeom prst="rect">
                <a:avLst/>
              </a:prstGeom>
              <a:noFill/>
            </p:spPr>
            <p:txBody>
              <a:bodyPr wrap="square" rtlCol="0">
                <a:spAutoFit/>
              </a:bodyPr>
              <a:lstStyle/>
              <a:p>
                <a:r>
                  <a:rPr lang="es-ES" dirty="0" smtClean="0">
                    <a:solidFill>
                      <a:srgbClr val="00B050"/>
                    </a:solidFill>
                  </a:rPr>
                  <a:t>Barra de herramientas</a:t>
                </a:r>
              </a:p>
            </p:txBody>
          </p:sp>
          <p:cxnSp>
            <p:nvCxnSpPr>
              <p:cNvPr id="5" name="4 Conector recto de flecha"/>
              <p:cNvCxnSpPr/>
              <p:nvPr/>
            </p:nvCxnSpPr>
            <p:spPr>
              <a:xfrm flipH="1">
                <a:off x="3455894" y="1369701"/>
                <a:ext cx="2971799" cy="553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4" name="13 CuadroTexto"/>
            <p:cNvSpPr txBox="1"/>
            <p:nvPr/>
          </p:nvSpPr>
          <p:spPr>
            <a:xfrm>
              <a:off x="1653350" y="4104681"/>
              <a:ext cx="2563906" cy="646331"/>
            </a:xfrm>
            <a:prstGeom prst="rect">
              <a:avLst/>
            </a:prstGeom>
            <a:noFill/>
          </p:spPr>
          <p:txBody>
            <a:bodyPr wrap="square" rtlCol="0">
              <a:spAutoFit/>
            </a:bodyPr>
            <a:lstStyle/>
            <a:p>
              <a:r>
                <a:rPr lang="es-ES" dirty="0" smtClean="0">
                  <a:solidFill>
                    <a:srgbClr val="00B050"/>
                  </a:solidFill>
                </a:rPr>
                <a:t>ZONA PARA ESCRIBIR LOS SCRIPTS</a:t>
              </a:r>
            </a:p>
          </p:txBody>
        </p:sp>
      </p:grpSp>
    </p:spTree>
    <p:extLst>
      <p:ext uri="{BB962C8B-B14F-4D97-AF65-F5344CB8AC3E}">
        <p14:creationId xmlns:p14="http://schemas.microsoft.com/office/powerpoint/2010/main" val="145416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8435" y="330200"/>
            <a:ext cx="8596668" cy="1320800"/>
          </a:xfrm>
        </p:spPr>
        <p:txBody>
          <a:bodyPr/>
          <a:lstStyle/>
          <a:p>
            <a:r>
              <a:rPr lang="es-ES" dirty="0" smtClean="0"/>
              <a:t>¿Qué vamos a ver sobre Python?</a:t>
            </a:r>
            <a:endParaRPr lang="es-ES" dirty="0"/>
          </a:p>
        </p:txBody>
      </p:sp>
      <p:sp>
        <p:nvSpPr>
          <p:cNvPr id="3" name="Marcador de contenido 2"/>
          <p:cNvSpPr>
            <a:spLocks noGrp="1"/>
          </p:cNvSpPr>
          <p:nvPr>
            <p:ph idx="1"/>
          </p:nvPr>
        </p:nvSpPr>
        <p:spPr>
          <a:xfrm>
            <a:off x="588255" y="1191903"/>
            <a:ext cx="8596668" cy="3880773"/>
          </a:xfrm>
        </p:spPr>
        <p:txBody>
          <a:bodyPr>
            <a:noAutofit/>
          </a:bodyPr>
          <a:lstStyle/>
          <a:p>
            <a:pPr marL="0" indent="0">
              <a:buNone/>
            </a:pPr>
            <a:r>
              <a:rPr lang="es-ES" sz="3200" dirty="0" smtClean="0"/>
              <a:t>Introducción al lenguaje de programación Python </a:t>
            </a:r>
            <a:r>
              <a:rPr lang="es-ES" sz="3200" smtClean="0"/>
              <a:t>(2-3 </a:t>
            </a:r>
            <a:r>
              <a:rPr lang="es-ES" sz="3200" dirty="0" smtClean="0"/>
              <a:t>días</a:t>
            </a:r>
            <a:r>
              <a:rPr lang="es-ES" sz="3200" smtClean="0"/>
              <a:t>, 10-15 </a:t>
            </a:r>
            <a:r>
              <a:rPr lang="es-ES" sz="3200" dirty="0" smtClean="0"/>
              <a:t>horas).</a:t>
            </a:r>
          </a:p>
          <a:p>
            <a:pPr marL="914400" lvl="1" indent="-514350">
              <a:buFont typeface="+mj-lt"/>
              <a:buAutoNum type="arabicParenR"/>
            </a:pPr>
            <a:r>
              <a:rPr lang="es-ES" sz="1800" dirty="0" smtClean="0"/>
              <a:t>Variables (general)</a:t>
            </a:r>
          </a:p>
          <a:p>
            <a:pPr marL="914400" lvl="1" indent="-514350">
              <a:buFont typeface="+mj-lt"/>
              <a:buAutoNum type="arabicParenR"/>
            </a:pPr>
            <a:r>
              <a:rPr lang="es-ES" sz="1800" dirty="0" smtClean="0"/>
              <a:t>Listas</a:t>
            </a:r>
          </a:p>
          <a:p>
            <a:pPr marL="914400" lvl="1" indent="-514350">
              <a:buFont typeface="+mj-lt"/>
              <a:buAutoNum type="arabicParenR"/>
            </a:pPr>
            <a:r>
              <a:rPr lang="es-ES" sz="1800" dirty="0" err="1" smtClean="0"/>
              <a:t>Tuplas</a:t>
            </a:r>
            <a:endParaRPr lang="es-ES" sz="1800" dirty="0" smtClean="0"/>
          </a:p>
          <a:p>
            <a:pPr marL="914400" lvl="1" indent="-514350">
              <a:buFont typeface="+mj-lt"/>
              <a:buAutoNum type="arabicParenR"/>
            </a:pPr>
            <a:r>
              <a:rPr lang="es-ES" sz="1800" dirty="0" smtClean="0"/>
              <a:t>Diccionarios</a:t>
            </a:r>
          </a:p>
          <a:p>
            <a:pPr marL="914400" lvl="1" indent="-514350">
              <a:buFont typeface="+mj-lt"/>
              <a:buAutoNum type="arabicParenR"/>
            </a:pPr>
            <a:r>
              <a:rPr lang="es-ES" sz="1800" dirty="0" smtClean="0"/>
              <a:t>Operaciones básicas</a:t>
            </a:r>
          </a:p>
          <a:p>
            <a:pPr marL="914400" lvl="1" indent="-514350">
              <a:buFont typeface="+mj-lt"/>
              <a:buAutoNum type="arabicParenR"/>
            </a:pPr>
            <a:r>
              <a:rPr lang="es-ES" sz="1800" dirty="0" smtClean="0"/>
              <a:t>Control de flujo</a:t>
            </a:r>
          </a:p>
          <a:p>
            <a:pPr marL="914400" lvl="1" indent="-514350">
              <a:buFont typeface="+mj-lt"/>
              <a:buAutoNum type="arabicParenR"/>
            </a:pPr>
            <a:r>
              <a:rPr lang="es-ES" sz="1800" dirty="0" smtClean="0"/>
              <a:t>Funciones</a:t>
            </a:r>
          </a:p>
          <a:p>
            <a:pPr marL="914400" lvl="1" indent="-514350">
              <a:buFont typeface="+mj-lt"/>
              <a:buAutoNum type="arabicParenR"/>
            </a:pPr>
            <a:r>
              <a:rPr lang="es-ES" sz="1800" dirty="0" smtClean="0"/>
              <a:t>Módulos y paquetes</a:t>
            </a:r>
          </a:p>
          <a:p>
            <a:pPr marL="914400" lvl="1" indent="-514350">
              <a:buFont typeface="+mj-lt"/>
              <a:buAutoNum type="arabicParenR"/>
            </a:pPr>
            <a:r>
              <a:rPr lang="es-ES" sz="1800" dirty="0" smtClean="0"/>
              <a:t>Manejo de archivos</a:t>
            </a:r>
          </a:p>
          <a:p>
            <a:pPr marL="914400" lvl="1" indent="-514350">
              <a:buFont typeface="+mj-lt"/>
              <a:buAutoNum type="arabicParenR"/>
            </a:pPr>
            <a:r>
              <a:rPr lang="es-ES" sz="1800" dirty="0" smtClean="0"/>
              <a:t>Clases</a:t>
            </a:r>
          </a:p>
          <a:p>
            <a:pPr marL="914400" lvl="1" indent="-514350">
              <a:buFont typeface="+mj-lt"/>
              <a:buAutoNum type="arabicParenR"/>
            </a:pPr>
            <a:endParaRPr lang="es-ES" sz="3000" dirty="0" smtClean="0"/>
          </a:p>
        </p:txBody>
      </p:sp>
    </p:spTree>
    <p:extLst>
      <p:ext uri="{BB962C8B-B14F-4D97-AF65-F5344CB8AC3E}">
        <p14:creationId xmlns:p14="http://schemas.microsoft.com/office/powerpoint/2010/main" val="205894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Variables en Python</a:t>
            </a:r>
            <a:endParaRPr lang="es-ES" dirty="0"/>
          </a:p>
        </p:txBody>
      </p:sp>
      <p:grpSp>
        <p:nvGrpSpPr>
          <p:cNvPr id="3" name="2 Grupo"/>
          <p:cNvGrpSpPr/>
          <p:nvPr/>
        </p:nvGrpSpPr>
        <p:grpSpPr>
          <a:xfrm>
            <a:off x="677335" y="1353493"/>
            <a:ext cx="8363635" cy="4827340"/>
            <a:chOff x="677334" y="1353493"/>
            <a:chExt cx="8363635" cy="4827340"/>
          </a:xfrm>
        </p:grpSpPr>
        <p:sp>
          <p:nvSpPr>
            <p:cNvPr id="8" name="CuadroTexto 7"/>
            <p:cNvSpPr txBox="1"/>
            <p:nvPr/>
          </p:nvSpPr>
          <p:spPr>
            <a:xfrm>
              <a:off x="677334" y="1353493"/>
              <a:ext cx="8363635" cy="4801314"/>
            </a:xfrm>
            <a:prstGeom prst="rect">
              <a:avLst/>
            </a:prstGeom>
            <a:noFill/>
          </p:spPr>
          <p:txBody>
            <a:bodyPr wrap="square" rtlCol="0">
              <a:spAutoFit/>
            </a:bodyPr>
            <a:lstStyle/>
            <a:p>
              <a:r>
                <a:rPr lang="es-ES" dirty="0" smtClean="0">
                  <a:sym typeface="Wingdings" panose="05000000000000000000" pitchFamily="2" charset="2"/>
                </a:rPr>
                <a:t>Las variables no tienen tipo  El tipo se asigna cuando se declara y el tipo se puede cambiar sobre la marcha (</a:t>
              </a:r>
              <a:r>
                <a:rPr lang="es-ES" dirty="0" smtClean="0">
                  <a:solidFill>
                    <a:srgbClr val="FF0000"/>
                  </a:solidFill>
                  <a:sym typeface="Wingdings" panose="05000000000000000000" pitchFamily="2" charset="2"/>
                </a:rPr>
                <a:t>TIPADO DINÁMICO</a:t>
              </a:r>
              <a:r>
                <a:rPr lang="es-ES" dirty="0" smtClean="0">
                  <a:sym typeface="Wingdings" panose="05000000000000000000" pitchFamily="2" charset="2"/>
                </a:rPr>
                <a:t>). </a:t>
              </a:r>
            </a:p>
            <a:p>
              <a:endParaRPr lang="es-ES" dirty="0">
                <a:sym typeface="Wingdings" panose="05000000000000000000" pitchFamily="2" charset="2"/>
              </a:endParaRPr>
            </a:p>
            <a:p>
              <a:r>
                <a:rPr lang="es-ES" dirty="0" smtClean="0">
                  <a:sym typeface="Wingdings" panose="05000000000000000000" pitchFamily="2" charset="2"/>
                </a:rPr>
                <a:t>Todas la variables en realidad son </a:t>
              </a:r>
              <a:r>
                <a:rPr lang="es-ES" dirty="0" smtClean="0">
                  <a:solidFill>
                    <a:srgbClr val="FF0000"/>
                  </a:solidFill>
                  <a:sym typeface="Wingdings" panose="05000000000000000000" pitchFamily="2" charset="2"/>
                </a:rPr>
                <a:t>objetos</a:t>
              </a:r>
              <a:r>
                <a:rPr lang="es-ES" dirty="0" smtClean="0">
                  <a:sym typeface="Wingdings" panose="05000000000000000000" pitchFamily="2" charset="2"/>
                </a:rPr>
                <a:t>.</a:t>
              </a:r>
            </a:p>
            <a:p>
              <a:endParaRPr lang="es-ES" dirty="0">
                <a:sym typeface="Wingdings" panose="05000000000000000000" pitchFamily="2" charset="2"/>
              </a:endParaRPr>
            </a:p>
            <a:p>
              <a:r>
                <a:rPr lang="es-ES" dirty="0" smtClean="0">
                  <a:sym typeface="Wingdings" panose="05000000000000000000" pitchFamily="2" charset="2"/>
                </a:rPr>
                <a:t>Función “</a:t>
              </a:r>
              <a:r>
                <a:rPr lang="es-ES" dirty="0" err="1" smtClean="0">
                  <a:sym typeface="Wingdings" panose="05000000000000000000" pitchFamily="2" charset="2"/>
                </a:rPr>
                <a:t>type</a:t>
              </a:r>
              <a:r>
                <a:rPr lang="es-ES" dirty="0" smtClean="0">
                  <a:sym typeface="Wingdings" panose="05000000000000000000" pitchFamily="2" charset="2"/>
                </a:rPr>
                <a:t>” nos indica el tipo de la variable</a:t>
              </a:r>
            </a:p>
            <a:p>
              <a:endParaRPr lang="es-ES" dirty="0" smtClean="0">
                <a:sym typeface="Wingdings" panose="05000000000000000000" pitchFamily="2" charset="2"/>
              </a:endParaRPr>
            </a:p>
            <a:p>
              <a:r>
                <a:rPr lang="es-ES" b="1" u="sng" dirty="0" smtClean="0">
                  <a:sym typeface="Wingdings" panose="05000000000000000000" pitchFamily="2" charset="2"/>
                </a:rPr>
                <a:t>Ejemplos: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479" y="3636702"/>
              <a:ext cx="2253705" cy="2544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881602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Variables en Python</a:t>
            </a:r>
            <a:endParaRPr lang="es-ES" dirty="0"/>
          </a:p>
        </p:txBody>
      </p:sp>
      <p:sp>
        <p:nvSpPr>
          <p:cNvPr id="8" name="CuadroTexto 7"/>
          <p:cNvSpPr txBox="1"/>
          <p:nvPr/>
        </p:nvSpPr>
        <p:spPr>
          <a:xfrm>
            <a:off x="388367" y="1227272"/>
            <a:ext cx="8363635" cy="3139321"/>
          </a:xfrm>
          <a:prstGeom prst="rect">
            <a:avLst/>
          </a:prstGeom>
          <a:noFill/>
        </p:spPr>
        <p:txBody>
          <a:bodyPr wrap="square" rtlCol="0">
            <a:spAutoFit/>
          </a:bodyPr>
          <a:lstStyle/>
          <a:p>
            <a:endParaRPr lang="es-ES" dirty="0">
              <a:sym typeface="Wingdings" panose="05000000000000000000" pitchFamily="2" charset="2"/>
            </a:endParaRPr>
          </a:p>
          <a:p>
            <a:r>
              <a:rPr lang="es-ES" b="1" i="1" dirty="0" smtClean="0">
                <a:solidFill>
                  <a:srgbClr val="FF0000"/>
                </a:solidFill>
                <a:sym typeface="Wingdings" panose="05000000000000000000" pitchFamily="2" charset="2"/>
              </a:rPr>
              <a:t>TENED SIEMPRE EN LA MENTE QUE TODO EN PYTHON ES UN OBJETO</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58" y="2063662"/>
            <a:ext cx="97726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837656" y="6080585"/>
            <a:ext cx="7914346" cy="369332"/>
          </a:xfrm>
          <a:prstGeom prst="rect">
            <a:avLst/>
          </a:prstGeom>
          <a:noFill/>
        </p:spPr>
        <p:txBody>
          <a:bodyPr wrap="none" rtlCol="0">
            <a:spAutoFit/>
          </a:bodyPr>
          <a:lstStyle/>
          <a:p>
            <a:r>
              <a:rPr lang="es-ES" b="1" dirty="0" smtClean="0">
                <a:solidFill>
                  <a:schemeClr val="accent4"/>
                </a:solidFill>
              </a:rPr>
              <a:t>Los objetos tienen atributos (variables) y métodos (acciones/funciones)</a:t>
            </a:r>
            <a:endParaRPr lang="es-ES" b="1" dirty="0">
              <a:solidFill>
                <a:schemeClr val="accent4"/>
              </a:solidFill>
            </a:endParaRPr>
          </a:p>
        </p:txBody>
      </p:sp>
      <p:pic>
        <p:nvPicPr>
          <p:cNvPr id="3074" name="Picture 2" descr="Image result for programacion orientada a obje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598" y="2744211"/>
            <a:ext cx="4286374" cy="321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5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Variables en Python</a:t>
            </a:r>
            <a:endParaRPr lang="es-ES" dirty="0"/>
          </a:p>
        </p:txBody>
      </p:sp>
      <p:sp>
        <p:nvSpPr>
          <p:cNvPr id="8" name="CuadroTexto 7"/>
          <p:cNvSpPr txBox="1"/>
          <p:nvPr/>
        </p:nvSpPr>
        <p:spPr>
          <a:xfrm>
            <a:off x="677335" y="1353493"/>
            <a:ext cx="8363635" cy="4524315"/>
          </a:xfrm>
          <a:prstGeom prst="rect">
            <a:avLst/>
          </a:prstGeom>
          <a:noFill/>
        </p:spPr>
        <p:txBody>
          <a:bodyPr wrap="square" rtlCol="0">
            <a:spAutoFit/>
          </a:bodyPr>
          <a:lstStyle/>
          <a:p>
            <a:r>
              <a:rPr lang="es-ES" dirty="0" smtClean="0">
                <a:sym typeface="Wingdings" panose="05000000000000000000" pitchFamily="2" charset="2"/>
              </a:rPr>
              <a:t>Algunas reglas para los nombres de las variables: </a:t>
            </a:r>
          </a:p>
          <a:p>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Python distingue entre mayúsculas y minúsculas.</a:t>
            </a:r>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Podemos utilizar _, pero se recomienda no utilizarlo al comienzo del nombre de la variable.</a:t>
            </a:r>
            <a:endParaRPr lang="es-ES" dirty="0">
              <a:sym typeface="Wingdings" panose="05000000000000000000" pitchFamily="2" charset="2"/>
            </a:endParaRPr>
          </a:p>
          <a:p>
            <a:pPr marL="285750" indent="-285750">
              <a:buFont typeface="Arial" panose="020B0604020202020204" pitchFamily="34" charset="0"/>
              <a:buChar char="•"/>
            </a:pPr>
            <a:r>
              <a:rPr lang="es-ES" dirty="0" smtClean="0">
                <a:sym typeface="Wingdings" panose="05000000000000000000" pitchFamily="2" charset="2"/>
              </a:rPr>
              <a:t>Las variables no pueden empezar por números.</a:t>
            </a:r>
          </a:p>
          <a:p>
            <a:pPr marL="285750" indent="-285750">
              <a:buFont typeface="Arial" panose="020B0604020202020204" pitchFamily="34" charset="0"/>
              <a:buChar char="•"/>
            </a:pPr>
            <a:r>
              <a:rPr lang="es-ES" dirty="0" smtClean="0">
                <a:sym typeface="Wingdings" panose="05000000000000000000" pitchFamily="2" charset="2"/>
              </a:rPr>
              <a:t>Tampoco se pueden utilizar las palabras claves de Python. </a:t>
            </a:r>
            <a:endParaRPr lang="es-ES" dirty="0">
              <a:sym typeface="Wingdings" panose="05000000000000000000" pitchFamily="2" charset="2"/>
            </a:endParaRPr>
          </a:p>
          <a:p>
            <a:endParaRPr lang="es-ES" dirty="0" smtClean="0">
              <a:sym typeface="Wingdings" panose="05000000000000000000" pitchFamily="2" charset="2"/>
            </a:endParaRPr>
          </a:p>
          <a:p>
            <a:r>
              <a:rPr lang="es-ES" b="1" u="sng" dirty="0" smtClean="0">
                <a:sym typeface="Wingdings" panose="05000000000000000000" pitchFamily="2" charset="2"/>
              </a:rPr>
              <a:t>Ejemplos</a:t>
            </a:r>
            <a:r>
              <a:rPr lang="es-ES" b="1" u="sng" dirty="0">
                <a:sym typeface="Wingdings" panose="05000000000000000000" pitchFamily="2" charset="2"/>
              </a:rPr>
              <a:t>:</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0055" y="2974975"/>
            <a:ext cx="3776358" cy="1437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333" y="3910626"/>
            <a:ext cx="4358202" cy="279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73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Métodos – Operador “.” – </a:t>
            </a:r>
            <a:r>
              <a:rPr lang="es-ES" dirty="0" err="1" smtClean="0"/>
              <a:t>var.metodo</a:t>
            </a:r>
            <a:r>
              <a:rPr lang="es-ES" dirty="0" smtClean="0"/>
              <a:t>()</a:t>
            </a:r>
            <a:endParaRPr lang="es-ES" dirty="0"/>
          </a:p>
        </p:txBody>
      </p:sp>
      <p:sp>
        <p:nvSpPr>
          <p:cNvPr id="8" name="CuadroTexto 7"/>
          <p:cNvSpPr txBox="1"/>
          <p:nvPr/>
        </p:nvSpPr>
        <p:spPr>
          <a:xfrm>
            <a:off x="677335" y="1353493"/>
            <a:ext cx="8363635" cy="2862322"/>
          </a:xfrm>
          <a:prstGeom prst="rect">
            <a:avLst/>
          </a:prstGeom>
          <a:noFill/>
        </p:spPr>
        <p:txBody>
          <a:bodyPr wrap="square" rtlCol="0">
            <a:spAutoFit/>
          </a:bodyPr>
          <a:lstStyle/>
          <a:p>
            <a:r>
              <a:rPr lang="es-ES" dirty="0" smtClean="0">
                <a:sym typeface="Wingdings" panose="05000000000000000000" pitchFamily="2" charset="2"/>
              </a:rPr>
              <a:t>Ejemplos de métodos que podemos utilizar el una variable entera:</a:t>
            </a:r>
          </a:p>
          <a:p>
            <a:endParaRPr lang="es-ES" dirty="0">
              <a:sym typeface="Wingdings" panose="05000000000000000000" pitchFamily="2" charset="2"/>
            </a:endParaRPr>
          </a:p>
          <a:p>
            <a:endParaRPr lang="es-ES" b="1" u="sng"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032" y="1911781"/>
            <a:ext cx="3124200"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24" y="4572000"/>
            <a:ext cx="9128658" cy="204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0949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2345" y="412406"/>
            <a:ext cx="9485996" cy="1320800"/>
          </a:xfrm>
        </p:spPr>
        <p:txBody>
          <a:bodyPr/>
          <a:lstStyle/>
          <a:p>
            <a:r>
              <a:rPr lang="es-ES" b="1" dirty="0" smtClean="0"/>
              <a:t>Bloque I: </a:t>
            </a:r>
            <a:r>
              <a:rPr lang="es-ES" sz="3200" b="1" dirty="0" smtClean="0"/>
              <a:t>Python y sus módulos principales</a:t>
            </a:r>
            <a:br>
              <a:rPr lang="es-ES" sz="3200" b="1" dirty="0" smtClean="0"/>
            </a:br>
            <a:r>
              <a:rPr lang="es-ES" sz="3200" b="1" dirty="0" smtClean="0"/>
              <a:t>para análisis de datos</a:t>
            </a:r>
            <a:endParaRPr lang="es-ES" sz="3200" b="1" dirty="0"/>
          </a:p>
        </p:txBody>
      </p:sp>
      <p:sp>
        <p:nvSpPr>
          <p:cNvPr id="3" name="Marcador de contenido 2"/>
          <p:cNvSpPr>
            <a:spLocks noGrp="1"/>
          </p:cNvSpPr>
          <p:nvPr>
            <p:ph idx="1"/>
          </p:nvPr>
        </p:nvSpPr>
        <p:spPr>
          <a:xfrm>
            <a:off x="677334" y="1953462"/>
            <a:ext cx="9620909" cy="4372388"/>
          </a:xfrm>
        </p:spPr>
        <p:txBody>
          <a:bodyPr>
            <a:normAutofit/>
          </a:bodyPr>
          <a:lstStyle/>
          <a:p>
            <a:pPr marL="0" indent="0">
              <a:buNone/>
            </a:pPr>
            <a:r>
              <a:rPr lang="es-ES" sz="2400" b="1" u="sng" dirty="0" smtClean="0"/>
              <a:t>Objetivos del bloque:</a:t>
            </a:r>
          </a:p>
          <a:p>
            <a:r>
              <a:rPr lang="es-ES" sz="2000" b="1" i="1" dirty="0" smtClean="0">
                <a:solidFill>
                  <a:srgbClr val="00B050"/>
                </a:solidFill>
              </a:rPr>
              <a:t>Parte I (Python):</a:t>
            </a:r>
            <a:r>
              <a:rPr lang="es-ES" sz="2000" dirty="0" smtClean="0">
                <a:solidFill>
                  <a:srgbClr val="00B050"/>
                </a:solidFill>
              </a:rPr>
              <a:t> </a:t>
            </a:r>
            <a:r>
              <a:rPr lang="es-ES" sz="2000" dirty="0" smtClean="0"/>
              <a:t>Aprender nociones básicas sobre programación en Python. </a:t>
            </a:r>
            <a:r>
              <a:rPr lang="es-ES" sz="2000" dirty="0" smtClean="0">
                <a:sym typeface="Wingdings" panose="05000000000000000000" pitchFamily="2" charset="2"/>
              </a:rPr>
              <a:t>Tipos de objetos (listas, </a:t>
            </a:r>
            <a:r>
              <a:rPr lang="es-ES" sz="2000" dirty="0" err="1" smtClean="0">
                <a:sym typeface="Wingdings" panose="05000000000000000000" pitchFamily="2" charset="2"/>
              </a:rPr>
              <a:t>tuplas</a:t>
            </a:r>
            <a:r>
              <a:rPr lang="es-ES" sz="2000" dirty="0" smtClean="0">
                <a:sym typeface="Wingdings" panose="05000000000000000000" pitchFamily="2" charset="2"/>
              </a:rPr>
              <a:t>, diccionarios, etc.), manejo de funciones, control de flujo, y mucho más!!!  10 horas aprox.</a:t>
            </a:r>
            <a:endParaRPr lang="es-ES" sz="2000" dirty="0"/>
          </a:p>
          <a:p>
            <a:r>
              <a:rPr lang="es-ES" sz="2000" b="1" i="1" dirty="0" smtClean="0">
                <a:solidFill>
                  <a:srgbClr val="00B050"/>
                </a:solidFill>
                <a:sym typeface="Wingdings" panose="05000000000000000000" pitchFamily="2" charset="2"/>
              </a:rPr>
              <a:t>Parte II (</a:t>
            </a:r>
            <a:r>
              <a:rPr lang="es-ES" sz="2000" b="1" i="1" dirty="0" err="1" smtClean="0">
                <a:solidFill>
                  <a:srgbClr val="00B050"/>
                </a:solidFill>
                <a:sym typeface="Wingdings" panose="05000000000000000000" pitchFamily="2" charset="2"/>
              </a:rPr>
              <a:t>Numpy</a:t>
            </a:r>
            <a:r>
              <a:rPr lang="es-ES" sz="2000" b="1" i="1" dirty="0" smtClean="0">
                <a:solidFill>
                  <a:srgbClr val="00B050"/>
                </a:solidFill>
                <a:sym typeface="Wingdings" panose="05000000000000000000" pitchFamily="2" charset="2"/>
              </a:rPr>
              <a:t>):</a:t>
            </a:r>
            <a:r>
              <a:rPr lang="es-ES" sz="2000" i="1" dirty="0" smtClean="0">
                <a:solidFill>
                  <a:srgbClr val="00B050"/>
                </a:solidFill>
                <a:sym typeface="Wingdings" panose="05000000000000000000" pitchFamily="2" charset="2"/>
              </a:rPr>
              <a:t> </a:t>
            </a:r>
            <a:r>
              <a:rPr lang="es-ES" sz="2000" dirty="0" smtClean="0">
                <a:sym typeface="Wingdings" panose="05000000000000000000" pitchFamily="2" charset="2"/>
              </a:rPr>
              <a:t>Vectores o </a:t>
            </a:r>
            <a:r>
              <a:rPr lang="es-ES" sz="2000" dirty="0" err="1" smtClean="0">
                <a:sym typeface="Wingdings" panose="05000000000000000000" pitchFamily="2" charset="2"/>
              </a:rPr>
              <a:t>arrays</a:t>
            </a:r>
            <a:r>
              <a:rPr lang="es-ES" sz="2000" dirty="0" smtClean="0">
                <a:sym typeface="Wingdings" panose="05000000000000000000" pitchFamily="2" charset="2"/>
              </a:rPr>
              <a:t> </a:t>
            </a:r>
            <a:r>
              <a:rPr lang="es-ES" sz="2000" dirty="0" err="1" smtClean="0">
                <a:sym typeface="Wingdings" panose="05000000000000000000" pitchFamily="2" charset="2"/>
              </a:rPr>
              <a:t>multi</a:t>
            </a:r>
            <a:r>
              <a:rPr lang="es-ES" sz="2000" dirty="0" smtClean="0">
                <a:sym typeface="Wingdings" panose="05000000000000000000" pitchFamily="2" charset="2"/>
              </a:rPr>
              <a:t> dimensionales en Python.  2-3 horas aprox.  </a:t>
            </a:r>
          </a:p>
          <a:p>
            <a:r>
              <a:rPr lang="es-ES" sz="2000" b="1" i="1" dirty="0" smtClean="0">
                <a:solidFill>
                  <a:srgbClr val="00B050"/>
                </a:solidFill>
                <a:sym typeface="Wingdings" panose="05000000000000000000" pitchFamily="2" charset="2"/>
              </a:rPr>
              <a:t>Parte III (</a:t>
            </a:r>
            <a:r>
              <a:rPr lang="es-ES" sz="2000" b="1" i="1" dirty="0" err="1" smtClean="0">
                <a:solidFill>
                  <a:srgbClr val="00B050"/>
                </a:solidFill>
                <a:sym typeface="Wingdings" panose="05000000000000000000" pitchFamily="2" charset="2"/>
              </a:rPr>
              <a:t>Maplotlib</a:t>
            </a:r>
            <a:r>
              <a:rPr lang="es-ES" sz="2000" b="1" i="1" dirty="0" smtClean="0">
                <a:solidFill>
                  <a:srgbClr val="00B050"/>
                </a:solidFill>
                <a:sym typeface="Wingdings" panose="05000000000000000000" pitchFamily="2" charset="2"/>
              </a:rPr>
              <a:t>): </a:t>
            </a:r>
            <a:r>
              <a:rPr lang="es-ES" sz="2000" dirty="0" smtClean="0">
                <a:sym typeface="Wingdings" panose="05000000000000000000" pitchFamily="2" charset="2"/>
              </a:rPr>
              <a:t>Representación gráfica en Python.  2-3 horas aprox.</a:t>
            </a:r>
          </a:p>
          <a:p>
            <a:r>
              <a:rPr lang="es-ES" sz="2000" b="1" i="1" dirty="0" smtClean="0">
                <a:solidFill>
                  <a:srgbClr val="00B050"/>
                </a:solidFill>
                <a:sym typeface="Wingdings" panose="05000000000000000000" pitchFamily="2" charset="2"/>
              </a:rPr>
              <a:t>Parte IV (Pandas):</a:t>
            </a:r>
            <a:r>
              <a:rPr lang="es-ES" sz="2000" i="1" dirty="0" smtClean="0">
                <a:solidFill>
                  <a:srgbClr val="00B050"/>
                </a:solidFill>
                <a:sym typeface="Wingdings" panose="05000000000000000000" pitchFamily="2" charset="2"/>
              </a:rPr>
              <a:t> </a:t>
            </a:r>
            <a:r>
              <a:rPr lang="es-ES" sz="2000" dirty="0" smtClean="0">
                <a:sym typeface="Wingdings" panose="05000000000000000000" pitchFamily="2" charset="2"/>
              </a:rPr>
              <a:t>Manejo de datos en Python (</a:t>
            </a:r>
            <a:r>
              <a:rPr lang="es-ES" sz="2000" dirty="0" err="1" smtClean="0">
                <a:sym typeface="Wingdings" panose="05000000000000000000" pitchFamily="2" charset="2"/>
              </a:rPr>
              <a:t>dataframe</a:t>
            </a:r>
            <a:r>
              <a:rPr lang="es-ES" sz="2000" dirty="0" smtClean="0">
                <a:sym typeface="Wingdings" panose="05000000000000000000" pitchFamily="2" charset="2"/>
              </a:rPr>
              <a:t>).  2-3 horas aprox.</a:t>
            </a:r>
          </a:p>
          <a:p>
            <a:r>
              <a:rPr lang="es-ES" sz="2000" b="1" i="1" dirty="0" smtClean="0">
                <a:solidFill>
                  <a:srgbClr val="00B050"/>
                </a:solidFill>
                <a:sym typeface="Wingdings" panose="05000000000000000000" pitchFamily="2" charset="2"/>
              </a:rPr>
              <a:t>Parte V (</a:t>
            </a:r>
            <a:r>
              <a:rPr lang="es-ES" sz="2000" b="1" i="1" dirty="0" err="1" smtClean="0">
                <a:solidFill>
                  <a:srgbClr val="00B050"/>
                </a:solidFill>
                <a:sym typeface="Wingdings" panose="05000000000000000000" pitchFamily="2" charset="2"/>
              </a:rPr>
              <a:t>Scipy</a:t>
            </a:r>
            <a:r>
              <a:rPr lang="es-ES" sz="2000" b="1" i="1" dirty="0" smtClean="0">
                <a:solidFill>
                  <a:srgbClr val="00B050"/>
                </a:solidFill>
                <a:sym typeface="Wingdings" panose="05000000000000000000" pitchFamily="2" charset="2"/>
              </a:rPr>
              <a:t>):</a:t>
            </a:r>
            <a:r>
              <a:rPr lang="es-ES" sz="2000" i="1" dirty="0" smtClean="0">
                <a:solidFill>
                  <a:srgbClr val="00B050"/>
                </a:solidFill>
                <a:sym typeface="Wingdings" panose="05000000000000000000" pitchFamily="2" charset="2"/>
              </a:rPr>
              <a:t> </a:t>
            </a:r>
            <a:r>
              <a:rPr lang="es-ES" sz="2000" dirty="0" smtClean="0">
                <a:sym typeface="Wingdings" panose="05000000000000000000" pitchFamily="2" charset="2"/>
              </a:rPr>
              <a:t>Algoritmos computación científica en Python.  1 hora aprox.</a:t>
            </a:r>
          </a:p>
          <a:p>
            <a:pPr marL="0" indent="0">
              <a:buNone/>
            </a:pPr>
            <a:endParaRPr lang="es-ES" dirty="0">
              <a:sym typeface="Wingdings" panose="05000000000000000000" pitchFamily="2" charset="2"/>
            </a:endParaRPr>
          </a:p>
        </p:txBody>
      </p:sp>
    </p:spTree>
    <p:extLst>
      <p:ext uri="{BB962C8B-B14F-4D97-AF65-F5344CB8AC3E}">
        <p14:creationId xmlns:p14="http://schemas.microsoft.com/office/powerpoint/2010/main" val="1154499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Métodos – Operador “.” – </a:t>
            </a:r>
            <a:r>
              <a:rPr lang="es-ES" dirty="0" err="1" smtClean="0"/>
              <a:t>var.metodo</a:t>
            </a:r>
            <a:r>
              <a:rPr lang="es-ES" dirty="0" smtClean="0"/>
              <a:t>()</a:t>
            </a:r>
            <a:endParaRPr lang="es-ES" dirty="0"/>
          </a:p>
        </p:txBody>
      </p:sp>
      <p:sp>
        <p:nvSpPr>
          <p:cNvPr id="8" name="CuadroTexto 7"/>
          <p:cNvSpPr txBox="1"/>
          <p:nvPr/>
        </p:nvSpPr>
        <p:spPr>
          <a:xfrm>
            <a:off x="677333" y="1353493"/>
            <a:ext cx="8363635" cy="2862322"/>
          </a:xfrm>
          <a:prstGeom prst="rect">
            <a:avLst/>
          </a:prstGeom>
          <a:noFill/>
        </p:spPr>
        <p:txBody>
          <a:bodyPr wrap="square" rtlCol="0">
            <a:spAutoFit/>
          </a:bodyPr>
          <a:lstStyle/>
          <a:p>
            <a:r>
              <a:rPr lang="es-ES" dirty="0" smtClean="0">
                <a:sym typeface="Wingdings" panose="05000000000000000000" pitchFamily="2" charset="2"/>
              </a:rPr>
              <a:t>Vamos a comprobar que funciona:</a:t>
            </a:r>
          </a:p>
          <a:p>
            <a:endParaRPr lang="es-ES" dirty="0">
              <a:sym typeface="Wingdings" panose="05000000000000000000" pitchFamily="2" charset="2"/>
            </a:endParaRPr>
          </a:p>
          <a:p>
            <a:endParaRPr lang="es-ES" b="1" u="sng"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277" y="1927248"/>
            <a:ext cx="257175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464" y="3919667"/>
            <a:ext cx="35052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549097" y="3546679"/>
            <a:ext cx="3294492" cy="369332"/>
          </a:xfrm>
          <a:prstGeom prst="rect">
            <a:avLst/>
          </a:prstGeom>
        </p:spPr>
        <p:txBody>
          <a:bodyPr wrap="none">
            <a:spAutoFit/>
          </a:bodyPr>
          <a:lstStyle/>
          <a:p>
            <a:r>
              <a:rPr lang="es-ES" dirty="0" smtClean="0">
                <a:sym typeface="Wingdings" panose="05000000000000000000" pitchFamily="2" charset="2"/>
              </a:rPr>
              <a:t>Números reales o “flotantes”:</a:t>
            </a:r>
            <a:endParaRPr lang="es-ES" dirty="0">
              <a:sym typeface="Wingdings" panose="05000000000000000000" pitchFamily="2" charset="2"/>
            </a:endParaRPr>
          </a:p>
        </p:txBody>
      </p:sp>
    </p:spTree>
    <p:extLst>
      <p:ext uri="{BB962C8B-B14F-4D97-AF65-F5344CB8AC3E}">
        <p14:creationId xmlns:p14="http://schemas.microsoft.com/office/powerpoint/2010/main" val="315453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Métodos – Operador “.” – </a:t>
            </a:r>
            <a:r>
              <a:rPr lang="es-ES" dirty="0" err="1" smtClean="0"/>
              <a:t>var.metodo</a:t>
            </a:r>
            <a:r>
              <a:rPr lang="es-ES" dirty="0" smtClean="0"/>
              <a:t>()</a:t>
            </a:r>
            <a:endParaRPr lang="es-ES" dirty="0"/>
          </a:p>
        </p:txBody>
      </p:sp>
      <p:sp>
        <p:nvSpPr>
          <p:cNvPr id="8" name="CuadroTexto 7"/>
          <p:cNvSpPr txBox="1"/>
          <p:nvPr/>
        </p:nvSpPr>
        <p:spPr>
          <a:xfrm>
            <a:off x="677333" y="1353493"/>
            <a:ext cx="9291126" cy="4862870"/>
          </a:xfrm>
          <a:prstGeom prst="rect">
            <a:avLst/>
          </a:prstGeom>
          <a:noFill/>
        </p:spPr>
        <p:txBody>
          <a:bodyPr wrap="square" rtlCol="0">
            <a:spAutoFit/>
          </a:bodyPr>
          <a:lstStyle/>
          <a:p>
            <a:r>
              <a:rPr lang="es-ES" sz="2400" b="1" dirty="0" smtClean="0">
                <a:solidFill>
                  <a:srgbClr val="00B050"/>
                </a:solidFill>
                <a:sym typeface="Wingdings" panose="05000000000000000000" pitchFamily="2" charset="2"/>
              </a:rPr>
              <a:t>Ejercicio:</a:t>
            </a:r>
          </a:p>
          <a:p>
            <a:endParaRPr lang="es-ES" sz="2400" b="1" dirty="0">
              <a:solidFill>
                <a:srgbClr val="00B050"/>
              </a:solidFill>
              <a:sym typeface="Wingdings" panose="05000000000000000000" pitchFamily="2" charset="2"/>
            </a:endParaRPr>
          </a:p>
          <a:p>
            <a:r>
              <a:rPr lang="es-ES" sz="2000" dirty="0" smtClean="0">
                <a:sym typeface="Wingdings" panose="05000000000000000000" pitchFamily="2" charset="2"/>
              </a:rPr>
              <a:t>Buscar en Internet el funcionamiento del método </a:t>
            </a:r>
          </a:p>
          <a:p>
            <a:r>
              <a:rPr lang="es-ES" sz="2000" dirty="0" smtClean="0">
                <a:sym typeface="Wingdings" panose="05000000000000000000" pitchFamily="2" charset="2"/>
              </a:rPr>
              <a:t>.</a:t>
            </a:r>
            <a:r>
              <a:rPr lang="es-ES" sz="2000" dirty="0" err="1" smtClean="0">
                <a:sym typeface="Wingdings" panose="05000000000000000000" pitchFamily="2" charset="2"/>
              </a:rPr>
              <a:t>as_intiger_ratio</a:t>
            </a:r>
            <a:r>
              <a:rPr lang="es-ES" sz="2000" dirty="0" smtClean="0">
                <a:sym typeface="Wingdings" panose="05000000000000000000" pitchFamily="2" charset="2"/>
              </a:rPr>
              <a:t>()</a:t>
            </a:r>
          </a:p>
          <a:p>
            <a:endParaRPr lang="es-ES" sz="2000" dirty="0">
              <a:sym typeface="Wingdings" panose="05000000000000000000" pitchFamily="2" charset="2"/>
            </a:endParaRPr>
          </a:p>
          <a:p>
            <a:r>
              <a:rPr lang="es-ES" sz="2000" dirty="0" smtClean="0">
                <a:sym typeface="Wingdings" panose="05000000000000000000" pitchFamily="2" charset="2"/>
              </a:rPr>
              <a:t>Definir una variable float1= 10.0 y comprobar el funcionamiento.</a:t>
            </a:r>
          </a:p>
          <a:p>
            <a:endParaRPr lang="es-ES" sz="2000" b="1" dirty="0" smtClean="0">
              <a:solidFill>
                <a:srgbClr val="00B050"/>
              </a:solidFill>
              <a:sym typeface="Wingdings" panose="05000000000000000000" pitchFamily="2" charset="2"/>
            </a:endParaRPr>
          </a:p>
          <a:p>
            <a:endParaRPr lang="es-ES" dirty="0">
              <a:sym typeface="Wingdings" panose="05000000000000000000" pitchFamily="2" charset="2"/>
            </a:endParaRPr>
          </a:p>
          <a:p>
            <a:endParaRPr lang="es-ES" b="1" u="sng"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spTree>
    <p:extLst>
      <p:ext uri="{BB962C8B-B14F-4D97-AF65-F5344CB8AC3E}">
        <p14:creationId xmlns:p14="http://schemas.microsoft.com/office/powerpoint/2010/main" val="1288468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46100"/>
            <a:ext cx="8596668" cy="755561"/>
          </a:xfrm>
        </p:spPr>
        <p:txBody>
          <a:bodyPr/>
          <a:lstStyle/>
          <a:p>
            <a:r>
              <a:rPr lang="es-ES" dirty="0" smtClean="0"/>
              <a:t>Mi primer programa: </a:t>
            </a:r>
            <a:r>
              <a:rPr lang="es-ES" dirty="0" err="1" smtClean="0"/>
              <a:t>Hello</a:t>
            </a:r>
            <a:r>
              <a:rPr lang="es-ES" dirty="0" smtClean="0"/>
              <a:t>, </a:t>
            </a:r>
            <a:r>
              <a:rPr lang="es-ES" dirty="0" err="1" smtClean="0"/>
              <a:t>world</a:t>
            </a:r>
            <a:r>
              <a:rPr lang="es-ES" dirty="0" smtClean="0"/>
              <a:t>!”</a:t>
            </a:r>
            <a:endParaRPr lang="es-ES" dirty="0"/>
          </a:p>
        </p:txBody>
      </p:sp>
      <p:sp>
        <p:nvSpPr>
          <p:cNvPr id="8" name="CuadroTexto 7"/>
          <p:cNvSpPr txBox="1"/>
          <p:nvPr/>
        </p:nvSpPr>
        <p:spPr>
          <a:xfrm>
            <a:off x="677335" y="1458424"/>
            <a:ext cx="9171203" cy="2585323"/>
          </a:xfrm>
          <a:prstGeom prst="rect">
            <a:avLst/>
          </a:prstGeom>
          <a:noFill/>
        </p:spPr>
        <p:txBody>
          <a:bodyPr wrap="square" rtlCol="0">
            <a:spAutoFit/>
          </a:bodyPr>
          <a:lstStyle/>
          <a:p>
            <a:r>
              <a:rPr lang="es-ES" dirty="0">
                <a:sym typeface="Wingdings" panose="05000000000000000000" pitchFamily="2" charset="2"/>
              </a:rPr>
              <a:t>El origen se debe a Brian </a:t>
            </a:r>
            <a:r>
              <a:rPr lang="es-ES" dirty="0" err="1">
                <a:sym typeface="Wingdings" panose="05000000000000000000" pitchFamily="2" charset="2"/>
              </a:rPr>
              <a:t>Kernighan</a:t>
            </a:r>
            <a:r>
              <a:rPr lang="es-ES" dirty="0">
                <a:sym typeface="Wingdings" panose="05000000000000000000" pitchFamily="2" charset="2"/>
              </a:rPr>
              <a:t> en </a:t>
            </a:r>
            <a:r>
              <a:rPr lang="es-ES" dirty="0" smtClean="0">
                <a:sym typeface="Wingdings" panose="05000000000000000000" pitchFamily="2" charset="2"/>
              </a:rPr>
              <a:t>1973 escribe el libro </a:t>
            </a:r>
            <a:r>
              <a:rPr lang="es-ES" dirty="0">
                <a:sym typeface="Wingdings" panose="05000000000000000000" pitchFamily="2" charset="2"/>
              </a:rPr>
              <a:t>“A tutorial </a:t>
            </a:r>
            <a:r>
              <a:rPr lang="es-ES" dirty="0" err="1">
                <a:sym typeface="Wingdings" panose="05000000000000000000" pitchFamily="2" charset="2"/>
              </a:rPr>
              <a:t>Introduction</a:t>
            </a:r>
            <a:r>
              <a:rPr lang="es-ES" dirty="0">
                <a:sym typeface="Wingdings" panose="05000000000000000000" pitchFamily="2" charset="2"/>
              </a:rPr>
              <a:t> to </a:t>
            </a:r>
            <a:r>
              <a:rPr lang="es-ES" dirty="0" err="1">
                <a:sym typeface="Wingdings" panose="05000000000000000000" pitchFamily="2" charset="2"/>
              </a:rPr>
              <a:t>the</a:t>
            </a:r>
            <a:r>
              <a:rPr lang="es-ES" dirty="0">
                <a:sym typeface="Wingdings" panose="05000000000000000000" pitchFamily="2" charset="2"/>
              </a:rPr>
              <a:t> </a:t>
            </a:r>
            <a:r>
              <a:rPr lang="es-ES" dirty="0" err="1">
                <a:sym typeface="Wingdings" panose="05000000000000000000" pitchFamily="2" charset="2"/>
              </a:rPr>
              <a:t>Programming</a:t>
            </a:r>
            <a:r>
              <a:rPr lang="es-ES" dirty="0">
                <a:sym typeface="Wingdings" panose="05000000000000000000" pitchFamily="2" charset="2"/>
              </a:rPr>
              <a:t> </a:t>
            </a:r>
            <a:r>
              <a:rPr lang="es-ES" dirty="0" err="1">
                <a:sym typeface="Wingdings" panose="05000000000000000000" pitchFamily="2" charset="2"/>
              </a:rPr>
              <a:t>Language</a:t>
            </a:r>
            <a:r>
              <a:rPr lang="es-ES" dirty="0">
                <a:sym typeface="Wingdings" panose="05000000000000000000" pitchFamily="2" charset="2"/>
              </a:rPr>
              <a:t> B”, en este libro se introduce el lenguaje de programación B, el cual es el predecesor del lenguaje </a:t>
            </a:r>
            <a:r>
              <a:rPr lang="es-ES" dirty="0" smtClean="0">
                <a:sym typeface="Wingdings" panose="05000000000000000000" pitchFamily="2" charset="2"/>
              </a:rPr>
              <a:t>C. </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1026" name="Picture 2" descr="Image result for A tutorial Introduction to the Programming Language B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057" y="2353455"/>
            <a:ext cx="3205882" cy="41987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96" y="2631164"/>
            <a:ext cx="8237549" cy="129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8 Imagen"/>
          <p:cNvPicPr/>
          <p:nvPr/>
        </p:nvPicPr>
        <p:blipFill>
          <a:blip r:embed="rId4">
            <a:extLst>
              <a:ext uri="{28A0092B-C50C-407E-A947-70E740481C1C}">
                <a14:useLocalDpi xmlns:a14="http://schemas.microsoft.com/office/drawing/2010/main" val="0"/>
              </a:ext>
            </a:extLst>
          </a:blip>
          <a:srcRect/>
          <a:stretch>
            <a:fillRect/>
          </a:stretch>
        </p:blipFill>
        <p:spPr bwMode="auto">
          <a:xfrm>
            <a:off x="1993692" y="4287954"/>
            <a:ext cx="3579370" cy="935479"/>
          </a:xfrm>
          <a:prstGeom prst="rect">
            <a:avLst/>
          </a:prstGeom>
          <a:noFill/>
          <a:ln>
            <a:noFill/>
          </a:ln>
        </p:spPr>
      </p:pic>
    </p:spTree>
    <p:extLst>
      <p:ext uri="{BB962C8B-B14F-4D97-AF65-F5344CB8AC3E}">
        <p14:creationId xmlns:p14="http://schemas.microsoft.com/office/powerpoint/2010/main" val="40693971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Imprimir variables en Python</a:t>
            </a:r>
            <a:endParaRPr lang="es-ES" dirty="0"/>
          </a:p>
        </p:txBody>
      </p:sp>
      <p:sp>
        <p:nvSpPr>
          <p:cNvPr id="8" name="CuadroTexto 7"/>
          <p:cNvSpPr txBox="1"/>
          <p:nvPr/>
        </p:nvSpPr>
        <p:spPr>
          <a:xfrm>
            <a:off x="677335" y="1480492"/>
            <a:ext cx="8363635" cy="5632311"/>
          </a:xfrm>
          <a:prstGeom prst="rect">
            <a:avLst/>
          </a:prstGeom>
          <a:noFill/>
        </p:spPr>
        <p:txBody>
          <a:bodyPr wrap="square" rtlCol="0">
            <a:spAutoFit/>
          </a:bodyPr>
          <a:lstStyle/>
          <a:p>
            <a:r>
              <a:rPr lang="es-ES" dirty="0" smtClean="0">
                <a:sym typeface="Wingdings" panose="05000000000000000000" pitchFamily="2" charset="2"/>
              </a:rPr>
              <a:t>Imprimir variables en Python  </a:t>
            </a:r>
            <a:r>
              <a:rPr lang="es-ES" dirty="0" err="1" smtClean="0">
                <a:sym typeface="Wingdings" panose="05000000000000000000" pitchFamily="2" charset="2"/>
              </a:rPr>
              <a:t>print</a:t>
            </a:r>
            <a:r>
              <a:rPr lang="es-ES" dirty="0" smtClean="0">
                <a:sym typeface="Wingdings" panose="05000000000000000000" pitchFamily="2" charset="2"/>
              </a:rPr>
              <a:t> (si utilizamos el interprete interactivo no hace falta).</a:t>
            </a:r>
          </a:p>
          <a:p>
            <a:endParaRPr lang="es-ES" dirty="0" smtClean="0">
              <a:sym typeface="Wingdings" panose="05000000000000000000" pitchFamily="2" charset="2"/>
            </a:endParaRPr>
          </a:p>
          <a:p>
            <a:r>
              <a:rPr lang="es-ES" b="1" u="sng" dirty="0" smtClean="0">
                <a:sym typeface="Wingdings" panose="05000000000000000000" pitchFamily="2" charset="2"/>
              </a:rPr>
              <a:t>Ejemplos: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b="1" u="sng" dirty="0" smtClean="0">
              <a:sym typeface="Wingdings" panose="05000000000000000000" pitchFamily="2" charset="2"/>
            </a:endParaRPr>
          </a:p>
          <a:p>
            <a:endParaRPr lang="es-ES" b="1" u="sng" dirty="0">
              <a:sym typeface="Wingdings" panose="05000000000000000000" pitchFamily="2" charset="2"/>
            </a:endParaRPr>
          </a:p>
          <a:p>
            <a:endParaRPr lang="es-ES" b="1" u="sng" dirty="0">
              <a:sym typeface="Wingdings" panose="05000000000000000000" pitchFamily="2" charset="2"/>
            </a:endParaRPr>
          </a:p>
          <a:p>
            <a:endParaRPr lang="es-ES" b="1" u="sng" dirty="0" smtClean="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9" name="8 Imagen"/>
          <p:cNvPicPr/>
          <p:nvPr/>
        </p:nvPicPr>
        <p:blipFill>
          <a:blip r:embed="rId2">
            <a:extLst>
              <a:ext uri="{28A0092B-C50C-407E-A947-70E740481C1C}">
                <a14:useLocalDpi xmlns:a14="http://schemas.microsoft.com/office/drawing/2010/main" val="0"/>
              </a:ext>
            </a:extLst>
          </a:blip>
          <a:srcRect/>
          <a:stretch>
            <a:fillRect/>
          </a:stretch>
        </p:blipFill>
        <p:spPr bwMode="auto">
          <a:xfrm>
            <a:off x="1876557" y="2909969"/>
            <a:ext cx="2982595" cy="3466465"/>
          </a:xfrm>
          <a:prstGeom prst="rect">
            <a:avLst/>
          </a:prstGeom>
          <a:noFill/>
          <a:ln>
            <a:noFill/>
          </a:ln>
        </p:spPr>
      </p:pic>
    </p:spTree>
    <p:extLst>
      <p:ext uri="{BB962C8B-B14F-4D97-AF65-F5344CB8AC3E}">
        <p14:creationId xmlns:p14="http://schemas.microsoft.com/office/powerpoint/2010/main" val="1514381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Imprimir variables en Python 3</a:t>
            </a:r>
            <a:endParaRPr lang="es-ES" dirty="0"/>
          </a:p>
        </p:txBody>
      </p:sp>
      <p:sp>
        <p:nvSpPr>
          <p:cNvPr id="8" name="CuadroTexto 7"/>
          <p:cNvSpPr txBox="1"/>
          <p:nvPr/>
        </p:nvSpPr>
        <p:spPr>
          <a:xfrm>
            <a:off x="677335" y="1480492"/>
            <a:ext cx="8721498" cy="5632311"/>
          </a:xfrm>
          <a:prstGeom prst="rect">
            <a:avLst/>
          </a:prstGeom>
          <a:noFill/>
        </p:spPr>
        <p:txBody>
          <a:bodyPr wrap="square" rtlCol="0">
            <a:spAutoFit/>
          </a:bodyPr>
          <a:lstStyle/>
          <a:p>
            <a:r>
              <a:rPr lang="es-ES" dirty="0" smtClean="0">
                <a:sym typeface="Wingdings" panose="05000000000000000000" pitchFamily="2" charset="2"/>
              </a:rPr>
              <a:t>A partir de Python 3, la impresión de variables cambia. Todo debe ir entre los paréntesis</a:t>
            </a:r>
          </a:p>
          <a:p>
            <a:endParaRPr lang="es-ES" dirty="0" smtClean="0">
              <a:sym typeface="Wingdings" panose="05000000000000000000" pitchFamily="2" charset="2"/>
            </a:endParaRPr>
          </a:p>
          <a:p>
            <a:r>
              <a:rPr lang="es-ES" b="1" u="sng" dirty="0" smtClean="0">
                <a:sym typeface="Wingdings" panose="05000000000000000000" pitchFamily="2" charset="2"/>
              </a:rPr>
              <a:t>Ejemplos: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b="1" u="sng" dirty="0" smtClean="0">
              <a:sym typeface="Wingdings" panose="05000000000000000000" pitchFamily="2" charset="2"/>
            </a:endParaRPr>
          </a:p>
          <a:p>
            <a:endParaRPr lang="es-ES" b="1" u="sng" dirty="0">
              <a:sym typeface="Wingdings" panose="05000000000000000000" pitchFamily="2" charset="2"/>
            </a:endParaRPr>
          </a:p>
          <a:p>
            <a:endParaRPr lang="es-ES" b="1" u="sng" dirty="0">
              <a:sym typeface="Wingdings" panose="05000000000000000000" pitchFamily="2" charset="2"/>
            </a:endParaRPr>
          </a:p>
          <a:p>
            <a:endParaRPr lang="es-ES" b="1" u="sng" dirty="0" smtClean="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2953063" y="2261258"/>
            <a:ext cx="5171606" cy="4229483"/>
          </a:xfrm>
          <a:prstGeom prst="rect">
            <a:avLst/>
          </a:prstGeom>
          <a:noFill/>
          <a:ln>
            <a:noFill/>
          </a:ln>
        </p:spPr>
      </p:pic>
    </p:spTree>
    <p:extLst>
      <p:ext uri="{BB962C8B-B14F-4D97-AF65-F5344CB8AC3E}">
        <p14:creationId xmlns:p14="http://schemas.microsoft.com/office/powerpoint/2010/main" val="4115465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Errores programación</a:t>
            </a:r>
            <a:endParaRPr lang="es-ES" dirty="0"/>
          </a:p>
        </p:txBody>
      </p:sp>
      <p:grpSp>
        <p:nvGrpSpPr>
          <p:cNvPr id="3" name="2 Grupo"/>
          <p:cNvGrpSpPr/>
          <p:nvPr/>
        </p:nvGrpSpPr>
        <p:grpSpPr>
          <a:xfrm>
            <a:off x="677335" y="1480493"/>
            <a:ext cx="8363635" cy="5909310"/>
            <a:chOff x="677334" y="1632893"/>
            <a:chExt cx="8363635" cy="5909310"/>
          </a:xfrm>
        </p:grpSpPr>
        <p:sp>
          <p:nvSpPr>
            <p:cNvPr id="8" name="CuadroTexto 7"/>
            <p:cNvSpPr txBox="1"/>
            <p:nvPr/>
          </p:nvSpPr>
          <p:spPr>
            <a:xfrm>
              <a:off x="677334" y="1632893"/>
              <a:ext cx="8363635" cy="5909310"/>
            </a:xfrm>
            <a:prstGeom prst="rect">
              <a:avLst/>
            </a:prstGeom>
            <a:noFill/>
          </p:spPr>
          <p:txBody>
            <a:bodyPr wrap="square" rtlCol="0">
              <a:spAutoFit/>
            </a:bodyPr>
            <a:lstStyle/>
            <a:p>
              <a:r>
                <a:rPr lang="es-ES" dirty="0" smtClean="0">
                  <a:sym typeface="Wingdings" panose="05000000000000000000" pitchFamily="2" charset="2"/>
                </a:rPr>
                <a:t>Imprimir variables en Python  </a:t>
              </a:r>
              <a:r>
                <a:rPr lang="es-ES" dirty="0" err="1" smtClean="0">
                  <a:sym typeface="Wingdings" panose="05000000000000000000" pitchFamily="2" charset="2"/>
                </a:rPr>
                <a:t>print</a:t>
              </a:r>
              <a:r>
                <a:rPr lang="es-ES" dirty="0" smtClean="0">
                  <a:sym typeface="Wingdings" panose="05000000000000000000" pitchFamily="2" charset="2"/>
                </a:rPr>
                <a:t> (si utilizamos el interprete interactivo no hace falta).</a:t>
              </a:r>
            </a:p>
            <a:p>
              <a:endParaRPr lang="es-ES" dirty="0" smtClean="0">
                <a:sym typeface="Wingdings" panose="05000000000000000000" pitchFamily="2" charset="2"/>
              </a:endParaRPr>
            </a:p>
            <a:p>
              <a:r>
                <a:rPr lang="es-ES" b="1" u="sng" dirty="0" smtClean="0">
                  <a:sym typeface="Wingdings" panose="05000000000000000000" pitchFamily="2" charset="2"/>
                </a:rPr>
                <a:t>Ejemplos: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b="1" u="sng" dirty="0" smtClean="0">
                <a:sym typeface="Wingdings" panose="05000000000000000000" pitchFamily="2" charset="2"/>
              </a:endParaRPr>
            </a:p>
            <a:p>
              <a:endParaRPr lang="es-ES" b="1" u="sng" dirty="0">
                <a:sym typeface="Wingdings" panose="05000000000000000000" pitchFamily="2" charset="2"/>
              </a:endParaRPr>
            </a:p>
            <a:p>
              <a:endParaRPr lang="es-ES" b="1" u="sng" dirty="0">
                <a:sym typeface="Wingdings" panose="05000000000000000000" pitchFamily="2" charset="2"/>
              </a:endParaRPr>
            </a:p>
            <a:p>
              <a:endParaRPr lang="es-ES" b="1" u="sng" dirty="0" smtClean="0">
                <a:sym typeface="Wingdings" panose="05000000000000000000" pitchFamily="2" charset="2"/>
              </a:endParaRPr>
            </a:p>
            <a:p>
              <a:r>
                <a:rPr lang="es-ES" b="1" u="sng" dirty="0" smtClean="0">
                  <a:sym typeface="Wingdings" panose="05000000000000000000" pitchFamily="2" charset="2"/>
                </a:rPr>
                <a:t>Errores de Programación: </a:t>
              </a:r>
              <a:endParaRPr lang="es-ES" b="1" u="sng"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769" y="5107077"/>
              <a:ext cx="5897546" cy="137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7" name="Imagen 6"/>
          <p:cNvPicPr/>
          <p:nvPr/>
        </p:nvPicPr>
        <p:blipFill>
          <a:blip r:embed="rId3"/>
          <a:stretch>
            <a:fillRect/>
          </a:stretch>
        </p:blipFill>
        <p:spPr>
          <a:xfrm>
            <a:off x="751770" y="2771192"/>
            <a:ext cx="4240108" cy="1726163"/>
          </a:xfrm>
          <a:prstGeom prst="rect">
            <a:avLst/>
          </a:prstGeom>
        </p:spPr>
      </p:pic>
    </p:spTree>
    <p:extLst>
      <p:ext uri="{BB962C8B-B14F-4D97-AF65-F5344CB8AC3E}">
        <p14:creationId xmlns:p14="http://schemas.microsoft.com/office/powerpoint/2010/main" val="2322371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8" name="CuadroTexto 7"/>
          <p:cNvSpPr txBox="1"/>
          <p:nvPr/>
        </p:nvSpPr>
        <p:spPr>
          <a:xfrm>
            <a:off x="677335" y="1365163"/>
            <a:ext cx="9651653" cy="4524315"/>
          </a:xfrm>
          <a:prstGeom prst="rect">
            <a:avLst/>
          </a:prstGeom>
          <a:noFill/>
        </p:spPr>
        <p:txBody>
          <a:bodyPr wrap="square" rtlCol="0">
            <a:spAutoFit/>
          </a:bodyPr>
          <a:lstStyle/>
          <a:p>
            <a:pPr algn="just"/>
            <a:r>
              <a:rPr lang="es-ES" dirty="0" smtClean="0">
                <a:sym typeface="Wingdings" panose="05000000000000000000" pitchFamily="2" charset="2"/>
              </a:rPr>
              <a:t>Es una lista de datos, el tipo  del contenido depende de como lo definamos  </a:t>
            </a:r>
            <a:r>
              <a:rPr lang="es-ES" b="1" u="sng" dirty="0" smtClean="0">
                <a:sym typeface="Wingdings" panose="05000000000000000000" pitchFamily="2" charset="2"/>
              </a:rPr>
              <a:t>Se utilizan muchísimo en Python  </a:t>
            </a:r>
            <a:r>
              <a:rPr lang="es-ES" b="1" u="sng" dirty="0" smtClean="0">
                <a:solidFill>
                  <a:srgbClr val="FF0000"/>
                </a:solidFill>
                <a:sym typeface="Wingdings" panose="05000000000000000000" pitchFamily="2" charset="2"/>
              </a:rPr>
              <a:t>RECORDAD ES UN OBJETO!!!</a:t>
            </a:r>
          </a:p>
          <a:p>
            <a:pPr algn="just"/>
            <a:endParaRPr lang="es-ES" dirty="0" smtClean="0">
              <a:sym typeface="Wingdings" panose="05000000000000000000" pitchFamily="2" charset="2"/>
            </a:endParaRPr>
          </a:p>
          <a:p>
            <a:pPr algn="just"/>
            <a:r>
              <a:rPr lang="es-ES" b="1" u="sng" dirty="0">
                <a:sym typeface="Wingdings" panose="05000000000000000000" pitchFamily="2" charset="2"/>
              </a:rPr>
              <a:t>Definición de listas:</a:t>
            </a:r>
          </a:p>
          <a:p>
            <a:pPr algn="just"/>
            <a:endParaRPr lang="es-ES" dirty="0">
              <a:sym typeface="Wingdings" panose="05000000000000000000" pitchFamily="2" charset="2"/>
            </a:endParaRPr>
          </a:p>
          <a:p>
            <a:pPr algn="just"/>
            <a:endParaRPr lang="es-ES" dirty="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r>
              <a:rPr lang="es-ES" b="1" u="sng" dirty="0" smtClean="0">
                <a:sym typeface="Wingdings" panose="05000000000000000000" pitchFamily="2" charset="2"/>
              </a:rPr>
              <a:t>Acceso al primer elemento:</a:t>
            </a:r>
            <a:endParaRPr lang="es-ES" b="1" u="sng" dirty="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smtClean="0">
              <a:sym typeface="Wingdings" panose="05000000000000000000" pitchFamily="2" charset="2"/>
            </a:endParaRP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3222884" y="2770895"/>
            <a:ext cx="5331517" cy="1201499"/>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3891713" y="4684536"/>
            <a:ext cx="1791330" cy="1543914"/>
          </a:xfrm>
          <a:prstGeom prst="rect">
            <a:avLst/>
          </a:prstGeom>
          <a:noFill/>
          <a:ln>
            <a:noFill/>
          </a:ln>
        </p:spPr>
      </p:pic>
    </p:spTree>
    <p:extLst>
      <p:ext uri="{BB962C8B-B14F-4D97-AF65-F5344CB8AC3E}">
        <p14:creationId xmlns:p14="http://schemas.microsoft.com/office/powerpoint/2010/main" val="3164668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04672"/>
            <a:ext cx="8596668" cy="755561"/>
          </a:xfrm>
        </p:spPr>
        <p:txBody>
          <a:bodyPr/>
          <a:lstStyle/>
          <a:p>
            <a:r>
              <a:rPr lang="es-ES" dirty="0" smtClean="0"/>
              <a:t>Listas en Python</a:t>
            </a:r>
            <a:endParaRPr lang="es-ES" dirty="0"/>
          </a:p>
        </p:txBody>
      </p:sp>
      <p:sp>
        <p:nvSpPr>
          <p:cNvPr id="8" name="CuadroTexto 7"/>
          <p:cNvSpPr txBox="1"/>
          <p:nvPr/>
        </p:nvSpPr>
        <p:spPr>
          <a:xfrm>
            <a:off x="677335" y="1365163"/>
            <a:ext cx="9651653" cy="4524315"/>
          </a:xfrm>
          <a:prstGeom prst="rect">
            <a:avLst/>
          </a:prstGeom>
          <a:noFill/>
        </p:spPr>
        <p:txBody>
          <a:bodyPr wrap="square" rtlCol="0">
            <a:spAutoFit/>
          </a:bodyPr>
          <a:lstStyle/>
          <a:p>
            <a:pPr algn="just"/>
            <a:r>
              <a:rPr lang="es-ES" dirty="0" smtClean="0">
                <a:sym typeface="Wingdings" panose="05000000000000000000" pitchFamily="2" charset="2"/>
              </a:rPr>
              <a:t>Es una lista de datos, el tipo  del contenido depende de como lo definamos  </a:t>
            </a:r>
            <a:r>
              <a:rPr lang="es-ES" b="1" u="sng" dirty="0" smtClean="0">
                <a:sym typeface="Wingdings" panose="05000000000000000000" pitchFamily="2" charset="2"/>
              </a:rPr>
              <a:t>Se utilizan muchísimo en Python  </a:t>
            </a:r>
            <a:r>
              <a:rPr lang="es-ES" b="1" u="sng" dirty="0" smtClean="0">
                <a:solidFill>
                  <a:srgbClr val="FF0000"/>
                </a:solidFill>
                <a:sym typeface="Wingdings" panose="05000000000000000000" pitchFamily="2" charset="2"/>
              </a:rPr>
              <a:t>RECORDAD ES UN OBJETO!!!</a:t>
            </a:r>
          </a:p>
          <a:p>
            <a:pPr algn="just"/>
            <a:endParaRPr lang="es-ES" dirty="0" smtClean="0">
              <a:sym typeface="Wingdings" panose="05000000000000000000" pitchFamily="2" charset="2"/>
            </a:endParaRPr>
          </a:p>
          <a:p>
            <a:pPr algn="just"/>
            <a:r>
              <a:rPr lang="es-ES" b="1" u="sng" dirty="0" smtClean="0">
                <a:sym typeface="Wingdings" panose="05000000000000000000" pitchFamily="2" charset="2"/>
              </a:rPr>
              <a:t>Acceso al último elemento:</a:t>
            </a:r>
            <a:endParaRPr lang="es-ES" b="1" u="sng" dirty="0">
              <a:sym typeface="Wingdings" panose="05000000000000000000" pitchFamily="2" charset="2"/>
            </a:endParaRPr>
          </a:p>
          <a:p>
            <a:pPr algn="just"/>
            <a:endParaRPr lang="es-ES" dirty="0">
              <a:sym typeface="Wingdings" panose="05000000000000000000" pitchFamily="2" charset="2"/>
            </a:endParaRPr>
          </a:p>
          <a:p>
            <a:pPr algn="just"/>
            <a:endParaRPr lang="es-ES" dirty="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r>
              <a:rPr lang="es-ES" b="1" u="sng" dirty="0" smtClean="0">
                <a:sym typeface="Wingdings" panose="05000000000000000000" pitchFamily="2" charset="2"/>
              </a:rPr>
              <a:t>Ojo con que el elemento exista:</a:t>
            </a:r>
            <a:endParaRPr lang="es-ES" b="1" u="sng" dirty="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smtClean="0">
              <a:sym typeface="Wingdings" panose="05000000000000000000" pitchFamily="2" charset="2"/>
            </a:endParaRPr>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3117953" y="4819192"/>
            <a:ext cx="5606322" cy="1506657"/>
          </a:xfrm>
          <a:prstGeom prst="rect">
            <a:avLst/>
          </a:prstGeom>
          <a:noFill/>
          <a:ln>
            <a:noFill/>
          </a:ln>
        </p:spPr>
      </p:pic>
      <p:pic>
        <p:nvPicPr>
          <p:cNvPr id="7" name="6 Imagen"/>
          <p:cNvPicPr/>
          <p:nvPr/>
        </p:nvPicPr>
        <p:blipFill>
          <a:blip r:embed="rId3">
            <a:extLst>
              <a:ext uri="{28A0092B-C50C-407E-A947-70E740481C1C}">
                <a14:useLocalDpi xmlns:a14="http://schemas.microsoft.com/office/drawing/2010/main" val="0"/>
              </a:ext>
            </a:extLst>
          </a:blip>
          <a:srcRect/>
          <a:stretch>
            <a:fillRect/>
          </a:stretch>
        </p:blipFill>
        <p:spPr bwMode="auto">
          <a:xfrm>
            <a:off x="4246655" y="2456414"/>
            <a:ext cx="1899311" cy="1545960"/>
          </a:xfrm>
          <a:prstGeom prst="rect">
            <a:avLst/>
          </a:prstGeom>
          <a:noFill/>
          <a:ln>
            <a:noFill/>
          </a:ln>
        </p:spPr>
      </p:pic>
    </p:spTree>
    <p:extLst>
      <p:ext uri="{BB962C8B-B14F-4D97-AF65-F5344CB8AC3E}">
        <p14:creationId xmlns:p14="http://schemas.microsoft.com/office/powerpoint/2010/main" val="2250066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54772"/>
            <a:ext cx="8596668" cy="755561"/>
          </a:xfrm>
        </p:spPr>
        <p:txBody>
          <a:bodyPr/>
          <a:lstStyle/>
          <a:p>
            <a:r>
              <a:rPr lang="es-ES" dirty="0" smtClean="0"/>
              <a:t>Listas en Python</a:t>
            </a:r>
            <a:endParaRPr lang="es-ES" dirty="0"/>
          </a:p>
        </p:txBody>
      </p:sp>
      <p:sp>
        <p:nvSpPr>
          <p:cNvPr id="8" name="CuadroTexto 7"/>
          <p:cNvSpPr txBox="1"/>
          <p:nvPr/>
        </p:nvSpPr>
        <p:spPr>
          <a:xfrm>
            <a:off x="713769" y="979962"/>
            <a:ext cx="9703039" cy="4247317"/>
          </a:xfrm>
          <a:prstGeom prst="rect">
            <a:avLst/>
          </a:prstGeom>
          <a:noFill/>
        </p:spPr>
        <p:txBody>
          <a:bodyPr wrap="square" rtlCol="0">
            <a:spAutoFit/>
          </a:bodyPr>
          <a:lstStyle/>
          <a:p>
            <a:endParaRPr lang="es-ES" dirty="0" smtClean="0">
              <a:sym typeface="Wingdings" panose="05000000000000000000" pitchFamily="2" charset="2"/>
            </a:endParaRPr>
          </a:p>
          <a:p>
            <a:r>
              <a:rPr lang="es-ES" b="1" u="sng" dirty="0" err="1" smtClean="0">
                <a:sym typeface="Wingdings" panose="05000000000000000000" pitchFamily="2" charset="2"/>
              </a:rPr>
              <a:t>Slicing</a:t>
            </a:r>
            <a:r>
              <a:rPr lang="es-ES" b="1" u="sng" dirty="0" smtClean="0">
                <a:sym typeface="Wingdings" panose="05000000000000000000" pitchFamily="2" charset="2"/>
              </a:rPr>
              <a:t>:</a:t>
            </a:r>
            <a:r>
              <a:rPr lang="es-ES" b="1" dirty="0" smtClean="0">
                <a:sym typeface="Wingdings" panose="05000000000000000000" pitchFamily="2" charset="2"/>
              </a:rPr>
              <a:t> Obtener varias posiciones de una lista a la vez [:]</a:t>
            </a:r>
            <a:endParaRPr lang="es-ES" b="1" u="sng"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sp>
        <p:nvSpPr>
          <p:cNvPr id="7" name="6 CuadroTexto"/>
          <p:cNvSpPr txBox="1"/>
          <p:nvPr/>
        </p:nvSpPr>
        <p:spPr>
          <a:xfrm>
            <a:off x="7849017" y="3551927"/>
            <a:ext cx="758669" cy="369332"/>
          </a:xfrm>
          <a:prstGeom prst="rect">
            <a:avLst/>
          </a:prstGeom>
          <a:noFill/>
        </p:spPr>
        <p:txBody>
          <a:bodyPr wrap="none" rtlCol="0">
            <a:spAutoFit/>
          </a:bodyPr>
          <a:lstStyle/>
          <a:p>
            <a:r>
              <a:rPr lang="es-ES" dirty="0" smtClean="0">
                <a:solidFill>
                  <a:srgbClr val="FF0000"/>
                </a:solidFill>
              </a:rPr>
              <a:t>Todos</a:t>
            </a:r>
            <a:endParaRPr lang="es-ES" dirty="0">
              <a:solidFill>
                <a:srgbClr val="FF0000"/>
              </a:solidFill>
            </a:endParaRPr>
          </a:p>
        </p:txBody>
      </p:sp>
      <p:sp>
        <p:nvSpPr>
          <p:cNvPr id="15" name="14 CuadroTexto"/>
          <p:cNvSpPr txBox="1"/>
          <p:nvPr/>
        </p:nvSpPr>
        <p:spPr>
          <a:xfrm>
            <a:off x="7882329" y="4979571"/>
            <a:ext cx="2696572" cy="646331"/>
          </a:xfrm>
          <a:prstGeom prst="rect">
            <a:avLst/>
          </a:prstGeom>
          <a:noFill/>
        </p:spPr>
        <p:txBody>
          <a:bodyPr wrap="none" rtlCol="0">
            <a:spAutoFit/>
          </a:bodyPr>
          <a:lstStyle/>
          <a:p>
            <a:r>
              <a:rPr lang="es-ES" dirty="0" smtClean="0">
                <a:solidFill>
                  <a:srgbClr val="7030A0"/>
                </a:solidFill>
              </a:rPr>
              <a:t>Del 1 a 4 inclusive [1, 4]</a:t>
            </a:r>
          </a:p>
          <a:p>
            <a:r>
              <a:rPr lang="es-ES" dirty="0" smtClean="0">
                <a:solidFill>
                  <a:srgbClr val="7030A0"/>
                </a:solidFill>
              </a:rPr>
              <a:t>(0, 5)</a:t>
            </a:r>
            <a:endParaRPr lang="es-ES" dirty="0">
              <a:solidFill>
                <a:srgbClr val="7030A0"/>
              </a:solidFill>
            </a:endParaRPr>
          </a:p>
        </p:txBody>
      </p:sp>
      <p:sp>
        <p:nvSpPr>
          <p:cNvPr id="19" name="18 CuadroTexto"/>
          <p:cNvSpPr txBox="1"/>
          <p:nvPr/>
        </p:nvSpPr>
        <p:spPr>
          <a:xfrm>
            <a:off x="7799612" y="4171042"/>
            <a:ext cx="2763898" cy="646331"/>
          </a:xfrm>
          <a:prstGeom prst="rect">
            <a:avLst/>
          </a:prstGeom>
          <a:noFill/>
        </p:spPr>
        <p:txBody>
          <a:bodyPr wrap="none" rtlCol="0">
            <a:spAutoFit/>
          </a:bodyPr>
          <a:lstStyle/>
          <a:p>
            <a:r>
              <a:rPr lang="es-ES" dirty="0" smtClean="0">
                <a:solidFill>
                  <a:srgbClr val="0070C0"/>
                </a:solidFill>
              </a:rPr>
              <a:t>Del 0 al 2 inclusive [0,2] </a:t>
            </a:r>
          </a:p>
          <a:p>
            <a:r>
              <a:rPr lang="es-ES" dirty="0" smtClean="0">
                <a:solidFill>
                  <a:srgbClr val="0070C0"/>
                </a:solidFill>
              </a:rPr>
              <a:t>o  [0, 3)</a:t>
            </a:r>
            <a:endParaRPr lang="es-ES"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83" y="1710011"/>
            <a:ext cx="95345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221" y="2723387"/>
            <a:ext cx="6428980" cy="282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713769" y="3336099"/>
            <a:ext cx="6858801" cy="80098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ctángulo"/>
          <p:cNvSpPr/>
          <p:nvPr/>
        </p:nvSpPr>
        <p:spPr>
          <a:xfrm>
            <a:off x="717393" y="4171042"/>
            <a:ext cx="6879167" cy="678323"/>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715742" y="4870046"/>
            <a:ext cx="6879167" cy="678323"/>
          </a:xfrm>
          <a:prstGeom prst="rect">
            <a:avLst/>
          </a:prstGeom>
          <a:noFill/>
          <a:ln w="317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949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8" name="CuadroTexto 7"/>
          <p:cNvSpPr txBox="1"/>
          <p:nvPr/>
        </p:nvSpPr>
        <p:spPr>
          <a:xfrm>
            <a:off x="713769" y="1369702"/>
            <a:ext cx="9703039" cy="4524315"/>
          </a:xfrm>
          <a:prstGeom prst="rect">
            <a:avLst/>
          </a:prstGeom>
          <a:noFill/>
        </p:spPr>
        <p:txBody>
          <a:bodyPr wrap="square" rtlCol="0">
            <a:spAutoFit/>
          </a:bodyPr>
          <a:lstStyle/>
          <a:p>
            <a:endParaRPr lang="es-ES" dirty="0" smtClean="0">
              <a:sym typeface="Wingdings" panose="05000000000000000000" pitchFamily="2" charset="2"/>
            </a:endParaRPr>
          </a:p>
          <a:p>
            <a:r>
              <a:rPr lang="es-ES" b="1" dirty="0" smtClean="0">
                <a:sym typeface="Wingdings" panose="05000000000000000000" pitchFamily="2" charset="2"/>
              </a:rPr>
              <a:t>Podemos referenciar las posiciones de la lista tomando como referencia el último elemento</a:t>
            </a: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998" y="2838059"/>
            <a:ext cx="3240524" cy="2408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590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2325" y="464807"/>
            <a:ext cx="8596668" cy="1320800"/>
          </a:xfrm>
        </p:spPr>
        <p:txBody>
          <a:bodyPr/>
          <a:lstStyle/>
          <a:p>
            <a:r>
              <a:rPr lang="es-ES" dirty="0" smtClean="0"/>
              <a:t>Consideraciones previas</a:t>
            </a:r>
            <a:endParaRPr lang="es-ES" dirty="0"/>
          </a:p>
        </p:txBody>
      </p:sp>
      <p:sp>
        <p:nvSpPr>
          <p:cNvPr id="3" name="Marcador de contenido 2"/>
          <p:cNvSpPr>
            <a:spLocks noGrp="1"/>
          </p:cNvSpPr>
          <p:nvPr>
            <p:ph idx="1"/>
          </p:nvPr>
        </p:nvSpPr>
        <p:spPr>
          <a:xfrm>
            <a:off x="302580" y="1248933"/>
            <a:ext cx="9471007" cy="5136876"/>
          </a:xfrm>
        </p:spPr>
        <p:txBody>
          <a:bodyPr>
            <a:normAutofit fontScale="62500" lnSpcReduction="20000"/>
          </a:bodyPr>
          <a:lstStyle/>
          <a:p>
            <a:pPr marL="0" indent="0">
              <a:buNone/>
            </a:pPr>
            <a:endParaRPr lang="es-ES" sz="2800" b="1" u="sng" dirty="0" smtClean="0"/>
          </a:p>
          <a:p>
            <a:pPr algn="just"/>
            <a:r>
              <a:rPr lang="es-ES" sz="2900" dirty="0" smtClean="0"/>
              <a:t>Creado en </a:t>
            </a:r>
            <a:r>
              <a:rPr lang="es-ES" sz="2900" dirty="0"/>
              <a:t>los años 90s </a:t>
            </a:r>
            <a:r>
              <a:rPr lang="es-ES" sz="2900" dirty="0" smtClean="0"/>
              <a:t>por el holandés </a:t>
            </a:r>
            <a:r>
              <a:rPr lang="es-ES" sz="2900" b="1" dirty="0"/>
              <a:t>Guido van </a:t>
            </a:r>
            <a:r>
              <a:rPr lang="es-ES" sz="2900" b="1" dirty="0" err="1" smtClean="0"/>
              <a:t>Rossum</a:t>
            </a:r>
            <a:r>
              <a:rPr lang="es-ES" sz="2900" dirty="0" smtClean="0"/>
              <a:t>. El nombre se debe al grupo de humoristas </a:t>
            </a:r>
            <a:r>
              <a:rPr lang="es-ES" sz="2900" b="1" i="1" dirty="0" err="1"/>
              <a:t>Monty</a:t>
            </a:r>
            <a:r>
              <a:rPr lang="es-ES" sz="2900" b="1" i="1" dirty="0"/>
              <a:t> </a:t>
            </a:r>
            <a:r>
              <a:rPr lang="es-ES" sz="2900" b="1" i="1" dirty="0" smtClean="0"/>
              <a:t>Python</a:t>
            </a:r>
            <a:r>
              <a:rPr lang="es-ES" sz="2900" dirty="0" smtClean="0"/>
              <a:t>.</a:t>
            </a:r>
            <a:endParaRPr lang="es-ES" sz="2900" dirty="0"/>
          </a:p>
          <a:p>
            <a:pPr algn="just"/>
            <a:r>
              <a:rPr lang="es-ES" sz="2900" dirty="0" smtClean="0"/>
              <a:t>Python es un lenguaje de </a:t>
            </a:r>
            <a:r>
              <a:rPr lang="es-ES" sz="2900" b="1" dirty="0" smtClean="0"/>
              <a:t>programación interpretado </a:t>
            </a:r>
            <a:r>
              <a:rPr lang="es-ES" sz="2900" dirty="0" smtClean="0"/>
              <a:t>(Lenguajes interpretados Vs Lenguajes compilados).</a:t>
            </a:r>
          </a:p>
          <a:p>
            <a:pPr lvl="1" algn="just"/>
            <a:r>
              <a:rPr lang="es-ES" sz="2900" dirty="0" smtClean="0"/>
              <a:t>C es un lenguaje compilado </a:t>
            </a:r>
            <a:r>
              <a:rPr lang="es-ES" sz="2900" dirty="0" smtClean="0">
                <a:sym typeface="Wingdings" panose="05000000000000000000" pitchFamily="2" charset="2"/>
              </a:rPr>
              <a:t> Errores en tiempo de compilación.</a:t>
            </a:r>
          </a:p>
          <a:p>
            <a:pPr lvl="1" algn="just"/>
            <a:r>
              <a:rPr lang="es-ES" sz="2900" dirty="0" smtClean="0">
                <a:sym typeface="Wingdings" panose="05000000000000000000" pitchFamily="2" charset="2"/>
              </a:rPr>
              <a:t>Python  Los errores saltan en tiempo de ejecución.</a:t>
            </a:r>
          </a:p>
          <a:p>
            <a:pPr algn="just"/>
            <a:r>
              <a:rPr lang="es-ES" sz="2900" dirty="0" smtClean="0">
                <a:sym typeface="Wingdings" panose="05000000000000000000" pitchFamily="2" charset="2"/>
              </a:rPr>
              <a:t>Lenguaje multiplataforma (Windows, Linux, Mac)  La distribuciones de Linux suelen venir con el interprete de Python ya incorporado.</a:t>
            </a:r>
          </a:p>
          <a:p>
            <a:pPr algn="just"/>
            <a:r>
              <a:rPr lang="es-ES" sz="2900" b="1" dirty="0" smtClean="0">
                <a:sym typeface="Wingdings" panose="05000000000000000000" pitchFamily="2" charset="2"/>
              </a:rPr>
              <a:t>Open </a:t>
            </a:r>
            <a:r>
              <a:rPr lang="es-ES" sz="2900" b="1" dirty="0" err="1" smtClean="0">
                <a:sym typeface="Wingdings" panose="05000000000000000000" pitchFamily="2" charset="2"/>
              </a:rPr>
              <a:t>source</a:t>
            </a:r>
            <a:r>
              <a:rPr lang="es-ES" sz="2900" b="1" dirty="0" smtClean="0">
                <a:sym typeface="Wingdings" panose="05000000000000000000" pitchFamily="2" charset="2"/>
              </a:rPr>
              <a:t> </a:t>
            </a:r>
            <a:r>
              <a:rPr lang="es-ES" sz="2900" dirty="0" smtClean="0">
                <a:sym typeface="Wingdings" panose="05000000000000000000" pitchFamily="2" charset="2"/>
              </a:rPr>
              <a:t>(gratis).</a:t>
            </a:r>
          </a:p>
          <a:p>
            <a:pPr algn="just"/>
            <a:r>
              <a:rPr lang="es-ES" sz="2900" dirty="0" smtClean="0">
                <a:sym typeface="Wingdings" panose="05000000000000000000" pitchFamily="2" charset="2"/>
              </a:rPr>
              <a:t> Está ganando mucha importancia en los último años (diseños web y análisis de datos). </a:t>
            </a:r>
            <a:r>
              <a:rPr lang="es-ES" sz="2900" b="1" u="sng" dirty="0" smtClean="0">
                <a:sym typeface="Wingdings" panose="05000000000000000000" pitchFamily="2" charset="2"/>
              </a:rPr>
              <a:t>Machine </a:t>
            </a:r>
            <a:r>
              <a:rPr lang="es-ES" sz="2900" b="1" u="sng" dirty="0" err="1" smtClean="0">
                <a:sym typeface="Wingdings" panose="05000000000000000000" pitchFamily="2" charset="2"/>
              </a:rPr>
              <a:t>Learning</a:t>
            </a:r>
            <a:r>
              <a:rPr lang="es-ES" sz="2900" b="1" u="sng" dirty="0" smtClean="0">
                <a:sym typeface="Wingdings" panose="05000000000000000000" pitchFamily="2" charset="2"/>
              </a:rPr>
              <a:t>, Big Data, Deep </a:t>
            </a:r>
            <a:r>
              <a:rPr lang="es-ES" sz="2900" b="1" u="sng" dirty="0" err="1" smtClean="0">
                <a:sym typeface="Wingdings" panose="05000000000000000000" pitchFamily="2" charset="2"/>
              </a:rPr>
              <a:t>Learning</a:t>
            </a:r>
            <a:r>
              <a:rPr lang="es-ES" sz="2900" b="1" u="sng" dirty="0" smtClean="0">
                <a:sym typeface="Wingdings" panose="05000000000000000000" pitchFamily="2" charset="2"/>
              </a:rPr>
              <a:t>, Artificial </a:t>
            </a:r>
            <a:r>
              <a:rPr lang="es-ES" sz="2900" b="1" u="sng" dirty="0" err="1" smtClean="0">
                <a:sym typeface="Wingdings" panose="05000000000000000000" pitchFamily="2" charset="2"/>
              </a:rPr>
              <a:t>Intellingence</a:t>
            </a:r>
            <a:r>
              <a:rPr lang="es-ES" sz="2900" dirty="0" smtClean="0">
                <a:sym typeface="Wingdings" panose="05000000000000000000" pitchFamily="2" charset="2"/>
              </a:rPr>
              <a:t>.</a:t>
            </a:r>
          </a:p>
          <a:p>
            <a:pPr algn="just"/>
            <a:r>
              <a:rPr lang="es-ES" sz="2900" dirty="0" smtClean="0">
                <a:sym typeface="Wingdings" panose="05000000000000000000" pitchFamily="2" charset="2"/>
              </a:rPr>
              <a:t>Nosotros vamos a trabajar con la </a:t>
            </a:r>
            <a:r>
              <a:rPr lang="es-ES" sz="2900" b="1" dirty="0" smtClean="0">
                <a:sym typeface="Wingdings" panose="05000000000000000000" pitchFamily="2" charset="2"/>
              </a:rPr>
              <a:t>versión 2.7 de Python </a:t>
            </a:r>
            <a:r>
              <a:rPr lang="es-ES" sz="2900" dirty="0" smtClean="0">
                <a:sym typeface="Wingdings" panose="05000000000000000000" pitchFamily="2" charset="2"/>
              </a:rPr>
              <a:t>(Aunque hay versiones superiores, ésta es aun la más utilizada). Todas las versiones de Python 2.x son compatibles, hubo un salto con Python 3.x en el que ciertos métodos no son compatibles con Python 2.x. </a:t>
            </a:r>
            <a:r>
              <a:rPr lang="es-ES" sz="2900" b="1" dirty="0" smtClean="0">
                <a:sym typeface="Wingdings" panose="05000000000000000000" pitchFamily="2" charset="2"/>
              </a:rPr>
              <a:t>Durante el curso se irá mencionando diferencia entre las dos versiones. </a:t>
            </a:r>
            <a:endParaRPr lang="es-ES" sz="2900" b="1" dirty="0">
              <a:sym typeface="Wingdings" panose="05000000000000000000" pitchFamily="2" charset="2"/>
            </a:endParaRPr>
          </a:p>
        </p:txBody>
      </p:sp>
      <p:pic>
        <p:nvPicPr>
          <p:cNvPr id="6" name="5 Imagen" descr="Image result for Guido van Ross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74755" y="1894850"/>
            <a:ext cx="1485900" cy="2228850"/>
          </a:xfrm>
          <a:prstGeom prst="rect">
            <a:avLst/>
          </a:prstGeom>
          <a:noFill/>
          <a:ln>
            <a:noFill/>
          </a:ln>
        </p:spPr>
      </p:pic>
    </p:spTree>
    <p:extLst>
      <p:ext uri="{BB962C8B-B14F-4D97-AF65-F5344CB8AC3E}">
        <p14:creationId xmlns:p14="http://schemas.microsoft.com/office/powerpoint/2010/main" val="2490557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grpSp>
        <p:nvGrpSpPr>
          <p:cNvPr id="3" name="2 Grupo"/>
          <p:cNvGrpSpPr/>
          <p:nvPr/>
        </p:nvGrpSpPr>
        <p:grpSpPr>
          <a:xfrm>
            <a:off x="677335" y="1254810"/>
            <a:ext cx="9147705" cy="3461290"/>
            <a:chOff x="677334" y="1254810"/>
            <a:chExt cx="9147704" cy="3461290"/>
          </a:xfrm>
        </p:grpSpPr>
        <p:sp>
          <p:nvSpPr>
            <p:cNvPr id="8" name="CuadroTexto 7"/>
            <p:cNvSpPr txBox="1"/>
            <p:nvPr/>
          </p:nvSpPr>
          <p:spPr>
            <a:xfrm>
              <a:off x="677334" y="1254810"/>
              <a:ext cx="2877235" cy="3416320"/>
            </a:xfrm>
            <a:prstGeom prst="rect">
              <a:avLst/>
            </a:prstGeom>
            <a:noFill/>
          </p:spPr>
          <p:txBody>
            <a:bodyPr wrap="square" rtlCol="0">
              <a:spAutoFit/>
            </a:bodyPr>
            <a:lstStyle/>
            <a:p>
              <a:endParaRPr lang="es-ES" dirty="0" smtClean="0">
                <a:sym typeface="Wingdings" panose="05000000000000000000" pitchFamily="2" charset="2"/>
              </a:endParaRPr>
            </a:p>
            <a:p>
              <a:r>
                <a:rPr lang="es-ES" b="1" u="sng" dirty="0" smtClean="0">
                  <a:sym typeface="Wingdings" panose="05000000000000000000" pitchFamily="2" charset="2"/>
                </a:rPr>
                <a:t>Más ejemplos: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93"/>
            <a:stretch/>
          </p:blipFill>
          <p:spPr bwMode="auto">
            <a:xfrm>
              <a:off x="677334" y="2086534"/>
              <a:ext cx="3278761" cy="2411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034" y="2295681"/>
              <a:ext cx="4391024" cy="2420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6"/>
            <p:cNvSpPr/>
            <p:nvPr/>
          </p:nvSpPr>
          <p:spPr>
            <a:xfrm>
              <a:off x="4719153" y="1515153"/>
              <a:ext cx="5105885" cy="646331"/>
            </a:xfrm>
            <a:prstGeom prst="rect">
              <a:avLst/>
            </a:prstGeom>
          </p:spPr>
          <p:txBody>
            <a:bodyPr wrap="none">
              <a:spAutoFit/>
            </a:bodyPr>
            <a:lstStyle/>
            <a:p>
              <a:r>
                <a:rPr lang="es-ES" b="1" u="sng" dirty="0" smtClean="0"/>
                <a:t>Si pulsamos el tabulador nos indican todas las</a:t>
              </a:r>
            </a:p>
            <a:p>
              <a:r>
                <a:rPr lang="es-ES" b="1" u="sng" dirty="0" smtClean="0"/>
                <a:t>opciones que tenemos:</a:t>
              </a:r>
              <a:endParaRPr lang="es-ES" b="1" u="sng" dirty="0"/>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5" y="5481481"/>
            <a:ext cx="52006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833695" y="4951021"/>
            <a:ext cx="6096000" cy="646331"/>
          </a:xfrm>
          <a:prstGeom prst="rect">
            <a:avLst/>
          </a:prstGeom>
        </p:spPr>
        <p:txBody>
          <a:bodyPr>
            <a:spAutoFit/>
          </a:bodyPr>
          <a:lstStyle/>
          <a:p>
            <a:r>
              <a:rPr lang="es-ES" b="1" u="sng" dirty="0">
                <a:sym typeface="Wingdings" panose="05000000000000000000" pitchFamily="2" charset="2"/>
              </a:rPr>
              <a:t>Más </a:t>
            </a:r>
            <a:r>
              <a:rPr lang="es-ES" b="1" u="sng" dirty="0" err="1" smtClean="0">
                <a:sym typeface="Wingdings" panose="05000000000000000000" pitchFamily="2" charset="2"/>
              </a:rPr>
              <a:t>info</a:t>
            </a:r>
            <a:r>
              <a:rPr lang="es-ES" b="1" u="sng" dirty="0" smtClean="0">
                <a:sym typeface="Wingdings" panose="05000000000000000000" pitchFamily="2" charset="2"/>
              </a:rPr>
              <a:t>, mediante el operador ?:</a:t>
            </a:r>
            <a:endParaRPr lang="es-ES" b="1" u="sng" dirty="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113953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7" name="Rectángulo 6"/>
          <p:cNvSpPr/>
          <p:nvPr/>
        </p:nvSpPr>
        <p:spPr>
          <a:xfrm>
            <a:off x="105833" y="1439996"/>
            <a:ext cx="2817566" cy="369332"/>
          </a:xfrm>
          <a:prstGeom prst="rect">
            <a:avLst/>
          </a:prstGeom>
        </p:spPr>
        <p:txBody>
          <a:bodyPr wrap="none">
            <a:spAutoFit/>
          </a:bodyPr>
          <a:lstStyle/>
          <a:p>
            <a:r>
              <a:rPr lang="es-ES" b="1" u="sng" dirty="0" smtClean="0"/>
              <a:t>Explorador de variables:</a:t>
            </a:r>
            <a:endParaRPr lang="es-ES" b="1" u="sn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156" y="1549827"/>
            <a:ext cx="6086475"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2936383" y="1365163"/>
            <a:ext cx="6812924" cy="1378039"/>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2947115" y="4441068"/>
            <a:ext cx="6812924" cy="1470337"/>
          </a:xfrm>
          <a:prstGeom prst="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angular"/>
          <p:cNvCxnSpPr>
            <a:stCxn id="3" idx="1"/>
            <a:endCxn id="13" idx="1"/>
          </p:cNvCxnSpPr>
          <p:nvPr/>
        </p:nvCxnSpPr>
        <p:spPr>
          <a:xfrm rot="10800000" flipH="1" flipV="1">
            <a:off x="2936383" y="2054181"/>
            <a:ext cx="10732" cy="3122054"/>
          </a:xfrm>
          <a:prstGeom prst="bentConnector3">
            <a:avLst>
              <a:gd name="adj1" fmla="val -6210222"/>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717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7" name="Rectángulo 6"/>
          <p:cNvSpPr/>
          <p:nvPr/>
        </p:nvSpPr>
        <p:spPr>
          <a:xfrm>
            <a:off x="570528" y="1475701"/>
            <a:ext cx="9476056" cy="923330"/>
          </a:xfrm>
          <a:prstGeom prst="rect">
            <a:avLst/>
          </a:prstGeom>
        </p:spPr>
        <p:txBody>
          <a:bodyPr wrap="none">
            <a:spAutoFit/>
          </a:bodyPr>
          <a:lstStyle/>
          <a:p>
            <a:r>
              <a:rPr lang="es-ES" b="1" u="sng" dirty="0" smtClean="0"/>
              <a:t>Longitud de una lista:</a:t>
            </a:r>
          </a:p>
          <a:p>
            <a:endParaRPr lang="es-ES" b="1" u="sng" dirty="0"/>
          </a:p>
          <a:p>
            <a:r>
              <a:rPr lang="es-ES" dirty="0" smtClean="0"/>
              <a:t>Para conocer la longitud de una lista debemos utilizar la función nativa </a:t>
            </a:r>
            <a:r>
              <a:rPr lang="es-ES" dirty="0" err="1" smtClean="0"/>
              <a:t>len</a:t>
            </a:r>
            <a:r>
              <a:rPr lang="es-ES" dirty="0" smtClean="0"/>
              <a:t>(</a:t>
            </a:r>
            <a:r>
              <a:rPr lang="es-ES" dirty="0" err="1" smtClean="0"/>
              <a:t>nombre_lista</a:t>
            </a:r>
            <a:r>
              <a:rPr lang="es-ES" dirty="0" smtClean="0"/>
              <a:t>)</a:t>
            </a:r>
            <a:endParaRPr lang="es-E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905" y="3009978"/>
            <a:ext cx="4695028" cy="2341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0406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8" name="CuadroTexto 7"/>
          <p:cNvSpPr txBox="1"/>
          <p:nvPr/>
        </p:nvSpPr>
        <p:spPr>
          <a:xfrm>
            <a:off x="677335" y="1365163"/>
            <a:ext cx="9651653" cy="3416320"/>
          </a:xfrm>
          <a:prstGeom prst="rect">
            <a:avLst/>
          </a:prstGeom>
          <a:noFill/>
        </p:spPr>
        <p:txBody>
          <a:bodyPr wrap="square" rtlCol="0">
            <a:spAutoFit/>
          </a:bodyPr>
          <a:lstStyle/>
          <a:p>
            <a:pPr algn="just"/>
            <a:r>
              <a:rPr lang="es-ES" dirty="0" smtClean="0">
                <a:sym typeface="Wingdings" panose="05000000000000000000" pitchFamily="2" charset="2"/>
              </a:rPr>
              <a:t>Principales métodos de las listas</a:t>
            </a:r>
            <a:endParaRPr lang="es-ES" b="1" u="sng" dirty="0" smtClean="0">
              <a:solidFill>
                <a:srgbClr val="FF0000"/>
              </a:solidFill>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smtClean="0">
              <a:sym typeface="Wingdings" panose="05000000000000000000" pitchFamily="2" charset="2"/>
            </a:endParaRP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512440" y="1888759"/>
            <a:ext cx="4712819" cy="4661941"/>
          </a:xfrm>
          <a:prstGeom prst="rect">
            <a:avLst/>
          </a:prstGeom>
          <a:noFill/>
          <a:ln>
            <a:noFill/>
          </a:ln>
        </p:spPr>
      </p:pic>
    </p:spTree>
    <p:extLst>
      <p:ext uri="{BB962C8B-B14F-4D97-AF65-F5344CB8AC3E}">
        <p14:creationId xmlns:p14="http://schemas.microsoft.com/office/powerpoint/2010/main" val="1236420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8" name="CuadroTexto 7"/>
          <p:cNvSpPr txBox="1"/>
          <p:nvPr/>
        </p:nvSpPr>
        <p:spPr>
          <a:xfrm>
            <a:off x="677335" y="1365163"/>
            <a:ext cx="9651653" cy="3416320"/>
          </a:xfrm>
          <a:prstGeom prst="rect">
            <a:avLst/>
          </a:prstGeom>
          <a:noFill/>
        </p:spPr>
        <p:txBody>
          <a:bodyPr wrap="square" rtlCol="0">
            <a:spAutoFit/>
          </a:bodyPr>
          <a:lstStyle/>
          <a:p>
            <a:pPr algn="just"/>
            <a:r>
              <a:rPr lang="es-ES" dirty="0" smtClean="0">
                <a:sym typeface="Wingdings" panose="05000000000000000000" pitchFamily="2" charset="2"/>
              </a:rPr>
              <a:t>Tabla completa de métodos</a:t>
            </a:r>
            <a:endParaRPr lang="es-ES" b="1" u="sng" dirty="0" smtClean="0">
              <a:solidFill>
                <a:srgbClr val="FF0000"/>
              </a:solidFill>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a:sym typeface="Wingdings" panose="05000000000000000000" pitchFamily="2" charset="2"/>
            </a:endParaRPr>
          </a:p>
          <a:p>
            <a:pPr algn="just"/>
            <a:endParaRPr lang="es-ES" dirty="0" smtClean="0">
              <a:sym typeface="Wingdings" panose="05000000000000000000" pitchFamily="2" charset="2"/>
            </a:endParaRPr>
          </a:p>
          <a:p>
            <a:pPr algn="just"/>
            <a:endParaRPr lang="es-ES" dirty="0" smtClean="0">
              <a:sym typeface="Wingdings" panose="05000000000000000000" pitchFamily="2" charset="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583" y="1936386"/>
            <a:ext cx="8058785" cy="4244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1125457" y="6180592"/>
            <a:ext cx="6043642" cy="369332"/>
          </a:xfrm>
          <a:prstGeom prst="rect">
            <a:avLst/>
          </a:prstGeom>
        </p:spPr>
        <p:txBody>
          <a:bodyPr wrap="none">
            <a:spAutoFit/>
          </a:bodyPr>
          <a:lstStyle/>
          <a:p>
            <a:r>
              <a:rPr lang="en-US" dirty="0">
                <a:solidFill>
                  <a:srgbClr val="00B050"/>
                </a:solidFill>
              </a:rPr>
              <a:t>https://docs.python.org/2/tutorial/datastructures.html</a:t>
            </a:r>
          </a:p>
        </p:txBody>
      </p:sp>
    </p:spTree>
    <p:extLst>
      <p:ext uri="{BB962C8B-B14F-4D97-AF65-F5344CB8AC3E}">
        <p14:creationId xmlns:p14="http://schemas.microsoft.com/office/powerpoint/2010/main" val="1197743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Listas en Python</a:t>
            </a:r>
            <a:endParaRPr lang="es-ES" dirty="0"/>
          </a:p>
        </p:txBody>
      </p:sp>
      <p:sp>
        <p:nvSpPr>
          <p:cNvPr id="7" name="Rectángulo 6"/>
          <p:cNvSpPr/>
          <p:nvPr/>
        </p:nvSpPr>
        <p:spPr>
          <a:xfrm>
            <a:off x="601135" y="1327061"/>
            <a:ext cx="1776448" cy="369332"/>
          </a:xfrm>
          <a:prstGeom prst="rect">
            <a:avLst/>
          </a:prstGeom>
        </p:spPr>
        <p:txBody>
          <a:bodyPr wrap="none">
            <a:spAutoFit/>
          </a:bodyPr>
          <a:lstStyle/>
          <a:p>
            <a:r>
              <a:rPr lang="es-ES" b="1" u="sng" dirty="0" smtClean="0"/>
              <a:t>Ordenar listas:</a:t>
            </a:r>
            <a:endParaRPr lang="es-ES" b="1" u="sng"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35" y="1917699"/>
            <a:ext cx="5336860" cy="2354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422557" y="3267850"/>
            <a:ext cx="4749050" cy="43887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5515408" y="3207890"/>
            <a:ext cx="1619354" cy="369332"/>
          </a:xfrm>
          <a:prstGeom prst="rect">
            <a:avLst/>
          </a:prstGeom>
          <a:noFill/>
        </p:spPr>
        <p:txBody>
          <a:bodyPr wrap="none" rtlCol="0">
            <a:spAutoFit/>
          </a:bodyPr>
          <a:lstStyle/>
          <a:p>
            <a:r>
              <a:rPr lang="es-ES" dirty="0" smtClean="0">
                <a:solidFill>
                  <a:srgbClr val="FF0000"/>
                </a:solidFill>
              </a:rPr>
              <a:t>Orden inverso</a:t>
            </a:r>
            <a:endParaRPr lang="es-ES" dirty="0">
              <a:solidFill>
                <a:srgbClr val="FF0000"/>
              </a:solidFill>
            </a:endParaRPr>
          </a:p>
        </p:txBody>
      </p:sp>
      <p:sp>
        <p:nvSpPr>
          <p:cNvPr id="4" name="3 CuadroTexto"/>
          <p:cNvSpPr txBox="1"/>
          <p:nvPr/>
        </p:nvSpPr>
        <p:spPr>
          <a:xfrm>
            <a:off x="601135" y="5772486"/>
            <a:ext cx="5338321" cy="461665"/>
          </a:xfrm>
          <a:prstGeom prst="rect">
            <a:avLst/>
          </a:prstGeom>
          <a:noFill/>
        </p:spPr>
        <p:txBody>
          <a:bodyPr wrap="none" rtlCol="0">
            <a:spAutoFit/>
          </a:bodyPr>
          <a:lstStyle/>
          <a:p>
            <a:r>
              <a:rPr lang="es-ES" sz="2400" b="1" dirty="0" smtClean="0">
                <a:solidFill>
                  <a:schemeClr val="accent2"/>
                </a:solidFill>
              </a:rPr>
              <a:t>Ejercicio:</a:t>
            </a:r>
            <a:r>
              <a:rPr lang="es-ES" sz="2400" dirty="0" smtClean="0">
                <a:solidFill>
                  <a:schemeClr val="accent2"/>
                </a:solidFill>
              </a:rPr>
              <a:t> </a:t>
            </a:r>
            <a:r>
              <a:rPr lang="es-ES" dirty="0"/>
              <a:t>C</a:t>
            </a:r>
            <a:r>
              <a:rPr lang="es-ES" dirty="0" smtClean="0"/>
              <a:t>rear una lista y ordenarla (</a:t>
            </a:r>
            <a:r>
              <a:rPr lang="es-ES" b="1" dirty="0" smtClean="0"/>
              <a:t>2 min</a:t>
            </a:r>
            <a:r>
              <a:rPr lang="es-ES" dirty="0" smtClean="0"/>
              <a:t>) </a:t>
            </a:r>
            <a:endParaRPr lang="es-ES" dirty="0"/>
          </a:p>
        </p:txBody>
      </p:sp>
      <p:sp>
        <p:nvSpPr>
          <p:cNvPr id="5" name="4 CuadroTexto"/>
          <p:cNvSpPr txBox="1"/>
          <p:nvPr/>
        </p:nvSpPr>
        <p:spPr>
          <a:xfrm>
            <a:off x="5590358" y="3661756"/>
            <a:ext cx="6399509" cy="923330"/>
          </a:xfrm>
          <a:prstGeom prst="rect">
            <a:avLst/>
          </a:prstGeom>
          <a:noFill/>
        </p:spPr>
        <p:txBody>
          <a:bodyPr wrap="none" rtlCol="0">
            <a:spAutoFit/>
          </a:bodyPr>
          <a:lstStyle/>
          <a:p>
            <a:pPr algn="just"/>
            <a:r>
              <a:rPr lang="es-ES" dirty="0" smtClean="0"/>
              <a:t>Muchos métodos como funciones que son tienen parámetros</a:t>
            </a:r>
          </a:p>
          <a:p>
            <a:pPr algn="just"/>
            <a:r>
              <a:rPr lang="es-ES" dirty="0" smtClean="0"/>
              <a:t>de entrada. Estos parámetros de entrada tienen también</a:t>
            </a:r>
          </a:p>
          <a:p>
            <a:pPr algn="just"/>
            <a:r>
              <a:rPr lang="es-ES" dirty="0" smtClean="0"/>
              <a:t>valores por defecto. </a:t>
            </a: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81" y="4585086"/>
            <a:ext cx="8743252" cy="108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7576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71502"/>
            <a:ext cx="8596668" cy="755561"/>
          </a:xfrm>
        </p:spPr>
        <p:txBody>
          <a:bodyPr/>
          <a:lstStyle/>
          <a:p>
            <a:r>
              <a:rPr lang="es-ES" dirty="0" smtClean="0"/>
              <a:t>Listas en Python</a:t>
            </a:r>
            <a:endParaRPr lang="es-ES" dirty="0"/>
          </a:p>
        </p:txBody>
      </p:sp>
      <p:sp>
        <p:nvSpPr>
          <p:cNvPr id="10" name="Rectángulo 6"/>
          <p:cNvSpPr/>
          <p:nvPr/>
        </p:nvSpPr>
        <p:spPr>
          <a:xfrm>
            <a:off x="531558" y="1376496"/>
            <a:ext cx="8707833" cy="369332"/>
          </a:xfrm>
          <a:prstGeom prst="rect">
            <a:avLst/>
          </a:prstGeom>
        </p:spPr>
        <p:txBody>
          <a:bodyPr wrap="none">
            <a:spAutoFit/>
          </a:bodyPr>
          <a:lstStyle/>
          <a:p>
            <a:r>
              <a:rPr lang="es-ES" b="1" u="sng" dirty="0" smtClean="0"/>
              <a:t>Copiar listas: </a:t>
            </a:r>
            <a:r>
              <a:rPr lang="es-ES" dirty="0" smtClean="0">
                <a:solidFill>
                  <a:srgbClr val="FF0000"/>
                </a:solidFill>
              </a:rPr>
              <a:t>OJO LAS LISTAS SON LISTAS ENLAZADAS </a:t>
            </a:r>
            <a:r>
              <a:rPr lang="es-ES" dirty="0" smtClean="0">
                <a:solidFill>
                  <a:srgbClr val="FF0000"/>
                </a:solidFill>
                <a:sym typeface="Wingdings" panose="05000000000000000000" pitchFamily="2" charset="2"/>
              </a:rPr>
              <a:t> Los nombres son punteros</a:t>
            </a:r>
            <a:endParaRPr lang="es-ES" dirty="0">
              <a:solidFill>
                <a:srgbClr val="FF0000"/>
              </a:solidFill>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169" y="1884496"/>
            <a:ext cx="4649856" cy="4870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5504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71502"/>
            <a:ext cx="8596668" cy="755561"/>
          </a:xfrm>
        </p:spPr>
        <p:txBody>
          <a:bodyPr/>
          <a:lstStyle/>
          <a:p>
            <a:r>
              <a:rPr lang="es-ES" dirty="0" smtClean="0"/>
              <a:t>Listas en Python </a:t>
            </a:r>
            <a:r>
              <a:rPr lang="es-ES" dirty="0" smtClean="0">
                <a:sym typeface="Wingdings" panose="05000000000000000000" pitchFamily="2" charset="2"/>
              </a:rPr>
              <a:t> Concepto de Puntero</a:t>
            </a:r>
            <a:endParaRPr lang="es-ES" dirty="0"/>
          </a:p>
        </p:txBody>
      </p:sp>
      <p:sp>
        <p:nvSpPr>
          <p:cNvPr id="10" name="Rectángulo 6"/>
          <p:cNvSpPr/>
          <p:nvPr/>
        </p:nvSpPr>
        <p:spPr>
          <a:xfrm>
            <a:off x="531558" y="1376496"/>
            <a:ext cx="4291559" cy="369332"/>
          </a:xfrm>
          <a:prstGeom prst="rect">
            <a:avLst/>
          </a:prstGeom>
        </p:spPr>
        <p:txBody>
          <a:bodyPr wrap="none">
            <a:spAutoFit/>
          </a:bodyPr>
          <a:lstStyle/>
          <a:p>
            <a:r>
              <a:rPr lang="es-ES" dirty="0" smtClean="0">
                <a:solidFill>
                  <a:srgbClr val="FF0000"/>
                </a:solidFill>
                <a:sym typeface="Wingdings" panose="05000000000000000000" pitchFamily="2" charset="2"/>
              </a:rPr>
              <a:t>Los nombres de las listas son punteros</a:t>
            </a:r>
            <a:endParaRPr lang="es-ES"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07" y="2065755"/>
            <a:ext cx="960120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649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71502"/>
            <a:ext cx="8596668" cy="755561"/>
          </a:xfrm>
        </p:spPr>
        <p:txBody>
          <a:bodyPr/>
          <a:lstStyle/>
          <a:p>
            <a:r>
              <a:rPr lang="es-ES" dirty="0" smtClean="0"/>
              <a:t>Listas en Python</a:t>
            </a:r>
            <a:endParaRPr lang="es-ES" dirty="0"/>
          </a:p>
        </p:txBody>
      </p:sp>
      <p:sp>
        <p:nvSpPr>
          <p:cNvPr id="10" name="Rectángulo 6"/>
          <p:cNvSpPr/>
          <p:nvPr/>
        </p:nvSpPr>
        <p:spPr>
          <a:xfrm>
            <a:off x="531558" y="1376496"/>
            <a:ext cx="5870518" cy="369332"/>
          </a:xfrm>
          <a:prstGeom prst="rect">
            <a:avLst/>
          </a:prstGeom>
        </p:spPr>
        <p:txBody>
          <a:bodyPr wrap="none">
            <a:spAutoFit/>
          </a:bodyPr>
          <a:lstStyle/>
          <a:p>
            <a:r>
              <a:rPr lang="es-ES" b="1" u="sng" dirty="0" smtClean="0"/>
              <a:t>Copiar listas: </a:t>
            </a:r>
            <a:r>
              <a:rPr lang="es-ES" dirty="0" smtClean="0">
                <a:solidFill>
                  <a:srgbClr val="FF0000"/>
                </a:solidFill>
              </a:rPr>
              <a:t>Forma de copiar una lista sin enlazar [:] </a:t>
            </a:r>
            <a:endParaRPr lang="es-ES" dirty="0">
              <a:solidFill>
                <a:srgbClr val="FF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2" y="2004220"/>
            <a:ext cx="3152775" cy="1576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6"/>
          <p:cNvSpPr/>
          <p:nvPr/>
        </p:nvSpPr>
        <p:spPr>
          <a:xfrm>
            <a:off x="506158" y="3675342"/>
            <a:ext cx="2570704" cy="369332"/>
          </a:xfrm>
          <a:prstGeom prst="rect">
            <a:avLst/>
          </a:prstGeom>
        </p:spPr>
        <p:txBody>
          <a:bodyPr wrap="none">
            <a:spAutoFit/>
          </a:bodyPr>
          <a:lstStyle/>
          <a:p>
            <a:r>
              <a:rPr lang="es-ES" b="1" u="sng" dirty="0" smtClean="0"/>
              <a:t>Otra forma: </a:t>
            </a:r>
            <a:r>
              <a:rPr lang="es-ES" dirty="0" err="1" smtClean="0">
                <a:solidFill>
                  <a:srgbClr val="FF0000"/>
                </a:solidFill>
              </a:rPr>
              <a:t>deepcopy</a:t>
            </a:r>
            <a:r>
              <a:rPr lang="es-ES" dirty="0" smtClean="0">
                <a:solidFill>
                  <a:srgbClr val="FF0000"/>
                </a:solidFill>
              </a:rPr>
              <a:t> </a:t>
            </a:r>
            <a:endParaRPr lang="es-ES" dirty="0">
              <a:solidFill>
                <a:srgbClr val="FF0000"/>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1" y="4190450"/>
            <a:ext cx="3867151"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6369299" y="3656016"/>
            <a:ext cx="4888582" cy="1754326"/>
          </a:xfrm>
          <a:prstGeom prst="rect">
            <a:avLst/>
          </a:prstGeom>
          <a:noFill/>
        </p:spPr>
        <p:txBody>
          <a:bodyPr wrap="none" rtlCol="0">
            <a:spAutoFit/>
          </a:bodyPr>
          <a:lstStyle/>
          <a:p>
            <a:pPr algn="just"/>
            <a:r>
              <a:rPr lang="en-US" dirty="0" smtClean="0"/>
              <a:t>Si </a:t>
            </a:r>
            <a:r>
              <a:rPr lang="en-US" dirty="0" err="1" smtClean="0"/>
              <a:t>dentro</a:t>
            </a:r>
            <a:r>
              <a:rPr lang="en-US" dirty="0" smtClean="0"/>
              <a:t> de </a:t>
            </a:r>
            <a:r>
              <a:rPr lang="en-US" dirty="0" err="1" smtClean="0"/>
              <a:t>una</a:t>
            </a:r>
            <a:r>
              <a:rPr lang="en-US" dirty="0" smtClean="0"/>
              <a:t> </a:t>
            </a:r>
            <a:r>
              <a:rPr lang="en-US" dirty="0" err="1" smtClean="0"/>
              <a:t>lista</a:t>
            </a:r>
            <a:r>
              <a:rPr lang="en-US" dirty="0" smtClean="0"/>
              <a:t> </a:t>
            </a:r>
            <a:r>
              <a:rPr lang="en-US" dirty="0" err="1" smtClean="0"/>
              <a:t>tenemos</a:t>
            </a:r>
            <a:r>
              <a:rPr lang="en-US" dirty="0" smtClean="0"/>
              <a:t> </a:t>
            </a:r>
            <a:r>
              <a:rPr lang="en-US" dirty="0" err="1" smtClean="0"/>
              <a:t>otra</a:t>
            </a:r>
            <a:r>
              <a:rPr lang="en-US" dirty="0" smtClean="0"/>
              <a:t> </a:t>
            </a:r>
            <a:r>
              <a:rPr lang="en-US" dirty="0" err="1" smtClean="0"/>
              <a:t>lista</a:t>
            </a:r>
            <a:endParaRPr lang="en-US" dirty="0" smtClean="0"/>
          </a:p>
          <a:p>
            <a:pPr algn="just"/>
            <a:r>
              <a:rPr lang="en-US" dirty="0" smtClean="0"/>
              <a:t>para </a:t>
            </a:r>
            <a:r>
              <a:rPr lang="en-US" dirty="0" err="1" smtClean="0"/>
              <a:t>desenlazar</a:t>
            </a:r>
            <a:r>
              <a:rPr lang="en-US" dirty="0" smtClean="0"/>
              <a:t> </a:t>
            </a:r>
            <a:r>
              <a:rPr lang="en-US" dirty="0" err="1" smtClean="0"/>
              <a:t>todo</a:t>
            </a:r>
            <a:r>
              <a:rPr lang="en-US" dirty="0"/>
              <a:t> </a:t>
            </a:r>
            <a:r>
              <a:rPr lang="en-US" dirty="0" err="1" smtClean="0"/>
              <a:t>debemos</a:t>
            </a:r>
            <a:r>
              <a:rPr lang="en-US" dirty="0" smtClean="0"/>
              <a:t> </a:t>
            </a:r>
            <a:r>
              <a:rPr lang="en-US" dirty="0" err="1" smtClean="0"/>
              <a:t>utilizar</a:t>
            </a:r>
            <a:r>
              <a:rPr lang="en-US" dirty="0" smtClean="0"/>
              <a:t> </a:t>
            </a:r>
          </a:p>
          <a:p>
            <a:pPr algn="just"/>
            <a:r>
              <a:rPr lang="en-US" dirty="0" err="1" smtClean="0"/>
              <a:t>Deepcopy</a:t>
            </a:r>
            <a:endParaRPr lang="en-US" dirty="0" smtClean="0"/>
          </a:p>
          <a:p>
            <a:endParaRPr lang="en-US" dirty="0"/>
          </a:p>
          <a:p>
            <a:r>
              <a:rPr lang="en-US" dirty="0">
                <a:hlinkClick r:id="rId4"/>
              </a:rPr>
              <a:t>https://</a:t>
            </a:r>
            <a:r>
              <a:rPr lang="en-US" dirty="0" smtClean="0">
                <a:hlinkClick r:id="rId4"/>
              </a:rPr>
              <a:t>docs.python.org/2/library/copy.html</a:t>
            </a:r>
            <a:endParaRPr lang="en-US" dirty="0" smtClean="0"/>
          </a:p>
          <a:p>
            <a:endParaRPr lang="en-US" dirty="0" smtClean="0"/>
          </a:p>
        </p:txBody>
      </p:sp>
    </p:spTree>
    <p:extLst>
      <p:ext uri="{BB962C8B-B14F-4D97-AF65-F5344CB8AC3E}">
        <p14:creationId xmlns:p14="http://schemas.microsoft.com/office/powerpoint/2010/main" val="4263360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4635" y="393702"/>
            <a:ext cx="8596668" cy="755561"/>
          </a:xfrm>
        </p:spPr>
        <p:txBody>
          <a:bodyPr/>
          <a:lstStyle/>
          <a:p>
            <a:r>
              <a:rPr lang="es-ES" dirty="0" smtClean="0"/>
              <a:t>Listas en Python</a:t>
            </a:r>
            <a:endParaRPr lang="es-ES" dirty="0"/>
          </a:p>
        </p:txBody>
      </p:sp>
      <p:sp>
        <p:nvSpPr>
          <p:cNvPr id="8" name="CuadroTexto 7"/>
          <p:cNvSpPr txBox="1"/>
          <p:nvPr/>
        </p:nvSpPr>
        <p:spPr>
          <a:xfrm>
            <a:off x="550334" y="1061394"/>
            <a:ext cx="9703039" cy="6186309"/>
          </a:xfrm>
          <a:prstGeom prst="rect">
            <a:avLst/>
          </a:prstGeom>
          <a:noFill/>
        </p:spPr>
        <p:txBody>
          <a:bodyPr wrap="square" rtlCol="0">
            <a:spAutoFit/>
          </a:bodyPr>
          <a:lstStyle/>
          <a:p>
            <a:endParaRPr lang="es-ES" dirty="0" smtClean="0">
              <a:sym typeface="Wingdings" panose="05000000000000000000" pitchFamily="2" charset="2"/>
            </a:endParaRPr>
          </a:p>
          <a:p>
            <a:r>
              <a:rPr lang="es-ES" b="1" u="sng" dirty="0" smtClean="0">
                <a:sym typeface="Wingdings" panose="05000000000000000000" pitchFamily="2" charset="2"/>
              </a:rPr>
              <a:t>Formas de definir una lista vacía</a:t>
            </a:r>
          </a:p>
          <a:p>
            <a:endParaRPr lang="es-ES" dirty="0" smtClean="0">
              <a:sym typeface="Wingdings" panose="05000000000000000000" pitchFamily="2" charset="2"/>
            </a:endParaRPr>
          </a:p>
          <a:p>
            <a:r>
              <a:rPr lang="es-ES" dirty="0" smtClean="0">
                <a:sym typeface="Wingdings" panose="05000000000000000000" pitchFamily="2" charset="2"/>
              </a:rPr>
              <a:t>Lista= []</a:t>
            </a:r>
          </a:p>
          <a:p>
            <a:endParaRPr lang="es-ES" dirty="0">
              <a:sym typeface="Wingdings" panose="05000000000000000000" pitchFamily="2" charset="2"/>
            </a:endParaRPr>
          </a:p>
          <a:p>
            <a:r>
              <a:rPr lang="es-ES" dirty="0" smtClean="0">
                <a:sym typeface="Wingdings" panose="05000000000000000000" pitchFamily="2" charset="2"/>
              </a:rPr>
              <a:t>O también:</a:t>
            </a:r>
          </a:p>
          <a:p>
            <a:endParaRPr lang="es-ES" dirty="0" smtClean="0">
              <a:sym typeface="Wingdings" panose="05000000000000000000" pitchFamily="2" charset="2"/>
            </a:endParaRPr>
          </a:p>
          <a:p>
            <a:r>
              <a:rPr lang="es-ES" dirty="0" smtClean="0">
                <a:sym typeface="Wingdings" panose="05000000000000000000" pitchFamily="2" charset="2"/>
              </a:rPr>
              <a:t>Lista = </a:t>
            </a:r>
            <a:r>
              <a:rPr lang="es-ES" dirty="0" err="1" smtClean="0">
                <a:sym typeface="Wingdings" panose="05000000000000000000" pitchFamily="2" charset="2"/>
              </a:rPr>
              <a:t>list</a:t>
            </a:r>
            <a:r>
              <a:rPr lang="es-ES" dirty="0" smtClean="0">
                <a:sym typeface="Wingdings" panose="05000000000000000000" pitchFamily="2" charset="2"/>
              </a:rPr>
              <a:t>()</a:t>
            </a:r>
          </a:p>
          <a:p>
            <a:endParaRPr lang="es-ES" dirty="0" smtClean="0">
              <a:sym typeface="Wingdings" panose="05000000000000000000" pitchFamily="2" charset="2"/>
            </a:endParaRPr>
          </a:p>
          <a:p>
            <a:endParaRPr lang="es-ES" dirty="0">
              <a:sym typeface="Wingdings" panose="05000000000000000000" pitchFamily="2" charset="2"/>
            </a:endParaRPr>
          </a:p>
          <a:p>
            <a:pPr marL="285750" indent="-285750">
              <a:buFont typeface="Wingdings" panose="05000000000000000000" pitchFamily="2" charset="2"/>
              <a:buChar char="v"/>
            </a:pPr>
            <a:r>
              <a:rPr lang="es-ES" dirty="0">
                <a:sym typeface="Wingdings" panose="05000000000000000000" pitchFamily="2" charset="2"/>
              </a:rPr>
              <a:t>Dónde puedo ver todo lo que puedo hacer con las listas (página oficial</a:t>
            </a:r>
            <a:r>
              <a:rPr lang="es-ES" dirty="0" smtClean="0">
                <a:sym typeface="Wingdings" panose="05000000000000000000" pitchFamily="2" charset="2"/>
              </a:rPr>
              <a:t>).</a:t>
            </a:r>
            <a:endParaRPr lang="es-ES" dirty="0">
              <a:sym typeface="Wingdings" panose="05000000000000000000" pitchFamily="2" charset="2"/>
            </a:endParaRPr>
          </a:p>
          <a:p>
            <a:endParaRPr lang="es-ES" dirty="0">
              <a:sym typeface="Wingdings" panose="05000000000000000000" pitchFamily="2" charset="2"/>
            </a:endParaRPr>
          </a:p>
          <a:p>
            <a:r>
              <a:rPr lang="es-ES" dirty="0">
                <a:sym typeface="Wingdings" panose="05000000000000000000" pitchFamily="2" charset="2"/>
                <a:hlinkClick r:id="rId2"/>
              </a:rPr>
              <a:t>https://docs.python.org/2/tutorial/datastructures.html</a:t>
            </a:r>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706" y="2130426"/>
            <a:ext cx="2493759" cy="73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00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8612" y="576849"/>
            <a:ext cx="9381066" cy="1166271"/>
          </a:xfrm>
        </p:spPr>
        <p:txBody>
          <a:bodyPr>
            <a:noAutofit/>
          </a:bodyPr>
          <a:lstStyle/>
          <a:p>
            <a:r>
              <a:rPr lang="es-ES" sz="4000" dirty="0" smtClean="0"/>
              <a:t>Popularidad lenguajes de programación</a:t>
            </a:r>
            <a:endParaRPr lang="es-ES" sz="4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458" y="2792460"/>
            <a:ext cx="5755519" cy="3743841"/>
          </a:xfrm>
          <a:prstGeom prst="rect">
            <a:avLst/>
          </a:prstGeom>
        </p:spPr>
      </p:pic>
      <p:sp>
        <p:nvSpPr>
          <p:cNvPr id="5" name="CuadroTexto 4"/>
          <p:cNvSpPr txBox="1"/>
          <p:nvPr/>
        </p:nvSpPr>
        <p:spPr>
          <a:xfrm>
            <a:off x="2694010" y="2398950"/>
            <a:ext cx="1640193" cy="369332"/>
          </a:xfrm>
          <a:prstGeom prst="rect">
            <a:avLst/>
          </a:prstGeom>
          <a:noFill/>
        </p:spPr>
        <p:txBody>
          <a:bodyPr wrap="none" rtlCol="0">
            <a:spAutoFit/>
          </a:bodyPr>
          <a:lstStyle/>
          <a:p>
            <a:r>
              <a:rPr lang="es-ES" b="1" dirty="0" smtClean="0">
                <a:solidFill>
                  <a:srgbClr val="92D050"/>
                </a:solidFill>
              </a:rPr>
              <a:t>Ranking 2015</a:t>
            </a:r>
            <a:endParaRPr lang="es-ES" b="1" dirty="0">
              <a:solidFill>
                <a:srgbClr val="92D050"/>
              </a:solidFill>
            </a:endParaRPr>
          </a:p>
        </p:txBody>
      </p:sp>
      <p:sp>
        <p:nvSpPr>
          <p:cNvPr id="6" name="CuadroTexto 5"/>
          <p:cNvSpPr txBox="1"/>
          <p:nvPr/>
        </p:nvSpPr>
        <p:spPr>
          <a:xfrm>
            <a:off x="4497428" y="2413940"/>
            <a:ext cx="1640193" cy="369332"/>
          </a:xfrm>
          <a:prstGeom prst="rect">
            <a:avLst/>
          </a:prstGeom>
          <a:noFill/>
        </p:spPr>
        <p:txBody>
          <a:bodyPr wrap="none" rtlCol="0">
            <a:spAutoFit/>
          </a:bodyPr>
          <a:lstStyle/>
          <a:p>
            <a:r>
              <a:rPr lang="es-ES" b="1" dirty="0" smtClean="0">
                <a:solidFill>
                  <a:srgbClr val="92D050"/>
                </a:solidFill>
              </a:rPr>
              <a:t>Ranking 2014</a:t>
            </a:r>
            <a:endParaRPr lang="es-ES" b="1" dirty="0">
              <a:solidFill>
                <a:srgbClr val="92D050"/>
              </a:solidFill>
            </a:endParaRPr>
          </a:p>
        </p:txBody>
      </p:sp>
      <p:sp>
        <p:nvSpPr>
          <p:cNvPr id="7" name="Rectángulo 6"/>
          <p:cNvSpPr/>
          <p:nvPr/>
        </p:nvSpPr>
        <p:spPr>
          <a:xfrm>
            <a:off x="538612" y="1745893"/>
            <a:ext cx="3627916" cy="400110"/>
          </a:xfrm>
          <a:prstGeom prst="rect">
            <a:avLst/>
          </a:prstGeom>
        </p:spPr>
        <p:txBody>
          <a:bodyPr wrap="none">
            <a:spAutoFit/>
          </a:bodyPr>
          <a:lstStyle/>
          <a:p>
            <a:r>
              <a:rPr lang="es-ES" sz="2000" b="1" u="sng" dirty="0" smtClean="0"/>
              <a:t>Publicado en IEEE </a:t>
            </a:r>
            <a:r>
              <a:rPr lang="es-ES" sz="2000" b="1" u="sng" dirty="0" err="1" smtClean="0"/>
              <a:t>Spectrum</a:t>
            </a:r>
            <a:r>
              <a:rPr lang="es-ES" sz="2000" b="1" u="sng" dirty="0" smtClean="0"/>
              <a:t>:</a:t>
            </a:r>
            <a:endParaRPr lang="es-ES" sz="2000" b="1" u="sng" dirty="0"/>
          </a:p>
        </p:txBody>
      </p:sp>
      <p:pic>
        <p:nvPicPr>
          <p:cNvPr id="8" name="Picture 2" descr="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5652" y="2860721"/>
            <a:ext cx="5426439" cy="367558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4"/>
          <p:cNvSpPr txBox="1"/>
          <p:nvPr/>
        </p:nvSpPr>
        <p:spPr>
          <a:xfrm>
            <a:off x="8947407" y="2366684"/>
            <a:ext cx="1640193" cy="369332"/>
          </a:xfrm>
          <a:prstGeom prst="rect">
            <a:avLst/>
          </a:prstGeom>
          <a:noFill/>
        </p:spPr>
        <p:txBody>
          <a:bodyPr wrap="none" rtlCol="0">
            <a:spAutoFit/>
          </a:bodyPr>
          <a:lstStyle/>
          <a:p>
            <a:r>
              <a:rPr lang="es-ES" b="1" dirty="0" smtClean="0">
                <a:solidFill>
                  <a:srgbClr val="92D050"/>
                </a:solidFill>
              </a:rPr>
              <a:t>Ranking 2016</a:t>
            </a:r>
            <a:endParaRPr lang="es-ES" b="1" dirty="0">
              <a:solidFill>
                <a:srgbClr val="92D050"/>
              </a:solidFill>
            </a:endParaRPr>
          </a:p>
        </p:txBody>
      </p:sp>
      <p:cxnSp>
        <p:nvCxnSpPr>
          <p:cNvPr id="10" name="9 Conector recto de flecha"/>
          <p:cNvCxnSpPr/>
          <p:nvPr/>
        </p:nvCxnSpPr>
        <p:spPr>
          <a:xfrm flipV="1">
            <a:off x="1394085" y="3942413"/>
            <a:ext cx="5231567" cy="329784"/>
          </a:xfrm>
          <a:prstGeom prst="straightConnector1">
            <a:avLst/>
          </a:prstGeom>
          <a:ln w="38100">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5160574" y="1542381"/>
            <a:ext cx="1685077" cy="400110"/>
          </a:xfrm>
          <a:prstGeom prst="rect">
            <a:avLst/>
          </a:prstGeom>
          <a:noFill/>
        </p:spPr>
        <p:txBody>
          <a:bodyPr wrap="none" rtlCol="0">
            <a:spAutoFit/>
          </a:bodyPr>
          <a:lstStyle/>
          <a:p>
            <a:r>
              <a:rPr lang="en-US" sz="2000" b="1" dirty="0" smtClean="0"/>
              <a:t>¿</a:t>
            </a:r>
            <a:r>
              <a:rPr lang="en-US" sz="2000" b="1" dirty="0" err="1" smtClean="0"/>
              <a:t>En</a:t>
            </a:r>
            <a:r>
              <a:rPr lang="en-US" sz="2000" b="1" dirty="0" smtClean="0"/>
              <a:t> el 2017?</a:t>
            </a:r>
            <a:endParaRPr lang="en-US" sz="2000" b="1" dirty="0"/>
          </a:p>
        </p:txBody>
      </p:sp>
      <p:pic>
        <p:nvPicPr>
          <p:cNvPr id="1026" name="Picture 2" descr="Image result for tyr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448" y="2013740"/>
            <a:ext cx="317182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39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4635" y="393702"/>
            <a:ext cx="8596668" cy="755561"/>
          </a:xfrm>
        </p:spPr>
        <p:txBody>
          <a:bodyPr/>
          <a:lstStyle/>
          <a:p>
            <a:r>
              <a:rPr lang="es-ES" dirty="0" smtClean="0"/>
              <a:t>Listas en Python</a:t>
            </a:r>
            <a:endParaRPr lang="es-ES" dirty="0"/>
          </a:p>
        </p:txBody>
      </p:sp>
      <p:sp>
        <p:nvSpPr>
          <p:cNvPr id="8" name="CuadroTexto 7"/>
          <p:cNvSpPr txBox="1"/>
          <p:nvPr/>
        </p:nvSpPr>
        <p:spPr>
          <a:xfrm>
            <a:off x="550334" y="1061394"/>
            <a:ext cx="9703039" cy="5170646"/>
          </a:xfrm>
          <a:prstGeom prst="rect">
            <a:avLst/>
          </a:prstGeom>
          <a:noFill/>
        </p:spPr>
        <p:txBody>
          <a:bodyPr wrap="square" rtlCol="0">
            <a:spAutoFit/>
          </a:bodyPr>
          <a:lstStyle/>
          <a:p>
            <a:endParaRPr lang="es-ES" dirty="0" smtClean="0">
              <a:sym typeface="Wingdings" panose="05000000000000000000" pitchFamily="2" charset="2"/>
            </a:endParaRPr>
          </a:p>
          <a:p>
            <a:r>
              <a:rPr lang="es-ES" sz="2400" b="1" dirty="0" smtClean="0">
                <a:solidFill>
                  <a:schemeClr val="accent2"/>
                </a:solidFill>
                <a:sym typeface="Wingdings" panose="05000000000000000000" pitchFamily="2" charset="2"/>
              </a:rPr>
              <a:t>Ejercicio: </a:t>
            </a:r>
            <a:r>
              <a:rPr lang="es-ES" sz="2400" b="1" dirty="0">
                <a:sym typeface="Wingdings" panose="05000000000000000000" pitchFamily="2" charset="2"/>
              </a:rPr>
              <a:t>(5 min</a:t>
            </a:r>
            <a:r>
              <a:rPr lang="es-ES" sz="2400" b="1" dirty="0" smtClean="0">
                <a:sym typeface="Wingdings" panose="05000000000000000000" pitchFamily="2" charset="2"/>
              </a:rPr>
              <a:t>)</a:t>
            </a:r>
            <a:endParaRPr lang="es-ES" sz="2400" b="1" dirty="0" smtClean="0">
              <a:solidFill>
                <a:schemeClr val="accent2"/>
              </a:solidFill>
              <a:sym typeface="Wingdings" panose="05000000000000000000" pitchFamily="2" charset="2"/>
            </a:endParaRPr>
          </a:p>
          <a:p>
            <a:endParaRPr lang="es-ES" b="1" u="sng" dirty="0">
              <a:sym typeface="Wingdings" panose="05000000000000000000" pitchFamily="2" charset="2"/>
            </a:endParaRPr>
          </a:p>
          <a:p>
            <a:pPr marL="342900" indent="-342900">
              <a:buAutoNum type="arabicParenR"/>
            </a:pPr>
            <a:r>
              <a:rPr lang="es-ES" dirty="0" smtClean="0">
                <a:sym typeface="Wingdings" panose="05000000000000000000" pitchFamily="2" charset="2"/>
              </a:rPr>
              <a:t>Crear la siguiente lista, l1 = [‘a’, ‘c’, ‘d’, ‘a’, ‘l’, ‘m’]</a:t>
            </a:r>
          </a:p>
          <a:p>
            <a:endParaRPr lang="es-ES" dirty="0">
              <a:sym typeface="Wingdings" panose="05000000000000000000" pitchFamily="2" charset="2"/>
            </a:endParaRPr>
          </a:p>
          <a:p>
            <a:r>
              <a:rPr lang="es-ES" dirty="0" smtClean="0">
                <a:sym typeface="Wingdings" panose="05000000000000000000" pitchFamily="2" charset="2"/>
              </a:rPr>
              <a:t>Utilizar un método para saber el número de veces que la lista contiene el carácter ‘a’.</a:t>
            </a:r>
          </a:p>
          <a:p>
            <a:endParaRPr lang="es-ES" dirty="0">
              <a:sym typeface="Wingdings" panose="05000000000000000000" pitchFamily="2" charset="2"/>
            </a:endParaRPr>
          </a:p>
          <a:p>
            <a:r>
              <a:rPr lang="es-ES" dirty="0" smtClean="0">
                <a:sym typeface="Wingdings" panose="05000000000000000000" pitchFamily="2" charset="2"/>
              </a:rPr>
              <a:t>2) Utilizar un método para eliminar el carácter ‘d’ de la lista.</a:t>
            </a:r>
          </a:p>
          <a:p>
            <a:endParaRPr lang="es-ES" dirty="0">
              <a:sym typeface="Wingdings" panose="05000000000000000000" pitchFamily="2" charset="2"/>
            </a:endParaRPr>
          </a:p>
          <a:p>
            <a:r>
              <a:rPr lang="es-ES" dirty="0" smtClean="0">
                <a:sym typeface="Wingdings" panose="05000000000000000000" pitchFamily="2" charset="2"/>
              </a:rPr>
              <a:t>3) Utilizar un método para añadir en la 2 posición de la lista el carácter ‘p’.</a:t>
            </a:r>
          </a:p>
          <a:p>
            <a:endParaRPr lang="es-ES" dirty="0">
              <a:sym typeface="Wingdings" panose="05000000000000000000" pitchFamily="2" charset="2"/>
            </a:endParaRPr>
          </a:p>
          <a:p>
            <a:r>
              <a:rPr lang="es-ES" dirty="0" smtClean="0">
                <a:sym typeface="Wingdings" panose="05000000000000000000" pitchFamily="2" charset="2"/>
              </a:rPr>
              <a:t>4) Utilizar un método para ordenar la lista.</a:t>
            </a:r>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spTree>
    <p:extLst>
      <p:ext uri="{BB962C8B-B14F-4D97-AF65-F5344CB8AC3E}">
        <p14:creationId xmlns:p14="http://schemas.microsoft.com/office/powerpoint/2010/main" val="89527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err="1" smtClean="0"/>
              <a:t>Tuplas</a:t>
            </a:r>
            <a:r>
              <a:rPr lang="es-ES" dirty="0" smtClean="0"/>
              <a:t> en Python</a:t>
            </a:r>
            <a:endParaRPr lang="es-ES" dirty="0"/>
          </a:p>
        </p:txBody>
      </p:sp>
      <p:sp>
        <p:nvSpPr>
          <p:cNvPr id="8" name="CuadroTexto 7"/>
          <p:cNvSpPr txBox="1"/>
          <p:nvPr/>
        </p:nvSpPr>
        <p:spPr>
          <a:xfrm>
            <a:off x="677334" y="1048694"/>
            <a:ext cx="9703039" cy="5632311"/>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Es muy similar a una lista, pero con algunas </a:t>
            </a:r>
            <a:r>
              <a:rPr lang="es-ES" dirty="0">
                <a:sym typeface="Wingdings" panose="05000000000000000000" pitchFamily="2" charset="2"/>
              </a:rPr>
              <a:t>d</a:t>
            </a:r>
            <a:r>
              <a:rPr lang="es-ES" dirty="0" smtClean="0">
                <a:sym typeface="Wingdings" panose="05000000000000000000" pitchFamily="2" charset="2"/>
              </a:rPr>
              <a:t>iferencias:</a:t>
            </a:r>
          </a:p>
          <a:p>
            <a:pPr marL="742950" lvl="1" indent="-285750">
              <a:lnSpc>
                <a:spcPct val="150000"/>
              </a:lnSpc>
              <a:buFont typeface="Wingdings" panose="05000000000000000000" pitchFamily="2" charset="2"/>
              <a:buChar char="v"/>
            </a:pPr>
            <a:r>
              <a:rPr lang="es-ES" dirty="0" smtClean="0">
                <a:sym typeface="Wingdings" panose="05000000000000000000" pitchFamily="2" charset="2"/>
              </a:rPr>
              <a:t>Van entre paréntesis (las listas van entre corchetes)</a:t>
            </a:r>
          </a:p>
          <a:p>
            <a:pPr marL="742950" lvl="1" indent="-285750">
              <a:lnSpc>
                <a:spcPct val="150000"/>
              </a:lnSpc>
              <a:buFont typeface="Wingdings" panose="05000000000000000000" pitchFamily="2" charset="2"/>
              <a:buChar char="v"/>
            </a:pPr>
            <a:r>
              <a:rPr lang="es-ES" b="1" dirty="0" smtClean="0">
                <a:sym typeface="Wingdings" panose="05000000000000000000" pitchFamily="2" charset="2"/>
              </a:rPr>
              <a:t>No se pueden modificar</a:t>
            </a:r>
            <a:r>
              <a:rPr lang="es-ES" dirty="0" smtClean="0">
                <a:sym typeface="Wingdings" panose="05000000000000000000" pitchFamily="2" charset="2"/>
              </a:rPr>
              <a:t>, sólo lectura  </a:t>
            </a:r>
            <a:r>
              <a:rPr lang="es-ES" dirty="0" smtClean="0">
                <a:solidFill>
                  <a:srgbClr val="FF0000"/>
                </a:solidFill>
                <a:sym typeface="Wingdings" panose="05000000000000000000" pitchFamily="2" charset="2"/>
              </a:rPr>
              <a:t>Objeto inmutable</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109" y="2976945"/>
            <a:ext cx="2391953" cy="263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054" y="2705272"/>
            <a:ext cx="6247962" cy="134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9865" y="4293568"/>
            <a:ext cx="8092363" cy="165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464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err="1" smtClean="0"/>
              <a:t>Tuplas</a:t>
            </a:r>
            <a:r>
              <a:rPr lang="es-ES" dirty="0" smtClean="0"/>
              <a:t> en Python</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2788"/>
            <a:ext cx="7219693" cy="4274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6"/>
          <p:cNvSpPr/>
          <p:nvPr/>
        </p:nvSpPr>
        <p:spPr>
          <a:xfrm>
            <a:off x="506158" y="1336643"/>
            <a:ext cx="1697901" cy="369332"/>
          </a:xfrm>
          <a:prstGeom prst="rect">
            <a:avLst/>
          </a:prstGeom>
        </p:spPr>
        <p:txBody>
          <a:bodyPr wrap="none">
            <a:spAutoFit/>
          </a:bodyPr>
          <a:lstStyle/>
          <a:p>
            <a:r>
              <a:rPr lang="es-ES" b="1" u="sng" dirty="0" smtClean="0"/>
              <a:t>Más ejemplos</a:t>
            </a:r>
            <a:r>
              <a:rPr lang="es-ES" dirty="0" smtClean="0">
                <a:solidFill>
                  <a:srgbClr val="FF0000"/>
                </a:solidFill>
              </a:rPr>
              <a:t> </a:t>
            </a:r>
            <a:endParaRPr lang="es-ES" dirty="0">
              <a:solidFill>
                <a:srgbClr val="FF0000"/>
              </a:solidFill>
            </a:endParaRPr>
          </a:p>
        </p:txBody>
      </p:sp>
    </p:spTree>
    <p:extLst>
      <p:ext uri="{BB962C8B-B14F-4D97-AF65-F5344CB8AC3E}">
        <p14:creationId xmlns:p14="http://schemas.microsoft.com/office/powerpoint/2010/main" val="2113121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Desempaquetar secuencias: </a:t>
            </a:r>
            <a:r>
              <a:rPr lang="es-ES" dirty="0" err="1" smtClean="0"/>
              <a:t>Unpacking</a:t>
            </a:r>
            <a:r>
              <a:rPr lang="es-ES" dirty="0" smtClean="0"/>
              <a:t> </a:t>
            </a:r>
            <a:endParaRPr lang="es-ES" dirty="0"/>
          </a:p>
        </p:txBody>
      </p:sp>
      <p:sp>
        <p:nvSpPr>
          <p:cNvPr id="10" name="Rectángulo 6"/>
          <p:cNvSpPr/>
          <p:nvPr/>
        </p:nvSpPr>
        <p:spPr>
          <a:xfrm>
            <a:off x="746001" y="1471554"/>
            <a:ext cx="8042586" cy="646331"/>
          </a:xfrm>
          <a:prstGeom prst="rect">
            <a:avLst/>
          </a:prstGeom>
        </p:spPr>
        <p:txBody>
          <a:bodyPr wrap="none">
            <a:spAutoFit/>
          </a:bodyPr>
          <a:lstStyle/>
          <a:p>
            <a:r>
              <a:rPr lang="es-ES" dirty="0" smtClean="0"/>
              <a:t>Convertir una secuencia (lista o </a:t>
            </a:r>
            <a:r>
              <a:rPr lang="es-ES" dirty="0" err="1" smtClean="0"/>
              <a:t>tupla</a:t>
            </a:r>
            <a:r>
              <a:rPr lang="es-ES" dirty="0" smtClean="0"/>
              <a:t>) en un conjunto de variables, una por</a:t>
            </a:r>
          </a:p>
          <a:p>
            <a:r>
              <a:rPr lang="es-ES" dirty="0" smtClean="0"/>
              <a:t>cada elemento de la secuencia</a:t>
            </a:r>
            <a:r>
              <a:rPr lang="es-ES" dirty="0" smtClean="0">
                <a:solidFill>
                  <a:srgbClr val="FF0000"/>
                </a:solidFill>
              </a:rPr>
              <a:t>. </a:t>
            </a:r>
            <a:endParaRPr lang="es-E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057" y="2913631"/>
            <a:ext cx="3539319" cy="2860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2953062" y="2383436"/>
            <a:ext cx="879343" cy="369332"/>
          </a:xfrm>
          <a:prstGeom prst="rect">
            <a:avLst/>
          </a:prstGeom>
          <a:noFill/>
        </p:spPr>
        <p:txBody>
          <a:bodyPr wrap="none" rtlCol="0">
            <a:spAutoFit/>
          </a:bodyPr>
          <a:lstStyle/>
          <a:p>
            <a:r>
              <a:rPr lang="en-US" b="1" dirty="0" smtClean="0">
                <a:solidFill>
                  <a:srgbClr val="FF0000"/>
                </a:solidFill>
              </a:rPr>
              <a:t>LISTAS</a:t>
            </a:r>
            <a:endParaRPr lang="en-US" b="1" dirty="0">
              <a:solidFill>
                <a:srgbClr val="FF000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941" y="2958601"/>
            <a:ext cx="3063862" cy="2171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CuadroTexto"/>
          <p:cNvSpPr txBox="1"/>
          <p:nvPr/>
        </p:nvSpPr>
        <p:spPr>
          <a:xfrm>
            <a:off x="7317698" y="2385934"/>
            <a:ext cx="1011815" cy="369332"/>
          </a:xfrm>
          <a:prstGeom prst="rect">
            <a:avLst/>
          </a:prstGeom>
          <a:noFill/>
        </p:spPr>
        <p:txBody>
          <a:bodyPr wrap="none" rtlCol="0">
            <a:spAutoFit/>
          </a:bodyPr>
          <a:lstStyle/>
          <a:p>
            <a:r>
              <a:rPr lang="en-US" b="1" dirty="0" smtClean="0">
                <a:solidFill>
                  <a:srgbClr val="FF0000"/>
                </a:solidFill>
              </a:rPr>
              <a:t>TUPLAS</a:t>
            </a:r>
            <a:endParaRPr lang="en-US" b="1" dirty="0">
              <a:solidFill>
                <a:srgbClr val="FF0000"/>
              </a:solidFill>
            </a:endParaRPr>
          </a:p>
        </p:txBody>
      </p:sp>
    </p:spTree>
    <p:extLst>
      <p:ext uri="{BB962C8B-B14F-4D97-AF65-F5344CB8AC3E}">
        <p14:creationId xmlns:p14="http://schemas.microsoft.com/office/powerpoint/2010/main" val="36039107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normAutofit/>
          </a:bodyPr>
          <a:lstStyle/>
          <a:p>
            <a:r>
              <a:rPr lang="es-ES" dirty="0" smtClean="0"/>
              <a:t>“Un paréntesis con la variables …” </a:t>
            </a:r>
            <a:endParaRPr lang="es-ES" dirty="0"/>
          </a:p>
        </p:txBody>
      </p:sp>
      <p:sp>
        <p:nvSpPr>
          <p:cNvPr id="10" name="Rectángulo 6"/>
          <p:cNvSpPr/>
          <p:nvPr/>
        </p:nvSpPr>
        <p:spPr>
          <a:xfrm>
            <a:off x="455357" y="1302822"/>
            <a:ext cx="5234125" cy="400110"/>
          </a:xfrm>
          <a:prstGeom prst="rect">
            <a:avLst/>
          </a:prstGeom>
        </p:spPr>
        <p:txBody>
          <a:bodyPr wrap="none">
            <a:spAutoFit/>
          </a:bodyPr>
          <a:lstStyle/>
          <a:p>
            <a:r>
              <a:rPr lang="es-ES" sz="2000" b="1" u="sng" dirty="0" smtClean="0">
                <a:solidFill>
                  <a:srgbClr val="FF0000"/>
                </a:solidFill>
              </a:rPr>
              <a:t>Algunos comandos de </a:t>
            </a:r>
            <a:r>
              <a:rPr lang="es-ES" sz="2000" b="1" u="sng" dirty="0" err="1" smtClean="0">
                <a:solidFill>
                  <a:srgbClr val="FF0000"/>
                </a:solidFill>
              </a:rPr>
              <a:t>Ipython</a:t>
            </a:r>
            <a:r>
              <a:rPr lang="es-ES" sz="2000" b="1" u="sng" dirty="0" smtClean="0">
                <a:solidFill>
                  <a:srgbClr val="FF0000"/>
                </a:solidFill>
              </a:rPr>
              <a:t> muy útiles:</a:t>
            </a:r>
            <a:r>
              <a:rPr lang="es-ES" sz="2000" dirty="0" smtClean="0">
                <a:solidFill>
                  <a:srgbClr val="FF0000"/>
                </a:solidFill>
              </a:rPr>
              <a:t> </a:t>
            </a:r>
            <a:endParaRPr lang="es-ES" sz="2000" dirty="0">
              <a:solidFill>
                <a:srgbClr val="FF0000"/>
              </a:solidFill>
            </a:endParaRPr>
          </a:p>
        </p:txBody>
      </p:sp>
      <p:sp>
        <p:nvSpPr>
          <p:cNvPr id="8" name="Rectángulo 6"/>
          <p:cNvSpPr/>
          <p:nvPr/>
        </p:nvSpPr>
        <p:spPr>
          <a:xfrm>
            <a:off x="506158" y="1933545"/>
            <a:ext cx="9179116" cy="1200329"/>
          </a:xfrm>
          <a:prstGeom prst="rect">
            <a:avLst/>
          </a:prstGeom>
        </p:spPr>
        <p:txBody>
          <a:bodyPr wrap="none">
            <a:spAutoFit/>
          </a:bodyPr>
          <a:lstStyle/>
          <a:p>
            <a:r>
              <a:rPr lang="es-ES" b="1" u="sng" dirty="0" smtClean="0"/>
              <a:t>Clear:</a:t>
            </a:r>
            <a:r>
              <a:rPr lang="es-ES" dirty="0" smtClean="0"/>
              <a:t> sirve para limpiar el terminal de </a:t>
            </a:r>
            <a:r>
              <a:rPr lang="es-ES" dirty="0" err="1" smtClean="0"/>
              <a:t>Ipython</a:t>
            </a:r>
            <a:endParaRPr lang="es-ES" dirty="0" smtClean="0"/>
          </a:p>
          <a:p>
            <a:endParaRPr lang="es-ES" dirty="0">
              <a:solidFill>
                <a:srgbClr val="FF0000"/>
              </a:solidFill>
            </a:endParaRPr>
          </a:p>
          <a:p>
            <a:r>
              <a:rPr lang="es-ES" b="1" u="sng" dirty="0" smtClean="0"/>
              <a:t>%</a:t>
            </a:r>
            <a:r>
              <a:rPr lang="es-ES" b="1" u="sng" dirty="0" err="1" smtClean="0"/>
              <a:t>Reset</a:t>
            </a:r>
            <a:r>
              <a:rPr lang="es-ES" b="1" u="sng" dirty="0" smtClean="0"/>
              <a:t>: </a:t>
            </a:r>
            <a:r>
              <a:rPr lang="es-ES" dirty="0" smtClean="0"/>
              <a:t>sirve para borrar las variables de memoria. Nos preguntará si estamos seguros</a:t>
            </a:r>
          </a:p>
          <a:p>
            <a:r>
              <a:rPr lang="es-ES" dirty="0" smtClean="0"/>
              <a:t>de que queremos borrar las variables (no se puede dar marcha atrás) </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689" y="3251200"/>
            <a:ext cx="5432425" cy="74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6"/>
          <p:cNvSpPr/>
          <p:nvPr/>
        </p:nvSpPr>
        <p:spPr>
          <a:xfrm>
            <a:off x="658558" y="3990945"/>
            <a:ext cx="6265048" cy="646331"/>
          </a:xfrm>
          <a:prstGeom prst="rect">
            <a:avLst/>
          </a:prstGeom>
        </p:spPr>
        <p:txBody>
          <a:bodyPr wrap="none">
            <a:spAutoFit/>
          </a:bodyPr>
          <a:lstStyle/>
          <a:p>
            <a:r>
              <a:rPr lang="es-ES" b="1" u="sng" dirty="0" err="1" smtClean="0"/>
              <a:t>Help</a:t>
            </a:r>
            <a:r>
              <a:rPr lang="es-ES" b="1" u="sng" dirty="0" smtClean="0"/>
              <a:t>:</a:t>
            </a:r>
            <a:r>
              <a:rPr lang="es-ES" dirty="0" smtClean="0"/>
              <a:t> Ayuda en línea, le podemos pasar cualquier método.</a:t>
            </a:r>
          </a:p>
          <a:p>
            <a:endParaRPr lang="es-ES" dirty="0">
              <a:solidFill>
                <a:srgbClr val="FF000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4649974"/>
            <a:ext cx="4977419" cy="1585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528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48693"/>
            <a:ext cx="9703039" cy="4801314"/>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Sirve para almacenar cadenas de caracteres</a:t>
            </a:r>
            <a:r>
              <a:rPr lang="es-ES" dirty="0">
                <a:sym typeface="Wingdings" panose="05000000000000000000" pitchFamily="2" charset="2"/>
              </a:rPr>
              <a:t> </a:t>
            </a:r>
            <a:r>
              <a:rPr lang="es-ES" dirty="0" smtClean="0">
                <a:sym typeface="Wingdings" panose="05000000000000000000" pitchFamily="2" charset="2"/>
              </a:rPr>
              <a:t> Objetos mutables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890" y="1947632"/>
            <a:ext cx="7070725" cy="3584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58683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48693"/>
            <a:ext cx="9703039" cy="4801314"/>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Es muy parecido a una lista de caracteres</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3" name="Picture 2" descr="http://flylib.com/books/1/122/1/html/2/images/fig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2441183"/>
            <a:ext cx="5432425" cy="221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380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48695"/>
            <a:ext cx="9703039" cy="6740307"/>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Existen muchísimos métodos asociados a una cadena (más de 40):</a:t>
            </a:r>
          </a:p>
          <a:p>
            <a:endParaRPr lang="es-ES" dirty="0" smtClean="0">
              <a:sym typeface="Wingdings" panose="05000000000000000000" pitchFamily="2" charset="2"/>
            </a:endParaRPr>
          </a:p>
          <a:p>
            <a:r>
              <a:rPr lang="es-ES" dirty="0">
                <a:sym typeface="Wingdings" panose="05000000000000000000" pitchFamily="2" charset="2"/>
                <a:hlinkClick r:id="rId2"/>
              </a:rPr>
              <a:t>https://</a:t>
            </a:r>
            <a:r>
              <a:rPr lang="es-ES" dirty="0" smtClean="0">
                <a:sym typeface="Wingdings" panose="05000000000000000000" pitchFamily="2" charset="2"/>
                <a:hlinkClick r:id="rId2"/>
              </a:rPr>
              <a:t>docs.python.org/2/library/stdtypes.html#string-methods</a:t>
            </a:r>
            <a:endParaRPr lang="es-ES" dirty="0" smtClean="0">
              <a:sym typeface="Wingdings" panose="05000000000000000000" pitchFamily="2" charset="2"/>
            </a:endParaRPr>
          </a:p>
          <a:p>
            <a:endParaRPr lang="es-ES" dirty="0">
              <a:sym typeface="Wingdings" panose="05000000000000000000" pitchFamily="2" charset="2"/>
            </a:endParaRPr>
          </a:p>
          <a:p>
            <a:r>
              <a:rPr lang="es-ES" dirty="0">
                <a:sym typeface="Wingdings" panose="05000000000000000000" pitchFamily="2" charset="2"/>
                <a:hlinkClick r:id="rId3"/>
              </a:rPr>
              <a:t>http://</a:t>
            </a:r>
            <a:r>
              <a:rPr lang="es-ES" dirty="0" smtClean="0">
                <a:sym typeface="Wingdings" panose="05000000000000000000" pitchFamily="2" charset="2"/>
                <a:hlinkClick r:id="rId3"/>
              </a:rPr>
              <a:t>www.tutorialspoint.com/python/python_strings.htm</a:t>
            </a:r>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r>
              <a:rPr lang="es-ES" dirty="0" smtClean="0">
                <a:sym typeface="Wingdings" panose="05000000000000000000" pitchFamily="2" charset="2"/>
              </a:rPr>
              <a:t> </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032" y="3252864"/>
            <a:ext cx="3764272" cy="3372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421" y="2863276"/>
            <a:ext cx="6857579" cy="3642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0599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93665"/>
            <a:ext cx="9703039" cy="4801314"/>
          </a:xfrm>
          <a:prstGeom prst="rect">
            <a:avLst/>
          </a:prstGeom>
          <a:noFill/>
        </p:spPr>
        <p:txBody>
          <a:bodyPr wrap="square" rtlCol="0">
            <a:spAutoFit/>
          </a:bodyPr>
          <a:lstStyle/>
          <a:p>
            <a:endParaRPr lang="es-ES" dirty="0" smtClean="0">
              <a:sym typeface="Wingdings" panose="05000000000000000000" pitchFamily="2" charset="2"/>
            </a:endParaRPr>
          </a:p>
          <a:p>
            <a:r>
              <a:rPr lang="es-ES" dirty="0" smtClean="0">
                <a:sym typeface="Wingdings" panose="05000000000000000000" pitchFamily="2" charset="2"/>
              </a:rPr>
              <a:t>Los elementos de una cadena también se pueden acceder por su índice, como si fueran una lista de caracteres.</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916" y="2468379"/>
            <a:ext cx="3328520" cy="2736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1034321" y="5786203"/>
            <a:ext cx="6298519" cy="369332"/>
          </a:xfrm>
          <a:prstGeom prst="rect">
            <a:avLst/>
          </a:prstGeom>
          <a:noFill/>
        </p:spPr>
        <p:txBody>
          <a:bodyPr wrap="none" rtlCol="0">
            <a:spAutoFit/>
          </a:bodyPr>
          <a:lstStyle/>
          <a:p>
            <a:r>
              <a:rPr lang="es-ES" dirty="0" smtClean="0">
                <a:solidFill>
                  <a:srgbClr val="FF0000"/>
                </a:solidFill>
              </a:rPr>
              <a:t>Comprobar que también podemos desempaquetar una lista</a:t>
            </a:r>
            <a:endParaRPr lang="es-ES" dirty="0">
              <a:solidFill>
                <a:srgbClr val="FF0000"/>
              </a:solidFill>
            </a:endParaRPr>
          </a:p>
        </p:txBody>
      </p:sp>
    </p:spTree>
    <p:extLst>
      <p:ext uri="{BB962C8B-B14F-4D97-AF65-F5344CB8AC3E}">
        <p14:creationId xmlns:p14="http://schemas.microsoft.com/office/powerpoint/2010/main" val="6685960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520702"/>
            <a:ext cx="8596668" cy="755561"/>
          </a:xfrm>
        </p:spPr>
        <p:txBody>
          <a:bodyPr/>
          <a:lstStyle/>
          <a:p>
            <a:r>
              <a:rPr lang="es-ES" dirty="0" smtClean="0"/>
              <a:t>Cadenas en Python (</a:t>
            </a:r>
            <a:r>
              <a:rPr lang="es-ES" dirty="0" err="1" smtClean="0"/>
              <a:t>strings</a:t>
            </a:r>
            <a:r>
              <a:rPr lang="es-ES" dirty="0" smtClean="0"/>
              <a:t>)</a:t>
            </a:r>
            <a:endParaRPr lang="es-ES" dirty="0"/>
          </a:p>
        </p:txBody>
      </p:sp>
      <p:sp>
        <p:nvSpPr>
          <p:cNvPr id="8" name="CuadroTexto 7"/>
          <p:cNvSpPr txBox="1"/>
          <p:nvPr/>
        </p:nvSpPr>
        <p:spPr>
          <a:xfrm>
            <a:off x="677334" y="1093665"/>
            <a:ext cx="9703039" cy="6494085"/>
          </a:xfrm>
          <a:prstGeom prst="rect">
            <a:avLst/>
          </a:prstGeom>
          <a:noFill/>
        </p:spPr>
        <p:txBody>
          <a:bodyPr wrap="square" rtlCol="0">
            <a:spAutoFit/>
          </a:bodyPr>
          <a:lstStyle/>
          <a:p>
            <a:endParaRPr lang="es-ES" dirty="0" smtClean="0">
              <a:sym typeface="Wingdings" panose="05000000000000000000" pitchFamily="2" charset="2"/>
            </a:endParaRPr>
          </a:p>
          <a:p>
            <a:r>
              <a:rPr lang="es-ES" sz="2400" b="1" dirty="0" smtClean="0">
                <a:solidFill>
                  <a:schemeClr val="accent2"/>
                </a:solidFill>
                <a:sym typeface="Wingdings" panose="05000000000000000000" pitchFamily="2" charset="2"/>
              </a:rPr>
              <a:t>Ejercicio:</a:t>
            </a:r>
            <a:r>
              <a:rPr lang="es-ES" sz="2400" dirty="0" smtClean="0">
                <a:solidFill>
                  <a:schemeClr val="accent2"/>
                </a:solidFill>
                <a:sym typeface="Wingdings" panose="05000000000000000000" pitchFamily="2" charset="2"/>
              </a:rPr>
              <a:t> </a:t>
            </a:r>
            <a:endParaRPr lang="es-ES" sz="2400" dirty="0" smtClean="0">
              <a:sym typeface="Wingdings" panose="05000000000000000000" pitchFamily="2" charset="2"/>
            </a:endParaRPr>
          </a:p>
          <a:p>
            <a:endParaRPr lang="es-ES" sz="1400" dirty="0">
              <a:solidFill>
                <a:schemeClr val="accent2"/>
              </a:solidFill>
              <a:sym typeface="Wingdings" panose="05000000000000000000" pitchFamily="2" charset="2"/>
            </a:endParaRPr>
          </a:p>
          <a:p>
            <a:pPr algn="just"/>
            <a:r>
              <a:rPr lang="es-ES" dirty="0" smtClean="0">
                <a:sym typeface="Wingdings" panose="05000000000000000000" pitchFamily="2" charset="2"/>
              </a:rPr>
              <a:t>Utilizar el método </a:t>
            </a:r>
            <a:r>
              <a:rPr lang="es-ES" dirty="0" err="1" smtClean="0">
                <a:sym typeface="Wingdings" panose="05000000000000000000" pitchFamily="2" charset="2"/>
              </a:rPr>
              <a:t>split</a:t>
            </a:r>
            <a:r>
              <a:rPr lang="es-ES" dirty="0" smtClean="0">
                <a:sym typeface="Wingdings" panose="05000000000000000000" pitchFamily="2" charset="2"/>
              </a:rPr>
              <a:t> para descomponer texto (un párrafo), en una lista de palabras. Imprimir la lista de palabras por pantalla.</a:t>
            </a:r>
          </a:p>
          <a:p>
            <a:endParaRPr lang="es-ES" dirty="0">
              <a:sym typeface="Wingdings" panose="05000000000000000000" pitchFamily="2" charset="2"/>
            </a:endParaRPr>
          </a:p>
          <a:p>
            <a:endParaRPr lang="es-ES" dirty="0" smtClean="0">
              <a:sym typeface="Wingdings" panose="05000000000000000000" pitchFamily="2" charset="2"/>
            </a:endParaRPr>
          </a:p>
          <a:p>
            <a:r>
              <a:rPr lang="es-ES" sz="2400" b="1" dirty="0">
                <a:solidFill>
                  <a:schemeClr val="accent2"/>
                </a:solidFill>
                <a:sym typeface="Wingdings" panose="05000000000000000000" pitchFamily="2" charset="2"/>
              </a:rPr>
              <a:t>Ejercicio: </a:t>
            </a:r>
            <a:endParaRPr lang="es-ES" sz="2400" b="1" dirty="0">
              <a:sym typeface="Wingdings" panose="05000000000000000000" pitchFamily="2" charset="2"/>
            </a:endParaRPr>
          </a:p>
          <a:p>
            <a:endParaRPr lang="es-ES" sz="2400" b="1" dirty="0" smtClean="0">
              <a:sym typeface="Wingdings" panose="05000000000000000000" pitchFamily="2" charset="2"/>
            </a:endParaRPr>
          </a:p>
          <a:p>
            <a:r>
              <a:rPr lang="es-ES" dirty="0" smtClean="0">
                <a:sym typeface="Wingdings" panose="05000000000000000000" pitchFamily="2" charset="2"/>
              </a:rPr>
              <a:t>Utilizar el método </a:t>
            </a:r>
            <a:r>
              <a:rPr lang="es-ES" dirty="0" err="1" smtClean="0">
                <a:sym typeface="Wingdings" panose="05000000000000000000" pitchFamily="2" charset="2"/>
              </a:rPr>
              <a:t>strip</a:t>
            </a:r>
            <a:r>
              <a:rPr lang="es-ES" dirty="0" smtClean="0">
                <a:sym typeface="Wingdings" panose="05000000000000000000" pitchFamily="2" charset="2"/>
              </a:rPr>
              <a:t> para convertir una cadena con formato </a:t>
            </a:r>
            <a:r>
              <a:rPr lang="es-ES" dirty="0" err="1" smtClean="0">
                <a:sym typeface="Wingdings" panose="05000000000000000000" pitchFamily="2" charset="2"/>
              </a:rPr>
              <a:t>url</a:t>
            </a:r>
            <a:r>
              <a:rPr lang="es-ES" dirty="0" smtClean="0">
                <a:sym typeface="Wingdings" panose="05000000000000000000" pitchFamily="2" charset="2"/>
              </a:rPr>
              <a:t> por ejemplo </a:t>
            </a:r>
            <a:r>
              <a:rPr lang="es-ES" dirty="0" smtClean="0">
                <a:sym typeface="Wingdings" panose="05000000000000000000" pitchFamily="2" charset="2"/>
                <a:hlinkClick r:id="rId2"/>
              </a:rPr>
              <a:t>www.marca.com</a:t>
            </a:r>
            <a:r>
              <a:rPr lang="es-ES" dirty="0">
                <a:sym typeface="Wingdings" panose="05000000000000000000" pitchFamily="2" charset="2"/>
              </a:rPr>
              <a:t> </a:t>
            </a:r>
            <a:r>
              <a:rPr lang="es-ES" dirty="0" smtClean="0">
                <a:sym typeface="Wingdings" panose="05000000000000000000" pitchFamily="2" charset="2"/>
              </a:rPr>
              <a:t>en la cadena de texto equivalente sin www. y  .com. </a:t>
            </a:r>
          </a:p>
          <a:p>
            <a:r>
              <a:rPr lang="es-ES" dirty="0" smtClean="0">
                <a:sym typeface="Wingdings" panose="05000000000000000000" pitchFamily="2" charset="2"/>
              </a:rPr>
              <a:t>Nota: utilizar dos líneas de código si es necesario.</a:t>
            </a:r>
          </a:p>
          <a:p>
            <a:endParaRPr lang="es-ES" dirty="0">
              <a:sym typeface="Wingdings" panose="05000000000000000000" pitchFamily="2" charset="2"/>
            </a:endParaRPr>
          </a:p>
          <a:p>
            <a:r>
              <a:rPr lang="es-ES" sz="2400" b="1" dirty="0" smtClean="0">
                <a:solidFill>
                  <a:schemeClr val="accent2"/>
                </a:solidFill>
                <a:sym typeface="Wingdings" panose="05000000000000000000" pitchFamily="2" charset="2"/>
              </a:rPr>
              <a:t>Pregunta: </a:t>
            </a:r>
            <a:endParaRPr lang="es-ES" sz="2400" b="1" dirty="0">
              <a:sym typeface="Wingdings" panose="05000000000000000000" pitchFamily="2" charset="2"/>
            </a:endParaRPr>
          </a:p>
          <a:p>
            <a:endParaRPr lang="es-ES" dirty="0" smtClean="0">
              <a:sym typeface="Wingdings" panose="05000000000000000000" pitchFamily="2" charset="2"/>
            </a:endParaRPr>
          </a:p>
          <a:p>
            <a:r>
              <a:rPr lang="es-ES" dirty="0" smtClean="0">
                <a:sym typeface="Wingdings" panose="05000000000000000000" pitchFamily="2" charset="2"/>
              </a:rPr>
              <a:t>¿Cómo caculo la longitud de una cadena en Python?</a:t>
            </a:r>
          </a:p>
          <a:p>
            <a:endParaRPr lang="es-ES" dirty="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spTree>
    <p:extLst>
      <p:ext uri="{BB962C8B-B14F-4D97-AF65-F5344CB8AC3E}">
        <p14:creationId xmlns:p14="http://schemas.microsoft.com/office/powerpoint/2010/main" val="1258906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677333" y="1590011"/>
            <a:ext cx="3892412" cy="369332"/>
          </a:xfrm>
          <a:prstGeom prst="rect">
            <a:avLst/>
          </a:prstGeom>
        </p:spPr>
        <p:txBody>
          <a:bodyPr wrap="none">
            <a:spAutoFit/>
          </a:bodyPr>
          <a:lstStyle/>
          <a:p>
            <a:r>
              <a:rPr lang="es-ES" b="1" u="sng" dirty="0" smtClean="0"/>
              <a:t>Publicado en IEEE </a:t>
            </a:r>
            <a:r>
              <a:rPr lang="es-ES" b="1" u="sng" dirty="0" err="1" smtClean="0"/>
              <a:t>Spectrum</a:t>
            </a:r>
            <a:r>
              <a:rPr lang="es-ES" b="1" u="sng" dirty="0" smtClean="0"/>
              <a:t> 2017:</a:t>
            </a:r>
            <a:endParaRPr lang="es-ES" b="1" u="sng" dirty="0"/>
          </a:p>
        </p:txBody>
      </p:sp>
      <p:sp>
        <p:nvSpPr>
          <p:cNvPr id="6" name="Título 1"/>
          <p:cNvSpPr txBox="1">
            <a:spLocks/>
          </p:cNvSpPr>
          <p:nvPr/>
        </p:nvSpPr>
        <p:spPr>
          <a:xfrm>
            <a:off x="538612" y="662105"/>
            <a:ext cx="9381066" cy="11662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4000" dirty="0" smtClean="0"/>
              <a:t>Popularidad lenguajes de programación</a:t>
            </a:r>
            <a:endParaRPr lang="es-E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2" y="2182002"/>
            <a:ext cx="6820264" cy="4020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Image result for celebrac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2660" y="2701854"/>
            <a:ext cx="4214660" cy="3160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40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8" name="CuadroTexto 7"/>
          <p:cNvSpPr txBox="1"/>
          <p:nvPr/>
        </p:nvSpPr>
        <p:spPr>
          <a:xfrm>
            <a:off x="677334" y="1429693"/>
            <a:ext cx="9703039" cy="2092881"/>
          </a:xfrm>
          <a:prstGeom prst="rect">
            <a:avLst/>
          </a:prstGeom>
          <a:noFill/>
        </p:spPr>
        <p:txBody>
          <a:bodyPr wrap="square" rtlCol="0">
            <a:spAutoFit/>
          </a:bodyPr>
          <a:lstStyle/>
          <a:p>
            <a:pPr algn="just"/>
            <a:r>
              <a:rPr lang="es-ES" dirty="0" smtClean="0">
                <a:sym typeface="Wingdings" panose="05000000000000000000" pitchFamily="2" charset="2"/>
              </a:rPr>
              <a:t>Estructura de datos más compleja (hash). Parejas </a:t>
            </a:r>
            <a:r>
              <a:rPr lang="es-ES" dirty="0" err="1" smtClean="0">
                <a:sym typeface="Wingdings" panose="05000000000000000000" pitchFamily="2" charset="2"/>
              </a:rPr>
              <a:t>key-value</a:t>
            </a:r>
            <a:r>
              <a:rPr lang="es-ES" dirty="0" smtClean="0">
                <a:sym typeface="Wingdings" panose="05000000000000000000" pitchFamily="2" charset="2"/>
              </a:rPr>
              <a:t>. Podemos verlo como una lista </a:t>
            </a:r>
          </a:p>
          <a:p>
            <a:r>
              <a:rPr lang="es-ES" dirty="0" smtClean="0">
                <a:sym typeface="Wingdings" panose="05000000000000000000" pitchFamily="2" charset="2"/>
              </a:rPr>
              <a:t>en la que los índices son cadenas  Objeto mutable.</a:t>
            </a:r>
          </a:p>
          <a:p>
            <a:endParaRPr lang="es-ES" dirty="0">
              <a:sym typeface="Wingdings" panose="05000000000000000000" pitchFamily="2" charset="2"/>
            </a:endParaRPr>
          </a:p>
          <a:p>
            <a:r>
              <a:rPr lang="es-ES" dirty="0">
                <a:sym typeface="Wingdings" panose="05000000000000000000" pitchFamily="2" charset="2"/>
              </a:rPr>
              <a:t>diccionario = </a:t>
            </a:r>
            <a:r>
              <a:rPr lang="es-ES" dirty="0" smtClean="0">
                <a:sym typeface="Wingdings" panose="05000000000000000000" pitchFamily="2" charset="2"/>
              </a:rPr>
              <a:t>{‘clave1': valor1, 'clave2': valor2, ‘clave3': valor3}</a:t>
            </a:r>
          </a:p>
          <a:p>
            <a:endParaRPr lang="es-ES" sz="1100" dirty="0">
              <a:sym typeface="Wingdings" panose="05000000000000000000" pitchFamily="2" charset="2"/>
            </a:endParaRPr>
          </a:p>
          <a:p>
            <a:r>
              <a:rPr lang="es-ES" dirty="0" smtClean="0">
                <a:sym typeface="Wingdings" panose="05000000000000000000" pitchFamily="2" charset="2"/>
              </a:rPr>
              <a:t>diccionario </a:t>
            </a:r>
            <a:r>
              <a:rPr lang="es-ES" dirty="0">
                <a:sym typeface="Wingdings" panose="05000000000000000000" pitchFamily="2" charset="2"/>
              </a:rPr>
              <a:t>= </a:t>
            </a:r>
            <a:r>
              <a:rPr lang="es-ES" dirty="0" smtClean="0">
                <a:sym typeface="Wingdings" panose="05000000000000000000" pitchFamily="2" charset="2"/>
              </a:rPr>
              <a:t>{‘a': 1,‘b': 2, ‘c': ‘3'}</a:t>
            </a:r>
          </a:p>
          <a:p>
            <a:endParaRPr lang="es-ES" sz="1100" dirty="0">
              <a:sym typeface="Wingdings" panose="05000000000000000000" pitchFamily="2" charset="2"/>
            </a:endParaRPr>
          </a:p>
          <a:p>
            <a:endParaRPr lang="es-ES" dirty="0" smtClean="0">
              <a:sym typeface="Wingdings" panose="05000000000000000000" pitchFamily="2" charset="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300" y="3228828"/>
            <a:ext cx="6674161" cy="3341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www.convivirconelautismo.com/wp-content/uploads/diccionari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0874" y="2327376"/>
            <a:ext cx="2241105" cy="22411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946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8" name="CuadroTexto 7"/>
          <p:cNvSpPr txBox="1"/>
          <p:nvPr/>
        </p:nvSpPr>
        <p:spPr>
          <a:xfrm>
            <a:off x="677334" y="1480495"/>
            <a:ext cx="9703039" cy="1200329"/>
          </a:xfrm>
          <a:prstGeom prst="rect">
            <a:avLst/>
          </a:prstGeom>
          <a:noFill/>
        </p:spPr>
        <p:txBody>
          <a:bodyPr wrap="square" rtlCol="0">
            <a:spAutoFit/>
          </a:bodyPr>
          <a:lstStyle/>
          <a:p>
            <a:r>
              <a:rPr lang="es-ES" dirty="0" smtClean="0">
                <a:sym typeface="Wingdings" panose="05000000000000000000" pitchFamily="2" charset="2"/>
              </a:rPr>
              <a:t>Métodos muy útiles para el manejo de diccionarios</a:t>
            </a:r>
            <a:r>
              <a:rPr lang="es-ES" dirty="0">
                <a:sym typeface="Wingdings" panose="05000000000000000000" pitchFamily="2" charset="2"/>
              </a:rPr>
              <a:t>:</a:t>
            </a:r>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p:txBody>
      </p:sp>
      <p:sp>
        <p:nvSpPr>
          <p:cNvPr id="3" name="2 CuadroTexto"/>
          <p:cNvSpPr txBox="1"/>
          <p:nvPr/>
        </p:nvSpPr>
        <p:spPr>
          <a:xfrm>
            <a:off x="557412" y="5891134"/>
            <a:ext cx="6609117" cy="1200329"/>
          </a:xfrm>
          <a:prstGeom prst="rect">
            <a:avLst/>
          </a:prstGeom>
          <a:noFill/>
        </p:spPr>
        <p:txBody>
          <a:bodyPr wrap="none" rtlCol="0">
            <a:spAutoFit/>
          </a:bodyPr>
          <a:lstStyle/>
          <a:p>
            <a:r>
              <a:rPr lang="es-ES" dirty="0" smtClean="0"/>
              <a:t>Todos los métodos que podemos utilizar con diccionarios:</a:t>
            </a:r>
          </a:p>
          <a:p>
            <a:r>
              <a:rPr lang="en-US" dirty="0">
                <a:hlinkClick r:id="rId2"/>
              </a:rPr>
              <a:t>https://</a:t>
            </a:r>
            <a:r>
              <a:rPr lang="en-US" dirty="0" smtClean="0">
                <a:hlinkClick r:id="rId2"/>
              </a:rPr>
              <a:t>www.programiz.com/python-programming/dictionary</a:t>
            </a:r>
            <a:endParaRPr lang="en-US" dirty="0" smtClean="0"/>
          </a:p>
          <a:p>
            <a:endParaRPr lang="en-US" dirty="0" smtClean="0"/>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424" y="2080659"/>
            <a:ext cx="7870574" cy="3192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99742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8" name="CuadroTexto 7"/>
          <p:cNvSpPr txBox="1"/>
          <p:nvPr/>
        </p:nvSpPr>
        <p:spPr>
          <a:xfrm>
            <a:off x="677334" y="1480495"/>
            <a:ext cx="9703039" cy="1200329"/>
          </a:xfrm>
          <a:prstGeom prst="rect">
            <a:avLst/>
          </a:prstGeom>
          <a:noFill/>
        </p:spPr>
        <p:txBody>
          <a:bodyPr wrap="square" rtlCol="0">
            <a:spAutoFit/>
          </a:bodyPr>
          <a:lstStyle/>
          <a:p>
            <a:r>
              <a:rPr lang="es-ES" dirty="0" smtClean="0">
                <a:sym typeface="Wingdings" panose="05000000000000000000" pitchFamily="2" charset="2"/>
              </a:rPr>
              <a:t>Ejemplos: Definición de un diccionario y uso de algunos métodos.</a:t>
            </a: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2663416" y="2005709"/>
            <a:ext cx="5491233" cy="4395092"/>
          </a:xfrm>
          <a:prstGeom prst="rect">
            <a:avLst/>
          </a:prstGeom>
          <a:noFill/>
          <a:ln>
            <a:noFill/>
          </a:ln>
        </p:spPr>
      </p:pic>
    </p:spTree>
    <p:extLst>
      <p:ext uri="{BB962C8B-B14F-4D97-AF65-F5344CB8AC3E}">
        <p14:creationId xmlns:p14="http://schemas.microsoft.com/office/powerpoint/2010/main" val="2527038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8" name="CuadroTexto 7"/>
          <p:cNvSpPr txBox="1"/>
          <p:nvPr/>
        </p:nvSpPr>
        <p:spPr>
          <a:xfrm>
            <a:off x="677334" y="1480495"/>
            <a:ext cx="9703039" cy="1200329"/>
          </a:xfrm>
          <a:prstGeom prst="rect">
            <a:avLst/>
          </a:prstGeom>
          <a:noFill/>
        </p:spPr>
        <p:txBody>
          <a:bodyPr wrap="square" rtlCol="0">
            <a:spAutoFit/>
          </a:bodyPr>
          <a:lstStyle/>
          <a:p>
            <a:r>
              <a:rPr lang="es-ES" dirty="0" smtClean="0">
                <a:sym typeface="Wingdings" panose="05000000000000000000" pitchFamily="2" charset="2"/>
              </a:rPr>
              <a:t>Ejemplos: Copiar un diccionario de forma superficial (</a:t>
            </a:r>
            <a:r>
              <a:rPr lang="es-ES" dirty="0" err="1" smtClean="0">
                <a:sym typeface="Wingdings" panose="05000000000000000000" pitchFamily="2" charset="2"/>
              </a:rPr>
              <a:t>shallow</a:t>
            </a:r>
            <a:r>
              <a:rPr lang="es-ES" dirty="0" smtClean="0">
                <a:sym typeface="Wingdings" panose="05000000000000000000" pitchFamily="2" charset="2"/>
              </a:rPr>
              <a:t>) sin referencia de memoria.</a:t>
            </a:r>
          </a:p>
          <a:p>
            <a:endParaRPr lang="es-ES" dirty="0" smtClean="0">
              <a:sym typeface="Wingdings" panose="05000000000000000000" pitchFamily="2" charset="2"/>
            </a:endParaRPr>
          </a:p>
          <a:p>
            <a:endParaRPr lang="es-ES" dirty="0">
              <a:sym typeface="Wingdings" panose="05000000000000000000" pitchFamily="2" charset="2"/>
            </a:endParaRPr>
          </a:p>
          <a:p>
            <a:endParaRPr lang="es-ES" dirty="0" smtClean="0">
              <a:sym typeface="Wingdings" panose="05000000000000000000" pitchFamily="2" charset="2"/>
            </a:endParaRPr>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3701417" y="1960181"/>
            <a:ext cx="3415030" cy="4709795"/>
          </a:xfrm>
          <a:prstGeom prst="rect">
            <a:avLst/>
          </a:prstGeom>
          <a:noFill/>
          <a:ln>
            <a:noFill/>
          </a:ln>
        </p:spPr>
      </p:pic>
    </p:spTree>
    <p:extLst>
      <p:ext uri="{BB962C8B-B14F-4D97-AF65-F5344CB8AC3E}">
        <p14:creationId xmlns:p14="http://schemas.microsoft.com/office/powerpoint/2010/main" val="40014747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3" name="2 Rectángulo"/>
          <p:cNvSpPr/>
          <p:nvPr/>
        </p:nvSpPr>
        <p:spPr>
          <a:xfrm>
            <a:off x="728134" y="1440934"/>
            <a:ext cx="9658413" cy="369332"/>
          </a:xfrm>
          <a:prstGeom prst="rect">
            <a:avLst/>
          </a:prstGeom>
        </p:spPr>
        <p:txBody>
          <a:bodyPr wrap="none">
            <a:spAutoFit/>
          </a:bodyPr>
          <a:lstStyle/>
          <a:p>
            <a:r>
              <a:rPr lang="es-ES" dirty="0" smtClean="0">
                <a:sym typeface="Wingdings" panose="05000000000000000000" pitchFamily="2" charset="2"/>
              </a:rPr>
              <a:t>Es un tipo de datos modificable por lo que podemos añadir una </a:t>
            </a:r>
            <a:r>
              <a:rPr lang="es-ES" dirty="0" err="1" smtClean="0">
                <a:sym typeface="Wingdings" panose="05000000000000000000" pitchFamily="2" charset="2"/>
              </a:rPr>
              <a:t>key-value</a:t>
            </a:r>
            <a:r>
              <a:rPr lang="es-ES" dirty="0" smtClean="0">
                <a:sym typeface="Wingdings" panose="05000000000000000000" pitchFamily="2" charset="2"/>
              </a:rPr>
              <a:t> cuando queramos</a:t>
            </a:r>
            <a:endParaRPr lang="es-ES" dirty="0"/>
          </a:p>
        </p:txBody>
      </p:sp>
      <p:sp>
        <p:nvSpPr>
          <p:cNvPr id="11" name="10 CuadroTexto"/>
          <p:cNvSpPr txBox="1"/>
          <p:nvPr/>
        </p:nvSpPr>
        <p:spPr>
          <a:xfrm>
            <a:off x="6949555" y="3604847"/>
            <a:ext cx="4022255" cy="369332"/>
          </a:xfrm>
          <a:prstGeom prst="rect">
            <a:avLst/>
          </a:prstGeom>
          <a:noFill/>
        </p:spPr>
        <p:txBody>
          <a:bodyPr wrap="none" rtlCol="0">
            <a:spAutoFit/>
          </a:bodyPr>
          <a:lstStyle/>
          <a:p>
            <a:r>
              <a:rPr lang="es-ES" dirty="0" smtClean="0">
                <a:solidFill>
                  <a:srgbClr val="FF0000"/>
                </a:solidFill>
              </a:rPr>
              <a:t>Acceder a una </a:t>
            </a:r>
            <a:r>
              <a:rPr lang="es-ES" dirty="0" err="1" smtClean="0">
                <a:solidFill>
                  <a:srgbClr val="FF0000"/>
                </a:solidFill>
              </a:rPr>
              <a:t>key-value</a:t>
            </a:r>
            <a:r>
              <a:rPr lang="es-ES" dirty="0" smtClean="0">
                <a:solidFill>
                  <a:srgbClr val="FF0000"/>
                </a:solidFill>
              </a:rPr>
              <a:t> en concreto</a:t>
            </a:r>
            <a:endParaRPr lang="es-ES" dirty="0">
              <a:solidFill>
                <a:srgbClr val="FF0000"/>
              </a:solidFill>
            </a:endParaRPr>
          </a:p>
        </p:txBody>
      </p:sp>
      <p:pic>
        <p:nvPicPr>
          <p:cNvPr id="13" name="12 Imagen"/>
          <p:cNvPicPr/>
          <p:nvPr/>
        </p:nvPicPr>
        <p:blipFill>
          <a:blip r:embed="rId2">
            <a:extLst>
              <a:ext uri="{28A0092B-C50C-407E-A947-70E740481C1C}">
                <a14:useLocalDpi xmlns:a14="http://schemas.microsoft.com/office/drawing/2010/main" val="0"/>
              </a:ext>
            </a:extLst>
          </a:blip>
          <a:srcRect/>
          <a:stretch>
            <a:fillRect/>
          </a:stretch>
        </p:blipFill>
        <p:spPr bwMode="auto">
          <a:xfrm>
            <a:off x="3371634" y="1960180"/>
            <a:ext cx="3415030" cy="4709795"/>
          </a:xfrm>
          <a:prstGeom prst="rect">
            <a:avLst/>
          </a:prstGeom>
          <a:noFill/>
          <a:ln>
            <a:noFill/>
          </a:ln>
        </p:spPr>
      </p:pic>
      <p:sp>
        <p:nvSpPr>
          <p:cNvPr id="10" name="9 Rectángulo"/>
          <p:cNvSpPr/>
          <p:nvPr/>
        </p:nvSpPr>
        <p:spPr>
          <a:xfrm>
            <a:off x="3177916" y="3650845"/>
            <a:ext cx="3571356" cy="32333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804677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12" name="11 Rectángulo"/>
          <p:cNvSpPr/>
          <p:nvPr/>
        </p:nvSpPr>
        <p:spPr>
          <a:xfrm>
            <a:off x="817031" y="1483845"/>
            <a:ext cx="8736687" cy="369332"/>
          </a:xfrm>
          <a:prstGeom prst="rect">
            <a:avLst/>
          </a:prstGeom>
        </p:spPr>
        <p:txBody>
          <a:bodyPr wrap="none">
            <a:spAutoFit/>
          </a:bodyPr>
          <a:lstStyle/>
          <a:p>
            <a:r>
              <a:rPr lang="es-ES" dirty="0" smtClean="0">
                <a:sym typeface="Wingdings" panose="05000000000000000000" pitchFamily="2" charset="2"/>
              </a:rPr>
              <a:t>Eliminar una </a:t>
            </a:r>
            <a:r>
              <a:rPr lang="es-ES" dirty="0" err="1" smtClean="0">
                <a:sym typeface="Wingdings" panose="05000000000000000000" pitchFamily="2" charset="2"/>
              </a:rPr>
              <a:t>key-value</a:t>
            </a:r>
            <a:r>
              <a:rPr lang="es-ES" dirty="0" smtClean="0">
                <a:sym typeface="Wingdings" panose="05000000000000000000" pitchFamily="2" charset="2"/>
              </a:rPr>
              <a:t> con </a:t>
            </a:r>
            <a:r>
              <a:rPr lang="es-ES" dirty="0" smtClean="0">
                <a:solidFill>
                  <a:srgbClr val="FF0000"/>
                </a:solidFill>
                <a:sym typeface="Wingdings" panose="05000000000000000000" pitchFamily="2" charset="2"/>
              </a:rPr>
              <a:t>“del”  se puede utilizar para borrar cualquier objeto</a:t>
            </a:r>
            <a:endParaRPr lang="es-ES" dirty="0">
              <a:solidFill>
                <a:srgbClr val="FF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316" y="2203513"/>
            <a:ext cx="5190684" cy="1889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50" y="2158339"/>
            <a:ext cx="5455665" cy="1229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817031" y="3613666"/>
            <a:ext cx="5844870" cy="369332"/>
          </a:xfrm>
          <a:prstGeom prst="rect">
            <a:avLst/>
          </a:prstGeom>
        </p:spPr>
        <p:txBody>
          <a:bodyPr wrap="none">
            <a:spAutoFit/>
          </a:bodyPr>
          <a:lstStyle/>
          <a:p>
            <a:r>
              <a:rPr lang="es-ES" dirty="0">
                <a:sym typeface="Wingdings" panose="05000000000000000000" pitchFamily="2" charset="2"/>
              </a:rPr>
              <a:t>Eliminar una </a:t>
            </a:r>
            <a:r>
              <a:rPr lang="es-ES" dirty="0" err="1" smtClean="0">
                <a:sym typeface="Wingdings" panose="05000000000000000000" pitchFamily="2" charset="2"/>
              </a:rPr>
              <a:t>key-value</a:t>
            </a:r>
            <a:r>
              <a:rPr lang="es-ES" dirty="0" smtClean="0">
                <a:sym typeface="Wingdings" panose="05000000000000000000" pitchFamily="2" charset="2"/>
              </a:rPr>
              <a:t> mediante el método .pop(</a:t>
            </a:r>
            <a:r>
              <a:rPr lang="es-ES" dirty="0" err="1" smtClean="0">
                <a:sym typeface="Wingdings" panose="05000000000000000000" pitchFamily="2" charset="2"/>
              </a:rPr>
              <a:t>key</a:t>
            </a:r>
            <a:r>
              <a:rPr lang="es-ES" dirty="0" smtClean="0">
                <a:sym typeface="Wingdings" panose="05000000000000000000" pitchFamily="2" charset="2"/>
              </a:rPr>
              <a:t>) </a:t>
            </a:r>
            <a:endParaRPr lang="en-US" dirty="0"/>
          </a:p>
        </p:txBody>
      </p:sp>
      <p:pic>
        <p:nvPicPr>
          <p:cNvPr id="13" name="12 Imagen"/>
          <p:cNvPicPr/>
          <p:nvPr/>
        </p:nvPicPr>
        <p:blipFill>
          <a:blip r:embed="rId4">
            <a:extLst>
              <a:ext uri="{28A0092B-C50C-407E-A947-70E740481C1C}">
                <a14:useLocalDpi xmlns:a14="http://schemas.microsoft.com/office/drawing/2010/main" val="0"/>
              </a:ext>
            </a:extLst>
          </a:blip>
          <a:srcRect/>
          <a:stretch>
            <a:fillRect/>
          </a:stretch>
        </p:blipFill>
        <p:spPr bwMode="auto">
          <a:xfrm>
            <a:off x="1115732" y="4525898"/>
            <a:ext cx="5247467" cy="1350245"/>
          </a:xfrm>
          <a:prstGeom prst="rect">
            <a:avLst/>
          </a:prstGeom>
          <a:noFill/>
          <a:ln>
            <a:noFill/>
          </a:ln>
        </p:spPr>
      </p:pic>
    </p:spTree>
    <p:extLst>
      <p:ext uri="{BB962C8B-B14F-4D97-AF65-F5344CB8AC3E}">
        <p14:creationId xmlns:p14="http://schemas.microsoft.com/office/powerpoint/2010/main" val="36843630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3" name="2 Rectángulo"/>
          <p:cNvSpPr/>
          <p:nvPr/>
        </p:nvSpPr>
        <p:spPr>
          <a:xfrm>
            <a:off x="728133" y="1440934"/>
            <a:ext cx="3975768" cy="369332"/>
          </a:xfrm>
          <a:prstGeom prst="rect">
            <a:avLst/>
          </a:prstGeom>
        </p:spPr>
        <p:txBody>
          <a:bodyPr wrap="none">
            <a:spAutoFit/>
          </a:bodyPr>
          <a:lstStyle/>
          <a:p>
            <a:r>
              <a:rPr lang="es-ES" dirty="0" smtClean="0">
                <a:sym typeface="Wingdings" panose="05000000000000000000" pitchFamily="2" charset="2"/>
              </a:rPr>
              <a:t>Otras formas de definir diccionarios:</a:t>
            </a:r>
            <a:endParaRPr lang="es-ES" dirty="0"/>
          </a:p>
        </p:txBody>
      </p:sp>
      <p:sp>
        <p:nvSpPr>
          <p:cNvPr id="12" name="11 Rectángulo"/>
          <p:cNvSpPr/>
          <p:nvPr/>
        </p:nvSpPr>
        <p:spPr>
          <a:xfrm>
            <a:off x="817032" y="4132760"/>
            <a:ext cx="9393918" cy="1200329"/>
          </a:xfrm>
          <a:prstGeom prst="rect">
            <a:avLst/>
          </a:prstGeom>
        </p:spPr>
        <p:txBody>
          <a:bodyPr wrap="none">
            <a:spAutoFit/>
          </a:bodyPr>
          <a:lstStyle/>
          <a:p>
            <a:pPr marL="285750" indent="-285750">
              <a:buFont typeface="Arial" panose="020B0604020202020204" pitchFamily="34" charset="0"/>
              <a:buChar char="•"/>
            </a:pPr>
            <a:r>
              <a:rPr lang="es-ES" dirty="0" smtClean="0">
                <a:sym typeface="Wingdings" panose="05000000000000000000" pitchFamily="2" charset="2"/>
              </a:rPr>
              <a:t>La función nativa </a:t>
            </a:r>
            <a:r>
              <a:rPr lang="es-ES" dirty="0" err="1" smtClean="0">
                <a:sym typeface="Wingdings" panose="05000000000000000000" pitchFamily="2" charset="2"/>
              </a:rPr>
              <a:t>dict</a:t>
            </a:r>
            <a:r>
              <a:rPr lang="es-ES" dirty="0" smtClean="0">
                <a:sym typeface="Wingdings" panose="05000000000000000000" pitchFamily="2" charset="2"/>
              </a:rPr>
              <a:t> nos proporciona bastante versatilidad a la hora de</a:t>
            </a:r>
          </a:p>
          <a:p>
            <a:r>
              <a:rPr lang="es-ES" dirty="0" smtClean="0">
                <a:sym typeface="Wingdings" panose="05000000000000000000" pitchFamily="2" charset="2"/>
              </a:rPr>
              <a:t> la conversión de tipos</a:t>
            </a:r>
          </a:p>
          <a:p>
            <a:pPr marL="285750" indent="-285750">
              <a:buFont typeface="Arial" panose="020B0604020202020204" pitchFamily="34" charset="0"/>
              <a:buChar char="•"/>
            </a:pPr>
            <a:endParaRPr lang="es-ES" dirty="0">
              <a:solidFill>
                <a:srgbClr val="FF0000"/>
              </a:solidFill>
              <a:sym typeface="Wingdings" panose="05000000000000000000" pitchFamily="2" charset="2"/>
            </a:endParaRPr>
          </a:p>
          <a:p>
            <a:pPr marL="285750" indent="-285750">
              <a:buFont typeface="Arial" panose="020B0604020202020204" pitchFamily="34" charset="0"/>
              <a:buChar char="•"/>
            </a:pPr>
            <a:r>
              <a:rPr lang="es-ES" dirty="0" smtClean="0"/>
              <a:t>El </a:t>
            </a:r>
            <a:r>
              <a:rPr lang="es-ES" dirty="0" err="1" smtClean="0"/>
              <a:t>value</a:t>
            </a:r>
            <a:r>
              <a:rPr lang="es-ES" dirty="0" smtClean="0"/>
              <a:t> de una </a:t>
            </a:r>
            <a:r>
              <a:rPr lang="es-ES" dirty="0" err="1" smtClean="0"/>
              <a:t>key</a:t>
            </a:r>
            <a:r>
              <a:rPr lang="es-ES" dirty="0" smtClean="0"/>
              <a:t> puede ser cualquier objeto, incluyendo listas u otros diccionarios.</a:t>
            </a:r>
            <a:endParaRPr lang="es-E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297" y="2067598"/>
            <a:ext cx="4119880" cy="170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50906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3" name="2 Rectángulo"/>
          <p:cNvSpPr/>
          <p:nvPr/>
        </p:nvSpPr>
        <p:spPr>
          <a:xfrm>
            <a:off x="728133" y="1440934"/>
            <a:ext cx="8217314" cy="3508653"/>
          </a:xfrm>
          <a:prstGeom prst="rect">
            <a:avLst/>
          </a:prstGeom>
        </p:spPr>
        <p:txBody>
          <a:bodyPr wrap="none">
            <a:spAutoFit/>
          </a:bodyPr>
          <a:lstStyle/>
          <a:p>
            <a:r>
              <a:rPr lang="es-ES" sz="2400" b="1" dirty="0" smtClean="0">
                <a:solidFill>
                  <a:schemeClr val="accent2"/>
                </a:solidFill>
                <a:sym typeface="Wingdings" panose="05000000000000000000" pitchFamily="2" charset="2"/>
              </a:rPr>
              <a:t>Ejercicio: </a:t>
            </a:r>
            <a:endParaRPr lang="es-ES" sz="2400" dirty="0" smtClean="0">
              <a:sym typeface="Wingdings" panose="05000000000000000000" pitchFamily="2" charset="2"/>
            </a:endParaRPr>
          </a:p>
          <a:p>
            <a:endParaRPr lang="es-ES" dirty="0">
              <a:solidFill>
                <a:schemeClr val="accent2"/>
              </a:solidFill>
              <a:sym typeface="Wingdings" panose="05000000000000000000" pitchFamily="2" charset="2"/>
            </a:endParaRPr>
          </a:p>
          <a:p>
            <a:pPr marL="342900" indent="-342900">
              <a:buAutoNum type="arabicParenR"/>
            </a:pPr>
            <a:r>
              <a:rPr lang="es-ES" dirty="0" smtClean="0">
                <a:sym typeface="Wingdings" panose="05000000000000000000" pitchFamily="2" charset="2"/>
              </a:rPr>
              <a:t>Crear un diccionario que se llame pizza, que contenga las siguientes </a:t>
            </a:r>
            <a:r>
              <a:rPr lang="es-ES" dirty="0" err="1" smtClean="0">
                <a:sym typeface="Wingdings" panose="05000000000000000000" pitchFamily="2" charset="2"/>
              </a:rPr>
              <a:t>keys</a:t>
            </a:r>
            <a:r>
              <a:rPr lang="es-ES" dirty="0" smtClean="0">
                <a:sym typeface="Wingdings" panose="05000000000000000000" pitchFamily="2" charset="2"/>
              </a:rPr>
              <a:t>:</a:t>
            </a:r>
            <a:endParaRPr lang="es-ES" dirty="0">
              <a:sym typeface="Wingdings" panose="05000000000000000000" pitchFamily="2" charset="2"/>
            </a:endParaRPr>
          </a:p>
          <a:p>
            <a:pPr marL="342900" indent="-342900">
              <a:buAutoNum type="arabicParenR"/>
            </a:pPr>
            <a:endParaRPr lang="es-ES" dirty="0">
              <a:sym typeface="Wingdings" panose="05000000000000000000" pitchFamily="2" charset="2"/>
            </a:endParaRPr>
          </a:p>
          <a:p>
            <a:r>
              <a:rPr lang="es-ES" dirty="0" smtClean="0">
                <a:sym typeface="Wingdings" panose="05000000000000000000" pitchFamily="2" charset="2"/>
              </a:rPr>
              <a:t>nombre: una cadena de texto.</a:t>
            </a:r>
          </a:p>
          <a:p>
            <a:r>
              <a:rPr lang="es-ES" dirty="0" smtClean="0">
                <a:sym typeface="Wingdings" panose="05000000000000000000" pitchFamily="2" charset="2"/>
              </a:rPr>
              <a:t>Ingredientes: una lista con todos los ingredientes.</a:t>
            </a:r>
          </a:p>
          <a:p>
            <a:r>
              <a:rPr lang="es-ES" dirty="0" smtClean="0">
                <a:sym typeface="Wingdings" panose="05000000000000000000" pitchFamily="2" charset="2"/>
              </a:rPr>
              <a:t>precio: un flotante.</a:t>
            </a:r>
          </a:p>
          <a:p>
            <a:endParaRPr lang="es-ES" dirty="0">
              <a:sym typeface="Wingdings" panose="05000000000000000000" pitchFamily="2" charset="2"/>
            </a:endParaRPr>
          </a:p>
          <a:p>
            <a:r>
              <a:rPr lang="es-ES" dirty="0" smtClean="0">
                <a:sym typeface="Wingdings" panose="05000000000000000000" pitchFamily="2" charset="2"/>
              </a:rPr>
              <a:t>2) Utilizar un método para crear un lista con los valores de las </a:t>
            </a:r>
            <a:r>
              <a:rPr lang="es-ES" dirty="0" err="1" smtClean="0">
                <a:sym typeface="Wingdings" panose="05000000000000000000" pitchFamily="2" charset="2"/>
              </a:rPr>
              <a:t>keys</a:t>
            </a:r>
            <a:r>
              <a:rPr lang="es-ES" dirty="0" smtClean="0">
                <a:sym typeface="Wingdings" panose="05000000000000000000" pitchFamily="2" charset="2"/>
              </a:rPr>
              <a:t>.</a:t>
            </a:r>
          </a:p>
          <a:p>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p:txBody>
      </p:sp>
    </p:spTree>
    <p:extLst>
      <p:ext uri="{BB962C8B-B14F-4D97-AF65-F5344CB8AC3E}">
        <p14:creationId xmlns:p14="http://schemas.microsoft.com/office/powerpoint/2010/main" val="17393723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Diccionarios en Python</a:t>
            </a:r>
            <a:endParaRPr lang="es-ES" dirty="0"/>
          </a:p>
        </p:txBody>
      </p:sp>
      <p:sp>
        <p:nvSpPr>
          <p:cNvPr id="3" name="2 Rectángulo"/>
          <p:cNvSpPr/>
          <p:nvPr/>
        </p:nvSpPr>
        <p:spPr>
          <a:xfrm>
            <a:off x="728133" y="1440934"/>
            <a:ext cx="9020867" cy="2862322"/>
          </a:xfrm>
          <a:prstGeom prst="rect">
            <a:avLst/>
          </a:prstGeom>
        </p:spPr>
        <p:txBody>
          <a:bodyPr wrap="none">
            <a:spAutoFit/>
          </a:bodyPr>
          <a:lstStyle/>
          <a:p>
            <a:r>
              <a:rPr lang="es-ES" dirty="0" smtClean="0">
                <a:sym typeface="Wingdings" panose="05000000000000000000" pitchFamily="2" charset="2"/>
              </a:rPr>
              <a:t>El orden de impresión de los diccionarios no se puede elegir. Es decir, no se guarda el</a:t>
            </a:r>
          </a:p>
          <a:p>
            <a:r>
              <a:rPr lang="es-ES" dirty="0" smtClean="0">
                <a:sym typeface="Wingdings" panose="05000000000000000000" pitchFamily="2" charset="2"/>
              </a:rPr>
              <a:t>orden en el que se almacenan las parejas </a:t>
            </a:r>
            <a:r>
              <a:rPr lang="es-ES" dirty="0" err="1" smtClean="0">
                <a:sym typeface="Wingdings" panose="05000000000000000000" pitchFamily="2" charset="2"/>
              </a:rPr>
              <a:t>key-value</a:t>
            </a:r>
            <a:r>
              <a:rPr lang="es-ES" dirty="0" smtClean="0">
                <a:sym typeface="Wingdings" panose="05000000000000000000" pitchFamily="2" charset="2"/>
              </a:rPr>
              <a:t>.</a:t>
            </a:r>
          </a:p>
          <a:p>
            <a:endParaRPr lang="es-ES" dirty="0">
              <a:sym typeface="Wingdings" panose="05000000000000000000" pitchFamily="2" charset="2"/>
            </a:endParaRPr>
          </a:p>
          <a:p>
            <a:r>
              <a:rPr lang="es-ES" dirty="0" smtClean="0">
                <a:sym typeface="Wingdings" panose="05000000000000000000" pitchFamily="2" charset="2"/>
              </a:rPr>
              <a:t>Existe un tipo de dato denominado diccionario ordenado, que se puede utilizar</a:t>
            </a:r>
          </a:p>
          <a:p>
            <a:r>
              <a:rPr lang="es-ES" dirty="0" smtClean="0">
                <a:sym typeface="Wingdings" panose="05000000000000000000" pitchFamily="2" charset="2"/>
              </a:rPr>
              <a:t>importando el módulo </a:t>
            </a:r>
            <a:r>
              <a:rPr lang="es-ES" dirty="0" err="1" smtClean="0">
                <a:sym typeface="Wingdings" panose="05000000000000000000" pitchFamily="2" charset="2"/>
              </a:rPr>
              <a:t>collections</a:t>
            </a:r>
            <a:endParaRPr lang="es-ES" dirty="0" smtClean="0">
              <a:sym typeface="Wingdings" panose="05000000000000000000" pitchFamily="2" charset="2"/>
            </a:endParaRPr>
          </a:p>
          <a:p>
            <a:endParaRPr lang="es-ES" dirty="0">
              <a:sym typeface="Wingdings" panose="05000000000000000000" pitchFamily="2" charset="2"/>
            </a:endParaRPr>
          </a:p>
          <a:p>
            <a:r>
              <a:rPr lang="es-ES" dirty="0">
                <a:hlinkClick r:id="rId2"/>
              </a:rPr>
              <a:t>https://</a:t>
            </a:r>
            <a:r>
              <a:rPr lang="es-ES" dirty="0" smtClean="0">
                <a:hlinkClick r:id="rId2"/>
              </a:rPr>
              <a:t>docs.python.org/2/library/collections.html</a:t>
            </a:r>
            <a:endParaRPr lang="es-ES" dirty="0" smtClean="0"/>
          </a:p>
          <a:p>
            <a:endParaRPr lang="es-ES" dirty="0"/>
          </a:p>
          <a:p>
            <a:endParaRPr lang="es-ES" dirty="0" smtClean="0"/>
          </a:p>
          <a:p>
            <a:endParaRPr lang="es-E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180" y="3829050"/>
            <a:ext cx="5985597" cy="250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2978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Constantes en Python</a:t>
            </a:r>
            <a:endParaRPr lang="es-ES" dirty="0"/>
          </a:p>
        </p:txBody>
      </p:sp>
      <p:sp>
        <p:nvSpPr>
          <p:cNvPr id="3" name="2 Rectángulo"/>
          <p:cNvSpPr/>
          <p:nvPr/>
        </p:nvSpPr>
        <p:spPr>
          <a:xfrm>
            <a:off x="728132" y="1645178"/>
            <a:ext cx="9839232" cy="2585323"/>
          </a:xfrm>
          <a:prstGeom prst="rect">
            <a:avLst/>
          </a:prstGeom>
        </p:spPr>
        <p:txBody>
          <a:bodyPr wrap="none">
            <a:spAutoFit/>
          </a:bodyPr>
          <a:lstStyle/>
          <a:p>
            <a:r>
              <a:rPr lang="es-ES" dirty="0" smtClean="0">
                <a:sym typeface="Wingdings" panose="05000000000000000000" pitchFamily="2" charset="2"/>
              </a:rPr>
              <a:t>El Python las constantes se definen en mayúsculas. Es decir, cuando una variable</a:t>
            </a:r>
          </a:p>
          <a:p>
            <a:r>
              <a:rPr lang="es-ES" dirty="0" smtClean="0">
                <a:sym typeface="Wingdings" panose="05000000000000000000" pitchFamily="2" charset="2"/>
              </a:rPr>
              <a:t>se considera que no va a ser modificada se escribe en mayúsculas.</a:t>
            </a:r>
          </a:p>
          <a:p>
            <a:endParaRPr lang="es-ES" dirty="0">
              <a:sym typeface="Wingdings" panose="05000000000000000000" pitchFamily="2" charset="2"/>
            </a:endParaRPr>
          </a:p>
          <a:p>
            <a:r>
              <a:rPr lang="es-ES" dirty="0" smtClean="0">
                <a:sym typeface="Wingdings" panose="05000000000000000000" pitchFamily="2" charset="2"/>
              </a:rPr>
              <a:t>Esto sólo es un convenio entre programadores. Cuando una variables contiene un dato</a:t>
            </a:r>
          </a:p>
          <a:p>
            <a:r>
              <a:rPr lang="es-ES" dirty="0" smtClean="0">
                <a:sym typeface="Wingdings" panose="05000000000000000000" pitchFamily="2" charset="2"/>
              </a:rPr>
              <a:t>que no quiero modificarlo, lo ponemos en mayúsculas, pero realmente si se puede modificar.</a:t>
            </a:r>
          </a:p>
          <a:p>
            <a:endParaRPr lang="es-ES" dirty="0">
              <a:sym typeface="Wingdings" panose="05000000000000000000" pitchFamily="2" charset="2"/>
            </a:endParaRPr>
          </a:p>
          <a:p>
            <a:endParaRPr lang="es-ES" dirty="0"/>
          </a:p>
          <a:p>
            <a:endParaRPr lang="es-ES" dirty="0" smtClean="0"/>
          </a:p>
          <a:p>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706" y="3512864"/>
            <a:ext cx="2913178" cy="143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728132" y="5651292"/>
            <a:ext cx="9260869" cy="369332"/>
          </a:xfrm>
          <a:prstGeom prst="rect">
            <a:avLst/>
          </a:prstGeom>
          <a:noFill/>
        </p:spPr>
        <p:txBody>
          <a:bodyPr wrap="none" rtlCol="0">
            <a:spAutoFit/>
          </a:bodyPr>
          <a:lstStyle/>
          <a:p>
            <a:r>
              <a:rPr lang="en-US" dirty="0" smtClean="0">
                <a:solidFill>
                  <a:srgbClr val="FF0000"/>
                </a:solidFill>
              </a:rPr>
              <a:t>NO EXISTEN CONSTANTES EN PYTHON COMO EN OTROS LENGUAJES DE PROGRAMACIÓN</a:t>
            </a:r>
            <a:endParaRPr lang="en-US" dirty="0">
              <a:solidFill>
                <a:srgbClr val="FF0000"/>
              </a:solidFill>
            </a:endParaRPr>
          </a:p>
        </p:txBody>
      </p:sp>
    </p:spTree>
    <p:extLst>
      <p:ext uri="{BB962C8B-B14F-4D97-AF65-F5344CB8AC3E}">
        <p14:creationId xmlns:p14="http://schemas.microsoft.com/office/powerpoint/2010/main" val="2531850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9" y="549640"/>
            <a:ext cx="8596668" cy="755561"/>
          </a:xfrm>
        </p:spPr>
        <p:txBody>
          <a:bodyPr/>
          <a:lstStyle/>
          <a:p>
            <a:r>
              <a:rPr lang="es-ES" dirty="0" smtClean="0"/>
              <a:t>Otros indicadores</a:t>
            </a:r>
            <a:endParaRPr lang="es-ES" dirty="0"/>
          </a:p>
        </p:txBody>
      </p:sp>
      <p:sp>
        <p:nvSpPr>
          <p:cNvPr id="7" name="Rectángulo 6"/>
          <p:cNvSpPr/>
          <p:nvPr/>
        </p:nvSpPr>
        <p:spPr>
          <a:xfrm>
            <a:off x="677335" y="1455101"/>
            <a:ext cx="8146974" cy="369332"/>
          </a:xfrm>
          <a:prstGeom prst="rect">
            <a:avLst/>
          </a:prstGeom>
        </p:spPr>
        <p:txBody>
          <a:bodyPr wrap="none">
            <a:spAutoFit/>
          </a:bodyPr>
          <a:lstStyle/>
          <a:p>
            <a:r>
              <a:rPr lang="es-ES" b="1" u="sng" dirty="0" smtClean="0"/>
              <a:t>Índice PYPL: </a:t>
            </a:r>
            <a:r>
              <a:rPr lang="es-ES" b="1" u="sng" dirty="0" err="1" smtClean="0">
                <a:solidFill>
                  <a:srgbClr val="FF0000"/>
                </a:solidFill>
              </a:rPr>
              <a:t>Popularity</a:t>
            </a:r>
            <a:r>
              <a:rPr lang="es-ES" b="1" u="sng" dirty="0" smtClean="0">
                <a:solidFill>
                  <a:srgbClr val="FF0000"/>
                </a:solidFill>
              </a:rPr>
              <a:t> of </a:t>
            </a:r>
            <a:r>
              <a:rPr lang="es-ES" b="1" u="sng" dirty="0" err="1" smtClean="0">
                <a:solidFill>
                  <a:srgbClr val="FF0000"/>
                </a:solidFill>
              </a:rPr>
              <a:t>Programming</a:t>
            </a:r>
            <a:r>
              <a:rPr lang="es-ES" b="1" u="sng" dirty="0" smtClean="0">
                <a:solidFill>
                  <a:srgbClr val="FF0000"/>
                </a:solidFill>
              </a:rPr>
              <a:t> </a:t>
            </a:r>
            <a:r>
              <a:rPr lang="es-ES" b="1" u="sng" dirty="0" err="1" smtClean="0">
                <a:solidFill>
                  <a:srgbClr val="FF0000"/>
                </a:solidFill>
              </a:rPr>
              <a:t>Language</a:t>
            </a:r>
            <a:r>
              <a:rPr lang="es-ES" b="1" u="sng" dirty="0" smtClean="0">
                <a:solidFill>
                  <a:srgbClr val="FF0000"/>
                </a:solidFill>
              </a:rPr>
              <a:t>  (</a:t>
            </a:r>
            <a:r>
              <a:rPr lang="es-ES" b="1" dirty="0" smtClean="0">
                <a:solidFill>
                  <a:srgbClr val="FF0000"/>
                </a:solidFill>
              </a:rPr>
              <a:t>Búsquedas en Google)</a:t>
            </a:r>
            <a:endParaRPr lang="es-ES"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559" y="2007133"/>
            <a:ext cx="4379028" cy="470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918" y="2323474"/>
            <a:ext cx="4186669" cy="4195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Flecha derecha"/>
          <p:cNvSpPr/>
          <p:nvPr/>
        </p:nvSpPr>
        <p:spPr>
          <a:xfrm>
            <a:off x="5336499" y="4032354"/>
            <a:ext cx="914400" cy="659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6765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Variable Booleanas en Python</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230" y="1573214"/>
            <a:ext cx="4883471" cy="4510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descr="http://img.c4learn.com/2012/03/Boolean-data-type-in-java-programm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321" y="1674507"/>
            <a:ext cx="3248025" cy="24400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6895476" y="4437088"/>
            <a:ext cx="1850186" cy="1200329"/>
          </a:xfrm>
          <a:prstGeom prst="rect">
            <a:avLst/>
          </a:prstGeom>
          <a:noFill/>
        </p:spPr>
        <p:txBody>
          <a:bodyPr wrap="none" rtlCol="0">
            <a:spAutoFit/>
          </a:bodyPr>
          <a:lstStyle/>
          <a:p>
            <a:r>
              <a:rPr lang="en-US" dirty="0" err="1" smtClean="0"/>
              <a:t>Lógica</a:t>
            </a:r>
            <a:r>
              <a:rPr lang="en-US" dirty="0" smtClean="0"/>
              <a:t> </a:t>
            </a:r>
            <a:r>
              <a:rPr lang="en-US" dirty="0" err="1" smtClean="0"/>
              <a:t>booleana</a:t>
            </a:r>
            <a:endParaRPr lang="en-US" dirty="0" smtClean="0"/>
          </a:p>
          <a:p>
            <a:r>
              <a:rPr lang="en-US" dirty="0" smtClean="0"/>
              <a:t>And</a:t>
            </a:r>
          </a:p>
          <a:p>
            <a:r>
              <a:rPr lang="en-US" dirty="0" smtClean="0"/>
              <a:t>Or</a:t>
            </a:r>
          </a:p>
          <a:p>
            <a:r>
              <a:rPr lang="en-US" dirty="0" smtClean="0"/>
              <a:t>Etc.</a:t>
            </a:r>
          </a:p>
        </p:txBody>
      </p:sp>
    </p:spTree>
    <p:extLst>
      <p:ext uri="{BB962C8B-B14F-4D97-AF65-F5344CB8AC3E}">
        <p14:creationId xmlns:p14="http://schemas.microsoft.com/office/powerpoint/2010/main" val="624250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Sets en Python</a:t>
            </a:r>
            <a:endParaRPr lang="es-ES" dirty="0"/>
          </a:p>
        </p:txBody>
      </p:sp>
      <p:sp>
        <p:nvSpPr>
          <p:cNvPr id="12" name="11 Rectángulo"/>
          <p:cNvSpPr/>
          <p:nvPr/>
        </p:nvSpPr>
        <p:spPr>
          <a:xfrm>
            <a:off x="690034" y="1369701"/>
            <a:ext cx="7077579" cy="369332"/>
          </a:xfrm>
          <a:prstGeom prst="rect">
            <a:avLst/>
          </a:prstGeom>
        </p:spPr>
        <p:txBody>
          <a:bodyPr wrap="none">
            <a:spAutoFit/>
          </a:bodyPr>
          <a:lstStyle/>
          <a:p>
            <a:r>
              <a:rPr lang="es-ES" dirty="0" smtClean="0">
                <a:sym typeface="Wingdings" panose="05000000000000000000" pitchFamily="2" charset="2"/>
              </a:rPr>
              <a:t>Los set son objetos iterables que se definen de la siguiente forma: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1" y="2098672"/>
            <a:ext cx="2968625" cy="3011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066" y="2098672"/>
            <a:ext cx="8517935" cy="359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Rectángulo"/>
          <p:cNvSpPr/>
          <p:nvPr/>
        </p:nvSpPr>
        <p:spPr>
          <a:xfrm>
            <a:off x="596900" y="5929001"/>
            <a:ext cx="4963218" cy="369332"/>
          </a:xfrm>
          <a:prstGeom prst="rect">
            <a:avLst/>
          </a:prstGeom>
        </p:spPr>
        <p:txBody>
          <a:bodyPr wrap="none">
            <a:spAutoFit/>
          </a:bodyPr>
          <a:lstStyle/>
          <a:p>
            <a:r>
              <a:rPr lang="es-ES" dirty="0">
                <a:solidFill>
                  <a:schemeClr val="accent1"/>
                </a:solidFill>
                <a:sym typeface="Wingdings" panose="05000000000000000000" pitchFamily="2" charset="2"/>
              </a:rPr>
              <a:t>https://docs.python.org/2/library/sets.html#</a:t>
            </a:r>
            <a:endParaRPr lang="es-ES" dirty="0" smtClean="0">
              <a:solidFill>
                <a:schemeClr val="accent1"/>
              </a:solidFill>
              <a:sym typeface="Wingdings" panose="05000000000000000000" pitchFamily="2" charset="2"/>
            </a:endParaRPr>
          </a:p>
        </p:txBody>
      </p:sp>
    </p:spTree>
    <p:extLst>
      <p:ext uri="{BB962C8B-B14F-4D97-AF65-F5344CB8AC3E}">
        <p14:creationId xmlns:p14="http://schemas.microsoft.com/office/powerpoint/2010/main" val="437697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Objetos mutables y objetos inmutables</a:t>
            </a:r>
            <a:endParaRPr lang="es-ES" dirty="0"/>
          </a:p>
        </p:txBody>
      </p:sp>
      <p:sp>
        <p:nvSpPr>
          <p:cNvPr id="8" name="7 Rectángulo"/>
          <p:cNvSpPr/>
          <p:nvPr/>
        </p:nvSpPr>
        <p:spPr>
          <a:xfrm>
            <a:off x="651933" y="1440936"/>
            <a:ext cx="10019089" cy="2862322"/>
          </a:xfrm>
          <a:prstGeom prst="rect">
            <a:avLst/>
          </a:prstGeom>
        </p:spPr>
        <p:txBody>
          <a:bodyPr wrap="none">
            <a:spAutoFit/>
          </a:bodyPr>
          <a:lstStyle/>
          <a:p>
            <a:pPr marL="285750" indent="-285750">
              <a:lnSpc>
                <a:spcPct val="200000"/>
              </a:lnSpc>
              <a:buFont typeface="Wingdings" panose="05000000000000000000" pitchFamily="2" charset="2"/>
              <a:buChar char="q"/>
            </a:pPr>
            <a:r>
              <a:rPr lang="es-ES" dirty="0" smtClean="0">
                <a:sym typeface="Wingdings" panose="05000000000000000000" pitchFamily="2" charset="2"/>
              </a:rPr>
              <a:t>En Python las variables de tipo </a:t>
            </a:r>
            <a:r>
              <a:rPr lang="es-ES" b="1" i="1" dirty="0" smtClean="0">
                <a:solidFill>
                  <a:srgbClr val="FF0000"/>
                </a:solidFill>
                <a:sym typeface="Wingdings" panose="05000000000000000000" pitchFamily="2" charset="2"/>
              </a:rPr>
              <a:t>entero, </a:t>
            </a:r>
            <a:r>
              <a:rPr lang="es-ES" b="1" i="1" dirty="0" err="1" smtClean="0">
                <a:solidFill>
                  <a:srgbClr val="FF0000"/>
                </a:solidFill>
                <a:sym typeface="Wingdings" panose="05000000000000000000" pitchFamily="2" charset="2"/>
              </a:rPr>
              <a:t>float</a:t>
            </a:r>
            <a:r>
              <a:rPr lang="es-ES" b="1" i="1" dirty="0" smtClean="0">
                <a:solidFill>
                  <a:srgbClr val="FF0000"/>
                </a:solidFill>
                <a:sym typeface="Wingdings" panose="05000000000000000000" pitchFamily="2" charset="2"/>
              </a:rPr>
              <a:t>, </a:t>
            </a:r>
            <a:r>
              <a:rPr lang="es-ES" b="1" i="1" dirty="0" err="1" smtClean="0">
                <a:solidFill>
                  <a:srgbClr val="FF0000"/>
                </a:solidFill>
                <a:sym typeface="Wingdings" panose="05000000000000000000" pitchFamily="2" charset="2"/>
              </a:rPr>
              <a:t>boolean</a:t>
            </a:r>
            <a:r>
              <a:rPr lang="es-ES" b="1" i="1" dirty="0" smtClean="0">
                <a:solidFill>
                  <a:srgbClr val="FF0000"/>
                </a:solidFill>
                <a:sym typeface="Wingdings" panose="05000000000000000000" pitchFamily="2" charset="2"/>
              </a:rPr>
              <a:t>, cadenas y </a:t>
            </a:r>
            <a:r>
              <a:rPr lang="es-ES" b="1" i="1" dirty="0" err="1" smtClean="0">
                <a:solidFill>
                  <a:srgbClr val="FF0000"/>
                </a:solidFill>
                <a:sym typeface="Wingdings" panose="05000000000000000000" pitchFamily="2" charset="2"/>
              </a:rPr>
              <a:t>tuplas</a:t>
            </a:r>
            <a:r>
              <a:rPr lang="es-ES" b="1" i="1" dirty="0" smtClean="0">
                <a:solidFill>
                  <a:srgbClr val="FF0000"/>
                </a:solidFill>
                <a:sym typeface="Wingdings" panose="05000000000000000000" pitchFamily="2" charset="2"/>
              </a:rPr>
              <a:t> son inmutables</a:t>
            </a:r>
            <a:r>
              <a:rPr lang="es-ES" dirty="0" smtClean="0">
                <a:sym typeface="Wingdings" panose="05000000000000000000" pitchFamily="2" charset="2"/>
              </a:rPr>
              <a:t>!! </a:t>
            </a:r>
          </a:p>
          <a:p>
            <a:pPr>
              <a:lnSpc>
                <a:spcPct val="200000"/>
              </a:lnSpc>
            </a:pPr>
            <a:r>
              <a:rPr lang="es-ES" dirty="0" smtClean="0">
                <a:sym typeface="Wingdings" panose="05000000000000000000" pitchFamily="2" charset="2"/>
              </a:rPr>
              <a:t>Inmutable significa que su contenido no se puede variar. Ejemplo: a una variable entera</a:t>
            </a:r>
          </a:p>
          <a:p>
            <a:pPr>
              <a:lnSpc>
                <a:spcPct val="200000"/>
              </a:lnSpc>
            </a:pPr>
            <a:r>
              <a:rPr lang="es-ES" dirty="0" smtClean="0">
                <a:sym typeface="Wingdings" panose="05000000000000000000" pitchFamily="2" charset="2"/>
              </a:rPr>
              <a:t>aunque le cambien el contenido y me deje hacerlo, </a:t>
            </a:r>
            <a:r>
              <a:rPr lang="es-ES" b="1" i="1" dirty="0" smtClean="0">
                <a:sym typeface="Wingdings" panose="05000000000000000000" pitchFamily="2" charset="2"/>
              </a:rPr>
              <a:t>en realidad Python está creado otro</a:t>
            </a:r>
          </a:p>
          <a:p>
            <a:pPr>
              <a:lnSpc>
                <a:spcPct val="200000"/>
              </a:lnSpc>
            </a:pPr>
            <a:r>
              <a:rPr lang="es-ES" b="1" i="1" dirty="0" smtClean="0">
                <a:sym typeface="Wingdings" panose="05000000000000000000" pitchFamily="2" charset="2"/>
              </a:rPr>
              <a:t>objeto!!! </a:t>
            </a:r>
            <a:r>
              <a:rPr lang="es-ES" dirty="0" smtClean="0">
                <a:sym typeface="Wingdings" panose="05000000000000000000" pitchFamily="2" charset="2"/>
              </a:rPr>
              <a:t> </a:t>
            </a:r>
          </a:p>
          <a:p>
            <a:pPr>
              <a:lnSpc>
                <a:spcPct val="200000"/>
              </a:lnSpc>
            </a:pPr>
            <a:endParaRPr lang="es-ES" dirty="0">
              <a:sym typeface="Wingdings" panose="05000000000000000000" pitchFamily="2" charset="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46" y="4038523"/>
            <a:ext cx="2635319" cy="2282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013" y="3382247"/>
            <a:ext cx="9000141" cy="1973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45292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Objetos mutables y objetos inmutables</a:t>
            </a:r>
            <a:endParaRPr lang="es-ES" dirty="0"/>
          </a:p>
        </p:txBody>
      </p:sp>
      <p:sp>
        <p:nvSpPr>
          <p:cNvPr id="8" name="7 Rectángulo"/>
          <p:cNvSpPr/>
          <p:nvPr/>
        </p:nvSpPr>
        <p:spPr>
          <a:xfrm>
            <a:off x="651933" y="1440936"/>
            <a:ext cx="8335936" cy="1754326"/>
          </a:xfrm>
          <a:prstGeom prst="rect">
            <a:avLst/>
          </a:prstGeom>
        </p:spPr>
        <p:txBody>
          <a:bodyPr wrap="none">
            <a:spAutoFit/>
          </a:bodyPr>
          <a:lstStyle/>
          <a:p>
            <a:pPr marL="285750" indent="-285750">
              <a:lnSpc>
                <a:spcPct val="200000"/>
              </a:lnSpc>
              <a:buFont typeface="Wingdings" panose="05000000000000000000" pitchFamily="2" charset="2"/>
              <a:buChar char="q"/>
            </a:pPr>
            <a:r>
              <a:rPr lang="es-ES" dirty="0" smtClean="0">
                <a:sym typeface="Wingdings" panose="05000000000000000000" pitchFamily="2" charset="2"/>
              </a:rPr>
              <a:t>En Python las variables de tipo </a:t>
            </a:r>
            <a:r>
              <a:rPr lang="es-ES" b="1" i="1" dirty="0" smtClean="0">
                <a:solidFill>
                  <a:srgbClr val="FF0000"/>
                </a:solidFill>
                <a:sym typeface="Wingdings" panose="05000000000000000000" pitchFamily="2" charset="2"/>
              </a:rPr>
              <a:t>listas, sets y diccionarios son mutables</a:t>
            </a:r>
            <a:r>
              <a:rPr lang="es-ES" dirty="0" smtClean="0">
                <a:sym typeface="Wingdings" panose="05000000000000000000" pitchFamily="2" charset="2"/>
              </a:rPr>
              <a:t>!! </a:t>
            </a:r>
          </a:p>
          <a:p>
            <a:pPr>
              <a:lnSpc>
                <a:spcPct val="200000"/>
              </a:lnSpc>
            </a:pPr>
            <a:r>
              <a:rPr lang="es-ES" dirty="0" smtClean="0">
                <a:sym typeface="Wingdings" panose="05000000000000000000" pitchFamily="2" charset="2"/>
              </a:rPr>
              <a:t>Mutable significa que su contenido </a:t>
            </a:r>
            <a:r>
              <a:rPr lang="es-ES" b="1" dirty="0" smtClean="0">
                <a:sym typeface="Wingdings" panose="05000000000000000000" pitchFamily="2" charset="2"/>
              </a:rPr>
              <a:t>SÍ</a:t>
            </a:r>
            <a:r>
              <a:rPr lang="es-ES" dirty="0" smtClean="0">
                <a:sym typeface="Wingdings" panose="05000000000000000000" pitchFamily="2" charset="2"/>
              </a:rPr>
              <a:t> puede variar.</a:t>
            </a:r>
            <a:r>
              <a:rPr lang="es-ES" b="1" i="1" dirty="0" smtClean="0">
                <a:sym typeface="Wingdings" panose="05000000000000000000" pitchFamily="2" charset="2"/>
              </a:rPr>
              <a:t> </a:t>
            </a:r>
            <a:r>
              <a:rPr lang="es-ES" dirty="0" smtClean="0">
                <a:sym typeface="Wingdings" panose="05000000000000000000" pitchFamily="2" charset="2"/>
              </a:rPr>
              <a:t> </a:t>
            </a:r>
          </a:p>
          <a:p>
            <a:pPr>
              <a:lnSpc>
                <a:spcPct val="200000"/>
              </a:lnSpc>
            </a:pPr>
            <a:endParaRPr lang="es-ES" dirty="0">
              <a:sym typeface="Wingdings" panose="05000000000000000000" pitchFamily="2" charset="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77" y="3135302"/>
            <a:ext cx="2611653" cy="201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950" y="3005968"/>
            <a:ext cx="5580485" cy="273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155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Antes de continuar … Scripts en Python</a:t>
            </a:r>
            <a:endParaRPr lang="es-ES" dirty="0"/>
          </a:p>
        </p:txBody>
      </p:sp>
      <p:sp>
        <p:nvSpPr>
          <p:cNvPr id="8" name="7 Rectángulo"/>
          <p:cNvSpPr/>
          <p:nvPr/>
        </p:nvSpPr>
        <p:spPr>
          <a:xfrm>
            <a:off x="651933" y="1440936"/>
            <a:ext cx="9302547" cy="5078313"/>
          </a:xfrm>
          <a:prstGeom prst="rect">
            <a:avLst/>
          </a:prstGeom>
        </p:spPr>
        <p:txBody>
          <a:bodyPr wrap="none">
            <a:spAutoFit/>
          </a:bodyPr>
          <a:lstStyle/>
          <a:p>
            <a:pPr marL="285750" indent="-285750">
              <a:lnSpc>
                <a:spcPct val="200000"/>
              </a:lnSpc>
              <a:buFont typeface="Wingdings" panose="05000000000000000000" pitchFamily="2" charset="2"/>
              <a:buChar char="q"/>
            </a:pPr>
            <a:r>
              <a:rPr lang="es-ES" dirty="0" smtClean="0">
                <a:sym typeface="Wingdings" panose="05000000000000000000" pitchFamily="2" charset="2"/>
              </a:rPr>
              <a:t>Un script no es más que una </a:t>
            </a:r>
            <a:r>
              <a:rPr lang="es-ES" b="1" i="1" dirty="0" smtClean="0">
                <a:sym typeface="Wingdings" panose="05000000000000000000" pitchFamily="2" charset="2"/>
              </a:rPr>
              <a:t>secuencia de código en Python </a:t>
            </a:r>
            <a:r>
              <a:rPr lang="es-ES" dirty="0" smtClean="0">
                <a:sym typeface="Wingdings" panose="05000000000000000000" pitchFamily="2" charset="2"/>
              </a:rPr>
              <a:t>que se ejecuta de</a:t>
            </a:r>
          </a:p>
          <a:p>
            <a:pPr>
              <a:lnSpc>
                <a:spcPct val="200000"/>
              </a:lnSpc>
            </a:pPr>
            <a:r>
              <a:rPr lang="es-ES" dirty="0" smtClean="0">
                <a:sym typeface="Wingdings" panose="05000000000000000000" pitchFamily="2" charset="2"/>
              </a:rPr>
              <a:t>forma secuencial.</a:t>
            </a:r>
          </a:p>
          <a:p>
            <a:pPr marL="285750" indent="-285750">
              <a:lnSpc>
                <a:spcPct val="200000"/>
              </a:lnSpc>
              <a:buFont typeface="Wingdings" panose="05000000000000000000" pitchFamily="2" charset="2"/>
              <a:buChar char="q"/>
            </a:pPr>
            <a:r>
              <a:rPr lang="es-ES" dirty="0" smtClean="0">
                <a:sym typeface="Wingdings" panose="05000000000000000000" pitchFamily="2" charset="2"/>
              </a:rPr>
              <a:t>Los scripts en Python tiene la </a:t>
            </a:r>
            <a:r>
              <a:rPr lang="es-ES" b="1" dirty="0" smtClean="0">
                <a:sym typeface="Wingdings" panose="05000000000000000000" pitchFamily="2" charset="2"/>
              </a:rPr>
              <a:t>extensión .</a:t>
            </a:r>
            <a:r>
              <a:rPr lang="es-ES" b="1" dirty="0" err="1" smtClean="0">
                <a:sym typeface="Wingdings" panose="05000000000000000000" pitchFamily="2" charset="2"/>
              </a:rPr>
              <a:t>py</a:t>
            </a:r>
            <a:endParaRPr lang="es-ES" b="1" dirty="0" smtClean="0">
              <a:sym typeface="Wingdings" panose="05000000000000000000" pitchFamily="2" charset="2"/>
            </a:endParaRPr>
          </a:p>
          <a:p>
            <a:pPr marL="285750" indent="-285750">
              <a:lnSpc>
                <a:spcPct val="200000"/>
              </a:lnSpc>
              <a:buFont typeface="Wingdings" panose="05000000000000000000" pitchFamily="2" charset="2"/>
              <a:buChar char="q"/>
            </a:pPr>
            <a:r>
              <a:rPr lang="es-ES" dirty="0" smtClean="0">
                <a:sym typeface="Wingdings" panose="05000000000000000000" pitchFamily="2" charset="2"/>
              </a:rPr>
              <a:t>Se pueden ejecutar desde un terminal </a:t>
            </a:r>
            <a:r>
              <a:rPr lang="es-ES" dirty="0" err="1" smtClean="0">
                <a:sym typeface="Wingdings" panose="05000000000000000000" pitchFamily="2" charset="2"/>
              </a:rPr>
              <a:t>ipython</a:t>
            </a:r>
            <a:r>
              <a:rPr lang="es-ES" dirty="0" smtClean="0">
                <a:sym typeface="Wingdings" panose="05000000000000000000" pitchFamily="2" charset="2"/>
              </a:rPr>
              <a:t> con el comando </a:t>
            </a:r>
            <a:r>
              <a:rPr lang="es-ES" i="1" dirty="0" smtClean="0">
                <a:sym typeface="Wingdings" panose="05000000000000000000" pitchFamily="2" charset="2"/>
              </a:rPr>
              <a:t>run</a:t>
            </a:r>
            <a:r>
              <a:rPr lang="es-ES" dirty="0" smtClean="0">
                <a:sym typeface="Wingdings" panose="05000000000000000000" pitchFamily="2" charset="2"/>
              </a:rPr>
              <a:t> (ojo hay con el </a:t>
            </a:r>
          </a:p>
          <a:p>
            <a:pPr>
              <a:lnSpc>
                <a:spcPct val="200000"/>
              </a:lnSpc>
            </a:pPr>
            <a:r>
              <a:rPr lang="es-ES" dirty="0" smtClean="0">
                <a:sym typeface="Wingdings" panose="05000000000000000000" pitchFamily="2" charset="2"/>
              </a:rPr>
              <a:t>directorio  donde nos encontramos).</a:t>
            </a:r>
            <a:endParaRPr lang="es-ES" dirty="0">
              <a:sym typeface="Wingdings" panose="05000000000000000000" pitchFamily="2" charset="2"/>
            </a:endParaRPr>
          </a:p>
          <a:p>
            <a:pPr marL="285750" indent="-285750">
              <a:lnSpc>
                <a:spcPct val="200000"/>
              </a:lnSpc>
              <a:buFont typeface="Wingdings" panose="05000000000000000000" pitchFamily="2" charset="2"/>
              <a:buChar char="q"/>
            </a:pPr>
            <a:r>
              <a:rPr lang="es-ES" dirty="0" smtClean="0">
                <a:sym typeface="Wingdings" panose="05000000000000000000" pitchFamily="2" charset="2"/>
              </a:rPr>
              <a:t>Los </a:t>
            </a:r>
            <a:r>
              <a:rPr lang="es-ES" b="1" i="1" dirty="0" smtClean="0">
                <a:sym typeface="Wingdings" panose="05000000000000000000" pitchFamily="2" charset="2"/>
              </a:rPr>
              <a:t>comentarios en un script comienza con el carácter #. </a:t>
            </a:r>
            <a:r>
              <a:rPr lang="es-ES" dirty="0" smtClean="0">
                <a:sym typeface="Wingdings" panose="05000000000000000000" pitchFamily="2" charset="2"/>
              </a:rPr>
              <a:t>Líneas de código que no </a:t>
            </a:r>
          </a:p>
          <a:p>
            <a:pPr>
              <a:lnSpc>
                <a:spcPct val="200000"/>
              </a:lnSpc>
            </a:pPr>
            <a:r>
              <a:rPr lang="es-ES" dirty="0" smtClean="0">
                <a:sym typeface="Wingdings" panose="05000000000000000000" pitchFamily="2" charset="2"/>
              </a:rPr>
              <a:t>se ejecuta, se utilizar para dejar notas sobre lo que hace el código.</a:t>
            </a:r>
          </a:p>
          <a:p>
            <a:pPr marL="285750" indent="-285750">
              <a:lnSpc>
                <a:spcPct val="200000"/>
              </a:lnSpc>
              <a:buFont typeface="Wingdings" panose="05000000000000000000" pitchFamily="2" charset="2"/>
              <a:buChar char="q"/>
            </a:pPr>
            <a:r>
              <a:rPr lang="es-ES" dirty="0" smtClean="0">
                <a:sym typeface="Wingdings" panose="05000000000000000000" pitchFamily="2" charset="2"/>
              </a:rPr>
              <a:t>Los scripts normalmente se empiezan importando los paquetes o módulos que se van</a:t>
            </a:r>
          </a:p>
          <a:p>
            <a:pPr>
              <a:lnSpc>
                <a:spcPct val="200000"/>
              </a:lnSpc>
            </a:pPr>
            <a:r>
              <a:rPr lang="es-ES" dirty="0" smtClean="0">
                <a:sym typeface="Wingdings" panose="05000000000000000000" pitchFamily="2" charset="2"/>
              </a:rPr>
              <a:t>a utilizar posteriormente (lo veremos más adelante).</a:t>
            </a:r>
          </a:p>
        </p:txBody>
      </p:sp>
    </p:spTree>
    <p:extLst>
      <p:ext uri="{BB962C8B-B14F-4D97-AF65-F5344CB8AC3E}">
        <p14:creationId xmlns:p14="http://schemas.microsoft.com/office/powerpoint/2010/main" val="20171008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Scripts de Python en </a:t>
            </a:r>
            <a:r>
              <a:rPr lang="es-ES" dirty="0" err="1" smtClean="0"/>
              <a:t>Spyder</a:t>
            </a:r>
            <a:endParaRPr lang="es-ES" dirty="0"/>
          </a:p>
        </p:txBody>
      </p:sp>
      <p:grpSp>
        <p:nvGrpSpPr>
          <p:cNvPr id="3" name="2 Grupo"/>
          <p:cNvGrpSpPr/>
          <p:nvPr/>
        </p:nvGrpSpPr>
        <p:grpSpPr>
          <a:xfrm>
            <a:off x="953147" y="1000371"/>
            <a:ext cx="10227667" cy="5593361"/>
            <a:chOff x="953147" y="1000369"/>
            <a:chExt cx="10227666" cy="5593361"/>
          </a:xfrm>
        </p:grpSpPr>
        <p:grpSp>
          <p:nvGrpSpPr>
            <p:cNvPr id="7" name="6 Grupo"/>
            <p:cNvGrpSpPr/>
            <p:nvPr/>
          </p:nvGrpSpPr>
          <p:grpSpPr>
            <a:xfrm>
              <a:off x="953147" y="1000369"/>
              <a:ext cx="10227666" cy="5593361"/>
              <a:chOff x="953147" y="1000369"/>
              <a:chExt cx="10227666" cy="5593361"/>
            </a:xfrm>
          </p:grpSpPr>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152" r="-8655" b="5081"/>
              <a:stretch/>
            </p:blipFill>
            <p:spPr bwMode="auto">
              <a:xfrm>
                <a:off x="953147" y="1660693"/>
                <a:ext cx="10227666" cy="493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CuadroTexto"/>
              <p:cNvSpPr txBox="1"/>
              <p:nvPr/>
            </p:nvSpPr>
            <p:spPr>
              <a:xfrm>
                <a:off x="7185211" y="5086476"/>
                <a:ext cx="2563906" cy="369332"/>
              </a:xfrm>
              <a:prstGeom prst="rect">
                <a:avLst/>
              </a:prstGeom>
              <a:noFill/>
            </p:spPr>
            <p:txBody>
              <a:bodyPr wrap="square" rtlCol="0">
                <a:spAutoFit/>
              </a:bodyPr>
              <a:lstStyle/>
              <a:p>
                <a:r>
                  <a:rPr lang="es-ES" dirty="0" smtClean="0">
                    <a:solidFill>
                      <a:srgbClr val="00B050"/>
                    </a:solidFill>
                  </a:rPr>
                  <a:t>INTERPRETE IPYTHON</a:t>
                </a:r>
                <a:endParaRPr lang="es-ES" dirty="0">
                  <a:solidFill>
                    <a:srgbClr val="00B050"/>
                  </a:solidFill>
                </a:endParaRPr>
              </a:p>
            </p:txBody>
          </p:sp>
          <p:sp>
            <p:nvSpPr>
              <p:cNvPr id="12" name="11 CuadroTexto"/>
              <p:cNvSpPr txBox="1"/>
              <p:nvPr/>
            </p:nvSpPr>
            <p:spPr>
              <a:xfrm>
                <a:off x="6557681" y="2966323"/>
                <a:ext cx="2563906" cy="646331"/>
              </a:xfrm>
              <a:prstGeom prst="rect">
                <a:avLst/>
              </a:prstGeom>
              <a:noFill/>
            </p:spPr>
            <p:txBody>
              <a:bodyPr wrap="square" rtlCol="0">
                <a:spAutoFit/>
              </a:bodyPr>
              <a:lstStyle/>
              <a:p>
                <a:r>
                  <a:rPr lang="es-ES" dirty="0" smtClean="0">
                    <a:solidFill>
                      <a:srgbClr val="00B050"/>
                    </a:solidFill>
                  </a:rPr>
                  <a:t>Visualizar variables, objetos y archivos</a:t>
                </a:r>
              </a:p>
            </p:txBody>
          </p:sp>
          <p:sp>
            <p:nvSpPr>
              <p:cNvPr id="13" name="12 CuadroTexto"/>
              <p:cNvSpPr txBox="1"/>
              <p:nvPr/>
            </p:nvSpPr>
            <p:spPr>
              <a:xfrm>
                <a:off x="6427692" y="1000369"/>
                <a:ext cx="2563906" cy="369332"/>
              </a:xfrm>
              <a:prstGeom prst="rect">
                <a:avLst/>
              </a:prstGeom>
              <a:noFill/>
            </p:spPr>
            <p:txBody>
              <a:bodyPr wrap="square" rtlCol="0">
                <a:spAutoFit/>
              </a:bodyPr>
              <a:lstStyle/>
              <a:p>
                <a:r>
                  <a:rPr lang="es-ES" dirty="0" smtClean="0">
                    <a:solidFill>
                      <a:srgbClr val="00B050"/>
                    </a:solidFill>
                  </a:rPr>
                  <a:t>Barra de herramientas</a:t>
                </a:r>
              </a:p>
            </p:txBody>
          </p:sp>
          <p:cxnSp>
            <p:nvCxnSpPr>
              <p:cNvPr id="14" name="13 Conector recto de flecha"/>
              <p:cNvCxnSpPr/>
              <p:nvPr/>
            </p:nvCxnSpPr>
            <p:spPr>
              <a:xfrm flipH="1">
                <a:off x="3455894" y="1369701"/>
                <a:ext cx="2971799" cy="5532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653350" y="4104681"/>
              <a:ext cx="2563906" cy="646331"/>
            </a:xfrm>
            <a:prstGeom prst="rect">
              <a:avLst/>
            </a:prstGeom>
            <a:noFill/>
          </p:spPr>
          <p:txBody>
            <a:bodyPr wrap="square" rtlCol="0">
              <a:spAutoFit/>
            </a:bodyPr>
            <a:lstStyle/>
            <a:p>
              <a:r>
                <a:rPr lang="es-ES" dirty="0" smtClean="0">
                  <a:solidFill>
                    <a:srgbClr val="00B050"/>
                  </a:solidFill>
                </a:rPr>
                <a:t>ZONA PARA ESCRIBIR LOS SCRIPTS</a:t>
              </a:r>
            </a:p>
          </p:txBody>
        </p:sp>
      </p:grpSp>
    </p:spTree>
    <p:extLst>
      <p:ext uri="{BB962C8B-B14F-4D97-AF65-F5344CB8AC3E}">
        <p14:creationId xmlns:p14="http://schemas.microsoft.com/office/powerpoint/2010/main" val="29811918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Mi primer script en Python</a:t>
            </a:r>
            <a:endParaRPr lang="es-ES" dirty="0"/>
          </a:p>
        </p:txBody>
      </p:sp>
      <p:cxnSp>
        <p:nvCxnSpPr>
          <p:cNvPr id="17" name="16 Conector recto"/>
          <p:cNvCxnSpPr>
            <a:endCxn id="4" idx="1"/>
          </p:cNvCxnSpPr>
          <p:nvPr/>
        </p:nvCxnSpPr>
        <p:spPr>
          <a:xfrm flipV="1">
            <a:off x="1753453" y="1403866"/>
            <a:ext cx="761148" cy="294082"/>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20 Grupo"/>
          <p:cNvGrpSpPr/>
          <p:nvPr/>
        </p:nvGrpSpPr>
        <p:grpSpPr>
          <a:xfrm>
            <a:off x="330202" y="1219200"/>
            <a:ext cx="10313261" cy="5329490"/>
            <a:chOff x="330201" y="1219200"/>
            <a:chExt cx="10313261" cy="532949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281"/>
            <a:stretch/>
          </p:blipFill>
          <p:spPr bwMode="auto">
            <a:xfrm>
              <a:off x="330201" y="1415990"/>
              <a:ext cx="10313261" cy="513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15 Rectángulo"/>
            <p:cNvSpPr/>
            <p:nvPr/>
          </p:nvSpPr>
          <p:spPr>
            <a:xfrm>
              <a:off x="1512582" y="1736695"/>
              <a:ext cx="481745"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CuadroTexto"/>
            <p:cNvSpPr txBox="1"/>
            <p:nvPr/>
          </p:nvSpPr>
          <p:spPr>
            <a:xfrm>
              <a:off x="2514600" y="1219200"/>
              <a:ext cx="2512226" cy="369332"/>
            </a:xfrm>
            <a:prstGeom prst="rect">
              <a:avLst/>
            </a:prstGeom>
            <a:noFill/>
          </p:spPr>
          <p:txBody>
            <a:bodyPr wrap="none" rtlCol="0">
              <a:spAutoFit/>
            </a:bodyPr>
            <a:lstStyle/>
            <a:p>
              <a:r>
                <a:rPr lang="es-ES" dirty="0" smtClean="0">
                  <a:solidFill>
                    <a:srgbClr val="FF0000"/>
                  </a:solidFill>
                </a:rPr>
                <a:t>Ejecutar todo el script</a:t>
              </a:r>
              <a:endParaRPr lang="es-ES" dirty="0">
                <a:solidFill>
                  <a:srgbClr val="FF0000"/>
                </a:solidFill>
              </a:endParaRPr>
            </a:p>
          </p:txBody>
        </p:sp>
        <p:cxnSp>
          <p:nvCxnSpPr>
            <p:cNvPr id="20" name="19 Conector recto"/>
            <p:cNvCxnSpPr/>
            <p:nvPr/>
          </p:nvCxnSpPr>
          <p:spPr>
            <a:xfrm>
              <a:off x="3503011" y="3844248"/>
              <a:ext cx="2161189" cy="1680252"/>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3695700" y="4863068"/>
              <a:ext cx="1188402" cy="369332"/>
            </a:xfrm>
            <a:prstGeom prst="rect">
              <a:avLst/>
            </a:prstGeom>
            <a:noFill/>
          </p:spPr>
          <p:txBody>
            <a:bodyPr wrap="none" rtlCol="0">
              <a:spAutoFit/>
            </a:bodyPr>
            <a:lstStyle/>
            <a:p>
              <a:r>
                <a:rPr lang="es-ES" dirty="0" smtClean="0">
                  <a:solidFill>
                    <a:srgbClr val="FF0000"/>
                  </a:solidFill>
                </a:rPr>
                <a:t>Resultado</a:t>
              </a:r>
              <a:endParaRPr lang="es-ES" dirty="0">
                <a:solidFill>
                  <a:srgbClr val="FF0000"/>
                </a:solidFill>
              </a:endParaRPr>
            </a:p>
          </p:txBody>
        </p:sp>
      </p:grpSp>
    </p:spTree>
    <p:extLst>
      <p:ext uri="{BB962C8B-B14F-4D97-AF65-F5344CB8AC3E}">
        <p14:creationId xmlns:p14="http://schemas.microsoft.com/office/powerpoint/2010/main" val="64801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cxnSp>
        <p:nvCxnSpPr>
          <p:cNvPr id="18" name="17 Conector recto"/>
          <p:cNvCxnSpPr/>
          <p:nvPr/>
        </p:nvCxnSpPr>
        <p:spPr>
          <a:xfrm>
            <a:off x="1341823" y="4394200"/>
            <a:ext cx="2349637" cy="889000"/>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11 Grupo"/>
          <p:cNvGrpSpPr/>
          <p:nvPr/>
        </p:nvGrpSpPr>
        <p:grpSpPr>
          <a:xfrm>
            <a:off x="381001" y="1072634"/>
            <a:ext cx="9411962" cy="5721866"/>
            <a:chOff x="381000" y="1072634"/>
            <a:chExt cx="9411962" cy="5721866"/>
          </a:xfrm>
        </p:grpSpPr>
        <p:sp>
          <p:nvSpPr>
            <p:cNvPr id="13" name="12 Rectángulo"/>
            <p:cNvSpPr/>
            <p:nvPr/>
          </p:nvSpPr>
          <p:spPr>
            <a:xfrm>
              <a:off x="651933" y="1072634"/>
              <a:ext cx="9141029" cy="2308324"/>
            </a:xfrm>
            <a:prstGeom prst="rect">
              <a:avLst/>
            </a:prstGeom>
          </p:spPr>
          <p:txBody>
            <a:bodyPr wrap="none">
              <a:spAutoFit/>
            </a:bodyPr>
            <a:lstStyle/>
            <a:p>
              <a:pPr marL="285750" indent="-285750">
                <a:lnSpc>
                  <a:spcPct val="200000"/>
                </a:lnSpc>
                <a:buFont typeface="Wingdings" panose="05000000000000000000" pitchFamily="2" charset="2"/>
                <a:buChar char="q"/>
              </a:pPr>
              <a:r>
                <a:rPr lang="es-ES" dirty="0" smtClean="0">
                  <a:sym typeface="Wingdings" panose="05000000000000000000" pitchFamily="2" charset="2"/>
                </a:rPr>
                <a:t>Abrir  </a:t>
              </a:r>
              <a:r>
                <a:rPr lang="es-ES" dirty="0" smtClean="0">
                  <a:solidFill>
                    <a:srgbClr val="FF0000"/>
                  </a:solidFill>
                  <a:sym typeface="Wingdings" panose="05000000000000000000" pitchFamily="2" charset="2"/>
                </a:rPr>
                <a:t>script1.py</a:t>
              </a:r>
              <a:r>
                <a:rPr lang="es-ES" dirty="0" smtClean="0">
                  <a:sym typeface="Wingdings" panose="05000000000000000000" pitchFamily="2" charset="2"/>
                </a:rPr>
                <a:t> </a:t>
              </a:r>
            </a:p>
            <a:p>
              <a:pPr marL="285750" indent="-285750">
                <a:lnSpc>
                  <a:spcPct val="200000"/>
                </a:lnSpc>
                <a:buFont typeface="Wingdings" panose="05000000000000000000" pitchFamily="2" charset="2"/>
                <a:buChar char="q"/>
              </a:pPr>
              <a:r>
                <a:rPr lang="es-ES" dirty="0" smtClean="0">
                  <a:sym typeface="Wingdings" panose="05000000000000000000" pitchFamily="2" charset="2"/>
                </a:rPr>
                <a:t>#%% Para definir celdas  </a:t>
              </a:r>
              <a:r>
                <a:rPr lang="es-ES" b="1" u="sng" dirty="0" smtClean="0">
                  <a:sym typeface="Wingdings" panose="05000000000000000000" pitchFamily="2" charset="2"/>
                </a:rPr>
                <a:t>Muy interesante podemos ejecutar el código de forma </a:t>
              </a:r>
            </a:p>
            <a:p>
              <a:pPr>
                <a:lnSpc>
                  <a:spcPct val="200000"/>
                </a:lnSpc>
              </a:pPr>
              <a:r>
                <a:rPr lang="es-ES" b="1" u="sng" dirty="0">
                  <a:sym typeface="Wingdings" panose="05000000000000000000" pitchFamily="2" charset="2"/>
                </a:rPr>
                <a:t>i</a:t>
              </a:r>
              <a:r>
                <a:rPr lang="es-ES" b="1" u="sng" dirty="0" smtClean="0">
                  <a:sym typeface="Wingdings" panose="05000000000000000000" pitchFamily="2" charset="2"/>
                </a:rPr>
                <a:t>ndependiente por celda</a:t>
              </a:r>
              <a:r>
                <a:rPr lang="es-ES" dirty="0" smtClean="0">
                  <a:sym typeface="Wingdings" panose="05000000000000000000" pitchFamily="2" charset="2"/>
                </a:rPr>
                <a:t>.</a:t>
              </a:r>
            </a:p>
            <a:p>
              <a:pPr>
                <a:lnSpc>
                  <a:spcPct val="200000"/>
                </a:lnSpc>
              </a:pPr>
              <a:endParaRPr lang="es-ES" dirty="0" smtClean="0">
                <a:sym typeface="Wingdings" panose="05000000000000000000" pitchFamily="2" charset="2"/>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1459" y="2378004"/>
              <a:ext cx="5516039" cy="441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14 Conector recto"/>
            <p:cNvCxnSpPr/>
            <p:nvPr/>
          </p:nvCxnSpPr>
          <p:spPr>
            <a:xfrm>
              <a:off x="1341822" y="3590248"/>
              <a:ext cx="2684078" cy="219752"/>
            </a:xfrm>
            <a:prstGeom prst="line">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81000" y="3062426"/>
              <a:ext cx="957313" cy="369332"/>
            </a:xfrm>
            <a:prstGeom prst="rect">
              <a:avLst/>
            </a:prstGeom>
            <a:noFill/>
          </p:spPr>
          <p:txBody>
            <a:bodyPr wrap="none" rtlCol="0">
              <a:spAutoFit/>
            </a:bodyPr>
            <a:lstStyle/>
            <a:p>
              <a:r>
                <a:rPr lang="es-ES" dirty="0" smtClean="0">
                  <a:solidFill>
                    <a:srgbClr val="FF0000"/>
                  </a:solidFill>
                </a:rPr>
                <a:t>Celda 1</a:t>
              </a:r>
              <a:endParaRPr lang="es-ES" dirty="0">
                <a:solidFill>
                  <a:srgbClr val="FF0000"/>
                </a:solidFill>
              </a:endParaRPr>
            </a:p>
          </p:txBody>
        </p:sp>
        <p:sp>
          <p:nvSpPr>
            <p:cNvPr id="24" name="23 CuadroTexto"/>
            <p:cNvSpPr txBox="1"/>
            <p:nvPr/>
          </p:nvSpPr>
          <p:spPr>
            <a:xfrm>
              <a:off x="381000" y="4024868"/>
              <a:ext cx="957313" cy="369332"/>
            </a:xfrm>
            <a:prstGeom prst="rect">
              <a:avLst/>
            </a:prstGeom>
            <a:noFill/>
          </p:spPr>
          <p:txBody>
            <a:bodyPr wrap="none" rtlCol="0">
              <a:spAutoFit/>
            </a:bodyPr>
            <a:lstStyle/>
            <a:p>
              <a:r>
                <a:rPr lang="es-ES" dirty="0" smtClean="0">
                  <a:solidFill>
                    <a:srgbClr val="FF0000"/>
                  </a:solidFill>
                </a:rPr>
                <a:t>Celda 2</a:t>
              </a:r>
              <a:endParaRPr lang="es-ES" dirty="0">
                <a:solidFill>
                  <a:srgbClr val="FF0000"/>
                </a:solidFill>
              </a:endParaRPr>
            </a:p>
          </p:txBody>
        </p:sp>
      </p:grpSp>
    </p:spTree>
    <p:extLst>
      <p:ext uri="{BB962C8B-B14F-4D97-AF65-F5344CB8AC3E}">
        <p14:creationId xmlns:p14="http://schemas.microsoft.com/office/powerpoint/2010/main" val="36507062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94" r="7824"/>
          <a:stretch/>
        </p:blipFill>
        <p:spPr bwMode="auto">
          <a:xfrm>
            <a:off x="1" y="1351098"/>
            <a:ext cx="11264900"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Rectángulo"/>
          <p:cNvSpPr/>
          <p:nvPr/>
        </p:nvSpPr>
        <p:spPr>
          <a:xfrm>
            <a:off x="1791556" y="1698595"/>
            <a:ext cx="481745"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1905000" y="1166430"/>
            <a:ext cx="2659702" cy="369332"/>
          </a:xfrm>
          <a:prstGeom prst="rect">
            <a:avLst/>
          </a:prstGeom>
          <a:noFill/>
        </p:spPr>
        <p:txBody>
          <a:bodyPr wrap="none" rtlCol="0">
            <a:spAutoFit/>
          </a:bodyPr>
          <a:lstStyle/>
          <a:p>
            <a:r>
              <a:rPr lang="es-ES" dirty="0" smtClean="0">
                <a:solidFill>
                  <a:srgbClr val="FF0000"/>
                </a:solidFill>
              </a:rPr>
              <a:t>Ejecutar la celda actual</a:t>
            </a:r>
            <a:endParaRPr lang="es-ES" dirty="0">
              <a:solidFill>
                <a:srgbClr val="FF0000"/>
              </a:solidFill>
            </a:endParaRPr>
          </a:p>
        </p:txBody>
      </p:sp>
      <p:sp>
        <p:nvSpPr>
          <p:cNvPr id="10" name="9 Rectángulo"/>
          <p:cNvSpPr/>
          <p:nvPr/>
        </p:nvSpPr>
        <p:spPr>
          <a:xfrm>
            <a:off x="318353" y="4136995"/>
            <a:ext cx="3072547" cy="36933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3416300" y="4136995"/>
            <a:ext cx="1476686" cy="369332"/>
          </a:xfrm>
          <a:prstGeom prst="rect">
            <a:avLst/>
          </a:prstGeom>
          <a:noFill/>
        </p:spPr>
        <p:txBody>
          <a:bodyPr wrap="none" rtlCol="0">
            <a:spAutoFit/>
          </a:bodyPr>
          <a:lstStyle/>
          <a:p>
            <a:r>
              <a:rPr lang="es-ES" dirty="0" smtClean="0">
                <a:solidFill>
                  <a:srgbClr val="FFC000"/>
                </a:solidFill>
              </a:rPr>
              <a:t>Comentarios</a:t>
            </a:r>
            <a:endParaRPr lang="es-ES" dirty="0">
              <a:solidFill>
                <a:srgbClr val="FFC000"/>
              </a:solidFill>
            </a:endParaRPr>
          </a:p>
        </p:txBody>
      </p:sp>
    </p:spTree>
    <p:extLst>
      <p:ext uri="{BB962C8B-B14F-4D97-AF65-F5344CB8AC3E}">
        <p14:creationId xmlns:p14="http://schemas.microsoft.com/office/powerpoint/2010/main" val="32038465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94" r="7824"/>
          <a:stretch/>
        </p:blipFill>
        <p:spPr bwMode="auto">
          <a:xfrm>
            <a:off x="1" y="1351098"/>
            <a:ext cx="10385945" cy="4899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13 Rectángulo"/>
          <p:cNvSpPr/>
          <p:nvPr/>
        </p:nvSpPr>
        <p:spPr>
          <a:xfrm>
            <a:off x="6117326" y="1698595"/>
            <a:ext cx="3390047" cy="508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6448129" y="1213744"/>
            <a:ext cx="1364220" cy="369332"/>
          </a:xfrm>
          <a:prstGeom prst="rect">
            <a:avLst/>
          </a:prstGeom>
          <a:noFill/>
        </p:spPr>
        <p:txBody>
          <a:bodyPr wrap="none" rtlCol="0">
            <a:spAutoFit/>
          </a:bodyPr>
          <a:lstStyle/>
          <a:p>
            <a:r>
              <a:rPr lang="es-ES" dirty="0" smtClean="0">
                <a:solidFill>
                  <a:srgbClr val="FF0000"/>
                </a:solidFill>
              </a:rPr>
              <a:t>Ruta actual</a:t>
            </a:r>
            <a:endParaRPr lang="es-ES" dirty="0">
              <a:solidFill>
                <a:srgbClr val="FF0000"/>
              </a:solidFill>
            </a:endParaRPr>
          </a:p>
        </p:txBody>
      </p:sp>
    </p:spTree>
    <p:extLst>
      <p:ext uri="{BB962C8B-B14F-4D97-AF65-F5344CB8AC3E}">
        <p14:creationId xmlns:p14="http://schemas.microsoft.com/office/powerpoint/2010/main" val="1314028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9" y="549640"/>
            <a:ext cx="8596668" cy="755561"/>
          </a:xfrm>
        </p:spPr>
        <p:txBody>
          <a:bodyPr>
            <a:normAutofit fontScale="90000"/>
          </a:bodyPr>
          <a:lstStyle/>
          <a:p>
            <a:r>
              <a:rPr lang="es-ES" dirty="0" smtClean="0"/>
              <a:t>Python y machine </a:t>
            </a:r>
            <a:r>
              <a:rPr lang="es-ES" dirty="0" err="1" smtClean="0"/>
              <a:t>learning</a:t>
            </a:r>
            <a:r>
              <a:rPr lang="es-ES" dirty="0" smtClean="0"/>
              <a:t>: La pareja ideal</a:t>
            </a:r>
            <a:endParaRPr lang="es-ES" dirty="0"/>
          </a:p>
        </p:txBody>
      </p:sp>
      <p:sp>
        <p:nvSpPr>
          <p:cNvPr id="5" name="4 Rectángulo"/>
          <p:cNvSpPr/>
          <p:nvPr/>
        </p:nvSpPr>
        <p:spPr>
          <a:xfrm>
            <a:off x="454702" y="5934670"/>
            <a:ext cx="9648668" cy="923330"/>
          </a:xfrm>
          <a:prstGeom prst="rect">
            <a:avLst/>
          </a:prstGeom>
        </p:spPr>
        <p:txBody>
          <a:bodyPr wrap="square">
            <a:spAutoFit/>
          </a:bodyPr>
          <a:lstStyle/>
          <a:p>
            <a:r>
              <a:rPr lang="en-US" dirty="0">
                <a:hlinkClick r:id="rId2"/>
              </a:rPr>
              <a:t>http://</a:t>
            </a:r>
            <a:r>
              <a:rPr lang="en-US" dirty="0" smtClean="0">
                <a:hlinkClick r:id="rId2"/>
              </a:rPr>
              <a:t>www.kdnuggets.com/2017/08/python-overtakes-r-leader-analytics-data-science.html</a:t>
            </a:r>
            <a:endParaRPr lang="en-US" dirty="0" smtClean="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10" y="1732457"/>
            <a:ext cx="6092224" cy="3424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153" y="1732457"/>
            <a:ext cx="521970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5700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330202"/>
            <a:ext cx="8596668" cy="755561"/>
          </a:xfrm>
        </p:spPr>
        <p:txBody>
          <a:bodyPr/>
          <a:lstStyle/>
          <a:p>
            <a:r>
              <a:rPr lang="es-ES" dirty="0" smtClean="0"/>
              <a:t>Mi primer script en Python</a:t>
            </a:r>
            <a:endParaRPr lang="es-ES" dirty="0"/>
          </a:p>
        </p:txBody>
      </p:sp>
      <p:sp>
        <p:nvSpPr>
          <p:cNvPr id="10" name="Rectángulo 6"/>
          <p:cNvSpPr/>
          <p:nvPr/>
        </p:nvSpPr>
        <p:spPr>
          <a:xfrm>
            <a:off x="448734" y="1439998"/>
            <a:ext cx="7875874" cy="2031325"/>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Desde el terminal de </a:t>
            </a:r>
            <a:r>
              <a:rPr lang="es-ES" dirty="0" err="1" smtClean="0"/>
              <a:t>ipython</a:t>
            </a:r>
            <a:r>
              <a:rPr lang="es-ES" dirty="0" smtClean="0"/>
              <a:t> puedo ejecutar un script con el comando:</a:t>
            </a:r>
          </a:p>
          <a:p>
            <a:pPr marL="742950" lvl="1" indent="-285750">
              <a:lnSpc>
                <a:spcPct val="150000"/>
              </a:lnSpc>
              <a:buFont typeface="Wingdings" panose="05000000000000000000" pitchFamily="2" charset="2"/>
              <a:buChar char="Ø"/>
            </a:pPr>
            <a:r>
              <a:rPr lang="es-ES" dirty="0" smtClean="0"/>
              <a:t>run archivo.py</a:t>
            </a:r>
          </a:p>
          <a:p>
            <a:endParaRPr lang="es-ES" dirty="0" smtClean="0"/>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spTree>
    <p:extLst>
      <p:ext uri="{BB962C8B-B14F-4D97-AF65-F5344CB8AC3E}">
        <p14:creationId xmlns:p14="http://schemas.microsoft.com/office/powerpoint/2010/main" val="58379049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533" y="487140"/>
            <a:ext cx="8949267" cy="755561"/>
          </a:xfrm>
        </p:spPr>
        <p:txBody>
          <a:bodyPr>
            <a:normAutofit fontScale="90000"/>
          </a:bodyPr>
          <a:lstStyle/>
          <a:p>
            <a:r>
              <a:rPr lang="es-ES" dirty="0" smtClean="0"/>
              <a:t>Continuamos con Python … Operaciones básicas</a:t>
            </a:r>
            <a:endParaRPr lang="es-ES" dirty="0"/>
          </a:p>
        </p:txBody>
      </p:sp>
      <p:sp>
        <p:nvSpPr>
          <p:cNvPr id="7" name="Rectángulo 6"/>
          <p:cNvSpPr/>
          <p:nvPr/>
        </p:nvSpPr>
        <p:spPr>
          <a:xfrm>
            <a:off x="499535" y="1237266"/>
            <a:ext cx="1654620" cy="369332"/>
          </a:xfrm>
          <a:prstGeom prst="rect">
            <a:avLst/>
          </a:prstGeom>
        </p:spPr>
        <p:txBody>
          <a:bodyPr wrap="none">
            <a:spAutoFit/>
          </a:bodyPr>
          <a:lstStyle/>
          <a:p>
            <a:r>
              <a:rPr lang="es-ES" b="1" u="sng" dirty="0" smtClean="0"/>
              <a:t>Suma y resta:</a:t>
            </a:r>
            <a:endParaRPr lang="es-ES" b="1"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34" y="1670098"/>
            <a:ext cx="475297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6"/>
          <p:cNvSpPr/>
          <p:nvPr/>
        </p:nvSpPr>
        <p:spPr>
          <a:xfrm>
            <a:off x="5770035" y="1223135"/>
            <a:ext cx="2868927" cy="369332"/>
          </a:xfrm>
          <a:prstGeom prst="rect">
            <a:avLst/>
          </a:prstGeom>
        </p:spPr>
        <p:txBody>
          <a:bodyPr wrap="none">
            <a:spAutoFit/>
          </a:bodyPr>
          <a:lstStyle/>
          <a:p>
            <a:r>
              <a:rPr lang="es-ES" b="1" u="sng" dirty="0" smtClean="0"/>
              <a:t>Multiplicación y división:</a:t>
            </a:r>
            <a:endParaRPr lang="es-ES" b="1" u="sng"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213" y="1763714"/>
            <a:ext cx="3801016" cy="3078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ángulo 6"/>
          <p:cNvSpPr/>
          <p:nvPr/>
        </p:nvSpPr>
        <p:spPr>
          <a:xfrm>
            <a:off x="5770035" y="4842635"/>
            <a:ext cx="2061783" cy="369332"/>
          </a:xfrm>
          <a:prstGeom prst="rect">
            <a:avLst/>
          </a:prstGeom>
        </p:spPr>
        <p:txBody>
          <a:bodyPr wrap="none">
            <a:spAutoFit/>
          </a:bodyPr>
          <a:lstStyle/>
          <a:p>
            <a:r>
              <a:rPr lang="es-ES" b="1" u="sng" dirty="0" smtClean="0"/>
              <a:t>Resto </a:t>
            </a:r>
            <a:r>
              <a:rPr lang="es-ES" b="1" u="sng" smtClean="0"/>
              <a:t>y potencia:</a:t>
            </a:r>
            <a:endParaRPr lang="es-ES" b="1" u="sng"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9733" y="5237367"/>
            <a:ext cx="2644267" cy="1462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5650341" y="3049174"/>
            <a:ext cx="2706260" cy="71002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8477779" y="2942522"/>
            <a:ext cx="3117218" cy="923330"/>
          </a:xfrm>
          <a:prstGeom prst="rect">
            <a:avLst/>
          </a:prstGeom>
          <a:noFill/>
        </p:spPr>
        <p:txBody>
          <a:bodyPr wrap="square" rtlCol="0">
            <a:spAutoFit/>
          </a:bodyPr>
          <a:lstStyle/>
          <a:p>
            <a:pPr algn="just"/>
            <a:r>
              <a:rPr lang="es-ES" b="1" i="1" dirty="0" smtClean="0">
                <a:solidFill>
                  <a:srgbClr val="FF0000"/>
                </a:solidFill>
              </a:rPr>
              <a:t>Ojo con las operaciones cuyo resultado es un número flotante</a:t>
            </a:r>
            <a:endParaRPr lang="es-ES" b="1" i="1" dirty="0">
              <a:solidFill>
                <a:srgbClr val="FF0000"/>
              </a:solidFill>
            </a:endParaRPr>
          </a:p>
        </p:txBody>
      </p:sp>
      <p:sp>
        <p:nvSpPr>
          <p:cNvPr id="4" name="3 CuadroTexto"/>
          <p:cNvSpPr txBox="1"/>
          <p:nvPr/>
        </p:nvSpPr>
        <p:spPr>
          <a:xfrm>
            <a:off x="8638962" y="4218854"/>
            <a:ext cx="3119765" cy="646331"/>
          </a:xfrm>
          <a:prstGeom prst="rect">
            <a:avLst/>
          </a:prstGeom>
          <a:noFill/>
        </p:spPr>
        <p:txBody>
          <a:bodyPr wrap="none" rtlCol="0">
            <a:spAutoFit/>
          </a:bodyPr>
          <a:lstStyle/>
          <a:p>
            <a:r>
              <a:rPr lang="es-ES" b="1" dirty="0" smtClean="0"/>
              <a:t>En Python 3 ya no tenemos</a:t>
            </a:r>
          </a:p>
          <a:p>
            <a:r>
              <a:rPr lang="es-ES" b="1" dirty="0" smtClean="0"/>
              <a:t>este problema.</a:t>
            </a:r>
            <a:endParaRPr lang="es-ES" b="1" dirty="0"/>
          </a:p>
        </p:txBody>
      </p:sp>
    </p:spTree>
    <p:extLst>
      <p:ext uri="{BB962C8B-B14F-4D97-AF65-F5344CB8AC3E}">
        <p14:creationId xmlns:p14="http://schemas.microsoft.com/office/powerpoint/2010/main" val="24980343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533" y="487140"/>
            <a:ext cx="8949267" cy="755561"/>
          </a:xfrm>
        </p:spPr>
        <p:txBody>
          <a:bodyPr>
            <a:normAutofit fontScale="90000"/>
          </a:bodyPr>
          <a:lstStyle/>
          <a:p>
            <a:r>
              <a:rPr lang="es-ES" dirty="0" smtClean="0"/>
              <a:t>Continuamos con Python … Operaciones básicas</a:t>
            </a:r>
            <a:endParaRPr lang="es-ES" dirty="0"/>
          </a:p>
        </p:txBody>
      </p:sp>
      <p:sp>
        <p:nvSpPr>
          <p:cNvPr id="11" name="Rectángulo 6"/>
          <p:cNvSpPr/>
          <p:nvPr/>
        </p:nvSpPr>
        <p:spPr>
          <a:xfrm>
            <a:off x="537633" y="1185035"/>
            <a:ext cx="5339090" cy="369332"/>
          </a:xfrm>
          <a:prstGeom prst="rect">
            <a:avLst/>
          </a:prstGeom>
        </p:spPr>
        <p:txBody>
          <a:bodyPr wrap="none">
            <a:spAutoFit/>
          </a:bodyPr>
          <a:lstStyle/>
          <a:p>
            <a:r>
              <a:rPr lang="es-ES" b="1" u="sng" dirty="0" smtClean="0"/>
              <a:t>Ojo con las operaciones matemáticas con listas:</a:t>
            </a:r>
            <a:endParaRPr lang="es-ES" b="1" u="sn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155" y="1656199"/>
            <a:ext cx="5535577" cy="5087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7644983" y="3014777"/>
            <a:ext cx="5101076" cy="1815882"/>
          </a:xfrm>
          <a:prstGeom prst="rect">
            <a:avLst/>
          </a:prstGeom>
          <a:noFill/>
        </p:spPr>
        <p:txBody>
          <a:bodyPr wrap="none" rtlCol="0">
            <a:spAutoFit/>
          </a:bodyPr>
          <a:lstStyle/>
          <a:p>
            <a:r>
              <a:rPr lang="es-ES" sz="2000" b="1" dirty="0" smtClean="0">
                <a:solidFill>
                  <a:srgbClr val="FF0000"/>
                </a:solidFill>
              </a:rPr>
              <a:t>Sumas y multiplicaciones son en realidad</a:t>
            </a:r>
          </a:p>
          <a:p>
            <a:r>
              <a:rPr lang="es-ES" sz="2000" b="1" dirty="0" smtClean="0">
                <a:solidFill>
                  <a:srgbClr val="FF0000"/>
                </a:solidFill>
              </a:rPr>
              <a:t>concatenaciones!!</a:t>
            </a:r>
          </a:p>
          <a:p>
            <a:endParaRPr lang="es-ES" dirty="0">
              <a:solidFill>
                <a:srgbClr val="FF0000"/>
              </a:solidFill>
            </a:endParaRPr>
          </a:p>
          <a:p>
            <a:r>
              <a:rPr lang="es-ES" b="1" dirty="0" smtClean="0"/>
              <a:t>Más adelante veremos vectores </a:t>
            </a:r>
          </a:p>
          <a:p>
            <a:r>
              <a:rPr lang="es-ES" b="1" dirty="0" err="1" smtClean="0"/>
              <a:t>Multi</a:t>
            </a:r>
            <a:r>
              <a:rPr lang="es-ES" b="1" dirty="0" smtClean="0"/>
              <a:t> </a:t>
            </a:r>
            <a:r>
              <a:rPr lang="es-ES" b="1" dirty="0" err="1" smtClean="0"/>
              <a:t>dimesionales</a:t>
            </a:r>
            <a:r>
              <a:rPr lang="es-ES" b="1" dirty="0" smtClean="0"/>
              <a:t> </a:t>
            </a:r>
          </a:p>
          <a:p>
            <a:r>
              <a:rPr lang="es-ES" b="1" dirty="0" smtClean="0"/>
              <a:t>(</a:t>
            </a:r>
            <a:r>
              <a:rPr lang="es-ES" b="1" dirty="0" err="1" smtClean="0"/>
              <a:t>Numpy</a:t>
            </a:r>
            <a:r>
              <a:rPr lang="es-ES" b="1" dirty="0" smtClean="0"/>
              <a:t>)</a:t>
            </a:r>
            <a:endParaRPr lang="es-ES" b="1" dirty="0"/>
          </a:p>
        </p:txBody>
      </p:sp>
    </p:spTree>
    <p:extLst>
      <p:ext uri="{BB962C8B-B14F-4D97-AF65-F5344CB8AC3E}">
        <p14:creationId xmlns:p14="http://schemas.microsoft.com/office/powerpoint/2010/main" val="21917666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Conversión de tipos</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99" y="1731883"/>
            <a:ext cx="3497461" cy="366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346" y="1791843"/>
            <a:ext cx="3659890" cy="2417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4766872" y="4458696"/>
            <a:ext cx="5598007" cy="646331"/>
          </a:xfrm>
          <a:prstGeom prst="rect">
            <a:avLst/>
          </a:prstGeom>
          <a:noFill/>
        </p:spPr>
        <p:txBody>
          <a:bodyPr wrap="none" rtlCol="0">
            <a:spAutoFit/>
          </a:bodyPr>
          <a:lstStyle/>
          <a:p>
            <a:r>
              <a:rPr lang="es-ES" b="1" dirty="0" smtClean="0">
                <a:solidFill>
                  <a:srgbClr val="FF0000"/>
                </a:solidFill>
              </a:rPr>
              <a:t>Es muy flexible podemos hacer casi cualquier tipo</a:t>
            </a:r>
          </a:p>
          <a:p>
            <a:r>
              <a:rPr lang="es-ES" b="1" dirty="0" smtClean="0">
                <a:solidFill>
                  <a:srgbClr val="FF0000"/>
                </a:solidFill>
              </a:rPr>
              <a:t>de  conversión de un tipo a otro.</a:t>
            </a:r>
          </a:p>
        </p:txBody>
      </p:sp>
    </p:spTree>
    <p:extLst>
      <p:ext uri="{BB962C8B-B14F-4D97-AF65-F5344CB8AC3E}">
        <p14:creationId xmlns:p14="http://schemas.microsoft.com/office/powerpoint/2010/main" val="28093500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Objetos “</a:t>
            </a:r>
            <a:r>
              <a:rPr lang="es-ES" dirty="0" err="1" smtClean="0"/>
              <a:t>is</a:t>
            </a:r>
            <a:r>
              <a:rPr lang="es-ES" dirty="0" smtClean="0"/>
              <a:t>” e “</a:t>
            </a:r>
            <a:r>
              <a:rPr lang="es-ES" dirty="0" err="1" smtClean="0"/>
              <a:t>is</a:t>
            </a:r>
            <a:r>
              <a:rPr lang="es-ES" dirty="0" smtClean="0"/>
              <a:t> </a:t>
            </a:r>
            <a:r>
              <a:rPr lang="es-ES" dirty="0" err="1" smtClean="0"/>
              <a:t>not</a:t>
            </a:r>
            <a:r>
              <a:rPr lang="es-ES" dirty="0" smtClean="0"/>
              <a:t>” en Python</a:t>
            </a:r>
            <a:endParaRPr lang="es-ES" dirty="0"/>
          </a:p>
        </p:txBody>
      </p:sp>
      <p:sp>
        <p:nvSpPr>
          <p:cNvPr id="10" name="Rectángulo 6"/>
          <p:cNvSpPr/>
          <p:nvPr/>
        </p:nvSpPr>
        <p:spPr>
          <a:xfrm>
            <a:off x="626533" y="1425397"/>
            <a:ext cx="7472174" cy="369332"/>
          </a:xfrm>
          <a:prstGeom prst="rect">
            <a:avLst/>
          </a:prstGeom>
        </p:spPr>
        <p:txBody>
          <a:bodyPr wrap="none">
            <a:spAutoFit/>
          </a:bodyPr>
          <a:lstStyle/>
          <a:p>
            <a:r>
              <a:rPr lang="es-ES" dirty="0" smtClean="0"/>
              <a:t>“</a:t>
            </a:r>
            <a:r>
              <a:rPr lang="es-ES" dirty="0" err="1" smtClean="0"/>
              <a:t>Is</a:t>
            </a:r>
            <a:r>
              <a:rPr lang="es-ES" dirty="0" smtClean="0"/>
              <a:t>” devuelve “True” si los dos objetos son el mismo (que no iguales): </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1" y="2066923"/>
            <a:ext cx="3060700" cy="3907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4643162" y="2329936"/>
            <a:ext cx="6636753" cy="646331"/>
          </a:xfrm>
          <a:prstGeom prst="rect">
            <a:avLst/>
          </a:prstGeom>
        </p:spPr>
        <p:txBody>
          <a:bodyPr wrap="none">
            <a:spAutoFit/>
          </a:bodyPr>
          <a:lstStyle/>
          <a:p>
            <a:r>
              <a:rPr lang="es-ES" dirty="0" smtClean="0"/>
              <a:t>Con “in” (</a:t>
            </a:r>
            <a:r>
              <a:rPr lang="es-ES" dirty="0" err="1" smtClean="0"/>
              <a:t>not</a:t>
            </a:r>
            <a:r>
              <a:rPr lang="es-ES" dirty="0" smtClean="0"/>
              <a:t> in) podemos comprobar si un objeto está dentro</a:t>
            </a:r>
          </a:p>
          <a:p>
            <a:r>
              <a:rPr lang="es-ES" dirty="0" smtClean="0"/>
              <a:t>de otro. </a:t>
            </a:r>
            <a:endParaRPr lang="es-E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606" y="3016816"/>
            <a:ext cx="3164335" cy="3304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479685" y="6136604"/>
            <a:ext cx="4373698" cy="369332"/>
          </a:xfrm>
          <a:prstGeom prst="rect">
            <a:avLst/>
          </a:prstGeom>
          <a:noFill/>
        </p:spPr>
        <p:txBody>
          <a:bodyPr wrap="none" rtlCol="0">
            <a:spAutoFit/>
          </a:bodyPr>
          <a:lstStyle/>
          <a:p>
            <a:r>
              <a:rPr lang="en-US" dirty="0" err="1" smtClean="0"/>
              <a:t>Pregunta</a:t>
            </a:r>
            <a:r>
              <a:rPr lang="en-US" dirty="0" smtClean="0"/>
              <a:t>: </a:t>
            </a:r>
            <a:r>
              <a:rPr lang="en-US" dirty="0" err="1" smtClean="0"/>
              <a:t>Qué</a:t>
            </a:r>
            <a:r>
              <a:rPr lang="en-US" dirty="0" smtClean="0"/>
              <a:t> de </a:t>
            </a:r>
            <a:r>
              <a:rPr lang="en-US" dirty="0" err="1" smtClean="0"/>
              <a:t>devuelve</a:t>
            </a:r>
            <a:r>
              <a:rPr lang="en-US" dirty="0" smtClean="0"/>
              <a:t> la </a:t>
            </a:r>
            <a:r>
              <a:rPr lang="en-US" dirty="0" err="1" smtClean="0"/>
              <a:t>sentencia</a:t>
            </a:r>
            <a:r>
              <a:rPr lang="en-US" dirty="0" smtClean="0"/>
              <a:t> </a:t>
            </a:r>
            <a:endParaRPr lang="en-US" dirty="0"/>
          </a:p>
        </p:txBody>
      </p:sp>
    </p:spTree>
    <p:extLst>
      <p:ext uri="{BB962C8B-B14F-4D97-AF65-F5344CB8AC3E}">
        <p14:creationId xmlns:p14="http://schemas.microsoft.com/office/powerpoint/2010/main" val="40522470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Objetos “</a:t>
            </a:r>
            <a:r>
              <a:rPr lang="es-ES" dirty="0" err="1" smtClean="0"/>
              <a:t>is</a:t>
            </a:r>
            <a:r>
              <a:rPr lang="es-ES" dirty="0" smtClean="0"/>
              <a:t>” e “</a:t>
            </a:r>
            <a:r>
              <a:rPr lang="es-ES" dirty="0" err="1" smtClean="0"/>
              <a:t>is</a:t>
            </a:r>
            <a:r>
              <a:rPr lang="es-ES" dirty="0" smtClean="0"/>
              <a:t> </a:t>
            </a:r>
            <a:r>
              <a:rPr lang="es-ES" dirty="0" err="1" smtClean="0"/>
              <a:t>not</a:t>
            </a:r>
            <a:r>
              <a:rPr lang="es-ES" dirty="0" smtClean="0"/>
              <a:t>” en Python</a:t>
            </a:r>
            <a:endParaRPr lang="es-ES" dirty="0"/>
          </a:p>
        </p:txBody>
      </p:sp>
      <p:sp>
        <p:nvSpPr>
          <p:cNvPr id="10" name="Rectángulo 6"/>
          <p:cNvSpPr/>
          <p:nvPr/>
        </p:nvSpPr>
        <p:spPr>
          <a:xfrm>
            <a:off x="626533" y="1425397"/>
            <a:ext cx="5852051" cy="400110"/>
          </a:xfrm>
          <a:prstGeom prst="rect">
            <a:avLst/>
          </a:prstGeom>
        </p:spPr>
        <p:txBody>
          <a:bodyPr wrap="none">
            <a:spAutoFit/>
          </a:bodyPr>
          <a:lstStyle/>
          <a:p>
            <a:r>
              <a:rPr lang="es-ES" sz="2000" b="1" dirty="0" smtClean="0">
                <a:solidFill>
                  <a:schemeClr val="accent2"/>
                </a:solidFill>
              </a:rPr>
              <a:t>Pregunta:</a:t>
            </a:r>
            <a:r>
              <a:rPr lang="es-ES" b="1" dirty="0" smtClean="0">
                <a:solidFill>
                  <a:schemeClr val="accent2"/>
                </a:solidFill>
              </a:rPr>
              <a:t> </a:t>
            </a:r>
            <a:r>
              <a:rPr lang="es-ES" b="1" dirty="0" smtClean="0"/>
              <a:t>¿Qué de devuelve el siguiente programa?</a:t>
            </a:r>
            <a:endParaRPr lang="es-ES" b="1"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269" y="2289826"/>
            <a:ext cx="2806539" cy="1787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682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Operaciones de comparación</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1472033"/>
            <a:ext cx="3140075" cy="3408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descr="http://www.simplicant.com/wp-content/uploads/2015/04/recruiting-software-comparis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162" y="2040929"/>
            <a:ext cx="3679512" cy="2270338"/>
          </a:xfrm>
          <a:prstGeom prst="rect">
            <a:avLst/>
          </a:prstGeom>
          <a:noFill/>
          <a:extLst>
            <a:ext uri="{909E8E84-426E-40DD-AFC4-6F175D3DCCD1}">
              <a14:hiddenFill xmlns:a14="http://schemas.microsoft.com/office/drawing/2010/main">
                <a:solidFill>
                  <a:srgbClr val="FFFFFF"/>
                </a:solidFill>
              </a14:hiddenFill>
            </a:ext>
          </a:extLst>
        </p:spPr>
      </p:pic>
      <p:sp>
        <p:nvSpPr>
          <p:cNvPr id="3" name="2 CuadroTexto"/>
          <p:cNvSpPr txBox="1"/>
          <p:nvPr/>
        </p:nvSpPr>
        <p:spPr>
          <a:xfrm>
            <a:off x="1371601" y="5006703"/>
            <a:ext cx="8943859" cy="646331"/>
          </a:xfrm>
          <a:prstGeom prst="rect">
            <a:avLst/>
          </a:prstGeom>
          <a:noFill/>
        </p:spPr>
        <p:txBody>
          <a:bodyPr wrap="none" rtlCol="0">
            <a:spAutoFit/>
          </a:bodyPr>
          <a:lstStyle/>
          <a:p>
            <a:r>
              <a:rPr lang="es-ES" dirty="0" smtClean="0"/>
              <a:t>Primero se compara las primeras posiciones de las lista (1 y 1), si son iguales se pasa</a:t>
            </a:r>
          </a:p>
          <a:p>
            <a:r>
              <a:rPr lang="es-ES" dirty="0" smtClean="0"/>
              <a:t>a la segunda posición y así sucesivamente …</a:t>
            </a:r>
            <a:endParaRPr lang="es-ES" dirty="0"/>
          </a:p>
        </p:txBody>
      </p:sp>
      <p:sp>
        <p:nvSpPr>
          <p:cNvPr id="4" name="3 CuadroTexto"/>
          <p:cNvSpPr txBox="1"/>
          <p:nvPr/>
        </p:nvSpPr>
        <p:spPr>
          <a:xfrm>
            <a:off x="1229193" y="5996065"/>
            <a:ext cx="7148880" cy="461665"/>
          </a:xfrm>
          <a:prstGeom prst="rect">
            <a:avLst/>
          </a:prstGeom>
          <a:noFill/>
        </p:spPr>
        <p:txBody>
          <a:bodyPr wrap="none" rtlCol="0">
            <a:spAutoFit/>
          </a:bodyPr>
          <a:lstStyle/>
          <a:p>
            <a:r>
              <a:rPr lang="en-US" sz="2400" b="1" dirty="0" err="1" smtClean="0">
                <a:solidFill>
                  <a:srgbClr val="00B050"/>
                </a:solidFill>
              </a:rPr>
              <a:t>Pregunta</a:t>
            </a:r>
            <a:r>
              <a:rPr lang="en-US" sz="2400" b="1" dirty="0" smtClean="0">
                <a:solidFill>
                  <a:srgbClr val="00B050"/>
                </a:solidFill>
              </a:rPr>
              <a:t>:</a:t>
            </a:r>
            <a:r>
              <a:rPr lang="en-US" dirty="0" smtClean="0"/>
              <a:t> </a:t>
            </a:r>
            <a:r>
              <a:rPr lang="en-US" b="1" dirty="0" smtClean="0"/>
              <a:t>¿</a:t>
            </a:r>
            <a:r>
              <a:rPr lang="en-US" b="1" dirty="0" err="1" smtClean="0"/>
              <a:t>Cúal</a:t>
            </a:r>
            <a:r>
              <a:rPr lang="en-US" b="1" dirty="0" smtClean="0"/>
              <a:t> </a:t>
            </a:r>
            <a:r>
              <a:rPr lang="en-US" b="1" dirty="0" err="1" smtClean="0"/>
              <a:t>es</a:t>
            </a:r>
            <a:r>
              <a:rPr lang="en-US" b="1" dirty="0" smtClean="0"/>
              <a:t> el </a:t>
            </a:r>
            <a:r>
              <a:rPr lang="en-US" b="1" dirty="0" err="1" smtClean="0"/>
              <a:t>resultado</a:t>
            </a:r>
            <a:r>
              <a:rPr lang="en-US" b="1" dirty="0" smtClean="0"/>
              <a:t> de la </a:t>
            </a:r>
            <a:r>
              <a:rPr lang="en-US" b="1" dirty="0" err="1" smtClean="0"/>
              <a:t>operación</a:t>
            </a:r>
            <a:r>
              <a:rPr lang="en-US" b="1" dirty="0" smtClean="0"/>
              <a:t> “</a:t>
            </a:r>
            <a:r>
              <a:rPr lang="en-US" b="1" dirty="0" err="1" smtClean="0"/>
              <a:t>hola</a:t>
            </a:r>
            <a:r>
              <a:rPr lang="en-US" b="1" dirty="0" smtClean="0"/>
              <a:t>” &gt; “m”</a:t>
            </a:r>
            <a:endParaRPr lang="en-US" b="1" dirty="0"/>
          </a:p>
        </p:txBody>
      </p:sp>
    </p:spTree>
    <p:extLst>
      <p:ext uri="{BB962C8B-B14F-4D97-AF65-F5344CB8AC3E}">
        <p14:creationId xmlns:p14="http://schemas.microsoft.com/office/powerpoint/2010/main" val="349486761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Operaciones de comparación</a:t>
            </a:r>
            <a:endParaRPr lang="es-ES" dirty="0"/>
          </a:p>
        </p:txBody>
      </p:sp>
      <p:sp>
        <p:nvSpPr>
          <p:cNvPr id="3" name="2 CuadroTexto"/>
          <p:cNvSpPr txBox="1"/>
          <p:nvPr/>
        </p:nvSpPr>
        <p:spPr>
          <a:xfrm>
            <a:off x="996847" y="1537453"/>
            <a:ext cx="2204578" cy="369332"/>
          </a:xfrm>
          <a:prstGeom prst="rect">
            <a:avLst/>
          </a:prstGeom>
          <a:noFill/>
        </p:spPr>
        <p:txBody>
          <a:bodyPr wrap="none" rtlCol="0">
            <a:spAutoFit/>
          </a:bodyPr>
          <a:lstStyle/>
          <a:p>
            <a:r>
              <a:rPr lang="es-ES" b="1" dirty="0" smtClean="0"/>
              <a:t>Tabla códigos ASCII</a:t>
            </a:r>
            <a:endParaRPr lang="es-ES" b="1" dirty="0"/>
          </a:p>
        </p:txBody>
      </p:sp>
      <p:pic>
        <p:nvPicPr>
          <p:cNvPr id="1026" name="Picture 2" descr="Image result for tabla asc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586" y="1750262"/>
            <a:ext cx="5896969" cy="496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9436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Control de flujo en Python</a:t>
            </a:r>
            <a:endParaRPr lang="es-ES" dirty="0"/>
          </a:p>
        </p:txBody>
      </p:sp>
      <p:sp>
        <p:nvSpPr>
          <p:cNvPr id="7" name="Rectángulo 6"/>
          <p:cNvSpPr/>
          <p:nvPr/>
        </p:nvSpPr>
        <p:spPr>
          <a:xfrm>
            <a:off x="677335" y="1352282"/>
            <a:ext cx="4836645" cy="369332"/>
          </a:xfrm>
          <a:prstGeom prst="rect">
            <a:avLst/>
          </a:prstGeom>
        </p:spPr>
        <p:txBody>
          <a:bodyPr wrap="none">
            <a:spAutoFit/>
          </a:bodyPr>
          <a:lstStyle/>
          <a:p>
            <a:r>
              <a:rPr lang="es-ES" dirty="0" smtClean="0"/>
              <a:t>Lo vamos a ver con un script</a:t>
            </a:r>
            <a:r>
              <a:rPr lang="es-ES" dirty="0"/>
              <a:t> </a:t>
            </a:r>
            <a:r>
              <a:rPr lang="es-ES" dirty="0" smtClean="0">
                <a:sym typeface="Wingdings" panose="05000000000000000000" pitchFamily="2" charset="2"/>
              </a:rPr>
              <a:t></a:t>
            </a:r>
            <a:r>
              <a:rPr lang="es-ES" dirty="0" smtClean="0"/>
              <a:t> </a:t>
            </a:r>
            <a:r>
              <a:rPr lang="es-ES" dirty="0" smtClean="0">
                <a:solidFill>
                  <a:srgbClr val="FF0000"/>
                </a:solidFill>
              </a:rPr>
              <a:t>Abrir script 2</a:t>
            </a:r>
            <a:endParaRPr lang="es-ES" dirty="0">
              <a:solidFill>
                <a:srgbClr val="FF0000"/>
              </a:solidFill>
            </a:endParaRPr>
          </a:p>
        </p:txBody>
      </p:sp>
      <p:sp>
        <p:nvSpPr>
          <p:cNvPr id="8" name="CuadroTexto 7"/>
          <p:cNvSpPr txBox="1"/>
          <p:nvPr/>
        </p:nvSpPr>
        <p:spPr>
          <a:xfrm>
            <a:off x="677335" y="1786011"/>
            <a:ext cx="8067420" cy="4893647"/>
          </a:xfrm>
          <a:prstGeom prst="rect">
            <a:avLst/>
          </a:prstGeom>
          <a:noFill/>
        </p:spPr>
        <p:txBody>
          <a:bodyPr wrap="square" rtlCol="0">
            <a:spAutoFit/>
          </a:bodyPr>
          <a:lstStyle/>
          <a:p>
            <a:r>
              <a:rPr lang="es-ES" dirty="0" smtClean="0">
                <a:sym typeface="Wingdings" panose="05000000000000000000" pitchFamily="2" charset="2"/>
              </a:rPr>
              <a:t>Detalles sobre las sentencias </a:t>
            </a:r>
            <a:r>
              <a:rPr lang="es-ES" dirty="0" err="1" smtClean="0">
                <a:sym typeface="Wingdings" panose="05000000000000000000" pitchFamily="2" charset="2"/>
              </a:rPr>
              <a:t>if</a:t>
            </a:r>
            <a:r>
              <a:rPr lang="es-ES" dirty="0" smtClean="0">
                <a:sym typeface="Wingdings" panose="05000000000000000000" pitchFamily="2" charset="2"/>
              </a:rPr>
              <a:t> – </a:t>
            </a:r>
            <a:r>
              <a:rPr lang="es-ES" dirty="0" err="1" smtClean="0">
                <a:sym typeface="Wingdings" panose="05000000000000000000" pitchFamily="2" charset="2"/>
              </a:rPr>
              <a:t>else</a:t>
            </a:r>
            <a:r>
              <a:rPr lang="es-ES" dirty="0" smtClean="0">
                <a:sym typeface="Wingdings" panose="05000000000000000000" pitchFamily="2" charset="2"/>
              </a:rPr>
              <a:t>:</a:t>
            </a:r>
          </a:p>
          <a:p>
            <a:pPr marL="742950" lvl="1" indent="-285750">
              <a:buFont typeface="Wingdings" panose="05000000000000000000" pitchFamily="2" charset="2"/>
              <a:buChar char="Ø"/>
            </a:pPr>
            <a:r>
              <a:rPr lang="es-ES" b="1" dirty="0" smtClean="0">
                <a:sym typeface="Wingdings" panose="05000000000000000000" pitchFamily="2" charset="2"/>
              </a:rPr>
              <a:t>Python es un lenguaje “</a:t>
            </a:r>
            <a:r>
              <a:rPr lang="es-ES" b="1" dirty="0" err="1" smtClean="0">
                <a:sym typeface="Wingdings" panose="05000000000000000000" pitchFamily="2" charset="2"/>
              </a:rPr>
              <a:t>indentado</a:t>
            </a:r>
            <a:r>
              <a:rPr lang="es-ES" b="1" dirty="0" smtClean="0">
                <a:sym typeface="Wingdings" panose="05000000000000000000" pitchFamily="2" charset="2"/>
              </a:rPr>
              <a:t>” - sangrado  “Ojo con los tabuladores”  Puede ser lioso al principio.</a:t>
            </a:r>
          </a:p>
          <a:p>
            <a:pPr marL="742950" lvl="1" indent="-285750">
              <a:buFont typeface="Wingdings" panose="05000000000000000000" pitchFamily="2" charset="2"/>
              <a:buChar char="Ø"/>
            </a:pPr>
            <a:r>
              <a:rPr lang="es-ES" b="1" dirty="0" smtClean="0">
                <a:sym typeface="Wingdings" panose="05000000000000000000" pitchFamily="2" charset="2"/>
              </a:rPr>
              <a:t>No olvidar los “:” después de la sentencias </a:t>
            </a:r>
            <a:r>
              <a:rPr lang="es-ES" b="1" dirty="0" err="1" smtClean="0">
                <a:sym typeface="Wingdings" panose="05000000000000000000" pitchFamily="2" charset="2"/>
              </a:rPr>
              <a:t>if</a:t>
            </a:r>
            <a:r>
              <a:rPr lang="es-ES" b="1" dirty="0" smtClean="0">
                <a:sym typeface="Wingdings" panose="05000000000000000000" pitchFamily="2" charset="2"/>
              </a:rPr>
              <a:t> y </a:t>
            </a:r>
            <a:r>
              <a:rPr lang="es-ES" b="1" dirty="0" err="1" smtClean="0">
                <a:sym typeface="Wingdings" panose="05000000000000000000" pitchFamily="2" charset="2"/>
              </a:rPr>
              <a:t>esle</a:t>
            </a:r>
            <a:r>
              <a:rPr lang="es-ES" dirty="0" smtClean="0">
                <a:sym typeface="Wingdings" panose="05000000000000000000" pitchFamily="2" charset="2"/>
              </a:rPr>
              <a:t>.</a:t>
            </a:r>
          </a:p>
          <a:p>
            <a:pPr marL="742950" lvl="1" indent="-285750">
              <a:buFont typeface="Wingdings" panose="05000000000000000000" pitchFamily="2" charset="2"/>
              <a:buChar char="Ø"/>
            </a:pPr>
            <a:endParaRPr lang="es-ES" dirty="0">
              <a:sym typeface="Wingdings" panose="05000000000000000000" pitchFamily="2" charset="2"/>
            </a:endParaRPr>
          </a:p>
          <a:p>
            <a:r>
              <a:rPr lang="es-ES" dirty="0" smtClean="0">
                <a:sym typeface="Wingdings" panose="05000000000000000000" pitchFamily="2" charset="2"/>
              </a:rPr>
              <a:t>Función </a:t>
            </a:r>
            <a:r>
              <a:rPr lang="es-ES" dirty="0" err="1" smtClean="0">
                <a:sym typeface="Wingdings" panose="05000000000000000000" pitchFamily="2" charset="2"/>
              </a:rPr>
              <a:t>raw_input</a:t>
            </a:r>
            <a:r>
              <a:rPr lang="es-ES" dirty="0" smtClean="0">
                <a:sym typeface="Wingdings" panose="05000000000000000000" pitchFamily="2" charset="2"/>
              </a:rPr>
              <a:t>()  Sirve para obtener información del terminal, cualquier tipo de información puede ser tomada  No olvidar que el tipo de una variable se define sobre la marcha.  </a:t>
            </a:r>
          </a:p>
          <a:p>
            <a:endParaRPr lang="es-ES" dirty="0">
              <a:sym typeface="Wingdings" panose="05000000000000000000" pitchFamily="2" charset="2"/>
            </a:endParaRPr>
          </a:p>
          <a:p>
            <a:r>
              <a:rPr lang="es-ES" sz="2400" b="1" dirty="0" smtClean="0">
                <a:solidFill>
                  <a:schemeClr val="accent2"/>
                </a:solidFill>
                <a:sym typeface="Wingdings" panose="05000000000000000000" pitchFamily="2" charset="2"/>
              </a:rPr>
              <a:t>Ejercicio:</a:t>
            </a:r>
          </a:p>
          <a:p>
            <a:r>
              <a:rPr lang="es-ES" dirty="0">
                <a:solidFill>
                  <a:schemeClr val="accent2"/>
                </a:solidFill>
                <a:sym typeface="Wingdings" panose="05000000000000000000" pitchFamily="2" charset="2"/>
              </a:rPr>
              <a:t> </a:t>
            </a:r>
            <a:endParaRPr lang="es-ES" dirty="0" smtClean="0">
              <a:solidFill>
                <a:schemeClr val="accent2"/>
              </a:solidFill>
              <a:sym typeface="Wingdings" panose="05000000000000000000" pitchFamily="2" charset="2"/>
            </a:endParaRPr>
          </a:p>
          <a:p>
            <a:r>
              <a:rPr lang="es-ES" dirty="0" smtClean="0">
                <a:sym typeface="Wingdings" panose="05000000000000000000" pitchFamily="2" charset="2"/>
              </a:rPr>
              <a:t>Usando el comando input() y las sentencias </a:t>
            </a:r>
            <a:r>
              <a:rPr lang="es-ES" dirty="0" err="1" smtClean="0">
                <a:sym typeface="Wingdings" panose="05000000000000000000" pitchFamily="2" charset="2"/>
              </a:rPr>
              <a:t>if-else</a:t>
            </a:r>
            <a:r>
              <a:rPr lang="es-ES" dirty="0" smtClean="0">
                <a:sym typeface="Wingdings" panose="05000000000000000000" pitchFamily="2" charset="2"/>
              </a:rPr>
              <a:t>:</a:t>
            </a:r>
          </a:p>
          <a:p>
            <a:r>
              <a:rPr lang="es-ES" dirty="0" smtClean="0">
                <a:sym typeface="Wingdings" panose="05000000000000000000" pitchFamily="2" charset="2"/>
              </a:rPr>
              <a:t>Indicar si la primera  cifra  de tu DNI  es  mayor o </a:t>
            </a:r>
          </a:p>
          <a:p>
            <a:r>
              <a:rPr lang="es-ES" dirty="0" smtClean="0">
                <a:sym typeface="Wingdings" panose="05000000000000000000" pitchFamily="2" charset="2"/>
              </a:rPr>
              <a:t>menor que la última.</a:t>
            </a:r>
          </a:p>
          <a:p>
            <a:endParaRPr lang="es-ES" dirty="0">
              <a:sym typeface="Wingdings" panose="05000000000000000000" pitchFamily="2" charset="2"/>
            </a:endParaRPr>
          </a:p>
          <a:p>
            <a:r>
              <a:rPr lang="es-ES" dirty="0">
                <a:sym typeface="Wingdings" panose="05000000000000000000" pitchFamily="2" charset="2"/>
                <a:hlinkClick r:id="rId2"/>
              </a:rPr>
              <a:t>https://</a:t>
            </a:r>
            <a:r>
              <a:rPr lang="es-ES" dirty="0" smtClean="0">
                <a:sym typeface="Wingdings" panose="05000000000000000000" pitchFamily="2" charset="2"/>
                <a:hlinkClick r:id="rId2"/>
              </a:rPr>
              <a:t>docs.python.org/2/library/functions.html#input</a:t>
            </a:r>
            <a:endParaRPr lang="es-ES" dirty="0" smtClean="0">
              <a:sym typeface="Wingdings" panose="05000000000000000000" pitchFamily="2" charset="2"/>
            </a:endParaRPr>
          </a:p>
          <a:p>
            <a:endParaRPr lang="es-ES" dirty="0" smtClean="0">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114" y="3817336"/>
            <a:ext cx="4212127" cy="299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5976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Bucles “</a:t>
            </a:r>
            <a:r>
              <a:rPr lang="es-ES" dirty="0" err="1" smtClean="0"/>
              <a:t>for</a:t>
            </a:r>
            <a:r>
              <a:rPr lang="es-ES" dirty="0" smtClean="0"/>
              <a:t>” en Python</a:t>
            </a:r>
            <a:endParaRPr lang="es-ES" dirty="0"/>
          </a:p>
        </p:txBody>
      </p:sp>
      <p:sp>
        <p:nvSpPr>
          <p:cNvPr id="7" name="Rectángulo 6"/>
          <p:cNvSpPr/>
          <p:nvPr/>
        </p:nvSpPr>
        <p:spPr>
          <a:xfrm>
            <a:off x="448735" y="1439996"/>
            <a:ext cx="10195420" cy="4385816"/>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Son un poco diferentes a los bucles </a:t>
            </a:r>
            <a:r>
              <a:rPr lang="es-ES" dirty="0" err="1" smtClean="0"/>
              <a:t>for</a:t>
            </a:r>
            <a:r>
              <a:rPr lang="es-ES" dirty="0" smtClean="0"/>
              <a:t> en otros lenguajes de programación (C, Matlab).</a:t>
            </a:r>
          </a:p>
          <a:p>
            <a:pPr marL="285750" indent="-285750">
              <a:lnSpc>
                <a:spcPct val="150000"/>
              </a:lnSpc>
              <a:buFont typeface="Wingdings" panose="05000000000000000000" pitchFamily="2" charset="2"/>
              <a:buChar char="Ø"/>
            </a:pPr>
            <a:r>
              <a:rPr lang="es-ES" dirty="0" smtClean="0"/>
              <a:t>Los bucles </a:t>
            </a:r>
            <a:r>
              <a:rPr lang="es-ES" dirty="0" err="1" smtClean="0"/>
              <a:t>for</a:t>
            </a:r>
            <a:r>
              <a:rPr lang="es-ES" dirty="0" smtClean="0"/>
              <a:t> recorren iterables tales como listas o cadenas.</a:t>
            </a:r>
          </a:p>
          <a:p>
            <a:pPr marL="285750" indent="-285750">
              <a:lnSpc>
                <a:spcPct val="150000"/>
              </a:lnSpc>
              <a:buFont typeface="Wingdings" panose="05000000000000000000" pitchFamily="2" charset="2"/>
              <a:buChar char="Ø"/>
            </a:pPr>
            <a:r>
              <a:rPr lang="es-ES" dirty="0" smtClean="0">
                <a:solidFill>
                  <a:srgbClr val="FF0000"/>
                </a:solidFill>
              </a:rPr>
              <a:t>Abrir script3</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La sentencia in </a:t>
            </a:r>
            <a:r>
              <a:rPr lang="es-ES" dirty="0" err="1" smtClean="0"/>
              <a:t>range</a:t>
            </a:r>
            <a:r>
              <a:rPr lang="es-ES" dirty="0" smtClean="0"/>
              <a:t>(inicio, stop) es muy </a:t>
            </a:r>
            <a:r>
              <a:rPr lang="es-ES" dirty="0" err="1" smtClean="0"/>
              <a:t>últil</a:t>
            </a:r>
            <a:r>
              <a:rPr lang="es-ES" dirty="0"/>
              <a:t> </a:t>
            </a:r>
            <a:r>
              <a:rPr lang="es-ES" dirty="0" smtClean="0">
                <a:sym typeface="Wingdings" panose="05000000000000000000" pitchFamily="2" charset="2"/>
              </a:rPr>
              <a:t> Ojo stop -1! Si no ponemos inicio, considera</a:t>
            </a:r>
          </a:p>
          <a:p>
            <a:r>
              <a:rPr lang="es-ES" dirty="0" smtClean="0">
                <a:sym typeface="Wingdings" panose="05000000000000000000" pitchFamily="2" charset="2"/>
              </a:rPr>
              <a:t>el cero como el valor de inicio.</a:t>
            </a:r>
          </a:p>
          <a:p>
            <a:pPr marL="285750" indent="-285750">
              <a:buFont typeface="Wingdings" panose="05000000000000000000" pitchFamily="2" charset="2"/>
              <a:buChar char="Ø"/>
            </a:pPr>
            <a:endParaRPr lang="es-ES" dirty="0">
              <a:sym typeface="Wingdings" panose="05000000000000000000" pitchFamily="2" charset="2"/>
            </a:endParaRPr>
          </a:p>
          <a:p>
            <a:pPr marL="285750" indent="-285750">
              <a:buFont typeface="Wingdings" panose="05000000000000000000" pitchFamily="2" charset="2"/>
              <a:buChar char="Ø"/>
            </a:pPr>
            <a:r>
              <a:rPr lang="es-ES" dirty="0" smtClean="0">
                <a:sym typeface="Wingdings" panose="05000000000000000000" pitchFamily="2" charset="2"/>
              </a:rPr>
              <a:t>También podemos dar un paso in </a:t>
            </a:r>
            <a:r>
              <a:rPr lang="es-ES" dirty="0" err="1" smtClean="0">
                <a:sym typeface="Wingdings" panose="05000000000000000000" pitchFamily="2" charset="2"/>
              </a:rPr>
              <a:t>range</a:t>
            </a:r>
            <a:r>
              <a:rPr lang="es-ES" dirty="0" smtClean="0">
                <a:sym typeface="Wingdings" panose="05000000000000000000" pitchFamily="2" charset="2"/>
              </a:rPr>
              <a:t>(inicio, stop, paso), si el paso es negativo iríamos </a:t>
            </a:r>
          </a:p>
          <a:p>
            <a:r>
              <a:rPr lang="es-ES" dirty="0" smtClean="0">
                <a:sym typeface="Wingdings" panose="05000000000000000000" pitchFamily="2" charset="2"/>
              </a:rPr>
              <a:t>hacia atrás.  </a:t>
            </a:r>
            <a:r>
              <a:rPr lang="es-ES" dirty="0" smtClean="0">
                <a:solidFill>
                  <a:srgbClr val="FF0000"/>
                </a:solidFill>
                <a:sym typeface="Wingdings" panose="05000000000000000000" pitchFamily="2" charset="2"/>
              </a:rPr>
              <a:t>Ojo no podemos dar como paso un </a:t>
            </a:r>
            <a:r>
              <a:rPr lang="es-ES" dirty="0" err="1" smtClean="0">
                <a:solidFill>
                  <a:srgbClr val="FF0000"/>
                </a:solidFill>
                <a:sym typeface="Wingdings" panose="05000000000000000000" pitchFamily="2" charset="2"/>
              </a:rPr>
              <a:t>float</a:t>
            </a:r>
            <a:r>
              <a:rPr lang="es-ES" dirty="0">
                <a:solidFill>
                  <a:srgbClr val="FF0000"/>
                </a:solidFill>
                <a:sym typeface="Wingdings" panose="05000000000000000000" pitchFamily="2" charset="2"/>
              </a:rPr>
              <a:t> </a:t>
            </a:r>
            <a:r>
              <a:rPr lang="es-ES" dirty="0" smtClean="0">
                <a:solidFill>
                  <a:srgbClr val="FF0000"/>
                </a:solidFill>
                <a:sym typeface="Wingdings" panose="05000000000000000000" pitchFamily="2" charset="2"/>
              </a:rPr>
              <a:t>(</a:t>
            </a:r>
            <a:r>
              <a:rPr lang="es-ES" dirty="0" err="1" smtClean="0">
                <a:solidFill>
                  <a:srgbClr val="FF0000"/>
                </a:solidFill>
                <a:sym typeface="Wingdings" panose="05000000000000000000" pitchFamily="2" charset="2"/>
              </a:rPr>
              <a:t>numpy</a:t>
            </a:r>
            <a:r>
              <a:rPr lang="es-ES" dirty="0" smtClean="0">
                <a:solidFill>
                  <a:srgbClr val="FF0000"/>
                </a:solidFill>
                <a:sym typeface="Wingdings" panose="05000000000000000000" pitchFamily="2" charset="2"/>
              </a:rPr>
              <a:t>). Más adelante “</a:t>
            </a:r>
            <a:r>
              <a:rPr lang="es-ES" dirty="0" err="1" smtClean="0">
                <a:solidFill>
                  <a:srgbClr val="FF0000"/>
                </a:solidFill>
                <a:sym typeface="Wingdings" panose="05000000000000000000" pitchFamily="2" charset="2"/>
              </a:rPr>
              <a:t>arrays</a:t>
            </a:r>
            <a:r>
              <a:rPr lang="es-ES" dirty="0" smtClean="0">
                <a:solidFill>
                  <a:srgbClr val="FF0000"/>
                </a:solidFill>
                <a:sym typeface="Wingdings" panose="05000000000000000000" pitchFamily="2" charset="2"/>
              </a:rPr>
              <a:t>”.</a:t>
            </a:r>
          </a:p>
          <a:p>
            <a:pPr marL="285750" indent="-285750">
              <a:buFont typeface="Wingdings" panose="05000000000000000000" pitchFamily="2" charset="2"/>
              <a:buChar char="Ø"/>
            </a:pPr>
            <a:endParaRPr lang="es-ES" dirty="0">
              <a:sym typeface="Wingdings" panose="05000000000000000000" pitchFamily="2" charset="2"/>
            </a:endParaRPr>
          </a:p>
          <a:p>
            <a:endParaRPr lang="es-ES" dirty="0" smtClean="0">
              <a:sym typeface="Wingdings" panose="05000000000000000000" pitchFamily="2" charset="2"/>
            </a:endParaRPr>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8194" name="Picture 2" descr="https://cdn3.iconfinder.com/data/icons/transfers/100/239330-loop_arrows-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9058" y="4295377"/>
            <a:ext cx="2018493" cy="201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199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24592"/>
            <a:ext cx="8596668" cy="755561"/>
          </a:xfrm>
        </p:spPr>
        <p:txBody>
          <a:bodyPr/>
          <a:lstStyle/>
          <a:p>
            <a:r>
              <a:rPr lang="es-ES" dirty="0" smtClean="0"/>
              <a:t>¿Cómo vamos a trabajar? </a:t>
            </a:r>
            <a:r>
              <a:rPr lang="es-ES" b="1" dirty="0" smtClean="0"/>
              <a:t>Metodología</a:t>
            </a:r>
            <a:endParaRPr lang="es-ES" b="1" dirty="0"/>
          </a:p>
        </p:txBody>
      </p:sp>
      <p:sp>
        <p:nvSpPr>
          <p:cNvPr id="11" name="CuadroTexto 10"/>
          <p:cNvSpPr txBox="1"/>
          <p:nvPr/>
        </p:nvSpPr>
        <p:spPr>
          <a:xfrm>
            <a:off x="617374" y="1965115"/>
            <a:ext cx="9291124" cy="4062651"/>
          </a:xfrm>
          <a:prstGeom prst="rect">
            <a:avLst/>
          </a:prstGeom>
          <a:noFill/>
        </p:spPr>
        <p:txBody>
          <a:bodyPr wrap="square" rtlCol="0">
            <a:spAutoFit/>
          </a:bodyPr>
          <a:lstStyle/>
          <a:p>
            <a:pPr marL="285750" indent="-285750">
              <a:buFont typeface="Wingdings" panose="05000000000000000000" pitchFamily="2" charset="2"/>
              <a:buChar char="Ø"/>
            </a:pPr>
            <a:r>
              <a:rPr lang="es-ES" sz="2000" dirty="0" smtClean="0">
                <a:sym typeface="Wingdings" panose="05000000000000000000" pitchFamily="2" charset="2"/>
              </a:rPr>
              <a:t>Plataforma Anaconda (Disponible en Windows, MAC y Linux)  Python 2.7.</a:t>
            </a:r>
          </a:p>
          <a:p>
            <a:endParaRPr lang="es-ES" sz="2000" dirty="0">
              <a:sym typeface="Wingdings" panose="05000000000000000000" pitchFamily="2" charset="2"/>
            </a:endParaRPr>
          </a:p>
          <a:p>
            <a:pPr marL="285750" indent="-285750">
              <a:buFont typeface="Wingdings" panose="05000000000000000000" pitchFamily="2" charset="2"/>
              <a:buChar char="Ø"/>
            </a:pPr>
            <a:r>
              <a:rPr lang="es-ES" sz="2000" dirty="0" smtClean="0">
                <a:sym typeface="Wingdings" panose="05000000000000000000" pitchFamily="2" charset="2"/>
              </a:rPr>
              <a:t>Transparencias para describir los contenidos teóricos más generales.</a:t>
            </a:r>
          </a:p>
          <a:p>
            <a:pPr marL="285750" indent="-285750">
              <a:buFont typeface="Wingdings" panose="05000000000000000000" pitchFamily="2" charset="2"/>
              <a:buChar char="Ø"/>
            </a:pPr>
            <a:endParaRPr lang="es-ES" sz="2000" dirty="0">
              <a:sym typeface="Wingdings" panose="05000000000000000000" pitchFamily="2" charset="2"/>
            </a:endParaRPr>
          </a:p>
          <a:p>
            <a:pPr marL="285750" indent="-285750">
              <a:buFont typeface="Wingdings" panose="05000000000000000000" pitchFamily="2" charset="2"/>
              <a:buChar char="Ø"/>
            </a:pPr>
            <a:r>
              <a:rPr lang="es-ES" sz="2000" dirty="0" smtClean="0">
                <a:sym typeface="Wingdings" panose="05000000000000000000" pitchFamily="2" charset="2"/>
              </a:rPr>
              <a:t>Scripts de ejemplos.</a:t>
            </a:r>
          </a:p>
          <a:p>
            <a:pPr marL="285750" indent="-285750">
              <a:buFont typeface="Wingdings" panose="05000000000000000000" pitchFamily="2" charset="2"/>
              <a:buChar char="Ø"/>
            </a:pPr>
            <a:endParaRPr lang="es-ES" sz="2000" dirty="0">
              <a:sym typeface="Wingdings" panose="05000000000000000000" pitchFamily="2" charset="2"/>
            </a:endParaRPr>
          </a:p>
          <a:p>
            <a:pPr marL="285750" indent="-285750">
              <a:buFont typeface="Wingdings" panose="05000000000000000000" pitchFamily="2" charset="2"/>
              <a:buChar char="Ø"/>
            </a:pPr>
            <a:r>
              <a:rPr lang="es-ES" sz="2000" dirty="0" smtClean="0">
                <a:sym typeface="Wingdings" panose="05000000000000000000" pitchFamily="2" charset="2"/>
              </a:rPr>
              <a:t>Problemas a resolver.</a:t>
            </a:r>
            <a:endParaRPr lang="es-ES" sz="2000" dirty="0">
              <a:sym typeface="Wingdings" panose="05000000000000000000" pitchFamily="2" charset="2"/>
            </a:endParaRPr>
          </a:p>
          <a:p>
            <a:endParaRPr lang="es-ES" sz="2000" dirty="0">
              <a:sym typeface="Wingdings" panose="05000000000000000000" pitchFamily="2" charset="2"/>
            </a:endParaRPr>
          </a:p>
          <a:p>
            <a:pPr marL="285750" indent="-285750">
              <a:buFont typeface="Wingdings" panose="05000000000000000000" pitchFamily="2" charset="2"/>
              <a:buChar char="Ø"/>
            </a:pPr>
            <a:r>
              <a:rPr lang="es-ES" sz="2000" dirty="0" smtClean="0">
                <a:sym typeface="Wingdings" panose="05000000000000000000" pitchFamily="2" charset="2"/>
              </a:rPr>
              <a:t>Si alguien tiene interés en algún módulo concreto de Python que nos lo diga y lo vemos también (dentro de nuestras posibilidades  ).</a:t>
            </a:r>
          </a:p>
          <a:p>
            <a:pPr marL="285750" indent="-285750">
              <a:buFont typeface="Wingdings" panose="05000000000000000000" pitchFamily="2" charset="2"/>
              <a:buChar char="Ø"/>
            </a:pPr>
            <a:endParaRPr lang="es-ES" sz="2000" dirty="0">
              <a:sym typeface="Wingdings" panose="05000000000000000000" pitchFamily="2" charset="2"/>
            </a:endParaRPr>
          </a:p>
          <a:p>
            <a:pPr marL="285750" indent="-285750">
              <a:buFont typeface="Wingdings" panose="05000000000000000000" pitchFamily="2" charset="2"/>
              <a:buChar char="Ø"/>
            </a:pPr>
            <a:r>
              <a:rPr lang="es-ES" sz="2000" dirty="0" smtClean="0">
                <a:sym typeface="Wingdings" panose="05000000000000000000" pitchFamily="2" charset="2"/>
              </a:rPr>
              <a:t>La participación de vosotros es fundamental!!!! Cualquier duda se pregunta!! </a:t>
            </a:r>
          </a:p>
          <a:p>
            <a:endParaRPr lang="es-ES" dirty="0" smtClean="0">
              <a:sym typeface="Wingdings" panose="05000000000000000000" pitchFamily="2" charset="2"/>
            </a:endParaRPr>
          </a:p>
        </p:txBody>
      </p:sp>
    </p:spTree>
    <p:extLst>
      <p:ext uri="{BB962C8B-B14F-4D97-AF65-F5344CB8AC3E}">
        <p14:creationId xmlns:p14="http://schemas.microsoft.com/office/powerpoint/2010/main" val="344396633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Bucles “</a:t>
            </a:r>
            <a:r>
              <a:rPr lang="es-ES" dirty="0" err="1" smtClean="0"/>
              <a:t>for</a:t>
            </a:r>
            <a:r>
              <a:rPr lang="es-ES" dirty="0" smtClean="0"/>
              <a:t>” en Python</a:t>
            </a:r>
            <a:endParaRPr lang="es-ES" dirty="0"/>
          </a:p>
        </p:txBody>
      </p:sp>
      <p:sp>
        <p:nvSpPr>
          <p:cNvPr id="7" name="Rectángulo 6"/>
          <p:cNvSpPr/>
          <p:nvPr/>
        </p:nvSpPr>
        <p:spPr>
          <a:xfrm>
            <a:off x="448735" y="1439996"/>
            <a:ext cx="473206" cy="923330"/>
          </a:xfrm>
          <a:prstGeom prst="rect">
            <a:avLst/>
          </a:prstGeom>
        </p:spPr>
        <p:txBody>
          <a:bodyPr wrap="none">
            <a:spAutoFit/>
          </a:bodyPr>
          <a:lstStyle/>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sp>
        <p:nvSpPr>
          <p:cNvPr id="3" name="Rectángulo 2"/>
          <p:cNvSpPr/>
          <p:nvPr/>
        </p:nvSpPr>
        <p:spPr>
          <a:xfrm>
            <a:off x="677335" y="1547319"/>
            <a:ext cx="8382689" cy="3046988"/>
          </a:xfrm>
          <a:prstGeom prst="rect">
            <a:avLst/>
          </a:prstGeom>
        </p:spPr>
        <p:txBody>
          <a:bodyPr wrap="square">
            <a:spAutoFit/>
          </a:bodyPr>
          <a:lstStyle/>
          <a:p>
            <a:pPr>
              <a:lnSpc>
                <a:spcPct val="200000"/>
              </a:lnSpc>
            </a:pPr>
            <a:r>
              <a:rPr lang="es-ES" sz="2400" b="1" dirty="0" smtClean="0">
                <a:solidFill>
                  <a:schemeClr val="accent2"/>
                </a:solidFill>
                <a:sym typeface="Wingdings" panose="05000000000000000000" pitchFamily="2" charset="2"/>
              </a:rPr>
              <a:t>Ejercicio:</a:t>
            </a:r>
          </a:p>
          <a:p>
            <a:pPr>
              <a:lnSpc>
                <a:spcPct val="200000"/>
              </a:lnSpc>
            </a:pPr>
            <a:r>
              <a:rPr lang="es-ES" dirty="0" smtClean="0">
                <a:sym typeface="Wingdings" panose="05000000000000000000" pitchFamily="2" charset="2"/>
              </a:rPr>
              <a:t> </a:t>
            </a:r>
            <a:r>
              <a:rPr lang="es-ES" sz="2400" dirty="0" smtClean="0">
                <a:sym typeface="Wingdings" panose="05000000000000000000" pitchFamily="2" charset="2"/>
              </a:rPr>
              <a:t>- Crear una lista con las cifras del DNI. </a:t>
            </a:r>
          </a:p>
          <a:p>
            <a:pPr>
              <a:lnSpc>
                <a:spcPct val="200000"/>
              </a:lnSpc>
            </a:pPr>
            <a:r>
              <a:rPr lang="es-ES" sz="2400" dirty="0" smtClean="0">
                <a:sym typeface="Wingdings" panose="05000000000000000000" pitchFamily="2" charset="2"/>
              </a:rPr>
              <a:t>-  Usando un bucle </a:t>
            </a:r>
            <a:r>
              <a:rPr lang="es-ES" sz="2400" dirty="0" err="1" smtClean="0">
                <a:sym typeface="Wingdings" panose="05000000000000000000" pitchFamily="2" charset="2"/>
              </a:rPr>
              <a:t>for</a:t>
            </a:r>
            <a:r>
              <a:rPr lang="es-ES" sz="2400" dirty="0" smtClean="0">
                <a:sym typeface="Wingdings" panose="05000000000000000000" pitchFamily="2" charset="2"/>
              </a:rPr>
              <a:t> y la sentencia </a:t>
            </a:r>
            <a:r>
              <a:rPr lang="es-ES" sz="2400" dirty="0" err="1" smtClean="0">
                <a:sym typeface="Wingdings" panose="05000000000000000000" pitchFamily="2" charset="2"/>
              </a:rPr>
              <a:t>if</a:t>
            </a:r>
            <a:r>
              <a:rPr lang="es-ES" sz="2400" dirty="0" smtClean="0">
                <a:sym typeface="Wingdings" panose="05000000000000000000" pitchFamily="2" charset="2"/>
              </a:rPr>
              <a:t> determinar la cifra mayor y su posición.</a:t>
            </a:r>
            <a:endParaRPr lang="es-ES" sz="2400" dirty="0">
              <a:sym typeface="Wingdings" panose="05000000000000000000" pitchFamily="2" charset="2"/>
            </a:endParaRPr>
          </a:p>
        </p:txBody>
      </p:sp>
    </p:spTree>
    <p:extLst>
      <p:ext uri="{BB962C8B-B14F-4D97-AF65-F5344CB8AC3E}">
        <p14:creationId xmlns:p14="http://schemas.microsoft.com/office/powerpoint/2010/main" val="15658658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94149"/>
            <a:ext cx="8596668" cy="755561"/>
          </a:xfrm>
        </p:spPr>
        <p:txBody>
          <a:bodyPr/>
          <a:lstStyle/>
          <a:p>
            <a:r>
              <a:rPr lang="es-ES" dirty="0" smtClean="0"/>
              <a:t>Bucles “</a:t>
            </a:r>
            <a:r>
              <a:rPr lang="es-ES" dirty="0" err="1" smtClean="0"/>
              <a:t>for</a:t>
            </a:r>
            <a:r>
              <a:rPr lang="es-ES" dirty="0" smtClean="0"/>
              <a:t>” en Python</a:t>
            </a:r>
            <a:endParaRPr lang="es-ES" dirty="0"/>
          </a:p>
        </p:txBody>
      </p:sp>
      <p:sp>
        <p:nvSpPr>
          <p:cNvPr id="7" name="Rectángulo 6"/>
          <p:cNvSpPr/>
          <p:nvPr/>
        </p:nvSpPr>
        <p:spPr>
          <a:xfrm>
            <a:off x="448735" y="1439996"/>
            <a:ext cx="473206" cy="923330"/>
          </a:xfrm>
          <a:prstGeom prst="rect">
            <a:avLst/>
          </a:prstGeom>
        </p:spPr>
        <p:txBody>
          <a:bodyPr wrap="none">
            <a:spAutoFit/>
          </a:bodyPr>
          <a:lstStyle/>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sp>
        <p:nvSpPr>
          <p:cNvPr id="3" name="Rectángulo 2"/>
          <p:cNvSpPr/>
          <p:nvPr/>
        </p:nvSpPr>
        <p:spPr>
          <a:xfrm>
            <a:off x="677334" y="1116831"/>
            <a:ext cx="8382689" cy="2492990"/>
          </a:xfrm>
          <a:prstGeom prst="rect">
            <a:avLst/>
          </a:prstGeom>
        </p:spPr>
        <p:txBody>
          <a:bodyPr wrap="square">
            <a:spAutoFit/>
          </a:bodyPr>
          <a:lstStyle/>
          <a:p>
            <a:pPr>
              <a:lnSpc>
                <a:spcPct val="200000"/>
              </a:lnSpc>
            </a:pPr>
            <a:r>
              <a:rPr lang="es-ES" sz="2400" b="1" dirty="0" smtClean="0">
                <a:solidFill>
                  <a:schemeClr val="accent2"/>
                </a:solidFill>
                <a:sym typeface="Wingdings" panose="05000000000000000000" pitchFamily="2" charset="2"/>
              </a:rPr>
              <a:t>Ejercicio:</a:t>
            </a:r>
          </a:p>
          <a:p>
            <a:pPr>
              <a:lnSpc>
                <a:spcPct val="200000"/>
              </a:lnSpc>
            </a:pPr>
            <a:r>
              <a:rPr lang="es-ES" dirty="0" smtClean="0">
                <a:sym typeface="Wingdings" panose="05000000000000000000" pitchFamily="2" charset="2"/>
              </a:rPr>
              <a:t> - Un palíndromo es una palabra que sea lee exactamente igual de izquierda a derecha que de derecha a izquierda:</a:t>
            </a:r>
          </a:p>
          <a:p>
            <a:pPr>
              <a:lnSpc>
                <a:spcPct val="200000"/>
              </a:lnSpc>
            </a:pPr>
            <a:endParaRPr lang="es-ES" dirty="0">
              <a:sym typeface="Wingdings" panose="05000000000000000000" pitchFamily="2" charset="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177" y="3248025"/>
            <a:ext cx="981075"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4217233" y="3247308"/>
            <a:ext cx="6620656" cy="646331"/>
          </a:xfrm>
          <a:prstGeom prst="rect">
            <a:avLst/>
          </a:prstGeom>
        </p:spPr>
        <p:txBody>
          <a:bodyPr wrap="square">
            <a:spAutoFit/>
          </a:bodyPr>
          <a:lstStyle/>
          <a:p>
            <a:r>
              <a:rPr lang="en-US" dirty="0">
                <a:solidFill>
                  <a:schemeClr val="accent2"/>
                </a:solidFill>
              </a:rPr>
              <a:t>http://www.ejemplode.com/53-conocimientos_basicos/2555-ejemplo_de_palindromos.html</a:t>
            </a:r>
          </a:p>
        </p:txBody>
      </p:sp>
      <p:sp>
        <p:nvSpPr>
          <p:cNvPr id="5" name="4 CuadroTexto"/>
          <p:cNvSpPr txBox="1"/>
          <p:nvPr/>
        </p:nvSpPr>
        <p:spPr>
          <a:xfrm>
            <a:off x="921941" y="5751439"/>
            <a:ext cx="9180655" cy="923330"/>
          </a:xfrm>
          <a:prstGeom prst="rect">
            <a:avLst/>
          </a:prstGeom>
          <a:noFill/>
        </p:spPr>
        <p:txBody>
          <a:bodyPr wrap="none" rtlCol="0">
            <a:spAutoFit/>
          </a:bodyPr>
          <a:lstStyle/>
          <a:p>
            <a:r>
              <a:rPr lang="es-ES" b="1" dirty="0" smtClean="0"/>
              <a:t>Realizar un script que comprueba si la palabra es un palíndromo (True) o no (False)</a:t>
            </a:r>
          </a:p>
          <a:p>
            <a:endParaRPr lang="es-ES" b="1" dirty="0"/>
          </a:p>
          <a:p>
            <a:r>
              <a:rPr lang="es-ES" b="1" dirty="0" smtClean="0"/>
              <a:t>Ayuda: utilizar break para salir del bucle</a:t>
            </a:r>
            <a:endParaRPr lang="es-ES" b="1" dirty="0"/>
          </a:p>
        </p:txBody>
      </p:sp>
    </p:spTree>
    <p:extLst>
      <p:ext uri="{BB962C8B-B14F-4D97-AF65-F5344CB8AC3E}">
        <p14:creationId xmlns:p14="http://schemas.microsoft.com/office/powerpoint/2010/main" val="12603296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err="1" smtClean="0"/>
              <a:t>List</a:t>
            </a:r>
            <a:r>
              <a:rPr lang="es-ES" dirty="0"/>
              <a:t> </a:t>
            </a:r>
            <a:r>
              <a:rPr lang="es-ES" dirty="0" err="1"/>
              <a:t>Comprehensions</a:t>
            </a:r>
            <a:endParaRPr lang="es-ES" dirty="0"/>
          </a:p>
        </p:txBody>
      </p:sp>
      <p:sp>
        <p:nvSpPr>
          <p:cNvPr id="7" name="Rectángulo 6"/>
          <p:cNvSpPr/>
          <p:nvPr/>
        </p:nvSpPr>
        <p:spPr>
          <a:xfrm>
            <a:off x="448735" y="1439996"/>
            <a:ext cx="8390438" cy="1754326"/>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Python permite crear listas utilizando bucles </a:t>
            </a:r>
            <a:r>
              <a:rPr lang="es-ES" dirty="0" err="1" smtClean="0"/>
              <a:t>for</a:t>
            </a:r>
            <a:r>
              <a:rPr lang="es-ES" dirty="0" smtClean="0"/>
              <a:t> de una forma muy potente.</a:t>
            </a:r>
          </a:p>
          <a:p>
            <a:pPr marL="285750" indent="-285750">
              <a:lnSpc>
                <a:spcPct val="150000"/>
              </a:lnSpc>
              <a:buFont typeface="Wingdings" panose="05000000000000000000" pitchFamily="2" charset="2"/>
              <a:buChar char="Ø"/>
            </a:pPr>
            <a:r>
              <a:rPr lang="es-ES" dirty="0" smtClean="0"/>
              <a:t>La idea es emular como los matemáticos definen listas de valores.</a:t>
            </a:r>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35" y="3525197"/>
            <a:ext cx="3550806" cy="125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Flecha derecha"/>
          <p:cNvSpPr/>
          <p:nvPr/>
        </p:nvSpPr>
        <p:spPr>
          <a:xfrm>
            <a:off x="4287188" y="3637625"/>
            <a:ext cx="1364104" cy="911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831" y="3118890"/>
            <a:ext cx="5432744" cy="1977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824459" y="3125728"/>
            <a:ext cx="2619628" cy="369332"/>
          </a:xfrm>
          <a:prstGeom prst="rect">
            <a:avLst/>
          </a:prstGeom>
          <a:noFill/>
        </p:spPr>
        <p:txBody>
          <a:bodyPr wrap="none" rtlCol="0">
            <a:spAutoFit/>
          </a:bodyPr>
          <a:lstStyle/>
          <a:p>
            <a:r>
              <a:rPr lang="es-ES" b="1" dirty="0">
                <a:solidFill>
                  <a:schemeClr val="accent1">
                    <a:lumMod val="75000"/>
                  </a:schemeClr>
                </a:solidFill>
              </a:rPr>
              <a:t>Definición matemática</a:t>
            </a:r>
          </a:p>
        </p:txBody>
      </p:sp>
      <p:sp>
        <p:nvSpPr>
          <p:cNvPr id="9" name="8 CuadroTexto"/>
          <p:cNvSpPr txBox="1"/>
          <p:nvPr/>
        </p:nvSpPr>
        <p:spPr>
          <a:xfrm>
            <a:off x="6234535" y="2704588"/>
            <a:ext cx="938077" cy="369332"/>
          </a:xfrm>
          <a:prstGeom prst="rect">
            <a:avLst/>
          </a:prstGeom>
          <a:noFill/>
        </p:spPr>
        <p:txBody>
          <a:bodyPr wrap="none" rtlCol="0">
            <a:spAutoFit/>
          </a:bodyPr>
          <a:lstStyle/>
          <a:p>
            <a:r>
              <a:rPr lang="es-ES" b="1" dirty="0" smtClean="0">
                <a:solidFill>
                  <a:schemeClr val="accent1">
                    <a:lumMod val="75000"/>
                  </a:schemeClr>
                </a:solidFill>
              </a:rPr>
              <a:t>Python</a:t>
            </a:r>
            <a:endParaRPr lang="es-ES" b="1" dirty="0">
              <a:solidFill>
                <a:schemeClr val="accent1">
                  <a:lumMod val="75000"/>
                </a:schemeClr>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591" y="5679981"/>
            <a:ext cx="7825618" cy="670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1678899" y="5166822"/>
            <a:ext cx="1829347" cy="369332"/>
          </a:xfrm>
          <a:prstGeom prst="rect">
            <a:avLst/>
          </a:prstGeom>
          <a:noFill/>
        </p:spPr>
        <p:txBody>
          <a:bodyPr wrap="none" rtlCol="0">
            <a:spAutoFit/>
          </a:bodyPr>
          <a:lstStyle/>
          <a:p>
            <a:r>
              <a:rPr lang="en-US" dirty="0" smtClean="0">
                <a:sym typeface="Wingdings" panose="05000000000000000000" pitchFamily="2" charset="2"/>
              </a:rPr>
              <a:t> </a:t>
            </a:r>
            <a:r>
              <a:rPr lang="en-US" dirty="0" err="1" smtClean="0">
                <a:solidFill>
                  <a:srgbClr val="FF0000"/>
                </a:solidFill>
              </a:rPr>
              <a:t>En</a:t>
            </a:r>
            <a:r>
              <a:rPr lang="en-US" dirty="0" smtClean="0">
                <a:solidFill>
                  <a:srgbClr val="FF0000"/>
                </a:solidFill>
              </a:rPr>
              <a:t> script3.py</a:t>
            </a:r>
            <a:endParaRPr lang="en-US" dirty="0">
              <a:solidFill>
                <a:srgbClr val="FF0000"/>
              </a:solidFill>
            </a:endParaRPr>
          </a:p>
        </p:txBody>
      </p:sp>
    </p:spTree>
    <p:extLst>
      <p:ext uri="{BB962C8B-B14F-4D97-AF65-F5344CB8AC3E}">
        <p14:creationId xmlns:p14="http://schemas.microsoft.com/office/powerpoint/2010/main" val="5872491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Resumen bucles en Python</a:t>
            </a:r>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894" y="1163534"/>
            <a:ext cx="4721903" cy="528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13704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err="1" smtClean="0"/>
              <a:t>Range</a:t>
            </a:r>
            <a:r>
              <a:rPr lang="es-ES" dirty="0" smtClean="0"/>
              <a:t>(0,99) Vs </a:t>
            </a:r>
            <a:r>
              <a:rPr lang="es-ES" dirty="0" err="1" smtClean="0"/>
              <a:t>xrange</a:t>
            </a:r>
            <a:r>
              <a:rPr lang="es-ES" dirty="0" smtClean="0"/>
              <a:t>(0,99)</a:t>
            </a:r>
            <a:endParaRPr lang="es-ES" dirty="0"/>
          </a:p>
        </p:txBody>
      </p:sp>
      <p:sp>
        <p:nvSpPr>
          <p:cNvPr id="7" name="Rectángulo 6"/>
          <p:cNvSpPr/>
          <p:nvPr/>
        </p:nvSpPr>
        <p:spPr>
          <a:xfrm>
            <a:off x="448735" y="1439996"/>
            <a:ext cx="7206203" cy="1754326"/>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Realmente son prácticamente iguales y sirven para lo mismo.</a:t>
            </a:r>
          </a:p>
          <a:p>
            <a:pPr marL="285750" indent="-285750">
              <a:lnSpc>
                <a:spcPct val="150000"/>
              </a:lnSpc>
              <a:buFont typeface="Wingdings" panose="05000000000000000000" pitchFamily="2" charset="2"/>
              <a:buChar char="Ø"/>
            </a:pPr>
            <a:r>
              <a:rPr lang="es-ES" dirty="0" smtClean="0"/>
              <a:t>Pero </a:t>
            </a:r>
            <a:r>
              <a:rPr lang="es-ES" dirty="0" err="1" smtClean="0"/>
              <a:t>xrange</a:t>
            </a:r>
            <a:r>
              <a:rPr lang="es-ES" dirty="0" smtClean="0"/>
              <a:t> es más rápido ya que no crea una lista en memoria.</a:t>
            </a:r>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871" y="2927570"/>
            <a:ext cx="5956248" cy="2204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07" y="2912578"/>
            <a:ext cx="527685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CuadroTexto"/>
          <p:cNvSpPr txBox="1"/>
          <p:nvPr/>
        </p:nvSpPr>
        <p:spPr>
          <a:xfrm>
            <a:off x="764498" y="5756223"/>
            <a:ext cx="6790642" cy="369332"/>
          </a:xfrm>
          <a:prstGeom prst="rect">
            <a:avLst/>
          </a:prstGeom>
          <a:noFill/>
        </p:spPr>
        <p:txBody>
          <a:bodyPr wrap="none" rtlCol="0">
            <a:spAutoFit/>
          </a:bodyPr>
          <a:lstStyle/>
          <a:p>
            <a:r>
              <a:rPr lang="es-ES" b="1" dirty="0" smtClean="0"/>
              <a:t>Comprobar en un script que ambas funciones funcionan igual</a:t>
            </a:r>
            <a:endParaRPr lang="es-ES" b="1" dirty="0"/>
          </a:p>
        </p:txBody>
      </p:sp>
    </p:spTree>
    <p:extLst>
      <p:ext uri="{BB962C8B-B14F-4D97-AF65-F5344CB8AC3E}">
        <p14:creationId xmlns:p14="http://schemas.microsoft.com/office/powerpoint/2010/main" val="20950894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Otro paréntesis … Colores de sintaxis </a:t>
            </a:r>
            <a:endParaRPr lang="es-ES" dirty="0"/>
          </a:p>
        </p:txBody>
      </p:sp>
      <p:sp>
        <p:nvSpPr>
          <p:cNvPr id="7" name="Rectángulo 6"/>
          <p:cNvSpPr/>
          <p:nvPr/>
        </p:nvSpPr>
        <p:spPr>
          <a:xfrm>
            <a:off x="448735" y="1439996"/>
            <a:ext cx="8748292" cy="1477328"/>
          </a:xfrm>
          <a:prstGeom prst="rect">
            <a:avLst/>
          </a:prstGeom>
        </p:spPr>
        <p:txBody>
          <a:bodyPr wrap="none">
            <a:spAutoFit/>
          </a:bodyPr>
          <a:lstStyle/>
          <a:p>
            <a:pPr marL="285750" indent="-285750">
              <a:lnSpc>
                <a:spcPct val="150000"/>
              </a:lnSpc>
              <a:buFont typeface="Wingdings" panose="05000000000000000000" pitchFamily="2" charset="2"/>
              <a:buChar char="Ø"/>
            </a:pPr>
            <a:r>
              <a:rPr lang="es-ES" dirty="0" smtClean="0"/>
              <a:t>Podemos definir los colores de la sintaxis que utiliza Python en la siguiente ruta:</a:t>
            </a:r>
          </a:p>
          <a:p>
            <a:pPr>
              <a:lnSpc>
                <a:spcPct val="150000"/>
              </a:lnSpc>
            </a:pPr>
            <a:r>
              <a:rPr lang="es-ES" dirty="0" smtClean="0"/>
              <a:t>Herramientas </a:t>
            </a:r>
            <a:r>
              <a:rPr lang="es-ES" dirty="0" smtClean="0">
                <a:sym typeface="Wingdings" panose="05000000000000000000" pitchFamily="2" charset="2"/>
              </a:rPr>
              <a:t> Preferencias  Coloreado de Sintaxis : Pestaña </a:t>
            </a:r>
            <a:r>
              <a:rPr lang="es-ES" dirty="0" err="1" smtClean="0">
                <a:sym typeface="Wingdings" panose="05000000000000000000" pitchFamily="2" charset="2"/>
              </a:rPr>
              <a:t>Spyder</a:t>
            </a:r>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811"/>
          <a:stretch/>
        </p:blipFill>
        <p:spPr bwMode="auto">
          <a:xfrm>
            <a:off x="574753" y="2394560"/>
            <a:ext cx="9712248" cy="4349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6894941" y="6007685"/>
            <a:ext cx="3818817" cy="35501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715067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Bucles “</a:t>
            </a:r>
            <a:r>
              <a:rPr lang="es-ES" dirty="0" err="1" smtClean="0"/>
              <a:t>while</a:t>
            </a:r>
            <a:r>
              <a:rPr lang="es-ES" dirty="0" smtClean="0"/>
              <a:t>” in Python</a:t>
            </a:r>
            <a:endParaRPr lang="es-ES" dirty="0"/>
          </a:p>
        </p:txBody>
      </p:sp>
      <p:sp>
        <p:nvSpPr>
          <p:cNvPr id="8" name="CuadroTexto 7"/>
          <p:cNvSpPr txBox="1"/>
          <p:nvPr/>
        </p:nvSpPr>
        <p:spPr>
          <a:xfrm>
            <a:off x="677334" y="1439997"/>
            <a:ext cx="9316671" cy="4124206"/>
          </a:xfrm>
          <a:prstGeom prst="rect">
            <a:avLst/>
          </a:prstGeom>
          <a:noFill/>
        </p:spPr>
        <p:txBody>
          <a:bodyPr wrap="square" rtlCol="0">
            <a:spAutoFit/>
          </a:bodyPr>
          <a:lstStyle/>
          <a:p>
            <a:r>
              <a:rPr lang="es-ES" dirty="0" smtClean="0">
                <a:sym typeface="Wingdings" panose="05000000000000000000" pitchFamily="2" charset="2"/>
              </a:rPr>
              <a:t> </a:t>
            </a:r>
            <a:r>
              <a:rPr lang="es-ES" dirty="0" smtClean="0">
                <a:solidFill>
                  <a:srgbClr val="FF0000"/>
                </a:solidFill>
                <a:sym typeface="Wingdings" panose="05000000000000000000" pitchFamily="2" charset="2"/>
              </a:rPr>
              <a:t>Abrir script4.py</a:t>
            </a:r>
          </a:p>
          <a:p>
            <a:endParaRPr lang="es-ES" sz="1200" dirty="0" smtClean="0">
              <a:sym typeface="Wingdings" panose="05000000000000000000" pitchFamily="2" charset="2"/>
            </a:endParaRPr>
          </a:p>
          <a:p>
            <a:endParaRPr lang="es-ES" sz="1200" dirty="0" smtClean="0">
              <a:sym typeface="Wingdings" panose="05000000000000000000" pitchFamily="2" charset="2"/>
            </a:endParaRPr>
          </a:p>
          <a:p>
            <a:r>
              <a:rPr lang="es-ES" dirty="0" smtClean="0">
                <a:sym typeface="Wingdings" panose="05000000000000000000" pitchFamily="2" charset="2"/>
              </a:rPr>
              <a:t>Otras sentencias útiles para utilizarlas con bucles:</a:t>
            </a:r>
          </a:p>
          <a:p>
            <a:endParaRPr lang="es-ES" sz="1200" dirty="0" smtClean="0">
              <a:sym typeface="Wingdings" panose="05000000000000000000" pitchFamily="2" charset="2"/>
            </a:endParaRPr>
          </a:p>
          <a:p>
            <a:pPr marL="285750" indent="-285750" algn="just">
              <a:lnSpc>
                <a:spcPct val="200000"/>
              </a:lnSpc>
              <a:buFont typeface="Wingdings" panose="05000000000000000000" pitchFamily="2" charset="2"/>
              <a:buChar char="v"/>
            </a:pPr>
            <a:r>
              <a:rPr lang="es-ES" b="1" dirty="0" smtClean="0">
                <a:sym typeface="Wingdings" panose="05000000000000000000" pitchFamily="2" charset="2"/>
              </a:rPr>
              <a:t>break</a:t>
            </a:r>
            <a:r>
              <a:rPr lang="es-ES" dirty="0" smtClean="0">
                <a:sym typeface="Wingdings" panose="05000000000000000000" pitchFamily="2" charset="2"/>
              </a:rPr>
              <a:t>  para salir del bucle en cualquier momento.</a:t>
            </a:r>
          </a:p>
          <a:p>
            <a:pPr marL="285750" indent="-285750" algn="just">
              <a:lnSpc>
                <a:spcPct val="200000"/>
              </a:lnSpc>
              <a:buFont typeface="Wingdings" panose="05000000000000000000" pitchFamily="2" charset="2"/>
              <a:buChar char="v"/>
            </a:pPr>
            <a:r>
              <a:rPr lang="es-ES" b="1" dirty="0" err="1" smtClean="0">
                <a:sym typeface="Wingdings" panose="05000000000000000000" pitchFamily="2" charset="2"/>
              </a:rPr>
              <a:t>continue</a:t>
            </a:r>
            <a:r>
              <a:rPr lang="es-ES" dirty="0" smtClean="0">
                <a:sym typeface="Wingdings" panose="05000000000000000000" pitchFamily="2" charset="2"/>
              </a:rPr>
              <a:t>  para seguir con la siguiente iteración, no sigue con lo que hay debajo.</a:t>
            </a:r>
          </a:p>
          <a:p>
            <a:pPr marL="285750" indent="-285750" algn="just">
              <a:lnSpc>
                <a:spcPct val="200000"/>
              </a:lnSpc>
              <a:buFont typeface="Wingdings" panose="05000000000000000000" pitchFamily="2" charset="2"/>
              <a:buChar char="v"/>
            </a:pPr>
            <a:r>
              <a:rPr lang="es-ES" b="1" dirty="0" err="1" smtClean="0">
                <a:sym typeface="Wingdings" panose="05000000000000000000" pitchFamily="2" charset="2"/>
              </a:rPr>
              <a:t>pass</a:t>
            </a:r>
            <a:r>
              <a:rPr lang="es-ES" dirty="0" smtClean="0">
                <a:sym typeface="Wingdings" panose="05000000000000000000" pitchFamily="2" charset="2"/>
              </a:rPr>
              <a:t>  no hace nada. Sirve para utilizarse en partes de código que no han sido todavía escritas. </a:t>
            </a:r>
          </a:p>
          <a:p>
            <a:endParaRPr lang="es-ES" sz="12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317" y="4754325"/>
            <a:ext cx="10659033" cy="1619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35791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8" name="CuadroTexto 7"/>
          <p:cNvSpPr txBox="1"/>
          <p:nvPr/>
        </p:nvSpPr>
        <p:spPr>
          <a:xfrm>
            <a:off x="677334" y="1622581"/>
            <a:ext cx="9316671" cy="2646878"/>
          </a:xfrm>
          <a:prstGeom prst="rect">
            <a:avLst/>
          </a:prstGeom>
          <a:noFill/>
        </p:spPr>
        <p:txBody>
          <a:bodyPr wrap="square" rtlCol="0">
            <a:spAutoFit/>
          </a:bodyPr>
          <a:lstStyle/>
          <a:p>
            <a:r>
              <a:rPr lang="es-ES" b="1" dirty="0" smtClean="0">
                <a:sym typeface="Wingdings" panose="05000000000000000000" pitchFamily="2" charset="2"/>
              </a:rPr>
              <a:t>Una función es un conjunto de sentencias agrupadas en una pieza de código que posee cierta independencia</a:t>
            </a:r>
            <a:r>
              <a:rPr lang="es-ES" dirty="0" smtClean="0">
                <a:sym typeface="Wingdings" panose="05000000000000000000" pitchFamily="2" charset="2"/>
              </a:rPr>
              <a:t>  El objetivo principal es no repetir código!!</a:t>
            </a:r>
          </a:p>
          <a:p>
            <a:endParaRPr lang="es-ES" dirty="0" smtClean="0">
              <a:sym typeface="Wingdings" panose="05000000000000000000" pitchFamily="2" charset="2"/>
            </a:endParaRPr>
          </a:p>
          <a:p>
            <a:pPr marL="285750" indent="-285750">
              <a:buFont typeface="Wingdings" panose="05000000000000000000" pitchFamily="2" charset="2"/>
              <a:buChar char="v"/>
            </a:pPr>
            <a:r>
              <a:rPr lang="es-ES" dirty="0" smtClean="0">
                <a:sym typeface="Wingdings" panose="05000000000000000000" pitchFamily="2" charset="2"/>
              </a:rPr>
              <a:t>Sintaxis:</a:t>
            </a:r>
          </a:p>
          <a:p>
            <a:endParaRPr lang="es-ES" sz="1200" dirty="0" smtClean="0">
              <a:sym typeface="Wingdings" panose="05000000000000000000" pitchFamily="2" charset="2"/>
            </a:endParaRPr>
          </a:p>
          <a:p>
            <a:r>
              <a:rPr lang="es-ES" sz="1600" dirty="0">
                <a:sym typeface="Wingdings" panose="05000000000000000000" pitchFamily="2" charset="2"/>
              </a:rPr>
              <a:t> </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
        <p:nvSpPr>
          <p:cNvPr id="3" name="2 Rectángulo"/>
          <p:cNvSpPr/>
          <p:nvPr/>
        </p:nvSpPr>
        <p:spPr>
          <a:xfrm>
            <a:off x="863598" y="4117949"/>
            <a:ext cx="8709609" cy="2277547"/>
          </a:xfrm>
          <a:prstGeom prst="rect">
            <a:avLst/>
          </a:prstGeom>
        </p:spPr>
        <p:txBody>
          <a:bodyPr wrap="square">
            <a:spAutoFit/>
          </a:bodyPr>
          <a:lstStyle/>
          <a:p>
            <a:pPr marL="285750" indent="-285750">
              <a:buFont typeface="Wingdings" panose="05000000000000000000" pitchFamily="2" charset="2"/>
              <a:buChar char="à"/>
            </a:pPr>
            <a:r>
              <a:rPr lang="es-ES" dirty="0" smtClean="0">
                <a:solidFill>
                  <a:srgbClr val="FF0000"/>
                </a:solidFill>
                <a:sym typeface="Wingdings" panose="05000000000000000000" pitchFamily="2" charset="2"/>
              </a:rPr>
              <a:t>Abrir script5.py</a:t>
            </a:r>
          </a:p>
          <a:p>
            <a:endParaRPr lang="es-ES" dirty="0" smtClean="0">
              <a:solidFill>
                <a:srgbClr val="FF0000"/>
              </a:solidFill>
              <a:sym typeface="Wingdings" panose="05000000000000000000" pitchFamily="2" charset="2"/>
            </a:endParaRPr>
          </a:p>
          <a:p>
            <a:endParaRPr lang="es-ES" dirty="0" smtClean="0">
              <a:solidFill>
                <a:srgbClr val="FF0000"/>
              </a:solidFill>
              <a:sym typeface="Wingdings" panose="05000000000000000000" pitchFamily="2" charset="2"/>
            </a:endParaRPr>
          </a:p>
          <a:p>
            <a:r>
              <a:rPr lang="es-ES" b="1" dirty="0" err="1" smtClean="0">
                <a:solidFill>
                  <a:schemeClr val="accent2"/>
                </a:solidFill>
                <a:sym typeface="Wingdings" panose="05000000000000000000" pitchFamily="2" charset="2"/>
              </a:rPr>
              <a:t>Docstring</a:t>
            </a:r>
            <a:r>
              <a:rPr lang="es-ES" b="1" dirty="0" smtClean="0">
                <a:solidFill>
                  <a:schemeClr val="accent2"/>
                </a:solidFill>
                <a:sym typeface="Wingdings" panose="05000000000000000000" pitchFamily="2" charset="2"/>
              </a:rPr>
              <a:t>: </a:t>
            </a:r>
            <a:r>
              <a:rPr lang="es-ES" b="1" dirty="0" smtClean="0">
                <a:sym typeface="Wingdings" panose="05000000000000000000" pitchFamily="2" charset="2"/>
              </a:rPr>
              <a:t>Nos sirve para documentar</a:t>
            </a:r>
          </a:p>
          <a:p>
            <a:endParaRPr lang="es-ES" b="1" dirty="0">
              <a:solidFill>
                <a:schemeClr val="accent2"/>
              </a:solidFill>
              <a:sym typeface="Wingdings" panose="05000000000000000000" pitchFamily="2" charset="2"/>
            </a:endParaRPr>
          </a:p>
          <a:p>
            <a:r>
              <a:rPr lang="es-ES" sz="1600" b="1" dirty="0" smtClean="0">
                <a:solidFill>
                  <a:schemeClr val="accent2"/>
                </a:solidFill>
                <a:sym typeface="Wingdings" panose="05000000000000000000" pitchFamily="2" charset="2"/>
              </a:rPr>
              <a:t>“””</a:t>
            </a:r>
            <a:r>
              <a:rPr lang="es-ES" sz="1600" b="1" dirty="0" err="1" smtClean="0">
                <a:solidFill>
                  <a:schemeClr val="accent2"/>
                </a:solidFill>
                <a:sym typeface="Wingdings" panose="05000000000000000000" pitchFamily="2" charset="2"/>
              </a:rPr>
              <a:t>Documentacion</a:t>
            </a:r>
            <a:r>
              <a:rPr lang="es-ES" sz="1600" b="1" dirty="0" smtClean="0">
                <a:solidFill>
                  <a:schemeClr val="accent2"/>
                </a:solidFill>
                <a:sym typeface="Wingdings" panose="05000000000000000000" pitchFamily="2" charset="2"/>
              </a:rPr>
              <a:t>”””</a:t>
            </a:r>
            <a:endParaRPr lang="es-ES" sz="1600" b="1" dirty="0">
              <a:solidFill>
                <a:schemeClr val="accent2"/>
              </a:solidFill>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8" y="2809743"/>
            <a:ext cx="3937001" cy="1189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http://aprendecpp.com/blog/wp-content/uploads/2011/04/func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103" y="2839805"/>
            <a:ext cx="3478502" cy="219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0321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3" name="2 Rectángulo"/>
          <p:cNvSpPr/>
          <p:nvPr/>
        </p:nvSpPr>
        <p:spPr>
          <a:xfrm>
            <a:off x="638745" y="1734513"/>
            <a:ext cx="8709609" cy="5447645"/>
          </a:xfrm>
          <a:prstGeom prst="rect">
            <a:avLst/>
          </a:prstGeom>
        </p:spPr>
        <p:txBody>
          <a:bodyPr wrap="square">
            <a:spAutoFit/>
          </a:bodyPr>
          <a:lstStyle/>
          <a:p>
            <a:r>
              <a:rPr lang="es-ES" sz="2400" b="1" dirty="0" smtClean="0">
                <a:solidFill>
                  <a:schemeClr val="accent2"/>
                </a:solidFill>
                <a:sym typeface="Wingdings" panose="05000000000000000000" pitchFamily="2" charset="2"/>
              </a:rPr>
              <a:t>Las funciones son también objetos!!!</a:t>
            </a:r>
          </a:p>
          <a:p>
            <a:endParaRPr lang="es-ES" sz="2400" b="1" dirty="0" smtClean="0">
              <a:solidFill>
                <a:schemeClr val="accent2"/>
              </a:solidFill>
              <a:sym typeface="Wingdings" panose="05000000000000000000" pitchFamily="2" charset="2"/>
            </a:endParaRPr>
          </a:p>
          <a:p>
            <a:endParaRPr lang="es-ES" sz="2400" b="1" dirty="0" smtClean="0">
              <a:solidFill>
                <a:schemeClr val="accent2"/>
              </a:solidFill>
              <a:sym typeface="Wingdings" panose="05000000000000000000" pitchFamily="2" charset="2"/>
            </a:endParaRPr>
          </a:p>
          <a:p>
            <a:endParaRPr lang="es-ES" sz="2400" b="1" dirty="0">
              <a:solidFill>
                <a:schemeClr val="accent2"/>
              </a:solidFill>
              <a:sym typeface="Wingdings" panose="05000000000000000000" pitchFamily="2" charset="2"/>
            </a:endParaRPr>
          </a:p>
          <a:p>
            <a:endParaRPr lang="es-ES" sz="2400" b="1" dirty="0" smtClean="0">
              <a:solidFill>
                <a:schemeClr val="accent2"/>
              </a:solidFill>
              <a:sym typeface="Wingdings" panose="05000000000000000000" pitchFamily="2" charset="2"/>
            </a:endParaRPr>
          </a:p>
          <a:p>
            <a:endParaRPr lang="es-ES" sz="2400" b="1" dirty="0">
              <a:solidFill>
                <a:schemeClr val="accent2"/>
              </a:solidFill>
              <a:sym typeface="Wingdings" panose="05000000000000000000" pitchFamily="2" charset="2"/>
            </a:endParaRPr>
          </a:p>
          <a:p>
            <a:endParaRPr lang="es-ES" sz="2400" b="1" dirty="0" smtClean="0">
              <a:solidFill>
                <a:schemeClr val="accent2"/>
              </a:solidFill>
              <a:sym typeface="Wingdings" panose="05000000000000000000" pitchFamily="2" charset="2"/>
            </a:endParaRPr>
          </a:p>
          <a:p>
            <a:endParaRPr lang="es-ES" sz="2400" b="1" dirty="0" smtClean="0">
              <a:solidFill>
                <a:schemeClr val="accent2"/>
              </a:solidFill>
              <a:sym typeface="Wingdings" panose="05000000000000000000" pitchFamily="2" charset="2"/>
            </a:endParaRPr>
          </a:p>
          <a:p>
            <a:endParaRPr lang="es-ES" sz="2400" b="1" dirty="0">
              <a:solidFill>
                <a:schemeClr val="accent2"/>
              </a:solidFill>
              <a:sym typeface="Wingdings" panose="05000000000000000000" pitchFamily="2" charset="2"/>
            </a:endParaRPr>
          </a:p>
          <a:p>
            <a:r>
              <a:rPr lang="es-ES" sz="2400" b="1" dirty="0" smtClean="0">
                <a:solidFill>
                  <a:schemeClr val="accent2"/>
                </a:solidFill>
                <a:sym typeface="Wingdings" panose="05000000000000000000" pitchFamily="2" charset="2"/>
              </a:rPr>
              <a:t>Ejercicio:</a:t>
            </a:r>
          </a:p>
          <a:p>
            <a:endParaRPr lang="es-ES" dirty="0" smtClean="0">
              <a:sym typeface="Wingdings" panose="05000000000000000000" pitchFamily="2" charset="2"/>
            </a:endParaRPr>
          </a:p>
          <a:p>
            <a:r>
              <a:rPr lang="es-ES" dirty="0" smtClean="0">
                <a:sym typeface="Wingdings" panose="05000000000000000000" pitchFamily="2" charset="2"/>
              </a:rPr>
              <a:t>Crear la función resta y hacer que los datos se reciban desde el terminal.</a:t>
            </a:r>
          </a:p>
          <a:p>
            <a:endParaRPr lang="es-ES" b="1" dirty="0">
              <a:solidFill>
                <a:schemeClr val="accent2"/>
              </a:solidFill>
              <a:sym typeface="Wingdings" panose="05000000000000000000" pitchFamily="2" charset="2"/>
            </a:endParaRPr>
          </a:p>
          <a:p>
            <a:endParaRPr lang="es-ES" b="1" dirty="0">
              <a:solidFill>
                <a:schemeClr val="accent2"/>
              </a:solidFill>
              <a:sym typeface="Wingdings" panose="05000000000000000000" pitchFamily="2" charset="2"/>
            </a:endParaRPr>
          </a:p>
          <a:p>
            <a:endParaRPr lang="es-ES" dirty="0">
              <a:solidFill>
                <a:srgbClr val="FF0000"/>
              </a:solidFill>
              <a:sym typeface="Wingdings" panose="05000000000000000000" pitchFamily="2" charset="2"/>
            </a:endParaRPr>
          </a:p>
          <a:p>
            <a:endParaRPr lang="es-ES" dirty="0">
              <a:sym typeface="Wingdings" panose="05000000000000000000" pitchFamily="2" charset="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448" y="2325973"/>
            <a:ext cx="39528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4072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3" name="2 Rectángulo"/>
          <p:cNvSpPr/>
          <p:nvPr/>
        </p:nvSpPr>
        <p:spPr>
          <a:xfrm>
            <a:off x="677335" y="1755908"/>
            <a:ext cx="6096000" cy="2031325"/>
          </a:xfrm>
          <a:prstGeom prst="rect">
            <a:avLst/>
          </a:prstGeom>
        </p:spPr>
        <p:txBody>
          <a:bodyPr>
            <a:spAutoFit/>
          </a:bodyPr>
          <a:lstStyle/>
          <a:p>
            <a:r>
              <a:rPr lang="es-ES" dirty="0" smtClean="0">
                <a:sym typeface="Wingdings" panose="05000000000000000000" pitchFamily="2" charset="2"/>
              </a:rPr>
              <a:t>Seguimos viendo la utilidad de las funciones:</a:t>
            </a:r>
          </a:p>
          <a:p>
            <a:endParaRPr lang="es-ES" dirty="0" smtClean="0">
              <a:sym typeface="Wingdings" panose="05000000000000000000" pitchFamily="2" charset="2"/>
            </a:endParaRPr>
          </a:p>
          <a:p>
            <a:endParaRPr lang="es-ES" dirty="0">
              <a:sym typeface="Wingdings" panose="05000000000000000000" pitchFamily="2" charset="2"/>
            </a:endParaRPr>
          </a:p>
          <a:p>
            <a:pPr marL="285750" indent="-285750">
              <a:buFont typeface="Wingdings" panose="05000000000000000000" pitchFamily="2" charset="2"/>
              <a:buChar char="à"/>
            </a:pPr>
            <a:r>
              <a:rPr lang="es-ES" dirty="0" smtClean="0">
                <a:solidFill>
                  <a:srgbClr val="FF0000"/>
                </a:solidFill>
                <a:sym typeface="Wingdings" panose="05000000000000000000" pitchFamily="2" charset="2"/>
              </a:rPr>
              <a:t>Abrir script6.py</a:t>
            </a:r>
            <a:endParaRPr lang="es-ES" dirty="0">
              <a:solidFill>
                <a:srgbClr val="FF0000"/>
              </a:solidFill>
              <a:sym typeface="Wingdings" panose="05000000000000000000" pitchFamily="2" charset="2"/>
            </a:endParaRPr>
          </a:p>
          <a:p>
            <a:endParaRPr lang="es-ES" dirty="0" smtClean="0">
              <a:sym typeface="Wingdings" panose="05000000000000000000" pitchFamily="2" charset="2"/>
            </a:endParaRPr>
          </a:p>
          <a:p>
            <a:endParaRPr lang="es-ES" dirty="0">
              <a:sym typeface="Wingdings" panose="05000000000000000000" pitchFamily="2" charset="2"/>
            </a:endParaRPr>
          </a:p>
          <a:p>
            <a:pPr marL="285750" indent="-285750">
              <a:buFont typeface="Wingdings" panose="05000000000000000000" pitchFamily="2" charset="2"/>
              <a:buChar char="à"/>
            </a:pPr>
            <a:r>
              <a:rPr lang="es-ES" dirty="0" smtClean="0">
                <a:solidFill>
                  <a:srgbClr val="FF0000"/>
                </a:solidFill>
                <a:sym typeface="Wingdings" panose="05000000000000000000" pitchFamily="2" charset="2"/>
              </a:rPr>
              <a:t>Abrir script7.py</a:t>
            </a:r>
            <a:endParaRPr lang="es-ES" dirty="0">
              <a:solidFill>
                <a:srgbClr val="FF0000"/>
              </a:solidFill>
              <a:sym typeface="Wingdings" panose="05000000000000000000" pitchFamily="2" charset="2"/>
            </a:endParaRPr>
          </a:p>
        </p:txBody>
      </p:sp>
      <p:sp>
        <p:nvSpPr>
          <p:cNvPr id="4" name="3 CuadroTexto"/>
          <p:cNvSpPr txBox="1"/>
          <p:nvPr/>
        </p:nvSpPr>
        <p:spPr>
          <a:xfrm>
            <a:off x="1007331" y="5429538"/>
            <a:ext cx="7936675" cy="923330"/>
          </a:xfrm>
          <a:prstGeom prst="rect">
            <a:avLst/>
          </a:prstGeom>
          <a:noFill/>
        </p:spPr>
        <p:txBody>
          <a:bodyPr wrap="square" rtlCol="0">
            <a:spAutoFit/>
          </a:bodyPr>
          <a:lstStyle/>
          <a:p>
            <a:r>
              <a:rPr lang="es-ES" dirty="0" smtClean="0"/>
              <a:t>Podemos definir funciones con ciertas variables de entrada predefinidas.</a:t>
            </a:r>
          </a:p>
          <a:p>
            <a:r>
              <a:rPr lang="es-ES" b="1" dirty="0" smtClean="0"/>
              <a:t>ESTA PROPIEDAD ES MUY IMPORTANTE!! Tienen que ser la ultimas variables!!</a:t>
            </a:r>
            <a:endParaRPr lang="es-ES" b="1" dirty="0"/>
          </a:p>
        </p:txBody>
      </p:sp>
      <p:pic>
        <p:nvPicPr>
          <p:cNvPr id="5" name="Imagen 4"/>
          <p:cNvPicPr>
            <a:picLocks noChangeAspect="1"/>
          </p:cNvPicPr>
          <p:nvPr/>
        </p:nvPicPr>
        <p:blipFill>
          <a:blip r:embed="rId2"/>
          <a:stretch>
            <a:fillRect/>
          </a:stretch>
        </p:blipFill>
        <p:spPr>
          <a:xfrm>
            <a:off x="5521195" y="1669208"/>
            <a:ext cx="3295650" cy="3295650"/>
          </a:xfrm>
          <a:prstGeom prst="rect">
            <a:avLst/>
          </a:prstGeom>
          <a:ln>
            <a:noFill/>
          </a:ln>
          <a:effectLst>
            <a:softEdge rad="112500"/>
          </a:effectLst>
        </p:spPr>
      </p:pic>
    </p:spTree>
    <p:extLst>
      <p:ext uri="{BB962C8B-B14F-4D97-AF65-F5344CB8AC3E}">
        <p14:creationId xmlns:p14="http://schemas.microsoft.com/office/powerpoint/2010/main" val="4017356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Instalar Python</a:t>
            </a:r>
            <a:endParaRPr lang="es-ES" dirty="0"/>
          </a:p>
        </p:txBody>
      </p:sp>
      <p:sp>
        <p:nvSpPr>
          <p:cNvPr id="8" name="CuadroTexto 7"/>
          <p:cNvSpPr txBox="1"/>
          <p:nvPr/>
        </p:nvSpPr>
        <p:spPr>
          <a:xfrm>
            <a:off x="785610" y="1415024"/>
            <a:ext cx="5950668" cy="1323439"/>
          </a:xfrm>
          <a:prstGeom prst="rect">
            <a:avLst/>
          </a:prstGeom>
          <a:noFill/>
        </p:spPr>
        <p:txBody>
          <a:bodyPr wrap="none" rtlCol="0">
            <a:spAutoFit/>
          </a:bodyPr>
          <a:lstStyle/>
          <a:p>
            <a:r>
              <a:rPr lang="es-ES" sz="2000" b="1" dirty="0" smtClean="0"/>
              <a:t>Nos podemos descargas la última versión desde:</a:t>
            </a:r>
          </a:p>
          <a:p>
            <a:r>
              <a:rPr lang="es-ES" sz="2000" b="1" dirty="0">
                <a:hlinkClick r:id="rId2"/>
              </a:rPr>
              <a:t>https://www.python.org</a:t>
            </a:r>
            <a:r>
              <a:rPr lang="es-ES" sz="2000" b="1" dirty="0" smtClean="0">
                <a:hlinkClick r:id="rId2"/>
              </a:rPr>
              <a:t>/</a:t>
            </a:r>
            <a:endParaRPr lang="es-ES" sz="2000" b="1" dirty="0" smtClean="0"/>
          </a:p>
          <a:p>
            <a:endParaRPr lang="es-ES" sz="2000" b="1" dirty="0" smtClean="0"/>
          </a:p>
          <a:p>
            <a:endParaRPr lang="es-ES" sz="20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560" y="2323612"/>
            <a:ext cx="10418321" cy="4144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89734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8" name="CuadroTexto 7"/>
          <p:cNvSpPr txBox="1"/>
          <p:nvPr/>
        </p:nvSpPr>
        <p:spPr>
          <a:xfrm>
            <a:off x="677335" y="1670251"/>
            <a:ext cx="9316671" cy="1631216"/>
          </a:xfrm>
          <a:prstGeom prst="rect">
            <a:avLst/>
          </a:prstGeom>
          <a:noFill/>
        </p:spPr>
        <p:txBody>
          <a:bodyPr wrap="square" rtlCol="0">
            <a:spAutoFit/>
          </a:bodyPr>
          <a:lstStyle/>
          <a:p>
            <a:r>
              <a:rPr lang="es-ES" dirty="0" smtClean="0">
                <a:sym typeface="Wingdings" panose="05000000000000000000" pitchFamily="2" charset="2"/>
              </a:rPr>
              <a:t>Podemos asignar una función a una variable en Python</a:t>
            </a:r>
            <a:endParaRPr lang="es-ES" sz="1200" dirty="0" smtClean="0">
              <a:sym typeface="Wingdings" panose="05000000000000000000" pitchFamily="2" charset="2"/>
            </a:endParaRPr>
          </a:p>
          <a:p>
            <a:r>
              <a:rPr lang="es-ES" sz="1600" dirty="0">
                <a:sym typeface="Wingdings" panose="05000000000000000000" pitchFamily="2" charset="2"/>
              </a:rPr>
              <a:t> </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284" y="2479585"/>
            <a:ext cx="2656938" cy="1433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677335" y="4826833"/>
            <a:ext cx="6643678" cy="369332"/>
          </a:xfrm>
          <a:prstGeom prst="rect">
            <a:avLst/>
          </a:prstGeom>
          <a:noFill/>
        </p:spPr>
        <p:txBody>
          <a:bodyPr wrap="none" rtlCol="0">
            <a:spAutoFit/>
          </a:bodyPr>
          <a:lstStyle/>
          <a:p>
            <a:r>
              <a:rPr lang="es-ES" b="1" dirty="0" smtClean="0">
                <a:solidFill>
                  <a:srgbClr val="FF0000"/>
                </a:solidFill>
              </a:rPr>
              <a:t>NO OLVIDAR</a:t>
            </a:r>
            <a:r>
              <a:rPr lang="es-ES" dirty="0" smtClean="0">
                <a:solidFill>
                  <a:srgbClr val="FF0000"/>
                </a:solidFill>
              </a:rPr>
              <a:t>: Las funciones en Python son también objetos!!!!</a:t>
            </a:r>
            <a:endParaRPr lang="es-ES" b="1" dirty="0">
              <a:solidFill>
                <a:srgbClr val="FF0000"/>
              </a:solidFill>
            </a:endParaRPr>
          </a:p>
        </p:txBody>
      </p:sp>
    </p:spTree>
    <p:extLst>
      <p:ext uri="{BB962C8B-B14F-4D97-AF65-F5344CB8AC3E}">
        <p14:creationId xmlns:p14="http://schemas.microsoft.com/office/powerpoint/2010/main" val="15238150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Resumen de funciones</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071" y="1833874"/>
            <a:ext cx="4392119" cy="3246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8905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en Python</a:t>
            </a:r>
            <a:endParaRPr lang="es-ES" dirty="0"/>
          </a:p>
        </p:txBody>
      </p:sp>
      <p:sp>
        <p:nvSpPr>
          <p:cNvPr id="8" name="CuadroTexto 7"/>
          <p:cNvSpPr txBox="1"/>
          <p:nvPr/>
        </p:nvSpPr>
        <p:spPr>
          <a:xfrm>
            <a:off x="677335" y="1670251"/>
            <a:ext cx="9316671" cy="5416868"/>
          </a:xfrm>
          <a:prstGeom prst="rect">
            <a:avLst/>
          </a:prstGeom>
          <a:noFill/>
        </p:spPr>
        <p:txBody>
          <a:bodyPr wrap="square" rtlCol="0">
            <a:spAutoFit/>
          </a:bodyPr>
          <a:lstStyle/>
          <a:p>
            <a:r>
              <a:rPr lang="es-ES" sz="2400" b="1" dirty="0" smtClean="0">
                <a:solidFill>
                  <a:schemeClr val="accent2"/>
                </a:solidFill>
                <a:sym typeface="Wingdings" panose="05000000000000000000" pitchFamily="2" charset="2"/>
              </a:rPr>
              <a:t>Ejercicio:</a:t>
            </a:r>
          </a:p>
          <a:p>
            <a:endParaRPr lang="es-ES" sz="1200" dirty="0" smtClean="0">
              <a:sym typeface="Wingdings" panose="05000000000000000000" pitchFamily="2" charset="2"/>
            </a:endParaRPr>
          </a:p>
          <a:p>
            <a:pPr marL="342900" indent="-342900" algn="just">
              <a:buAutoNum type="arabicParenR"/>
            </a:pPr>
            <a:r>
              <a:rPr lang="es-ES" dirty="0" smtClean="0">
                <a:sym typeface="Wingdings" panose="05000000000000000000" pitchFamily="2" charset="2"/>
              </a:rPr>
              <a:t>Programe una función que determine si dos listas son iguales. Dos listas son iguales si tienen igual longitud y sus elementos en cada índice son también iguales.</a:t>
            </a:r>
          </a:p>
          <a:p>
            <a:pPr marL="342900" indent="-342900">
              <a:buAutoNum type="arabicParenR"/>
            </a:pPr>
            <a:endParaRPr lang="es-ES" dirty="0">
              <a:sym typeface="Wingdings" panose="05000000000000000000" pitchFamily="2" charset="2"/>
            </a:endParaRPr>
          </a:p>
          <a:p>
            <a:pPr marL="342900" indent="-342900" algn="just">
              <a:buAutoNum type="arabicParenR"/>
            </a:pPr>
            <a:r>
              <a:rPr lang="es-ES" dirty="0" smtClean="0">
                <a:sym typeface="Wingdings" panose="05000000000000000000" pitchFamily="2" charset="2"/>
              </a:rPr>
              <a:t>Programe una función que pida como entrada un número entero y devuelva True si el número es primo o False en caso contrario.</a:t>
            </a:r>
          </a:p>
          <a:p>
            <a:pPr marL="342900" indent="-342900">
              <a:buAutoNum type="arabicParenR"/>
            </a:pPr>
            <a:endParaRPr lang="es-ES" dirty="0">
              <a:sym typeface="Wingdings" panose="05000000000000000000" pitchFamily="2" charset="2"/>
            </a:endParaRPr>
          </a:p>
          <a:p>
            <a:pPr marL="342900" indent="-342900" algn="just">
              <a:buAutoNum type="arabicParenR"/>
            </a:pPr>
            <a:r>
              <a:rPr lang="es-ES" dirty="0" smtClean="0">
                <a:sym typeface="Wingdings" panose="05000000000000000000" pitchFamily="2" charset="2"/>
              </a:rPr>
              <a:t>Programe una función que reciba como entrada una lista de datos flotantes y devuelve la suma de todos los componentes de la lista.</a:t>
            </a:r>
          </a:p>
          <a:p>
            <a:pPr marL="342900" indent="-342900">
              <a:buAutoNum type="arabicParenR"/>
            </a:pPr>
            <a:endParaRPr lang="es-ES" dirty="0">
              <a:sym typeface="Wingdings" panose="05000000000000000000" pitchFamily="2" charset="2"/>
            </a:endParaRPr>
          </a:p>
          <a:p>
            <a:pPr marL="342900" indent="-342900" algn="just">
              <a:buAutoNum type="arabicParenR"/>
            </a:pPr>
            <a:r>
              <a:rPr lang="es-ES" dirty="0" smtClean="0">
                <a:sym typeface="Wingdings" panose="05000000000000000000" pitchFamily="2" charset="2"/>
              </a:rPr>
              <a:t>Basándose en la función anterior (3), desarrollar una función que multiplique los componentes de las posiciones impares de la lista (tiene que ser válida para cualquier tamaño de lista).</a:t>
            </a:r>
            <a:endParaRPr lang="es-ES" dirty="0">
              <a:sym typeface="Wingdings" panose="05000000000000000000" pitchFamily="2" charset="2"/>
            </a:endParaRPr>
          </a:p>
          <a:p>
            <a:endParaRPr lang="es-ES" sz="1200" dirty="0" smtClean="0">
              <a:sym typeface="Wingdings" panose="05000000000000000000" pitchFamily="2" charset="2"/>
            </a:endParaRPr>
          </a:p>
          <a:p>
            <a:r>
              <a:rPr lang="es-ES" sz="1600" dirty="0">
                <a:sym typeface="Wingdings" panose="05000000000000000000" pitchFamily="2" charset="2"/>
              </a:rPr>
              <a:t> </a:t>
            </a:r>
            <a:endParaRPr lang="es-ES" sz="1600" dirty="0" smtClean="0">
              <a:sym typeface="Wingdings" panose="05000000000000000000" pitchFamily="2" charset="2"/>
            </a:endParaRPr>
          </a:p>
          <a:p>
            <a:endParaRPr lang="es-ES" sz="1600" dirty="0">
              <a:sym typeface="Wingdings" panose="05000000000000000000" pitchFamily="2" charset="2"/>
            </a:endParaRPr>
          </a:p>
          <a:p>
            <a:pPr marL="285750" indent="-285750">
              <a:buFont typeface="Wingdings" panose="05000000000000000000" pitchFamily="2" charset="2"/>
              <a:buChar char="à"/>
            </a:pPr>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18116029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Funciones nativas o “</a:t>
            </a:r>
            <a:r>
              <a:rPr lang="es-ES" dirty="0" err="1" smtClean="0"/>
              <a:t>Built</a:t>
            </a:r>
            <a:r>
              <a:rPr lang="es-ES" dirty="0" smtClean="0"/>
              <a:t>-In” en Python</a:t>
            </a:r>
            <a:endParaRPr lang="es-ES" dirty="0"/>
          </a:p>
        </p:txBody>
      </p:sp>
      <p:sp>
        <p:nvSpPr>
          <p:cNvPr id="8" name="CuadroTexto 7"/>
          <p:cNvSpPr txBox="1"/>
          <p:nvPr/>
        </p:nvSpPr>
        <p:spPr>
          <a:xfrm>
            <a:off x="677333" y="1352313"/>
            <a:ext cx="9316671" cy="5386090"/>
          </a:xfrm>
          <a:prstGeom prst="rect">
            <a:avLst/>
          </a:prstGeom>
          <a:noFill/>
        </p:spPr>
        <p:txBody>
          <a:bodyPr wrap="square" rtlCol="0">
            <a:spAutoFit/>
          </a:bodyPr>
          <a:lstStyle/>
          <a:p>
            <a:r>
              <a:rPr lang="es-ES" b="1" dirty="0" smtClean="0">
                <a:sym typeface="Wingdings" panose="05000000000000000000" pitchFamily="2" charset="2"/>
              </a:rPr>
              <a:t>Funciones que siempre tenemos accesibles, vienen con el interprete de Python, el interprete las identifica y las pone en color verde </a:t>
            </a:r>
            <a:r>
              <a:rPr lang="es-ES" dirty="0" smtClean="0">
                <a:sym typeface="Wingdings" panose="05000000000000000000" pitchFamily="2" charset="2"/>
              </a:rPr>
              <a:t> No tenemos que “importar” ningún módulo ni paquete</a:t>
            </a:r>
          </a:p>
          <a:p>
            <a:endParaRPr lang="es-ES" sz="1600" dirty="0">
              <a:sym typeface="Wingdings" panose="05000000000000000000" pitchFamily="2" charset="2"/>
            </a:endParaRPr>
          </a:p>
          <a:p>
            <a:r>
              <a:rPr lang="es-ES" sz="1600" dirty="0" smtClean="0">
                <a:solidFill>
                  <a:srgbClr val="FF0000"/>
                </a:solidFill>
                <a:sym typeface="Wingdings" panose="05000000000000000000" pitchFamily="2" charset="2"/>
              </a:rPr>
              <a:t>Abrir script8.py</a:t>
            </a: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978" y="2865229"/>
            <a:ext cx="8455025" cy="384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8445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Funciones nativas o “</a:t>
            </a:r>
            <a:r>
              <a:rPr lang="es-ES" dirty="0" err="1" smtClean="0"/>
              <a:t>Built</a:t>
            </a:r>
            <a:r>
              <a:rPr lang="es-ES" dirty="0" smtClean="0"/>
              <a:t>-In” en Python</a:t>
            </a:r>
            <a:endParaRPr lang="es-ES" dirty="0"/>
          </a:p>
        </p:txBody>
      </p:sp>
      <p:sp>
        <p:nvSpPr>
          <p:cNvPr id="8" name="CuadroTexto 7"/>
          <p:cNvSpPr txBox="1"/>
          <p:nvPr/>
        </p:nvSpPr>
        <p:spPr>
          <a:xfrm>
            <a:off x="677333" y="1352313"/>
            <a:ext cx="9316671" cy="4616648"/>
          </a:xfrm>
          <a:prstGeom prst="rect">
            <a:avLst/>
          </a:prstGeom>
          <a:noFill/>
        </p:spPr>
        <p:txBody>
          <a:bodyPr wrap="square" rtlCol="0">
            <a:spAutoFit/>
          </a:bodyPr>
          <a:lstStyle/>
          <a:p>
            <a:r>
              <a:rPr lang="es-ES" sz="2000" b="1" dirty="0" smtClean="0">
                <a:sym typeface="Wingdings" panose="05000000000000000000" pitchFamily="2" charset="2"/>
              </a:rPr>
              <a:t>Resumen:</a:t>
            </a:r>
            <a:endParaRPr lang="es-ES" sz="2000" b="1" dirty="0">
              <a:sym typeface="Wingdings" panose="05000000000000000000" pitchFamily="2" charset="2"/>
            </a:endParaRPr>
          </a:p>
          <a:p>
            <a:endParaRPr lang="es-ES" sz="1600" dirty="0" smtClean="0">
              <a:solidFill>
                <a:srgbClr val="FF0000"/>
              </a:solidFill>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130" y="1699588"/>
            <a:ext cx="6137274" cy="4993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2609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Ejercicio de repaso</a:t>
            </a:r>
            <a:endParaRPr lang="es-ES" dirty="0"/>
          </a:p>
        </p:txBody>
      </p:sp>
      <p:sp>
        <p:nvSpPr>
          <p:cNvPr id="8" name="CuadroTexto 7"/>
          <p:cNvSpPr txBox="1"/>
          <p:nvPr/>
        </p:nvSpPr>
        <p:spPr>
          <a:xfrm>
            <a:off x="677332" y="1352313"/>
            <a:ext cx="9770811" cy="6401753"/>
          </a:xfrm>
          <a:prstGeom prst="rect">
            <a:avLst/>
          </a:prstGeom>
          <a:noFill/>
        </p:spPr>
        <p:txBody>
          <a:bodyPr wrap="square" rtlCol="0">
            <a:spAutoFit/>
          </a:bodyPr>
          <a:lstStyle/>
          <a:p>
            <a:r>
              <a:rPr lang="es-ES" sz="2000" b="1" u="sng" dirty="0">
                <a:solidFill>
                  <a:srgbClr val="00B050"/>
                </a:solidFill>
                <a:sym typeface="Wingdings" panose="05000000000000000000" pitchFamily="2" charset="2"/>
              </a:rPr>
              <a:t>Ejercicio1:</a:t>
            </a:r>
            <a:r>
              <a:rPr lang="es-ES" sz="2000" dirty="0">
                <a:solidFill>
                  <a:srgbClr val="00B050"/>
                </a:solidFill>
                <a:sym typeface="Wingdings" panose="05000000000000000000" pitchFamily="2" charset="2"/>
              </a:rPr>
              <a:t> </a:t>
            </a:r>
            <a:r>
              <a:rPr lang="es-ES" sz="2000" b="1" dirty="0">
                <a:sym typeface="Wingdings" panose="05000000000000000000" pitchFamily="2" charset="2"/>
              </a:rPr>
              <a:t>Escribir una función que reciba como estada una</a:t>
            </a:r>
          </a:p>
          <a:p>
            <a:r>
              <a:rPr lang="es-ES" sz="2000" b="1" dirty="0">
                <a:sym typeface="Wingdings" panose="05000000000000000000" pitchFamily="2" charset="2"/>
              </a:rPr>
              <a:t>lista y devuelva el producto de todos sus </a:t>
            </a:r>
            <a:r>
              <a:rPr lang="es-ES" sz="2000" b="1" dirty="0" smtClean="0">
                <a:sym typeface="Wingdings" panose="05000000000000000000" pitchFamily="2" charset="2"/>
              </a:rPr>
              <a:t>elementos.</a:t>
            </a:r>
          </a:p>
          <a:p>
            <a:endParaRPr lang="es-ES" sz="2000" b="1" dirty="0">
              <a:sym typeface="Wingdings" panose="05000000000000000000" pitchFamily="2" charset="2"/>
            </a:endParaRPr>
          </a:p>
          <a:p>
            <a:r>
              <a:rPr lang="es-ES" sz="2000" b="1" u="sng" dirty="0">
                <a:solidFill>
                  <a:srgbClr val="00B050"/>
                </a:solidFill>
                <a:sym typeface="Wingdings" panose="05000000000000000000" pitchFamily="2" charset="2"/>
              </a:rPr>
              <a:t>Ejercicio2:</a:t>
            </a:r>
            <a:r>
              <a:rPr lang="es-ES" sz="2000" b="1" dirty="0">
                <a:sym typeface="Wingdings" panose="05000000000000000000" pitchFamily="2" charset="2"/>
              </a:rPr>
              <a:t> Hacer lo mismo utilizando la función reduce y otra</a:t>
            </a:r>
          </a:p>
          <a:p>
            <a:r>
              <a:rPr lang="es-ES" sz="2000" b="1" dirty="0">
                <a:sym typeface="Wingdings" panose="05000000000000000000" pitchFamily="2" charset="2"/>
              </a:rPr>
              <a:t>función a </a:t>
            </a:r>
            <a:r>
              <a:rPr lang="es-ES" sz="2000" b="1" dirty="0" smtClean="0">
                <a:sym typeface="Wingdings" panose="05000000000000000000" pitchFamily="2" charset="2"/>
              </a:rPr>
              <a:t>escribir.</a:t>
            </a:r>
          </a:p>
          <a:p>
            <a:endParaRPr lang="es-ES" sz="1600" dirty="0">
              <a:sym typeface="Wingdings" panose="05000000000000000000" pitchFamily="2" charset="2"/>
            </a:endParaRPr>
          </a:p>
          <a:p>
            <a:r>
              <a:rPr lang="es-ES" sz="2000" b="1" u="sng" dirty="0" smtClean="0">
                <a:solidFill>
                  <a:srgbClr val="00B050"/>
                </a:solidFill>
                <a:sym typeface="Wingdings" panose="05000000000000000000" pitchFamily="2" charset="2"/>
              </a:rPr>
              <a:t>Ejercicio </a:t>
            </a:r>
            <a:r>
              <a:rPr lang="es-ES" sz="2000" b="1" u="sng" dirty="0">
                <a:solidFill>
                  <a:srgbClr val="00B050"/>
                </a:solidFill>
                <a:sym typeface="Wingdings" panose="05000000000000000000" pitchFamily="2" charset="2"/>
              </a:rPr>
              <a:t>3:</a:t>
            </a:r>
            <a:r>
              <a:rPr lang="es-ES" sz="2000" b="1" dirty="0">
                <a:sym typeface="Wingdings" panose="05000000000000000000" pitchFamily="2" charset="2"/>
              </a:rPr>
              <a:t> Dada la lista ["a", 1, [1,2], 2, (1,2), </a:t>
            </a:r>
            <a:r>
              <a:rPr lang="es-ES" sz="2000" b="1" dirty="0" smtClean="0">
                <a:sym typeface="Wingdings" panose="05000000000000000000" pitchFamily="2" charset="2"/>
              </a:rPr>
              <a:t>3] utilizar </a:t>
            </a:r>
            <a:r>
              <a:rPr lang="es-ES" sz="2000" b="1" dirty="0">
                <a:sym typeface="Wingdings" panose="05000000000000000000" pitchFamily="2" charset="2"/>
              </a:rPr>
              <a:t>una función que </a:t>
            </a:r>
            <a:r>
              <a:rPr lang="es-ES" sz="2000" b="1" dirty="0" smtClean="0">
                <a:sym typeface="Wingdings" panose="05000000000000000000" pitchFamily="2" charset="2"/>
              </a:rPr>
              <a:t>devuelva </a:t>
            </a:r>
            <a:r>
              <a:rPr lang="es-ES" sz="2000" b="1" dirty="0">
                <a:sym typeface="Wingdings" panose="05000000000000000000" pitchFamily="2" charset="2"/>
              </a:rPr>
              <a:t>una lista que </a:t>
            </a:r>
            <a:r>
              <a:rPr lang="es-ES" sz="2000" b="1" dirty="0" smtClean="0">
                <a:sym typeface="Wingdings" panose="05000000000000000000" pitchFamily="2" charset="2"/>
              </a:rPr>
              <a:t>sólo contenga </a:t>
            </a:r>
            <a:r>
              <a:rPr lang="es-ES" sz="2000" b="1" dirty="0">
                <a:sym typeface="Wingdings" panose="05000000000000000000" pitchFamily="2" charset="2"/>
              </a:rPr>
              <a:t>los elementos de tipo enteros de la </a:t>
            </a:r>
            <a:r>
              <a:rPr lang="es-ES" sz="2000" b="1" dirty="0" smtClean="0">
                <a:sym typeface="Wingdings" panose="05000000000000000000" pitchFamily="2" charset="2"/>
              </a:rPr>
              <a:t>lista.</a:t>
            </a:r>
          </a:p>
          <a:p>
            <a:endParaRPr lang="es-ES" sz="2000" b="1" dirty="0">
              <a:sym typeface="Wingdings" panose="05000000000000000000" pitchFamily="2" charset="2"/>
            </a:endParaRPr>
          </a:p>
          <a:p>
            <a:r>
              <a:rPr lang="es-ES" sz="2000" b="1" u="sng" dirty="0">
                <a:solidFill>
                  <a:srgbClr val="00B050"/>
                </a:solidFill>
                <a:sym typeface="Wingdings" panose="05000000000000000000" pitchFamily="2" charset="2"/>
              </a:rPr>
              <a:t>Ejercicio 4: </a:t>
            </a:r>
            <a:r>
              <a:rPr lang="es-ES" sz="2000" b="1" dirty="0">
                <a:sym typeface="Wingdings" panose="05000000000000000000" pitchFamily="2" charset="2"/>
              </a:rPr>
              <a:t>El método de comparación entre </a:t>
            </a:r>
            <a:r>
              <a:rPr lang="es-ES" sz="2000" b="1" dirty="0" smtClean="0">
                <a:sym typeface="Wingdings" panose="05000000000000000000" pitchFamily="2" charset="2"/>
              </a:rPr>
              <a:t>lista y </a:t>
            </a:r>
            <a:r>
              <a:rPr lang="es-ES" sz="2000" b="1" dirty="0" err="1">
                <a:sym typeface="Wingdings" panose="05000000000000000000" pitchFamily="2" charset="2"/>
              </a:rPr>
              <a:t>tuplas</a:t>
            </a:r>
            <a:r>
              <a:rPr lang="es-ES" sz="2000" b="1" dirty="0">
                <a:sym typeface="Wingdings" panose="05000000000000000000" pitchFamily="2" charset="2"/>
              </a:rPr>
              <a:t> no está implementado. Diseñar una </a:t>
            </a:r>
            <a:r>
              <a:rPr lang="es-ES" sz="2000" b="1" dirty="0" smtClean="0">
                <a:sym typeface="Wingdings" panose="05000000000000000000" pitchFamily="2" charset="2"/>
              </a:rPr>
              <a:t>función que </a:t>
            </a:r>
            <a:r>
              <a:rPr lang="es-ES" sz="2000" b="1" dirty="0">
                <a:sym typeface="Wingdings" panose="05000000000000000000" pitchFamily="2" charset="2"/>
              </a:rPr>
              <a:t>reciba como entrada (</a:t>
            </a:r>
            <a:r>
              <a:rPr lang="es-ES" sz="2000" b="1" dirty="0" err="1">
                <a:sym typeface="Wingdings" panose="05000000000000000000" pitchFamily="2" charset="2"/>
              </a:rPr>
              <a:t>tupla</a:t>
            </a:r>
            <a:r>
              <a:rPr lang="es-ES" sz="2000" b="1" dirty="0">
                <a:sym typeface="Wingdings" panose="05000000000000000000" pitchFamily="2" charset="2"/>
              </a:rPr>
              <a:t>, lista) y que </a:t>
            </a:r>
            <a:r>
              <a:rPr lang="es-ES" sz="2000" b="1" dirty="0" smtClean="0">
                <a:sym typeface="Wingdings" panose="05000000000000000000" pitchFamily="2" charset="2"/>
              </a:rPr>
              <a:t>devuelva True </a:t>
            </a:r>
            <a:r>
              <a:rPr lang="es-ES" sz="2000" b="1" dirty="0">
                <a:sym typeface="Wingdings" panose="05000000000000000000" pitchFamily="2" charset="2"/>
              </a:rPr>
              <a:t>en caso de que la </a:t>
            </a:r>
            <a:r>
              <a:rPr lang="es-ES" sz="2000" b="1" dirty="0" err="1">
                <a:sym typeface="Wingdings" panose="05000000000000000000" pitchFamily="2" charset="2"/>
              </a:rPr>
              <a:t>tupla</a:t>
            </a:r>
            <a:r>
              <a:rPr lang="es-ES" sz="2000" b="1" dirty="0">
                <a:sym typeface="Wingdings" panose="05000000000000000000" pitchFamily="2" charset="2"/>
              </a:rPr>
              <a:t> sea mayor o False </a:t>
            </a:r>
            <a:r>
              <a:rPr lang="es-ES" sz="2000" b="1" dirty="0" smtClean="0">
                <a:sym typeface="Wingdings" panose="05000000000000000000" pitchFamily="2" charset="2"/>
              </a:rPr>
              <a:t>en caso </a:t>
            </a:r>
            <a:r>
              <a:rPr lang="es-ES" sz="2000" b="1" dirty="0">
                <a:sym typeface="Wingdings" panose="05000000000000000000" pitchFamily="2" charset="2"/>
              </a:rPr>
              <a:t>contrario. Ambas secuencias solo pueden </a:t>
            </a:r>
            <a:r>
              <a:rPr lang="es-ES" sz="2000" b="1" dirty="0" smtClean="0">
                <a:sym typeface="Wingdings" panose="05000000000000000000" pitchFamily="2" charset="2"/>
              </a:rPr>
              <a:t>contener números </a:t>
            </a:r>
            <a:r>
              <a:rPr lang="es-ES" sz="2000" b="1" dirty="0">
                <a:sym typeface="Wingdings" panose="05000000000000000000" pitchFamily="2" charset="2"/>
              </a:rPr>
              <a:t>o </a:t>
            </a:r>
            <a:r>
              <a:rPr lang="es-ES" sz="2000" b="1" dirty="0" smtClean="0">
                <a:sym typeface="Wingdings" panose="05000000000000000000" pitchFamily="2" charset="2"/>
              </a:rPr>
              <a:t>caracteres </a:t>
            </a:r>
            <a:r>
              <a:rPr lang="es-ES" sz="2000" b="1" dirty="0">
                <a:sym typeface="Wingdings" panose="05000000000000000000" pitchFamily="2" charset="2"/>
              </a:rPr>
              <a:t>(no otra secuencia</a:t>
            </a:r>
            <a:r>
              <a:rPr lang="es-ES" sz="2000" b="1" dirty="0" smtClean="0">
                <a:sym typeface="Wingdings" panose="05000000000000000000" pitchFamily="2" charset="2"/>
              </a:rPr>
              <a:t>). La </a:t>
            </a:r>
            <a:r>
              <a:rPr lang="es-ES" sz="2000" b="1" dirty="0">
                <a:sym typeface="Wingdings" panose="05000000000000000000" pitchFamily="2" charset="2"/>
              </a:rPr>
              <a:t>comparación debe funcionar igual que la </a:t>
            </a:r>
            <a:r>
              <a:rPr lang="es-ES" sz="2000" b="1" dirty="0" smtClean="0">
                <a:sym typeface="Wingdings" panose="05000000000000000000" pitchFamily="2" charset="2"/>
              </a:rPr>
              <a:t> comparación </a:t>
            </a:r>
            <a:r>
              <a:rPr lang="es-ES" sz="2000" b="1" dirty="0">
                <a:sym typeface="Wingdings" panose="05000000000000000000" pitchFamily="2" charset="2"/>
              </a:rPr>
              <a:t>entre listas o </a:t>
            </a:r>
            <a:r>
              <a:rPr lang="es-ES" sz="2000" b="1" dirty="0" err="1" smtClean="0">
                <a:sym typeface="Wingdings" panose="05000000000000000000" pitchFamily="2" charset="2"/>
              </a:rPr>
              <a:t>tuplas</a:t>
            </a:r>
            <a:r>
              <a:rPr lang="es-ES" sz="2000" b="1" dirty="0" smtClean="0">
                <a:sym typeface="Wingdings" panose="05000000000000000000" pitchFamily="2" charset="2"/>
              </a:rPr>
              <a:t>.</a:t>
            </a:r>
            <a:endParaRPr lang="es-ES" sz="2000" b="1"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4105441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Funciones lambda </a:t>
            </a:r>
            <a:r>
              <a:rPr lang="es-ES" dirty="0" smtClean="0">
                <a:sym typeface="Wingdings" panose="05000000000000000000" pitchFamily="2" charset="2"/>
              </a:rPr>
              <a:t>en Python</a:t>
            </a:r>
            <a:endParaRPr lang="es-ES" dirty="0"/>
          </a:p>
        </p:txBody>
      </p:sp>
      <p:sp>
        <p:nvSpPr>
          <p:cNvPr id="8" name="CuadroTexto 7"/>
          <p:cNvSpPr txBox="1"/>
          <p:nvPr/>
        </p:nvSpPr>
        <p:spPr>
          <a:xfrm>
            <a:off x="677335" y="1449260"/>
            <a:ext cx="9316671" cy="5355312"/>
          </a:xfrm>
          <a:prstGeom prst="rect">
            <a:avLst/>
          </a:prstGeom>
          <a:noFill/>
        </p:spPr>
        <p:txBody>
          <a:bodyPr wrap="square" rtlCol="0">
            <a:spAutoFit/>
          </a:bodyPr>
          <a:lstStyle/>
          <a:p>
            <a:r>
              <a:rPr lang="es-ES" dirty="0" smtClean="0">
                <a:sym typeface="Wingdings" panose="05000000000000000000" pitchFamily="2" charset="2"/>
              </a:rPr>
              <a:t>Funciones en línea  Se define la función en una línea de la siguiente forma:</a:t>
            </a:r>
          </a:p>
          <a:p>
            <a:endParaRPr lang="es-ES" sz="1600" dirty="0" smtClean="0">
              <a:sym typeface="Wingdings" panose="05000000000000000000" pitchFamily="2" charset="2"/>
            </a:endParaRPr>
          </a:p>
          <a:p>
            <a:r>
              <a:rPr lang="es-ES" sz="1600" dirty="0" smtClean="0">
                <a:sym typeface="Wingdings" panose="05000000000000000000" pitchFamily="2" charset="2"/>
              </a:rPr>
              <a:t>Lambda &lt;parámetro&gt;: expresión</a:t>
            </a:r>
          </a:p>
          <a:p>
            <a:endParaRPr lang="es-ES" sz="1600" dirty="0">
              <a:sym typeface="Wingdings" panose="05000000000000000000" pitchFamily="2" charset="2"/>
            </a:endParaRPr>
          </a:p>
          <a:p>
            <a:pPr marL="285750" indent="-285750">
              <a:buFont typeface="Wingdings" panose="05000000000000000000" pitchFamily="2" charset="2"/>
              <a:buChar char="à"/>
            </a:pPr>
            <a:r>
              <a:rPr lang="es-ES" sz="1600" dirty="0" smtClean="0">
                <a:solidFill>
                  <a:srgbClr val="FF0000"/>
                </a:solidFill>
                <a:sym typeface="Wingdings" panose="05000000000000000000" pitchFamily="2" charset="2"/>
              </a:rPr>
              <a:t>ABRIR script9.py</a:t>
            </a:r>
          </a:p>
          <a:p>
            <a:endParaRPr lang="es-ES" sz="1600" dirty="0" smtClean="0">
              <a:solidFill>
                <a:srgbClr val="FF0000"/>
              </a:solidFill>
              <a:sym typeface="Wingdings" panose="05000000000000000000" pitchFamily="2" charset="2"/>
            </a:endParaRPr>
          </a:p>
          <a:p>
            <a:r>
              <a:rPr lang="es-ES" dirty="0" smtClean="0">
                <a:sym typeface="Wingdings" panose="05000000000000000000" pitchFamily="2" charset="2"/>
              </a:rPr>
              <a:t>El único beneficio es reducir líneas de código.</a:t>
            </a:r>
            <a:endParaRPr lang="es-ES" dirty="0">
              <a:sym typeface="Wingdings" panose="05000000000000000000" pitchFamily="2" charset="2"/>
            </a:endParaRPr>
          </a:p>
          <a:p>
            <a:endParaRPr lang="es-ES" sz="1600" dirty="0">
              <a:sym typeface="Wingdings" panose="05000000000000000000" pitchFamily="2" charset="2"/>
            </a:endParaRPr>
          </a:p>
          <a:p>
            <a:endParaRPr lang="es-ES" sz="1600" b="1" dirty="0">
              <a:solidFill>
                <a:schemeClr val="accent2"/>
              </a:solidFill>
              <a:sym typeface="Wingdings" panose="05000000000000000000" pitchFamily="2" charset="2"/>
            </a:endParaRPr>
          </a:p>
          <a:p>
            <a:endParaRPr lang="es-ES" sz="1600" b="1" dirty="0">
              <a:solidFill>
                <a:schemeClr val="accent2"/>
              </a:solidFill>
              <a:sym typeface="Wingdings" panose="05000000000000000000" pitchFamily="2" charset="2"/>
            </a:endParaRPr>
          </a:p>
          <a:p>
            <a:endParaRPr lang="es-ES" sz="1600" b="1" dirty="0">
              <a:solidFill>
                <a:schemeClr val="accent2"/>
              </a:solidFill>
              <a:sym typeface="Wingdings" panose="05000000000000000000" pitchFamily="2" charset="2"/>
            </a:endParaRPr>
          </a:p>
          <a:p>
            <a:endParaRPr lang="es-ES" sz="2400" b="1" dirty="0">
              <a:solidFill>
                <a:schemeClr val="accent2"/>
              </a:solidFill>
              <a:sym typeface="Wingdings" panose="05000000000000000000" pitchFamily="2" charset="2"/>
            </a:endParaRPr>
          </a:p>
          <a:p>
            <a:r>
              <a:rPr lang="es-ES" sz="2400" b="1" dirty="0" smtClean="0">
                <a:solidFill>
                  <a:schemeClr val="accent2"/>
                </a:solidFill>
                <a:sym typeface="Wingdings" panose="05000000000000000000" pitchFamily="2" charset="2"/>
              </a:rPr>
              <a:t>Ejercicio: </a:t>
            </a:r>
            <a:endParaRPr lang="es-ES" sz="2400" dirty="0">
              <a:sym typeface="Wingdings" panose="05000000000000000000" pitchFamily="2" charset="2"/>
            </a:endParaRPr>
          </a:p>
          <a:p>
            <a:r>
              <a:rPr lang="es-ES" sz="1600" dirty="0">
                <a:solidFill>
                  <a:srgbClr val="FF0000"/>
                </a:solidFill>
                <a:sym typeface="Wingdings" panose="05000000000000000000" pitchFamily="2" charset="2"/>
              </a:rPr>
              <a:t> </a:t>
            </a:r>
          </a:p>
          <a:p>
            <a:r>
              <a:rPr lang="es-ES" sz="1600" dirty="0">
                <a:sym typeface="Wingdings" panose="05000000000000000000" pitchFamily="2" charset="2"/>
              </a:rPr>
              <a:t>Crear una función lambda que calcule el cuadrado de un número.</a:t>
            </a:r>
          </a:p>
          <a:p>
            <a:endParaRPr lang="es-ES" sz="1600" dirty="0">
              <a:sym typeface="Wingdings" panose="05000000000000000000" pitchFamily="2" charset="2"/>
            </a:endParaRPr>
          </a:p>
          <a:p>
            <a:endParaRPr lang="es-ES" sz="1600" b="1" u="sng" dirty="0"/>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pic>
        <p:nvPicPr>
          <p:cNvPr id="1026" name="Picture 2" descr="http://1.bp.blogspot.com/-gF-Et9p9_Sk/UVqMQzQou2I/AAAAAAAAAw0/73ZPMlNRv4w/s1600/lamb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131" y="2112931"/>
            <a:ext cx="35718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2007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431802"/>
            <a:ext cx="8596668" cy="755561"/>
          </a:xfrm>
        </p:spPr>
        <p:txBody>
          <a:bodyPr/>
          <a:lstStyle/>
          <a:p>
            <a:r>
              <a:rPr lang="es-ES" dirty="0" smtClean="0"/>
              <a:t>Constantes “</a:t>
            </a:r>
            <a:r>
              <a:rPr lang="es-ES" dirty="0" err="1" smtClean="0"/>
              <a:t>Built</a:t>
            </a:r>
            <a:r>
              <a:rPr lang="es-ES" dirty="0" smtClean="0"/>
              <a:t>-In” en Python</a:t>
            </a:r>
            <a:endParaRPr lang="es-ES" dirty="0"/>
          </a:p>
        </p:txBody>
      </p:sp>
      <p:sp>
        <p:nvSpPr>
          <p:cNvPr id="8" name="CuadroTexto 7"/>
          <p:cNvSpPr txBox="1"/>
          <p:nvPr/>
        </p:nvSpPr>
        <p:spPr>
          <a:xfrm>
            <a:off x="499533" y="1294641"/>
            <a:ext cx="9316671" cy="4339650"/>
          </a:xfrm>
          <a:prstGeom prst="rect">
            <a:avLst/>
          </a:prstGeom>
          <a:noFill/>
        </p:spPr>
        <p:txBody>
          <a:bodyPr wrap="square" rtlCol="0">
            <a:spAutoFit/>
          </a:bodyPr>
          <a:lstStyle/>
          <a:p>
            <a:r>
              <a:rPr lang="es-ES" dirty="0" smtClean="0">
                <a:sym typeface="Wingdings" panose="05000000000000000000" pitchFamily="2" charset="2"/>
              </a:rPr>
              <a:t>Algunas constantes que podemos utilizar en Python (por defecto las tenemos)</a:t>
            </a:r>
            <a:endParaRPr lang="es-ES" sz="1600" dirty="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
        <p:nvSpPr>
          <p:cNvPr id="10" name="Rectángulo 6"/>
          <p:cNvSpPr/>
          <p:nvPr/>
        </p:nvSpPr>
        <p:spPr>
          <a:xfrm>
            <a:off x="347134" y="1773738"/>
            <a:ext cx="6662080" cy="2169825"/>
          </a:xfrm>
          <a:prstGeom prst="rect">
            <a:avLst/>
          </a:prstGeom>
        </p:spPr>
        <p:txBody>
          <a:bodyPr wrap="none">
            <a:spAutoFit/>
          </a:bodyPr>
          <a:lstStyle/>
          <a:p>
            <a:pPr marL="285750" indent="-285750">
              <a:lnSpc>
                <a:spcPct val="150000"/>
              </a:lnSpc>
              <a:buFont typeface="Wingdings" panose="05000000000000000000" pitchFamily="2" charset="2"/>
              <a:buChar char="Ø"/>
            </a:pPr>
            <a:r>
              <a:rPr lang="es-ES" b="1" dirty="0" smtClean="0"/>
              <a:t>False </a:t>
            </a:r>
            <a:r>
              <a:rPr lang="es-ES" b="1" dirty="0" smtClean="0">
                <a:sym typeface="Wingdings" panose="05000000000000000000" pitchFamily="2" charset="2"/>
              </a:rPr>
              <a:t></a:t>
            </a:r>
            <a:r>
              <a:rPr lang="es-ES" dirty="0" smtClean="0"/>
              <a:t> Valor falso para variables booleanas.</a:t>
            </a:r>
          </a:p>
          <a:p>
            <a:pPr marL="285750" indent="-285750">
              <a:lnSpc>
                <a:spcPct val="150000"/>
              </a:lnSpc>
              <a:buFont typeface="Wingdings" panose="05000000000000000000" pitchFamily="2" charset="2"/>
              <a:buChar char="Ø"/>
            </a:pPr>
            <a:r>
              <a:rPr lang="es-ES" b="1" dirty="0" smtClean="0"/>
              <a:t>True </a:t>
            </a:r>
            <a:r>
              <a:rPr lang="es-ES" b="1" dirty="0" smtClean="0">
                <a:sym typeface="Wingdings" panose="05000000000000000000" pitchFamily="2" charset="2"/>
              </a:rPr>
              <a:t></a:t>
            </a:r>
            <a:r>
              <a:rPr lang="es-ES" dirty="0" smtClean="0"/>
              <a:t> Valor verdadero para variables booleanas.</a:t>
            </a:r>
          </a:p>
          <a:p>
            <a:pPr marL="285750" indent="-285750">
              <a:lnSpc>
                <a:spcPct val="150000"/>
              </a:lnSpc>
              <a:buFont typeface="Wingdings" panose="05000000000000000000" pitchFamily="2" charset="2"/>
              <a:buChar char="Ø"/>
            </a:pPr>
            <a:r>
              <a:rPr lang="es-ES" b="1" dirty="0" err="1" smtClean="0"/>
              <a:t>None</a:t>
            </a:r>
            <a:r>
              <a:rPr lang="es-ES" dirty="0"/>
              <a:t> </a:t>
            </a:r>
            <a:r>
              <a:rPr lang="es-ES" dirty="0" smtClean="0">
                <a:sym typeface="Wingdings" panose="05000000000000000000" pitchFamily="2" charset="2"/>
              </a:rPr>
              <a:t></a:t>
            </a:r>
            <a:r>
              <a:rPr lang="es-ES" dirty="0" smtClean="0"/>
              <a:t> Se utiliza para representar la ausencia de un valor.</a:t>
            </a:r>
            <a:endParaRPr lang="es-ES" dirty="0"/>
          </a:p>
          <a:p>
            <a:endParaRPr lang="es-ES" dirty="0" smtClean="0"/>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066" y="3209353"/>
            <a:ext cx="4651353" cy="349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0904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5" y="609602"/>
            <a:ext cx="8596668" cy="755561"/>
          </a:xfrm>
        </p:spPr>
        <p:txBody>
          <a:bodyPr/>
          <a:lstStyle/>
          <a:p>
            <a:r>
              <a:rPr lang="es-ES" dirty="0" smtClean="0"/>
              <a:t>Variables globales vs Variables locales </a:t>
            </a:r>
            <a:endParaRPr lang="es-ES" dirty="0"/>
          </a:p>
        </p:txBody>
      </p:sp>
      <p:sp>
        <p:nvSpPr>
          <p:cNvPr id="8" name="CuadroTexto 7"/>
          <p:cNvSpPr txBox="1"/>
          <p:nvPr/>
        </p:nvSpPr>
        <p:spPr>
          <a:xfrm>
            <a:off x="677335" y="1622165"/>
            <a:ext cx="9316671" cy="3754874"/>
          </a:xfrm>
          <a:prstGeom prst="rect">
            <a:avLst/>
          </a:prstGeom>
          <a:noFill/>
        </p:spPr>
        <p:txBody>
          <a:bodyPr wrap="square" rtlCol="0">
            <a:spAutoFit/>
          </a:bodyPr>
          <a:lstStyle/>
          <a:p>
            <a:r>
              <a:rPr lang="es-ES" b="1" i="1" dirty="0" smtClean="0">
                <a:sym typeface="Wingdings" panose="05000000000000000000" pitchFamily="2" charset="2"/>
              </a:rPr>
              <a:t>Las variables que creamos en las funciones son variables locales</a:t>
            </a:r>
            <a:r>
              <a:rPr lang="es-ES" dirty="0" smtClean="0">
                <a:sym typeface="Wingdings" panose="05000000000000000000" pitchFamily="2" charset="2"/>
              </a:rPr>
              <a:t>.</a:t>
            </a:r>
          </a:p>
          <a:p>
            <a:endParaRPr lang="es-ES" dirty="0">
              <a:sym typeface="Wingdings" panose="05000000000000000000" pitchFamily="2" charset="2"/>
            </a:endParaRPr>
          </a:p>
          <a:p>
            <a:r>
              <a:rPr lang="es-ES" dirty="0" smtClean="0">
                <a:sym typeface="Wingdings" panose="05000000000000000000" pitchFamily="2" charset="2"/>
              </a:rPr>
              <a:t>Las variables que definimos fuera de las funciones son variables globales. Si queremos modificar su contenido debemos utilizar “global”. (Recordar que las listas van aparte).</a:t>
            </a:r>
          </a:p>
          <a:p>
            <a:endParaRPr lang="es-ES" dirty="0">
              <a:sym typeface="Wingdings" panose="05000000000000000000" pitchFamily="2" charset="2"/>
            </a:endParaRPr>
          </a:p>
          <a:p>
            <a:r>
              <a:rPr lang="es-ES" dirty="0" smtClean="0">
                <a:solidFill>
                  <a:srgbClr val="FF0000"/>
                </a:solidFill>
                <a:sym typeface="Wingdings" panose="05000000000000000000" pitchFamily="2" charset="2"/>
              </a:rPr>
              <a:t> </a:t>
            </a:r>
            <a:r>
              <a:rPr lang="es-ES" sz="1600" dirty="0" smtClean="0">
                <a:solidFill>
                  <a:srgbClr val="FF0000"/>
                </a:solidFill>
                <a:sym typeface="Wingdings" panose="05000000000000000000" pitchFamily="2" charset="2"/>
              </a:rPr>
              <a:t>Abrir script10.py </a:t>
            </a:r>
          </a:p>
          <a:p>
            <a:endParaRPr lang="es-ES" sz="1600" dirty="0" smtClean="0">
              <a:sym typeface="Wingdings" panose="05000000000000000000" pitchFamily="2" charset="2"/>
            </a:endParaRPr>
          </a:p>
          <a:p>
            <a:endParaRPr lang="es-ES" sz="1600" dirty="0">
              <a:sym typeface="Wingdings" panose="05000000000000000000" pitchFamily="2" charset="2"/>
            </a:endParaRPr>
          </a:p>
          <a:p>
            <a:r>
              <a:rPr lang="es-ES" sz="1600" dirty="0" smtClean="0">
                <a:sym typeface="Wingdings" panose="05000000000000000000" pitchFamily="2" charset="2"/>
              </a:rPr>
              <a:t>More </a:t>
            </a:r>
            <a:r>
              <a:rPr lang="es-ES" sz="1600" dirty="0" err="1" smtClean="0">
                <a:sym typeface="Wingdings" panose="05000000000000000000" pitchFamily="2" charset="2"/>
              </a:rPr>
              <a:t>info</a:t>
            </a:r>
            <a:r>
              <a:rPr lang="es-ES" sz="1600" dirty="0" smtClean="0">
                <a:sym typeface="Wingdings" panose="05000000000000000000" pitchFamily="2" charset="2"/>
              </a:rPr>
              <a:t>:</a:t>
            </a:r>
          </a:p>
          <a:p>
            <a:endParaRPr lang="es-ES" sz="1600" dirty="0">
              <a:sym typeface="Wingdings" panose="05000000000000000000" pitchFamily="2" charset="2"/>
            </a:endParaRPr>
          </a:p>
          <a:p>
            <a:r>
              <a:rPr lang="es-ES" sz="1600" dirty="0">
                <a:sym typeface="Wingdings" panose="05000000000000000000" pitchFamily="2" charset="2"/>
                <a:hlinkClick r:id="rId2"/>
              </a:rPr>
              <a:t>http://</a:t>
            </a:r>
            <a:r>
              <a:rPr lang="es-ES" sz="1600" dirty="0" smtClean="0">
                <a:sym typeface="Wingdings" panose="05000000000000000000" pitchFamily="2" charset="2"/>
                <a:hlinkClick r:id="rId2"/>
              </a:rPr>
              <a:t>www.python-course.eu/global_vs_local_variables.php</a:t>
            </a:r>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a:sym typeface="Wingdings" panose="05000000000000000000" pitchFamily="2" charset="2"/>
            </a:endParaRPr>
          </a:p>
        </p:txBody>
      </p:sp>
    </p:spTree>
    <p:extLst>
      <p:ext uri="{BB962C8B-B14F-4D97-AF65-F5344CB8AC3E}">
        <p14:creationId xmlns:p14="http://schemas.microsoft.com/office/powerpoint/2010/main" val="26054391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3400" y="609600"/>
            <a:ext cx="9144000" cy="1079500"/>
          </a:xfrm>
        </p:spPr>
        <p:txBody>
          <a:bodyPr>
            <a:normAutofit fontScale="90000"/>
          </a:bodyPr>
          <a:lstStyle/>
          <a:p>
            <a:r>
              <a:rPr lang="es-ES" dirty="0" smtClean="0"/>
              <a:t>Alguien echa de menos el “</a:t>
            </a:r>
            <a:r>
              <a:rPr lang="es-ES" dirty="0" err="1" smtClean="0"/>
              <a:t>main</a:t>
            </a:r>
            <a:r>
              <a:rPr lang="es-ES" dirty="0" smtClean="0"/>
              <a:t>” del programa? (C </a:t>
            </a:r>
            <a:r>
              <a:rPr lang="es-ES" dirty="0" err="1" smtClean="0"/>
              <a:t>lovers</a:t>
            </a:r>
            <a:r>
              <a:rPr lang="es-ES" dirty="0" smtClean="0"/>
              <a:t>) </a:t>
            </a:r>
            <a:endParaRPr lang="es-ES" dirty="0"/>
          </a:p>
        </p:txBody>
      </p:sp>
      <p:sp>
        <p:nvSpPr>
          <p:cNvPr id="8" name="CuadroTexto 7"/>
          <p:cNvSpPr txBox="1"/>
          <p:nvPr/>
        </p:nvSpPr>
        <p:spPr>
          <a:xfrm>
            <a:off x="677334" y="1936227"/>
            <a:ext cx="9157131" cy="3908762"/>
          </a:xfrm>
          <a:prstGeom prst="rect">
            <a:avLst/>
          </a:prstGeom>
          <a:noFill/>
        </p:spPr>
        <p:txBody>
          <a:bodyPr wrap="square" rtlCol="0">
            <a:spAutoFit/>
          </a:bodyPr>
          <a:lstStyle/>
          <a:p>
            <a:r>
              <a:rPr lang="es-ES" dirty="0" smtClean="0">
                <a:sym typeface="Wingdings" panose="05000000000000000000" pitchFamily="2" charset="2"/>
              </a:rPr>
              <a:t>En Python lo podemos definir de la siguiente forma.  No es que tenga mucha utilidad, per nos sirve para dirigir el código a cierto punto del script. Normalmente en </a:t>
            </a:r>
            <a:r>
              <a:rPr lang="es-ES" dirty="0" err="1" smtClean="0">
                <a:sym typeface="Wingdings" panose="05000000000000000000" pitchFamily="2" charset="2"/>
              </a:rPr>
              <a:t>if</a:t>
            </a:r>
            <a:r>
              <a:rPr lang="es-ES" dirty="0" smtClean="0">
                <a:sym typeface="Wingdings" panose="05000000000000000000" pitchFamily="2" charset="2"/>
              </a:rPr>
              <a:t> __</a:t>
            </a:r>
            <a:r>
              <a:rPr lang="es-ES" dirty="0" err="1" smtClean="0">
                <a:sym typeface="Wingdings" panose="05000000000000000000" pitchFamily="2" charset="2"/>
              </a:rPr>
              <a:t>name</a:t>
            </a:r>
            <a:r>
              <a:rPr lang="es-ES" dirty="0" smtClean="0">
                <a:sym typeface="Wingdings" panose="05000000000000000000" pitchFamily="2" charset="2"/>
              </a:rPr>
              <a:t>__, se hace operaciones de comprobación. La principal utilidad es poder diferenciar si el script se llama de forma separada o es importado por otro módulo.</a:t>
            </a:r>
            <a:endParaRPr lang="es-ES" dirty="0">
              <a:sym typeface="Wingdings" panose="05000000000000000000" pitchFamily="2" charset="2"/>
            </a:endParaRPr>
          </a:p>
          <a:p>
            <a:endParaRPr lang="es-ES" sz="1600" dirty="0" smtClean="0">
              <a:sym typeface="Wingdings" panose="05000000000000000000" pitchFamily="2" charset="2"/>
            </a:endParaRPr>
          </a:p>
          <a:p>
            <a:endParaRPr lang="es-ES" sz="1600" dirty="0" smtClean="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endParaRPr lang="es-ES" dirty="0" smtClean="0">
              <a:sym typeface="Wingdings" panose="05000000000000000000" pitchFamily="2" charset="2"/>
            </a:endParaRPr>
          </a:p>
          <a:p>
            <a:r>
              <a:rPr lang="es-ES" dirty="0">
                <a:sym typeface="Wingdings" panose="05000000000000000000" pitchFamily="2" charset="2"/>
              </a:rPr>
              <a:t>Nos faltaría definir la función </a:t>
            </a:r>
            <a:r>
              <a:rPr lang="es-ES" dirty="0" smtClean="0">
                <a:sym typeface="Wingdings" panose="05000000000000000000" pitchFamily="2" charset="2"/>
              </a:rPr>
              <a:t>“</a:t>
            </a:r>
            <a:r>
              <a:rPr lang="es-ES" dirty="0" err="1" smtClean="0">
                <a:sym typeface="Wingdings" panose="05000000000000000000" pitchFamily="2" charset="2"/>
              </a:rPr>
              <a:t>main</a:t>
            </a:r>
            <a:r>
              <a:rPr lang="es-ES" dirty="0" smtClean="0">
                <a:sym typeface="Wingdings" panose="05000000000000000000" pitchFamily="2" charset="2"/>
              </a:rPr>
              <a:t>”  </a:t>
            </a:r>
            <a:r>
              <a:rPr lang="es-ES" b="1" dirty="0" err="1" smtClean="0">
                <a:sym typeface="Wingdings" panose="05000000000000000000" pitchFamily="2" charset="2"/>
              </a:rPr>
              <a:t>def</a:t>
            </a:r>
            <a:r>
              <a:rPr lang="es-ES" b="1" dirty="0">
                <a:sym typeface="Wingdings" panose="05000000000000000000" pitchFamily="2" charset="2"/>
              </a:rPr>
              <a:t> </a:t>
            </a:r>
            <a:r>
              <a:rPr lang="es-ES" b="1" dirty="0" err="1" smtClean="0">
                <a:sym typeface="Wingdings" panose="05000000000000000000" pitchFamily="2" charset="2"/>
              </a:rPr>
              <a:t>main</a:t>
            </a:r>
            <a:r>
              <a:rPr lang="es-ES" b="1" dirty="0" smtClean="0">
                <a:sym typeface="Wingdings" panose="05000000000000000000" pitchFamily="2" charset="2"/>
              </a:rPr>
              <a:t>():</a:t>
            </a:r>
            <a:endParaRPr lang="es-ES" b="1" dirty="0">
              <a:sym typeface="Wingdings" panose="05000000000000000000" pitchFamily="2" charset="2"/>
            </a:endParaRPr>
          </a:p>
          <a:p>
            <a:r>
              <a:rPr lang="es-ES" dirty="0" smtClean="0">
                <a:sym typeface="Wingdings" panose="05000000000000000000" pitchFamily="2" charset="2"/>
              </a:rPr>
              <a:t>.</a:t>
            </a:r>
          </a:p>
          <a:p>
            <a:endParaRPr lang="es-ES" dirty="0">
              <a:sym typeface="Wingdings" panose="05000000000000000000" pitchFamily="2" charset="2"/>
            </a:endParaRPr>
          </a:p>
          <a:p>
            <a:r>
              <a:rPr lang="es-ES" dirty="0">
                <a:sym typeface="Wingdings" panose="05000000000000000000" pitchFamily="2" charset="2"/>
                <a:hlinkClick r:id="rId2"/>
              </a:rPr>
              <a:t>https://docs.python.org/2/library/__main__.</a:t>
            </a:r>
            <a:r>
              <a:rPr lang="es-ES" dirty="0" smtClean="0">
                <a:sym typeface="Wingdings" panose="05000000000000000000" pitchFamily="2" charset="2"/>
                <a:hlinkClick r:id="rId2"/>
              </a:rPr>
              <a:t>html</a:t>
            </a:r>
            <a:endParaRPr lang="es-ES" dirty="0" smtClean="0">
              <a:sym typeface="Wingdings" panose="05000000000000000000" pitchFamily="2" charset="2"/>
            </a:endParaRPr>
          </a:p>
          <a:p>
            <a:endParaRPr lang="es-ES" dirty="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739" y="3224042"/>
            <a:ext cx="388048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289165"/>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21340</TotalTime>
  <Words>5607</Words>
  <Application>Microsoft Office PowerPoint</Application>
  <PresentationFormat>Personalizado</PresentationFormat>
  <Paragraphs>1266</Paragraphs>
  <Slides>131</Slides>
  <Notes>3</Notes>
  <HiddenSlides>0</HiddenSlides>
  <MMClips>0</MMClips>
  <ScaleCrop>false</ScaleCrop>
  <HeadingPairs>
    <vt:vector size="4" baseType="variant">
      <vt:variant>
        <vt:lpstr>Tema</vt:lpstr>
      </vt:variant>
      <vt:variant>
        <vt:i4>1</vt:i4>
      </vt:variant>
      <vt:variant>
        <vt:lpstr>Títulos de diapositiva</vt:lpstr>
      </vt:variant>
      <vt:variant>
        <vt:i4>131</vt:i4>
      </vt:variant>
    </vt:vector>
  </HeadingPairs>
  <TitlesOfParts>
    <vt:vector size="132" baseType="lpstr">
      <vt:lpstr>Faceta</vt:lpstr>
      <vt:lpstr>Introducción a Python para el análisis de datos (Numpy, Matplotlib, Pandas y Scipy)</vt:lpstr>
      <vt:lpstr>Bloque I: Python y sus módulos principales para análisis de datos</vt:lpstr>
      <vt:lpstr>Consideraciones previas</vt:lpstr>
      <vt:lpstr>Popularidad lenguajes de programación</vt:lpstr>
      <vt:lpstr>Presentación de PowerPoint</vt:lpstr>
      <vt:lpstr>Otros indicadores</vt:lpstr>
      <vt:lpstr>Python y machine learning: La pareja ideal</vt:lpstr>
      <vt:lpstr>¿Cómo vamos a trabajar? Metodología</vt:lpstr>
      <vt:lpstr>Instalar Python</vt:lpstr>
      <vt:lpstr>Formas de trabajar en Python</vt:lpstr>
      <vt:lpstr>Formas de trabajar en Python</vt:lpstr>
      <vt:lpstr>Formas de trabajar en Python</vt:lpstr>
      <vt:lpstr>Formas de trabajas</vt:lpstr>
      <vt:lpstr>Manos a la obra!!</vt:lpstr>
      <vt:lpstr>¿Qué vamos a ver sobre Python?</vt:lpstr>
      <vt:lpstr>Variables en Python</vt:lpstr>
      <vt:lpstr>Variables en Python</vt:lpstr>
      <vt:lpstr>Variables en Python</vt:lpstr>
      <vt:lpstr>Métodos – Operador “.” – var.metodo()</vt:lpstr>
      <vt:lpstr>Métodos – Operador “.” – var.metodo()</vt:lpstr>
      <vt:lpstr>Métodos – Operador “.” – var.metodo()</vt:lpstr>
      <vt:lpstr>Mi primer programa: Hello, world!”</vt:lpstr>
      <vt:lpstr>Imprimir variables en Python</vt:lpstr>
      <vt:lpstr>Imprimir variables en Python 3</vt:lpstr>
      <vt:lpstr>Errores programación</vt:lpstr>
      <vt:lpstr>Listas en Python</vt:lpstr>
      <vt:lpstr>Listas en Python</vt:lpstr>
      <vt:lpstr>Listas en Python</vt:lpstr>
      <vt:lpstr>Listas en Python</vt:lpstr>
      <vt:lpstr>Listas en Python</vt:lpstr>
      <vt:lpstr>Listas en Python</vt:lpstr>
      <vt:lpstr>Listas en Python</vt:lpstr>
      <vt:lpstr>Listas en Python</vt:lpstr>
      <vt:lpstr>Listas en Python</vt:lpstr>
      <vt:lpstr>Listas en Python</vt:lpstr>
      <vt:lpstr>Listas en Python</vt:lpstr>
      <vt:lpstr>Listas en Python  Concepto de Puntero</vt:lpstr>
      <vt:lpstr>Listas en Python</vt:lpstr>
      <vt:lpstr>Listas en Python</vt:lpstr>
      <vt:lpstr>Listas en Python</vt:lpstr>
      <vt:lpstr>Tuplas en Python</vt:lpstr>
      <vt:lpstr>Tuplas en Python</vt:lpstr>
      <vt:lpstr>Desempaquetar secuencias: Unpacking </vt:lpstr>
      <vt:lpstr>“Un paréntesis con la variables …” </vt:lpstr>
      <vt:lpstr>Cadenas en Python (strings)</vt:lpstr>
      <vt:lpstr>Cadenas en Python (strings)</vt:lpstr>
      <vt:lpstr>Cadenas en Python (strings)</vt:lpstr>
      <vt:lpstr>Cadenas en Python (strings)</vt:lpstr>
      <vt:lpstr>Cadenas en Python (strings)</vt:lpstr>
      <vt:lpstr>Diccionarios en Python</vt:lpstr>
      <vt:lpstr>Diccionarios en Python</vt:lpstr>
      <vt:lpstr>Diccionarios en Python</vt:lpstr>
      <vt:lpstr>Diccionarios en Python</vt:lpstr>
      <vt:lpstr>Diccionarios en Python</vt:lpstr>
      <vt:lpstr>Diccionarios en Python</vt:lpstr>
      <vt:lpstr>Diccionarios en Python</vt:lpstr>
      <vt:lpstr>Diccionarios en Python</vt:lpstr>
      <vt:lpstr>Diccionarios en Python</vt:lpstr>
      <vt:lpstr>Constantes en Python</vt:lpstr>
      <vt:lpstr>Variable Booleanas en Python</vt:lpstr>
      <vt:lpstr>Sets en Python</vt:lpstr>
      <vt:lpstr>Objetos mutables y objetos inmutables</vt:lpstr>
      <vt:lpstr>Objetos mutables y objetos inmutables</vt:lpstr>
      <vt:lpstr>Antes de continuar … Scripts en Python</vt:lpstr>
      <vt:lpstr>Scripts de Python en Spyder</vt:lpstr>
      <vt:lpstr>Mi primer script en Python</vt:lpstr>
      <vt:lpstr>Mi primer script en Python</vt:lpstr>
      <vt:lpstr>Mi primer script en Python</vt:lpstr>
      <vt:lpstr>Mi primer script en Python</vt:lpstr>
      <vt:lpstr>Mi primer script en Python</vt:lpstr>
      <vt:lpstr>Continuamos con Python … Operaciones básicas</vt:lpstr>
      <vt:lpstr>Continuamos con Python … Operaciones básicas</vt:lpstr>
      <vt:lpstr>Conversión de tipos</vt:lpstr>
      <vt:lpstr>Objetos “is” e “is not” en Python</vt:lpstr>
      <vt:lpstr>Objetos “is” e “is not” en Python</vt:lpstr>
      <vt:lpstr>Operaciones de comparación</vt:lpstr>
      <vt:lpstr>Operaciones de comparación</vt:lpstr>
      <vt:lpstr>Control de flujo en Python</vt:lpstr>
      <vt:lpstr>Bucles “for” en Python</vt:lpstr>
      <vt:lpstr>Bucles “for” en Python</vt:lpstr>
      <vt:lpstr>Bucles “for” en Python</vt:lpstr>
      <vt:lpstr>List Comprehensions</vt:lpstr>
      <vt:lpstr>Resumen bucles en Python</vt:lpstr>
      <vt:lpstr>Range(0,99) Vs xrange(0,99)</vt:lpstr>
      <vt:lpstr>Otro paréntesis … Colores de sintaxis </vt:lpstr>
      <vt:lpstr>Bucles “while” in Python</vt:lpstr>
      <vt:lpstr>Funciones en Python</vt:lpstr>
      <vt:lpstr>Funciones en Python</vt:lpstr>
      <vt:lpstr>Funciones en Python</vt:lpstr>
      <vt:lpstr>Funciones en Python</vt:lpstr>
      <vt:lpstr>Resumen de funciones</vt:lpstr>
      <vt:lpstr>Funciones en Python</vt:lpstr>
      <vt:lpstr>Funciones nativas o “Built-In” en Python</vt:lpstr>
      <vt:lpstr>Funciones nativas o “Built-In” en Python</vt:lpstr>
      <vt:lpstr>Ejercicio de repaso</vt:lpstr>
      <vt:lpstr>Funciones lambda en Python</vt:lpstr>
      <vt:lpstr>Constantes “Built-In” en Python</vt:lpstr>
      <vt:lpstr>Variables globales vs Variables locales </vt:lpstr>
      <vt:lpstr>Alguien echa de menos el “main” del programa? (C lovers) </vt:lpstr>
      <vt:lpstr>Aunque soy un gran programador … A veces me equivoco  </vt:lpstr>
      <vt:lpstr>Depurar código en Python -- Spider </vt:lpstr>
      <vt:lpstr>Depurar código en Python  </vt:lpstr>
      <vt:lpstr>Depurar código en Python  </vt:lpstr>
      <vt:lpstr>Depurar código en Python  </vt:lpstr>
      <vt:lpstr>Otras herramientas para Depurar código en Python  </vt:lpstr>
      <vt:lpstr>Módulos en Python  Librerías</vt:lpstr>
      <vt:lpstr>Módulos en Python</vt:lpstr>
      <vt:lpstr>Módulos en Python</vt:lpstr>
      <vt:lpstr>Cómo instalar otros módulos en Spyder?</vt:lpstr>
      <vt:lpstr>Repositorios de paquetes disponible con Pip </vt:lpstr>
      <vt:lpstr>Unos cuantos módulos útiles …</vt:lpstr>
      <vt:lpstr>Números aleatorios  Módulo random</vt:lpstr>
      <vt:lpstr>Funciones matemáticas  Módulo math</vt:lpstr>
      <vt:lpstr>Módulo sys</vt:lpstr>
      <vt:lpstr>Manejo de archivos en Python</vt:lpstr>
      <vt:lpstr>Resumen manejo de archivos en Python</vt:lpstr>
      <vt:lpstr>Otro detalle de Spyder …</vt:lpstr>
      <vt:lpstr>Más de manejos de archivos … Módulo OS</vt:lpstr>
      <vt:lpstr>Manejo de hojas excel</vt:lpstr>
      <vt:lpstr>Clases en Python</vt:lpstr>
      <vt:lpstr>Clases en Python</vt:lpstr>
      <vt:lpstr>Clases en Python</vt:lpstr>
      <vt:lpstr>Ejercicio con Clases</vt:lpstr>
      <vt:lpstr>Clases en Python</vt:lpstr>
      <vt:lpstr>Clases en Python</vt:lpstr>
      <vt:lpstr>Clases en Python</vt:lpstr>
      <vt:lpstr>Operador punto -- Repaso</vt:lpstr>
      <vt:lpstr>Decoradores en Python</vt:lpstr>
      <vt:lpstr>Paquetes en Python</vt:lpstr>
      <vt:lpstr>Ejercicios de repaso – 10-15 min</vt:lpstr>
      <vt:lpstr>Bibliografía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Y APLICACIÓN DE TÉCNICAS DE OPTIMIZACIÓN BASADAS EN INTELIGENCIA COMPUTACIONAL EN PYTHON</dc:title>
  <dc:creator>dany</dc:creator>
  <cp:lastModifiedBy>dany</cp:lastModifiedBy>
  <cp:revision>994</cp:revision>
  <dcterms:created xsi:type="dcterms:W3CDTF">2015-10-01T16:18:09Z</dcterms:created>
  <dcterms:modified xsi:type="dcterms:W3CDTF">2017-09-21T13:21:37Z</dcterms:modified>
</cp:coreProperties>
</file>