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FE2F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1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rinket.io/embed/python/33e5c3b81b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815450" y="3175600"/>
            <a:ext cx="69192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STEM 2020 - </a:t>
            </a:r>
            <a:r>
              <a:rPr b="0" i="0" lang="en" sz="23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Mettiamoci le mani, usiamo la testa</a:t>
            </a:r>
            <a:endParaRPr b="0" i="0" sz="23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Coding Class - Lezione 4</a:t>
            </a:r>
            <a:endParaRPr b="0" i="0" sz="23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10950" y="4318300"/>
            <a:ext cx="6623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&gt; Enrico La Sala</a:t>
            </a:r>
            <a:endParaRPr b="0" i="0" sz="10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&gt; 26 Febbraio 2021</a:t>
            </a:r>
            <a:endParaRPr b="0" i="0" sz="10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966350" y="1020350"/>
            <a:ext cx="51510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Liceo Scientifico P .Ruggieri Marsala</a:t>
            </a:r>
            <a:endParaRPr b="0" i="0" sz="24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241" y="886525"/>
            <a:ext cx="1570135" cy="163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4294967295" type="ctrTitle"/>
          </p:nvPr>
        </p:nvSpPr>
        <p:spPr>
          <a:xfrm>
            <a:off x="311700" y="-9394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Strutture di controllo iterativo -</a:t>
            </a:r>
            <a:r>
              <a:rPr b="0" i="0" lang="en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while</a:t>
            </a:r>
            <a:endParaRPr b="0" i="0" sz="3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3524638" y="1278150"/>
            <a:ext cx="1942125" cy="1187225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2"/>
          <p:cNvCxnSpPr>
            <a:stCxn id="146" idx="3"/>
            <a:endCxn id="148" idx="0"/>
          </p:cNvCxnSpPr>
          <p:nvPr/>
        </p:nvCxnSpPr>
        <p:spPr>
          <a:xfrm>
            <a:off x="5466763" y="1871763"/>
            <a:ext cx="503700" cy="778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9" name="Google Shape;149;p22"/>
          <p:cNvSpPr txBox="1"/>
          <p:nvPr/>
        </p:nvSpPr>
        <p:spPr>
          <a:xfrm>
            <a:off x="3723588" y="2604675"/>
            <a:ext cx="662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380613" y="1485200"/>
            <a:ext cx="828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2236225" y="4334575"/>
            <a:ext cx="1398600" cy="60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Aggiungi 1L di benzina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22"/>
          <p:cNvCxnSpPr>
            <a:stCxn id="151" idx="1"/>
            <a:endCxn id="146" idx="1"/>
          </p:cNvCxnSpPr>
          <p:nvPr/>
        </p:nvCxnSpPr>
        <p:spPr>
          <a:xfrm flipH="1" rot="10800000">
            <a:off x="2236225" y="1871875"/>
            <a:ext cx="1288500" cy="2766600"/>
          </a:xfrm>
          <a:prstGeom prst="bentConnector3">
            <a:avLst>
              <a:gd fmla="val -1848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8" name="Google Shape;148;p22"/>
          <p:cNvSpPr/>
          <p:nvPr/>
        </p:nvSpPr>
        <p:spPr>
          <a:xfrm>
            <a:off x="5466775" y="2650450"/>
            <a:ext cx="1007478" cy="424224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822800" y="1633900"/>
            <a:ext cx="13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Serbatoio &lt; 5L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3524638" y="3053750"/>
            <a:ext cx="1942125" cy="1187225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solidFill>
                  <a:srgbClr val="FFFFFF"/>
                </a:solidFill>
              </a:rPr>
              <a:t>Se il serbatoio è = 0 </a:t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22"/>
          <p:cNvCxnSpPr>
            <a:stCxn id="146" idx="2"/>
          </p:cNvCxnSpPr>
          <p:nvPr/>
        </p:nvCxnSpPr>
        <p:spPr>
          <a:xfrm flipH="1" rot="-5400000">
            <a:off x="4161200" y="2799875"/>
            <a:ext cx="699000" cy="3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6" name="Google Shape;156;p22"/>
          <p:cNvCxnSpPr/>
          <p:nvPr/>
        </p:nvCxnSpPr>
        <p:spPr>
          <a:xfrm>
            <a:off x="5466763" y="3643413"/>
            <a:ext cx="503700" cy="778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7" name="Google Shape;157;p22"/>
          <p:cNvSpPr/>
          <p:nvPr/>
        </p:nvSpPr>
        <p:spPr>
          <a:xfrm>
            <a:off x="5271213" y="4422225"/>
            <a:ext cx="1398600" cy="60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Aggiungi </a:t>
            </a:r>
            <a:r>
              <a:rPr lang="en">
                <a:solidFill>
                  <a:srgbClr val="FFFFFF"/>
                </a:solidFill>
              </a:rPr>
              <a:t>5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 di benzina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22"/>
          <p:cNvCxnSpPr>
            <a:stCxn id="154" idx="1"/>
          </p:cNvCxnSpPr>
          <p:nvPr/>
        </p:nvCxnSpPr>
        <p:spPr>
          <a:xfrm flipH="1">
            <a:off x="3187438" y="3647363"/>
            <a:ext cx="337200" cy="687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9" name="Google Shape;159;p22"/>
          <p:cNvSpPr txBox="1"/>
          <p:nvPr/>
        </p:nvSpPr>
        <p:spPr>
          <a:xfrm>
            <a:off x="2066249" y="3770050"/>
            <a:ext cx="10551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Altrimenti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22"/>
          <p:cNvCxnSpPr>
            <a:stCxn id="157" idx="3"/>
            <a:endCxn id="146" idx="0"/>
          </p:cNvCxnSpPr>
          <p:nvPr/>
        </p:nvCxnSpPr>
        <p:spPr>
          <a:xfrm rot="10800000">
            <a:off x="4495713" y="1278225"/>
            <a:ext cx="2174100" cy="3447900"/>
          </a:xfrm>
          <a:prstGeom prst="bentConnector4">
            <a:avLst>
              <a:gd fmla="val -10953" name="adj1"/>
              <a:gd fmla="val 10690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4294967295" type="ctrTitle"/>
          </p:nvPr>
        </p:nvSpPr>
        <p:spPr>
          <a:xfrm>
            <a:off x="311700" y="-9394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Esempio Scratch</a:t>
            </a:r>
            <a:endParaRPr b="0" i="0" sz="3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2922" r="0" t="0"/>
          <a:stretch/>
        </p:blipFill>
        <p:spPr>
          <a:xfrm>
            <a:off x="5380475" y="446925"/>
            <a:ext cx="2646125" cy="435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311800" y="941075"/>
            <a:ext cx="38403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Adesso che abbiamo introdotto concettualmente i cicli, </a:t>
            </a:r>
            <a:r>
              <a:rPr b="1" i="0" lang="en" sz="14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proviamo ad implementare la calcolatrice</a:t>
            </a:r>
            <a:r>
              <a:rPr b="0" i="0" lang="en" sz="14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che avevamo visto nelle prime lezioni in Scratch</a:t>
            </a:r>
            <a:endParaRPr b="0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Inseriamo le istruzioni della nostra calcolatrice dentro ad un blocco ripeti e chiediamo  fino a quando non assegniamo alla variabile uscita il valore 1</a:t>
            </a:r>
            <a:endParaRPr b="0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idx="4294967295" type="ctrTitle"/>
          </p:nvPr>
        </p:nvSpPr>
        <p:spPr>
          <a:xfrm>
            <a:off x="235550" y="182456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Esempi avanzati Fiocchi di tartaruga</a:t>
            </a:r>
            <a:endParaRPr b="0" i="0" sz="3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311800" y="941075"/>
            <a:ext cx="38403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Turtle è uno dei tanti moduli python che permette di </a:t>
            </a:r>
            <a:r>
              <a:rPr b="0" i="0" lang="en" sz="1400" u="sng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disegnare forme e oggetti</a:t>
            </a:r>
            <a:r>
              <a:rPr b="0" i="0" lang="en" sz="14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partendo dalla programmazione. </a:t>
            </a:r>
            <a:endParaRPr b="0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Andiamo a sfruttare turtle e le strutture di controllo iterativo per </a:t>
            </a:r>
            <a:r>
              <a:rPr b="1" i="0" lang="en" sz="14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creare dei disegni dinamici</a:t>
            </a:r>
            <a:endParaRPr b="1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https://trinket.io/embed/python/33e5c3b81b</a:t>
            </a:r>
            <a:r>
              <a:rPr b="1" lang="en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4725" y="941075"/>
            <a:ext cx="2524125" cy="15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6150" y="2835525"/>
            <a:ext cx="3649825" cy="18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idx="4294967295" type="title"/>
          </p:nvPr>
        </p:nvSpPr>
        <p:spPr>
          <a:xfrm>
            <a:off x="2977425" y="458025"/>
            <a:ext cx="286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Domande?</a:t>
            </a:r>
            <a:endParaRPr sz="4000"/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700" y="1381450"/>
            <a:ext cx="7112600" cy="30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4294967295" type="ctrTitle"/>
          </p:nvPr>
        </p:nvSpPr>
        <p:spPr>
          <a:xfrm>
            <a:off x="390225" y="166231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Indice</a:t>
            </a:r>
            <a:endParaRPr b="0" i="0" sz="3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125" y="3199675"/>
            <a:ext cx="824760" cy="82476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90225" y="775175"/>
            <a:ext cx="54480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Recap Terza Lezione</a:t>
            </a:r>
            <a:endParaRPr b="0" i="0" sz="1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○"/>
            </a:pPr>
            <a:r>
              <a:rPr b="0" i="0" lang="en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 Lavori degli informatici</a:t>
            </a:r>
            <a:endParaRPr b="0" i="0" sz="1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○"/>
            </a:pPr>
            <a:r>
              <a:rPr b="0" i="0" lang="en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 ruoli nel progetto finale</a:t>
            </a:r>
            <a:endParaRPr b="0" i="0" sz="1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Cicli - Strutture di controllo iterativo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b="0" i="0" lang="en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Esempio Scratch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b="0" i="0" lang="en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Esempio Python - Fiocchi di tartaruga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rPr b="0" i="0" lang="en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Focus su Progetti Finali</a:t>
            </a:r>
            <a:endParaRPr b="0" i="0" sz="1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3835" y="1033123"/>
            <a:ext cx="1713350" cy="14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4294967295" type="ctrTitle"/>
          </p:nvPr>
        </p:nvSpPr>
        <p:spPr>
          <a:xfrm>
            <a:off x="311700" y="-9394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Recap: Informatica e Lavoro</a:t>
            </a:r>
            <a:endParaRPr b="0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21625" y="976175"/>
            <a:ext cx="41505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Area </a:t>
            </a:r>
            <a:r>
              <a:rPr b="0" i="0" lang="en" sz="1800" u="none" cap="none" strike="noStrike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Sviluppo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Sviluppatore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Anche chiamato Programmatore, è colui che scrive gli algoritmi per permettere che i vari software ed app funzionino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Area </a:t>
            </a:r>
            <a:r>
              <a:rPr b="0" i="0" lang="en" sz="1800" u="none" cap="none" strike="no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Sistemi Informatici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Sistemista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occupa di far funzionare gli hardware (computer, server), le reti ed i sistemi operativi (Windows, Mac, Linux)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1775" y="1161325"/>
            <a:ext cx="3761126" cy="282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4294967295" type="ctrTitle"/>
          </p:nvPr>
        </p:nvSpPr>
        <p:spPr>
          <a:xfrm>
            <a:off x="311700" y="-9394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Recap: Informatica e Lavoro</a:t>
            </a:r>
            <a:endParaRPr b="0" i="0" sz="3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97550" y="941225"/>
            <a:ext cx="41745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Area </a:t>
            </a:r>
            <a:r>
              <a:rPr b="0" i="0" lang="en" sz="1800" u="none" cap="none" strike="noStrike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Web e Digitale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Designer, SEO Specialist, UX/UI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occupano della gestione e della costruzione di pagine web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Area </a:t>
            </a:r>
            <a:r>
              <a:rPr b="0" i="0" lang="en" sz="1800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Consulenza Manageriale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Consulente/Project Manager Tecnico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tratta di tecnici che gestiscono la parte tecnica dei progetti delle aziende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Manager Tecnico: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tratta di figure altamente specializzate che dirigono interi reparti di tecnologia delle aziende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1975" y="1557813"/>
            <a:ext cx="3244575" cy="20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4294967295" type="ctrTitle"/>
          </p:nvPr>
        </p:nvSpPr>
        <p:spPr>
          <a:xfrm>
            <a:off x="311700" y="-9394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Progetto Finali - I Ruoli </a:t>
            </a:r>
            <a:endParaRPr b="0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11700" y="736975"/>
            <a:ext cx="45240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Project Manager</a:t>
            </a:r>
            <a:endParaRPr b="0" i="0" sz="1800" u="none" cap="none" strike="noStrike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occuperà di </a:t>
            </a:r>
            <a:r>
              <a:rPr b="0" i="0" lang="en" sz="1400" u="none" cap="none" strike="noStrike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controllare</a:t>
            </a: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che il lavoro degli altri componenti sia fatta coerentemente alla definizione del progetto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Developers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Min. 2 per gruppo)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occuperà della definizione e dello </a:t>
            </a:r>
            <a:r>
              <a:rPr b="0" i="0" lang="en" sz="1400" u="none" cap="none" strike="noStrike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sviluppo tecnico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del progetto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UI/UX Designer</a:t>
            </a:r>
            <a:endParaRPr b="0" i="0" sz="1800" u="none" cap="none" strike="noStrike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occuperà della </a:t>
            </a:r>
            <a:r>
              <a:rPr b="0" i="0" lang="en" sz="1400" u="none" cap="none" strike="noStrike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definizione e creazione grafica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delle componenti del progetto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Storyteller</a:t>
            </a:r>
            <a:endParaRPr b="0" i="0" sz="1800" u="none" cap="none" strike="noStrike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occuperà della </a:t>
            </a:r>
            <a:r>
              <a:rPr b="0" i="0" lang="en" sz="1400" u="none" cap="none" strike="noStrike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definizione e creazione della storia</a:t>
            </a:r>
            <a:endParaRPr b="0" i="0" sz="1400" u="none" cap="none" strike="noStrike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850" y="808273"/>
            <a:ext cx="3526950" cy="35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4294967295" type="ctrTitle"/>
          </p:nvPr>
        </p:nvSpPr>
        <p:spPr>
          <a:xfrm>
            <a:off x="311700" y="-9394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 Cicli - Strutture di controllo iterativo</a:t>
            </a:r>
            <a:endParaRPr b="0" i="0" sz="3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11700" y="636623"/>
            <a:ext cx="83592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Spesso, capita di dover ripetere più di una volta la stessa sequenza di istruzioni.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Piuttosto che copiare le stesse istruzioni tutti i linguaggi di programmazione mettono insieme delle istruzioni speciali dette cicli.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6582" r="4107" t="0"/>
          <a:stretch/>
        </p:blipFill>
        <p:spPr>
          <a:xfrm>
            <a:off x="5861525" y="2454548"/>
            <a:ext cx="997884" cy="6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11994" l="5153" r="8385" t="0"/>
          <a:stretch/>
        </p:blipFill>
        <p:spPr>
          <a:xfrm>
            <a:off x="5861525" y="3243750"/>
            <a:ext cx="1060300" cy="6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1524" y="4032950"/>
            <a:ext cx="1211150" cy="9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17625" y="1787775"/>
            <a:ext cx="4528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Esistono tre tipi di cicli: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Cicli infiniti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17625" y="3070000"/>
            <a:ext cx="3473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Cicli definiti controllati da un contatore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17625" y="4095750"/>
            <a:ext cx="388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Cicli indefiniti controllati da una condizione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4294967295" type="ctrTitle"/>
          </p:nvPr>
        </p:nvSpPr>
        <p:spPr>
          <a:xfrm>
            <a:off x="311700" y="-9394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Strutture di controllo iterativo -</a:t>
            </a:r>
            <a:r>
              <a:rPr b="0" i="0" lang="en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while</a:t>
            </a:r>
            <a:endParaRPr b="0" i="0" sz="26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11700" y="636656"/>
            <a:ext cx="8359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 ciclo </a:t>
            </a:r>
            <a:r>
              <a:rPr b="0" i="0" lang="en" sz="1500" u="sng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b="0" i="0" lang="en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è un flusso di controllo che consente l'esecuzione ripetuta di alcune istruzioni in base a una condizione di entrata (</a:t>
            </a:r>
            <a:r>
              <a:rPr b="1" i="0" lang="en" sz="1900" u="none" cap="none" strike="noStrike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"finché la condizione C è vera esegui I"</a:t>
            </a: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0" i="0" lang="en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 ciclo si può interrompere attraverso il cambiamento della variabile considerata nella condizione di entrata nelle istruzioni o attraverso il cambiamento di quest'ultima attraverso eventi esterni al ciclo.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795925" y="2645225"/>
            <a:ext cx="29772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FINCHÈ</a:t>
            </a: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vale la condizione </a:t>
            </a:r>
            <a:r>
              <a:rPr b="0" i="1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1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ALLORA</a:t>
            </a: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esegui l'istruzione (blocco) I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29700" y="2220850"/>
            <a:ext cx="1942125" cy="1187225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9"/>
          <p:cNvCxnSpPr>
            <a:stCxn id="115" idx="3"/>
          </p:cNvCxnSpPr>
          <p:nvPr/>
        </p:nvCxnSpPr>
        <p:spPr>
          <a:xfrm>
            <a:off x="7371825" y="2814463"/>
            <a:ext cx="510300" cy="732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" name="Google Shape;117;p19"/>
          <p:cNvSpPr txBox="1"/>
          <p:nvPr/>
        </p:nvSpPr>
        <p:spPr>
          <a:xfrm>
            <a:off x="5628650" y="3547375"/>
            <a:ext cx="662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285675" y="2427900"/>
            <a:ext cx="828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701463" y="4200250"/>
            <a:ext cx="1398600" cy="60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Operazioni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9"/>
          <p:cNvCxnSpPr>
            <a:endCxn id="115" idx="1"/>
          </p:cNvCxnSpPr>
          <p:nvPr/>
        </p:nvCxnSpPr>
        <p:spPr>
          <a:xfrm flipH="1" rot="5400000">
            <a:off x="4707000" y="3537163"/>
            <a:ext cx="1717200" cy="271800"/>
          </a:xfrm>
          <a:prstGeom prst="bentConnector4">
            <a:avLst>
              <a:gd fmla="val 32716" name="adj1"/>
              <a:gd fmla="val 18761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1" name="Google Shape;121;p19"/>
          <p:cNvCxnSpPr/>
          <p:nvPr/>
        </p:nvCxnSpPr>
        <p:spPr>
          <a:xfrm flipH="1" rot="-5400000">
            <a:off x="6004613" y="3803925"/>
            <a:ext cx="7923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4294967295" type="ctrTitle"/>
          </p:nvPr>
        </p:nvSpPr>
        <p:spPr>
          <a:xfrm>
            <a:off x="311700" y="-9394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Strutture di controllo iterativo -</a:t>
            </a:r>
            <a:r>
              <a:rPr b="0" i="0" lang="en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while</a:t>
            </a:r>
            <a:endParaRPr b="0" i="0" sz="3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2400" y="996450"/>
            <a:ext cx="4539200" cy="34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4294967295" type="ctrTitle"/>
          </p:nvPr>
        </p:nvSpPr>
        <p:spPr>
          <a:xfrm>
            <a:off x="311700" y="-9394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Strutture di controllo iterativo -</a:t>
            </a:r>
            <a:r>
              <a:rPr b="0" i="0" lang="en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while</a:t>
            </a:r>
            <a:endParaRPr b="0" i="0" sz="3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3524638" y="1278150"/>
            <a:ext cx="1942125" cy="1187225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Serbatoio vuoto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1"/>
          <p:cNvCxnSpPr>
            <a:stCxn id="133" idx="3"/>
            <a:endCxn id="135" idx="0"/>
          </p:cNvCxnSpPr>
          <p:nvPr/>
        </p:nvCxnSpPr>
        <p:spPr>
          <a:xfrm>
            <a:off x="5466763" y="1871763"/>
            <a:ext cx="503700" cy="778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6" name="Google Shape;136;p21"/>
          <p:cNvCxnSpPr>
            <a:stCxn id="133" idx="2"/>
            <a:endCxn id="137" idx="0"/>
          </p:cNvCxnSpPr>
          <p:nvPr/>
        </p:nvCxnSpPr>
        <p:spPr>
          <a:xfrm flipH="1" rot="-5400000">
            <a:off x="4099850" y="2861225"/>
            <a:ext cx="7923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" name="Google Shape;138;p21"/>
          <p:cNvSpPr txBox="1"/>
          <p:nvPr/>
        </p:nvSpPr>
        <p:spPr>
          <a:xfrm>
            <a:off x="3723588" y="2604675"/>
            <a:ext cx="662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380613" y="1485200"/>
            <a:ext cx="828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3796400" y="3257550"/>
            <a:ext cx="1398600" cy="60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Aggiungi 10L di benzina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21"/>
          <p:cNvCxnSpPr>
            <a:endCxn id="133" idx="1"/>
          </p:cNvCxnSpPr>
          <p:nvPr/>
        </p:nvCxnSpPr>
        <p:spPr>
          <a:xfrm flipH="1" rot="5400000">
            <a:off x="2801938" y="2594463"/>
            <a:ext cx="1717200" cy="271800"/>
          </a:xfrm>
          <a:prstGeom prst="bentConnector4">
            <a:avLst>
              <a:gd fmla="val 32716" name="adj1"/>
              <a:gd fmla="val 18761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5" name="Google Shape;135;p21"/>
          <p:cNvSpPr/>
          <p:nvPr/>
        </p:nvSpPr>
        <p:spPr>
          <a:xfrm>
            <a:off x="5466775" y="2650450"/>
            <a:ext cx="1007478" cy="424224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