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D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-1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2C84-B859-0E3D-E5D6-E0058588E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2D689-8323-0FDF-3858-CA0C17566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9742-8820-D813-FB32-D7729ECF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5B2B-7945-4483-A7CA-11021DEED81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F640A-09C7-2182-0E35-395516DD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780B4-DE8F-E071-8FFB-5E989596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21B5-CFFA-5039-F0C2-24663C84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F8907-DA64-736B-E55C-5D888FE29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C1C93-D9EC-3F08-6A5A-499EDDF3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5B2B-7945-4483-A7CA-11021DEED81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E4168-3B26-3A03-0323-214E72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0B2BD-41EF-1975-A2A9-D015E25A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3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FF776-6280-320E-E422-E7A07B1C2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A1804-5FD9-C520-849D-8BA87AF8A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1AE2D-79EE-6FE4-5301-DF78754B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5B2B-7945-4483-A7CA-11021DEED81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2A633-DDC2-C705-5B07-926A5B9B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2FA38-ECA4-4319-DD9F-38829C57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9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A772-D939-7010-27DC-05DF32D7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FD61-D689-9D00-6844-9D3627C7D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B7DF5-E265-B1B5-5AE9-2CB505C5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5B2B-7945-4483-A7CA-11021DEED81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8510A-F17A-5257-66A8-E49C8C61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CCA32-61B1-7185-BA2D-7830046A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2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C241-35E4-6DC9-2B2C-5FFAA667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0D536-3EB3-5F21-C62A-24FBA54E0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296A-E8ED-0E93-79F7-AE4407CB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5B2B-7945-4483-A7CA-11021DEED81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9DE6C-B010-FD9A-EA63-5AC2179C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8166A-65C5-D567-CAD3-48F9A0C1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8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0045-26B6-FBBC-E39A-A1C9EA0E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90DB5-A035-6982-F776-77AB8FAC4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1F8B-3119-82EB-1E20-9D95B6FA1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A2A41-E99C-29F5-A397-3DEE5BCC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5B2B-7945-4483-A7CA-11021DEED81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3CAA5-0186-F065-BCC0-863B4980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B2B8F-FB99-A604-87DB-0B8A50A0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DF10-58A4-B88A-D506-E1557513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E13B-8AA2-133D-76B4-86722649A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9EBE-DD39-34ED-529F-4A0266DCB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6AF57-DB81-F2DC-F5FB-89602C2A0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D2EEE-C240-6CE2-3D12-3BC86070C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E0E4D-4FBF-9285-AA88-C387E010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5B2B-7945-4483-A7CA-11021DEED81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068C0-9334-49FC-3109-6E4A9A35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D1CE3-F61E-8111-65A5-9CEA2815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3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AE8EF-C89B-7912-1995-0FA3DF3E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E1EF3-84DC-50B5-5027-7A5157AF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5B2B-7945-4483-A7CA-11021DEED81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5BADC-DD1C-1D77-4454-8DA83A68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FDE50-3305-816B-4709-80761732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3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87A01-05C8-5E17-1C58-12769D71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5B2B-7945-4483-A7CA-11021DEED81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E48A5-3BBD-7E89-642B-6817300B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E3896-FC86-7A7D-734D-FBC74CF1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9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E905-AC97-30B7-B48C-E71699DD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EC75D-1D49-EC0B-658C-276B11A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C1C79-6398-170A-CD72-12A7F5768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13DBE-94C9-ECDD-9452-68DBE4A7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5B2B-7945-4483-A7CA-11021DEED81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86696-654C-8406-1481-18709CB0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F6CB2-04A7-FFF3-24A2-6CD8FDC7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3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2AA5-276C-7D0D-571E-D920137E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F4A8A-9687-087D-9FB8-9B950F1BD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752FE-C696-6510-2491-735115C24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7996E-C66B-A39C-9D70-E73BF31B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5B2B-7945-4483-A7CA-11021DEED81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EF8B0-413E-DBAE-44AD-57F2FCB8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96E1F-9E3D-36D5-4268-88DCA06A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3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2D14F6-4DF2-0ED1-0FD8-2EAB3962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BB72A-4C7E-D867-D351-382B7AC58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EDC08-0055-D331-F1C3-DF531E45E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25B2B-7945-4483-A7CA-11021DEED81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9E93-5900-6071-C3FC-756DFB787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8B2CB-1ED3-3751-B2E4-D112F0D18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9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DCF4"/>
            </a:gs>
            <a:gs pos="8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1" name="Picture 1140" descr="Medical Notes: January 29, 2023 | Radio Health Journal">
            <a:extLst>
              <a:ext uri="{FF2B5EF4-FFF2-40B4-BE49-F238E27FC236}">
                <a16:creationId xmlns:a16="http://schemas.microsoft.com/office/drawing/2014/main" id="{E8D11701-17C6-12A8-71F2-806121A4D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71" t="-342" r="17843" b="100000"/>
          <a:stretch>
            <a:fillRect/>
          </a:stretch>
        </p:blipFill>
        <p:spPr bwMode="auto">
          <a:xfrm>
            <a:off x="10749883" y="66758"/>
            <a:ext cx="49634" cy="24797"/>
          </a:xfrm>
          <a:custGeom>
            <a:avLst/>
            <a:gdLst>
              <a:gd name="connsiteX0" fmla="*/ 24817 w 49634"/>
              <a:gd name="connsiteY0" fmla="*/ 0 h 24797"/>
              <a:gd name="connsiteX1" fmla="*/ 49634 w 49634"/>
              <a:gd name="connsiteY1" fmla="*/ 24797 h 24797"/>
              <a:gd name="connsiteX2" fmla="*/ 0 w 49634"/>
              <a:gd name="connsiteY2" fmla="*/ 24797 h 24797"/>
              <a:gd name="connsiteX3" fmla="*/ 24817 w 49634"/>
              <a:gd name="connsiteY3" fmla="*/ 0 h 24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34" h="24797">
                <a:moveTo>
                  <a:pt x="24817" y="0"/>
                </a:moveTo>
                <a:lnTo>
                  <a:pt x="49634" y="24797"/>
                </a:lnTo>
                <a:lnTo>
                  <a:pt x="0" y="24797"/>
                </a:lnTo>
                <a:lnTo>
                  <a:pt x="24817" y="0"/>
                </a:lnTo>
                <a:close/>
              </a:path>
            </a:pathLst>
          </a:custGeom>
          <a:noFill/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9" name="Picture 1138" descr="Medical Notes: January 29, 2023 | Radio Health Journal">
            <a:extLst>
              <a:ext uri="{FF2B5EF4-FFF2-40B4-BE49-F238E27FC236}">
                <a16:creationId xmlns:a16="http://schemas.microsoft.com/office/drawing/2014/main" id="{96C601A7-CE37-A09F-3CAC-FEAFC0DDF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28" t="100000" r="30836" b="-7357"/>
          <a:stretch>
            <a:fillRect/>
          </a:stretch>
        </p:blipFill>
        <p:spPr bwMode="auto">
          <a:xfrm>
            <a:off x="8490082" y="7246961"/>
            <a:ext cx="1009588" cy="533147"/>
          </a:xfrm>
          <a:custGeom>
            <a:avLst/>
            <a:gdLst>
              <a:gd name="connsiteX0" fmla="*/ 0 w 1009588"/>
              <a:gd name="connsiteY0" fmla="*/ 0 h 533147"/>
              <a:gd name="connsiteX1" fmla="*/ 1009588 w 1009588"/>
              <a:gd name="connsiteY1" fmla="*/ 0 h 533147"/>
              <a:gd name="connsiteX2" fmla="*/ 504794 w 1009588"/>
              <a:gd name="connsiteY2" fmla="*/ 533147 h 533147"/>
              <a:gd name="connsiteX3" fmla="*/ 0 w 1009588"/>
              <a:gd name="connsiteY3" fmla="*/ 0 h 53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588" h="533147">
                <a:moveTo>
                  <a:pt x="0" y="0"/>
                </a:moveTo>
                <a:lnTo>
                  <a:pt x="1009588" y="0"/>
                </a:lnTo>
                <a:lnTo>
                  <a:pt x="504794" y="533147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7" name="Rectangle 1166">
            <a:extLst>
              <a:ext uri="{FF2B5EF4-FFF2-40B4-BE49-F238E27FC236}">
                <a16:creationId xmlns:a16="http://schemas.microsoft.com/office/drawing/2014/main" id="{35EE89C2-BA2F-E46B-4061-21DD3D8B4FCC}"/>
              </a:ext>
            </a:extLst>
          </p:cNvPr>
          <p:cNvSpPr/>
          <p:nvPr/>
        </p:nvSpPr>
        <p:spPr>
          <a:xfrm>
            <a:off x="522606" y="2494270"/>
            <a:ext cx="4520673" cy="156966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s-Latn-BA" sz="96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weCare</a:t>
            </a:r>
            <a:r>
              <a:rPr lang="bs-Latn-BA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endParaRPr lang="en-US" sz="9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68" name="Heart 1167">
            <a:extLst>
              <a:ext uri="{FF2B5EF4-FFF2-40B4-BE49-F238E27FC236}">
                <a16:creationId xmlns:a16="http://schemas.microsoft.com/office/drawing/2014/main" id="{141AACA5-5C33-D2AE-833D-0D0DF0168BBD}"/>
              </a:ext>
            </a:extLst>
          </p:cNvPr>
          <p:cNvSpPr/>
          <p:nvPr/>
        </p:nvSpPr>
        <p:spPr>
          <a:xfrm>
            <a:off x="5078246" y="3357178"/>
            <a:ext cx="316929" cy="356980"/>
          </a:xfrm>
          <a:prstGeom prst="hear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192" name="Picture 1191" descr="Medical Notes: January 29, 2023 | Radio Health Journal">
            <a:extLst>
              <a:ext uri="{FF2B5EF4-FFF2-40B4-BE49-F238E27FC236}">
                <a16:creationId xmlns:a16="http://schemas.microsoft.com/office/drawing/2014/main" id="{D88B69FD-E738-F6C9-778E-A8717C7EB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83" t="2832" r="33391" b="84141"/>
          <a:stretch>
            <a:fillRect/>
          </a:stretch>
        </p:blipFill>
        <p:spPr bwMode="auto">
          <a:xfrm>
            <a:off x="8178970" y="-262736"/>
            <a:ext cx="1046922" cy="944023"/>
          </a:xfrm>
          <a:custGeom>
            <a:avLst/>
            <a:gdLst>
              <a:gd name="connsiteX0" fmla="*/ 523461 w 1046922"/>
              <a:gd name="connsiteY0" fmla="*/ 0 h 944023"/>
              <a:gd name="connsiteX1" fmla="*/ 1046922 w 1046922"/>
              <a:gd name="connsiteY1" fmla="*/ 472012 h 944023"/>
              <a:gd name="connsiteX2" fmla="*/ 523461 w 1046922"/>
              <a:gd name="connsiteY2" fmla="*/ 944023 h 944023"/>
              <a:gd name="connsiteX3" fmla="*/ 0 w 1046922"/>
              <a:gd name="connsiteY3" fmla="*/ 472012 h 944023"/>
              <a:gd name="connsiteX4" fmla="*/ 523461 w 1046922"/>
              <a:gd name="connsiteY4" fmla="*/ 0 h 94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944023">
                <a:moveTo>
                  <a:pt x="523461" y="0"/>
                </a:moveTo>
                <a:lnTo>
                  <a:pt x="1046922" y="472012"/>
                </a:lnTo>
                <a:lnTo>
                  <a:pt x="523461" y="944023"/>
                </a:lnTo>
                <a:lnTo>
                  <a:pt x="0" y="472012"/>
                </a:lnTo>
                <a:lnTo>
                  <a:pt x="523461" y="0"/>
                </a:lnTo>
                <a:close/>
              </a:path>
            </a:pathLst>
          </a:custGeom>
          <a:noFill/>
          <a:effectLst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3" name="Picture 1192" descr="Medical Notes: January 29, 2023 | Radio Health Journal">
            <a:extLst>
              <a:ext uri="{FF2B5EF4-FFF2-40B4-BE49-F238E27FC236}">
                <a16:creationId xmlns:a16="http://schemas.microsoft.com/office/drawing/2014/main" id="{179060DD-F239-39C5-3719-224C1541C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70" t="3015" r="19489" b="70721"/>
          <a:stretch>
            <a:fillRect/>
          </a:stretch>
        </p:blipFill>
        <p:spPr bwMode="auto">
          <a:xfrm>
            <a:off x="8976171" y="-249480"/>
            <a:ext cx="2040833" cy="1903342"/>
          </a:xfrm>
          <a:custGeom>
            <a:avLst/>
            <a:gdLst>
              <a:gd name="connsiteX0" fmla="*/ 1020416 w 2040833"/>
              <a:gd name="connsiteY0" fmla="*/ 0 h 1903342"/>
              <a:gd name="connsiteX1" fmla="*/ 2040833 w 2040833"/>
              <a:gd name="connsiteY1" fmla="*/ 951671 h 1903342"/>
              <a:gd name="connsiteX2" fmla="*/ 1020416 w 2040833"/>
              <a:gd name="connsiteY2" fmla="*/ 1903342 h 1903342"/>
              <a:gd name="connsiteX3" fmla="*/ 0 w 2040833"/>
              <a:gd name="connsiteY3" fmla="*/ 951671 h 1903342"/>
              <a:gd name="connsiteX4" fmla="*/ 1020416 w 2040833"/>
              <a:gd name="connsiteY4" fmla="*/ 0 h 190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833" h="1903342">
                <a:moveTo>
                  <a:pt x="1020416" y="0"/>
                </a:moveTo>
                <a:lnTo>
                  <a:pt x="2040833" y="951671"/>
                </a:lnTo>
                <a:lnTo>
                  <a:pt x="1020416" y="1903342"/>
                </a:lnTo>
                <a:lnTo>
                  <a:pt x="0" y="951671"/>
                </a:lnTo>
                <a:lnTo>
                  <a:pt x="1020416" y="0"/>
                </a:lnTo>
                <a:close/>
              </a:path>
            </a:pathLst>
          </a:custGeom>
          <a:noFill/>
          <a:effectLst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4" name="Picture 1193" descr="Medical Notes: January 29, 2023 | Radio Health Journal">
            <a:extLst>
              <a:ext uri="{FF2B5EF4-FFF2-40B4-BE49-F238E27FC236}">
                <a16:creationId xmlns:a16="http://schemas.microsoft.com/office/drawing/2014/main" id="{A89F0DA9-5F01-AE2B-39D5-79CCCB32F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t="8295" r="38750" b="70721"/>
          <a:stretch>
            <a:fillRect/>
          </a:stretch>
        </p:blipFill>
        <p:spPr bwMode="auto">
          <a:xfrm>
            <a:off x="7028101" y="133176"/>
            <a:ext cx="1507433" cy="1520686"/>
          </a:xfrm>
          <a:custGeom>
            <a:avLst/>
            <a:gdLst>
              <a:gd name="connsiteX0" fmla="*/ 753717 w 1507433"/>
              <a:gd name="connsiteY0" fmla="*/ 0 h 1520686"/>
              <a:gd name="connsiteX1" fmla="*/ 1507433 w 1507433"/>
              <a:gd name="connsiteY1" fmla="*/ 760343 h 1520686"/>
              <a:gd name="connsiteX2" fmla="*/ 753717 w 1507433"/>
              <a:gd name="connsiteY2" fmla="*/ 1520686 h 1520686"/>
              <a:gd name="connsiteX3" fmla="*/ 0 w 1507433"/>
              <a:gd name="connsiteY3" fmla="*/ 760343 h 1520686"/>
              <a:gd name="connsiteX4" fmla="*/ 753717 w 1507433"/>
              <a:gd name="connsiteY4" fmla="*/ 0 h 15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20686">
                <a:moveTo>
                  <a:pt x="753717" y="0"/>
                </a:moveTo>
                <a:lnTo>
                  <a:pt x="1507433" y="760343"/>
                </a:lnTo>
                <a:lnTo>
                  <a:pt x="753717" y="1520686"/>
                </a:lnTo>
                <a:lnTo>
                  <a:pt x="0" y="760343"/>
                </a:lnTo>
                <a:lnTo>
                  <a:pt x="753717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5" name="Picture 1194" descr="Medical Notes: January 29, 2023 | Radio Health Journal">
            <a:extLst>
              <a:ext uri="{FF2B5EF4-FFF2-40B4-BE49-F238E27FC236}">
                <a16:creationId xmlns:a16="http://schemas.microsoft.com/office/drawing/2014/main" id="{9CAB122F-62CA-BEE9-D1F8-EC551336C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5" t="17119" r="45127" b="55589"/>
          <a:stretch>
            <a:fillRect/>
          </a:stretch>
        </p:blipFill>
        <p:spPr bwMode="auto">
          <a:xfrm>
            <a:off x="5481184" y="772592"/>
            <a:ext cx="2236303" cy="1977886"/>
          </a:xfrm>
          <a:custGeom>
            <a:avLst/>
            <a:gdLst>
              <a:gd name="connsiteX0" fmla="*/ 1118152 w 2236303"/>
              <a:gd name="connsiteY0" fmla="*/ 0 h 1977886"/>
              <a:gd name="connsiteX1" fmla="*/ 2236303 w 2236303"/>
              <a:gd name="connsiteY1" fmla="*/ 988943 h 1977886"/>
              <a:gd name="connsiteX2" fmla="*/ 1118152 w 2236303"/>
              <a:gd name="connsiteY2" fmla="*/ 1977886 h 1977886"/>
              <a:gd name="connsiteX3" fmla="*/ 0 w 2236303"/>
              <a:gd name="connsiteY3" fmla="*/ 988943 h 1977886"/>
              <a:gd name="connsiteX4" fmla="*/ 1118152 w 2236303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6303" h="1977886">
                <a:moveTo>
                  <a:pt x="1118152" y="0"/>
                </a:moveTo>
                <a:lnTo>
                  <a:pt x="2236303" y="988943"/>
                </a:lnTo>
                <a:lnTo>
                  <a:pt x="1118152" y="1977886"/>
                </a:lnTo>
                <a:lnTo>
                  <a:pt x="0" y="988943"/>
                </a:lnTo>
                <a:lnTo>
                  <a:pt x="1118152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6" name="Picture 1195" descr="Medical Notes: January 29, 2023 | Radio Health Journal">
            <a:extLst>
              <a:ext uri="{FF2B5EF4-FFF2-40B4-BE49-F238E27FC236}">
                <a16:creationId xmlns:a16="http://schemas.microsoft.com/office/drawing/2014/main" id="{B9A44A71-B585-B5AF-0678-F58BCA812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7" t="17119" r="20672" b="28571"/>
          <a:stretch>
            <a:fillRect/>
          </a:stretch>
        </p:blipFill>
        <p:spPr bwMode="auto">
          <a:xfrm>
            <a:off x="6857480" y="772592"/>
            <a:ext cx="3988903" cy="3935894"/>
          </a:xfrm>
          <a:custGeom>
            <a:avLst/>
            <a:gdLst>
              <a:gd name="connsiteX0" fmla="*/ 1994452 w 3988903"/>
              <a:gd name="connsiteY0" fmla="*/ 0 h 3935894"/>
              <a:gd name="connsiteX1" fmla="*/ 3988903 w 3988903"/>
              <a:gd name="connsiteY1" fmla="*/ 1967947 h 3935894"/>
              <a:gd name="connsiteX2" fmla="*/ 1994452 w 3988903"/>
              <a:gd name="connsiteY2" fmla="*/ 3935894 h 3935894"/>
              <a:gd name="connsiteX3" fmla="*/ 0 w 3988903"/>
              <a:gd name="connsiteY3" fmla="*/ 1967947 h 3935894"/>
              <a:gd name="connsiteX4" fmla="*/ 1994452 w 3988903"/>
              <a:gd name="connsiteY4" fmla="*/ 0 h 393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8903" h="3935894">
                <a:moveTo>
                  <a:pt x="1994452" y="0"/>
                </a:moveTo>
                <a:lnTo>
                  <a:pt x="3988903" y="1967947"/>
                </a:lnTo>
                <a:lnTo>
                  <a:pt x="1994452" y="3935894"/>
                </a:lnTo>
                <a:lnTo>
                  <a:pt x="0" y="1967947"/>
                </a:lnTo>
                <a:lnTo>
                  <a:pt x="1994452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7" name="Picture 1196" descr="Medical Notes: January 29, 2023 | Radio Health Journal">
            <a:extLst>
              <a:ext uri="{FF2B5EF4-FFF2-40B4-BE49-F238E27FC236}">
                <a16:creationId xmlns:a16="http://schemas.microsoft.com/office/drawing/2014/main" id="{3E73047B-FC5F-4F2D-26EE-EE91A293C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88" t="17190" r="14786" b="69784"/>
          <a:stretch>
            <a:fillRect/>
          </a:stretch>
        </p:blipFill>
        <p:spPr bwMode="auto">
          <a:xfrm>
            <a:off x="10575950" y="777769"/>
            <a:ext cx="1046922" cy="944023"/>
          </a:xfrm>
          <a:custGeom>
            <a:avLst/>
            <a:gdLst>
              <a:gd name="connsiteX0" fmla="*/ 523461 w 1046922"/>
              <a:gd name="connsiteY0" fmla="*/ 0 h 944023"/>
              <a:gd name="connsiteX1" fmla="*/ 1046922 w 1046922"/>
              <a:gd name="connsiteY1" fmla="*/ 472012 h 944023"/>
              <a:gd name="connsiteX2" fmla="*/ 523461 w 1046922"/>
              <a:gd name="connsiteY2" fmla="*/ 944023 h 944023"/>
              <a:gd name="connsiteX3" fmla="*/ 0 w 1046922"/>
              <a:gd name="connsiteY3" fmla="*/ 472012 h 944023"/>
              <a:gd name="connsiteX4" fmla="*/ 523461 w 1046922"/>
              <a:gd name="connsiteY4" fmla="*/ 0 h 94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944023">
                <a:moveTo>
                  <a:pt x="523461" y="0"/>
                </a:moveTo>
                <a:lnTo>
                  <a:pt x="1046922" y="472012"/>
                </a:lnTo>
                <a:lnTo>
                  <a:pt x="523461" y="944023"/>
                </a:lnTo>
                <a:lnTo>
                  <a:pt x="0" y="472012"/>
                </a:lnTo>
                <a:lnTo>
                  <a:pt x="523461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8" name="Picture 1197" descr="Medical Notes: January 29, 2023 | Radio Health Journal">
            <a:extLst>
              <a:ext uri="{FF2B5EF4-FFF2-40B4-BE49-F238E27FC236}">
                <a16:creationId xmlns:a16="http://schemas.microsoft.com/office/drawing/2014/main" id="{43879E69-C2D5-A3E4-A490-60167900A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43" t="24170" r="7621" b="48537"/>
          <a:stretch>
            <a:fillRect/>
          </a:stretch>
        </p:blipFill>
        <p:spPr bwMode="auto">
          <a:xfrm>
            <a:off x="10673273" y="1283616"/>
            <a:ext cx="1872702" cy="1977886"/>
          </a:xfrm>
          <a:custGeom>
            <a:avLst/>
            <a:gdLst>
              <a:gd name="connsiteX0" fmla="*/ 936351 w 1872702"/>
              <a:gd name="connsiteY0" fmla="*/ 0 h 1977886"/>
              <a:gd name="connsiteX1" fmla="*/ 1872702 w 1872702"/>
              <a:gd name="connsiteY1" fmla="*/ 988943 h 1977886"/>
              <a:gd name="connsiteX2" fmla="*/ 936351 w 1872702"/>
              <a:gd name="connsiteY2" fmla="*/ 1977886 h 1977886"/>
              <a:gd name="connsiteX3" fmla="*/ 0 w 1872702"/>
              <a:gd name="connsiteY3" fmla="*/ 988943 h 1977886"/>
              <a:gd name="connsiteX4" fmla="*/ 936351 w 1872702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702" h="1977886">
                <a:moveTo>
                  <a:pt x="936351" y="0"/>
                </a:moveTo>
                <a:lnTo>
                  <a:pt x="1872702" y="988943"/>
                </a:lnTo>
                <a:lnTo>
                  <a:pt x="936351" y="1977886"/>
                </a:lnTo>
                <a:lnTo>
                  <a:pt x="0" y="988943"/>
                </a:lnTo>
                <a:lnTo>
                  <a:pt x="936351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9" name="Picture 1198" descr="Medical Notes: January 29, 2023 | Radio Health Journal">
            <a:extLst>
              <a:ext uri="{FF2B5EF4-FFF2-40B4-BE49-F238E27FC236}">
                <a16:creationId xmlns:a16="http://schemas.microsoft.com/office/drawing/2014/main" id="{B2BAF6F8-6585-E873-9819-F1261A5A5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8" t="25302" r="20813" b="63772"/>
          <a:stretch>
            <a:fillRect/>
          </a:stretch>
        </p:blipFill>
        <p:spPr bwMode="auto">
          <a:xfrm>
            <a:off x="10064505" y="1365626"/>
            <a:ext cx="781878" cy="791818"/>
          </a:xfrm>
          <a:custGeom>
            <a:avLst/>
            <a:gdLst>
              <a:gd name="connsiteX0" fmla="*/ 390939 w 781878"/>
              <a:gd name="connsiteY0" fmla="*/ 0 h 791818"/>
              <a:gd name="connsiteX1" fmla="*/ 781878 w 781878"/>
              <a:gd name="connsiteY1" fmla="*/ 395909 h 791818"/>
              <a:gd name="connsiteX2" fmla="*/ 390939 w 781878"/>
              <a:gd name="connsiteY2" fmla="*/ 791818 h 791818"/>
              <a:gd name="connsiteX3" fmla="*/ 0 w 781878"/>
              <a:gd name="connsiteY3" fmla="*/ 395909 h 791818"/>
              <a:gd name="connsiteX4" fmla="*/ 390939 w 781878"/>
              <a:gd name="connsiteY4" fmla="*/ 0 h 79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78" h="791818">
                <a:moveTo>
                  <a:pt x="390939" y="0"/>
                </a:moveTo>
                <a:lnTo>
                  <a:pt x="781878" y="395909"/>
                </a:lnTo>
                <a:lnTo>
                  <a:pt x="390939" y="791818"/>
                </a:lnTo>
                <a:lnTo>
                  <a:pt x="0" y="395909"/>
                </a:lnTo>
                <a:lnTo>
                  <a:pt x="390939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0" name="Picture 1199" descr="Medical Notes: January 29, 2023 | Radio Health Journal">
            <a:extLst>
              <a:ext uri="{FF2B5EF4-FFF2-40B4-BE49-F238E27FC236}">
                <a16:creationId xmlns:a16="http://schemas.microsoft.com/office/drawing/2014/main" id="{2164E526-C225-02DF-2E7C-351420739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8" t="41154" r="54346" b="48400"/>
          <a:stretch>
            <a:fillRect/>
          </a:stretch>
        </p:blipFill>
        <p:spPr bwMode="auto">
          <a:xfrm>
            <a:off x="5827123" y="2514424"/>
            <a:ext cx="699052" cy="757029"/>
          </a:xfrm>
          <a:custGeom>
            <a:avLst/>
            <a:gdLst>
              <a:gd name="connsiteX0" fmla="*/ 349526 w 699052"/>
              <a:gd name="connsiteY0" fmla="*/ 0 h 757029"/>
              <a:gd name="connsiteX1" fmla="*/ 699052 w 699052"/>
              <a:gd name="connsiteY1" fmla="*/ 378515 h 757029"/>
              <a:gd name="connsiteX2" fmla="*/ 349526 w 699052"/>
              <a:gd name="connsiteY2" fmla="*/ 757029 h 757029"/>
              <a:gd name="connsiteX3" fmla="*/ 0 w 699052"/>
              <a:gd name="connsiteY3" fmla="*/ 378515 h 757029"/>
              <a:gd name="connsiteX4" fmla="*/ 349526 w 699052"/>
              <a:gd name="connsiteY4" fmla="*/ 0 h 75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052" h="757029">
                <a:moveTo>
                  <a:pt x="349526" y="0"/>
                </a:moveTo>
                <a:lnTo>
                  <a:pt x="699052" y="378515"/>
                </a:lnTo>
                <a:lnTo>
                  <a:pt x="349526" y="757029"/>
                </a:lnTo>
                <a:lnTo>
                  <a:pt x="0" y="378515"/>
                </a:lnTo>
                <a:lnTo>
                  <a:pt x="349526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1" name="Picture 1200" descr="Medical Notes: January 29, 2023 | Radio Health Journal">
            <a:extLst>
              <a:ext uri="{FF2B5EF4-FFF2-40B4-BE49-F238E27FC236}">
                <a16:creationId xmlns:a16="http://schemas.microsoft.com/office/drawing/2014/main" id="{FEB99C6D-A118-988E-CF65-A9CFAB158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5" t="45520" r="18306" b="48400"/>
          <a:stretch>
            <a:fillRect/>
          </a:stretch>
        </p:blipFill>
        <p:spPr bwMode="auto">
          <a:xfrm>
            <a:off x="10712203" y="2830819"/>
            <a:ext cx="457200" cy="440634"/>
          </a:xfrm>
          <a:custGeom>
            <a:avLst/>
            <a:gdLst>
              <a:gd name="connsiteX0" fmla="*/ 228600 w 457200"/>
              <a:gd name="connsiteY0" fmla="*/ 0 h 440634"/>
              <a:gd name="connsiteX1" fmla="*/ 457200 w 457200"/>
              <a:gd name="connsiteY1" fmla="*/ 220317 h 440634"/>
              <a:gd name="connsiteX2" fmla="*/ 228600 w 457200"/>
              <a:gd name="connsiteY2" fmla="*/ 440634 h 440634"/>
              <a:gd name="connsiteX3" fmla="*/ 0 w 457200"/>
              <a:gd name="connsiteY3" fmla="*/ 220317 h 440634"/>
              <a:gd name="connsiteX4" fmla="*/ 228600 w 457200"/>
              <a:gd name="connsiteY4" fmla="*/ 0 h 44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40634">
                <a:moveTo>
                  <a:pt x="228600" y="0"/>
                </a:moveTo>
                <a:lnTo>
                  <a:pt x="457200" y="220317"/>
                </a:lnTo>
                <a:lnTo>
                  <a:pt x="228600" y="440634"/>
                </a:lnTo>
                <a:lnTo>
                  <a:pt x="0" y="220317"/>
                </a:lnTo>
                <a:lnTo>
                  <a:pt x="228600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2" name="Picture 1201" descr="Medical Notes: January 29, 2023 | Radio Health Journal">
            <a:extLst>
              <a:ext uri="{FF2B5EF4-FFF2-40B4-BE49-F238E27FC236}">
                <a16:creationId xmlns:a16="http://schemas.microsoft.com/office/drawing/2014/main" id="{BC2E399A-C10F-8C90-0D03-AC1F682C9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8" t="46377" r="41874" b="16044"/>
          <a:stretch>
            <a:fillRect/>
          </a:stretch>
        </p:blipFill>
        <p:spPr bwMode="auto">
          <a:xfrm>
            <a:off x="5445291" y="2892938"/>
            <a:ext cx="2688536" cy="2723320"/>
          </a:xfrm>
          <a:custGeom>
            <a:avLst/>
            <a:gdLst>
              <a:gd name="connsiteX0" fmla="*/ 1344268 w 2688536"/>
              <a:gd name="connsiteY0" fmla="*/ 0 h 2723320"/>
              <a:gd name="connsiteX1" fmla="*/ 2688536 w 2688536"/>
              <a:gd name="connsiteY1" fmla="*/ 1361660 h 2723320"/>
              <a:gd name="connsiteX2" fmla="*/ 1344268 w 2688536"/>
              <a:gd name="connsiteY2" fmla="*/ 2723320 h 2723320"/>
              <a:gd name="connsiteX3" fmla="*/ 0 w 2688536"/>
              <a:gd name="connsiteY3" fmla="*/ 1361660 h 2723320"/>
              <a:gd name="connsiteX4" fmla="*/ 1344268 w 2688536"/>
              <a:gd name="connsiteY4" fmla="*/ 0 h 272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536" h="2723320">
                <a:moveTo>
                  <a:pt x="1344268" y="0"/>
                </a:moveTo>
                <a:lnTo>
                  <a:pt x="2688536" y="1361660"/>
                </a:lnTo>
                <a:lnTo>
                  <a:pt x="1344268" y="2723320"/>
                </a:lnTo>
                <a:lnTo>
                  <a:pt x="0" y="1361660"/>
                </a:lnTo>
                <a:lnTo>
                  <a:pt x="1344268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3" name="Picture 1202" descr="Medical Notes: January 29, 2023 | Radio Health Journal">
            <a:extLst>
              <a:ext uri="{FF2B5EF4-FFF2-40B4-BE49-F238E27FC236}">
                <a16:creationId xmlns:a16="http://schemas.microsoft.com/office/drawing/2014/main" id="{83C7D18E-8EE9-AF73-6004-669563A3C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2" t="47977" r="58962" b="37485"/>
          <a:stretch>
            <a:fillRect/>
          </a:stretch>
        </p:blipFill>
        <p:spPr bwMode="auto">
          <a:xfrm>
            <a:off x="4884562" y="3008895"/>
            <a:ext cx="1046922" cy="1053546"/>
          </a:xfrm>
          <a:custGeom>
            <a:avLst/>
            <a:gdLst>
              <a:gd name="connsiteX0" fmla="*/ 523461 w 1046922"/>
              <a:gd name="connsiteY0" fmla="*/ 0 h 1053546"/>
              <a:gd name="connsiteX1" fmla="*/ 1046922 w 1046922"/>
              <a:gd name="connsiteY1" fmla="*/ 526773 h 1053546"/>
              <a:gd name="connsiteX2" fmla="*/ 523461 w 1046922"/>
              <a:gd name="connsiteY2" fmla="*/ 1053546 h 1053546"/>
              <a:gd name="connsiteX3" fmla="*/ 0 w 1046922"/>
              <a:gd name="connsiteY3" fmla="*/ 526773 h 1053546"/>
              <a:gd name="connsiteX4" fmla="*/ 523461 w 1046922"/>
              <a:gd name="connsiteY4" fmla="*/ 0 h 105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1053546">
                <a:moveTo>
                  <a:pt x="523461" y="0"/>
                </a:moveTo>
                <a:lnTo>
                  <a:pt x="1046922" y="526773"/>
                </a:lnTo>
                <a:lnTo>
                  <a:pt x="523461" y="1053546"/>
                </a:lnTo>
                <a:lnTo>
                  <a:pt x="0" y="526773"/>
                </a:lnTo>
                <a:lnTo>
                  <a:pt x="523461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4" name="Picture 1203" descr="Medical Notes: January 29, 2023 | Radio Health Journal">
            <a:extLst>
              <a:ext uri="{FF2B5EF4-FFF2-40B4-BE49-F238E27FC236}">
                <a16:creationId xmlns:a16="http://schemas.microsoft.com/office/drawing/2014/main" id="{AED8D82F-14CE-DC91-ECFD-A3B4FD7D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8" t="50000" r="19643" b="38800"/>
          <a:stretch>
            <a:fillRect/>
          </a:stretch>
        </p:blipFill>
        <p:spPr bwMode="auto">
          <a:xfrm>
            <a:off x="10148581" y="3155501"/>
            <a:ext cx="848542" cy="880898"/>
          </a:xfrm>
          <a:custGeom>
            <a:avLst/>
            <a:gdLst>
              <a:gd name="connsiteX0" fmla="*/ 390940 w 781880"/>
              <a:gd name="connsiteY0" fmla="*/ 0 h 811694"/>
              <a:gd name="connsiteX1" fmla="*/ 781880 w 781880"/>
              <a:gd name="connsiteY1" fmla="*/ 405847 h 811694"/>
              <a:gd name="connsiteX2" fmla="*/ 390940 w 781880"/>
              <a:gd name="connsiteY2" fmla="*/ 811694 h 811694"/>
              <a:gd name="connsiteX3" fmla="*/ 0 w 781880"/>
              <a:gd name="connsiteY3" fmla="*/ 405847 h 811694"/>
              <a:gd name="connsiteX4" fmla="*/ 390940 w 781880"/>
              <a:gd name="connsiteY4" fmla="*/ 0 h 8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80" h="811694">
                <a:moveTo>
                  <a:pt x="390940" y="0"/>
                </a:moveTo>
                <a:lnTo>
                  <a:pt x="781880" y="405847"/>
                </a:lnTo>
                <a:lnTo>
                  <a:pt x="390940" y="811694"/>
                </a:lnTo>
                <a:lnTo>
                  <a:pt x="0" y="405847"/>
                </a:lnTo>
                <a:lnTo>
                  <a:pt x="390940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5" name="Picture 1204" descr="Medical Notes: January 29, 2023 | Radio Health Journal">
            <a:extLst>
              <a:ext uri="{FF2B5EF4-FFF2-40B4-BE49-F238E27FC236}">
                <a16:creationId xmlns:a16="http://schemas.microsoft.com/office/drawing/2014/main" id="{BF9C30B8-C848-9616-4B53-A702C6259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2" t="50831" r="9621" b="38339"/>
          <a:stretch>
            <a:fillRect/>
          </a:stretch>
        </p:blipFill>
        <p:spPr bwMode="auto">
          <a:xfrm>
            <a:off x="11479604" y="3215745"/>
            <a:ext cx="808788" cy="784789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6" name="Picture 1205" descr="Medical Notes: January 29, 2023 | Radio Health Journal">
            <a:extLst>
              <a:ext uri="{FF2B5EF4-FFF2-40B4-BE49-F238E27FC236}">
                <a16:creationId xmlns:a16="http://schemas.microsoft.com/office/drawing/2014/main" id="{8ADB0365-6FFE-C4C1-6D53-F958C45CE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52" t="56246" r="12147" b="23925"/>
          <a:stretch>
            <a:fillRect/>
          </a:stretch>
        </p:blipFill>
        <p:spPr bwMode="auto">
          <a:xfrm>
            <a:off x="10455445" y="3608140"/>
            <a:ext cx="1507433" cy="1437033"/>
          </a:xfrm>
          <a:custGeom>
            <a:avLst/>
            <a:gdLst>
              <a:gd name="connsiteX0" fmla="*/ 753716 w 1507433"/>
              <a:gd name="connsiteY0" fmla="*/ 0 h 1437033"/>
              <a:gd name="connsiteX1" fmla="*/ 1507433 w 1507433"/>
              <a:gd name="connsiteY1" fmla="*/ 718517 h 1437033"/>
              <a:gd name="connsiteX2" fmla="*/ 753716 w 1507433"/>
              <a:gd name="connsiteY2" fmla="*/ 1437033 h 1437033"/>
              <a:gd name="connsiteX3" fmla="*/ 0 w 1507433"/>
              <a:gd name="connsiteY3" fmla="*/ 718517 h 1437033"/>
              <a:gd name="connsiteX4" fmla="*/ 753716 w 1507433"/>
              <a:gd name="connsiteY4" fmla="*/ 0 h 143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437033">
                <a:moveTo>
                  <a:pt x="753716" y="0"/>
                </a:moveTo>
                <a:lnTo>
                  <a:pt x="1507433" y="718517"/>
                </a:lnTo>
                <a:lnTo>
                  <a:pt x="753716" y="1437033"/>
                </a:lnTo>
                <a:lnTo>
                  <a:pt x="0" y="718517"/>
                </a:lnTo>
                <a:lnTo>
                  <a:pt x="753716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7" name="Picture 1206" descr="Medical Notes: January 29, 2023 | Radio Health Journal">
            <a:extLst>
              <a:ext uri="{FF2B5EF4-FFF2-40B4-BE49-F238E27FC236}">
                <a16:creationId xmlns:a16="http://schemas.microsoft.com/office/drawing/2014/main" id="{CEE8A23A-6833-E46F-6099-690E164C4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40" t="60355" r="20974" b="12524"/>
          <a:stretch>
            <a:fillRect/>
          </a:stretch>
        </p:blipFill>
        <p:spPr bwMode="auto">
          <a:xfrm>
            <a:off x="8895003" y="3905895"/>
            <a:ext cx="1930678" cy="1965463"/>
          </a:xfrm>
          <a:custGeom>
            <a:avLst/>
            <a:gdLst>
              <a:gd name="connsiteX0" fmla="*/ 965339 w 1930678"/>
              <a:gd name="connsiteY0" fmla="*/ 0 h 1965463"/>
              <a:gd name="connsiteX1" fmla="*/ 1930678 w 1930678"/>
              <a:gd name="connsiteY1" fmla="*/ 982732 h 1965463"/>
              <a:gd name="connsiteX2" fmla="*/ 965339 w 1930678"/>
              <a:gd name="connsiteY2" fmla="*/ 1965463 h 1965463"/>
              <a:gd name="connsiteX3" fmla="*/ 0 w 1930678"/>
              <a:gd name="connsiteY3" fmla="*/ 982732 h 1965463"/>
              <a:gd name="connsiteX4" fmla="*/ 965339 w 1930678"/>
              <a:gd name="connsiteY4" fmla="*/ 0 h 196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678" h="1965463">
                <a:moveTo>
                  <a:pt x="965339" y="0"/>
                </a:moveTo>
                <a:lnTo>
                  <a:pt x="1930678" y="982732"/>
                </a:lnTo>
                <a:lnTo>
                  <a:pt x="965339" y="1965463"/>
                </a:lnTo>
                <a:lnTo>
                  <a:pt x="0" y="982732"/>
                </a:lnTo>
                <a:lnTo>
                  <a:pt x="965339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8" name="Picture 1207" descr="Medical Notes: January 29, 2023 | Radio Health Journal">
            <a:extLst>
              <a:ext uri="{FF2B5EF4-FFF2-40B4-BE49-F238E27FC236}">
                <a16:creationId xmlns:a16="http://schemas.microsoft.com/office/drawing/2014/main" id="{13B0FCFE-FB4E-691F-3E62-C7E54DB07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8" t="65806" r="35201" b="12341"/>
          <a:stretch>
            <a:fillRect/>
          </a:stretch>
        </p:blipFill>
        <p:spPr bwMode="auto">
          <a:xfrm>
            <a:off x="7485301" y="4300981"/>
            <a:ext cx="1507433" cy="1583633"/>
          </a:xfrm>
          <a:custGeom>
            <a:avLst/>
            <a:gdLst>
              <a:gd name="connsiteX0" fmla="*/ 753717 w 1507433"/>
              <a:gd name="connsiteY0" fmla="*/ 0 h 1583633"/>
              <a:gd name="connsiteX1" fmla="*/ 1507433 w 1507433"/>
              <a:gd name="connsiteY1" fmla="*/ 791817 h 1583633"/>
              <a:gd name="connsiteX2" fmla="*/ 753717 w 1507433"/>
              <a:gd name="connsiteY2" fmla="*/ 1583633 h 1583633"/>
              <a:gd name="connsiteX3" fmla="*/ 0 w 1507433"/>
              <a:gd name="connsiteY3" fmla="*/ 791817 h 1583633"/>
              <a:gd name="connsiteX4" fmla="*/ 753717 w 1507433"/>
              <a:gd name="connsiteY4" fmla="*/ 0 h 158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83633">
                <a:moveTo>
                  <a:pt x="753717" y="0"/>
                </a:moveTo>
                <a:lnTo>
                  <a:pt x="1507433" y="791817"/>
                </a:lnTo>
                <a:lnTo>
                  <a:pt x="753717" y="1583633"/>
                </a:lnTo>
                <a:lnTo>
                  <a:pt x="0" y="791817"/>
                </a:lnTo>
                <a:lnTo>
                  <a:pt x="753717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9" name="Picture 1208" descr="Medical Notes: January 29, 2023 | Radio Health Journal">
            <a:extLst>
              <a:ext uri="{FF2B5EF4-FFF2-40B4-BE49-F238E27FC236}">
                <a16:creationId xmlns:a16="http://schemas.microsoft.com/office/drawing/2014/main" id="{77A49037-E988-F1CA-E0D7-D5E55FFD6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>
            <a:off x="11527219" y="4530094"/>
            <a:ext cx="808788" cy="784789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0" name="Picture 1209" descr="Medical Notes: January 29, 2023 | Radio Health Journal">
            <a:extLst>
              <a:ext uri="{FF2B5EF4-FFF2-40B4-BE49-F238E27FC236}">
                <a16:creationId xmlns:a16="http://schemas.microsoft.com/office/drawing/2014/main" id="{8A222C3E-BF77-EE3B-15D8-151CC6F10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6" t="76612" r="13446" b="12559"/>
          <a:stretch>
            <a:fillRect/>
          </a:stretch>
        </p:blipFill>
        <p:spPr bwMode="auto">
          <a:xfrm>
            <a:off x="10986765" y="5084082"/>
            <a:ext cx="808788" cy="784789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1" name="Picture 1210" descr="Medical Notes: January 29, 2023 | Radio Health Journal">
            <a:extLst>
              <a:ext uri="{FF2B5EF4-FFF2-40B4-BE49-F238E27FC236}">
                <a16:creationId xmlns:a16="http://schemas.microsoft.com/office/drawing/2014/main" id="{F313F72D-B2B9-1AAB-8F40-BB909EB20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41" t="79797" r="17255" b="2788"/>
          <a:stretch>
            <a:fillRect/>
          </a:stretch>
        </p:blipFill>
        <p:spPr bwMode="auto">
          <a:xfrm>
            <a:off x="10041723" y="5314883"/>
            <a:ext cx="1263101" cy="1262061"/>
          </a:xfrm>
          <a:custGeom>
            <a:avLst/>
            <a:gdLst>
              <a:gd name="connsiteX0" fmla="*/ 631550 w 1263101"/>
              <a:gd name="connsiteY0" fmla="*/ 0 h 1262061"/>
              <a:gd name="connsiteX1" fmla="*/ 1263101 w 1263101"/>
              <a:gd name="connsiteY1" fmla="*/ 631031 h 1262061"/>
              <a:gd name="connsiteX2" fmla="*/ 631550 w 1263101"/>
              <a:gd name="connsiteY2" fmla="*/ 1262061 h 1262061"/>
              <a:gd name="connsiteX3" fmla="*/ 0 w 1263101"/>
              <a:gd name="connsiteY3" fmla="*/ 631031 h 1262061"/>
              <a:gd name="connsiteX4" fmla="*/ 631550 w 1263101"/>
              <a:gd name="connsiteY4" fmla="*/ 0 h 126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101" h="1262061">
                <a:moveTo>
                  <a:pt x="631550" y="0"/>
                </a:moveTo>
                <a:lnTo>
                  <a:pt x="1263101" y="631031"/>
                </a:lnTo>
                <a:lnTo>
                  <a:pt x="631550" y="1262061"/>
                </a:lnTo>
                <a:lnTo>
                  <a:pt x="0" y="631031"/>
                </a:lnTo>
                <a:lnTo>
                  <a:pt x="631550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2" name="Picture 1211" descr="Medical Notes: January 29, 2023 | Radio Health Journal">
            <a:extLst>
              <a:ext uri="{FF2B5EF4-FFF2-40B4-BE49-F238E27FC236}">
                <a16:creationId xmlns:a16="http://schemas.microsoft.com/office/drawing/2014/main" id="{18F3FB4C-8664-C85D-6365-BB6F435F2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78" t="80064" r="27486"/>
          <a:stretch>
            <a:fillRect/>
          </a:stretch>
        </p:blipFill>
        <p:spPr bwMode="auto">
          <a:xfrm>
            <a:off x="8113942" y="5334242"/>
            <a:ext cx="1872702" cy="1444739"/>
          </a:xfrm>
          <a:custGeom>
            <a:avLst/>
            <a:gdLst>
              <a:gd name="connsiteX0" fmla="*/ 936351 w 1872702"/>
              <a:gd name="connsiteY0" fmla="*/ 0 h 1444739"/>
              <a:gd name="connsiteX1" fmla="*/ 1872702 w 1872702"/>
              <a:gd name="connsiteY1" fmla="*/ 988943 h 1444739"/>
              <a:gd name="connsiteX2" fmla="*/ 1441145 w 1872702"/>
              <a:gd name="connsiteY2" fmla="*/ 1444739 h 1444739"/>
              <a:gd name="connsiteX3" fmla="*/ 431557 w 1872702"/>
              <a:gd name="connsiteY3" fmla="*/ 1444739 h 1444739"/>
              <a:gd name="connsiteX4" fmla="*/ 0 w 1872702"/>
              <a:gd name="connsiteY4" fmla="*/ 988943 h 1444739"/>
              <a:gd name="connsiteX5" fmla="*/ 936351 w 1872702"/>
              <a:gd name="connsiteY5" fmla="*/ 0 h 14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2702" h="1444739">
                <a:moveTo>
                  <a:pt x="936351" y="0"/>
                </a:moveTo>
                <a:lnTo>
                  <a:pt x="1872702" y="988943"/>
                </a:lnTo>
                <a:lnTo>
                  <a:pt x="1441145" y="1444739"/>
                </a:lnTo>
                <a:lnTo>
                  <a:pt x="431557" y="1444739"/>
                </a:lnTo>
                <a:lnTo>
                  <a:pt x="0" y="988943"/>
                </a:lnTo>
                <a:lnTo>
                  <a:pt x="936351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3" name="Picture 1212" descr="Medical Notes: January 29, 2023 | Radio Health Journal">
            <a:extLst>
              <a:ext uri="{FF2B5EF4-FFF2-40B4-BE49-F238E27FC236}">
                <a16:creationId xmlns:a16="http://schemas.microsoft.com/office/drawing/2014/main" id="{B2BAEBCD-7A14-1388-F13B-3DC90F285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4" t="80253" r="43250" b="6721"/>
          <a:stretch>
            <a:fillRect/>
          </a:stretch>
        </p:blipFill>
        <p:spPr bwMode="auto">
          <a:xfrm>
            <a:off x="6908831" y="5347902"/>
            <a:ext cx="1046922" cy="944023"/>
          </a:xfrm>
          <a:custGeom>
            <a:avLst/>
            <a:gdLst>
              <a:gd name="connsiteX0" fmla="*/ 523461 w 1046922"/>
              <a:gd name="connsiteY0" fmla="*/ 0 h 944023"/>
              <a:gd name="connsiteX1" fmla="*/ 1046922 w 1046922"/>
              <a:gd name="connsiteY1" fmla="*/ 472012 h 944023"/>
              <a:gd name="connsiteX2" fmla="*/ 523461 w 1046922"/>
              <a:gd name="connsiteY2" fmla="*/ 944023 h 944023"/>
              <a:gd name="connsiteX3" fmla="*/ 0 w 1046922"/>
              <a:gd name="connsiteY3" fmla="*/ 472012 h 944023"/>
              <a:gd name="connsiteX4" fmla="*/ 523461 w 1046922"/>
              <a:gd name="connsiteY4" fmla="*/ 0 h 94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944023">
                <a:moveTo>
                  <a:pt x="523461" y="0"/>
                </a:moveTo>
                <a:lnTo>
                  <a:pt x="1046922" y="472012"/>
                </a:lnTo>
                <a:lnTo>
                  <a:pt x="523461" y="944023"/>
                </a:lnTo>
                <a:lnTo>
                  <a:pt x="0" y="472012"/>
                </a:lnTo>
                <a:lnTo>
                  <a:pt x="523461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4" name="Picture 1213" descr="Medical Notes: January 29, 2023 | Radio Health Journal">
            <a:extLst>
              <a:ext uri="{FF2B5EF4-FFF2-40B4-BE49-F238E27FC236}">
                <a16:creationId xmlns:a16="http://schemas.microsoft.com/office/drawing/2014/main" id="{1C9B33AB-BC21-45D9-E4D5-86DBA3BA5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90" t="83585" r="7621" b="2698"/>
          <a:stretch>
            <a:fillRect/>
          </a:stretch>
        </p:blipFill>
        <p:spPr bwMode="auto">
          <a:xfrm>
            <a:off x="11413740" y="5589416"/>
            <a:ext cx="1132235" cy="994059"/>
          </a:xfrm>
          <a:custGeom>
            <a:avLst/>
            <a:gdLst>
              <a:gd name="connsiteX0" fmla="*/ 566117 w 1132235"/>
              <a:gd name="connsiteY0" fmla="*/ 0 h 994059"/>
              <a:gd name="connsiteX1" fmla="*/ 1132235 w 1132235"/>
              <a:gd name="connsiteY1" fmla="*/ 497030 h 994059"/>
              <a:gd name="connsiteX2" fmla="*/ 566117 w 1132235"/>
              <a:gd name="connsiteY2" fmla="*/ 994059 h 994059"/>
              <a:gd name="connsiteX3" fmla="*/ 0 w 1132235"/>
              <a:gd name="connsiteY3" fmla="*/ 497030 h 994059"/>
              <a:gd name="connsiteX4" fmla="*/ 566117 w 1132235"/>
              <a:gd name="connsiteY4" fmla="*/ 0 h 99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235" h="994059">
                <a:moveTo>
                  <a:pt x="566117" y="0"/>
                </a:moveTo>
                <a:lnTo>
                  <a:pt x="1132235" y="497030"/>
                </a:lnTo>
                <a:lnTo>
                  <a:pt x="566117" y="994059"/>
                </a:lnTo>
                <a:lnTo>
                  <a:pt x="0" y="497030"/>
                </a:lnTo>
                <a:lnTo>
                  <a:pt x="566117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5" name="Picture 1214" descr="Medical Notes: January 29, 2023 | Radio Health Journal">
            <a:extLst>
              <a:ext uri="{FF2B5EF4-FFF2-40B4-BE49-F238E27FC236}">
                <a16:creationId xmlns:a16="http://schemas.microsoft.com/office/drawing/2014/main" id="{EEB7A1AE-0320-8CFA-C785-E158C07FF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88" t="17190" r="14786" b="69784"/>
          <a:stretch>
            <a:fillRect/>
          </a:stretch>
        </p:blipFill>
        <p:spPr bwMode="auto">
          <a:xfrm>
            <a:off x="10955095" y="-25970"/>
            <a:ext cx="1046922" cy="944023"/>
          </a:xfrm>
          <a:custGeom>
            <a:avLst/>
            <a:gdLst>
              <a:gd name="connsiteX0" fmla="*/ 523461 w 1046922"/>
              <a:gd name="connsiteY0" fmla="*/ 0 h 944023"/>
              <a:gd name="connsiteX1" fmla="*/ 1046922 w 1046922"/>
              <a:gd name="connsiteY1" fmla="*/ 472012 h 944023"/>
              <a:gd name="connsiteX2" fmla="*/ 523461 w 1046922"/>
              <a:gd name="connsiteY2" fmla="*/ 944023 h 944023"/>
              <a:gd name="connsiteX3" fmla="*/ 0 w 1046922"/>
              <a:gd name="connsiteY3" fmla="*/ 472012 h 944023"/>
              <a:gd name="connsiteX4" fmla="*/ 523461 w 1046922"/>
              <a:gd name="connsiteY4" fmla="*/ 0 h 94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944023">
                <a:moveTo>
                  <a:pt x="523461" y="0"/>
                </a:moveTo>
                <a:lnTo>
                  <a:pt x="1046922" y="472012"/>
                </a:lnTo>
                <a:lnTo>
                  <a:pt x="523461" y="944023"/>
                </a:lnTo>
                <a:lnTo>
                  <a:pt x="0" y="472012"/>
                </a:lnTo>
                <a:lnTo>
                  <a:pt x="523461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6" name="Picture 1215" descr="Medical Notes: January 29, 2023 | Radio Health Journal">
            <a:extLst>
              <a:ext uri="{FF2B5EF4-FFF2-40B4-BE49-F238E27FC236}">
                <a16:creationId xmlns:a16="http://schemas.microsoft.com/office/drawing/2014/main" id="{98C2F664-4A86-AFAE-0839-22651CA94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88" t="17190" r="14786" b="69784"/>
          <a:stretch>
            <a:fillRect/>
          </a:stretch>
        </p:blipFill>
        <p:spPr bwMode="auto">
          <a:xfrm>
            <a:off x="11598426" y="749773"/>
            <a:ext cx="633214" cy="570977"/>
          </a:xfrm>
          <a:custGeom>
            <a:avLst/>
            <a:gdLst>
              <a:gd name="connsiteX0" fmla="*/ 523461 w 1046922"/>
              <a:gd name="connsiteY0" fmla="*/ 0 h 944023"/>
              <a:gd name="connsiteX1" fmla="*/ 1046922 w 1046922"/>
              <a:gd name="connsiteY1" fmla="*/ 472012 h 944023"/>
              <a:gd name="connsiteX2" fmla="*/ 523461 w 1046922"/>
              <a:gd name="connsiteY2" fmla="*/ 944023 h 944023"/>
              <a:gd name="connsiteX3" fmla="*/ 0 w 1046922"/>
              <a:gd name="connsiteY3" fmla="*/ 472012 h 944023"/>
              <a:gd name="connsiteX4" fmla="*/ 523461 w 1046922"/>
              <a:gd name="connsiteY4" fmla="*/ 0 h 94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944023">
                <a:moveTo>
                  <a:pt x="523461" y="0"/>
                </a:moveTo>
                <a:lnTo>
                  <a:pt x="1046922" y="472012"/>
                </a:lnTo>
                <a:lnTo>
                  <a:pt x="523461" y="944023"/>
                </a:lnTo>
                <a:lnTo>
                  <a:pt x="0" y="472012"/>
                </a:lnTo>
                <a:lnTo>
                  <a:pt x="523461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3910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DCF4"/>
            </a:gs>
            <a:gs pos="8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edical Notes: January 29, 2023 | Radio Health Journal">
            <a:extLst>
              <a:ext uri="{FF2B5EF4-FFF2-40B4-BE49-F238E27FC236}">
                <a16:creationId xmlns:a16="http://schemas.microsoft.com/office/drawing/2014/main" id="{CCD232BA-C928-2334-F3CD-1EC8EAC92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t="8295" r="38750" b="70721"/>
          <a:stretch>
            <a:fillRect/>
          </a:stretch>
        </p:blipFill>
        <p:spPr bwMode="auto">
          <a:xfrm>
            <a:off x="10435952" y="19347"/>
            <a:ext cx="950498" cy="958856"/>
          </a:xfrm>
          <a:custGeom>
            <a:avLst/>
            <a:gdLst>
              <a:gd name="connsiteX0" fmla="*/ 753717 w 1507433"/>
              <a:gd name="connsiteY0" fmla="*/ 0 h 1520686"/>
              <a:gd name="connsiteX1" fmla="*/ 1507433 w 1507433"/>
              <a:gd name="connsiteY1" fmla="*/ 760343 h 1520686"/>
              <a:gd name="connsiteX2" fmla="*/ 753717 w 1507433"/>
              <a:gd name="connsiteY2" fmla="*/ 1520686 h 1520686"/>
              <a:gd name="connsiteX3" fmla="*/ 0 w 1507433"/>
              <a:gd name="connsiteY3" fmla="*/ 760343 h 1520686"/>
              <a:gd name="connsiteX4" fmla="*/ 753717 w 1507433"/>
              <a:gd name="connsiteY4" fmla="*/ 0 h 15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20686">
                <a:moveTo>
                  <a:pt x="753717" y="0"/>
                </a:moveTo>
                <a:lnTo>
                  <a:pt x="1507433" y="760343"/>
                </a:lnTo>
                <a:lnTo>
                  <a:pt x="753717" y="1520686"/>
                </a:lnTo>
                <a:lnTo>
                  <a:pt x="0" y="760343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7" name="Picture 6" descr="Medical Notes: January 29, 2023 | Radio Health Journal">
            <a:extLst>
              <a:ext uri="{FF2B5EF4-FFF2-40B4-BE49-F238E27FC236}">
                <a16:creationId xmlns:a16="http://schemas.microsoft.com/office/drawing/2014/main" id="{D1DE6AAB-F576-1126-E2F3-907AA55B4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5" t="17119" r="45127" b="55589"/>
          <a:stretch>
            <a:fillRect/>
          </a:stretch>
        </p:blipFill>
        <p:spPr bwMode="auto">
          <a:xfrm>
            <a:off x="9111150" y="80487"/>
            <a:ext cx="1410083" cy="1247140"/>
          </a:xfrm>
          <a:custGeom>
            <a:avLst/>
            <a:gdLst>
              <a:gd name="connsiteX0" fmla="*/ 1118152 w 2236303"/>
              <a:gd name="connsiteY0" fmla="*/ 0 h 1977886"/>
              <a:gd name="connsiteX1" fmla="*/ 2236303 w 2236303"/>
              <a:gd name="connsiteY1" fmla="*/ 988943 h 1977886"/>
              <a:gd name="connsiteX2" fmla="*/ 1118152 w 2236303"/>
              <a:gd name="connsiteY2" fmla="*/ 1977886 h 1977886"/>
              <a:gd name="connsiteX3" fmla="*/ 0 w 2236303"/>
              <a:gd name="connsiteY3" fmla="*/ 988943 h 1977886"/>
              <a:gd name="connsiteX4" fmla="*/ 1118152 w 2236303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6303" h="1977886">
                <a:moveTo>
                  <a:pt x="1118152" y="0"/>
                </a:moveTo>
                <a:lnTo>
                  <a:pt x="2236303" y="988943"/>
                </a:lnTo>
                <a:lnTo>
                  <a:pt x="1118152" y="1977886"/>
                </a:lnTo>
                <a:lnTo>
                  <a:pt x="0" y="988943"/>
                </a:lnTo>
                <a:lnTo>
                  <a:pt x="11181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8" name="Picture 7" descr="Medical Notes: January 29, 2023 | Radio Health Journal">
            <a:extLst>
              <a:ext uri="{FF2B5EF4-FFF2-40B4-BE49-F238E27FC236}">
                <a16:creationId xmlns:a16="http://schemas.microsoft.com/office/drawing/2014/main" id="{F2009402-95A8-BBDA-E052-FEEAC5A0D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7" t="17119" r="20672" b="28571"/>
          <a:stretch>
            <a:fillRect/>
          </a:stretch>
        </p:blipFill>
        <p:spPr bwMode="auto">
          <a:xfrm>
            <a:off x="9959416" y="805947"/>
            <a:ext cx="1148885" cy="1133618"/>
          </a:xfrm>
          <a:custGeom>
            <a:avLst/>
            <a:gdLst>
              <a:gd name="connsiteX0" fmla="*/ 1994452 w 3988903"/>
              <a:gd name="connsiteY0" fmla="*/ 0 h 3935894"/>
              <a:gd name="connsiteX1" fmla="*/ 3988903 w 3988903"/>
              <a:gd name="connsiteY1" fmla="*/ 1967947 h 3935894"/>
              <a:gd name="connsiteX2" fmla="*/ 1994452 w 3988903"/>
              <a:gd name="connsiteY2" fmla="*/ 3935894 h 3935894"/>
              <a:gd name="connsiteX3" fmla="*/ 0 w 3988903"/>
              <a:gd name="connsiteY3" fmla="*/ 1967947 h 3935894"/>
              <a:gd name="connsiteX4" fmla="*/ 1994452 w 3988903"/>
              <a:gd name="connsiteY4" fmla="*/ 0 h 393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8903" h="3935894">
                <a:moveTo>
                  <a:pt x="1994452" y="0"/>
                </a:moveTo>
                <a:lnTo>
                  <a:pt x="3988903" y="1967947"/>
                </a:lnTo>
                <a:lnTo>
                  <a:pt x="1994452" y="3935894"/>
                </a:lnTo>
                <a:lnTo>
                  <a:pt x="0" y="1967947"/>
                </a:lnTo>
                <a:lnTo>
                  <a:pt x="19944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9" name="Picture 8" descr="Medical Notes: January 29, 2023 | Radio Health Journal">
            <a:extLst>
              <a:ext uri="{FF2B5EF4-FFF2-40B4-BE49-F238E27FC236}">
                <a16:creationId xmlns:a16="http://schemas.microsoft.com/office/drawing/2014/main" id="{E17D6BE0-6EAA-A80B-CB5F-D2B3C5BA9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88" t="17190" r="14786" b="69784"/>
          <a:stretch>
            <a:fillRect/>
          </a:stretch>
        </p:blipFill>
        <p:spPr bwMode="auto">
          <a:xfrm>
            <a:off x="11348834" y="48742"/>
            <a:ext cx="660128" cy="595246"/>
          </a:xfrm>
          <a:custGeom>
            <a:avLst/>
            <a:gdLst>
              <a:gd name="connsiteX0" fmla="*/ 523461 w 1046922"/>
              <a:gd name="connsiteY0" fmla="*/ 0 h 944023"/>
              <a:gd name="connsiteX1" fmla="*/ 1046922 w 1046922"/>
              <a:gd name="connsiteY1" fmla="*/ 472012 h 944023"/>
              <a:gd name="connsiteX2" fmla="*/ 523461 w 1046922"/>
              <a:gd name="connsiteY2" fmla="*/ 944023 h 944023"/>
              <a:gd name="connsiteX3" fmla="*/ 0 w 1046922"/>
              <a:gd name="connsiteY3" fmla="*/ 472012 h 944023"/>
              <a:gd name="connsiteX4" fmla="*/ 523461 w 1046922"/>
              <a:gd name="connsiteY4" fmla="*/ 0 h 94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944023">
                <a:moveTo>
                  <a:pt x="523461" y="0"/>
                </a:moveTo>
                <a:lnTo>
                  <a:pt x="1046922" y="472012"/>
                </a:lnTo>
                <a:lnTo>
                  <a:pt x="523461" y="944023"/>
                </a:lnTo>
                <a:lnTo>
                  <a:pt x="0" y="472012"/>
                </a:lnTo>
                <a:lnTo>
                  <a:pt x="523461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0" name="Picture 9" descr="Medical Notes: January 29, 2023 | Radio Health Journal">
            <a:extLst>
              <a:ext uri="{FF2B5EF4-FFF2-40B4-BE49-F238E27FC236}">
                <a16:creationId xmlns:a16="http://schemas.microsoft.com/office/drawing/2014/main" id="{FB81F950-D650-D2DF-5A76-4FC9ACBE4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43" t="24170" r="7621" b="48537"/>
          <a:stretch>
            <a:fillRect/>
          </a:stretch>
        </p:blipFill>
        <p:spPr bwMode="auto">
          <a:xfrm>
            <a:off x="11074648" y="979886"/>
            <a:ext cx="1180816" cy="1247139"/>
          </a:xfrm>
          <a:custGeom>
            <a:avLst/>
            <a:gdLst>
              <a:gd name="connsiteX0" fmla="*/ 936351 w 1872702"/>
              <a:gd name="connsiteY0" fmla="*/ 0 h 1977886"/>
              <a:gd name="connsiteX1" fmla="*/ 1872702 w 1872702"/>
              <a:gd name="connsiteY1" fmla="*/ 988943 h 1977886"/>
              <a:gd name="connsiteX2" fmla="*/ 936351 w 1872702"/>
              <a:gd name="connsiteY2" fmla="*/ 1977886 h 1977886"/>
              <a:gd name="connsiteX3" fmla="*/ 0 w 1872702"/>
              <a:gd name="connsiteY3" fmla="*/ 988943 h 1977886"/>
              <a:gd name="connsiteX4" fmla="*/ 936351 w 1872702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702" h="1977886">
                <a:moveTo>
                  <a:pt x="936351" y="0"/>
                </a:moveTo>
                <a:lnTo>
                  <a:pt x="1872702" y="988943"/>
                </a:lnTo>
                <a:lnTo>
                  <a:pt x="936351" y="1977886"/>
                </a:lnTo>
                <a:lnTo>
                  <a:pt x="0" y="988943"/>
                </a:lnTo>
                <a:lnTo>
                  <a:pt x="936351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1" name="Picture 10" descr="Medical Notes: January 29, 2023 | Radio Health Journal">
            <a:extLst>
              <a:ext uri="{FF2B5EF4-FFF2-40B4-BE49-F238E27FC236}">
                <a16:creationId xmlns:a16="http://schemas.microsoft.com/office/drawing/2014/main" id="{BD7641AA-40EB-1D24-F97D-282F719F0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8" t="25302" r="20813" b="63772"/>
          <a:stretch>
            <a:fillRect/>
          </a:stretch>
        </p:blipFill>
        <p:spPr bwMode="auto">
          <a:xfrm>
            <a:off x="11185892" y="585534"/>
            <a:ext cx="493006" cy="499274"/>
          </a:xfrm>
          <a:custGeom>
            <a:avLst/>
            <a:gdLst>
              <a:gd name="connsiteX0" fmla="*/ 390939 w 781878"/>
              <a:gd name="connsiteY0" fmla="*/ 0 h 791818"/>
              <a:gd name="connsiteX1" fmla="*/ 781878 w 781878"/>
              <a:gd name="connsiteY1" fmla="*/ 395909 h 791818"/>
              <a:gd name="connsiteX2" fmla="*/ 390939 w 781878"/>
              <a:gd name="connsiteY2" fmla="*/ 791818 h 791818"/>
              <a:gd name="connsiteX3" fmla="*/ 0 w 781878"/>
              <a:gd name="connsiteY3" fmla="*/ 395909 h 791818"/>
              <a:gd name="connsiteX4" fmla="*/ 390939 w 781878"/>
              <a:gd name="connsiteY4" fmla="*/ 0 h 79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78" h="791818">
                <a:moveTo>
                  <a:pt x="390939" y="0"/>
                </a:moveTo>
                <a:lnTo>
                  <a:pt x="781878" y="395909"/>
                </a:lnTo>
                <a:lnTo>
                  <a:pt x="390939" y="791818"/>
                </a:lnTo>
                <a:lnTo>
                  <a:pt x="0" y="395909"/>
                </a:lnTo>
                <a:lnTo>
                  <a:pt x="390939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2" name="Picture 11" descr="Medical Notes: January 29, 2023 | Radio Health Journal">
            <a:extLst>
              <a:ext uri="{FF2B5EF4-FFF2-40B4-BE49-F238E27FC236}">
                <a16:creationId xmlns:a16="http://schemas.microsoft.com/office/drawing/2014/main" id="{5644A9E0-8B76-0135-2F88-A4F459F2B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8" t="41154" r="54346" b="48400"/>
          <a:stretch>
            <a:fillRect/>
          </a:stretch>
        </p:blipFill>
        <p:spPr bwMode="auto">
          <a:xfrm>
            <a:off x="11667020" y="5548768"/>
            <a:ext cx="440783" cy="477338"/>
          </a:xfrm>
          <a:custGeom>
            <a:avLst/>
            <a:gdLst>
              <a:gd name="connsiteX0" fmla="*/ 349526 w 699052"/>
              <a:gd name="connsiteY0" fmla="*/ 0 h 757029"/>
              <a:gd name="connsiteX1" fmla="*/ 699052 w 699052"/>
              <a:gd name="connsiteY1" fmla="*/ 378515 h 757029"/>
              <a:gd name="connsiteX2" fmla="*/ 349526 w 699052"/>
              <a:gd name="connsiteY2" fmla="*/ 757029 h 757029"/>
              <a:gd name="connsiteX3" fmla="*/ 0 w 699052"/>
              <a:gd name="connsiteY3" fmla="*/ 378515 h 757029"/>
              <a:gd name="connsiteX4" fmla="*/ 349526 w 699052"/>
              <a:gd name="connsiteY4" fmla="*/ 0 h 75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052" h="757029">
                <a:moveTo>
                  <a:pt x="349526" y="0"/>
                </a:moveTo>
                <a:lnTo>
                  <a:pt x="699052" y="378515"/>
                </a:lnTo>
                <a:lnTo>
                  <a:pt x="349526" y="757029"/>
                </a:lnTo>
                <a:lnTo>
                  <a:pt x="0" y="378515"/>
                </a:lnTo>
                <a:lnTo>
                  <a:pt x="349526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3" name="Picture 12" descr="Medical Notes: January 29, 2023 | Radio Health Journal">
            <a:extLst>
              <a:ext uri="{FF2B5EF4-FFF2-40B4-BE49-F238E27FC236}">
                <a16:creationId xmlns:a16="http://schemas.microsoft.com/office/drawing/2014/main" id="{526FF623-CADF-F9B2-E906-8C237C8DA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5" t="45520" r="18306" b="48400"/>
          <a:stretch>
            <a:fillRect/>
          </a:stretch>
        </p:blipFill>
        <p:spPr bwMode="auto">
          <a:xfrm>
            <a:off x="11008642" y="907174"/>
            <a:ext cx="288287" cy="277840"/>
          </a:xfrm>
          <a:custGeom>
            <a:avLst/>
            <a:gdLst>
              <a:gd name="connsiteX0" fmla="*/ 228600 w 457200"/>
              <a:gd name="connsiteY0" fmla="*/ 0 h 440634"/>
              <a:gd name="connsiteX1" fmla="*/ 457200 w 457200"/>
              <a:gd name="connsiteY1" fmla="*/ 220317 h 440634"/>
              <a:gd name="connsiteX2" fmla="*/ 228600 w 457200"/>
              <a:gd name="connsiteY2" fmla="*/ 440634 h 440634"/>
              <a:gd name="connsiteX3" fmla="*/ 0 w 457200"/>
              <a:gd name="connsiteY3" fmla="*/ 220317 h 440634"/>
              <a:gd name="connsiteX4" fmla="*/ 228600 w 457200"/>
              <a:gd name="connsiteY4" fmla="*/ 0 h 44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40634">
                <a:moveTo>
                  <a:pt x="228600" y="0"/>
                </a:moveTo>
                <a:lnTo>
                  <a:pt x="457200" y="220317"/>
                </a:lnTo>
                <a:lnTo>
                  <a:pt x="228600" y="440634"/>
                </a:lnTo>
                <a:lnTo>
                  <a:pt x="0" y="220317"/>
                </a:lnTo>
                <a:lnTo>
                  <a:pt x="22860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4" name="Picture 13" descr="Medical Notes: January 29, 2023 | Radio Health Journal">
            <a:extLst>
              <a:ext uri="{FF2B5EF4-FFF2-40B4-BE49-F238E27FC236}">
                <a16:creationId xmlns:a16="http://schemas.microsoft.com/office/drawing/2014/main" id="{A4F62F50-E5F3-05AA-506E-82F1EC0CE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8" t="46377" r="41874" b="16044"/>
          <a:stretch>
            <a:fillRect/>
          </a:stretch>
        </p:blipFill>
        <p:spPr bwMode="auto">
          <a:xfrm>
            <a:off x="9772917" y="5054604"/>
            <a:ext cx="1695236" cy="1717169"/>
          </a:xfrm>
          <a:custGeom>
            <a:avLst/>
            <a:gdLst>
              <a:gd name="connsiteX0" fmla="*/ 1344268 w 2688536"/>
              <a:gd name="connsiteY0" fmla="*/ 0 h 2723320"/>
              <a:gd name="connsiteX1" fmla="*/ 2688536 w 2688536"/>
              <a:gd name="connsiteY1" fmla="*/ 1361660 h 2723320"/>
              <a:gd name="connsiteX2" fmla="*/ 1344268 w 2688536"/>
              <a:gd name="connsiteY2" fmla="*/ 2723320 h 2723320"/>
              <a:gd name="connsiteX3" fmla="*/ 0 w 2688536"/>
              <a:gd name="connsiteY3" fmla="*/ 1361660 h 2723320"/>
              <a:gd name="connsiteX4" fmla="*/ 1344268 w 2688536"/>
              <a:gd name="connsiteY4" fmla="*/ 0 h 272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536" h="2723320">
                <a:moveTo>
                  <a:pt x="1344268" y="0"/>
                </a:moveTo>
                <a:lnTo>
                  <a:pt x="2688536" y="1361660"/>
                </a:lnTo>
                <a:lnTo>
                  <a:pt x="1344268" y="2723320"/>
                </a:lnTo>
                <a:lnTo>
                  <a:pt x="0" y="1361660"/>
                </a:lnTo>
                <a:lnTo>
                  <a:pt x="1344268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5" name="Picture 14" descr="Medical Notes: January 29, 2023 | Radio Health Journal">
            <a:extLst>
              <a:ext uri="{FF2B5EF4-FFF2-40B4-BE49-F238E27FC236}">
                <a16:creationId xmlns:a16="http://schemas.microsoft.com/office/drawing/2014/main" id="{0ACA12D1-7AE2-C34B-EE2E-9D3FD9A65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2" t="47977" r="58962" b="37485"/>
          <a:stretch>
            <a:fillRect/>
          </a:stretch>
        </p:blipFill>
        <p:spPr bwMode="auto">
          <a:xfrm>
            <a:off x="11161699" y="4982786"/>
            <a:ext cx="660128" cy="664304"/>
          </a:xfrm>
          <a:custGeom>
            <a:avLst/>
            <a:gdLst>
              <a:gd name="connsiteX0" fmla="*/ 523461 w 1046922"/>
              <a:gd name="connsiteY0" fmla="*/ 0 h 1053546"/>
              <a:gd name="connsiteX1" fmla="*/ 1046922 w 1046922"/>
              <a:gd name="connsiteY1" fmla="*/ 526773 h 1053546"/>
              <a:gd name="connsiteX2" fmla="*/ 523461 w 1046922"/>
              <a:gd name="connsiteY2" fmla="*/ 1053546 h 1053546"/>
              <a:gd name="connsiteX3" fmla="*/ 0 w 1046922"/>
              <a:gd name="connsiteY3" fmla="*/ 526773 h 1053546"/>
              <a:gd name="connsiteX4" fmla="*/ 523461 w 1046922"/>
              <a:gd name="connsiteY4" fmla="*/ 0 h 105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1053546">
                <a:moveTo>
                  <a:pt x="523461" y="0"/>
                </a:moveTo>
                <a:lnTo>
                  <a:pt x="1046922" y="526773"/>
                </a:lnTo>
                <a:lnTo>
                  <a:pt x="523461" y="1053546"/>
                </a:lnTo>
                <a:lnTo>
                  <a:pt x="0" y="526773"/>
                </a:lnTo>
                <a:lnTo>
                  <a:pt x="523461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6" name="Picture 15" descr="Medical Notes: January 29, 2023 | Radio Health Journal">
            <a:extLst>
              <a:ext uri="{FF2B5EF4-FFF2-40B4-BE49-F238E27FC236}">
                <a16:creationId xmlns:a16="http://schemas.microsoft.com/office/drawing/2014/main" id="{D4637AFF-0709-337B-E5A5-5C6AC5FA2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8" t="50000" r="19643" b="38800"/>
          <a:stretch>
            <a:fillRect/>
          </a:stretch>
        </p:blipFill>
        <p:spPr bwMode="auto">
          <a:xfrm>
            <a:off x="10701912" y="1636958"/>
            <a:ext cx="535043" cy="555444"/>
          </a:xfrm>
          <a:custGeom>
            <a:avLst/>
            <a:gdLst>
              <a:gd name="connsiteX0" fmla="*/ 390940 w 781880"/>
              <a:gd name="connsiteY0" fmla="*/ 0 h 811694"/>
              <a:gd name="connsiteX1" fmla="*/ 781880 w 781880"/>
              <a:gd name="connsiteY1" fmla="*/ 405847 h 811694"/>
              <a:gd name="connsiteX2" fmla="*/ 390940 w 781880"/>
              <a:gd name="connsiteY2" fmla="*/ 811694 h 811694"/>
              <a:gd name="connsiteX3" fmla="*/ 0 w 781880"/>
              <a:gd name="connsiteY3" fmla="*/ 405847 h 811694"/>
              <a:gd name="connsiteX4" fmla="*/ 390940 w 781880"/>
              <a:gd name="connsiteY4" fmla="*/ 0 h 8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80" h="811694">
                <a:moveTo>
                  <a:pt x="390940" y="0"/>
                </a:moveTo>
                <a:lnTo>
                  <a:pt x="781880" y="405847"/>
                </a:lnTo>
                <a:lnTo>
                  <a:pt x="390940" y="811694"/>
                </a:lnTo>
                <a:lnTo>
                  <a:pt x="0" y="405847"/>
                </a:lnTo>
                <a:lnTo>
                  <a:pt x="39094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7" name="Picture 16" descr="Medical Notes: January 29, 2023 | Radio Health Journal">
            <a:extLst>
              <a:ext uri="{FF2B5EF4-FFF2-40B4-BE49-F238E27FC236}">
                <a16:creationId xmlns:a16="http://schemas.microsoft.com/office/drawing/2014/main" id="{F1EF44F8-02E8-2B1F-6098-E84FE3587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2" t="50831" r="9621" b="38339"/>
          <a:stretch>
            <a:fillRect/>
          </a:stretch>
        </p:blipFill>
        <p:spPr bwMode="auto">
          <a:xfrm>
            <a:off x="10325275" y="2028458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8" name="Picture 17" descr="Medical Notes: January 29, 2023 | Radio Health Journal">
            <a:extLst>
              <a:ext uri="{FF2B5EF4-FFF2-40B4-BE49-F238E27FC236}">
                <a16:creationId xmlns:a16="http://schemas.microsoft.com/office/drawing/2014/main" id="{E3929D4F-5B1E-2CCC-9A79-F7A3395B1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52" t="56246" r="12147" b="23925"/>
          <a:stretch>
            <a:fillRect/>
          </a:stretch>
        </p:blipFill>
        <p:spPr bwMode="auto">
          <a:xfrm>
            <a:off x="10705204" y="2112395"/>
            <a:ext cx="950501" cy="906110"/>
          </a:xfrm>
          <a:custGeom>
            <a:avLst/>
            <a:gdLst>
              <a:gd name="connsiteX0" fmla="*/ 753716 w 1507433"/>
              <a:gd name="connsiteY0" fmla="*/ 0 h 1437033"/>
              <a:gd name="connsiteX1" fmla="*/ 1507433 w 1507433"/>
              <a:gd name="connsiteY1" fmla="*/ 718517 h 1437033"/>
              <a:gd name="connsiteX2" fmla="*/ 753716 w 1507433"/>
              <a:gd name="connsiteY2" fmla="*/ 1437033 h 1437033"/>
              <a:gd name="connsiteX3" fmla="*/ 0 w 1507433"/>
              <a:gd name="connsiteY3" fmla="*/ 718517 h 1437033"/>
              <a:gd name="connsiteX4" fmla="*/ 753716 w 1507433"/>
              <a:gd name="connsiteY4" fmla="*/ 0 h 143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437033">
                <a:moveTo>
                  <a:pt x="753716" y="0"/>
                </a:moveTo>
                <a:lnTo>
                  <a:pt x="1507433" y="718517"/>
                </a:lnTo>
                <a:lnTo>
                  <a:pt x="753716" y="1437033"/>
                </a:lnTo>
                <a:lnTo>
                  <a:pt x="0" y="718517"/>
                </a:lnTo>
                <a:lnTo>
                  <a:pt x="753716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9" name="Picture 18" descr="Medical Notes: January 29, 2023 | Radio Health Journal">
            <a:extLst>
              <a:ext uri="{FF2B5EF4-FFF2-40B4-BE49-F238E27FC236}">
                <a16:creationId xmlns:a16="http://schemas.microsoft.com/office/drawing/2014/main" id="{339A743A-7F32-334A-DDEA-07C29A008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40" t="60355" r="20974" b="12524"/>
          <a:stretch>
            <a:fillRect/>
          </a:stretch>
        </p:blipFill>
        <p:spPr bwMode="auto">
          <a:xfrm>
            <a:off x="10409618" y="2992162"/>
            <a:ext cx="1217375" cy="1239308"/>
          </a:xfrm>
          <a:custGeom>
            <a:avLst/>
            <a:gdLst>
              <a:gd name="connsiteX0" fmla="*/ 965339 w 1930678"/>
              <a:gd name="connsiteY0" fmla="*/ 0 h 1965463"/>
              <a:gd name="connsiteX1" fmla="*/ 1930678 w 1930678"/>
              <a:gd name="connsiteY1" fmla="*/ 982732 h 1965463"/>
              <a:gd name="connsiteX2" fmla="*/ 965339 w 1930678"/>
              <a:gd name="connsiteY2" fmla="*/ 1965463 h 1965463"/>
              <a:gd name="connsiteX3" fmla="*/ 0 w 1930678"/>
              <a:gd name="connsiteY3" fmla="*/ 982732 h 1965463"/>
              <a:gd name="connsiteX4" fmla="*/ 965339 w 1930678"/>
              <a:gd name="connsiteY4" fmla="*/ 0 h 196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678" h="1965463">
                <a:moveTo>
                  <a:pt x="965339" y="0"/>
                </a:moveTo>
                <a:lnTo>
                  <a:pt x="1930678" y="982732"/>
                </a:lnTo>
                <a:lnTo>
                  <a:pt x="965339" y="1965463"/>
                </a:lnTo>
                <a:lnTo>
                  <a:pt x="0" y="982732"/>
                </a:lnTo>
                <a:lnTo>
                  <a:pt x="965339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0" name="Picture 19" descr="Medical Notes: January 29, 2023 | Radio Health Journal">
            <a:extLst>
              <a:ext uri="{FF2B5EF4-FFF2-40B4-BE49-F238E27FC236}">
                <a16:creationId xmlns:a16="http://schemas.microsoft.com/office/drawing/2014/main" id="{0042B0EF-C740-9F72-6F5F-0D92F4912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8" t="65806" r="35201" b="12341"/>
          <a:stretch>
            <a:fillRect/>
          </a:stretch>
        </p:blipFill>
        <p:spPr bwMode="auto">
          <a:xfrm>
            <a:off x="10835248" y="4076797"/>
            <a:ext cx="866732" cy="910545"/>
          </a:xfrm>
          <a:custGeom>
            <a:avLst/>
            <a:gdLst>
              <a:gd name="connsiteX0" fmla="*/ 753717 w 1507433"/>
              <a:gd name="connsiteY0" fmla="*/ 0 h 1583633"/>
              <a:gd name="connsiteX1" fmla="*/ 1507433 w 1507433"/>
              <a:gd name="connsiteY1" fmla="*/ 791817 h 1583633"/>
              <a:gd name="connsiteX2" fmla="*/ 753717 w 1507433"/>
              <a:gd name="connsiteY2" fmla="*/ 1583633 h 1583633"/>
              <a:gd name="connsiteX3" fmla="*/ 0 w 1507433"/>
              <a:gd name="connsiteY3" fmla="*/ 791817 h 1583633"/>
              <a:gd name="connsiteX4" fmla="*/ 753717 w 1507433"/>
              <a:gd name="connsiteY4" fmla="*/ 0 h 158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83633">
                <a:moveTo>
                  <a:pt x="753717" y="0"/>
                </a:moveTo>
                <a:lnTo>
                  <a:pt x="1507433" y="791817"/>
                </a:lnTo>
                <a:lnTo>
                  <a:pt x="753717" y="1583633"/>
                </a:lnTo>
                <a:lnTo>
                  <a:pt x="0" y="791817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1" name="Picture 20" descr="Medical Notes: January 29, 2023 | Radio Health Journal">
            <a:extLst>
              <a:ext uri="{FF2B5EF4-FFF2-40B4-BE49-F238E27FC236}">
                <a16:creationId xmlns:a16="http://schemas.microsoft.com/office/drawing/2014/main" id="{1206FBA9-DD4E-0272-AB33-D6D4F5555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>
            <a:off x="11672051" y="2445307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2" name="Picture 21" descr="Medical Notes: January 29, 2023 | Radio Health Journal">
            <a:extLst>
              <a:ext uri="{FF2B5EF4-FFF2-40B4-BE49-F238E27FC236}">
                <a16:creationId xmlns:a16="http://schemas.microsoft.com/office/drawing/2014/main" id="{1B543D1C-9264-39DE-1D82-BF805EAD9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6" t="76612" r="13446" b="12559"/>
          <a:stretch>
            <a:fillRect/>
          </a:stretch>
        </p:blipFill>
        <p:spPr bwMode="auto">
          <a:xfrm>
            <a:off x="11624311" y="3261052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3" name="Picture 22" descr="Medical Notes: January 29, 2023 | Radio Health Journal">
            <a:extLst>
              <a:ext uri="{FF2B5EF4-FFF2-40B4-BE49-F238E27FC236}">
                <a16:creationId xmlns:a16="http://schemas.microsoft.com/office/drawing/2014/main" id="{DC2C57D9-A726-E4D9-7084-5AF6D1C25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41" t="79797" r="17255" b="2788"/>
          <a:stretch>
            <a:fillRect/>
          </a:stretch>
        </p:blipFill>
        <p:spPr bwMode="auto">
          <a:xfrm>
            <a:off x="11582505" y="4321727"/>
            <a:ext cx="796438" cy="795783"/>
          </a:xfrm>
          <a:custGeom>
            <a:avLst/>
            <a:gdLst>
              <a:gd name="connsiteX0" fmla="*/ 631550 w 1263101"/>
              <a:gd name="connsiteY0" fmla="*/ 0 h 1262061"/>
              <a:gd name="connsiteX1" fmla="*/ 1263101 w 1263101"/>
              <a:gd name="connsiteY1" fmla="*/ 631031 h 1262061"/>
              <a:gd name="connsiteX2" fmla="*/ 631550 w 1263101"/>
              <a:gd name="connsiteY2" fmla="*/ 1262061 h 1262061"/>
              <a:gd name="connsiteX3" fmla="*/ 0 w 1263101"/>
              <a:gd name="connsiteY3" fmla="*/ 631031 h 1262061"/>
              <a:gd name="connsiteX4" fmla="*/ 631550 w 1263101"/>
              <a:gd name="connsiteY4" fmla="*/ 0 h 126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101" h="1262061">
                <a:moveTo>
                  <a:pt x="631550" y="0"/>
                </a:moveTo>
                <a:lnTo>
                  <a:pt x="1263101" y="631031"/>
                </a:lnTo>
                <a:lnTo>
                  <a:pt x="631550" y="1262061"/>
                </a:lnTo>
                <a:lnTo>
                  <a:pt x="0" y="631031"/>
                </a:lnTo>
                <a:lnTo>
                  <a:pt x="63155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4" name="Picture 23" descr="Medical Notes: January 29, 2023 | Radio Health Journal">
            <a:extLst>
              <a:ext uri="{FF2B5EF4-FFF2-40B4-BE49-F238E27FC236}">
                <a16:creationId xmlns:a16="http://schemas.microsoft.com/office/drawing/2014/main" id="{4BBDD984-B778-2AC7-17BA-CAB45E7C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78" t="80064" r="27486"/>
          <a:stretch>
            <a:fillRect/>
          </a:stretch>
        </p:blipFill>
        <p:spPr bwMode="auto">
          <a:xfrm>
            <a:off x="10974878" y="5970934"/>
            <a:ext cx="1180816" cy="910967"/>
          </a:xfrm>
          <a:custGeom>
            <a:avLst/>
            <a:gdLst>
              <a:gd name="connsiteX0" fmla="*/ 936351 w 1872702"/>
              <a:gd name="connsiteY0" fmla="*/ 0 h 1444739"/>
              <a:gd name="connsiteX1" fmla="*/ 1872702 w 1872702"/>
              <a:gd name="connsiteY1" fmla="*/ 988943 h 1444739"/>
              <a:gd name="connsiteX2" fmla="*/ 1441145 w 1872702"/>
              <a:gd name="connsiteY2" fmla="*/ 1444739 h 1444739"/>
              <a:gd name="connsiteX3" fmla="*/ 431557 w 1872702"/>
              <a:gd name="connsiteY3" fmla="*/ 1444739 h 1444739"/>
              <a:gd name="connsiteX4" fmla="*/ 0 w 1872702"/>
              <a:gd name="connsiteY4" fmla="*/ 988943 h 1444739"/>
              <a:gd name="connsiteX5" fmla="*/ 936351 w 1872702"/>
              <a:gd name="connsiteY5" fmla="*/ 0 h 14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2702" h="1444739">
                <a:moveTo>
                  <a:pt x="936351" y="0"/>
                </a:moveTo>
                <a:lnTo>
                  <a:pt x="1872702" y="988943"/>
                </a:lnTo>
                <a:lnTo>
                  <a:pt x="1441145" y="1444739"/>
                </a:lnTo>
                <a:lnTo>
                  <a:pt x="431557" y="1444739"/>
                </a:lnTo>
                <a:lnTo>
                  <a:pt x="0" y="988943"/>
                </a:lnTo>
                <a:lnTo>
                  <a:pt x="936351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</p:pic>
      <p:pic>
        <p:nvPicPr>
          <p:cNvPr id="25" name="Picture 24" descr="Medical Notes: January 29, 2023 | Radio Health Journal">
            <a:extLst>
              <a:ext uri="{FF2B5EF4-FFF2-40B4-BE49-F238E27FC236}">
                <a16:creationId xmlns:a16="http://schemas.microsoft.com/office/drawing/2014/main" id="{EC2EC3D6-4238-EA36-A64A-1038B8BC8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4" t="80253" r="43250" b="6721"/>
          <a:stretch>
            <a:fillRect/>
          </a:stretch>
        </p:blipFill>
        <p:spPr bwMode="auto">
          <a:xfrm>
            <a:off x="11296929" y="2776613"/>
            <a:ext cx="660128" cy="595246"/>
          </a:xfrm>
          <a:custGeom>
            <a:avLst/>
            <a:gdLst>
              <a:gd name="connsiteX0" fmla="*/ 523461 w 1046922"/>
              <a:gd name="connsiteY0" fmla="*/ 0 h 944023"/>
              <a:gd name="connsiteX1" fmla="*/ 1046922 w 1046922"/>
              <a:gd name="connsiteY1" fmla="*/ 472012 h 944023"/>
              <a:gd name="connsiteX2" fmla="*/ 523461 w 1046922"/>
              <a:gd name="connsiteY2" fmla="*/ 944023 h 944023"/>
              <a:gd name="connsiteX3" fmla="*/ 0 w 1046922"/>
              <a:gd name="connsiteY3" fmla="*/ 472012 h 944023"/>
              <a:gd name="connsiteX4" fmla="*/ 523461 w 1046922"/>
              <a:gd name="connsiteY4" fmla="*/ 0 h 94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944023">
                <a:moveTo>
                  <a:pt x="523461" y="0"/>
                </a:moveTo>
                <a:lnTo>
                  <a:pt x="1046922" y="472012"/>
                </a:lnTo>
                <a:lnTo>
                  <a:pt x="523461" y="944023"/>
                </a:lnTo>
                <a:lnTo>
                  <a:pt x="0" y="472012"/>
                </a:lnTo>
                <a:lnTo>
                  <a:pt x="523461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6" name="Picture 25" descr="Medical Notes: January 29, 2023 | Radio Health Journal">
            <a:extLst>
              <a:ext uri="{FF2B5EF4-FFF2-40B4-BE49-F238E27FC236}">
                <a16:creationId xmlns:a16="http://schemas.microsoft.com/office/drawing/2014/main" id="{0E485D3B-A63F-855B-E2BA-97E6CBF5A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90" t="83585" r="7621" b="2698"/>
          <a:stretch>
            <a:fillRect/>
          </a:stretch>
        </p:blipFill>
        <p:spPr bwMode="auto">
          <a:xfrm>
            <a:off x="11386450" y="3749201"/>
            <a:ext cx="713918" cy="626794"/>
          </a:xfrm>
          <a:custGeom>
            <a:avLst/>
            <a:gdLst>
              <a:gd name="connsiteX0" fmla="*/ 566117 w 1132235"/>
              <a:gd name="connsiteY0" fmla="*/ 0 h 994059"/>
              <a:gd name="connsiteX1" fmla="*/ 1132235 w 1132235"/>
              <a:gd name="connsiteY1" fmla="*/ 497030 h 994059"/>
              <a:gd name="connsiteX2" fmla="*/ 566117 w 1132235"/>
              <a:gd name="connsiteY2" fmla="*/ 994059 h 994059"/>
              <a:gd name="connsiteX3" fmla="*/ 0 w 1132235"/>
              <a:gd name="connsiteY3" fmla="*/ 497030 h 994059"/>
              <a:gd name="connsiteX4" fmla="*/ 566117 w 1132235"/>
              <a:gd name="connsiteY4" fmla="*/ 0 h 99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235" h="994059">
                <a:moveTo>
                  <a:pt x="566117" y="0"/>
                </a:moveTo>
                <a:lnTo>
                  <a:pt x="1132235" y="497030"/>
                </a:lnTo>
                <a:lnTo>
                  <a:pt x="566117" y="994059"/>
                </a:lnTo>
                <a:lnTo>
                  <a:pt x="0" y="497030"/>
                </a:lnTo>
                <a:lnTo>
                  <a:pt x="5661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7" name="Picture 26" descr="Medical Notes: January 29, 2023 | Radio Health Journal">
            <a:extLst>
              <a:ext uri="{FF2B5EF4-FFF2-40B4-BE49-F238E27FC236}">
                <a16:creationId xmlns:a16="http://schemas.microsoft.com/office/drawing/2014/main" id="{B9266D28-6859-EF9C-9D6B-E8B18637F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28" t="100000" r="30836" b="-7357"/>
          <a:stretch>
            <a:fillRect/>
          </a:stretch>
        </p:blipFill>
        <p:spPr bwMode="auto">
          <a:xfrm>
            <a:off x="9292570" y="6884400"/>
            <a:ext cx="636590" cy="336173"/>
          </a:xfrm>
          <a:custGeom>
            <a:avLst/>
            <a:gdLst>
              <a:gd name="connsiteX0" fmla="*/ 0 w 1009588"/>
              <a:gd name="connsiteY0" fmla="*/ 0 h 533147"/>
              <a:gd name="connsiteX1" fmla="*/ 1009588 w 1009588"/>
              <a:gd name="connsiteY1" fmla="*/ 0 h 533147"/>
              <a:gd name="connsiteX2" fmla="*/ 504794 w 1009588"/>
              <a:gd name="connsiteY2" fmla="*/ 533147 h 533147"/>
              <a:gd name="connsiteX3" fmla="*/ 0 w 1009588"/>
              <a:gd name="connsiteY3" fmla="*/ 0 h 53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588" h="533147">
                <a:moveTo>
                  <a:pt x="0" y="0"/>
                </a:moveTo>
                <a:lnTo>
                  <a:pt x="1009588" y="0"/>
                </a:lnTo>
                <a:lnTo>
                  <a:pt x="504794" y="533147"/>
                </a:lnTo>
                <a:lnTo>
                  <a:pt x="0" y="0"/>
                </a:lnTo>
                <a:close/>
              </a:path>
            </a:pathLst>
          </a:custGeom>
          <a:noFill/>
          <a:effectLst>
            <a:reflection stA="0" endPos="6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203FBA-4F26-C2D1-ACAB-A78274E7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F8DD-1D6C-4ECA-1A6B-E2EBE48E4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46" y="1951572"/>
            <a:ext cx="10515600" cy="4351338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s-Latn-B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Cilj je olakšati skrb o starim i bolesnim osobama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s-Latn-B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Više od 500.000 u BiH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bs-Latn-BA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Proizvod se sastoji od 4 dijela:</a:t>
            </a:r>
          </a:p>
          <a:p>
            <a:pPr lvl="1"/>
            <a:r>
              <a:rPr lang="bs-Latn-BA" dirty="0">
                <a:latin typeface="Calibri" panose="020F0502020204030204" pitchFamily="34" charset="0"/>
                <a:ea typeface="Verdana" panose="020B0604030504040204" pitchFamily="34" charset="0"/>
              </a:rPr>
              <a:t>Pametna narukvica</a:t>
            </a:r>
          </a:p>
          <a:p>
            <a:pPr lvl="1"/>
            <a:r>
              <a:rPr lang="bs-Latn-BA" dirty="0">
                <a:latin typeface="Calibri" panose="020F0502020204030204" pitchFamily="34" charset="0"/>
                <a:ea typeface="Verdana" panose="020B0604030504040204" pitchFamily="34" charset="0"/>
              </a:rPr>
              <a:t>Mobilna aplikacija</a:t>
            </a:r>
          </a:p>
          <a:p>
            <a:pPr lvl="1"/>
            <a:r>
              <a:rPr lang="bs-Latn-BA" dirty="0">
                <a:latin typeface="Calibri" panose="020F0502020204030204" pitchFamily="34" charset="0"/>
                <a:ea typeface="Verdana" panose="020B0604030504040204" pitchFamily="34" charset="0"/>
              </a:rPr>
              <a:t>Web stranica</a:t>
            </a:r>
          </a:p>
          <a:p>
            <a:pPr marL="457200" lvl="1" indent="0">
              <a:buNone/>
            </a:pPr>
            <a:endParaRPr lang="bs-Latn-BA" dirty="0">
              <a:latin typeface="Calibri" panose="020F050202020403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25 Heart Touching Growing Old Together Quotes - EnkiQuotes">
            <a:extLst>
              <a:ext uri="{FF2B5EF4-FFF2-40B4-BE49-F238E27FC236}">
                <a16:creationId xmlns:a16="http://schemas.microsoft.com/office/drawing/2014/main" id="{3656E192-512A-6C34-614D-56C8E6974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5414">
            <a:off x="5019900" y="3681182"/>
            <a:ext cx="4419044" cy="22095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75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DCF4"/>
            </a:gs>
            <a:gs pos="8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edical Notes: January 29, 2023 | Radio Health Journal">
            <a:extLst>
              <a:ext uri="{FF2B5EF4-FFF2-40B4-BE49-F238E27FC236}">
                <a16:creationId xmlns:a16="http://schemas.microsoft.com/office/drawing/2014/main" id="{CCD232BA-C928-2334-F3CD-1EC8EAC92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t="8295" r="38750" b="70721"/>
          <a:stretch>
            <a:fillRect/>
          </a:stretch>
        </p:blipFill>
        <p:spPr bwMode="auto">
          <a:xfrm>
            <a:off x="10869941" y="2565995"/>
            <a:ext cx="950498" cy="958856"/>
          </a:xfrm>
          <a:custGeom>
            <a:avLst/>
            <a:gdLst>
              <a:gd name="connsiteX0" fmla="*/ 753717 w 1507433"/>
              <a:gd name="connsiteY0" fmla="*/ 0 h 1520686"/>
              <a:gd name="connsiteX1" fmla="*/ 1507433 w 1507433"/>
              <a:gd name="connsiteY1" fmla="*/ 760343 h 1520686"/>
              <a:gd name="connsiteX2" fmla="*/ 753717 w 1507433"/>
              <a:gd name="connsiteY2" fmla="*/ 1520686 h 1520686"/>
              <a:gd name="connsiteX3" fmla="*/ 0 w 1507433"/>
              <a:gd name="connsiteY3" fmla="*/ 760343 h 1520686"/>
              <a:gd name="connsiteX4" fmla="*/ 753717 w 1507433"/>
              <a:gd name="connsiteY4" fmla="*/ 0 h 15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20686">
                <a:moveTo>
                  <a:pt x="753717" y="0"/>
                </a:moveTo>
                <a:lnTo>
                  <a:pt x="1507433" y="760343"/>
                </a:lnTo>
                <a:lnTo>
                  <a:pt x="753717" y="1520686"/>
                </a:lnTo>
                <a:lnTo>
                  <a:pt x="0" y="760343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7" name="Picture 6" descr="Medical Notes: January 29, 2023 | Radio Health Journal">
            <a:extLst>
              <a:ext uri="{FF2B5EF4-FFF2-40B4-BE49-F238E27FC236}">
                <a16:creationId xmlns:a16="http://schemas.microsoft.com/office/drawing/2014/main" id="{D1DE6AAB-F576-1126-E2F3-907AA55B4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5" t="17119" r="45127" b="55589"/>
          <a:stretch>
            <a:fillRect/>
          </a:stretch>
        </p:blipFill>
        <p:spPr bwMode="auto">
          <a:xfrm>
            <a:off x="8760320" y="5855553"/>
            <a:ext cx="1410083" cy="1247140"/>
          </a:xfrm>
          <a:custGeom>
            <a:avLst/>
            <a:gdLst>
              <a:gd name="connsiteX0" fmla="*/ 1118152 w 2236303"/>
              <a:gd name="connsiteY0" fmla="*/ 0 h 1977886"/>
              <a:gd name="connsiteX1" fmla="*/ 2236303 w 2236303"/>
              <a:gd name="connsiteY1" fmla="*/ 988943 h 1977886"/>
              <a:gd name="connsiteX2" fmla="*/ 1118152 w 2236303"/>
              <a:gd name="connsiteY2" fmla="*/ 1977886 h 1977886"/>
              <a:gd name="connsiteX3" fmla="*/ 0 w 2236303"/>
              <a:gd name="connsiteY3" fmla="*/ 988943 h 1977886"/>
              <a:gd name="connsiteX4" fmla="*/ 1118152 w 2236303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6303" h="1977886">
                <a:moveTo>
                  <a:pt x="1118152" y="0"/>
                </a:moveTo>
                <a:lnTo>
                  <a:pt x="2236303" y="988943"/>
                </a:lnTo>
                <a:lnTo>
                  <a:pt x="1118152" y="1977886"/>
                </a:lnTo>
                <a:lnTo>
                  <a:pt x="0" y="988943"/>
                </a:lnTo>
                <a:lnTo>
                  <a:pt x="11181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8" name="Picture 7" descr="Medical Notes: January 29, 2023 | Radio Health Journal">
            <a:extLst>
              <a:ext uri="{FF2B5EF4-FFF2-40B4-BE49-F238E27FC236}">
                <a16:creationId xmlns:a16="http://schemas.microsoft.com/office/drawing/2014/main" id="{F2009402-95A8-BBDA-E052-FEEAC5A0D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7" t="17119" r="20672" b="28571"/>
          <a:stretch>
            <a:fillRect/>
          </a:stretch>
        </p:blipFill>
        <p:spPr bwMode="auto">
          <a:xfrm>
            <a:off x="9930153" y="3605695"/>
            <a:ext cx="1148885" cy="1133618"/>
          </a:xfrm>
          <a:custGeom>
            <a:avLst/>
            <a:gdLst>
              <a:gd name="connsiteX0" fmla="*/ 1994452 w 3988903"/>
              <a:gd name="connsiteY0" fmla="*/ 0 h 3935894"/>
              <a:gd name="connsiteX1" fmla="*/ 3988903 w 3988903"/>
              <a:gd name="connsiteY1" fmla="*/ 1967947 h 3935894"/>
              <a:gd name="connsiteX2" fmla="*/ 1994452 w 3988903"/>
              <a:gd name="connsiteY2" fmla="*/ 3935894 h 3935894"/>
              <a:gd name="connsiteX3" fmla="*/ 0 w 3988903"/>
              <a:gd name="connsiteY3" fmla="*/ 1967947 h 3935894"/>
              <a:gd name="connsiteX4" fmla="*/ 1994452 w 3988903"/>
              <a:gd name="connsiteY4" fmla="*/ 0 h 393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8903" h="3935894">
                <a:moveTo>
                  <a:pt x="1994452" y="0"/>
                </a:moveTo>
                <a:lnTo>
                  <a:pt x="3988903" y="1967947"/>
                </a:lnTo>
                <a:lnTo>
                  <a:pt x="1994452" y="3935894"/>
                </a:lnTo>
                <a:lnTo>
                  <a:pt x="0" y="1967947"/>
                </a:lnTo>
                <a:lnTo>
                  <a:pt x="19944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9" name="Picture 8" descr="Medical Notes: January 29, 2023 | Radio Health Journal">
            <a:extLst>
              <a:ext uri="{FF2B5EF4-FFF2-40B4-BE49-F238E27FC236}">
                <a16:creationId xmlns:a16="http://schemas.microsoft.com/office/drawing/2014/main" id="{E17D6BE0-6EAA-A80B-CB5F-D2B3C5BA9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88" t="17190" r="14786" b="69784"/>
          <a:stretch>
            <a:fillRect/>
          </a:stretch>
        </p:blipFill>
        <p:spPr bwMode="auto">
          <a:xfrm>
            <a:off x="8366317" y="6625327"/>
            <a:ext cx="660128" cy="595246"/>
          </a:xfrm>
          <a:custGeom>
            <a:avLst/>
            <a:gdLst>
              <a:gd name="connsiteX0" fmla="*/ 523461 w 1046922"/>
              <a:gd name="connsiteY0" fmla="*/ 0 h 944023"/>
              <a:gd name="connsiteX1" fmla="*/ 1046922 w 1046922"/>
              <a:gd name="connsiteY1" fmla="*/ 472012 h 944023"/>
              <a:gd name="connsiteX2" fmla="*/ 523461 w 1046922"/>
              <a:gd name="connsiteY2" fmla="*/ 944023 h 944023"/>
              <a:gd name="connsiteX3" fmla="*/ 0 w 1046922"/>
              <a:gd name="connsiteY3" fmla="*/ 472012 h 944023"/>
              <a:gd name="connsiteX4" fmla="*/ 523461 w 1046922"/>
              <a:gd name="connsiteY4" fmla="*/ 0 h 94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944023">
                <a:moveTo>
                  <a:pt x="523461" y="0"/>
                </a:moveTo>
                <a:lnTo>
                  <a:pt x="1046922" y="472012"/>
                </a:lnTo>
                <a:lnTo>
                  <a:pt x="523461" y="944023"/>
                </a:lnTo>
                <a:lnTo>
                  <a:pt x="0" y="472012"/>
                </a:lnTo>
                <a:lnTo>
                  <a:pt x="523461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0" name="Picture 9" descr="Medical Notes: January 29, 2023 | Radio Health Journal">
            <a:extLst>
              <a:ext uri="{FF2B5EF4-FFF2-40B4-BE49-F238E27FC236}">
                <a16:creationId xmlns:a16="http://schemas.microsoft.com/office/drawing/2014/main" id="{FB81F950-D650-D2DF-5A76-4FC9ACBE4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43" t="24170" r="7621" b="48537"/>
          <a:stretch>
            <a:fillRect/>
          </a:stretch>
        </p:blipFill>
        <p:spPr bwMode="auto">
          <a:xfrm>
            <a:off x="6622473" y="6722714"/>
            <a:ext cx="1180816" cy="1247139"/>
          </a:xfrm>
          <a:custGeom>
            <a:avLst/>
            <a:gdLst>
              <a:gd name="connsiteX0" fmla="*/ 936351 w 1872702"/>
              <a:gd name="connsiteY0" fmla="*/ 0 h 1977886"/>
              <a:gd name="connsiteX1" fmla="*/ 1872702 w 1872702"/>
              <a:gd name="connsiteY1" fmla="*/ 988943 h 1977886"/>
              <a:gd name="connsiteX2" fmla="*/ 936351 w 1872702"/>
              <a:gd name="connsiteY2" fmla="*/ 1977886 h 1977886"/>
              <a:gd name="connsiteX3" fmla="*/ 0 w 1872702"/>
              <a:gd name="connsiteY3" fmla="*/ 988943 h 1977886"/>
              <a:gd name="connsiteX4" fmla="*/ 936351 w 1872702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702" h="1977886">
                <a:moveTo>
                  <a:pt x="936351" y="0"/>
                </a:moveTo>
                <a:lnTo>
                  <a:pt x="1872702" y="988943"/>
                </a:lnTo>
                <a:lnTo>
                  <a:pt x="936351" y="1977886"/>
                </a:lnTo>
                <a:lnTo>
                  <a:pt x="0" y="988943"/>
                </a:lnTo>
                <a:lnTo>
                  <a:pt x="936351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1" name="Picture 10" descr="Medical Notes: January 29, 2023 | Radio Health Journal">
            <a:extLst>
              <a:ext uri="{FF2B5EF4-FFF2-40B4-BE49-F238E27FC236}">
                <a16:creationId xmlns:a16="http://schemas.microsoft.com/office/drawing/2014/main" id="{BD7641AA-40EB-1D24-F97D-282F719F0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8" t="25302" r="20813" b="63772"/>
          <a:stretch>
            <a:fillRect/>
          </a:stretch>
        </p:blipFill>
        <p:spPr bwMode="auto">
          <a:xfrm>
            <a:off x="10820409" y="3577523"/>
            <a:ext cx="493006" cy="499274"/>
          </a:xfrm>
          <a:custGeom>
            <a:avLst/>
            <a:gdLst>
              <a:gd name="connsiteX0" fmla="*/ 390939 w 781878"/>
              <a:gd name="connsiteY0" fmla="*/ 0 h 791818"/>
              <a:gd name="connsiteX1" fmla="*/ 781878 w 781878"/>
              <a:gd name="connsiteY1" fmla="*/ 395909 h 791818"/>
              <a:gd name="connsiteX2" fmla="*/ 390939 w 781878"/>
              <a:gd name="connsiteY2" fmla="*/ 791818 h 791818"/>
              <a:gd name="connsiteX3" fmla="*/ 0 w 781878"/>
              <a:gd name="connsiteY3" fmla="*/ 395909 h 791818"/>
              <a:gd name="connsiteX4" fmla="*/ 390939 w 781878"/>
              <a:gd name="connsiteY4" fmla="*/ 0 h 79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78" h="791818">
                <a:moveTo>
                  <a:pt x="390939" y="0"/>
                </a:moveTo>
                <a:lnTo>
                  <a:pt x="781878" y="395909"/>
                </a:lnTo>
                <a:lnTo>
                  <a:pt x="390939" y="791818"/>
                </a:lnTo>
                <a:lnTo>
                  <a:pt x="0" y="395909"/>
                </a:lnTo>
                <a:lnTo>
                  <a:pt x="390939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2" name="Picture 11" descr="Medical Notes: January 29, 2023 | Radio Health Journal">
            <a:extLst>
              <a:ext uri="{FF2B5EF4-FFF2-40B4-BE49-F238E27FC236}">
                <a16:creationId xmlns:a16="http://schemas.microsoft.com/office/drawing/2014/main" id="{5644A9E0-8B76-0135-2F88-A4F459F2B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8" t="41154" r="54346" b="48400"/>
          <a:stretch>
            <a:fillRect/>
          </a:stretch>
        </p:blipFill>
        <p:spPr bwMode="auto">
          <a:xfrm rot="10520821">
            <a:off x="11667020" y="5548768"/>
            <a:ext cx="440783" cy="477338"/>
          </a:xfrm>
          <a:custGeom>
            <a:avLst/>
            <a:gdLst>
              <a:gd name="connsiteX0" fmla="*/ 349526 w 699052"/>
              <a:gd name="connsiteY0" fmla="*/ 0 h 757029"/>
              <a:gd name="connsiteX1" fmla="*/ 699052 w 699052"/>
              <a:gd name="connsiteY1" fmla="*/ 378515 h 757029"/>
              <a:gd name="connsiteX2" fmla="*/ 349526 w 699052"/>
              <a:gd name="connsiteY2" fmla="*/ 757029 h 757029"/>
              <a:gd name="connsiteX3" fmla="*/ 0 w 699052"/>
              <a:gd name="connsiteY3" fmla="*/ 378515 h 757029"/>
              <a:gd name="connsiteX4" fmla="*/ 349526 w 699052"/>
              <a:gd name="connsiteY4" fmla="*/ 0 h 75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052" h="757029">
                <a:moveTo>
                  <a:pt x="349526" y="0"/>
                </a:moveTo>
                <a:lnTo>
                  <a:pt x="699052" y="378515"/>
                </a:lnTo>
                <a:lnTo>
                  <a:pt x="349526" y="757029"/>
                </a:lnTo>
                <a:lnTo>
                  <a:pt x="0" y="378515"/>
                </a:lnTo>
                <a:lnTo>
                  <a:pt x="349526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3" name="Picture 12" descr="Medical Notes: January 29, 2023 | Radio Health Journal">
            <a:extLst>
              <a:ext uri="{FF2B5EF4-FFF2-40B4-BE49-F238E27FC236}">
                <a16:creationId xmlns:a16="http://schemas.microsoft.com/office/drawing/2014/main" id="{526FF623-CADF-F9B2-E906-8C237C8DA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5" t="45520" r="18306" b="48400"/>
          <a:stretch>
            <a:fillRect/>
          </a:stretch>
        </p:blipFill>
        <p:spPr bwMode="auto">
          <a:xfrm>
            <a:off x="11286580" y="3540126"/>
            <a:ext cx="288287" cy="277840"/>
          </a:xfrm>
          <a:custGeom>
            <a:avLst/>
            <a:gdLst>
              <a:gd name="connsiteX0" fmla="*/ 228600 w 457200"/>
              <a:gd name="connsiteY0" fmla="*/ 0 h 440634"/>
              <a:gd name="connsiteX1" fmla="*/ 457200 w 457200"/>
              <a:gd name="connsiteY1" fmla="*/ 220317 h 440634"/>
              <a:gd name="connsiteX2" fmla="*/ 228600 w 457200"/>
              <a:gd name="connsiteY2" fmla="*/ 440634 h 440634"/>
              <a:gd name="connsiteX3" fmla="*/ 0 w 457200"/>
              <a:gd name="connsiteY3" fmla="*/ 220317 h 440634"/>
              <a:gd name="connsiteX4" fmla="*/ 228600 w 457200"/>
              <a:gd name="connsiteY4" fmla="*/ 0 h 44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40634">
                <a:moveTo>
                  <a:pt x="228600" y="0"/>
                </a:moveTo>
                <a:lnTo>
                  <a:pt x="457200" y="220317"/>
                </a:lnTo>
                <a:lnTo>
                  <a:pt x="228600" y="440634"/>
                </a:lnTo>
                <a:lnTo>
                  <a:pt x="0" y="220317"/>
                </a:lnTo>
                <a:lnTo>
                  <a:pt x="22860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4" name="Picture 13" descr="Medical Notes: January 29, 2023 | Radio Health Journal">
            <a:extLst>
              <a:ext uri="{FF2B5EF4-FFF2-40B4-BE49-F238E27FC236}">
                <a16:creationId xmlns:a16="http://schemas.microsoft.com/office/drawing/2014/main" id="{A4F62F50-E5F3-05AA-506E-82F1EC0CE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8" t="46377" r="41874" b="16044"/>
          <a:stretch>
            <a:fillRect/>
          </a:stretch>
        </p:blipFill>
        <p:spPr bwMode="auto">
          <a:xfrm rot="16200000">
            <a:off x="9772917" y="5054604"/>
            <a:ext cx="1695236" cy="1717169"/>
          </a:xfrm>
          <a:custGeom>
            <a:avLst/>
            <a:gdLst>
              <a:gd name="connsiteX0" fmla="*/ 1344268 w 2688536"/>
              <a:gd name="connsiteY0" fmla="*/ 0 h 2723320"/>
              <a:gd name="connsiteX1" fmla="*/ 2688536 w 2688536"/>
              <a:gd name="connsiteY1" fmla="*/ 1361660 h 2723320"/>
              <a:gd name="connsiteX2" fmla="*/ 1344268 w 2688536"/>
              <a:gd name="connsiteY2" fmla="*/ 2723320 h 2723320"/>
              <a:gd name="connsiteX3" fmla="*/ 0 w 2688536"/>
              <a:gd name="connsiteY3" fmla="*/ 1361660 h 2723320"/>
              <a:gd name="connsiteX4" fmla="*/ 1344268 w 2688536"/>
              <a:gd name="connsiteY4" fmla="*/ 0 h 272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536" h="2723320">
                <a:moveTo>
                  <a:pt x="1344268" y="0"/>
                </a:moveTo>
                <a:lnTo>
                  <a:pt x="2688536" y="1361660"/>
                </a:lnTo>
                <a:lnTo>
                  <a:pt x="1344268" y="2723320"/>
                </a:lnTo>
                <a:lnTo>
                  <a:pt x="0" y="1361660"/>
                </a:lnTo>
                <a:lnTo>
                  <a:pt x="1344268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5" name="Picture 14" descr="Medical Notes: January 29, 2023 | Radio Health Journal">
            <a:extLst>
              <a:ext uri="{FF2B5EF4-FFF2-40B4-BE49-F238E27FC236}">
                <a16:creationId xmlns:a16="http://schemas.microsoft.com/office/drawing/2014/main" id="{0ACA12D1-7AE2-C34B-EE2E-9D3FD9A65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2" t="47977" r="58962" b="37485"/>
          <a:stretch>
            <a:fillRect/>
          </a:stretch>
        </p:blipFill>
        <p:spPr bwMode="auto">
          <a:xfrm rot="5400000">
            <a:off x="11161699" y="4982786"/>
            <a:ext cx="660128" cy="664304"/>
          </a:xfrm>
          <a:custGeom>
            <a:avLst/>
            <a:gdLst>
              <a:gd name="connsiteX0" fmla="*/ 523461 w 1046922"/>
              <a:gd name="connsiteY0" fmla="*/ 0 h 1053546"/>
              <a:gd name="connsiteX1" fmla="*/ 1046922 w 1046922"/>
              <a:gd name="connsiteY1" fmla="*/ 526773 h 1053546"/>
              <a:gd name="connsiteX2" fmla="*/ 523461 w 1046922"/>
              <a:gd name="connsiteY2" fmla="*/ 1053546 h 1053546"/>
              <a:gd name="connsiteX3" fmla="*/ 0 w 1046922"/>
              <a:gd name="connsiteY3" fmla="*/ 526773 h 1053546"/>
              <a:gd name="connsiteX4" fmla="*/ 523461 w 1046922"/>
              <a:gd name="connsiteY4" fmla="*/ 0 h 105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1053546">
                <a:moveTo>
                  <a:pt x="523461" y="0"/>
                </a:moveTo>
                <a:lnTo>
                  <a:pt x="1046922" y="526773"/>
                </a:lnTo>
                <a:lnTo>
                  <a:pt x="523461" y="1053546"/>
                </a:lnTo>
                <a:lnTo>
                  <a:pt x="0" y="526773"/>
                </a:lnTo>
                <a:lnTo>
                  <a:pt x="523461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6" name="Picture 15" descr="Medical Notes: January 29, 2023 | Radio Health Journal">
            <a:extLst>
              <a:ext uri="{FF2B5EF4-FFF2-40B4-BE49-F238E27FC236}">
                <a16:creationId xmlns:a16="http://schemas.microsoft.com/office/drawing/2014/main" id="{D4637AFF-0709-337B-E5A5-5C6AC5FA2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8" t="50000" r="19643" b="38800"/>
          <a:stretch>
            <a:fillRect/>
          </a:stretch>
        </p:blipFill>
        <p:spPr bwMode="auto">
          <a:xfrm>
            <a:off x="8336729" y="5855552"/>
            <a:ext cx="535043" cy="555444"/>
          </a:xfrm>
          <a:custGeom>
            <a:avLst/>
            <a:gdLst>
              <a:gd name="connsiteX0" fmla="*/ 390940 w 781880"/>
              <a:gd name="connsiteY0" fmla="*/ 0 h 811694"/>
              <a:gd name="connsiteX1" fmla="*/ 781880 w 781880"/>
              <a:gd name="connsiteY1" fmla="*/ 405847 h 811694"/>
              <a:gd name="connsiteX2" fmla="*/ 390940 w 781880"/>
              <a:gd name="connsiteY2" fmla="*/ 811694 h 811694"/>
              <a:gd name="connsiteX3" fmla="*/ 0 w 781880"/>
              <a:gd name="connsiteY3" fmla="*/ 405847 h 811694"/>
              <a:gd name="connsiteX4" fmla="*/ 390940 w 781880"/>
              <a:gd name="connsiteY4" fmla="*/ 0 h 8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80" h="811694">
                <a:moveTo>
                  <a:pt x="390940" y="0"/>
                </a:moveTo>
                <a:lnTo>
                  <a:pt x="781880" y="405847"/>
                </a:lnTo>
                <a:lnTo>
                  <a:pt x="390940" y="811694"/>
                </a:lnTo>
                <a:lnTo>
                  <a:pt x="0" y="405847"/>
                </a:lnTo>
                <a:lnTo>
                  <a:pt x="39094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7" name="Picture 16" descr="Medical Notes: January 29, 2023 | Radio Health Journal">
            <a:extLst>
              <a:ext uri="{FF2B5EF4-FFF2-40B4-BE49-F238E27FC236}">
                <a16:creationId xmlns:a16="http://schemas.microsoft.com/office/drawing/2014/main" id="{F1EF44F8-02E8-2B1F-6098-E84FE3587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2" t="50831" r="9621" b="38339"/>
          <a:stretch>
            <a:fillRect/>
          </a:stretch>
        </p:blipFill>
        <p:spPr bwMode="auto">
          <a:xfrm>
            <a:off x="8755646" y="5519666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8" name="Picture 17" descr="Medical Notes: January 29, 2023 | Radio Health Journal">
            <a:extLst>
              <a:ext uri="{FF2B5EF4-FFF2-40B4-BE49-F238E27FC236}">
                <a16:creationId xmlns:a16="http://schemas.microsoft.com/office/drawing/2014/main" id="{E3929D4F-5B1E-2CCC-9A79-F7A3395B1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52" t="56246" r="12147" b="23925"/>
          <a:stretch>
            <a:fillRect/>
          </a:stretch>
        </p:blipFill>
        <p:spPr bwMode="auto">
          <a:xfrm>
            <a:off x="9136350" y="4849446"/>
            <a:ext cx="950501" cy="906110"/>
          </a:xfrm>
          <a:custGeom>
            <a:avLst/>
            <a:gdLst>
              <a:gd name="connsiteX0" fmla="*/ 753716 w 1507433"/>
              <a:gd name="connsiteY0" fmla="*/ 0 h 1437033"/>
              <a:gd name="connsiteX1" fmla="*/ 1507433 w 1507433"/>
              <a:gd name="connsiteY1" fmla="*/ 718517 h 1437033"/>
              <a:gd name="connsiteX2" fmla="*/ 753716 w 1507433"/>
              <a:gd name="connsiteY2" fmla="*/ 1437033 h 1437033"/>
              <a:gd name="connsiteX3" fmla="*/ 0 w 1507433"/>
              <a:gd name="connsiteY3" fmla="*/ 718517 h 1437033"/>
              <a:gd name="connsiteX4" fmla="*/ 753716 w 1507433"/>
              <a:gd name="connsiteY4" fmla="*/ 0 h 143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437033">
                <a:moveTo>
                  <a:pt x="753716" y="0"/>
                </a:moveTo>
                <a:lnTo>
                  <a:pt x="1507433" y="718517"/>
                </a:lnTo>
                <a:lnTo>
                  <a:pt x="753716" y="1437033"/>
                </a:lnTo>
                <a:lnTo>
                  <a:pt x="0" y="718517"/>
                </a:lnTo>
                <a:lnTo>
                  <a:pt x="753716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9" name="Picture 18" descr="Medical Notes: January 29, 2023 | Radio Health Journal">
            <a:extLst>
              <a:ext uri="{FF2B5EF4-FFF2-40B4-BE49-F238E27FC236}">
                <a16:creationId xmlns:a16="http://schemas.microsoft.com/office/drawing/2014/main" id="{339A743A-7F32-334A-DDEA-07C29A008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40" t="60355" r="20974" b="12524"/>
          <a:stretch>
            <a:fillRect/>
          </a:stretch>
        </p:blipFill>
        <p:spPr bwMode="auto">
          <a:xfrm>
            <a:off x="7345943" y="5981264"/>
            <a:ext cx="1217375" cy="1239308"/>
          </a:xfrm>
          <a:custGeom>
            <a:avLst/>
            <a:gdLst>
              <a:gd name="connsiteX0" fmla="*/ 965339 w 1930678"/>
              <a:gd name="connsiteY0" fmla="*/ 0 h 1965463"/>
              <a:gd name="connsiteX1" fmla="*/ 1930678 w 1930678"/>
              <a:gd name="connsiteY1" fmla="*/ 982732 h 1965463"/>
              <a:gd name="connsiteX2" fmla="*/ 965339 w 1930678"/>
              <a:gd name="connsiteY2" fmla="*/ 1965463 h 1965463"/>
              <a:gd name="connsiteX3" fmla="*/ 0 w 1930678"/>
              <a:gd name="connsiteY3" fmla="*/ 982732 h 1965463"/>
              <a:gd name="connsiteX4" fmla="*/ 965339 w 1930678"/>
              <a:gd name="connsiteY4" fmla="*/ 0 h 196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678" h="1965463">
                <a:moveTo>
                  <a:pt x="965339" y="0"/>
                </a:moveTo>
                <a:lnTo>
                  <a:pt x="1930678" y="982732"/>
                </a:lnTo>
                <a:lnTo>
                  <a:pt x="965339" y="1965463"/>
                </a:lnTo>
                <a:lnTo>
                  <a:pt x="0" y="982732"/>
                </a:lnTo>
                <a:lnTo>
                  <a:pt x="965339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0" name="Picture 19" descr="Medical Notes: January 29, 2023 | Radio Health Journal">
            <a:extLst>
              <a:ext uri="{FF2B5EF4-FFF2-40B4-BE49-F238E27FC236}">
                <a16:creationId xmlns:a16="http://schemas.microsoft.com/office/drawing/2014/main" id="{0042B0EF-C740-9F72-6F5F-0D92F4912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8" t="65806" r="35201" b="12341"/>
          <a:stretch>
            <a:fillRect/>
          </a:stretch>
        </p:blipFill>
        <p:spPr bwMode="auto">
          <a:xfrm rot="16200000">
            <a:off x="10686228" y="4203669"/>
            <a:ext cx="866732" cy="910545"/>
          </a:xfrm>
          <a:custGeom>
            <a:avLst/>
            <a:gdLst>
              <a:gd name="connsiteX0" fmla="*/ 753717 w 1507433"/>
              <a:gd name="connsiteY0" fmla="*/ 0 h 1583633"/>
              <a:gd name="connsiteX1" fmla="*/ 1507433 w 1507433"/>
              <a:gd name="connsiteY1" fmla="*/ 791817 h 1583633"/>
              <a:gd name="connsiteX2" fmla="*/ 753717 w 1507433"/>
              <a:gd name="connsiteY2" fmla="*/ 1583633 h 1583633"/>
              <a:gd name="connsiteX3" fmla="*/ 0 w 1507433"/>
              <a:gd name="connsiteY3" fmla="*/ 791817 h 1583633"/>
              <a:gd name="connsiteX4" fmla="*/ 753717 w 1507433"/>
              <a:gd name="connsiteY4" fmla="*/ 0 h 158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83633">
                <a:moveTo>
                  <a:pt x="753717" y="0"/>
                </a:moveTo>
                <a:lnTo>
                  <a:pt x="1507433" y="791817"/>
                </a:lnTo>
                <a:lnTo>
                  <a:pt x="753717" y="1583633"/>
                </a:lnTo>
                <a:lnTo>
                  <a:pt x="0" y="791817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1" name="Picture 20" descr="Medical Notes: January 29, 2023 | Radio Health Journal">
            <a:extLst>
              <a:ext uri="{FF2B5EF4-FFF2-40B4-BE49-F238E27FC236}">
                <a16:creationId xmlns:a16="http://schemas.microsoft.com/office/drawing/2014/main" id="{1206FBA9-DD4E-0272-AB33-D6D4F5555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>
            <a:off x="11868970" y="2867684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2" name="Picture 21" descr="Medical Notes: January 29, 2023 | Radio Health Journal">
            <a:extLst>
              <a:ext uri="{FF2B5EF4-FFF2-40B4-BE49-F238E27FC236}">
                <a16:creationId xmlns:a16="http://schemas.microsoft.com/office/drawing/2014/main" id="{1B543D1C-9264-39DE-1D82-BF805EAD9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6" t="76612" r="13446" b="12559"/>
          <a:stretch>
            <a:fillRect/>
          </a:stretch>
        </p:blipFill>
        <p:spPr bwMode="auto">
          <a:xfrm rot="10636529">
            <a:off x="11657008" y="3374366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3" name="Picture 22" descr="Medical Notes: January 29, 2023 | Radio Health Journal">
            <a:extLst>
              <a:ext uri="{FF2B5EF4-FFF2-40B4-BE49-F238E27FC236}">
                <a16:creationId xmlns:a16="http://schemas.microsoft.com/office/drawing/2014/main" id="{DC2C57D9-A726-E4D9-7084-5AF6D1C25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41" t="79797" r="17255" b="2788"/>
          <a:stretch>
            <a:fillRect/>
          </a:stretch>
        </p:blipFill>
        <p:spPr bwMode="auto">
          <a:xfrm rot="10800000">
            <a:off x="11582505" y="4321727"/>
            <a:ext cx="796438" cy="795783"/>
          </a:xfrm>
          <a:custGeom>
            <a:avLst/>
            <a:gdLst>
              <a:gd name="connsiteX0" fmla="*/ 631550 w 1263101"/>
              <a:gd name="connsiteY0" fmla="*/ 0 h 1262061"/>
              <a:gd name="connsiteX1" fmla="*/ 1263101 w 1263101"/>
              <a:gd name="connsiteY1" fmla="*/ 631031 h 1262061"/>
              <a:gd name="connsiteX2" fmla="*/ 631550 w 1263101"/>
              <a:gd name="connsiteY2" fmla="*/ 1262061 h 1262061"/>
              <a:gd name="connsiteX3" fmla="*/ 0 w 1263101"/>
              <a:gd name="connsiteY3" fmla="*/ 631031 h 1262061"/>
              <a:gd name="connsiteX4" fmla="*/ 631550 w 1263101"/>
              <a:gd name="connsiteY4" fmla="*/ 0 h 126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101" h="1262061">
                <a:moveTo>
                  <a:pt x="631550" y="0"/>
                </a:moveTo>
                <a:lnTo>
                  <a:pt x="1263101" y="631031"/>
                </a:lnTo>
                <a:lnTo>
                  <a:pt x="631550" y="1262061"/>
                </a:lnTo>
                <a:lnTo>
                  <a:pt x="0" y="631031"/>
                </a:lnTo>
                <a:lnTo>
                  <a:pt x="63155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4" name="Picture 23" descr="Medical Notes: January 29, 2023 | Radio Health Journal">
            <a:extLst>
              <a:ext uri="{FF2B5EF4-FFF2-40B4-BE49-F238E27FC236}">
                <a16:creationId xmlns:a16="http://schemas.microsoft.com/office/drawing/2014/main" id="{4BBDD984-B778-2AC7-17BA-CAB45E7C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78" t="80064" r="27486"/>
          <a:stretch>
            <a:fillRect/>
          </a:stretch>
        </p:blipFill>
        <p:spPr bwMode="auto">
          <a:xfrm>
            <a:off x="10974878" y="5970934"/>
            <a:ext cx="1180816" cy="910967"/>
          </a:xfrm>
          <a:custGeom>
            <a:avLst/>
            <a:gdLst>
              <a:gd name="connsiteX0" fmla="*/ 936351 w 1872702"/>
              <a:gd name="connsiteY0" fmla="*/ 0 h 1444739"/>
              <a:gd name="connsiteX1" fmla="*/ 1872702 w 1872702"/>
              <a:gd name="connsiteY1" fmla="*/ 988943 h 1444739"/>
              <a:gd name="connsiteX2" fmla="*/ 1441145 w 1872702"/>
              <a:gd name="connsiteY2" fmla="*/ 1444739 h 1444739"/>
              <a:gd name="connsiteX3" fmla="*/ 431557 w 1872702"/>
              <a:gd name="connsiteY3" fmla="*/ 1444739 h 1444739"/>
              <a:gd name="connsiteX4" fmla="*/ 0 w 1872702"/>
              <a:gd name="connsiteY4" fmla="*/ 988943 h 1444739"/>
              <a:gd name="connsiteX5" fmla="*/ 936351 w 1872702"/>
              <a:gd name="connsiteY5" fmla="*/ 0 h 14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2702" h="1444739">
                <a:moveTo>
                  <a:pt x="936351" y="0"/>
                </a:moveTo>
                <a:lnTo>
                  <a:pt x="1872702" y="988943"/>
                </a:lnTo>
                <a:lnTo>
                  <a:pt x="1441145" y="1444739"/>
                </a:lnTo>
                <a:lnTo>
                  <a:pt x="431557" y="1444739"/>
                </a:lnTo>
                <a:lnTo>
                  <a:pt x="0" y="988943"/>
                </a:lnTo>
                <a:lnTo>
                  <a:pt x="936351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</p:pic>
      <p:pic>
        <p:nvPicPr>
          <p:cNvPr id="25" name="Picture 24" descr="Medical Notes: January 29, 2023 | Radio Health Journal">
            <a:extLst>
              <a:ext uri="{FF2B5EF4-FFF2-40B4-BE49-F238E27FC236}">
                <a16:creationId xmlns:a16="http://schemas.microsoft.com/office/drawing/2014/main" id="{EC2EC3D6-4238-EA36-A64A-1038B8BC8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4" t="80253" r="43250" b="6721"/>
          <a:stretch>
            <a:fillRect/>
          </a:stretch>
        </p:blipFill>
        <p:spPr bwMode="auto">
          <a:xfrm>
            <a:off x="9814532" y="4579883"/>
            <a:ext cx="660128" cy="595246"/>
          </a:xfrm>
          <a:custGeom>
            <a:avLst/>
            <a:gdLst>
              <a:gd name="connsiteX0" fmla="*/ 523461 w 1046922"/>
              <a:gd name="connsiteY0" fmla="*/ 0 h 944023"/>
              <a:gd name="connsiteX1" fmla="*/ 1046922 w 1046922"/>
              <a:gd name="connsiteY1" fmla="*/ 472012 h 944023"/>
              <a:gd name="connsiteX2" fmla="*/ 523461 w 1046922"/>
              <a:gd name="connsiteY2" fmla="*/ 944023 h 944023"/>
              <a:gd name="connsiteX3" fmla="*/ 0 w 1046922"/>
              <a:gd name="connsiteY3" fmla="*/ 472012 h 944023"/>
              <a:gd name="connsiteX4" fmla="*/ 523461 w 1046922"/>
              <a:gd name="connsiteY4" fmla="*/ 0 h 94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944023">
                <a:moveTo>
                  <a:pt x="523461" y="0"/>
                </a:moveTo>
                <a:lnTo>
                  <a:pt x="1046922" y="472012"/>
                </a:lnTo>
                <a:lnTo>
                  <a:pt x="523461" y="944023"/>
                </a:lnTo>
                <a:lnTo>
                  <a:pt x="0" y="472012"/>
                </a:lnTo>
                <a:lnTo>
                  <a:pt x="523461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6" name="Picture 25" descr="Medical Notes: January 29, 2023 | Radio Health Journal">
            <a:extLst>
              <a:ext uri="{FF2B5EF4-FFF2-40B4-BE49-F238E27FC236}">
                <a16:creationId xmlns:a16="http://schemas.microsoft.com/office/drawing/2014/main" id="{0E485D3B-A63F-855B-E2BA-97E6CBF5A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90" t="83585" r="7621" b="2698"/>
          <a:stretch>
            <a:fillRect/>
          </a:stretch>
        </p:blipFill>
        <p:spPr bwMode="auto">
          <a:xfrm rot="10800000">
            <a:off x="11266100" y="3869208"/>
            <a:ext cx="713918" cy="626794"/>
          </a:xfrm>
          <a:custGeom>
            <a:avLst/>
            <a:gdLst>
              <a:gd name="connsiteX0" fmla="*/ 566117 w 1132235"/>
              <a:gd name="connsiteY0" fmla="*/ 0 h 994059"/>
              <a:gd name="connsiteX1" fmla="*/ 1132235 w 1132235"/>
              <a:gd name="connsiteY1" fmla="*/ 497030 h 994059"/>
              <a:gd name="connsiteX2" fmla="*/ 566117 w 1132235"/>
              <a:gd name="connsiteY2" fmla="*/ 994059 h 994059"/>
              <a:gd name="connsiteX3" fmla="*/ 0 w 1132235"/>
              <a:gd name="connsiteY3" fmla="*/ 497030 h 994059"/>
              <a:gd name="connsiteX4" fmla="*/ 566117 w 1132235"/>
              <a:gd name="connsiteY4" fmla="*/ 0 h 99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235" h="994059">
                <a:moveTo>
                  <a:pt x="566117" y="0"/>
                </a:moveTo>
                <a:lnTo>
                  <a:pt x="1132235" y="497030"/>
                </a:lnTo>
                <a:lnTo>
                  <a:pt x="566117" y="994059"/>
                </a:lnTo>
                <a:lnTo>
                  <a:pt x="0" y="497030"/>
                </a:lnTo>
                <a:lnTo>
                  <a:pt x="5661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7" name="Picture 26" descr="Medical Notes: January 29, 2023 | Radio Health Journal">
            <a:extLst>
              <a:ext uri="{FF2B5EF4-FFF2-40B4-BE49-F238E27FC236}">
                <a16:creationId xmlns:a16="http://schemas.microsoft.com/office/drawing/2014/main" id="{B9266D28-6859-EF9C-9D6B-E8B18637F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28" t="100000" r="30836" b="-7357"/>
          <a:stretch>
            <a:fillRect/>
          </a:stretch>
        </p:blipFill>
        <p:spPr bwMode="auto">
          <a:xfrm>
            <a:off x="9292570" y="6884400"/>
            <a:ext cx="636590" cy="336173"/>
          </a:xfrm>
          <a:custGeom>
            <a:avLst/>
            <a:gdLst>
              <a:gd name="connsiteX0" fmla="*/ 0 w 1009588"/>
              <a:gd name="connsiteY0" fmla="*/ 0 h 533147"/>
              <a:gd name="connsiteX1" fmla="*/ 1009588 w 1009588"/>
              <a:gd name="connsiteY1" fmla="*/ 0 h 533147"/>
              <a:gd name="connsiteX2" fmla="*/ 504794 w 1009588"/>
              <a:gd name="connsiteY2" fmla="*/ 533147 h 533147"/>
              <a:gd name="connsiteX3" fmla="*/ 0 w 1009588"/>
              <a:gd name="connsiteY3" fmla="*/ 0 h 53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588" h="533147">
                <a:moveTo>
                  <a:pt x="0" y="0"/>
                </a:moveTo>
                <a:lnTo>
                  <a:pt x="1009588" y="0"/>
                </a:lnTo>
                <a:lnTo>
                  <a:pt x="504794" y="533147"/>
                </a:lnTo>
                <a:lnTo>
                  <a:pt x="0" y="0"/>
                </a:lnTo>
                <a:close/>
              </a:path>
            </a:pathLst>
          </a:custGeom>
          <a:noFill/>
          <a:effectLst>
            <a:reflection stA="0" endPos="6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39D9EC4-9F3F-457B-B690-3A1E40379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5863" y="652520"/>
            <a:ext cx="5181600" cy="5713976"/>
          </a:xfrm>
        </p:spPr>
        <p:txBody>
          <a:bodyPr/>
          <a:lstStyle/>
          <a:p>
            <a:pPr marL="0" indent="0">
              <a:buNone/>
            </a:pPr>
            <a:r>
              <a:rPr lang="bs-Latn-B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(Headings)"/>
              </a:rPr>
              <a:t>Problem:</a:t>
            </a:r>
          </a:p>
          <a:p>
            <a:pPr marL="742950" indent="-742950">
              <a:buFont typeface="+mj-lt"/>
              <a:buAutoNum type="arabicPeriod"/>
            </a:pPr>
            <a:endParaRPr lang="bs-Latn-BA" sz="3600" dirty="0">
              <a:latin typeface="Calibri Light (Headings)"/>
            </a:endParaRPr>
          </a:p>
          <a:p>
            <a:pPr marL="514350" indent="-514350">
              <a:buFont typeface="+mj-lt"/>
              <a:buAutoNum type="arabicPeriod"/>
            </a:pPr>
            <a:r>
              <a:rPr lang="bs-Latn-BA" dirty="0"/>
              <a:t>Otežana briga o starim i bolesnim osobama</a:t>
            </a:r>
          </a:p>
          <a:p>
            <a:pPr marL="514350" indent="-514350">
              <a:buFont typeface="+mj-lt"/>
              <a:buAutoNum type="arabicPeriod"/>
            </a:pPr>
            <a:r>
              <a:rPr lang="bs-Latn-BA" dirty="0"/>
              <a:t>Opasnost po njih same kao i ostale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F30CB1C-E69E-4458-98A2-0E8598B609AF}"/>
              </a:ext>
            </a:extLst>
          </p:cNvPr>
          <p:cNvSpPr txBox="1">
            <a:spLocks/>
          </p:cNvSpPr>
          <p:nvPr/>
        </p:nvSpPr>
        <p:spPr>
          <a:xfrm>
            <a:off x="6129863" y="652520"/>
            <a:ext cx="5181600" cy="57139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s-Latn-B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(Headings)"/>
              </a:rPr>
              <a:t>Rješenje: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bs-Latn-BA" sz="3600" dirty="0">
              <a:latin typeface="Calibri Light (Headings)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bs-Latn-BA" dirty="0"/>
              <a:t>Pametna naruvica i mobilna aplikacija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bs-Latn-BA" dirty="0"/>
              <a:t>Detektor dima, GPS i senzor pada </a:t>
            </a:r>
          </a:p>
        </p:txBody>
      </p:sp>
      <p:pic>
        <p:nvPicPr>
          <p:cNvPr id="1026" name="Picture 2" descr="Flexible Bracelet Smartphones : bendable smartphone">
            <a:extLst>
              <a:ext uri="{FF2B5EF4-FFF2-40B4-BE49-F238E27FC236}">
                <a16:creationId xmlns:a16="http://schemas.microsoft.com/office/drawing/2014/main" id="{84F35803-4DCF-7AC9-A812-52CABE66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41" y="3773244"/>
            <a:ext cx="3015220" cy="24322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acelet avec cuir interchangeable - Soldes magasin online &gt; OFF-64%">
            <a:extLst>
              <a:ext uri="{FF2B5EF4-FFF2-40B4-BE49-F238E27FC236}">
                <a16:creationId xmlns:a16="http://schemas.microsoft.com/office/drawing/2014/main" id="{D19484CA-BC51-A523-2D68-2B442B51F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057" y="3741680"/>
            <a:ext cx="2539876" cy="25398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1723AE-FE65-321B-619A-4640C5B6F339}"/>
              </a:ext>
            </a:extLst>
          </p:cNvPr>
          <p:cNvSpPr txBox="1"/>
          <p:nvPr/>
        </p:nvSpPr>
        <p:spPr>
          <a:xfrm>
            <a:off x="2364606" y="6205480"/>
            <a:ext cx="290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Mogu</a:t>
            </a:r>
            <a:r>
              <a:rPr lang="bs-Latn-BA" dirty="0"/>
              <a:t>ćnost personalizovane izrade narukvica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44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DCF4"/>
            </a:gs>
            <a:gs pos="8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ranchenweite KI-Investitionen werden bis 2022 voraussichtlich zunehmen -  Onlineportal von IT Management">
            <a:extLst>
              <a:ext uri="{FF2B5EF4-FFF2-40B4-BE49-F238E27FC236}">
                <a16:creationId xmlns:a16="http://schemas.microsoft.com/office/drawing/2014/main" id="{0B6A4819-082A-1355-8E90-16FBE29B0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74" y="3995544"/>
            <a:ext cx="5370785" cy="28538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235DA-CAEB-EBBF-E820-F9A0C0819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4542" y="616270"/>
            <a:ext cx="5181600" cy="431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(Headings)"/>
              </a:rPr>
              <a:t>Troškovi:</a:t>
            </a:r>
          </a:p>
          <a:p>
            <a:pPr marL="0" indent="0">
              <a:buNone/>
            </a:pPr>
            <a:endParaRPr lang="bs-Latn-BA" sz="2400" dirty="0">
              <a:latin typeface="Calibri Light (Headings)"/>
            </a:endParaRPr>
          </a:p>
          <a:p>
            <a:pPr marL="0" indent="0">
              <a:buNone/>
            </a:pPr>
            <a:r>
              <a:rPr lang="bs-Latn-BA" dirty="0"/>
              <a:t>Investicija: 19.000 KM</a:t>
            </a:r>
          </a:p>
          <a:p>
            <a:pPr lvl="1"/>
            <a:r>
              <a:rPr lang="bs-Latn-BA" dirty="0"/>
              <a:t>Izrada aplikacije: 7.000 KM</a:t>
            </a:r>
          </a:p>
          <a:p>
            <a:pPr lvl="1"/>
            <a:r>
              <a:rPr lang="bs-Latn-BA" dirty="0"/>
              <a:t>Nabavka narukvica: 7.000 KM</a:t>
            </a:r>
          </a:p>
          <a:p>
            <a:pPr lvl="1"/>
            <a:r>
              <a:rPr lang="bs-Latn-BA" dirty="0"/>
              <a:t>Marketing: 2.000 KM</a:t>
            </a:r>
          </a:p>
          <a:p>
            <a:pPr lvl="1"/>
            <a:r>
              <a:rPr lang="bs-Latn-BA" dirty="0"/>
              <a:t>Otvaranje firme: 3.000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BDEA411-38BD-24B7-35D9-234C65E8F99F}"/>
              </a:ext>
            </a:extLst>
          </p:cNvPr>
          <p:cNvSpPr txBox="1">
            <a:spLocks/>
          </p:cNvSpPr>
          <p:nvPr/>
        </p:nvSpPr>
        <p:spPr>
          <a:xfrm>
            <a:off x="652187" y="5126205"/>
            <a:ext cx="10515599" cy="1198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bs-Latn-B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Povrat investicije: 105 prodanih narukvica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bs-Latn-B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1% tržišta u BiH – 800.000 KM</a:t>
            </a:r>
          </a:p>
        </p:txBody>
      </p:sp>
      <p:pic>
        <p:nvPicPr>
          <p:cNvPr id="7" name="Picture 6" descr="Medical Notes: January 29, 2023 | Radio Health Journal">
            <a:extLst>
              <a:ext uri="{FF2B5EF4-FFF2-40B4-BE49-F238E27FC236}">
                <a16:creationId xmlns:a16="http://schemas.microsoft.com/office/drawing/2014/main" id="{EABBDAA4-2FD5-417F-90A9-D50C1C42F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5" t="17119" r="45127" b="55589"/>
          <a:stretch>
            <a:fillRect/>
          </a:stretch>
        </p:blipFill>
        <p:spPr bwMode="auto">
          <a:xfrm>
            <a:off x="9639982" y="5466385"/>
            <a:ext cx="1410083" cy="1247140"/>
          </a:xfrm>
          <a:custGeom>
            <a:avLst/>
            <a:gdLst>
              <a:gd name="connsiteX0" fmla="*/ 1118152 w 2236303"/>
              <a:gd name="connsiteY0" fmla="*/ 0 h 1977886"/>
              <a:gd name="connsiteX1" fmla="*/ 2236303 w 2236303"/>
              <a:gd name="connsiteY1" fmla="*/ 988943 h 1977886"/>
              <a:gd name="connsiteX2" fmla="*/ 1118152 w 2236303"/>
              <a:gd name="connsiteY2" fmla="*/ 1977886 h 1977886"/>
              <a:gd name="connsiteX3" fmla="*/ 0 w 2236303"/>
              <a:gd name="connsiteY3" fmla="*/ 988943 h 1977886"/>
              <a:gd name="connsiteX4" fmla="*/ 1118152 w 2236303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6303" h="1977886">
                <a:moveTo>
                  <a:pt x="1118152" y="0"/>
                </a:moveTo>
                <a:lnTo>
                  <a:pt x="2236303" y="988943"/>
                </a:lnTo>
                <a:lnTo>
                  <a:pt x="1118152" y="1977886"/>
                </a:lnTo>
                <a:lnTo>
                  <a:pt x="0" y="988943"/>
                </a:lnTo>
                <a:lnTo>
                  <a:pt x="11181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0" name="Picture 9" descr="Medical Notes: January 29, 2023 | Radio Health Journal">
            <a:extLst>
              <a:ext uri="{FF2B5EF4-FFF2-40B4-BE49-F238E27FC236}">
                <a16:creationId xmlns:a16="http://schemas.microsoft.com/office/drawing/2014/main" id="{BFD50271-5783-48FA-9FEA-5850E21FC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7" t="17119" r="20672" b="28571"/>
          <a:stretch>
            <a:fillRect/>
          </a:stretch>
        </p:blipFill>
        <p:spPr bwMode="auto">
          <a:xfrm>
            <a:off x="10929447" y="5165122"/>
            <a:ext cx="1148885" cy="1133618"/>
          </a:xfrm>
          <a:custGeom>
            <a:avLst/>
            <a:gdLst>
              <a:gd name="connsiteX0" fmla="*/ 1994452 w 3988903"/>
              <a:gd name="connsiteY0" fmla="*/ 0 h 3935894"/>
              <a:gd name="connsiteX1" fmla="*/ 3988903 w 3988903"/>
              <a:gd name="connsiteY1" fmla="*/ 1967947 h 3935894"/>
              <a:gd name="connsiteX2" fmla="*/ 1994452 w 3988903"/>
              <a:gd name="connsiteY2" fmla="*/ 3935894 h 3935894"/>
              <a:gd name="connsiteX3" fmla="*/ 0 w 3988903"/>
              <a:gd name="connsiteY3" fmla="*/ 1967947 h 3935894"/>
              <a:gd name="connsiteX4" fmla="*/ 1994452 w 3988903"/>
              <a:gd name="connsiteY4" fmla="*/ 0 h 393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8903" h="3935894">
                <a:moveTo>
                  <a:pt x="1994452" y="0"/>
                </a:moveTo>
                <a:lnTo>
                  <a:pt x="3988903" y="1967947"/>
                </a:lnTo>
                <a:lnTo>
                  <a:pt x="1994452" y="3935894"/>
                </a:lnTo>
                <a:lnTo>
                  <a:pt x="0" y="1967947"/>
                </a:lnTo>
                <a:lnTo>
                  <a:pt x="19944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2" name="Picture 11" descr="Medical Notes: January 29, 2023 | Radio Health Journal">
            <a:extLst>
              <a:ext uri="{FF2B5EF4-FFF2-40B4-BE49-F238E27FC236}">
                <a16:creationId xmlns:a16="http://schemas.microsoft.com/office/drawing/2014/main" id="{C68C8C44-BB37-4DB3-9046-CDA2BD632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8" t="46377" r="41874" b="16044"/>
          <a:stretch>
            <a:fillRect/>
          </a:stretch>
        </p:blipFill>
        <p:spPr bwMode="auto">
          <a:xfrm rot="16200000">
            <a:off x="8733504" y="6214394"/>
            <a:ext cx="1695236" cy="1717169"/>
          </a:xfrm>
          <a:custGeom>
            <a:avLst/>
            <a:gdLst>
              <a:gd name="connsiteX0" fmla="*/ 1344268 w 2688536"/>
              <a:gd name="connsiteY0" fmla="*/ 0 h 2723320"/>
              <a:gd name="connsiteX1" fmla="*/ 2688536 w 2688536"/>
              <a:gd name="connsiteY1" fmla="*/ 1361660 h 2723320"/>
              <a:gd name="connsiteX2" fmla="*/ 1344268 w 2688536"/>
              <a:gd name="connsiteY2" fmla="*/ 2723320 h 2723320"/>
              <a:gd name="connsiteX3" fmla="*/ 0 w 2688536"/>
              <a:gd name="connsiteY3" fmla="*/ 1361660 h 2723320"/>
              <a:gd name="connsiteX4" fmla="*/ 1344268 w 2688536"/>
              <a:gd name="connsiteY4" fmla="*/ 0 h 272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536" h="2723320">
                <a:moveTo>
                  <a:pt x="1344268" y="0"/>
                </a:moveTo>
                <a:lnTo>
                  <a:pt x="2688536" y="1361660"/>
                </a:lnTo>
                <a:lnTo>
                  <a:pt x="1344268" y="2723320"/>
                </a:lnTo>
                <a:lnTo>
                  <a:pt x="0" y="1361660"/>
                </a:lnTo>
                <a:lnTo>
                  <a:pt x="1344268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3" name="Picture 12" descr="Medical Notes: January 29, 2023 | Radio Health Journal">
            <a:extLst>
              <a:ext uri="{FF2B5EF4-FFF2-40B4-BE49-F238E27FC236}">
                <a16:creationId xmlns:a16="http://schemas.microsoft.com/office/drawing/2014/main" id="{903E3AE7-34D8-4B97-8A09-9D7471ADE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8" t="50000" r="19643" b="38800"/>
          <a:stretch>
            <a:fillRect/>
          </a:stretch>
        </p:blipFill>
        <p:spPr bwMode="auto">
          <a:xfrm>
            <a:off x="10460521" y="6496751"/>
            <a:ext cx="535043" cy="555444"/>
          </a:xfrm>
          <a:custGeom>
            <a:avLst/>
            <a:gdLst>
              <a:gd name="connsiteX0" fmla="*/ 390940 w 781880"/>
              <a:gd name="connsiteY0" fmla="*/ 0 h 811694"/>
              <a:gd name="connsiteX1" fmla="*/ 781880 w 781880"/>
              <a:gd name="connsiteY1" fmla="*/ 405847 h 811694"/>
              <a:gd name="connsiteX2" fmla="*/ 390940 w 781880"/>
              <a:gd name="connsiteY2" fmla="*/ 811694 h 811694"/>
              <a:gd name="connsiteX3" fmla="*/ 0 w 781880"/>
              <a:gd name="connsiteY3" fmla="*/ 405847 h 811694"/>
              <a:gd name="connsiteX4" fmla="*/ 390940 w 781880"/>
              <a:gd name="connsiteY4" fmla="*/ 0 h 8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80" h="811694">
                <a:moveTo>
                  <a:pt x="390940" y="0"/>
                </a:moveTo>
                <a:lnTo>
                  <a:pt x="781880" y="405847"/>
                </a:lnTo>
                <a:lnTo>
                  <a:pt x="390940" y="811694"/>
                </a:lnTo>
                <a:lnTo>
                  <a:pt x="0" y="405847"/>
                </a:lnTo>
                <a:lnTo>
                  <a:pt x="39094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4" name="Picture 13" descr="Medical Notes: January 29, 2023 | Radio Health Journal">
            <a:extLst>
              <a:ext uri="{FF2B5EF4-FFF2-40B4-BE49-F238E27FC236}">
                <a16:creationId xmlns:a16="http://schemas.microsoft.com/office/drawing/2014/main" id="{F3CF7D4F-E160-4B48-B9C9-026F06C0E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2" t="50831" r="9621" b="38339"/>
          <a:stretch>
            <a:fillRect/>
          </a:stretch>
        </p:blipFill>
        <p:spPr bwMode="auto">
          <a:xfrm>
            <a:off x="10867588" y="6164376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5" name="Picture 14" descr="Medical Notes: January 29, 2023 | Radio Health Journal">
            <a:extLst>
              <a:ext uri="{FF2B5EF4-FFF2-40B4-BE49-F238E27FC236}">
                <a16:creationId xmlns:a16="http://schemas.microsoft.com/office/drawing/2014/main" id="{064CF67B-7D84-419C-8289-F3345CA28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8" t="65806" r="35201" b="12341"/>
          <a:stretch>
            <a:fillRect/>
          </a:stretch>
        </p:blipFill>
        <p:spPr bwMode="auto">
          <a:xfrm rot="16200000">
            <a:off x="11189693" y="6412890"/>
            <a:ext cx="866732" cy="910545"/>
          </a:xfrm>
          <a:custGeom>
            <a:avLst/>
            <a:gdLst>
              <a:gd name="connsiteX0" fmla="*/ 753717 w 1507433"/>
              <a:gd name="connsiteY0" fmla="*/ 0 h 1583633"/>
              <a:gd name="connsiteX1" fmla="*/ 1507433 w 1507433"/>
              <a:gd name="connsiteY1" fmla="*/ 791817 h 1583633"/>
              <a:gd name="connsiteX2" fmla="*/ 753717 w 1507433"/>
              <a:gd name="connsiteY2" fmla="*/ 1583633 h 1583633"/>
              <a:gd name="connsiteX3" fmla="*/ 0 w 1507433"/>
              <a:gd name="connsiteY3" fmla="*/ 791817 h 1583633"/>
              <a:gd name="connsiteX4" fmla="*/ 753717 w 1507433"/>
              <a:gd name="connsiteY4" fmla="*/ 0 h 158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83633">
                <a:moveTo>
                  <a:pt x="753717" y="0"/>
                </a:moveTo>
                <a:lnTo>
                  <a:pt x="1507433" y="791817"/>
                </a:lnTo>
                <a:lnTo>
                  <a:pt x="753717" y="1583633"/>
                </a:lnTo>
                <a:lnTo>
                  <a:pt x="0" y="791817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6" name="Picture 15" descr="Medical Notes: January 29, 2023 | Radio Health Journal">
            <a:extLst>
              <a:ext uri="{FF2B5EF4-FFF2-40B4-BE49-F238E27FC236}">
                <a16:creationId xmlns:a16="http://schemas.microsoft.com/office/drawing/2014/main" id="{6CD0D95D-84C3-4604-8C24-4217F9C25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>
            <a:off x="11868969" y="5082143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7" name="Picture 16" descr="Medical Notes: January 29, 2023 | Radio Health Journal">
            <a:extLst>
              <a:ext uri="{FF2B5EF4-FFF2-40B4-BE49-F238E27FC236}">
                <a16:creationId xmlns:a16="http://schemas.microsoft.com/office/drawing/2014/main" id="{27D26EA4-4991-46CF-B4D6-825FE0592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6" t="76612" r="13446" b="12559"/>
          <a:stretch>
            <a:fillRect/>
          </a:stretch>
        </p:blipFill>
        <p:spPr bwMode="auto">
          <a:xfrm rot="10636529">
            <a:off x="10543383" y="5103845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8" name="Picture 17" descr="Medical Notes: January 29, 2023 | Radio Health Journal">
            <a:extLst>
              <a:ext uri="{FF2B5EF4-FFF2-40B4-BE49-F238E27FC236}">
                <a16:creationId xmlns:a16="http://schemas.microsoft.com/office/drawing/2014/main" id="{562BD02F-EF5B-4B45-88AE-453B2A79E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90" t="83585" r="7621" b="2698"/>
          <a:stretch>
            <a:fillRect/>
          </a:stretch>
        </p:blipFill>
        <p:spPr bwMode="auto">
          <a:xfrm rot="10800000">
            <a:off x="11766997" y="6032423"/>
            <a:ext cx="713918" cy="626794"/>
          </a:xfrm>
          <a:custGeom>
            <a:avLst/>
            <a:gdLst>
              <a:gd name="connsiteX0" fmla="*/ 566117 w 1132235"/>
              <a:gd name="connsiteY0" fmla="*/ 0 h 994059"/>
              <a:gd name="connsiteX1" fmla="*/ 1132235 w 1132235"/>
              <a:gd name="connsiteY1" fmla="*/ 497030 h 994059"/>
              <a:gd name="connsiteX2" fmla="*/ 566117 w 1132235"/>
              <a:gd name="connsiteY2" fmla="*/ 994059 h 994059"/>
              <a:gd name="connsiteX3" fmla="*/ 0 w 1132235"/>
              <a:gd name="connsiteY3" fmla="*/ 497030 h 994059"/>
              <a:gd name="connsiteX4" fmla="*/ 566117 w 1132235"/>
              <a:gd name="connsiteY4" fmla="*/ 0 h 99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235" h="994059">
                <a:moveTo>
                  <a:pt x="566117" y="0"/>
                </a:moveTo>
                <a:lnTo>
                  <a:pt x="1132235" y="497030"/>
                </a:lnTo>
                <a:lnTo>
                  <a:pt x="566117" y="994059"/>
                </a:lnTo>
                <a:lnTo>
                  <a:pt x="0" y="497030"/>
                </a:lnTo>
                <a:lnTo>
                  <a:pt x="5661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9" name="Picture 18" descr="Medical Notes: January 29, 2023 | Radio Health Journal">
            <a:extLst>
              <a:ext uri="{FF2B5EF4-FFF2-40B4-BE49-F238E27FC236}">
                <a16:creationId xmlns:a16="http://schemas.microsoft.com/office/drawing/2014/main" id="{8D8C9A95-B656-4980-97FF-5E010EB46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t="8295" r="38750" b="70721"/>
          <a:stretch>
            <a:fillRect/>
          </a:stretch>
        </p:blipFill>
        <p:spPr bwMode="auto">
          <a:xfrm>
            <a:off x="11241502" y="4187098"/>
            <a:ext cx="950498" cy="958856"/>
          </a:xfrm>
          <a:custGeom>
            <a:avLst/>
            <a:gdLst>
              <a:gd name="connsiteX0" fmla="*/ 753717 w 1507433"/>
              <a:gd name="connsiteY0" fmla="*/ 0 h 1520686"/>
              <a:gd name="connsiteX1" fmla="*/ 1507433 w 1507433"/>
              <a:gd name="connsiteY1" fmla="*/ 760343 h 1520686"/>
              <a:gd name="connsiteX2" fmla="*/ 753717 w 1507433"/>
              <a:gd name="connsiteY2" fmla="*/ 1520686 h 1520686"/>
              <a:gd name="connsiteX3" fmla="*/ 0 w 1507433"/>
              <a:gd name="connsiteY3" fmla="*/ 760343 h 1520686"/>
              <a:gd name="connsiteX4" fmla="*/ 753717 w 1507433"/>
              <a:gd name="connsiteY4" fmla="*/ 0 h 15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20686">
                <a:moveTo>
                  <a:pt x="753717" y="0"/>
                </a:moveTo>
                <a:lnTo>
                  <a:pt x="1507433" y="760343"/>
                </a:lnTo>
                <a:lnTo>
                  <a:pt x="753717" y="1520686"/>
                </a:lnTo>
                <a:lnTo>
                  <a:pt x="0" y="760343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0" name="Picture 19" descr="Medical Notes: January 29, 2023 | Radio Health Journal">
            <a:extLst>
              <a:ext uri="{FF2B5EF4-FFF2-40B4-BE49-F238E27FC236}">
                <a16:creationId xmlns:a16="http://schemas.microsoft.com/office/drawing/2014/main" id="{6B3244B7-04FF-4168-A350-6F99E404E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5" t="45520" r="18306" b="48400"/>
          <a:stretch>
            <a:fillRect/>
          </a:stretch>
        </p:blipFill>
        <p:spPr bwMode="auto">
          <a:xfrm>
            <a:off x="11835668" y="3995544"/>
            <a:ext cx="288287" cy="277840"/>
          </a:xfrm>
          <a:custGeom>
            <a:avLst/>
            <a:gdLst>
              <a:gd name="connsiteX0" fmla="*/ 228600 w 457200"/>
              <a:gd name="connsiteY0" fmla="*/ 0 h 440634"/>
              <a:gd name="connsiteX1" fmla="*/ 457200 w 457200"/>
              <a:gd name="connsiteY1" fmla="*/ 220317 h 440634"/>
              <a:gd name="connsiteX2" fmla="*/ 228600 w 457200"/>
              <a:gd name="connsiteY2" fmla="*/ 440634 h 440634"/>
              <a:gd name="connsiteX3" fmla="*/ 0 w 457200"/>
              <a:gd name="connsiteY3" fmla="*/ 220317 h 440634"/>
              <a:gd name="connsiteX4" fmla="*/ 228600 w 457200"/>
              <a:gd name="connsiteY4" fmla="*/ 0 h 44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40634">
                <a:moveTo>
                  <a:pt x="228600" y="0"/>
                </a:moveTo>
                <a:lnTo>
                  <a:pt x="457200" y="220317"/>
                </a:lnTo>
                <a:lnTo>
                  <a:pt x="228600" y="440634"/>
                </a:lnTo>
                <a:lnTo>
                  <a:pt x="0" y="220317"/>
                </a:lnTo>
                <a:lnTo>
                  <a:pt x="22860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1" name="Picture 20" descr="Medical Notes: January 29, 2023 | Radio Health Journal">
            <a:extLst>
              <a:ext uri="{FF2B5EF4-FFF2-40B4-BE49-F238E27FC236}">
                <a16:creationId xmlns:a16="http://schemas.microsoft.com/office/drawing/2014/main" id="{1EF02411-C855-4B9C-9BC1-0590B2A37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>
            <a:off x="10864024" y="4787430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4836258-82D0-C580-C509-B878F925BB41}"/>
              </a:ext>
            </a:extLst>
          </p:cNvPr>
          <p:cNvSpPr/>
          <p:nvPr/>
        </p:nvSpPr>
        <p:spPr>
          <a:xfrm>
            <a:off x="7202221" y="559260"/>
            <a:ext cx="4633447" cy="24929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>
              <a:buNone/>
            </a:pPr>
            <a:r>
              <a:rPr lang="bs-Latn-BA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 (Headings)"/>
              </a:rPr>
              <a:t>Profit:</a:t>
            </a:r>
          </a:p>
          <a:p>
            <a:pPr marL="0" indent="0">
              <a:buNone/>
            </a:pPr>
            <a:endParaRPr lang="bs-Latn-BA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 (Headings)"/>
            </a:endParaRPr>
          </a:p>
          <a:p>
            <a:pPr marL="457200" indent="-457200">
              <a:buAutoNum type="arabicPeriod"/>
            </a:pPr>
            <a:r>
              <a:rPr lang="bs-Latn-BA" sz="2400" dirty="0">
                <a:ln w="0"/>
              </a:rPr>
              <a:t>Prodaja</a:t>
            </a:r>
          </a:p>
          <a:p>
            <a:pPr marL="457200" indent="-457200">
              <a:buAutoNum type="arabicPeriod"/>
            </a:pPr>
            <a:r>
              <a:rPr lang="bs-Latn-BA" sz="2400" dirty="0">
                <a:ln w="0"/>
              </a:rPr>
              <a:t>Iznajmljivanje </a:t>
            </a:r>
          </a:p>
          <a:p>
            <a:pPr marL="457200" indent="-457200">
              <a:buAutoNum type="arabicPeriod"/>
            </a:pPr>
            <a:r>
              <a:rPr lang="bs-Latn-BA" sz="2400" dirty="0">
                <a:ln w="0"/>
              </a:rPr>
              <a:t>Oglasi</a:t>
            </a:r>
          </a:p>
          <a:p>
            <a:pPr marL="457200" indent="-457200">
              <a:buAutoNum type="arabicPeriod"/>
            </a:pPr>
            <a:r>
              <a:rPr lang="bs-Latn-BA" sz="2400" dirty="0">
                <a:ln w="0"/>
              </a:rPr>
              <a:t>Premium paketi</a:t>
            </a:r>
            <a:endParaRPr lang="en-US" sz="2400" dirty="0">
              <a:ln w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9F8E53-81C9-10D7-D40C-A8D714383149}"/>
              </a:ext>
            </a:extLst>
          </p:cNvPr>
          <p:cNvCxnSpPr>
            <a:cxnSpLocks/>
          </p:cNvCxnSpPr>
          <p:nvPr/>
        </p:nvCxnSpPr>
        <p:spPr>
          <a:xfrm>
            <a:off x="6006142" y="393895"/>
            <a:ext cx="0" cy="40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54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DCF4"/>
            </a:gs>
            <a:gs pos="8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0D61-45B7-82E3-91DE-61BA30FC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bs-Latn-BA" sz="4000" dirty="0"/>
              <a:t>Ciljne skupine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E04D6-45B0-3D83-2CCB-0547AA682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 dirty="0"/>
          </a:p>
          <a:p>
            <a:pPr lvl="1"/>
            <a:r>
              <a:rPr lang="bs-Latn-BA" sz="3200" dirty="0"/>
              <a:t>Skrbnici starih i bolesnih osoba</a:t>
            </a:r>
          </a:p>
          <a:p>
            <a:pPr lvl="1"/>
            <a:r>
              <a:rPr lang="bs-Latn-BA" sz="3200" dirty="0"/>
              <a:t>Starački domovi</a:t>
            </a:r>
          </a:p>
          <a:p>
            <a:pPr lvl="1"/>
            <a:r>
              <a:rPr lang="bs-Latn-BA" sz="3200" dirty="0"/>
              <a:t>Privatne zdravstvene ustanove</a:t>
            </a:r>
            <a:endParaRPr lang="en-US" sz="3200" dirty="0"/>
          </a:p>
        </p:txBody>
      </p:sp>
      <p:pic>
        <p:nvPicPr>
          <p:cNvPr id="25" name="Picture 24" descr="Medical Notes: January 29, 2023 | Radio Health Journal">
            <a:extLst>
              <a:ext uri="{FF2B5EF4-FFF2-40B4-BE49-F238E27FC236}">
                <a16:creationId xmlns:a16="http://schemas.microsoft.com/office/drawing/2014/main" id="{0EE9A80B-AE24-44E6-9A94-70C3A5874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5" t="17119" r="45127" b="55589"/>
          <a:stretch>
            <a:fillRect/>
          </a:stretch>
        </p:blipFill>
        <p:spPr bwMode="auto">
          <a:xfrm>
            <a:off x="7407748" y="5939280"/>
            <a:ext cx="1410083" cy="1247140"/>
          </a:xfrm>
          <a:custGeom>
            <a:avLst/>
            <a:gdLst>
              <a:gd name="connsiteX0" fmla="*/ 1118152 w 2236303"/>
              <a:gd name="connsiteY0" fmla="*/ 0 h 1977886"/>
              <a:gd name="connsiteX1" fmla="*/ 2236303 w 2236303"/>
              <a:gd name="connsiteY1" fmla="*/ 988943 h 1977886"/>
              <a:gd name="connsiteX2" fmla="*/ 1118152 w 2236303"/>
              <a:gd name="connsiteY2" fmla="*/ 1977886 h 1977886"/>
              <a:gd name="connsiteX3" fmla="*/ 0 w 2236303"/>
              <a:gd name="connsiteY3" fmla="*/ 988943 h 1977886"/>
              <a:gd name="connsiteX4" fmla="*/ 1118152 w 2236303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6303" h="1977886">
                <a:moveTo>
                  <a:pt x="1118152" y="0"/>
                </a:moveTo>
                <a:lnTo>
                  <a:pt x="2236303" y="988943"/>
                </a:lnTo>
                <a:lnTo>
                  <a:pt x="1118152" y="1977886"/>
                </a:lnTo>
                <a:lnTo>
                  <a:pt x="0" y="988943"/>
                </a:lnTo>
                <a:lnTo>
                  <a:pt x="11181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6" name="Picture 25" descr="Medical Notes: January 29, 2023 | Radio Health Journal">
            <a:extLst>
              <a:ext uri="{FF2B5EF4-FFF2-40B4-BE49-F238E27FC236}">
                <a16:creationId xmlns:a16="http://schemas.microsoft.com/office/drawing/2014/main" id="{E96055B7-DB5C-4139-8849-CCB39DAD9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7" t="17119" r="20672" b="28571"/>
          <a:stretch>
            <a:fillRect/>
          </a:stretch>
        </p:blipFill>
        <p:spPr bwMode="auto">
          <a:xfrm>
            <a:off x="10622347" y="5996041"/>
            <a:ext cx="1148885" cy="1133618"/>
          </a:xfrm>
          <a:custGeom>
            <a:avLst/>
            <a:gdLst>
              <a:gd name="connsiteX0" fmla="*/ 1994452 w 3988903"/>
              <a:gd name="connsiteY0" fmla="*/ 0 h 3935894"/>
              <a:gd name="connsiteX1" fmla="*/ 3988903 w 3988903"/>
              <a:gd name="connsiteY1" fmla="*/ 1967947 h 3935894"/>
              <a:gd name="connsiteX2" fmla="*/ 1994452 w 3988903"/>
              <a:gd name="connsiteY2" fmla="*/ 3935894 h 3935894"/>
              <a:gd name="connsiteX3" fmla="*/ 0 w 3988903"/>
              <a:gd name="connsiteY3" fmla="*/ 1967947 h 3935894"/>
              <a:gd name="connsiteX4" fmla="*/ 1994452 w 3988903"/>
              <a:gd name="connsiteY4" fmla="*/ 0 h 393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8903" h="3935894">
                <a:moveTo>
                  <a:pt x="1994452" y="0"/>
                </a:moveTo>
                <a:lnTo>
                  <a:pt x="3988903" y="1967947"/>
                </a:lnTo>
                <a:lnTo>
                  <a:pt x="1994452" y="3935894"/>
                </a:lnTo>
                <a:lnTo>
                  <a:pt x="0" y="1967947"/>
                </a:lnTo>
                <a:lnTo>
                  <a:pt x="19944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7" name="Picture 26" descr="Medical Notes: January 29, 2023 | Radio Health Journal">
            <a:extLst>
              <a:ext uri="{FF2B5EF4-FFF2-40B4-BE49-F238E27FC236}">
                <a16:creationId xmlns:a16="http://schemas.microsoft.com/office/drawing/2014/main" id="{19463B46-6B3E-4DBD-8D94-05CD788E8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8" t="46377" r="41874" b="16044"/>
          <a:stretch>
            <a:fillRect/>
          </a:stretch>
        </p:blipFill>
        <p:spPr bwMode="auto">
          <a:xfrm rot="16200000">
            <a:off x="5876006" y="6063251"/>
            <a:ext cx="1695236" cy="1717169"/>
          </a:xfrm>
          <a:custGeom>
            <a:avLst/>
            <a:gdLst>
              <a:gd name="connsiteX0" fmla="*/ 1344268 w 2688536"/>
              <a:gd name="connsiteY0" fmla="*/ 0 h 2723320"/>
              <a:gd name="connsiteX1" fmla="*/ 2688536 w 2688536"/>
              <a:gd name="connsiteY1" fmla="*/ 1361660 h 2723320"/>
              <a:gd name="connsiteX2" fmla="*/ 1344268 w 2688536"/>
              <a:gd name="connsiteY2" fmla="*/ 2723320 h 2723320"/>
              <a:gd name="connsiteX3" fmla="*/ 0 w 2688536"/>
              <a:gd name="connsiteY3" fmla="*/ 1361660 h 2723320"/>
              <a:gd name="connsiteX4" fmla="*/ 1344268 w 2688536"/>
              <a:gd name="connsiteY4" fmla="*/ 0 h 272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536" h="2723320">
                <a:moveTo>
                  <a:pt x="1344268" y="0"/>
                </a:moveTo>
                <a:lnTo>
                  <a:pt x="2688536" y="1361660"/>
                </a:lnTo>
                <a:lnTo>
                  <a:pt x="1344268" y="2723320"/>
                </a:lnTo>
                <a:lnTo>
                  <a:pt x="0" y="1361660"/>
                </a:lnTo>
                <a:lnTo>
                  <a:pt x="1344268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8" name="Picture 27" descr="Medical Notes: January 29, 2023 | Radio Health Journal">
            <a:extLst>
              <a:ext uri="{FF2B5EF4-FFF2-40B4-BE49-F238E27FC236}">
                <a16:creationId xmlns:a16="http://schemas.microsoft.com/office/drawing/2014/main" id="{39D56602-5ADF-4061-900B-FEC5E3BF3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8" t="50000" r="19643" b="38800"/>
          <a:stretch>
            <a:fillRect/>
          </a:stretch>
        </p:blipFill>
        <p:spPr bwMode="auto">
          <a:xfrm>
            <a:off x="8691801" y="6620414"/>
            <a:ext cx="535043" cy="555444"/>
          </a:xfrm>
          <a:custGeom>
            <a:avLst/>
            <a:gdLst>
              <a:gd name="connsiteX0" fmla="*/ 390940 w 781880"/>
              <a:gd name="connsiteY0" fmla="*/ 0 h 811694"/>
              <a:gd name="connsiteX1" fmla="*/ 781880 w 781880"/>
              <a:gd name="connsiteY1" fmla="*/ 405847 h 811694"/>
              <a:gd name="connsiteX2" fmla="*/ 390940 w 781880"/>
              <a:gd name="connsiteY2" fmla="*/ 811694 h 811694"/>
              <a:gd name="connsiteX3" fmla="*/ 0 w 781880"/>
              <a:gd name="connsiteY3" fmla="*/ 405847 h 811694"/>
              <a:gd name="connsiteX4" fmla="*/ 390940 w 781880"/>
              <a:gd name="connsiteY4" fmla="*/ 0 h 8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80" h="811694">
                <a:moveTo>
                  <a:pt x="390940" y="0"/>
                </a:moveTo>
                <a:lnTo>
                  <a:pt x="781880" y="405847"/>
                </a:lnTo>
                <a:lnTo>
                  <a:pt x="390940" y="811694"/>
                </a:lnTo>
                <a:lnTo>
                  <a:pt x="0" y="405847"/>
                </a:lnTo>
                <a:lnTo>
                  <a:pt x="39094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9" name="Picture 28" descr="Medical Notes: January 29, 2023 | Radio Health Journal">
            <a:extLst>
              <a:ext uri="{FF2B5EF4-FFF2-40B4-BE49-F238E27FC236}">
                <a16:creationId xmlns:a16="http://schemas.microsoft.com/office/drawing/2014/main" id="{96FDFE40-B7F3-4BD3-A3A7-4442774AD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2" t="50831" r="9621" b="38339"/>
          <a:stretch>
            <a:fillRect/>
          </a:stretch>
        </p:blipFill>
        <p:spPr bwMode="auto">
          <a:xfrm>
            <a:off x="10269624" y="6574367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0" name="Picture 29" descr="Medical Notes: January 29, 2023 | Radio Health Journal">
            <a:extLst>
              <a:ext uri="{FF2B5EF4-FFF2-40B4-BE49-F238E27FC236}">
                <a16:creationId xmlns:a16="http://schemas.microsoft.com/office/drawing/2014/main" id="{F920DE77-C1A7-4C26-9B87-0C91F19AC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8" t="65806" r="35201" b="12341"/>
          <a:stretch>
            <a:fillRect/>
          </a:stretch>
        </p:blipFill>
        <p:spPr bwMode="auto">
          <a:xfrm rot="16200000">
            <a:off x="9426152" y="6216893"/>
            <a:ext cx="866732" cy="910545"/>
          </a:xfrm>
          <a:custGeom>
            <a:avLst/>
            <a:gdLst>
              <a:gd name="connsiteX0" fmla="*/ 753717 w 1507433"/>
              <a:gd name="connsiteY0" fmla="*/ 0 h 1583633"/>
              <a:gd name="connsiteX1" fmla="*/ 1507433 w 1507433"/>
              <a:gd name="connsiteY1" fmla="*/ 791817 h 1583633"/>
              <a:gd name="connsiteX2" fmla="*/ 753717 w 1507433"/>
              <a:gd name="connsiteY2" fmla="*/ 1583633 h 1583633"/>
              <a:gd name="connsiteX3" fmla="*/ 0 w 1507433"/>
              <a:gd name="connsiteY3" fmla="*/ 791817 h 1583633"/>
              <a:gd name="connsiteX4" fmla="*/ 753717 w 1507433"/>
              <a:gd name="connsiteY4" fmla="*/ 0 h 158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83633">
                <a:moveTo>
                  <a:pt x="753717" y="0"/>
                </a:moveTo>
                <a:lnTo>
                  <a:pt x="1507433" y="791817"/>
                </a:lnTo>
                <a:lnTo>
                  <a:pt x="753717" y="1583633"/>
                </a:lnTo>
                <a:lnTo>
                  <a:pt x="0" y="791817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1" name="Picture 30" descr="Medical Notes: January 29, 2023 | Radio Health Journal">
            <a:extLst>
              <a:ext uri="{FF2B5EF4-FFF2-40B4-BE49-F238E27FC236}">
                <a16:creationId xmlns:a16="http://schemas.microsoft.com/office/drawing/2014/main" id="{286A1CB5-1932-45DD-8976-186EC0304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>
            <a:off x="9602631" y="5667037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2" name="Picture 31" descr="Medical Notes: January 29, 2023 | Radio Health Journal">
            <a:extLst>
              <a:ext uri="{FF2B5EF4-FFF2-40B4-BE49-F238E27FC236}">
                <a16:creationId xmlns:a16="http://schemas.microsoft.com/office/drawing/2014/main" id="{2CBAF2B8-E25C-4C04-852E-2476E95AC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6" t="76612" r="13446" b="12559"/>
          <a:stretch>
            <a:fillRect/>
          </a:stretch>
        </p:blipFill>
        <p:spPr bwMode="auto">
          <a:xfrm rot="10636529">
            <a:off x="8278023" y="5691859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3" name="Picture 32" descr="Medical Notes: January 29, 2023 | Radio Health Journal">
            <a:extLst>
              <a:ext uri="{FF2B5EF4-FFF2-40B4-BE49-F238E27FC236}">
                <a16:creationId xmlns:a16="http://schemas.microsoft.com/office/drawing/2014/main" id="{E3E5F8CD-6A73-4AA8-973E-498335310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90" t="83585" r="7621" b="2698"/>
          <a:stretch>
            <a:fillRect/>
          </a:stretch>
        </p:blipFill>
        <p:spPr bwMode="auto">
          <a:xfrm rot="10800000">
            <a:off x="6983357" y="5804343"/>
            <a:ext cx="713918" cy="626794"/>
          </a:xfrm>
          <a:custGeom>
            <a:avLst/>
            <a:gdLst>
              <a:gd name="connsiteX0" fmla="*/ 566117 w 1132235"/>
              <a:gd name="connsiteY0" fmla="*/ 0 h 994059"/>
              <a:gd name="connsiteX1" fmla="*/ 1132235 w 1132235"/>
              <a:gd name="connsiteY1" fmla="*/ 497030 h 994059"/>
              <a:gd name="connsiteX2" fmla="*/ 566117 w 1132235"/>
              <a:gd name="connsiteY2" fmla="*/ 994059 h 994059"/>
              <a:gd name="connsiteX3" fmla="*/ 0 w 1132235"/>
              <a:gd name="connsiteY3" fmla="*/ 497030 h 994059"/>
              <a:gd name="connsiteX4" fmla="*/ 566117 w 1132235"/>
              <a:gd name="connsiteY4" fmla="*/ 0 h 99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235" h="994059">
                <a:moveTo>
                  <a:pt x="566117" y="0"/>
                </a:moveTo>
                <a:lnTo>
                  <a:pt x="1132235" y="497030"/>
                </a:lnTo>
                <a:lnTo>
                  <a:pt x="566117" y="994059"/>
                </a:lnTo>
                <a:lnTo>
                  <a:pt x="0" y="497030"/>
                </a:lnTo>
                <a:lnTo>
                  <a:pt x="5661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4" name="Picture 33" descr="Medical Notes: January 29, 2023 | Radio Health Journal">
            <a:extLst>
              <a:ext uri="{FF2B5EF4-FFF2-40B4-BE49-F238E27FC236}">
                <a16:creationId xmlns:a16="http://schemas.microsoft.com/office/drawing/2014/main" id="{FAD176A6-65EB-4C2C-AAFE-86A123677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t="8295" r="38750" b="70721"/>
          <a:stretch>
            <a:fillRect/>
          </a:stretch>
        </p:blipFill>
        <p:spPr bwMode="auto">
          <a:xfrm>
            <a:off x="8714328" y="5748809"/>
            <a:ext cx="950498" cy="958856"/>
          </a:xfrm>
          <a:custGeom>
            <a:avLst/>
            <a:gdLst>
              <a:gd name="connsiteX0" fmla="*/ 753717 w 1507433"/>
              <a:gd name="connsiteY0" fmla="*/ 0 h 1520686"/>
              <a:gd name="connsiteX1" fmla="*/ 1507433 w 1507433"/>
              <a:gd name="connsiteY1" fmla="*/ 760343 h 1520686"/>
              <a:gd name="connsiteX2" fmla="*/ 753717 w 1507433"/>
              <a:gd name="connsiteY2" fmla="*/ 1520686 h 1520686"/>
              <a:gd name="connsiteX3" fmla="*/ 0 w 1507433"/>
              <a:gd name="connsiteY3" fmla="*/ 760343 h 1520686"/>
              <a:gd name="connsiteX4" fmla="*/ 753717 w 1507433"/>
              <a:gd name="connsiteY4" fmla="*/ 0 h 15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20686">
                <a:moveTo>
                  <a:pt x="753717" y="0"/>
                </a:moveTo>
                <a:lnTo>
                  <a:pt x="1507433" y="760343"/>
                </a:lnTo>
                <a:lnTo>
                  <a:pt x="753717" y="1520686"/>
                </a:lnTo>
                <a:lnTo>
                  <a:pt x="0" y="760343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5" name="Picture 34" descr="Medical Notes: January 29, 2023 | Radio Health Journal">
            <a:extLst>
              <a:ext uri="{FF2B5EF4-FFF2-40B4-BE49-F238E27FC236}">
                <a16:creationId xmlns:a16="http://schemas.microsoft.com/office/drawing/2014/main" id="{32E6D14F-3A64-4231-85CF-DB8989795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5" t="45520" r="18306" b="48400"/>
          <a:stretch>
            <a:fillRect/>
          </a:stretch>
        </p:blipFill>
        <p:spPr bwMode="auto">
          <a:xfrm>
            <a:off x="10676470" y="5884038"/>
            <a:ext cx="288287" cy="277840"/>
          </a:xfrm>
          <a:custGeom>
            <a:avLst/>
            <a:gdLst>
              <a:gd name="connsiteX0" fmla="*/ 228600 w 457200"/>
              <a:gd name="connsiteY0" fmla="*/ 0 h 440634"/>
              <a:gd name="connsiteX1" fmla="*/ 457200 w 457200"/>
              <a:gd name="connsiteY1" fmla="*/ 220317 h 440634"/>
              <a:gd name="connsiteX2" fmla="*/ 228600 w 457200"/>
              <a:gd name="connsiteY2" fmla="*/ 440634 h 440634"/>
              <a:gd name="connsiteX3" fmla="*/ 0 w 457200"/>
              <a:gd name="connsiteY3" fmla="*/ 220317 h 440634"/>
              <a:gd name="connsiteX4" fmla="*/ 228600 w 457200"/>
              <a:gd name="connsiteY4" fmla="*/ 0 h 44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40634">
                <a:moveTo>
                  <a:pt x="228600" y="0"/>
                </a:moveTo>
                <a:lnTo>
                  <a:pt x="457200" y="220317"/>
                </a:lnTo>
                <a:lnTo>
                  <a:pt x="228600" y="440634"/>
                </a:lnTo>
                <a:lnTo>
                  <a:pt x="0" y="220317"/>
                </a:lnTo>
                <a:lnTo>
                  <a:pt x="22860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6" name="Picture 35" descr="Medical Notes: January 29, 2023 | Radio Health Journal">
            <a:extLst>
              <a:ext uri="{FF2B5EF4-FFF2-40B4-BE49-F238E27FC236}">
                <a16:creationId xmlns:a16="http://schemas.microsoft.com/office/drawing/2014/main" id="{CAE54575-DF5E-472A-854C-1E2866B15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>
            <a:off x="10139652" y="6015276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4098" name="Picture 2" descr="Comprehensive Assessment and Review for Long-Term Care Services (CARES)  Program - DOEA">
            <a:extLst>
              <a:ext uri="{FF2B5EF4-FFF2-40B4-BE49-F238E27FC236}">
                <a16:creationId xmlns:a16="http://schemas.microsoft.com/office/drawing/2014/main" id="{9E818F90-4170-CB01-9DBA-EE1034ADB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365" y="1267198"/>
            <a:ext cx="5084788" cy="33903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16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DCF4"/>
            </a:gs>
            <a:gs pos="8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FCAE-2C15-9B0C-31E2-9D244A6D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4000" dirty="0"/>
              <a:t>Budući planovi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C46D-1AAA-50E0-4D54-7E942F72D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bs-Latn-BA" sz="3200" dirty="0"/>
              <a:t>Završavanje mobilne aplikacije</a:t>
            </a:r>
          </a:p>
          <a:p>
            <a:r>
              <a:rPr lang="bs-Latn-BA" sz="3200" dirty="0"/>
              <a:t>Pravljenje web stranice</a:t>
            </a:r>
          </a:p>
          <a:p>
            <a:r>
              <a:rPr lang="bs-Latn-BA" sz="3200" dirty="0"/>
              <a:t>Detaljna razrada marketinškog plana i prodaje</a:t>
            </a:r>
          </a:p>
        </p:txBody>
      </p:sp>
      <p:pic>
        <p:nvPicPr>
          <p:cNvPr id="4" name="Picture 3" descr="Medical Notes: January 29, 2023 | Radio Health Journal">
            <a:extLst>
              <a:ext uri="{FF2B5EF4-FFF2-40B4-BE49-F238E27FC236}">
                <a16:creationId xmlns:a16="http://schemas.microsoft.com/office/drawing/2014/main" id="{BE6085C1-1F85-4AC1-9760-7DF4C58E6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5" t="17119" r="45127" b="55589"/>
          <a:stretch>
            <a:fillRect/>
          </a:stretch>
        </p:blipFill>
        <p:spPr bwMode="auto">
          <a:xfrm rot="10800000">
            <a:off x="1542708" y="5967855"/>
            <a:ext cx="1410083" cy="1247140"/>
          </a:xfrm>
          <a:custGeom>
            <a:avLst/>
            <a:gdLst>
              <a:gd name="connsiteX0" fmla="*/ 1118152 w 2236303"/>
              <a:gd name="connsiteY0" fmla="*/ 0 h 1977886"/>
              <a:gd name="connsiteX1" fmla="*/ 2236303 w 2236303"/>
              <a:gd name="connsiteY1" fmla="*/ 988943 h 1977886"/>
              <a:gd name="connsiteX2" fmla="*/ 1118152 w 2236303"/>
              <a:gd name="connsiteY2" fmla="*/ 1977886 h 1977886"/>
              <a:gd name="connsiteX3" fmla="*/ 0 w 2236303"/>
              <a:gd name="connsiteY3" fmla="*/ 988943 h 1977886"/>
              <a:gd name="connsiteX4" fmla="*/ 1118152 w 2236303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6303" h="1977886">
                <a:moveTo>
                  <a:pt x="1118152" y="0"/>
                </a:moveTo>
                <a:lnTo>
                  <a:pt x="2236303" y="988943"/>
                </a:lnTo>
                <a:lnTo>
                  <a:pt x="1118152" y="1977886"/>
                </a:lnTo>
                <a:lnTo>
                  <a:pt x="0" y="988943"/>
                </a:lnTo>
                <a:lnTo>
                  <a:pt x="11181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5" name="Picture 4" descr="Medical Notes: January 29, 2023 | Radio Health Journal">
            <a:extLst>
              <a:ext uri="{FF2B5EF4-FFF2-40B4-BE49-F238E27FC236}">
                <a16:creationId xmlns:a16="http://schemas.microsoft.com/office/drawing/2014/main" id="{5280BE44-A82C-4EBF-A9E6-EAA8A868B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7" t="17119" r="20672" b="28571"/>
          <a:stretch>
            <a:fillRect/>
          </a:stretch>
        </p:blipFill>
        <p:spPr bwMode="auto">
          <a:xfrm rot="10800000">
            <a:off x="4757307" y="6024616"/>
            <a:ext cx="1148885" cy="1133618"/>
          </a:xfrm>
          <a:custGeom>
            <a:avLst/>
            <a:gdLst>
              <a:gd name="connsiteX0" fmla="*/ 1994452 w 3988903"/>
              <a:gd name="connsiteY0" fmla="*/ 0 h 3935894"/>
              <a:gd name="connsiteX1" fmla="*/ 3988903 w 3988903"/>
              <a:gd name="connsiteY1" fmla="*/ 1967947 h 3935894"/>
              <a:gd name="connsiteX2" fmla="*/ 1994452 w 3988903"/>
              <a:gd name="connsiteY2" fmla="*/ 3935894 h 3935894"/>
              <a:gd name="connsiteX3" fmla="*/ 0 w 3988903"/>
              <a:gd name="connsiteY3" fmla="*/ 1967947 h 3935894"/>
              <a:gd name="connsiteX4" fmla="*/ 1994452 w 3988903"/>
              <a:gd name="connsiteY4" fmla="*/ 0 h 393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8903" h="3935894">
                <a:moveTo>
                  <a:pt x="1994452" y="0"/>
                </a:moveTo>
                <a:lnTo>
                  <a:pt x="3988903" y="1967947"/>
                </a:lnTo>
                <a:lnTo>
                  <a:pt x="1994452" y="3935894"/>
                </a:lnTo>
                <a:lnTo>
                  <a:pt x="0" y="1967947"/>
                </a:lnTo>
                <a:lnTo>
                  <a:pt x="19944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6" name="Picture 5" descr="Medical Notes: January 29, 2023 | Radio Health Journal">
            <a:extLst>
              <a:ext uri="{FF2B5EF4-FFF2-40B4-BE49-F238E27FC236}">
                <a16:creationId xmlns:a16="http://schemas.microsoft.com/office/drawing/2014/main" id="{2F21A9A6-293A-4566-88B4-0E6817B95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8" t="46377" r="41874" b="16044"/>
          <a:stretch>
            <a:fillRect/>
          </a:stretch>
        </p:blipFill>
        <p:spPr bwMode="auto">
          <a:xfrm rot="5400000">
            <a:off x="10966" y="6091826"/>
            <a:ext cx="1695236" cy="1717169"/>
          </a:xfrm>
          <a:custGeom>
            <a:avLst/>
            <a:gdLst>
              <a:gd name="connsiteX0" fmla="*/ 1344268 w 2688536"/>
              <a:gd name="connsiteY0" fmla="*/ 0 h 2723320"/>
              <a:gd name="connsiteX1" fmla="*/ 2688536 w 2688536"/>
              <a:gd name="connsiteY1" fmla="*/ 1361660 h 2723320"/>
              <a:gd name="connsiteX2" fmla="*/ 1344268 w 2688536"/>
              <a:gd name="connsiteY2" fmla="*/ 2723320 h 2723320"/>
              <a:gd name="connsiteX3" fmla="*/ 0 w 2688536"/>
              <a:gd name="connsiteY3" fmla="*/ 1361660 h 2723320"/>
              <a:gd name="connsiteX4" fmla="*/ 1344268 w 2688536"/>
              <a:gd name="connsiteY4" fmla="*/ 0 h 272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536" h="2723320">
                <a:moveTo>
                  <a:pt x="1344268" y="0"/>
                </a:moveTo>
                <a:lnTo>
                  <a:pt x="2688536" y="1361660"/>
                </a:lnTo>
                <a:lnTo>
                  <a:pt x="1344268" y="2723320"/>
                </a:lnTo>
                <a:lnTo>
                  <a:pt x="0" y="1361660"/>
                </a:lnTo>
                <a:lnTo>
                  <a:pt x="1344268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7" name="Picture 6" descr="Medical Notes: January 29, 2023 | Radio Health Journal">
            <a:extLst>
              <a:ext uri="{FF2B5EF4-FFF2-40B4-BE49-F238E27FC236}">
                <a16:creationId xmlns:a16="http://schemas.microsoft.com/office/drawing/2014/main" id="{299D1F31-F1FD-4274-9D05-4897DA37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8" t="50000" r="19643" b="38800"/>
          <a:stretch>
            <a:fillRect/>
          </a:stretch>
        </p:blipFill>
        <p:spPr bwMode="auto">
          <a:xfrm rot="10800000">
            <a:off x="2826761" y="6648989"/>
            <a:ext cx="535043" cy="555444"/>
          </a:xfrm>
          <a:custGeom>
            <a:avLst/>
            <a:gdLst>
              <a:gd name="connsiteX0" fmla="*/ 390940 w 781880"/>
              <a:gd name="connsiteY0" fmla="*/ 0 h 811694"/>
              <a:gd name="connsiteX1" fmla="*/ 781880 w 781880"/>
              <a:gd name="connsiteY1" fmla="*/ 405847 h 811694"/>
              <a:gd name="connsiteX2" fmla="*/ 390940 w 781880"/>
              <a:gd name="connsiteY2" fmla="*/ 811694 h 811694"/>
              <a:gd name="connsiteX3" fmla="*/ 0 w 781880"/>
              <a:gd name="connsiteY3" fmla="*/ 405847 h 811694"/>
              <a:gd name="connsiteX4" fmla="*/ 390940 w 781880"/>
              <a:gd name="connsiteY4" fmla="*/ 0 h 8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80" h="811694">
                <a:moveTo>
                  <a:pt x="390940" y="0"/>
                </a:moveTo>
                <a:lnTo>
                  <a:pt x="781880" y="405847"/>
                </a:lnTo>
                <a:lnTo>
                  <a:pt x="390940" y="811694"/>
                </a:lnTo>
                <a:lnTo>
                  <a:pt x="0" y="405847"/>
                </a:lnTo>
                <a:lnTo>
                  <a:pt x="39094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8" name="Picture 7" descr="Medical Notes: January 29, 2023 | Radio Health Journal">
            <a:extLst>
              <a:ext uri="{FF2B5EF4-FFF2-40B4-BE49-F238E27FC236}">
                <a16:creationId xmlns:a16="http://schemas.microsoft.com/office/drawing/2014/main" id="{6519068B-14A7-4D3B-9C19-034711449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2" t="50831" r="9621" b="38339"/>
          <a:stretch>
            <a:fillRect/>
          </a:stretch>
        </p:blipFill>
        <p:spPr bwMode="auto">
          <a:xfrm rot="10800000">
            <a:off x="4404584" y="6602942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9" name="Picture 8" descr="Medical Notes: January 29, 2023 | Radio Health Journal">
            <a:extLst>
              <a:ext uri="{FF2B5EF4-FFF2-40B4-BE49-F238E27FC236}">
                <a16:creationId xmlns:a16="http://schemas.microsoft.com/office/drawing/2014/main" id="{BF979F94-A8B4-4C9B-A04D-EE5C102E4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8" t="65806" r="35201" b="12341"/>
          <a:stretch>
            <a:fillRect/>
          </a:stretch>
        </p:blipFill>
        <p:spPr bwMode="auto">
          <a:xfrm rot="5400000">
            <a:off x="3561112" y="6245468"/>
            <a:ext cx="866732" cy="910545"/>
          </a:xfrm>
          <a:custGeom>
            <a:avLst/>
            <a:gdLst>
              <a:gd name="connsiteX0" fmla="*/ 753717 w 1507433"/>
              <a:gd name="connsiteY0" fmla="*/ 0 h 1583633"/>
              <a:gd name="connsiteX1" fmla="*/ 1507433 w 1507433"/>
              <a:gd name="connsiteY1" fmla="*/ 791817 h 1583633"/>
              <a:gd name="connsiteX2" fmla="*/ 753717 w 1507433"/>
              <a:gd name="connsiteY2" fmla="*/ 1583633 h 1583633"/>
              <a:gd name="connsiteX3" fmla="*/ 0 w 1507433"/>
              <a:gd name="connsiteY3" fmla="*/ 791817 h 1583633"/>
              <a:gd name="connsiteX4" fmla="*/ 753717 w 1507433"/>
              <a:gd name="connsiteY4" fmla="*/ 0 h 158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83633">
                <a:moveTo>
                  <a:pt x="753717" y="0"/>
                </a:moveTo>
                <a:lnTo>
                  <a:pt x="1507433" y="791817"/>
                </a:lnTo>
                <a:lnTo>
                  <a:pt x="753717" y="1583633"/>
                </a:lnTo>
                <a:lnTo>
                  <a:pt x="0" y="791817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0" name="Picture 9" descr="Medical Notes: January 29, 2023 | Radio Health Journal">
            <a:extLst>
              <a:ext uri="{FF2B5EF4-FFF2-40B4-BE49-F238E27FC236}">
                <a16:creationId xmlns:a16="http://schemas.microsoft.com/office/drawing/2014/main" id="{C9A953E6-2A2C-4851-87C3-F6282B8E6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 rot="10800000">
            <a:off x="3737591" y="5695612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1" name="Picture 10" descr="Medical Notes: January 29, 2023 | Radio Health Journal">
            <a:extLst>
              <a:ext uri="{FF2B5EF4-FFF2-40B4-BE49-F238E27FC236}">
                <a16:creationId xmlns:a16="http://schemas.microsoft.com/office/drawing/2014/main" id="{68488FA8-9FB1-4F10-9175-60C1C5615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6" t="76612" r="13446" b="12559"/>
          <a:stretch>
            <a:fillRect/>
          </a:stretch>
        </p:blipFill>
        <p:spPr bwMode="auto">
          <a:xfrm rot="21436529">
            <a:off x="2412983" y="5720434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2" name="Picture 11" descr="Medical Notes: January 29, 2023 | Radio Health Journal">
            <a:extLst>
              <a:ext uri="{FF2B5EF4-FFF2-40B4-BE49-F238E27FC236}">
                <a16:creationId xmlns:a16="http://schemas.microsoft.com/office/drawing/2014/main" id="{7B0C86A2-83C7-4343-AB1A-D9D008981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90" t="83585" r="7621" b="2698"/>
          <a:stretch>
            <a:fillRect/>
          </a:stretch>
        </p:blipFill>
        <p:spPr bwMode="auto">
          <a:xfrm>
            <a:off x="1118317" y="5832918"/>
            <a:ext cx="713918" cy="626794"/>
          </a:xfrm>
          <a:custGeom>
            <a:avLst/>
            <a:gdLst>
              <a:gd name="connsiteX0" fmla="*/ 566117 w 1132235"/>
              <a:gd name="connsiteY0" fmla="*/ 0 h 994059"/>
              <a:gd name="connsiteX1" fmla="*/ 1132235 w 1132235"/>
              <a:gd name="connsiteY1" fmla="*/ 497030 h 994059"/>
              <a:gd name="connsiteX2" fmla="*/ 566117 w 1132235"/>
              <a:gd name="connsiteY2" fmla="*/ 994059 h 994059"/>
              <a:gd name="connsiteX3" fmla="*/ 0 w 1132235"/>
              <a:gd name="connsiteY3" fmla="*/ 497030 h 994059"/>
              <a:gd name="connsiteX4" fmla="*/ 566117 w 1132235"/>
              <a:gd name="connsiteY4" fmla="*/ 0 h 99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235" h="994059">
                <a:moveTo>
                  <a:pt x="566117" y="0"/>
                </a:moveTo>
                <a:lnTo>
                  <a:pt x="1132235" y="497030"/>
                </a:lnTo>
                <a:lnTo>
                  <a:pt x="566117" y="994059"/>
                </a:lnTo>
                <a:lnTo>
                  <a:pt x="0" y="497030"/>
                </a:lnTo>
                <a:lnTo>
                  <a:pt x="5661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3" name="Picture 12" descr="Medical Notes: January 29, 2023 | Radio Health Journal">
            <a:extLst>
              <a:ext uri="{FF2B5EF4-FFF2-40B4-BE49-F238E27FC236}">
                <a16:creationId xmlns:a16="http://schemas.microsoft.com/office/drawing/2014/main" id="{33E9AB2B-7135-4E83-8658-C1BBA71A3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t="8295" r="38750" b="70721"/>
          <a:stretch>
            <a:fillRect/>
          </a:stretch>
        </p:blipFill>
        <p:spPr bwMode="auto">
          <a:xfrm rot="10800000">
            <a:off x="2849288" y="5777384"/>
            <a:ext cx="950498" cy="958856"/>
          </a:xfrm>
          <a:custGeom>
            <a:avLst/>
            <a:gdLst>
              <a:gd name="connsiteX0" fmla="*/ 753717 w 1507433"/>
              <a:gd name="connsiteY0" fmla="*/ 0 h 1520686"/>
              <a:gd name="connsiteX1" fmla="*/ 1507433 w 1507433"/>
              <a:gd name="connsiteY1" fmla="*/ 760343 h 1520686"/>
              <a:gd name="connsiteX2" fmla="*/ 753717 w 1507433"/>
              <a:gd name="connsiteY2" fmla="*/ 1520686 h 1520686"/>
              <a:gd name="connsiteX3" fmla="*/ 0 w 1507433"/>
              <a:gd name="connsiteY3" fmla="*/ 760343 h 1520686"/>
              <a:gd name="connsiteX4" fmla="*/ 753717 w 1507433"/>
              <a:gd name="connsiteY4" fmla="*/ 0 h 15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20686">
                <a:moveTo>
                  <a:pt x="753717" y="0"/>
                </a:moveTo>
                <a:lnTo>
                  <a:pt x="1507433" y="760343"/>
                </a:lnTo>
                <a:lnTo>
                  <a:pt x="753717" y="1520686"/>
                </a:lnTo>
                <a:lnTo>
                  <a:pt x="0" y="760343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4" name="Picture 13" descr="Medical Notes: January 29, 2023 | Radio Health Journal">
            <a:extLst>
              <a:ext uri="{FF2B5EF4-FFF2-40B4-BE49-F238E27FC236}">
                <a16:creationId xmlns:a16="http://schemas.microsoft.com/office/drawing/2014/main" id="{F47182D7-B264-431A-A371-B7597CE57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5" t="45520" r="18306" b="48400"/>
          <a:stretch>
            <a:fillRect/>
          </a:stretch>
        </p:blipFill>
        <p:spPr bwMode="auto">
          <a:xfrm rot="10800000">
            <a:off x="4811430" y="5912613"/>
            <a:ext cx="288287" cy="277840"/>
          </a:xfrm>
          <a:custGeom>
            <a:avLst/>
            <a:gdLst>
              <a:gd name="connsiteX0" fmla="*/ 228600 w 457200"/>
              <a:gd name="connsiteY0" fmla="*/ 0 h 440634"/>
              <a:gd name="connsiteX1" fmla="*/ 457200 w 457200"/>
              <a:gd name="connsiteY1" fmla="*/ 220317 h 440634"/>
              <a:gd name="connsiteX2" fmla="*/ 228600 w 457200"/>
              <a:gd name="connsiteY2" fmla="*/ 440634 h 440634"/>
              <a:gd name="connsiteX3" fmla="*/ 0 w 457200"/>
              <a:gd name="connsiteY3" fmla="*/ 220317 h 440634"/>
              <a:gd name="connsiteX4" fmla="*/ 228600 w 457200"/>
              <a:gd name="connsiteY4" fmla="*/ 0 h 44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40634">
                <a:moveTo>
                  <a:pt x="228600" y="0"/>
                </a:moveTo>
                <a:lnTo>
                  <a:pt x="457200" y="220317"/>
                </a:lnTo>
                <a:lnTo>
                  <a:pt x="228600" y="440634"/>
                </a:lnTo>
                <a:lnTo>
                  <a:pt x="0" y="220317"/>
                </a:lnTo>
                <a:lnTo>
                  <a:pt x="22860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5" name="Picture 14" descr="Medical Notes: January 29, 2023 | Radio Health Journal">
            <a:extLst>
              <a:ext uri="{FF2B5EF4-FFF2-40B4-BE49-F238E27FC236}">
                <a16:creationId xmlns:a16="http://schemas.microsoft.com/office/drawing/2014/main" id="{1F5984DC-3CAB-4445-A46A-DA859484E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 rot="10800000">
            <a:off x="4274612" y="6043851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5122" name="Picture 2" descr="370,294 Future Plans Images, Stock Photos &amp; Vectors | Shutterstock">
            <a:extLst>
              <a:ext uri="{FF2B5EF4-FFF2-40B4-BE49-F238E27FC236}">
                <a16:creationId xmlns:a16="http://schemas.microsoft.com/office/drawing/2014/main" id="{F0E0F57F-2809-0324-10BD-1C9E4EF88C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74"/>
          <a:stretch/>
        </p:blipFill>
        <p:spPr bwMode="auto">
          <a:xfrm>
            <a:off x="7010742" y="3472914"/>
            <a:ext cx="4804287" cy="32633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227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DCF4"/>
            </a:gs>
            <a:gs pos="8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6F0A-CD93-413A-BE5A-D5E04AD5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Tim: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9FB814-8CCA-45F5-8874-1F84722DC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81" y="2070632"/>
            <a:ext cx="1607887" cy="2426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7C634A-195B-43B8-BB86-B1B59D95A111}"/>
              </a:ext>
            </a:extLst>
          </p:cNvPr>
          <p:cNvSpPr txBox="1"/>
          <p:nvPr/>
        </p:nvSpPr>
        <p:spPr>
          <a:xfrm>
            <a:off x="2185288" y="4508243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Eldar Šoše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11EBE9-167F-4217-A510-4F127460D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054" y="2070632"/>
            <a:ext cx="1620110" cy="2426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479451-52DA-4118-8FE4-B177532C228A}"/>
              </a:ext>
            </a:extLst>
          </p:cNvPr>
          <p:cNvSpPr txBox="1"/>
          <p:nvPr/>
        </p:nvSpPr>
        <p:spPr>
          <a:xfrm>
            <a:off x="8469992" y="4508243"/>
            <a:ext cx="122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Ensar Lizde</a:t>
            </a:r>
          </a:p>
        </p:txBody>
      </p:sp>
      <p:pic>
        <p:nvPicPr>
          <p:cNvPr id="10" name="Picture 9" descr="Medical Notes: January 29, 2023 | Radio Health Journal">
            <a:extLst>
              <a:ext uri="{FF2B5EF4-FFF2-40B4-BE49-F238E27FC236}">
                <a16:creationId xmlns:a16="http://schemas.microsoft.com/office/drawing/2014/main" id="{F5937D8E-3014-42E3-8A2E-B55161DEC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5" t="17119" r="45127" b="55589"/>
          <a:stretch>
            <a:fillRect/>
          </a:stretch>
        </p:blipFill>
        <p:spPr bwMode="auto">
          <a:xfrm rot="5400000">
            <a:off x="3153439" y="6258679"/>
            <a:ext cx="1410083" cy="1247140"/>
          </a:xfrm>
          <a:custGeom>
            <a:avLst/>
            <a:gdLst>
              <a:gd name="connsiteX0" fmla="*/ 1118152 w 2236303"/>
              <a:gd name="connsiteY0" fmla="*/ 0 h 1977886"/>
              <a:gd name="connsiteX1" fmla="*/ 2236303 w 2236303"/>
              <a:gd name="connsiteY1" fmla="*/ 988943 h 1977886"/>
              <a:gd name="connsiteX2" fmla="*/ 1118152 w 2236303"/>
              <a:gd name="connsiteY2" fmla="*/ 1977886 h 1977886"/>
              <a:gd name="connsiteX3" fmla="*/ 0 w 2236303"/>
              <a:gd name="connsiteY3" fmla="*/ 988943 h 1977886"/>
              <a:gd name="connsiteX4" fmla="*/ 1118152 w 2236303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6303" h="1977886">
                <a:moveTo>
                  <a:pt x="1118152" y="0"/>
                </a:moveTo>
                <a:lnTo>
                  <a:pt x="2236303" y="988943"/>
                </a:lnTo>
                <a:lnTo>
                  <a:pt x="1118152" y="1977886"/>
                </a:lnTo>
                <a:lnTo>
                  <a:pt x="0" y="988943"/>
                </a:lnTo>
                <a:lnTo>
                  <a:pt x="11181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1" name="Picture 10" descr="Medical Notes: January 29, 2023 | Radio Health Journal">
            <a:extLst>
              <a:ext uri="{FF2B5EF4-FFF2-40B4-BE49-F238E27FC236}">
                <a16:creationId xmlns:a16="http://schemas.microsoft.com/office/drawing/2014/main" id="{F54A760D-778C-44F7-8E67-C2A58478C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7" t="17119" r="20672" b="28571"/>
          <a:stretch>
            <a:fillRect/>
          </a:stretch>
        </p:blipFill>
        <p:spPr bwMode="auto">
          <a:xfrm rot="21420715">
            <a:off x="6532301" y="6315439"/>
            <a:ext cx="1148885" cy="1133618"/>
          </a:xfrm>
          <a:custGeom>
            <a:avLst/>
            <a:gdLst>
              <a:gd name="connsiteX0" fmla="*/ 1994452 w 3988903"/>
              <a:gd name="connsiteY0" fmla="*/ 0 h 3935894"/>
              <a:gd name="connsiteX1" fmla="*/ 3988903 w 3988903"/>
              <a:gd name="connsiteY1" fmla="*/ 1967947 h 3935894"/>
              <a:gd name="connsiteX2" fmla="*/ 1994452 w 3988903"/>
              <a:gd name="connsiteY2" fmla="*/ 3935894 h 3935894"/>
              <a:gd name="connsiteX3" fmla="*/ 0 w 3988903"/>
              <a:gd name="connsiteY3" fmla="*/ 1967947 h 3935894"/>
              <a:gd name="connsiteX4" fmla="*/ 1994452 w 3988903"/>
              <a:gd name="connsiteY4" fmla="*/ 0 h 393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8903" h="3935894">
                <a:moveTo>
                  <a:pt x="1994452" y="0"/>
                </a:moveTo>
                <a:lnTo>
                  <a:pt x="3988903" y="1967947"/>
                </a:lnTo>
                <a:lnTo>
                  <a:pt x="1994452" y="3935894"/>
                </a:lnTo>
                <a:lnTo>
                  <a:pt x="0" y="1967947"/>
                </a:lnTo>
                <a:lnTo>
                  <a:pt x="19944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2" name="Picture 11" descr="Medical Notes: January 29, 2023 | Radio Health Journal">
            <a:extLst>
              <a:ext uri="{FF2B5EF4-FFF2-40B4-BE49-F238E27FC236}">
                <a16:creationId xmlns:a16="http://schemas.microsoft.com/office/drawing/2014/main" id="{234DEE32-CB0F-4400-92DD-FC984CB4F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8" t="46377" r="41874" b="16044"/>
          <a:stretch>
            <a:fillRect/>
          </a:stretch>
        </p:blipFill>
        <p:spPr bwMode="auto">
          <a:xfrm rot="21157708">
            <a:off x="3156510" y="-1092991"/>
            <a:ext cx="1695236" cy="1717169"/>
          </a:xfrm>
          <a:custGeom>
            <a:avLst/>
            <a:gdLst>
              <a:gd name="connsiteX0" fmla="*/ 1344268 w 2688536"/>
              <a:gd name="connsiteY0" fmla="*/ 0 h 2723320"/>
              <a:gd name="connsiteX1" fmla="*/ 2688536 w 2688536"/>
              <a:gd name="connsiteY1" fmla="*/ 1361660 h 2723320"/>
              <a:gd name="connsiteX2" fmla="*/ 1344268 w 2688536"/>
              <a:gd name="connsiteY2" fmla="*/ 2723320 h 2723320"/>
              <a:gd name="connsiteX3" fmla="*/ 0 w 2688536"/>
              <a:gd name="connsiteY3" fmla="*/ 1361660 h 2723320"/>
              <a:gd name="connsiteX4" fmla="*/ 1344268 w 2688536"/>
              <a:gd name="connsiteY4" fmla="*/ 0 h 272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536" h="2723320">
                <a:moveTo>
                  <a:pt x="1344268" y="0"/>
                </a:moveTo>
                <a:lnTo>
                  <a:pt x="2688536" y="1361660"/>
                </a:lnTo>
                <a:lnTo>
                  <a:pt x="1344268" y="2723320"/>
                </a:lnTo>
                <a:lnTo>
                  <a:pt x="0" y="1361660"/>
                </a:lnTo>
                <a:lnTo>
                  <a:pt x="1344268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3" name="Picture 12" descr="Medical Notes: January 29, 2023 | Radio Health Journal">
            <a:extLst>
              <a:ext uri="{FF2B5EF4-FFF2-40B4-BE49-F238E27FC236}">
                <a16:creationId xmlns:a16="http://schemas.microsoft.com/office/drawing/2014/main" id="{7F239EAE-22A8-4EEF-AAAE-EC2C5AA60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8" t="50000" r="19643" b="38800"/>
          <a:stretch>
            <a:fillRect/>
          </a:stretch>
        </p:blipFill>
        <p:spPr bwMode="auto">
          <a:xfrm rot="5400000">
            <a:off x="4952820" y="6580278"/>
            <a:ext cx="535043" cy="555444"/>
          </a:xfrm>
          <a:custGeom>
            <a:avLst/>
            <a:gdLst>
              <a:gd name="connsiteX0" fmla="*/ 390940 w 781880"/>
              <a:gd name="connsiteY0" fmla="*/ 0 h 811694"/>
              <a:gd name="connsiteX1" fmla="*/ 781880 w 781880"/>
              <a:gd name="connsiteY1" fmla="*/ 405847 h 811694"/>
              <a:gd name="connsiteX2" fmla="*/ 390940 w 781880"/>
              <a:gd name="connsiteY2" fmla="*/ 811694 h 811694"/>
              <a:gd name="connsiteX3" fmla="*/ 0 w 781880"/>
              <a:gd name="connsiteY3" fmla="*/ 405847 h 811694"/>
              <a:gd name="connsiteX4" fmla="*/ 390940 w 781880"/>
              <a:gd name="connsiteY4" fmla="*/ 0 h 8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80" h="811694">
                <a:moveTo>
                  <a:pt x="390940" y="0"/>
                </a:moveTo>
                <a:lnTo>
                  <a:pt x="781880" y="405847"/>
                </a:lnTo>
                <a:lnTo>
                  <a:pt x="390940" y="811694"/>
                </a:lnTo>
                <a:lnTo>
                  <a:pt x="0" y="405847"/>
                </a:lnTo>
                <a:lnTo>
                  <a:pt x="39094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4" name="Picture 13" descr="Medical Notes: January 29, 2023 | Radio Health Journal">
            <a:extLst>
              <a:ext uri="{FF2B5EF4-FFF2-40B4-BE49-F238E27FC236}">
                <a16:creationId xmlns:a16="http://schemas.microsoft.com/office/drawing/2014/main" id="{55778758-8361-43AB-984D-135712E80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2" t="50831" r="9621" b="38339"/>
          <a:stretch>
            <a:fillRect/>
          </a:stretch>
        </p:blipFill>
        <p:spPr bwMode="auto">
          <a:xfrm rot="21420715">
            <a:off x="5666491" y="6679643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5" name="Picture 14" descr="Medical Notes: January 29, 2023 | Radio Health Journal">
            <a:extLst>
              <a:ext uri="{FF2B5EF4-FFF2-40B4-BE49-F238E27FC236}">
                <a16:creationId xmlns:a16="http://schemas.microsoft.com/office/drawing/2014/main" id="{639B14BA-DD62-4256-8088-D435B515D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8" t="65806" r="35201" b="12341"/>
          <a:stretch>
            <a:fillRect/>
          </a:stretch>
        </p:blipFill>
        <p:spPr bwMode="auto">
          <a:xfrm rot="11997918">
            <a:off x="7236152" y="-407718"/>
            <a:ext cx="866732" cy="910545"/>
          </a:xfrm>
          <a:custGeom>
            <a:avLst/>
            <a:gdLst>
              <a:gd name="connsiteX0" fmla="*/ 753717 w 1507433"/>
              <a:gd name="connsiteY0" fmla="*/ 0 h 1583633"/>
              <a:gd name="connsiteX1" fmla="*/ 1507433 w 1507433"/>
              <a:gd name="connsiteY1" fmla="*/ 791817 h 1583633"/>
              <a:gd name="connsiteX2" fmla="*/ 753717 w 1507433"/>
              <a:gd name="connsiteY2" fmla="*/ 1583633 h 1583633"/>
              <a:gd name="connsiteX3" fmla="*/ 0 w 1507433"/>
              <a:gd name="connsiteY3" fmla="*/ 791817 h 1583633"/>
              <a:gd name="connsiteX4" fmla="*/ 753717 w 1507433"/>
              <a:gd name="connsiteY4" fmla="*/ 0 h 158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83633">
                <a:moveTo>
                  <a:pt x="753717" y="0"/>
                </a:moveTo>
                <a:lnTo>
                  <a:pt x="1507433" y="791817"/>
                </a:lnTo>
                <a:lnTo>
                  <a:pt x="753717" y="1583633"/>
                </a:lnTo>
                <a:lnTo>
                  <a:pt x="0" y="791817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6" name="Picture 15" descr="Medical Notes: January 29, 2023 | Radio Health Journal">
            <a:extLst>
              <a:ext uri="{FF2B5EF4-FFF2-40B4-BE49-F238E27FC236}">
                <a16:creationId xmlns:a16="http://schemas.microsoft.com/office/drawing/2014/main" id="{3A395CA7-DBA1-42FD-B355-47BA8A7F0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 rot="5400000">
            <a:off x="4440212" y="6379843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7" name="Picture 16" descr="Medical Notes: January 29, 2023 | Radio Health Journal">
            <a:extLst>
              <a:ext uri="{FF2B5EF4-FFF2-40B4-BE49-F238E27FC236}">
                <a16:creationId xmlns:a16="http://schemas.microsoft.com/office/drawing/2014/main" id="{D0E09382-7438-418A-BB81-6B785AA91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6" t="76612" r="13446" b="12559"/>
          <a:stretch>
            <a:fillRect/>
          </a:stretch>
        </p:blipFill>
        <p:spPr bwMode="auto">
          <a:xfrm rot="15594237">
            <a:off x="5398952" y="46990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8" name="Picture 17" descr="Medical Notes: January 29, 2023 | Radio Health Journal">
            <a:extLst>
              <a:ext uri="{FF2B5EF4-FFF2-40B4-BE49-F238E27FC236}">
                <a16:creationId xmlns:a16="http://schemas.microsoft.com/office/drawing/2014/main" id="{2AC233A2-02DF-485C-8994-9B2761D38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90" t="83585" r="7621" b="2698"/>
          <a:stretch>
            <a:fillRect/>
          </a:stretch>
        </p:blipFill>
        <p:spPr bwMode="auto">
          <a:xfrm rot="15757708">
            <a:off x="4758268" y="-270687"/>
            <a:ext cx="713918" cy="626794"/>
          </a:xfrm>
          <a:custGeom>
            <a:avLst/>
            <a:gdLst>
              <a:gd name="connsiteX0" fmla="*/ 566117 w 1132235"/>
              <a:gd name="connsiteY0" fmla="*/ 0 h 994059"/>
              <a:gd name="connsiteX1" fmla="*/ 1132235 w 1132235"/>
              <a:gd name="connsiteY1" fmla="*/ 497030 h 994059"/>
              <a:gd name="connsiteX2" fmla="*/ 566117 w 1132235"/>
              <a:gd name="connsiteY2" fmla="*/ 994059 h 994059"/>
              <a:gd name="connsiteX3" fmla="*/ 0 w 1132235"/>
              <a:gd name="connsiteY3" fmla="*/ 497030 h 994059"/>
              <a:gd name="connsiteX4" fmla="*/ 566117 w 1132235"/>
              <a:gd name="connsiteY4" fmla="*/ 0 h 99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235" h="994059">
                <a:moveTo>
                  <a:pt x="566117" y="0"/>
                </a:moveTo>
                <a:lnTo>
                  <a:pt x="1132235" y="497030"/>
                </a:lnTo>
                <a:lnTo>
                  <a:pt x="566117" y="994059"/>
                </a:lnTo>
                <a:lnTo>
                  <a:pt x="0" y="497030"/>
                </a:lnTo>
                <a:lnTo>
                  <a:pt x="5661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9" name="Picture 18" descr="Medical Notes: January 29, 2023 | Radio Health Journal">
            <a:extLst>
              <a:ext uri="{FF2B5EF4-FFF2-40B4-BE49-F238E27FC236}">
                <a16:creationId xmlns:a16="http://schemas.microsoft.com/office/drawing/2014/main" id="{1AD2E804-FC78-48DD-91E0-41C0C8362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t="8295" r="38750" b="70721"/>
          <a:stretch>
            <a:fillRect/>
          </a:stretch>
        </p:blipFill>
        <p:spPr bwMode="auto">
          <a:xfrm rot="17397918">
            <a:off x="6311225" y="-494247"/>
            <a:ext cx="950498" cy="958856"/>
          </a:xfrm>
          <a:custGeom>
            <a:avLst/>
            <a:gdLst>
              <a:gd name="connsiteX0" fmla="*/ 753717 w 1507433"/>
              <a:gd name="connsiteY0" fmla="*/ 0 h 1520686"/>
              <a:gd name="connsiteX1" fmla="*/ 1507433 w 1507433"/>
              <a:gd name="connsiteY1" fmla="*/ 760343 h 1520686"/>
              <a:gd name="connsiteX2" fmla="*/ 753717 w 1507433"/>
              <a:gd name="connsiteY2" fmla="*/ 1520686 h 1520686"/>
              <a:gd name="connsiteX3" fmla="*/ 0 w 1507433"/>
              <a:gd name="connsiteY3" fmla="*/ 760343 h 1520686"/>
              <a:gd name="connsiteX4" fmla="*/ 753717 w 1507433"/>
              <a:gd name="connsiteY4" fmla="*/ 0 h 15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20686">
                <a:moveTo>
                  <a:pt x="753717" y="0"/>
                </a:moveTo>
                <a:lnTo>
                  <a:pt x="1507433" y="760343"/>
                </a:lnTo>
                <a:lnTo>
                  <a:pt x="753717" y="1520686"/>
                </a:lnTo>
                <a:lnTo>
                  <a:pt x="0" y="760343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0" name="Picture 19" descr="Medical Notes: January 29, 2023 | Radio Health Journal">
            <a:extLst>
              <a:ext uri="{FF2B5EF4-FFF2-40B4-BE49-F238E27FC236}">
                <a16:creationId xmlns:a16="http://schemas.microsoft.com/office/drawing/2014/main" id="{DE0B7446-C41E-463A-A6A0-A9DCF1BC0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5" t="45520" r="18306" b="48400"/>
          <a:stretch>
            <a:fillRect/>
          </a:stretch>
        </p:blipFill>
        <p:spPr bwMode="auto">
          <a:xfrm rot="21420715">
            <a:off x="6162532" y="6572836"/>
            <a:ext cx="288287" cy="277840"/>
          </a:xfrm>
          <a:custGeom>
            <a:avLst/>
            <a:gdLst>
              <a:gd name="connsiteX0" fmla="*/ 228600 w 457200"/>
              <a:gd name="connsiteY0" fmla="*/ 0 h 440634"/>
              <a:gd name="connsiteX1" fmla="*/ 457200 w 457200"/>
              <a:gd name="connsiteY1" fmla="*/ 220317 h 440634"/>
              <a:gd name="connsiteX2" fmla="*/ 228600 w 457200"/>
              <a:gd name="connsiteY2" fmla="*/ 440634 h 440634"/>
              <a:gd name="connsiteX3" fmla="*/ 0 w 457200"/>
              <a:gd name="connsiteY3" fmla="*/ 220317 h 440634"/>
              <a:gd name="connsiteX4" fmla="*/ 228600 w 457200"/>
              <a:gd name="connsiteY4" fmla="*/ 0 h 44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40634">
                <a:moveTo>
                  <a:pt x="228600" y="0"/>
                </a:moveTo>
                <a:lnTo>
                  <a:pt x="457200" y="220317"/>
                </a:lnTo>
                <a:lnTo>
                  <a:pt x="228600" y="440634"/>
                </a:lnTo>
                <a:lnTo>
                  <a:pt x="0" y="220317"/>
                </a:lnTo>
                <a:lnTo>
                  <a:pt x="22860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1" name="Picture 20" descr="Medical Notes: January 29, 2023 | Radio Health Journal">
            <a:extLst>
              <a:ext uri="{FF2B5EF4-FFF2-40B4-BE49-F238E27FC236}">
                <a16:creationId xmlns:a16="http://schemas.microsoft.com/office/drawing/2014/main" id="{3D197FEF-0FEF-4B3D-B74A-4C1FA22AA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 rot="17397918">
            <a:off x="5883262" y="-170253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0591371-A9D3-4A0F-B8CD-31270CD637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90" y="2055266"/>
            <a:ext cx="1620341" cy="24269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41229CF-1BE2-4147-A089-DFF331F237EA}"/>
              </a:ext>
            </a:extLst>
          </p:cNvPr>
          <p:cNvSpPr txBox="1"/>
          <p:nvPr/>
        </p:nvSpPr>
        <p:spPr>
          <a:xfrm>
            <a:off x="5338535" y="4515800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Lejla Marić</a:t>
            </a:r>
          </a:p>
        </p:txBody>
      </p:sp>
    </p:spTree>
    <p:extLst>
      <p:ext uri="{BB962C8B-B14F-4D97-AF65-F5344CB8AC3E}">
        <p14:creationId xmlns:p14="http://schemas.microsoft.com/office/powerpoint/2010/main" val="4096190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DCF4"/>
            </a:gs>
            <a:gs pos="8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84219095-E0BD-4D81-BE21-906DF78C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292" y="4275851"/>
            <a:ext cx="4605416" cy="1500695"/>
          </a:xfrm>
        </p:spPr>
        <p:txBody>
          <a:bodyPr>
            <a:normAutofit/>
          </a:bodyPr>
          <a:lstStyle/>
          <a:p>
            <a:pPr algn="ctr"/>
            <a:r>
              <a:rPr lang="bs-Latn-BA" sz="4800" dirty="0"/>
              <a:t>Hvala na pažnji!</a:t>
            </a:r>
            <a:br>
              <a:rPr lang="bs-Latn-BA" sz="4000" dirty="0"/>
            </a:br>
            <a:endParaRPr lang="bs-Latn-BA" sz="4000" dirty="0"/>
          </a:p>
        </p:txBody>
      </p:sp>
      <p:pic>
        <p:nvPicPr>
          <p:cNvPr id="10" name="Picture 9" descr="Medical Notes: January 29, 2023 | Radio Health Journal">
            <a:extLst>
              <a:ext uri="{FF2B5EF4-FFF2-40B4-BE49-F238E27FC236}">
                <a16:creationId xmlns:a16="http://schemas.microsoft.com/office/drawing/2014/main" id="{F5937D8E-3014-42E3-8A2E-B55161DEC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5" t="17119" r="45127" b="55589"/>
          <a:stretch>
            <a:fillRect/>
          </a:stretch>
        </p:blipFill>
        <p:spPr bwMode="auto">
          <a:xfrm>
            <a:off x="5251476" y="1438157"/>
            <a:ext cx="1124063" cy="1063945"/>
          </a:xfrm>
          <a:custGeom>
            <a:avLst/>
            <a:gdLst>
              <a:gd name="connsiteX0" fmla="*/ 1118152 w 2236303"/>
              <a:gd name="connsiteY0" fmla="*/ 0 h 1977886"/>
              <a:gd name="connsiteX1" fmla="*/ 2236303 w 2236303"/>
              <a:gd name="connsiteY1" fmla="*/ 988943 h 1977886"/>
              <a:gd name="connsiteX2" fmla="*/ 1118152 w 2236303"/>
              <a:gd name="connsiteY2" fmla="*/ 1977886 h 1977886"/>
              <a:gd name="connsiteX3" fmla="*/ 0 w 2236303"/>
              <a:gd name="connsiteY3" fmla="*/ 988943 h 1977886"/>
              <a:gd name="connsiteX4" fmla="*/ 1118152 w 2236303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6303" h="1977886">
                <a:moveTo>
                  <a:pt x="1118152" y="0"/>
                </a:moveTo>
                <a:lnTo>
                  <a:pt x="2236303" y="988943"/>
                </a:lnTo>
                <a:lnTo>
                  <a:pt x="1118152" y="1977886"/>
                </a:lnTo>
                <a:lnTo>
                  <a:pt x="0" y="988943"/>
                </a:lnTo>
                <a:lnTo>
                  <a:pt x="11181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1" name="Picture 10" descr="Medical Notes: January 29, 2023 | Radio Health Journal">
            <a:extLst>
              <a:ext uri="{FF2B5EF4-FFF2-40B4-BE49-F238E27FC236}">
                <a16:creationId xmlns:a16="http://schemas.microsoft.com/office/drawing/2014/main" id="{F54A760D-778C-44F7-8E67-C2A58478C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7" t="17119" r="20672" b="28571"/>
          <a:stretch>
            <a:fillRect/>
          </a:stretch>
        </p:blipFill>
        <p:spPr bwMode="auto">
          <a:xfrm rot="21420715">
            <a:off x="4622894" y="2036546"/>
            <a:ext cx="1148885" cy="1133618"/>
          </a:xfrm>
          <a:custGeom>
            <a:avLst/>
            <a:gdLst>
              <a:gd name="connsiteX0" fmla="*/ 1994452 w 3988903"/>
              <a:gd name="connsiteY0" fmla="*/ 0 h 3935894"/>
              <a:gd name="connsiteX1" fmla="*/ 3988903 w 3988903"/>
              <a:gd name="connsiteY1" fmla="*/ 1967947 h 3935894"/>
              <a:gd name="connsiteX2" fmla="*/ 1994452 w 3988903"/>
              <a:gd name="connsiteY2" fmla="*/ 3935894 h 3935894"/>
              <a:gd name="connsiteX3" fmla="*/ 0 w 3988903"/>
              <a:gd name="connsiteY3" fmla="*/ 1967947 h 3935894"/>
              <a:gd name="connsiteX4" fmla="*/ 1994452 w 3988903"/>
              <a:gd name="connsiteY4" fmla="*/ 0 h 393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8903" h="3935894">
                <a:moveTo>
                  <a:pt x="1994452" y="0"/>
                </a:moveTo>
                <a:lnTo>
                  <a:pt x="3988903" y="1967947"/>
                </a:lnTo>
                <a:lnTo>
                  <a:pt x="1994452" y="3935894"/>
                </a:lnTo>
                <a:lnTo>
                  <a:pt x="0" y="1967947"/>
                </a:lnTo>
                <a:lnTo>
                  <a:pt x="19944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2" name="Picture 11" descr="Medical Notes: January 29, 2023 | Radio Health Journal">
            <a:extLst>
              <a:ext uri="{FF2B5EF4-FFF2-40B4-BE49-F238E27FC236}">
                <a16:creationId xmlns:a16="http://schemas.microsoft.com/office/drawing/2014/main" id="{234DEE32-CB0F-4400-92DD-FC984CB4F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8" t="46377" r="41874" b="16044"/>
          <a:stretch>
            <a:fillRect/>
          </a:stretch>
        </p:blipFill>
        <p:spPr bwMode="auto">
          <a:xfrm>
            <a:off x="5300489" y="2468626"/>
            <a:ext cx="1695236" cy="1717169"/>
          </a:xfrm>
          <a:custGeom>
            <a:avLst/>
            <a:gdLst>
              <a:gd name="connsiteX0" fmla="*/ 1344268 w 2688536"/>
              <a:gd name="connsiteY0" fmla="*/ 0 h 2723320"/>
              <a:gd name="connsiteX1" fmla="*/ 2688536 w 2688536"/>
              <a:gd name="connsiteY1" fmla="*/ 1361660 h 2723320"/>
              <a:gd name="connsiteX2" fmla="*/ 1344268 w 2688536"/>
              <a:gd name="connsiteY2" fmla="*/ 2723320 h 2723320"/>
              <a:gd name="connsiteX3" fmla="*/ 0 w 2688536"/>
              <a:gd name="connsiteY3" fmla="*/ 1361660 h 2723320"/>
              <a:gd name="connsiteX4" fmla="*/ 1344268 w 2688536"/>
              <a:gd name="connsiteY4" fmla="*/ 0 h 272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536" h="2723320">
                <a:moveTo>
                  <a:pt x="1344268" y="0"/>
                </a:moveTo>
                <a:lnTo>
                  <a:pt x="2688536" y="1361660"/>
                </a:lnTo>
                <a:lnTo>
                  <a:pt x="1344268" y="2723320"/>
                </a:lnTo>
                <a:lnTo>
                  <a:pt x="0" y="1361660"/>
                </a:lnTo>
                <a:lnTo>
                  <a:pt x="1344268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3" name="Picture 12" descr="Medical Notes: January 29, 2023 | Radio Health Journal">
            <a:extLst>
              <a:ext uri="{FF2B5EF4-FFF2-40B4-BE49-F238E27FC236}">
                <a16:creationId xmlns:a16="http://schemas.microsoft.com/office/drawing/2014/main" id="{7F239EAE-22A8-4EEF-AAAE-EC2C5AA60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8" t="50000" r="19643" b="38800"/>
          <a:stretch>
            <a:fillRect/>
          </a:stretch>
        </p:blipFill>
        <p:spPr bwMode="auto">
          <a:xfrm rot="8048422">
            <a:off x="4394347" y="1805510"/>
            <a:ext cx="535043" cy="555444"/>
          </a:xfrm>
          <a:custGeom>
            <a:avLst/>
            <a:gdLst>
              <a:gd name="connsiteX0" fmla="*/ 390940 w 781880"/>
              <a:gd name="connsiteY0" fmla="*/ 0 h 811694"/>
              <a:gd name="connsiteX1" fmla="*/ 781880 w 781880"/>
              <a:gd name="connsiteY1" fmla="*/ 405847 h 811694"/>
              <a:gd name="connsiteX2" fmla="*/ 390940 w 781880"/>
              <a:gd name="connsiteY2" fmla="*/ 811694 h 811694"/>
              <a:gd name="connsiteX3" fmla="*/ 0 w 781880"/>
              <a:gd name="connsiteY3" fmla="*/ 405847 h 811694"/>
              <a:gd name="connsiteX4" fmla="*/ 390940 w 781880"/>
              <a:gd name="connsiteY4" fmla="*/ 0 h 8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80" h="811694">
                <a:moveTo>
                  <a:pt x="390940" y="0"/>
                </a:moveTo>
                <a:lnTo>
                  <a:pt x="781880" y="405847"/>
                </a:lnTo>
                <a:lnTo>
                  <a:pt x="390940" y="811694"/>
                </a:lnTo>
                <a:lnTo>
                  <a:pt x="0" y="405847"/>
                </a:lnTo>
                <a:lnTo>
                  <a:pt x="39094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4" name="Picture 13" descr="Medical Notes: January 29, 2023 | Radio Health Journal">
            <a:extLst>
              <a:ext uri="{FF2B5EF4-FFF2-40B4-BE49-F238E27FC236}">
                <a16:creationId xmlns:a16="http://schemas.microsoft.com/office/drawing/2014/main" id="{55778758-8361-43AB-984D-135712E80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2" t="50831" r="9621" b="38339"/>
          <a:stretch>
            <a:fillRect/>
          </a:stretch>
        </p:blipFill>
        <p:spPr bwMode="auto">
          <a:xfrm rot="15977405">
            <a:off x="4651792" y="1366400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5" name="Picture 14" descr="Medical Notes: January 29, 2023 | Radio Health Journal">
            <a:extLst>
              <a:ext uri="{FF2B5EF4-FFF2-40B4-BE49-F238E27FC236}">
                <a16:creationId xmlns:a16="http://schemas.microsoft.com/office/drawing/2014/main" id="{639B14BA-DD62-4256-8088-D435B515D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8" t="65806" r="35201" b="12341"/>
          <a:stretch>
            <a:fillRect/>
          </a:stretch>
        </p:blipFill>
        <p:spPr bwMode="auto">
          <a:xfrm rot="10800000">
            <a:off x="4910149" y="755483"/>
            <a:ext cx="960755" cy="910545"/>
          </a:xfrm>
          <a:custGeom>
            <a:avLst/>
            <a:gdLst>
              <a:gd name="connsiteX0" fmla="*/ 753717 w 1507433"/>
              <a:gd name="connsiteY0" fmla="*/ 0 h 1583633"/>
              <a:gd name="connsiteX1" fmla="*/ 1507433 w 1507433"/>
              <a:gd name="connsiteY1" fmla="*/ 791817 h 1583633"/>
              <a:gd name="connsiteX2" fmla="*/ 753717 w 1507433"/>
              <a:gd name="connsiteY2" fmla="*/ 1583633 h 1583633"/>
              <a:gd name="connsiteX3" fmla="*/ 0 w 1507433"/>
              <a:gd name="connsiteY3" fmla="*/ 791817 h 1583633"/>
              <a:gd name="connsiteX4" fmla="*/ 753717 w 1507433"/>
              <a:gd name="connsiteY4" fmla="*/ 0 h 158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83633">
                <a:moveTo>
                  <a:pt x="753717" y="0"/>
                </a:moveTo>
                <a:lnTo>
                  <a:pt x="1507433" y="791817"/>
                </a:lnTo>
                <a:lnTo>
                  <a:pt x="753717" y="1583633"/>
                </a:lnTo>
                <a:lnTo>
                  <a:pt x="0" y="791817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6" name="Picture 15" descr="Medical Notes: January 29, 2023 | Radio Health Journal">
            <a:extLst>
              <a:ext uri="{FF2B5EF4-FFF2-40B4-BE49-F238E27FC236}">
                <a16:creationId xmlns:a16="http://schemas.microsoft.com/office/drawing/2014/main" id="{3A395CA7-DBA1-42FD-B355-47BA8A7F0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 rot="8050177">
            <a:off x="7305447" y="1878789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7" name="Picture 16" descr="Medical Notes: January 29, 2023 | Radio Health Journal">
            <a:extLst>
              <a:ext uri="{FF2B5EF4-FFF2-40B4-BE49-F238E27FC236}">
                <a16:creationId xmlns:a16="http://schemas.microsoft.com/office/drawing/2014/main" id="{D0E09382-7438-418A-BB81-6B785AA91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6" t="76612" r="13446" b="12559"/>
          <a:stretch>
            <a:fillRect/>
          </a:stretch>
        </p:blipFill>
        <p:spPr bwMode="auto">
          <a:xfrm rot="10800000">
            <a:off x="7130900" y="1405150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8" name="Picture 17" descr="Medical Notes: January 29, 2023 | Radio Health Journal">
            <a:extLst>
              <a:ext uri="{FF2B5EF4-FFF2-40B4-BE49-F238E27FC236}">
                <a16:creationId xmlns:a16="http://schemas.microsoft.com/office/drawing/2014/main" id="{2AC233A2-02DF-485C-8994-9B2761D38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90" t="83585" r="7621" b="2698"/>
          <a:stretch>
            <a:fillRect/>
          </a:stretch>
        </p:blipFill>
        <p:spPr bwMode="auto">
          <a:xfrm rot="16200000">
            <a:off x="6463656" y="755328"/>
            <a:ext cx="913031" cy="934485"/>
          </a:xfrm>
          <a:custGeom>
            <a:avLst/>
            <a:gdLst>
              <a:gd name="connsiteX0" fmla="*/ 566117 w 1132235"/>
              <a:gd name="connsiteY0" fmla="*/ 0 h 994059"/>
              <a:gd name="connsiteX1" fmla="*/ 1132235 w 1132235"/>
              <a:gd name="connsiteY1" fmla="*/ 497030 h 994059"/>
              <a:gd name="connsiteX2" fmla="*/ 566117 w 1132235"/>
              <a:gd name="connsiteY2" fmla="*/ 994059 h 994059"/>
              <a:gd name="connsiteX3" fmla="*/ 0 w 1132235"/>
              <a:gd name="connsiteY3" fmla="*/ 497030 h 994059"/>
              <a:gd name="connsiteX4" fmla="*/ 566117 w 1132235"/>
              <a:gd name="connsiteY4" fmla="*/ 0 h 99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235" h="994059">
                <a:moveTo>
                  <a:pt x="566117" y="0"/>
                </a:moveTo>
                <a:lnTo>
                  <a:pt x="1132235" y="497030"/>
                </a:lnTo>
                <a:lnTo>
                  <a:pt x="566117" y="994059"/>
                </a:lnTo>
                <a:lnTo>
                  <a:pt x="0" y="497030"/>
                </a:lnTo>
                <a:lnTo>
                  <a:pt x="5661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9" name="Picture 18" descr="Medical Notes: January 29, 2023 | Radio Health Journal">
            <a:extLst>
              <a:ext uri="{FF2B5EF4-FFF2-40B4-BE49-F238E27FC236}">
                <a16:creationId xmlns:a16="http://schemas.microsoft.com/office/drawing/2014/main" id="{1AD2E804-FC78-48DD-91E0-41C0C8362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t="8295" r="38750" b="70721"/>
          <a:stretch>
            <a:fillRect/>
          </a:stretch>
        </p:blipFill>
        <p:spPr bwMode="auto">
          <a:xfrm>
            <a:off x="6552855" y="2099199"/>
            <a:ext cx="1074468" cy="1083916"/>
          </a:xfrm>
          <a:custGeom>
            <a:avLst/>
            <a:gdLst>
              <a:gd name="connsiteX0" fmla="*/ 753717 w 1507433"/>
              <a:gd name="connsiteY0" fmla="*/ 0 h 1520686"/>
              <a:gd name="connsiteX1" fmla="*/ 1507433 w 1507433"/>
              <a:gd name="connsiteY1" fmla="*/ 760343 h 1520686"/>
              <a:gd name="connsiteX2" fmla="*/ 753717 w 1507433"/>
              <a:gd name="connsiteY2" fmla="*/ 1520686 h 1520686"/>
              <a:gd name="connsiteX3" fmla="*/ 0 w 1507433"/>
              <a:gd name="connsiteY3" fmla="*/ 760343 h 1520686"/>
              <a:gd name="connsiteX4" fmla="*/ 753717 w 1507433"/>
              <a:gd name="connsiteY4" fmla="*/ 0 h 15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20686">
                <a:moveTo>
                  <a:pt x="753717" y="0"/>
                </a:moveTo>
                <a:lnTo>
                  <a:pt x="1507433" y="760343"/>
                </a:lnTo>
                <a:lnTo>
                  <a:pt x="753717" y="1520686"/>
                </a:lnTo>
                <a:lnTo>
                  <a:pt x="0" y="760343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0" name="Picture 19" descr="Medical Notes: January 29, 2023 | Radio Health Journal">
            <a:extLst>
              <a:ext uri="{FF2B5EF4-FFF2-40B4-BE49-F238E27FC236}">
                <a16:creationId xmlns:a16="http://schemas.microsoft.com/office/drawing/2014/main" id="{DE0B7446-C41E-463A-A6A0-A9DCF1BC0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5" t="45520" r="18306" b="48400"/>
          <a:stretch>
            <a:fillRect/>
          </a:stretch>
        </p:blipFill>
        <p:spPr bwMode="auto">
          <a:xfrm rot="21420715">
            <a:off x="6352954" y="1594171"/>
            <a:ext cx="288287" cy="277840"/>
          </a:xfrm>
          <a:custGeom>
            <a:avLst/>
            <a:gdLst>
              <a:gd name="connsiteX0" fmla="*/ 228600 w 457200"/>
              <a:gd name="connsiteY0" fmla="*/ 0 h 440634"/>
              <a:gd name="connsiteX1" fmla="*/ 457200 w 457200"/>
              <a:gd name="connsiteY1" fmla="*/ 220317 h 440634"/>
              <a:gd name="connsiteX2" fmla="*/ 228600 w 457200"/>
              <a:gd name="connsiteY2" fmla="*/ 440634 h 440634"/>
              <a:gd name="connsiteX3" fmla="*/ 0 w 457200"/>
              <a:gd name="connsiteY3" fmla="*/ 220317 h 440634"/>
              <a:gd name="connsiteX4" fmla="*/ 228600 w 457200"/>
              <a:gd name="connsiteY4" fmla="*/ 0 h 44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40634">
                <a:moveTo>
                  <a:pt x="228600" y="0"/>
                </a:moveTo>
                <a:lnTo>
                  <a:pt x="457200" y="220317"/>
                </a:lnTo>
                <a:lnTo>
                  <a:pt x="228600" y="440634"/>
                </a:lnTo>
                <a:lnTo>
                  <a:pt x="0" y="220317"/>
                </a:lnTo>
                <a:lnTo>
                  <a:pt x="22860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1" name="Picture 20" descr="Medical Notes: January 29, 2023 | Radio Health Journal">
            <a:extLst>
              <a:ext uri="{FF2B5EF4-FFF2-40B4-BE49-F238E27FC236}">
                <a16:creationId xmlns:a16="http://schemas.microsoft.com/office/drawing/2014/main" id="{3D197FEF-0FEF-4B3D-B74A-4C1FA22AA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 rot="16003133">
            <a:off x="5987418" y="1193846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6" name="Picture 25" descr="Medical Notes: January 29, 2023 | Radio Health Journal">
            <a:extLst>
              <a:ext uri="{FF2B5EF4-FFF2-40B4-BE49-F238E27FC236}">
                <a16:creationId xmlns:a16="http://schemas.microsoft.com/office/drawing/2014/main" id="{C0E9433D-A577-4698-B971-402FF18B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5" t="45520" r="18306" b="48400"/>
          <a:stretch>
            <a:fillRect/>
          </a:stretch>
        </p:blipFill>
        <p:spPr bwMode="auto">
          <a:xfrm rot="21420715">
            <a:off x="6318873" y="2184794"/>
            <a:ext cx="288287" cy="277840"/>
          </a:xfrm>
          <a:custGeom>
            <a:avLst/>
            <a:gdLst>
              <a:gd name="connsiteX0" fmla="*/ 228600 w 457200"/>
              <a:gd name="connsiteY0" fmla="*/ 0 h 440634"/>
              <a:gd name="connsiteX1" fmla="*/ 457200 w 457200"/>
              <a:gd name="connsiteY1" fmla="*/ 220317 h 440634"/>
              <a:gd name="connsiteX2" fmla="*/ 228600 w 457200"/>
              <a:gd name="connsiteY2" fmla="*/ 440634 h 440634"/>
              <a:gd name="connsiteX3" fmla="*/ 0 w 457200"/>
              <a:gd name="connsiteY3" fmla="*/ 220317 h 440634"/>
              <a:gd name="connsiteX4" fmla="*/ 228600 w 457200"/>
              <a:gd name="connsiteY4" fmla="*/ 0 h 44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40634">
                <a:moveTo>
                  <a:pt x="228600" y="0"/>
                </a:moveTo>
                <a:lnTo>
                  <a:pt x="457200" y="220317"/>
                </a:lnTo>
                <a:lnTo>
                  <a:pt x="228600" y="440634"/>
                </a:lnTo>
                <a:lnTo>
                  <a:pt x="0" y="220317"/>
                </a:lnTo>
                <a:lnTo>
                  <a:pt x="22860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7" name="Picture 26" descr="Medical Notes: January 29, 2023 | Radio Health Journal">
            <a:extLst>
              <a:ext uri="{FF2B5EF4-FFF2-40B4-BE49-F238E27FC236}">
                <a16:creationId xmlns:a16="http://schemas.microsoft.com/office/drawing/2014/main" id="{622746D2-91B3-41D4-B940-8CEDE7622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2" t="50831" r="9621" b="38339"/>
          <a:stretch>
            <a:fillRect/>
          </a:stretch>
        </p:blipFill>
        <p:spPr bwMode="auto">
          <a:xfrm rot="16200000">
            <a:off x="6545011" y="1769910"/>
            <a:ext cx="487611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2103847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788</TotalTime>
  <Words>147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Calibri Light (Headings)</vt:lpstr>
      <vt:lpstr>Times New Roman</vt:lpstr>
      <vt:lpstr>Verdana</vt:lpstr>
      <vt:lpstr>Office Theme</vt:lpstr>
      <vt:lpstr>PowerPoint Presentation</vt:lpstr>
      <vt:lpstr>Uvod</vt:lpstr>
      <vt:lpstr>PowerPoint Presentation</vt:lpstr>
      <vt:lpstr>PowerPoint Presentation</vt:lpstr>
      <vt:lpstr>Ciljne skupine</vt:lpstr>
      <vt:lpstr>Budući planovi</vt:lpstr>
      <vt:lpstr>Tim:</vt:lpstr>
      <vt:lpstr>Hvala na pažnji!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Marić Lejla</dc:creator>
  <cp:lastModifiedBy>Ensar Lizde</cp:lastModifiedBy>
  <cp:revision>28</cp:revision>
  <dcterms:created xsi:type="dcterms:W3CDTF">2023-04-28T15:43:23Z</dcterms:created>
  <dcterms:modified xsi:type="dcterms:W3CDTF">2023-05-25T10:00:23Z</dcterms:modified>
</cp:coreProperties>
</file>