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1" r:id="rId3"/>
    <p:sldId id="258" r:id="rId4"/>
    <p:sldId id="270" r:id="rId5"/>
    <p:sldId id="271" r:id="rId6"/>
    <p:sldId id="272" r:id="rId7"/>
    <p:sldId id="273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8" r:id="rId19"/>
    <p:sldId id="274" r:id="rId20"/>
    <p:sldId id="287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75" r:id="rId31"/>
    <p:sldId id="298" r:id="rId32"/>
    <p:sldId id="299" r:id="rId33"/>
    <p:sldId id="300" r:id="rId34"/>
    <p:sldId id="301" r:id="rId35"/>
    <p:sldId id="269" r:id="rId36"/>
  </p:sldIdLst>
  <p:sldSz cx="18288000" cy="1028700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Montserrat Classic Bold" panose="020B0604020202020204" charset="0"/>
      <p:regular r:id="rId41"/>
    </p:embeddedFont>
    <p:embeddedFont>
      <p:font typeface="Oswald Bold" panose="00000800000000000000" charset="0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25" d="100"/>
          <a:sy n="25" d="100"/>
        </p:scale>
        <p:origin x="2246" y="9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5" name="Group 5"/>
          <p:cNvGrpSpPr/>
          <p:nvPr/>
        </p:nvGrpSpPr>
        <p:grpSpPr>
          <a:xfrm>
            <a:off x="2957583" y="3039068"/>
            <a:ext cx="12372834" cy="3707578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 dirty="0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182530" y="3651938"/>
            <a:ext cx="11791667" cy="25133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1000" spc="1610" dirty="0">
                <a:solidFill>
                  <a:srgbClr val="231F20"/>
                </a:solidFill>
                <a:latin typeface="Oswald Bold"/>
              </a:rPr>
              <a:t>Paxos i Raft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43400" y="8941480"/>
            <a:ext cx="12848809" cy="421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 dirty="0">
                <a:solidFill>
                  <a:srgbClr val="231F20"/>
                </a:solidFill>
                <a:latin typeface="Montserrat Classic Bold"/>
              </a:rPr>
              <a:t>Ensar </a:t>
            </a:r>
            <a:r>
              <a:rPr lang="en-US" sz="2653" spc="140" dirty="0" err="1">
                <a:solidFill>
                  <a:srgbClr val="231F20"/>
                </a:solidFill>
                <a:latin typeface="Montserrat Classic Bold"/>
              </a:rPr>
              <a:t>Hamzi</a:t>
            </a:r>
            <a:r>
              <a:rPr lang="sr-Latn-RS" sz="2653" spc="140" dirty="0">
                <a:solidFill>
                  <a:srgbClr val="231F20"/>
                </a:solidFill>
                <a:latin typeface="Montserrat Classic Bold"/>
              </a:rPr>
              <a:t>ć</a:t>
            </a:r>
            <a:endParaRPr lang="en-US" sz="2653" spc="140" dirty="0">
              <a:solidFill>
                <a:srgbClr val="231F20"/>
              </a:solidFill>
              <a:latin typeface="Montserrat Classic Bold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30DF875B-139B-8365-7C96-B95C18AA760E}"/>
              </a:ext>
            </a:extLst>
          </p:cNvPr>
          <p:cNvSpPr txBox="1"/>
          <p:nvPr/>
        </p:nvSpPr>
        <p:spPr>
          <a:xfrm>
            <a:off x="-4648200" y="9363327"/>
            <a:ext cx="12848809" cy="421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 dirty="0">
                <a:solidFill>
                  <a:srgbClr val="231F20"/>
                </a:solidFill>
                <a:latin typeface="Montserrat Classic Bold"/>
              </a:rPr>
              <a:t>  036-037/20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9C5137A4-2C85-6FE7-31D2-83EF5FF2F45C}"/>
              </a:ext>
            </a:extLst>
          </p:cNvPr>
          <p:cNvSpPr txBox="1"/>
          <p:nvPr/>
        </p:nvSpPr>
        <p:spPr>
          <a:xfrm>
            <a:off x="3116895" y="1667161"/>
            <a:ext cx="11791667" cy="2303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4000" spc="1610" dirty="0">
                <a:solidFill>
                  <a:srgbClr val="231F20"/>
                </a:solidFill>
                <a:latin typeface="Oswald Bold"/>
              </a:rPr>
              <a:t>Konsenzus algoritmi</a:t>
            </a:r>
          </a:p>
        </p:txBody>
      </p:sp>
      <p:pic>
        <p:nvPicPr>
          <p:cNvPr id="15" name="Picture 14" descr="A logo with text on it&#10;&#10;Description automatically generated">
            <a:extLst>
              <a:ext uri="{FF2B5EF4-FFF2-40B4-BE49-F238E27FC236}">
                <a16:creationId xmlns:a16="http://schemas.microsoft.com/office/drawing/2014/main" id="{6661D8C4-2234-0941-098E-BEA310F97E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84000"/>
                    </a14:imgEffect>
                    <a14:imgEffect>
                      <a14:colorTemperature colorTemp="5900"/>
                    </a14:imgEffect>
                    <a14:imgEffect>
                      <a14:saturation sat="0"/>
                    </a14:imgEffect>
                    <a14:imgEffect>
                      <a14:brightnessContrast bright="-100000" contras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7253" y="527539"/>
            <a:ext cx="1807783" cy="1516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D1D2F-13FD-FBB2-2C1E-B676939BD02F}"/>
              </a:ext>
            </a:extLst>
          </p:cNvPr>
          <p:cNvSpPr txBox="1"/>
          <p:nvPr/>
        </p:nvSpPr>
        <p:spPr>
          <a:xfrm>
            <a:off x="2142191" y="1667649"/>
            <a:ext cx="1370740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Klijent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izdaje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Paxos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obično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vezi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sistemskim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poslovnim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procesom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Predlagač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prihvata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klijenta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zagovara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promenu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stanja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drugim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procesima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Prihvatilac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deluje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kolekcije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kvoruma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koja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beleži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promene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stanja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prilikom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postizanja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sporazuma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Učenik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saznaje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promenama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stanja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delovati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skladu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Vođa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predlagač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određenu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rundu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postoji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razlikovanje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pobedničkih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predloga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945E4D48-14F2-85DC-7475-369AAA842B97}"/>
              </a:ext>
            </a:extLst>
          </p:cNvPr>
          <p:cNvSpPr/>
          <p:nvPr/>
        </p:nvSpPr>
        <p:spPr>
          <a:xfrm rot="13359620">
            <a:off x="-5404092" y="7213374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70420197-98F2-7BAD-9CCB-C64D22725E62}"/>
              </a:ext>
            </a:extLst>
          </p:cNvPr>
          <p:cNvSpPr/>
          <p:nvPr/>
        </p:nvSpPr>
        <p:spPr>
          <a:xfrm rot="2016048">
            <a:off x="11663588" y="32396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6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7" name="TextBox 17"/>
          <p:cNvSpPr txBox="1"/>
          <p:nvPr/>
        </p:nvSpPr>
        <p:spPr>
          <a:xfrm>
            <a:off x="2142191" y="888605"/>
            <a:ext cx="15307609" cy="1626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8000" spc="978" dirty="0" err="1">
                <a:solidFill>
                  <a:srgbClr val="231F20"/>
                </a:solidFill>
                <a:latin typeface="Oswald Bold"/>
              </a:rPr>
              <a:t>Varijacije</a:t>
            </a:r>
            <a:endParaRPr lang="en-US" sz="8000" spc="978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20" name="Freeform 20"/>
          <p:cNvSpPr/>
          <p:nvPr/>
        </p:nvSpPr>
        <p:spPr>
          <a:xfrm rot="5677419">
            <a:off x="13641521" y="-2309012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D1D2F-13FD-FBB2-2C1E-B676939BD02F}"/>
              </a:ext>
            </a:extLst>
          </p:cNvPr>
          <p:cNvSpPr txBox="1"/>
          <p:nvPr/>
        </p:nvSpPr>
        <p:spPr>
          <a:xfrm>
            <a:off x="2142190" y="3238500"/>
            <a:ext cx="1370740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Paxos je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najjednostavnija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verzija,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nije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najpopularnija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najpraktičnija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Multi-Paxos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proširuje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osnovni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Paxos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omogućavajući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kontinuiranu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saglasnost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više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vrednosti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smanjujući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opterećenje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ponovljenog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pokretanja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punog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Paxos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55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7" name="TextBox 17"/>
          <p:cNvSpPr txBox="1"/>
          <p:nvPr/>
        </p:nvSpPr>
        <p:spPr>
          <a:xfrm>
            <a:off x="2142191" y="888605"/>
            <a:ext cx="15307609" cy="1626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8000" spc="978" dirty="0">
                <a:solidFill>
                  <a:srgbClr val="231F20"/>
                </a:solidFill>
                <a:latin typeface="Oswald Bold"/>
              </a:rPr>
              <a:t>Basic paxos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D1D2F-13FD-FBB2-2C1E-B676939BD02F}"/>
              </a:ext>
            </a:extLst>
          </p:cNvPr>
          <p:cNvSpPr txBox="1"/>
          <p:nvPr/>
        </p:nvSpPr>
        <p:spPr>
          <a:xfrm>
            <a:off x="2142190" y="3238500"/>
            <a:ext cx="137074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Osnovni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Paxos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najjednostavnija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verzija algoritma 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porodici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Paxos.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Svaka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odlučuje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jednoj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izlaznoj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vrednosti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prolazeći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kroz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nekoliko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rundi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7ADC60B0-35A7-5CEF-F7E8-A1427F39EF8A}"/>
              </a:ext>
            </a:extLst>
          </p:cNvPr>
          <p:cNvSpPr/>
          <p:nvPr/>
        </p:nvSpPr>
        <p:spPr>
          <a:xfrm rot="2215943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4BFFAC97-F98C-7BA9-3C89-EA4F26768A47}"/>
              </a:ext>
            </a:extLst>
          </p:cNvPr>
          <p:cNvSpPr/>
          <p:nvPr/>
        </p:nvSpPr>
        <p:spPr>
          <a:xfrm rot="9210150">
            <a:off x="10474867" y="7659787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05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D1D2F-13FD-FBB2-2C1E-B676939BD02F}"/>
              </a:ext>
            </a:extLst>
          </p:cNvPr>
          <p:cNvSpPr txBox="1"/>
          <p:nvPr/>
        </p:nvSpPr>
        <p:spPr>
          <a:xfrm>
            <a:off x="2142191" y="1667649"/>
            <a:ext cx="13707409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Osnovni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Paxos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dve faze u svakoj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uspešnoj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rundi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(priprema)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(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prihvatanje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je dalje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podeljena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pripremu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(1a)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obećanje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(1b), dok je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podeljena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prihvatanje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(2a)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prihvaćeno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1a (Priprema)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uključuje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predlagača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šalje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poruku "Priprema"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jedinstvenim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identifikatorom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kvorumu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akceptora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1b (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Obećanje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podrazumeva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akceptore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odgovaraju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predlagaču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obećavajući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ignorisanje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predloga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manjim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identifikatorima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n.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945E4D48-14F2-85DC-7475-369AAA842B97}"/>
              </a:ext>
            </a:extLst>
          </p:cNvPr>
          <p:cNvSpPr/>
          <p:nvPr/>
        </p:nvSpPr>
        <p:spPr>
          <a:xfrm rot="7819893">
            <a:off x="-5094402" y="-2086916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70420197-98F2-7BAD-9CCB-C64D22725E62}"/>
              </a:ext>
            </a:extLst>
          </p:cNvPr>
          <p:cNvSpPr/>
          <p:nvPr/>
        </p:nvSpPr>
        <p:spPr>
          <a:xfrm rot="8460727">
            <a:off x="12617059" y="8523121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65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0" name="Freeform 20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D1D2F-13FD-FBB2-2C1E-B676939BD02F}"/>
              </a:ext>
            </a:extLst>
          </p:cNvPr>
          <p:cNvSpPr txBox="1"/>
          <p:nvPr/>
        </p:nvSpPr>
        <p:spPr>
          <a:xfrm>
            <a:off x="2133600" y="1593167"/>
            <a:ext cx="1370740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2a (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Prihvatanje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uključuje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postavljanje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vrednosti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predlog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predlagač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obećanja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kvoruma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akceptora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2b (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Prihvaćeno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zahteva od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akceptora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prihvati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vrednost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predloga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samo ako nisu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obećali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ignorisanje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predloga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manjim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identifikatorima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Paxos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koristiti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izbor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lidera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distribuiranim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Predlagač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predložiti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"Ja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lider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a ako je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prihvaćeno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strane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kvoruma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taj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čvor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postaje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lider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6031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945E4D48-14F2-85DC-7475-369AAA842B97}"/>
              </a:ext>
            </a:extLst>
          </p:cNvPr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70420197-98F2-7BAD-9CCB-C64D22725E62}"/>
              </a:ext>
            </a:extLst>
          </p:cNvPr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A black background with white text">
            <a:extLst>
              <a:ext uri="{FF2B5EF4-FFF2-40B4-BE49-F238E27FC236}">
                <a16:creationId xmlns:a16="http://schemas.microsoft.com/office/drawing/2014/main" id="{B40D5F6F-28CA-9064-1C28-614689876A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104900"/>
            <a:ext cx="10733702" cy="8077200"/>
          </a:xfrm>
          <a:prstGeom prst="rect">
            <a:avLst/>
          </a:prstGeom>
        </p:spPr>
      </p:pic>
      <p:sp>
        <p:nvSpPr>
          <p:cNvPr id="7" name="TextBox 17">
            <a:extLst>
              <a:ext uri="{FF2B5EF4-FFF2-40B4-BE49-F238E27FC236}">
                <a16:creationId xmlns:a16="http://schemas.microsoft.com/office/drawing/2014/main" id="{D353442A-F6FA-7530-616E-8479A605D7C1}"/>
              </a:ext>
            </a:extLst>
          </p:cNvPr>
          <p:cNvSpPr txBox="1"/>
          <p:nvPr/>
        </p:nvSpPr>
        <p:spPr>
          <a:xfrm>
            <a:off x="4419600" y="8335002"/>
            <a:ext cx="15307609" cy="13873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2000" b="1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Jednostavan</a:t>
            </a:r>
            <a:r>
              <a:rPr lang="en-US" sz="20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prikaz</a:t>
            </a:r>
            <a:r>
              <a:rPr lang="en-US" sz="20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basic paxos algoritma</a:t>
            </a:r>
          </a:p>
        </p:txBody>
      </p:sp>
    </p:spTree>
    <p:extLst>
      <p:ext uri="{BB962C8B-B14F-4D97-AF65-F5344CB8AC3E}">
        <p14:creationId xmlns:p14="http://schemas.microsoft.com/office/powerpoint/2010/main" val="1019269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7" name="TextBox 17"/>
          <p:cNvSpPr txBox="1"/>
          <p:nvPr/>
        </p:nvSpPr>
        <p:spPr>
          <a:xfrm>
            <a:off x="2142191" y="888605"/>
            <a:ext cx="15307609" cy="1626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8000" spc="978" dirty="0">
                <a:solidFill>
                  <a:srgbClr val="231F20"/>
                </a:solidFill>
                <a:latin typeface="Oswald Bold"/>
              </a:rPr>
              <a:t>Multi paxos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D1D2F-13FD-FBB2-2C1E-B676939BD02F}"/>
              </a:ext>
            </a:extLst>
          </p:cNvPr>
          <p:cNvSpPr txBox="1"/>
          <p:nvPr/>
        </p:nvSpPr>
        <p:spPr>
          <a:xfrm>
            <a:off x="2142190" y="3238500"/>
            <a:ext cx="1370740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Paxos algoritam nije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dovoljan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optimizovan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kontinuirani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saglasnih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vrednosti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distribuiranim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Ponavljanje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Paxos algoritma za svaku vrednost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povećava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ukupno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opterećenje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Multi-Paxos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postizanje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kontinuirane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saglasnosti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više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vrednosti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smanjujući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opterećenje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7ADC60B0-35A7-5CEF-F7E8-A1427F39EF8A}"/>
              </a:ext>
            </a:extLst>
          </p:cNvPr>
          <p:cNvSpPr/>
          <p:nvPr/>
        </p:nvSpPr>
        <p:spPr>
          <a:xfrm rot="7659121">
            <a:off x="12034951" y="749010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4BFFAC97-F98C-7BA9-3C89-EA4F26768A47}"/>
              </a:ext>
            </a:extLst>
          </p:cNvPr>
          <p:cNvSpPr/>
          <p:nvPr/>
        </p:nvSpPr>
        <p:spPr>
          <a:xfrm rot="8775805">
            <a:off x="-5670943" y="-531457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10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D1D2F-13FD-FBB2-2C1E-B676939BD02F}"/>
              </a:ext>
            </a:extLst>
          </p:cNvPr>
          <p:cNvSpPr txBox="1"/>
          <p:nvPr/>
        </p:nvSpPr>
        <p:spPr>
          <a:xfrm>
            <a:off x="2142191" y="1667649"/>
            <a:ext cx="1370740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Dodavanje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broja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runde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(I) svakoj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vrednosti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izbegavanje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nepotrebnih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koraka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ubrzanje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donošenja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odluka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Prva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postaje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suvišna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kada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lider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informacije 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prihvaćenim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vrednostima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prethodnih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rundi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Lider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Multi-Paxos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distribuiranom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igra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ključnu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ulogu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određivanju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vrednosti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tokom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svake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runde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945E4D48-14F2-85DC-7475-369AAA842B97}"/>
              </a:ext>
            </a:extLst>
          </p:cNvPr>
          <p:cNvSpPr/>
          <p:nvPr/>
        </p:nvSpPr>
        <p:spPr>
          <a:xfrm rot="6061678">
            <a:off x="12975735" y="6661882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70420197-98F2-7BAD-9CCB-C64D22725E62}"/>
              </a:ext>
            </a:extLst>
          </p:cNvPr>
          <p:cNvSpPr/>
          <p:nvPr/>
        </p:nvSpPr>
        <p:spPr>
          <a:xfrm rot="8449749">
            <a:off x="-4491486" y="-470906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4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D1D2F-13FD-FBB2-2C1E-B676939BD02F}"/>
              </a:ext>
            </a:extLst>
          </p:cNvPr>
          <p:cNvSpPr txBox="1"/>
          <p:nvPr/>
        </p:nvSpPr>
        <p:spPr>
          <a:xfrm>
            <a:off x="2290295" y="2019300"/>
            <a:ext cx="1370740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Akceptori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Učači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zajedno rade kako bi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postigli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saglasnost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vrednosti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poboljšavajući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performanse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olakšavajući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implementaciju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Multi-Paxos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uvodi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pojam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sekvencijalnih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rundi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efikasnog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postizanja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saglasnosti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niz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uzastopnih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operacija.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Ovaj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koncept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doprinosi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ubrzanju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postizanja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saglasnosti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bez potrebe za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ponovnim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pokretanjem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faze 1.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7ADC60B0-35A7-5CEF-F7E8-A1427F39EF8A}"/>
              </a:ext>
            </a:extLst>
          </p:cNvPr>
          <p:cNvSpPr/>
          <p:nvPr/>
        </p:nvSpPr>
        <p:spPr>
          <a:xfrm rot="17456221">
            <a:off x="-4129677" y="5476247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F013E6E7-0A00-97B6-27BB-00E3842550B0}"/>
              </a:ext>
            </a:extLst>
          </p:cNvPr>
          <p:cNvSpPr/>
          <p:nvPr/>
        </p:nvSpPr>
        <p:spPr>
          <a:xfrm rot="17456221">
            <a:off x="15618500" y="-391428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57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305800" y="-8801100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3115323" y="4076700"/>
            <a:ext cx="12057353" cy="1606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9000" spc="990" dirty="0">
                <a:solidFill>
                  <a:srgbClr val="FFFFFF"/>
                </a:solidFill>
                <a:latin typeface="Oswald Bold"/>
              </a:rPr>
              <a:t>Raft algoritam</a:t>
            </a:r>
          </a:p>
        </p:txBody>
      </p:sp>
      <p:sp>
        <p:nvSpPr>
          <p:cNvPr id="4" name="Freeform 4"/>
          <p:cNvSpPr/>
          <p:nvPr/>
        </p:nvSpPr>
        <p:spPr>
          <a:xfrm>
            <a:off x="12344400" y="-3695700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8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1643809" y="4259010"/>
            <a:ext cx="12057353" cy="1606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9000" spc="990" dirty="0">
                <a:solidFill>
                  <a:srgbClr val="FFFFFF"/>
                </a:solidFill>
                <a:latin typeface="Oswald Bold"/>
              </a:rPr>
              <a:t>Konsenzus algoritmi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7" name="TextBox 17"/>
          <p:cNvSpPr txBox="1"/>
          <p:nvPr/>
        </p:nvSpPr>
        <p:spPr>
          <a:xfrm>
            <a:off x="2142191" y="888605"/>
            <a:ext cx="15307609" cy="1626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8000" spc="978" dirty="0" err="1">
                <a:solidFill>
                  <a:srgbClr val="231F20"/>
                </a:solidFill>
                <a:latin typeface="Oswald Bold"/>
              </a:rPr>
              <a:t>Uvod</a:t>
            </a:r>
            <a:endParaRPr lang="en-US" sz="8000" spc="978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20" name="Freeform 20"/>
          <p:cNvSpPr/>
          <p:nvPr/>
        </p:nvSpPr>
        <p:spPr>
          <a:xfrm rot="6342172">
            <a:off x="14479722" y="-266574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D1D2F-13FD-FBB2-2C1E-B676939BD02F}"/>
              </a:ext>
            </a:extLst>
          </p:cNvPr>
          <p:cNvSpPr txBox="1"/>
          <p:nvPr/>
        </p:nvSpPr>
        <p:spPr>
          <a:xfrm>
            <a:off x="2171220" y="3009900"/>
            <a:ext cx="146980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</a:t>
            </a:r>
            <a:r>
              <a:rPr lang="sr-Latn-R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čenje naziva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Reliable, Replicated, Redundant, And Fault-Tolerant (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Pouzdan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Repliciran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Redundantan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otporan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otkaze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Raft predstavlja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intuitivan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pristup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postizanju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saglasnosti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nudeći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alternativu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kompleksnim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algoritmima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Paxosa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Njegova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jednostavnost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bolje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razumevanje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čineći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pristupačnijim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Paxos-a.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čini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Raft ne samo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sigurnim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već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</a:t>
            </a:r>
            <a:r>
              <a:rPr lang="sr-Latn-R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šire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razumevanje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primenu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1121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D1D2F-13FD-FBB2-2C1E-B676939BD02F}"/>
              </a:ext>
            </a:extLst>
          </p:cNvPr>
          <p:cNvSpPr txBox="1"/>
          <p:nvPr/>
        </p:nvSpPr>
        <p:spPr>
          <a:xfrm>
            <a:off x="2142191" y="1667649"/>
            <a:ext cx="1370740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Raft ne samo da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pruža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siguran mehanizam za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postizanje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saglasnosti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već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distribuciju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mašine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stanja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širom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klastera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računarskih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Ključna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uloga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Raft algoritma je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osigurati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svaki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čvor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unutar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klastera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isti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niz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prelazaka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stanja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čime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obezbeđuje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doslednost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implementacijama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različitim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programskim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jezicima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Raft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postaje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univerzalni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distribuirane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945E4D48-14F2-85DC-7475-369AAA842B97}"/>
              </a:ext>
            </a:extLst>
          </p:cNvPr>
          <p:cNvSpPr/>
          <p:nvPr/>
        </p:nvSpPr>
        <p:spPr>
          <a:xfrm rot="13073753">
            <a:off x="-6719463" y="6733089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70420197-98F2-7BAD-9CCB-C64D22725E62}"/>
              </a:ext>
            </a:extLst>
          </p:cNvPr>
          <p:cNvSpPr/>
          <p:nvPr/>
        </p:nvSpPr>
        <p:spPr>
          <a:xfrm rot="7613540">
            <a:off x="11118422" y="7500816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59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7" name="TextBox 17"/>
          <p:cNvSpPr txBox="1"/>
          <p:nvPr/>
        </p:nvSpPr>
        <p:spPr>
          <a:xfrm>
            <a:off x="2142191" y="888605"/>
            <a:ext cx="15307609" cy="1626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sr-Latn-RS" sz="8000" spc="978" dirty="0">
                <a:solidFill>
                  <a:srgbClr val="231F20"/>
                </a:solidFill>
                <a:latin typeface="Oswald Bold"/>
              </a:rPr>
              <a:t>Kako funkcioniše?</a:t>
            </a:r>
            <a:endParaRPr lang="en-US" sz="8000" spc="978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20" name="Freeform 20"/>
          <p:cNvSpPr/>
          <p:nvPr/>
        </p:nvSpPr>
        <p:spPr>
          <a:xfrm rot="8254639">
            <a:off x="13060951" y="6873754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D1D2F-13FD-FBB2-2C1E-B676939BD02F}"/>
              </a:ext>
            </a:extLst>
          </p:cNvPr>
          <p:cNvSpPr txBox="1"/>
          <p:nvPr/>
        </p:nvSpPr>
        <p:spPr>
          <a:xfrm>
            <a:off x="2171220" y="3009900"/>
            <a:ext cx="146980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Ključni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koncept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Raft algoritma je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lider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odgovoran za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koordinaciju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zapisa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Otkucaji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lidera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održavaju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saglasnost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redovno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obaveštavajući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pratilace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svom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postojanju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Ovaj model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jednostavan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efikasan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način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postizanja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saglasnosti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unutar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klastera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6716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D1D2F-13FD-FBB2-2C1E-B676939BD02F}"/>
              </a:ext>
            </a:extLst>
          </p:cNvPr>
          <p:cNvSpPr txBox="1"/>
          <p:nvPr/>
        </p:nvSpPr>
        <p:spPr>
          <a:xfrm>
            <a:off x="2290295" y="2019300"/>
            <a:ext cx="1370740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Raft se nosi s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padom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lidera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inicijalizacijom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izbora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uvodeći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nove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termine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izbor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novog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lidera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Kandidatski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aktiviraju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tokom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izbornog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vremena,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čime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izbor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novog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lidera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Nasumično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vreme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izbora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smanjuje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šanse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podelu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glasova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čime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obezbeđuje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efikasno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rešavanje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izbora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lidera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7ADC60B0-35A7-5CEF-F7E8-A1427F39EF8A}"/>
              </a:ext>
            </a:extLst>
          </p:cNvPr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4BFFAC97-F98C-7BA9-3C89-EA4F26768A47}"/>
              </a:ext>
            </a:extLst>
          </p:cNvPr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05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D1D2F-13FD-FBB2-2C1E-B676939BD02F}"/>
              </a:ext>
            </a:extLst>
          </p:cNvPr>
          <p:cNvSpPr txBox="1"/>
          <p:nvPr/>
        </p:nvSpPr>
        <p:spPr>
          <a:xfrm>
            <a:off x="2142191" y="1667649"/>
            <a:ext cx="1370740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Lider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procesu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zapisa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prihvatajući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klijenata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prosleđujući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ih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pratilacima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Doslednost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zapisa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postiže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kroz "Log Matching",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osiguravajući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svi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klasteru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imaju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identične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zapise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Mehanizam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rešavanja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nesaglasnosti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osigurava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doslednost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čak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nakon pada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lidera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obnavljajući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integritet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70420197-98F2-7BAD-9CCB-C64D22725E62}"/>
              </a:ext>
            </a:extLst>
          </p:cNvPr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D52E69D2-19EB-DF7E-6BBD-898822F3DE36}"/>
              </a:ext>
            </a:extLst>
          </p:cNvPr>
          <p:cNvSpPr/>
          <p:nvPr/>
        </p:nvSpPr>
        <p:spPr>
          <a:xfrm rot="18146074">
            <a:off x="-1672457" y="6776766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7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7ADC60B0-35A7-5CEF-F7E8-A1427F39EF8A}"/>
              </a:ext>
            </a:extLst>
          </p:cNvPr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4BFFAC97-F98C-7BA9-3C89-EA4F26768A47}"/>
              </a:ext>
            </a:extLst>
          </p:cNvPr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13" name="Picture 12" descr="A black background with text and a blue rectangle">
            <a:extLst>
              <a:ext uri="{FF2B5EF4-FFF2-40B4-BE49-F238E27FC236}">
                <a16:creationId xmlns:a16="http://schemas.microsoft.com/office/drawing/2014/main" id="{FF9279AF-5489-A567-D8F5-E60AD2521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33003"/>
            <a:ext cx="14739875" cy="5597881"/>
          </a:xfrm>
          <a:prstGeom prst="rect">
            <a:avLst/>
          </a:prstGeom>
        </p:spPr>
      </p:pic>
      <p:sp>
        <p:nvSpPr>
          <p:cNvPr id="14" name="TextBox 17">
            <a:extLst>
              <a:ext uri="{FF2B5EF4-FFF2-40B4-BE49-F238E27FC236}">
                <a16:creationId xmlns:a16="http://schemas.microsoft.com/office/drawing/2014/main" id="{8A218A81-A944-12D9-75F6-927C12288681}"/>
              </a:ext>
            </a:extLst>
          </p:cNvPr>
          <p:cNvSpPr txBox="1"/>
          <p:nvPr/>
        </p:nvSpPr>
        <p:spPr>
          <a:xfrm>
            <a:off x="4191000" y="6050402"/>
            <a:ext cx="15307609" cy="13873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2000" b="1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Jednostavan</a:t>
            </a:r>
            <a:r>
              <a:rPr lang="en-US" sz="20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prikaz</a:t>
            </a:r>
            <a:r>
              <a:rPr lang="en-US" sz="20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raft algoritma</a:t>
            </a:r>
          </a:p>
        </p:txBody>
      </p:sp>
    </p:spTree>
    <p:extLst>
      <p:ext uri="{BB962C8B-B14F-4D97-AF65-F5344CB8AC3E}">
        <p14:creationId xmlns:p14="http://schemas.microsoft.com/office/powerpoint/2010/main" val="1488834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7" name="TextBox 17"/>
          <p:cNvSpPr txBox="1"/>
          <p:nvPr/>
        </p:nvSpPr>
        <p:spPr>
          <a:xfrm>
            <a:off x="2142191" y="888605"/>
            <a:ext cx="15307609" cy="1626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8000" spc="978" dirty="0" err="1">
                <a:solidFill>
                  <a:srgbClr val="231F20"/>
                </a:solidFill>
                <a:latin typeface="Oswald Bold"/>
              </a:rPr>
              <a:t>Sigurnosna</a:t>
            </a:r>
            <a:r>
              <a:rPr lang="en-US" sz="8000" spc="978" dirty="0">
                <a:solidFill>
                  <a:srgbClr val="231F20"/>
                </a:solidFill>
                <a:latin typeface="Oswald Bold"/>
              </a:rPr>
              <a:t> pravila</a:t>
            </a:r>
          </a:p>
        </p:txBody>
      </p:sp>
      <p:sp>
        <p:nvSpPr>
          <p:cNvPr id="20" name="Freeform 20"/>
          <p:cNvSpPr/>
          <p:nvPr/>
        </p:nvSpPr>
        <p:spPr>
          <a:xfrm>
            <a:off x="14479721" y="-354330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6D45F-69E9-2728-B73E-7936CD043985}"/>
              </a:ext>
            </a:extLst>
          </p:cNvPr>
          <p:cNvSpPr txBox="1"/>
          <p:nvPr/>
        </p:nvSpPr>
        <p:spPr>
          <a:xfrm>
            <a:off x="2171220" y="3009900"/>
            <a:ext cx="146980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Raft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garantuje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datom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terminu postoji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najviše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jedan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lider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osiguravajući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stabilnost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jasnu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hijerarhiju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unutar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klastera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Ovo pravilo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eliminiše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potencijalne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konflikte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bi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mogli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proizaći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iz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više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lidera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istom terminu.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Lider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ekskluzivno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pravo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dodavanja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novih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unosa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svoje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zapise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čime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održava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integritet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sprečava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neautorizovana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izmena.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Ograničenje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lidera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dodavanje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ne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brisanje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prepisivanje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doprinosi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doslednosti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stabilnosti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479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D1D2F-13FD-FBB2-2C1E-B676939BD02F}"/>
              </a:ext>
            </a:extLst>
          </p:cNvPr>
          <p:cNvSpPr txBox="1"/>
          <p:nvPr/>
        </p:nvSpPr>
        <p:spPr>
          <a:xfrm>
            <a:off x="2142191" y="1667649"/>
            <a:ext cx="1370740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Ako dva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zapisa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imaju isti indeks i termin za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određeni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Raft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garantuje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identičnost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zapisa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tog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Ovo pravilo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obezbeđuje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doslednost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između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svih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klasteru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osiguravajući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integritet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tačnost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Ako je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potvrđen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određenom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terminu,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lider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će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zadržati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svojim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zapisima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tog termina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nadalje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garancija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osigurava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celovitost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sprečava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gubitak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potvrđenih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informacija 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klasteru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945E4D48-14F2-85DC-7475-369AAA842B97}"/>
              </a:ext>
            </a:extLst>
          </p:cNvPr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70420197-98F2-7BAD-9CCB-C64D22725E62}"/>
              </a:ext>
            </a:extLst>
          </p:cNvPr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53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D1D2F-13FD-FBB2-2C1E-B676939BD02F}"/>
              </a:ext>
            </a:extLst>
          </p:cNvPr>
          <p:cNvSpPr txBox="1"/>
          <p:nvPr/>
        </p:nvSpPr>
        <p:spPr>
          <a:xfrm>
            <a:off x="2142191" y="1667649"/>
            <a:ext cx="1370740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Raft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ograničava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izbor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lidera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čiji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zapis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sadrži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potvrđene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unose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osiguravajući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lider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poseduje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ažurne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podatke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Ovo pravilo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sprečava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izbor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lidera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zastarelim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podacima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čime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održava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doslednost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mašine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stanja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celom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klasteru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pratioc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prestane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radom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Raft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serverima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neograničeno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pokušavaju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dostizanje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nedostupnog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pratioca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70420197-98F2-7BAD-9CCB-C64D22725E62}"/>
              </a:ext>
            </a:extLst>
          </p:cNvPr>
          <p:cNvSpPr/>
          <p:nvPr/>
        </p:nvSpPr>
        <p:spPr>
          <a:xfrm rot="9385666">
            <a:off x="-4303635" y="-1343682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Freeform 20">
            <a:extLst>
              <a:ext uri="{FF2B5EF4-FFF2-40B4-BE49-F238E27FC236}">
                <a16:creationId xmlns:a16="http://schemas.microsoft.com/office/drawing/2014/main" id="{8E41295C-A317-CDD6-7360-55C21EAA43E0}"/>
              </a:ext>
            </a:extLst>
          </p:cNvPr>
          <p:cNvSpPr/>
          <p:nvPr/>
        </p:nvSpPr>
        <p:spPr>
          <a:xfrm rot="16798619">
            <a:off x="14479721" y="5968266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31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D1D2F-13FD-FBB2-2C1E-B676939BD02F}"/>
              </a:ext>
            </a:extLst>
          </p:cNvPr>
          <p:cNvSpPr txBox="1"/>
          <p:nvPr/>
        </p:nvSpPr>
        <p:spPr>
          <a:xfrm>
            <a:off x="2142191" y="1667649"/>
            <a:ext cx="1370740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strategija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garantuje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nedostupnost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pratilaca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neće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dovesti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trajnog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gubitka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zahteva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održava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doslednost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pratioc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ponovo pokrene rad,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neizvršeni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će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završeni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dok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će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već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uzeti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biti jednostavno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ignorisani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osigurava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obnova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pratioca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dovodi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dupliciranja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konfuzije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procesu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repliciranja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70420197-98F2-7BAD-9CCB-C64D22725E62}"/>
              </a:ext>
            </a:extLst>
          </p:cNvPr>
          <p:cNvSpPr/>
          <p:nvPr/>
        </p:nvSpPr>
        <p:spPr>
          <a:xfrm rot="2016048">
            <a:off x="13485354" y="1115750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Freeform 20">
            <a:extLst>
              <a:ext uri="{FF2B5EF4-FFF2-40B4-BE49-F238E27FC236}">
                <a16:creationId xmlns:a16="http://schemas.microsoft.com/office/drawing/2014/main" id="{319474A2-8DFA-76A0-D505-3E0A4D6FA125}"/>
              </a:ext>
            </a:extLst>
          </p:cNvPr>
          <p:cNvSpPr/>
          <p:nvPr/>
        </p:nvSpPr>
        <p:spPr>
          <a:xfrm rot="1949376">
            <a:off x="-3808278" y="585624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8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7" name="TextBox 17"/>
          <p:cNvSpPr txBox="1"/>
          <p:nvPr/>
        </p:nvSpPr>
        <p:spPr>
          <a:xfrm>
            <a:off x="2142191" y="888605"/>
            <a:ext cx="15307609" cy="1626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8000" spc="978" dirty="0" err="1">
                <a:solidFill>
                  <a:srgbClr val="231F20"/>
                </a:solidFill>
                <a:latin typeface="Oswald Bold"/>
              </a:rPr>
              <a:t>Distribuirani</a:t>
            </a:r>
            <a:r>
              <a:rPr lang="en-US" sz="8000" spc="978" dirty="0">
                <a:solidFill>
                  <a:srgbClr val="231F20"/>
                </a:solidFill>
                <a:latin typeface="Oswald Bold"/>
              </a:rPr>
              <a:t> </a:t>
            </a:r>
            <a:r>
              <a:rPr lang="en-US" sz="8000" spc="978" dirty="0" err="1">
                <a:solidFill>
                  <a:srgbClr val="231F20"/>
                </a:solidFill>
                <a:latin typeface="Oswald Bold"/>
              </a:rPr>
              <a:t>sistemi</a:t>
            </a:r>
            <a:endParaRPr lang="en-US" sz="8000" spc="978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D1D2F-13FD-FBB2-2C1E-B676939BD02F}"/>
              </a:ext>
            </a:extLst>
          </p:cNvPr>
          <p:cNvSpPr txBox="1"/>
          <p:nvPr/>
        </p:nvSpPr>
        <p:spPr>
          <a:xfrm>
            <a:off x="2142190" y="3238500"/>
            <a:ext cx="1370740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Distribuirani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ključni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prilagođavanje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rastućim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potrebama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Sastoje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od procesa koji komuniciraju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koordiniraju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akcije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koherentan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Delimični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otkazi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asinhrona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komunikacija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predstavljaju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izazove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doslednosti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dostupnosti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Nedostatak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sinhronizacije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globalnog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sata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dodatno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komplikuje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tolerantnosti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otkaze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D9517381-A239-23DF-0ED8-F23D1DF5402F}"/>
              </a:ext>
            </a:extLst>
          </p:cNvPr>
          <p:cNvSpPr/>
          <p:nvPr/>
        </p:nvSpPr>
        <p:spPr>
          <a:xfrm rot="7659121">
            <a:off x="15406860" y="-2655897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585322">
            <a:off x="-7117275" y="-904022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3115323" y="4076700"/>
            <a:ext cx="12057353" cy="1606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9000" spc="990" dirty="0">
                <a:solidFill>
                  <a:srgbClr val="FFFFFF"/>
                </a:solidFill>
                <a:latin typeface="Oswald Bold"/>
              </a:rPr>
              <a:t>Paxos vs Raft</a:t>
            </a:r>
          </a:p>
        </p:txBody>
      </p:sp>
      <p:sp>
        <p:nvSpPr>
          <p:cNvPr id="4" name="Freeform 4"/>
          <p:cNvSpPr/>
          <p:nvPr/>
        </p:nvSpPr>
        <p:spPr>
          <a:xfrm rot="9467357">
            <a:off x="11613455" y="-3666764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32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6405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7" name="TextBox 17"/>
          <p:cNvSpPr txBox="1"/>
          <p:nvPr/>
        </p:nvSpPr>
        <p:spPr>
          <a:xfrm>
            <a:off x="2142190" y="217141"/>
            <a:ext cx="15307609" cy="1626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8000" spc="978" dirty="0">
                <a:solidFill>
                  <a:srgbClr val="231F20"/>
                </a:solidFill>
                <a:latin typeface="Oswald Bold"/>
              </a:rPr>
              <a:t>Performanse - </a:t>
            </a:r>
            <a:r>
              <a:rPr lang="en-US" sz="8000" spc="978" dirty="0" err="1">
                <a:solidFill>
                  <a:srgbClr val="231F20"/>
                </a:solidFill>
                <a:latin typeface="Oswald Bold"/>
              </a:rPr>
              <a:t>propusnost</a:t>
            </a:r>
            <a:endParaRPr lang="en-US" sz="8000" spc="978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20" name="Freeform 20"/>
          <p:cNvSpPr/>
          <p:nvPr/>
        </p:nvSpPr>
        <p:spPr>
          <a:xfrm rot="7093235">
            <a:off x="15051222" y="575790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D1D2F-13FD-FBB2-2C1E-B676939BD02F}"/>
              </a:ext>
            </a:extLst>
          </p:cNvPr>
          <p:cNvSpPr txBox="1"/>
          <p:nvPr/>
        </p:nvSpPr>
        <p:spPr>
          <a:xfrm>
            <a:off x="2446989" y="2125130"/>
            <a:ext cx="14698010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Paxos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nadmašuje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Raft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procesa za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7% 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proseku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Povećanje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broja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istovremenih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predloga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100.000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izjednačava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performanse oba algoritma.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Raft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prevazilazi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Paxos za 8%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manjim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brojem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istovremenih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predloga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Paxos se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vraća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17%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većom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propusnošću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milion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istovremenih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predloga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Paxos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generalno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pokazuje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superiornost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nad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Raft-om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konfiguracijom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3 procesa.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Raft se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ističe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8%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boljom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propusnošću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određenim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scenarijima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procesa.</a:t>
            </a:r>
          </a:p>
        </p:txBody>
      </p:sp>
    </p:spTree>
    <p:extLst>
      <p:ext uri="{BB962C8B-B14F-4D97-AF65-F5344CB8AC3E}">
        <p14:creationId xmlns:p14="http://schemas.microsoft.com/office/powerpoint/2010/main" val="1837128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6405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7" name="TextBox 17"/>
          <p:cNvSpPr txBox="1"/>
          <p:nvPr/>
        </p:nvSpPr>
        <p:spPr>
          <a:xfrm>
            <a:off x="2142190" y="217141"/>
            <a:ext cx="15307609" cy="1626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8000" spc="978" dirty="0">
                <a:solidFill>
                  <a:srgbClr val="231F20"/>
                </a:solidFill>
                <a:latin typeface="Oswald Bold"/>
              </a:rPr>
              <a:t>Performanse - </a:t>
            </a:r>
            <a:r>
              <a:rPr lang="en-US" sz="8000" spc="978" dirty="0" err="1">
                <a:solidFill>
                  <a:srgbClr val="231F20"/>
                </a:solidFill>
                <a:latin typeface="Oswald Bold"/>
              </a:rPr>
              <a:t>latencija</a:t>
            </a:r>
            <a:endParaRPr lang="en-US" sz="8000" spc="978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D1D2F-13FD-FBB2-2C1E-B676939BD02F}"/>
              </a:ext>
            </a:extLst>
          </p:cNvPr>
          <p:cNvSpPr txBox="1"/>
          <p:nvPr/>
        </p:nvSpPr>
        <p:spPr>
          <a:xfrm>
            <a:off x="2446989" y="2125130"/>
            <a:ext cx="146980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Oba algoritma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postižu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prosečnu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latenciju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2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i 5 procesa.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Pojedinačni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slučajevi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visokih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latencija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zabeleženi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oba algoritma,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izazivajući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nejasnoće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njihovom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uzroku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Raft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beleži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nešto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veću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prosečnu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latenciju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2.1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poređenju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Paxos-om (2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zbog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pojedinačnih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skokova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latenciji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Maksimalna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latencija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Paxos-u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iznosi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16.6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dok je u Raft-u 12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zahtevajući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dalje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istraživanje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ovih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izuzetnih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skokova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3636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6405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7" name="TextBox 17"/>
          <p:cNvSpPr txBox="1"/>
          <p:nvPr/>
        </p:nvSpPr>
        <p:spPr>
          <a:xfrm>
            <a:off x="2164828" y="932545"/>
            <a:ext cx="15307609" cy="1626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8000" spc="978" dirty="0" err="1">
                <a:solidFill>
                  <a:srgbClr val="231F20"/>
                </a:solidFill>
                <a:latin typeface="Oswald Bold"/>
              </a:rPr>
              <a:t>Zaklju</a:t>
            </a:r>
            <a:r>
              <a:rPr lang="sr-Latn-RS" sz="8000" spc="978" dirty="0">
                <a:solidFill>
                  <a:srgbClr val="231F20"/>
                </a:solidFill>
                <a:latin typeface="Oswald Bold"/>
              </a:rPr>
              <a:t>čak</a:t>
            </a:r>
            <a:endParaRPr lang="en-US" sz="8000" spc="978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3868400" y="765810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D1D2F-13FD-FBB2-2C1E-B676939BD02F}"/>
              </a:ext>
            </a:extLst>
          </p:cNvPr>
          <p:cNvSpPr txBox="1"/>
          <p:nvPr/>
        </p:nvSpPr>
        <p:spPr>
          <a:xfrm>
            <a:off x="2469628" y="2766967"/>
            <a:ext cx="1469801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Paxos se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ističe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većoj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prosečnoj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propusnosti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određenim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scenarijima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istovremenih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predloga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Raft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demonstrira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nižu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latenciju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specifičnim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distribuiranim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postavkama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posebno uz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predviđanje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položaja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lidera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Performanse Raft-a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često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povezane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njegovom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sposobnošću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predvidi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efikasno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položajem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lidera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promenljivim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okolnostima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Freeform 20">
            <a:extLst>
              <a:ext uri="{FF2B5EF4-FFF2-40B4-BE49-F238E27FC236}">
                <a16:creationId xmlns:a16="http://schemas.microsoft.com/office/drawing/2014/main" id="{8820E12C-7DDC-73A4-ECB3-B9A45A96ECF3}"/>
              </a:ext>
            </a:extLst>
          </p:cNvPr>
          <p:cNvSpPr/>
          <p:nvPr/>
        </p:nvSpPr>
        <p:spPr>
          <a:xfrm rot="7093235">
            <a:off x="14898822" y="-339060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0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6405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0" name="Freeform 20"/>
          <p:cNvSpPr/>
          <p:nvPr/>
        </p:nvSpPr>
        <p:spPr>
          <a:xfrm>
            <a:off x="-3124200" y="-4820184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D1D2F-13FD-FBB2-2C1E-B676939BD02F}"/>
              </a:ext>
            </a:extLst>
          </p:cNvPr>
          <p:cNvSpPr txBox="1"/>
          <p:nvPr/>
        </p:nvSpPr>
        <p:spPr>
          <a:xfrm>
            <a:off x="2438400" y="1562100"/>
            <a:ext cx="146980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Raft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Paxos -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izbor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zavisi od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specifičnih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zahteva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prioriteta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distribuiranog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Raft je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preferiran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ukoliko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jasnost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jednostavnost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ključna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Paxos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nudi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matematičku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strogoću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veću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apstrakciju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zahtevnije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scenarije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Razumevanje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karakteristika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oba algoritma je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esencijalno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informisano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odlučivanje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dizajniranju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distribuiranih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3950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1973891" y="3022136"/>
            <a:ext cx="8097687" cy="3200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Hvala </a:t>
            </a:r>
            <a:r>
              <a:rPr lang="en-US" sz="9431" spc="924" dirty="0" err="1">
                <a:solidFill>
                  <a:srgbClr val="231F20"/>
                </a:solidFill>
                <a:latin typeface="Oswald Bold"/>
              </a:rPr>
              <a:t>na</a:t>
            </a: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 pa</a:t>
            </a:r>
            <a:r>
              <a:rPr lang="sr-Latn-RS" sz="9431" spc="924" dirty="0">
                <a:solidFill>
                  <a:srgbClr val="231F20"/>
                </a:solidFill>
                <a:latin typeface="Oswald Bold"/>
              </a:rPr>
              <a:t>žnji</a:t>
            </a: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!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55EC8BD0-B84F-61AC-27F3-875C5288AED0}"/>
              </a:ext>
            </a:extLst>
          </p:cNvPr>
          <p:cNvSpPr txBox="1"/>
          <p:nvPr/>
        </p:nvSpPr>
        <p:spPr>
          <a:xfrm>
            <a:off x="-4343400" y="8941480"/>
            <a:ext cx="12848809" cy="421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 dirty="0">
                <a:solidFill>
                  <a:srgbClr val="231F20"/>
                </a:solidFill>
                <a:latin typeface="Montserrat Classic Bold"/>
              </a:rPr>
              <a:t>Ensar </a:t>
            </a:r>
            <a:r>
              <a:rPr lang="en-US" sz="2653" spc="140" dirty="0" err="1">
                <a:solidFill>
                  <a:srgbClr val="231F20"/>
                </a:solidFill>
                <a:latin typeface="Montserrat Classic Bold"/>
              </a:rPr>
              <a:t>Hamzi</a:t>
            </a:r>
            <a:r>
              <a:rPr lang="sr-Latn-RS" sz="2653" spc="140" dirty="0">
                <a:solidFill>
                  <a:srgbClr val="231F20"/>
                </a:solidFill>
                <a:latin typeface="Montserrat Classic Bold"/>
              </a:rPr>
              <a:t>ć</a:t>
            </a:r>
            <a:endParaRPr lang="en-US" sz="2653" spc="140" dirty="0">
              <a:solidFill>
                <a:srgbClr val="231F20"/>
              </a:solidFill>
              <a:latin typeface="Montserrat Classic Bold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3CDCFBB-65A6-EA1E-7BAB-B7E050C1B009}"/>
              </a:ext>
            </a:extLst>
          </p:cNvPr>
          <p:cNvSpPr txBox="1"/>
          <p:nvPr/>
        </p:nvSpPr>
        <p:spPr>
          <a:xfrm>
            <a:off x="-4648200" y="9363327"/>
            <a:ext cx="12848809" cy="421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 dirty="0">
                <a:solidFill>
                  <a:srgbClr val="231F20"/>
                </a:solidFill>
                <a:latin typeface="Montserrat Classic Bold"/>
              </a:rPr>
              <a:t>  036-037/20</a:t>
            </a:r>
          </a:p>
        </p:txBody>
      </p:sp>
      <p:pic>
        <p:nvPicPr>
          <p:cNvPr id="11" name="Picture 10" descr="A logo with text on it&#10;&#10;Description automatically generated">
            <a:extLst>
              <a:ext uri="{FF2B5EF4-FFF2-40B4-BE49-F238E27FC236}">
                <a16:creationId xmlns:a16="http://schemas.microsoft.com/office/drawing/2014/main" id="{C5BE4F90-074A-9FCB-5F45-921D11D888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84000"/>
                    </a14:imgEffect>
                    <a14:imgEffect>
                      <a14:colorTemperature colorTemp="5900"/>
                    </a14:imgEffect>
                    <a14:imgEffect>
                      <a14:saturation sat="0"/>
                    </a14:imgEffect>
                    <a14:imgEffect>
                      <a14:brightnessContrast bright="-100000" contras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7253" y="527539"/>
            <a:ext cx="1807783" cy="1516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7" name="TextBox 17"/>
          <p:cNvSpPr txBox="1"/>
          <p:nvPr/>
        </p:nvSpPr>
        <p:spPr>
          <a:xfrm>
            <a:off x="2142191" y="888605"/>
            <a:ext cx="15307609" cy="1626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8000" spc="978" dirty="0">
                <a:solidFill>
                  <a:srgbClr val="231F20"/>
                </a:solidFill>
                <a:latin typeface="Oswald Bold"/>
              </a:rPr>
              <a:t>Konsenzus i osobine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D1D2F-13FD-FBB2-2C1E-B676939BD02F}"/>
              </a:ext>
            </a:extLst>
          </p:cNvPr>
          <p:cNvSpPr txBox="1"/>
          <p:nvPr/>
        </p:nvSpPr>
        <p:spPr>
          <a:xfrm>
            <a:off x="2142190" y="3238500"/>
            <a:ext cx="1370740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Konsenzus je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ključni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distribuiranim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Distribuirani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konsenzus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zajedničko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akciju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prisustvu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otkaza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Ispravnost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dogovor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integritet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terminacija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ključne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osobine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konsenzusa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 osobine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postavljaju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kriterijume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konsenzus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algoritme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osiguravaju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ispravno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funkcionisanje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7ADC60B0-35A7-5CEF-F7E8-A1427F39EF8A}"/>
              </a:ext>
            </a:extLst>
          </p:cNvPr>
          <p:cNvSpPr/>
          <p:nvPr/>
        </p:nvSpPr>
        <p:spPr>
          <a:xfrm rot="3513516">
            <a:off x="-5267062" y="-2295032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4BFFAC97-F98C-7BA9-3C89-EA4F26768A47}"/>
              </a:ext>
            </a:extLst>
          </p:cNvPr>
          <p:cNvSpPr/>
          <p:nvPr/>
        </p:nvSpPr>
        <p:spPr>
          <a:xfrm rot="7250096">
            <a:off x="11688829" y="8054712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7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7" name="TextBox 17"/>
          <p:cNvSpPr txBox="1"/>
          <p:nvPr/>
        </p:nvSpPr>
        <p:spPr>
          <a:xfrm>
            <a:off x="2142191" y="888605"/>
            <a:ext cx="15307609" cy="1626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8000" spc="978" dirty="0">
                <a:solidFill>
                  <a:srgbClr val="231F20"/>
                </a:solidFill>
                <a:latin typeface="Oswald Bold"/>
              </a:rPr>
              <a:t>Paxos i Raft - </a:t>
            </a:r>
            <a:r>
              <a:rPr lang="en-US" sz="8000" spc="978" dirty="0" err="1">
                <a:solidFill>
                  <a:srgbClr val="231F20"/>
                </a:solidFill>
                <a:latin typeface="Oswald Bold"/>
              </a:rPr>
              <a:t>Uvod</a:t>
            </a:r>
            <a:endParaRPr lang="en-US" sz="8000" spc="978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D1D2F-13FD-FBB2-2C1E-B676939BD02F}"/>
              </a:ext>
            </a:extLst>
          </p:cNvPr>
          <p:cNvSpPr txBox="1"/>
          <p:nvPr/>
        </p:nvSpPr>
        <p:spPr>
          <a:xfrm>
            <a:off x="2142191" y="3900957"/>
            <a:ext cx="137074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Paxos,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objavljen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više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dve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decenije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predstavlja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tradicionalni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pristup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konsenzusu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distribuiranim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Multi-Paxos,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optimizovana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verzija Paxos algoritma,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često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koristi za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distribuirane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zapise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Freeform 24">
            <a:extLst>
              <a:ext uri="{FF2B5EF4-FFF2-40B4-BE49-F238E27FC236}">
                <a16:creationId xmlns:a16="http://schemas.microsoft.com/office/drawing/2014/main" id="{F8871E56-8891-0905-8EB8-3F7E098E4663}"/>
              </a:ext>
            </a:extLst>
          </p:cNvPr>
          <p:cNvSpPr/>
          <p:nvPr/>
        </p:nvSpPr>
        <p:spPr>
          <a:xfrm rot="17423636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Freeform 23">
            <a:extLst>
              <a:ext uri="{FF2B5EF4-FFF2-40B4-BE49-F238E27FC236}">
                <a16:creationId xmlns:a16="http://schemas.microsoft.com/office/drawing/2014/main" id="{50F48757-D3AF-2366-D14F-BB0B9C57993E}"/>
              </a:ext>
            </a:extLst>
          </p:cNvPr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8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D1D2F-13FD-FBB2-2C1E-B676939BD02F}"/>
              </a:ext>
            </a:extLst>
          </p:cNvPr>
          <p:cNvSpPr txBox="1"/>
          <p:nvPr/>
        </p:nvSpPr>
        <p:spPr>
          <a:xfrm>
            <a:off x="2142191" y="1667649"/>
            <a:ext cx="1370740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Raft algoritam,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objavljen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2014. godine,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stremi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boljoj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razumljivosti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jednostavnijoj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implementaciji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poređenju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Multi-Paxos-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Raft je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postao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popularan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distribuiranim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posebno 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projektima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što je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etcd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gde se koristi za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ključevima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Kubernetes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okruženju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Paxos je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tradicionalni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algoritam za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konsenzus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dok je Raft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usmeren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razumljivost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lakšoj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implementaciji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945E4D48-14F2-85DC-7475-369AAA842B97}"/>
              </a:ext>
            </a:extLst>
          </p:cNvPr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70420197-98F2-7BAD-9CCB-C64D22725E62}"/>
              </a:ext>
            </a:extLst>
          </p:cNvPr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5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115800" y="-4533900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2514600" y="4284618"/>
            <a:ext cx="12057353" cy="1606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9000" spc="990" dirty="0">
                <a:solidFill>
                  <a:srgbClr val="FFFFFF"/>
                </a:solidFill>
                <a:latin typeface="Oswald Bold"/>
              </a:rPr>
              <a:t>Paxos algoritam</a:t>
            </a:r>
          </a:p>
        </p:txBody>
      </p:sp>
      <p:sp>
        <p:nvSpPr>
          <p:cNvPr id="4" name="Freeform 4"/>
          <p:cNvSpPr/>
          <p:nvPr/>
        </p:nvSpPr>
        <p:spPr>
          <a:xfrm>
            <a:off x="-6172200" y="3616776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9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7" name="TextBox 17"/>
          <p:cNvSpPr txBox="1"/>
          <p:nvPr/>
        </p:nvSpPr>
        <p:spPr>
          <a:xfrm>
            <a:off x="2142191" y="888605"/>
            <a:ext cx="15307609" cy="1626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8000" spc="978" dirty="0" err="1">
                <a:solidFill>
                  <a:srgbClr val="231F20"/>
                </a:solidFill>
                <a:latin typeface="Oswald Bold"/>
              </a:rPr>
              <a:t>Uvod</a:t>
            </a:r>
            <a:endParaRPr lang="en-US" sz="8000" spc="978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20" name="Freeform 20"/>
          <p:cNvSpPr/>
          <p:nvPr/>
        </p:nvSpPr>
        <p:spPr>
          <a:xfrm rot="6312086"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D1D2F-13FD-FBB2-2C1E-B676939BD02F}"/>
              </a:ext>
            </a:extLst>
          </p:cNvPr>
          <p:cNvSpPr txBox="1"/>
          <p:nvPr/>
        </p:nvSpPr>
        <p:spPr>
          <a:xfrm>
            <a:off x="2142190" y="3238500"/>
            <a:ext cx="137074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Paxos algoritam predstavlja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osnovni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postizanje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konsenzusa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distribuiranim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Razvijen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od strane Leslie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Lamport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1989. godine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široko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koristi za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postizanje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saglasnosti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jednoj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vrednosti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Freeform 7">
            <a:extLst>
              <a:ext uri="{FF2B5EF4-FFF2-40B4-BE49-F238E27FC236}">
                <a16:creationId xmlns:a16="http://schemas.microsoft.com/office/drawing/2014/main" id="{200BBE15-03CC-C5A1-120D-C8CA7A93B0D0}"/>
              </a:ext>
            </a:extLst>
          </p:cNvPr>
          <p:cNvSpPr/>
          <p:nvPr/>
        </p:nvSpPr>
        <p:spPr>
          <a:xfrm rot="12558129">
            <a:off x="11294267" y="219293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7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7" name="TextBox 17"/>
          <p:cNvSpPr txBox="1"/>
          <p:nvPr/>
        </p:nvSpPr>
        <p:spPr>
          <a:xfrm>
            <a:off x="2142191" y="888605"/>
            <a:ext cx="15307609" cy="1626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8000" spc="978" dirty="0" err="1">
                <a:solidFill>
                  <a:srgbClr val="231F20"/>
                </a:solidFill>
                <a:latin typeface="Oswald Bold"/>
              </a:rPr>
              <a:t>Uloge</a:t>
            </a:r>
            <a:r>
              <a:rPr lang="en-US" sz="8000" spc="978" dirty="0">
                <a:solidFill>
                  <a:srgbClr val="231F20"/>
                </a:solidFill>
                <a:latin typeface="Oswald Bold"/>
              </a:rPr>
              <a:t> u </a:t>
            </a:r>
            <a:r>
              <a:rPr lang="en-US" sz="8000" spc="978" dirty="0" err="1">
                <a:solidFill>
                  <a:srgbClr val="231F20"/>
                </a:solidFill>
                <a:latin typeface="Oswald Bold"/>
              </a:rPr>
              <a:t>algoritmu</a:t>
            </a:r>
            <a:endParaRPr lang="en-US" sz="8000" spc="978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D1D2F-13FD-FBB2-2C1E-B676939BD02F}"/>
              </a:ext>
            </a:extLst>
          </p:cNvPr>
          <p:cNvSpPr txBox="1"/>
          <p:nvPr/>
        </p:nvSpPr>
        <p:spPr>
          <a:xfrm>
            <a:off x="2142190" y="3238500"/>
            <a:ext cx="137074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Klijent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predlagač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prihvatilac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učenik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vođa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ključne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uloge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Paxos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Svaka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uloga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specifičnu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funkciju u procesu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postizanja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konsenzusa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među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čvorovima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distribuiranom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7ADC60B0-35A7-5CEF-F7E8-A1427F39EF8A}"/>
              </a:ext>
            </a:extLst>
          </p:cNvPr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4BFFAC97-F98C-7BA9-3C89-EA4F26768A47}"/>
              </a:ext>
            </a:extLst>
          </p:cNvPr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7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1515</Words>
  <Application>Microsoft Office PowerPoint</Application>
  <PresentationFormat>Custom</PresentationFormat>
  <Paragraphs>119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Oswald Bold</vt:lpstr>
      <vt:lpstr>Montserrat Classic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Ensar Hamzic (SJJ)</cp:lastModifiedBy>
  <cp:revision>104</cp:revision>
  <dcterms:created xsi:type="dcterms:W3CDTF">2006-08-16T00:00:00Z</dcterms:created>
  <dcterms:modified xsi:type="dcterms:W3CDTF">2023-12-16T20:59:48Z</dcterms:modified>
  <dc:identifier>DAF3KJ7fnK0</dc:identifier>
</cp:coreProperties>
</file>