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53" y="7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tıklayın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FB52F-784E-4C83-AF1B-655FFF5D21CE}" type="datetimeFigureOut">
              <a:rPr lang="tr-TR" smtClean="0"/>
              <a:t>12.06.2022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F1F37-A3A6-4362-9D6E-95F6AA58D73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91308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FB52F-784E-4C83-AF1B-655FFF5D21CE}" type="datetimeFigureOut">
              <a:rPr lang="tr-TR" smtClean="0"/>
              <a:t>12.06.2022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F1F37-A3A6-4362-9D6E-95F6AA58D73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98437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FB52F-784E-4C83-AF1B-655FFF5D21CE}" type="datetimeFigureOut">
              <a:rPr lang="tr-TR" smtClean="0"/>
              <a:t>12.06.2022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F1F37-A3A6-4362-9D6E-95F6AA58D73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41718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FB52F-784E-4C83-AF1B-655FFF5D21CE}" type="datetimeFigureOut">
              <a:rPr lang="tr-TR" smtClean="0"/>
              <a:t>12.06.2022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F1F37-A3A6-4362-9D6E-95F6AA58D73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13907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FB52F-784E-4C83-AF1B-655FFF5D21CE}" type="datetimeFigureOut">
              <a:rPr lang="tr-TR" smtClean="0"/>
              <a:t>12.06.2022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F1F37-A3A6-4362-9D6E-95F6AA58D73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74025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FB52F-784E-4C83-AF1B-655FFF5D21CE}" type="datetimeFigureOut">
              <a:rPr lang="tr-TR" smtClean="0"/>
              <a:t>12.06.2022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F1F37-A3A6-4362-9D6E-95F6AA58D73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38090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FB52F-784E-4C83-AF1B-655FFF5D21CE}" type="datetimeFigureOut">
              <a:rPr lang="tr-TR" smtClean="0"/>
              <a:t>12.06.2022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F1F37-A3A6-4362-9D6E-95F6AA58D73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36271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FB52F-784E-4C83-AF1B-655FFF5D21CE}" type="datetimeFigureOut">
              <a:rPr lang="tr-TR" smtClean="0"/>
              <a:t>12.06.2022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F1F37-A3A6-4362-9D6E-95F6AA58D73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48913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FB52F-784E-4C83-AF1B-655FFF5D21CE}" type="datetimeFigureOut">
              <a:rPr lang="tr-TR" smtClean="0"/>
              <a:t>12.06.2022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F1F37-A3A6-4362-9D6E-95F6AA58D73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35848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FB52F-784E-4C83-AF1B-655FFF5D21CE}" type="datetimeFigureOut">
              <a:rPr lang="tr-TR" smtClean="0"/>
              <a:t>12.06.2022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F1F37-A3A6-4362-9D6E-95F6AA58D73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56051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FB52F-784E-4C83-AF1B-655FFF5D21CE}" type="datetimeFigureOut">
              <a:rPr lang="tr-TR" smtClean="0"/>
              <a:t>12.06.2022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F1F37-A3A6-4362-9D6E-95F6AA58D73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841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7FB52F-784E-4C83-AF1B-655FFF5D21CE}" type="datetimeFigureOut">
              <a:rPr lang="tr-TR" smtClean="0"/>
              <a:t>12.06.2022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0F1F37-A3A6-4362-9D6E-95F6AA58D73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44297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/>
              <a:t>Rastgele Sayı Üreteçleri İçin NIST İstatistiksel Test Paketi</a:t>
            </a: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smtClean="0"/>
              <a:t>Eyüp Ensar KASAP</a:t>
            </a:r>
          </a:p>
          <a:p>
            <a:r>
              <a:rPr lang="tr-TR" dirty="0" smtClean="0"/>
              <a:t>185541065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678082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385011" y="144379"/>
            <a:ext cx="11181347" cy="654517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tr-TR" dirty="0" smtClean="0"/>
              <a:t>NIST testinde veri setine 15 ayrı test uygulanmaktadır. Bu testler;</a:t>
            </a:r>
            <a:endParaRPr lang="tr-TR" sz="7200" dirty="0" smtClean="0"/>
          </a:p>
          <a:p>
            <a:r>
              <a:rPr lang="tr-TR" dirty="0" smtClean="0"/>
              <a:t>1. Frekans (</a:t>
            </a:r>
            <a:r>
              <a:rPr lang="tr-TR" dirty="0" err="1" smtClean="0"/>
              <a:t>monobit</a:t>
            </a:r>
            <a:r>
              <a:rPr lang="tr-TR" dirty="0" smtClean="0"/>
              <a:t>) testi</a:t>
            </a:r>
          </a:p>
          <a:p>
            <a:r>
              <a:rPr lang="tr-TR" dirty="0" smtClean="0"/>
              <a:t>2. Bir blok içinde frekans testi</a:t>
            </a:r>
          </a:p>
          <a:p>
            <a:r>
              <a:rPr lang="tr-TR" dirty="0" smtClean="0"/>
              <a:t>3. Akış (</a:t>
            </a:r>
            <a:r>
              <a:rPr lang="tr-TR" dirty="0" err="1" smtClean="0"/>
              <a:t>Runs</a:t>
            </a:r>
            <a:r>
              <a:rPr lang="tr-TR" dirty="0" smtClean="0"/>
              <a:t>) testi</a:t>
            </a:r>
          </a:p>
          <a:p>
            <a:r>
              <a:rPr lang="tr-TR" dirty="0" smtClean="0"/>
              <a:t>4. Bir blok içinde en-uzun-birlerin akış (</a:t>
            </a:r>
            <a:r>
              <a:rPr lang="tr-TR" dirty="0" err="1" smtClean="0"/>
              <a:t>longest</a:t>
            </a:r>
            <a:r>
              <a:rPr lang="tr-TR" dirty="0" smtClean="0"/>
              <a:t>-</a:t>
            </a:r>
            <a:r>
              <a:rPr lang="tr-TR" dirty="0" err="1" smtClean="0"/>
              <a:t>run</a:t>
            </a:r>
            <a:r>
              <a:rPr lang="tr-TR" dirty="0" smtClean="0"/>
              <a:t>-of-</a:t>
            </a:r>
            <a:r>
              <a:rPr lang="tr-TR" dirty="0" err="1" smtClean="0"/>
              <a:t>ones</a:t>
            </a:r>
            <a:r>
              <a:rPr lang="tr-TR" dirty="0" smtClean="0"/>
              <a:t>) testi</a:t>
            </a:r>
          </a:p>
          <a:p>
            <a:r>
              <a:rPr lang="tr-TR" dirty="0" smtClean="0"/>
              <a:t>5. İkili matris </a:t>
            </a:r>
            <a:r>
              <a:rPr lang="tr-TR" dirty="0" err="1" smtClean="0"/>
              <a:t>rankı</a:t>
            </a:r>
            <a:r>
              <a:rPr lang="tr-TR" dirty="0" smtClean="0"/>
              <a:t> testi</a:t>
            </a:r>
          </a:p>
          <a:p>
            <a:r>
              <a:rPr lang="tr-TR" dirty="0" smtClean="0"/>
              <a:t>6. Ayrık </a:t>
            </a:r>
            <a:r>
              <a:rPr lang="tr-TR" dirty="0" err="1" smtClean="0"/>
              <a:t>Fourier</a:t>
            </a:r>
            <a:r>
              <a:rPr lang="tr-TR" dirty="0" smtClean="0"/>
              <a:t> dönüşümü (spektral) testi</a:t>
            </a:r>
          </a:p>
          <a:p>
            <a:r>
              <a:rPr lang="tr-TR" dirty="0" smtClean="0"/>
              <a:t>7. Örtüşmeyen şablon eşleştirme (</a:t>
            </a:r>
            <a:r>
              <a:rPr lang="tr-TR" dirty="0" err="1" smtClean="0"/>
              <a:t>Non-overlapping</a:t>
            </a:r>
            <a:r>
              <a:rPr lang="tr-TR" dirty="0" smtClean="0"/>
              <a:t> </a:t>
            </a:r>
            <a:r>
              <a:rPr lang="tr-TR" dirty="0" err="1" smtClean="0"/>
              <a:t>template</a:t>
            </a:r>
            <a:r>
              <a:rPr lang="tr-TR" dirty="0" smtClean="0"/>
              <a:t> </a:t>
            </a:r>
            <a:r>
              <a:rPr lang="tr-TR" dirty="0" err="1" smtClean="0"/>
              <a:t>matching</a:t>
            </a:r>
            <a:r>
              <a:rPr lang="tr-TR" dirty="0" smtClean="0"/>
              <a:t>) testi</a:t>
            </a:r>
          </a:p>
          <a:p>
            <a:r>
              <a:rPr lang="tr-TR" dirty="0" smtClean="0"/>
              <a:t>8. Örtüşen şablon eşleştirme (</a:t>
            </a:r>
            <a:r>
              <a:rPr lang="tr-TR" dirty="0" err="1" smtClean="0"/>
              <a:t>Overlapping</a:t>
            </a:r>
            <a:r>
              <a:rPr lang="tr-TR" dirty="0" smtClean="0"/>
              <a:t> </a:t>
            </a:r>
            <a:r>
              <a:rPr lang="tr-TR" dirty="0" err="1" smtClean="0"/>
              <a:t>template</a:t>
            </a:r>
            <a:r>
              <a:rPr lang="tr-TR" dirty="0" smtClean="0"/>
              <a:t> </a:t>
            </a:r>
            <a:r>
              <a:rPr lang="tr-TR" dirty="0" err="1" smtClean="0"/>
              <a:t>matching</a:t>
            </a:r>
            <a:r>
              <a:rPr lang="tr-TR" dirty="0" smtClean="0"/>
              <a:t>) testi</a:t>
            </a:r>
          </a:p>
          <a:p>
            <a:r>
              <a:rPr lang="tr-TR" dirty="0" smtClean="0"/>
              <a:t>9. </a:t>
            </a:r>
            <a:r>
              <a:rPr lang="tr-TR" dirty="0" err="1" smtClean="0"/>
              <a:t>Maurer’in</a:t>
            </a:r>
            <a:r>
              <a:rPr lang="tr-TR" dirty="0" smtClean="0"/>
              <a:t> “Evrensel İstatistik” testi</a:t>
            </a:r>
          </a:p>
          <a:p>
            <a:r>
              <a:rPr lang="tr-TR" dirty="0" smtClean="0"/>
              <a:t>10. Doğrusal karmaşıklık (</a:t>
            </a:r>
            <a:r>
              <a:rPr lang="tr-TR" dirty="0" err="1" smtClean="0"/>
              <a:t>linear</a:t>
            </a:r>
            <a:r>
              <a:rPr lang="tr-TR" dirty="0" smtClean="0"/>
              <a:t> </a:t>
            </a:r>
            <a:r>
              <a:rPr lang="tr-TR" dirty="0" err="1" smtClean="0"/>
              <a:t>complexity</a:t>
            </a:r>
            <a:r>
              <a:rPr lang="tr-TR" dirty="0" smtClean="0"/>
              <a:t>) testi</a:t>
            </a:r>
          </a:p>
          <a:p>
            <a:r>
              <a:rPr lang="tr-TR" dirty="0" smtClean="0"/>
              <a:t>11. Seri (</a:t>
            </a:r>
            <a:r>
              <a:rPr lang="tr-TR" dirty="0" err="1" smtClean="0"/>
              <a:t>serial</a:t>
            </a:r>
            <a:r>
              <a:rPr lang="tr-TR" dirty="0" smtClean="0"/>
              <a:t>) test</a:t>
            </a:r>
          </a:p>
          <a:p>
            <a:r>
              <a:rPr lang="tr-TR" dirty="0" smtClean="0"/>
              <a:t>12. Yaklaşık </a:t>
            </a:r>
            <a:r>
              <a:rPr lang="tr-TR" dirty="0" err="1" smtClean="0"/>
              <a:t>entropi</a:t>
            </a:r>
            <a:r>
              <a:rPr lang="tr-TR" dirty="0" smtClean="0"/>
              <a:t> (</a:t>
            </a:r>
            <a:r>
              <a:rPr lang="tr-TR" dirty="0" err="1" smtClean="0"/>
              <a:t>approximate</a:t>
            </a:r>
            <a:r>
              <a:rPr lang="tr-TR" dirty="0" smtClean="0"/>
              <a:t> </a:t>
            </a:r>
            <a:r>
              <a:rPr lang="tr-TR" dirty="0" err="1" smtClean="0"/>
              <a:t>entropy</a:t>
            </a:r>
            <a:r>
              <a:rPr lang="tr-TR" dirty="0" smtClean="0"/>
              <a:t>) testi</a:t>
            </a:r>
          </a:p>
          <a:p>
            <a:r>
              <a:rPr lang="tr-TR" dirty="0" smtClean="0"/>
              <a:t>13. Kümülatif toplamlar (</a:t>
            </a:r>
            <a:r>
              <a:rPr lang="tr-TR" dirty="0" err="1" smtClean="0"/>
              <a:t>cumulative</a:t>
            </a:r>
            <a:r>
              <a:rPr lang="tr-TR" dirty="0" smtClean="0"/>
              <a:t> </a:t>
            </a:r>
            <a:r>
              <a:rPr lang="tr-TR" dirty="0" err="1" smtClean="0"/>
              <a:t>sums</a:t>
            </a:r>
            <a:r>
              <a:rPr lang="tr-TR" dirty="0" smtClean="0"/>
              <a:t> – </a:t>
            </a:r>
            <a:r>
              <a:rPr lang="tr-TR" dirty="0" err="1" smtClean="0"/>
              <a:t>cusums</a:t>
            </a:r>
            <a:r>
              <a:rPr lang="tr-TR" dirty="0" smtClean="0"/>
              <a:t>) testi</a:t>
            </a:r>
          </a:p>
          <a:p>
            <a:r>
              <a:rPr lang="tr-TR" dirty="0" smtClean="0"/>
              <a:t>14. Rasgele </a:t>
            </a:r>
            <a:r>
              <a:rPr lang="tr-TR" dirty="0" err="1" smtClean="0"/>
              <a:t>gezinimler</a:t>
            </a:r>
            <a:r>
              <a:rPr lang="tr-TR" dirty="0" smtClean="0"/>
              <a:t> (</a:t>
            </a:r>
            <a:r>
              <a:rPr lang="tr-TR" dirty="0" err="1" smtClean="0"/>
              <a:t>random</a:t>
            </a:r>
            <a:r>
              <a:rPr lang="tr-TR" dirty="0" smtClean="0"/>
              <a:t> </a:t>
            </a:r>
            <a:r>
              <a:rPr lang="tr-TR" dirty="0" err="1" smtClean="0"/>
              <a:t>excursions</a:t>
            </a:r>
            <a:r>
              <a:rPr lang="tr-TR" dirty="0" smtClean="0"/>
              <a:t>) testi</a:t>
            </a:r>
          </a:p>
          <a:p>
            <a:r>
              <a:rPr lang="tr-TR" dirty="0" smtClean="0"/>
              <a:t>15. Rasgele </a:t>
            </a:r>
            <a:r>
              <a:rPr lang="tr-TR" dirty="0" err="1" smtClean="0"/>
              <a:t>gezinimler</a:t>
            </a:r>
            <a:r>
              <a:rPr lang="tr-TR" dirty="0" smtClean="0"/>
              <a:t> değişken (</a:t>
            </a:r>
            <a:r>
              <a:rPr lang="tr-TR" dirty="0" err="1" smtClean="0"/>
              <a:t>random</a:t>
            </a:r>
            <a:r>
              <a:rPr lang="tr-TR" dirty="0" smtClean="0"/>
              <a:t> </a:t>
            </a:r>
            <a:r>
              <a:rPr lang="tr-TR" dirty="0" err="1" smtClean="0"/>
              <a:t>excursions</a:t>
            </a:r>
            <a:r>
              <a:rPr lang="tr-TR" dirty="0" smtClean="0"/>
              <a:t> </a:t>
            </a:r>
            <a:r>
              <a:rPr lang="tr-TR" dirty="0" err="1" smtClean="0"/>
              <a:t>variant</a:t>
            </a:r>
            <a:r>
              <a:rPr lang="tr-TR" dirty="0" smtClean="0"/>
              <a:t>) testi</a:t>
            </a:r>
            <a:endParaRPr lang="tr-TR" dirty="0" smtClean="0"/>
          </a:p>
        </p:txBody>
      </p:sp>
    </p:spTree>
    <p:extLst>
      <p:ext uri="{BB962C8B-B14F-4D97-AF65-F5344CB8AC3E}">
        <p14:creationId xmlns:p14="http://schemas.microsoft.com/office/powerpoint/2010/main" val="3509748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Test Sonuçları</a:t>
            </a:r>
            <a:endParaRPr lang="tr-TR" dirty="0"/>
          </a:p>
        </p:txBody>
      </p:sp>
      <p:pic>
        <p:nvPicPr>
          <p:cNvPr id="6" name="İçerik Yer Tutucus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65965"/>
            <a:ext cx="5015714" cy="4818793"/>
          </a:xfrm>
        </p:spPr>
      </p:pic>
      <p:sp>
        <p:nvSpPr>
          <p:cNvPr id="7" name="Metin kutusu 6"/>
          <p:cNvSpPr txBox="1"/>
          <p:nvPr/>
        </p:nvSpPr>
        <p:spPr>
          <a:xfrm>
            <a:off x="6348663" y="1565965"/>
            <a:ext cx="50051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1 milyonluk veri </a:t>
            </a:r>
            <a:r>
              <a:rPr lang="tr-TR" dirty="0"/>
              <a:t>s</a:t>
            </a:r>
            <a:r>
              <a:rPr lang="tr-TR" dirty="0" smtClean="0"/>
              <a:t>etinin NIST test sonuçları yanda gösterilmektedir.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648758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14" y="300418"/>
            <a:ext cx="6932972" cy="6148509"/>
          </a:xfrm>
        </p:spPr>
      </p:pic>
      <p:sp>
        <p:nvSpPr>
          <p:cNvPr id="5" name="Metin kutusu 4"/>
          <p:cNvSpPr txBox="1"/>
          <p:nvPr/>
        </p:nvSpPr>
        <p:spPr>
          <a:xfrm>
            <a:off x="7555831" y="300418"/>
            <a:ext cx="417094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tr-TR" dirty="0" smtClean="0"/>
              <a:t>Elde edilen P değerleri önem değeri olan 0,01‘ den büyük olduğu için testleri başarıyla geçmiştir.</a:t>
            </a:r>
          </a:p>
          <a:p>
            <a:pPr fontAlgn="base"/>
            <a:r>
              <a:rPr lang="tr-TR" b="0" dirty="0" smtClean="0">
                <a:effectLst/>
              </a:rPr>
              <a:t/>
            </a:r>
            <a:br>
              <a:rPr lang="tr-TR" b="0" dirty="0" smtClean="0">
                <a:effectLst/>
              </a:rPr>
            </a:br>
            <a:r>
              <a:rPr lang="tr-TR" dirty="0" smtClean="0"/>
              <a:t>Tüm testleri başarılı olarak tamamlayan veri setlerinin </a:t>
            </a:r>
            <a:r>
              <a:rPr lang="tr-TR" dirty="0" err="1" smtClean="0"/>
              <a:t>rastgeleliği</a:t>
            </a:r>
            <a:r>
              <a:rPr lang="tr-TR" dirty="0" smtClean="0"/>
              <a:t> kanıtlanmış olup verilerin güvenliği için şifreleme algoritmalarında anahtar olarak kullanılabileceği sonucuna ulaşılmıştır.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755060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NIST </a:t>
            </a:r>
            <a:r>
              <a:rPr lang="tr-TR" dirty="0" smtClean="0"/>
              <a:t>Testi </a:t>
            </a:r>
            <a:r>
              <a:rPr lang="tr-TR" dirty="0"/>
              <a:t>G</a:t>
            </a:r>
            <a:r>
              <a:rPr lang="tr-TR" dirty="0" smtClean="0"/>
              <a:t>erçekleştirme Adımları</a:t>
            </a:r>
            <a:endParaRPr lang="tr-TR" dirty="0"/>
          </a:p>
        </p:txBody>
      </p:sp>
      <p:pic>
        <p:nvPicPr>
          <p:cNvPr id="9" name="İçerik Yer Tutucusu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470" y="1456656"/>
            <a:ext cx="6487920" cy="4938206"/>
          </a:xfrm>
        </p:spPr>
      </p:pic>
      <p:pic>
        <p:nvPicPr>
          <p:cNvPr id="10" name="Resim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6791" y="1690688"/>
            <a:ext cx="5210188" cy="3763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571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190</Words>
  <Application>Microsoft Office PowerPoint</Application>
  <PresentationFormat>Geniş ekran</PresentationFormat>
  <Paragraphs>24</Paragraphs>
  <Slides>5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Teması</vt:lpstr>
      <vt:lpstr>Rastgele Sayı Üreteçleri İçin NIST İstatistiksel Test Paketi</vt:lpstr>
      <vt:lpstr>PowerPoint Sunusu</vt:lpstr>
      <vt:lpstr>Test Sonuçları</vt:lpstr>
      <vt:lpstr>PowerPoint Sunusu</vt:lpstr>
      <vt:lpstr>NIST Testi Gerçekleştirme Adımları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Rastgele Sayı Üreteçleri İçin NIST İstatistiksel Test Paketi</dc:title>
  <dc:creator>Ensar kasap</dc:creator>
  <cp:lastModifiedBy>Ensar kasap</cp:lastModifiedBy>
  <cp:revision>4</cp:revision>
  <dcterms:created xsi:type="dcterms:W3CDTF">2022-06-12T14:19:39Z</dcterms:created>
  <dcterms:modified xsi:type="dcterms:W3CDTF">2022-06-12T14:59:53Z</dcterms:modified>
</cp:coreProperties>
</file>