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57"/>
    <p:restoredTop sz="86824"/>
  </p:normalViewPr>
  <p:slideViewPr>
    <p:cSldViewPr snapToGrid="0" snapToObjects="1">
      <p:cViewPr>
        <p:scale>
          <a:sx n="87" d="100"/>
          <a:sy n="87" d="100"/>
        </p:scale>
        <p:origin x="-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6224-3700-E245-8AA1-AC52399361D9}" type="datetimeFigureOut">
              <a:rPr kumimoji="1" lang="zh-CN" altLang="en-US" smtClean="0"/>
              <a:t>16/5/25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AE0C-1C67-5649-8BAE-7F1B77EAC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ydraChain/hydrachain/blob/develop/hc_consensus_explained.md" TargetMode="External"/><Relationship Id="rId3" Type="http://schemas.openxmlformats.org/officeDocument/2006/relationships/hyperlink" Target="https://github.com/tendermint/tendermint/wiki/Byzantine-Consensus-Algorith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周远彬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76284"/>
            <a:ext cx="10515600" cy="4542503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每一个区块高度可能需要不止一个回合，原因：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 smtClean="0"/>
              <a:t>制定提议者不在线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 smtClean="0"/>
              <a:t>制定提议者提议的区块不合法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/>
              <a:t>制定提议者提议的</a:t>
            </a:r>
            <a:r>
              <a:rPr kumimoji="1" lang="zh-CN" altLang="en-US" sz="2000" dirty="0" smtClean="0"/>
              <a:t>区块没有及时广播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 smtClean="0"/>
              <a:t>区块提议合法，在</a:t>
            </a:r>
            <a:r>
              <a:rPr kumimoji="1" lang="en-US" altLang="zh-CN" sz="2000" dirty="0" err="1" smtClean="0"/>
              <a:t>Precomit</a:t>
            </a:r>
            <a:r>
              <a:rPr kumimoji="1" lang="zh-CN" altLang="en-US" sz="2000" dirty="0" smtClean="0"/>
              <a:t>步骤没有及时收集到超过</a:t>
            </a:r>
            <a:r>
              <a:rPr kumimoji="1" lang="en-US" altLang="zh-CN" sz="2000" dirty="0" smtClean="0"/>
              <a:t>2/3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err="1" smtClean="0"/>
              <a:t>prevote</a:t>
            </a:r>
            <a:endParaRPr kumimoji="1"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/>
              <a:t>区块提议合法，在</a:t>
            </a:r>
            <a:r>
              <a:rPr kumimoji="1" lang="en-US" altLang="zh-CN" sz="2000" dirty="0" err="1"/>
              <a:t>Precomit</a:t>
            </a:r>
            <a:r>
              <a:rPr kumimoji="1" lang="zh-CN" altLang="en-US" sz="2000" dirty="0" smtClean="0"/>
              <a:t>步骤已收集</a:t>
            </a:r>
            <a:r>
              <a:rPr kumimoji="1" lang="zh-CN" altLang="en-US" sz="2000" dirty="0"/>
              <a:t>到超过</a:t>
            </a:r>
            <a:r>
              <a:rPr kumimoji="1" lang="en-US" altLang="zh-CN" sz="2000" dirty="0"/>
              <a:t>2/3</a:t>
            </a:r>
            <a:r>
              <a:rPr kumimoji="1" lang="zh-CN" altLang="en-US" sz="2000" dirty="0"/>
              <a:t>的</a:t>
            </a:r>
            <a:r>
              <a:rPr kumimoji="1" lang="en-US" altLang="zh-CN" sz="2000" dirty="0" err="1" smtClean="0"/>
              <a:t>prevote</a:t>
            </a:r>
            <a:r>
              <a:rPr kumimoji="1" lang="zh-CN" altLang="en-US" sz="2000" dirty="0" smtClean="0"/>
              <a:t>，有一个验证者投了</a:t>
            </a:r>
            <a:r>
              <a:rPr kumimoji="1" lang="en-US" altLang="zh-CN" sz="2000" dirty="0" smtClean="0"/>
              <a:t>nil</a:t>
            </a:r>
            <a:r>
              <a:rPr kumimoji="1" lang="zh-CN" altLang="en-US" sz="2000" dirty="0" smtClean="0"/>
              <a:t>或者恶意投票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 smtClean="0"/>
              <a:t>区块提议合法，从足够多的节点接收到超过</a:t>
            </a:r>
            <a:r>
              <a:rPr kumimoji="1" lang="en-US" altLang="zh-CN" sz="2000" dirty="0" smtClean="0"/>
              <a:t>2/3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err="1" smtClean="0"/>
              <a:t>prevote</a:t>
            </a:r>
            <a:r>
              <a:rPr kumimoji="1" lang="zh-CN" altLang="en-US" sz="2000" dirty="0" smtClean="0"/>
              <a:t>，但是从严验证者节点没有收到超过</a:t>
            </a:r>
            <a:r>
              <a:rPr kumimoji="1" lang="en-US" altLang="zh-CN" sz="2000" dirty="0" smtClean="0"/>
              <a:t>2/3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err="1" smtClean="0"/>
              <a:t>precommit</a:t>
            </a:r>
            <a:endParaRPr kumimoji="1" lang="zh-CN" altLang="en-US" sz="2000" dirty="0"/>
          </a:p>
          <a:p>
            <a:pPr marL="914400" lvl="1" indent="-457200">
              <a:buFont typeface="+mj-lt"/>
              <a:buAutoNum type="arabicPeriod"/>
            </a:pPr>
            <a:endParaRPr kumimoji="1" lang="zh-CN" altLang="en-US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T</a:t>
            </a:r>
            <a:r>
              <a:rPr kumimoji="1" lang="en-US" altLang="zh-CN" dirty="0" err="1" smtClean="0"/>
              <a:t>endermint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0941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状态转换图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52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T</a:t>
            </a:r>
            <a:r>
              <a:rPr kumimoji="1" lang="en-US" altLang="zh-CN" dirty="0" err="1" smtClean="0"/>
              <a:t>endermint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5263" y="2303205"/>
            <a:ext cx="1415845" cy="32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Propose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7303" y="3515033"/>
            <a:ext cx="1415845" cy="32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Precommit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4787" y="3515033"/>
            <a:ext cx="1415845" cy="32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Prevote</a:t>
            </a:r>
            <a:endParaRPr kumimoji="1" lang="zh-CN" altLang="en-US" dirty="0"/>
          </a:p>
        </p:txBody>
      </p:sp>
      <p:cxnSp>
        <p:nvCxnSpPr>
          <p:cNvPr id="9" name="肘形连接符 8"/>
          <p:cNvCxnSpPr>
            <a:stCxn id="5" idx="3"/>
            <a:endCxn id="7" idx="0"/>
          </p:cNvCxnSpPr>
          <p:nvPr/>
        </p:nvCxnSpPr>
        <p:spPr>
          <a:xfrm>
            <a:off x="4331108" y="2465438"/>
            <a:ext cx="1371602" cy="1049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1"/>
            <a:endCxn id="6" idx="3"/>
          </p:cNvCxnSpPr>
          <p:nvPr/>
        </p:nvCxnSpPr>
        <p:spPr>
          <a:xfrm flipH="1">
            <a:off x="2453148" y="3677266"/>
            <a:ext cx="2541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0"/>
            <a:endCxn id="5" idx="1"/>
          </p:cNvCxnSpPr>
          <p:nvPr/>
        </p:nvCxnSpPr>
        <p:spPr>
          <a:xfrm rot="5400000" flipH="1" flipV="1">
            <a:off x="1805447" y="2405218"/>
            <a:ext cx="1049595" cy="1170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45226" y="2979174"/>
            <a:ext cx="1720646" cy="373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Precommit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超时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7303" y="4865740"/>
            <a:ext cx="5009536" cy="138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Commit</a:t>
            </a:r>
            <a:endParaRPr kumimoji="1" lang="zh-CN" altLang="en-US" dirty="0"/>
          </a:p>
          <a:p>
            <a:pPr marL="285750" indent="-285750">
              <a:buFont typeface="Arial" charset="0"/>
              <a:buChar char="•"/>
            </a:pPr>
            <a:r>
              <a:rPr lang="de-DE" altLang="zh-CN" dirty="0" err="1" smtClean="0"/>
              <a:t>CommitTime</a:t>
            </a:r>
            <a:r>
              <a:rPr lang="de-DE" altLang="zh-CN" dirty="0" smtClean="0"/>
              <a:t> </a:t>
            </a:r>
            <a:r>
              <a:rPr lang="de-DE" altLang="zh-CN" dirty="0"/>
              <a:t>= </a:t>
            </a:r>
            <a:r>
              <a:rPr lang="de-DE" altLang="zh-CN" dirty="0" err="1"/>
              <a:t>now</a:t>
            </a:r>
            <a:r>
              <a:rPr lang="de-DE" altLang="zh-CN" dirty="0"/>
              <a:t>; 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de-DE" altLang="zh-CN" dirty="0" err="1" smtClean="0"/>
              <a:t>Wait</a:t>
            </a:r>
            <a:r>
              <a:rPr lang="de-DE" altLang="zh-CN" dirty="0" smtClean="0"/>
              <a:t> </a:t>
            </a:r>
            <a:r>
              <a:rPr lang="de-DE" altLang="zh-CN" dirty="0" err="1"/>
              <a:t>for</a:t>
            </a:r>
            <a:r>
              <a:rPr lang="de-DE" altLang="zh-CN" dirty="0"/>
              <a:t> block, </a:t>
            </a:r>
            <a:r>
              <a:rPr lang="de-DE" altLang="zh-CN" dirty="0" err="1"/>
              <a:t>then</a:t>
            </a:r>
            <a:r>
              <a:rPr lang="de-DE" altLang="zh-CN" dirty="0"/>
              <a:t> </a:t>
            </a:r>
            <a:r>
              <a:rPr lang="de-DE" altLang="zh-CN" dirty="0" err="1"/>
              <a:t>stage</a:t>
            </a:r>
            <a:r>
              <a:rPr lang="de-DE" altLang="zh-CN" dirty="0"/>
              <a:t>/save/</a:t>
            </a:r>
            <a:r>
              <a:rPr lang="de-DE" altLang="zh-CN" dirty="0" err="1"/>
              <a:t>commit</a:t>
            </a:r>
            <a:r>
              <a:rPr lang="de-DE" altLang="zh-CN" dirty="0"/>
              <a:t> block;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03430" y="4028771"/>
            <a:ext cx="3291357" cy="561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solidFill>
                  <a:schemeClr val="tx1"/>
                </a:solidFill>
              </a:rPr>
              <a:t>从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节点接受超过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2/3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Precommit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>
            <a:stCxn id="6" idx="2"/>
          </p:cNvCxnSpPr>
          <p:nvPr/>
        </p:nvCxnSpPr>
        <p:spPr>
          <a:xfrm flipH="1">
            <a:off x="1745225" y="3839498"/>
            <a:ext cx="1" cy="104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118555" y="3515033"/>
            <a:ext cx="1415845" cy="32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NewHeight</a:t>
            </a:r>
            <a:endParaRPr kumimoji="1" lang="zh-CN" altLang="en-US" dirty="0"/>
          </a:p>
        </p:txBody>
      </p:sp>
      <p:cxnSp>
        <p:nvCxnSpPr>
          <p:cNvPr id="23" name="肘形连接符 22"/>
          <p:cNvCxnSpPr>
            <a:stCxn id="17" idx="3"/>
            <a:endCxn id="21" idx="2"/>
          </p:cNvCxnSpPr>
          <p:nvPr/>
        </p:nvCxnSpPr>
        <p:spPr>
          <a:xfrm flipV="1">
            <a:off x="6046839" y="3839498"/>
            <a:ext cx="1779639" cy="1720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1" idx="0"/>
            <a:endCxn id="5" idx="0"/>
          </p:cNvCxnSpPr>
          <p:nvPr/>
        </p:nvCxnSpPr>
        <p:spPr>
          <a:xfrm rot="16200000" flipV="1">
            <a:off x="5118918" y="807473"/>
            <a:ext cx="1211828" cy="4203292"/>
          </a:xfrm>
          <a:prstGeom prst="bentConnector3">
            <a:avLst>
              <a:gd name="adj1" fmla="val 118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826477" y="2698341"/>
            <a:ext cx="3291357" cy="561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等待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CommmitTime+timeoutCommit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608268"/>
            <a:ext cx="11353800" cy="5954764"/>
          </a:xfrm>
        </p:spPr>
        <p:txBody>
          <a:bodyPr/>
          <a:lstStyle/>
          <a:p>
            <a:r>
              <a:rPr kumimoji="1" lang="zh-CN" altLang="en-US" dirty="0" smtClean="0"/>
              <a:t>状态机说明</a:t>
            </a:r>
          </a:p>
          <a:p>
            <a:r>
              <a:rPr lang="en-US" altLang="zh-CN" sz="2400" dirty="0"/>
              <a:t>Propose Step (</a:t>
            </a:r>
            <a:r>
              <a:rPr lang="en-US" altLang="zh-CN" sz="2400" dirty="0" err="1"/>
              <a:t>height:H,round:R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/>
              <a:t>进入</a:t>
            </a:r>
            <a:r>
              <a:rPr lang="en-US" altLang="zh-CN" sz="2000" dirty="0"/>
              <a:t>Propose </a:t>
            </a:r>
            <a:endParaRPr lang="zh-CN" altLang="en-US" sz="2000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指定的节点提议</a:t>
            </a:r>
            <a:r>
              <a:rPr lang="es-ES_tradnl" altLang="zh-CN" sz="1600" dirty="0"/>
              <a:t>(H,R</a:t>
            </a:r>
            <a:r>
              <a:rPr lang="es-ES_tradnl" altLang="zh-CN" sz="1600" dirty="0" smtClean="0"/>
              <a:t>)</a:t>
            </a:r>
            <a:endParaRPr kumimoji="1" lang="zh-CN" altLang="en-US" sz="1600" dirty="0"/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/>
              <a:t>结束</a:t>
            </a:r>
            <a:r>
              <a:rPr kumimoji="1" lang="en-US" altLang="zh-CN" sz="2000" dirty="0" smtClean="0"/>
              <a:t>Propose</a:t>
            </a:r>
            <a:endParaRPr kumimoji="1" lang="zh-CN" altLang="en-US" sz="2000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进入</a:t>
            </a:r>
            <a:r>
              <a:rPr kumimoji="1" lang="en-US" altLang="zh-CN" sz="1600" dirty="0" err="1" smtClean="0"/>
              <a:t>Propse</a:t>
            </a:r>
            <a:r>
              <a:rPr kumimoji="1" lang="zh-CN" altLang="en-US" sz="1600" dirty="0" smtClean="0"/>
              <a:t>后</a:t>
            </a:r>
            <a:r>
              <a:rPr lang="en-US" altLang="zh-CN" sz="1600" dirty="0" err="1" smtClean="0"/>
              <a:t>timeoutProposeR</a:t>
            </a:r>
            <a:r>
              <a:rPr lang="zh-CN" altLang="en-US" sz="1600" dirty="0" smtClean="0"/>
              <a:t>，进入</a:t>
            </a:r>
            <a:r>
              <a:rPr lang="en-US" altLang="zh-CN" sz="1600" dirty="0" err="1"/>
              <a:t>Prevote</a:t>
            </a:r>
            <a:r>
              <a:rPr lang="en-US" altLang="zh-CN" sz="1600" dirty="0"/>
              <a:t>(H,R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接收到对一个区块的</a:t>
            </a:r>
            <a:r>
              <a:rPr kumimoji="1" lang="en-US" altLang="zh-CN" sz="1600" dirty="0" smtClean="0"/>
              <a:t>Propose</a:t>
            </a:r>
            <a:r>
              <a:rPr kumimoji="1" lang="zh-CN" altLang="en-US" sz="1600" dirty="0" smtClean="0"/>
              <a:t>与超过</a:t>
            </a:r>
            <a:r>
              <a:rPr kumimoji="1" lang="en-US" altLang="zh-CN" sz="1600" dirty="0" smtClean="0"/>
              <a:t>2/3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err="1" smtClean="0"/>
              <a:t>prevote</a:t>
            </a:r>
            <a:r>
              <a:rPr kumimoji="1" lang="zh-CN" altLang="en-US" sz="1600" dirty="0" smtClean="0"/>
              <a:t>，进入</a:t>
            </a:r>
            <a:r>
              <a:rPr lang="en-US" altLang="zh-CN" sz="1600" dirty="0" err="1"/>
              <a:t>Prevote</a:t>
            </a:r>
            <a:r>
              <a:rPr lang="en-US" altLang="zh-CN" sz="1600" dirty="0"/>
              <a:t>(H,R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常见退出条件</a:t>
            </a:r>
            <a:endParaRPr kumimoji="1" lang="zh-CN" altLang="en-US" sz="1600" dirty="0"/>
          </a:p>
          <a:p>
            <a:r>
              <a:rPr lang="en-US" altLang="zh-CN" sz="2400" dirty="0" err="1"/>
              <a:t>Prevote</a:t>
            </a:r>
            <a:r>
              <a:rPr lang="en-US" altLang="zh-CN" sz="2400" dirty="0"/>
              <a:t> Step (</a:t>
            </a:r>
            <a:r>
              <a:rPr lang="en-US" altLang="zh-CN" sz="2400" dirty="0" err="1"/>
              <a:t>height:H,round:R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/>
              <a:t>进入</a:t>
            </a:r>
            <a:r>
              <a:rPr lang="en-US" altLang="zh-CN" sz="2000" dirty="0" err="1" smtClean="0"/>
              <a:t>Prevote</a:t>
            </a:r>
            <a:r>
              <a:rPr lang="zh-CN" altLang="en-US" sz="2000" dirty="0" smtClean="0"/>
              <a:t>，每个验证者广播它的</a:t>
            </a:r>
            <a:r>
              <a:rPr lang="en-US" altLang="zh-CN" sz="2000" dirty="0" err="1" smtClean="0"/>
              <a:t>prevote</a:t>
            </a:r>
            <a:r>
              <a:rPr lang="zh-CN" altLang="en-US" sz="2000" dirty="0" smtClean="0"/>
              <a:t>投票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600" dirty="0" smtClean="0"/>
              <a:t>验证者从</a:t>
            </a:r>
            <a:r>
              <a:rPr lang="en-US" altLang="zh-CN" sz="1600" dirty="0" err="1" smtClean="0"/>
              <a:t>LastLockRound</a:t>
            </a:r>
            <a:r>
              <a:rPr lang="zh-CN" altLang="en-US" sz="1600" dirty="0" smtClean="0"/>
              <a:t>锁定在区块，在</a:t>
            </a:r>
            <a:r>
              <a:rPr lang="en-US" altLang="zh-CN" sz="1600" dirty="0" err="1"/>
              <a:t>PoLC</a:t>
            </a:r>
            <a:r>
              <a:rPr lang="en-US" altLang="zh-CN" sz="1600" dirty="0"/>
              <a:t>-Round</a:t>
            </a:r>
            <a:r>
              <a:rPr lang="zh-CN" altLang="en-US" sz="1600" dirty="0" smtClean="0"/>
              <a:t>具备</a:t>
            </a:r>
            <a:r>
              <a:rPr lang="en-US" altLang="zh-CN" sz="1600" dirty="0" smtClean="0"/>
              <a:t>+2/3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prevotes</a:t>
            </a:r>
            <a:r>
              <a:rPr lang="zh-CN" altLang="en-US" sz="1600" dirty="0" smtClean="0"/>
              <a:t>，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LastLockRound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PoLC</a:t>
            </a:r>
            <a:r>
              <a:rPr lang="en-US" altLang="zh-CN" sz="1600" dirty="0"/>
              <a:t>-Round &lt; </a:t>
            </a:r>
            <a:r>
              <a:rPr lang="en-US" altLang="zh-CN" sz="1600" dirty="0" smtClean="0"/>
              <a:t>R</a:t>
            </a:r>
            <a:r>
              <a:rPr lang="zh-CN" altLang="en-US" sz="1600" dirty="0" smtClean="0"/>
              <a:t>，解锁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600" dirty="0" smtClean="0"/>
              <a:t>如果验证者仍然锁定在区块上，执行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prevotes</a:t>
            </a:r>
            <a:r>
              <a:rPr lang="zh-CN" altLang="en-US" sz="1600" dirty="0" smtClean="0"/>
              <a:t>该区块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600" dirty="0" smtClean="0"/>
              <a:t>或者从</a:t>
            </a:r>
            <a:r>
              <a:rPr lang="en-US" altLang="zh-CN" sz="1600" dirty="0" smtClean="0"/>
              <a:t>Propose(H,R)</a:t>
            </a:r>
            <a:r>
              <a:rPr lang="zh-CN" altLang="en-US" sz="1600" dirty="0" smtClean="0"/>
              <a:t>提议的区块合法</a:t>
            </a:r>
            <a:r>
              <a:rPr lang="zh-CN" altLang="en-US" sz="1600" dirty="0"/>
              <a:t>执行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prevotes</a:t>
            </a:r>
            <a:r>
              <a:rPr lang="zh-CN" altLang="en-US" sz="1600" dirty="0" smtClean="0"/>
              <a:t>该区块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600" dirty="0" smtClean="0"/>
              <a:t>或者</a:t>
            </a:r>
            <a:r>
              <a:rPr lang="zh-CN" altLang="en-US" sz="1600" dirty="0"/>
              <a:t>从</a:t>
            </a:r>
            <a:r>
              <a:rPr lang="en-US" altLang="zh-CN" sz="1600" dirty="0"/>
              <a:t>Propose(H,R)</a:t>
            </a:r>
            <a:r>
              <a:rPr lang="zh-CN" altLang="en-US" sz="1600" dirty="0"/>
              <a:t>提议的</a:t>
            </a:r>
            <a:r>
              <a:rPr lang="zh-CN" altLang="en-US" sz="1600" dirty="0" smtClean="0"/>
              <a:t>区块非法、没有及时接受，执行</a:t>
            </a:r>
            <a:r>
              <a:rPr lang="en-US" altLang="zh-CN" sz="1600" dirty="0" err="1" smtClean="0"/>
              <a:t>prevote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nil</a:t>
            </a:r>
            <a:endParaRPr lang="zh-CN" altLang="en-US" sz="2000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/>
              <a:t>结束</a:t>
            </a:r>
            <a:r>
              <a:rPr kumimoji="1" lang="en-US" altLang="zh-CN" sz="2000" dirty="0" err="1" smtClean="0"/>
              <a:t>Prevote</a:t>
            </a:r>
            <a:endParaRPr kumimoji="1" lang="zh-CN" altLang="en-US" sz="2000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对一个区块超过</a:t>
            </a:r>
            <a:r>
              <a:rPr kumimoji="1" lang="en-US" altLang="zh-CN" sz="1600" dirty="0" smtClean="0"/>
              <a:t>2/3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err="1" smtClean="0"/>
              <a:t>prevote</a:t>
            </a:r>
            <a:r>
              <a:rPr kumimoji="1" lang="zh-CN" altLang="en-US" sz="1600" dirty="0" smtClean="0"/>
              <a:t>或者</a:t>
            </a:r>
            <a:r>
              <a:rPr kumimoji="1" lang="en-US" altLang="zh-CN" sz="1600" dirty="0" smtClean="0"/>
              <a:t>nil</a:t>
            </a:r>
            <a:r>
              <a:rPr kumimoji="1" lang="zh-CN" altLang="en-US" sz="1600" dirty="0" smtClean="0"/>
              <a:t>，进入</a:t>
            </a:r>
            <a:r>
              <a:rPr lang="en-US" altLang="zh-CN" sz="1600" dirty="0" err="1"/>
              <a:t>Precommit</a:t>
            </a:r>
            <a:r>
              <a:rPr lang="en-US" altLang="zh-CN" sz="1600" dirty="0"/>
              <a:t>(H,R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接收到超过</a:t>
            </a:r>
            <a:r>
              <a:rPr kumimoji="1" lang="en-US" altLang="zh-CN" sz="1600" dirty="0" smtClean="0"/>
              <a:t>2/3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err="1" smtClean="0"/>
              <a:t>prevote</a:t>
            </a:r>
            <a:r>
              <a:rPr kumimoji="1" lang="zh-CN" altLang="en-US" sz="1600" dirty="0" smtClean="0"/>
              <a:t>时</a:t>
            </a:r>
            <a:r>
              <a:rPr kumimoji="1" lang="en-US" altLang="zh-CN" sz="1600" dirty="0" err="1" smtClean="0"/>
              <a:t>timeoutPrevote</a:t>
            </a:r>
            <a:r>
              <a:rPr kumimoji="1" lang="zh-CN" altLang="en-US" sz="1600" dirty="0" smtClean="0"/>
              <a:t>，进入</a:t>
            </a:r>
            <a:r>
              <a:rPr lang="en-US" altLang="zh-CN" sz="1600" dirty="0" err="1"/>
              <a:t>Precommit</a:t>
            </a:r>
            <a:r>
              <a:rPr lang="en-US" altLang="zh-CN" sz="1600" dirty="0"/>
              <a:t>(H,R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/>
              <a:t>常见退出</a:t>
            </a:r>
            <a:r>
              <a:rPr kumimoji="1" lang="zh-CN" altLang="en-US" sz="1600" dirty="0" smtClean="0"/>
              <a:t>条件</a:t>
            </a:r>
            <a:endParaRPr kumimoji="1" lang="zh-CN" altLang="en-US" sz="1600" dirty="0"/>
          </a:p>
          <a:p>
            <a:pPr lvl="1">
              <a:buFont typeface="Wingdings" charset="2"/>
              <a:buChar char="Ø"/>
            </a:pPr>
            <a:endParaRPr kumimoji="1" lang="zh-CN" altLang="en-US" sz="2000" dirty="0"/>
          </a:p>
          <a:p>
            <a:endParaRPr kumimoji="1"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29496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T</a:t>
            </a:r>
            <a:r>
              <a:rPr kumimoji="1" lang="en-US" altLang="zh-CN" dirty="0" err="1" smtClean="0"/>
              <a:t>endermint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84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5338916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Precommit</a:t>
            </a:r>
            <a:r>
              <a:rPr lang="en-US" altLang="zh-CN" sz="2400" dirty="0"/>
              <a:t> Step (</a:t>
            </a:r>
            <a:r>
              <a:rPr lang="en-US" altLang="zh-CN" sz="2400" dirty="0" err="1"/>
              <a:t>height:H,round:R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/>
              <a:t>进入</a:t>
            </a:r>
            <a:r>
              <a:rPr kumimoji="1" lang="en-US" altLang="zh-CN" sz="2000" dirty="0" err="1" smtClean="0"/>
              <a:t>Precommit</a:t>
            </a:r>
            <a:r>
              <a:rPr kumimoji="1" lang="zh-CN" altLang="en-US" sz="2000" dirty="0" smtClean="0"/>
              <a:t>，每个验证者广播它的</a:t>
            </a:r>
            <a:r>
              <a:rPr kumimoji="1" lang="en-US" altLang="zh-CN" sz="2000" dirty="0" err="1" smtClean="0"/>
              <a:t>Precommit</a:t>
            </a:r>
            <a:r>
              <a:rPr kumimoji="1" lang="zh-CN" altLang="en-US" sz="2000" dirty="0" smtClean="0"/>
              <a:t>投票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如果验证者对某一个区块在</a:t>
            </a:r>
            <a:r>
              <a:rPr kumimoji="1" lang="en-US" altLang="zh-CN" sz="1600" dirty="0" smtClean="0"/>
              <a:t>H,B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err="1" smtClean="0"/>
              <a:t>PoLC</a:t>
            </a:r>
            <a:r>
              <a:rPr kumimoji="1" lang="zh-CN" altLang="en-US" sz="1600" dirty="0" smtClean="0"/>
              <a:t>，那么锁定区块</a:t>
            </a:r>
            <a:r>
              <a:rPr kumimoji="1" lang="en-US" altLang="zh-CN" sz="1600" dirty="0" smtClean="0"/>
              <a:t>B,</a:t>
            </a:r>
            <a:r>
              <a:rPr kumimoji="1" lang="zh-CN" altLang="en-US" sz="1600" dirty="0" smtClean="0"/>
              <a:t>设置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LastLockRound</a:t>
            </a:r>
            <a:r>
              <a:rPr lang="en-US" altLang="zh-CN" sz="1600" dirty="0"/>
              <a:t> = R</a:t>
            </a:r>
            <a:r>
              <a:rPr lang="en-US" altLang="zh-CN" sz="1600" dirty="0" smtClean="0"/>
              <a:t>.</a:t>
            </a:r>
            <a:endParaRPr lang="zh-CN" altLang="en-US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如果验证这在</a:t>
            </a:r>
            <a:r>
              <a:rPr lang="en-US" altLang="zh-CN" sz="1600" dirty="0" smtClean="0"/>
              <a:t> (H,R)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PoLC</a:t>
            </a:r>
            <a:r>
              <a:rPr lang="zh-CN" altLang="en-US" sz="1600" dirty="0" smtClean="0"/>
              <a:t>为空，它解锁并</a:t>
            </a:r>
            <a:r>
              <a:rPr lang="en-US" altLang="zh-CN" sz="1600" dirty="0" err="1" smtClean="0"/>
              <a:t>precommit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nil</a:t>
            </a:r>
            <a:r>
              <a:rPr lang="zh-CN" altLang="en-US" sz="1600" dirty="0" smtClean="0"/>
              <a:t>。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否则保持锁定提交</a:t>
            </a:r>
            <a:r>
              <a:rPr lang="en-US" altLang="zh-CN" sz="1600" dirty="0" err="1"/>
              <a:t>precommit</a:t>
            </a:r>
            <a:r>
              <a:rPr lang="zh-CN" altLang="en-US" sz="1600" dirty="0"/>
              <a:t> </a:t>
            </a:r>
            <a:r>
              <a:rPr lang="en-US" altLang="zh-CN" sz="1600" dirty="0"/>
              <a:t>nil</a:t>
            </a:r>
            <a:r>
              <a:rPr lang="zh-CN" altLang="en-US" sz="1600" dirty="0" smtClean="0"/>
              <a:t>。</a:t>
            </a:r>
            <a:endParaRPr kumimoji="1" lang="zh-CN" altLang="en-US" sz="1600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结束</a:t>
            </a:r>
            <a:r>
              <a:rPr kumimoji="1" lang="en-US" altLang="zh-CN" dirty="0" err="1" smtClean="0"/>
              <a:t>Precommit</a:t>
            </a:r>
            <a:endParaRPr kumimoji="1" lang="zh-CN" alt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kumimoji="1" lang="zh-CN" altLang="en-US" dirty="0" smtClean="0"/>
              <a:t>超过</a:t>
            </a:r>
            <a:r>
              <a:rPr kumimoji="1" lang="en-US" altLang="zh-CN" dirty="0" smtClean="0"/>
              <a:t>2/3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precommit</a:t>
            </a:r>
            <a:r>
              <a:rPr kumimoji="1" lang="zh-CN" altLang="en-US" dirty="0" smtClean="0"/>
              <a:t>为空，进入</a:t>
            </a:r>
            <a:r>
              <a:rPr lang="en-US" altLang="zh-CN" dirty="0"/>
              <a:t>Propose(H,R+1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接收到</a:t>
            </a:r>
            <a:r>
              <a:rPr kumimoji="1" lang="en-US" altLang="zh-CN" dirty="0"/>
              <a:t>2/3</a:t>
            </a:r>
            <a:r>
              <a:rPr kumimoji="1" lang="zh-CN" altLang="en-US" dirty="0"/>
              <a:t>的</a:t>
            </a:r>
            <a:r>
              <a:rPr kumimoji="1" lang="en-US" altLang="zh-CN" dirty="0" err="1" smtClean="0"/>
              <a:t>precommit</a:t>
            </a:r>
            <a:r>
              <a:rPr kumimoji="1" lang="zh-CN" altLang="en-US" dirty="0" smtClean="0"/>
              <a:t>的</a:t>
            </a:r>
            <a:r>
              <a:rPr lang="en-US" altLang="zh-CN" dirty="0" err="1" smtClean="0"/>
              <a:t>timeoutPrecommit</a:t>
            </a:r>
            <a:r>
              <a:rPr lang="zh-CN" altLang="en-US" dirty="0" smtClean="0"/>
              <a:t>，进入</a:t>
            </a:r>
            <a:r>
              <a:rPr lang="en-US" altLang="zh-CN" dirty="0"/>
              <a:t>Propose(H,R+1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kumimoji="1" lang="zh-CN" altLang="en-US" dirty="0" smtClean="0"/>
              <a:t>通常退出条件</a:t>
            </a:r>
            <a:endParaRPr kumimoji="1" lang="zh-CN" altLang="en-US" dirty="0"/>
          </a:p>
          <a:p>
            <a:r>
              <a:rPr kumimoji="1" lang="zh-CN" altLang="en-US" sz="2400" dirty="0" smtClean="0"/>
              <a:t>通常退出条件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 smtClean="0"/>
              <a:t>对一个区块有</a:t>
            </a:r>
            <a:r>
              <a:rPr lang="en-US" altLang="zh-CN" sz="2000" dirty="0"/>
              <a:t>+</a:t>
            </a:r>
            <a:r>
              <a:rPr lang="en-US" altLang="zh-CN" sz="2000" dirty="0" smtClean="0"/>
              <a:t>2/3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precommits</a:t>
            </a:r>
            <a:r>
              <a:rPr lang="zh-CN" altLang="en-US" sz="2000" dirty="0" smtClean="0"/>
              <a:t>，进入</a:t>
            </a:r>
            <a:r>
              <a:rPr lang="en-US" altLang="zh-CN" sz="2000" dirty="0" smtClean="0"/>
              <a:t>commit(H)</a:t>
            </a:r>
            <a:endParaRPr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在</a:t>
            </a:r>
            <a:r>
              <a:rPr lang="es-ES_tradnl" altLang="zh-CN" sz="2000" dirty="0" smtClean="0"/>
              <a:t>(</a:t>
            </a:r>
            <a:r>
              <a:rPr lang="es-ES_tradnl" altLang="zh-CN" sz="2000" dirty="0" err="1" smtClean="0"/>
              <a:t>H,R+x</a:t>
            </a:r>
            <a:r>
              <a:rPr lang="es-ES_tradnl" altLang="zh-CN" sz="2000" dirty="0" smtClean="0"/>
              <a:t>)</a:t>
            </a:r>
            <a:r>
              <a:rPr kumimoji="1" lang="zh-CN" altLang="en-US" sz="2000" dirty="0"/>
              <a:t>接受</a:t>
            </a:r>
            <a:r>
              <a:rPr kumimoji="1" lang="zh-CN" altLang="en-US" sz="2000" dirty="0" smtClean="0"/>
              <a:t>到</a:t>
            </a:r>
            <a:r>
              <a:rPr kumimoji="1" lang="en-US" altLang="zh-CN" sz="2000" dirty="0" smtClean="0"/>
              <a:t>+2/3</a:t>
            </a:r>
            <a:r>
              <a:rPr kumimoji="1" lang="zh-CN" altLang="en-US" sz="2000" dirty="0" smtClean="0"/>
              <a:t>的</a:t>
            </a:r>
            <a:r>
              <a:rPr lang="en-US" altLang="zh-CN" sz="2000" dirty="0" err="1" smtClean="0"/>
              <a:t>prevotes</a:t>
            </a:r>
            <a:r>
              <a:rPr lang="zh-CN" altLang="en-US" sz="2000" dirty="0" smtClean="0"/>
              <a:t>，进入</a:t>
            </a:r>
            <a:r>
              <a:rPr lang="en-US" altLang="zh-CN" sz="2000" dirty="0" err="1"/>
              <a:t>Prevote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H,R+x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在</a:t>
            </a:r>
            <a:r>
              <a:rPr lang="es-ES_tradnl" altLang="zh-CN" sz="2000" dirty="0" smtClean="0"/>
              <a:t>(</a:t>
            </a:r>
            <a:r>
              <a:rPr lang="es-ES_tradnl" altLang="zh-CN" sz="2000" dirty="0" err="1" smtClean="0"/>
              <a:t>H,R+x</a:t>
            </a:r>
            <a:r>
              <a:rPr lang="es-ES_tradnl" altLang="zh-CN" sz="2000" dirty="0" smtClean="0"/>
              <a:t>)</a:t>
            </a:r>
            <a:r>
              <a:rPr lang="zh-CN" altLang="en-US" sz="2000" dirty="0" smtClean="0"/>
              <a:t>接受到</a:t>
            </a:r>
            <a:r>
              <a:rPr lang="en-US" altLang="zh-CN" sz="2000" dirty="0" smtClean="0"/>
              <a:t>+2/3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precommits</a:t>
            </a:r>
            <a:r>
              <a:rPr lang="zh-CN" altLang="en-US" sz="2000" dirty="0" smtClean="0"/>
              <a:t>，进入</a:t>
            </a:r>
            <a:r>
              <a:rPr lang="en-US" altLang="zh-CN" sz="2000" dirty="0" err="1"/>
              <a:t>Precommit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H,R+x</a:t>
            </a:r>
            <a:r>
              <a:rPr lang="en-US" altLang="zh-CN" sz="2000" dirty="0"/>
              <a:t>)</a:t>
            </a:r>
            <a:endParaRPr kumimoji="1" lang="zh-CN" altLang="en-US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409377"/>
            <a:ext cx="10515600" cy="44603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T</a:t>
            </a:r>
            <a:r>
              <a:rPr kumimoji="1" lang="en-US" altLang="zh-CN" dirty="0" err="1" smtClean="0"/>
              <a:t>endermint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0594"/>
            <a:ext cx="10515600" cy="508819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Commit Step (</a:t>
            </a:r>
            <a:r>
              <a:rPr lang="en-US" altLang="zh-CN" sz="2400" dirty="0" err="1"/>
              <a:t>height:H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 smtClean="0"/>
              <a:t>设置</a:t>
            </a:r>
            <a:r>
              <a:rPr lang="en-US" altLang="zh-CN" sz="2000" dirty="0" err="1"/>
              <a:t>CommitTime</a:t>
            </a:r>
            <a:r>
              <a:rPr lang="en-US" altLang="zh-CN" sz="2000" dirty="0"/>
              <a:t> = now</a:t>
            </a:r>
            <a:r>
              <a:rPr lang="en-US" altLang="zh-CN" sz="2000" dirty="0" smtClean="0"/>
              <a:t>()</a:t>
            </a:r>
            <a:endParaRPr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 smtClean="0"/>
              <a:t>接收到新区块，进入</a:t>
            </a:r>
            <a:r>
              <a:rPr lang="en-US" altLang="zh-CN" sz="2000" dirty="0" err="1"/>
              <a:t>NewHeight</a:t>
            </a:r>
            <a:r>
              <a:rPr lang="en-US" altLang="zh-CN" sz="2000" dirty="0"/>
              <a:t>(H+1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r>
              <a:rPr lang="en-US" altLang="zh-CN" sz="2400" dirty="0" err="1"/>
              <a:t>NewHeight</a:t>
            </a:r>
            <a:r>
              <a:rPr lang="en-US" altLang="zh-CN" sz="2400" dirty="0"/>
              <a:t> Step (</a:t>
            </a:r>
            <a:r>
              <a:rPr lang="en-US" altLang="zh-CN" sz="2400" dirty="0" err="1"/>
              <a:t>height:H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 smtClean="0"/>
              <a:t>从</a:t>
            </a:r>
            <a:r>
              <a:rPr lang="en-US" altLang="zh-CN" sz="2000" dirty="0" err="1" smtClean="0"/>
              <a:t>Precommits</a:t>
            </a:r>
            <a:r>
              <a:rPr lang="zh-CN" altLang="en-US" sz="2000" dirty="0" smtClean="0"/>
              <a:t>转到</a:t>
            </a:r>
            <a:r>
              <a:rPr lang="en-US" altLang="zh-CN" sz="2000" dirty="0" err="1" smtClean="0"/>
              <a:t>LastCommit</a:t>
            </a:r>
            <a:r>
              <a:rPr lang="zh-CN" altLang="en-US" sz="2000" dirty="0" smtClean="0"/>
              <a:t>，增加高度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 smtClean="0"/>
              <a:t>设置</a:t>
            </a:r>
            <a:r>
              <a:rPr lang="en-US" altLang="zh-CN" sz="2000" dirty="0" err="1"/>
              <a:t>StartTime</a:t>
            </a:r>
            <a:r>
              <a:rPr lang="en-US" altLang="zh-CN" sz="2000" dirty="0"/>
              <a:t> = </a:t>
            </a:r>
            <a:r>
              <a:rPr lang="en-US" altLang="zh-CN" sz="2000" dirty="0" err="1" smtClean="0"/>
              <a:t>CommitTime+timeoutCommit</a:t>
            </a:r>
            <a:endParaRPr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 err="1" smtClean="0"/>
              <a:t>deng</a:t>
            </a:r>
            <a:endParaRPr kumimoji="1" lang="zh-CN" altLang="en-US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98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</a:t>
            </a:r>
            <a:r>
              <a:rPr kumimoji="1" lang="en-US" altLang="zh-CN" dirty="0" err="1" smtClean="0"/>
              <a:t>endermint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62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3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PBFT</a:t>
            </a:r>
            <a:r>
              <a:rPr kumimoji="1" lang="zh-CN" altLang="en-US" dirty="0" smtClean="0"/>
              <a:t>概况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6569"/>
            <a:ext cx="10515600" cy="1386348"/>
          </a:xfrm>
        </p:spPr>
        <p:txBody>
          <a:bodyPr/>
          <a:lstStyle/>
          <a:p>
            <a:r>
              <a:rPr kumimoji="1" lang="en-US" altLang="zh-CN" sz="1800" dirty="0" err="1" smtClean="0"/>
              <a:t>HydraChain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>
                <a:hlinkClick r:id="rId2"/>
              </a:rPr>
              <a:t>https://github.com/HydraChain/hydrachain/blob/develop/hc_consensus_explained.md</a:t>
            </a:r>
            <a:endParaRPr kumimoji="1" lang="zh-CN" altLang="en-US" sz="1800" dirty="0" smtClean="0"/>
          </a:p>
          <a:p>
            <a:r>
              <a:rPr lang="en-US" altLang="zh-CN" sz="1800" dirty="0" smtClean="0"/>
              <a:t>T</a:t>
            </a:r>
            <a:r>
              <a:rPr kumimoji="1" lang="en-US" altLang="zh-CN" sz="1800" dirty="0" smtClean="0"/>
              <a:t>endermint</a:t>
            </a:r>
            <a:r>
              <a:rPr kumimoji="1" lang="zh-CN" altLang="en-US" sz="1800" dirty="0" smtClean="0"/>
              <a:t> </a:t>
            </a:r>
            <a:r>
              <a:rPr kumimoji="1" lang="en-US" altLang="zh-CN" sz="1600" dirty="0" smtClean="0">
                <a:hlinkClick r:id="rId3"/>
              </a:rPr>
              <a:t>https</a:t>
            </a:r>
            <a:r>
              <a:rPr kumimoji="1" lang="en-US" altLang="zh-CN" sz="1600" dirty="0">
                <a:hlinkClick r:id="rId3"/>
              </a:rPr>
              <a:t>://</a:t>
            </a:r>
            <a:r>
              <a:rPr kumimoji="1" lang="en-US" altLang="zh-CN" sz="1600" dirty="0" smtClean="0">
                <a:hlinkClick r:id="rId3"/>
              </a:rPr>
              <a:t>github.com/tendermint/tendermint/wiki/Byzantine-Consensus-Algorithm</a:t>
            </a:r>
            <a:endParaRPr kumimoji="1" lang="zh-CN" altLang="en-US" sz="1600" dirty="0" smtClean="0"/>
          </a:p>
          <a:p>
            <a:endParaRPr kumimoji="1"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5223"/>
            <a:ext cx="10515600" cy="87905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HydraChain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5081665"/>
          </a:xfrm>
        </p:spPr>
        <p:txBody>
          <a:bodyPr/>
          <a:lstStyle/>
          <a:p>
            <a:r>
              <a:rPr lang="en-US" altLang="zh-CN" dirty="0"/>
              <a:t>propose H -&gt; commit H-1 -&gt; vote </a:t>
            </a:r>
            <a:r>
              <a:rPr lang="en-US" altLang="zh-CN" dirty="0" smtClean="0"/>
              <a:t>H</a:t>
            </a:r>
            <a:endParaRPr lang="zh-CN" altLang="en-US" dirty="0" smtClean="0"/>
          </a:p>
          <a:p>
            <a:r>
              <a:rPr lang="zh-CN" altLang="en-US" dirty="0" smtClean="0"/>
              <a:t>符号</a:t>
            </a:r>
            <a:endParaRPr lang="en-US" altLang="zh-CN" dirty="0"/>
          </a:p>
          <a:p>
            <a:pPr lvl="1"/>
            <a:r>
              <a:rPr lang="en-US" altLang="zh-CN" dirty="0"/>
              <a:t>H,R: </a:t>
            </a:r>
            <a:r>
              <a:rPr lang="zh-CN" altLang="en-US" dirty="0" smtClean="0"/>
              <a:t>区块高度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回合</a:t>
            </a:r>
          </a:p>
          <a:p>
            <a:pPr lvl="1"/>
            <a:r>
              <a:rPr lang="en-US" altLang="zh-CN" dirty="0" smtClean="0"/>
              <a:t>B</a:t>
            </a:r>
            <a:r>
              <a:rPr lang="en-US" altLang="zh-CN" dirty="0"/>
              <a:t>: </a:t>
            </a:r>
            <a:r>
              <a:rPr lang="zh-CN" altLang="en-US" dirty="0" smtClean="0"/>
              <a:t>区块</a:t>
            </a:r>
          </a:p>
          <a:p>
            <a:pPr lvl="1"/>
            <a:r>
              <a:rPr lang="en-US" altLang="zh-CN" dirty="0" smtClean="0"/>
              <a:t>+1/n</a:t>
            </a:r>
            <a:r>
              <a:rPr lang="en-US" altLang="zh-CN" dirty="0"/>
              <a:t>: 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1/n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(</a:t>
            </a:r>
            <a:r>
              <a:rPr lang="zh-CN" altLang="en-US" dirty="0" smtClean="0"/>
              <a:t>投票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kumimoji="1" lang="zh-CN" altLang="en-US" dirty="0" smtClean="0"/>
              <a:t>回合</a:t>
            </a:r>
          </a:p>
          <a:p>
            <a:pPr lvl="1"/>
            <a:r>
              <a:rPr lang="zh-CN" altLang="en-US" dirty="0" smtClean="0"/>
              <a:t>序列 </a:t>
            </a:r>
            <a:r>
              <a:rPr lang="en-US" altLang="zh-CN" dirty="0" smtClean="0"/>
              <a:t>propose </a:t>
            </a:r>
            <a:r>
              <a:rPr lang="en-US" altLang="zh-CN" dirty="0"/>
              <a:t>H -&gt; vote </a:t>
            </a:r>
            <a:r>
              <a:rPr lang="en-US" altLang="zh-CN" dirty="0" smtClean="0"/>
              <a:t>H</a:t>
            </a:r>
            <a:r>
              <a:rPr lang="zh-CN" altLang="en-US" dirty="0" smtClean="0"/>
              <a:t>称为一个回合</a:t>
            </a:r>
            <a:r>
              <a:rPr lang="en-US" altLang="zh-CN" dirty="0" smtClean="0"/>
              <a:t>R</a:t>
            </a:r>
            <a:endParaRPr lang="zh-CN" altLang="en-US" dirty="0" smtClean="0"/>
          </a:p>
          <a:p>
            <a:pPr lvl="1"/>
            <a:r>
              <a:rPr kumimoji="1" lang="zh-CN" altLang="en-US" dirty="0" smtClean="0"/>
              <a:t>在一个给定高度可能有多余一个回合</a:t>
            </a:r>
          </a:p>
          <a:p>
            <a:pPr lvl="1"/>
            <a:r>
              <a:rPr kumimoji="1" lang="zh-CN" altLang="en-US" dirty="0" smtClean="0"/>
              <a:t>超时没有收到投票则投上次的票或者表明超时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2168"/>
            <a:ext cx="10515600" cy="6105832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投票</a:t>
            </a:r>
            <a:r>
              <a:rPr kumimoji="1" lang="en-US" altLang="zh-CN" sz="2400" dirty="0" smtClean="0"/>
              <a:t>/</a:t>
            </a:r>
            <a:r>
              <a:rPr kumimoji="1" lang="zh-CN" altLang="en-US" sz="2400" dirty="0" smtClean="0"/>
              <a:t>锁</a:t>
            </a:r>
          </a:p>
          <a:p>
            <a:pPr lvl="1"/>
            <a:r>
              <a:rPr kumimoji="1" lang="zh-CN" altLang="en-US" sz="2000" dirty="0" smtClean="0"/>
              <a:t>投票签名：</a:t>
            </a:r>
            <a:r>
              <a:rPr lang="de-DE" altLang="zh-CN" sz="2000" dirty="0"/>
              <a:t> (H, R, [B</a:t>
            </a:r>
            <a:r>
              <a:rPr lang="de-DE" altLang="zh-CN" sz="2000" dirty="0" smtClean="0"/>
              <a:t>])</a:t>
            </a:r>
            <a:endParaRPr lang="zh-CN" altLang="en-US" sz="2000" dirty="0" smtClean="0"/>
          </a:p>
          <a:p>
            <a:pPr lvl="1"/>
            <a:r>
              <a:rPr kumimoji="1" lang="zh-CN" altLang="en-US" sz="2000" dirty="0" smtClean="0"/>
              <a:t>两种投票：</a:t>
            </a:r>
          </a:p>
          <a:p>
            <a:pPr lvl="2">
              <a:buFont typeface="Wingdings" charset="2"/>
              <a:buChar char="Ø"/>
            </a:pPr>
            <a:r>
              <a:rPr lang="de-DE" altLang="zh-CN" dirty="0"/>
              <a:t>Lock(H, R, B</a:t>
            </a:r>
            <a:r>
              <a:rPr lang="de-DE" altLang="zh-CN" dirty="0" smtClean="0"/>
              <a:t>)</a:t>
            </a:r>
            <a:r>
              <a:rPr lang="zh-CN" altLang="en-US" dirty="0" smtClean="0"/>
              <a:t>：一个区块验证者在</a:t>
            </a:r>
            <a:r>
              <a:rPr lang="en-US" altLang="zh-CN" dirty="0" smtClean="0"/>
              <a:t>H,R</a:t>
            </a:r>
            <a:r>
              <a:rPr lang="zh-CN" altLang="en-US" dirty="0" smtClean="0"/>
              <a:t>的投票并被锁在</a:t>
            </a:r>
            <a:r>
              <a:rPr lang="en-US" altLang="zh-CN" dirty="0" smtClean="0"/>
              <a:t>H,R</a:t>
            </a:r>
            <a:endParaRPr lang="zh-CN" altLang="en-US" dirty="0" smtClean="0"/>
          </a:p>
          <a:p>
            <a:pPr lvl="2">
              <a:buFont typeface="Wingdings" charset="2"/>
              <a:buChar char="Ø"/>
            </a:pPr>
            <a:r>
              <a:rPr lang="en-US" altLang="zh-CN" dirty="0" err="1"/>
              <a:t>NotLocked</a:t>
            </a:r>
            <a:r>
              <a:rPr lang="en-US" altLang="zh-CN" dirty="0"/>
              <a:t>(H, 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：区块验证者没有在区块高度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被锁住并承诺不锁定</a:t>
            </a:r>
            <a:r>
              <a:rPr lang="en-US" altLang="zh-CN" dirty="0" smtClean="0"/>
              <a:t>H,R</a:t>
            </a:r>
            <a:r>
              <a:rPr lang="zh-CN" altLang="en-US" dirty="0" smtClean="0"/>
              <a:t>的投票</a:t>
            </a:r>
          </a:p>
          <a:p>
            <a:pPr lvl="1"/>
            <a:r>
              <a:rPr lang="zh-CN" altLang="en-US" sz="2000" dirty="0" smtClean="0"/>
              <a:t>验证者每个回合只投一次票，是否反馈</a:t>
            </a:r>
            <a:r>
              <a:rPr lang="en-US" altLang="zh-CN" sz="2000" dirty="0" smtClean="0"/>
              <a:t>promise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timeout(</a:t>
            </a:r>
            <a:r>
              <a:rPr lang="en-US" altLang="zh-CN" sz="2000" dirty="0" err="1" smtClean="0"/>
              <a:t>Lock,NotLock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r>
              <a:rPr lang="en-US" altLang="zh-CN" sz="2400" dirty="0" err="1"/>
              <a:t>LockSet</a:t>
            </a:r>
            <a:r>
              <a:rPr lang="en-US" altLang="zh-CN" sz="2400" dirty="0"/>
              <a:t>(R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/>
            <a:r>
              <a:rPr lang="en-US" altLang="zh-CN" sz="2000" dirty="0" err="1" smtClean="0"/>
              <a:t>LockSet</a:t>
            </a:r>
            <a:r>
              <a:rPr lang="en-US" altLang="zh-CN" sz="2000" dirty="0" smtClean="0"/>
              <a:t>(R)</a:t>
            </a:r>
            <a:r>
              <a:rPr lang="zh-CN" altLang="en-US" sz="2000" dirty="0"/>
              <a:t>：在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回合超过</a:t>
            </a:r>
            <a:r>
              <a:rPr lang="en-US" altLang="zh-CN" sz="2000" dirty="0" smtClean="0"/>
              <a:t>2/3</a:t>
            </a:r>
            <a:r>
              <a:rPr lang="zh-CN" altLang="en-US" sz="2000" dirty="0" smtClean="0"/>
              <a:t>合法投票的集合</a:t>
            </a:r>
          </a:p>
          <a:p>
            <a:pPr lvl="1"/>
            <a:r>
              <a:rPr lang="zh-CN" altLang="en-US" sz="2000" dirty="0" smtClean="0"/>
              <a:t>合法的</a:t>
            </a:r>
            <a:r>
              <a:rPr lang="en-US" altLang="zh-CN" sz="2000" dirty="0" err="1" smtClean="0"/>
              <a:t>lockSets</a:t>
            </a:r>
            <a:r>
              <a:rPr lang="zh-CN" altLang="en-US" sz="2000" dirty="0" smtClean="0"/>
              <a:t>允许节点进入下一个轮回</a:t>
            </a:r>
          </a:p>
          <a:p>
            <a:pPr lvl="1"/>
            <a:r>
              <a:rPr lang="zh-CN" altLang="en-US" sz="2000" dirty="0" smtClean="0"/>
              <a:t>提议</a:t>
            </a:r>
            <a:r>
              <a:rPr lang="en-US" altLang="zh-CN" sz="2000" dirty="0" smtClean="0"/>
              <a:t>R&gt;R0</a:t>
            </a:r>
            <a:r>
              <a:rPr lang="zh-CN" altLang="en-US" sz="2000" dirty="0" smtClean="0"/>
              <a:t>包含一个</a:t>
            </a:r>
            <a:r>
              <a:rPr lang="en-US" altLang="zh-CN" sz="2000" dirty="0" err="1" smtClean="0"/>
              <a:t>LockSet</a:t>
            </a:r>
            <a:r>
              <a:rPr lang="zh-CN" altLang="en-US" sz="2000" dirty="0" smtClean="0"/>
              <a:t>，提供上一个轮回超过</a:t>
            </a:r>
            <a:r>
              <a:rPr lang="en-US" altLang="zh-CN" sz="2000" dirty="0" smtClean="0"/>
              <a:t>2/3</a:t>
            </a:r>
            <a:r>
              <a:rPr lang="zh-CN" altLang="en-US" sz="2000" dirty="0" smtClean="0"/>
              <a:t>的投票</a:t>
            </a:r>
          </a:p>
          <a:p>
            <a:pPr lvl="1"/>
            <a:r>
              <a:rPr lang="zh-CN" altLang="en-US" sz="2000" dirty="0" smtClean="0"/>
              <a:t>已提议的区块</a:t>
            </a:r>
            <a:r>
              <a:rPr lang="en-US" altLang="zh-CN" sz="2000" dirty="0" smtClean="0"/>
              <a:t>B(H,R0)</a:t>
            </a:r>
            <a:r>
              <a:rPr lang="zh-CN" altLang="en-US" sz="2000" dirty="0" smtClean="0"/>
              <a:t>必须要包含法定人数的</a:t>
            </a:r>
            <a:r>
              <a:rPr lang="fi-FI" altLang="zh-CN" sz="2000" dirty="0"/>
              <a:t>B(H-1, R</a:t>
            </a:r>
            <a:r>
              <a:rPr lang="fi-FI" altLang="zh-CN" sz="2000" dirty="0" smtClean="0"/>
              <a:t>)</a:t>
            </a:r>
            <a:endParaRPr lang="zh-CN" altLang="en-US" sz="2000" dirty="0" smtClean="0"/>
          </a:p>
          <a:p>
            <a:pPr lvl="1"/>
            <a:r>
              <a:rPr lang="zh-CN" altLang="en-US" sz="2000" dirty="0"/>
              <a:t>三种</a:t>
            </a:r>
            <a:r>
              <a:rPr lang="en-US" altLang="zh-CN" sz="2000" dirty="0" err="1"/>
              <a:t>LockSet</a:t>
            </a:r>
            <a:r>
              <a:rPr lang="zh-CN" altLang="en-US" sz="2000" dirty="0"/>
              <a:t>：</a:t>
            </a:r>
          </a:p>
          <a:p>
            <a:pPr lvl="2"/>
            <a:r>
              <a:rPr lang="en-US" altLang="zh-CN" dirty="0"/>
              <a:t>Quorum: </a:t>
            </a:r>
            <a:r>
              <a:rPr lang="zh-CN" altLang="en-US" dirty="0"/>
              <a:t>有超过</a:t>
            </a:r>
            <a:r>
              <a:rPr lang="en-US" altLang="zh-CN" dirty="0"/>
              <a:t> 2/3</a:t>
            </a:r>
            <a:r>
              <a:rPr lang="zh-CN" altLang="en-US" dirty="0"/>
              <a:t>对同一个区块的合法投票</a:t>
            </a:r>
            <a:endParaRPr lang="en-US" altLang="zh-CN" dirty="0"/>
          </a:p>
          <a:p>
            <a:pPr lvl="2"/>
            <a:r>
              <a:rPr lang="en-US" altLang="zh-CN" dirty="0" err="1"/>
              <a:t>QuorumPossible</a:t>
            </a:r>
            <a:r>
              <a:rPr lang="en-US" altLang="zh-CN" dirty="0"/>
              <a:t>:</a:t>
            </a:r>
            <a:r>
              <a:rPr lang="zh-CN" altLang="en-US" dirty="0"/>
              <a:t>有超过</a:t>
            </a:r>
            <a:r>
              <a:rPr lang="en-US" altLang="zh-CN" dirty="0"/>
              <a:t> 1/3</a:t>
            </a:r>
            <a:r>
              <a:rPr lang="zh-CN" altLang="en-US" dirty="0"/>
              <a:t>对同一个区块的合法投票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 err="1"/>
              <a:t>NoQuorum</a:t>
            </a:r>
            <a:r>
              <a:rPr lang="en-US" altLang="zh-CN" dirty="0"/>
              <a:t>:</a:t>
            </a:r>
            <a:r>
              <a:rPr lang="zh-CN" altLang="en-US" dirty="0"/>
              <a:t>有最多</a:t>
            </a:r>
            <a:r>
              <a:rPr lang="en-US" altLang="zh-CN" dirty="0"/>
              <a:t> 1/3</a:t>
            </a:r>
            <a:r>
              <a:rPr lang="zh-CN" altLang="en-US" dirty="0"/>
              <a:t>对同一个区块的合法</a:t>
            </a:r>
            <a:r>
              <a:rPr lang="zh-CN" altLang="en-US" dirty="0" smtClean="0"/>
              <a:t>投票</a:t>
            </a:r>
          </a:p>
          <a:p>
            <a:r>
              <a:rPr lang="en-US" altLang="zh-CN" sz="2400" dirty="0" err="1"/>
              <a:t>VoteInstruction</a:t>
            </a:r>
            <a:r>
              <a:rPr lang="en-US" altLang="zh-CN" sz="2400" dirty="0"/>
              <a:t>(R, B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R&gt;R0</a:t>
            </a:r>
            <a:r>
              <a:rPr lang="zh-CN" altLang="en-US" sz="2000" dirty="0" smtClean="0"/>
              <a:t>的提议包括一个</a:t>
            </a:r>
            <a:r>
              <a:rPr lang="en-US" altLang="zh-CN" sz="2000" dirty="0" err="1" smtClean="0"/>
              <a:t>QuorumPossible</a:t>
            </a:r>
            <a:r>
              <a:rPr lang="en-US" altLang="zh-CN" sz="2000" dirty="0" smtClean="0"/>
              <a:t>(R-1)</a:t>
            </a:r>
            <a:r>
              <a:rPr lang="zh-CN" altLang="en-US" sz="2000" dirty="0" smtClean="0"/>
              <a:t>以及至少一个非拜赞庭投票</a:t>
            </a:r>
            <a:endParaRPr lang="zh-CN" altLang="en-US" sz="2000" dirty="0"/>
          </a:p>
          <a:p>
            <a:pPr lvl="1"/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215223"/>
            <a:ext cx="10515600" cy="53694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HydraChain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3899"/>
            <a:ext cx="10515600" cy="770501"/>
          </a:xfrm>
        </p:spPr>
        <p:txBody>
          <a:bodyPr/>
          <a:lstStyle/>
          <a:p>
            <a:r>
              <a:rPr kumimoji="1" lang="en-US" altLang="zh-CN" dirty="0" err="1"/>
              <a:t>HydraChain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PBFT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>
            <a:normAutofit/>
          </a:bodyPr>
          <a:lstStyle/>
          <a:p>
            <a:r>
              <a:rPr kumimoji="1" lang="zh-CN" altLang="en-US" sz="2200" dirty="0" smtClean="0"/>
              <a:t>每个回合至少包括两个阶段：提议、投票</a:t>
            </a:r>
          </a:p>
          <a:p>
            <a:r>
              <a:rPr kumimoji="1" lang="zh-CN" altLang="en-US" sz="2200" dirty="0" smtClean="0"/>
              <a:t>回合成功：对一个提议区块存在一个</a:t>
            </a:r>
            <a:r>
              <a:rPr kumimoji="1" lang="en-US" altLang="zh-CN" sz="2200" dirty="0" err="1" smtClean="0"/>
              <a:t>Quroum</a:t>
            </a:r>
            <a:endParaRPr kumimoji="1" lang="zh-CN" altLang="en-US" sz="2200" dirty="0" smtClean="0"/>
          </a:p>
          <a:p>
            <a:r>
              <a:rPr kumimoji="1" lang="zh-CN" altLang="en-US" sz="2200" dirty="0" smtClean="0"/>
              <a:t>一个验证者在区块高度</a:t>
            </a:r>
            <a:r>
              <a:rPr kumimoji="1" lang="en-US" altLang="zh-CN" sz="2200" dirty="0" smtClean="0"/>
              <a:t>H</a:t>
            </a:r>
            <a:r>
              <a:rPr kumimoji="1" lang="zh-CN" altLang="en-US" sz="2200" dirty="0" smtClean="0"/>
              <a:t>的步骤：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800" dirty="0" smtClean="0"/>
              <a:t>收到提议</a:t>
            </a:r>
            <a:r>
              <a:rPr kumimoji="1" lang="en-US" altLang="zh-CN" sz="1800" dirty="0" smtClean="0"/>
              <a:t>B(H,R0)</a:t>
            </a:r>
            <a:r>
              <a:rPr kumimoji="1" lang="zh-CN" altLang="en-US" sz="1800" dirty="0" smtClean="0"/>
              <a:t>包括在</a:t>
            </a:r>
            <a:r>
              <a:rPr kumimoji="1" lang="en-US" altLang="zh-CN" sz="1800" dirty="0" smtClean="0"/>
              <a:t>B(H-1,R)</a:t>
            </a:r>
            <a:r>
              <a:rPr kumimoji="1" lang="zh-CN" altLang="en-US" sz="1800" dirty="0" smtClean="0"/>
              <a:t>的</a:t>
            </a:r>
            <a:r>
              <a:rPr lang="en-US" altLang="zh-CN" sz="1800" dirty="0" smtClean="0"/>
              <a:t>Quorum</a:t>
            </a:r>
            <a:endParaRPr lang="zh-CN" alt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800" dirty="0" smtClean="0"/>
              <a:t>提交</a:t>
            </a:r>
            <a:r>
              <a:rPr kumimoji="1" lang="en-US" altLang="zh-CN" sz="1800" dirty="0" smtClean="0"/>
              <a:t>B(H-1,R)</a:t>
            </a:r>
            <a:endParaRPr kumimoji="1" lang="zh-CN" alt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800" dirty="0" smtClean="0"/>
              <a:t>投票</a:t>
            </a:r>
            <a:r>
              <a:rPr kumimoji="1" lang="en-US" altLang="zh-CN" sz="1800" dirty="0" smtClean="0"/>
              <a:t>B(H,R0)</a:t>
            </a:r>
            <a:endParaRPr kumimoji="1" lang="zh-CN" altLang="en-US" sz="1800" dirty="0" smtClean="0"/>
          </a:p>
          <a:p>
            <a:r>
              <a:rPr kumimoji="1" lang="zh-CN" altLang="en-US" sz="2200" dirty="0" smtClean="0"/>
              <a:t>节点维护自己的</a:t>
            </a:r>
            <a:r>
              <a:rPr kumimoji="1" lang="en-US" altLang="zh-CN" sz="2200" dirty="0" err="1" smtClean="0"/>
              <a:t>LockSet</a:t>
            </a:r>
            <a:r>
              <a:rPr kumimoji="1" lang="zh-CN" altLang="en-US" sz="2200" dirty="0" smtClean="0"/>
              <a:t>步骤：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800" dirty="0" smtClean="0"/>
              <a:t>接受提议</a:t>
            </a:r>
            <a:r>
              <a:rPr kumimoji="1" lang="en-US" altLang="zh-CN" sz="1800" dirty="0" smtClean="0"/>
              <a:t>B(H,R0)</a:t>
            </a:r>
            <a:endParaRPr kumimoji="1" lang="zh-CN" alt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800" dirty="0" smtClean="0"/>
              <a:t>投票</a:t>
            </a:r>
            <a:r>
              <a:rPr kumimoji="1" lang="en-US" altLang="zh-CN" sz="1800" dirty="0" smtClean="0"/>
              <a:t>B(H,R0)</a:t>
            </a:r>
            <a:endParaRPr kumimoji="1" lang="zh-CN" alt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800" dirty="0" smtClean="0"/>
              <a:t>截获</a:t>
            </a:r>
            <a:r>
              <a:rPr lang="en-US" altLang="zh-CN" sz="1800" dirty="0" smtClean="0"/>
              <a:t>Quorum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B(H,R0)</a:t>
            </a:r>
            <a:endParaRPr lang="zh-CN" alt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800" dirty="0" smtClean="0"/>
              <a:t>提交</a:t>
            </a:r>
            <a:r>
              <a:rPr kumimoji="1" lang="en-US" altLang="zh-CN" sz="1800" dirty="0" smtClean="0"/>
              <a:t>B(H,R0)</a:t>
            </a:r>
            <a:endParaRPr kumimoji="1" lang="zh-CN" altLang="en-US" sz="1800" dirty="0" smtClean="0"/>
          </a:p>
          <a:p>
            <a:r>
              <a:rPr kumimoji="1" lang="zh-CN" altLang="en-US" sz="2200" dirty="0" smtClean="0"/>
              <a:t>为了避免被锁每个验证者发送投票以后被锁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800" dirty="0" smtClean="0"/>
              <a:t>Locked(H,R,B)</a:t>
            </a:r>
            <a:r>
              <a:rPr kumimoji="1" lang="zh-CN" altLang="en-US" sz="1800" dirty="0"/>
              <a:t>：</a:t>
            </a:r>
            <a:r>
              <a:rPr kumimoji="1" lang="zh-CN" altLang="en-US" sz="1800" dirty="0" smtClean="0"/>
              <a:t>发出对一个区块的投票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800" dirty="0" err="1" smtClean="0"/>
              <a:t>NotLocked</a:t>
            </a:r>
            <a:r>
              <a:rPr kumimoji="1" lang="en-US" altLang="zh-CN" sz="1800" dirty="0" smtClean="0"/>
              <a:t>(H,R):</a:t>
            </a:r>
            <a:r>
              <a:rPr kumimoji="1" lang="zh-CN" altLang="en-US" sz="1800" dirty="0" smtClean="0"/>
              <a:t> 没有在一个区块上投票</a:t>
            </a:r>
          </a:p>
          <a:p>
            <a:endParaRPr kumimoji="1" lang="zh-CN" altLang="en-US" sz="2200" dirty="0" smtClean="0"/>
          </a:p>
          <a:p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4282"/>
            <a:ext cx="10896600" cy="5645731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节点解锁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它处于</a:t>
            </a:r>
            <a:r>
              <a:rPr kumimoji="1" lang="en-US" altLang="zh-CN" dirty="0" err="1" smtClean="0"/>
              <a:t>NotLocked</a:t>
            </a:r>
            <a:endParaRPr kumimoji="1" lang="zh-CN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它接受到</a:t>
            </a:r>
            <a:r>
              <a:rPr kumimoji="1" lang="en-US" altLang="zh-CN" dirty="0" err="1" smtClean="0"/>
              <a:t>VoteInstruction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超过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的节点被锁在不同区块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sz="2400" dirty="0" smtClean="0"/>
              <a:t>指定提议者有一个</a:t>
            </a:r>
            <a:r>
              <a:rPr kumimoji="1" lang="en-US" altLang="zh-CN" sz="2400" dirty="0" err="1" smtClean="0"/>
              <a:t>LockSet</a:t>
            </a:r>
            <a:r>
              <a:rPr kumimoji="1" lang="en-US" altLang="zh-CN" sz="2400" dirty="0" smtClean="0"/>
              <a:t>(R-1)</a:t>
            </a:r>
            <a:r>
              <a:rPr kumimoji="1" lang="zh-CN" altLang="en-US" sz="2400" dirty="0" smtClean="0"/>
              <a:t>并且不是</a:t>
            </a:r>
            <a:r>
              <a:rPr lang="en-US" altLang="zh-CN" sz="2400" dirty="0" smtClean="0"/>
              <a:t>Quorum</a:t>
            </a:r>
            <a:endParaRPr lang="zh-CN" alt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err="1" smtClean="0"/>
              <a:t>NoQuorum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提议一个新的区块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QuorumPossible</a:t>
            </a:r>
            <a:r>
              <a:rPr lang="zh-CN" altLang="en-US" dirty="0" smtClean="0"/>
              <a:t>：广播</a:t>
            </a:r>
            <a:r>
              <a:rPr lang="en-US" altLang="zh-CN" dirty="0" err="1" smtClean="0"/>
              <a:t>VoteInstruction</a:t>
            </a:r>
            <a:endParaRPr lang="zh-CN" altLang="en-US" dirty="0" smtClean="0"/>
          </a:p>
          <a:p>
            <a:r>
              <a:rPr kumimoji="1" lang="en-US" altLang="zh-CN" sz="2400" dirty="0" err="1" smtClean="0"/>
              <a:t>NewRound</a:t>
            </a:r>
            <a:r>
              <a:rPr kumimoji="1" lang="en-US" altLang="zh-CN" sz="2400" dirty="0" smtClean="0"/>
              <a:t>(H,R)</a:t>
            </a:r>
            <a:endParaRPr kumimoji="1" lang="zh-CN" altLang="en-US" dirty="0" smtClean="0"/>
          </a:p>
          <a:p>
            <a:pPr lvl="1"/>
            <a:r>
              <a:rPr kumimoji="1" lang="zh-CN" altLang="en-US" sz="2000" dirty="0" smtClean="0"/>
              <a:t>节点在</a:t>
            </a:r>
            <a:r>
              <a:rPr kumimoji="1" lang="en-US" altLang="zh-CN" sz="2000" dirty="0" smtClean="0"/>
              <a:t>R</a:t>
            </a:r>
            <a:r>
              <a:rPr kumimoji="1" lang="zh-CN" altLang="en-US" sz="2000" dirty="0" smtClean="0"/>
              <a:t>回合接受并投票一个合法的提议或者接收到超过</a:t>
            </a:r>
            <a:r>
              <a:rPr kumimoji="1" lang="en-US" altLang="zh-CN" sz="2000" dirty="0" smtClean="0"/>
              <a:t>2/3</a:t>
            </a:r>
            <a:r>
              <a:rPr kumimoji="1" lang="zh-CN" altLang="en-US" sz="2000" dirty="0" smtClean="0"/>
              <a:t>的投票时进入下一个回合</a:t>
            </a:r>
            <a:r>
              <a:rPr kumimoji="1" lang="en-US" altLang="zh-CN" sz="2000" dirty="0" smtClean="0"/>
              <a:t>R+1</a:t>
            </a:r>
            <a:endParaRPr kumimoji="1" lang="zh-CN" altLang="en-US" sz="2000" dirty="0" smtClean="0"/>
          </a:p>
          <a:p>
            <a:pPr lvl="1"/>
            <a:r>
              <a:rPr lang="en-US" altLang="zh-CN" sz="2000" dirty="0" smtClean="0"/>
              <a:t>timeout</a:t>
            </a:r>
            <a:r>
              <a:rPr lang="zh-CN" altLang="en-US" sz="2000" dirty="0" smtClean="0"/>
              <a:t>在每个回合开始被触发，</a:t>
            </a:r>
            <a:r>
              <a:rPr lang="en-US" altLang="zh-CN" sz="2000" dirty="0" smtClean="0"/>
              <a:t>timeout(R</a:t>
            </a:r>
            <a:r>
              <a:rPr lang="en-US" altLang="zh-CN" sz="2000" dirty="0"/>
              <a:t>) = </a:t>
            </a:r>
            <a:r>
              <a:rPr lang="en-US" altLang="zh-CN" sz="2000" dirty="0" err="1"/>
              <a:t>t_base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t_inc</a:t>
            </a:r>
            <a:r>
              <a:rPr lang="en-US" altLang="zh-CN" sz="2000" dirty="0"/>
              <a:t> ^ R</a:t>
            </a:r>
            <a:endParaRPr kumimoji="1" lang="zh-CN" altLang="en-US" sz="2000" dirty="0"/>
          </a:p>
          <a:p>
            <a:r>
              <a:rPr lang="en-US" altLang="zh-CN" sz="2400" dirty="0"/>
              <a:t>Propose(H, R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/>
              <a:t>合法新提议</a:t>
            </a:r>
            <a:r>
              <a:rPr kumimoji="1" lang="en-US" altLang="zh-CN" sz="2000" dirty="0" smtClean="0"/>
              <a:t>H,R0</a:t>
            </a:r>
            <a:r>
              <a:rPr kumimoji="1" lang="zh-CN" altLang="en-US" sz="2000" dirty="0" smtClean="0"/>
              <a:t>是区块：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在区块</a:t>
            </a:r>
            <a:r>
              <a:rPr kumimoji="1" lang="en-US" altLang="zh-CN" sz="1600" dirty="0" smtClean="0"/>
              <a:t>H-1</a:t>
            </a:r>
            <a:r>
              <a:rPr kumimoji="1" lang="zh-CN" altLang="en-US" sz="1600" dirty="0" smtClean="0"/>
              <a:t>保护一个</a:t>
            </a:r>
            <a:r>
              <a:rPr kumimoji="1" lang="en-US" altLang="zh-CN" sz="1600" dirty="0" smtClean="0"/>
              <a:t>Quorum-</a:t>
            </a:r>
            <a:r>
              <a:rPr kumimoji="1" lang="en-US" altLang="zh-CN" sz="1600" dirty="0" err="1" smtClean="0"/>
              <a:t>LockSet</a:t>
            </a:r>
            <a:endParaRPr kumimoji="1" lang="zh-CN" altLang="en-US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表示一个从</a:t>
            </a:r>
            <a:r>
              <a:rPr kumimoji="1" lang="en-US" altLang="zh-CN" sz="1600" dirty="0" smtClean="0"/>
              <a:t>H-1</a:t>
            </a:r>
            <a:r>
              <a:rPr kumimoji="1" lang="zh-CN" altLang="en-US" sz="1600" dirty="0" smtClean="0"/>
              <a:t>到</a:t>
            </a:r>
            <a:r>
              <a:rPr kumimoji="1" lang="en-US" altLang="zh-CN" sz="1600" dirty="0" smtClean="0"/>
              <a:t>H</a:t>
            </a:r>
            <a:r>
              <a:rPr kumimoji="1" lang="zh-CN" altLang="en-US" sz="1600" dirty="0" smtClean="0"/>
              <a:t>的合法状态变化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/>
              <a:t>合法新提议</a:t>
            </a:r>
            <a:r>
              <a:rPr lang="hr-HR" altLang="zh-CN" sz="2000" dirty="0"/>
              <a:t>H, R &gt; </a:t>
            </a:r>
            <a:r>
              <a:rPr lang="hr-HR" altLang="zh-CN" sz="2000" dirty="0" smtClean="0"/>
              <a:t>R0</a:t>
            </a:r>
            <a:endParaRPr lang="zh-CN" altLang="en-US" sz="2000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sz="1600" dirty="0" smtClean="0"/>
              <a:t>包含</a:t>
            </a:r>
            <a:r>
              <a:rPr kumimoji="1" lang="en-US" altLang="zh-CN" sz="1600" dirty="0" err="1" smtClean="0"/>
              <a:t>NoQuorum</a:t>
            </a:r>
            <a:r>
              <a:rPr kumimoji="1" lang="en-US" altLang="zh-CN" sz="1600" dirty="0" smtClean="0"/>
              <a:t>(R-1)</a:t>
            </a:r>
            <a:endParaRPr kumimoji="1" lang="zh-CN" altLang="en-US" sz="1600" dirty="0"/>
          </a:p>
          <a:p>
            <a:pPr lvl="1">
              <a:buFont typeface="Wingdings" charset="2"/>
              <a:buChar char="Ø"/>
            </a:pPr>
            <a:endParaRPr kumimoji="1" lang="zh-CN" altLang="en-US" sz="2000" dirty="0" smtClean="0"/>
          </a:p>
          <a:p>
            <a:pPr lvl="1"/>
            <a:endParaRPr kumimoji="1" lang="zh-CN" altLang="en-US" sz="20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111984"/>
            <a:ext cx="10515600" cy="87905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HydraChain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70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1043"/>
            <a:ext cx="10515600" cy="5719472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提议广播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 smtClean="0"/>
              <a:t>Quorum:</a:t>
            </a:r>
            <a:r>
              <a:rPr kumimoji="1" lang="zh-CN" altLang="en-US" sz="2000" dirty="0" smtClean="0"/>
              <a:t>一致</a:t>
            </a:r>
            <a:r>
              <a:rPr kumimoji="1" lang="en-US" altLang="zh-CN" sz="2000" dirty="0" smtClean="0"/>
              <a:t>-&gt;</a:t>
            </a:r>
            <a:r>
              <a:rPr kumimoji="1" lang="zh-CN" altLang="en-US" sz="2000" dirty="0" smtClean="0"/>
              <a:t>广播新区块</a:t>
            </a:r>
            <a:r>
              <a:rPr kumimoji="1" lang="en-US" altLang="zh-CN" sz="2000" dirty="0" smtClean="0"/>
              <a:t>B(H,R0)</a:t>
            </a:r>
            <a:endParaRPr kumimoji="1"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 err="1" smtClean="0"/>
              <a:t>NoQuorum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最多</a:t>
            </a:r>
            <a:r>
              <a:rPr kumimoji="1" lang="en-US" altLang="zh-CN" sz="2000" dirty="0" smtClean="0"/>
              <a:t>1/3</a:t>
            </a:r>
            <a:r>
              <a:rPr kumimoji="1" lang="zh-CN" altLang="en-US" sz="2000" dirty="0" smtClean="0"/>
              <a:t>的投票锁定在同一区块，广播新区块</a:t>
            </a:r>
            <a:r>
              <a:rPr kumimoji="1" lang="en-US" altLang="zh-CN" sz="2000" dirty="0" smtClean="0"/>
              <a:t>B(H,R)</a:t>
            </a:r>
            <a:endParaRPr kumimoji="1"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 err="1" smtClean="0"/>
              <a:t>QuorumPossible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超过</a:t>
            </a:r>
            <a:r>
              <a:rPr kumimoji="1" lang="en-US" altLang="zh-CN" sz="2000" dirty="0" smtClean="0"/>
              <a:t>1/3</a:t>
            </a:r>
            <a:r>
              <a:rPr kumimoji="1" lang="zh-CN" altLang="en-US" sz="2000" dirty="0" smtClean="0"/>
              <a:t>的投票锁定区块</a:t>
            </a:r>
            <a:r>
              <a:rPr lang="hr-HR" altLang="zh-CN" sz="2000" dirty="0"/>
              <a:t>B(H, Rn &lt; R</a:t>
            </a:r>
            <a:r>
              <a:rPr lang="hr-HR" altLang="zh-CN" sz="2000" dirty="0" smtClean="0"/>
              <a:t>)</a:t>
            </a:r>
            <a:r>
              <a:rPr lang="zh-CN" altLang="en-US" sz="2000" dirty="0" smtClean="0"/>
              <a:t>，广播</a:t>
            </a:r>
            <a:r>
              <a:rPr lang="en-US" altLang="zh-CN" sz="2000" dirty="0" err="1"/>
              <a:t>VoteInstruction</a:t>
            </a:r>
            <a:r>
              <a:rPr lang="en-US" altLang="zh-CN" sz="2000" dirty="0"/>
              <a:t> B(H, Rn &lt; R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r>
              <a:rPr kumimoji="1" lang="en-US" altLang="zh-CN" sz="2400" dirty="0" smtClean="0"/>
              <a:t>Commit(H,R)</a:t>
            </a:r>
            <a:r>
              <a:rPr kumimoji="1" lang="zh-CN" altLang="en-US" sz="2400" dirty="0" smtClean="0"/>
              <a:t> 节点进入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 smtClean="0"/>
              <a:t>在接受到有提议的</a:t>
            </a:r>
            <a:r>
              <a:rPr kumimoji="1" lang="en-US" altLang="zh-CN" sz="2000" dirty="0" err="1" smtClean="0"/>
              <a:t>LockSet</a:t>
            </a:r>
            <a:r>
              <a:rPr kumimoji="1" lang="zh-CN" altLang="en-US" sz="2000" dirty="0" smtClean="0"/>
              <a:t>或者本地收集到足够投票的</a:t>
            </a:r>
            <a:r>
              <a:rPr kumimoji="1" lang="en-US" altLang="zh-CN" sz="2000" dirty="0" err="1" smtClean="0"/>
              <a:t>LockSet</a:t>
            </a:r>
            <a:endParaRPr kumimoji="1" lang="zh-CN" alt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dirty="0" smtClean="0"/>
              <a:t>节点第一次得知</a:t>
            </a:r>
            <a:r>
              <a:rPr lang="en-US" altLang="zh-CN" sz="2000" dirty="0"/>
              <a:t>Quorum(H,R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如果父区块可知，节点进入同步状态同步缺失区块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父区</a:t>
            </a:r>
            <a:r>
              <a:rPr lang="zh-CN" altLang="en-US" sz="2000" dirty="0" smtClean="0"/>
              <a:t>块</a:t>
            </a:r>
            <a:r>
              <a:rPr lang="zh-CN" altLang="en-US" sz="2000" dirty="0" smtClean="0"/>
              <a:t>不</a:t>
            </a:r>
            <a:r>
              <a:rPr lang="zh-CN" altLang="en-US" sz="2000" dirty="0" smtClean="0"/>
              <a:t>可见</a:t>
            </a:r>
            <a:r>
              <a:rPr lang="zh-CN" altLang="en-US" sz="2000" dirty="0" smtClean="0"/>
              <a:t>：</a:t>
            </a:r>
          </a:p>
          <a:p>
            <a:pPr lvl="2">
              <a:buFont typeface="Wingdings" charset="2"/>
              <a:buChar char="Ø"/>
            </a:pPr>
            <a:r>
              <a:rPr lang="zh-CN" altLang="en-US" sz="1600" dirty="0" smtClean="0"/>
              <a:t>提交</a:t>
            </a:r>
            <a:r>
              <a:rPr lang="en-US" altLang="zh-CN" sz="1600" dirty="0" smtClean="0"/>
              <a:t>Quorum</a:t>
            </a:r>
            <a:r>
              <a:rPr lang="zh-CN" altLang="en-US" sz="1600" dirty="0" smtClean="0"/>
              <a:t>的区块</a:t>
            </a:r>
          </a:p>
          <a:p>
            <a:pPr lvl="2">
              <a:buFont typeface="Wingdings" charset="2"/>
              <a:buChar char="Ø"/>
            </a:pPr>
            <a:r>
              <a:rPr lang="zh-CN" altLang="en-US" sz="1600" dirty="0" smtClean="0"/>
              <a:t>解锁</a:t>
            </a:r>
          </a:p>
          <a:p>
            <a:pPr lvl="2">
              <a:buFont typeface="Wingdings" charset="2"/>
              <a:buChar char="Ø"/>
            </a:pPr>
            <a:r>
              <a:rPr lang="zh-CN" altLang="en-US" sz="1600" dirty="0" smtClean="0"/>
              <a:t>隐含进入新高度</a:t>
            </a:r>
            <a:r>
              <a:rPr lang="en-US" altLang="zh-CN" sz="1600" dirty="0" smtClean="0"/>
              <a:t>H+1</a:t>
            </a:r>
            <a:endParaRPr lang="zh-CN" altLang="en-US" sz="1600" dirty="0" smtClean="0"/>
          </a:p>
          <a:p>
            <a:r>
              <a:rPr lang="en-US" altLang="zh-CN" sz="2400" dirty="0"/>
              <a:t>On Timeout(H, R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验证者在前一个回合被锁定在区块</a:t>
            </a:r>
            <a:r>
              <a:rPr lang="en-US" altLang="zh-CN" sz="2000" dirty="0" smtClean="0"/>
              <a:t>B,</a:t>
            </a:r>
            <a:r>
              <a:rPr lang="zh-CN" altLang="en-US" sz="2000" dirty="0" smtClean="0"/>
              <a:t>广播</a:t>
            </a:r>
            <a:r>
              <a:rPr lang="de-DE" altLang="zh-CN" sz="2000" dirty="0"/>
              <a:t>Lock(H, R, B</a:t>
            </a:r>
            <a:r>
              <a:rPr lang="de-DE" altLang="zh-CN" sz="2000" dirty="0" smtClean="0"/>
              <a:t>)</a:t>
            </a:r>
            <a:endParaRPr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验证者未被锁定，广播</a:t>
            </a:r>
            <a:r>
              <a:rPr lang="en-US" altLang="zh-CN" sz="2000" dirty="0" err="1"/>
              <a:t>NotLocked</a:t>
            </a:r>
            <a:r>
              <a:rPr lang="en-US" altLang="zh-CN" sz="2000" dirty="0"/>
              <a:t>(H, R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当前高度</a:t>
            </a:r>
            <a:r>
              <a:rPr lang="en-US" altLang="zh-CN" sz="2000" dirty="0" smtClean="0"/>
              <a:t>timeout</a:t>
            </a:r>
            <a:r>
              <a:rPr lang="zh-CN" altLang="en-US" sz="2000" dirty="0" smtClean="0"/>
              <a:t>增加</a:t>
            </a:r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111984"/>
            <a:ext cx="10515600" cy="87905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HydraChain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62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0813"/>
            <a:ext cx="10515600" cy="486696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Vote(H, R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 smtClean="0"/>
              <a:t>Case</a:t>
            </a:r>
            <a:r>
              <a:rPr kumimoji="1" lang="zh-CN" altLang="en-US" sz="2000" dirty="0" smtClean="0"/>
              <a:t>：验证者</a:t>
            </a:r>
            <a:r>
              <a:rPr kumimoji="1" lang="zh-CN" altLang="en-US" sz="2000" dirty="0"/>
              <a:t>从</a:t>
            </a:r>
            <a:r>
              <a:rPr kumimoji="1" lang="en-US" altLang="zh-CN" sz="2000" dirty="0" smtClean="0"/>
              <a:t>H,R</a:t>
            </a:r>
            <a:r>
              <a:rPr kumimoji="1" lang="zh-CN" altLang="en-US" sz="2000" dirty="0" smtClean="0"/>
              <a:t>收到的合法提议</a:t>
            </a:r>
          </a:p>
          <a:p>
            <a:pPr lvl="2">
              <a:buFont typeface="Wingdings" charset="2"/>
              <a:buChar char="Ø"/>
            </a:pPr>
            <a:r>
              <a:rPr kumimoji="1" lang="zh-CN" altLang="en-US" sz="1600" dirty="0" smtClean="0"/>
              <a:t>如果被锁在一个区块：解锁</a:t>
            </a:r>
          </a:p>
          <a:p>
            <a:pPr lvl="2">
              <a:buFont typeface="Wingdings" charset="2"/>
              <a:buChar char="Ø"/>
            </a:pPr>
            <a:r>
              <a:rPr kumimoji="1" lang="zh-CN" altLang="en-US" sz="1600" dirty="0" smtClean="0"/>
              <a:t>将新提议锁住</a:t>
            </a:r>
          </a:p>
          <a:p>
            <a:pPr lvl="2">
              <a:buFont typeface="Wingdings" charset="2"/>
              <a:buChar char="Ø"/>
            </a:pPr>
            <a:r>
              <a:rPr kumimoji="1" lang="zh-CN" altLang="en-US" sz="1600" dirty="0" smtClean="0"/>
              <a:t>广播一个新的</a:t>
            </a:r>
            <a:r>
              <a:rPr kumimoji="1" lang="en-US" altLang="zh-CN" sz="1600" dirty="0" smtClean="0"/>
              <a:t>Lock(H,R,B)</a:t>
            </a:r>
            <a:endParaRPr kumimoji="1" lang="zh-CN" alt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 smtClean="0"/>
              <a:t>Case</a:t>
            </a:r>
            <a:r>
              <a:rPr kumimoji="1" lang="zh-CN" altLang="en-US" sz="2000" dirty="0" smtClean="0"/>
              <a:t>：验证者从</a:t>
            </a:r>
            <a:r>
              <a:rPr kumimoji="1" lang="en-US" altLang="zh-CN" sz="2000" dirty="0" smtClean="0"/>
              <a:t>H,R</a:t>
            </a:r>
            <a:r>
              <a:rPr kumimoji="1" lang="zh-CN" altLang="en-US" sz="2000" dirty="0" smtClean="0"/>
              <a:t>收到非法提议</a:t>
            </a:r>
          </a:p>
          <a:p>
            <a:pPr lvl="2">
              <a:buFont typeface="Wingdings" charset="2"/>
              <a:buChar char="Ø"/>
            </a:pPr>
            <a:r>
              <a:rPr kumimoji="1" lang="zh-CN" altLang="en-US" sz="1600" dirty="0" smtClean="0"/>
              <a:t>如果被锁住，广播</a:t>
            </a:r>
            <a:r>
              <a:rPr kumimoji="1" lang="en-US" altLang="zh-CN" sz="1600" dirty="0" smtClean="0"/>
              <a:t>Locked(H,R,B)</a:t>
            </a:r>
            <a:endParaRPr kumimoji="1" lang="zh-CN" altLang="en-US" sz="1600" dirty="0" smtClean="0"/>
          </a:p>
          <a:p>
            <a:pPr lvl="2">
              <a:buFont typeface="Wingdings" charset="2"/>
              <a:buChar char="Ø"/>
            </a:pPr>
            <a:r>
              <a:rPr kumimoji="1" lang="zh-CN" altLang="en-US" sz="1600" dirty="0" smtClean="0"/>
              <a:t>如果没有被锁住，广播</a:t>
            </a:r>
            <a:r>
              <a:rPr kumimoji="1" lang="en-US" altLang="zh-CN" sz="1600" dirty="0" err="1" smtClean="0"/>
              <a:t>NotLocked</a:t>
            </a:r>
            <a:r>
              <a:rPr kumimoji="1" lang="en-US" altLang="zh-CN" sz="1600" dirty="0" smtClean="0"/>
              <a:t>(H,R)</a:t>
            </a:r>
            <a:endParaRPr kumimoji="1" lang="zh-CN" alt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sz="2000" dirty="0" smtClean="0"/>
              <a:t>Case</a:t>
            </a:r>
            <a:r>
              <a:rPr kumimoji="1" lang="zh-CN" altLang="en-US" sz="2000" dirty="0" smtClean="0"/>
              <a:t>：验证者收到一个合法的</a:t>
            </a:r>
            <a:r>
              <a:rPr lang="en-US" altLang="zh-CN" sz="2000" dirty="0" err="1"/>
              <a:t>VoteInstruction</a:t>
            </a:r>
            <a:r>
              <a:rPr lang="en-US" altLang="zh-CN" sz="2000" dirty="0"/>
              <a:t>(H, R, B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lvl="2">
              <a:buFont typeface="Wingdings" charset="2"/>
              <a:buChar char="Ø"/>
            </a:pPr>
            <a:r>
              <a:rPr kumimoji="1" lang="zh-CN" altLang="en-US" sz="1600" dirty="0"/>
              <a:t>如果被锁在一个区块：解锁</a:t>
            </a:r>
          </a:p>
          <a:p>
            <a:pPr lvl="2">
              <a:buFont typeface="Wingdings" charset="2"/>
              <a:buChar char="Ø"/>
            </a:pPr>
            <a:r>
              <a:rPr kumimoji="1" lang="zh-CN" altLang="en-US" sz="1600" dirty="0" smtClean="0"/>
              <a:t>从</a:t>
            </a:r>
            <a:r>
              <a:rPr lang="en-US" altLang="zh-CN" sz="1600" dirty="0" err="1" smtClean="0"/>
              <a:t>VoteInstruction</a:t>
            </a:r>
            <a:r>
              <a:rPr lang="zh-CN" altLang="en-US" sz="1600" dirty="0" smtClean="0"/>
              <a:t>锁住</a:t>
            </a:r>
            <a:r>
              <a:rPr lang="en-US" altLang="zh-CN" sz="1600" dirty="0" smtClean="0"/>
              <a:t>B</a:t>
            </a:r>
            <a:endParaRPr lang="zh-CN" altLang="en-US" sz="1600" dirty="0" smtClean="0"/>
          </a:p>
          <a:p>
            <a:pPr lvl="2">
              <a:buFont typeface="Wingdings" charset="2"/>
              <a:buChar char="Ø"/>
            </a:pPr>
            <a:r>
              <a:rPr kumimoji="1" lang="zh-CN" altLang="en-US" sz="1600" dirty="0" smtClean="0"/>
              <a:t>广播</a:t>
            </a:r>
            <a:r>
              <a:rPr kumimoji="1" lang="en-US" altLang="zh-CN" sz="1600" dirty="0" smtClean="0"/>
              <a:t>Lock(H,R,B)</a:t>
            </a:r>
            <a:endParaRPr kumimoji="1" lang="zh-CN" altLang="en-US" sz="1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111984"/>
            <a:ext cx="10515600" cy="87905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HydraChain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</a:t>
            </a:r>
            <a:r>
              <a:rPr kumimoji="1" lang="en-US" altLang="zh-CN" dirty="0" err="1" smtClean="0"/>
              <a:t>endermint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状态：</a:t>
            </a:r>
            <a:r>
              <a:rPr lang="en-US" altLang="zh-CN" sz="2400" dirty="0" err="1" smtClean="0"/>
              <a:t>NewHeight</a:t>
            </a:r>
            <a:r>
              <a:rPr lang="en-US" altLang="zh-CN" sz="2400" dirty="0"/>
              <a:t>, Propose, </a:t>
            </a:r>
            <a:r>
              <a:rPr lang="en-US" altLang="zh-CN" sz="2400" dirty="0" err="1"/>
              <a:t>Prevote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Precommit</a:t>
            </a:r>
            <a:r>
              <a:rPr lang="en-US" altLang="zh-CN" sz="2400" dirty="0" smtClean="0"/>
              <a:t>, Commit</a:t>
            </a:r>
            <a:endParaRPr lang="zh-CN" altLang="en-US" sz="2400" dirty="0" smtClean="0"/>
          </a:p>
          <a:p>
            <a:r>
              <a:rPr lang="zh-CN" altLang="en-US" sz="2400" dirty="0" smtClean="0"/>
              <a:t>在区块的每一个高度使用基于回合的协议决定区块下一个高度</a:t>
            </a:r>
          </a:p>
          <a:p>
            <a:r>
              <a:rPr lang="zh-CN" altLang="en-US" sz="2400" dirty="0" smtClean="0"/>
              <a:t>每一个回合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三个基本步骤：</a:t>
            </a:r>
            <a:r>
              <a:rPr lang="en-US" altLang="zh-CN" sz="2000" dirty="0"/>
              <a:t> Propose, </a:t>
            </a:r>
            <a:r>
              <a:rPr lang="en-US" altLang="zh-CN" sz="2000" dirty="0" err="1"/>
              <a:t>Prevote</a:t>
            </a:r>
            <a:r>
              <a:rPr lang="en-US" altLang="zh-CN" sz="2000" dirty="0"/>
              <a:t>, and </a:t>
            </a:r>
            <a:r>
              <a:rPr lang="en-US" altLang="zh-CN" sz="2000" dirty="0" err="1" smtClean="0"/>
              <a:t>Precommit</a:t>
            </a:r>
            <a:endParaRPr lang="zh-CN" alt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两个特殊步骤：</a:t>
            </a:r>
            <a:r>
              <a:rPr lang="en-US" altLang="zh-CN" sz="2000" dirty="0" err="1" smtClean="0"/>
              <a:t>Commit,NewHeight</a:t>
            </a:r>
            <a:endParaRPr lang="en-US" altLang="zh-CN" sz="2000" dirty="0" smtClean="0"/>
          </a:p>
          <a:p>
            <a:r>
              <a:rPr lang="zh-CN" altLang="en-US" sz="2400" dirty="0" smtClean="0"/>
              <a:t>最佳剧情步骤：</a:t>
            </a:r>
          </a:p>
          <a:p>
            <a:pPr lvl="1">
              <a:buFont typeface="Wingdings" charset="2"/>
              <a:buChar char="Ø"/>
            </a:pPr>
            <a:r>
              <a:rPr lang="en-US" altLang="zh-CN" sz="2000" dirty="0" err="1"/>
              <a:t>NewHeight</a:t>
            </a:r>
            <a:r>
              <a:rPr lang="en-US" altLang="zh-CN" sz="2000" dirty="0"/>
              <a:t> -&gt; (Propose -&gt; </a:t>
            </a:r>
            <a:r>
              <a:rPr lang="en-US" altLang="zh-CN" sz="2000" dirty="0" err="1"/>
              <a:t>Prevote</a:t>
            </a:r>
            <a:r>
              <a:rPr lang="en-US" altLang="zh-CN" sz="2000" dirty="0"/>
              <a:t> -&gt; </a:t>
            </a:r>
            <a:r>
              <a:rPr lang="en-US" altLang="zh-CN" sz="2000" dirty="0" err="1"/>
              <a:t>Precommit</a:t>
            </a:r>
            <a:r>
              <a:rPr lang="en-US" altLang="zh-CN" sz="2000" dirty="0"/>
              <a:t>)+ -&gt; Commit -&gt; </a:t>
            </a:r>
            <a:r>
              <a:rPr lang="en-US" altLang="zh-CN" sz="2000" dirty="0" err="1"/>
              <a:t>NewHeight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-&gt;...</a:t>
            </a:r>
            <a:endParaRPr lang="zh-CN" altLang="en-US" sz="2000" dirty="0" smtClean="0"/>
          </a:p>
          <a:p>
            <a:pPr lvl="1">
              <a:buFont typeface="Wingdings" charset="2"/>
              <a:buChar char="Ø"/>
            </a:pPr>
            <a:r>
              <a:rPr lang="en-US" altLang="zh-CN" sz="2000" dirty="0"/>
              <a:t>(Propose -&gt; </a:t>
            </a:r>
            <a:r>
              <a:rPr lang="en-US" altLang="zh-CN" sz="2000" dirty="0" err="1"/>
              <a:t>Prevote</a:t>
            </a:r>
            <a:r>
              <a:rPr lang="en-US" altLang="zh-CN" sz="2000" dirty="0"/>
              <a:t> -&gt; </a:t>
            </a:r>
            <a:r>
              <a:rPr lang="en-US" altLang="zh-CN" sz="2000" dirty="0" err="1"/>
              <a:t>Precommit</a:t>
            </a:r>
            <a:r>
              <a:rPr lang="en-US" altLang="zh-CN" sz="2000" dirty="0"/>
              <a:t>) </a:t>
            </a:r>
            <a:r>
              <a:rPr lang="zh-CN" altLang="en-US" sz="2000" dirty="0" smtClean="0"/>
              <a:t>成为一个回合</a:t>
            </a:r>
            <a:r>
              <a:rPr lang="en-US" altLang="zh-CN" sz="2000" i="1" dirty="0" smtClean="0"/>
              <a:t>round</a:t>
            </a:r>
            <a:r>
              <a:rPr lang="en-US" altLang="zh-CN" sz="2000" dirty="0" smtClean="0"/>
              <a:t>.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1283</Words>
  <Application>Microsoft Macintosh PowerPoint</Application>
  <PresentationFormat>宽屏</PresentationFormat>
  <Paragraphs>164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Wingdings</vt:lpstr>
      <vt:lpstr>宋体</vt:lpstr>
      <vt:lpstr>Arial</vt:lpstr>
      <vt:lpstr>Office 主题</vt:lpstr>
      <vt:lpstr>PBFT</vt:lpstr>
      <vt:lpstr>PBFT概况</vt:lpstr>
      <vt:lpstr>HydraChain PBFT</vt:lpstr>
      <vt:lpstr>HydraChain PBFT</vt:lpstr>
      <vt:lpstr>HydraChain PBFT </vt:lpstr>
      <vt:lpstr>HydraChain PBFT</vt:lpstr>
      <vt:lpstr>HydraChain PBFT</vt:lpstr>
      <vt:lpstr>HydraChain PBFT</vt:lpstr>
      <vt:lpstr>Tendermint PBFT</vt:lpstr>
      <vt:lpstr>Tendermint PBFT</vt:lpstr>
      <vt:lpstr>Tendermint PBFT</vt:lpstr>
      <vt:lpstr>Tendermint PBFT</vt:lpstr>
      <vt:lpstr>Tendermint PBFT</vt:lpstr>
      <vt:lpstr>Tendermint PBFT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PBFT</dc:title>
  <dc:creator>Microsoft Office 用户</dc:creator>
  <cp:lastModifiedBy>Microsoft Office 用户</cp:lastModifiedBy>
  <cp:revision>60</cp:revision>
  <dcterms:created xsi:type="dcterms:W3CDTF">2016-05-24T03:20:35Z</dcterms:created>
  <dcterms:modified xsi:type="dcterms:W3CDTF">2016-05-25T09:55:31Z</dcterms:modified>
</cp:coreProperties>
</file>