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7" r:id="rId4"/>
    <p:sldId id="288" r:id="rId5"/>
    <p:sldId id="289" r:id="rId6"/>
    <p:sldId id="290" r:id="rId7"/>
    <p:sldId id="275" r:id="rId8"/>
    <p:sldId id="29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9037" autoAdjust="0"/>
  </p:normalViewPr>
  <p:slideViewPr>
    <p:cSldViewPr>
      <p:cViewPr>
        <p:scale>
          <a:sx n="75" d="100"/>
          <a:sy n="75" d="100"/>
        </p:scale>
        <p:origin x="-2778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3/23/2016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41476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2016/03/23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7911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根据需要将幻灯片添加到各个主题节，包括带有表格、图形和图像的幻灯片。 </a:t>
            </a:r>
          </a:p>
          <a:p>
            <a:r>
              <a:rPr lang="zh-CN" dirty="0" smtClean="0"/>
              <a:t>请看下一节示例</a:t>
            </a:r>
            <a:r>
              <a:rPr lang="zh-CN" baseline="0" dirty="0" smtClean="0"/>
              <a:t> </a:t>
            </a:r>
            <a:r>
              <a:rPr lang="zh-CN" dirty="0" smtClean="0"/>
              <a:t>图表、</a:t>
            </a:r>
            <a:r>
              <a:rPr lang="zh-CN" baseline="0" dirty="0" smtClean="0"/>
              <a:t> 图像和视频布局，请参阅下一部分。 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通过复述课程中的要点概述演示文稿内容。</a:t>
            </a:r>
          </a:p>
          <a:p>
            <a:r>
              <a:rPr lang="zh-CN" dirty="0" smtClean="0"/>
              <a:t>当观众观看完您的演示文稿后，您希望他们记住什么?</a:t>
            </a:r>
          </a:p>
          <a:p>
            <a:endParaRPr lang="zh-CN" dirty="0" smtClean="0"/>
          </a:p>
          <a:p>
            <a:r>
              <a:rPr lang="zh-CN" dirty="0" smtClean="0"/>
              <a:t>将您的演示文稿另存为视频以方便分发(若要创建视频，请单击“文件”选项卡，然后单击“共享”。  在“文件类型”下，单击“创建视频”。)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4</a:t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添加案例研究或班级模拟以鼓励讨论和应用课程。</a:t>
            </a:r>
            <a:r>
              <a:rPr lang="zh-CN" baseline="0" dirty="0" smtClean="0"/>
              <a:t>   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6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通过复述课程中的要点概述演示文稿内容。</a:t>
            </a:r>
          </a:p>
          <a:p>
            <a:r>
              <a:rPr lang="zh-CN" dirty="0" smtClean="0"/>
              <a:t>当观众观看完您的演示文稿后，您希望他们记住什么?</a:t>
            </a:r>
          </a:p>
          <a:p>
            <a:endParaRPr lang="zh-CN" dirty="0" smtClean="0"/>
          </a:p>
          <a:p>
            <a:r>
              <a:rPr lang="zh-CN" dirty="0" smtClean="0"/>
              <a:t>将您的演示文稿另存为视频以方便分发(若要创建视频，请单击“文件”选项卡，然后单击“共享”。  在“文件类型”下，单击“创建视频”。)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7</a:t>
            </a:fld>
            <a:endParaRPr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通过复述课程中的要点概述演示文稿内容。</a:t>
            </a:r>
          </a:p>
          <a:p>
            <a:r>
              <a:rPr lang="zh-CN" dirty="0" smtClean="0"/>
              <a:t>当观众观看完您的演示文稿后，您希望他们记住什么?</a:t>
            </a:r>
          </a:p>
          <a:p>
            <a:endParaRPr lang="zh-CN" dirty="0" smtClean="0"/>
          </a:p>
          <a:p>
            <a:r>
              <a:rPr lang="zh-CN" dirty="0" smtClean="0"/>
              <a:t>将您的演示文稿另存为视频以方便分发(若要创建视频，请单击“文件”选项卡，然后单击“共享”。  在“文件类型”下，单击“创建视频”。)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8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zh-CN" altLang="en-US" dirty="0"/>
              <a:t>以太坊交易简介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03848" y="3645024"/>
            <a:ext cx="4772528" cy="990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</a:rPr>
              <a:t>邝翼飞</a:t>
            </a:r>
            <a:endParaRPr lang="en-US" altLang="zh-CN" sz="2400" dirty="0" smtClean="0">
              <a:latin typeface="+mn-lt"/>
            </a:endParaRPr>
          </a:p>
          <a:p>
            <a:pPr algn="ctr"/>
            <a:r>
              <a:rPr lang="en-US" altLang="zh-CN" sz="2400" dirty="0" smtClean="0">
                <a:latin typeface="+mn-lt"/>
              </a:rPr>
              <a:t>2016.3.23</a:t>
            </a:r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交易结构</a:t>
            </a:r>
            <a:endParaRPr lang="en-US" altLang="zh-CN" dirty="0" smtClean="0"/>
          </a:p>
          <a:p>
            <a:r>
              <a:rPr lang="zh-CN" altLang="en-US" dirty="0" smtClean="0"/>
              <a:t>交易流程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/>
              <a:t>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验证执行</a:t>
            </a:r>
            <a:endParaRPr lang="en-US" altLang="zh-CN" dirty="0" smtClean="0"/>
          </a:p>
          <a:p>
            <a:pPr lvl="1"/>
            <a:r>
              <a:rPr lang="zh-CN" altLang="en-US" dirty="0"/>
              <a:t>完成</a:t>
            </a:r>
            <a:endParaRPr lang="en-US" altLang="zh-CN" dirty="0" smtClean="0"/>
          </a:p>
          <a:p>
            <a:r>
              <a:rPr lang="zh-CN" altLang="en-US" dirty="0"/>
              <a:t>交易</a:t>
            </a:r>
            <a:r>
              <a:rPr lang="zh-CN" altLang="en-US" dirty="0" smtClean="0"/>
              <a:t>状态跟踪</a:t>
            </a:r>
            <a:endParaRPr lang="en-US" altLang="zh-CN" dirty="0" smtClean="0"/>
          </a:p>
          <a:p>
            <a:r>
              <a:rPr lang="zh-CN" altLang="en-US" dirty="0" smtClean="0"/>
              <a:t>测试例子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</a:t>
            </a:fld>
            <a:r>
              <a:rPr lang="en-US" altLang="zh-CN" dirty="0" smtClean="0"/>
              <a:t>/8</a:t>
            </a:r>
            <a:endParaRPr kumimoji="0" lang="zh-CN" alt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交易结构</a:t>
            </a:r>
            <a:endParaRPr lang="zh-CN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406125"/>
              </p:ext>
            </p:extLst>
          </p:nvPr>
        </p:nvGraphicFramePr>
        <p:xfrm>
          <a:off x="755576" y="1321257"/>
          <a:ext cx="8229600" cy="5060071"/>
        </p:xfrm>
        <a:graphic>
          <a:graphicData uri="http://schemas.openxmlformats.org/drawingml/2006/table">
            <a:tbl>
              <a:tblPr/>
              <a:tblGrid>
                <a:gridCol w="936104"/>
                <a:gridCol w="792088"/>
                <a:gridCol w="1224136"/>
                <a:gridCol w="5277272"/>
              </a:tblGrid>
              <a:tr h="576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字段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78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byte[]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nonce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地址已经发送的交易数量，每做一次增加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byte[]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value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交易额，以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wei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为单位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byte[]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receiveAddress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目标账户的地址，取公钥的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SHA3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哈希的最后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20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字节作为地址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byte[]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gasPrice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汽油价格，用于计算交易费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byte[]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gasLimit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允许使用的汽油量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Byte[]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data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消息呼叫的输入数据或新合约的初始化代码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68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v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signature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椭圆曲线数字签名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7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byte[]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byte[]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</a:t>
            </a:fld>
            <a:r>
              <a:rPr lang="en-US" altLang="zh-CN" dirty="0" smtClean="0"/>
              <a:t>/8</a:t>
            </a:r>
            <a:endParaRPr kumimoji="0" lang="zh-CN" alt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交易结构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ethereumj</a:t>
            </a:r>
            <a:r>
              <a:rPr lang="zh-CN" altLang="en-US" dirty="0" smtClean="0"/>
              <a:t>中由</a:t>
            </a:r>
            <a:r>
              <a:rPr lang="en-US" altLang="zh-CN" dirty="0" err="1" smtClean="0"/>
              <a:t>org.ethereum.core</a:t>
            </a:r>
            <a:r>
              <a:rPr lang="zh-CN" altLang="en-US" dirty="0" smtClean="0"/>
              <a:t>包中的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类来表示交易</a:t>
            </a:r>
            <a:endParaRPr lang="en-US" altLang="zh-CN" dirty="0" smtClean="0"/>
          </a:p>
          <a:p>
            <a:endParaRPr lang="zh-CN" dirty="0" smtClean="0"/>
          </a:p>
          <a:p>
            <a:r>
              <a:rPr lang="zh-CN" altLang="en-US" dirty="0"/>
              <a:t>发送给空地址的交易是一种特殊类型的交易，创建了一个</a:t>
            </a:r>
            <a:r>
              <a:rPr lang="zh-CN" altLang="en-US" dirty="0" smtClean="0"/>
              <a:t>“ 合约”</a:t>
            </a:r>
            <a:endParaRPr lang="en-US" altLang="zh-CN" dirty="0" smtClean="0"/>
          </a:p>
          <a:p>
            <a:endParaRPr lang="zh-CN" dirty="0" smtClean="0"/>
          </a:p>
          <a:p>
            <a:r>
              <a:rPr lang="zh-CN" altLang="en-US" dirty="0"/>
              <a:t>交易合法的条件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</a:t>
            </a:r>
            <a:r>
              <a:rPr lang="zh-CN" altLang="en-US" dirty="0"/>
              <a:t>具有合法格式 </a:t>
            </a:r>
            <a:r>
              <a:rPr lang="en-US" altLang="zh-CN" dirty="0"/>
              <a:t>(</a:t>
            </a:r>
            <a:r>
              <a:rPr lang="zh-CN" altLang="en-US" dirty="0"/>
              <a:t>即 </a:t>
            </a:r>
            <a:r>
              <a:rPr lang="en-US" altLang="zh-CN" dirty="0"/>
              <a:t>27 &lt;= v &lt;= 30, 0 &lt;= r &lt; P, 0 &lt;= s &lt; 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发送</a:t>
            </a:r>
            <a:r>
              <a:rPr lang="zh-CN" altLang="en-US" dirty="0"/>
              <a:t>地址具有</a:t>
            </a:r>
            <a:r>
              <a:rPr lang="zh-CN" altLang="en-US" dirty="0" smtClean="0"/>
              <a:t>足够</a:t>
            </a:r>
            <a:r>
              <a:rPr lang="zh-CN" altLang="en-US" dirty="0"/>
              <a:t>的资金支付交易金额和交易费用。</a:t>
            </a:r>
            <a:br>
              <a:rPr lang="zh-CN" altLang="en-US" dirty="0"/>
            </a:b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</a:t>
            </a:fld>
            <a:r>
              <a:rPr lang="en-US" altLang="zh-CN" dirty="0" smtClean="0"/>
              <a:t>/8</a:t>
            </a:r>
            <a:endParaRPr kumimoji="0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9490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26288" cy="1143000"/>
          </a:xfrm>
        </p:spPr>
        <p:txBody>
          <a:bodyPr/>
          <a:lstStyle/>
          <a:p>
            <a:r>
              <a:rPr lang="zh-CN" altLang="en-US" dirty="0" smtClean="0"/>
              <a:t>交易流程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7982272" cy="4929336"/>
          </a:xfrm>
        </p:spPr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zh-CN" altLang="en-US" sz="3200" dirty="0" smtClean="0"/>
              <a:t>创建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/>
              <a:t>生成</a:t>
            </a:r>
            <a:r>
              <a:rPr lang="en-US" altLang="zh-CN" dirty="0"/>
              <a:t>Transaction</a:t>
            </a:r>
            <a:r>
              <a:rPr lang="zh-CN" altLang="en-US" dirty="0"/>
              <a:t>类的实例 </a:t>
            </a:r>
            <a:endParaRPr lang="en-US" altLang="zh-CN" dirty="0"/>
          </a:p>
          <a:p>
            <a:pPr marL="742950" lvl="2" indent="-342900"/>
            <a:r>
              <a:rPr lang="zh-CN" altLang="en-US" dirty="0" smtClean="0"/>
              <a:t>填写交易信息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发送者私钥签名</a:t>
            </a:r>
            <a:endParaRPr lang="en-US" altLang="zh-CN" dirty="0"/>
          </a:p>
          <a:p>
            <a:pPr marL="514350" lvl="1" indent="-514350">
              <a:buFont typeface="+mj-lt"/>
              <a:buAutoNum type="arabicPeriod"/>
            </a:pPr>
            <a:r>
              <a:rPr lang="zh-CN" altLang="en-US" sz="3200" dirty="0" smtClean="0"/>
              <a:t>提交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把交易广播</a:t>
            </a:r>
            <a:r>
              <a:rPr lang="zh-CN" altLang="en-US" dirty="0"/>
              <a:t>到以太坊网络中去</a:t>
            </a:r>
            <a:endParaRPr lang="en-US" altLang="zh-CN" dirty="0"/>
          </a:p>
          <a:p>
            <a:pPr marL="514350" lvl="1" indent="-514350">
              <a:buFont typeface="+mj-lt"/>
              <a:buAutoNum type="arabicPeriod"/>
            </a:pPr>
            <a:r>
              <a:rPr lang="zh-CN" altLang="en-US" sz="3200" dirty="0"/>
              <a:t>验证</a:t>
            </a:r>
            <a:r>
              <a:rPr lang="zh-CN" altLang="en-US" sz="3200" dirty="0" smtClean="0"/>
              <a:t>执行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验证是否</a:t>
            </a:r>
            <a:r>
              <a:rPr lang="zh-CN" altLang="en-US" dirty="0" smtClean="0"/>
              <a:t>合法；执行</a:t>
            </a:r>
            <a:r>
              <a:rPr lang="zh-CN" altLang="en-US" dirty="0" smtClean="0"/>
              <a:t>交易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zh-CN" altLang="en-US" sz="3200" dirty="0" smtClean="0"/>
              <a:t>完成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交易</a:t>
            </a:r>
            <a:r>
              <a:rPr lang="zh-CN" altLang="en-US" dirty="0"/>
              <a:t>被写入区块链中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</a:t>
            </a:fld>
            <a:r>
              <a:rPr lang="en-US" altLang="zh-CN" dirty="0" smtClean="0"/>
              <a:t>/8</a:t>
            </a:r>
            <a:endParaRPr kumimoji="0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404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交易状态跟踪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3200" dirty="0" smtClean="0"/>
              <a:t>     通过</a:t>
            </a:r>
            <a:r>
              <a:rPr lang="zh-CN" altLang="en-US" sz="3200" dirty="0"/>
              <a:t>实现</a:t>
            </a:r>
            <a:r>
              <a:rPr lang="en-US" altLang="zh-CN" sz="3200" dirty="0" err="1"/>
              <a:t>EthereumListener</a:t>
            </a:r>
            <a:r>
              <a:rPr lang="zh-CN" altLang="en-US" sz="3200" dirty="0"/>
              <a:t>接口监听交易的状态</a:t>
            </a:r>
            <a:r>
              <a:rPr lang="zh-CN" altLang="en-US" sz="3200" dirty="0" smtClean="0"/>
              <a:t>变化：</a:t>
            </a:r>
            <a:endParaRPr lang="en-US" altLang="zh-CN" sz="3200" dirty="0"/>
          </a:p>
          <a:p>
            <a:r>
              <a:rPr lang="en-US" altLang="zh-CN" dirty="0" err="1" smtClean="0"/>
              <a:t>onPendingTransactionsReceived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提交之后，未包含到区块链之前的状态</a:t>
            </a:r>
            <a:endParaRPr lang="en-US" altLang="zh-CN" sz="2400" dirty="0" smtClean="0"/>
          </a:p>
          <a:p>
            <a:r>
              <a:rPr lang="en-US" altLang="zh-CN" dirty="0" err="1" smtClean="0"/>
              <a:t>onTransactionExecuted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被执行后的状态，使用</a:t>
            </a:r>
            <a:r>
              <a:rPr lang="en-US" altLang="zh-CN" sz="2400" dirty="0" err="1" smtClean="0"/>
              <a:t>TransactionExecutionSummary</a:t>
            </a:r>
            <a:r>
              <a:rPr lang="zh-CN" altLang="en-US" sz="2400" dirty="0" smtClean="0"/>
              <a:t>进行描述</a:t>
            </a:r>
            <a:endParaRPr lang="en-US" altLang="zh-CN" sz="2400" dirty="0" smtClean="0"/>
          </a:p>
          <a:p>
            <a:r>
              <a:rPr lang="en-US" altLang="zh-CN" dirty="0" err="1" smtClean="0"/>
              <a:t>onBlock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被确认包含到区块链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6</a:t>
            </a:fld>
            <a:r>
              <a:rPr lang="en-US" altLang="zh-CN" dirty="0" smtClean="0"/>
              <a:t>/8</a:t>
            </a:r>
            <a:endParaRPr kumimoji="0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348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测试例子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anose="05000000000000000000" pitchFamily="2" charset="2"/>
              </a:rPr>
              <a:t>B</a:t>
            </a:r>
            <a:r>
              <a:rPr lang="zh-CN" altLang="en-US" dirty="0" smtClean="0">
                <a:sym typeface="Wingdings" panose="05000000000000000000" pitchFamily="2" charset="2"/>
              </a:rPr>
              <a:t>，合法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CD</a:t>
            </a:r>
            <a:r>
              <a:rPr lang="zh-CN" altLang="en-US" dirty="0" smtClean="0">
                <a:sym typeface="Wingdings" panose="05000000000000000000" pitchFamily="2" charset="2"/>
              </a:rPr>
              <a:t>，余额不足，不合法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E</a:t>
            </a:r>
            <a:r>
              <a:rPr lang="en-US" altLang="zh-CN" dirty="0" smtClean="0">
                <a:sym typeface="Wingdings" panose="05000000000000000000" pitchFamily="2" charset="2"/>
              </a:rPr>
              <a:t>F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G</a:t>
            </a:r>
            <a:r>
              <a:rPr lang="zh-CN" altLang="en-US" dirty="0" smtClean="0">
                <a:sym typeface="Wingdings" panose="05000000000000000000" pitchFamily="2" charset="2"/>
              </a:rPr>
              <a:t>，合法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7</a:t>
            </a:fld>
            <a:r>
              <a:rPr lang="en-US" altLang="zh-CN" dirty="0" smtClean="0"/>
              <a:t>/8</a:t>
            </a:r>
            <a:endParaRPr kumimoji="0" lang="zh-CN" alt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执行交易</a:t>
            </a:r>
            <a:r>
              <a:rPr lang="zh-CN" altLang="en-US" dirty="0" smtClean="0">
                <a:sym typeface="Wingdings" panose="05000000000000000000" pitchFamily="2" charset="2"/>
              </a:rPr>
              <a:t>的</a:t>
            </a:r>
            <a:r>
              <a:rPr lang="zh-CN" altLang="en-US" dirty="0">
                <a:sym typeface="Wingdings" panose="05000000000000000000" pitchFamily="2" charset="2"/>
              </a:rPr>
              <a:t>细节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交易中用到的加密工具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44" y="548680"/>
            <a:ext cx="401804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68" y="2852936"/>
            <a:ext cx="3151564" cy="38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8</a:t>
            </a:fld>
            <a:r>
              <a:rPr lang="en-US" altLang="zh-CN" dirty="0" smtClean="0"/>
              <a:t>/8</a:t>
            </a:r>
            <a:endParaRPr kumimoji="0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7302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749</Words>
  <Application>Microsoft Office PowerPoint</Application>
  <PresentationFormat>全屏显示(4:3)</PresentationFormat>
  <Paragraphs>132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培训</vt:lpstr>
      <vt:lpstr>以太坊交易简介</vt:lpstr>
      <vt:lpstr>Outline</vt:lpstr>
      <vt:lpstr>交易结构</vt:lpstr>
      <vt:lpstr>交易结构</vt:lpstr>
      <vt:lpstr>交易流程</vt:lpstr>
      <vt:lpstr>交易状态跟踪</vt:lpstr>
      <vt:lpstr>测试例子</vt:lpstr>
      <vt:lpstr>后续工作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2016-03-22T09:59:05Z</dcterms:created>
  <dcterms:modified xsi:type="dcterms:W3CDTF">2016-03-23T10:05:09Z</dcterms:modified>
</cp:coreProperties>
</file>