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65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6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QuattrocentoSans-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0f7cd37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0f7cd37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this final iteration of our prototype, we felt it was finally necessary to combine both future students and parents into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looking at our </a:t>
            </a:r>
            <a:r>
              <a:rPr lang="en"/>
              <a:t>homepage, we had a huge focus on usability. Making sure to keep things simple and focused. Cause we wanted to hone in the attention of our users dead center on the page, cause it's essentially what they need and it takes away the distraction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the things that helped make this desirable/understandable are our knowledge in the world turned knowledge in the head. </a:t>
            </a:r>
            <a:endParaRPr/>
          </a:p>
          <a:p>
            <a:pPr indent="0" lvl="0" marL="0" rtl="0" algn="l">
              <a:spcBef>
                <a:spcPts val="0"/>
              </a:spcBef>
              <a:spcAft>
                <a:spcPts val="0"/>
              </a:spcAft>
              <a:buNone/>
            </a:pPr>
            <a:r>
              <a:rPr lang="en"/>
              <a:t>Because alot of us have been using websites alot, there are some things from this experience that has been picked by our subconscious.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the affordances ported over from our website experiences are </a:t>
            </a:r>
            <a:endParaRPr/>
          </a:p>
          <a:p>
            <a:pPr indent="0" lvl="0" marL="0" rtl="0" algn="l">
              <a:spcBef>
                <a:spcPts val="0"/>
              </a:spcBef>
              <a:spcAft>
                <a:spcPts val="0"/>
              </a:spcAft>
              <a:buNone/>
            </a:pPr>
            <a:r>
              <a:rPr lang="en"/>
              <a:t>1: the visual cues, letting you know what tab you're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 How to apply to software engineering</a:t>
            </a:r>
            <a:endParaRPr/>
          </a:p>
          <a:p>
            <a:pPr indent="0" lvl="0" marL="0" rtl="0" algn="l">
              <a:spcBef>
                <a:spcPts val="0"/>
              </a:spcBef>
              <a:spcAft>
                <a:spcPts val="0"/>
              </a:spcAft>
              <a:buNone/>
            </a:pPr>
            <a:r>
              <a:rPr lang="en"/>
              <a:t>Signifiers: arrows </a:t>
            </a:r>
            <a:endParaRPr/>
          </a:p>
          <a:p>
            <a:pPr indent="0" lvl="0" marL="0" rtl="0" algn="l">
              <a:spcBef>
                <a:spcPts val="0"/>
              </a:spcBef>
              <a:spcAft>
                <a:spcPts val="0"/>
              </a:spcAft>
              <a:buNone/>
            </a:pPr>
            <a:r>
              <a:rPr lang="en"/>
              <a:t>c</a:t>
            </a:r>
            <a:r>
              <a:rPr lang="en"/>
              <a:t>onnstraint : location f pattern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when building your Balsamiq prototype ensure to link software engineered experiences to concepts learned in class, i.e. how are you aiding conscious/sub-conscious interaction, how is your design “humane,” is discoverability and understandability represented, and how did your team integrate ideas of affordances, signifiers, natural mappings, metaphors, legacy, safety, design for error, and constraints? Remember, your team will have to discuss a minimum of three linkages accordingly in your final presentation.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f7cd377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f7cd377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f7cd377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f7cd377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317229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317229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Jiahao Li</a:t>
            </a:r>
            <a:endParaRPr/>
          </a:p>
          <a:p>
            <a:pPr indent="-298450" lvl="0" marL="457200" rtl="0" algn="l">
              <a:spcBef>
                <a:spcPts val="0"/>
              </a:spcBef>
              <a:spcAft>
                <a:spcPts val="0"/>
              </a:spcAft>
              <a:buSzPts val="1100"/>
              <a:buChar char="●"/>
            </a:pPr>
            <a:r>
              <a:rPr lang="en"/>
              <a:t>Relationship with stakeholders - understanding your stakeholders’ needs and desires based on what they have experienced is important</a:t>
            </a:r>
            <a:endParaRPr/>
          </a:p>
          <a:p>
            <a:pPr indent="-298450" lvl="0" marL="457200" rtl="0" algn="l">
              <a:spcBef>
                <a:spcPts val="0"/>
              </a:spcBef>
              <a:spcAft>
                <a:spcPts val="0"/>
              </a:spcAft>
              <a:buSzPts val="1100"/>
              <a:buChar char="●"/>
            </a:pPr>
            <a:r>
              <a:rPr lang="en"/>
              <a:t>Based on what we received feedback from target customers through this whole process of the project, </a:t>
            </a:r>
            <a:r>
              <a:rPr lang="en" sz="1200">
                <a:latin typeface="Calibri"/>
                <a:ea typeface="Calibri"/>
                <a:cs typeface="Calibri"/>
                <a:sym typeface="Calibri"/>
              </a:rPr>
              <a:t>we noticed that it is definitely necessary to receive target customers feedback</a:t>
            </a:r>
            <a:r>
              <a:rPr lang="en"/>
              <a:t> </a:t>
            </a:r>
            <a:r>
              <a:rPr lang="en" sz="1200">
                <a:latin typeface="Calibri"/>
                <a:ea typeface="Calibri"/>
                <a:cs typeface="Calibri"/>
                <a:sym typeface="Calibri"/>
              </a:rPr>
              <a:t>because target customer feedback provided a way to our team to achieve the goal of what they wants or what they really care about in this new public Engineering website design.</a:t>
            </a:r>
            <a:r>
              <a:rPr lang="en"/>
              <a:t> </a:t>
            </a:r>
            <a:endParaRPr/>
          </a:p>
          <a:p>
            <a:pPr indent="-298450" lvl="0" marL="457200" rtl="0" algn="l">
              <a:spcBef>
                <a:spcPts val="0"/>
              </a:spcBef>
              <a:spcAft>
                <a:spcPts val="0"/>
              </a:spcAft>
              <a:buSzPts val="1100"/>
              <a:buChar char="●"/>
            </a:pPr>
            <a:r>
              <a:rPr lang="en"/>
              <a:t>In the future, keep communicating with your target customers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7c1f002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7c1f002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317229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317229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alsamiq-wireframes.appspot.com/?state=%7B%22action%22:%22open%22,%22ids%22:%5B%221sH-srl4PGGBY9HxXJfni7fmXtdRVOihD%22%5D,%22userId%22:%22110091217072312009504%22%7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03278" y="11808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ENSE 471, Milestone 3</a:t>
            </a:r>
            <a:endParaRPr/>
          </a:p>
        </p:txBody>
      </p:sp>
      <p:sp>
        <p:nvSpPr>
          <p:cNvPr id="129" name="Google Shape;129;p13"/>
          <p:cNvSpPr txBox="1"/>
          <p:nvPr>
            <p:ph idx="1" type="subTitle"/>
          </p:nvPr>
        </p:nvSpPr>
        <p:spPr>
          <a:xfrm>
            <a:off x="1953600" y="2205955"/>
            <a:ext cx="5361300" cy="158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Nunito"/>
                <a:ea typeface="Nunito"/>
                <a:cs typeface="Nunito"/>
                <a:sym typeface="Nunito"/>
              </a:rPr>
              <a:t>Prime Software</a:t>
            </a:r>
            <a:endParaRPr sz="3600">
              <a:latin typeface="Nunito"/>
              <a:ea typeface="Nunito"/>
              <a:cs typeface="Nunito"/>
              <a:sym typeface="Nunito"/>
            </a:endParaRPr>
          </a:p>
          <a:p>
            <a:pPr indent="0" lvl="0" marL="0" rtl="0" algn="ctr">
              <a:spcBef>
                <a:spcPts val="0"/>
              </a:spcBef>
              <a:spcAft>
                <a:spcPts val="0"/>
              </a:spcAft>
              <a:buNone/>
            </a:pPr>
            <a:r>
              <a:t/>
            </a:r>
            <a:endParaRPr sz="1400">
              <a:latin typeface="Nunito"/>
              <a:ea typeface="Nunito"/>
              <a:cs typeface="Nunito"/>
              <a:sym typeface="Nunito"/>
            </a:endParaRPr>
          </a:p>
          <a:p>
            <a:pPr indent="0" lvl="0" marL="0" rtl="0" algn="ctr">
              <a:spcBef>
                <a:spcPts val="0"/>
              </a:spcBef>
              <a:spcAft>
                <a:spcPts val="0"/>
              </a:spcAft>
              <a:buNone/>
            </a:pPr>
            <a:r>
              <a:rPr lang="en" sz="1800">
                <a:latin typeface="Nunito"/>
                <a:ea typeface="Nunito"/>
                <a:cs typeface="Nunito"/>
                <a:sym typeface="Nunito"/>
              </a:rPr>
              <a:t>MJ, SANA, MCKENZIE, JIAHAO</a:t>
            </a:r>
            <a:endParaRPr sz="1800">
              <a:latin typeface="Nunito"/>
              <a:ea typeface="Nunito"/>
              <a:cs typeface="Nunito"/>
              <a:sym typeface="Nunito"/>
            </a:endParaRPr>
          </a:p>
          <a:p>
            <a:pPr indent="0" lvl="0" marL="0" rtl="0" algn="ctr">
              <a:spcBef>
                <a:spcPts val="0"/>
              </a:spcBef>
              <a:spcAft>
                <a:spcPts val="0"/>
              </a:spcAft>
              <a:buNone/>
            </a:pPr>
            <a:r>
              <a:rPr lang="en" sz="1800">
                <a:latin typeface="Nunito"/>
                <a:ea typeface="Nunito"/>
                <a:cs typeface="Nunito"/>
                <a:sym typeface="Nunito"/>
              </a:rPr>
              <a:t>April 10, 2019</a:t>
            </a:r>
            <a:endParaRPr sz="18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Balsamiq Prototype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https://balsamiq-wireframes.appspot.com/?state={%22action%22:%22open%22,%22ids%22:[%221sH-srl4PGGBY9HxXJfni7fmXtdRVOihD%22],%22userId%22:%22110091217072312009504%22}</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Feedback</a:t>
            </a:r>
            <a:endParaRPr/>
          </a:p>
        </p:txBody>
      </p:sp>
      <p:sp>
        <p:nvSpPr>
          <p:cNvPr id="141" name="Google Shape;141;p15"/>
          <p:cNvSpPr txBox="1"/>
          <p:nvPr>
            <p:ph idx="1" type="body"/>
          </p:nvPr>
        </p:nvSpPr>
        <p:spPr>
          <a:xfrm>
            <a:off x="600275" y="1224675"/>
            <a:ext cx="7647900" cy="36684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t/>
            </a:r>
            <a:endParaRPr sz="1200">
              <a:solidFill>
                <a:srgbClr val="000000"/>
              </a:solidFill>
            </a:endParaRPr>
          </a:p>
          <a:p>
            <a:pPr indent="-304800" lvl="0" marL="457200" rtl="0" algn="l">
              <a:lnSpc>
                <a:spcPct val="100000"/>
              </a:lnSpc>
              <a:spcBef>
                <a:spcPts val="500"/>
              </a:spcBef>
              <a:spcAft>
                <a:spcPts val="0"/>
              </a:spcAft>
              <a:buClr>
                <a:srgbClr val="000000"/>
              </a:buClr>
              <a:buSzPts val="1200"/>
              <a:buChar char="●"/>
            </a:pPr>
            <a:r>
              <a:rPr lang="en" sz="1200">
                <a:solidFill>
                  <a:srgbClr val="000000"/>
                </a:solidFill>
              </a:rPr>
              <a:t>The Users loved tile representation of data</a:t>
            </a:r>
            <a:endParaRPr sz="1200">
              <a:solidFill>
                <a:srgbClr val="000000"/>
              </a:solidFill>
            </a:endParaRPr>
          </a:p>
          <a:p>
            <a:pPr indent="0" lvl="0" marL="457200" rtl="0" algn="l">
              <a:lnSpc>
                <a:spcPct val="100000"/>
              </a:lnSpc>
              <a:spcBef>
                <a:spcPts val="500"/>
              </a:spcBef>
              <a:spcAft>
                <a:spcPts val="0"/>
              </a:spcAft>
              <a:buNone/>
            </a:pPr>
            <a:r>
              <a:t/>
            </a:r>
            <a:endParaRPr sz="1200">
              <a:solidFill>
                <a:srgbClr val="000000"/>
              </a:solidFill>
            </a:endParaRPr>
          </a:p>
          <a:p>
            <a:pPr indent="-304800" lvl="0" marL="457200" rtl="0" algn="l">
              <a:lnSpc>
                <a:spcPct val="100000"/>
              </a:lnSpc>
              <a:spcBef>
                <a:spcPts val="500"/>
              </a:spcBef>
              <a:spcAft>
                <a:spcPts val="0"/>
              </a:spcAft>
              <a:buClr>
                <a:srgbClr val="000000"/>
              </a:buClr>
              <a:buSzPts val="1200"/>
              <a:buChar char="●"/>
            </a:pPr>
            <a:r>
              <a:rPr lang="en" sz="1200">
                <a:solidFill>
                  <a:srgbClr val="000000"/>
                </a:solidFill>
              </a:rPr>
              <a:t>Originally we our social media </a:t>
            </a:r>
            <a:r>
              <a:rPr lang="en" sz="1200">
                <a:solidFill>
                  <a:srgbClr val="000000"/>
                </a:solidFill>
              </a:rPr>
              <a:t>placement/news</a:t>
            </a:r>
            <a:r>
              <a:rPr lang="en" sz="1200">
                <a:solidFill>
                  <a:srgbClr val="000000"/>
                </a:solidFill>
              </a:rPr>
              <a:t>, moved it to a more central location.</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Not having it as a main focus was an </a:t>
            </a:r>
            <a:r>
              <a:rPr lang="en" sz="1200">
                <a:solidFill>
                  <a:srgbClr val="000000"/>
                </a:solidFill>
              </a:rPr>
              <a:t>issue</a:t>
            </a:r>
            <a:endParaRPr sz="1200">
              <a:solidFill>
                <a:srgbClr val="000000"/>
              </a:solidFill>
            </a:endParaRPr>
          </a:p>
          <a:p>
            <a:pPr indent="0" lvl="0" marL="0" rtl="0" algn="l">
              <a:lnSpc>
                <a:spcPct val="100000"/>
              </a:lnSpc>
              <a:spcBef>
                <a:spcPts val="500"/>
              </a:spcBef>
              <a:spcAft>
                <a:spcPts val="0"/>
              </a:spcAft>
              <a:buNone/>
            </a:pPr>
            <a:r>
              <a:t/>
            </a:r>
            <a:endParaRPr sz="1200">
              <a:solidFill>
                <a:srgbClr val="000000"/>
              </a:solidFill>
            </a:endParaRPr>
          </a:p>
          <a:p>
            <a:pPr indent="-304800" lvl="0" marL="457200" rtl="0" algn="l">
              <a:lnSpc>
                <a:spcPct val="100000"/>
              </a:lnSpc>
              <a:spcBef>
                <a:spcPts val="1000"/>
              </a:spcBef>
              <a:spcAft>
                <a:spcPts val="0"/>
              </a:spcAft>
              <a:buClr>
                <a:srgbClr val="000000"/>
              </a:buClr>
              <a:buSzPts val="1200"/>
              <a:buChar char="●"/>
            </a:pPr>
            <a:r>
              <a:rPr lang="en" sz="1200">
                <a:solidFill>
                  <a:srgbClr val="000000"/>
                </a:solidFill>
              </a:rPr>
              <a:t>The m</a:t>
            </a:r>
            <a:r>
              <a:rPr lang="en" sz="1200">
                <a:solidFill>
                  <a:srgbClr val="000000"/>
                </a:solidFill>
              </a:rPr>
              <a:t>o</a:t>
            </a:r>
            <a:r>
              <a:rPr lang="en" sz="1200">
                <a:solidFill>
                  <a:srgbClr val="000000"/>
                </a:solidFill>
              </a:rPr>
              <a:t>st important feedback </a:t>
            </a:r>
            <a:r>
              <a:rPr lang="en" sz="1200">
                <a:solidFill>
                  <a:srgbClr val="000000"/>
                </a:solidFill>
              </a:rPr>
              <a:t>received</a:t>
            </a:r>
            <a:r>
              <a:rPr lang="en" sz="1200">
                <a:solidFill>
                  <a:srgbClr val="000000"/>
                </a:solidFill>
              </a:rPr>
              <a:t> was the way we represent the target customers front and center.</a:t>
            </a:r>
            <a:endParaRPr sz="1200">
              <a:solidFill>
                <a:srgbClr val="000000"/>
              </a:solidFill>
            </a:endParaRPr>
          </a:p>
          <a:p>
            <a:pPr indent="0" lvl="0" marL="0" rtl="0" algn="l">
              <a:lnSpc>
                <a:spcPct val="100000"/>
              </a:lnSpc>
              <a:spcBef>
                <a:spcPts val="1000"/>
              </a:spcBef>
              <a:spcAft>
                <a:spcPts val="0"/>
              </a:spcAft>
              <a:buNone/>
            </a:pPr>
            <a:r>
              <a:rPr lang="en" sz="1200">
                <a:solidFill>
                  <a:srgbClr val="000000"/>
                </a:solidFill>
              </a:rPr>
              <a:t>Likes?</a:t>
            </a:r>
            <a:endParaRPr sz="1200">
              <a:solidFill>
                <a:srgbClr val="000000"/>
              </a:solidFill>
            </a:endParaRPr>
          </a:p>
          <a:p>
            <a:pPr indent="-304800" lvl="0" marL="457200" rtl="0" algn="l">
              <a:lnSpc>
                <a:spcPct val="100000"/>
              </a:lnSpc>
              <a:spcBef>
                <a:spcPts val="1000"/>
              </a:spcBef>
              <a:spcAft>
                <a:spcPts val="0"/>
              </a:spcAft>
              <a:buClr>
                <a:srgbClr val="000000"/>
              </a:buClr>
              <a:buSzPts val="1200"/>
              <a:buChar char="●"/>
            </a:pPr>
            <a:r>
              <a:rPr lang="en" sz="1200">
                <a:solidFill>
                  <a:srgbClr val="000000"/>
                </a:solidFill>
              </a:rPr>
              <a:t>The dynamic design</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Target customers are the main focus</a:t>
            </a:r>
            <a:endParaRPr sz="1200">
              <a:solidFill>
                <a:srgbClr val="000000"/>
              </a:solidFill>
            </a:endParaRPr>
          </a:p>
          <a:p>
            <a:pPr indent="0" lvl="0" marL="0" rtl="0" algn="l">
              <a:lnSpc>
                <a:spcPct val="100000"/>
              </a:lnSpc>
              <a:spcBef>
                <a:spcPts val="500"/>
              </a:spcBef>
              <a:spcAft>
                <a:spcPts val="0"/>
              </a:spcAft>
              <a:buNone/>
            </a:pPr>
            <a:r>
              <a:rPr lang="en" sz="1200">
                <a:solidFill>
                  <a:srgbClr val="000000"/>
                </a:solidFill>
              </a:rPr>
              <a:t>Better ifs?</a:t>
            </a:r>
            <a:endParaRPr sz="1200">
              <a:solidFill>
                <a:srgbClr val="000000"/>
              </a:solidFill>
            </a:endParaRPr>
          </a:p>
          <a:p>
            <a:pPr indent="-304800" lvl="0" marL="457200" rtl="0" algn="l">
              <a:lnSpc>
                <a:spcPct val="100000"/>
              </a:lnSpc>
              <a:spcBef>
                <a:spcPts val="500"/>
              </a:spcBef>
              <a:spcAft>
                <a:spcPts val="0"/>
              </a:spcAft>
              <a:buClr>
                <a:srgbClr val="000000"/>
              </a:buClr>
              <a:buSzPts val="1200"/>
              <a:buChar char="●"/>
            </a:pPr>
            <a:r>
              <a:rPr lang="en" sz="1200">
                <a:solidFill>
                  <a:srgbClr val="000000"/>
                </a:solidFill>
              </a:rPr>
              <a:t>Filling the outside/whitespace with some sort of information </a:t>
            </a:r>
            <a:endParaRPr sz="1200">
              <a:solidFill>
                <a:srgbClr val="000000"/>
              </a:solidFill>
            </a:endParaRPr>
          </a:p>
          <a:p>
            <a:pPr indent="0" lvl="0" marL="0" rtl="0" algn="l">
              <a:lnSpc>
                <a:spcPct val="100000"/>
              </a:lnSpc>
              <a:spcBef>
                <a:spcPts val="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Cascade Server Integration</a:t>
            </a:r>
            <a:endParaRPr/>
          </a:p>
        </p:txBody>
      </p:sp>
      <p:sp>
        <p:nvSpPr>
          <p:cNvPr id="147" name="Google Shape;147;p16"/>
          <p:cNvSpPr txBox="1"/>
          <p:nvPr>
            <p:ph idx="1" type="body"/>
          </p:nvPr>
        </p:nvSpPr>
        <p:spPr>
          <a:xfrm>
            <a:off x="819150" y="1590475"/>
            <a:ext cx="7505700" cy="28482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1000"/>
              </a:spcBef>
              <a:spcAft>
                <a:spcPts val="0"/>
              </a:spcAft>
              <a:buClr>
                <a:srgbClr val="000000"/>
              </a:buClr>
              <a:buSzPts val="1400"/>
              <a:buChar char="●"/>
            </a:pPr>
            <a:r>
              <a:rPr lang="en" sz="1400">
                <a:solidFill>
                  <a:srgbClr val="000000"/>
                </a:solidFill>
              </a:rPr>
              <a:t>Limited to static website design</a:t>
            </a:r>
            <a:endParaRPr sz="1400">
              <a:solidFill>
                <a:srgbClr val="000000"/>
              </a:solidFill>
            </a:endParaRPr>
          </a:p>
          <a:p>
            <a:pPr indent="0" lvl="0" marL="0" rtl="0" algn="l">
              <a:lnSpc>
                <a:spcPct val="90000"/>
              </a:lnSpc>
              <a:spcBef>
                <a:spcPts val="1000"/>
              </a:spcBef>
              <a:spcAft>
                <a:spcPts val="0"/>
              </a:spcAft>
              <a:buNone/>
            </a:pPr>
            <a:r>
              <a:t/>
            </a:r>
            <a:endParaRPr sz="1400">
              <a:solidFill>
                <a:srgbClr val="000000"/>
              </a:solidFill>
            </a:endParaRPr>
          </a:p>
          <a:p>
            <a:pPr indent="-317500" lvl="0" marL="457200" rtl="0" algn="l">
              <a:lnSpc>
                <a:spcPct val="90000"/>
              </a:lnSpc>
              <a:spcBef>
                <a:spcPts val="1000"/>
              </a:spcBef>
              <a:spcAft>
                <a:spcPts val="0"/>
              </a:spcAft>
              <a:buClr>
                <a:srgbClr val="000000"/>
              </a:buClr>
              <a:buSzPts val="1400"/>
              <a:buChar char="●"/>
            </a:pPr>
            <a:r>
              <a:rPr lang="en" sz="1400">
                <a:solidFill>
                  <a:srgbClr val="000000"/>
                </a:solidFill>
              </a:rPr>
              <a:t>Pros: Does not require complex programming</a:t>
            </a:r>
            <a:endParaRPr sz="1400">
              <a:solidFill>
                <a:srgbClr val="000000"/>
              </a:solidFill>
            </a:endParaRPr>
          </a:p>
          <a:p>
            <a:pPr indent="0" lvl="0" marL="0" rtl="0" algn="l">
              <a:lnSpc>
                <a:spcPct val="90000"/>
              </a:lnSpc>
              <a:spcBef>
                <a:spcPts val="1000"/>
              </a:spcBef>
              <a:spcAft>
                <a:spcPts val="0"/>
              </a:spcAft>
              <a:buNone/>
            </a:pPr>
            <a:r>
              <a:t/>
            </a:r>
            <a:endParaRPr sz="1400">
              <a:solidFill>
                <a:srgbClr val="000000"/>
              </a:solidFill>
            </a:endParaRPr>
          </a:p>
          <a:p>
            <a:pPr indent="-317500" lvl="0" marL="457200" rtl="0" algn="l">
              <a:lnSpc>
                <a:spcPct val="90000"/>
              </a:lnSpc>
              <a:spcBef>
                <a:spcPts val="1000"/>
              </a:spcBef>
              <a:spcAft>
                <a:spcPts val="0"/>
              </a:spcAft>
              <a:buClr>
                <a:srgbClr val="000000"/>
              </a:buClr>
              <a:buSzPts val="1400"/>
              <a:buChar char="●"/>
            </a:pPr>
            <a:r>
              <a:rPr lang="en" sz="1400">
                <a:solidFill>
                  <a:srgbClr val="000000"/>
                </a:solidFill>
              </a:rPr>
              <a:t>Cons: Cannot implement advance features such as dynamic navigation bar</a:t>
            </a:r>
            <a:endParaRPr sz="1400">
              <a:solidFill>
                <a:srgbClr val="000000"/>
              </a:solidFill>
            </a:endParaRPr>
          </a:p>
          <a:p>
            <a:pPr indent="0" lvl="0" marL="0" rtl="0" algn="l">
              <a:lnSpc>
                <a:spcPct val="90000"/>
              </a:lnSpc>
              <a:spcBef>
                <a:spcPts val="1000"/>
              </a:spcBef>
              <a:spcAft>
                <a:spcPts val="0"/>
              </a:spcAft>
              <a:buNone/>
            </a:pPr>
            <a:r>
              <a:t/>
            </a:r>
            <a:endParaRPr sz="1200">
              <a:solidFill>
                <a:srgbClr val="000000"/>
              </a:solidFill>
            </a:endParaRPr>
          </a:p>
          <a:p>
            <a:pPr indent="0" lvl="0" marL="0" rtl="0" algn="l">
              <a:lnSpc>
                <a:spcPct val="90000"/>
              </a:lnSpc>
              <a:spcBef>
                <a:spcPts val="500"/>
              </a:spcBef>
              <a:spcAft>
                <a:spcPts val="0"/>
              </a:spcAft>
              <a:buNone/>
            </a:pPr>
            <a:r>
              <a:t/>
            </a:r>
            <a:endParaRPr sz="1200">
              <a:solidFill>
                <a:srgbClr val="000000"/>
              </a:solidFill>
            </a:endParaRPr>
          </a:p>
          <a:p>
            <a:pPr indent="0" lvl="0" marL="0" rtl="0" algn="l">
              <a:spcBef>
                <a:spcPts val="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&amp; Next Steps</a:t>
            </a:r>
            <a:endParaRPr/>
          </a:p>
        </p:txBody>
      </p:sp>
      <p:sp>
        <p:nvSpPr>
          <p:cNvPr id="153" name="Google Shape;153;p17"/>
          <p:cNvSpPr txBox="1"/>
          <p:nvPr>
            <p:ph idx="1" type="body"/>
          </p:nvPr>
        </p:nvSpPr>
        <p:spPr>
          <a:xfrm>
            <a:off x="819150" y="1548075"/>
            <a:ext cx="7505700" cy="2890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500"/>
              </a:spcBef>
              <a:spcAft>
                <a:spcPts val="0"/>
              </a:spcAft>
              <a:buClr>
                <a:srgbClr val="000000"/>
              </a:buClr>
              <a:buSzPts val="1200"/>
              <a:buChar char="●"/>
            </a:pPr>
            <a:r>
              <a:rPr lang="en" sz="1200">
                <a:solidFill>
                  <a:srgbClr val="000000"/>
                </a:solidFill>
                <a:latin typeface="Arial"/>
                <a:ea typeface="Arial"/>
                <a:cs typeface="Arial"/>
                <a:sym typeface="Arial"/>
              </a:rPr>
              <a:t>Relationship with Target Customers - “You != User”</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Target customers’ needs and desires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Feedback &amp; Reflection</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Recall the fast feedback cycle</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Provides a way to achieve goal of design</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Future project - software engineers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Responses are Critical</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Design a useful, usable, and desirable</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solution for the public Engineering website</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sz="1200"/>
          </a:p>
        </p:txBody>
      </p:sp>
      <p:pic>
        <p:nvPicPr>
          <p:cNvPr id="154" name="Google Shape;154;p17"/>
          <p:cNvPicPr preferRelativeResize="0"/>
          <p:nvPr/>
        </p:nvPicPr>
        <p:blipFill>
          <a:blip r:embed="rId3">
            <a:alphaModFix/>
          </a:blip>
          <a:stretch>
            <a:fillRect/>
          </a:stretch>
        </p:blipFill>
        <p:spPr>
          <a:xfrm>
            <a:off x="4793725" y="1432400"/>
            <a:ext cx="4051051" cy="227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18"/>
          <p:cNvPicPr preferRelativeResize="0"/>
          <p:nvPr/>
        </p:nvPicPr>
        <p:blipFill rotWithShape="1">
          <a:blip r:embed="rId3">
            <a:alphaModFix/>
          </a:blip>
          <a:srcRect b="22402" l="16333" r="17000" t="0"/>
          <a:stretch/>
        </p:blipFill>
        <p:spPr>
          <a:xfrm>
            <a:off x="4414850" y="418025"/>
            <a:ext cx="4446975" cy="2807375"/>
          </a:xfrm>
          <a:prstGeom prst="rect">
            <a:avLst/>
          </a:prstGeom>
          <a:noFill/>
          <a:ln>
            <a:noFill/>
          </a:ln>
        </p:spPr>
      </p:pic>
      <p:pic>
        <p:nvPicPr>
          <p:cNvPr id="160" name="Google Shape;160;p18"/>
          <p:cNvPicPr preferRelativeResize="0"/>
          <p:nvPr/>
        </p:nvPicPr>
        <p:blipFill rotWithShape="1">
          <a:blip r:embed="rId4">
            <a:alphaModFix/>
          </a:blip>
          <a:srcRect b="34649" l="17003" r="16784" t="0"/>
          <a:stretch/>
        </p:blipFill>
        <p:spPr>
          <a:xfrm>
            <a:off x="278600" y="1650200"/>
            <a:ext cx="4136251" cy="2732501"/>
          </a:xfrm>
          <a:prstGeom prst="rect">
            <a:avLst/>
          </a:prstGeom>
          <a:noFill/>
          <a:ln>
            <a:noFill/>
          </a:ln>
        </p:spPr>
      </p:pic>
      <p:sp>
        <p:nvSpPr>
          <p:cNvPr id="161" name="Google Shape;161;p18"/>
          <p:cNvSpPr txBox="1"/>
          <p:nvPr>
            <p:ph type="title"/>
          </p:nvPr>
        </p:nvSpPr>
        <p:spPr>
          <a:xfrm>
            <a:off x="380525" y="418025"/>
            <a:ext cx="3735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GitHub-Stamp of approval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Reflection</a:t>
            </a:r>
            <a:endParaRPr/>
          </a:p>
        </p:txBody>
      </p:sp>
      <p:sp>
        <p:nvSpPr>
          <p:cNvPr id="167" name="Google Shape;167;p19"/>
          <p:cNvSpPr txBox="1"/>
          <p:nvPr>
            <p:ph idx="1" type="body"/>
          </p:nvPr>
        </p:nvSpPr>
        <p:spPr>
          <a:xfrm>
            <a:off x="763050" y="1572175"/>
            <a:ext cx="7561800" cy="3141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200">
                <a:solidFill>
                  <a:srgbClr val="000000"/>
                </a:solidFill>
                <a:latin typeface="Quattrocento Sans"/>
                <a:ea typeface="Quattrocento Sans"/>
                <a:cs typeface="Quattrocento Sans"/>
                <a:sym typeface="Quattrocento Sans"/>
              </a:rPr>
              <a:t>•How did you feel about this </a:t>
            </a:r>
            <a:r>
              <a:rPr lang="en" sz="1200" u="sng">
                <a:solidFill>
                  <a:srgbClr val="000000"/>
                </a:solidFill>
                <a:latin typeface="Quattrocento Sans"/>
                <a:ea typeface="Quattrocento Sans"/>
                <a:cs typeface="Quattrocento Sans"/>
                <a:sym typeface="Quattrocento Sans"/>
              </a:rPr>
              <a:t>project</a:t>
            </a:r>
            <a:r>
              <a:rPr lang="en" sz="1200">
                <a:solidFill>
                  <a:srgbClr val="000000"/>
                </a:solidFill>
                <a:latin typeface="Quattrocento Sans"/>
                <a:ea typeface="Quattrocento Sans"/>
                <a:cs typeface="Quattrocento Sans"/>
                <a:sym typeface="Quattrocento Sans"/>
              </a:rPr>
              <a:t>? What did you like about it? What did you dislike?</a:t>
            </a:r>
            <a:endParaRPr sz="1200">
              <a:solidFill>
                <a:srgbClr val="000000"/>
              </a:solidFill>
              <a:latin typeface="Quattrocento Sans"/>
              <a:ea typeface="Quattrocento Sans"/>
              <a:cs typeface="Quattrocento Sans"/>
              <a:sym typeface="Quattrocento Sans"/>
            </a:endParaRPr>
          </a:p>
          <a:p>
            <a:pPr indent="-304800" lvl="0" marL="457200" rtl="0" algn="l">
              <a:lnSpc>
                <a:spcPct val="90000"/>
              </a:lnSpc>
              <a:spcBef>
                <a:spcPts val="500"/>
              </a:spcBef>
              <a:spcAft>
                <a:spcPts val="0"/>
              </a:spcAft>
              <a:buClr>
                <a:srgbClr val="000000"/>
              </a:buClr>
              <a:buSzPts val="1200"/>
              <a:buFont typeface="Quattrocento Sans"/>
              <a:buChar char="●"/>
            </a:pPr>
            <a:r>
              <a:rPr lang="en" sz="1200">
                <a:solidFill>
                  <a:srgbClr val="000000"/>
                </a:solidFill>
                <a:latin typeface="Quattrocento Sans"/>
                <a:ea typeface="Quattrocento Sans"/>
                <a:cs typeface="Quattrocento Sans"/>
                <a:sym typeface="Quattrocento Sans"/>
              </a:rPr>
              <a:t>One of the things that we really like is the interaction with target customer/ stakeholders which gave us better understanding of stakeholder perspective.</a:t>
            </a:r>
            <a:endParaRPr sz="1200">
              <a:solidFill>
                <a:srgbClr val="000000"/>
              </a:solidFill>
              <a:latin typeface="Quattrocento Sans"/>
              <a:ea typeface="Quattrocento Sans"/>
              <a:cs typeface="Quattrocento Sans"/>
              <a:sym typeface="Quattrocento Sans"/>
            </a:endParaRPr>
          </a:p>
          <a:p>
            <a:pPr indent="0" lvl="0" marL="457200" rtl="0" algn="l">
              <a:lnSpc>
                <a:spcPct val="90000"/>
              </a:lnSpc>
              <a:spcBef>
                <a:spcPts val="500"/>
              </a:spcBef>
              <a:spcAft>
                <a:spcPts val="0"/>
              </a:spcAft>
              <a:buNone/>
            </a:pPr>
            <a:r>
              <a:t/>
            </a:r>
            <a:endParaRPr sz="1200">
              <a:solidFill>
                <a:srgbClr val="000000"/>
              </a:solidFill>
              <a:latin typeface="Quattrocento Sans"/>
              <a:ea typeface="Quattrocento Sans"/>
              <a:cs typeface="Quattrocento Sans"/>
              <a:sym typeface="Quattrocento Sans"/>
            </a:endParaRPr>
          </a:p>
          <a:p>
            <a:pPr indent="0" lvl="0" marL="0" rtl="0" algn="l">
              <a:lnSpc>
                <a:spcPct val="90000"/>
              </a:lnSpc>
              <a:spcBef>
                <a:spcPts val="500"/>
              </a:spcBef>
              <a:spcAft>
                <a:spcPts val="0"/>
              </a:spcAft>
              <a:buNone/>
            </a:pPr>
            <a:r>
              <a:rPr lang="en" sz="1200">
                <a:solidFill>
                  <a:srgbClr val="000000"/>
                </a:solidFill>
                <a:latin typeface="Quattrocento Sans"/>
                <a:ea typeface="Quattrocento Sans"/>
                <a:cs typeface="Quattrocento Sans"/>
                <a:sym typeface="Quattrocento Sans"/>
              </a:rPr>
              <a:t>•What did you learn about yourself as you collaborated and worked through this </a:t>
            </a:r>
            <a:r>
              <a:rPr lang="en" sz="1200" u="sng">
                <a:solidFill>
                  <a:srgbClr val="000000"/>
                </a:solidFill>
                <a:latin typeface="Quattrocento Sans"/>
                <a:ea typeface="Quattrocento Sans"/>
                <a:cs typeface="Quattrocento Sans"/>
                <a:sym typeface="Quattrocento Sans"/>
              </a:rPr>
              <a:t>projec</a:t>
            </a:r>
            <a:r>
              <a:rPr lang="en" sz="1200" u="sng">
                <a:solidFill>
                  <a:srgbClr val="000000"/>
                </a:solidFill>
                <a:latin typeface="Quattrocento Sans"/>
                <a:ea typeface="Quattrocento Sans"/>
                <a:cs typeface="Quattrocento Sans"/>
                <a:sym typeface="Quattrocento Sans"/>
              </a:rPr>
              <a:t>t</a:t>
            </a:r>
            <a:r>
              <a:rPr lang="en" sz="1200">
                <a:solidFill>
                  <a:srgbClr val="000000"/>
                </a:solidFill>
                <a:latin typeface="Quattrocento Sans"/>
                <a:ea typeface="Quattrocento Sans"/>
                <a:cs typeface="Quattrocento Sans"/>
                <a:sym typeface="Quattrocento Sans"/>
              </a:rPr>
              <a:t>?</a:t>
            </a:r>
            <a:endParaRPr sz="1200">
              <a:solidFill>
                <a:srgbClr val="000000"/>
              </a:solidFill>
              <a:latin typeface="Quattrocento Sans"/>
              <a:ea typeface="Quattrocento Sans"/>
              <a:cs typeface="Quattrocento Sans"/>
              <a:sym typeface="Quattrocento Sans"/>
            </a:endParaRPr>
          </a:p>
          <a:p>
            <a:pPr indent="-304800" lvl="0" marL="457200" rtl="0" algn="l">
              <a:lnSpc>
                <a:spcPct val="90000"/>
              </a:lnSpc>
              <a:spcBef>
                <a:spcPts val="500"/>
              </a:spcBef>
              <a:spcAft>
                <a:spcPts val="0"/>
              </a:spcAft>
              <a:buClr>
                <a:srgbClr val="000000"/>
              </a:buClr>
              <a:buSzPts val="1200"/>
              <a:buFont typeface="Quattrocento Sans"/>
              <a:buChar char="●"/>
            </a:pPr>
            <a:r>
              <a:rPr lang="en" sz="1200">
                <a:solidFill>
                  <a:srgbClr val="000000"/>
                </a:solidFill>
                <a:latin typeface="Quattrocento Sans"/>
                <a:ea typeface="Quattrocento Sans"/>
                <a:cs typeface="Quattrocento Sans"/>
                <a:sym typeface="Quattrocento Sans"/>
              </a:rPr>
              <a:t>Throughout this project, we learned to collaborate, shared ideas and feedbacks.</a:t>
            </a:r>
            <a:endParaRPr sz="1200">
              <a:solidFill>
                <a:srgbClr val="000000"/>
              </a:solidFill>
              <a:latin typeface="Quattrocento Sans"/>
              <a:ea typeface="Quattrocento Sans"/>
              <a:cs typeface="Quattrocento Sans"/>
              <a:sym typeface="Quattrocento Sans"/>
            </a:endParaRPr>
          </a:p>
          <a:p>
            <a:pPr indent="0" lvl="0" marL="457200" rtl="0" algn="l">
              <a:lnSpc>
                <a:spcPct val="90000"/>
              </a:lnSpc>
              <a:spcBef>
                <a:spcPts val="500"/>
              </a:spcBef>
              <a:spcAft>
                <a:spcPts val="0"/>
              </a:spcAft>
              <a:buNone/>
            </a:pPr>
            <a:r>
              <a:t/>
            </a:r>
            <a:endParaRPr sz="1200">
              <a:solidFill>
                <a:srgbClr val="000000"/>
              </a:solidFill>
              <a:latin typeface="Quattrocento Sans"/>
              <a:ea typeface="Quattrocento Sans"/>
              <a:cs typeface="Quattrocento Sans"/>
              <a:sym typeface="Quattrocento Sans"/>
            </a:endParaRPr>
          </a:p>
          <a:p>
            <a:pPr indent="0" lvl="0" marL="0" rtl="0" algn="l">
              <a:lnSpc>
                <a:spcPct val="90000"/>
              </a:lnSpc>
              <a:spcBef>
                <a:spcPts val="1000"/>
              </a:spcBef>
              <a:spcAft>
                <a:spcPts val="0"/>
              </a:spcAft>
              <a:buNone/>
            </a:pPr>
            <a:r>
              <a:rPr lang="en" sz="1200">
                <a:solidFill>
                  <a:srgbClr val="000000"/>
                </a:solidFill>
                <a:latin typeface="Quattrocento Sans"/>
                <a:ea typeface="Quattrocento Sans"/>
                <a:cs typeface="Quattrocento Sans"/>
                <a:sym typeface="Quattrocento Sans"/>
              </a:rPr>
              <a:t>•How will you use what you have learned on this </a:t>
            </a:r>
            <a:r>
              <a:rPr lang="en" sz="1200" u="sng">
                <a:solidFill>
                  <a:srgbClr val="000000"/>
                </a:solidFill>
                <a:latin typeface="Quattrocento Sans"/>
                <a:ea typeface="Quattrocento Sans"/>
                <a:cs typeface="Quattrocento Sans"/>
                <a:sym typeface="Quattrocento Sans"/>
              </a:rPr>
              <a:t>project</a:t>
            </a:r>
            <a:r>
              <a:rPr lang="en" sz="1200">
                <a:solidFill>
                  <a:srgbClr val="000000"/>
                </a:solidFill>
                <a:latin typeface="Quattrocento Sans"/>
                <a:ea typeface="Quattrocento Sans"/>
                <a:cs typeface="Quattrocento Sans"/>
                <a:sym typeface="Quattrocento Sans"/>
              </a:rPr>
              <a:t> going forward?</a:t>
            </a:r>
            <a:endParaRPr sz="1200">
              <a:solidFill>
                <a:srgbClr val="000000"/>
              </a:solidFill>
              <a:latin typeface="Quattrocento Sans"/>
              <a:ea typeface="Quattrocento Sans"/>
              <a:cs typeface="Quattrocento Sans"/>
              <a:sym typeface="Quattrocento Sans"/>
            </a:endParaRPr>
          </a:p>
          <a:p>
            <a:pPr indent="-304800" lvl="0" marL="457200" rtl="0" algn="l">
              <a:lnSpc>
                <a:spcPct val="90000"/>
              </a:lnSpc>
              <a:spcBef>
                <a:spcPts val="500"/>
              </a:spcBef>
              <a:spcAft>
                <a:spcPts val="0"/>
              </a:spcAft>
              <a:buClr>
                <a:srgbClr val="000000"/>
              </a:buClr>
              <a:buSzPts val="1200"/>
              <a:buFont typeface="Quattrocento Sans"/>
              <a:buChar char="●"/>
            </a:pPr>
            <a:r>
              <a:rPr lang="en" sz="1200">
                <a:solidFill>
                  <a:srgbClr val="000000"/>
                </a:solidFill>
                <a:latin typeface="Quattrocento Sans"/>
                <a:ea typeface="Quattrocento Sans"/>
                <a:cs typeface="Quattrocento Sans"/>
                <a:sym typeface="Quattrocento Sans"/>
              </a:rPr>
              <a:t>Interaction with clients to have better understanding</a:t>
            </a:r>
            <a:endParaRPr sz="1200">
              <a:solidFill>
                <a:srgbClr val="000000"/>
              </a:solidFill>
              <a:latin typeface="Quattrocento Sans"/>
              <a:ea typeface="Quattrocento Sans"/>
              <a:cs typeface="Quattrocento Sans"/>
              <a:sym typeface="Quattrocento Sans"/>
            </a:endParaRPr>
          </a:p>
          <a:p>
            <a:pPr indent="-304800" lvl="0" marL="457200" rtl="0" algn="l">
              <a:lnSpc>
                <a:spcPct val="90000"/>
              </a:lnSpc>
              <a:spcBef>
                <a:spcPts val="0"/>
              </a:spcBef>
              <a:spcAft>
                <a:spcPts val="0"/>
              </a:spcAft>
              <a:buClr>
                <a:srgbClr val="000000"/>
              </a:buClr>
              <a:buSzPts val="1200"/>
              <a:buFont typeface="Quattrocento Sans"/>
              <a:buChar char="●"/>
            </a:pPr>
            <a:r>
              <a:rPr lang="en" sz="1200">
                <a:solidFill>
                  <a:srgbClr val="000000"/>
                </a:solidFill>
                <a:latin typeface="Quattrocento Sans"/>
                <a:ea typeface="Quattrocento Sans"/>
                <a:cs typeface="Quattrocento Sans"/>
                <a:sym typeface="Quattrocento Sans"/>
              </a:rPr>
              <a:t>Storyboards</a:t>
            </a:r>
            <a:endParaRPr sz="1200">
              <a:solidFill>
                <a:srgbClr val="000000"/>
              </a:solidFill>
              <a:latin typeface="Quattrocento Sans"/>
              <a:ea typeface="Quattrocento Sans"/>
              <a:cs typeface="Quattrocento Sans"/>
              <a:sym typeface="Quattrocento Sans"/>
            </a:endParaRPr>
          </a:p>
          <a:p>
            <a:pPr indent="0" lvl="0" marL="0" rtl="0" algn="l">
              <a:lnSpc>
                <a:spcPct val="90000"/>
              </a:lnSpc>
              <a:spcBef>
                <a:spcPts val="500"/>
              </a:spcBef>
              <a:spcAft>
                <a:spcPts val="0"/>
              </a:spcAft>
              <a:buNone/>
            </a:pPr>
            <a:r>
              <a:t/>
            </a:r>
            <a:endParaRPr sz="1200">
              <a:solidFill>
                <a:srgbClr val="000000"/>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