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80" r:id="rId2"/>
  </p:sldIdLst>
  <p:sldSz cx="12192000" cy="6858000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BF9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29" autoAdjust="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E68B7A10-C3F4-46DD-AD17-8FDD366D7069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B0CE214C-8A4F-4D7E-89DD-EB33D7BF2C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4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54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69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43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34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31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94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14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552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55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603BA-3635-4DDC-ABC5-79FCF9D43A9A}" type="datetimeFigureOut">
              <a:rPr lang="fr-FR" smtClean="0"/>
              <a:t>13/03/2021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E067-9108-4F65-B795-19DA7AA852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65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à coins arrondis 16"/>
          <p:cNvSpPr/>
          <p:nvPr/>
        </p:nvSpPr>
        <p:spPr>
          <a:xfrm>
            <a:off x="2132678" y="1037569"/>
            <a:ext cx="9727681" cy="553028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r"/>
            <a:r>
              <a:rPr lang="fr-FR" dirty="0" smtClean="0"/>
              <a:t>OSE BD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49457" y="93104"/>
            <a:ext cx="11362843" cy="117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/>
              <a:t>SIHAM    OSE – Synchro - </a:t>
            </a:r>
            <a:r>
              <a:rPr lang="fr-FR" sz="4000" b="1" dirty="0" smtClean="0">
                <a:solidFill>
                  <a:srgbClr val="FF0000"/>
                </a:solidFill>
              </a:rPr>
              <a:t>Référentiels</a:t>
            </a:r>
            <a:r>
              <a:rPr lang="fr-FR" sz="4000" b="1" dirty="0" smtClean="0"/>
              <a:t> </a:t>
            </a:r>
            <a:r>
              <a:rPr lang="fr-FR" sz="1600" b="1" dirty="0" smtClean="0"/>
              <a:t>(PARTIE A_SIHAM_REF)</a:t>
            </a:r>
            <a:endParaRPr lang="fr-FR" sz="1600" b="1" dirty="0"/>
          </a:p>
        </p:txBody>
      </p:sp>
      <p:sp>
        <p:nvSpPr>
          <p:cNvPr id="8" name="Ellipse 7"/>
          <p:cNvSpPr/>
          <p:nvPr/>
        </p:nvSpPr>
        <p:spPr>
          <a:xfrm>
            <a:off x="2733557" y="1166500"/>
            <a:ext cx="3334514" cy="67764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/>
              <a:t>Scripts </a:t>
            </a:r>
            <a:r>
              <a:rPr lang="fr-FR" sz="1200" dirty="0" smtClean="0"/>
              <a:t>(A2_..._scripts) </a:t>
            </a:r>
            <a:r>
              <a:rPr lang="fr-FR" sz="1000" dirty="0" err="1" smtClean="0"/>
              <a:t>lance_synchro_Siham_Ose_referentiel.sql</a:t>
            </a:r>
            <a:endParaRPr lang="fr-FR" sz="10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8244724" y="1720689"/>
            <a:ext cx="1613856" cy="33648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 smtClean="0"/>
              <a:t>Connecteur_OSE</a:t>
            </a:r>
            <a:endParaRPr lang="fr-FR" sz="1200" dirty="0"/>
          </a:p>
        </p:txBody>
      </p:sp>
      <p:sp>
        <p:nvSpPr>
          <p:cNvPr id="36" name="Rectangle à coins arrondis 35"/>
          <p:cNvSpPr/>
          <p:nvPr/>
        </p:nvSpPr>
        <p:spPr>
          <a:xfrm>
            <a:off x="2330279" y="1963651"/>
            <a:ext cx="5606213" cy="4349381"/>
          </a:xfrm>
          <a:prstGeom prst="round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 smtClean="0"/>
          </a:p>
        </p:txBody>
      </p:sp>
      <p:sp>
        <p:nvSpPr>
          <p:cNvPr id="37" name="Rectangle à coins arrondis 36"/>
          <p:cNvSpPr/>
          <p:nvPr/>
        </p:nvSpPr>
        <p:spPr>
          <a:xfrm>
            <a:off x="10175896" y="2066088"/>
            <a:ext cx="1386930" cy="4246944"/>
          </a:xfrm>
          <a:prstGeom prst="round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 smtClean="0"/>
          </a:p>
        </p:txBody>
      </p:sp>
      <p:sp>
        <p:nvSpPr>
          <p:cNvPr id="39" name="ZoneTexte 38"/>
          <p:cNvSpPr txBox="1"/>
          <p:nvPr/>
        </p:nvSpPr>
        <p:spPr>
          <a:xfrm>
            <a:off x="10416597" y="3266918"/>
            <a:ext cx="1084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Tables livrées avec appli OSE</a:t>
            </a:r>
            <a:endParaRPr lang="fr-FR" sz="1200" dirty="0"/>
          </a:p>
        </p:txBody>
      </p:sp>
      <p:cxnSp>
        <p:nvCxnSpPr>
          <p:cNvPr id="84" name="Connecteur droit avec flèche 83"/>
          <p:cNvCxnSpPr>
            <a:endCxn id="182" idx="6"/>
          </p:cNvCxnSpPr>
          <p:nvPr/>
        </p:nvCxnSpPr>
        <p:spPr>
          <a:xfrm flipH="1">
            <a:off x="5076761" y="5344787"/>
            <a:ext cx="94285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91" name="Groupe 190"/>
          <p:cNvGrpSpPr/>
          <p:nvPr/>
        </p:nvGrpSpPr>
        <p:grpSpPr>
          <a:xfrm>
            <a:off x="6038841" y="4936285"/>
            <a:ext cx="1511848" cy="789501"/>
            <a:chOff x="5351391" y="4920987"/>
            <a:chExt cx="1511848" cy="789501"/>
          </a:xfrm>
        </p:grpSpPr>
        <p:sp>
          <p:nvSpPr>
            <p:cNvPr id="6" name="Organigramme : Disque magnétique 5"/>
            <p:cNvSpPr/>
            <p:nvPr/>
          </p:nvSpPr>
          <p:spPr>
            <a:xfrm>
              <a:off x="5351391" y="4934343"/>
              <a:ext cx="1511848" cy="77614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100" dirty="0" err="1" smtClean="0">
                  <a:solidFill>
                    <a:schemeClr val="tx1"/>
                  </a:solidFill>
                </a:rPr>
                <a:t>UM_Structure</a:t>
              </a:r>
              <a:r>
                <a:rPr lang="fr-FR" sz="1100" dirty="0" smtClean="0">
                  <a:solidFill>
                    <a:schemeClr val="tx1"/>
                  </a:solidFill>
                </a:rPr>
                <a:t/>
              </a:r>
              <a:br>
                <a:rPr lang="fr-FR" sz="1100" dirty="0" smtClean="0">
                  <a:solidFill>
                    <a:schemeClr val="tx1"/>
                  </a:solidFill>
                </a:rPr>
              </a:br>
              <a:r>
                <a:rPr lang="fr-FR" sz="1100" dirty="0" err="1" smtClean="0">
                  <a:solidFill>
                    <a:schemeClr val="tx1"/>
                  </a:solidFill>
                </a:rPr>
                <a:t>UM_Adresse_structure</a:t>
              </a:r>
              <a:endParaRPr lang="fr-F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5415694" y="4920987"/>
              <a:ext cx="1303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/>
                  </a:solidFill>
                </a:rPr>
                <a:t>Tables cibles</a:t>
              </a:r>
              <a:endParaRPr lang="fr-FR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2" name="ZoneTexte 111"/>
          <p:cNvSpPr txBox="1"/>
          <p:nvPr/>
        </p:nvSpPr>
        <p:spPr>
          <a:xfrm>
            <a:off x="3242467" y="1975490"/>
            <a:ext cx="3307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Alimentation tables de référentiel (update ou insert)</a:t>
            </a:r>
          </a:p>
        </p:txBody>
      </p:sp>
      <p:cxnSp>
        <p:nvCxnSpPr>
          <p:cNvPr id="125" name="Connecteur droit avec flèche 124"/>
          <p:cNvCxnSpPr>
            <a:endCxn id="8" idx="3"/>
          </p:cNvCxnSpPr>
          <p:nvPr/>
        </p:nvCxnSpPr>
        <p:spPr>
          <a:xfrm flipH="1" flipV="1">
            <a:off x="3221885" y="1744904"/>
            <a:ext cx="3382" cy="6599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ZoneTexte 142"/>
          <p:cNvSpPr txBox="1"/>
          <p:nvPr/>
        </p:nvSpPr>
        <p:spPr>
          <a:xfrm>
            <a:off x="5958267" y="1184661"/>
            <a:ext cx="1279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Suivi d’exécution</a:t>
            </a:r>
            <a:endParaRPr lang="fr-FR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6" name="Connecteur droit avec flèche 145"/>
          <p:cNvCxnSpPr>
            <a:stCxn id="45" idx="1"/>
            <a:endCxn id="8" idx="6"/>
          </p:cNvCxnSpPr>
          <p:nvPr/>
        </p:nvCxnSpPr>
        <p:spPr>
          <a:xfrm flipH="1">
            <a:off x="6068071" y="1362943"/>
            <a:ext cx="1033592" cy="142379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Organigramme : Carte perforée 44"/>
          <p:cNvSpPr/>
          <p:nvPr/>
        </p:nvSpPr>
        <p:spPr>
          <a:xfrm>
            <a:off x="7101663" y="1138941"/>
            <a:ext cx="2186170" cy="448003"/>
          </a:xfrm>
          <a:prstGeom prst="flowChartPunchedCar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 dirty="0" smtClean="0">
                <a:solidFill>
                  <a:schemeClr val="tx1"/>
                </a:solidFill>
              </a:rPr>
              <a:t>Mail  + log_synchro_Siham</a:t>
            </a:r>
            <a:r>
              <a:rPr lang="fr-FR" sz="1000" dirty="0">
                <a:solidFill>
                  <a:schemeClr val="tx1"/>
                </a:solidFill>
              </a:rPr>
              <a:t>_$2.log 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fr-FR" sz="1000" dirty="0" smtClean="0">
                <a:solidFill>
                  <a:schemeClr val="tx1"/>
                </a:solidFill>
              </a:rPr>
              <a:t>+ </a:t>
            </a:r>
            <a:r>
              <a:rPr lang="fr-FR" sz="1000" dirty="0" err="1" smtClean="0">
                <a:solidFill>
                  <a:schemeClr val="tx1"/>
                </a:solidFill>
              </a:rPr>
              <a:t>trace_sql_synchro_Siham_Ose.lst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" name="Flèche droite 1"/>
          <p:cNvSpPr/>
          <p:nvPr/>
        </p:nvSpPr>
        <p:spPr>
          <a:xfrm>
            <a:off x="2740699" y="547988"/>
            <a:ext cx="351692" cy="234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smtClean="0"/>
          </a:p>
        </p:txBody>
      </p:sp>
      <p:sp>
        <p:nvSpPr>
          <p:cNvPr id="61" name="Organigramme : Disque magnétique 60"/>
          <p:cNvSpPr/>
          <p:nvPr/>
        </p:nvSpPr>
        <p:spPr>
          <a:xfrm>
            <a:off x="10318459" y="5112733"/>
            <a:ext cx="1065395" cy="6130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tx1"/>
                </a:solidFill>
              </a:rPr>
              <a:t>Structure</a:t>
            </a:r>
            <a:endParaRPr lang="fr-FR" sz="1100" dirty="0">
              <a:solidFill>
                <a:schemeClr val="tx1"/>
              </a:solidFill>
            </a:endParaRPr>
          </a:p>
        </p:txBody>
      </p:sp>
      <p:grpSp>
        <p:nvGrpSpPr>
          <p:cNvPr id="192" name="Groupe 191"/>
          <p:cNvGrpSpPr/>
          <p:nvPr/>
        </p:nvGrpSpPr>
        <p:grpSpPr>
          <a:xfrm>
            <a:off x="6038841" y="2272703"/>
            <a:ext cx="1320515" cy="945805"/>
            <a:chOff x="5351391" y="2236744"/>
            <a:chExt cx="1320515" cy="945805"/>
          </a:xfrm>
        </p:grpSpPr>
        <p:sp>
          <p:nvSpPr>
            <p:cNvPr id="60" name="Organigramme : Disque magnétique 59"/>
            <p:cNvSpPr/>
            <p:nvPr/>
          </p:nvSpPr>
          <p:spPr>
            <a:xfrm>
              <a:off x="5351391" y="2236744"/>
              <a:ext cx="1320515" cy="94580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100" dirty="0" smtClean="0">
                  <a:solidFill>
                    <a:schemeClr val="tx1"/>
                  </a:solidFill>
                </a:rPr>
                <a:t/>
              </a:r>
              <a:br>
                <a:rPr lang="fr-FR" sz="1100" dirty="0" smtClean="0">
                  <a:solidFill>
                    <a:schemeClr val="tx1"/>
                  </a:solidFill>
                </a:rPr>
              </a:br>
              <a:r>
                <a:rPr lang="fr-FR" sz="1100" dirty="0" err="1" smtClean="0">
                  <a:solidFill>
                    <a:schemeClr val="tx1"/>
                  </a:solidFill>
                </a:rPr>
                <a:t>UM_Pays</a:t>
              </a:r>
              <a:endParaRPr lang="fr-FR" sz="1100" dirty="0">
                <a:solidFill>
                  <a:schemeClr val="tx1"/>
                </a:solidFill>
              </a:endParaRPr>
            </a:p>
            <a:p>
              <a:r>
                <a:rPr lang="fr-FR" sz="1100" dirty="0" err="1" smtClean="0">
                  <a:solidFill>
                    <a:schemeClr val="tx1"/>
                  </a:solidFill>
                </a:rPr>
                <a:t>UM_Departement</a:t>
              </a:r>
              <a:endParaRPr lang="fr-FR" sz="1100" dirty="0" smtClean="0">
                <a:solidFill>
                  <a:schemeClr val="tx1"/>
                </a:solidFill>
              </a:endParaRPr>
            </a:p>
            <a:p>
              <a:r>
                <a:rPr lang="fr-FR" sz="1100" dirty="0" err="1" smtClean="0">
                  <a:solidFill>
                    <a:schemeClr val="tx1"/>
                  </a:solidFill>
                </a:rPr>
                <a:t>UM_Voirie</a:t>
              </a:r>
              <a:r>
                <a:rPr lang="fr-FR" sz="1100" dirty="0">
                  <a:solidFill>
                    <a:schemeClr val="tx1"/>
                  </a:solidFill>
                </a:rPr>
                <a:t/>
              </a:r>
              <a:br>
                <a:rPr lang="fr-FR" sz="1100" dirty="0">
                  <a:solidFill>
                    <a:schemeClr val="tx1"/>
                  </a:solidFill>
                </a:rPr>
              </a:br>
              <a:endParaRPr lang="fr-F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" name="ZoneTexte 86"/>
            <p:cNvSpPr txBox="1"/>
            <p:nvPr/>
          </p:nvSpPr>
          <p:spPr>
            <a:xfrm>
              <a:off x="5415654" y="2251966"/>
              <a:ext cx="11696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/>
                  </a:solidFill>
                </a:rPr>
                <a:t>Tables cibles</a:t>
              </a:r>
            </a:p>
          </p:txBody>
        </p:sp>
      </p:grpSp>
      <p:sp>
        <p:nvSpPr>
          <p:cNvPr id="71" name="Rectangle à coins arrondis 70"/>
          <p:cNvSpPr/>
          <p:nvPr/>
        </p:nvSpPr>
        <p:spPr>
          <a:xfrm>
            <a:off x="8105603" y="2066088"/>
            <a:ext cx="1922976" cy="4246943"/>
          </a:xfrm>
          <a:prstGeom prst="round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 smtClean="0"/>
          </a:p>
        </p:txBody>
      </p:sp>
      <p:sp>
        <p:nvSpPr>
          <p:cNvPr id="72" name="ZoneTexte 71"/>
          <p:cNvSpPr txBox="1"/>
          <p:nvPr/>
        </p:nvSpPr>
        <p:spPr>
          <a:xfrm>
            <a:off x="8426267" y="2083924"/>
            <a:ext cx="1589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Vues </a:t>
            </a:r>
            <a:r>
              <a:rPr lang="fr-FR" sz="12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SRC_adaptées</a:t>
            </a:r>
            <a:r>
              <a:rPr lang="fr-FR" sz="12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fr-FR" sz="1000" dirty="0"/>
              <a:t>(</a:t>
            </a:r>
            <a:r>
              <a:rPr lang="fr-FR" sz="1000" dirty="0" smtClean="0"/>
              <a:t>A3_..._Connecteur_OSE) </a:t>
            </a:r>
            <a:endParaRPr lang="fr-FR" sz="1000" dirty="0"/>
          </a:p>
        </p:txBody>
      </p:sp>
      <p:sp>
        <p:nvSpPr>
          <p:cNvPr id="76" name="Organigramme : Disque magnétique 75"/>
          <p:cNvSpPr/>
          <p:nvPr/>
        </p:nvSpPr>
        <p:spPr>
          <a:xfrm>
            <a:off x="10345640" y="3207887"/>
            <a:ext cx="1146228" cy="5006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tx1"/>
                </a:solidFill>
              </a:rPr>
              <a:t>ADRESSE</a:t>
            </a:r>
            <a:r>
              <a:rPr lang="fr-FR" sz="1000" dirty="0" smtClean="0">
                <a:solidFill>
                  <a:schemeClr val="tx1"/>
                </a:solidFill>
              </a:rPr>
              <a:t>_</a:t>
            </a:r>
            <a:br>
              <a:rPr lang="fr-FR" sz="1000" dirty="0" smtClean="0">
                <a:solidFill>
                  <a:schemeClr val="tx1"/>
                </a:solidFill>
              </a:rPr>
            </a:br>
            <a:r>
              <a:rPr lang="fr-FR" sz="1000" dirty="0" smtClean="0">
                <a:solidFill>
                  <a:schemeClr val="tx1"/>
                </a:solidFill>
              </a:rPr>
              <a:t>NUMERO_COMPL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5270682" y="3299385"/>
            <a:ext cx="1279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1</a:t>
            </a:r>
            <a:r>
              <a:rPr lang="fr-FR" sz="1100" baseline="300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er</a:t>
            </a:r>
            <a:r>
              <a:rPr lang="fr-FR" sz="11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 lancement V15</a:t>
            </a:r>
            <a:endParaRPr lang="fr-FR" sz="11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10272664" y="1707821"/>
            <a:ext cx="1233972" cy="33648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Appli OSE</a:t>
            </a:r>
            <a:endParaRPr lang="fr-FR" sz="1200" dirty="0"/>
          </a:p>
        </p:txBody>
      </p:sp>
      <p:sp>
        <p:nvSpPr>
          <p:cNvPr id="95" name="Rectangle à coins arrondis 94"/>
          <p:cNvSpPr/>
          <p:nvPr/>
        </p:nvSpPr>
        <p:spPr>
          <a:xfrm>
            <a:off x="314289" y="1037569"/>
            <a:ext cx="1649279" cy="553028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r>
              <a:rPr lang="fr-FR" dirty="0" smtClean="0"/>
              <a:t>SIHAM BD</a:t>
            </a:r>
            <a:endParaRPr lang="fr-FR" dirty="0"/>
          </a:p>
        </p:txBody>
      </p:sp>
      <p:sp>
        <p:nvSpPr>
          <p:cNvPr id="101" name="Organigramme : Disque magnétique 100"/>
          <p:cNvSpPr/>
          <p:nvPr/>
        </p:nvSpPr>
        <p:spPr>
          <a:xfrm>
            <a:off x="498892" y="2222371"/>
            <a:ext cx="1383017" cy="8965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tx1"/>
                </a:solidFill>
              </a:rPr>
              <a:t/>
            </a:r>
            <a:br>
              <a:rPr lang="fr-FR" sz="1100" dirty="0" smtClean="0">
                <a:solidFill>
                  <a:schemeClr val="tx1"/>
                </a:solidFill>
              </a:rPr>
            </a:br>
            <a:r>
              <a:rPr lang="fr-FR" sz="1100" dirty="0" smtClean="0">
                <a:solidFill>
                  <a:schemeClr val="tx1"/>
                </a:solidFill>
              </a:rPr>
              <a:t>Répertoire Pays</a:t>
            </a:r>
            <a:endParaRPr lang="fr-FR" sz="1100" dirty="0">
              <a:solidFill>
                <a:schemeClr val="tx1"/>
              </a:solidFill>
            </a:endParaRPr>
          </a:p>
          <a:p>
            <a:r>
              <a:rPr lang="fr-FR" sz="1100" dirty="0" err="1" smtClean="0">
                <a:solidFill>
                  <a:schemeClr val="tx1"/>
                </a:solidFill>
              </a:rPr>
              <a:t>Rép</a:t>
            </a:r>
            <a:r>
              <a:rPr lang="fr-FR" sz="1100" dirty="0" smtClean="0">
                <a:solidFill>
                  <a:schemeClr val="tx1"/>
                </a:solidFill>
              </a:rPr>
              <a:t>. Département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Rép</a:t>
            </a:r>
            <a:r>
              <a:rPr lang="fr-FR" sz="1100" dirty="0">
                <a:solidFill>
                  <a:schemeClr val="tx1"/>
                </a:solidFill>
              </a:rPr>
              <a:t>. </a:t>
            </a:r>
            <a:r>
              <a:rPr lang="fr-FR" sz="1100" dirty="0" smtClean="0">
                <a:solidFill>
                  <a:schemeClr val="tx1"/>
                </a:solidFill>
              </a:rPr>
              <a:t>_Voirie</a:t>
            </a:r>
            <a:r>
              <a:rPr lang="fr-FR" sz="1100" dirty="0">
                <a:solidFill>
                  <a:schemeClr val="tx1"/>
                </a:solidFill>
              </a:rPr>
              <a:t/>
            </a:r>
            <a:br>
              <a:rPr lang="fr-FR" sz="1100" dirty="0">
                <a:solidFill>
                  <a:schemeClr val="tx1"/>
                </a:solidFill>
              </a:rPr>
            </a:br>
            <a:endParaRPr lang="fr-FR" sz="1100" dirty="0" smtClean="0">
              <a:solidFill>
                <a:schemeClr val="tx1"/>
              </a:solidFill>
            </a:endParaRPr>
          </a:p>
        </p:txBody>
      </p:sp>
      <p:sp>
        <p:nvSpPr>
          <p:cNvPr id="113" name="Organigramme : Disque magnétique 112"/>
          <p:cNvSpPr/>
          <p:nvPr/>
        </p:nvSpPr>
        <p:spPr>
          <a:xfrm>
            <a:off x="530436" y="3235106"/>
            <a:ext cx="1304708" cy="5006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err="1" smtClean="0">
                <a:solidFill>
                  <a:schemeClr val="tx1"/>
                </a:solidFill>
              </a:rPr>
              <a:t>Rép</a:t>
            </a:r>
            <a:r>
              <a:rPr lang="fr-FR" sz="1000" dirty="0" smtClean="0">
                <a:solidFill>
                  <a:schemeClr val="tx1"/>
                </a:solidFill>
              </a:rPr>
              <a:t>. Numéros </a:t>
            </a:r>
            <a:r>
              <a:rPr lang="fr-FR" sz="1000" dirty="0" err="1" smtClean="0">
                <a:solidFill>
                  <a:schemeClr val="tx1"/>
                </a:solidFill>
              </a:rPr>
              <a:t>compl</a:t>
            </a:r>
            <a:r>
              <a:rPr lang="fr-FR" sz="1000" dirty="0" smtClean="0">
                <a:solidFill>
                  <a:schemeClr val="tx1"/>
                </a:solidFill>
              </a:rPr>
              <a:t>.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559141" y="2212791"/>
            <a:ext cx="1169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/>
                </a:solidFill>
              </a:rPr>
              <a:t>Tables  sources</a:t>
            </a:r>
          </a:p>
        </p:txBody>
      </p:sp>
      <p:cxnSp>
        <p:nvCxnSpPr>
          <p:cNvPr id="119" name="Connecteur droit avec flèche 118"/>
          <p:cNvCxnSpPr>
            <a:endCxn id="144" idx="6"/>
          </p:cNvCxnSpPr>
          <p:nvPr/>
        </p:nvCxnSpPr>
        <p:spPr>
          <a:xfrm flipH="1">
            <a:off x="5395815" y="3495206"/>
            <a:ext cx="5078438" cy="762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>
            <a:stCxn id="131" idx="2"/>
          </p:cNvCxnSpPr>
          <p:nvPr/>
        </p:nvCxnSpPr>
        <p:spPr>
          <a:xfrm flipH="1" flipV="1">
            <a:off x="1919528" y="2742811"/>
            <a:ext cx="862396" cy="1127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6" name="Organigramme : Disque magnétique 125"/>
          <p:cNvSpPr/>
          <p:nvPr/>
        </p:nvSpPr>
        <p:spPr>
          <a:xfrm>
            <a:off x="498528" y="3981227"/>
            <a:ext cx="1304708" cy="7260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</a:rPr>
              <a:t/>
            </a:r>
            <a:br>
              <a:rPr lang="fr-FR" sz="1000" dirty="0" smtClean="0">
                <a:solidFill>
                  <a:schemeClr val="tx1"/>
                </a:solidFill>
              </a:rPr>
            </a:br>
            <a:r>
              <a:rPr lang="fr-FR" sz="1000" dirty="0" err="1" smtClean="0">
                <a:solidFill>
                  <a:schemeClr val="tx1"/>
                </a:solidFill>
              </a:rPr>
              <a:t>Rép</a:t>
            </a:r>
            <a:r>
              <a:rPr lang="fr-FR" sz="1000" dirty="0" smtClean="0">
                <a:solidFill>
                  <a:schemeClr val="tx1"/>
                </a:solidFill>
              </a:rPr>
              <a:t>. Corps</a:t>
            </a:r>
            <a:br>
              <a:rPr lang="fr-FR" sz="1000" dirty="0" smtClean="0">
                <a:solidFill>
                  <a:schemeClr val="tx1"/>
                </a:solidFill>
              </a:rPr>
            </a:br>
            <a:r>
              <a:rPr lang="fr-FR" sz="1000" dirty="0" err="1" smtClean="0">
                <a:solidFill>
                  <a:schemeClr val="tx1"/>
                </a:solidFill>
              </a:rPr>
              <a:t>Rép</a:t>
            </a:r>
            <a:r>
              <a:rPr lang="fr-FR" sz="1000" dirty="0" smtClean="0">
                <a:solidFill>
                  <a:schemeClr val="tx1"/>
                </a:solidFill>
              </a:rPr>
              <a:t>. Grades + Statuts</a:t>
            </a:r>
          </a:p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31" name="Ellipse 130"/>
          <p:cNvSpPr/>
          <p:nvPr/>
        </p:nvSpPr>
        <p:spPr>
          <a:xfrm>
            <a:off x="2781924" y="2546680"/>
            <a:ext cx="2613890" cy="6177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UM_SYNCHRO_PAYS</a:t>
            </a:r>
            <a:br>
              <a:rPr lang="fr-FR" sz="1000" b="1" dirty="0"/>
            </a:br>
            <a:r>
              <a:rPr lang="fr-FR" sz="1000" b="1" dirty="0"/>
              <a:t>UM_SYNCHRO_DEPARTEMENT</a:t>
            </a:r>
          </a:p>
          <a:p>
            <a:pPr algn="ctr"/>
            <a:r>
              <a:rPr lang="fr-FR" sz="1000" b="1" dirty="0" smtClean="0"/>
              <a:t>UM_SYNCHRO_VOIRIE</a:t>
            </a:r>
            <a:endParaRPr lang="fr-FR" sz="1000" dirty="0"/>
          </a:p>
        </p:txBody>
      </p:sp>
      <p:cxnSp>
        <p:nvCxnSpPr>
          <p:cNvPr id="136" name="Connecteur droit avec flèche 135"/>
          <p:cNvCxnSpPr>
            <a:stCxn id="60" idx="2"/>
            <a:endCxn id="131" idx="6"/>
          </p:cNvCxnSpPr>
          <p:nvPr/>
        </p:nvCxnSpPr>
        <p:spPr>
          <a:xfrm flipH="1">
            <a:off x="5395814" y="2745606"/>
            <a:ext cx="643027" cy="1099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4" name="Ellipse 143"/>
          <p:cNvSpPr/>
          <p:nvPr/>
        </p:nvSpPr>
        <p:spPr>
          <a:xfrm>
            <a:off x="2780923" y="3353634"/>
            <a:ext cx="2614892" cy="43573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UM_ALIM_ADRESSE_ NUMERO_COMPL</a:t>
            </a:r>
            <a:endParaRPr lang="fr-FR" sz="1000" b="1" dirty="0"/>
          </a:p>
        </p:txBody>
      </p:sp>
      <p:cxnSp>
        <p:nvCxnSpPr>
          <p:cNvPr id="151" name="Connecteur droit avec flèche 150"/>
          <p:cNvCxnSpPr>
            <a:stCxn id="144" idx="2"/>
          </p:cNvCxnSpPr>
          <p:nvPr/>
        </p:nvCxnSpPr>
        <p:spPr>
          <a:xfrm flipH="1" flipV="1">
            <a:off x="1972793" y="3535531"/>
            <a:ext cx="808130" cy="359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Connecteur droit avec flèche 152"/>
          <p:cNvCxnSpPr>
            <a:stCxn id="156" idx="2"/>
          </p:cNvCxnSpPr>
          <p:nvPr/>
        </p:nvCxnSpPr>
        <p:spPr>
          <a:xfrm flipH="1" flipV="1">
            <a:off x="1810902" y="4332242"/>
            <a:ext cx="1129382" cy="588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7" name="Groupe 186"/>
          <p:cNvGrpSpPr/>
          <p:nvPr/>
        </p:nvGrpSpPr>
        <p:grpSpPr>
          <a:xfrm>
            <a:off x="6019612" y="3890206"/>
            <a:ext cx="1320515" cy="791530"/>
            <a:chOff x="5351391" y="3900190"/>
            <a:chExt cx="1320515" cy="791530"/>
          </a:xfrm>
        </p:grpSpPr>
        <p:sp>
          <p:nvSpPr>
            <p:cNvPr id="129" name="Organigramme : Disque magnétique 128"/>
            <p:cNvSpPr/>
            <p:nvPr/>
          </p:nvSpPr>
          <p:spPr>
            <a:xfrm>
              <a:off x="5351391" y="3914555"/>
              <a:ext cx="1320515" cy="77716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100" dirty="0" err="1" smtClean="0">
                  <a:solidFill>
                    <a:schemeClr val="tx1"/>
                  </a:solidFill>
                </a:rPr>
                <a:t>UM_Corps</a:t>
              </a:r>
              <a:endParaRPr lang="fr-FR" sz="1100" dirty="0" smtClean="0">
                <a:solidFill>
                  <a:schemeClr val="tx1"/>
                </a:solidFill>
              </a:endParaRPr>
            </a:p>
            <a:p>
              <a:r>
                <a:rPr lang="fr-FR" sz="1100" dirty="0" err="1" smtClean="0">
                  <a:solidFill>
                    <a:schemeClr val="tx1"/>
                  </a:solidFill>
                </a:rPr>
                <a:t>UM_Grade</a:t>
              </a:r>
              <a:endParaRPr lang="fr-FR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4" name="ZoneTexte 153"/>
            <p:cNvSpPr txBox="1"/>
            <p:nvPr/>
          </p:nvSpPr>
          <p:spPr>
            <a:xfrm>
              <a:off x="5399850" y="3900190"/>
              <a:ext cx="11696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dirty="0" smtClean="0">
                  <a:solidFill>
                    <a:schemeClr val="bg1"/>
                  </a:solidFill>
                </a:rPr>
                <a:t>Tables cibles</a:t>
              </a:r>
            </a:p>
          </p:txBody>
        </p:sp>
      </p:grpSp>
      <p:sp>
        <p:nvSpPr>
          <p:cNvPr id="156" name="Ellipse 155"/>
          <p:cNvSpPr/>
          <p:nvPr/>
        </p:nvSpPr>
        <p:spPr>
          <a:xfrm>
            <a:off x="2940284" y="4189559"/>
            <a:ext cx="2136477" cy="4030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b="1" dirty="0" smtClean="0"/>
              <a:t>UM_SYNCHRO_GRADE</a:t>
            </a:r>
            <a:endParaRPr lang="fr-FR" sz="1050" b="1" dirty="0"/>
          </a:p>
        </p:txBody>
      </p:sp>
      <p:sp>
        <p:nvSpPr>
          <p:cNvPr id="165" name="ZoneTexte 164"/>
          <p:cNvSpPr txBox="1"/>
          <p:nvPr/>
        </p:nvSpPr>
        <p:spPr>
          <a:xfrm>
            <a:off x="527134" y="3173440"/>
            <a:ext cx="1169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/>
                </a:solidFill>
              </a:rPr>
              <a:t>Tables  sources</a:t>
            </a:r>
          </a:p>
        </p:txBody>
      </p:sp>
      <p:sp>
        <p:nvSpPr>
          <p:cNvPr id="166" name="ZoneTexte 165"/>
          <p:cNvSpPr txBox="1"/>
          <p:nvPr/>
        </p:nvSpPr>
        <p:spPr>
          <a:xfrm>
            <a:off x="574034" y="3981227"/>
            <a:ext cx="1169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/>
                </a:solidFill>
              </a:rPr>
              <a:t>Tables  sources</a:t>
            </a:r>
          </a:p>
        </p:txBody>
      </p:sp>
      <p:cxnSp>
        <p:nvCxnSpPr>
          <p:cNvPr id="174" name="Connecteur droit avec flèche 173"/>
          <p:cNvCxnSpPr>
            <a:stCxn id="129" idx="2"/>
            <a:endCxn id="156" idx="6"/>
          </p:cNvCxnSpPr>
          <p:nvPr/>
        </p:nvCxnSpPr>
        <p:spPr>
          <a:xfrm flipH="1">
            <a:off x="5076761" y="4293154"/>
            <a:ext cx="942851" cy="979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Connecteur droit avec flèche 177"/>
          <p:cNvCxnSpPr>
            <a:stCxn id="182" idx="2"/>
          </p:cNvCxnSpPr>
          <p:nvPr/>
        </p:nvCxnSpPr>
        <p:spPr>
          <a:xfrm flipH="1">
            <a:off x="1759856" y="5344787"/>
            <a:ext cx="1189130" cy="541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9" name="Organigramme : Disque magnétique 178"/>
          <p:cNvSpPr/>
          <p:nvPr/>
        </p:nvSpPr>
        <p:spPr>
          <a:xfrm>
            <a:off x="499891" y="4984639"/>
            <a:ext cx="1304708" cy="7260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</a:rPr>
              <a:t/>
            </a:r>
            <a:br>
              <a:rPr lang="fr-FR" sz="1000" dirty="0" smtClean="0">
                <a:solidFill>
                  <a:schemeClr val="tx1"/>
                </a:solidFill>
              </a:rPr>
            </a:br>
            <a:r>
              <a:rPr lang="fr-FR" sz="1000" dirty="0" err="1" smtClean="0">
                <a:solidFill>
                  <a:schemeClr val="tx1"/>
                </a:solidFill>
              </a:rPr>
              <a:t>Rép</a:t>
            </a:r>
            <a:r>
              <a:rPr lang="fr-FR" sz="1000" dirty="0" smtClean="0">
                <a:solidFill>
                  <a:schemeClr val="tx1"/>
                </a:solidFill>
              </a:rPr>
              <a:t>. Corps</a:t>
            </a:r>
            <a:br>
              <a:rPr lang="fr-FR" sz="1000" dirty="0" smtClean="0">
                <a:solidFill>
                  <a:schemeClr val="tx1"/>
                </a:solidFill>
              </a:rPr>
            </a:br>
            <a:r>
              <a:rPr lang="fr-FR" sz="1000" dirty="0" err="1" smtClean="0">
                <a:solidFill>
                  <a:schemeClr val="tx1"/>
                </a:solidFill>
              </a:rPr>
              <a:t>Rép</a:t>
            </a:r>
            <a:r>
              <a:rPr lang="fr-FR" sz="1000" dirty="0" smtClean="0">
                <a:solidFill>
                  <a:schemeClr val="tx1"/>
                </a:solidFill>
              </a:rPr>
              <a:t>. Grades + Statuts</a:t>
            </a:r>
          </a:p>
          <a:p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575397" y="4984639"/>
            <a:ext cx="1169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bg1"/>
                </a:solidFill>
              </a:rPr>
              <a:t>Tables  sources</a:t>
            </a:r>
          </a:p>
        </p:txBody>
      </p:sp>
      <p:sp>
        <p:nvSpPr>
          <p:cNvPr id="182" name="Ellipse 181"/>
          <p:cNvSpPr/>
          <p:nvPr/>
        </p:nvSpPr>
        <p:spPr>
          <a:xfrm>
            <a:off x="2948986" y="5112733"/>
            <a:ext cx="2127775" cy="4641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UM_SYNCHRO_GRADE</a:t>
            </a:r>
            <a:endParaRPr lang="fr-FR" sz="1000" b="1" dirty="0"/>
          </a:p>
        </p:txBody>
      </p:sp>
      <p:sp>
        <p:nvSpPr>
          <p:cNvPr id="201" name="Rectangle à coins arrondis 200"/>
          <p:cNvSpPr/>
          <p:nvPr/>
        </p:nvSpPr>
        <p:spPr>
          <a:xfrm>
            <a:off x="2514986" y="2404881"/>
            <a:ext cx="3073794" cy="35490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endParaRPr lang="fr-FR" dirty="0"/>
          </a:p>
        </p:txBody>
      </p:sp>
      <p:sp>
        <p:nvSpPr>
          <p:cNvPr id="53" name="Organigramme : Disque magnétique 52"/>
          <p:cNvSpPr/>
          <p:nvPr/>
        </p:nvSpPr>
        <p:spPr>
          <a:xfrm>
            <a:off x="10366048" y="2287924"/>
            <a:ext cx="1146228" cy="7147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 smtClean="0">
                <a:solidFill>
                  <a:schemeClr val="tx1"/>
                </a:solidFill>
              </a:rPr>
              <a:t>Pays</a:t>
            </a:r>
            <a:br>
              <a:rPr lang="fr-FR" sz="1000" dirty="0" smtClean="0">
                <a:solidFill>
                  <a:schemeClr val="tx1"/>
                </a:solidFill>
              </a:rPr>
            </a:br>
            <a:r>
              <a:rPr lang="fr-FR" sz="1000" dirty="0" smtClean="0">
                <a:solidFill>
                  <a:schemeClr val="tx1"/>
                </a:solidFill>
              </a:rPr>
              <a:t>Departement</a:t>
            </a:r>
          </a:p>
          <a:p>
            <a:r>
              <a:rPr lang="fr-FR" sz="1000" dirty="0" smtClean="0">
                <a:solidFill>
                  <a:schemeClr val="tx1"/>
                </a:solidFill>
              </a:rPr>
              <a:t>Voirie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8202670" y="2480476"/>
            <a:ext cx="1770576" cy="6177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SRC_PAYS</a:t>
            </a:r>
          </a:p>
          <a:p>
            <a:pPr algn="ctr"/>
            <a:r>
              <a:rPr lang="fr-FR" sz="1000" dirty="0" smtClean="0"/>
              <a:t>SRC</a:t>
            </a:r>
            <a:r>
              <a:rPr lang="fr-FR" sz="1000" b="1" dirty="0"/>
              <a:t>_DEPARTEMENT</a:t>
            </a:r>
          </a:p>
          <a:p>
            <a:pPr algn="ctr"/>
            <a:r>
              <a:rPr lang="fr-FR" sz="1000" dirty="0" smtClean="0"/>
              <a:t>SRC_</a:t>
            </a:r>
            <a:r>
              <a:rPr lang="fr-FR" sz="1000" b="1" dirty="0"/>
              <a:t>VOIRIE</a:t>
            </a:r>
            <a:endParaRPr lang="fr-FR" sz="1000" dirty="0"/>
          </a:p>
          <a:p>
            <a:pPr algn="ctr"/>
            <a:endParaRPr lang="fr-FR" sz="1000" dirty="0"/>
          </a:p>
        </p:txBody>
      </p:sp>
      <p:cxnSp>
        <p:nvCxnSpPr>
          <p:cNvPr id="55" name="Connecteur droit avec flèche 54"/>
          <p:cNvCxnSpPr>
            <a:stCxn id="54" idx="2"/>
          </p:cNvCxnSpPr>
          <p:nvPr/>
        </p:nvCxnSpPr>
        <p:spPr>
          <a:xfrm flipH="1">
            <a:off x="7356438" y="2789349"/>
            <a:ext cx="846232" cy="112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>
            <a:stCxn id="62" idx="2"/>
          </p:cNvCxnSpPr>
          <p:nvPr/>
        </p:nvCxnSpPr>
        <p:spPr>
          <a:xfrm flipH="1">
            <a:off x="7348516" y="4266129"/>
            <a:ext cx="1013274" cy="38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7540321" y="5371878"/>
            <a:ext cx="846232" cy="112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 flipH="1" flipV="1">
            <a:off x="9973246" y="2776720"/>
            <a:ext cx="401678" cy="10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8361790" y="3957256"/>
            <a:ext cx="1507496" cy="6177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SRC_CORPS</a:t>
            </a:r>
          </a:p>
          <a:p>
            <a:pPr algn="ctr"/>
            <a:r>
              <a:rPr lang="fr-FR" sz="1000" dirty="0" smtClean="0"/>
              <a:t>SRC</a:t>
            </a:r>
            <a:r>
              <a:rPr lang="fr-FR" sz="1000" b="1" dirty="0" smtClean="0"/>
              <a:t>_GRADE</a:t>
            </a:r>
            <a:endParaRPr lang="fr-FR" sz="1000" b="1" dirty="0"/>
          </a:p>
        </p:txBody>
      </p:sp>
      <p:sp>
        <p:nvSpPr>
          <p:cNvPr id="63" name="Ellipse 62"/>
          <p:cNvSpPr/>
          <p:nvPr/>
        </p:nvSpPr>
        <p:spPr>
          <a:xfrm>
            <a:off x="8292934" y="5042736"/>
            <a:ext cx="1576351" cy="6421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SRC_STRUCTURE</a:t>
            </a:r>
          </a:p>
        </p:txBody>
      </p:sp>
      <p:sp>
        <p:nvSpPr>
          <p:cNvPr id="65" name="Organigramme : Disque magnétique 64"/>
          <p:cNvSpPr/>
          <p:nvPr/>
        </p:nvSpPr>
        <p:spPr>
          <a:xfrm>
            <a:off x="10356952" y="3979547"/>
            <a:ext cx="1065395" cy="6130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smtClean="0">
                <a:solidFill>
                  <a:schemeClr val="tx1"/>
                </a:solidFill>
              </a:rPr>
              <a:t>Corps</a:t>
            </a:r>
            <a:br>
              <a:rPr lang="fr-FR" sz="1100" dirty="0" smtClean="0">
                <a:solidFill>
                  <a:schemeClr val="tx1"/>
                </a:solidFill>
              </a:rPr>
            </a:br>
            <a:r>
              <a:rPr lang="fr-FR" sz="1100" dirty="0" smtClean="0">
                <a:solidFill>
                  <a:schemeClr val="tx1"/>
                </a:solidFill>
              </a:rPr>
              <a:t>Grade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66" name="Connecteur droit avec flèche 65"/>
          <p:cNvCxnSpPr>
            <a:stCxn id="65" idx="2"/>
          </p:cNvCxnSpPr>
          <p:nvPr/>
        </p:nvCxnSpPr>
        <p:spPr>
          <a:xfrm flipH="1" flipV="1">
            <a:off x="9858580" y="4274327"/>
            <a:ext cx="498372" cy="117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 flipH="1" flipV="1">
            <a:off x="9888033" y="5385907"/>
            <a:ext cx="498372" cy="117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Rectangle à coins arrondis 74"/>
          <p:cNvSpPr/>
          <p:nvPr/>
        </p:nvSpPr>
        <p:spPr>
          <a:xfrm>
            <a:off x="6030468" y="1608847"/>
            <a:ext cx="1489004" cy="336481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SIHAM_REF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697302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>
          <a:defRPr sz="14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145</Words>
  <Application>Microsoft Office PowerPoint</Application>
  <PresentationFormat>Grand écran</PresentationFormat>
  <Paragraphs>49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Universite lumiere lyon2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deux architectures possibles d’inscription des Vacataires dans SIHAM pour le projet OSE</dc:title>
  <dc:creator>Thierry Ducreux</dc:creator>
  <cp:lastModifiedBy>Myriam</cp:lastModifiedBy>
  <cp:revision>488</cp:revision>
  <cp:lastPrinted>2019-12-19T15:47:50Z</cp:lastPrinted>
  <dcterms:created xsi:type="dcterms:W3CDTF">2018-06-06T10:02:35Z</dcterms:created>
  <dcterms:modified xsi:type="dcterms:W3CDTF">2021-03-13T09:43:31Z</dcterms:modified>
</cp:coreProperties>
</file>