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82" r:id="rId2"/>
  </p:sldIdLst>
  <p:sldSz cx="12192000" cy="6858000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5B9BD5"/>
    <a:srgbClr val="ED7D31"/>
    <a:srgbClr val="BF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9" autoAdjust="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E68B7A10-C3F4-46DD-AD17-8FDD366D7069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B0CE214C-8A4F-4D7E-89DD-EB33D7BF2C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4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54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69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43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34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31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94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14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52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55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65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à coins arrondis 187"/>
          <p:cNvSpPr/>
          <p:nvPr/>
        </p:nvSpPr>
        <p:spPr>
          <a:xfrm>
            <a:off x="310572" y="1198927"/>
            <a:ext cx="1649279" cy="96154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dirty="0" smtClean="0"/>
              <a:t>OREC BD </a:t>
            </a:r>
            <a:r>
              <a:rPr lang="fr-FR" sz="1100" dirty="0" smtClean="0"/>
              <a:t>ou</a:t>
            </a:r>
            <a:r>
              <a:rPr lang="fr-FR" dirty="0" smtClean="0"/>
              <a:t> </a:t>
            </a:r>
            <a:r>
              <a:rPr lang="fr-FR" sz="1100" dirty="0" smtClean="0"/>
              <a:t>Application </a:t>
            </a:r>
            <a:r>
              <a:rPr lang="fr-FR" sz="1100" dirty="0"/>
              <a:t>locale de gestion des vacataires</a:t>
            </a:r>
            <a:endParaRPr lang="fr-FR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105069" y="1013009"/>
            <a:ext cx="9569687" cy="553028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endParaRPr lang="fr-FR" sz="1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49457" y="93104"/>
            <a:ext cx="11362843" cy="117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/>
              <a:t>SIHAM    OSE – Synchro - </a:t>
            </a:r>
            <a:r>
              <a:rPr lang="fr-FR" sz="4000" b="1" dirty="0" smtClean="0">
                <a:solidFill>
                  <a:srgbClr val="FF0000"/>
                </a:solidFill>
              </a:rPr>
              <a:t>Intervenants</a:t>
            </a:r>
            <a:r>
              <a:rPr lang="fr-FR" sz="4000" b="1" dirty="0" smtClean="0"/>
              <a:t> </a:t>
            </a:r>
            <a:r>
              <a:rPr lang="fr-FR" sz="1600" b="1" dirty="0" smtClean="0"/>
              <a:t>(PARTIE </a:t>
            </a:r>
            <a:r>
              <a:rPr lang="fr-FR" sz="1600" b="1" dirty="0"/>
              <a:t>B_SIHAM_INTERV)</a:t>
            </a:r>
          </a:p>
        </p:txBody>
      </p:sp>
      <p:sp>
        <p:nvSpPr>
          <p:cNvPr id="8" name="Ellipse 7"/>
          <p:cNvSpPr/>
          <p:nvPr/>
        </p:nvSpPr>
        <p:spPr>
          <a:xfrm>
            <a:off x="3952745" y="1166501"/>
            <a:ext cx="3334514" cy="6380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Scripts </a:t>
            </a:r>
            <a:r>
              <a:rPr lang="fr-FR" sz="1200" dirty="0" smtClean="0"/>
              <a:t>(B2</a:t>
            </a:r>
            <a:r>
              <a:rPr lang="fr-FR" sz="1200" dirty="0" smtClean="0"/>
              <a:t>_..._scripts) </a:t>
            </a:r>
            <a:r>
              <a:rPr lang="fr-FR" sz="1000" dirty="0" err="1" smtClean="0"/>
              <a:t>lance_synchro_Siham_Ose.sql</a:t>
            </a:r>
            <a:endParaRPr lang="fr-FR" sz="10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9401030" y="5977762"/>
            <a:ext cx="1613856" cy="33648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Connecteur_OSE</a:t>
            </a:r>
            <a:endParaRPr lang="fr-FR" sz="12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2438937" y="1963651"/>
            <a:ext cx="6716744" cy="4418676"/>
          </a:xfrm>
          <a:prstGeom prst="round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 smtClean="0"/>
          </a:p>
        </p:txBody>
      </p:sp>
      <p:sp>
        <p:nvSpPr>
          <p:cNvPr id="37" name="Rectangle à coins arrondis 36"/>
          <p:cNvSpPr/>
          <p:nvPr/>
        </p:nvSpPr>
        <p:spPr>
          <a:xfrm>
            <a:off x="9333492" y="2028602"/>
            <a:ext cx="1928848" cy="2103531"/>
          </a:xfrm>
          <a:prstGeom prst="round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 smtClean="0"/>
          </a:p>
        </p:txBody>
      </p:sp>
      <p:sp>
        <p:nvSpPr>
          <p:cNvPr id="39" name="ZoneTexte 38"/>
          <p:cNvSpPr txBox="1"/>
          <p:nvPr/>
        </p:nvSpPr>
        <p:spPr>
          <a:xfrm>
            <a:off x="9449237" y="2128673"/>
            <a:ext cx="162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Tables / vues  </a:t>
            </a:r>
            <a:r>
              <a:rPr lang="fr-FR" sz="1200" dirty="0" smtClean="0"/>
              <a:t>livrées avec appli OSE</a:t>
            </a:r>
            <a:endParaRPr lang="fr-FR" sz="1200" dirty="0"/>
          </a:p>
        </p:txBody>
      </p:sp>
      <p:grpSp>
        <p:nvGrpSpPr>
          <p:cNvPr id="191" name="Groupe 190"/>
          <p:cNvGrpSpPr/>
          <p:nvPr/>
        </p:nvGrpSpPr>
        <p:grpSpPr>
          <a:xfrm>
            <a:off x="7287789" y="4831863"/>
            <a:ext cx="1664050" cy="798148"/>
            <a:chOff x="5351391" y="4912340"/>
            <a:chExt cx="1511848" cy="798148"/>
          </a:xfrm>
        </p:grpSpPr>
        <p:sp>
          <p:nvSpPr>
            <p:cNvPr id="6" name="Organigramme : Disque magnétique 5"/>
            <p:cNvSpPr/>
            <p:nvPr/>
          </p:nvSpPr>
          <p:spPr>
            <a:xfrm>
              <a:off x="5351391" y="4934343"/>
              <a:ext cx="1511848" cy="77614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100" dirty="0" err="1">
                  <a:solidFill>
                    <a:schemeClr val="tx1"/>
                  </a:solidFill>
                </a:rPr>
                <a:t>UM_Intervenant</a:t>
              </a:r>
              <a:r>
                <a:rPr lang="fr-FR" sz="1100" dirty="0" smtClean="0">
                  <a:solidFill>
                    <a:schemeClr val="tx1"/>
                  </a:solidFill>
                </a:rPr>
                <a:t/>
              </a:r>
              <a:br>
                <a:rPr lang="fr-FR" sz="1100" dirty="0" smtClean="0">
                  <a:solidFill>
                    <a:schemeClr val="tx1"/>
                  </a:solidFill>
                </a:rPr>
              </a:br>
              <a:r>
                <a:rPr lang="fr-FR" sz="1100" dirty="0" err="1" smtClean="0">
                  <a:solidFill>
                    <a:schemeClr val="tx1"/>
                  </a:solidFill>
                </a:rPr>
                <a:t>UM_Adresse_intervenant</a:t>
              </a:r>
              <a:endParaRPr lang="fr-F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5428595" y="4912340"/>
              <a:ext cx="1303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/>
                  </a:solidFill>
                </a:rPr>
                <a:t>Tables cibles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Connecteur droit avec flèche 124"/>
          <p:cNvCxnSpPr/>
          <p:nvPr/>
        </p:nvCxnSpPr>
        <p:spPr>
          <a:xfrm flipV="1">
            <a:off x="5613666" y="1819863"/>
            <a:ext cx="15894" cy="5038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>
            <a:off x="7177455" y="1184661"/>
            <a:ext cx="1279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Suivi d’exécution</a:t>
            </a:r>
            <a:endParaRPr lang="fr-FR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6" name="Connecteur droit avec flèche 145"/>
          <p:cNvCxnSpPr>
            <a:stCxn id="45" idx="1"/>
            <a:endCxn id="8" idx="6"/>
          </p:cNvCxnSpPr>
          <p:nvPr/>
        </p:nvCxnSpPr>
        <p:spPr>
          <a:xfrm flipH="1">
            <a:off x="7287259" y="1283789"/>
            <a:ext cx="1554621" cy="20173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Organigramme : Carte perforée 44"/>
          <p:cNvSpPr/>
          <p:nvPr/>
        </p:nvSpPr>
        <p:spPr>
          <a:xfrm>
            <a:off x="8841880" y="1059787"/>
            <a:ext cx="2186170" cy="448003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 smtClean="0">
                <a:solidFill>
                  <a:schemeClr val="tx1"/>
                </a:solidFill>
              </a:rPr>
              <a:t>Mail  + log_synchro_Siham</a:t>
            </a:r>
            <a:r>
              <a:rPr lang="fr-FR" sz="1000" dirty="0">
                <a:solidFill>
                  <a:schemeClr val="tx1"/>
                </a:solidFill>
              </a:rPr>
              <a:t>_$2.log 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fr-FR" sz="1000" dirty="0" smtClean="0">
                <a:solidFill>
                  <a:schemeClr val="tx1"/>
                </a:solidFill>
              </a:rPr>
              <a:t>+ </a:t>
            </a:r>
            <a:r>
              <a:rPr lang="fr-FR" sz="1000" dirty="0" err="1" smtClean="0">
                <a:solidFill>
                  <a:schemeClr val="tx1"/>
                </a:solidFill>
              </a:rPr>
              <a:t>trace_sql_synchro_Siham_Ose.lst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" name="Flèche droite 1"/>
          <p:cNvSpPr/>
          <p:nvPr/>
        </p:nvSpPr>
        <p:spPr>
          <a:xfrm>
            <a:off x="2529600" y="516325"/>
            <a:ext cx="351692" cy="234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/>
          </a:p>
        </p:txBody>
      </p:sp>
      <p:sp>
        <p:nvSpPr>
          <p:cNvPr id="61" name="Organigramme : Disque magnétique 60"/>
          <p:cNvSpPr/>
          <p:nvPr/>
        </p:nvSpPr>
        <p:spPr>
          <a:xfrm>
            <a:off x="9604926" y="2617975"/>
            <a:ext cx="1361403" cy="5040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tx1"/>
                </a:solidFill>
              </a:rPr>
              <a:t>INTERVENANT</a:t>
            </a:r>
            <a:endParaRPr lang="fr-FR" sz="1100" dirty="0">
              <a:solidFill>
                <a:schemeClr val="tx1"/>
              </a:solidFill>
            </a:endParaRPr>
          </a:p>
        </p:txBody>
      </p:sp>
      <p:grpSp>
        <p:nvGrpSpPr>
          <p:cNvPr id="192" name="Groupe 191"/>
          <p:cNvGrpSpPr/>
          <p:nvPr/>
        </p:nvGrpSpPr>
        <p:grpSpPr>
          <a:xfrm>
            <a:off x="7246317" y="2287592"/>
            <a:ext cx="1717619" cy="1105411"/>
            <a:chOff x="5181562" y="2281226"/>
            <a:chExt cx="1481403" cy="94580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0" name="Organigramme : Disque magnétique 59"/>
            <p:cNvSpPr/>
            <p:nvPr/>
          </p:nvSpPr>
          <p:spPr>
            <a:xfrm>
              <a:off x="5181562" y="2281226"/>
              <a:ext cx="1481403" cy="945805"/>
            </a:xfrm>
            <a:prstGeom prst="flowChartMagneticDisk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100" dirty="0" smtClean="0">
                  <a:solidFill>
                    <a:schemeClr val="tx1"/>
                  </a:solidFill>
                </a:rPr>
                <a:t/>
              </a:r>
              <a:br>
                <a:rPr lang="fr-FR" sz="1100" dirty="0" smtClean="0">
                  <a:solidFill>
                    <a:schemeClr val="tx1"/>
                  </a:solidFill>
                </a:rPr>
              </a:br>
              <a:r>
                <a:rPr lang="fr-FR" sz="1100" b="1" dirty="0" err="1" smtClean="0">
                  <a:solidFill>
                    <a:schemeClr val="tx1"/>
                  </a:solidFill>
                </a:rPr>
                <a:t>UM_Transfert_individu</a:t>
              </a:r>
              <a:r>
                <a:rPr lang="fr-FR" sz="1100" dirty="0" smtClean="0">
                  <a:solidFill>
                    <a:schemeClr val="tx1"/>
                  </a:solidFill>
                </a:rPr>
                <a:t/>
              </a:r>
              <a:br>
                <a:rPr lang="fr-FR" sz="1100" dirty="0" smtClean="0">
                  <a:solidFill>
                    <a:schemeClr val="tx1"/>
                  </a:solidFill>
                </a:rPr>
              </a:br>
              <a:r>
                <a:rPr lang="fr-FR" sz="1100" dirty="0" smtClean="0">
                  <a:solidFill>
                    <a:schemeClr val="tx1"/>
                  </a:solidFill>
                </a:rPr>
                <a:t>.</a:t>
              </a:r>
              <a:r>
                <a:rPr lang="fr-FR" sz="1100" dirty="0" err="1" smtClean="0">
                  <a:solidFill>
                    <a:schemeClr val="tx1"/>
                  </a:solidFill>
                </a:rPr>
                <a:t>tem_ose_update</a:t>
              </a:r>
              <a:r>
                <a:rPr lang="fr-FR" sz="1100" dirty="0" smtClean="0">
                  <a:solidFill>
                    <a:schemeClr val="tx1"/>
                  </a:solidFill>
                </a:rPr>
                <a:t/>
              </a:r>
              <a:br>
                <a:rPr lang="fr-FR" sz="1100" dirty="0" smtClean="0">
                  <a:solidFill>
                    <a:schemeClr val="tx1"/>
                  </a:solidFill>
                </a:rPr>
              </a:br>
              <a:r>
                <a:rPr lang="fr-FR" sz="1100" dirty="0" smtClean="0">
                  <a:solidFill>
                    <a:schemeClr val="tx1"/>
                  </a:solidFill>
                </a:rPr>
                <a:t>.</a:t>
              </a:r>
              <a:r>
                <a:rPr lang="fr-FR" sz="1100" dirty="0" err="1" smtClean="0">
                  <a:solidFill>
                    <a:schemeClr val="tx1"/>
                  </a:solidFill>
                </a:rPr>
                <a:t>tem_ose_insert</a:t>
              </a:r>
              <a:endParaRPr lang="fr-F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5309996" y="2318954"/>
              <a:ext cx="11696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/>
                  </a:solidFill>
                </a:rPr>
                <a:t>Tables </a:t>
              </a:r>
              <a:r>
                <a:rPr lang="fr-FR" sz="1100" dirty="0" smtClean="0">
                  <a:solidFill>
                    <a:schemeClr val="bg1"/>
                  </a:solidFill>
                </a:rPr>
                <a:t> travail</a:t>
              </a:r>
              <a:endParaRPr lang="fr-FR" sz="11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71" name="Rectangle à coins arrondis 70"/>
          <p:cNvSpPr/>
          <p:nvPr/>
        </p:nvSpPr>
        <p:spPr>
          <a:xfrm>
            <a:off x="9323902" y="4268830"/>
            <a:ext cx="1922976" cy="1700197"/>
          </a:xfrm>
          <a:prstGeom prst="round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 smtClean="0"/>
          </a:p>
        </p:txBody>
      </p:sp>
      <p:sp>
        <p:nvSpPr>
          <p:cNvPr id="72" name="ZoneTexte 71"/>
          <p:cNvSpPr txBox="1"/>
          <p:nvPr/>
        </p:nvSpPr>
        <p:spPr>
          <a:xfrm>
            <a:off x="9529679" y="5485836"/>
            <a:ext cx="1589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Vues </a:t>
            </a:r>
            <a:r>
              <a:rPr lang="fr-FR" sz="12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SRC_adaptées</a:t>
            </a:r>
            <a:r>
              <a:rPr lang="fr-FR" sz="12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fr-FR" sz="1000" dirty="0" smtClean="0"/>
              <a:t>(</a:t>
            </a:r>
            <a:r>
              <a:rPr lang="fr-FR" sz="1000" dirty="0"/>
              <a:t>B</a:t>
            </a:r>
            <a:r>
              <a:rPr lang="fr-FR" sz="1000" dirty="0" smtClean="0"/>
              <a:t>3</a:t>
            </a:r>
            <a:r>
              <a:rPr lang="fr-FR" sz="1000" dirty="0" smtClean="0"/>
              <a:t>_..._Connecteur_OSE) </a:t>
            </a:r>
            <a:endParaRPr lang="fr-FR" sz="1000" dirty="0"/>
          </a:p>
        </p:txBody>
      </p:sp>
      <p:sp>
        <p:nvSpPr>
          <p:cNvPr id="94" name="Rectangle à coins arrondis 93"/>
          <p:cNvSpPr/>
          <p:nvPr/>
        </p:nvSpPr>
        <p:spPr>
          <a:xfrm>
            <a:off x="9669293" y="1634657"/>
            <a:ext cx="1233972" cy="33648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Appli OSE</a:t>
            </a:r>
            <a:endParaRPr lang="fr-FR" sz="1200" dirty="0"/>
          </a:p>
        </p:txBody>
      </p:sp>
      <p:sp>
        <p:nvSpPr>
          <p:cNvPr id="95" name="Rectangle à coins arrondis 94"/>
          <p:cNvSpPr/>
          <p:nvPr/>
        </p:nvSpPr>
        <p:spPr>
          <a:xfrm>
            <a:off x="314289" y="2538121"/>
            <a:ext cx="1649279" cy="40297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fr-FR" dirty="0" smtClean="0"/>
              <a:t>SIHAM BD</a:t>
            </a:r>
            <a:endParaRPr lang="fr-FR" dirty="0"/>
          </a:p>
        </p:txBody>
      </p:sp>
      <p:sp>
        <p:nvSpPr>
          <p:cNvPr id="101" name="Organigramme : Disque magnétique 100"/>
          <p:cNvSpPr/>
          <p:nvPr/>
        </p:nvSpPr>
        <p:spPr>
          <a:xfrm>
            <a:off x="379938" y="3707849"/>
            <a:ext cx="1490438" cy="13026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tx1"/>
                </a:solidFill>
              </a:rPr>
              <a:t/>
            </a:r>
            <a:br>
              <a:rPr lang="fr-FR" sz="1100" dirty="0" smtClean="0">
                <a:solidFill>
                  <a:schemeClr val="tx1"/>
                </a:solidFill>
              </a:rPr>
            </a:br>
            <a:r>
              <a:rPr lang="fr-FR" sz="1100" dirty="0" smtClean="0">
                <a:solidFill>
                  <a:schemeClr val="tx1"/>
                </a:solidFill>
              </a:rPr>
              <a:t>Toutes tables utiles, </a:t>
            </a:r>
            <a:r>
              <a:rPr lang="fr-FR" sz="1100" dirty="0" smtClean="0">
                <a:solidFill>
                  <a:schemeClr val="tx1"/>
                </a:solidFill>
              </a:rPr>
              <a:t>cf. détail dans Etude_Technique_champs_Siham_OSE.xlsx</a:t>
            </a:r>
            <a:endParaRPr lang="fr-FR" sz="1100" dirty="0" smtClean="0">
              <a:solidFill>
                <a:schemeClr val="tx1"/>
              </a:solidFill>
            </a:endParaRPr>
          </a:p>
        </p:txBody>
      </p:sp>
      <p:cxnSp>
        <p:nvCxnSpPr>
          <p:cNvPr id="124" name="Connecteur droit avec flèche 123"/>
          <p:cNvCxnSpPr>
            <a:stCxn id="131" idx="2"/>
            <a:endCxn id="213" idx="4"/>
          </p:cNvCxnSpPr>
          <p:nvPr/>
        </p:nvCxnSpPr>
        <p:spPr>
          <a:xfrm flipH="1">
            <a:off x="3897568" y="2626760"/>
            <a:ext cx="323312" cy="1353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4220880" y="2362654"/>
            <a:ext cx="2368971" cy="5282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UM_SELECT_INTERVENANT</a:t>
            </a:r>
            <a:endParaRPr lang="fr-FR" sz="1000" dirty="0"/>
          </a:p>
        </p:txBody>
      </p:sp>
      <p:cxnSp>
        <p:nvCxnSpPr>
          <p:cNvPr id="136" name="Connecteur droit avec flèche 135"/>
          <p:cNvCxnSpPr>
            <a:stCxn id="60" idx="2"/>
            <a:endCxn id="131" idx="6"/>
          </p:cNvCxnSpPr>
          <p:nvPr/>
        </p:nvCxnSpPr>
        <p:spPr>
          <a:xfrm flipH="1" flipV="1">
            <a:off x="6589851" y="2626760"/>
            <a:ext cx="656466" cy="2135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4" name="Ellipse 143"/>
          <p:cNvSpPr/>
          <p:nvPr/>
        </p:nvSpPr>
        <p:spPr>
          <a:xfrm>
            <a:off x="3967868" y="4633138"/>
            <a:ext cx="2614892" cy="10681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UM_INSERT_INTERVENANT</a:t>
            </a:r>
            <a:br>
              <a:rPr lang="fr-FR" sz="1000" b="1" dirty="0" smtClean="0"/>
            </a:br>
            <a:r>
              <a:rPr lang="fr-FR" sz="1000" b="1" dirty="0" smtClean="0"/>
              <a:t/>
            </a:r>
            <a:br>
              <a:rPr lang="fr-FR" sz="1000" b="1" dirty="0" smtClean="0"/>
            </a:br>
            <a:r>
              <a:rPr lang="fr-FR" sz="1000" b="1" dirty="0" smtClean="0"/>
              <a:t>Si statut change dans l’année =&gt; </a:t>
            </a:r>
            <a:r>
              <a:rPr lang="fr-FR" sz="1000" b="1" dirty="0" err="1" smtClean="0"/>
              <a:t>UM_synchro_a_valider</a:t>
            </a:r>
            <a:r>
              <a:rPr lang="fr-FR" sz="1000" b="1" dirty="0" smtClean="0"/>
              <a:t> (traitement auto ou manuel)</a:t>
            </a:r>
            <a:endParaRPr lang="fr-FR" sz="1000" b="1" dirty="0"/>
          </a:p>
        </p:txBody>
      </p:sp>
      <p:cxnSp>
        <p:nvCxnSpPr>
          <p:cNvPr id="151" name="Connecteur droit avec flèche 150"/>
          <p:cNvCxnSpPr>
            <a:stCxn id="144" idx="2"/>
            <a:endCxn id="101" idx="4"/>
          </p:cNvCxnSpPr>
          <p:nvPr/>
        </p:nvCxnSpPr>
        <p:spPr>
          <a:xfrm flipH="1" flipV="1">
            <a:off x="1870376" y="4359194"/>
            <a:ext cx="2097492" cy="808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7" name="Groupe 186"/>
          <p:cNvGrpSpPr/>
          <p:nvPr/>
        </p:nvGrpSpPr>
        <p:grpSpPr>
          <a:xfrm>
            <a:off x="7257215" y="3452757"/>
            <a:ext cx="1717619" cy="1281349"/>
            <a:chOff x="5351391" y="3914555"/>
            <a:chExt cx="1320515" cy="777165"/>
          </a:xfrm>
          <a:solidFill>
            <a:srgbClr val="FF9933"/>
          </a:solidFill>
        </p:grpSpPr>
        <p:sp>
          <p:nvSpPr>
            <p:cNvPr id="129" name="Organigramme : Disque magnétique 128"/>
            <p:cNvSpPr/>
            <p:nvPr/>
          </p:nvSpPr>
          <p:spPr>
            <a:xfrm>
              <a:off x="5351391" y="3914555"/>
              <a:ext cx="1320515" cy="777165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100" b="1" dirty="0" err="1" smtClean="0">
                  <a:solidFill>
                    <a:schemeClr val="tx1"/>
                  </a:solidFill>
                </a:rPr>
                <a:t>UM_Synchro_a_valider</a:t>
              </a:r>
              <a:r>
                <a:rPr lang="fr-FR" sz="1100" dirty="0" smtClean="0">
                  <a:solidFill>
                    <a:schemeClr val="tx1"/>
                  </a:solidFill>
                </a:rPr>
                <a:t/>
              </a:r>
              <a:br>
                <a:rPr lang="fr-FR" sz="1100" dirty="0" smtClean="0">
                  <a:solidFill>
                    <a:schemeClr val="tx1"/>
                  </a:solidFill>
                </a:rPr>
              </a:br>
              <a:r>
                <a:rPr lang="fr-FR" sz="1100" dirty="0" smtClean="0">
                  <a:solidFill>
                    <a:schemeClr val="tx1"/>
                  </a:solidFill>
                </a:rPr>
                <a:t>.</a:t>
              </a:r>
              <a:r>
                <a:rPr lang="fr-FR" sz="1100" dirty="0" err="1" smtClean="0">
                  <a:solidFill>
                    <a:schemeClr val="tx1"/>
                  </a:solidFill>
                </a:rPr>
                <a:t>tem_validation</a:t>
              </a:r>
              <a:r>
                <a:rPr lang="fr-FR" sz="1100" dirty="0" smtClean="0">
                  <a:solidFill>
                    <a:schemeClr val="tx1"/>
                  </a:solidFill>
                </a:rPr>
                <a:t/>
              </a:r>
              <a:br>
                <a:rPr lang="fr-FR" sz="1100" dirty="0" smtClean="0">
                  <a:solidFill>
                    <a:schemeClr val="tx1"/>
                  </a:solidFill>
                </a:rPr>
              </a:br>
              <a:r>
                <a:rPr lang="fr-FR" sz="1100" dirty="0" smtClean="0">
                  <a:solidFill>
                    <a:schemeClr val="tx1"/>
                  </a:solidFill>
                </a:rPr>
                <a:t>.</a:t>
              </a:r>
              <a:r>
                <a:rPr lang="fr-FR" sz="1100" dirty="0" err="1" smtClean="0">
                  <a:solidFill>
                    <a:schemeClr val="tx1"/>
                  </a:solidFill>
                </a:rPr>
                <a:t>date_validation</a:t>
              </a:r>
              <a:r>
                <a:rPr lang="fr-FR" sz="1100" dirty="0" smtClean="0">
                  <a:solidFill>
                    <a:schemeClr val="tx1"/>
                  </a:solidFill>
                </a:rPr>
                <a:t> </a:t>
              </a:r>
              <a:r>
                <a:rPr lang="fr-FR" sz="900" dirty="0" smtClean="0">
                  <a:solidFill>
                    <a:schemeClr val="tx1"/>
                  </a:solidFill>
                </a:rPr>
                <a:t>(+ infos statut actuel et statut nouveau)</a:t>
              </a:r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5400047" y="3974876"/>
              <a:ext cx="11696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1"/>
                  </a:solidFill>
                </a:rPr>
                <a:t>Tables  travail</a:t>
              </a:r>
            </a:p>
          </p:txBody>
        </p:sp>
      </p:grpSp>
      <p:sp>
        <p:nvSpPr>
          <p:cNvPr id="156" name="Ellipse 155"/>
          <p:cNvSpPr/>
          <p:nvPr/>
        </p:nvSpPr>
        <p:spPr>
          <a:xfrm>
            <a:off x="4824458" y="3427836"/>
            <a:ext cx="2131006" cy="72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Si multi </a:t>
            </a:r>
            <a:r>
              <a:rPr lang="fr-FR" sz="900" b="1" dirty="0"/>
              <a:t>statut </a:t>
            </a:r>
            <a:r>
              <a:rPr lang="fr-FR" sz="900" b="1" dirty="0" smtClean="0"/>
              <a:t>auto </a:t>
            </a:r>
            <a:br>
              <a:rPr lang="fr-FR" sz="900" b="1" dirty="0" smtClean="0"/>
            </a:br>
            <a:r>
              <a:rPr lang="fr-FR" sz="900" b="1" dirty="0" smtClean="0"/>
              <a:t>(validés auto) </a:t>
            </a:r>
            <a:r>
              <a:rPr lang="fr-FR" sz="900" b="1" dirty="0"/>
              <a:t/>
            </a:r>
            <a:br>
              <a:rPr lang="fr-FR" sz="900" b="1" dirty="0"/>
            </a:br>
            <a:r>
              <a:rPr lang="fr-FR" sz="850" b="1" dirty="0" smtClean="0"/>
              <a:t>UM_SELECT_MULTI_STATUT</a:t>
            </a:r>
            <a:endParaRPr lang="fr-FR" sz="850" b="1" dirty="0"/>
          </a:p>
        </p:txBody>
      </p:sp>
      <p:sp>
        <p:nvSpPr>
          <p:cNvPr id="165" name="ZoneTexte 164"/>
          <p:cNvSpPr txBox="1"/>
          <p:nvPr/>
        </p:nvSpPr>
        <p:spPr>
          <a:xfrm>
            <a:off x="540336" y="3825048"/>
            <a:ext cx="1169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/>
                </a:solidFill>
              </a:rPr>
              <a:t>Tables  sources</a:t>
            </a:r>
          </a:p>
        </p:txBody>
      </p:sp>
      <p:cxnSp>
        <p:nvCxnSpPr>
          <p:cNvPr id="57" name="Connecteur droit avec flèche 56"/>
          <p:cNvCxnSpPr>
            <a:stCxn id="61" idx="3"/>
            <a:endCxn id="64" idx="0"/>
          </p:cNvCxnSpPr>
          <p:nvPr/>
        </p:nvCxnSpPr>
        <p:spPr>
          <a:xfrm flipH="1">
            <a:off x="10285390" y="3121986"/>
            <a:ext cx="238" cy="2355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63" idx="2"/>
          </p:cNvCxnSpPr>
          <p:nvPr/>
        </p:nvCxnSpPr>
        <p:spPr>
          <a:xfrm flipH="1">
            <a:off x="8972915" y="4909901"/>
            <a:ext cx="537670" cy="3842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9510585" y="4633739"/>
            <a:ext cx="1602754" cy="5523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MV_INTERVENANT</a:t>
            </a:r>
            <a:endParaRPr lang="fr-FR" sz="900" b="1" dirty="0" smtClean="0"/>
          </a:p>
        </p:txBody>
      </p:sp>
      <p:cxnSp>
        <p:nvCxnSpPr>
          <p:cNvPr id="68" name="Connecteur droit avec flèche 67"/>
          <p:cNvCxnSpPr/>
          <p:nvPr/>
        </p:nvCxnSpPr>
        <p:spPr>
          <a:xfrm flipH="1">
            <a:off x="10285390" y="3889216"/>
            <a:ext cx="39161" cy="7236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Rectangle à coins arrondis 74"/>
          <p:cNvSpPr/>
          <p:nvPr/>
        </p:nvSpPr>
        <p:spPr>
          <a:xfrm>
            <a:off x="7249656" y="1608847"/>
            <a:ext cx="1489004" cy="33648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SIHAM_REF</a:t>
            </a:r>
            <a:endParaRPr lang="fr-FR" sz="1200" dirty="0"/>
          </a:p>
        </p:txBody>
      </p:sp>
      <p:sp>
        <p:nvSpPr>
          <p:cNvPr id="64" name="Ellipse 63"/>
          <p:cNvSpPr/>
          <p:nvPr/>
        </p:nvSpPr>
        <p:spPr>
          <a:xfrm>
            <a:off x="9493010" y="3357568"/>
            <a:ext cx="1584759" cy="5179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SRC</a:t>
            </a:r>
            <a:r>
              <a:rPr lang="fr-FR" sz="900" b="1" dirty="0" smtClean="0"/>
              <a:t>_ NTERVENANT</a:t>
            </a:r>
            <a:endParaRPr lang="fr-FR" sz="900" b="1" dirty="0" smtClean="0"/>
          </a:p>
        </p:txBody>
      </p:sp>
      <p:cxnSp>
        <p:nvCxnSpPr>
          <p:cNvPr id="91" name="Connecteur droit avec flèche 90"/>
          <p:cNvCxnSpPr/>
          <p:nvPr/>
        </p:nvCxnSpPr>
        <p:spPr>
          <a:xfrm flipV="1">
            <a:off x="4526264" y="2974109"/>
            <a:ext cx="2730951" cy="1576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 flipH="1">
            <a:off x="6524947" y="4368327"/>
            <a:ext cx="757519" cy="577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 flipH="1" flipV="1">
            <a:off x="6963021" y="3778151"/>
            <a:ext cx="319446" cy="21609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4" name="ZoneTexte 113"/>
          <p:cNvSpPr txBox="1"/>
          <p:nvPr/>
        </p:nvSpPr>
        <p:spPr>
          <a:xfrm>
            <a:off x="3699225" y="1961523"/>
            <a:ext cx="193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1/ Sélection dossiers à traiter </a:t>
            </a:r>
            <a:b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(MANUEL/ DIFF/ ACTIFS)</a:t>
            </a:r>
            <a:endParaRPr lang="fr-FR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6460285" y="2443993"/>
            <a:ext cx="565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Insert</a:t>
            </a:r>
            <a:endParaRPr lang="fr-FR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4541474" y="3081062"/>
            <a:ext cx="576685" cy="26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Select</a:t>
            </a:r>
            <a:endParaRPr lang="fr-FR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6524947" y="3465949"/>
            <a:ext cx="7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Update</a:t>
            </a:r>
            <a:endParaRPr lang="fr-FR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6774347" y="4612834"/>
            <a:ext cx="541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Insert</a:t>
            </a:r>
            <a:endParaRPr lang="fr-FR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0" name="Connecteur droit avec flèche 129"/>
          <p:cNvCxnSpPr/>
          <p:nvPr/>
        </p:nvCxnSpPr>
        <p:spPr>
          <a:xfrm flipV="1">
            <a:off x="6434976" y="4256267"/>
            <a:ext cx="858159" cy="6604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6126803" y="4551468"/>
            <a:ext cx="565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Select</a:t>
            </a:r>
            <a:endParaRPr lang="fr-FR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7" name="Connecteur droit avec flèche 136"/>
          <p:cNvCxnSpPr/>
          <p:nvPr/>
        </p:nvCxnSpPr>
        <p:spPr>
          <a:xfrm flipV="1">
            <a:off x="5763483" y="4189289"/>
            <a:ext cx="229781" cy="48280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/>
          <p:nvPr/>
        </p:nvCxnSpPr>
        <p:spPr>
          <a:xfrm flipH="1">
            <a:off x="5691696" y="4119232"/>
            <a:ext cx="211911" cy="513906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endCxn id="156" idx="7"/>
          </p:cNvCxnSpPr>
          <p:nvPr/>
        </p:nvCxnSpPr>
        <p:spPr>
          <a:xfrm flipH="1">
            <a:off x="6643385" y="3159197"/>
            <a:ext cx="606273" cy="37444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44" idx="1"/>
          </p:cNvCxnSpPr>
          <p:nvPr/>
        </p:nvCxnSpPr>
        <p:spPr>
          <a:xfrm flipV="1">
            <a:off x="4350810" y="3153750"/>
            <a:ext cx="192235" cy="16358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>
            <a:stCxn id="6" idx="2"/>
            <a:endCxn id="144" idx="6"/>
          </p:cNvCxnSpPr>
          <p:nvPr/>
        </p:nvCxnSpPr>
        <p:spPr>
          <a:xfrm flipH="1" flipV="1">
            <a:off x="6582760" y="5167209"/>
            <a:ext cx="705029" cy="74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5" name="ZoneTexte 174"/>
          <p:cNvSpPr txBox="1"/>
          <p:nvPr/>
        </p:nvSpPr>
        <p:spPr>
          <a:xfrm>
            <a:off x="6155643" y="5275484"/>
            <a:ext cx="120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Insert ou update</a:t>
            </a:r>
            <a:endParaRPr lang="fr-FR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81" name="Groupe 180"/>
          <p:cNvGrpSpPr/>
          <p:nvPr/>
        </p:nvGrpSpPr>
        <p:grpSpPr>
          <a:xfrm>
            <a:off x="2781127" y="5618437"/>
            <a:ext cx="2037040" cy="587730"/>
            <a:chOff x="5050172" y="2164210"/>
            <a:chExt cx="1481403" cy="143948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3" name="Organigramme : Disque magnétique 182"/>
            <p:cNvSpPr/>
            <p:nvPr/>
          </p:nvSpPr>
          <p:spPr>
            <a:xfrm>
              <a:off x="5050172" y="2237435"/>
              <a:ext cx="1481403" cy="1366262"/>
            </a:xfrm>
            <a:prstGeom prst="flowChartMagneticDisk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900" b="1" dirty="0" err="1" smtClean="0">
                  <a:solidFill>
                    <a:schemeClr val="tx1"/>
                  </a:solidFill>
                </a:rPr>
                <a:t>UM_param_etabl</a:t>
              </a:r>
              <a:r>
                <a:rPr lang="fr-FR" sz="900" b="1" dirty="0" smtClean="0">
                  <a:solidFill>
                    <a:schemeClr val="tx1"/>
                  </a:solidFill>
                </a:rPr>
                <a:t>  </a:t>
              </a:r>
              <a:r>
                <a:rPr lang="fr-FR" sz="900" dirty="0" smtClean="0">
                  <a:solidFill>
                    <a:schemeClr val="tx1"/>
                  </a:solidFill>
                </a:rPr>
                <a:t>(GESTION_STATUT)</a:t>
              </a:r>
              <a:endParaRPr lang="fr-F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4" name="ZoneTexte 183"/>
            <p:cNvSpPr txBox="1"/>
            <p:nvPr/>
          </p:nvSpPr>
          <p:spPr>
            <a:xfrm>
              <a:off x="5219036" y="2164210"/>
              <a:ext cx="1169643" cy="54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Table  paramètres manuels</a:t>
              </a:r>
              <a:endParaRPr lang="fr-FR" sz="9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85" name="Connecteur droit avec flèche 184"/>
          <p:cNvCxnSpPr>
            <a:endCxn id="184" idx="0"/>
          </p:cNvCxnSpPr>
          <p:nvPr/>
        </p:nvCxnSpPr>
        <p:spPr>
          <a:xfrm flipH="1">
            <a:off x="3817502" y="5315515"/>
            <a:ext cx="218782" cy="3029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12" name="Groupe 211"/>
          <p:cNvGrpSpPr/>
          <p:nvPr/>
        </p:nvGrpSpPr>
        <p:grpSpPr>
          <a:xfrm>
            <a:off x="2626460" y="2204027"/>
            <a:ext cx="1271108" cy="1116210"/>
            <a:chOff x="4766150" y="1000544"/>
            <a:chExt cx="1320410" cy="20205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3" name="Organigramme : Disque magnétique 212"/>
            <p:cNvSpPr/>
            <p:nvPr/>
          </p:nvSpPr>
          <p:spPr>
            <a:xfrm>
              <a:off x="4766150" y="1000544"/>
              <a:ext cx="1320410" cy="2020585"/>
            </a:xfrm>
            <a:prstGeom prst="flowChartMagneticDisk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900" b="1" dirty="0" err="1" smtClean="0">
                  <a:solidFill>
                    <a:schemeClr val="tx1"/>
                  </a:solidFill>
                </a:rPr>
                <a:t>UM_OREC_infos</a:t>
              </a:r>
              <a:r>
                <a:rPr lang="fr-FR" sz="900" b="1" dirty="0" smtClean="0">
                  <a:solidFill>
                    <a:schemeClr val="tx1"/>
                  </a:solidFill>
                </a:rPr>
                <a:t/>
              </a:r>
              <a:br>
                <a:rPr lang="fr-FR" sz="900" b="1" dirty="0" smtClean="0">
                  <a:solidFill>
                    <a:schemeClr val="tx1"/>
                  </a:solidFill>
                </a:rPr>
              </a:br>
              <a:r>
                <a:rPr lang="fr-FR" sz="900" b="1" dirty="0" smtClean="0">
                  <a:solidFill>
                    <a:schemeClr val="tx1"/>
                  </a:solidFill>
                </a:rPr>
                <a:t>(infos </a:t>
              </a:r>
              <a:r>
                <a:rPr lang="fr-FR" sz="900" b="1" dirty="0" err="1" smtClean="0">
                  <a:solidFill>
                    <a:schemeClr val="tx1"/>
                  </a:solidFill>
                </a:rPr>
                <a:t>compl</a:t>
              </a:r>
              <a:r>
                <a:rPr lang="fr-FR" sz="900" b="1" dirty="0" smtClean="0">
                  <a:solidFill>
                    <a:schemeClr val="tx1"/>
                  </a:solidFill>
                </a:rPr>
                <a:t>. et </a:t>
              </a:r>
              <a:r>
                <a:rPr lang="fr-FR" sz="900" b="1" dirty="0" err="1" smtClean="0">
                  <a:solidFill>
                    <a:schemeClr val="tx1"/>
                  </a:solidFill>
                </a:rPr>
                <a:t>oblig</a:t>
              </a:r>
              <a:r>
                <a:rPr lang="fr-FR" sz="900" b="1" dirty="0" smtClean="0">
                  <a:solidFill>
                    <a:schemeClr val="tx1"/>
                  </a:solidFill>
                </a:rPr>
                <a:t>. pour les vacataires)</a:t>
              </a:r>
              <a:br>
                <a:rPr lang="fr-FR" sz="900" b="1" dirty="0" smtClean="0">
                  <a:solidFill>
                    <a:schemeClr val="tx1"/>
                  </a:solidFill>
                </a:rPr>
              </a:br>
              <a:r>
                <a:rPr lang="fr-FR" sz="900" b="1" dirty="0" smtClean="0">
                  <a:solidFill>
                    <a:schemeClr val="tx1"/>
                  </a:solidFill>
                </a:rPr>
                <a:t>+ </a:t>
              </a:r>
              <a:r>
                <a:rPr lang="fr-FR" sz="800" b="1" dirty="0" smtClean="0">
                  <a:solidFill>
                    <a:schemeClr val="tx1"/>
                  </a:solidFill>
                </a:rPr>
                <a:t>UM_OREC…</a:t>
              </a:r>
              <a:endParaRPr lang="fr-F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4" name="ZoneTexte 213"/>
            <p:cNvSpPr txBox="1"/>
            <p:nvPr/>
          </p:nvSpPr>
          <p:spPr>
            <a:xfrm>
              <a:off x="4807493" y="1001203"/>
              <a:ext cx="1169643" cy="381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Tables compléments</a:t>
              </a:r>
              <a:endParaRPr lang="fr-FR" sz="9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215" name="Connecteur droit avec flèche 214"/>
          <p:cNvCxnSpPr>
            <a:endCxn id="188" idx="3"/>
          </p:cNvCxnSpPr>
          <p:nvPr/>
        </p:nvCxnSpPr>
        <p:spPr>
          <a:xfrm flipH="1" flipV="1">
            <a:off x="1959851" y="1679702"/>
            <a:ext cx="1168918" cy="5243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1" name="ZoneTexte 220"/>
          <p:cNvSpPr txBox="1"/>
          <p:nvPr/>
        </p:nvSpPr>
        <p:spPr>
          <a:xfrm>
            <a:off x="1878763" y="1673238"/>
            <a:ext cx="813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Script externe</a:t>
            </a:r>
            <a:endParaRPr lang="fr-FR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3127324" y="4019129"/>
            <a:ext cx="1317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</a:t>
            </a:r>
            <a: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/ Traitement  et alimentation tables UM_INTERVENANT </a:t>
            </a:r>
            <a:b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endParaRPr lang="fr-FR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46" name="Connecteur droit avec flèche 245"/>
          <p:cNvCxnSpPr>
            <a:stCxn id="95" idx="0"/>
            <a:endCxn id="188" idx="2"/>
          </p:cNvCxnSpPr>
          <p:nvPr/>
        </p:nvCxnSpPr>
        <p:spPr>
          <a:xfrm flipH="1" flipV="1">
            <a:off x="1135212" y="2160476"/>
            <a:ext cx="3717" cy="3776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1" name="Connecteur droit avec flèche 250"/>
          <p:cNvCxnSpPr>
            <a:stCxn id="131" idx="3"/>
            <a:endCxn id="101" idx="4"/>
          </p:cNvCxnSpPr>
          <p:nvPr/>
        </p:nvCxnSpPr>
        <p:spPr>
          <a:xfrm flipH="1">
            <a:off x="1870376" y="2813511"/>
            <a:ext cx="2697432" cy="15456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040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190</Words>
  <Application>Microsoft Office PowerPoint</Application>
  <PresentationFormat>Grand écran</PresentationFormat>
  <Paragraphs>39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Universite lumiere lyon2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deux architectures possibles d’inscription des Vacataires dans SIHAM pour le projet OSE</dc:title>
  <dc:creator>Thierry Ducreux</dc:creator>
  <cp:lastModifiedBy>Myriam</cp:lastModifiedBy>
  <cp:revision>505</cp:revision>
  <cp:lastPrinted>2019-12-19T15:47:50Z</cp:lastPrinted>
  <dcterms:created xsi:type="dcterms:W3CDTF">2018-06-06T10:02:35Z</dcterms:created>
  <dcterms:modified xsi:type="dcterms:W3CDTF">2021-03-13T11:03:52Z</dcterms:modified>
</cp:coreProperties>
</file>