
<file path=[Content_Types].xml><?xml version="1.0" encoding="utf-8"?>
<Types xmlns="http://schemas.openxmlformats.org/package/2006/content-types">
  <Default Extension="jpe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5" r:id="rId12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5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1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15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08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2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08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7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0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98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1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04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01B6-DD29-418D-AC4B-C54BDB33E398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20F9-5AE0-46B9-A139-B64BC5F7D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ilymotion.com/video/x5s5df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006" y="88987"/>
            <a:ext cx="10573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i="0" u="none" strike="noStrike" baseline="0" dirty="0">
                <a:solidFill>
                  <a:srgbClr val="FF0000"/>
                </a:solidFill>
                <a:latin typeface="Calibri-Bold"/>
              </a:rPr>
              <a:t>La sécurité au collège,</a:t>
            </a:r>
            <a:r>
              <a:rPr lang="fr-FR" sz="3600" b="1" i="0" u="none" strike="noStrike" dirty="0">
                <a:solidFill>
                  <a:srgbClr val="FF0000"/>
                </a:solidFill>
                <a:latin typeface="Calibri-Bold"/>
              </a:rPr>
              <a:t> </a:t>
            </a:r>
            <a:r>
              <a:rPr lang="fr-FR" sz="3600" b="1" i="0" u="none" strike="noStrike" baseline="0" dirty="0">
                <a:solidFill>
                  <a:srgbClr val="FF0000"/>
                </a:solidFill>
                <a:latin typeface="Calibri-Bold"/>
              </a:rPr>
              <a:t>c’est l’affaire de tous</a:t>
            </a:r>
          </a:p>
          <a:p>
            <a:pPr algn="ctr"/>
            <a:endParaRPr lang="fr-FR" sz="3600" dirty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5" y="2382592"/>
            <a:ext cx="3026799" cy="29601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20" y="2226973"/>
            <a:ext cx="4038599" cy="403859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825026" y="2382592"/>
            <a:ext cx="3197222" cy="3330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/>
              <a:t>Les enseignants</a:t>
            </a:r>
          </a:p>
          <a:p>
            <a:pPr>
              <a:lnSpc>
                <a:spcPct val="150000"/>
              </a:lnSpc>
            </a:pPr>
            <a:r>
              <a:rPr lang="fr-FR" sz="3600" b="1" dirty="0"/>
              <a:t>Les personnels</a:t>
            </a:r>
          </a:p>
          <a:p>
            <a:pPr>
              <a:lnSpc>
                <a:spcPct val="150000"/>
              </a:lnSpc>
            </a:pPr>
            <a:r>
              <a:rPr lang="fr-FR" sz="3600" b="1" dirty="0"/>
              <a:t>Les élèves</a:t>
            </a:r>
          </a:p>
          <a:p>
            <a:pPr>
              <a:lnSpc>
                <a:spcPct val="150000"/>
              </a:lnSpc>
            </a:pPr>
            <a:r>
              <a:rPr lang="fr-FR" sz="3600" b="1" dirty="0"/>
              <a:t>Les parents</a:t>
            </a:r>
          </a:p>
        </p:txBody>
      </p:sp>
    </p:spTree>
    <p:extLst>
      <p:ext uri="{BB962C8B-B14F-4D97-AF65-F5344CB8AC3E}">
        <p14:creationId xmlns:p14="http://schemas.microsoft.com/office/powerpoint/2010/main" val="25659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4404" y="6632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Vidéo pédagogique : « Alarme Citoyen » (15 minutes) :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https://www.dailymotion.com/video/x5s5dfz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1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68036" y="2341418"/>
            <a:ext cx="11162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/>
              <a:t>Questions/ Remarques / Idées permettant d’améliorer la </a:t>
            </a:r>
          </a:p>
          <a:p>
            <a:pPr algn="ctr"/>
            <a:r>
              <a:rPr lang="fr-FR" sz="3600" b="1" dirty="0"/>
              <a:t>sécurité de tous au collège ? </a:t>
            </a:r>
          </a:p>
        </p:txBody>
      </p:sp>
    </p:spTree>
    <p:extLst>
      <p:ext uri="{BB962C8B-B14F-4D97-AF65-F5344CB8AC3E}">
        <p14:creationId xmlns:p14="http://schemas.microsoft.com/office/powerpoint/2010/main" val="120343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5909" y="347729"/>
            <a:ext cx="1221225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</a:rPr>
              <a:t>Le collège peut être concerné par les risques suivants :</a:t>
            </a:r>
          </a:p>
          <a:p>
            <a:endParaRPr lang="fr-FR" sz="36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600" dirty="0"/>
              <a:t>Risques naturels (Inondation, tempête)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600" dirty="0"/>
              <a:t>Risques technologiques (accidents industriels, nuage toxique,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Fuite de gaz)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600" dirty="0"/>
              <a:t>Intrusion de personnes malveillantes.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600" dirty="0"/>
              <a:t>Incendie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  <a:p>
            <a:r>
              <a:rPr lang="fr-F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2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8034"/>
            <a:ext cx="10515600" cy="5911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rgbClr val="FF0000"/>
                </a:solidFill>
              </a:rPr>
              <a:t>Pour face à chacun de ces risques : Le Plan Particulier de Mise en Sûreté (P.P.M.S.)</a:t>
            </a:r>
          </a:p>
          <a:p>
            <a:pPr marL="0" indent="0" algn="ctr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b="1" dirty="0"/>
              <a:t>Être prêt face à une situation de crise liée à la survenue d'un accident majeur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L’objectif du P.P.M.S. est d’assurer la sécurité des élèves et des</a:t>
            </a:r>
          </a:p>
          <a:p>
            <a:pPr marL="0" indent="0">
              <a:buNone/>
            </a:pPr>
            <a:r>
              <a:rPr lang="fr-FR" dirty="0" err="1"/>
              <a:t>personnels,en</a:t>
            </a:r>
            <a:r>
              <a:rPr lang="fr-FR" dirty="0"/>
              <a:t> attendant l'arrivée des secours extérieurs et les directives des autorités.</a:t>
            </a:r>
          </a:p>
        </p:txBody>
      </p:sp>
    </p:spTree>
    <p:extLst>
      <p:ext uri="{BB962C8B-B14F-4D97-AF65-F5344CB8AC3E}">
        <p14:creationId xmlns:p14="http://schemas.microsoft.com/office/powerpoint/2010/main" val="232327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5970901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fr-FR" sz="3600" b="1" dirty="0">
                <a:solidFill>
                  <a:srgbClr val="FF0000"/>
                </a:solidFill>
              </a:rPr>
              <a:t>Pour chaque risque :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- Soit on évacue l’établissement :            Evacuation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>
              <a:buFontTx/>
              <a:buChar char="-"/>
            </a:pPr>
            <a:r>
              <a:rPr lang="fr-FR" b="1" dirty="0"/>
              <a:t>Soit on se met l’abri :                              Mise à l’abri</a:t>
            </a:r>
            <a:endParaRPr lang="fr-FR" dirty="0"/>
          </a:p>
          <a:p>
            <a:pPr>
              <a:buFontTx/>
              <a:buChar char="-"/>
            </a:pPr>
            <a:endParaRPr lang="fr-FR" b="1" dirty="0"/>
          </a:p>
          <a:p>
            <a:pPr>
              <a:buFontTx/>
              <a:buChar char="-"/>
            </a:pPr>
            <a:endParaRPr lang="fr-FR" b="1" dirty="0"/>
          </a:p>
          <a:p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6569613" y="2174557"/>
            <a:ext cx="2011680" cy="8018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569613" y="3774831"/>
            <a:ext cx="2011680" cy="801858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6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33490" y="39687"/>
            <a:ext cx="9439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Calibri-Bold"/>
              </a:rPr>
              <a:t>Trois sirènes = Trois</a:t>
            </a:r>
            <a:r>
              <a:rPr lang="fr-FR" sz="3600" b="1" i="0" u="none" strike="noStrike" baseline="0" dirty="0">
                <a:solidFill>
                  <a:srgbClr val="FF0000"/>
                </a:solidFill>
                <a:latin typeface="Calibri-Bold"/>
              </a:rPr>
              <a:t> actions possibles</a:t>
            </a:r>
            <a:r>
              <a:rPr lang="fr-FR" sz="3600" b="1" i="0" u="none" strike="noStrike" dirty="0">
                <a:solidFill>
                  <a:srgbClr val="FF0000"/>
                </a:solidFill>
                <a:latin typeface="Calibri-Bold"/>
              </a:rPr>
              <a:t> </a:t>
            </a:r>
            <a:endParaRPr lang="fr-FR" sz="3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5" y="1156676"/>
            <a:ext cx="1668437" cy="21242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7" y="3920196"/>
            <a:ext cx="1668437" cy="212422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30962" y="1387231"/>
            <a:ext cx="43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Evacuation / Incendie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93789" y="4273010"/>
            <a:ext cx="2512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Mise a l’abri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968065" y="3008529"/>
            <a:ext cx="319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Alerte intrusion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741452" y="4583719"/>
            <a:ext cx="22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Evacuation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051178" y="4596175"/>
            <a:ext cx="2512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Mise a l’abri</a:t>
            </a:r>
          </a:p>
        </p:txBody>
      </p:sp>
      <p:sp>
        <p:nvSpPr>
          <p:cNvPr id="14" name="Flèche droite 13"/>
          <p:cNvSpPr/>
          <p:nvPr/>
        </p:nvSpPr>
        <p:spPr>
          <a:xfrm rot="6473387">
            <a:off x="7949043" y="4154075"/>
            <a:ext cx="961292" cy="9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4394950">
            <a:off x="9922526" y="4185612"/>
            <a:ext cx="961292" cy="9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5" y="1156117"/>
            <a:ext cx="1668437" cy="212422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33" y="939185"/>
            <a:ext cx="1668437" cy="21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3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60608"/>
            <a:ext cx="10515600" cy="5816355"/>
          </a:xfrm>
        </p:spPr>
        <p:txBody>
          <a:bodyPr/>
          <a:lstStyle/>
          <a:p>
            <a:pPr marL="0" indent="0" algn="ctr">
              <a:buNone/>
            </a:pPr>
            <a:endParaRPr lang="fr-F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sz="3600" b="1" dirty="0">
                <a:solidFill>
                  <a:srgbClr val="FF0000"/>
                </a:solidFill>
              </a:rPr>
              <a:t>En cas d’alerte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 algn="ctr">
              <a:buNone/>
            </a:pPr>
            <a:r>
              <a:rPr lang="fr-FR" sz="3600" b="1" dirty="0"/>
              <a:t>« Les bons réflexes » pour les élèves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8640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44" y="647362"/>
            <a:ext cx="6710633" cy="593890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318" y="647362"/>
            <a:ext cx="5201992" cy="6023894"/>
          </a:xfrm>
          <a:solidFill>
            <a:schemeClr val="accent1">
              <a:lumMod val="60000"/>
              <a:lumOff val="40000"/>
              <a:alpha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dirty="0"/>
              <a:t>ALERTE EVACUATION </a:t>
            </a:r>
          </a:p>
          <a:p>
            <a:pPr marL="0" indent="0" algn="ctr">
              <a:buNone/>
            </a:pPr>
            <a:r>
              <a:rPr lang="fr-FR" dirty="0"/>
              <a:t>Consignes à appliquer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Au déclenchement de l’alarme : 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/>
              <a:t>Se mettre sous l’autorité d’un adulte.</a:t>
            </a:r>
          </a:p>
          <a:p>
            <a:r>
              <a:rPr lang="fr-FR" sz="2400" dirty="0"/>
              <a:t>Fermer les fenêtres.</a:t>
            </a:r>
          </a:p>
          <a:p>
            <a:r>
              <a:rPr lang="fr-FR" sz="2400" dirty="0"/>
              <a:t>Laisser sur place sacs et cartables.</a:t>
            </a:r>
          </a:p>
          <a:p>
            <a:r>
              <a:rPr lang="fr-FR" sz="2400" dirty="0"/>
              <a:t>Fermer la porte en sortant (Pas à clé).</a:t>
            </a:r>
          </a:p>
          <a:p>
            <a:r>
              <a:rPr lang="fr-FR" sz="2400" dirty="0"/>
              <a:t>Rejoindre le lieu de regroupement en silence et en restant avec son groupe.</a:t>
            </a:r>
          </a:p>
          <a:p>
            <a:r>
              <a:rPr lang="fr-FR" sz="2400" dirty="0"/>
              <a:t>Aider ses camarades si nécessaire, adopter une attitude responsable.</a:t>
            </a:r>
          </a:p>
          <a:p>
            <a:r>
              <a:rPr lang="fr-FR" sz="2400" dirty="0"/>
              <a:t>Mettre son téléphone sur silencieux.</a:t>
            </a:r>
          </a:p>
          <a:p>
            <a:r>
              <a:rPr lang="fr-FR" sz="2400" dirty="0"/>
              <a:t>Attendre en silence et dans le calme les consignes des adultes sur le lieu de regroupement.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252640" y="647362"/>
            <a:ext cx="5281411" cy="6023894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ALERTE Mise a l’abri / confinement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Consignes à appliquer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Au déclenchement de l’alarme 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r>
              <a:rPr lang="fr-FR" sz="2400" b="1" dirty="0"/>
              <a:t>Se mettre sous l’autorité d’un adulte.</a:t>
            </a:r>
          </a:p>
          <a:p>
            <a:r>
              <a:rPr lang="fr-FR" sz="2400" dirty="0"/>
              <a:t>Rejoindre la zone de mise à l’abri indiquée par l’adulte responsable.</a:t>
            </a:r>
          </a:p>
          <a:p>
            <a:r>
              <a:rPr lang="fr-FR" sz="2400" dirty="0"/>
              <a:t>S’asseoir sur le sol.</a:t>
            </a:r>
          </a:p>
          <a:p>
            <a:r>
              <a:rPr lang="fr-FR" sz="2400" dirty="0"/>
              <a:t>Aider ses camarades si nécessaire, adopter une attitude responsable.</a:t>
            </a:r>
          </a:p>
          <a:p>
            <a:r>
              <a:rPr lang="fr-FR" sz="2400" dirty="0"/>
              <a:t>Mettre son téléphone sur silencieux.</a:t>
            </a:r>
          </a:p>
          <a:p>
            <a:r>
              <a:rPr lang="fr-FR" sz="2400" dirty="0"/>
              <a:t>Attendre en silence et dans le calme les consignes des adultes sur le lieu de regroupement.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3313677" y="0"/>
            <a:ext cx="55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Consignes pour les élèves / Alerte sécurité</a:t>
            </a:r>
          </a:p>
        </p:txBody>
      </p:sp>
    </p:spTree>
    <p:extLst>
      <p:ext uri="{BB962C8B-B14F-4D97-AF65-F5344CB8AC3E}">
        <p14:creationId xmlns:p14="http://schemas.microsoft.com/office/powerpoint/2010/main" val="369439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3074" y="121252"/>
            <a:ext cx="9394093" cy="18774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2600" dirty="0"/>
              <a:t>ALERTE INTRUSION</a:t>
            </a:r>
          </a:p>
          <a:p>
            <a:pPr algn="ctr"/>
            <a:r>
              <a:rPr lang="fr-FR" dirty="0"/>
              <a:t>Consignes à appliquer</a:t>
            </a:r>
          </a:p>
          <a:p>
            <a:pPr algn="ctr"/>
            <a:endParaRPr lang="fr-FR" dirty="0"/>
          </a:p>
          <a:p>
            <a:r>
              <a:rPr lang="fr-FR" dirty="0"/>
              <a:t>Au déclenchement de l’alarme : </a:t>
            </a:r>
          </a:p>
          <a:p>
            <a:pPr algn="ctr"/>
            <a:r>
              <a:rPr lang="fr-FR" sz="3600" b="1" dirty="0"/>
              <a:t>Se mettre sous l’autorité d’un adulte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17509" y="3183411"/>
            <a:ext cx="4027254" cy="336043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FR" sz="5100" b="1" u="sng" dirty="0"/>
              <a:t>S’échapper / fuir</a:t>
            </a:r>
            <a:endParaRPr lang="fr-FR" sz="5100" dirty="0"/>
          </a:p>
          <a:p>
            <a:pPr marL="0" indent="0" algn="just">
              <a:buNone/>
            </a:pPr>
            <a:endParaRPr lang="fr-FR" b="1" u="sng" dirty="0"/>
          </a:p>
          <a:p>
            <a:pPr marL="0" indent="0" algn="just">
              <a:buNone/>
            </a:pPr>
            <a:r>
              <a:rPr lang="fr-FR" b="1" u="sng" dirty="0"/>
              <a:t>3 conditions : </a:t>
            </a:r>
            <a:endParaRPr lang="fr-FR" dirty="0"/>
          </a:p>
          <a:p>
            <a:pPr marL="0" indent="0">
              <a:buNone/>
            </a:pPr>
            <a:r>
              <a:rPr lang="fr-FR" sz="2400" b="1" u="sng" dirty="0"/>
              <a:t>Condition 1 </a:t>
            </a:r>
            <a:r>
              <a:rPr lang="fr-FR" sz="2400" b="1" dirty="0"/>
              <a:t>: </a:t>
            </a:r>
            <a:r>
              <a:rPr lang="fr-FR" sz="2400" dirty="0"/>
              <a:t>Etre certain de la localisation exacte du danger.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u="sng" dirty="0"/>
              <a:t>Condition 2 : </a:t>
            </a:r>
            <a:r>
              <a:rPr lang="fr-FR" sz="2400" dirty="0"/>
              <a:t>Etre certain de pouvoir vous échapper sans risque.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u="sng" dirty="0"/>
              <a:t>Condition 3 : </a:t>
            </a:r>
            <a:r>
              <a:rPr lang="fr-FR" sz="2400" b="1" dirty="0"/>
              <a:t>Rester calme</a:t>
            </a:r>
            <a:r>
              <a:rPr lang="fr-FR" sz="2400" dirty="0"/>
              <a:t>, prendre la sortie la moins exposée et la plus proche, utiliser un itinéraire connu, </a:t>
            </a:r>
            <a:r>
              <a:rPr lang="fr-FR" sz="2400" b="1" dirty="0"/>
              <a:t>se déplacer dans un silence absolu</a:t>
            </a:r>
            <a:r>
              <a:rPr lang="fr-FR" sz="24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3367" y="3183411"/>
            <a:ext cx="6132313" cy="3385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3200" b="1" u="sng" dirty="0"/>
              <a:t>S’enfermer</a:t>
            </a:r>
          </a:p>
          <a:p>
            <a:pPr algn="ctr"/>
            <a:endParaRPr lang="fr-FR" sz="32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Se barricader au moyen du mobilier identifiés auparavant (chaine de chaises)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Eteindre les lumières.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Occultation des visuels (notamment les carreaux des portes).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S’éloigner des murs, portes et fenêtres.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S’allonger au sol derrière plusieurs obstacles solides.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Respecter le silence absolu (Portable en mode silence sans vibreur).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Rester proche des personnes manifestant un stress et les rassurer.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Attendre l’intervention des forces de l’ordre.</a:t>
            </a:r>
          </a:p>
          <a:p>
            <a:pPr algn="ctr"/>
            <a:endParaRPr lang="fr-FR" sz="1500" b="1" u="sng" dirty="0"/>
          </a:p>
        </p:txBody>
      </p:sp>
      <p:sp>
        <p:nvSpPr>
          <p:cNvPr id="8" name="Flèche vers le bas 7"/>
          <p:cNvSpPr/>
          <p:nvPr/>
        </p:nvSpPr>
        <p:spPr>
          <a:xfrm rot="1219506">
            <a:off x="3395549" y="2148725"/>
            <a:ext cx="263848" cy="98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 rot="20598791">
            <a:off x="6909821" y="2138302"/>
            <a:ext cx="263848" cy="9054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57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72620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rgbClr val="FF0000"/>
                </a:solidFill>
              </a:rPr>
              <a:t>Pour se préparer </a:t>
            </a:r>
          </a:p>
          <a:p>
            <a:pPr marL="0" indent="0" algn="ctr">
              <a:buNone/>
            </a:pPr>
            <a:endParaRPr lang="fr-F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FR" sz="3600" b="1" dirty="0">
                <a:solidFill>
                  <a:srgbClr val="FF0000"/>
                </a:solidFill>
              </a:rPr>
              <a:t>Les exercices de sécurité</a:t>
            </a:r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r>
              <a:rPr lang="fr-FR" sz="3600" b="1" dirty="0"/>
              <a:t>3 exercices d’évacuation incendie dans l’année scolaire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 algn="ctr">
              <a:buNone/>
            </a:pPr>
            <a:endParaRPr lang="fr-FR" sz="3600" b="1" dirty="0"/>
          </a:p>
          <a:p>
            <a:pPr marL="0" indent="0" algn="ctr">
              <a:buNone/>
            </a:pPr>
            <a:r>
              <a:rPr lang="fr-FR" sz="3600" b="1" dirty="0"/>
              <a:t>2 exercices de mise en sûreté dans l’année scolaire</a:t>
            </a:r>
          </a:p>
          <a:p>
            <a:pPr marL="0" indent="0">
              <a:buNone/>
            </a:pPr>
            <a:r>
              <a:rPr lang="fr-FR" dirty="0"/>
              <a:t>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795826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552</Words>
  <Application>Microsoft Office PowerPoint</Application>
  <PresentationFormat>Grand écran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Calibri-Bold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principal</dc:creator>
  <cp:lastModifiedBy>principal</cp:lastModifiedBy>
  <cp:revision>31</cp:revision>
  <cp:lastPrinted>2018-08-29T12:44:11Z</cp:lastPrinted>
  <dcterms:created xsi:type="dcterms:W3CDTF">2017-08-08T07:15:05Z</dcterms:created>
  <dcterms:modified xsi:type="dcterms:W3CDTF">2020-09-18T07:26:39Z</dcterms:modified>
</cp:coreProperties>
</file>