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6" r:id="rId2"/>
    <p:sldId id="279" r:id="rId3"/>
    <p:sldId id="294" r:id="rId4"/>
    <p:sldId id="283" r:id="rId5"/>
    <p:sldId id="295" r:id="rId6"/>
    <p:sldId id="296" r:id="rId7"/>
    <p:sldId id="297" r:id="rId8"/>
    <p:sldId id="298" r:id="rId9"/>
    <p:sldId id="300" r:id="rId10"/>
    <p:sldId id="284" r:id="rId11"/>
    <p:sldId id="287" r:id="rId12"/>
    <p:sldId id="288" r:id="rId13"/>
    <p:sldId id="28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66FFCC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92" d="100"/>
          <a:sy n="92" d="100"/>
        </p:scale>
        <p:origin x="228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3141A-C6A8-47DD-B572-23C59878611C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1CFB2-DFC9-460D-A92E-641DE4B4E1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730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1CFB2-DFC9-460D-A92E-641DE4B4E1D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071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1CFB2-DFC9-460D-A92E-641DE4B4E1D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215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1CFB2-DFC9-460D-A92E-641DE4B4E1D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605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1CFB2-DFC9-460D-A92E-641DE4B4E1D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264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1CFB2-DFC9-460D-A92E-641DE4B4E1D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851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4FB23-E136-F8F9-E3F4-47D1B2F99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CF1EA-FD96-9C2D-F24C-147697735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98A6A-E7B7-5FA0-05F5-453E6AC2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7E17-2021-4ECD-B592-2A32C5F52BA5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0EBC6-41C0-CAF9-7B58-43B81951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A4DCF-F72A-8EFD-701F-CB753197D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A239-4771-4E43-8388-3D12ADD20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90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2B502-4583-45D7-1B80-6AC36CA55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0C3C31-BE78-13BA-5246-19393F645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EB97-FDC5-2215-9C01-6C385AC1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7E17-2021-4ECD-B592-2A32C5F52BA5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541D9-5CA9-9F92-DC5F-75D2C9A6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809F8-3A8C-2B74-DE35-3749557A5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A239-4771-4E43-8388-3D12ADD20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63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8589D-B9EC-65BC-5691-669D23CAF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7CD6F-1B74-51EF-6EE5-F42C03185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9867B-7328-F81B-482D-E4AC96C24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7E17-2021-4ECD-B592-2A32C5F52BA5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C2F43-EE80-332A-2E07-36D8F9CE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71D54-F025-7C00-9FDE-38217C346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A239-4771-4E43-8388-3D12ADD20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502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urpl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D0260B80-0DC2-7045-ADAC-B60780B062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9548" t="32715" b="22252"/>
          <a:stretch/>
        </p:blipFill>
        <p:spPr>
          <a:xfrm>
            <a:off x="0" y="1100667"/>
            <a:ext cx="12192000" cy="575733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681D134-C851-054D-AE71-80FED5B08E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16187" y="266817"/>
            <a:ext cx="1242180" cy="701601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83F85E39-8DC6-4541-AE75-979B7FA1469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6741" y="1951455"/>
            <a:ext cx="10864011" cy="110066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EVENT TITLE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EA6C5E46-002A-964E-8146-0843258284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6741" y="3102227"/>
            <a:ext cx="10864011" cy="1275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1" i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B163F9-7DD5-0840-8743-76698EBD7AB7}"/>
              </a:ext>
            </a:extLst>
          </p:cNvPr>
          <p:cNvSpPr/>
          <p:nvPr userDrawn="1"/>
        </p:nvSpPr>
        <p:spPr>
          <a:xfrm>
            <a:off x="-2" y="0"/>
            <a:ext cx="12191999" cy="1100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80EA1B85-ABCA-874B-8C49-1798C2FE1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8498" y="5465579"/>
            <a:ext cx="10916613" cy="3960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1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B675A3BA-3920-CE47-8A06-D094AF02E5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118" y="213673"/>
            <a:ext cx="1352249" cy="754744"/>
          </a:xfrm>
          <a:prstGeom prst="rect">
            <a:avLst/>
          </a:prstGeom>
        </p:spPr>
      </p:pic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A82807DF-C75B-8C42-92CE-57AFABD72370}"/>
              </a:ext>
            </a:extLst>
          </p:cNvPr>
          <p:cNvSpPr/>
          <p:nvPr userDrawn="1"/>
        </p:nvSpPr>
        <p:spPr>
          <a:xfrm rot="5400000">
            <a:off x="-2" y="1"/>
            <a:ext cx="1566441" cy="156644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Snip Single Corner Rectangle 12">
            <a:extLst>
              <a:ext uri="{FF2B5EF4-FFF2-40B4-BE49-F238E27FC236}">
                <a16:creationId xmlns:a16="http://schemas.microsoft.com/office/drawing/2014/main" id="{CC7789DF-2CB2-3041-8070-C69020308A34}"/>
              </a:ext>
            </a:extLst>
          </p:cNvPr>
          <p:cNvSpPr/>
          <p:nvPr userDrawn="1"/>
        </p:nvSpPr>
        <p:spPr>
          <a:xfrm flipH="1">
            <a:off x="-1" y="6189188"/>
            <a:ext cx="12191997" cy="668813"/>
          </a:xfrm>
          <a:prstGeom prst="snip1Rect">
            <a:avLst>
              <a:gd name="adj" fmla="val 50000"/>
            </a:avLst>
          </a:prstGeom>
          <a:solidFill>
            <a:schemeClr val="bg1">
              <a:alpha val="4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874DD62-A740-DE43-9406-65E6ECB57F4A}"/>
              </a:ext>
            </a:extLst>
          </p:cNvPr>
          <p:cNvSpPr txBox="1">
            <a:spLocks/>
          </p:cNvSpPr>
          <p:nvPr userDrawn="1"/>
        </p:nvSpPr>
        <p:spPr>
          <a:xfrm>
            <a:off x="725210" y="6407834"/>
            <a:ext cx="1350500" cy="450167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 fontScale="62500" lnSpcReduction="20000"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66A1"/>
              </a:buClr>
              <a:buFont typeface="LucidaGrande" charset="0"/>
              <a:buNone/>
              <a:defRPr sz="2100" b="1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LucidaGrande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Wingdings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Courier New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33" i="0" dirty="0" err="1">
                <a:solidFill>
                  <a:schemeClr val="bg1"/>
                </a:solidFill>
              </a:rPr>
              <a:t>www.ieee.org</a:t>
            </a:r>
            <a:endParaRPr lang="en-US" sz="2133" i="0" dirty="0">
              <a:solidFill>
                <a:schemeClr val="bg1"/>
              </a:solidFill>
            </a:endParaRPr>
          </a:p>
        </p:txBody>
      </p:sp>
      <p:sp>
        <p:nvSpPr>
          <p:cNvPr id="16" name="Slide Number Placeholder 25">
            <a:extLst>
              <a:ext uri="{FF2B5EF4-FFF2-40B4-BE49-F238E27FC236}">
                <a16:creationId xmlns:a16="http://schemas.microsoft.com/office/drawing/2014/main" id="{9D488A91-F8B7-A74D-8D5D-53419EBC9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89978" y="6450354"/>
            <a:ext cx="6488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463552" y="213785"/>
            <a:ext cx="2381249" cy="75564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907"/>
              </a:lnSpc>
              <a:buNone/>
              <a:defRPr sz="1600" b="1"/>
            </a:lvl1pPr>
          </a:lstStyle>
          <a:p>
            <a:r>
              <a:rPr lang="en-US" dirty="0"/>
              <a:t>Sub-brand Logo</a:t>
            </a:r>
          </a:p>
        </p:txBody>
      </p:sp>
    </p:spTree>
    <p:extLst>
      <p:ext uri="{BB962C8B-B14F-4D97-AF65-F5344CB8AC3E}">
        <p14:creationId xmlns:p14="http://schemas.microsoft.com/office/powerpoint/2010/main" val="4079295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urple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29369E-82B5-A842-844B-0E7BAFE9F107}"/>
              </a:ext>
            </a:extLst>
          </p:cNvPr>
          <p:cNvSpPr/>
          <p:nvPr userDrawn="1"/>
        </p:nvSpPr>
        <p:spPr>
          <a:xfrm>
            <a:off x="-3" y="0"/>
            <a:ext cx="121920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706DB4-6E06-E545-8340-BEE925B0940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96000">
                <a:srgbClr val="658D1B">
                  <a:alpha val="16000"/>
                </a:srgbClr>
              </a:gs>
              <a:gs pos="8000">
                <a:srgbClr val="B2D5D7">
                  <a:alpha val="13725"/>
                </a:srgbClr>
              </a:gs>
              <a:gs pos="55000">
                <a:srgbClr val="004578">
                  <a:alpha val="9000"/>
                </a:srgb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6AB241-32F3-B949-8A2A-AEACDEE623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9548" t="45695" b="22251"/>
          <a:stretch/>
        </p:blipFill>
        <p:spPr>
          <a:xfrm>
            <a:off x="0" y="2760133"/>
            <a:ext cx="12192000" cy="4097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9225" y="877514"/>
            <a:ext cx="10467497" cy="9439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 i="0">
                <a:solidFill>
                  <a:srgbClr val="004578"/>
                </a:solidFill>
              </a:defRPr>
            </a:lvl1pPr>
          </a:lstStyle>
          <a:p>
            <a:r>
              <a:rPr lang="en-US" dirty="0"/>
              <a:t>DIVIDER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254251" y="3179893"/>
            <a:ext cx="7683500" cy="2474872"/>
          </a:xfrm>
          <a:prstGeom prst="rect">
            <a:avLst/>
          </a:prstGeom>
          <a:solidFill>
            <a:srgbClr val="843380">
              <a:alpha val="40000"/>
            </a:srgbClr>
          </a:solidFill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133" b="1">
                <a:solidFill>
                  <a:schemeClr val="bg1"/>
                </a:solidFill>
              </a:defRPr>
            </a:lvl1pPr>
            <a:lvl2pPr marL="457189" indent="0">
              <a:buNone/>
              <a:defRPr>
                <a:solidFill>
                  <a:schemeClr val="bg1"/>
                </a:solidFill>
              </a:defRPr>
            </a:lvl2pPr>
            <a:lvl3pPr marL="914377" indent="0">
              <a:buNone/>
              <a:defRPr>
                <a:solidFill>
                  <a:schemeClr val="bg1"/>
                </a:solidFill>
              </a:defRPr>
            </a:lvl3pPr>
            <a:lvl4pPr marL="1371566" indent="0">
              <a:buNone/>
              <a:defRPr>
                <a:solidFill>
                  <a:schemeClr val="bg1"/>
                </a:solidFill>
              </a:defRPr>
            </a:lvl4pPr>
            <a:lvl5pPr marL="1828754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OPTIONAL PLACEHOLDER TEXTBLOCK.</a:t>
            </a:r>
          </a:p>
          <a:p>
            <a:pPr lvl="0"/>
            <a:r>
              <a:rPr lang="en-US" dirty="0"/>
              <a:t>ADD YOUR INSPIRATIONAL PULL QUOTE</a:t>
            </a:r>
            <a:br>
              <a:rPr lang="en-US" dirty="0"/>
            </a:br>
            <a:r>
              <a:rPr lang="en-US" dirty="0"/>
              <a:t>OR EVENT INFORMATION HERE. 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FDB7BA0-C94F-CD49-9730-D2C7431FE74B}"/>
              </a:ext>
            </a:extLst>
          </p:cNvPr>
          <p:cNvSpPr/>
          <p:nvPr userDrawn="1"/>
        </p:nvSpPr>
        <p:spPr>
          <a:xfrm>
            <a:off x="-2" y="2"/>
            <a:ext cx="12192001" cy="152399"/>
          </a:xfrm>
          <a:prstGeom prst="rect">
            <a:avLst/>
          </a:prstGeom>
          <a:solidFill>
            <a:srgbClr val="843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C4EC1626-2C5E-7946-962D-DA0DC03ED431}"/>
              </a:ext>
            </a:extLst>
          </p:cNvPr>
          <p:cNvSpPr/>
          <p:nvPr userDrawn="1"/>
        </p:nvSpPr>
        <p:spPr>
          <a:xfrm rot="5400000">
            <a:off x="1" y="1"/>
            <a:ext cx="283028" cy="283028"/>
          </a:xfrm>
          <a:prstGeom prst="rtTriangle">
            <a:avLst/>
          </a:prstGeom>
          <a:solidFill>
            <a:srgbClr val="843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F459C68E-C79A-264B-A6FD-70D82670D2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9224" y="1913527"/>
            <a:ext cx="10467496" cy="5587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1" i="1">
                <a:solidFill>
                  <a:srgbClr val="843380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5" name="Snip Single Corner Rectangle 14">
            <a:extLst>
              <a:ext uri="{FF2B5EF4-FFF2-40B4-BE49-F238E27FC236}">
                <a16:creationId xmlns:a16="http://schemas.microsoft.com/office/drawing/2014/main" id="{E6380EFE-34A5-8549-A71F-481920602FE0}"/>
              </a:ext>
            </a:extLst>
          </p:cNvPr>
          <p:cNvSpPr/>
          <p:nvPr userDrawn="1"/>
        </p:nvSpPr>
        <p:spPr>
          <a:xfrm flipH="1">
            <a:off x="-1" y="6189187"/>
            <a:ext cx="12191997" cy="668813"/>
          </a:xfrm>
          <a:prstGeom prst="snip1Rect">
            <a:avLst>
              <a:gd name="adj" fmla="val 50000"/>
            </a:avLst>
          </a:prstGeom>
          <a:solidFill>
            <a:schemeClr val="bg1">
              <a:alpha val="4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Slide Number Placeholder 25">
            <a:extLst>
              <a:ext uri="{FF2B5EF4-FFF2-40B4-BE49-F238E27FC236}">
                <a16:creationId xmlns:a16="http://schemas.microsoft.com/office/drawing/2014/main" id="{9D488A91-F8B7-A74D-8D5D-53419EBC9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89978" y="6450354"/>
            <a:ext cx="6488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826051" y="280762"/>
            <a:ext cx="1701800" cy="57165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640"/>
              </a:lnSpc>
              <a:buNone/>
              <a:defRPr sz="1333" b="1"/>
            </a:lvl1pPr>
          </a:lstStyle>
          <a:p>
            <a:r>
              <a:rPr lang="en-US" dirty="0"/>
              <a:t>Sub-brand Logo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71CC026-C395-6949-AEC2-4D0939E59F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613" y="385651"/>
            <a:ext cx="1067464" cy="311700"/>
          </a:xfrm>
          <a:prstGeom prst="rect">
            <a:avLst/>
          </a:prstGeom>
        </p:spPr>
      </p:pic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DEF0EEC-C430-B943-913F-141B035F7E0B}"/>
              </a:ext>
            </a:extLst>
          </p:cNvPr>
          <p:cNvSpPr/>
          <p:nvPr userDrawn="1"/>
        </p:nvSpPr>
        <p:spPr>
          <a:xfrm rot="16200000">
            <a:off x="9654723" y="5371738"/>
            <a:ext cx="283028" cy="28302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91380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urple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6433D06-9318-9A4C-AF09-B882B3C7BD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0503" t="24106" b="22251"/>
          <a:stretch/>
        </p:blipFill>
        <p:spPr>
          <a:xfrm>
            <a:off x="5520267" y="0"/>
            <a:ext cx="6671733" cy="685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B5DBC41-82CD-FE40-97FB-12E48B16C8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79614" y="392910"/>
            <a:ext cx="1058937" cy="313269"/>
          </a:xfrm>
          <a:prstGeom prst="rect">
            <a:avLst/>
          </a:prstGeom>
        </p:spPr>
      </p:pic>
      <p:sp>
        <p:nvSpPr>
          <p:cNvPr id="13" name="Slide Number Placeholder 25">
            <a:extLst>
              <a:ext uri="{FF2B5EF4-FFF2-40B4-BE49-F238E27FC236}">
                <a16:creationId xmlns:a16="http://schemas.microsoft.com/office/drawing/2014/main" id="{9D488A91-F8B7-A74D-8D5D-53419EBC9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89978" y="6450354"/>
            <a:ext cx="6488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4578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CB426DE-1B88-6442-9603-5BFB62AEFC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7234" y="1538516"/>
            <a:ext cx="4565649" cy="4487593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rgbClr val="0073AE"/>
              </a:buClr>
              <a:buSzPct val="80000"/>
              <a:buFont typeface=".Lucida Grande UI Regular"/>
              <a:buChar char="►"/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41C43C4-9DB9-DC43-88F7-9F7BE5ED685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2383" y="542249"/>
            <a:ext cx="4565651" cy="91593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3400" b="1">
                <a:solidFill>
                  <a:srgbClr val="004578"/>
                </a:solidFill>
              </a:defRPr>
            </a:lvl1pPr>
            <a:lvl2pPr marL="457189" indent="0">
              <a:buNone/>
              <a:defRPr sz="3400"/>
            </a:lvl2pPr>
            <a:lvl3pPr marL="914377" indent="0">
              <a:buNone/>
              <a:defRPr sz="3400"/>
            </a:lvl3pPr>
            <a:lvl4pPr marL="1371566" indent="0">
              <a:buNone/>
              <a:defRPr sz="3400"/>
            </a:lvl4pPr>
            <a:lvl5pPr marL="1828754" indent="0">
              <a:buNone/>
              <a:defRPr sz="3400"/>
            </a:lvl5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7565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urple_Content Slid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6433D06-9318-9A4C-AF09-B882B3C7BD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0503" t="24106" b="22251"/>
          <a:stretch/>
        </p:blipFill>
        <p:spPr>
          <a:xfrm>
            <a:off x="5520267" y="0"/>
            <a:ext cx="6671733" cy="6858000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898606" y="1466851"/>
            <a:ext cx="6039945" cy="4559259"/>
          </a:xfrm>
          <a:prstGeom prst="rect">
            <a:avLst/>
          </a:prstGeom>
          <a:solidFill>
            <a:srgbClr val="843380">
              <a:alpha val="60000"/>
            </a:srgbClr>
          </a:solidFill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133" b="1" baseline="0">
                <a:solidFill>
                  <a:schemeClr val="bg1"/>
                </a:solidFill>
              </a:defRPr>
            </a:lvl1pPr>
            <a:lvl2pPr marL="457189" indent="0">
              <a:buNone/>
              <a:defRPr>
                <a:solidFill>
                  <a:schemeClr val="bg1"/>
                </a:solidFill>
              </a:defRPr>
            </a:lvl2pPr>
            <a:lvl3pPr marL="914377" indent="0">
              <a:buNone/>
              <a:defRPr>
                <a:solidFill>
                  <a:schemeClr val="bg1"/>
                </a:solidFill>
              </a:defRPr>
            </a:lvl3pPr>
            <a:lvl4pPr marL="1371566" indent="0">
              <a:buNone/>
              <a:defRPr>
                <a:solidFill>
                  <a:schemeClr val="bg1"/>
                </a:solidFill>
              </a:defRPr>
            </a:lvl4pPr>
            <a:lvl5pPr marL="1828754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OPTIONAL PLACEHOLDER TEXTBLOCK.</a:t>
            </a:r>
          </a:p>
          <a:p>
            <a:pPr lvl="0"/>
            <a:r>
              <a:rPr lang="en-US" dirty="0"/>
              <a:t>ADD YOUR INSPIRATIONAL PULL QUOTE</a:t>
            </a:r>
            <a:br>
              <a:rPr lang="en-US" dirty="0"/>
            </a:br>
            <a:r>
              <a:rPr lang="en-US" dirty="0"/>
              <a:t>OR EVENT INFORMATION HERE. </a:t>
            </a: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FDEF0EEC-C430-B943-913F-141B035F7E0B}"/>
              </a:ext>
            </a:extLst>
          </p:cNvPr>
          <p:cNvSpPr/>
          <p:nvPr userDrawn="1"/>
        </p:nvSpPr>
        <p:spPr>
          <a:xfrm rot="16200000">
            <a:off x="11655523" y="5743082"/>
            <a:ext cx="283028" cy="28302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Slide Number Placeholder 25">
            <a:extLst>
              <a:ext uri="{FF2B5EF4-FFF2-40B4-BE49-F238E27FC236}">
                <a16:creationId xmlns:a16="http://schemas.microsoft.com/office/drawing/2014/main" id="{9D488A91-F8B7-A74D-8D5D-53419EBC9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89978" y="6450354"/>
            <a:ext cx="6488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4578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1CB426DE-1B88-6442-9603-5BFB62AEFC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7234" y="2065652"/>
            <a:ext cx="4565649" cy="3960457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rgbClr val="0073AE"/>
              </a:buClr>
              <a:buSzPct val="80000"/>
              <a:buFont typeface=".Lucida Grande UI Regular"/>
              <a:buChar char="►"/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A3440287-E298-2042-A5DD-D4A9231F459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234" y="1487114"/>
            <a:ext cx="4565649" cy="473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1">
                <a:solidFill>
                  <a:srgbClr val="843380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975F959-2B3E-6C4E-979D-1956BB2CCB9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79614" y="392910"/>
            <a:ext cx="1058937" cy="313269"/>
          </a:xfrm>
          <a:prstGeom prst="rect">
            <a:avLst/>
          </a:prstGeom>
        </p:spPr>
      </p:pic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53255CC8-E2D1-0648-9607-A062E3AECB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2383" y="542249"/>
            <a:ext cx="4565651" cy="91593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3400" b="1">
                <a:solidFill>
                  <a:srgbClr val="004578"/>
                </a:solidFill>
              </a:defRPr>
            </a:lvl1pPr>
            <a:lvl2pPr marL="457189" indent="0">
              <a:buNone/>
              <a:defRPr sz="3400"/>
            </a:lvl2pPr>
            <a:lvl3pPr marL="914377" indent="0">
              <a:buNone/>
              <a:defRPr sz="3400"/>
            </a:lvl3pPr>
            <a:lvl4pPr marL="1371566" indent="0">
              <a:buNone/>
              <a:defRPr sz="3400"/>
            </a:lvl4pPr>
            <a:lvl5pPr marL="1828754" indent="0">
              <a:buNone/>
              <a:defRPr sz="3400"/>
            </a:lvl5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06679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E9C26-B16D-87DE-4C45-701969409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B5E0D-AB60-2F3E-76CD-67A1BF191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11F5E-3628-6F40-45F1-040EBA68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7E17-2021-4ECD-B592-2A32C5F52BA5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E170C-A4D0-089A-489E-07125284A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5EE9F-7656-2D3B-769B-17479E2F7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A239-4771-4E43-8388-3D12ADD20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80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6163-E627-F472-4475-95054143F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DBE46-72C6-76CF-747A-401536151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20FB4-1D4F-FB0E-F0C0-F4A84C664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7E17-2021-4ECD-B592-2A32C5F52BA5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7B363-F7B5-C009-7853-8134DB67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1269F-4A8A-2BD8-483C-8E3C038B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A239-4771-4E43-8388-3D12ADD20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34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AF63-1634-5D6F-48F8-971D3238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50B13-23AD-3A4A-CCEE-5DE047ACE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64B1C-88A0-8B91-B1B1-A1F571367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326B5-A5FA-C055-5EC5-2B5147F2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7E17-2021-4ECD-B592-2A32C5F52BA5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08531-BFEC-CD8D-35DC-7E4CC0E6E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E4D82-521A-AC39-32E5-335A2EB7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A239-4771-4E43-8388-3D12ADD20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5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51600-F149-1614-D447-931FE091E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A184D-F88C-3086-C61B-C50619249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A2814-1610-0B66-00BA-659DFD7F1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646D32-D12D-8E2B-249D-F1FDA3FDD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0D595D-9B30-0555-BED2-FBFED2B434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2A2E2A-9A5F-20DF-2FC6-FC3C088B8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7E17-2021-4ECD-B592-2A32C5F52BA5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9F9072-93F6-D10C-88DD-AF37B0E4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D3D4CD-899E-906D-E1C7-47459305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A239-4771-4E43-8388-3D12ADD20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67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7009-526E-04FE-45C8-CF68ECA17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B4CC2-EE0E-9986-F000-F0B3F7D79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7E17-2021-4ECD-B592-2A32C5F52BA5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432F87-B7CA-188C-70BD-388F54957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3FA8C-3F3B-1381-5A7D-EE960590D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A239-4771-4E43-8388-3D12ADD20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13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DA7384-C874-EA0D-B473-A4CA85D89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7E17-2021-4ECD-B592-2A32C5F52BA5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37031-1E45-403D-93ED-927DE374C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FF31B-242D-FA6D-372F-B0F9AF09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A239-4771-4E43-8388-3D12ADD20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24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D40C-7DE8-4FA5-F46C-DCE263C4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3A1A7-CD93-71D8-95CF-6FC7D00E8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5C515-A8E3-C0AF-A515-2EFC06580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FCB47-9288-B84D-34D6-A78863957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7E17-2021-4ECD-B592-2A32C5F52BA5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EC2B1-9F2F-B7FC-6AFA-C4A8C820B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4A6B8-494A-9943-9737-D3741D051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A239-4771-4E43-8388-3D12ADD20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79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8A1BD-6530-A36F-2455-0C25019CE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BDF195-AC9D-03EE-3BF6-002DE666A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D3A2D-7A83-1183-B865-4955856E9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541BF-D26F-F3AB-5168-B455D763E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7E17-2021-4ECD-B592-2A32C5F52BA5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001C4-74BF-992D-6489-4AD56249F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C5BCB-A952-5505-8BE1-C55BBF20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A239-4771-4E43-8388-3D12ADD20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47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09064-C7B4-A1BD-17AB-014CE9F0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4249E-748C-F552-BB55-426B747AC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7FE50-91F1-174B-4469-7465D1ED32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907E17-2021-4ECD-B592-2A32C5F52BA5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701EF-E91B-59C1-39A1-B2FDA512FF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6C992-142E-4A55-D495-B4BFCE651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C1A239-4771-4E43-8388-3D12ADD20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79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nsemble-art/Dynamic-Logistic-Ensembles/tree/main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ctrTitle"/>
          </p:nvPr>
        </p:nvSpPr>
        <p:spPr>
          <a:xfrm>
            <a:off x="706741" y="1980951"/>
            <a:ext cx="10864011" cy="110066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Logistic Ensembles with Recursive Probability and Automatic Subset Splitting for Enhanced Binary Classification</a:t>
            </a:r>
          </a:p>
        </p:txBody>
      </p:sp>
      <p:sp>
        <p:nvSpPr>
          <p:cNvPr id="19" name="Subtitle 18"/>
          <p:cNvSpPr>
            <a:spLocks noGrp="1"/>
          </p:cNvSpPr>
          <p:nvPr>
            <p:ph type="subTitle" idx="1"/>
          </p:nvPr>
        </p:nvSpPr>
        <p:spPr>
          <a:xfrm>
            <a:off x="706740" y="4662431"/>
            <a:ext cx="10864011" cy="51380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Mohammad Zubair Khan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06740" y="5093110"/>
            <a:ext cx="10916613" cy="110066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 Li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Katz School of Science and Health, Yeshiva University, NY, USA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5EA38FC9-28CC-1C02-9DE9-FADE0480C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5" y="67589"/>
            <a:ext cx="6714085" cy="97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170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F85532-ABB3-6A42-9C57-23703E716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020BD-B7C5-ED48-9D86-7B536DDD17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383" y="976182"/>
            <a:ext cx="4565649" cy="520294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testing the model we took wine dataset and modified to simulate internal group structure. Simple logistic regression model’s accuracy went down after doing that.</a:t>
            </a: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Wine Quality Dataset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1,599 samples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features related to chemical properties of wine</a:t>
            </a: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 Gaussian noise to simulate internal clusters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calculated as 10% of each feature's mean and standard deviation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Dataset size doubled to 3,198 samples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the model's ability to detect inherent group structures without explicit 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7A9E6-12A2-464B-8143-7B6A480157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2385" y="214745"/>
            <a:ext cx="4565651" cy="56456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Time</a:t>
            </a:r>
          </a:p>
        </p:txBody>
      </p:sp>
      <p:pic>
        <p:nvPicPr>
          <p:cNvPr id="8" name="Picture 2" descr="A diagram of a number of dots&#10;&#10;Description automatically generated with medium confidence">
            <a:extLst>
              <a:ext uri="{FF2B5EF4-FFF2-40B4-BE49-F238E27FC236}">
                <a16:creationId xmlns:a16="http://schemas.microsoft.com/office/drawing/2014/main" id="{4EF55AFF-45B1-86A3-BA4B-B5382C0A8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7767" y="1241871"/>
            <a:ext cx="5851850" cy="437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575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ctrTitle"/>
          </p:nvPr>
        </p:nvSpPr>
        <p:spPr>
          <a:xfrm>
            <a:off x="3082725" y="4884512"/>
            <a:ext cx="6825205" cy="67277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Model Performance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F219DEFB-B27C-23EA-7FFF-9774E6C24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12" y="1358583"/>
            <a:ext cx="10308375" cy="278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8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D6C4CE-4EE7-D463-E343-3C528F00D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802"/>
            <a:ext cx="12192000" cy="611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17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solidFill>
            <a:srgbClr val="843380">
              <a:alpha val="50000"/>
            </a:srgbClr>
          </a:solidFill>
        </p:spPr>
        <p:txBody>
          <a:bodyPr>
            <a:normAutofit/>
          </a:bodyPr>
          <a:lstStyle/>
          <a:p>
            <a:pPr lvl="0"/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F4A2895D-8E8D-B84D-B855-5B82D4932B70}"/>
              </a:ext>
            </a:extLst>
          </p:cNvPr>
          <p:cNvSpPr/>
          <p:nvPr/>
        </p:nvSpPr>
        <p:spPr>
          <a:xfrm rot="16200000">
            <a:off x="9654723" y="5371738"/>
            <a:ext cx="283028" cy="28302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6">
            <a:extLst>
              <a:ext uri="{FF2B5EF4-FFF2-40B4-BE49-F238E27FC236}">
                <a16:creationId xmlns:a16="http://schemas.microsoft.com/office/drawing/2014/main" id="{C6771566-497D-B5CF-2BAC-54941962C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86" y="1203234"/>
            <a:ext cx="12087828" cy="740779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https://github.com/ensemble-art/Dynamic-Logistic-Ensembles/tree/main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20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F85532-ABB3-6A42-9C57-23703E716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66020BD-B7C5-ED48-9D86-7B536DDD17B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42385" y="1957973"/>
                <a:ext cx="4565649" cy="2942054"/>
              </a:xfrm>
            </p:spPr>
            <p:txBody>
              <a:bodyPr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Logistic Regression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Uses the logistic function: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kumimoji="0" 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0" 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Simple and interpretable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2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model manages to capture decision boundary on a dataset with a simple decision boundary!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66020BD-B7C5-ED48-9D86-7B536DDD17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42385" y="1957973"/>
                <a:ext cx="4565649" cy="2942054"/>
              </a:xfrm>
              <a:blipFill>
                <a:blip r:embed="rId3"/>
                <a:stretch>
                  <a:fillRect l="-1469" t="-2070" b="-14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7A9E6-12A2-464B-8143-7B6A480157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2385" y="171856"/>
            <a:ext cx="5391927" cy="91593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logistic regression model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3DEBBB82-9E3B-204A-9AAE-726FA6C648A8}"/>
              </a:ext>
            </a:extLst>
          </p:cNvPr>
          <p:cNvSpPr txBox="1">
            <a:spLocks/>
          </p:cNvSpPr>
          <p:nvPr/>
        </p:nvSpPr>
        <p:spPr>
          <a:xfrm>
            <a:off x="5834312" y="4610555"/>
            <a:ext cx="6060621" cy="1020972"/>
          </a:xfrm>
          <a:prstGeom prst="rect">
            <a:avLst/>
          </a:prstGeom>
          <a:solidFill>
            <a:srgbClr val="843380">
              <a:alpha val="70000"/>
            </a:srgbClr>
          </a:solidFill>
          <a:ln>
            <a:solidFill>
              <a:sysClr val="window" lastClr="FFFFFF"/>
            </a:solidFill>
          </a:ln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133" dirty="0">
                <a:solidFill>
                  <a:sysClr val="window" lastClr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Logistic model on a simple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0F8F1D-D937-E993-D6EF-4FE74917F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980" y="1668749"/>
            <a:ext cx="5857633" cy="243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59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A75218-065F-2B23-4FE4-5FCB77567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980" y="1327749"/>
            <a:ext cx="5857633" cy="27741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F85532-ABB3-6A42-9C57-23703E716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020BD-B7C5-ED48-9D86-7B536DDD17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4417" y="1999380"/>
            <a:ext cx="4565649" cy="4551049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the case with most of the real world scenarios!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792" marR="0" lvl="0" indent="-304792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3AE"/>
              </a:buClr>
              <a:buSzPct val="80000"/>
              <a:buFont typeface=".Lucida Grande UI Regular"/>
              <a:buChar char="►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Simple logistic regression suffers in situations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internal groupings are present</a:t>
            </a:r>
          </a:p>
          <a:p>
            <a:pPr marL="304792" marR="0" lvl="0" indent="-304792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3AE"/>
              </a:buClr>
              <a:buSzPct val="80000"/>
              <a:buFont typeface=".Lucida Grande UI Regular"/>
              <a:buChar char="►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for better performance we move to the models where we loose interpretability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7A9E6-12A2-464B-8143-7B6A480157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2386" y="171856"/>
            <a:ext cx="4960888" cy="91593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the decision boundary is not simple?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3DEBBB82-9E3B-204A-9AAE-726FA6C648A8}"/>
              </a:ext>
            </a:extLst>
          </p:cNvPr>
          <p:cNvSpPr txBox="1">
            <a:spLocks/>
          </p:cNvSpPr>
          <p:nvPr/>
        </p:nvSpPr>
        <p:spPr>
          <a:xfrm>
            <a:off x="5834312" y="4610555"/>
            <a:ext cx="6060621" cy="1020972"/>
          </a:xfrm>
          <a:prstGeom prst="rect">
            <a:avLst/>
          </a:prstGeom>
          <a:solidFill>
            <a:srgbClr val="843380">
              <a:alpha val="70000"/>
            </a:srgbClr>
          </a:solidFill>
          <a:ln>
            <a:solidFill>
              <a:sysClr val="window" lastClr="FFFFFF"/>
            </a:solidFill>
          </a:ln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133" dirty="0">
                <a:solidFill>
                  <a:sysClr val="window" lastClr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little complex dataset</a:t>
            </a:r>
          </a:p>
        </p:txBody>
      </p:sp>
    </p:spTree>
    <p:extLst>
      <p:ext uri="{BB962C8B-B14F-4D97-AF65-F5344CB8AC3E}">
        <p14:creationId xmlns:p14="http://schemas.microsoft.com/office/powerpoint/2010/main" val="500311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318AB7-B260-004D-AA0C-48C9EE312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CA88B-2A59-934D-8A93-4D6A628BD3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383" y="1458186"/>
            <a:ext cx="4799247" cy="4688435"/>
          </a:xfrm>
        </p:spPr>
        <p:txBody>
          <a:bodyPr>
            <a:no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Ensemble Methods</a:t>
            </a:r>
          </a:p>
          <a:p>
            <a:pPr marL="304792" marR="0" lvl="0" indent="-304792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3AE"/>
              </a:buClr>
              <a:buSzPct val="80000"/>
              <a:buFont typeface=".Lucida Grande UI Regular"/>
              <a:buChar char="►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Bagging: Reduces variance by averaging multiple models</a:t>
            </a:r>
          </a:p>
          <a:p>
            <a:pPr marL="304792" marR="0" lvl="0" indent="-304792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73AE"/>
              </a:buClr>
              <a:buSzPct val="80000"/>
              <a:buFont typeface=".Lucida Grande UI Regular"/>
              <a:buChar char="►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Boosting: Reduces bias by focusing on misclassified instances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792" marR="0" lvl="0" indent="-304792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3AE"/>
              </a:buClr>
              <a:buSzPct val="80000"/>
              <a:buFont typeface=".Lucida Grande UI Regular"/>
              <a:buChar char="►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Often rely on complex base learners (e.g., decision trees)</a:t>
            </a:r>
          </a:p>
          <a:p>
            <a:pPr marL="304792" marR="0" lvl="0" indent="-304792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73AE"/>
              </a:buClr>
              <a:buSzPct val="80000"/>
              <a:buFont typeface=".Lucida Grande UI Regular"/>
              <a:buChar char="►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Compromise interpretability</a:t>
            </a:r>
          </a:p>
          <a:p>
            <a:pPr marL="304792" marR="0" lvl="0" indent="-304792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73AE"/>
              </a:buClr>
              <a:buSzPct val="80000"/>
              <a:buFont typeface=".Lucida Grande UI Regular"/>
              <a:buChar char="►"/>
              <a:tabLst/>
              <a:defRPr/>
            </a:pP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73AE"/>
              </a:buClr>
              <a:buSzPct val="8000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 the real world interpretability is really important.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90B5C4-7B16-CC49-B20B-692E054B39F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3991" y="253410"/>
            <a:ext cx="4927639" cy="91593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ensemble models that address this issue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05E7A0CB-7030-1947-9D6C-C173991E1E6E}"/>
              </a:ext>
            </a:extLst>
          </p:cNvPr>
          <p:cNvSpPr/>
          <p:nvPr/>
        </p:nvSpPr>
        <p:spPr>
          <a:xfrm rot="16200000">
            <a:off x="11655523" y="5743082"/>
            <a:ext cx="283028" cy="28302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5DA9F964-9E05-8B69-0B95-DFE9F2845B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661811"/>
              </p:ext>
            </p:extLst>
          </p:nvPr>
        </p:nvGraphicFramePr>
        <p:xfrm>
          <a:off x="5750634" y="1909824"/>
          <a:ext cx="6187918" cy="3388297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976677">
                  <a:extLst>
                    <a:ext uri="{9D8B030D-6E8A-4147-A177-3AD203B41FA5}">
                      <a16:colId xmlns:a16="http://schemas.microsoft.com/office/drawing/2014/main" val="1444247837"/>
                    </a:ext>
                  </a:extLst>
                </a:gridCol>
                <a:gridCol w="1898248">
                  <a:extLst>
                    <a:ext uri="{9D8B030D-6E8A-4147-A177-3AD203B41FA5}">
                      <a16:colId xmlns:a16="http://schemas.microsoft.com/office/drawing/2014/main" val="3710953566"/>
                    </a:ext>
                  </a:extLst>
                </a:gridCol>
                <a:gridCol w="1312993">
                  <a:extLst>
                    <a:ext uri="{9D8B030D-6E8A-4147-A177-3AD203B41FA5}">
                      <a16:colId xmlns:a16="http://schemas.microsoft.com/office/drawing/2014/main" val="3598407385"/>
                    </a:ext>
                  </a:extLst>
                </a:gridCol>
              </a:tblGrid>
              <a:tr h="34410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900" b="1" u="none" strike="noStrike" cap="none" spc="30" dirty="0">
                          <a:solidFill>
                            <a:schemeClr val="bg1"/>
                          </a:solidFill>
                          <a:effectLst/>
                        </a:rPr>
                        <a:t>Ensemble Method</a:t>
                      </a:r>
                      <a:endParaRPr lang="en-IN" sz="1900" b="1" i="0" u="none" strike="noStrike" cap="none" spc="30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10610" marT="88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900" b="1" u="none" strike="noStrike" cap="none" spc="30" dirty="0">
                          <a:solidFill>
                            <a:schemeClr val="bg1"/>
                          </a:solidFill>
                          <a:effectLst/>
                        </a:rPr>
                        <a:t>Interpretability</a:t>
                      </a:r>
                      <a:endParaRPr lang="en-IN" sz="1900" b="1" i="0" u="none" strike="noStrike" cap="none" spc="30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10610" marT="88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900" b="1" u="none" strike="noStrike" cap="none" spc="30" dirty="0">
                          <a:solidFill>
                            <a:schemeClr val="bg1"/>
                          </a:solidFill>
                          <a:effectLst/>
                        </a:rPr>
                        <a:t>Complexity</a:t>
                      </a:r>
                      <a:endParaRPr lang="en-IN" sz="1900" b="1" i="0" u="none" strike="noStrike" cap="none" spc="30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10610" marT="8842" marB="0" anchor="ctr"/>
                </a:tc>
                <a:extLst>
                  <a:ext uri="{0D108BD9-81ED-4DB2-BD59-A6C34878D82A}">
                    <a16:rowId xmlns:a16="http://schemas.microsoft.com/office/drawing/2014/main" val="4161253599"/>
                  </a:ext>
                </a:extLst>
              </a:tr>
              <a:tr h="27128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    Single Logistic Regression</a:t>
                      </a:r>
                      <a:endParaRPr lang="en-IN" sz="14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842" marT="88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   High</a:t>
                      </a:r>
                      <a:endParaRPr lang="en-IN" sz="14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842" marT="88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  Low</a:t>
                      </a:r>
                      <a:endParaRPr lang="en-IN" sz="14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842" marT="8842" marB="0" anchor="ctr"/>
                </a:tc>
                <a:extLst>
                  <a:ext uri="{0D108BD9-81ED-4DB2-BD59-A6C34878D82A}">
                    <a16:rowId xmlns:a16="http://schemas.microsoft.com/office/drawing/2014/main" val="348998766"/>
                  </a:ext>
                </a:extLst>
              </a:tr>
              <a:tr h="48976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  Bagging (Bootstrap Aggregating)</a:t>
                      </a:r>
                      <a:endParaRPr lang="en-IN" sz="14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52" marR="8842" marT="88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 Medium</a:t>
                      </a:r>
                      <a:endParaRPr lang="en-IN" sz="14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52" marR="8842" marT="88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Medium</a:t>
                      </a:r>
                      <a:endParaRPr lang="en-IN" sz="14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52" marR="8842" marT="8842" marB="0" anchor="ctr"/>
                </a:tc>
                <a:extLst>
                  <a:ext uri="{0D108BD9-81ED-4DB2-BD59-A6C34878D82A}">
                    <a16:rowId xmlns:a16="http://schemas.microsoft.com/office/drawing/2014/main" val="2403349159"/>
                  </a:ext>
                </a:extLst>
              </a:tr>
              <a:tr h="4897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    Boosting (e.g., AdaBoost, </a:t>
                      </a:r>
                      <a:r>
                        <a:rPr lang="en-US" sz="1400" b="1" u="none" strike="noStrike" cap="none" spc="0" dirty="0" err="1">
                          <a:solidFill>
                            <a:schemeClr val="bg1"/>
                          </a:solidFill>
                          <a:effectLst/>
                        </a:rPr>
                        <a:t>XGBoost</a:t>
                      </a:r>
                      <a:r>
                        <a:rPr lang="en-US" sz="14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4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842" marT="88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   Low</a:t>
                      </a:r>
                      <a:endParaRPr lang="en-IN" sz="14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842" marT="88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  High</a:t>
                      </a:r>
                      <a:endParaRPr lang="en-IN" sz="14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842" marT="8842" marB="0" anchor="ctr"/>
                </a:tc>
                <a:extLst>
                  <a:ext uri="{0D108BD9-81ED-4DB2-BD59-A6C34878D82A}">
                    <a16:rowId xmlns:a16="http://schemas.microsoft.com/office/drawing/2014/main" val="211349120"/>
                  </a:ext>
                </a:extLst>
              </a:tr>
              <a:tr h="27128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  Random Forests</a:t>
                      </a:r>
                      <a:endParaRPr lang="en-IN" sz="14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52" marR="8842" marT="88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 Low</a:t>
                      </a:r>
                      <a:endParaRPr lang="en-IN" sz="14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52" marR="8842" marT="88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 High</a:t>
                      </a:r>
                      <a:endParaRPr lang="en-IN" sz="14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52" marR="8842" marT="8842" marB="0" anchor="ctr"/>
                </a:tc>
                <a:extLst>
                  <a:ext uri="{0D108BD9-81ED-4DB2-BD59-A6C34878D82A}">
                    <a16:rowId xmlns:a16="http://schemas.microsoft.com/office/drawing/2014/main" val="1754846765"/>
                  </a:ext>
                </a:extLst>
              </a:tr>
              <a:tr h="27128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    Voting Classifiers</a:t>
                      </a:r>
                      <a:endParaRPr lang="en-IN" sz="14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842" marT="88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   Medium</a:t>
                      </a:r>
                      <a:endParaRPr lang="en-IN" sz="14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842" marT="88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   Medium</a:t>
                      </a:r>
                      <a:endParaRPr lang="en-IN" sz="14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842" marT="8842" marB="0" anchor="ctr"/>
                </a:tc>
                <a:extLst>
                  <a:ext uri="{0D108BD9-81ED-4DB2-BD59-A6C34878D82A}">
                    <a16:rowId xmlns:a16="http://schemas.microsoft.com/office/drawing/2014/main" val="3757552554"/>
                  </a:ext>
                </a:extLst>
              </a:tr>
              <a:tr h="48976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  Stacked Generalization (Stacking)</a:t>
                      </a:r>
                      <a:endParaRPr lang="en-IN" sz="14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52" marR="8842" marT="88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 Low</a:t>
                      </a:r>
                      <a:endParaRPr lang="en-IN" sz="14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52" marR="8842" marT="88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 High</a:t>
                      </a:r>
                      <a:endParaRPr lang="en-IN" sz="14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52" marR="8842" marT="8842" marB="0" anchor="ctr"/>
                </a:tc>
                <a:extLst>
                  <a:ext uri="{0D108BD9-81ED-4DB2-BD59-A6C34878D82A}">
                    <a16:rowId xmlns:a16="http://schemas.microsoft.com/office/drawing/2014/main" val="3686017288"/>
                  </a:ext>
                </a:extLst>
              </a:tr>
              <a:tr h="27128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    Deep Learning Ensembles</a:t>
                      </a:r>
                      <a:endParaRPr lang="en-IN" sz="14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842" marT="88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   Very Low</a:t>
                      </a:r>
                      <a:endParaRPr lang="en-IN" sz="14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842" marT="88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   Very High</a:t>
                      </a:r>
                      <a:endParaRPr lang="en-IN" sz="14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842" marT="8842" marB="0" anchor="ctr"/>
                </a:tc>
                <a:extLst>
                  <a:ext uri="{0D108BD9-81ED-4DB2-BD59-A6C34878D82A}">
                    <a16:rowId xmlns:a16="http://schemas.microsoft.com/office/drawing/2014/main" val="2172530453"/>
                  </a:ext>
                </a:extLst>
              </a:tr>
              <a:tr h="48976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  Dynamic Logistic Ensemble           (Proposed)</a:t>
                      </a:r>
                      <a:endParaRPr lang="en-IN" sz="14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52" marR="8842" marT="88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 High</a:t>
                      </a:r>
                      <a:endParaRPr lang="en-IN" sz="14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52" marR="8842" marT="88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  Medium</a:t>
                      </a:r>
                      <a:endParaRPr lang="en-IN" sz="14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52" marR="8842" marT="8842" marB="0" anchor="ctr"/>
                </a:tc>
                <a:extLst>
                  <a:ext uri="{0D108BD9-81ED-4DB2-BD59-A6C34878D82A}">
                    <a16:rowId xmlns:a16="http://schemas.microsoft.com/office/drawing/2014/main" val="2605139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468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A75218-065F-2B23-4FE4-5FCB77567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805" y="3516285"/>
            <a:ext cx="5857633" cy="27741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F85532-ABB3-6A42-9C57-23703E716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66020BD-B7C5-ED48-9D86-7B536DDD17B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14417" y="1240760"/>
                <a:ext cx="4565649" cy="4551049"/>
              </a:xfrm>
            </p:spPr>
            <p:txBody>
              <a:bodyPr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Yes, intuitively </a:t>
                </a:r>
                <a:r>
                  <a:rPr lang="en-US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is how that might work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04792" marR="0" lvl="0" indent="-304792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73AE"/>
                  </a:buClr>
                  <a:buSzPct val="80000"/>
                  <a:buFont typeface=".Lucida Grande UI Regular"/>
                  <a:buChar char="►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The master node decides from to which group does the data point belongs with</a:t>
                </a:r>
                <a:endParaRPr lang="en-US" sz="2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04792" marR="0" lvl="0" indent="-304792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73AE"/>
                  </a:buClr>
                  <a:buSzPct val="80000"/>
                  <a:buFont typeface=".Lucida Grande UI Regular"/>
                  <a:buChar char="►"/>
                  <a:tabLst/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Based on the group there is a specialized model for that group downstream</a:t>
                </a:r>
              </a:p>
              <a:p>
                <a:pPr marL="304792" marR="0" lvl="0" indent="-304792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73AE"/>
                  </a:buClr>
                  <a:buSzPct val="80000"/>
                  <a:buFont typeface=".Lucida Grande UI Regular"/>
                  <a:buChar char="►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Each leaf </a:t>
                </a:r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fits a near-perfect decision boundary of the group it is specialized for</a:t>
                </a:r>
              </a:p>
              <a:p>
                <a:pPr marL="0" indent="0">
                  <a:buNone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Mathematically the output ensemble probability:</a:t>
                </a:r>
              </a:p>
              <a:p>
                <a:pPr marL="0" indent="0">
                  <a:buNone/>
                  <a:defRPr/>
                </a:pPr>
                <a:endParaRPr lang="en-US" sz="20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+(1−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sz="2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73AE"/>
                  </a:buClr>
                  <a:buSzPct val="80000"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2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66020BD-B7C5-ED48-9D86-7B536DDD17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14417" y="1240760"/>
                <a:ext cx="4565649" cy="4551049"/>
              </a:xfrm>
              <a:blipFill>
                <a:blip r:embed="rId4"/>
                <a:stretch>
                  <a:fillRect l="-1335" t="-1475" r="-1469" b="-3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7A9E6-12A2-464B-8143-7B6A480157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2386" y="171856"/>
            <a:ext cx="4960888" cy="91593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we do it with logistic regression model?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3DEBBB82-9E3B-204A-9AAE-726FA6C648A8}"/>
              </a:ext>
            </a:extLst>
          </p:cNvPr>
          <p:cNvSpPr txBox="1">
            <a:spLocks/>
          </p:cNvSpPr>
          <p:nvPr/>
        </p:nvSpPr>
        <p:spPr>
          <a:xfrm>
            <a:off x="6276123" y="2958525"/>
            <a:ext cx="5144998" cy="383191"/>
          </a:xfrm>
          <a:prstGeom prst="rect">
            <a:avLst/>
          </a:prstGeom>
          <a:solidFill>
            <a:srgbClr val="843380">
              <a:alpha val="70000"/>
            </a:srgbClr>
          </a:solidFill>
          <a:ln>
            <a:solidFill>
              <a:sysClr val="window" lastClr="FFFFFF"/>
            </a:solidFill>
          </a:ln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133" dirty="0">
                <a:solidFill>
                  <a:sysClr val="window" lastClr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layered logistic ensemble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8CAA01-D76E-C0D1-66A1-C1B65619AD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661" y="921716"/>
            <a:ext cx="5657922" cy="193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F85532-ABB3-6A42-9C57-23703E716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020BD-B7C5-ED48-9D86-7B536DDD17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4417" y="1625771"/>
            <a:ext cx="4565649" cy="4551049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 add more layers that’s it!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sz="2000" b="1" noProof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000" b="1" noProof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ur intuition scales with layers similar to what we had for a two layered model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the question is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792" marR="0" lvl="0" indent="-304792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3AE"/>
              </a:buClr>
              <a:buSzPct val="80000"/>
              <a:buFont typeface=".Lucida Grande UI Regular"/>
              <a:buChar char="►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ensemble probability for an n-layered model?</a:t>
            </a:r>
          </a:p>
          <a:p>
            <a:pPr marL="304792" marR="0" lvl="0" indent="-304792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3AE"/>
              </a:buClr>
              <a:buSzPct val="80000"/>
              <a:buFont typeface=".Lucida Grande UI Regular"/>
              <a:buChar char="►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 is the c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ost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for an n-layered model? Therefore the gradients? </a:t>
            </a:r>
          </a:p>
          <a:p>
            <a:pPr marL="0" indent="0">
              <a:buNone/>
              <a:defRPr/>
            </a:pP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3AE"/>
              </a:buClr>
              <a:buSzPct val="8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7A9E6-12A2-464B-8143-7B6A480157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2386" y="171856"/>
            <a:ext cx="4960888" cy="91593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there are more internal groupings?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3DEBBB82-9E3B-204A-9AAE-726FA6C648A8}"/>
              </a:ext>
            </a:extLst>
          </p:cNvPr>
          <p:cNvSpPr txBox="1">
            <a:spLocks/>
          </p:cNvSpPr>
          <p:nvPr/>
        </p:nvSpPr>
        <p:spPr>
          <a:xfrm>
            <a:off x="6823178" y="4660504"/>
            <a:ext cx="4056599" cy="383191"/>
          </a:xfrm>
          <a:prstGeom prst="rect">
            <a:avLst/>
          </a:prstGeom>
          <a:solidFill>
            <a:srgbClr val="843380">
              <a:alpha val="70000"/>
            </a:srgbClr>
          </a:solidFill>
          <a:ln>
            <a:solidFill>
              <a:sysClr val="window" lastClr="FFFFFF"/>
            </a:solidFill>
          </a:ln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133" dirty="0">
                <a:solidFill>
                  <a:sysClr val="window" lastClr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N-layered logistic ensemble</a:t>
            </a:r>
          </a:p>
        </p:txBody>
      </p:sp>
      <p:pic>
        <p:nvPicPr>
          <p:cNvPr id="6" name="Picture 5" descr="A diagram of a structure&#10;&#10;Description automatically generated">
            <a:extLst>
              <a:ext uri="{FF2B5EF4-FFF2-40B4-BE49-F238E27FC236}">
                <a16:creationId xmlns:a16="http://schemas.microsoft.com/office/drawing/2014/main" id="{200C7FAD-5D6A-7EF0-DC8C-13E4CE463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900" y="1443790"/>
            <a:ext cx="6005467" cy="292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55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E078588-6884-0C95-1E74-E845D3CE8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57" y="333952"/>
            <a:ext cx="9854757" cy="4303267"/>
          </a:xfrm>
          <a:prstGeom prst="rect">
            <a:avLst/>
          </a:prstGeom>
        </p:spPr>
      </p:pic>
      <p:sp>
        <p:nvSpPr>
          <p:cNvPr id="17" name="Title 16"/>
          <p:cNvSpPr>
            <a:spLocks noGrp="1"/>
          </p:cNvSpPr>
          <p:nvPr>
            <p:ph type="ctrTitle"/>
          </p:nvPr>
        </p:nvSpPr>
        <p:spPr>
          <a:xfrm>
            <a:off x="767787" y="4637217"/>
            <a:ext cx="4300477" cy="108212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N-layered ensemble Probability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5045114" y="4637218"/>
            <a:ext cx="6355949" cy="1532089"/>
          </a:xfrm>
          <a:solidFill>
            <a:srgbClr val="843380">
              <a:alpha val="50000"/>
            </a:srgbClr>
          </a:solidFill>
          <a:ln>
            <a:noFill/>
          </a:ln>
        </p:spPr>
        <p:txBody>
          <a:bodyPr>
            <a:normAutofit fontScale="47500" lnSpcReduction="20000"/>
          </a:bodyPr>
          <a:lstStyle/>
          <a:p>
            <a:pPr marL="0" indent="0" algn="l"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efficient </a:t>
            </a:r>
          </a:p>
          <a:p>
            <a:pPr marL="0" indent="0" algn="l">
              <a:buNone/>
            </a:pPr>
            <a:r>
              <a:rPr 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recursive probability calculations in logistic ensembles</a:t>
            </a:r>
          </a:p>
          <a:p>
            <a:pPr marL="0" indent="0" algn="l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</a:p>
          <a:p>
            <a:pPr marL="304792" marR="0" lvl="0" indent="-304792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prstClr val="white"/>
              </a:buClr>
              <a:buSzPct val="80000"/>
              <a:buFont typeface=".Lucida Grande UI Regular"/>
              <a:buChar char="►"/>
              <a:tabLst/>
              <a:defRPr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rules applied to n-layer ensembles</a:t>
            </a:r>
          </a:p>
          <a:p>
            <a:pPr marL="304792" marR="0" lvl="0" indent="-304792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prstClr val="white"/>
              </a:buClr>
              <a:buSzPct val="80000"/>
              <a:buFont typeface=".Lucida Grande UI Regular"/>
              <a:buChar char="►"/>
              <a:tabLst/>
              <a:defRPr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modeling complex decision boundaries while maintaining interpretability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C23F37-81E4-0521-AA96-E19D55C3D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114" y="5638800"/>
            <a:ext cx="6283172" cy="44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5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ctrTitle"/>
          </p:nvPr>
        </p:nvSpPr>
        <p:spPr>
          <a:xfrm>
            <a:off x="790937" y="4651916"/>
            <a:ext cx="4300477" cy="151739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Cost, Gradient for N-layered ensemble?</a:t>
            </a:r>
            <a:b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calculations need Path probability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5045114" y="4087091"/>
            <a:ext cx="6355949" cy="2082217"/>
          </a:xfrm>
          <a:solidFill>
            <a:srgbClr val="843380">
              <a:alpha val="50000"/>
            </a:srgbClr>
          </a:solidFill>
          <a:ln>
            <a:noFill/>
          </a:ln>
        </p:spPr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ensemble cost comes from the maximum likelihood over ensemble probabilities.</a:t>
            </a:r>
          </a:p>
          <a:p>
            <a:pPr marL="0" indent="0" algn="l">
              <a:buNone/>
            </a:pPr>
            <a:r>
              <a:rPr lang="en-US" sz="29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simple recursive path probability calculations in logistic ensembles to help compute the gradients</a:t>
            </a:r>
          </a:p>
          <a:p>
            <a:pPr marL="0" indent="0" algn="l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</a:p>
          <a:p>
            <a:pPr marL="304792" marR="0" lvl="0" indent="-304792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prstClr val="white"/>
              </a:buClr>
              <a:buSzPct val="80000"/>
              <a:buFont typeface=".Lucida Grande UI Regular"/>
              <a:buChar char="►"/>
              <a:tabLst/>
              <a:defRPr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rules applied to n-layer ensembles</a:t>
            </a:r>
          </a:p>
          <a:p>
            <a:pPr marL="304792" marR="0" lvl="0" indent="-304792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prstClr val="white"/>
              </a:buClr>
              <a:buSzPct val="80000"/>
              <a:buFont typeface=".Lucida Grande UI Regular"/>
              <a:buChar char="►"/>
              <a:tabLst/>
              <a:defRPr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modeling complex decision boundaries while maintaining interpretability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A6A102F2-21F2-6597-38E1-9F5190633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148" y="5499544"/>
            <a:ext cx="6453197" cy="669763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514D2478-7B1C-8F1E-B5BB-A7D0CBBE2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87" y="318281"/>
            <a:ext cx="9925828" cy="388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18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F85532-ABB3-6A42-9C57-23703E716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020BD-B7C5-ED48-9D86-7B536DDD17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4417" y="1625771"/>
            <a:ext cx="4565649" cy="4551049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3AE"/>
              </a:buClr>
              <a:buSzPct val="8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7A9E6-12A2-464B-8143-7B6A480157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6325" y="75535"/>
            <a:ext cx="4960888" cy="64444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Generalized Gradient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13">
                <a:extLst>
                  <a:ext uri="{FF2B5EF4-FFF2-40B4-BE49-F238E27FC236}">
                    <a16:creationId xmlns:a16="http://schemas.microsoft.com/office/drawing/2014/main" id="{3DEBBB82-9E3B-204A-9AAE-726FA6C648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01691" y="1237338"/>
                <a:ext cx="4056599" cy="383191"/>
              </a:xfrm>
              <a:prstGeom prst="rect">
                <a:avLst/>
              </a:prstGeom>
              <a:solidFill>
                <a:srgbClr val="843380">
                  <a:alpha val="70000"/>
                </a:srgbClr>
              </a:solidFill>
              <a:ln>
                <a:solidFill>
                  <a:sysClr val="window" lastClr="FFFFFF"/>
                </a:solidFill>
              </a:ln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b="1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US" sz="2133" dirty="0">
                    <a:solidFill>
                      <a:sysClr val="window" lastClr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leaf nodes i.e. </a:t>
                </a:r>
                <a14:m>
                  <m:oMath xmlns:m="http://schemas.openxmlformats.org/officeDocument/2006/math">
                    <m:r>
                      <a:rPr lang="en-US" sz="2133" b="1" i="1" smtClean="0">
                        <a:solidFill>
                          <a:sysClr val="window" lastClr="FFFF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𝒋</m:t>
                    </m:r>
                    <m:r>
                      <a:rPr lang="en-US" sz="2133" b="1" i="1" smtClean="0">
                        <a:solidFill>
                          <a:sysClr val="window" lastClr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sSup>
                      <m:sSupPr>
                        <m:ctrlPr>
                          <a:rPr lang="en-US" sz="2133" b="1" i="1" smtClean="0">
                            <a:solidFill>
                              <a:sysClr val="window" lastClr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133" b="1" i="1" smtClean="0">
                            <a:solidFill>
                              <a:sysClr val="window" lastClr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133" b="1" i="1" smtClean="0">
                            <a:solidFill>
                              <a:sysClr val="window" lastClr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sz="2133" b="1" i="1" smtClean="0">
                            <a:solidFill>
                              <a:sysClr val="window" lastClr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133" b="1" i="1" smtClean="0">
                            <a:solidFill>
                              <a:sysClr val="window" lastClr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sz="2133" dirty="0">
                  <a:solidFill>
                    <a:sysClr val="window" lastClr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 Placeholder 13">
                <a:extLst>
                  <a:ext uri="{FF2B5EF4-FFF2-40B4-BE49-F238E27FC236}">
                    <a16:creationId xmlns:a16="http://schemas.microsoft.com/office/drawing/2014/main" id="{3DEBBB82-9E3B-204A-9AAE-726FA6C64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691" y="1237338"/>
                <a:ext cx="4056599" cy="383191"/>
              </a:xfrm>
              <a:prstGeom prst="rect">
                <a:avLst/>
              </a:prstGeom>
              <a:blipFill>
                <a:blip r:embed="rId3"/>
                <a:stretch>
                  <a:fillRect t="-10769" b="-33846"/>
                </a:stretch>
              </a:blipFill>
              <a:ln>
                <a:solidFill>
                  <a:sysClr val="window" lastClr="FFFF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69F5E35-8D21-50ED-C5A7-F4640D2F6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485" y="1802461"/>
            <a:ext cx="4683010" cy="9352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ADEF2C-FB84-9C8E-7F66-F0AC376931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623" y="936812"/>
            <a:ext cx="5207235" cy="28146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B6D104-7531-32E9-286E-F7F7363B69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552160"/>
            <a:ext cx="5109497" cy="7567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4386A8-8E15-D141-E415-20B7B6A573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6268" y="4832058"/>
            <a:ext cx="5370908" cy="6809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 Placeholder 13">
                <a:extLst>
                  <a:ext uri="{FF2B5EF4-FFF2-40B4-BE49-F238E27FC236}">
                    <a16:creationId xmlns:a16="http://schemas.microsoft.com/office/drawing/2014/main" id="{C56AACA9-A4D1-0EF6-E9A7-18551CFF83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56975" y="2953329"/>
                <a:ext cx="5109497" cy="383191"/>
              </a:xfrm>
              <a:prstGeom prst="rect">
                <a:avLst/>
              </a:prstGeom>
              <a:solidFill>
                <a:srgbClr val="843380">
                  <a:alpha val="70000"/>
                </a:srgbClr>
              </a:solidFill>
              <a:ln>
                <a:solidFill>
                  <a:sysClr val="window" lastClr="FFFFFF"/>
                </a:solidFill>
              </a:ln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b="1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US" sz="2133" dirty="0">
                    <a:solidFill>
                      <a:sysClr val="window" lastClr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Parents of </a:t>
                </a:r>
                <a:r>
                  <a:rPr lang="en-US" sz="2133" dirty="0" err="1">
                    <a:solidFill>
                      <a:sysClr val="window" lastClr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leafs</a:t>
                </a:r>
                <a:r>
                  <a:rPr lang="en-US" sz="2133" dirty="0">
                    <a:solidFill>
                      <a:sysClr val="window" lastClr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33" b="1" i="1" smtClean="0">
                            <a:solidFill>
                              <a:sysClr val="window" lastClr="FFFF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133" b="1" i="1" smtClean="0">
                            <a:solidFill>
                              <a:sysClr val="window" lastClr="FFFF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133" b="1" i="1" smtClean="0">
                            <a:solidFill>
                              <a:sysClr val="window" lastClr="FFFF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sz="2133" b="1" i="1" smtClean="0">
                            <a:solidFill>
                              <a:sysClr val="window" lastClr="FFFF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133" b="1" i="1" smtClean="0">
                            <a:solidFill>
                              <a:sysClr val="window" lastClr="FFFF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sz="2133" b="1" i="1" smtClean="0">
                        <a:solidFill>
                          <a:sysClr val="window" lastClr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133" b="1" i="1" smtClean="0">
                        <a:solidFill>
                          <a:sysClr val="window" lastClr="FFFF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𝒋</m:t>
                    </m:r>
                    <m:r>
                      <a:rPr lang="en-US" sz="2133" i="1">
                        <a:solidFill>
                          <a:sysClr val="window" lastClr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p>
                      <m:sSupPr>
                        <m:ctrlPr>
                          <a:rPr lang="en-US" sz="2133" b="1" i="1" smtClean="0">
                            <a:solidFill>
                              <a:sysClr val="window" lastClr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133" b="1" i="1" smtClean="0">
                            <a:solidFill>
                              <a:sysClr val="window" lastClr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133" b="1" i="1" smtClean="0">
                            <a:solidFill>
                              <a:sysClr val="window" lastClr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sz="2133" b="1" i="1" smtClean="0">
                            <a:solidFill>
                              <a:sysClr val="window" lastClr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133" b="1" i="1" smtClean="0">
                            <a:solidFill>
                              <a:sysClr val="window" lastClr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sz="2133" dirty="0">
                  <a:solidFill>
                    <a:sysClr val="window" lastClr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Text Placeholder 13">
                <a:extLst>
                  <a:ext uri="{FF2B5EF4-FFF2-40B4-BE49-F238E27FC236}">
                    <a16:creationId xmlns:a16="http://schemas.microsoft.com/office/drawing/2014/main" id="{C56AACA9-A4D1-0EF6-E9A7-18551CFF8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975" y="2953329"/>
                <a:ext cx="5109497" cy="383191"/>
              </a:xfrm>
              <a:prstGeom prst="rect">
                <a:avLst/>
              </a:prstGeom>
              <a:blipFill>
                <a:blip r:embed="rId8"/>
                <a:stretch>
                  <a:fillRect t="-9231" b="-35385"/>
                </a:stretch>
              </a:blipFill>
              <a:ln>
                <a:solidFill>
                  <a:sysClr val="window" lastClr="FFFF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57D0D47-D8F3-0204-5EB3-5F589EDD56ED}"/>
              </a:ext>
            </a:extLst>
          </p:cNvPr>
          <p:cNvSpPr txBox="1">
            <a:spLocks/>
          </p:cNvSpPr>
          <p:nvPr/>
        </p:nvSpPr>
        <p:spPr>
          <a:xfrm>
            <a:off x="8406692" y="4378895"/>
            <a:ext cx="610059" cy="383191"/>
          </a:xfrm>
          <a:prstGeom prst="rect">
            <a:avLst/>
          </a:prstGeom>
          <a:solidFill>
            <a:srgbClr val="843380">
              <a:alpha val="70000"/>
            </a:srgbClr>
          </a:solidFill>
          <a:ln>
            <a:solidFill>
              <a:sysClr val="window" lastClr="FFFFFF"/>
            </a:solidFill>
          </a:ln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133" dirty="0">
                <a:solidFill>
                  <a:sysClr val="window" lastClr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C6F84CE-7623-E07F-4D82-92D3819B66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203" y="4203360"/>
            <a:ext cx="5384074" cy="210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43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3973</TotalTime>
  <Words>631</Words>
  <Application>Microsoft Office PowerPoint</Application>
  <PresentationFormat>Widescreen</PresentationFormat>
  <Paragraphs>134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.Lucida Grande UI Regular</vt:lpstr>
      <vt:lpstr>Aptos</vt:lpstr>
      <vt:lpstr>Aptos Display</vt:lpstr>
      <vt:lpstr>Aptos Narrow</vt:lpstr>
      <vt:lpstr>Arial</vt:lpstr>
      <vt:lpstr>Calibri</vt:lpstr>
      <vt:lpstr>Cambria Math</vt:lpstr>
      <vt:lpstr>Times New Roman</vt:lpstr>
      <vt:lpstr>Office Theme</vt:lpstr>
      <vt:lpstr>Dynamic Logistic Ensembles with Recursive Probability and Automatic Subset Splitting for Enhanced Binary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N-layered ensemble Probability</vt:lpstr>
      <vt:lpstr>Cost, Gradient for N-layered ensemble?  Gradient calculations need Path probability</vt:lpstr>
      <vt:lpstr>PowerPoint Presentation</vt:lpstr>
      <vt:lpstr>PowerPoint Presentation</vt:lpstr>
      <vt:lpstr>Ensemble Model Performance</vt:lpstr>
      <vt:lpstr>PowerPoint Presentation</vt:lpstr>
      <vt:lpstr>Github: https://github.com/ensemble-art/Dynamic-Logistic-Ensembles/tree/main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Zubair Khan</dc:creator>
  <cp:lastModifiedBy>Nikkat Afrin</cp:lastModifiedBy>
  <cp:revision>30</cp:revision>
  <dcterms:created xsi:type="dcterms:W3CDTF">2024-10-04T19:29:41Z</dcterms:created>
  <dcterms:modified xsi:type="dcterms:W3CDTF">2024-10-18T14:37:47Z</dcterms:modified>
</cp:coreProperties>
</file>