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9" r:id="rId13"/>
    <p:sldId id="268" r:id="rId14"/>
    <p:sldId id="267" r:id="rId15"/>
    <p:sldId id="274" r:id="rId16"/>
    <p:sldId id="273" r:id="rId17"/>
    <p:sldId id="272" r:id="rId18"/>
    <p:sldId id="278" r:id="rId19"/>
    <p:sldId id="277" r:id="rId20"/>
    <p:sldId id="276" r:id="rId21"/>
    <p:sldId id="275" r:id="rId22"/>
    <p:sldId id="271" r:id="rId23"/>
    <p:sldId id="270" r:id="rId24"/>
    <p:sldId id="285" r:id="rId25"/>
    <p:sldId id="286" r:id="rId26"/>
    <p:sldId id="287" r:id="rId27"/>
    <p:sldId id="283" r:id="rId28"/>
    <p:sldId id="282" r:id="rId29"/>
    <p:sldId id="288" r:id="rId30"/>
    <p:sldId id="281" r:id="rId31"/>
    <p:sldId id="280" r:id="rId32"/>
    <p:sldId id="279" r:id="rId33"/>
    <p:sldId id="290" r:id="rId34"/>
    <p:sldId id="289"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6" r:id="rId50"/>
    <p:sldId id="305" r:id="rId51"/>
    <p:sldId id="307" r:id="rId52"/>
    <p:sldId id="308" r:id="rId53"/>
    <p:sldId id="309" r:id="rId54"/>
    <p:sldId id="310" r:id="rId55"/>
    <p:sldId id="311"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CFE9780E-170F-40C0-8AB7-7E0551B82F96}"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7409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6F3BAA2-404C-45D6-A6B4-881699065F36}"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2604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D212FA63-D7A2-4575-8327-104EDD6316DC}"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046932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CE8575D0-BB65-4C01-AAC1-7911C380122D}"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18701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6A67DBBD-B6A5-4206-9483-2131AAB4A18A}"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105340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609600" y="1600201"/>
            <a:ext cx="5384800" cy="4525963"/>
          </a:xfrm>
        </p:spPr>
        <p:txBody>
          <a:bodyPr/>
          <a:lstStyle/>
          <a:p>
            <a:pPr lvl="0"/>
            <a:endParaRPr lang="zh-CN" altLang="en-US" noProof="0"/>
          </a:p>
        </p:txBody>
      </p:sp>
      <p:sp>
        <p:nvSpPr>
          <p:cNvPr id="4" name="文本占位符 3"/>
          <p:cNvSpPr>
            <a:spLocks noGrp="1"/>
          </p:cNvSpPr>
          <p:nvPr>
            <p:ph type="body"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8C5CC07-3026-4B81-A744-1D62BDC7DA74}"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167003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6197600" y="1600201"/>
            <a:ext cx="5384800" cy="4525963"/>
          </a:xfrm>
        </p:spPr>
        <p:txBody>
          <a:bodyPr/>
          <a:lstStyle/>
          <a:p>
            <a:pPr lvl="0"/>
            <a:endParaRPr lang="zh-CN" altLang="en-US" noProof="0"/>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018D9633-EF5B-46A0-820E-E5704E19F70C}"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70503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96266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1244A323-24F3-4740-A996-9082533D6CEF}"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540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21F5419F-FF21-4045-A505-83D5C819EFC5}"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02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18B3ED3-B623-4EA0-8A1C-9B5E973C18B5}"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22897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CAB71A32-C496-4B7F-AAC4-6635D119E1F4}"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70180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567609D-CE5F-44B2-890C-D1C22DBD0E51}"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76411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64B40855-36BE-4F03-BE4A-B1E086A8B72E}"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5832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DD4D939F-6A09-4F6B-A278-80229CB8FED5}"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6051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ea typeface="+mn-ea"/>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ea typeface="+mn-ea"/>
              </a:defRPr>
            </a:lvl1pPr>
          </a:lstStyle>
          <a:p>
            <a:pPr fontAlgn="base">
              <a:spcBef>
                <a:spcPct val="0"/>
              </a:spcBef>
              <a:spcAft>
                <a:spcPct val="0"/>
              </a:spcAft>
              <a:defRPr/>
            </a:pPr>
            <a:fld id="{FC31DBFD-34E4-4721-A7CC-CC3E595BC725}" type="slidenum">
              <a:rPr lang="en-US" altLang="zh-CN" smtClean="0">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73708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E23D7-176A-415B-83D0-B26F221C51EC}"/>
              </a:ext>
            </a:extLst>
          </p:cNvPr>
          <p:cNvSpPr>
            <a:spLocks noGrp="1"/>
          </p:cNvSpPr>
          <p:nvPr>
            <p:ph type="ctrTitle"/>
          </p:nvPr>
        </p:nvSpPr>
        <p:spPr/>
        <p:txBody>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WHAT IS DENSITY FUNCTIONAL THEORY?</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0059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54E851-9A31-4578-A5E8-EDE21008BBF1}"/>
              </a:ext>
            </a:extLst>
          </p:cNvPr>
          <p:cNvSpPr>
            <a:spLocks noGrp="1"/>
          </p:cNvSpPr>
          <p:nvPr>
            <p:ph idx="1"/>
          </p:nvPr>
        </p:nvSpPr>
        <p:spPr>
          <a:xfrm>
            <a:off x="609600" y="268449"/>
            <a:ext cx="10972800" cy="5857716"/>
          </a:xfrm>
        </p:spPr>
        <p:txBody>
          <a:bodyPr/>
          <a:lstStyle/>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If we have M nuclei at positions R1, . . . , RM,</a:t>
            </a: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can express the ground-state energy, E, as a function of the positions of these nuclei, E(R1, . . . , RM)</a:t>
            </a: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are able to calculate this potential energy surface we can tackle the original problem posed above—</a:t>
            </a: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how does the energy of the material change as we move its atoms around?</a:t>
            </a:r>
            <a:endParaRPr lang="zh-CN" altLang="en-US"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31C877C4-72B1-4E8C-A8B3-A04F0A5C2283}"/>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10</a:t>
            </a:fld>
            <a:endParaRPr lang="en-US" altLang="zh-CN">
              <a:solidFill>
                <a:srgbClr val="000000"/>
              </a:solidFill>
            </a:endParaRPr>
          </a:p>
        </p:txBody>
      </p:sp>
      <p:sp>
        <p:nvSpPr>
          <p:cNvPr id="5" name="箭头: 下 4">
            <a:extLst>
              <a:ext uri="{FF2B5EF4-FFF2-40B4-BE49-F238E27FC236}">
                <a16:creationId xmlns:a16="http://schemas.microsoft.com/office/drawing/2014/main" id="{F654BCE3-04E2-4A7D-9DB5-1B83EBA3DB88}"/>
              </a:ext>
            </a:extLst>
          </p:cNvPr>
          <p:cNvSpPr/>
          <p:nvPr/>
        </p:nvSpPr>
        <p:spPr>
          <a:xfrm>
            <a:off x="4957894" y="964734"/>
            <a:ext cx="755009" cy="84728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 5">
            <a:extLst>
              <a:ext uri="{FF2B5EF4-FFF2-40B4-BE49-F238E27FC236}">
                <a16:creationId xmlns:a16="http://schemas.microsoft.com/office/drawing/2014/main" id="{C3643CEA-42CF-4A90-BC72-54B99003E8DA}"/>
              </a:ext>
            </a:extLst>
          </p:cNvPr>
          <p:cNvSpPr/>
          <p:nvPr/>
        </p:nvSpPr>
        <p:spPr>
          <a:xfrm>
            <a:off x="4957894" y="2886214"/>
            <a:ext cx="755009" cy="84728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169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8AA0AD9E-9C07-478A-9CEA-759133DBC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450" y="1658948"/>
            <a:ext cx="4991100" cy="847725"/>
          </a:xfrm>
        </p:spPr>
      </p:pic>
      <p:sp>
        <p:nvSpPr>
          <p:cNvPr id="4" name="灯片编号占位符 3">
            <a:extLst>
              <a:ext uri="{FF2B5EF4-FFF2-40B4-BE49-F238E27FC236}">
                <a16:creationId xmlns:a16="http://schemas.microsoft.com/office/drawing/2014/main" id="{1E510C8C-F665-4000-B97E-A1159BC025E7}"/>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11</a:t>
            </a:fld>
            <a:endParaRPr lang="en-US" altLang="zh-CN">
              <a:solidFill>
                <a:srgbClr val="000000"/>
              </a:solidFill>
            </a:endParaRPr>
          </a:p>
        </p:txBody>
      </p:sp>
      <p:sp>
        <p:nvSpPr>
          <p:cNvPr id="7" name="文本框 6">
            <a:extLst>
              <a:ext uri="{FF2B5EF4-FFF2-40B4-BE49-F238E27FC236}">
                <a16:creationId xmlns:a16="http://schemas.microsoft.com/office/drawing/2014/main" id="{4D060A3B-5358-4603-979A-2F3BD753523A}"/>
              </a:ext>
            </a:extLst>
          </p:cNvPr>
          <p:cNvSpPr txBox="1"/>
          <p:nvPr/>
        </p:nvSpPr>
        <p:spPr>
          <a:xfrm>
            <a:off x="567656" y="2973667"/>
            <a:ext cx="11014744" cy="2736198"/>
          </a:xfrm>
          <a:prstGeom prst="rect">
            <a:avLst/>
          </a:prstGeom>
          <a:noFill/>
        </p:spPr>
        <p:txBody>
          <a:bodyPr wrap="square" rtlCol="0">
            <a:spAutoFit/>
          </a:bodyPr>
          <a:lstStyle/>
          <a:p>
            <a:pPr algn="just">
              <a:lnSpc>
                <a:spcPct val="125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Here, m is the electron mass. For the Hamiltonian we have chosen, c is the electronic wave function, which is a function of each of the spatial coordinates of each of the N electrons, so c ¼ c(r1, . . . ,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and E is the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groundstate</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energy of the electrons. </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8490B7D-0096-40EE-8E37-B3A06342D14F}"/>
              </a:ext>
            </a:extLst>
          </p:cNvPr>
          <p:cNvSpPr txBox="1"/>
          <p:nvPr/>
        </p:nvSpPr>
        <p:spPr>
          <a:xfrm>
            <a:off x="478172" y="570451"/>
            <a:ext cx="184731" cy="369332"/>
          </a:xfrm>
          <a:prstGeom prst="rect">
            <a:avLst/>
          </a:prstGeom>
          <a:noFill/>
        </p:spPr>
        <p:txBody>
          <a:bodyPr wrap="none" rtlCol="0">
            <a:spAutoFit/>
          </a:bodyPr>
          <a:lstStyle/>
          <a:p>
            <a:endParaRPr lang="zh-CN" altLang="en-US"/>
          </a:p>
        </p:txBody>
      </p:sp>
      <p:sp>
        <p:nvSpPr>
          <p:cNvPr id="3" name="文本框 2">
            <a:extLst>
              <a:ext uri="{FF2B5EF4-FFF2-40B4-BE49-F238E27FC236}">
                <a16:creationId xmlns:a16="http://schemas.microsoft.com/office/drawing/2014/main" id="{4B678578-BC38-46FF-B063-7F99B6BBBD30}"/>
              </a:ext>
            </a:extLst>
          </p:cNvPr>
          <p:cNvSpPr txBox="1"/>
          <p:nvPr/>
        </p:nvSpPr>
        <p:spPr>
          <a:xfrm>
            <a:off x="69464" y="312030"/>
            <a:ext cx="11614526" cy="1120371"/>
          </a:xfrm>
          <a:prstGeom prst="rect">
            <a:avLst/>
          </a:prstGeom>
          <a:noFill/>
        </p:spPr>
        <p:txBody>
          <a:bodyPr wrap="none" rtlCol="0">
            <a:spAutoFit/>
          </a:bodyPr>
          <a:lstStyle/>
          <a:p>
            <a:pPr>
              <a:lnSpc>
                <a:spcPct val="125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Schrödinger equation under the interaction system of multiple </a:t>
            </a:r>
          </a:p>
          <a:p>
            <a:pPr>
              <a:lnSpc>
                <a:spcPct val="125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electrons and polyatomic nucleus</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6273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C8E072-69FF-4A90-9007-E9314FF07C0F}"/>
              </a:ext>
            </a:extLst>
          </p:cNvPr>
          <p:cNvSpPr>
            <a:spLocks noGrp="1"/>
          </p:cNvSpPr>
          <p:nvPr>
            <p:ph idx="1"/>
          </p:nvPr>
        </p:nvSpPr>
        <p:spPr>
          <a:xfrm>
            <a:off x="441821" y="308297"/>
            <a:ext cx="10972800" cy="452596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quantity of physical interest is really the probability that a set of N electrons in any order have coordinates r1, . .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 closely related quantity is the density of electrons at a particular position in space, n(r). This can be written in terms of the individual electron wave functions as</a:t>
            </a:r>
          </a:p>
          <a:p>
            <a:pPr marL="0" indent="0" algn="just">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point of this discussion is that the electron density, </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n(r) contains a great amount of the information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that is actually physically observable from the full wave function solution to the Schrödinger equation.</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B4FBC15-7F77-4C41-A23C-A1773E4C186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12</a:t>
            </a:fld>
            <a:endParaRPr lang="en-US" altLang="zh-CN">
              <a:solidFill>
                <a:srgbClr val="000000"/>
              </a:solidFill>
            </a:endParaRPr>
          </a:p>
        </p:txBody>
      </p:sp>
      <p:pic>
        <p:nvPicPr>
          <p:cNvPr id="6" name="图片 5">
            <a:extLst>
              <a:ext uri="{FF2B5EF4-FFF2-40B4-BE49-F238E27FC236}">
                <a16:creationId xmlns:a16="http://schemas.microsoft.com/office/drawing/2014/main" id="{E22F10FE-EFC8-453D-8DCB-E5CD55F9F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157" y="3116179"/>
            <a:ext cx="4040239" cy="939016"/>
          </a:xfrm>
          <a:prstGeom prst="rect">
            <a:avLst/>
          </a:prstGeom>
        </p:spPr>
      </p:pic>
    </p:spTree>
    <p:extLst>
      <p:ext uri="{BB962C8B-B14F-4D97-AF65-F5344CB8AC3E}">
        <p14:creationId xmlns:p14="http://schemas.microsoft.com/office/powerpoint/2010/main" val="255718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443DE-8F53-4191-AFE9-6F9C015C18EC}"/>
              </a:ext>
            </a:extLst>
          </p:cNvPr>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DENSITY FUNCTIONAL THEORY—FROM WAVE</a:t>
            </a:r>
            <a:b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FUNCTIONS TO ELECTRON DENSITY</a:t>
            </a:r>
            <a:endPar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ABC139EB-C75C-434A-B325-D15AA214271F}"/>
              </a:ext>
            </a:extLst>
          </p:cNvPr>
          <p:cNvSpPr>
            <a:spLocks noGrp="1"/>
          </p:cNvSpPr>
          <p:nvPr>
            <p:ph idx="1"/>
          </p:nvPr>
        </p:nvSpPr>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entire field of density functional theory rests on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two fundamental mathematical theorems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proved by Kohn and Hohenberg and the derivation of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set of equations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by Kohn and Sham.</a:t>
            </a:r>
          </a:p>
          <a:p>
            <a:pPr marL="0" indent="0" algn="just">
              <a:lnSpc>
                <a:spcPct val="125000"/>
              </a:lnSpc>
              <a:buNone/>
            </a:pPr>
            <a:r>
              <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first theorem is: </a:t>
            </a:r>
            <a:r>
              <a:rPr lang="en-US" altLang="zh-CN" b="1" i="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ground-state energy from Schrödinger’s equation is a unique functional of the electron density.</a:t>
            </a:r>
          </a:p>
          <a:p>
            <a:pPr marL="0" indent="0" algn="just">
              <a:lnSpc>
                <a:spcPct val="125000"/>
              </a:lnSpc>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9CF4AC4E-794C-4B39-A8C7-F96390B82882}"/>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13</a:t>
            </a:fld>
            <a:endParaRPr lang="en-US" altLang="zh-CN">
              <a:solidFill>
                <a:srgbClr val="000000"/>
              </a:solidFill>
            </a:endParaRPr>
          </a:p>
        </p:txBody>
      </p:sp>
    </p:spTree>
    <p:extLst>
      <p:ext uri="{BB962C8B-B14F-4D97-AF65-F5344CB8AC3E}">
        <p14:creationId xmlns:p14="http://schemas.microsoft.com/office/powerpoint/2010/main" val="201006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E2864A6-D5B8-4C1D-ACCC-A3E94C85B0B4}"/>
              </a:ext>
            </a:extLst>
          </p:cNvPr>
          <p:cNvSpPr>
            <a:spLocks noGrp="1"/>
          </p:cNvSpPr>
          <p:nvPr>
            <p:ph idx="1"/>
          </p:nvPr>
        </p:nvSpPr>
        <p:spPr>
          <a:xfrm>
            <a:off x="609600" y="445169"/>
            <a:ext cx="10972800" cy="5680996"/>
          </a:xfrm>
        </p:spPr>
        <p:txBody>
          <a:bodyPr/>
          <a:lstStyle/>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This theorem states that there exists a one-to-one mapping between the ground-state wave function and the ground-state electron density.</a:t>
            </a:r>
          </a:p>
          <a:p>
            <a:pPr marL="0" indent="0" algn="just">
              <a:lnSpc>
                <a:spcPct val="125000"/>
              </a:lnSpc>
              <a:buNone/>
            </a:pP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can restate Hohenberg and Kohn’s result by saying that the ground-state energy E can be expressed as E[n(r)],</a:t>
            </a:r>
          </a:p>
          <a:p>
            <a:pPr marL="0" indent="0" algn="just">
              <a:lnSpc>
                <a:spcPct val="125000"/>
              </a:lnSpc>
              <a:buNone/>
            </a:pP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where n(r) is the electron density.</a:t>
            </a:r>
          </a:p>
          <a:p>
            <a:pPr marL="0" indent="0" algn="just">
              <a:lnSpc>
                <a:spcPct val="125000"/>
              </a:lnSpc>
              <a:buNone/>
            </a:pP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Another way to restate Hohenberg and Kohn’s result is that the ground-state electron density uniquely determines all properties, including the energy and wave function, of the ground state.</a:t>
            </a:r>
          </a:p>
          <a:p>
            <a:pPr marL="0" indent="0">
              <a:lnSpc>
                <a:spcPct val="125000"/>
              </a:lnSpc>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5DB5AF5-2666-4E21-96F4-640CE19569D2}"/>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14</a:t>
            </a:fld>
            <a:endParaRPr lang="en-US" altLang="zh-CN">
              <a:solidFill>
                <a:srgbClr val="000000"/>
              </a:solidFill>
            </a:endParaRPr>
          </a:p>
        </p:txBody>
      </p:sp>
    </p:spTree>
    <p:extLst>
      <p:ext uri="{BB962C8B-B14F-4D97-AF65-F5344CB8AC3E}">
        <p14:creationId xmlns:p14="http://schemas.microsoft.com/office/powerpoint/2010/main" val="321125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E38BC2B-5DB3-4BCB-B1F8-4058E6647903}"/>
              </a:ext>
            </a:extLst>
          </p:cNvPr>
          <p:cNvSpPr>
            <a:spLocks noGrp="1"/>
          </p:cNvSpPr>
          <p:nvPr>
            <p:ph idx="1"/>
          </p:nvPr>
        </p:nvSpPr>
        <p:spPr>
          <a:xfrm>
            <a:off x="609600" y="409075"/>
            <a:ext cx="10972800" cy="5717090"/>
          </a:xfrm>
        </p:spPr>
        <p:txBody>
          <a:bodyPr/>
          <a:lstStyle/>
          <a:p>
            <a:pPr marL="0" indent="0">
              <a:buNone/>
            </a:pPr>
            <a:r>
              <a:rPr lang="en-US" altLang="zh-CN"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a:p>
            <a:pPr marL="0" indent="0">
              <a:buNone/>
            </a:pPr>
            <a:r>
              <a:rPr lang="en-US" altLang="zh-CN"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Why is this result important? </a:t>
            </a:r>
          </a:p>
          <a:p>
            <a:pPr marL="0" indent="0">
              <a:buNone/>
            </a:pPr>
            <a:endPar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r>
              <a:rPr lang="en-US" altLang="zh-CN" sz="36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It means that we can think about solving the Schrödinger equation by finding a function of three spatial variables, the electron density, rather than a function of 3N variables, the wave function.</a:t>
            </a:r>
            <a:endParaRPr lang="zh-CN" altLang="en-US" sz="36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925FEBB-5957-4480-AEE0-82277C3543B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15</a:t>
            </a:fld>
            <a:endParaRPr lang="en-US" altLang="zh-CN">
              <a:solidFill>
                <a:srgbClr val="000000"/>
              </a:solidFill>
            </a:endParaRPr>
          </a:p>
        </p:txBody>
      </p:sp>
    </p:spTree>
    <p:extLst>
      <p:ext uri="{BB962C8B-B14F-4D97-AF65-F5344CB8AC3E}">
        <p14:creationId xmlns:p14="http://schemas.microsoft.com/office/powerpoint/2010/main" val="252637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06EE44-B20F-453C-BECA-AD7D2A57798A}"/>
              </a:ext>
            </a:extLst>
          </p:cNvPr>
          <p:cNvSpPr>
            <a:spLocks noGrp="1"/>
          </p:cNvSpPr>
          <p:nvPr>
            <p:ph idx="1"/>
          </p:nvPr>
        </p:nvSpPr>
        <p:spPr>
          <a:xfrm>
            <a:off x="525379" y="1166018"/>
            <a:ext cx="10972800" cy="4525963"/>
          </a:xfrm>
        </p:spPr>
        <p:txBody>
          <a:bodyPr/>
          <a:lstStyle/>
          <a:p>
            <a:pPr marL="0" indent="0">
              <a:lnSpc>
                <a:spcPct val="150000"/>
              </a:lnSpc>
              <a:buNone/>
            </a:pPr>
            <a:r>
              <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second Hohenberg–Kohn theorem defines an important property of the functional: </a:t>
            </a:r>
            <a:r>
              <a:rPr lang="en-US" altLang="zh-CN" b="1" i="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electron density that minimizes the energy of the overall functional is the true electron density corresponding to the full solution of the Schrödinger equation.</a:t>
            </a:r>
            <a:endParaRPr lang="zh-CN" altLang="en-US" b="1" i="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1F05B1F0-9C4D-4EA2-903E-DD9408712711}"/>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16</a:t>
            </a:fld>
            <a:endParaRPr lang="en-US" altLang="zh-CN">
              <a:solidFill>
                <a:srgbClr val="000000"/>
              </a:solidFill>
            </a:endParaRPr>
          </a:p>
        </p:txBody>
      </p:sp>
    </p:spTree>
    <p:extLst>
      <p:ext uri="{BB962C8B-B14F-4D97-AF65-F5344CB8AC3E}">
        <p14:creationId xmlns:p14="http://schemas.microsoft.com/office/powerpoint/2010/main" val="438658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D8472C-9FDC-47A5-B005-8C41CB170DB2}"/>
              </a:ext>
            </a:extLst>
          </p:cNvPr>
          <p:cNvSpPr>
            <a:spLocks noGrp="1"/>
          </p:cNvSpPr>
          <p:nvPr>
            <p:ph idx="1"/>
          </p:nvPr>
        </p:nvSpPr>
        <p:spPr>
          <a:xfrm>
            <a:off x="609600" y="613611"/>
            <a:ext cx="10972800" cy="5512553"/>
          </a:xfrm>
        </p:spPr>
        <p:txBody>
          <a:bodyPr/>
          <a:lstStyle/>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energy functional can be written as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Where we have split the functional into a collection of terms we can write down in a simple analytical form,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t>
            </a:r>
            <a:r>
              <a:rPr lang="en-US" altLang="zh-CN" sz="28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known</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l-GR" altLang="zh-CN" dirty="0"/>
              <a:t>Ψ</a:t>
            </a:r>
            <a:r>
              <a:rPr lang="en-US" altLang="zh-CN" sz="28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and everything else, E</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XC</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The“known</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terms include four contributions:</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99B4825C-2335-40AD-A64C-BF0154484758}"/>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17</a:t>
            </a:fld>
            <a:endParaRPr lang="en-US" altLang="zh-CN">
              <a:solidFill>
                <a:srgbClr val="000000"/>
              </a:solidFill>
            </a:endParaRPr>
          </a:p>
        </p:txBody>
      </p:sp>
      <p:pic>
        <p:nvPicPr>
          <p:cNvPr id="2" name="图片 1">
            <a:extLst>
              <a:ext uri="{FF2B5EF4-FFF2-40B4-BE49-F238E27FC236}">
                <a16:creationId xmlns:a16="http://schemas.microsoft.com/office/drawing/2014/main" id="{91F737D3-43AD-4BB1-B9DE-84674ABC9CED}"/>
              </a:ext>
            </a:extLst>
          </p:cNvPr>
          <p:cNvPicPr>
            <a:picLocks noChangeAspect="1"/>
          </p:cNvPicPr>
          <p:nvPr/>
        </p:nvPicPr>
        <p:blipFill>
          <a:blip r:embed="rId2"/>
          <a:stretch>
            <a:fillRect/>
          </a:stretch>
        </p:blipFill>
        <p:spPr>
          <a:xfrm>
            <a:off x="3623019" y="1152940"/>
            <a:ext cx="5040446" cy="943182"/>
          </a:xfrm>
          <a:prstGeom prst="rect">
            <a:avLst/>
          </a:prstGeom>
        </p:spPr>
      </p:pic>
      <p:pic>
        <p:nvPicPr>
          <p:cNvPr id="5" name="图片 4">
            <a:extLst>
              <a:ext uri="{FF2B5EF4-FFF2-40B4-BE49-F238E27FC236}">
                <a16:creationId xmlns:a16="http://schemas.microsoft.com/office/drawing/2014/main" id="{0C4C4D17-A7F7-4F74-B419-E12DDED493ED}"/>
              </a:ext>
            </a:extLst>
          </p:cNvPr>
          <p:cNvPicPr>
            <a:picLocks noChangeAspect="1"/>
          </p:cNvPicPr>
          <p:nvPr/>
        </p:nvPicPr>
        <p:blipFill>
          <a:blip r:embed="rId3"/>
          <a:stretch>
            <a:fillRect/>
          </a:stretch>
        </p:blipFill>
        <p:spPr>
          <a:xfrm>
            <a:off x="2780917" y="4421189"/>
            <a:ext cx="6724650" cy="1704975"/>
          </a:xfrm>
          <a:prstGeom prst="rect">
            <a:avLst/>
          </a:prstGeom>
        </p:spPr>
      </p:pic>
    </p:spTree>
    <p:extLst>
      <p:ext uri="{BB962C8B-B14F-4D97-AF65-F5344CB8AC3E}">
        <p14:creationId xmlns:p14="http://schemas.microsoft.com/office/powerpoint/2010/main" val="3708930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6D958C-3E06-4AD5-9B4D-01E7F6F4295F}"/>
              </a:ext>
            </a:extLst>
          </p:cNvPr>
          <p:cNvSpPr>
            <a:spLocks noGrp="1"/>
          </p:cNvSpPr>
          <p:nvPr>
            <p:ph idx="1"/>
          </p:nvPr>
        </p:nvSpPr>
        <p:spPr>
          <a:xfrm>
            <a:off x="609600" y="516835"/>
            <a:ext cx="10972800" cy="5609329"/>
          </a:xfrm>
        </p:spPr>
        <p:txBody>
          <a:bodyPr/>
          <a:lstStyle/>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terms on the right are, in order, </a:t>
            </a: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electron kinetic energies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Coulomb interactions between the electrons and the nuclei</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800" b="1"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Coulomb interactions between pairs of electrons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800"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and the Coulomb interactions between pairs of</a:t>
            </a:r>
          </a:p>
          <a:p>
            <a:pPr marL="0" indent="0">
              <a:lnSpc>
                <a:spcPct val="125000"/>
              </a:lnSpc>
              <a:buNone/>
            </a:pPr>
            <a:r>
              <a:rPr lang="en-US" altLang="zh-CN" sz="2800"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Nuclei</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other term in the complete energy functional, </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t>
            </a:r>
            <a:r>
              <a:rPr lang="en-US" altLang="zh-CN" sz="2800" b="1" baseline="-25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XC</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l-GR"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Ψ</a:t>
            </a:r>
            <a:r>
              <a:rPr lang="en-US" altLang="zh-CN" sz="2800" b="1" baseline="-25000"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is the exchange–correlation functional</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and it is defined to include all the quantum mechanical effects that are not included in the “known” terms.</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855E64B-5D93-42EE-9819-1252E4C05784}"/>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18</a:t>
            </a:fld>
            <a:endParaRPr lang="en-US" altLang="zh-CN">
              <a:solidFill>
                <a:srgbClr val="000000"/>
              </a:solidFill>
            </a:endParaRPr>
          </a:p>
        </p:txBody>
      </p:sp>
    </p:spTree>
    <p:extLst>
      <p:ext uri="{BB962C8B-B14F-4D97-AF65-F5344CB8AC3E}">
        <p14:creationId xmlns:p14="http://schemas.microsoft.com/office/powerpoint/2010/main" val="21652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B7BAC6-7EBF-4D4F-9810-6668ED55F5CB}"/>
              </a:ext>
            </a:extLst>
          </p:cNvPr>
          <p:cNvSpPr>
            <a:spLocks noGrp="1"/>
          </p:cNvSpPr>
          <p:nvPr>
            <p:ph idx="1"/>
          </p:nvPr>
        </p:nvSpPr>
        <p:spPr>
          <a:xfrm>
            <a:off x="609600" y="516835"/>
            <a:ext cx="10972800" cy="5609329"/>
          </a:xfrm>
        </p:spPr>
        <p:txBody>
          <a:bodyPr/>
          <a:lstStyle/>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Let us imagine for now that we can express the as-yet-undefined exchange–correlation energy functional in some useful way. </a:t>
            </a: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What is involved in finding minimum energy solutions of the total energy functional? </a:t>
            </a: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This difficulty was solved by Kohn and Sham, who showed that </a:t>
            </a: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task of finding the right electron density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can be expressed in a way that involves solving a set of equations in which each equation </a:t>
            </a: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only involves a single electron</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BF3B317-DD98-4C31-A583-FACE097B5B2C}"/>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19</a:t>
            </a:fld>
            <a:endParaRPr lang="en-US" altLang="zh-CN">
              <a:solidFill>
                <a:srgbClr val="000000"/>
              </a:solidFill>
            </a:endParaRPr>
          </a:p>
        </p:txBody>
      </p:sp>
    </p:spTree>
    <p:extLst>
      <p:ext uri="{BB962C8B-B14F-4D97-AF65-F5344CB8AC3E}">
        <p14:creationId xmlns:p14="http://schemas.microsoft.com/office/powerpoint/2010/main" val="16222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1A071-EB75-4C2F-B57E-ADD39D4A8419}"/>
              </a:ext>
            </a:extLst>
          </p:cNvPr>
          <p:cNvSpPr>
            <a:spLocks noGrp="1"/>
          </p:cNvSpPr>
          <p:nvPr>
            <p:ph type="title"/>
          </p:nvPr>
        </p:nvSpPr>
        <p:spPr/>
        <p:txBody>
          <a:bodyPr/>
          <a:lstStyle/>
          <a:p>
            <a:pPr algn="l"/>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 EXAMPLES OF DFT IN ACTION</a:t>
            </a:r>
            <a:br>
              <a:rPr lang="en-US" altLang="zh-CN" dirty="0"/>
            </a:br>
            <a:endParaRPr lang="zh-CN" altLang="en-US" dirty="0"/>
          </a:p>
        </p:txBody>
      </p:sp>
      <p:sp>
        <p:nvSpPr>
          <p:cNvPr id="3" name="内容占位符 2">
            <a:extLst>
              <a:ext uri="{FF2B5EF4-FFF2-40B4-BE49-F238E27FC236}">
                <a16:creationId xmlns:a16="http://schemas.microsoft.com/office/drawing/2014/main" id="{DC2219B4-4D4A-4E78-B7FD-E26CE4F20D3E}"/>
              </a:ext>
            </a:extLst>
          </p:cNvPr>
          <p:cNvSpPr>
            <a:spLocks noGrp="1"/>
          </p:cNvSpPr>
          <p:nvPr>
            <p:ph idx="1"/>
          </p:nvPr>
        </p:nvSpPr>
        <p:spPr/>
        <p:txBody>
          <a:bodyPr/>
          <a:lstStyle/>
          <a:p>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Ammonia Synthesis by Heterogeneous Catalysis </a:t>
            </a:r>
          </a:p>
          <a:p>
            <a:pPr marL="0" indent="0">
              <a:buNone/>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The core reaction in ammonia production is very simple:</a:t>
            </a:r>
          </a:p>
          <a:p>
            <a:pPr marL="0" indent="0" algn="ctr">
              <a:buNone/>
            </a:pPr>
            <a:endPar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ctr">
              <a:buNone/>
            </a:pP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800" b="1" baseline="-25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+3H</a:t>
            </a:r>
            <a:r>
              <a:rPr lang="en-US" altLang="zh-CN" sz="2800" b="1" baseline="-25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2NH</a:t>
            </a:r>
            <a:r>
              <a:rPr lang="en-US" altLang="zh-CN" sz="2800" b="1" baseline="-25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p>
          <a:p>
            <a:pPr marL="0" indent="0" algn="ctr">
              <a:buNone/>
            </a:pPr>
            <a:endParaRPr lang="en-US" altLang="zh-CN" sz="2800" b="1" baseline="-25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50000"/>
              </a:lnSpc>
              <a:buNone/>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Can a direct connection be made between the shape and size of a metal nanoparticle and its activity as a catalyst for ammonia synthesis?</a:t>
            </a:r>
          </a:p>
        </p:txBody>
      </p:sp>
      <p:sp>
        <p:nvSpPr>
          <p:cNvPr id="4" name="灯片编号占位符 3">
            <a:extLst>
              <a:ext uri="{FF2B5EF4-FFF2-40B4-BE49-F238E27FC236}">
                <a16:creationId xmlns:a16="http://schemas.microsoft.com/office/drawing/2014/main" id="{0B88431C-2C2D-45F1-AD60-91B9747F4A83}"/>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a:t>
            </a:fld>
            <a:endParaRPr lang="en-US" altLang="zh-CN" dirty="0">
              <a:solidFill>
                <a:srgbClr val="000000"/>
              </a:solidFill>
            </a:endParaRPr>
          </a:p>
        </p:txBody>
      </p:sp>
    </p:spTree>
    <p:extLst>
      <p:ext uri="{BB962C8B-B14F-4D97-AF65-F5344CB8AC3E}">
        <p14:creationId xmlns:p14="http://schemas.microsoft.com/office/powerpoint/2010/main" val="369664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C509713-94B5-443F-8FD3-DE0C3B199FAB}"/>
              </a:ext>
            </a:extLst>
          </p:cNvPr>
          <p:cNvSpPr>
            <a:spLocks noGrp="1"/>
          </p:cNvSpPr>
          <p:nvPr>
            <p:ph idx="1"/>
          </p:nvPr>
        </p:nvSpPr>
        <p:spPr>
          <a:xfrm>
            <a:off x="609600" y="344557"/>
            <a:ext cx="10972800" cy="5781607"/>
          </a:xfrm>
        </p:spPr>
        <p:txBody>
          <a:bodyPr/>
          <a:lstStyle/>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Kohn–Sham equations have the form</a:t>
            </a: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On the left-hand side of the Kohn–Sham equations there are three potentials, </a:t>
            </a: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2800" b="1" baseline="-25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and </a:t>
            </a: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2800" b="1" baseline="-25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XC</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86FF8A8-1D77-4C07-ACCB-D1FD4CBB3999}"/>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20</a:t>
            </a:fld>
            <a:endParaRPr lang="en-US" altLang="zh-CN">
              <a:solidFill>
                <a:srgbClr val="000000"/>
              </a:solidFill>
            </a:endParaRPr>
          </a:p>
        </p:txBody>
      </p:sp>
      <p:pic>
        <p:nvPicPr>
          <p:cNvPr id="5" name="图片 4">
            <a:extLst>
              <a:ext uri="{FF2B5EF4-FFF2-40B4-BE49-F238E27FC236}">
                <a16:creationId xmlns:a16="http://schemas.microsoft.com/office/drawing/2014/main" id="{1833E3A7-66AE-4BEA-812B-79CC95387769}"/>
              </a:ext>
            </a:extLst>
          </p:cNvPr>
          <p:cNvPicPr>
            <a:picLocks noChangeAspect="1"/>
          </p:cNvPicPr>
          <p:nvPr/>
        </p:nvPicPr>
        <p:blipFill>
          <a:blip r:embed="rId2"/>
          <a:stretch>
            <a:fillRect/>
          </a:stretch>
        </p:blipFill>
        <p:spPr>
          <a:xfrm>
            <a:off x="1719812" y="1378226"/>
            <a:ext cx="8752375" cy="1525035"/>
          </a:xfrm>
          <a:prstGeom prst="rect">
            <a:avLst/>
          </a:prstGeom>
        </p:spPr>
      </p:pic>
    </p:spTree>
    <p:extLst>
      <p:ext uri="{BB962C8B-B14F-4D97-AF65-F5344CB8AC3E}">
        <p14:creationId xmlns:p14="http://schemas.microsoft.com/office/powerpoint/2010/main" val="2961933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8CDE03-64F3-499A-BCC3-D26ADFAB571E}"/>
              </a:ext>
            </a:extLst>
          </p:cNvPr>
          <p:cNvSpPr>
            <a:spLocks noGrp="1"/>
          </p:cNvSpPr>
          <p:nvPr>
            <p:ph idx="1"/>
          </p:nvPr>
        </p:nvSpPr>
        <p:spPr>
          <a:xfrm>
            <a:off x="609600" y="848139"/>
            <a:ext cx="10972800" cy="5278025"/>
          </a:xfrm>
        </p:spPr>
        <p:txBody>
          <a:bodyPr/>
          <a:lstStyle/>
          <a:p>
            <a:pPr marL="0" indent="0" algn="just">
              <a:lnSpc>
                <a:spcPct val="125000"/>
              </a:lnSpc>
              <a:buNone/>
            </a:pPr>
            <a:r>
              <a:rPr lang="en-US" altLang="zh-CN"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 </a:t>
            </a:r>
            <a:r>
              <a:rPr lang="zh-CN" altLang="en-US"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b="1" dirty="0">
                <a:effectLst>
                  <a:outerShdw blurRad="38100" dist="38100" dir="2700000" algn="tl">
                    <a:srgbClr val="000000">
                      <a:alpha val="43137"/>
                    </a:srgbClr>
                  </a:outerShdw>
                </a:effectLst>
              </a:rPr>
              <a:t>The first of these also appeared in the full Schrödinger equation and in the “known” part of the total energy functional given above. This potential defines the interaction between an electron and the collection of atomic nuclei.</a:t>
            </a:r>
            <a:endParaRPr lang="zh-CN" altLang="en-US" sz="2800" b="1" dirty="0">
              <a:effectLst>
                <a:outerShdw blurRad="38100" dist="38100" dir="2700000" algn="tl">
                  <a:srgbClr val="000000">
                    <a:alpha val="43137"/>
                  </a:srgbClr>
                </a:outerShdw>
              </a:effectLst>
            </a:endParaRPr>
          </a:p>
        </p:txBody>
      </p:sp>
      <p:sp>
        <p:nvSpPr>
          <p:cNvPr id="4" name="灯片编号占位符 3">
            <a:extLst>
              <a:ext uri="{FF2B5EF4-FFF2-40B4-BE49-F238E27FC236}">
                <a16:creationId xmlns:a16="http://schemas.microsoft.com/office/drawing/2014/main" id="{7A394366-13C5-4AE0-ACA5-E002C441D759}"/>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21</a:t>
            </a:fld>
            <a:endParaRPr lang="en-US" altLang="zh-CN">
              <a:solidFill>
                <a:srgbClr val="000000"/>
              </a:solidFill>
            </a:endParaRPr>
          </a:p>
        </p:txBody>
      </p:sp>
    </p:spTree>
    <p:extLst>
      <p:ext uri="{BB962C8B-B14F-4D97-AF65-F5344CB8AC3E}">
        <p14:creationId xmlns:p14="http://schemas.microsoft.com/office/powerpoint/2010/main" val="481616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2C5A6D-1995-4148-9B14-C3E5092BB978}"/>
              </a:ext>
            </a:extLst>
          </p:cNvPr>
          <p:cNvSpPr>
            <a:spLocks noGrp="1"/>
          </p:cNvSpPr>
          <p:nvPr>
            <p:ph idx="1"/>
          </p:nvPr>
        </p:nvSpPr>
        <p:spPr>
          <a:xfrm>
            <a:off x="609600" y="384313"/>
            <a:ext cx="10972800" cy="5741851"/>
          </a:xfrm>
        </p:spPr>
        <p:txBody>
          <a:bodyPr/>
          <a:lstStyle/>
          <a:p>
            <a:pPr marL="0" indent="0">
              <a:buNone/>
            </a:pPr>
            <a:r>
              <a:rPr lang="en-US" altLang="zh-CN"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3600" b="1" baseline="-25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p>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second is called the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Hartree</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potential and is defined by</a:t>
            </a: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Hartree</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potential includes a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socalled</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self-interaction contribution because the electron we are describing in the Kohn–Sham equation is also part of the total electron density, so part of V</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involves a Coulomb interaction between the electron and itself.</a:t>
            </a: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BBEA0F7B-3C2A-4CCB-AB0D-716FB63019B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22</a:t>
            </a:fld>
            <a:endParaRPr lang="en-US" altLang="zh-CN">
              <a:solidFill>
                <a:srgbClr val="000000"/>
              </a:solidFill>
            </a:endParaRPr>
          </a:p>
        </p:txBody>
      </p:sp>
      <p:pic>
        <p:nvPicPr>
          <p:cNvPr id="5" name="图片 4">
            <a:extLst>
              <a:ext uri="{FF2B5EF4-FFF2-40B4-BE49-F238E27FC236}">
                <a16:creationId xmlns:a16="http://schemas.microsoft.com/office/drawing/2014/main" id="{96D0829F-662A-4B59-8D46-1EF5CE7772B6}"/>
              </a:ext>
            </a:extLst>
          </p:cNvPr>
          <p:cNvPicPr>
            <a:picLocks noChangeAspect="1"/>
          </p:cNvPicPr>
          <p:nvPr/>
        </p:nvPicPr>
        <p:blipFill>
          <a:blip r:embed="rId2"/>
          <a:stretch>
            <a:fillRect/>
          </a:stretch>
        </p:blipFill>
        <p:spPr>
          <a:xfrm>
            <a:off x="3601265" y="1749287"/>
            <a:ext cx="4989469" cy="1150454"/>
          </a:xfrm>
          <a:prstGeom prst="rect">
            <a:avLst/>
          </a:prstGeom>
        </p:spPr>
      </p:pic>
    </p:spTree>
    <p:extLst>
      <p:ext uri="{BB962C8B-B14F-4D97-AF65-F5344CB8AC3E}">
        <p14:creationId xmlns:p14="http://schemas.microsoft.com/office/powerpoint/2010/main" val="130427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59D280-48C2-4296-B18C-FBFA15A79969}"/>
              </a:ext>
            </a:extLst>
          </p:cNvPr>
          <p:cNvSpPr>
            <a:spLocks noGrp="1"/>
          </p:cNvSpPr>
          <p:nvPr>
            <p:ph idx="1"/>
          </p:nvPr>
        </p:nvSpPr>
        <p:spPr>
          <a:xfrm>
            <a:off x="609600" y="410817"/>
            <a:ext cx="10972800" cy="5715347"/>
          </a:xfrm>
        </p:spPr>
        <p:txBody>
          <a:bodyPr/>
          <a:lstStyle/>
          <a:p>
            <a:pPr marL="0" indent="0">
              <a:lnSpc>
                <a:spcPct val="125000"/>
              </a:lnSpc>
              <a:buNone/>
            </a:pPr>
            <a:r>
              <a:rPr lang="en-US" altLang="zh-CN" sz="3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3600" b="1" baseline="-250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XC</a:t>
            </a:r>
            <a:r>
              <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can formally be defined as a “functional derivative”</a:t>
            </a: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of the exchange–correlation energy:</a:t>
            </a: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764D5A2-8834-4ADD-9503-600D6FDDC390}"/>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23</a:t>
            </a:fld>
            <a:endParaRPr lang="en-US" altLang="zh-CN">
              <a:solidFill>
                <a:srgbClr val="000000"/>
              </a:solidFill>
            </a:endParaRPr>
          </a:p>
        </p:txBody>
      </p:sp>
      <p:pic>
        <p:nvPicPr>
          <p:cNvPr id="5" name="图片 4">
            <a:extLst>
              <a:ext uri="{FF2B5EF4-FFF2-40B4-BE49-F238E27FC236}">
                <a16:creationId xmlns:a16="http://schemas.microsoft.com/office/drawing/2014/main" id="{7AB66A75-6A65-4D8D-B5F7-06C9EF8EA7D6}"/>
              </a:ext>
            </a:extLst>
          </p:cNvPr>
          <p:cNvPicPr>
            <a:picLocks noChangeAspect="1"/>
          </p:cNvPicPr>
          <p:nvPr/>
        </p:nvPicPr>
        <p:blipFill>
          <a:blip r:embed="rId2"/>
          <a:stretch>
            <a:fillRect/>
          </a:stretch>
        </p:blipFill>
        <p:spPr>
          <a:xfrm>
            <a:off x="3340997" y="2355403"/>
            <a:ext cx="5510005" cy="1826173"/>
          </a:xfrm>
          <a:prstGeom prst="rect">
            <a:avLst/>
          </a:prstGeom>
        </p:spPr>
      </p:pic>
    </p:spTree>
    <p:extLst>
      <p:ext uri="{BB962C8B-B14F-4D97-AF65-F5344CB8AC3E}">
        <p14:creationId xmlns:p14="http://schemas.microsoft.com/office/powerpoint/2010/main" val="1668954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AA8F08-5C63-4423-B9B8-CB5A3FFDAE5F}"/>
              </a:ext>
            </a:extLst>
          </p:cNvPr>
          <p:cNvSpPr>
            <a:spLocks noGrp="1"/>
          </p:cNvSpPr>
          <p:nvPr>
            <p:ph idx="1"/>
          </p:nvPr>
        </p:nvSpPr>
        <p:spPr>
          <a:xfrm>
            <a:off x="609600" y="490331"/>
            <a:ext cx="10972800" cy="5635834"/>
          </a:xfrm>
        </p:spPr>
        <p:txBody>
          <a:bodyPr/>
          <a:lstStyle/>
          <a:p>
            <a:pPr marL="0" indent="0" algn="just">
              <a:lnSpc>
                <a:spcPct val="125000"/>
              </a:lnSpc>
              <a:buNone/>
            </a:pPr>
            <a:r>
              <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If you have a vague sense that there is something circular about our discussion of the Kohn–Sham equations you are exactly right.</a:t>
            </a:r>
          </a:p>
          <a:p>
            <a:pPr marL="0" indent="0" algn="just">
              <a:lnSpc>
                <a:spcPct val="125000"/>
              </a:lnSpc>
              <a:buNone/>
            </a:pPr>
            <a:endPar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To break this circle, the problem is usually treated in an iterative way as outlined in the following algorithm:</a:t>
            </a:r>
            <a:endParaRPr lang="zh-CN" altLang="en-US"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B20700B-5AD3-4CB9-96EA-0C4AD2C431EC}"/>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24</a:t>
            </a:fld>
            <a:endParaRPr lang="en-US" altLang="zh-CN">
              <a:solidFill>
                <a:srgbClr val="000000"/>
              </a:solidFill>
            </a:endParaRPr>
          </a:p>
        </p:txBody>
      </p:sp>
    </p:spTree>
    <p:extLst>
      <p:ext uri="{BB962C8B-B14F-4D97-AF65-F5344CB8AC3E}">
        <p14:creationId xmlns:p14="http://schemas.microsoft.com/office/powerpoint/2010/main" val="61004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AA8F08-5C63-4423-B9B8-CB5A3FFDAE5F}"/>
                  </a:ext>
                </a:extLst>
              </p:cNvPr>
              <p:cNvSpPr>
                <a:spLocks noGrp="1"/>
              </p:cNvSpPr>
              <p:nvPr>
                <p:ph idx="1"/>
              </p:nvPr>
            </p:nvSpPr>
            <p:spPr>
              <a:xfrm>
                <a:off x="609600" y="490331"/>
                <a:ext cx="10972800" cy="5635834"/>
              </a:xfrm>
            </p:spPr>
            <p:txBody>
              <a:bodyPr/>
              <a:lstStyle/>
              <a:p>
                <a:pPr marL="0" indent="0" algn="just">
                  <a:lnSpc>
                    <a:spcPct val="125000"/>
                  </a:lnSpc>
                  <a:buNone/>
                </a:pPr>
                <a:r>
                  <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 Define an initial, trial electron density, n(r).</a:t>
                </a:r>
              </a:p>
              <a:p>
                <a:pPr marL="0" indent="0" algn="just">
                  <a:lnSpc>
                    <a:spcPct val="125000"/>
                  </a:lnSpc>
                  <a:buNone/>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Solve the Kohn–Sham equations defined using the trial electron density to find the single-particle wave functions, </a:t>
                </a:r>
                <a:r>
                  <a:rPr lang="el-GR" altLang="zh-CN"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Ψ</a:t>
                </a:r>
                <a:r>
                  <a:rPr lang="en-US" altLang="zh-CN" b="1" baseline="-25000" dirty="0" err="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a:t>
                </a:r>
              </a:p>
              <a:p>
                <a:pPr marL="0" indent="0" algn="just">
                  <a:lnSpc>
                    <a:spcPct val="125000"/>
                  </a:lnSpc>
                  <a:buNone/>
                </a:pPr>
                <a:endParaRPr lang="en-US" altLang="zh-CN"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Calculate the electron density defined by the Kohn–Sham </a:t>
                </a:r>
                <a:r>
                  <a:rPr lang="en-US" altLang="zh-CN" b="1" dirty="0" err="1">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singleparticle</a:t>
                </a:r>
                <a:r>
                  <a:rPr lang="en-US" altLang="zh-CN"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wave functions from step 2, </a:t>
                </a:r>
                <a:r>
                  <a:rPr lang="en-US" altLang="zh-CN" b="1" dirty="0" err="1">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b="1" baseline="-25000" dirty="0" err="1">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KS</a:t>
                </a:r>
                <a:r>
                  <a:rPr lang="en-US" altLang="zh-CN"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 = 2</a:t>
                </a:r>
                <a14:m>
                  <m:oMath xmlns:m="http://schemas.openxmlformats.org/officeDocument/2006/math">
                    <m:nary>
                      <m:naryPr>
                        <m:chr m:val="∑"/>
                        <m:supHide m:val="on"/>
                        <m:ctrlPr>
                          <a:rPr lang="en-US" altLang="zh-CN" b="1" i="1" smtClean="0">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ctrlPr>
                      </m:naryPr>
                      <m:sub>
                        <m:r>
                          <m:rPr>
                            <m:brk m:alnAt="7"/>
                          </m:rPr>
                          <a:rPr lang="en-US" altLang="zh-CN" b="1" i="1" smtClean="0">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t>𝒊</m:t>
                        </m:r>
                      </m:sub>
                      <m:sup/>
                      <m:e>
                        <m:sSubSup>
                          <m:sSubSupPr>
                            <m:ctrlPr>
                              <a:rPr lang="en-US" altLang="zh-CN" b="1" i="1">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ctrlPr>
                          </m:sSubSupPr>
                          <m:e>
                            <m:r>
                              <a:rPr lang="el-GR" altLang="zh-CN" b="1" i="1">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t>𝜳</m:t>
                            </m:r>
                          </m:e>
                          <m:sub>
                            <m:r>
                              <a:rPr lang="en-US" altLang="zh-CN" b="1" i="1">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t>𝒊</m:t>
                            </m:r>
                          </m:sub>
                          <m:sup>
                            <m:r>
                              <a:rPr lang="en-US" altLang="zh-CN" b="1" i="1">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t>∗</m:t>
                            </m:r>
                          </m:sup>
                        </m:sSubSup>
                        <m:r>
                          <m:rPr>
                            <m:nor/>
                          </m:rPr>
                          <a:rPr lang="en-US" altLang="zh-CN"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m:t>(</m:t>
                        </m:r>
                        <m:r>
                          <m:rPr>
                            <m:nor/>
                          </m:rPr>
                          <a:rPr lang="en-US" altLang="zh-CN"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m:t>r</m:t>
                        </m:r>
                        <m:r>
                          <m:rPr>
                            <m:nor/>
                          </m:rPr>
                          <a:rPr lang="en-US" altLang="zh-CN"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m:t>)</m:t>
                        </m:r>
                      </m:e>
                    </m:nary>
                    <m:sSub>
                      <m:sSubPr>
                        <m:ctrlPr>
                          <a:rPr lang="en-US" altLang="zh-CN" b="1" i="1" smtClean="0">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ctrlPr>
                      </m:sSubPr>
                      <m:e>
                        <m:r>
                          <a:rPr lang="zh-CN" altLang="en-US" b="1" i="1">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t>𝜳</m:t>
                        </m:r>
                      </m:e>
                      <m:sub>
                        <m:r>
                          <a:rPr lang="en-US" altLang="zh-CN" b="1" i="1" smtClean="0">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t>𝒊</m:t>
                        </m:r>
                      </m:sub>
                    </m:sSub>
                    <m:r>
                      <a:rPr lang="el-GR" altLang="zh-CN" b="1" i="1" dirty="0" smtClean="0">
                        <a:solidFill>
                          <a:srgbClr val="7030A0"/>
                        </a:solidFill>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t> </m:t>
                    </m:r>
                  </m:oMath>
                </a14:m>
                <a:r>
                  <a:rPr lang="en-US" altLang="zh-CN"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a:t>
                </a:r>
              </a:p>
              <a:p>
                <a:pPr marL="0" indent="0" algn="just">
                  <a:lnSpc>
                    <a:spcPct val="125000"/>
                  </a:lnSpc>
                  <a:buNone/>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C6AA8F08-5C63-4423-B9B8-CB5A3FFDAE5F}"/>
                  </a:ext>
                </a:extLst>
              </p:cNvPr>
              <p:cNvSpPr>
                <a:spLocks noGrp="1" noRot="1" noChangeAspect="1" noMove="1" noResize="1" noEditPoints="1" noAdjustHandles="1" noChangeArrowheads="1" noChangeShapeType="1" noTextEdit="1"/>
              </p:cNvSpPr>
              <p:nvPr>
                <p:ph idx="1"/>
              </p:nvPr>
            </p:nvSpPr>
            <p:spPr>
              <a:xfrm>
                <a:off x="609600" y="490331"/>
                <a:ext cx="10972800" cy="5635834"/>
              </a:xfrm>
              <a:blipFill>
                <a:blip r:embed="rId2"/>
                <a:stretch>
                  <a:fillRect l="-1500" t="-324" r="-1778" b="-918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B20700B-5AD3-4CB9-96EA-0C4AD2C431EC}"/>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25</a:t>
            </a:fld>
            <a:endParaRPr lang="en-US" altLang="zh-CN">
              <a:solidFill>
                <a:srgbClr val="000000"/>
              </a:solidFill>
            </a:endParaRPr>
          </a:p>
        </p:txBody>
      </p:sp>
    </p:spTree>
    <p:extLst>
      <p:ext uri="{BB962C8B-B14F-4D97-AF65-F5344CB8AC3E}">
        <p14:creationId xmlns:p14="http://schemas.microsoft.com/office/powerpoint/2010/main" val="61902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AA8F08-5C63-4423-B9B8-CB5A3FFDAE5F}"/>
              </a:ext>
            </a:extLst>
          </p:cNvPr>
          <p:cNvSpPr>
            <a:spLocks noGrp="1"/>
          </p:cNvSpPr>
          <p:nvPr>
            <p:ph idx="1"/>
          </p:nvPr>
        </p:nvSpPr>
        <p:spPr>
          <a:xfrm>
            <a:off x="609600" y="490331"/>
            <a:ext cx="10972800" cy="5635834"/>
          </a:xfrm>
        </p:spPr>
        <p:txBody>
          <a:bodyPr/>
          <a:lstStyle/>
          <a:p>
            <a:pPr marL="0" indent="0" algn="just">
              <a:lnSpc>
                <a:spcPct val="125000"/>
              </a:lnSpc>
              <a:buNone/>
            </a:pPr>
            <a:r>
              <a:rPr lang="en-US" altLang="zh-CN" b="1" dirty="0">
                <a:solidFill>
                  <a:srgbClr val="CC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 Compare the calculated electron density, </a:t>
            </a:r>
            <a:r>
              <a:rPr lang="en-US" altLang="zh-CN" b="1" dirty="0" err="1">
                <a:solidFill>
                  <a:srgbClr val="CC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b="1" baseline="-25000" dirty="0" err="1">
                <a:solidFill>
                  <a:srgbClr val="CC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KS</a:t>
            </a:r>
            <a:r>
              <a:rPr lang="en-US" altLang="zh-CN" b="1" dirty="0">
                <a:solidFill>
                  <a:srgbClr val="CC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 with the electron density used in solving the Kohn–Sham equations, n(r). If the two densities are the same, then this is the ground-state electron density,</a:t>
            </a:r>
          </a:p>
          <a:p>
            <a:pPr marL="0" indent="0" algn="just">
              <a:lnSpc>
                <a:spcPct val="125000"/>
              </a:lnSpc>
              <a:buNone/>
            </a:pPr>
            <a:r>
              <a:rPr lang="en-US" altLang="zh-CN" b="1" dirty="0">
                <a:solidFill>
                  <a:srgbClr val="CC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and it can be used to compute the total energy. If the two densities are different, then the trial electron density must be updated in some way.</a:t>
            </a:r>
          </a:p>
          <a:p>
            <a:pPr marL="0" indent="0" algn="just">
              <a:lnSpc>
                <a:spcPct val="125000"/>
              </a:lnSpc>
              <a:buNone/>
            </a:pPr>
            <a:r>
              <a:rPr lang="en-US" altLang="zh-CN" b="1" dirty="0">
                <a:solidFill>
                  <a:srgbClr val="CC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Once this is done, the process begins again from step 2.</a:t>
            </a:r>
          </a:p>
          <a:p>
            <a:pPr marL="0" indent="0" algn="just">
              <a:lnSpc>
                <a:spcPct val="125000"/>
              </a:lnSpc>
              <a:buNone/>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B20700B-5AD3-4CB9-96EA-0C4AD2C431EC}"/>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26</a:t>
            </a:fld>
            <a:endParaRPr lang="en-US" altLang="zh-CN">
              <a:solidFill>
                <a:srgbClr val="000000"/>
              </a:solidFill>
            </a:endParaRPr>
          </a:p>
        </p:txBody>
      </p:sp>
    </p:spTree>
    <p:extLst>
      <p:ext uri="{BB962C8B-B14F-4D97-AF65-F5344CB8AC3E}">
        <p14:creationId xmlns:p14="http://schemas.microsoft.com/office/powerpoint/2010/main" val="1340435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B15B8-82A3-4A64-9C47-09FF289A3543}"/>
              </a:ext>
            </a:extLst>
          </p:cNvPr>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1.4 EXCHANGE–CORRELATION FUNCTIONAL</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CF86301B-EFF7-44C8-AA38-A46F053B11FF}"/>
              </a:ext>
            </a:extLst>
          </p:cNvPr>
          <p:cNvSpPr>
            <a:spLocks noGrp="1"/>
          </p:cNvSpPr>
          <p:nvPr>
            <p:ph idx="1"/>
          </p:nvPr>
        </p:nvSpPr>
        <p:spPr/>
        <p:txBody>
          <a:bodyPr/>
          <a:lstStyle/>
          <a:p>
            <a:pPr marL="0" indent="0">
              <a:buNone/>
            </a:pPr>
            <a:r>
              <a:rPr lang="en-US" altLang="zh-CN" sz="2800"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Local Density Approximation , LDA</a:t>
            </a:r>
          </a:p>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set the exchange–correlation potential at each position to be the known exchange–correlation potential from the uniform electron gas at the electron density observed at that position:</a:t>
            </a: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This approximation uses only the local density to define the approximate exchange–correlation functional.</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E388904-1B82-4592-A0B7-389121C84185}"/>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27</a:t>
            </a:fld>
            <a:endParaRPr lang="en-US" altLang="zh-CN">
              <a:solidFill>
                <a:srgbClr val="000000"/>
              </a:solidFill>
            </a:endParaRPr>
          </a:p>
        </p:txBody>
      </p:sp>
      <p:pic>
        <p:nvPicPr>
          <p:cNvPr id="5" name="图片 4">
            <a:extLst>
              <a:ext uri="{FF2B5EF4-FFF2-40B4-BE49-F238E27FC236}">
                <a16:creationId xmlns:a16="http://schemas.microsoft.com/office/drawing/2014/main" id="{1D6567E0-0FF7-42A3-89AF-4A9F08280C11}"/>
              </a:ext>
            </a:extLst>
          </p:cNvPr>
          <p:cNvPicPr>
            <a:picLocks noChangeAspect="1"/>
          </p:cNvPicPr>
          <p:nvPr/>
        </p:nvPicPr>
        <p:blipFill>
          <a:blip r:embed="rId2"/>
          <a:stretch>
            <a:fillRect/>
          </a:stretch>
        </p:blipFill>
        <p:spPr>
          <a:xfrm>
            <a:off x="3332921" y="3653067"/>
            <a:ext cx="4393095" cy="1223078"/>
          </a:xfrm>
          <a:prstGeom prst="rect">
            <a:avLst/>
          </a:prstGeom>
        </p:spPr>
      </p:pic>
    </p:spTree>
    <p:extLst>
      <p:ext uri="{BB962C8B-B14F-4D97-AF65-F5344CB8AC3E}">
        <p14:creationId xmlns:p14="http://schemas.microsoft.com/office/powerpoint/2010/main" val="3525819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ED0A28-EA3D-40A0-89A5-F8A5E4ABC286}"/>
              </a:ext>
            </a:extLst>
          </p:cNvPr>
          <p:cNvSpPr>
            <a:spLocks noGrp="1"/>
          </p:cNvSpPr>
          <p:nvPr>
            <p:ph idx="1"/>
          </p:nvPr>
        </p:nvSpPr>
        <p:spPr>
          <a:xfrm>
            <a:off x="609600" y="371061"/>
            <a:ext cx="10972800" cy="5755103"/>
          </a:xfrm>
        </p:spPr>
        <p:txBody>
          <a:bodyPr/>
          <a:lstStyle/>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LDA gives us a way to completely define the Kohn–</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Sham equations, but it is crucial to remember that the results from these equations </a:t>
            </a: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do not exactly solve the true Schrödinger equation</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because we are not using the true exchange–correlation functional.</a:t>
            </a:r>
          </a:p>
        </p:txBody>
      </p:sp>
      <p:sp>
        <p:nvSpPr>
          <p:cNvPr id="4" name="灯片编号占位符 3">
            <a:extLst>
              <a:ext uri="{FF2B5EF4-FFF2-40B4-BE49-F238E27FC236}">
                <a16:creationId xmlns:a16="http://schemas.microsoft.com/office/drawing/2014/main" id="{F67279F3-4C9B-41B9-AC16-B453B2B0C06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28</a:t>
            </a:fld>
            <a:endParaRPr lang="en-US" altLang="zh-CN">
              <a:solidFill>
                <a:srgbClr val="000000"/>
              </a:solidFill>
            </a:endParaRPr>
          </a:p>
        </p:txBody>
      </p:sp>
    </p:spTree>
    <p:extLst>
      <p:ext uri="{BB962C8B-B14F-4D97-AF65-F5344CB8AC3E}">
        <p14:creationId xmlns:p14="http://schemas.microsoft.com/office/powerpoint/2010/main" val="1352879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ED0A28-EA3D-40A0-89A5-F8A5E4ABC286}"/>
              </a:ext>
            </a:extLst>
          </p:cNvPr>
          <p:cNvSpPr>
            <a:spLocks noGrp="1"/>
          </p:cNvSpPr>
          <p:nvPr>
            <p:ph idx="1"/>
          </p:nvPr>
        </p:nvSpPr>
        <p:spPr>
          <a:xfrm>
            <a:off x="609600" y="371061"/>
            <a:ext cx="10972800" cy="5755103"/>
          </a:xfrm>
        </p:spPr>
        <p:txBody>
          <a:bodyPr/>
          <a:lstStyle/>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It should not surprise you that the </a:t>
            </a: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LDA is not the only functional</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that has been tried within DFT calculations. The development of functionals that more faithfully represent nature remains one of the most important areas of active research in the quantum chemistry community.</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67279F3-4C9B-41B9-AC16-B453B2B0C06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29</a:t>
            </a:fld>
            <a:endParaRPr lang="en-US" altLang="zh-CN">
              <a:solidFill>
                <a:srgbClr val="000000"/>
              </a:solidFill>
            </a:endParaRPr>
          </a:p>
        </p:txBody>
      </p:sp>
    </p:spTree>
    <p:extLst>
      <p:ext uri="{BB962C8B-B14F-4D97-AF65-F5344CB8AC3E}">
        <p14:creationId xmlns:p14="http://schemas.microsoft.com/office/powerpoint/2010/main" val="305003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5F8A51-139C-4A49-AA73-25E7BD9B3E0B}"/>
              </a:ext>
            </a:extLst>
          </p:cNvPr>
          <p:cNvSpPr>
            <a:spLocks noGrp="1"/>
          </p:cNvSpPr>
          <p:nvPr>
            <p:ph idx="1"/>
          </p:nvPr>
        </p:nvSpPr>
        <p:spPr>
          <a:xfrm>
            <a:off x="609600" y="393802"/>
            <a:ext cx="10972800" cy="4525963"/>
          </a:xfrm>
        </p:spPr>
        <p:txBody>
          <a:bodyPr/>
          <a:lstStyle/>
          <a:p>
            <a:pPr marL="0" indent="0" algn="just">
              <a:lnSpc>
                <a:spcPct val="150000"/>
              </a:lnSpc>
              <a:buNone/>
            </a:pPr>
            <a:r>
              <a:rPr lang="en-US" altLang="zh-CN" sz="24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Honkala</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and co-workers, using DFT calculations, showed that the net chemical reaction above proceeds via at least 12 distinct steps on a metal catalyst and that the rates of these steps depend strongly on the local coordination of the metal atoms that are involved. </a:t>
            </a:r>
          </a:p>
          <a:p>
            <a:pPr marL="0" indent="0" algn="just">
              <a:lnSpc>
                <a:spcPct val="150000"/>
              </a:lnSpc>
              <a:buNone/>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One of the most important reactions is </a:t>
            </a:r>
            <a:r>
              <a:rPr lang="en-US" altLang="zh-CN"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breaking of the N</a:t>
            </a:r>
            <a:r>
              <a:rPr lang="en-US" altLang="zh-CN" sz="2400" b="1" baseline="-25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bond </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on the catalyst surface. On regions of the catalyst surface that were similar to the surfaces of bulk Ru (more speciﬁcally, atomically ﬂat regions),</a:t>
            </a:r>
            <a:r>
              <a:rPr lang="en-US" altLang="zh-CN"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great deal of energy is required for this bond-breaking reaction</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p:txBody>
      </p:sp>
      <p:sp>
        <p:nvSpPr>
          <p:cNvPr id="4" name="灯片编号占位符 3">
            <a:extLst>
              <a:ext uri="{FF2B5EF4-FFF2-40B4-BE49-F238E27FC236}">
                <a16:creationId xmlns:a16="http://schemas.microsoft.com/office/drawing/2014/main" id="{1800229B-1CD0-4DD0-8C3B-0A752922922D}"/>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a:t>
            </a:fld>
            <a:endParaRPr lang="en-US" altLang="zh-CN">
              <a:solidFill>
                <a:srgbClr val="000000"/>
              </a:solidFill>
            </a:endParaRPr>
          </a:p>
        </p:txBody>
      </p:sp>
    </p:spTree>
    <p:extLst>
      <p:ext uri="{BB962C8B-B14F-4D97-AF65-F5344CB8AC3E}">
        <p14:creationId xmlns:p14="http://schemas.microsoft.com/office/powerpoint/2010/main" val="1609458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E23161E-AC17-405B-AA24-6034831D3E75}"/>
              </a:ext>
            </a:extLst>
          </p:cNvPr>
          <p:cNvSpPr>
            <a:spLocks noGrp="1"/>
          </p:cNvSpPr>
          <p:nvPr>
            <p:ph idx="1"/>
          </p:nvPr>
        </p:nvSpPr>
        <p:spPr>
          <a:xfrm>
            <a:off x="609600" y="715617"/>
            <a:ext cx="10972800" cy="5410547"/>
          </a:xfrm>
        </p:spPr>
        <p:txBody>
          <a:bodyPr/>
          <a:lstStyle/>
          <a:p>
            <a:pPr marL="0" indent="0">
              <a:buNone/>
            </a:pPr>
            <a:r>
              <a:rPr lang="en-US" altLang="zh-CN" sz="2800"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Generalized Gradient Approximation , GGA</a:t>
            </a: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Two of the most widely used functionals in calculations</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involving solids are the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Perdew</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–Wang functional (PW91) and the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Perdew</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–Burke–</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Ernzerhof</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functional (PBE). Each of these functionals are GGA functionals, and dozens of other GGA functionals have been developed and used, particularly for calculations with isolated molecules.</a:t>
            </a:r>
          </a:p>
          <a:p>
            <a:pPr marL="0" indent="0">
              <a:buNone/>
            </a:pPr>
            <a:endParaRPr lang="zh-CN" altLang="en-US" sz="2800" b="1"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B28CF175-6FC5-42B8-AE9C-8A549C4A2733}"/>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30</a:t>
            </a:fld>
            <a:endParaRPr lang="en-US" altLang="zh-CN">
              <a:solidFill>
                <a:srgbClr val="000000"/>
              </a:solidFill>
            </a:endParaRPr>
          </a:p>
        </p:txBody>
      </p:sp>
    </p:spTree>
    <p:extLst>
      <p:ext uri="{BB962C8B-B14F-4D97-AF65-F5344CB8AC3E}">
        <p14:creationId xmlns:p14="http://schemas.microsoft.com/office/powerpoint/2010/main" val="2441940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EC153-8741-4E88-92D4-3B6B49EB67F2}"/>
              </a:ext>
            </a:extLst>
          </p:cNvPr>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1.5 THE QUANTUM CHEMISTRY TOURIST</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8CCDB43D-90AF-43A3-A285-F6D823C11B64}"/>
              </a:ext>
            </a:extLst>
          </p:cNvPr>
          <p:cNvSpPr>
            <a:spLocks noGrp="1"/>
          </p:cNvSpPr>
          <p:nvPr>
            <p:ph idx="1"/>
          </p:nvPr>
        </p:nvSpPr>
        <p:spPr/>
        <p:txBody>
          <a:bodyPr/>
          <a:lstStyle/>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As you read about the approaches aside from DFT that exist for finding numerical solutions of the Schrödinger equation, it is likely that you will rapidly encounter a bewildering array of acronyms. </a:t>
            </a: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This section aims to present an overview of quantum chemical methods on the level of a phrase book or travel guide.</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B0D8FC92-334A-406B-9832-AA007906B324}"/>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31</a:t>
            </a:fld>
            <a:endParaRPr lang="en-US" altLang="zh-CN">
              <a:solidFill>
                <a:srgbClr val="000000"/>
              </a:solidFill>
            </a:endParaRPr>
          </a:p>
        </p:txBody>
      </p:sp>
    </p:spTree>
    <p:extLst>
      <p:ext uri="{BB962C8B-B14F-4D97-AF65-F5344CB8AC3E}">
        <p14:creationId xmlns:p14="http://schemas.microsoft.com/office/powerpoint/2010/main" val="207876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746B1-B62F-4F90-A709-7091DB52F9AC}"/>
              </a:ext>
            </a:extLst>
          </p:cNvPr>
          <p:cNvSpPr>
            <a:spLocks noGrp="1"/>
          </p:cNvSpPr>
          <p:nvPr>
            <p:ph type="title"/>
          </p:nvPr>
        </p:nvSpPr>
        <p:spPr/>
        <p:txBody>
          <a:bodyPr/>
          <a:lstStyle/>
          <a:p>
            <a:pPr algn="l"/>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1.5.1 Localized and Spatially Extended Functions</a:t>
            </a:r>
            <a:endPar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p:txBody>
          <a:bodyPr/>
          <a:lstStyle/>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As an example of a spatially localized function, Fig. 1.1 shows the function</a:t>
            </a:r>
          </a:p>
          <a:p>
            <a:pPr marL="0" indent="0">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32</a:t>
            </a:fld>
            <a:endParaRPr lang="en-US" altLang="zh-CN">
              <a:solidFill>
                <a:srgbClr val="000000"/>
              </a:solidFill>
            </a:endParaRPr>
          </a:p>
        </p:txBody>
      </p:sp>
      <p:pic>
        <p:nvPicPr>
          <p:cNvPr id="5" name="图片 4">
            <a:extLst>
              <a:ext uri="{FF2B5EF4-FFF2-40B4-BE49-F238E27FC236}">
                <a16:creationId xmlns:a16="http://schemas.microsoft.com/office/drawing/2014/main" id="{C0746844-8E8E-4384-AB31-3B29E98417DF}"/>
              </a:ext>
            </a:extLst>
          </p:cNvPr>
          <p:cNvPicPr>
            <a:picLocks noChangeAspect="1"/>
          </p:cNvPicPr>
          <p:nvPr/>
        </p:nvPicPr>
        <p:blipFill>
          <a:blip r:embed="rId2"/>
          <a:stretch>
            <a:fillRect/>
          </a:stretch>
        </p:blipFill>
        <p:spPr>
          <a:xfrm>
            <a:off x="1331705" y="2782957"/>
            <a:ext cx="9156674" cy="2860605"/>
          </a:xfrm>
          <a:prstGeom prst="rect">
            <a:avLst/>
          </a:prstGeom>
        </p:spPr>
      </p:pic>
    </p:spTree>
    <p:extLst>
      <p:ext uri="{BB962C8B-B14F-4D97-AF65-F5344CB8AC3E}">
        <p14:creationId xmlns:p14="http://schemas.microsoft.com/office/powerpoint/2010/main" val="1446483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33</a:t>
            </a:fld>
            <a:endParaRPr lang="en-US" altLang="zh-CN">
              <a:solidFill>
                <a:srgbClr val="000000"/>
              </a:solidFill>
            </a:endParaRPr>
          </a:p>
        </p:txBody>
      </p:sp>
      <p:pic>
        <p:nvPicPr>
          <p:cNvPr id="10" name="图片 9">
            <a:extLst>
              <a:ext uri="{FF2B5EF4-FFF2-40B4-BE49-F238E27FC236}">
                <a16:creationId xmlns:a16="http://schemas.microsoft.com/office/drawing/2014/main" id="{8C3E2827-EB74-4AF5-97C0-EEDAE12BC652}"/>
              </a:ext>
            </a:extLst>
          </p:cNvPr>
          <p:cNvPicPr>
            <a:picLocks noChangeAspect="1"/>
          </p:cNvPicPr>
          <p:nvPr/>
        </p:nvPicPr>
        <p:blipFill>
          <a:blip r:embed="rId2"/>
          <a:stretch>
            <a:fillRect/>
          </a:stretch>
        </p:blipFill>
        <p:spPr>
          <a:xfrm>
            <a:off x="1695035" y="300764"/>
            <a:ext cx="9065729" cy="6256472"/>
          </a:xfrm>
          <a:prstGeom prst="rect">
            <a:avLst/>
          </a:prstGeom>
        </p:spPr>
      </p:pic>
    </p:spTree>
    <p:extLst>
      <p:ext uri="{BB962C8B-B14F-4D97-AF65-F5344CB8AC3E}">
        <p14:creationId xmlns:p14="http://schemas.microsoft.com/office/powerpoint/2010/main" val="3452823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49577" y="1633571"/>
            <a:ext cx="10972800" cy="4525963"/>
          </a:xfrm>
        </p:spPr>
        <p:txBody>
          <a:bodyPr/>
          <a:lstStyle/>
          <a:p>
            <a:pPr marL="0" indent="0" algn="just">
              <a:lnSpc>
                <a:spcPct val="125000"/>
              </a:lnSpc>
              <a:buNone/>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could include more information in this final function by including more individual functions within its definition. Also, we could build up functions that describe multiple atoms simply by using an appropriate set of localized functions for each individual atom.</a:t>
            </a:r>
            <a:endParaRPr lang="zh-CN" altLang="en-US"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34</a:t>
            </a:fld>
            <a:endParaRPr lang="en-US" altLang="zh-CN">
              <a:solidFill>
                <a:srgbClr val="000000"/>
              </a:solidFill>
            </a:endParaRPr>
          </a:p>
        </p:txBody>
      </p:sp>
    </p:spTree>
    <p:extLst>
      <p:ext uri="{BB962C8B-B14F-4D97-AF65-F5344CB8AC3E}">
        <p14:creationId xmlns:p14="http://schemas.microsoft.com/office/powerpoint/2010/main" val="2604618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609600" y="967235"/>
            <a:ext cx="10972800" cy="4525963"/>
          </a:xfrm>
        </p:spPr>
        <p:txBody>
          <a:bodyPr/>
          <a:lstStyle/>
          <a:p>
            <a:pPr marL="0" indent="0" algn="just">
              <a:lnSpc>
                <a:spcPct val="150000"/>
              </a:lnSpc>
              <a:buNone/>
            </a:pPr>
            <a:r>
              <a:rPr lang="en-US" altLang="zh-CN" sz="28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What if we are interested in a bulk material such as the atoms in solid silicon or the atoms beneath the surface of a metal catalyst? </a:t>
            </a: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useful alternative is to use periodic functions to describe the wave functions or electron densities.</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35</a:t>
            </a:fld>
            <a:endParaRPr lang="en-US" altLang="zh-CN">
              <a:solidFill>
                <a:srgbClr val="000000"/>
              </a:solidFill>
            </a:endParaRPr>
          </a:p>
        </p:txBody>
      </p:sp>
    </p:spTree>
    <p:extLst>
      <p:ext uri="{BB962C8B-B14F-4D97-AF65-F5344CB8AC3E}">
        <p14:creationId xmlns:p14="http://schemas.microsoft.com/office/powerpoint/2010/main" val="77435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36</a:t>
            </a:fld>
            <a:endParaRPr lang="en-US" altLang="zh-CN">
              <a:solidFill>
                <a:srgbClr val="000000"/>
              </a:solidFill>
            </a:endParaRPr>
          </a:p>
        </p:txBody>
      </p:sp>
      <p:pic>
        <p:nvPicPr>
          <p:cNvPr id="8" name="图片 7">
            <a:extLst>
              <a:ext uri="{FF2B5EF4-FFF2-40B4-BE49-F238E27FC236}">
                <a16:creationId xmlns:a16="http://schemas.microsoft.com/office/drawing/2014/main" id="{008BD83E-2C58-4EB6-B5B0-DFCE430969F6}"/>
              </a:ext>
            </a:extLst>
          </p:cNvPr>
          <p:cNvPicPr>
            <a:picLocks noChangeAspect="1"/>
          </p:cNvPicPr>
          <p:nvPr/>
        </p:nvPicPr>
        <p:blipFill>
          <a:blip r:embed="rId2"/>
          <a:stretch>
            <a:fillRect/>
          </a:stretch>
        </p:blipFill>
        <p:spPr>
          <a:xfrm>
            <a:off x="1770511" y="213042"/>
            <a:ext cx="8650978" cy="6032183"/>
          </a:xfrm>
          <a:prstGeom prst="rect">
            <a:avLst/>
          </a:prstGeom>
        </p:spPr>
      </p:pic>
    </p:spTree>
    <p:extLst>
      <p:ext uri="{BB962C8B-B14F-4D97-AF65-F5344CB8AC3E}">
        <p14:creationId xmlns:p14="http://schemas.microsoft.com/office/powerpoint/2010/main" val="1572195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Figure 1.2 shows a simple example of this idea by plotting:</a:t>
            </a: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resulting function is periodic; that is</a:t>
            </a: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37</a:t>
            </a:fld>
            <a:endParaRPr lang="en-US" altLang="zh-CN">
              <a:solidFill>
                <a:srgbClr val="000000"/>
              </a:solidFill>
            </a:endParaRPr>
          </a:p>
        </p:txBody>
      </p:sp>
      <p:pic>
        <p:nvPicPr>
          <p:cNvPr id="2" name="图片 1">
            <a:extLst>
              <a:ext uri="{FF2B5EF4-FFF2-40B4-BE49-F238E27FC236}">
                <a16:creationId xmlns:a16="http://schemas.microsoft.com/office/drawing/2014/main" id="{5F707BF1-02CA-4BDF-A70E-229D3F807B54}"/>
              </a:ext>
            </a:extLst>
          </p:cNvPr>
          <p:cNvPicPr>
            <a:picLocks noChangeAspect="1"/>
          </p:cNvPicPr>
          <p:nvPr/>
        </p:nvPicPr>
        <p:blipFill>
          <a:blip r:embed="rId2"/>
          <a:stretch>
            <a:fillRect/>
          </a:stretch>
        </p:blipFill>
        <p:spPr>
          <a:xfrm>
            <a:off x="2347912" y="1559483"/>
            <a:ext cx="7312923" cy="2638971"/>
          </a:xfrm>
          <a:prstGeom prst="rect">
            <a:avLst/>
          </a:prstGeom>
        </p:spPr>
      </p:pic>
      <p:pic>
        <p:nvPicPr>
          <p:cNvPr id="5" name="图片 4">
            <a:extLst>
              <a:ext uri="{FF2B5EF4-FFF2-40B4-BE49-F238E27FC236}">
                <a16:creationId xmlns:a16="http://schemas.microsoft.com/office/drawing/2014/main" id="{76F74DF8-5513-4051-A1D0-6DF1244E4B69}"/>
              </a:ext>
            </a:extLst>
          </p:cNvPr>
          <p:cNvPicPr>
            <a:picLocks noChangeAspect="1"/>
          </p:cNvPicPr>
          <p:nvPr/>
        </p:nvPicPr>
        <p:blipFill>
          <a:blip r:embed="rId3"/>
          <a:stretch>
            <a:fillRect/>
          </a:stretch>
        </p:blipFill>
        <p:spPr>
          <a:xfrm>
            <a:off x="4522821" y="4632441"/>
            <a:ext cx="2963103" cy="846601"/>
          </a:xfrm>
          <a:prstGeom prst="rect">
            <a:avLst/>
          </a:prstGeom>
        </p:spPr>
      </p:pic>
    </p:spTree>
    <p:extLst>
      <p:ext uri="{BB962C8B-B14F-4D97-AF65-F5344CB8AC3E}">
        <p14:creationId xmlns:p14="http://schemas.microsoft.com/office/powerpoint/2010/main" val="2009396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5CCEB-3F32-4318-8825-74626A165181}"/>
              </a:ext>
            </a:extLst>
          </p:cNvPr>
          <p:cNvSpPr>
            <a:spLocks noGrp="1"/>
          </p:cNvSpPr>
          <p:nvPr>
            <p:ph type="title"/>
          </p:nvPr>
        </p:nvSpPr>
        <p:spPr/>
        <p:txBody>
          <a:bodyPr/>
          <a:lstStyle/>
          <a:p>
            <a:pPr algn="l"/>
            <a:r>
              <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1.5.2 </a:t>
            </a:r>
            <a:r>
              <a:rPr lang="en-US" altLang="zh-CN" sz="36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Hartree</a:t>
            </a:r>
            <a:r>
              <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36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Fock</a:t>
            </a:r>
            <a:r>
              <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Method</a:t>
            </a:r>
            <a:endParaRPr lang="zh-CN" altLang="en-US"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3AD0281A-7883-490B-BD34-E5AD53090C99}"/>
              </a:ext>
            </a:extLst>
          </p:cNvPr>
          <p:cNvSpPr>
            <a:spLocks noGrp="1"/>
          </p:cNvSpPr>
          <p:nvPr>
            <p:ph idx="1"/>
          </p:nvPr>
        </p:nvSpPr>
        <p:spPr/>
        <p:txBody>
          <a:bodyPr/>
          <a:lstStyle/>
          <a:p>
            <a:pPr marL="0" indent="0" algn="just">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Suppose we would like to approximate the wave function of N electrons. Let us assume for the moment that the electrons have no effect on each other. If this is true, the Hamiltonian for the electrons may be written as</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where h</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describes the kinetic and potential energy of electron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CA005884-D580-40CE-8520-D20078BF0C28}"/>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38</a:t>
            </a:fld>
            <a:endParaRPr lang="en-US" altLang="zh-CN">
              <a:solidFill>
                <a:srgbClr val="000000"/>
              </a:solidFill>
            </a:endParaRPr>
          </a:p>
        </p:txBody>
      </p:sp>
      <p:pic>
        <p:nvPicPr>
          <p:cNvPr id="5" name="图片 4">
            <a:extLst>
              <a:ext uri="{FF2B5EF4-FFF2-40B4-BE49-F238E27FC236}">
                <a16:creationId xmlns:a16="http://schemas.microsoft.com/office/drawing/2014/main" id="{7F137BB7-241E-4912-BD84-36E6FA327076}"/>
              </a:ext>
            </a:extLst>
          </p:cNvPr>
          <p:cNvPicPr>
            <a:picLocks noChangeAspect="1"/>
          </p:cNvPicPr>
          <p:nvPr/>
        </p:nvPicPr>
        <p:blipFill>
          <a:blip r:embed="rId2"/>
          <a:stretch>
            <a:fillRect/>
          </a:stretch>
        </p:blipFill>
        <p:spPr>
          <a:xfrm>
            <a:off x="4462462" y="3619500"/>
            <a:ext cx="3267075" cy="1141382"/>
          </a:xfrm>
          <a:prstGeom prst="rect">
            <a:avLst/>
          </a:prstGeom>
        </p:spPr>
      </p:pic>
    </p:spTree>
    <p:extLst>
      <p:ext uri="{BB962C8B-B14F-4D97-AF65-F5344CB8AC3E}">
        <p14:creationId xmlns:p14="http://schemas.microsoft.com/office/powerpoint/2010/main" val="1997078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If we write down the Schrödinger equation for just one electron based on this Hamiltonian, the solutions would satisfy :</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eigenfunctions defined by this equation are called </a:t>
            </a:r>
            <a:r>
              <a:rPr lang="en-US" altLang="zh-CN" sz="2800" b="1"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spin orbitals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39</a:t>
            </a:fld>
            <a:endParaRPr lang="en-US" altLang="zh-CN">
              <a:solidFill>
                <a:srgbClr val="000000"/>
              </a:solidFill>
            </a:endParaRPr>
          </a:p>
        </p:txBody>
      </p:sp>
      <p:pic>
        <p:nvPicPr>
          <p:cNvPr id="2" name="图片 1">
            <a:extLst>
              <a:ext uri="{FF2B5EF4-FFF2-40B4-BE49-F238E27FC236}">
                <a16:creationId xmlns:a16="http://schemas.microsoft.com/office/drawing/2014/main" id="{D3787A97-8189-4270-864C-2F63F17E3622}"/>
              </a:ext>
            </a:extLst>
          </p:cNvPr>
          <p:cNvPicPr>
            <a:picLocks noChangeAspect="1"/>
          </p:cNvPicPr>
          <p:nvPr/>
        </p:nvPicPr>
        <p:blipFill>
          <a:blip r:embed="rId2"/>
          <a:stretch>
            <a:fillRect/>
          </a:stretch>
        </p:blipFill>
        <p:spPr>
          <a:xfrm>
            <a:off x="4526756" y="2638377"/>
            <a:ext cx="3138488" cy="1233535"/>
          </a:xfrm>
          <a:prstGeom prst="rect">
            <a:avLst/>
          </a:prstGeom>
        </p:spPr>
      </p:pic>
    </p:spTree>
    <p:extLst>
      <p:ext uri="{BB962C8B-B14F-4D97-AF65-F5344CB8AC3E}">
        <p14:creationId xmlns:p14="http://schemas.microsoft.com/office/powerpoint/2010/main" val="307206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653E1D-B2AA-45C6-83D9-56F9F513C89A}"/>
              </a:ext>
            </a:extLst>
          </p:cNvPr>
          <p:cNvSpPr>
            <a:spLocks noGrp="1"/>
          </p:cNvSpPr>
          <p:nvPr>
            <p:ph idx="1"/>
          </p:nvPr>
        </p:nvSpPr>
        <p:spPr>
          <a:xfrm>
            <a:off x="609600" y="660634"/>
            <a:ext cx="10972800" cy="4525963"/>
          </a:xfrm>
        </p:spPr>
        <p:txBody>
          <a:bodyPr/>
          <a:lstStyle/>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1.1.2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Embrittlement of Metals by Trace Impurities</a:t>
            </a:r>
          </a:p>
          <a:p>
            <a:pPr marL="0" indent="0" algn="just">
              <a:lnSpc>
                <a:spcPct val="150000"/>
              </a:lnSpc>
              <a:buNone/>
            </a:pP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It has been known for over 100 years that adding tiny amounts of certain impurities to copper can change the metal from being ductile to a material that will fracture in a brittle way. This occurs, for example, when bismuth (Bi) is present in copper(Cu) at levels below 100 ppm.</a:t>
            </a:r>
          </a:p>
          <a:p>
            <a:pPr marL="0" indent="0" algn="just">
              <a:lnSpc>
                <a:spcPct val="150000"/>
              </a:lnSpc>
              <a:buNone/>
            </a:pP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Can the changes in copper caused by Bi be explained in a detailed way?</a:t>
            </a:r>
            <a:endParaRPr lang="zh-CN" altLang="en-US" sz="16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41C37AE-558E-43DD-A624-D90EA4C4D451}"/>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a:t>
            </a:fld>
            <a:endParaRPr lang="en-US" altLang="zh-CN">
              <a:solidFill>
                <a:srgbClr val="000000"/>
              </a:solidFill>
            </a:endParaRPr>
          </a:p>
        </p:txBody>
      </p:sp>
    </p:spTree>
    <p:extLst>
      <p:ext uri="{BB962C8B-B14F-4D97-AF65-F5344CB8AC3E}">
        <p14:creationId xmlns:p14="http://schemas.microsoft.com/office/powerpoint/2010/main" val="3224070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When the total Hamiltonian is simply a sum of one-electron operators, h</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it follows that the eigenfunctions of H are products of the one-electron spin orbitals:</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energy of this wave function is the sum of the spin orbital energies, E = E</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j1</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t>
            </a:r>
            <a:r>
              <a:rPr lang="en-US" altLang="zh-CN" sz="28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jN</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a:p>
            <a:pPr marL="0" indent="0">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40</a:t>
            </a:fld>
            <a:endParaRPr lang="en-US" altLang="zh-CN">
              <a:solidFill>
                <a:srgbClr val="000000"/>
              </a:solidFill>
            </a:endParaRPr>
          </a:p>
        </p:txBody>
      </p:sp>
      <p:pic>
        <p:nvPicPr>
          <p:cNvPr id="5" name="图片 4">
            <a:extLst>
              <a:ext uri="{FF2B5EF4-FFF2-40B4-BE49-F238E27FC236}">
                <a16:creationId xmlns:a16="http://schemas.microsoft.com/office/drawing/2014/main" id="{B1A02988-6070-4380-89DA-1E8D8E2CF755}"/>
              </a:ext>
            </a:extLst>
          </p:cNvPr>
          <p:cNvPicPr>
            <a:picLocks noChangeAspect="1"/>
          </p:cNvPicPr>
          <p:nvPr/>
        </p:nvPicPr>
        <p:blipFill>
          <a:blip r:embed="rId2"/>
          <a:stretch>
            <a:fillRect/>
          </a:stretch>
        </p:blipFill>
        <p:spPr>
          <a:xfrm>
            <a:off x="2981324" y="2988469"/>
            <a:ext cx="7337369" cy="881062"/>
          </a:xfrm>
          <a:prstGeom prst="rect">
            <a:avLst/>
          </a:prstGeom>
        </p:spPr>
      </p:pic>
    </p:spTree>
    <p:extLst>
      <p:ext uri="{BB962C8B-B14F-4D97-AF65-F5344CB8AC3E}">
        <p14:creationId xmlns:p14="http://schemas.microsoft.com/office/powerpoint/2010/main" val="3283100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Electrons are fermions, the wave function must change sign if two electrons change places with each other. Exchanging two electrons does not change the sign of the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Hartree</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product, which is a serious drawback.</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We can obtain a better approximation to the wave function by using </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Slater determinant</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41</a:t>
            </a:fld>
            <a:endParaRPr lang="en-US" altLang="zh-CN">
              <a:solidFill>
                <a:srgbClr val="000000"/>
              </a:solidFill>
            </a:endParaRPr>
          </a:p>
        </p:txBody>
      </p:sp>
    </p:spTree>
    <p:extLst>
      <p:ext uri="{BB962C8B-B14F-4D97-AF65-F5344CB8AC3E}">
        <p14:creationId xmlns:p14="http://schemas.microsoft.com/office/powerpoint/2010/main" val="3235039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For two electrons, the Slater determinant is</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coefficient of (1/</a:t>
                </a:r>
                <a14:m>
                  <m:oMath xmlns:m="http://schemas.openxmlformats.org/officeDocument/2006/math">
                    <m:rad>
                      <m:radPr>
                        <m:degHide m:val="on"/>
                        <m:ctrlPr>
                          <a:rPr lang="en-US" altLang="zh-CN" sz="2800" b="1" i="1" dirty="0" smtClean="0">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ctrlPr>
                      </m:radPr>
                      <m:deg/>
                      <m:e>
                        <m:r>
                          <a:rPr lang="en-US" altLang="zh-CN" sz="2800" b="1" i="1" dirty="0">
                            <a:effectLst>
                              <a:outerShdw blurRad="38100" dist="38100" dir="2700000" algn="tl">
                                <a:srgbClr val="000000">
                                  <a:alpha val="43137"/>
                                </a:srgbClr>
                              </a:outerShdw>
                            </a:effectLst>
                            <a:latin typeface="Cambria Math" panose="02040503050406030204" pitchFamily="18" charset="0"/>
                            <a:ea typeface="微软雅黑" panose="020B0503020204020204" pitchFamily="34" charset="-122"/>
                          </a:rPr>
                          <m:t>2</m:t>
                        </m:r>
                      </m:e>
                    </m:rad>
                  </m:oMath>
                </a14:m>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is simply a normalization factor.</a:t>
                </a:r>
              </a:p>
            </p:txBody>
          </p:sp>
        </mc:Choice>
        <mc:Fallback xmlns="">
          <p:sp>
            <p:nvSpPr>
              <p:cNvPr id="3" name="内容占位符 2">
                <a:extLst>
                  <a:ext uri="{FF2B5EF4-FFF2-40B4-BE49-F238E27FC236}">
                    <a16:creationId xmlns:a16="http://schemas.microsoft.com/office/drawing/2014/main" id="{0B3E6632-83FF-44B9-8B14-BF8CF1ACAB3A}"/>
                  </a:ext>
                </a:extLst>
              </p:cNvPr>
              <p:cNvSpPr>
                <a:spLocks noGrp="1" noRot="1" noChangeAspect="1" noMove="1" noResize="1" noEditPoints="1" noAdjustHandles="1" noChangeArrowheads="1" noChangeShapeType="1" noTextEdit="1"/>
              </p:cNvSpPr>
              <p:nvPr>
                <p:ph idx="1"/>
              </p:nvPr>
            </p:nvSpPr>
            <p:spPr>
              <a:xfrm>
                <a:off x="768627" y="1033496"/>
                <a:ext cx="10972800" cy="4525963"/>
              </a:xfrm>
              <a:blipFill>
                <a:blip r:embed="rId2"/>
                <a:stretch>
                  <a:fillRect l="-1167" t="-27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42</a:t>
            </a:fld>
            <a:endParaRPr lang="en-US" altLang="zh-CN">
              <a:solidFill>
                <a:srgbClr val="000000"/>
              </a:solidFill>
            </a:endParaRPr>
          </a:p>
        </p:txBody>
      </p:sp>
      <p:pic>
        <p:nvPicPr>
          <p:cNvPr id="2" name="图片 1">
            <a:extLst>
              <a:ext uri="{FF2B5EF4-FFF2-40B4-BE49-F238E27FC236}">
                <a16:creationId xmlns:a16="http://schemas.microsoft.com/office/drawing/2014/main" id="{2A4DDF54-D11C-4542-930D-55E7967C0F5C}"/>
              </a:ext>
            </a:extLst>
          </p:cNvPr>
          <p:cNvPicPr>
            <a:picLocks noChangeAspect="1"/>
          </p:cNvPicPr>
          <p:nvPr/>
        </p:nvPicPr>
        <p:blipFill>
          <a:blip r:embed="rId3"/>
          <a:stretch>
            <a:fillRect/>
          </a:stretch>
        </p:blipFill>
        <p:spPr>
          <a:xfrm>
            <a:off x="2864873" y="1885950"/>
            <a:ext cx="6462253" cy="2066925"/>
          </a:xfrm>
          <a:prstGeom prst="rect">
            <a:avLst/>
          </a:prstGeom>
        </p:spPr>
      </p:pic>
    </p:spTree>
    <p:extLst>
      <p:ext uri="{BB962C8B-B14F-4D97-AF65-F5344CB8AC3E}">
        <p14:creationId xmlns:p14="http://schemas.microsoft.com/office/powerpoint/2010/main" val="1333171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 a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Hartree</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Fock</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(HF) calculation, we fix the positions of the atomic nuclei and aim to determine the wave function of N-interacting electrons. The Schrödinger equation for each electron is written as</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43</a:t>
            </a:fld>
            <a:endParaRPr lang="en-US" altLang="zh-CN">
              <a:solidFill>
                <a:srgbClr val="000000"/>
              </a:solidFill>
            </a:endParaRPr>
          </a:p>
        </p:txBody>
      </p:sp>
      <p:pic>
        <p:nvPicPr>
          <p:cNvPr id="5" name="图片 4">
            <a:extLst>
              <a:ext uri="{FF2B5EF4-FFF2-40B4-BE49-F238E27FC236}">
                <a16:creationId xmlns:a16="http://schemas.microsoft.com/office/drawing/2014/main" id="{7ADC29AB-63AD-4748-8238-233F9E1F56FF}"/>
              </a:ext>
            </a:extLst>
          </p:cNvPr>
          <p:cNvPicPr>
            <a:picLocks noChangeAspect="1"/>
          </p:cNvPicPr>
          <p:nvPr/>
        </p:nvPicPr>
        <p:blipFill>
          <a:blip r:embed="rId2"/>
          <a:stretch>
            <a:fillRect/>
          </a:stretch>
        </p:blipFill>
        <p:spPr>
          <a:xfrm>
            <a:off x="2786062" y="3429000"/>
            <a:ext cx="6841938" cy="1681162"/>
          </a:xfrm>
          <a:prstGeom prst="rect">
            <a:avLst/>
          </a:prstGeom>
        </p:spPr>
      </p:pic>
    </p:spTree>
    <p:extLst>
      <p:ext uri="{BB962C8B-B14F-4D97-AF65-F5344CB8AC3E}">
        <p14:creationId xmlns:p14="http://schemas.microsoft.com/office/powerpoint/2010/main" val="3685206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50000"/>
              </a:lnSpc>
              <a:buNone/>
            </a:pPr>
            <a:endPar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How to express the solution of the above single electron equation? How do you combine these solutions into N electron wave functions?</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44</a:t>
            </a:fld>
            <a:endParaRPr lang="en-US" altLang="zh-CN">
              <a:solidFill>
                <a:srgbClr val="000000"/>
              </a:solidFill>
            </a:endParaRPr>
          </a:p>
        </p:txBody>
      </p:sp>
    </p:spTree>
    <p:extLst>
      <p:ext uri="{BB962C8B-B14F-4D97-AF65-F5344CB8AC3E}">
        <p14:creationId xmlns:p14="http://schemas.microsoft.com/office/powerpoint/2010/main" val="2498203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033496"/>
            <a:ext cx="10972800" cy="4525963"/>
          </a:xfrm>
        </p:spPr>
        <p:txBody>
          <a:bodyPr/>
          <a:lstStyle/>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To do this, we define a finite set of functions that can be added together to approximate the exact spin orbitals. If our finite set of functions is written as </a:t>
            </a:r>
            <a:r>
              <a:rPr lang="el-GR"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Φ</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 </a:t>
            </a:r>
            <a:r>
              <a:rPr lang="el-GR"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Φ</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a:t>
            </a:r>
            <a:r>
              <a:rPr lang="el-GR"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Φ</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 then we can approximate the spin orbitals as:</a:t>
            </a:r>
          </a:p>
          <a:p>
            <a:pPr marL="0" indent="0" algn="just">
              <a:lnSpc>
                <a:spcPct val="150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45</a:t>
            </a:fld>
            <a:endParaRPr lang="en-US" altLang="zh-CN">
              <a:solidFill>
                <a:srgbClr val="000000"/>
              </a:solidFill>
            </a:endParaRPr>
          </a:p>
        </p:txBody>
      </p:sp>
      <p:pic>
        <p:nvPicPr>
          <p:cNvPr id="2" name="图片 1">
            <a:extLst>
              <a:ext uri="{FF2B5EF4-FFF2-40B4-BE49-F238E27FC236}">
                <a16:creationId xmlns:a16="http://schemas.microsoft.com/office/drawing/2014/main" id="{9FE0BFA0-82EF-40FF-87F3-7ACE98F4A730}"/>
              </a:ext>
            </a:extLst>
          </p:cNvPr>
          <p:cNvPicPr>
            <a:picLocks noChangeAspect="1"/>
          </p:cNvPicPr>
          <p:nvPr/>
        </p:nvPicPr>
        <p:blipFill>
          <a:blip r:embed="rId2"/>
          <a:stretch>
            <a:fillRect/>
          </a:stretch>
        </p:blipFill>
        <p:spPr>
          <a:xfrm>
            <a:off x="4262225" y="3809224"/>
            <a:ext cx="4475375" cy="1395412"/>
          </a:xfrm>
          <a:prstGeom prst="rect">
            <a:avLst/>
          </a:prstGeom>
        </p:spPr>
      </p:pic>
    </p:spTree>
    <p:extLst>
      <p:ext uri="{BB962C8B-B14F-4D97-AF65-F5344CB8AC3E}">
        <p14:creationId xmlns:p14="http://schemas.microsoft.com/office/powerpoint/2010/main" val="1409019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1166018"/>
            <a:ext cx="10972800" cy="4525963"/>
          </a:xfrm>
        </p:spPr>
        <p:txBody>
          <a:bodyPr/>
          <a:lstStyle/>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When using this expression, we only need to find the expansion coefficients,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8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j,i</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for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1, . . . , K and j 1, . . . , N to fully define all the spin orbitals that are used in the HF method. The set of functions </a:t>
            </a:r>
            <a:r>
              <a:rPr lang="el-GR"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Φ</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 </a:t>
            </a:r>
            <a:r>
              <a:rPr lang="el-GR"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Φ</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 . . . , </a:t>
            </a:r>
            <a:r>
              <a:rPr lang="el-GR"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Φ</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 is called the </a:t>
            </a:r>
            <a:r>
              <a:rPr lang="en-US" altLang="zh-CN" sz="2800" b="1"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basis set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for the calculation.</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46</a:t>
            </a:fld>
            <a:endParaRPr lang="en-US" altLang="zh-CN">
              <a:solidFill>
                <a:srgbClr val="000000"/>
              </a:solidFill>
            </a:endParaRPr>
          </a:p>
        </p:txBody>
      </p:sp>
    </p:spTree>
    <p:extLst>
      <p:ext uri="{BB962C8B-B14F-4D97-AF65-F5344CB8AC3E}">
        <p14:creationId xmlns:p14="http://schemas.microsoft.com/office/powerpoint/2010/main" val="3185996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68627" y="662021"/>
            <a:ext cx="10972800" cy="4525963"/>
          </a:xfrm>
        </p:spPr>
        <p:txBody>
          <a:bodyPr/>
          <a:lstStyle/>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Like solving the Kohn-Sham equation, an HF calculation is an iterative procedure that can be outlined as follows:</a:t>
            </a:r>
          </a:p>
          <a:p>
            <a:pPr marL="514350" indent="-514350" algn="just">
              <a:lnSpc>
                <a:spcPct val="150000"/>
              </a:lnSpc>
              <a:buAutoNum type="arabicPeriod"/>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Make an initial estimate of the spin orbitals </a:t>
            </a: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by specifying the expansion coefficients, </a:t>
            </a: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800" b="1"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j,i</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From the current estimate of the spin orbitals, define the electron density, n(r`):</a:t>
            </a: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Using the electron density from step 2, solve the single-electron equations for the spin orbitals.</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47</a:t>
            </a:fld>
            <a:endParaRPr lang="en-US" altLang="zh-CN">
              <a:solidFill>
                <a:srgbClr val="000000"/>
              </a:solidFill>
            </a:endParaRPr>
          </a:p>
        </p:txBody>
      </p:sp>
      <p:pic>
        <p:nvPicPr>
          <p:cNvPr id="2" name="图片 1">
            <a:extLst>
              <a:ext uri="{FF2B5EF4-FFF2-40B4-BE49-F238E27FC236}">
                <a16:creationId xmlns:a16="http://schemas.microsoft.com/office/drawing/2014/main" id="{63B273E4-6503-4AA6-A2CA-BD12ED2948AE}"/>
              </a:ext>
            </a:extLst>
          </p:cNvPr>
          <p:cNvPicPr>
            <a:picLocks noChangeAspect="1"/>
          </p:cNvPicPr>
          <p:nvPr/>
        </p:nvPicPr>
        <p:blipFill>
          <a:blip r:embed="rId2"/>
          <a:stretch>
            <a:fillRect/>
          </a:stretch>
        </p:blipFill>
        <p:spPr>
          <a:xfrm>
            <a:off x="9305925" y="2155421"/>
            <a:ext cx="2435502" cy="535391"/>
          </a:xfrm>
          <a:prstGeom prst="rect">
            <a:avLst/>
          </a:prstGeom>
        </p:spPr>
      </p:pic>
    </p:spTree>
    <p:extLst>
      <p:ext uri="{BB962C8B-B14F-4D97-AF65-F5344CB8AC3E}">
        <p14:creationId xmlns:p14="http://schemas.microsoft.com/office/powerpoint/2010/main" val="3259201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11477" y="709646"/>
            <a:ext cx="10972800" cy="4525963"/>
          </a:xfrm>
        </p:spPr>
        <p:txBody>
          <a:bodyPr/>
          <a:lstStyle/>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 If the spin orbitals found in step 3 are consistent with orbitals used in step 2, then these are the solutions to the HF problem we set out to calculate. If not, then a new estimate for the spin orbitals must be made and we then return to step 2.</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48</a:t>
            </a:fld>
            <a:endParaRPr lang="en-US" altLang="zh-CN">
              <a:solidFill>
                <a:srgbClr val="000000"/>
              </a:solidFill>
            </a:endParaRPr>
          </a:p>
        </p:txBody>
      </p:sp>
    </p:spTree>
    <p:extLst>
      <p:ext uri="{BB962C8B-B14F-4D97-AF65-F5344CB8AC3E}">
        <p14:creationId xmlns:p14="http://schemas.microsoft.com/office/powerpoint/2010/main" val="1464781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60BE9-11CF-4648-BC9F-2CFFC9C9F710}"/>
              </a:ext>
            </a:extLst>
          </p:cNvPr>
          <p:cNvSpPr>
            <a:spLocks noGrp="1"/>
          </p:cNvSpPr>
          <p:nvPr>
            <p:ph type="title"/>
          </p:nvPr>
        </p:nvSpPr>
        <p:spPr/>
        <p:txBody>
          <a:bodyPr/>
          <a:lstStyle/>
          <a:p>
            <a:r>
              <a:rPr lang="en-US" altLang="zh-CN" sz="3600" b="1" dirty="0">
                <a:effectLst>
                  <a:outerShdw blurRad="38100" dist="38100" dir="2700000" algn="tl">
                    <a:srgbClr val="000000">
                      <a:alpha val="43137"/>
                    </a:srgbClr>
                  </a:outerShdw>
                </a:effectLst>
              </a:rPr>
              <a:t>1.5.4 Beyond </a:t>
            </a:r>
            <a:r>
              <a:rPr lang="en-US" altLang="zh-CN" sz="3600" b="1" dirty="0" err="1">
                <a:effectLst>
                  <a:outerShdw blurRad="38100" dist="38100" dir="2700000" algn="tl">
                    <a:srgbClr val="000000">
                      <a:alpha val="43137"/>
                    </a:srgbClr>
                  </a:outerShdw>
                </a:effectLst>
              </a:rPr>
              <a:t>Hartree</a:t>
            </a:r>
            <a:r>
              <a:rPr lang="en-US" altLang="zh-CN" sz="3600" b="1" dirty="0">
                <a:effectLst>
                  <a:outerShdw blurRad="38100" dist="38100" dir="2700000" algn="tl">
                    <a:srgbClr val="000000">
                      <a:alpha val="43137"/>
                    </a:srgbClr>
                  </a:outerShdw>
                </a:effectLst>
              </a:rPr>
              <a:t>–</a:t>
            </a:r>
            <a:r>
              <a:rPr lang="en-US" altLang="zh-CN" sz="3600" b="1" dirty="0" err="1">
                <a:effectLst>
                  <a:outerShdw blurRad="38100" dist="38100" dir="2700000" algn="tl">
                    <a:srgbClr val="000000">
                      <a:alpha val="43137"/>
                    </a:srgbClr>
                  </a:outerShdw>
                </a:effectLst>
              </a:rPr>
              <a:t>Fock</a:t>
            </a:r>
            <a:endParaRPr lang="zh-CN" altLang="en-US" sz="3600"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356FD474-2156-407F-8965-4D1116725ECA}"/>
              </a:ext>
            </a:extLst>
          </p:cNvPr>
          <p:cNvSpPr>
            <a:spLocks noGrp="1"/>
          </p:cNvSpPr>
          <p:nvPr>
            <p:ph idx="1"/>
          </p:nvPr>
        </p:nvSpPr>
        <p:spPr/>
        <p:txBody>
          <a:bodyPr/>
          <a:lstStyle/>
          <a:p>
            <a:pPr marL="0" indent="0">
              <a:lnSpc>
                <a:spcPct val="125000"/>
              </a:lnSpc>
              <a:buNone/>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How do more advanced quantum chemical approaches improve on the HF method? </a:t>
            </a:r>
          </a:p>
          <a:p>
            <a:pPr marL="0" indent="0" algn="just">
              <a:lnSpc>
                <a:spcPct val="125000"/>
              </a:lnSpc>
              <a:buNone/>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approaches vary, but the common goal is to include a description of electron correlation. Methods based on a single reference determinant are formally known as “post–</a:t>
            </a:r>
            <a:r>
              <a:rPr lang="en-US" altLang="zh-CN"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Hartree</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Fock</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methods.</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7135255-563A-4F49-A726-81F9EB161915}"/>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49</a:t>
            </a:fld>
            <a:endParaRPr lang="en-US" altLang="zh-CN">
              <a:solidFill>
                <a:srgbClr val="000000"/>
              </a:solidFill>
            </a:endParaRPr>
          </a:p>
        </p:txBody>
      </p:sp>
    </p:spTree>
    <p:extLst>
      <p:ext uri="{BB962C8B-B14F-4D97-AF65-F5344CB8AC3E}">
        <p14:creationId xmlns:p14="http://schemas.microsoft.com/office/powerpoint/2010/main" val="43454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105747-9BE2-4C81-8CD5-E8083FE4B121}"/>
              </a:ext>
            </a:extLst>
          </p:cNvPr>
          <p:cNvSpPr>
            <a:spLocks noGrp="1"/>
          </p:cNvSpPr>
          <p:nvPr>
            <p:ph idx="1"/>
          </p:nvPr>
        </p:nvSpPr>
        <p:spPr>
          <a:xfrm>
            <a:off x="492154" y="652245"/>
            <a:ext cx="10972800" cy="4525963"/>
          </a:xfrm>
        </p:spPr>
        <p:txBody>
          <a:bodyPr/>
          <a:lstStyle/>
          <a:p>
            <a:pPr marL="0" indent="0" algn="just">
              <a:lnSpc>
                <a:spcPct val="150000"/>
              </a:lnSpc>
              <a:buNone/>
            </a:pPr>
            <a:r>
              <a:rPr lang="en-US" altLang="zh-CN" sz="28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Schweinfest</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Paxton, and Finnis used DFT calculations to offer a definitive description of how Bi embrittles copper. They first used DFT to </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predict stress–strain relationships</a:t>
            </a:r>
          </a:p>
          <a:p>
            <a:pPr marL="0" indent="0" algn="just">
              <a:lnSpc>
                <a:spcPct val="150000"/>
              </a:lnSpc>
              <a:buNone/>
            </a:pP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for pure Cu and Cu containing Bi atoms as impurities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They explicitly calculated </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cohesion energy of a particular grain boundary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that is known experimentally to be embrittled by Bi.</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3D8CC962-4FB1-439E-8FFC-D85C0714CAA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5</a:t>
            </a:fld>
            <a:endParaRPr lang="en-US" altLang="zh-CN">
              <a:solidFill>
                <a:srgbClr val="000000"/>
              </a:solidFill>
            </a:endParaRPr>
          </a:p>
        </p:txBody>
      </p:sp>
    </p:spTree>
    <p:extLst>
      <p:ext uri="{BB962C8B-B14F-4D97-AF65-F5344CB8AC3E}">
        <p14:creationId xmlns:p14="http://schemas.microsoft.com/office/powerpoint/2010/main" val="2683608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11477" y="709646"/>
            <a:ext cx="10972800" cy="4525963"/>
          </a:xfrm>
        </p:spPr>
        <p:txBody>
          <a:bodyPr/>
          <a:lstStyle/>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classification of wave-function-based methods has two distinct components: </a:t>
            </a: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level of theory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and </a:t>
            </a: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basis set</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To illustrate the role of the level of theory and the basis set, we will look at two properties of a molecule of CH</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the C–H bond length and the ionization energy. Experimentally, the C–H bond length is 1.094A˚ and the ionization energy for methane is 12.61 eV.</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50</a:t>
            </a:fld>
            <a:endParaRPr lang="en-US" altLang="zh-CN">
              <a:solidFill>
                <a:srgbClr val="000000"/>
              </a:solidFill>
            </a:endParaRPr>
          </a:p>
        </p:txBody>
      </p:sp>
    </p:spTree>
    <p:extLst>
      <p:ext uri="{BB962C8B-B14F-4D97-AF65-F5344CB8AC3E}">
        <p14:creationId xmlns:p14="http://schemas.microsoft.com/office/powerpoint/2010/main" val="1343808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51</a:t>
            </a:fld>
            <a:endParaRPr lang="en-US" altLang="zh-CN">
              <a:solidFill>
                <a:srgbClr val="000000"/>
              </a:solidFill>
            </a:endParaRPr>
          </a:p>
        </p:txBody>
      </p:sp>
      <p:pic>
        <p:nvPicPr>
          <p:cNvPr id="6" name="图片 5">
            <a:extLst>
              <a:ext uri="{FF2B5EF4-FFF2-40B4-BE49-F238E27FC236}">
                <a16:creationId xmlns:a16="http://schemas.microsoft.com/office/drawing/2014/main" id="{7D3E7491-3BC7-42FB-AA96-C547B3A6DFFA}"/>
              </a:ext>
            </a:extLst>
          </p:cNvPr>
          <p:cNvPicPr>
            <a:picLocks noChangeAspect="1"/>
          </p:cNvPicPr>
          <p:nvPr/>
        </p:nvPicPr>
        <p:blipFill>
          <a:blip r:embed="rId2"/>
          <a:stretch>
            <a:fillRect/>
          </a:stretch>
        </p:blipFill>
        <p:spPr>
          <a:xfrm>
            <a:off x="1023794" y="1362075"/>
            <a:ext cx="10144412" cy="3576637"/>
          </a:xfrm>
          <a:prstGeom prst="rect">
            <a:avLst/>
          </a:prstGeom>
        </p:spPr>
      </p:pic>
    </p:spTree>
    <p:extLst>
      <p:ext uri="{BB962C8B-B14F-4D97-AF65-F5344CB8AC3E}">
        <p14:creationId xmlns:p14="http://schemas.microsoft.com/office/powerpoint/2010/main" val="4272562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52</a:t>
            </a:fld>
            <a:endParaRPr lang="en-US" altLang="zh-CN">
              <a:solidFill>
                <a:srgbClr val="000000"/>
              </a:solidFill>
            </a:endParaRPr>
          </a:p>
        </p:txBody>
      </p:sp>
      <p:pic>
        <p:nvPicPr>
          <p:cNvPr id="3" name="图片 2">
            <a:extLst>
              <a:ext uri="{FF2B5EF4-FFF2-40B4-BE49-F238E27FC236}">
                <a16:creationId xmlns:a16="http://schemas.microsoft.com/office/drawing/2014/main" id="{CA097B42-D065-45E4-B1D9-1B3304BBB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216" y="1714501"/>
            <a:ext cx="9921568" cy="3624262"/>
          </a:xfrm>
          <a:prstGeom prst="rect">
            <a:avLst/>
          </a:prstGeom>
        </p:spPr>
      </p:pic>
    </p:spTree>
    <p:extLst>
      <p:ext uri="{BB962C8B-B14F-4D97-AF65-F5344CB8AC3E}">
        <p14:creationId xmlns:p14="http://schemas.microsoft.com/office/powerpoint/2010/main" val="650011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3E6632-83FF-44B9-8B14-BF8CF1ACAB3A}"/>
              </a:ext>
            </a:extLst>
          </p:cNvPr>
          <p:cNvSpPr>
            <a:spLocks noGrp="1"/>
          </p:cNvSpPr>
          <p:nvPr>
            <p:ph idx="1"/>
          </p:nvPr>
        </p:nvSpPr>
        <p:spPr>
          <a:xfrm>
            <a:off x="711477" y="709646"/>
            <a:ext cx="10972800" cy="4525963"/>
          </a:xfrm>
        </p:spPr>
        <p:txBody>
          <a:bodyPr/>
          <a:lstStyle/>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classification of wave-function-based methods has two distinct components: </a:t>
            </a: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level of theory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and </a:t>
            </a: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basis set</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To illustrate the role of the level of theory and the basis set, we will look at two properties of a molecule of CH</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the C–H bond length and the ionization energy. Experimentally, the C–H bond length is 1.094A˚ and the ionization energy for methane is 12.61 eV.</a:t>
            </a:r>
          </a:p>
        </p:txBody>
      </p:sp>
      <p:sp>
        <p:nvSpPr>
          <p:cNvPr id="4" name="灯片编号占位符 3">
            <a:extLst>
              <a:ext uri="{FF2B5EF4-FFF2-40B4-BE49-F238E27FC236}">
                <a16:creationId xmlns:a16="http://schemas.microsoft.com/office/drawing/2014/main" id="{A607EC8C-D0AC-4638-A415-4DAA5D6FFFDF}"/>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53</a:t>
            </a:fld>
            <a:endParaRPr lang="en-US" altLang="zh-CN">
              <a:solidFill>
                <a:srgbClr val="000000"/>
              </a:solidFill>
            </a:endParaRPr>
          </a:p>
        </p:txBody>
      </p:sp>
    </p:spTree>
    <p:extLst>
      <p:ext uri="{BB962C8B-B14F-4D97-AF65-F5344CB8AC3E}">
        <p14:creationId xmlns:p14="http://schemas.microsoft.com/office/powerpoint/2010/main" val="2688779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F08CE-3D63-43FC-A316-67C68CC2B164}"/>
              </a:ext>
            </a:extLst>
          </p:cNvPr>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1.7 WHAT CAN DFT NOT DO?</a:t>
            </a:r>
            <a:endPar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30C3A41-B001-4B07-A19C-1FF0969BC51B}"/>
              </a:ext>
            </a:extLst>
          </p:cNvPr>
          <p:cNvSpPr>
            <a:spLocks noGrp="1"/>
          </p:cNvSpPr>
          <p:nvPr>
            <p:ph idx="1"/>
          </p:nvPr>
        </p:nvSpPr>
        <p:spPr/>
        <p:txBody>
          <a:bodyPr/>
          <a:lstStyle/>
          <a:p>
            <a:pPr marL="0" indent="0">
              <a:lnSpc>
                <a:spcPct val="125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There are some important situations for which DFT cannot be expected to be physically accurate.</a:t>
            </a:r>
          </a:p>
          <a:p>
            <a:pPr marL="514350" indent="-514350" algn="just">
              <a:lnSpc>
                <a:spcPct val="125000"/>
              </a:lnSpc>
              <a:buFont typeface="+mj-ea"/>
              <a:buAutoNum type="circleNumDbPlain"/>
            </a:pPr>
            <a:r>
              <a:rPr lang="en-US" altLang="zh-CN" sz="2800" b="1" dirty="0">
                <a:solidFill>
                  <a:srgbClr val="92D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first situation where DFT calculations have limited accuracy is in the calculation of electronic excited states.</a:t>
            </a:r>
          </a:p>
          <a:p>
            <a:pPr marL="514350" indent="-514350" algn="just">
              <a:lnSpc>
                <a:spcPct val="125000"/>
              </a:lnSpc>
              <a:buFont typeface="+mj-ea"/>
              <a:buAutoNum type="circleNumDbPlain"/>
            </a:pPr>
            <a:r>
              <a:rPr lang="en-US" altLang="zh-CN" sz="28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second case is that the bandgap of the semiconductor and insulator materials obtained in the DFT calculation is underestimated.</a:t>
            </a:r>
            <a:endParaRPr lang="zh-CN" altLang="en-US" sz="28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15A51FE-C85C-4392-AC57-B540654BF11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54</a:t>
            </a:fld>
            <a:endParaRPr lang="en-US" altLang="zh-CN">
              <a:solidFill>
                <a:srgbClr val="000000"/>
              </a:solidFill>
            </a:endParaRPr>
          </a:p>
        </p:txBody>
      </p:sp>
    </p:spTree>
    <p:extLst>
      <p:ext uri="{BB962C8B-B14F-4D97-AF65-F5344CB8AC3E}">
        <p14:creationId xmlns:p14="http://schemas.microsoft.com/office/powerpoint/2010/main" val="1778409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0C3A41-B001-4B07-A19C-1FF0969BC51B}"/>
              </a:ext>
            </a:extLst>
          </p:cNvPr>
          <p:cNvSpPr>
            <a:spLocks noGrp="1"/>
          </p:cNvSpPr>
          <p:nvPr>
            <p:ph idx="1"/>
          </p:nvPr>
        </p:nvSpPr>
        <p:spPr>
          <a:xfrm>
            <a:off x="609600" y="1166018"/>
            <a:ext cx="10972800" cy="4525963"/>
          </a:xfrm>
        </p:spPr>
        <p:txBody>
          <a:bodyPr/>
          <a:lstStyle/>
          <a:p>
            <a:pPr marL="514350" indent="-514350" algn="just">
              <a:lnSpc>
                <a:spcPct val="125000"/>
              </a:lnSpc>
              <a:buFont typeface="+mj-ea"/>
              <a:buAutoNum type="circleNumDbPlain" startAt="3"/>
            </a:pPr>
            <a:r>
              <a:rPr lang="en-US" altLang="zh-CN" b="1" dirty="0">
                <a:solidFill>
                  <a:srgbClr val="92D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weak attraction of van der Waals (</a:t>
            </a:r>
            <a:r>
              <a:rPr lang="en-US" altLang="zh-CN" b="1" dirty="0" err="1">
                <a:solidFill>
                  <a:srgbClr val="92D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vdW</a:t>
            </a:r>
            <a:r>
              <a:rPr lang="en-US" altLang="zh-CN" b="1" dirty="0">
                <a:solidFill>
                  <a:srgbClr val="92D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between atoms and molecules leads to inaccuracies in calculation results.</a:t>
            </a:r>
          </a:p>
          <a:p>
            <a:pPr marL="514350" indent="-514350" algn="just">
              <a:lnSpc>
                <a:spcPct val="125000"/>
              </a:lnSpc>
              <a:buFont typeface="+mj-ea"/>
              <a:buAutoNum type="circleNumDbPlain" startAt="3"/>
            </a:pPr>
            <a:r>
              <a:rPr lang="en-US" altLang="zh-CN"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atomic magnitude in the calculation cannot match the actual atomic magnitude.</a:t>
            </a:r>
            <a:endParaRPr lang="zh-CN" altLang="en-US"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15A51FE-C85C-4392-AC57-B540654BF11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55</a:t>
            </a:fld>
            <a:endParaRPr lang="en-US" altLang="zh-CN">
              <a:solidFill>
                <a:srgbClr val="000000"/>
              </a:solidFill>
            </a:endParaRPr>
          </a:p>
        </p:txBody>
      </p:sp>
    </p:spTree>
    <p:extLst>
      <p:ext uri="{BB962C8B-B14F-4D97-AF65-F5344CB8AC3E}">
        <p14:creationId xmlns:p14="http://schemas.microsoft.com/office/powerpoint/2010/main" val="27159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721199-8949-4853-9899-33FEEE8424A3}"/>
              </a:ext>
            </a:extLst>
          </p:cNvPr>
          <p:cNvSpPr>
            <a:spLocks noGrp="1"/>
          </p:cNvSpPr>
          <p:nvPr>
            <p:ph idx="1"/>
          </p:nvPr>
        </p:nvSpPr>
        <p:spPr>
          <a:xfrm>
            <a:off x="184558" y="518021"/>
            <a:ext cx="11397842" cy="4525963"/>
          </a:xfrm>
        </p:spPr>
        <p:txBody>
          <a:bodyPr/>
          <a:lstStyle/>
          <a:p>
            <a:pPr marL="0" indent="0">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1.1.3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Materials Properties for Modeling Planetary Formation</a:t>
            </a:r>
          </a:p>
          <a:p>
            <a:pPr marL="0" indent="0">
              <a:lnSpc>
                <a:spcPct val="150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extreme conditions that exist inside planets pose some obvious challenges to probing these topics in laboratory experiments. </a:t>
            </a:r>
          </a:p>
          <a:p>
            <a:pPr marL="0" indent="0" algn="just">
              <a:lnSpc>
                <a:spcPct val="150000"/>
              </a:lnSpc>
              <a:buNone/>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DFT calculations can play a useful role in probing material properties at these extreme conditions.</a:t>
            </a:r>
            <a:endParaRPr lang="zh-CN" altLang="en-US" sz="24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AFC7290-C6A0-4E2A-AA77-EF62E5379518}"/>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6</a:t>
            </a:fld>
            <a:endParaRPr lang="en-US" altLang="zh-CN">
              <a:solidFill>
                <a:srgbClr val="000000"/>
              </a:solidFill>
            </a:endParaRPr>
          </a:p>
        </p:txBody>
      </p:sp>
    </p:spTree>
    <p:extLst>
      <p:ext uri="{BB962C8B-B14F-4D97-AF65-F5344CB8AC3E}">
        <p14:creationId xmlns:p14="http://schemas.microsoft.com/office/powerpoint/2010/main" val="12393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F83505-C906-4815-ADB7-89B97203FDE2}"/>
              </a:ext>
            </a:extLst>
          </p:cNvPr>
          <p:cNvSpPr>
            <a:spLocks noGrp="1"/>
          </p:cNvSpPr>
          <p:nvPr>
            <p:ph idx="1"/>
          </p:nvPr>
        </p:nvSpPr>
        <p:spPr>
          <a:xfrm>
            <a:off x="609600" y="476076"/>
            <a:ext cx="10972800" cy="4525963"/>
          </a:xfrm>
        </p:spPr>
        <p:txBody>
          <a:bodyPr/>
          <a:lstStyle/>
          <a:p>
            <a:pPr marL="0" indent="0">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Umemoto et al. wanted to understand what happens to the structure of MgSiO</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conditions much more extreme than those found in Earth’s core–mantle boundary.</a:t>
            </a:r>
          </a:p>
          <a:p>
            <a:pPr marL="0" indent="0">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These calculations predicted that at pressures of ~11 Mbar,</a:t>
            </a:r>
          </a:p>
          <a:p>
            <a:pPr marL="0" indent="0">
              <a:lnSpc>
                <a:spcPct val="150000"/>
              </a:lnSpc>
              <a:buNone/>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MgSiO</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dissociates in the following way:</a:t>
            </a:r>
          </a:p>
          <a:p>
            <a:pPr marL="0" indent="0">
              <a:buNone/>
            </a:pPr>
            <a:endParaRPr lang="fr-FR" altLang="zh-CN" dirty="0">
              <a:solidFill>
                <a:srgbClr val="00B0F0"/>
              </a:solidFill>
            </a:endParaRPr>
          </a:p>
          <a:p>
            <a:pPr marL="0" indent="0">
              <a:buNone/>
            </a:pPr>
            <a:r>
              <a:rPr lang="fr-FR" altLang="zh-CN"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MgSiO</a:t>
            </a:r>
            <a:r>
              <a:rPr lang="fr-FR" altLang="zh-CN" b="1" baseline="-25000"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r>
              <a:rPr lang="fr-FR" altLang="zh-CN"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[CaIrO</a:t>
            </a:r>
            <a:r>
              <a:rPr lang="fr-FR" altLang="zh-CN" b="1" baseline="-25000"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r>
              <a:rPr lang="fr-FR" altLang="zh-CN"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structure] </a:t>
            </a:r>
            <a:r>
              <a:rPr lang="zh-CN" altLang="en-US"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fr-FR" altLang="zh-CN"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MgO [CsCl structure]</a:t>
            </a:r>
          </a:p>
          <a:p>
            <a:pPr marL="0" indent="0">
              <a:buNone/>
            </a:pPr>
            <a:r>
              <a:rPr lang="en-US" altLang="zh-CN"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 SiO</a:t>
            </a:r>
            <a:r>
              <a:rPr lang="en-US" altLang="zh-CN" b="1" baseline="-25000"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[cotunnite structure].</a:t>
            </a:r>
            <a:endParaRPr lang="zh-CN" altLang="en-US" sz="28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F15D9D6-8A05-48A8-A55E-E7D65267AC33}"/>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7</a:t>
            </a:fld>
            <a:endParaRPr lang="en-US" altLang="zh-CN">
              <a:solidFill>
                <a:srgbClr val="000000"/>
              </a:solidFill>
            </a:endParaRPr>
          </a:p>
        </p:txBody>
      </p:sp>
    </p:spTree>
    <p:extLst>
      <p:ext uri="{BB962C8B-B14F-4D97-AF65-F5344CB8AC3E}">
        <p14:creationId xmlns:p14="http://schemas.microsoft.com/office/powerpoint/2010/main" val="203377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58CB26-96C1-4C78-82DA-7DFF4E8E721F}"/>
              </a:ext>
            </a:extLst>
          </p:cNvPr>
          <p:cNvSpPr>
            <a:spLocks noGrp="1"/>
          </p:cNvSpPr>
          <p:nvPr>
            <p:ph idx="1"/>
          </p:nvPr>
        </p:nvSpPr>
        <p:spPr>
          <a:xfrm>
            <a:off x="609600" y="553673"/>
            <a:ext cx="10972800" cy="5572491"/>
          </a:xfrm>
        </p:spPr>
        <p:txBody>
          <a:bodyPr/>
          <a:lstStyle/>
          <a:p>
            <a:pPr algn="just">
              <a:lnSpc>
                <a:spcPct val="125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These transformations in the structures of MgO and SiO</a:t>
            </a:r>
            <a:r>
              <a:rPr lang="en-US" altLang="zh-CN" sz="2800" b="1"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allow an important connection to be made </a:t>
            </a:r>
            <a:r>
              <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between DFT calculations and experiments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since these transformations occur at conditions that can be directly probed in laboratory experiments.</a:t>
            </a:r>
          </a:p>
          <a:p>
            <a:pPr marL="0" indent="0" algn="just">
              <a:lnSpc>
                <a:spcPct val="125000"/>
              </a:lnSpc>
              <a:buNone/>
            </a:pP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just">
              <a:lnSpc>
                <a:spcPct val="125000"/>
              </a:lnSpc>
            </a:pPr>
            <a:r>
              <a:rPr lang="en-US" altLang="zh-CN" sz="2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The transition pressures  predicted using DFT and observed experimentally are in good agreement, giving a strong indication of the accuracy of these calculations.</a:t>
            </a:r>
          </a:p>
          <a:p>
            <a:endParaRPr lang="zh-CN" altLang="en-US" dirty="0"/>
          </a:p>
        </p:txBody>
      </p:sp>
      <p:sp>
        <p:nvSpPr>
          <p:cNvPr id="4" name="灯片编号占位符 3">
            <a:extLst>
              <a:ext uri="{FF2B5EF4-FFF2-40B4-BE49-F238E27FC236}">
                <a16:creationId xmlns:a16="http://schemas.microsoft.com/office/drawing/2014/main" id="{F6ECDBAE-ED6B-4B0A-9489-7F2A67BA6931}"/>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8</a:t>
            </a:fld>
            <a:endParaRPr lang="en-US" altLang="zh-CN">
              <a:solidFill>
                <a:srgbClr val="000000"/>
              </a:solidFill>
            </a:endParaRPr>
          </a:p>
        </p:txBody>
      </p:sp>
    </p:spTree>
    <p:extLst>
      <p:ext uri="{BB962C8B-B14F-4D97-AF65-F5344CB8AC3E}">
        <p14:creationId xmlns:p14="http://schemas.microsoft.com/office/powerpoint/2010/main" val="270792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465A7-E7CC-49A6-B914-338E27BEBC08}"/>
              </a:ext>
            </a:extLst>
          </p:cNvPr>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THE  </a:t>
            </a:r>
            <a:r>
              <a:rPr lang="en-US" altLang="zh-CN" sz="32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SCHR</a:t>
            </a:r>
            <a:r>
              <a:rPr lang="en-US" altLang="zh-CN"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ö</a:t>
            </a:r>
            <a:r>
              <a:rPr lang="en-US" altLang="zh-CN" sz="32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DINGER</a:t>
            </a:r>
            <a:r>
              <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EQUATION</a:t>
            </a:r>
            <a:endPar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3DB47022-C7C8-4B42-A2AD-A878991AB52C}"/>
              </a:ext>
            </a:extLst>
          </p:cNvPr>
          <p:cNvSpPr>
            <a:spLocks noGrp="1"/>
          </p:cNvSpPr>
          <p:nvPr>
            <p:ph idx="1"/>
          </p:nvPr>
        </p:nvSpPr>
        <p:spPr>
          <a:xfrm>
            <a:off x="609600" y="1231086"/>
            <a:ext cx="10972800" cy="4525963"/>
          </a:xfrm>
        </p:spPr>
        <p:txBody>
          <a:bodyPr/>
          <a:lstStyle/>
          <a:p>
            <a:pPr algn="just">
              <a:lnSpc>
                <a:spcPct val="125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Since the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mass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of the nucleus is much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larger</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than the mass of the electron, the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response</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of electrons to environmental changes is much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faster</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than that of nucleus.</a:t>
            </a:r>
          </a:p>
          <a:p>
            <a:pPr algn="just">
              <a:lnSpc>
                <a:spcPct val="125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As a result, we can split our physical question into </a:t>
            </a:r>
            <a:r>
              <a:rPr lang="en-US" altLang="zh-CN" sz="2800"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two pieces</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First, we solve, for fixed positions of the atomic nuclei, the equations that describe the electron motion. For a given set of electrons moving in the field of a set of nuclei, we find the lowest energy configuration, or state, of the electrons.</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655968E-BF37-45F6-8E92-FDE26AAA0146}"/>
              </a:ext>
            </a:extLst>
          </p:cNvPr>
          <p:cNvSpPr>
            <a:spLocks noGrp="1"/>
          </p:cNvSpPr>
          <p:nvPr>
            <p:ph type="sldNum" sz="quarter" idx="12"/>
          </p:nvPr>
        </p:nvSpPr>
        <p:spPr/>
        <p:txBody>
          <a:bodyPr/>
          <a:lstStyle/>
          <a:p>
            <a:pPr fontAlgn="base">
              <a:spcBef>
                <a:spcPct val="0"/>
              </a:spcBef>
              <a:spcAft>
                <a:spcPct val="0"/>
              </a:spcAft>
              <a:defRPr/>
            </a:pPr>
            <a:fld id="{64A26555-88AA-4362-ABA7-0C0A730834AB}" type="slidenum">
              <a:rPr lang="en-US" altLang="zh-CN" smtClean="0">
                <a:solidFill>
                  <a:srgbClr val="000000"/>
                </a:solidFill>
              </a:rPr>
              <a:pPr fontAlgn="base">
                <a:spcBef>
                  <a:spcPct val="0"/>
                </a:spcBef>
                <a:spcAft>
                  <a:spcPct val="0"/>
                </a:spcAft>
                <a:defRPr/>
              </a:pPr>
              <a:t>9</a:t>
            </a:fld>
            <a:endParaRPr lang="en-US" altLang="zh-CN">
              <a:solidFill>
                <a:srgbClr val="000000"/>
              </a:solidFill>
            </a:endParaRPr>
          </a:p>
        </p:txBody>
      </p:sp>
    </p:spTree>
    <p:extLst>
      <p:ext uri="{BB962C8B-B14F-4D97-AF65-F5344CB8AC3E}">
        <p14:creationId xmlns:p14="http://schemas.microsoft.com/office/powerpoint/2010/main" val="1742930303"/>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933</TotalTime>
  <Words>2923</Words>
  <Application>Microsoft Office PowerPoint</Application>
  <PresentationFormat>宽屏</PresentationFormat>
  <Paragraphs>232</Paragraphs>
  <Slides>55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55</vt:i4>
      </vt:variant>
    </vt:vector>
  </HeadingPairs>
  <TitlesOfParts>
    <vt:vector size="60" baseType="lpstr">
      <vt:lpstr>宋体</vt:lpstr>
      <vt:lpstr>微软雅黑</vt:lpstr>
      <vt:lpstr>Arial</vt:lpstr>
      <vt:lpstr>Cambria Math</vt:lpstr>
      <vt:lpstr>默认设计模板</vt:lpstr>
      <vt:lpstr>WHAT IS DENSITY FUNCTIONAL THEORY?</vt:lpstr>
      <vt:lpstr>1.1 EXAMPLES OF DFT IN ACTION </vt:lpstr>
      <vt:lpstr>PowerPoint 演示文稿</vt:lpstr>
      <vt:lpstr>PowerPoint 演示文稿</vt:lpstr>
      <vt:lpstr>PowerPoint 演示文稿</vt:lpstr>
      <vt:lpstr>PowerPoint 演示文稿</vt:lpstr>
      <vt:lpstr>PowerPoint 演示文稿</vt:lpstr>
      <vt:lpstr>PowerPoint 演示文稿</vt:lpstr>
      <vt:lpstr>1.2 THE  SCHRöDINGER EQUATION</vt:lpstr>
      <vt:lpstr>PowerPoint 演示文稿</vt:lpstr>
      <vt:lpstr>PowerPoint 演示文稿</vt:lpstr>
      <vt:lpstr>PowerPoint 演示文稿</vt:lpstr>
      <vt:lpstr>1.3 DENSITY FUNCTIONAL THEORY—FROM WAVE FUNCTIONS TO ELECTRON DENSITY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EXCHANGE–CORRELATION FUNCTIONAL</vt:lpstr>
      <vt:lpstr>PowerPoint 演示文稿</vt:lpstr>
      <vt:lpstr>PowerPoint 演示文稿</vt:lpstr>
      <vt:lpstr>PowerPoint 演示文稿</vt:lpstr>
      <vt:lpstr>1.5 THE QUANTUM CHEMISTRY TOURIST</vt:lpstr>
      <vt:lpstr>1.5.1 Localized and Spatially Extended Functions</vt:lpstr>
      <vt:lpstr>PowerPoint 演示文稿</vt:lpstr>
      <vt:lpstr>PowerPoint 演示文稿</vt:lpstr>
      <vt:lpstr>PowerPoint 演示文稿</vt:lpstr>
      <vt:lpstr>PowerPoint 演示文稿</vt:lpstr>
      <vt:lpstr>PowerPoint 演示文稿</vt:lpstr>
      <vt:lpstr>1.5.2 Hartree–Fock Method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1.5.4 Beyond Hartree–Fock</vt:lpstr>
      <vt:lpstr>PowerPoint 演示文稿</vt:lpstr>
      <vt:lpstr>PowerPoint 演示文稿</vt:lpstr>
      <vt:lpstr>PowerPoint 演示文稿</vt:lpstr>
      <vt:lpstr>PowerPoint 演示文稿</vt:lpstr>
      <vt:lpstr>1.7 WHAT CAN DFT NOT DO?</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DENSITY FUNCTIONAL THEORY?</dc:title>
  <dc:creator>ma by</dc:creator>
  <cp:lastModifiedBy>ma by</cp:lastModifiedBy>
  <cp:revision>52</cp:revision>
  <dcterms:created xsi:type="dcterms:W3CDTF">2019-09-19T03:32:19Z</dcterms:created>
  <dcterms:modified xsi:type="dcterms:W3CDTF">2019-10-11T02:58:48Z</dcterms:modified>
</cp:coreProperties>
</file>