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9" r:id="rId12"/>
    <p:sldId id="268" r:id="rId13"/>
    <p:sldId id="312" r:id="rId14"/>
    <p:sldId id="283" r:id="rId15"/>
    <p:sldId id="282" r:id="rId16"/>
    <p:sldId id="288" r:id="rId17"/>
    <p:sldId id="313" r:id="rId18"/>
    <p:sldId id="281" r:id="rId19"/>
    <p:sldId id="280" r:id="rId20"/>
    <p:sldId id="290" r:id="rId21"/>
    <p:sldId id="315" r:id="rId22"/>
    <p:sldId id="314" r:id="rId23"/>
    <p:sldId id="295" r:id="rId24"/>
    <p:sldId id="316" r:id="rId25"/>
    <p:sldId id="29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E9780E-170F-40C0-8AB7-7E0551B82F9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09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F3BAA2-404C-45D6-A6B4-881699065F3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4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12FA63-D7A2-4575-8327-104EDD6316D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32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8575D0-BB65-4C01-AAC1-7911C380122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01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67DBBD-B6A5-4206-9483-2131AAB4A18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40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C5CC07-3026-4B81-A744-1D62BDC7DA7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003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8D9633-EF5B-46A0-820E-E5704E19F70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03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66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44A323-24F3-4740-A996-9082533D6CEF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0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F5419F-FF21-4045-A505-83D5C819EFC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B3ED3-B623-4EA0-8A1C-9B5E973C18B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97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B71A32-C496-4B7F-AAC4-6635D119E1F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80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67609D-CE5F-44B2-890C-D1C22DBD0E51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11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B40855-36BE-4F03-BE4A-B1E086A8B72E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32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4D939F-6A09-4F6B-A278-80229CB8FED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51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31DBFD-34E4-4721-A7CC-CC3E595BC72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70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E23D7-176A-415B-83D0-B26F221C5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449207"/>
            <a:ext cx="10363200" cy="1470025"/>
          </a:xfrm>
        </p:spPr>
        <p:txBody>
          <a:bodyPr/>
          <a:lstStyle/>
          <a:p>
            <a:r>
              <a:rPr lang="en-US" altLang="zh-CN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AB INITIO</a:t>
            </a:r>
            <a:r>
              <a:rPr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MOLECULAR DYNAMICS</a:t>
            </a:r>
            <a:endParaRPr lang="zh-CN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005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510C8C-F665-4000-B97E-A1159BC0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060A3B-5358-4603-979A-2F3BD753523A}"/>
              </a:ext>
            </a:extLst>
          </p:cNvPr>
          <p:cNvSpPr txBox="1"/>
          <p:nvPr/>
        </p:nvSpPr>
        <p:spPr>
          <a:xfrm>
            <a:off x="478172" y="666694"/>
            <a:ext cx="11014744" cy="1658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Another powerful approach to this task is to define a quantity called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Lagrangian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L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in terms of the kinetic and potential energies,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490B7D-0096-40EE-8E37-B3A06342D14F}"/>
              </a:ext>
            </a:extLst>
          </p:cNvPr>
          <p:cNvSpPr txBox="1"/>
          <p:nvPr/>
        </p:nvSpPr>
        <p:spPr>
          <a:xfrm>
            <a:off x="478172" y="5704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368D90C-2B12-4EE2-AD6B-9C17BDCD1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406" y="2421917"/>
            <a:ext cx="5248275" cy="11239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A7E521A-C772-42C5-91B2-1BEF1193463B}"/>
              </a:ext>
            </a:extLst>
          </p:cNvPr>
          <p:cNvSpPr txBox="1"/>
          <p:nvPr/>
        </p:nvSpPr>
        <p:spPr>
          <a:xfrm>
            <a:off x="478172" y="3808396"/>
            <a:ext cx="104663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equations of motion for each coordinate in terms of </a:t>
            </a:r>
          </a:p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Lagrangian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are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94A88CA-4BC3-4B65-869E-3330A6935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406" y="4907560"/>
            <a:ext cx="4983874" cy="76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3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8E072-69FF-4A90-9007-E9314FF0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821" y="308297"/>
            <a:ext cx="10972800" cy="4525963"/>
          </a:xfrm>
        </p:spPr>
        <p:txBody>
          <a:bodyPr/>
          <a:lstStyle/>
          <a:p>
            <a:pPr marL="0" indent="0" algn="just">
              <a:lnSpc>
                <a:spcPct val="125000"/>
              </a:lnSpc>
              <a:buNone/>
            </a:pP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4.1.2 Molecular Dynamics in the Canonical Ensemble</a:t>
            </a:r>
          </a:p>
          <a:p>
            <a:pPr marL="0" indent="0" algn="just">
              <a:lnSpc>
                <a:spcPct val="125000"/>
              </a:lnSpc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5000"/>
              </a:lnSpc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5000"/>
              </a:lnSpc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Under typical experimental conditions, the atoms of a material of interest are able to exchange heat with their surroundings. In this situation, the atoms exist in a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canonical ensemble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where N, V, and T are constant.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4FBC15-7F77-4C41-A23C-A1773E4C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183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C139EB-C75C-434A-B325-D15AA21427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786469"/>
                <a:ext cx="10972800" cy="4525963"/>
              </a:xfrm>
            </p:spPr>
            <p:txBody>
              <a:bodyPr/>
              <a:lstStyle/>
              <a:p>
                <a:pPr marL="0" indent="0" algn="just">
                  <a:lnSpc>
                    <a:spcPct val="125000"/>
                  </a:lnSpc>
                  <a:buNone/>
                </a:pPr>
                <a:r>
                  <a:rPr lang="en-US" altLang="zh-CN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One of the most elegant was originally introduced by </a:t>
                </a:r>
                <a:r>
                  <a:rPr lang="en-US" altLang="zh-CN" sz="28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Nos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altLang="zh-CN" sz="2800" b="1" i="1" smtClean="0">
                            <a:solidFill>
                              <a:srgbClr val="FFC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1" i="1">
                            <a:solidFill>
                              <a:srgbClr val="FFC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e</m:t>
                        </m:r>
                        <m:r>
                          <a:rPr lang="en-US" altLang="zh-CN" sz="2800" b="1" i="1" smtClean="0">
                            <a:solidFill>
                              <a:srgbClr val="FFC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zh-CN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who began by using the </a:t>
                </a:r>
                <a:r>
                  <a:rPr lang="en-US" altLang="zh-CN" sz="2800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Lagrangian</a:t>
                </a:r>
                <a:r>
                  <a:rPr lang="en-US" altLang="zh-CN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for the microcanonical ensemble, Eq. (9.11), and forming an extended </a:t>
                </a:r>
                <a:r>
                  <a:rPr lang="en-US" altLang="zh-CN" sz="2800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Lagrangian</a:t>
                </a:r>
                <a:r>
                  <a:rPr lang="en-US" altLang="zh-CN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endParaRPr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C139EB-C75C-434A-B325-D15AA21427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786469"/>
                <a:ext cx="10972800" cy="4525963"/>
              </a:xfrm>
              <a:blipFill>
                <a:blip r:embed="rId2"/>
                <a:stretch>
                  <a:fillRect l="-1167" t="-135" r="-1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F4AC4E-794C-4B39-A8C7-F96390B8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C0F06A-8396-4E4F-9999-15877614A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542" y="3429000"/>
            <a:ext cx="5918302" cy="147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65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139EB-C75C-434A-B325-D15AA214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86469"/>
            <a:ext cx="10972800" cy="4525963"/>
          </a:xfrm>
        </p:spPr>
        <p:txBody>
          <a:bodyPr/>
          <a:lstStyle/>
          <a:p>
            <a:pPr marL="0" indent="0" algn="just">
              <a:lnSpc>
                <a:spcPct val="125000"/>
              </a:lnSpc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These equations were written by Hoover in a convenient form using slightly different variables than the extended 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Lagrangian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above: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F4AC4E-794C-4B39-A8C7-F96390B8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021DBD4-1CED-402F-B2FF-4D72658DE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2527140"/>
            <a:ext cx="63531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47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B15B8-82A3-4A64-9C47-09FF289A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AB INITIO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MOLECULAR DYNAMICS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6301B-EFF7-44C8-AA38-A46F053B1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potential energy of the system of interest can be calculated “on the fly” using quantum mechanics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 This is the basic concept of 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ab initio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MD. The 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Lagrangian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for this approach can be written as</a:t>
            </a:r>
          </a:p>
          <a:p>
            <a:pPr marL="0" indent="0" algn="just"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where w(r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. . ., r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3N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 represents the full set of Kohn–Sham one-electron wave functions for the electronic ground state of the system.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388904-1B82-4592-A0B7-389121C8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E29121-96CE-449F-A5F8-50749143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981" y="3674378"/>
            <a:ext cx="7627521" cy="85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19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D0A28-EA3D-40A0-89A5-F8A5E4AB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71061"/>
            <a:ext cx="10972800" cy="5755103"/>
          </a:xfrm>
        </p:spPr>
        <p:txBody>
          <a:bodyPr/>
          <a:lstStyle/>
          <a:p>
            <a:pPr marL="0" indent="0" algn="just">
              <a:lnSpc>
                <a:spcPct val="125000"/>
              </a:lnSpc>
              <a:buNone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5000"/>
              </a:lnSpc>
              <a:buNone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5000"/>
              </a:lnSpc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Because of the </a:t>
            </a:r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limited size of the time steps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that can be taken with MD, finding methods to perform these calculations with great efficiency was extremely important for making them feasible for physically interesting problems.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7279F3-4C9B-41B9-AC16-B453B2B0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7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D0A28-EA3D-40A0-89A5-F8A5E4AB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71061"/>
            <a:ext cx="10972800" cy="5755103"/>
          </a:xfrm>
        </p:spPr>
        <p:txBody>
          <a:bodyPr/>
          <a:lstStyle/>
          <a:p>
            <a:pPr marL="0" indent="0" algn="just">
              <a:lnSpc>
                <a:spcPct val="125000"/>
              </a:lnSpc>
              <a:buNone/>
            </a:pPr>
            <a:r>
              <a:rPr lang="en-US" altLang="zh-C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Car–</a:t>
            </a:r>
            <a:r>
              <a:rPr lang="en-US" altLang="zh-CN" sz="28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Parrinello</a:t>
            </a:r>
            <a:r>
              <a:rPr lang="en-US" altLang="zh-C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molecular dynamics (CPMD)</a:t>
            </a:r>
          </a:p>
          <a:p>
            <a:pPr marL="0" indent="0" algn="just">
              <a:lnSpc>
                <a:spcPct val="125000"/>
              </a:lnSpc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Car and 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Parrinello’s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extended 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Lagrangian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is</a:t>
            </a:r>
          </a:p>
          <a:p>
            <a:pPr marL="0" indent="0" algn="just">
              <a:lnSpc>
                <a:spcPct val="125000"/>
              </a:lnSpc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5000"/>
              </a:lnSpc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5000"/>
              </a:lnSpc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5000"/>
              </a:lnSpc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first two terms on the right-hand side are the same as in Eq.(9.16), while the last two terms introduce fictitious degrees of freedom. The third term that has the form of kinetic energy introduces a fictitious mass, m, while the final term above is required to keep the one-electron wave functions orthogonal.</a:t>
            </a:r>
          </a:p>
          <a:p>
            <a:pPr marL="0" indent="0" algn="just">
              <a:lnSpc>
                <a:spcPct val="125000"/>
              </a:lnSpc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5000"/>
              </a:lnSpc>
              <a:buNone/>
            </a:pP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7279F3-4C9B-41B9-AC16-B453B2B0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F8DAB8-4A31-4AF9-87B7-D04429F5F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1795025"/>
            <a:ext cx="56673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38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447364-AEB5-48AA-BE54-3079B70C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DBF998-E2A0-486F-A9CE-8D51702AE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740284"/>
            <a:ext cx="76676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6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3161E-AC17-405B-AA24-6034831D3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15617"/>
            <a:ext cx="10972800" cy="5410547"/>
          </a:xfrm>
        </p:spPr>
        <p:txBody>
          <a:bodyPr/>
          <a:lstStyle/>
          <a:p>
            <a:pPr marL="0" indent="0">
              <a:buNone/>
            </a:pPr>
            <a:r>
              <a:rPr lang="nn-NO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Born–Oppenheimer molecular dynamics (BOMD)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When used appropriately, the electronic information from a previous MD step can provide a good initial approximation for the ground state of the updated nuclear positions, enabling the energy and forces for a new time step to be computed in an efficient way.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8CF175-6FC5-42B8-AE9C-8A549C4A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940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EC153-8741-4E88-92D4-3B6B49EB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4.3 APPLICATIONS OF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AB INITIO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MOLECULAR DYNAMICS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CDB43D-90AF-43A3-A285-F6D823C11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4.3.1 Exploring Structurally Complex Materials: Liquids and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Amorphous Phases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 detailed study by Lewis, De Vita, and Car of indium phosphide (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InP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Lewis et al. did calculations using a </a:t>
            </a:r>
            <a:r>
              <a:rPr lang="en-US" altLang="zh-CN" sz="2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64-atom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supercell (</a:t>
            </a:r>
            <a:r>
              <a:rPr lang="en-US" altLang="zh-CN" sz="2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32 In and 32 P atoms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), with k space sampled at the </a:t>
            </a:r>
            <a:r>
              <a:rPr lang="el-GR" altLang="zh-CN" sz="2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Γ</a:t>
            </a:r>
            <a:r>
              <a:rPr lang="el-GR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point. Molecular dynamics simulations were performed using a time step of </a:t>
            </a:r>
            <a:r>
              <a:rPr lang="en-US" altLang="zh-CN" sz="2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0.25 fs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0" indent="0">
              <a:lnSpc>
                <a:spcPct val="125000"/>
              </a:lnSpc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D8FC92-334A-406B-9832-AA00790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7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1A071-EB75-4C2F-B57E-ADD39D4A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4.1 CLASSICAL MOLECULAR DYNAMICS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2219B4-4D4A-4E78-B7FD-E26CE4F20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5737"/>
            <a:ext cx="10972800" cy="50104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4.1.1 Molecular Dynamics with Constant Energy</a:t>
            </a:r>
          </a:p>
          <a:p>
            <a:pPr marL="0" indent="0">
              <a:lnSpc>
                <a:spcPct val="125000"/>
              </a:lnSpc>
              <a:buNone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 specify the configuration of the atoms at any moment in time, we need to specify 3N positions,{r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. . . , r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3N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}, and 3N velocities, {</a:t>
            </a:r>
            <a:r>
              <a:rPr lang="el-GR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ν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. . . , </a:t>
            </a:r>
            <a:r>
              <a:rPr lang="el-GR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ν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3N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}.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88431C-2C2D-45F1-AD60-91B9747F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645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07EC8C-D0AC-4638-A415-4DAA5D6F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0EBC43-5CEF-40DC-8121-3FFFDD3BC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352" y="509587"/>
            <a:ext cx="75628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23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07EC8C-D0AC-4638-A415-4DAA5D6F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4740AB-EC83-44FA-99EC-49C632ED6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62" y="400050"/>
            <a:ext cx="761047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62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07EC8C-D0AC-4638-A415-4DAA5D6F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8ED2DC-A83C-4ACE-9EAE-A2A48B920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05" y="521942"/>
            <a:ext cx="8128190" cy="58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31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5CCEB-3F32-4318-8825-74626A16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4.3.2 Exploring Complex Energy Surfaces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0281A-7883-490B-BD34-E5AD53090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Finding structures of a nanocluster of 13 Pt atoms</a:t>
            </a:r>
          </a:p>
          <a:p>
            <a:pPr marL="0" indent="0" algn="just"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Figure 9.5 shows three Pt13 nanoclusters with high levels of symmetry that were constructed “by hand” and then optimized with DFT.</a:t>
            </a:r>
          </a:p>
          <a:p>
            <a:pPr marL="0" indent="0" algn="just"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Then, we followed an ab initio 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MDtrajectory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for 3ps at 2000 K using time steps of 20fs with the symmetric cluster with O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symmetry as the initial condition.</a:t>
            </a:r>
          </a:p>
          <a:p>
            <a:pPr marL="0" indent="0" algn="just">
              <a:buNone/>
            </a:pP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005884-D580-40CE-8520-D20078BF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078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07EC8C-D0AC-4638-A415-4DAA5D6F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BAC80C-DDDB-46C1-AD03-ACF620122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76200"/>
            <a:ext cx="767715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05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07EC8C-D0AC-4638-A415-4DAA5D6F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BF669F-2FC1-4782-8AC7-A5A90318F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233362"/>
            <a:ext cx="760095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6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53E1D-B2AA-45C6-83D9-56F9F513C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60634"/>
            <a:ext cx="10972800" cy="452596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total kinetic energy,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where m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is the mass of the atom associated with the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ith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coordinate.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total potential energy,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1C37AE-558E-43DD-A624-D90EA4C4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BA9B8F-E619-4C7A-9CB7-37B581FA5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785" y="3856838"/>
            <a:ext cx="5267325" cy="9620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812044-23AD-4BD1-99E8-AAC26437D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88" y="1480439"/>
            <a:ext cx="5740822" cy="9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7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05747-9BE2-4C81-8CD5-E8083FE4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54" y="652245"/>
            <a:ext cx="10972800" cy="452596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Newton’s laws of motion apply to these atoms since we are treating their motion within the framework of classical mechanics. That is,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where F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 a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are the force and acceleration, respectively, acting on the 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ith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coordinate and t is time.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8CC962-4FB1-439E-8FFC-D85C0714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FBB327-9A50-43FC-98FA-D69E1BFDC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62" y="2915226"/>
            <a:ext cx="56292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21199-8949-4853-9899-33FEEE842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58" y="518021"/>
            <a:ext cx="11397842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This force is also related to the derivative of the total potential energy by</a:t>
            </a:r>
          </a:p>
          <a:p>
            <a:pPr marL="0" indent="0">
              <a:buNone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These relationships define the equations of motion of the atoms, which can be written as a system of 6N first-order ordinary differential equations: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FC7290-C6A0-4E2A-AA77-EF62E537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02A0C0-712D-43FA-8947-F153F6699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566" y="1197397"/>
            <a:ext cx="5457825" cy="1057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14DEA2-49D7-4F02-9807-21FA2CE93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15" y="3731791"/>
            <a:ext cx="60293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7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F83505-C906-4815-ADB7-89B97203F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6" y="2111929"/>
            <a:ext cx="10972800" cy="452596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 a macroscopic collection of atoms that is in equilibrium at temperature T, the velocities of the atoms are distributed according to the Maxwell–Boltzmann distribution.</a:t>
            </a:r>
            <a:endParaRPr lang="zh-CN" alt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15D9D6-8A05-48A8-A55E-E7D65267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7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8CB26-96C1-4C78-82DA-7DFF4E8E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53673"/>
            <a:ext cx="10972800" cy="5572491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One of the key properties of this distribution is that the average kinetic energy of each degree of freedom is</a:t>
            </a:r>
          </a:p>
          <a:p>
            <a:pPr marL="0" indent="0" algn="just"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 molecular dynamics, this relationship is turned around to define temperature by</a:t>
            </a:r>
          </a:p>
          <a:p>
            <a:pPr marL="0" indent="0" algn="just">
              <a:buNone/>
            </a:pP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ECDBAE-ED6B-4B0A-9489-7F2A67BA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D9B6ED-A5AD-4291-AE66-72F5EBDED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1712752"/>
            <a:ext cx="5143500" cy="1066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7113C6-0DDB-4264-81D1-24C1FFE49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241" y="4078449"/>
            <a:ext cx="59340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2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47022-C7C8-4B42-A2AD-A878991AB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31086"/>
            <a:ext cx="10972800" cy="4525963"/>
          </a:xfrm>
        </p:spPr>
        <p:txBody>
          <a:bodyPr/>
          <a:lstStyle/>
          <a:p>
            <a:pPr marL="0" indent="0" algn="just">
              <a:lnSpc>
                <a:spcPct val="125000"/>
              </a:lnSpc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 essentially all systems that are physically interesting, the equations of motion above are far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too complicated to solve in closed form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 It is therefore important to be able to integrate these equations numerically in order to follow the dynamics of the atoms.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5968E-BF37-45F6-8E92-FDE26AAA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3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4E851-9A31-4578-A5E8-EDE21008B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68449"/>
            <a:ext cx="10972800" cy="58577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 simple way to do this is to use the Taylor expansion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 you express Eq.(9.9) using a positive and a negative time step and take the difference of the two expressions, you can show that</a:t>
            </a:r>
          </a:p>
          <a:p>
            <a:pPr marL="0" indent="0"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This is known as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Verlet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algorithm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0" indent="0">
              <a:lnSpc>
                <a:spcPct val="125000"/>
              </a:lnSpc>
              <a:buNone/>
            </a:pP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C877C4-72B1-4E8C-A8B3-A04F0A5C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26555-88AA-4362-ABA7-0C0A730834A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843408-2D87-4443-9783-0E6457D70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17" b="6295"/>
          <a:stretch/>
        </p:blipFill>
        <p:spPr>
          <a:xfrm>
            <a:off x="2500312" y="1317071"/>
            <a:ext cx="7191375" cy="6572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175C33-3C52-470C-829A-AFB94A878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05" y="3753994"/>
            <a:ext cx="61055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9611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</TotalTime>
  <Words>871</Words>
  <Application>Microsoft Office PowerPoint</Application>
  <PresentationFormat>宽屏</PresentationFormat>
  <Paragraphs>95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宋体</vt:lpstr>
      <vt:lpstr>微软雅黑</vt:lpstr>
      <vt:lpstr>Arial</vt:lpstr>
      <vt:lpstr>Cambria Math</vt:lpstr>
      <vt:lpstr>默认设计模板</vt:lpstr>
      <vt:lpstr>AB INITIO MOLECULAR DYNAMICS</vt:lpstr>
      <vt:lpstr>4.1 CLASSICAL MOLECULAR DYNAMICS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 AB INITIO MOLECULAR DYNAMICS</vt:lpstr>
      <vt:lpstr>PowerPoint 演示文稿</vt:lpstr>
      <vt:lpstr>PowerPoint 演示文稿</vt:lpstr>
      <vt:lpstr>PowerPoint 演示文稿</vt:lpstr>
      <vt:lpstr>PowerPoint 演示文稿</vt:lpstr>
      <vt:lpstr>4.3 APPLICATIONS OF AB INITIO MOLECULAR DYNAMICS</vt:lpstr>
      <vt:lpstr>PowerPoint 演示文稿</vt:lpstr>
      <vt:lpstr>PowerPoint 演示文稿</vt:lpstr>
      <vt:lpstr>PowerPoint 演示文稿</vt:lpstr>
      <vt:lpstr>4.3.2 Exploring Complex Energy Surfaces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DENSITY FUNCTIONAL THEORY?</dc:title>
  <dc:creator>ma by</dc:creator>
  <cp:lastModifiedBy>ma by</cp:lastModifiedBy>
  <cp:revision>73</cp:revision>
  <dcterms:created xsi:type="dcterms:W3CDTF">2019-09-19T03:32:19Z</dcterms:created>
  <dcterms:modified xsi:type="dcterms:W3CDTF">2019-10-11T03:06:50Z</dcterms:modified>
</cp:coreProperties>
</file>