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302" r:id="rId26"/>
    <p:sldId id="301" r:id="rId27"/>
    <p:sldId id="303" r:id="rId28"/>
    <p:sldId id="300" r:id="rId29"/>
    <p:sldId id="304" r:id="rId30"/>
    <p:sldId id="279" r:id="rId31"/>
    <p:sldId id="363" r:id="rId32"/>
    <p:sldId id="281" r:id="rId33"/>
    <p:sldId id="285" r:id="rId34"/>
    <p:sldId id="305" r:id="rId35"/>
    <p:sldId id="306" r:id="rId36"/>
    <p:sldId id="308" r:id="rId37"/>
    <p:sldId id="310" r:id="rId38"/>
    <p:sldId id="311" r:id="rId39"/>
    <p:sldId id="307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2" r:id="rId49"/>
    <p:sldId id="323" r:id="rId50"/>
    <p:sldId id="286" r:id="rId51"/>
    <p:sldId id="283" r:id="rId52"/>
    <p:sldId id="284" r:id="rId53"/>
    <p:sldId id="324" r:id="rId54"/>
    <p:sldId id="289" r:id="rId55"/>
    <p:sldId id="290" r:id="rId56"/>
    <p:sldId id="291" r:id="rId57"/>
    <p:sldId id="292" r:id="rId58"/>
    <p:sldId id="293" r:id="rId59"/>
    <p:sldId id="325" r:id="rId60"/>
    <p:sldId id="327" r:id="rId61"/>
    <p:sldId id="329" r:id="rId62"/>
    <p:sldId id="328" r:id="rId63"/>
    <p:sldId id="330" r:id="rId64"/>
    <p:sldId id="331" r:id="rId65"/>
    <p:sldId id="332" r:id="rId66"/>
    <p:sldId id="333" r:id="rId67"/>
    <p:sldId id="334" r:id="rId68"/>
    <p:sldId id="336" r:id="rId69"/>
    <p:sldId id="337" r:id="rId70"/>
    <p:sldId id="338" r:id="rId71"/>
    <p:sldId id="339" r:id="rId72"/>
    <p:sldId id="341" r:id="rId73"/>
    <p:sldId id="342" r:id="rId74"/>
    <p:sldId id="344" r:id="rId75"/>
    <p:sldId id="346" r:id="rId76"/>
    <p:sldId id="347" r:id="rId77"/>
    <p:sldId id="343" r:id="rId78"/>
    <p:sldId id="345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4" r:id="rId9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68039" autoAdjust="0"/>
  </p:normalViewPr>
  <p:slideViewPr>
    <p:cSldViewPr snapToGrid="0">
      <p:cViewPr varScale="1">
        <p:scale>
          <a:sx n="59" d="100"/>
          <a:sy n="59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01:44:3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24575,'-1'1'0,"0"-1"0,0 1 0,1-1 0,-1 0 0,0 1 0,1 0 0,-1-1 0,0 1 0,1-1 0,-1 1 0,1 0 0,-1-1 0,1 1 0,-1 0 0,1 0 0,0-1 0,-1 1 0,1 0 0,0 0 0,-1 0 0,1-1 0,0 1 0,0 0 0,0 0 0,0 0 0,0 0 0,0-1 0,0 1 0,0 0 0,0 0 0,0 0 0,1 0 0,-1-1 0,0 1 0,1 1 0,7 39 0,-6-36 0,9 31 0,2-1 0,2-1 0,1 0 0,1-1 0,2-1 0,35 45 0,-36-50 0,116 156-124,6-6 0,214 206 0,362 274-248,454 313 372,-372-275 0,579 728 0,-737-719 0,34-34 0,978 934 0,-1486-1421 0,-8 8 0,153 243 0,143 191 0,-345-493 0,7-4 0,198 170 0,-87-121 337,29 26 70,-249-198-488,4 4-133,-1 0 0,1 1 0,-1 0 0,-1 1 0,15 21 0,-13-6-6612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01:44:4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5660 0 24575,'-205'187'0,"-206"267"0,30 25 0,-116 221 0,7 154-866,77 44 0,243-455 866,-54 121 0,-232 261 1201,182-354-670,-188 275-531,-40-95 0,434-574 0,-226 273 0,182-211 0,-133 126 0,224-245 0,-1-2 0,-37 23 0,32-22 0,-37 31 0,-163 143-1365,191-167-5461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5T01:45:1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D043D-B0E3-4ACE-8590-0403609D4DF5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DDAF6-D9E8-46B3-AE61-BCC0A6D57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용어 통일성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주 발표 </a:t>
            </a:r>
            <a:r>
              <a:rPr lang="en-US" altLang="ko-KR" dirty="0"/>
              <a:t>– </a:t>
            </a:r>
            <a:r>
              <a:rPr lang="ko-KR" altLang="en-US" dirty="0"/>
              <a:t>코드 </a:t>
            </a:r>
            <a:r>
              <a:rPr lang="en-US" altLang="ko-KR" dirty="0"/>
              <a:t>-&gt; </a:t>
            </a:r>
            <a:r>
              <a:rPr lang="ko-KR" altLang="en-US" dirty="0"/>
              <a:t>강조할 부분 </a:t>
            </a:r>
            <a:r>
              <a:rPr lang="en-US" altLang="ko-KR" dirty="0"/>
              <a:t>highlight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장표 </a:t>
            </a:r>
            <a:r>
              <a:rPr lang="en-US" altLang="ko-KR" dirty="0"/>
              <a:t>– </a:t>
            </a:r>
            <a:r>
              <a:rPr lang="ko-KR" altLang="en-US" dirty="0"/>
              <a:t>아래쪽 위로 올리기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/>
              <a:t>설명 폰트 맞추기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앞뒤로 오가지 않게 효과적으로 보여줄 방법 고민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시간 조절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66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1/5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21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2/5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0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3/5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6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4/5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29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5/5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9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38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4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DDAF6-D9E8-46B3-AE61-BCC0A6D57F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68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A21F8-9EDC-F721-BB44-8BC201111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45BCAB-460E-EB00-7D26-2786CF6E0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81562-4EA8-D77C-FA6B-F409DE2A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1D3D8-9E0D-FF3A-1B44-31380F7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3C621-53EB-D58B-D7AF-C59C84D6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2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EBD2A-15EE-2299-D184-D23B8A32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BDC0D-C2AA-01C4-A8A9-60B5B96B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8A81A-1D34-B2C8-C02D-042686F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272C7-1633-5F39-D3B6-1FFD10C7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6296F-B095-930E-E547-DD0F0947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4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095FB1-7069-EABB-CFAE-84E35C71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13041-CD4F-6ED7-3B35-A9A02B4E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27B3F-DC08-6FF6-A492-034ACA7A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9B11F-8F81-8A86-389F-7CF252D5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4E040-679C-2A31-3162-E1C2C7D7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B8730-62D7-3C67-DF91-D74BEB1E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1F75E-40D7-9F30-91E6-707DAEA3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AACF-143D-F5D8-0D03-3DD7D9A5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E0694-D3AA-7777-6DBB-CAF8EC10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5928B-5B1A-7A71-DAFA-02AB04AF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5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28B2B-65A7-3FD0-42DE-314E7C23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7D4AF-FA5D-52FB-D987-018482EF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89E16-2690-A8E2-0209-FC4E7FBF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994A2-10F3-109F-846E-3BB93F03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14405-D390-7EBC-D18D-9C69660E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14986-0AE5-4D04-A5AD-8AD1B53B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7D4A1-FA28-0F7A-D439-A1809F31F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E57DD-5281-D5B1-9EAC-1B4BADD9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7068B-8ED2-DEBE-5B4D-9C4EC781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D8FEB-002F-1756-6308-FC12CC43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7F5F5C-52CF-2537-01AA-7A87CC99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7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C8439-58E8-75C8-9A2C-6E518F2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715BC-9B21-42AF-9651-C6D618D4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47570-3051-1F1D-8846-61D2A339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9A4484-2EE7-126C-3046-080545E3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8CE56D-DA1D-9DA9-2AE8-447FF555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CBD1F7-EB6E-5A43-EE2D-A241B2AE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EAFB17-93BA-A770-4973-8B6E138A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F2BC1-90A0-9F22-224A-416A9824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67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A03D-EBE6-4D91-9A3C-3A2778D8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1D02E-9EDE-49CF-12D6-EE904074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717EEF-1DA2-ADFB-6DCB-EC4DCE22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2E811-1A46-5698-9D3E-628B7362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5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2DD142-7438-2473-1FED-FD82F954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1D87D-0E65-E412-E524-4DA946BA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6137B-5A48-B1E7-DC28-9E55FF98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9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6FEFB-0C68-5C12-2BFE-CE17BB60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D4863-FC2E-F356-0F0A-BE3DFEBB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0B107-7A5A-B4ED-76F3-52F2F83C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FEE32-2175-DE43-A540-6036AA0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5F49D-A98A-41F8-C214-2319C166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5673D-CBFA-06F4-FC50-92C28508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7828-C5F0-80CB-E7D6-8BA5F98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A1C825-DA91-38E5-6711-0A87CBC31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4E351-24AE-5100-5FC7-D56EF6E8D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02FD2-E1D5-FD62-15DE-A7A11CB5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536025-CD15-9B61-DE58-23CAE851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AC7D2-5D9D-7D46-9B2A-9FF87FB6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84449-6A69-1340-C1F2-776D0666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DFB06-9BEA-2B35-47EB-8617F994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7BB1D-6F55-186D-8EA3-19D8A1ECE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A19AE-D4B7-4991-9159-7C048D79F8A1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B90CA-0683-FA04-AB59-C6CC57260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28A88-B5F9-7CC8-7D84-1C1926D26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7289E-3E4C-4999-A4A6-7D6D52B0F9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5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commons/reference/kotli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emplate/user/add?userName=enshahar&amp;email=enshahar%40gmail.com" TargetMode="External"/><Relationship Id="rId7" Type="http://schemas.openxmlformats.org/officeDocument/2006/relationships/hyperlink" Target="http://localhost:8080/template/user/addWithGroup2?username=collision&amp;email=collision%40gmail.com" TargetMode="External"/><Relationship Id="rId2" Type="http://schemas.openxmlformats.org/officeDocument/2006/relationships/hyperlink" Target="http://localhost:8080/template/user/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template/group/add?name=collision" TargetMode="External"/><Relationship Id="rId5" Type="http://schemas.openxmlformats.org/officeDocument/2006/relationships/hyperlink" Target="http://localhost:8080/template/group/add?name=enshahar" TargetMode="External"/><Relationship Id="rId4" Type="http://schemas.openxmlformats.org/officeDocument/2006/relationships/hyperlink" Target="http://localhost:8080/template/group/lis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operator%20/user/add?userName=enshahar&amp;email=enshahar%40gmail.com" TargetMode="External"/><Relationship Id="rId2" Type="http://schemas.openxmlformats.org/officeDocument/2006/relationships/hyperlink" Target="http://localhost:8080/operator/user/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operator/user/addWithGroup2?username=collision&amp;email=collision%40gmail.com" TargetMode="External"/><Relationship Id="rId5" Type="http://schemas.openxmlformats.org/officeDocument/2006/relationships/hyperlink" Target="http://localhost:8080/operator/group/add?name=enshahar" TargetMode="External"/><Relationship Id="rId4" Type="http://schemas.openxmlformats.org/officeDocument/2006/relationships/hyperlink" Target="http://localhost:8080/operator/group/lis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@CodeSpitz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quotefancy.com/robert-c-martin-quot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8E82C-FC93-972E-D6F8-E6661A3DE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스프링 </a:t>
            </a:r>
            <a:r>
              <a:rPr lang="en-US" altLang="ko-KR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R2DBC</a:t>
            </a:r>
            <a:r>
              <a:rPr lang="ko-KR" altLang="en-US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를 활용한</a:t>
            </a:r>
            <a:br>
              <a:rPr lang="en-US" altLang="ko-KR" dirty="0">
                <a:solidFill>
                  <a:srgbClr val="495057"/>
                </a:solidFill>
                <a:highlight>
                  <a:srgbClr val="FFFFFF"/>
                </a:highlight>
                <a:latin typeface="Pretendard"/>
              </a:rPr>
            </a:br>
            <a:r>
              <a:rPr lang="ko-KR" altLang="en-US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작은 </a:t>
            </a:r>
            <a:r>
              <a:rPr lang="ko-KR" altLang="en-US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코틀린</a:t>
            </a:r>
            <a:r>
              <a:rPr lang="ko-KR" altLang="en-US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 </a:t>
            </a:r>
            <a:r>
              <a:rPr lang="en-US" altLang="ko-KR" b="0" i="0" dirty="0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SQL DSL </a:t>
            </a:r>
            <a:r>
              <a:rPr lang="ko-KR" altLang="en-US" b="0" i="0" dirty="0" err="1">
                <a:solidFill>
                  <a:srgbClr val="495057"/>
                </a:solidFill>
                <a:effectLst/>
                <a:highlight>
                  <a:srgbClr val="FFFFFF"/>
                </a:highlight>
                <a:latin typeface="Pretendard"/>
              </a:rPr>
              <a:t>개발기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545B22-8F3A-EF76-19EB-71F21FE35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모빌리티</a:t>
            </a:r>
            <a:r>
              <a:rPr lang="en-US" altLang="ko-KR" dirty="0"/>
              <a:t>42</a:t>
            </a:r>
          </a:p>
          <a:p>
            <a:r>
              <a:rPr lang="ko-KR" altLang="en-US" dirty="0"/>
              <a:t>오현석</a:t>
            </a:r>
          </a:p>
        </p:txBody>
      </p:sp>
    </p:spTree>
    <p:extLst>
      <p:ext uri="{BB962C8B-B14F-4D97-AF65-F5344CB8AC3E}">
        <p14:creationId xmlns:p14="http://schemas.microsoft.com/office/powerpoint/2010/main" val="76415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EEF9ED5-7313-B5EF-CF5A-DB1CD51B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데이터 </a:t>
            </a:r>
            <a:r>
              <a:rPr lang="en-US" altLang="ko-KR" dirty="0"/>
              <a:t>R2DBC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5B7835-4818-0F7A-587E-EA29568E5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Data R2DBC(Reactive Relational Database Connectivity)</a:t>
            </a:r>
            <a:endParaRPr lang="ko-KR" altLang="en-US" dirty="0"/>
          </a:p>
        </p:txBody>
      </p:sp>
      <p:pic>
        <p:nvPicPr>
          <p:cNvPr id="1026" name="Picture 2" descr="R2-D2 - Wikipedia">
            <a:extLst>
              <a:ext uri="{FF2B5EF4-FFF2-40B4-BE49-F238E27FC236}">
                <a16:creationId xmlns:a16="http://schemas.microsoft.com/office/drawing/2014/main" id="{C462F0B6-1B9E-B7E9-C6B9-7AF1D8926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5" y="873413"/>
            <a:ext cx="26003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32F71D9-675B-9D40-8B52-63F9C10B7D22}"/>
                  </a:ext>
                </a:extLst>
              </p14:cNvPr>
              <p14:cNvContentPartPr/>
              <p14:nvPr/>
            </p14:nvContentPartPr>
            <p14:xfrm>
              <a:off x="8520567" y="868149"/>
              <a:ext cx="3612600" cy="3719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32F71D9-675B-9D40-8B52-63F9C10B7D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1927" y="859149"/>
                <a:ext cx="3630240" cy="37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261BB9-5B24-67EC-7354-1E6936E2DA30}"/>
                  </a:ext>
                </a:extLst>
              </p14:cNvPr>
              <p14:cNvContentPartPr/>
              <p14:nvPr/>
            </p14:nvContentPartPr>
            <p14:xfrm>
              <a:off x="9157047" y="960309"/>
              <a:ext cx="2037600" cy="30495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261BB9-5B24-67EC-7354-1E6936E2DA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48047" y="951309"/>
                <a:ext cx="2055240" cy="30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41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53C83D9-8D7A-97BA-0B7C-3C13F489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데이터 </a:t>
            </a:r>
            <a:r>
              <a:rPr lang="en-US" altLang="ko-KR" dirty="0"/>
              <a:t>R2DBC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10F40B0-35E5-09FD-40BB-E641A248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반응형 데이터베이스 드라이버를 사용한</a:t>
            </a:r>
            <a:r>
              <a:rPr lang="en-US" altLang="ko-KR" dirty="0"/>
              <a:t> </a:t>
            </a:r>
            <a:r>
              <a:rPr lang="ko-KR" altLang="en-US" dirty="0"/>
              <a:t>스프링 데이터 프로젝트</a:t>
            </a:r>
            <a:endParaRPr lang="en-US" altLang="ko-KR" dirty="0"/>
          </a:p>
          <a:p>
            <a:pPr lvl="1"/>
            <a:r>
              <a:rPr lang="ko-KR" altLang="en-US" dirty="0"/>
              <a:t>함수형 </a:t>
            </a:r>
            <a:r>
              <a:rPr lang="en-US" altLang="ko-KR" dirty="0"/>
              <a:t>API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/>
              <a:t>R2dbcEntityTemplate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ko-KR" altLang="en-US" dirty="0"/>
              <a:t>다양한 데이터베이스 지원</a:t>
            </a:r>
            <a:endParaRPr lang="en-US" altLang="ko-KR" dirty="0"/>
          </a:p>
          <a:p>
            <a:pPr lvl="2"/>
            <a:r>
              <a:rPr lang="en-US" altLang="ko-KR" dirty="0"/>
              <a:t>H2,</a:t>
            </a:r>
            <a:r>
              <a:rPr lang="ko-KR" altLang="en-US" dirty="0"/>
              <a:t> </a:t>
            </a:r>
            <a:r>
              <a:rPr lang="en-US" altLang="ko-KR" dirty="0"/>
              <a:t>MariaDB,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Server,</a:t>
            </a:r>
            <a:r>
              <a:rPr lang="ko-KR" altLang="en-US" dirty="0"/>
              <a:t> </a:t>
            </a:r>
            <a:r>
              <a:rPr lang="en-US" altLang="ko-KR" dirty="0"/>
              <a:t>MySQL,</a:t>
            </a:r>
            <a:r>
              <a:rPr lang="ko-KR" altLang="en-US" dirty="0"/>
              <a:t> </a:t>
            </a:r>
            <a:r>
              <a:rPr lang="en-US" altLang="ko-KR" dirty="0"/>
              <a:t>Postgres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 err="1"/>
              <a:t>DatabaseClient</a:t>
            </a:r>
            <a:r>
              <a:rPr lang="ko-KR" altLang="en-US" dirty="0"/>
              <a:t>를 통해 데이터베이스 연동 </a:t>
            </a:r>
            <a:endParaRPr lang="en-US" altLang="ko-KR" dirty="0"/>
          </a:p>
          <a:p>
            <a:pPr lvl="1"/>
            <a:r>
              <a:rPr lang="ko-KR" altLang="en-US" dirty="0"/>
              <a:t>현재 버전 </a:t>
            </a:r>
            <a:r>
              <a:rPr lang="en-US" altLang="ko-KR" dirty="0"/>
              <a:t>3.2.5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	https://docs.spring.io/spring-data/relational/reference/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73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82AFC-C8C3-B818-214B-E8E5C7B0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9EE47B-3C51-2C49-E718-DCB1E4502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443" y="1690688"/>
            <a:ext cx="3701658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463FF95-84CE-734F-C956-87D7A2391E3C}"/>
                  </a:ext>
                </a:extLst>
              </p14:cNvPr>
              <p14:cNvContentPartPr/>
              <p14:nvPr/>
            </p14:nvContentPartPr>
            <p14:xfrm>
              <a:off x="4886095" y="88650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463FF95-84CE-734F-C956-87D7A2391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7095" y="87786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589CCF-9957-A32E-42C8-4D535753ABDC}"/>
              </a:ext>
            </a:extLst>
          </p:cNvPr>
          <p:cNvSpPr txBox="1"/>
          <p:nvPr/>
        </p:nvSpPr>
        <p:spPr>
          <a:xfrm>
            <a:off x="5943600" y="2052320"/>
            <a:ext cx="478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추가해야 할 의존관계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Spring Reactive Web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Spring Data R2DBC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01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5488-7506-FADA-04CF-66D12A6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E448-EA99-300B-34AE-0FAA338F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Build.gradle.kts</a:t>
            </a:r>
            <a:endParaRPr lang="ko-KR" alt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0036DA0-6F8E-A65C-C4AE-6CEEBD05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5796"/>
            <a:ext cx="10014527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dependencies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"org.springframework.boot:spring-boot-starter-data-r2dbc"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io.projectreactor.kotlin:reactor-kotlin-extensions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org.jetbrains.kotlinx:kotlinx-coroutines-reactor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"io.asyncer:r2dbc-mysql"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org.springframework.boot:spring-boot-starter-test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io.projectreactor:reactor-test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69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5488-7506-FADA-04CF-66D12A6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E448-EA99-300B-34AE-0FAA338F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Build.gradle.kts</a:t>
            </a:r>
            <a:endParaRPr lang="ko-KR" alt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0036DA0-6F8E-A65C-C4AE-6CEEBD05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5796"/>
            <a:ext cx="10014527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ependencies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"org.springframework.boot:spring-boot-starter-data-r2dbc"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io.projectreactor.kotlin:reactor-kotlin-extensions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org.jetbrains.kotlinx:kotlinx-coroutines-reactor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"io.asyncer:r2dbc-mysql"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org.springframework.boot:spring-boot-starter-test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io.projectreactor:reactor-test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5186933-1A63-A4E5-B7B4-D8328DE6B9FF}"/>
              </a:ext>
            </a:extLst>
          </p:cNvPr>
          <p:cNvSpPr/>
          <p:nvPr/>
        </p:nvSpPr>
        <p:spPr>
          <a:xfrm>
            <a:off x="7658100" y="1378022"/>
            <a:ext cx="2225963" cy="1246910"/>
          </a:xfrm>
          <a:prstGeom prst="wedgeRoundRectCallout">
            <a:avLst>
              <a:gd name="adj1" fmla="val -37016"/>
              <a:gd name="adj2" fmla="val 9361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스프링 부트 자동설정 활성화</a:t>
            </a:r>
          </a:p>
        </p:txBody>
      </p:sp>
    </p:spTree>
    <p:extLst>
      <p:ext uri="{BB962C8B-B14F-4D97-AF65-F5344CB8AC3E}">
        <p14:creationId xmlns:p14="http://schemas.microsoft.com/office/powerpoint/2010/main" val="183226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5488-7506-FADA-04CF-66D12A6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E448-EA99-300B-34AE-0FAA338F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Build.gradle.kts</a:t>
            </a:r>
            <a:endParaRPr lang="ko-KR" alt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0036DA0-6F8E-A65C-C4AE-6CEEBD05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5796"/>
            <a:ext cx="10014527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ependencies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"org.springframework.boot:spring-boot-starter-data-r2dbc"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io.projectreactor.kotlin:reactor-kotlin-extensions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org.jetbrains.kotlinx:kotlinx-coroutines-reactor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"io.asyncer:r2dbc-mysql"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org.springframework.boot:spring-boot-starter-test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io.projectreactor:reactor-test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5186933-1A63-A4E5-B7B4-D8328DE6B9FF}"/>
              </a:ext>
            </a:extLst>
          </p:cNvPr>
          <p:cNvSpPr/>
          <p:nvPr/>
        </p:nvSpPr>
        <p:spPr>
          <a:xfrm>
            <a:off x="7658100" y="1378022"/>
            <a:ext cx="2225963" cy="1246910"/>
          </a:xfrm>
          <a:prstGeom prst="wedgeRoundRectCallout">
            <a:avLst>
              <a:gd name="adj1" fmla="val -124983"/>
              <a:gd name="adj2" fmla="val 11731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리액터를</a:t>
            </a:r>
            <a:r>
              <a:rPr lang="ko-KR" altLang="en-US" dirty="0"/>
              <a:t> 편하게 쓰게 해주는 </a:t>
            </a:r>
            <a:br>
              <a:rPr lang="en-US" altLang="ko-KR" dirty="0"/>
            </a:br>
            <a:r>
              <a:rPr lang="ko-KR" altLang="en-US" dirty="0" err="1"/>
              <a:t>코틀린</a:t>
            </a:r>
            <a:r>
              <a:rPr lang="ko-KR" altLang="en-US" dirty="0"/>
              <a:t> 확장</a:t>
            </a:r>
          </a:p>
        </p:txBody>
      </p:sp>
    </p:spTree>
    <p:extLst>
      <p:ext uri="{BB962C8B-B14F-4D97-AF65-F5344CB8AC3E}">
        <p14:creationId xmlns:p14="http://schemas.microsoft.com/office/powerpoint/2010/main" val="342025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5488-7506-FADA-04CF-66D12A6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E448-EA99-300B-34AE-0FAA338F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Build.gradle.kts</a:t>
            </a:r>
            <a:endParaRPr lang="ko-KR" alt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0036DA0-6F8E-A65C-C4AE-6CEEBD05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5796"/>
            <a:ext cx="10014527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ependencies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"org.springframework.boot:spring-boot-starter-data-r2dbc"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io.projectreactor.kotlin:reactor-kotlin-extensions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org.jetbrains.kotlinx:kotlinx-coroutines-reactor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"io.asyncer:r2dbc-mysql"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org.springframework.boot:spring-boot-starter-test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io.projectreactor:reactor-test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5186933-1A63-A4E5-B7B4-D8328DE6B9FF}"/>
              </a:ext>
            </a:extLst>
          </p:cNvPr>
          <p:cNvSpPr/>
          <p:nvPr/>
        </p:nvSpPr>
        <p:spPr>
          <a:xfrm>
            <a:off x="7658100" y="1378022"/>
            <a:ext cx="2225963" cy="1246910"/>
          </a:xfrm>
          <a:prstGeom prst="wedgeRoundRectCallout">
            <a:avLst>
              <a:gd name="adj1" fmla="val -130792"/>
              <a:gd name="adj2" fmla="val 14324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플로우와 </a:t>
            </a:r>
            <a:r>
              <a:rPr lang="ko-KR" altLang="en-US" dirty="0" err="1"/>
              <a:t>리액터</a:t>
            </a:r>
            <a:r>
              <a:rPr lang="ko-KR" altLang="en-US" dirty="0"/>
              <a:t> 사이를 연동해주는 </a:t>
            </a:r>
            <a:r>
              <a:rPr lang="ko-KR" altLang="en-US" dirty="0" err="1"/>
              <a:t>코틀린</a:t>
            </a:r>
            <a:r>
              <a:rPr lang="ko-KR" altLang="en-US" dirty="0"/>
              <a:t> 확장</a:t>
            </a:r>
          </a:p>
        </p:txBody>
      </p:sp>
    </p:spTree>
    <p:extLst>
      <p:ext uri="{BB962C8B-B14F-4D97-AF65-F5344CB8AC3E}">
        <p14:creationId xmlns:p14="http://schemas.microsoft.com/office/powerpoint/2010/main" val="280268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5488-7506-FADA-04CF-66D12A6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의존관계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5E448-EA99-300B-34AE-0FAA338F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Build.gradle.kts</a:t>
            </a:r>
            <a:endParaRPr lang="ko-KR" altLang="en-US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0036DA0-6F8E-A65C-C4AE-6CEEBD05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5796"/>
            <a:ext cx="10014527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ependencies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"org.springframework.boot:spring-boot-starter-data-r2dbc"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io.projectreactor.kotlin:reactor-kotlin-extensions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org.jetbrains.kotlinx:kotlinx-coroutines-reactor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"io.asyncer:r2dbc-mysql"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org.springframework.boot:spring-boot-starter-test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testImplementation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io.projectreactor:reactor-test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5186933-1A63-A4E5-B7B4-D8328DE6B9FF}"/>
              </a:ext>
            </a:extLst>
          </p:cNvPr>
          <p:cNvSpPr/>
          <p:nvPr/>
        </p:nvSpPr>
        <p:spPr>
          <a:xfrm>
            <a:off x="7658100" y="1378022"/>
            <a:ext cx="2225963" cy="1246910"/>
          </a:xfrm>
          <a:prstGeom prst="wedgeRoundRectCallout">
            <a:avLst>
              <a:gd name="adj1" fmla="val -129962"/>
              <a:gd name="adj2" fmla="val 1758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DB R2DBC </a:t>
            </a:r>
            <a:r>
              <a:rPr lang="ko-KR" altLang="en-US" dirty="0"/>
              <a:t>드라이버</a:t>
            </a:r>
          </a:p>
        </p:txBody>
      </p:sp>
    </p:spTree>
    <p:extLst>
      <p:ext uri="{BB962C8B-B14F-4D97-AF65-F5344CB8AC3E}">
        <p14:creationId xmlns:p14="http://schemas.microsoft.com/office/powerpoint/2010/main" val="78958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01443-0470-CD77-1B3B-6AC62375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CCA21-25A7-A870-7C2C-CE519241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Application.yml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0D482B-F0D8-AC1C-CBDE-51CAF950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34" y="2462431"/>
            <a:ext cx="11161987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spring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r2dbc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name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admin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username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scott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password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tiger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url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r2dbc: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mariadb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://localhost:3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06/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spring?useUnicode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true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&amp;</a:t>
            </a:r>
            <a:r>
              <a:rPr lang="en-US" altLang="ko-KR" sz="2000" dirty="0" err="1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serverTimezone</a:t>
            </a: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=UTC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pool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enabled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true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initial-size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10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max-size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: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20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25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01443-0470-CD77-1B3B-6AC62375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설정 추가 </a:t>
            </a:r>
            <a:r>
              <a:rPr lang="en-US" altLang="ko-KR" dirty="0"/>
              <a:t>- </a:t>
            </a:r>
            <a:r>
              <a:rPr lang="ko-KR" altLang="en-US" dirty="0"/>
              <a:t>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CCA21-25A7-A870-7C2C-CE519241D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에서 풀을 활성화시켰다면 </a:t>
            </a:r>
            <a:r>
              <a:rPr lang="en-US" altLang="ko-KR" dirty="0"/>
              <a:t>pool</a:t>
            </a:r>
            <a:r>
              <a:rPr lang="ko-KR" altLang="en-US" dirty="0"/>
              <a:t>을 쓰지 말아야 함</a:t>
            </a:r>
            <a:r>
              <a:rPr lang="en-US" altLang="ko-KR" dirty="0"/>
              <a:t>(</a:t>
            </a:r>
            <a:r>
              <a:rPr lang="ko-KR" altLang="en-US" dirty="0"/>
              <a:t>둘을 동시에 쓰면 안됨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서버 </a:t>
            </a:r>
            <a:r>
              <a:rPr lang="ko-KR" altLang="en-US" dirty="0" err="1"/>
              <a:t>타임존</a:t>
            </a:r>
            <a:r>
              <a:rPr lang="ko-KR" altLang="en-US" dirty="0"/>
              <a:t> 설정이 안 먹을 수 있음</a:t>
            </a:r>
            <a:endParaRPr lang="en-US" altLang="ko-KR" dirty="0"/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: </a:t>
            </a:r>
            <a:r>
              <a:rPr lang="en-US" altLang="ko-KR" dirty="0" err="1"/>
              <a:t>java.time.DateTimeException</a:t>
            </a:r>
            <a:r>
              <a:rPr lang="en-US" altLang="ko-KR" dirty="0"/>
              <a:t>: Invalid ID for region-based </a:t>
            </a:r>
            <a:r>
              <a:rPr lang="en-US" altLang="ko-KR" dirty="0" err="1"/>
              <a:t>ZoneId</a:t>
            </a:r>
            <a:r>
              <a:rPr lang="en-US" altLang="ko-KR" dirty="0"/>
              <a:t>, invalid format …</a:t>
            </a:r>
          </a:p>
          <a:p>
            <a:pPr lvl="1"/>
            <a:r>
              <a:rPr lang="en-US" altLang="ko-KR" dirty="0"/>
              <a:t>@Configuration</a:t>
            </a:r>
            <a:r>
              <a:rPr lang="ko-KR" altLang="en-US" dirty="0"/>
              <a:t> 이 붙은 클래스에 다음 빈 추가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C482CA-8C75-6D10-132E-E5176269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59" y="4755617"/>
            <a:ext cx="11698013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@Bean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fun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mysqlCustomizer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():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ConnectionFactoryOptionsBuilderCustomizer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=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b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ConnectionFactoryOptionsBuilderCustomizer</a:t>
            </a:r>
            <a: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{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builder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-&gt;</a:t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   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builder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.option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MySqlConnectionFactoryProvider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.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SERVER_ZONE_ID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ZoneId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.of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"UTC"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Vrinda" panose="020B0502040204020203" pitchFamily="34" charset="0"/>
              </a:rPr>
              <a:t>}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Vrinda" panose="020B0502040204020203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63BBE7-3DAF-1A64-38F8-9AC238C7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0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6EC80-BCC6-809F-9718-CF561144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발표자 소개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5671945D-1CD7-7363-E6F2-10060640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2410690"/>
            <a:ext cx="5394036" cy="394565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모빌리티</a:t>
            </a:r>
            <a:r>
              <a:rPr lang="ko-KR" altLang="en-US" sz="2000" dirty="0"/>
              <a:t> </a:t>
            </a:r>
            <a:r>
              <a:rPr lang="en-US" altLang="ko-KR" sz="2000" dirty="0"/>
              <a:t>42 CTO</a:t>
            </a:r>
          </a:p>
          <a:p>
            <a:pPr lvl="1">
              <a:buFontTx/>
              <a:buChar char="-"/>
            </a:pPr>
            <a:r>
              <a:rPr lang="en-US" altLang="ko-KR" sz="1600" dirty="0"/>
              <a:t>20</a:t>
            </a:r>
            <a:r>
              <a:rPr lang="ko-KR" altLang="en-US" sz="1600" dirty="0"/>
              <a:t>여년 개발자</a:t>
            </a:r>
            <a:endParaRPr lang="en-US" altLang="ko-KR" sz="1600" dirty="0"/>
          </a:p>
          <a:p>
            <a:pPr lvl="2">
              <a:buFontTx/>
              <a:buChar char="-"/>
            </a:pPr>
            <a:r>
              <a:rPr lang="ko-KR" altLang="en-US" sz="1200" dirty="0" err="1"/>
              <a:t>저수준으로는</a:t>
            </a:r>
            <a:r>
              <a:rPr lang="ko-KR" altLang="en-US" sz="1200" dirty="0"/>
              <a:t> 어셈블리부터 고수준으로는 </a:t>
            </a:r>
            <a:r>
              <a:rPr lang="ko-KR" altLang="en-US" sz="1200" dirty="0" err="1"/>
              <a:t>파이썬까지</a:t>
            </a:r>
            <a:endParaRPr lang="en-US" altLang="ko-KR" sz="1200" dirty="0"/>
          </a:p>
          <a:p>
            <a:pPr lvl="2">
              <a:buFontTx/>
              <a:buChar char="-"/>
            </a:pPr>
            <a:r>
              <a:rPr lang="ko-KR" altLang="en-US" sz="1200" dirty="0"/>
              <a:t>한마디로 잡부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2000" dirty="0"/>
              <a:t>기술 번역가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1600" dirty="0"/>
              <a:t>스칼라</a:t>
            </a:r>
            <a:r>
              <a:rPr lang="en-US" altLang="ko-KR" sz="1600" dirty="0"/>
              <a:t>: Programming in Scala … </a:t>
            </a:r>
          </a:p>
          <a:p>
            <a:pPr lvl="1">
              <a:buFontTx/>
              <a:buChar char="-"/>
            </a:pPr>
            <a:r>
              <a:rPr lang="ko-KR" altLang="en-US" sz="1600" dirty="0" err="1"/>
              <a:t>코틀린</a:t>
            </a:r>
            <a:r>
              <a:rPr lang="en-US" altLang="ko-KR" sz="1600" dirty="0"/>
              <a:t>: </a:t>
            </a:r>
            <a:r>
              <a:rPr lang="ko-KR" altLang="en-US" sz="1600" b="1" dirty="0" err="1"/>
              <a:t>코틀린</a:t>
            </a:r>
            <a:r>
              <a:rPr lang="ko-KR" altLang="en-US" sz="1600" b="1" dirty="0"/>
              <a:t> 인 액션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아토믹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코틀린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코틀린</a:t>
            </a:r>
            <a:r>
              <a:rPr lang="ko-KR" altLang="en-US" sz="1600" b="1" dirty="0"/>
              <a:t> 함수형 프로그래밍</a:t>
            </a:r>
            <a:r>
              <a:rPr lang="en-US" altLang="ko-KR" sz="1600" b="1" dirty="0"/>
              <a:t>, </a:t>
            </a:r>
            <a:r>
              <a:rPr lang="en-US" altLang="ko-KR" sz="1600" dirty="0"/>
              <a:t>…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파이썬</a:t>
            </a:r>
            <a:r>
              <a:rPr lang="en-US" altLang="ko-KR" sz="1600" dirty="0"/>
              <a:t>: </a:t>
            </a:r>
            <a:r>
              <a:rPr lang="ko-KR" altLang="en-US" sz="1600" dirty="0"/>
              <a:t>고성능 파이썬</a:t>
            </a:r>
            <a:r>
              <a:rPr lang="en-US" altLang="ko-KR" sz="1600" dirty="0"/>
              <a:t>, </a:t>
            </a:r>
            <a:r>
              <a:rPr lang="ko-KR" altLang="en-US" sz="1600" dirty="0"/>
              <a:t>파이썬 코딩의 기술</a:t>
            </a:r>
            <a:r>
              <a:rPr lang="en-US" altLang="ko-KR" sz="1600" dirty="0"/>
              <a:t>, …</a:t>
            </a:r>
          </a:p>
          <a:p>
            <a:pPr lvl="1">
              <a:buFontTx/>
              <a:buChar char="-"/>
            </a:pPr>
            <a:r>
              <a:rPr lang="ko-KR" altLang="en-US" sz="1600" dirty="0"/>
              <a:t>기타</a:t>
            </a:r>
            <a:r>
              <a:rPr lang="en-US" altLang="ko-KR" sz="1600" dirty="0"/>
              <a:t>: </a:t>
            </a:r>
            <a:r>
              <a:rPr lang="ko-KR" altLang="en-US" sz="1600" dirty="0"/>
              <a:t>순수 함수형 데이터 구조</a:t>
            </a:r>
            <a:r>
              <a:rPr lang="en-US" altLang="ko-KR" sz="1600" dirty="0"/>
              <a:t>, </a:t>
            </a:r>
            <a:r>
              <a:rPr lang="ko-KR" altLang="en-US" sz="1600" b="1" dirty="0"/>
              <a:t>배워서 바로 쓰는 스프링 프레임워크</a:t>
            </a:r>
            <a:r>
              <a:rPr lang="en-US" altLang="ko-KR" sz="1600" dirty="0"/>
              <a:t>, </a:t>
            </a:r>
            <a:r>
              <a:rPr lang="ko-KR" altLang="en-US" sz="1600" dirty="0"/>
              <a:t>한권으로 읽는 컴퓨터 구조와 프로그래밍</a:t>
            </a:r>
            <a:r>
              <a:rPr lang="en-US" altLang="ko-KR" sz="1600" dirty="0"/>
              <a:t>…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0A7528-6DAA-AB81-18FE-DD3B3F11B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9" r="2996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82B65-ECED-B5D7-685A-CEB13FF9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클래스 </a:t>
            </a:r>
            <a:r>
              <a:rPr lang="en-US" altLang="ko-KR" dirty="0"/>
              <a:t>– User, Group, </a:t>
            </a:r>
            <a:r>
              <a:rPr lang="en-US" altLang="ko-KR" dirty="0" err="1"/>
              <a:t>UserGroup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E5319-9036-9598-8E05-58124EC5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7693FA-ED1E-00EA-0677-E0A920006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04245"/>
            <a:ext cx="487172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"users"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@Id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.now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49119C-5008-8E55-9952-8741D6AB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2597"/>
            <a:ext cx="5314275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(value=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"groups"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@Id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created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Instant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.now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C15F9A-4472-2F60-9CFF-40266382E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2" y="1596578"/>
            <a:ext cx="2865120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UserGroup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@Id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userId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groupId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2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2C6EB-7159-811C-CE62-41E21534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R2dbcEntityTemplate </a:t>
            </a:r>
            <a:r>
              <a:rPr lang="ko-KR" altLang="en-US" dirty="0"/>
              <a:t>사용 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D3F6DF-7A5A-F688-9493-228300E1D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31689"/>
            <a:ext cx="9084538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@Service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TemplateExampleService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R2dbcEntityTemplate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suspend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allUsers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collectList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awaitSingle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suspend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.insert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awaitSingleOrNull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06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2C6EB-7159-811C-CE62-41E21534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안에서 </a:t>
            </a:r>
            <a:r>
              <a:rPr lang="ko-KR" altLang="en-US" dirty="0" err="1"/>
              <a:t>리액터</a:t>
            </a:r>
            <a:r>
              <a:rPr lang="ko-KR" altLang="en-US" dirty="0"/>
              <a:t> 연산 사용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D3F6DF-7A5A-F688-9493-228300E1D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39357"/>
            <a:ext cx="11187678" cy="29238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@Service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TemplateExampleService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R2dbcEntityTemplate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suspend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allUsers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collectList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awaitSingle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suspend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.insert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awaitSingleOrNull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10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2C6EB-7159-811C-CE62-41E21534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리액터</a:t>
            </a:r>
            <a:r>
              <a:rPr lang="ko-KR" altLang="en-US" dirty="0"/>
              <a:t> 연산 사용을 위해 </a:t>
            </a:r>
            <a:r>
              <a:rPr lang="en-US" altLang="ko-KR" dirty="0"/>
              <a:t>suspend </a:t>
            </a:r>
            <a:r>
              <a:rPr lang="ko-KR" altLang="en-US" dirty="0"/>
              <a:t>사용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D3F6DF-7A5A-F688-9493-228300E1D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4"/>
            <a:ext cx="923842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@Service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TemplateExampleService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R2dbcEntityTemplate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suspend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allUsers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collectList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awaitSingle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suspend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db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.insert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awaitSingleOrNull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04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C9788-9794-16E9-1998-311E052B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@Transactional + R2dbcEntityTemplate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818D2-EBF6-2858-79A6-E9E12E1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Error</a:t>
            </a:r>
            <a:r>
              <a:rPr lang="ko-KR" altLang="en-US" dirty="0"/>
              <a:t>나 </a:t>
            </a:r>
            <a:r>
              <a:rPr lang="en-US" altLang="ko-KR" dirty="0" err="1"/>
              <a:t>RuntimeException</a:t>
            </a:r>
            <a:r>
              <a:rPr lang="ko-KR" altLang="en-US" dirty="0"/>
              <a:t>이 발생한 경우 항상 잘 작동함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Await</a:t>
            </a:r>
            <a:r>
              <a:rPr lang="ko-KR" altLang="en-US" dirty="0"/>
              <a:t>을 쓰는 명령형 처럼 보이는 코드</a:t>
            </a:r>
            <a:endParaRPr lang="en-US" altLang="ko-KR" dirty="0"/>
          </a:p>
          <a:p>
            <a:pPr lvl="1"/>
            <a:r>
              <a:rPr lang="en-US" altLang="ko-KR" dirty="0"/>
              <a:t>Flux/Mono</a:t>
            </a:r>
            <a:r>
              <a:rPr lang="ko-KR" altLang="en-US" dirty="0"/>
              <a:t>의 연산</a:t>
            </a:r>
            <a:r>
              <a:rPr lang="en-US" altLang="ko-KR" dirty="0"/>
              <a:t>(</a:t>
            </a:r>
            <a:r>
              <a:rPr lang="en-US" altLang="ko-KR" dirty="0" err="1"/>
              <a:t>map,flatMap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사용해 </a:t>
            </a:r>
            <a:r>
              <a:rPr lang="ko-KR" altLang="en-US" dirty="0" err="1"/>
              <a:t>리액터를</a:t>
            </a:r>
            <a:r>
              <a:rPr lang="ko-KR" altLang="en-US" dirty="0"/>
              <a:t> 변환하는 스타일의 코드</a:t>
            </a:r>
            <a:endParaRPr lang="en-US" altLang="ko-KR" dirty="0"/>
          </a:p>
          <a:p>
            <a:pPr lvl="1"/>
            <a:r>
              <a:rPr lang="ko-KR" altLang="en-US" dirty="0" err="1"/>
              <a:t>코틀린</a:t>
            </a:r>
            <a:r>
              <a:rPr lang="ko-KR" altLang="en-US" dirty="0"/>
              <a:t> </a:t>
            </a:r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빌더에서</a:t>
            </a:r>
            <a:r>
              <a:rPr lang="ko-KR" altLang="en-US" dirty="0"/>
              <a:t> 비동기로 실행한 코드를 자바 </a:t>
            </a:r>
            <a:r>
              <a:rPr lang="en-US" altLang="ko-KR" dirty="0" err="1"/>
              <a:t>CompletableFuture</a:t>
            </a:r>
            <a:r>
              <a:rPr lang="ko-KR" altLang="en-US" dirty="0"/>
              <a:t>로 변환한 코드</a:t>
            </a:r>
            <a:endParaRPr lang="en-US" altLang="ko-KR" dirty="0"/>
          </a:p>
          <a:p>
            <a:pPr lvl="1"/>
            <a:r>
              <a:rPr lang="ko-KR" altLang="en-US" dirty="0" err="1"/>
              <a:t>코루틴</a:t>
            </a:r>
            <a:r>
              <a:rPr lang="ko-KR" altLang="en-US" dirty="0"/>
              <a:t> 안에서 비동기로 템플릿 메서드를 호출한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76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539E-A701-2077-F46A-CB30B156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반응형 </a:t>
            </a:r>
            <a:r>
              <a:rPr lang="en-US" altLang="ko-KR" dirty="0" err="1"/>
              <a:t>CrudRepository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19ED-3605-AA85-DE9D-AC9C755B6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JPA</a:t>
            </a:r>
            <a:r>
              <a:rPr lang="ko-KR" altLang="en-US" dirty="0"/>
              <a:t> </a:t>
            </a:r>
            <a:r>
              <a:rPr lang="en-US" altLang="ko-KR" dirty="0" err="1"/>
              <a:t>CrudRepository</a:t>
            </a:r>
            <a:r>
              <a:rPr lang="ko-KR" altLang="en-US" dirty="0"/>
              <a:t>와 비슷한 </a:t>
            </a:r>
            <a:r>
              <a:rPr lang="ko-KR" altLang="en-US" dirty="0" err="1"/>
              <a:t>리포지터리도</a:t>
            </a:r>
            <a:r>
              <a:rPr lang="ko-KR" altLang="en-US" dirty="0"/>
              <a:t> 제공함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8E88AC-B140-4158-8358-E045A17E4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80" y="2722928"/>
            <a:ext cx="7879080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interface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UserRepository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CoroutineCrudRepository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B2B6AF-698C-FAC3-D7AB-42FA93D4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770" y="3488214"/>
            <a:ext cx="10110460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@Service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TransactionalOperatorExampleService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userRepo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UserRepository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…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  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transactionalOperator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TransactionalOperator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suspend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addUserAndGroup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transactionalOperator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.executeAndAwait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userRepo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email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groupRepo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(Group(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userGroup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UserGroupRepo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UserGroup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!!,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!!))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@executeAndAwait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Triple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group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userGroup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86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194-3060-490C-7296-226D5EC5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en-US" altLang="ko-KR" dirty="0"/>
              <a:t>Repository</a:t>
            </a:r>
            <a:r>
              <a:rPr lang="ko-KR" altLang="en-US" dirty="0"/>
              <a:t>를 쓰나</a:t>
            </a:r>
            <a:r>
              <a:rPr lang="en-US" altLang="ko-KR" dirty="0"/>
              <a:t>? - </a:t>
            </a:r>
            <a:r>
              <a:rPr lang="ko-KR" altLang="en-US" dirty="0"/>
              <a:t>자바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F4BC8-A8F6-046F-052B-396591C8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716" y="1978431"/>
            <a:ext cx="8554644" cy="1228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B3DC3-D422-CD31-52D4-50300B456EBF}"/>
              </a:ext>
            </a:extLst>
          </p:cNvPr>
          <p:cNvSpPr txBox="1"/>
          <p:nvPr/>
        </p:nvSpPr>
        <p:spPr>
          <a:xfrm>
            <a:off x="840509" y="1671784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data commons</a:t>
            </a:r>
            <a:endParaRPr lang="ko-KR" alt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0ED382-05A2-6C48-CB5C-1D212B6C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8595"/>
            <a:ext cx="8145012" cy="1162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697771-EB0C-7C4B-CAA2-FBEB2552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40899"/>
            <a:ext cx="8964276" cy="172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158C3-B92F-9686-937D-B9712DE6D92C}"/>
              </a:ext>
            </a:extLst>
          </p:cNvPr>
          <p:cNvSpPr txBox="1"/>
          <p:nvPr/>
        </p:nvSpPr>
        <p:spPr>
          <a:xfrm>
            <a:off x="840509" y="4420391"/>
            <a:ext cx="37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data r2dbc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1305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23C9-1C86-DEB0-3803-B8BD310C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3.0 </a:t>
            </a:r>
            <a:r>
              <a:rPr lang="ko-KR" altLang="en-US" dirty="0"/>
              <a:t>이후 주의점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5152-D1D2-0824-EC10-B85BAF7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 err="1"/>
              <a:t>ReactiveSortingRepository</a:t>
            </a:r>
            <a:r>
              <a:rPr lang="en-GB" altLang="ko-KR" dirty="0"/>
              <a:t>, </a:t>
            </a:r>
            <a:r>
              <a:rPr lang="en-GB" altLang="ko-KR" dirty="0" err="1"/>
              <a:t>PagingAndSortingRepository</a:t>
            </a:r>
            <a:r>
              <a:rPr lang="ko-KR" altLang="en-US" dirty="0"/>
              <a:t>등 정렬과 페이징을 제공하는 </a:t>
            </a:r>
            <a:r>
              <a:rPr lang="ko-KR" altLang="en-US" dirty="0" err="1"/>
              <a:t>리포지터리들이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만을 상속함</a:t>
            </a:r>
            <a:endParaRPr lang="en-US" altLang="ko-KR" dirty="0"/>
          </a:p>
          <a:p>
            <a:pPr lvl="1"/>
            <a:r>
              <a:rPr lang="en-US" altLang="ko-KR" dirty="0" err="1"/>
              <a:t>CrudRepository</a:t>
            </a:r>
            <a:r>
              <a:rPr lang="ko-KR" altLang="en-US" dirty="0"/>
              <a:t>나 </a:t>
            </a:r>
            <a:r>
              <a:rPr lang="en-US" altLang="ko-KR" dirty="0" err="1"/>
              <a:t>ReactiveCrudRepository</a:t>
            </a:r>
            <a:r>
              <a:rPr lang="ko-KR" altLang="en-US" dirty="0"/>
              <a:t>도 </a:t>
            </a:r>
            <a:r>
              <a:rPr lang="ko-KR" altLang="en-US" b="1" dirty="0"/>
              <a:t>함께</a:t>
            </a:r>
            <a:r>
              <a:rPr lang="ko-KR" altLang="en-US" dirty="0"/>
              <a:t> 상속해야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428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140FB0-B3A9-604E-8169-930BAC62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데이터 </a:t>
            </a:r>
            <a:r>
              <a:rPr lang="ko-KR" altLang="en-US" dirty="0" err="1"/>
              <a:t>커먼즈</a:t>
            </a:r>
            <a:r>
              <a:rPr lang="ko-KR" altLang="en-US" dirty="0"/>
              <a:t> 문서의 </a:t>
            </a:r>
            <a:r>
              <a:rPr lang="en-US" altLang="ko-KR" dirty="0"/>
              <a:t>Kotlin </a:t>
            </a:r>
            <a:r>
              <a:rPr lang="ko-KR" altLang="en-US" dirty="0"/>
              <a:t>섹션 참조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</a:t>
            </a:r>
            <a:r>
              <a:rPr lang="en-GB" altLang="ko-KR" dirty="0">
                <a:hlinkClick r:id="rId2"/>
              </a:rPr>
              <a:t>ttps://docs.spring.io/spring-data/commons/reference/kotlin.html</a:t>
            </a:r>
            <a:endParaRPr lang="en-GB" altLang="ko-KR" dirty="0"/>
          </a:p>
          <a:p>
            <a:pPr lvl="1"/>
            <a:r>
              <a:rPr lang="ko-KR" altLang="en-US" dirty="0"/>
              <a:t>스프링 데이터 </a:t>
            </a:r>
            <a:r>
              <a:rPr lang="ko-KR" altLang="en-US" dirty="0" err="1"/>
              <a:t>커먼즈의</a:t>
            </a:r>
            <a:r>
              <a:rPr lang="ko-KR" altLang="en-US" dirty="0"/>
              <a:t> 자바독을 검색해도</a:t>
            </a:r>
            <a:r>
              <a:rPr lang="en-GB" altLang="ko-KR" dirty="0" err="1"/>
              <a:t>org.springframework.data.repository.kotlin</a:t>
            </a:r>
            <a:r>
              <a:rPr lang="en-US" altLang="ko-KR" dirty="0"/>
              <a:t> </a:t>
            </a:r>
            <a:r>
              <a:rPr lang="ko-KR" altLang="en-US" dirty="0"/>
              <a:t>패키지만 보이고 그 안에 정의된 </a:t>
            </a:r>
            <a:r>
              <a:rPr lang="ko-KR" altLang="en-US" dirty="0" err="1"/>
              <a:t>코틀린</a:t>
            </a:r>
            <a:r>
              <a:rPr lang="ko-KR" altLang="en-US" dirty="0"/>
              <a:t> 클래스는 안보임</a:t>
            </a:r>
            <a:endParaRPr lang="en-GB" altLang="ko-KR" dirty="0"/>
          </a:p>
          <a:p>
            <a:r>
              <a:rPr lang="ko-KR" altLang="en-US" dirty="0" err="1"/>
              <a:t>코틀린으로</a:t>
            </a:r>
            <a:r>
              <a:rPr lang="ko-KR" altLang="en-US" dirty="0"/>
              <a:t> </a:t>
            </a:r>
            <a:r>
              <a:rPr lang="en-US" altLang="ko-KR" dirty="0" err="1"/>
              <a:t>CoroutineCrudRepository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CoroutineSortingRepository</a:t>
            </a:r>
            <a:r>
              <a:rPr lang="ko-KR" altLang="en-US" dirty="0"/>
              <a:t>가 정의되어 있음</a:t>
            </a:r>
            <a:endParaRPr lang="en-US" altLang="ko-KR" dirty="0"/>
          </a:p>
          <a:p>
            <a:r>
              <a:rPr lang="ko-KR" altLang="en-US" dirty="0"/>
              <a:t>런타임 구현은 </a:t>
            </a:r>
            <a:r>
              <a:rPr lang="en-US" altLang="ko-KR" dirty="0"/>
              <a:t>spring data r2dbc</a:t>
            </a:r>
            <a:r>
              <a:rPr lang="ko-KR" altLang="en-US" dirty="0"/>
              <a:t>의 </a:t>
            </a:r>
            <a:r>
              <a:rPr lang="en-US" altLang="ko-KR" dirty="0"/>
              <a:t>SimpleR2dbcRepository</a:t>
            </a:r>
            <a:r>
              <a:rPr lang="ko-KR" altLang="en-US" dirty="0"/>
              <a:t>를 기반으로 </a:t>
            </a:r>
            <a:r>
              <a:rPr lang="en-US" altLang="ko-KR" dirty="0"/>
              <a:t>AOP </a:t>
            </a:r>
            <a:r>
              <a:rPr lang="ko-KR" altLang="en-US" dirty="0"/>
              <a:t>등을 통해 추가 기능을 제공함</a:t>
            </a:r>
            <a:endParaRPr lang="en-US" altLang="ko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2D194-3060-490C-7296-226D5EC5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en-US" altLang="ko-KR" dirty="0"/>
              <a:t>Repository</a:t>
            </a:r>
            <a:r>
              <a:rPr lang="ko-KR" altLang="en-US" dirty="0"/>
              <a:t>를 쓰나</a:t>
            </a:r>
            <a:r>
              <a:rPr lang="en-US" altLang="ko-KR" dirty="0"/>
              <a:t>? - </a:t>
            </a:r>
            <a:r>
              <a:rPr lang="ko-KR" altLang="en-US" dirty="0" err="1"/>
              <a:t>코틀린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45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C9788-9794-16E9-1998-311E052B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TransactionalOperator</a:t>
            </a:r>
            <a:r>
              <a:rPr lang="en-US" altLang="ko-KR" dirty="0"/>
              <a:t> + </a:t>
            </a:r>
            <a:br>
              <a:rPr lang="en-US" altLang="ko-KR" dirty="0"/>
            </a:br>
            <a:r>
              <a:rPr lang="ko-KR" altLang="en-US" dirty="0" err="1"/>
              <a:t>리포지터리</a:t>
            </a:r>
            <a:r>
              <a:rPr lang="ko-KR" altLang="en-US" dirty="0"/>
              <a:t> 또는 </a:t>
            </a:r>
            <a:r>
              <a:rPr lang="en-US" altLang="ko-KR" dirty="0" err="1"/>
              <a:t>DatabaseClient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818D2-EBF6-2858-79A6-E9E12E1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주의 할 점</a:t>
            </a:r>
            <a:r>
              <a:rPr lang="en-US" altLang="ko-KR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TransactionalOperator</a:t>
            </a:r>
            <a:r>
              <a:rPr lang="ko-KR" altLang="en-US" dirty="0"/>
              <a:t>가 지켜보는 </a:t>
            </a:r>
            <a:r>
              <a:rPr lang="en-US" altLang="ko-KR" dirty="0"/>
              <a:t>Flow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흐름을 끊으면 안됨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이유</a:t>
            </a:r>
            <a:r>
              <a:rPr lang="en-US" altLang="ko-KR" dirty="0"/>
              <a:t>: flow </a:t>
            </a:r>
            <a:r>
              <a:rPr lang="ko-KR" altLang="en-US" dirty="0"/>
              <a:t>안에서 예외가 아래쪽으로 전달되야 하는데</a:t>
            </a:r>
            <a:r>
              <a:rPr lang="en-US" altLang="ko-KR" dirty="0"/>
              <a:t>, (1)</a:t>
            </a:r>
            <a:r>
              <a:rPr lang="ko-KR" altLang="en-US" dirty="0"/>
              <a:t>에서 오류 발생하면 플로우가 아니라 일반 함수 호출 스택을 통해 예외가 전달됨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E0ADF-B6CB-D922-FD8F-34601DC53C37}"/>
              </a:ext>
            </a:extLst>
          </p:cNvPr>
          <p:cNvSpPr txBox="1"/>
          <p:nvPr/>
        </p:nvSpPr>
        <p:spPr>
          <a:xfrm>
            <a:off x="1370457" y="2885047"/>
            <a:ext cx="449694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371600" lvl="2" indent="-828675"/>
            <a:r>
              <a:rPr lang="ko-KR" altLang="en-US" dirty="0"/>
              <a:t>바람직한 예</a:t>
            </a:r>
            <a:r>
              <a:rPr lang="en-US" altLang="ko-KR" dirty="0"/>
              <a:t>:</a:t>
            </a:r>
          </a:p>
          <a:p>
            <a:pPr lvl="3" indent="-828675">
              <a:buNone/>
            </a:pPr>
            <a:r>
              <a:rPr lang="en-GB" altLang="ko-KR" dirty="0" err="1"/>
              <a:t>Tx.transaction</a:t>
            </a:r>
            <a:r>
              <a:rPr lang="en-GB" altLang="ko-KR" dirty="0"/>
              <a:t> {</a:t>
            </a:r>
          </a:p>
          <a:p>
            <a:pPr lvl="3" indent="-828675">
              <a:buNone/>
            </a:pPr>
            <a:r>
              <a:rPr lang="en-GB" altLang="ko-KR" dirty="0"/>
              <a:t>    flow {</a:t>
            </a:r>
          </a:p>
          <a:p>
            <a:pPr lvl="3" indent="-828675">
              <a:buNone/>
            </a:pPr>
            <a:r>
              <a:rPr lang="en-GB" altLang="ko-KR" dirty="0"/>
              <a:t>        </a:t>
            </a:r>
            <a:r>
              <a:rPr lang="en-US" altLang="ko-KR" dirty="0"/>
              <a:t>Flow</a:t>
            </a:r>
            <a:r>
              <a:rPr lang="ko-KR" altLang="en-US" dirty="0"/>
              <a:t> 사용한 </a:t>
            </a:r>
            <a:r>
              <a:rPr lang="ko-KR" altLang="en-US" dirty="0" err="1"/>
              <a:t>디비</a:t>
            </a:r>
            <a:r>
              <a:rPr lang="ko-KR" altLang="en-US" dirty="0"/>
              <a:t> 연산들</a:t>
            </a:r>
            <a:endParaRPr lang="en-US" altLang="ko-KR" dirty="0"/>
          </a:p>
          <a:p>
            <a:pPr lvl="3" indent="-828675">
              <a:buNone/>
            </a:pPr>
            <a:r>
              <a:rPr lang="en-US" altLang="ko-KR" dirty="0"/>
              <a:t>        emit</a:t>
            </a:r>
            <a:r>
              <a:rPr lang="ko-KR" altLang="en-US" dirty="0"/>
              <a:t> 결과</a:t>
            </a:r>
            <a:endParaRPr lang="en-GB" altLang="ko-KR" dirty="0"/>
          </a:p>
          <a:p>
            <a:pPr lvl="3" indent="-828675">
              <a:buNone/>
            </a:pPr>
            <a:r>
              <a:rPr lang="en-GB" altLang="ko-KR" dirty="0"/>
              <a:t>    }</a:t>
            </a:r>
          </a:p>
          <a:p>
            <a:pPr lvl="3" indent="-828675">
              <a:buNone/>
            </a:pPr>
            <a:r>
              <a:rPr lang="en-GB" altLang="ko-KR" dirty="0"/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16A02-60A0-B879-923A-59FBA2AA8DE8}"/>
              </a:ext>
            </a:extLst>
          </p:cNvPr>
          <p:cNvSpPr txBox="1"/>
          <p:nvPr/>
        </p:nvSpPr>
        <p:spPr>
          <a:xfrm>
            <a:off x="6248019" y="2885047"/>
            <a:ext cx="496290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371600" lvl="2" indent="-923925"/>
            <a:r>
              <a:rPr lang="ko-KR" altLang="en-US" dirty="0"/>
              <a:t>잘못된 예</a:t>
            </a:r>
            <a:r>
              <a:rPr lang="en-US" altLang="ko-KR" dirty="0"/>
              <a:t>:</a:t>
            </a:r>
          </a:p>
          <a:p>
            <a:pPr lvl="3" indent="-923925">
              <a:buNone/>
            </a:pPr>
            <a:r>
              <a:rPr lang="en-GB" altLang="ko-KR" dirty="0" err="1"/>
              <a:t>Tx.transaction</a:t>
            </a:r>
            <a:r>
              <a:rPr lang="en-GB" altLang="ko-KR" dirty="0"/>
              <a:t> {</a:t>
            </a:r>
          </a:p>
          <a:p>
            <a:pPr lvl="3" indent="-923925">
              <a:buNone/>
            </a:pPr>
            <a:r>
              <a:rPr lang="en-US" altLang="ko-KR" dirty="0"/>
              <a:t>    Flow</a:t>
            </a:r>
            <a:r>
              <a:rPr lang="ko-KR" altLang="en-US" dirty="0"/>
              <a:t> 사용한 </a:t>
            </a:r>
            <a:r>
              <a:rPr lang="ko-KR" altLang="en-US" dirty="0" err="1"/>
              <a:t>디비연산</a:t>
            </a:r>
            <a:r>
              <a:rPr lang="en-US" altLang="ko-KR" dirty="0"/>
              <a:t> &amp; collect  // (1)</a:t>
            </a:r>
          </a:p>
          <a:p>
            <a:pPr lvl="3" indent="-923925">
              <a:buNone/>
            </a:pPr>
            <a:r>
              <a:rPr lang="en-US" altLang="ko-KR" dirty="0"/>
              <a:t>    </a:t>
            </a:r>
            <a:r>
              <a:rPr lang="en-GB" altLang="ko-KR" dirty="0"/>
              <a:t>flow {</a:t>
            </a:r>
          </a:p>
          <a:p>
            <a:pPr lvl="3" indent="-923925">
              <a:buNone/>
            </a:pPr>
            <a:r>
              <a:rPr lang="en-GB" altLang="ko-KR" dirty="0"/>
              <a:t>        emit </a:t>
            </a:r>
            <a:r>
              <a:rPr lang="ko-KR" altLang="en-US" dirty="0"/>
              <a:t>결과</a:t>
            </a:r>
            <a:endParaRPr lang="en-GB" altLang="ko-KR" dirty="0"/>
          </a:p>
          <a:p>
            <a:pPr lvl="3" indent="-923925">
              <a:buNone/>
            </a:pPr>
            <a:r>
              <a:rPr lang="en-US" altLang="ko-KR" dirty="0"/>
              <a:t>    } </a:t>
            </a:r>
            <a:endParaRPr lang="en-GB" altLang="ko-KR" dirty="0"/>
          </a:p>
          <a:p>
            <a:pPr lvl="3" indent="-923925">
              <a:buNone/>
            </a:pPr>
            <a:r>
              <a:rPr lang="en-GB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35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2F91-B6FA-C688-5B57-C602571A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 1 </a:t>
            </a:r>
            <a:r>
              <a:rPr lang="en-GB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F653C-6D89-9FFD-25F2-5E5DF775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모빌리티</a:t>
            </a:r>
            <a:r>
              <a:rPr lang="ko-KR" altLang="en-US" dirty="0"/>
              <a:t> </a:t>
            </a:r>
            <a:r>
              <a:rPr lang="en-US" altLang="ko-KR" dirty="0"/>
              <a:t>42</a:t>
            </a:r>
            <a:r>
              <a:rPr lang="ko-KR" altLang="en-US" dirty="0"/>
              <a:t>는 소프트웨어 개발 대행에서 출발</a:t>
            </a:r>
            <a:endParaRPr lang="en-US" altLang="ko-KR" dirty="0"/>
          </a:p>
          <a:p>
            <a:pPr lvl="1"/>
            <a:r>
              <a:rPr lang="ko-KR" altLang="en-US" dirty="0"/>
              <a:t>웹 앱</a:t>
            </a:r>
            <a:r>
              <a:rPr lang="en-US" altLang="ko-KR" dirty="0"/>
              <a:t>, </a:t>
            </a:r>
            <a:r>
              <a:rPr lang="ko-KR" altLang="en-US" dirty="0"/>
              <a:t>모바일 앱 등 다양한 고객 요구사항에 맞춰 코드 개발</a:t>
            </a:r>
            <a:endParaRPr lang="en-US" altLang="ko-KR" dirty="0"/>
          </a:p>
          <a:p>
            <a:pPr lvl="1"/>
            <a:r>
              <a:rPr lang="ko-KR" altLang="en-US" dirty="0" err="1"/>
              <a:t>소소소소기업</a:t>
            </a:r>
            <a:r>
              <a:rPr lang="en-US" altLang="ko-KR" dirty="0"/>
              <a:t>(10</a:t>
            </a:r>
            <a:r>
              <a:rPr lang="ko-KR" altLang="en-US" dirty="0"/>
              <a:t>명 아래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인력난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개발자의 들고 남이 흔함</a:t>
            </a:r>
            <a:endParaRPr lang="en-US" altLang="ko-KR" dirty="0"/>
          </a:p>
          <a:p>
            <a:pPr lvl="2"/>
            <a:r>
              <a:rPr lang="ko-KR" altLang="en-US" dirty="0" err="1"/>
              <a:t>저년차</a:t>
            </a:r>
            <a:r>
              <a:rPr lang="ko-KR" altLang="en-US" dirty="0"/>
              <a:t> 개발자들 많음</a:t>
            </a:r>
            <a:endParaRPr lang="en-US" altLang="ko-KR" dirty="0"/>
          </a:p>
          <a:p>
            <a:pPr lvl="2"/>
            <a:r>
              <a:rPr lang="ko-KR" altLang="en-US" dirty="0"/>
              <a:t>신입이나 인턴도 제품 개발에 참여하지 않으면 안되는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9482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AF070-D749-8D9E-6CD6-12DDCEB2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데모용</a:t>
            </a:r>
            <a:r>
              <a:rPr lang="en-US" altLang="ko-KR" dirty="0"/>
              <a:t>) </a:t>
            </a:r>
            <a:r>
              <a:rPr lang="ko-KR" altLang="en-US" dirty="0"/>
              <a:t>연산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8E3DD-C670-A523-5AD6-9A18ACB6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hlinkClick r:id="rId2"/>
              </a:rPr>
              <a:t>http://localhost:8080/template/user/list</a:t>
            </a:r>
            <a:endParaRPr lang="en-GB" altLang="ko-KR" dirty="0"/>
          </a:p>
          <a:p>
            <a:r>
              <a:rPr lang="en-GB" altLang="ko-KR" dirty="0">
                <a:hlinkClick r:id="rId3"/>
              </a:rPr>
              <a:t>http://localhost:8080/template/user/add?userName=enshahar&amp;email=enshahar%40gmail.com</a:t>
            </a:r>
            <a:endParaRPr lang="en-GB" altLang="ko-KR" dirty="0"/>
          </a:p>
          <a:p>
            <a:r>
              <a:rPr lang="en-GB" altLang="ko-KR" dirty="0">
                <a:hlinkClick r:id="rId4"/>
              </a:rPr>
              <a:t>http://localhost:8080/template/group/list</a:t>
            </a:r>
            <a:endParaRPr lang="en-GB" altLang="ko-KR" dirty="0"/>
          </a:p>
          <a:p>
            <a:r>
              <a:rPr lang="en-GB" altLang="ko-KR" dirty="0">
                <a:hlinkClick r:id="rId5"/>
              </a:rPr>
              <a:t>http://localhost:8080/template/group/add?name=enshahar</a:t>
            </a:r>
            <a:endParaRPr lang="en-GB" altLang="ko-KR" dirty="0"/>
          </a:p>
          <a:p>
            <a:r>
              <a:rPr lang="ko-KR" altLang="en-US" dirty="0">
                <a:hlinkClick r:id="rId6"/>
              </a:rPr>
              <a:t>트랜잭션 테스트용</a:t>
            </a:r>
            <a:r>
              <a:rPr lang="en-US" altLang="ko-KR" dirty="0">
                <a:hlinkClick r:id="rId6"/>
              </a:rPr>
              <a:t>:</a:t>
            </a:r>
            <a:endParaRPr lang="en-GB" altLang="ko-KR" dirty="0">
              <a:hlinkClick r:id="rId6"/>
            </a:endParaRPr>
          </a:p>
          <a:p>
            <a:pPr lvl="1"/>
            <a:r>
              <a:rPr lang="en-GB" altLang="ko-KR" dirty="0">
                <a:hlinkClick r:id="rId7"/>
              </a:rPr>
              <a:t>http://localhost:8080/template/user/addWithGroup2?username=collision&amp;email=collision%40gmail.com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72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AF070-D749-8D9E-6CD6-12DDCEB2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데모용</a:t>
            </a:r>
            <a:r>
              <a:rPr lang="en-US" altLang="ko-KR" dirty="0"/>
              <a:t>) </a:t>
            </a:r>
            <a:r>
              <a:rPr lang="ko-KR" altLang="en-US" dirty="0"/>
              <a:t>연산 </a:t>
            </a:r>
            <a:r>
              <a:rPr lang="en-US" altLang="ko-KR" dirty="0"/>
              <a:t>API – operator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8E3DD-C670-A523-5AD6-9A18ACB6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dirty="0">
                <a:hlinkClick r:id="rId2" tooltip="http://localhost:8080/operator/user/list"/>
              </a:rPr>
              <a:t>http://localhost:8080/operator/user/list</a:t>
            </a:r>
            <a:endParaRPr lang="en-GB" altLang="ko-KR" dirty="0"/>
          </a:p>
          <a:p>
            <a:r>
              <a:rPr lang="en-GB" altLang="ko-KR" dirty="0">
                <a:hlinkClick r:id="rId3"/>
              </a:rPr>
              <a:t>http://localhost:8080/</a:t>
            </a:r>
            <a:r>
              <a:rPr lang="en-US" altLang="ko-KR" dirty="0">
                <a:hlinkClick r:id="rId3"/>
              </a:rPr>
              <a:t>operator /</a:t>
            </a:r>
            <a:r>
              <a:rPr lang="en-GB" altLang="ko-KR" dirty="0">
                <a:hlinkClick r:id="rId3"/>
              </a:rPr>
              <a:t>user/add?userName=enshahar&amp;email=enshahar%40gmail.com</a:t>
            </a:r>
            <a:endParaRPr lang="en-GB" altLang="ko-KR" dirty="0"/>
          </a:p>
          <a:p>
            <a:r>
              <a:rPr lang="en-GB" altLang="ko-KR" dirty="0">
                <a:hlinkClick r:id="rId4"/>
              </a:rPr>
              <a:t>http://localhost:8080/</a:t>
            </a:r>
            <a:r>
              <a:rPr lang="en-US" altLang="ko-KR" dirty="0">
                <a:hlinkClick r:id="rId4"/>
              </a:rPr>
              <a:t>operator</a:t>
            </a:r>
            <a:r>
              <a:rPr lang="en-GB" altLang="ko-KR" dirty="0">
                <a:hlinkClick r:id="rId4"/>
              </a:rPr>
              <a:t>/group/list</a:t>
            </a:r>
            <a:endParaRPr lang="en-GB" altLang="ko-KR" dirty="0"/>
          </a:p>
          <a:p>
            <a:r>
              <a:rPr lang="en-GB" altLang="ko-KR" dirty="0">
                <a:hlinkClick r:id="rId5"/>
              </a:rPr>
              <a:t>http://localhost:8080/</a:t>
            </a:r>
            <a:r>
              <a:rPr lang="en-US" altLang="ko-KR" dirty="0">
                <a:hlinkClick r:id="rId5"/>
              </a:rPr>
              <a:t>operator</a:t>
            </a:r>
            <a:r>
              <a:rPr lang="en-GB" altLang="ko-KR" dirty="0">
                <a:hlinkClick r:id="rId5"/>
              </a:rPr>
              <a:t>/group/add?name=enshahar</a:t>
            </a:r>
            <a:endParaRPr lang="en-GB" altLang="ko-KR" dirty="0"/>
          </a:p>
          <a:p>
            <a:r>
              <a:rPr lang="ko-KR" altLang="en-US" dirty="0"/>
              <a:t>트랜잭션 테스트용</a:t>
            </a:r>
            <a:r>
              <a:rPr lang="en-US" altLang="ko-KR" dirty="0"/>
              <a:t>:</a:t>
            </a:r>
            <a:endParaRPr lang="en-GB" altLang="ko-KR" dirty="0"/>
          </a:p>
          <a:p>
            <a:pPr lvl="1"/>
            <a:r>
              <a:rPr lang="en-GB" altLang="ko-KR" dirty="0">
                <a:hlinkClick r:id="rId6"/>
              </a:rPr>
              <a:t>http://localhost:8080/operator/user/addWithGroup2?username=collision&amp;email=collision%40gmail.com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66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EEF9ED5-7313-B5EF-CF5A-DB1CD51B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</a:t>
            </a:r>
            <a:r>
              <a:rPr lang="en-US" altLang="ko-KR" dirty="0"/>
              <a:t>DSL </a:t>
            </a:r>
            <a:r>
              <a:rPr lang="ko-KR" altLang="en-US" dirty="0"/>
              <a:t>키우기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5B7835-4818-0F7A-587E-EA29568E5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92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1823-9344-28DF-D686-CB73FECE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쿼리 </a:t>
            </a:r>
            <a:r>
              <a:rPr lang="en-US" altLang="ko-KR" dirty="0"/>
              <a:t>DSL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DEAD2-2BCD-1CD2-7259-4E6921DA05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F660E2-F89A-EFCC-1CA2-367BAA5E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71" y="1677730"/>
            <a:ext cx="6981398" cy="47089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query1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t1_rowid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t1_rowid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t2_rowid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t2_rowid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equal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t2_rowid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raw0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"1=1"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aka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6FBE43A-2FB2-7678-0C3E-E5F54BAD9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9" y="4866702"/>
            <a:ext cx="4031873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:VO(){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t1_rowid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title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t2_rowid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endParaRPr kumimoji="0" lang="en-US" altLang="ko-KR" sz="2000" b="0" i="1" u="none" strike="noStrike" cap="none" normalizeH="0" baseline="0" dirty="0">
              <a:ln>
                <a:noFill/>
              </a:ln>
              <a:solidFill>
                <a:srgbClr val="87109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 err="1">
                <a:solidFill>
                  <a:srgbClr val="87109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regdate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</a:t>
            </a:r>
            <a:r>
              <a:rPr kumimoji="0" lang="en-US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stant</a:t>
            </a:r>
            <a:r>
              <a:rPr lang="en-US" altLang="ko-KR" sz="2000" i="1" dirty="0">
                <a:solidFill>
                  <a:srgbClr val="87109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2960F-CBD3-7B99-32A6-EBF2A6D3971F}"/>
              </a:ext>
            </a:extLst>
          </p:cNvPr>
          <p:cNvSpPr txBox="1"/>
          <p:nvPr/>
        </p:nvSpPr>
        <p:spPr>
          <a:xfrm>
            <a:off x="2215967" y="1468546"/>
            <a:ext cx="103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쿼리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2473F-3066-8E58-0F02-E1173A9E1D25}"/>
              </a:ext>
            </a:extLst>
          </p:cNvPr>
          <p:cNvSpPr txBox="1"/>
          <p:nvPr/>
        </p:nvSpPr>
        <p:spPr>
          <a:xfrm>
            <a:off x="841191" y="3652372"/>
            <a:ext cx="239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테이블 모델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E1033CF-5791-FF1D-EB3E-315447065DE1}"/>
              </a:ext>
            </a:extLst>
          </p:cNvPr>
          <p:cNvSpPr/>
          <p:nvPr/>
        </p:nvSpPr>
        <p:spPr>
          <a:xfrm>
            <a:off x="1820489" y="4237147"/>
            <a:ext cx="433765" cy="5847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E01AE04-BCB3-EAF1-73D5-08C2B36BF7AE}"/>
              </a:ext>
            </a:extLst>
          </p:cNvPr>
          <p:cNvSpPr/>
          <p:nvPr/>
        </p:nvSpPr>
        <p:spPr>
          <a:xfrm rot="16200000">
            <a:off x="3400425" y="1468547"/>
            <a:ext cx="433765" cy="58477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31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638F-DB72-E5E8-1643-F69FD3F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방향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3E5672-3D67-0E85-4871-90BFC9E6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/>
              <a:t>테이블</a:t>
            </a:r>
            <a:r>
              <a:rPr lang="en-US" altLang="ko-KR" sz="3200" dirty="0"/>
              <a:t>(</a:t>
            </a:r>
            <a:r>
              <a:rPr lang="ko-KR" altLang="en-US" sz="3200" dirty="0"/>
              <a:t>엔티티</a:t>
            </a:r>
            <a:r>
              <a:rPr lang="en-US" altLang="ko-KR" sz="3200" dirty="0"/>
              <a:t>/</a:t>
            </a:r>
            <a:r>
              <a:rPr lang="ko-KR" altLang="en-US" sz="3200" dirty="0"/>
              <a:t>모델</a:t>
            </a:r>
            <a:r>
              <a:rPr lang="en-US" altLang="ko-KR" sz="3200" dirty="0"/>
              <a:t>)</a:t>
            </a:r>
            <a:r>
              <a:rPr lang="ko-KR" altLang="en-US" sz="3200" dirty="0"/>
              <a:t>을 표현하기 위한 클래스를 위한 </a:t>
            </a:r>
            <a:r>
              <a:rPr lang="en-US" altLang="ko-KR" sz="3200" dirty="0"/>
              <a:t>DSL</a:t>
            </a:r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모든 컬럼 이름과 타입을 알아야 함</a:t>
            </a:r>
            <a:endParaRPr lang="en-US" altLang="ko-KR" sz="2800" dirty="0"/>
          </a:p>
          <a:p>
            <a:pPr>
              <a:lnSpc>
                <a:spcPct val="110000"/>
              </a:lnSpc>
            </a:pPr>
            <a:r>
              <a:rPr lang="en-US" altLang="ko-KR" sz="3200" dirty="0"/>
              <a:t>SQL </a:t>
            </a:r>
            <a:r>
              <a:rPr lang="ko-KR" altLang="en-US" sz="3200" dirty="0"/>
              <a:t>질의를 정의하기 위한 </a:t>
            </a:r>
            <a:r>
              <a:rPr lang="en-US" altLang="ko-KR" sz="3200" dirty="0"/>
              <a:t>DSL</a:t>
            </a:r>
          </a:p>
          <a:p>
            <a:pPr lvl="1">
              <a:lnSpc>
                <a:spcPct val="110000"/>
              </a:lnSpc>
            </a:pPr>
            <a:r>
              <a:rPr lang="en-US" altLang="ko-KR" sz="2800" dirty="0"/>
              <a:t>from: </a:t>
            </a:r>
            <a:r>
              <a:rPr lang="ko-KR" altLang="en-US" sz="2800" dirty="0"/>
              <a:t>대상이 될 엔티티 지정</a:t>
            </a:r>
            <a:endParaRPr lang="en-US" altLang="ko-KR" sz="2800" dirty="0"/>
          </a:p>
          <a:p>
            <a:pPr lvl="1">
              <a:lnSpc>
                <a:spcPct val="110000"/>
              </a:lnSpc>
            </a:pPr>
            <a:r>
              <a:rPr lang="en-US" altLang="ko-KR" sz="2800" dirty="0"/>
              <a:t>from</a:t>
            </a:r>
            <a:r>
              <a:rPr lang="ko-KR" altLang="en-US" sz="2800" dirty="0"/>
              <a:t>에서 지정한 엔티티들에 대해 다음을 수행할 수 있어야 함</a:t>
            </a:r>
            <a:endParaRPr lang="en-US" altLang="ko-KR" sz="2800" dirty="0"/>
          </a:p>
          <a:p>
            <a:pPr lvl="2">
              <a:lnSpc>
                <a:spcPct val="110000"/>
              </a:lnSpc>
            </a:pPr>
            <a:r>
              <a:rPr lang="en-US" altLang="ko-KR" sz="2400" dirty="0"/>
              <a:t>select: </a:t>
            </a:r>
            <a:r>
              <a:rPr lang="ko-KR" altLang="en-US" sz="2400" dirty="0"/>
              <a:t>대상에서 필드 </a:t>
            </a:r>
            <a:r>
              <a:rPr lang="ko-KR" altLang="en-US" sz="2400" dirty="0" err="1"/>
              <a:t>프로젝션</a:t>
            </a:r>
            <a:endParaRPr lang="en-US" altLang="ko-KR" sz="2400" dirty="0"/>
          </a:p>
          <a:p>
            <a:pPr lvl="2">
              <a:lnSpc>
                <a:spcPct val="110000"/>
              </a:lnSpc>
            </a:pPr>
            <a:r>
              <a:rPr lang="en-US" altLang="ko-KR" sz="2400" dirty="0"/>
              <a:t>where: </a:t>
            </a:r>
            <a:r>
              <a:rPr lang="ko-KR" altLang="en-US" sz="2400" dirty="0"/>
              <a:t>대상을 걸러내기 위한 조건을 기술</a:t>
            </a:r>
            <a:endParaRPr lang="en-US" altLang="ko-KR" sz="2400" dirty="0"/>
          </a:p>
          <a:p>
            <a:pPr lvl="2">
              <a:lnSpc>
                <a:spcPct val="110000"/>
              </a:lnSpc>
            </a:pPr>
            <a:r>
              <a:rPr lang="en-US" altLang="ko-KR" sz="2400" dirty="0"/>
              <a:t>SQL </a:t>
            </a:r>
            <a:r>
              <a:rPr lang="ko-KR" altLang="en-US" sz="24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37242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638F-DB72-E5E8-1643-F69FD3F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3E5672-3D67-0E85-4871-90BFC9E6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테이블 관련 처리를 해주기 위해 필요한 요소</a:t>
            </a:r>
            <a:endParaRPr lang="en-US" altLang="ko-KR" dirty="0"/>
          </a:p>
          <a:p>
            <a:pPr lvl="1"/>
            <a:r>
              <a:rPr lang="ko-KR" altLang="en-US" dirty="0"/>
              <a:t>각 필드의 이름 </a:t>
            </a:r>
            <a:r>
              <a:rPr lang="en-US" altLang="ko-KR" dirty="0"/>
              <a:t>– </a:t>
            </a:r>
            <a:r>
              <a:rPr lang="ko-KR" altLang="en-US" dirty="0"/>
              <a:t>이름을 클래스의 프로퍼티로 적을 수 있으면 편리함</a:t>
            </a:r>
            <a:endParaRPr lang="en-US" altLang="ko-KR" dirty="0"/>
          </a:p>
          <a:p>
            <a:pPr lvl="1"/>
            <a:r>
              <a:rPr lang="ko-KR" altLang="en-US" dirty="0"/>
              <a:t>각 필드의 타입 </a:t>
            </a:r>
            <a:r>
              <a:rPr lang="en-US" altLang="ko-KR" dirty="0"/>
              <a:t>– </a:t>
            </a:r>
            <a:r>
              <a:rPr lang="ko-KR" altLang="en-US" dirty="0"/>
              <a:t>데이터베이스 타입을 </a:t>
            </a:r>
            <a:r>
              <a:rPr lang="ko-KR" altLang="en-US" dirty="0" err="1"/>
              <a:t>코틀린</a:t>
            </a:r>
            <a:r>
              <a:rPr lang="ko-KR" altLang="en-US" dirty="0"/>
              <a:t> 타입과 연결해 </a:t>
            </a:r>
            <a:r>
              <a:rPr lang="ko-KR" altLang="en-US" dirty="0" err="1"/>
              <a:t>표준화할</a:t>
            </a:r>
            <a:r>
              <a:rPr lang="ko-KR" altLang="en-US" dirty="0"/>
              <a:t> 수 있으면 좋겠음</a:t>
            </a:r>
            <a:endParaRPr lang="en-US" altLang="ko-KR" dirty="0"/>
          </a:p>
          <a:p>
            <a:r>
              <a:rPr lang="ko-KR" altLang="en-US" dirty="0"/>
              <a:t>이를 위해 필요한 기능</a:t>
            </a:r>
            <a:endParaRPr lang="en-US" altLang="ko-KR" dirty="0"/>
          </a:p>
          <a:p>
            <a:pPr lvl="1"/>
            <a:r>
              <a:rPr lang="ko-KR" altLang="en-US" dirty="0"/>
              <a:t>클래스에 정의된 프로퍼티의 이름과 타입을 알 수 있어야 함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향후 </a:t>
            </a:r>
            <a:r>
              <a:rPr lang="en-US" altLang="ko-KR" dirty="0"/>
              <a:t>JPA </a:t>
            </a:r>
            <a:r>
              <a:rPr lang="ko-KR" altLang="en-US" dirty="0"/>
              <a:t>비슷한 기능까지 확장하려면</a:t>
            </a:r>
            <a:r>
              <a:rPr lang="en-US" altLang="ko-KR" dirty="0"/>
              <a:t>) </a:t>
            </a:r>
            <a:r>
              <a:rPr lang="ko-KR" altLang="en-US" dirty="0" err="1"/>
              <a:t>게터와</a:t>
            </a:r>
            <a:r>
              <a:rPr lang="ko-KR" altLang="en-US" dirty="0"/>
              <a:t> 세터가 언제 호출되는지 알 수 있어야 함</a:t>
            </a:r>
            <a:endParaRPr lang="en-US" altLang="ko-KR" dirty="0"/>
          </a:p>
          <a:p>
            <a:r>
              <a:rPr lang="ko-KR" altLang="en-US" dirty="0"/>
              <a:t>구현 방법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 err="1"/>
              <a:t>리플렉션</a:t>
            </a:r>
            <a:endParaRPr lang="en-US" altLang="ko-KR" dirty="0"/>
          </a:p>
          <a:p>
            <a:pPr lvl="1"/>
            <a:r>
              <a:rPr lang="ko-KR" altLang="en-US" dirty="0"/>
              <a:t>바이트코드 생성 방식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코틀린</a:t>
            </a:r>
            <a:r>
              <a:rPr lang="en-US" altLang="ko-KR" dirty="0"/>
              <a:t>) </a:t>
            </a:r>
            <a:r>
              <a:rPr lang="ko-KR" altLang="en-US" dirty="0" err="1"/>
              <a:t>프로퍼티위임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715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227B-28BC-4142-7350-0B839FEE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프로퍼티 위임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017D-4B54-FB9B-4A8A-EAA4E9FE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일반적 프로퍼티 위임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클래스의 프로퍼티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필드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정보를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리플렉션을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쓰지 않고 얻을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컴파일 시점 타입 검사가 이뤄짐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관습에 의한 코딩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(by convention)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지원함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0F7838-E1F7-2D31-00EE-BE17D8F0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" y="4232991"/>
            <a:ext cx="1103379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프로퍼티에 대한 위임 객체가 지원해야 하는 메서드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&lt;*&gt;): </a:t>
            </a:r>
            <a:r>
              <a:rPr lang="ko-KR" altLang="en-US" dirty="0" err="1">
                <a:solidFill>
                  <a:srgbClr val="007E8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프로퍼티의타입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7E8A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var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프로퍼티에 대한 위임 객체가 지원해야 하는 메서드</a:t>
            </a:r>
            <a:br>
              <a:rPr kumimoji="0" lang="ko-KR" altLang="ko-KR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&lt;*&gt;): </a:t>
            </a:r>
            <a:r>
              <a:rPr lang="ko-KR" altLang="en-US" dirty="0" err="1">
                <a:solidFill>
                  <a:srgbClr val="007E8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프로퍼티의타입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ko-KR" altLang="en-US" dirty="0" err="1">
                <a:solidFill>
                  <a:srgbClr val="007E8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프로퍼티의타입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45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BC75-EF8B-FE5B-CCD1-4096342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코틀린</a:t>
            </a:r>
            <a:r>
              <a:rPr lang="ko-KR" altLang="en-US" dirty="0"/>
              <a:t> 공식 문서 예제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BAA5-7837-B3D2-A323-6E1AB81CA05D}"/>
              </a:ext>
            </a:extLst>
          </p:cNvPr>
          <p:cNvSpPr txBox="1"/>
          <p:nvPr/>
        </p:nvSpPr>
        <p:spPr>
          <a:xfrm>
            <a:off x="838200" y="1901309"/>
            <a:ext cx="60960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US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Example </a:t>
            </a:r>
            <a:r>
              <a:rPr lang="en-US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US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</a:t>
            </a:r>
            <a:r>
              <a:rPr lang="en-US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US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</a:t>
            </a:r>
            <a:r>
              <a:rPr lang="en-US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by</a:t>
            </a:r>
            <a:r>
              <a:rPr lang="en-US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0" i="0" dirty="0"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Delegate</a:t>
            </a:r>
            <a:r>
              <a:rPr lang="en-US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en-US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4A4B1-852D-0878-D5B9-598AF2D1FB38}"/>
              </a:ext>
            </a:extLst>
          </p:cNvPr>
          <p:cNvSpPr txBox="1"/>
          <p:nvPr/>
        </p:nvSpPr>
        <p:spPr>
          <a:xfrm>
            <a:off x="400050" y="2752071"/>
            <a:ext cx="11429999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import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kotlin</a:t>
            </a:r>
            <a:r>
              <a:rPr lang="en-GB" altLang="ko-KR" sz="2000" b="0" i="0" dirty="0" err="1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reflect</a:t>
            </a:r>
            <a:r>
              <a:rPr lang="en-GB" altLang="ko-KR" sz="2000" b="0" i="0" dirty="0" err="1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br>
              <a:rPr lang="en-GB" altLang="ko-KR" sz="2000" dirty="0">
                <a:solidFill>
                  <a:srgbClr val="19191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GB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Delegate 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GB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 err="1"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getValue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Any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property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 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GB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thank you for delegating '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to me!“</a:t>
            </a:r>
            <a:b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GB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 err="1"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setValue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Any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property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value</a:t>
            </a:r>
            <a:r>
              <a:rPr lang="en-GB" altLang="ko-KR" sz="2000" b="0" i="0" dirty="0">
                <a:solidFill>
                  <a:srgbClr val="9A6E3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String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</a:p>
          <a:p>
            <a:r>
              <a:rPr lang="en-GB" altLang="ko-KR" sz="2000" dirty="0">
                <a:solidFill>
                  <a:srgbClr val="9999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GB" altLang="ko-KR" sz="2000" b="0" i="0" dirty="0" err="1"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println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value</a:t>
            </a: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has been assigned to '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 in 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lang="en-GB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lang="en-GB" altLang="ko-KR" sz="2000" b="0" i="0" dirty="0"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GB" altLang="ko-KR" sz="2000" dirty="0">
                <a:solidFill>
                  <a:srgbClr val="19191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r>
              <a:rPr lang="en-GB" altLang="ko-KR" sz="2000" b="0" i="0" dirty="0">
                <a:solidFill>
                  <a:srgbClr val="999999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671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02A8-4ED6-9FAB-DE23-510D3C9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장점과 한계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B75C-442A-1D7E-1FBF-026FFD7C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ko-KR" altLang="en-US" dirty="0"/>
              <a:t> 사용하지 않음</a:t>
            </a:r>
            <a:endParaRPr lang="en-US" altLang="ko-KR" dirty="0"/>
          </a:p>
          <a:p>
            <a:pPr lvl="1"/>
            <a:r>
              <a:rPr lang="ko-KR" altLang="en-US" dirty="0"/>
              <a:t>정적으로 타입이 계산되어 타입 캐스팅 사용할 필요 없음</a:t>
            </a:r>
            <a:endParaRPr lang="en-US" altLang="ko-KR" dirty="0"/>
          </a:p>
          <a:p>
            <a:pPr lvl="1"/>
            <a:r>
              <a:rPr lang="en-US" altLang="ko-KR" dirty="0" err="1"/>
              <a:t>getValue</a:t>
            </a:r>
            <a:r>
              <a:rPr lang="en-US" altLang="ko-KR" dirty="0"/>
              <a:t>/</a:t>
            </a:r>
            <a:r>
              <a:rPr lang="en-US" altLang="ko-KR" dirty="0" err="1"/>
              <a:t>setValue</a:t>
            </a:r>
            <a:r>
              <a:rPr lang="en-US" altLang="ko-KR" dirty="0"/>
              <a:t> </a:t>
            </a:r>
            <a:r>
              <a:rPr lang="ko-KR" altLang="en-US" dirty="0"/>
              <a:t>연산자만 제공하면 어떤 </a:t>
            </a:r>
            <a:r>
              <a:rPr lang="ko-KR" altLang="en-US" dirty="0" err="1"/>
              <a:t>객체든</a:t>
            </a:r>
            <a:r>
              <a:rPr lang="ko-KR" altLang="en-US" dirty="0"/>
              <a:t> 위임객체가 될 수 있음</a:t>
            </a:r>
            <a:endParaRPr lang="en-US" altLang="ko-KR" dirty="0"/>
          </a:p>
          <a:p>
            <a:r>
              <a:rPr lang="ko-KR" altLang="en-US" dirty="0"/>
              <a:t>한계</a:t>
            </a:r>
            <a:endParaRPr lang="en-US" altLang="ko-KR" dirty="0"/>
          </a:p>
          <a:p>
            <a:pPr lvl="1"/>
            <a:r>
              <a:rPr lang="ko-KR" altLang="en-US" dirty="0"/>
              <a:t>프로퍼티 값을 설정하거나 읽기 전까지 </a:t>
            </a:r>
            <a:r>
              <a:rPr lang="en-GB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Delegate</a:t>
            </a:r>
            <a:r>
              <a:rPr lang="ko-KR" altLang="en-US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의 </a:t>
            </a:r>
            <a:r>
              <a:rPr lang="en-US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getValue</a:t>
            </a:r>
            <a:r>
              <a:rPr lang="en-US" altLang="ko-KR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000" b="0" i="0" dirty="0" err="1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setValue</a:t>
            </a:r>
            <a:r>
              <a:rPr lang="ko-KR" altLang="en-US" sz="2000" b="0" i="0" dirty="0">
                <a:solidFill>
                  <a:srgbClr val="19191C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호출되지 않음</a:t>
            </a:r>
            <a:endParaRPr lang="en-US" altLang="ko-KR" sz="2000" b="0" i="0" dirty="0">
              <a:solidFill>
                <a:srgbClr val="19191C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>
                <a:solidFill>
                  <a:srgbClr val="19191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우리의 경우 프로퍼티가 직접 사용되기 </a:t>
            </a:r>
            <a:r>
              <a:rPr lang="ko-KR" altLang="en-US" b="1" dirty="0">
                <a:solidFill>
                  <a:srgbClr val="19191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전에</a:t>
            </a:r>
            <a:r>
              <a:rPr lang="ko-KR" altLang="en-US" dirty="0">
                <a:solidFill>
                  <a:srgbClr val="19191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그 이름과 타입을 알고 싶음</a:t>
            </a:r>
            <a:endParaRPr lang="en-US" altLang="ko-KR" dirty="0">
              <a:solidFill>
                <a:srgbClr val="19191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844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227B-28BC-4142-7350-0B839FEE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프로퍼티 위임 </a:t>
            </a:r>
            <a:r>
              <a:rPr lang="ko-KR" altLang="en-US" dirty="0" err="1"/>
              <a:t>프로바이더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017D-4B54-FB9B-4A8A-EAA4E9FE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 위임을 담당할 객체를 생성하는 객체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역시 관습에 의한 코딩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(by convention)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으로 지원함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해당 클래스의 객체가 생성될 때마다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프로퍼티별로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provideDelegate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호출됨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provideDelegate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 반환하는 객체가 앞에서 보여준 프로퍼티 위임 객체 역할을 하게 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provideDelegate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는 프로퍼티의 위임 생성시점에 호출됨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값 설정이나 값을 읽을 때 호출되는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getValue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와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setValue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보다 더 앞선 시점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선언되는 프로퍼티의 이름과 속성을 객체 생성 시점에 알 수 있음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다만 타입을 알아내려면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코틀린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리플렉션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라이브러리가 필요함 </a:t>
            </a:r>
            <a:r>
              <a:rPr lang="en-GB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  <a:p>
            <a:pPr lvl="3"/>
            <a:r>
              <a:rPr lang="en-GB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implementation(</a:t>
            </a:r>
            <a:r>
              <a:rPr lang="en-GB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kotlin</a:t>
            </a:r>
            <a:r>
              <a:rPr lang="en-GB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("reflect"))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그레이들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의존관계에 추가해야 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0F7838-E1F7-2D31-00EE-BE17D8F0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72" y="2844662"/>
            <a:ext cx="1149545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provideDelegate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thisRef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</a:t>
            </a:r>
            <a:r>
              <a:rPr kumimoji="0" lang="en-GB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roperty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&lt;*&gt;): </a:t>
            </a:r>
            <a:r>
              <a:rPr lang="ko-KR" altLang="en-US" dirty="0" err="1">
                <a:solidFill>
                  <a:srgbClr val="007E8A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프로퍼티위임객체타입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1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2F91-B6FA-C688-5B57-C602571A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r>
              <a:rPr lang="en-US" altLang="ko-KR" dirty="0"/>
              <a:t> 2 </a:t>
            </a:r>
            <a:r>
              <a:rPr lang="en-GB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F653C-6D89-9FFD-25F2-5E5DF775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나름의 해결 방안</a:t>
            </a:r>
            <a:endParaRPr lang="en-US" altLang="ko-KR" dirty="0"/>
          </a:p>
          <a:p>
            <a:pPr lvl="1"/>
            <a:r>
              <a:rPr lang="ko-KR" altLang="en-US" dirty="0"/>
              <a:t>외주를 받아도 파견은 없다</a:t>
            </a:r>
            <a:endParaRPr lang="en-US" altLang="ko-KR" dirty="0"/>
          </a:p>
          <a:p>
            <a:pPr lvl="1"/>
            <a:r>
              <a:rPr lang="ko-KR" altLang="en-US" dirty="0"/>
              <a:t>언어와 플랫폼의 통합</a:t>
            </a:r>
            <a:r>
              <a:rPr lang="en-US" altLang="ko-KR" dirty="0"/>
              <a:t>. </a:t>
            </a:r>
            <a:r>
              <a:rPr lang="ko-KR" altLang="en-US" dirty="0"/>
              <a:t>강력한 중앙 집권 구조</a:t>
            </a:r>
            <a:endParaRPr lang="en-US" altLang="ko-KR" dirty="0"/>
          </a:p>
          <a:p>
            <a:pPr lvl="2"/>
            <a:r>
              <a:rPr lang="ko-KR" altLang="en-US" dirty="0" err="1"/>
              <a:t>코틀린으로</a:t>
            </a:r>
            <a:r>
              <a:rPr lang="ko-KR" altLang="en-US" dirty="0"/>
              <a:t> 모든 개발을 </a:t>
            </a:r>
            <a:r>
              <a:rPr lang="ko-KR" altLang="en-US" dirty="0" err="1"/>
              <a:t>퉁침</a:t>
            </a:r>
            <a:endParaRPr lang="en-US" altLang="ko-KR" dirty="0"/>
          </a:p>
          <a:p>
            <a:pPr lvl="2"/>
            <a:r>
              <a:rPr lang="ko-KR" altLang="en-US" dirty="0"/>
              <a:t>핵심 기능은 사내 라이브러리화 </a:t>
            </a:r>
            <a:r>
              <a:rPr lang="en-US" altLang="ko-KR" dirty="0"/>
              <a:t>– </a:t>
            </a:r>
            <a:r>
              <a:rPr lang="ko-KR" altLang="en-US" dirty="0"/>
              <a:t>아인</a:t>
            </a:r>
            <a:r>
              <a:rPr lang="en-US" altLang="ko-KR" dirty="0"/>
              <a:t>(</a:t>
            </a:r>
            <a:r>
              <a:rPr lang="en-US" altLang="ko-KR" dirty="0" err="1"/>
              <a:t>ein</a:t>
            </a:r>
            <a:r>
              <a:rPr lang="en-US" altLang="ko-KR" dirty="0"/>
              <a:t>) / </a:t>
            </a:r>
            <a:r>
              <a:rPr lang="ko-KR" altLang="en-US" dirty="0"/>
              <a:t>현재 </a:t>
            </a:r>
            <a:r>
              <a:rPr lang="en-US" altLang="ko-KR" dirty="0"/>
              <a:t>ein2</a:t>
            </a:r>
          </a:p>
          <a:p>
            <a:pPr lvl="2"/>
            <a:r>
              <a:rPr lang="ko-KR" altLang="en-US" dirty="0"/>
              <a:t>핵심 라이브러리를 핵심 개발자들</a:t>
            </a:r>
            <a:r>
              <a:rPr lang="en-US" altLang="ko-KR" dirty="0"/>
              <a:t>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ko-KR" altLang="en-US" dirty="0"/>
              <a:t>사장님 </a:t>
            </a:r>
            <a:r>
              <a:rPr lang="en-US" altLang="ko-KR" dirty="0"/>
              <a:t>+ CTO)</a:t>
            </a:r>
            <a:r>
              <a:rPr lang="ko-KR" altLang="en-US" dirty="0"/>
              <a:t>들이 가장 많이 바꿈</a:t>
            </a:r>
            <a:endParaRPr lang="en-US" altLang="ko-KR" dirty="0"/>
          </a:p>
          <a:p>
            <a:pPr lvl="2"/>
            <a:r>
              <a:rPr lang="ko-KR" altLang="en-US" dirty="0"/>
              <a:t>거의 매 </a:t>
            </a:r>
            <a:r>
              <a:rPr lang="en-US" altLang="ko-KR" dirty="0"/>
              <a:t>1-2</a:t>
            </a:r>
            <a:r>
              <a:rPr lang="ko-KR" altLang="en-US" dirty="0"/>
              <a:t>년마다 전체 </a:t>
            </a:r>
            <a:r>
              <a:rPr lang="ko-KR" altLang="en-US" dirty="0" err="1"/>
              <a:t>라이브러라가</a:t>
            </a:r>
            <a:r>
              <a:rPr lang="ko-KR" altLang="en-US" dirty="0"/>
              <a:t> 다시 재구조화됨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Kotlin flow</a:t>
            </a:r>
            <a:r>
              <a:rPr lang="ko-KR" altLang="en-US" dirty="0"/>
              <a:t>를 사용해 전체를 다시 재작성 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9879C-517B-DA0F-BC45-3ABF5170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79" y="4124913"/>
            <a:ext cx="1438476" cy="1914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3563D-6A08-42ED-2AFB-9882965EC6DF}"/>
              </a:ext>
            </a:extLst>
          </p:cNvPr>
          <p:cNvSpPr txBox="1"/>
          <p:nvPr/>
        </p:nvSpPr>
        <p:spPr>
          <a:xfrm>
            <a:off x="9872474" y="6127234"/>
            <a:ext cx="93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아인</a:t>
            </a:r>
          </a:p>
        </p:txBody>
      </p:sp>
    </p:spTree>
    <p:extLst>
      <p:ext uri="{BB962C8B-B14F-4D97-AF65-F5344CB8AC3E}">
        <p14:creationId xmlns:p14="http://schemas.microsoft.com/office/powerpoint/2010/main" val="1449269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구현 </a:t>
            </a:r>
            <a:r>
              <a:rPr lang="en-US" altLang="ko-KR" dirty="0"/>
              <a:t>– </a:t>
            </a:r>
            <a:r>
              <a:rPr lang="ko-KR" altLang="en-US" dirty="0"/>
              <a:t>프로퍼티 </a:t>
            </a:r>
            <a:r>
              <a:rPr lang="ko-KR" altLang="en-US" dirty="0" err="1"/>
              <a:t>프로바이더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BD11-584F-775F-54A5-319EB032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BB77E-58CB-658E-A2DB-C5EB5871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78" y="1825625"/>
            <a:ext cx="10315644" cy="47089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PropertyDelegateProvider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ReadWriteProperty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delegator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provideDelegate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returnType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((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?: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mutableMapOf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&lt;*&gt;&gt;().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also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ReadWriteProperty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709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프로퍼티 </a:t>
            </a:r>
            <a:r>
              <a:rPr lang="ko-KR" altLang="en-US" dirty="0" err="1"/>
              <a:t>프로바이더</a:t>
            </a:r>
            <a:r>
              <a:rPr lang="ko-KR" altLang="en-US" dirty="0"/>
              <a:t> 설명</a:t>
            </a:r>
            <a:r>
              <a:rPr lang="en-US" altLang="ko-KR" dirty="0"/>
              <a:t>(1 of 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BD11-584F-775F-54A5-319EB032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5149"/>
            <a:ext cx="10515600" cy="3071813"/>
          </a:xfrm>
        </p:spPr>
        <p:txBody>
          <a:bodyPr/>
          <a:lstStyle/>
          <a:p>
            <a:r>
              <a:rPr lang="ko-KR" altLang="en-US" dirty="0"/>
              <a:t>제네릭 타입 별명으로 </a:t>
            </a:r>
            <a:r>
              <a:rPr lang="en-US" altLang="ko-KR" dirty="0" err="1"/>
              <a:t>PropertyDelegateProvider</a:t>
            </a:r>
            <a:r>
              <a:rPr lang="ko-KR" altLang="en-US" dirty="0"/>
              <a:t>를 짧게 부름</a:t>
            </a:r>
            <a:endParaRPr lang="en-US" altLang="ko-KR" dirty="0"/>
          </a:p>
          <a:p>
            <a:pPr lvl="1"/>
            <a:r>
              <a:rPr lang="en-US" altLang="ko-KR" dirty="0"/>
              <a:t>Entity</a:t>
            </a:r>
            <a:r>
              <a:rPr lang="ko-KR" altLang="en-US" dirty="0"/>
              <a:t>는 우리가 만들 엔티티 클래스</a:t>
            </a:r>
            <a:endParaRPr lang="en-US" altLang="ko-KR" dirty="0"/>
          </a:p>
          <a:p>
            <a:pPr lvl="2"/>
            <a:r>
              <a:rPr lang="ko-KR" altLang="en-US" dirty="0"/>
              <a:t>모든 엔티티 클래스는 </a:t>
            </a:r>
            <a:r>
              <a:rPr lang="en-US" altLang="ko-KR" dirty="0"/>
              <a:t>Entity </a:t>
            </a:r>
            <a:r>
              <a:rPr lang="ko-KR" altLang="en-US" dirty="0"/>
              <a:t>클래스의 자손</a:t>
            </a:r>
            <a:endParaRPr lang="en-US" altLang="ko-KR" dirty="0"/>
          </a:p>
          <a:p>
            <a:pPr lvl="1"/>
            <a:r>
              <a:rPr lang="en-US" altLang="ko-KR" dirty="0" err="1"/>
              <a:t>ReadWriteProperty</a:t>
            </a:r>
            <a:r>
              <a:rPr lang="ko-KR" altLang="en-US" dirty="0"/>
              <a:t>는 </a:t>
            </a:r>
            <a:r>
              <a:rPr lang="en-US" altLang="ko-KR" dirty="0" err="1"/>
              <a:t>getValue</a:t>
            </a:r>
            <a:r>
              <a:rPr lang="ko-KR" altLang="en-US" dirty="0"/>
              <a:t>와 </a:t>
            </a:r>
            <a:r>
              <a:rPr lang="en-US" altLang="ko-KR" dirty="0" err="1"/>
              <a:t>setValue</a:t>
            </a:r>
            <a:r>
              <a:rPr lang="ko-KR" altLang="en-US" dirty="0"/>
              <a:t>를 제공하는 타입을 표현하기 위한 </a:t>
            </a:r>
            <a:r>
              <a:rPr lang="ko-KR" altLang="en-US" dirty="0" err="1"/>
              <a:t>코틀린</a:t>
            </a:r>
            <a:r>
              <a:rPr lang="ko-KR" altLang="en-US" dirty="0"/>
              <a:t> 인터페이스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BB77E-58CB-658E-A2DB-C5EB5871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39" y="1890087"/>
            <a:ext cx="8648521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PropertyDelegateProvider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ReadWriteProperty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88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프로퍼티 </a:t>
            </a:r>
            <a:r>
              <a:rPr lang="ko-KR" altLang="en-US" dirty="0" err="1"/>
              <a:t>프로바이더</a:t>
            </a:r>
            <a:r>
              <a:rPr lang="ko-KR" altLang="en-US" dirty="0"/>
              <a:t> 설명</a:t>
            </a:r>
            <a:r>
              <a:rPr lang="en-US" altLang="ko-KR" dirty="0"/>
              <a:t>(2 of 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BD11-584F-775F-54A5-319EB032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3010"/>
            <a:ext cx="10515600" cy="162395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Entity</a:t>
            </a:r>
            <a:r>
              <a:rPr lang="ko-KR" altLang="en-US" dirty="0"/>
              <a:t>안에 </a:t>
            </a:r>
            <a:r>
              <a:rPr lang="en-US" altLang="ko-KR" dirty="0"/>
              <a:t>_props</a:t>
            </a:r>
            <a:r>
              <a:rPr lang="ko-KR" altLang="en-US" dirty="0"/>
              <a:t>라는 가변 맵 프로퍼티가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해당 프로퍼티를 필요하면 초기화하고</a:t>
            </a:r>
            <a:r>
              <a:rPr lang="en-US" altLang="ko-KR" dirty="0"/>
              <a:t>, </a:t>
            </a:r>
            <a:r>
              <a:rPr lang="ko-KR" altLang="en-US" dirty="0"/>
              <a:t>프로퍼티 이름에 대해 전달받은 </a:t>
            </a:r>
            <a:r>
              <a:rPr lang="en-US" altLang="ko-KR" dirty="0"/>
              <a:t>prop</a:t>
            </a:r>
            <a:r>
              <a:rPr lang="ko-KR" altLang="en-US" dirty="0"/>
              <a:t>을 설정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delegator</a:t>
            </a:r>
            <a:r>
              <a:rPr lang="ko-KR" altLang="en-US" dirty="0"/>
              <a:t>는 </a:t>
            </a:r>
            <a:r>
              <a:rPr lang="en-US" altLang="ko-KR" dirty="0" err="1"/>
              <a:t>PropProvider</a:t>
            </a:r>
            <a:r>
              <a:rPr lang="en-US" altLang="ko-KR" dirty="0"/>
              <a:t>&lt;T&gt;</a:t>
            </a:r>
            <a:r>
              <a:rPr lang="ko-KR" altLang="en-US" dirty="0"/>
              <a:t> 타입 객체임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위임 객체로는 </a:t>
            </a:r>
            <a:r>
              <a:rPr lang="en-US" altLang="ko-KR" dirty="0"/>
              <a:t>entity</a:t>
            </a:r>
            <a:r>
              <a:rPr lang="ko-KR" altLang="en-US" dirty="0"/>
              <a:t>를 반환함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BB77E-58CB-658E-A2DB-C5EB5871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78" y="1690688"/>
            <a:ext cx="10315644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abstract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delegator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provideDelegate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making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prop.name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prop.returnType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}")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((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?: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mutableMapOf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&lt;*&gt;&gt;().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also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ReadWriteProperty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380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프로퍼티 </a:t>
            </a:r>
            <a:r>
              <a:rPr lang="ko-KR" altLang="en-US" dirty="0" err="1"/>
              <a:t>프로바이더</a:t>
            </a:r>
            <a:r>
              <a:rPr lang="ko-KR" altLang="en-US" dirty="0"/>
              <a:t> 설명</a:t>
            </a:r>
            <a:r>
              <a:rPr lang="en-US" altLang="ko-KR" dirty="0"/>
              <a:t>(3 of 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BD11-584F-775F-54A5-319EB032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4699"/>
            <a:ext cx="10515600" cy="2862263"/>
          </a:xfrm>
        </p:spPr>
        <p:txBody>
          <a:bodyPr/>
          <a:lstStyle/>
          <a:p>
            <a:r>
              <a:rPr lang="ko-KR" altLang="en-US" dirty="0"/>
              <a:t>프로퍼티 </a:t>
            </a:r>
            <a:r>
              <a:rPr lang="ko-KR" altLang="en-US" dirty="0" err="1"/>
              <a:t>딜리게이트는</a:t>
            </a:r>
            <a:r>
              <a:rPr lang="ko-KR" altLang="en-US" dirty="0"/>
              <a:t> 별도의 객체일 필요가 없음</a:t>
            </a:r>
            <a:endParaRPr lang="en-US" altLang="ko-KR" dirty="0"/>
          </a:p>
          <a:p>
            <a:pPr lvl="1"/>
            <a:r>
              <a:rPr lang="ko-KR" altLang="en-US" b="1" dirty="0"/>
              <a:t>타입별로 다른</a:t>
            </a:r>
            <a:r>
              <a:rPr lang="ko-KR" altLang="en-US" dirty="0"/>
              <a:t> </a:t>
            </a:r>
            <a:r>
              <a:rPr lang="ko-KR" altLang="en-US" dirty="0" err="1"/>
              <a:t>싱글턴</a:t>
            </a:r>
            <a:r>
              <a:rPr lang="ko-KR" altLang="en-US" dirty="0"/>
              <a:t> 객체를 돌려줌</a:t>
            </a:r>
            <a:endParaRPr lang="en-US" altLang="ko-KR" dirty="0"/>
          </a:p>
          <a:p>
            <a:pPr lvl="2"/>
            <a:r>
              <a:rPr lang="ko-KR" altLang="en-US" dirty="0"/>
              <a:t>런타임에 </a:t>
            </a:r>
            <a:r>
              <a:rPr lang="ko-KR" altLang="en-US" dirty="0" err="1"/>
              <a:t>리플렉션을</a:t>
            </a:r>
            <a:r>
              <a:rPr lang="ko-KR" altLang="en-US" dirty="0"/>
              <a:t> 쓰지 않고 </a:t>
            </a:r>
            <a:r>
              <a:rPr lang="en-US" altLang="ko-KR" dirty="0"/>
              <a:t>Prop&lt;T&gt; </a:t>
            </a:r>
            <a:r>
              <a:rPr lang="ko-KR" altLang="en-US" dirty="0"/>
              <a:t>객체와 </a:t>
            </a:r>
            <a:r>
              <a:rPr lang="ko-KR" altLang="en-US" b="1" dirty="0"/>
              <a:t>동등성 비교</a:t>
            </a:r>
            <a:r>
              <a:rPr lang="ko-KR" altLang="en-US" dirty="0"/>
              <a:t>를 통해 필드를 알아낼 수 있음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BB77E-58CB-658E-A2DB-C5EB5871B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23" y="1987550"/>
            <a:ext cx="4288353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14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구현 </a:t>
            </a:r>
            <a:r>
              <a:rPr lang="en-US" altLang="ko-KR" dirty="0"/>
              <a:t>– </a:t>
            </a:r>
            <a:r>
              <a:rPr lang="ko-KR" altLang="en-US" dirty="0"/>
              <a:t>엔티티 기반 클래스</a:t>
            </a:r>
            <a:r>
              <a:rPr lang="en-US" altLang="ko-KR" dirty="0"/>
              <a:t>(1 of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BD11-584F-775F-54A5-319EB032F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4725"/>
            <a:ext cx="10515600" cy="26622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추상 클래스로 정의</a:t>
            </a:r>
            <a:endParaRPr lang="en-US" altLang="ko-KR" dirty="0"/>
          </a:p>
          <a:p>
            <a:pPr lvl="1"/>
            <a:r>
              <a:rPr lang="en-US" altLang="ko-KR" dirty="0" err="1"/>
              <a:t>ReadWriteProperty</a:t>
            </a:r>
            <a:r>
              <a:rPr lang="en-US" altLang="ko-KR" dirty="0"/>
              <a:t>&lt;</a:t>
            </a:r>
            <a:r>
              <a:rPr lang="en-US" altLang="ko-KR" dirty="0" err="1"/>
              <a:t>Entity,</a:t>
            </a:r>
            <a:r>
              <a:rPr lang="en-US" altLang="ko-KR" b="1" dirty="0" err="1"/>
              <a:t>Any</a:t>
            </a:r>
            <a:r>
              <a:rPr lang="en-US" altLang="ko-KR" dirty="0"/>
              <a:t>&gt;</a:t>
            </a:r>
            <a:r>
              <a:rPr lang="ko-KR" altLang="en-US" dirty="0"/>
              <a:t>를 상속</a:t>
            </a:r>
            <a:endParaRPr lang="en-US" altLang="ko-KR" dirty="0"/>
          </a:p>
          <a:p>
            <a:r>
              <a:rPr lang="ko-KR" altLang="en-US" dirty="0"/>
              <a:t>프로퍼티 관련 데이터 저장에 필요한 맴들을 정의</a:t>
            </a:r>
            <a:endParaRPr lang="en-US" altLang="ko-KR" dirty="0"/>
          </a:p>
          <a:p>
            <a:pPr lvl="1"/>
            <a:r>
              <a:rPr lang="en-US" altLang="ko-KR" dirty="0"/>
              <a:t>_values : </a:t>
            </a:r>
            <a:r>
              <a:rPr lang="ko-KR" altLang="en-US" dirty="0"/>
              <a:t>실제 값을 저장할 맵</a:t>
            </a:r>
            <a:endParaRPr lang="en-US" altLang="ko-KR" dirty="0"/>
          </a:p>
          <a:p>
            <a:pPr lvl="1"/>
            <a:r>
              <a:rPr lang="en-US" altLang="ko-KR" dirty="0"/>
              <a:t>_props : </a:t>
            </a:r>
            <a:r>
              <a:rPr lang="en-US" altLang="ko-KR" dirty="0" err="1"/>
              <a:t>KProperty</a:t>
            </a:r>
            <a:r>
              <a:rPr lang="ko-KR" altLang="en-US" dirty="0"/>
              <a:t> 타입의 값을 저장할 맵</a:t>
            </a:r>
            <a:br>
              <a:rPr lang="en-US" altLang="ko-KR" dirty="0"/>
            </a:br>
            <a:r>
              <a:rPr lang="en-US" altLang="ko-KR" dirty="0"/>
              <a:t>          (_field</a:t>
            </a:r>
            <a:r>
              <a:rPr lang="ko-KR" altLang="en-US" dirty="0"/>
              <a:t>만 사용한다면 필요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_fields : Prop </a:t>
            </a:r>
            <a:r>
              <a:rPr lang="ko-KR" altLang="en-US" dirty="0"/>
              <a:t>타입의 값을 저장할 맵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CD66D9D-3B93-71E3-D748-8417CEA1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265" y="1817628"/>
            <a:ext cx="8087470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abstract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ReadWriteProperty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MutableMap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&gt;? 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mutableMapOf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props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MutableMap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&lt;*&gt;&gt;? 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mutableMapOf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fields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MutableMap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&lt;*&gt;&gt;? 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mutableMapOf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78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구현 </a:t>
            </a:r>
            <a:r>
              <a:rPr lang="en-US" altLang="ko-KR" dirty="0"/>
              <a:t>– </a:t>
            </a:r>
            <a:r>
              <a:rPr lang="ko-KR" altLang="en-US" dirty="0"/>
              <a:t>엔티티 기반 클래스</a:t>
            </a:r>
            <a:r>
              <a:rPr lang="en-US" altLang="ko-KR" dirty="0"/>
              <a:t>(2 of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DEAF7-43DA-96D7-96F4-6EDEC6AF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888" y="1690688"/>
            <a:ext cx="9668224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thisRef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&lt;*&gt;):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getValue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IllegalArgumentException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does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exist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setValue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thisRef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&lt;*&gt;,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setValue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let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throw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IllegalArgumentException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does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exist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property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088603-9546-B1E2-84CF-E59C5F02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8799"/>
            <a:ext cx="10515600" cy="538163"/>
          </a:xfrm>
        </p:spPr>
        <p:txBody>
          <a:bodyPr/>
          <a:lstStyle/>
          <a:p>
            <a:r>
              <a:rPr lang="en-US" altLang="ko-KR" dirty="0" err="1"/>
              <a:t>getValue</a:t>
            </a:r>
            <a:r>
              <a:rPr lang="ko-KR" altLang="en-US" dirty="0"/>
              <a:t>와 </a:t>
            </a:r>
            <a:r>
              <a:rPr lang="en-US" altLang="ko-KR" dirty="0" err="1"/>
              <a:t>setValue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972907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구현 </a:t>
            </a:r>
            <a:r>
              <a:rPr lang="en-US" altLang="ko-KR" dirty="0"/>
              <a:t>– </a:t>
            </a:r>
            <a:r>
              <a:rPr lang="ko-KR" altLang="en-US" dirty="0"/>
              <a:t>엔티티 기반 클래스</a:t>
            </a:r>
            <a:r>
              <a:rPr lang="en-US" altLang="ko-KR" dirty="0"/>
              <a:t>(3 of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088603-9546-B1E2-84CF-E59C5F02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49"/>
            <a:ext cx="10515600" cy="106362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타입별</a:t>
            </a:r>
            <a:r>
              <a:rPr lang="ko-KR" altLang="en-US" dirty="0"/>
              <a:t> </a:t>
            </a:r>
            <a:r>
              <a:rPr lang="en-US" altLang="ko-KR" dirty="0"/>
              <a:t>long(), string() </a:t>
            </a:r>
            <a:r>
              <a:rPr lang="ko-KR" altLang="en-US" dirty="0"/>
              <a:t>등의 함수 정의</a:t>
            </a:r>
            <a:r>
              <a:rPr lang="en-US" altLang="ko-KR" dirty="0"/>
              <a:t>, </a:t>
            </a:r>
            <a:r>
              <a:rPr lang="ko-KR" altLang="en-US" dirty="0" err="1"/>
              <a:t>게터</a:t>
            </a:r>
            <a:r>
              <a:rPr lang="ko-KR" altLang="en-US" dirty="0"/>
              <a:t> 정의 </a:t>
            </a:r>
            <a:endParaRPr lang="en-US" altLang="ko-KR" dirty="0"/>
          </a:p>
          <a:p>
            <a:r>
              <a:rPr lang="en-US" altLang="ko-KR" dirty="0"/>
              <a:t>Entity</a:t>
            </a:r>
            <a:r>
              <a:rPr lang="ko-KR" altLang="en-US" dirty="0"/>
              <a:t>에 대해 필요한 확장 함수 정의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2A3AB4-272B-B710-832B-E12F0934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299" y="1690688"/>
            <a:ext cx="9707401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companion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LongProp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delegator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PropProvider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delegator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entries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joinToString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","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"{"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"}"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':'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'"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$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?: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"{}"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54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0ED5D-E835-9A47-4735-17B60433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사용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088603-9546-B1E2-84CF-E59C5F02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1575"/>
            <a:ext cx="10515600" cy="15113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Entity</a:t>
            </a:r>
            <a:r>
              <a:rPr lang="ko-KR" altLang="en-US" dirty="0"/>
              <a:t>를 상속한 클래스 정의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그 안에서 </a:t>
            </a:r>
            <a:r>
              <a:rPr lang="en-US" altLang="ko-KR" dirty="0"/>
              <a:t>long, string</a:t>
            </a:r>
            <a:r>
              <a:rPr lang="ko-KR" altLang="en-US" dirty="0"/>
              <a:t>등을 사용해 필드 정의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객체 생성과 값 설정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확장 함수 사용</a:t>
            </a:r>
            <a:r>
              <a:rPr lang="en-US" altLang="ko-KR" dirty="0"/>
              <a:t>(</a:t>
            </a:r>
            <a:r>
              <a:rPr lang="en-US" altLang="ko-KR" dirty="0" err="1"/>
              <a:t>toJson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F67184-630E-FE3A-8594-015C85940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962" y="1579827"/>
            <a:ext cx="7084075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MyEntity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long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string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MyEntity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10L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Hyunsok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Oh“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67D17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toJson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18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638F-DB72-E5E8-1643-F69FD3F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3E5672-3D67-0E85-4871-90BFC9E6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sz="3200" strike="sngStrike" dirty="0"/>
              <a:t>테이블</a:t>
            </a:r>
            <a:r>
              <a:rPr lang="en-US" altLang="ko-KR" sz="3200" strike="sngStrike" dirty="0"/>
              <a:t>(</a:t>
            </a:r>
            <a:r>
              <a:rPr lang="ko-KR" altLang="en-US" sz="3200" strike="sngStrike" dirty="0"/>
              <a:t>엔티티</a:t>
            </a:r>
            <a:r>
              <a:rPr lang="en-US" altLang="ko-KR" sz="3200" strike="sngStrike" dirty="0"/>
              <a:t>/</a:t>
            </a:r>
            <a:r>
              <a:rPr lang="ko-KR" altLang="en-US" sz="3200" strike="sngStrike" dirty="0"/>
              <a:t>모델</a:t>
            </a:r>
            <a:r>
              <a:rPr lang="en-US" altLang="ko-KR" sz="3200" strike="sngStrike" dirty="0"/>
              <a:t>)</a:t>
            </a:r>
            <a:r>
              <a:rPr lang="ko-KR" altLang="en-US" sz="3200" strike="sngStrike" dirty="0"/>
              <a:t>을 표현하기 위한 클래스를 위한 </a:t>
            </a:r>
            <a:r>
              <a:rPr lang="en-US" altLang="ko-KR" sz="3200" strike="sngStrike" dirty="0"/>
              <a:t>DSL</a:t>
            </a:r>
          </a:p>
          <a:p>
            <a:pPr lvl="1">
              <a:lnSpc>
                <a:spcPct val="110000"/>
              </a:lnSpc>
            </a:pPr>
            <a:r>
              <a:rPr lang="ko-KR" altLang="en-US" sz="2800" strike="sngStrike" dirty="0"/>
              <a:t>모든 컬럼 이름과 타임을 알아야 함</a:t>
            </a:r>
            <a:endParaRPr lang="en-US" altLang="ko-KR" sz="2800" strike="sngStrike" dirty="0"/>
          </a:p>
          <a:p>
            <a:pPr>
              <a:lnSpc>
                <a:spcPct val="110000"/>
              </a:lnSpc>
            </a:pPr>
            <a:r>
              <a:rPr lang="en-US" altLang="ko-KR" sz="3200" dirty="0">
                <a:solidFill>
                  <a:srgbClr val="FF0000"/>
                </a:solidFill>
              </a:rPr>
              <a:t>SQL </a:t>
            </a:r>
            <a:r>
              <a:rPr lang="ko-KR" altLang="en-US" sz="3200" dirty="0">
                <a:solidFill>
                  <a:srgbClr val="FF0000"/>
                </a:solidFill>
              </a:rPr>
              <a:t>질의를 정의하기 위한 </a:t>
            </a:r>
            <a:r>
              <a:rPr lang="en-US" altLang="ko-KR" sz="3200" dirty="0">
                <a:solidFill>
                  <a:srgbClr val="FF0000"/>
                </a:solidFill>
              </a:rPr>
              <a:t>DSL</a:t>
            </a:r>
          </a:p>
          <a:p>
            <a:pPr lvl="1">
              <a:lnSpc>
                <a:spcPct val="11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from: </a:t>
            </a:r>
            <a:r>
              <a:rPr lang="ko-KR" altLang="en-US" sz="2800" dirty="0">
                <a:solidFill>
                  <a:srgbClr val="FF0000"/>
                </a:solidFill>
              </a:rPr>
              <a:t>대상이 될 엔티티 지정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2800" dirty="0"/>
              <a:t>from</a:t>
            </a:r>
            <a:r>
              <a:rPr lang="ko-KR" altLang="en-US" sz="2800" dirty="0"/>
              <a:t>에서 지정한 엔티티들에 대해 다음을 수행할 수 있어야 함</a:t>
            </a:r>
            <a:endParaRPr lang="en-US" altLang="ko-KR" sz="2800" dirty="0"/>
          </a:p>
          <a:p>
            <a:pPr lvl="2">
              <a:lnSpc>
                <a:spcPct val="110000"/>
              </a:lnSpc>
            </a:pPr>
            <a:r>
              <a:rPr lang="en-US" altLang="ko-KR" sz="2400" dirty="0">
                <a:solidFill>
                  <a:srgbClr val="FF0000"/>
                </a:solidFill>
              </a:rPr>
              <a:t>select</a:t>
            </a: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대상에서 필드 </a:t>
            </a:r>
            <a:r>
              <a:rPr lang="ko-KR" altLang="en-US" sz="2400" dirty="0" err="1">
                <a:solidFill>
                  <a:schemeClr val="bg2">
                    <a:lumMod val="75000"/>
                  </a:schemeClr>
                </a:solidFill>
              </a:rPr>
              <a:t>프로젝션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ko-KR" sz="2400" dirty="0">
                <a:solidFill>
                  <a:srgbClr val="FF0000"/>
                </a:solidFill>
              </a:rPr>
              <a:t>where</a:t>
            </a: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대상을 걸러내기 위한 조건을 기술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</a:rPr>
              <a:t>SQL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628853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1426-5D5E-881A-0C8D-C9FF3FE7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질의의 시작 </a:t>
            </a:r>
            <a:r>
              <a:rPr lang="en-US" altLang="ko-KR" dirty="0"/>
              <a:t>- From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F38F-6CA7-B8E4-59AC-AD421130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 방식</a:t>
            </a:r>
            <a:endParaRPr lang="en-US" altLang="ko-KR" dirty="0"/>
          </a:p>
          <a:p>
            <a:pPr lvl="1"/>
            <a:r>
              <a:rPr lang="en-US" altLang="ko-KR" dirty="0"/>
              <a:t>from(entity) { ... }</a:t>
            </a:r>
          </a:p>
          <a:p>
            <a:pPr lvl="2"/>
            <a:r>
              <a:rPr lang="en-US" altLang="ko-KR" dirty="0"/>
              <a:t>Entity</a:t>
            </a:r>
            <a:r>
              <a:rPr lang="ko-KR" altLang="en-US" dirty="0"/>
              <a:t>를 파라미터로 받는 함수</a:t>
            </a:r>
            <a:endParaRPr lang="en-US" altLang="ko-KR" dirty="0"/>
          </a:p>
          <a:p>
            <a:pPr lvl="1"/>
            <a:r>
              <a:rPr lang="en-US" altLang="ko-KR" dirty="0" err="1"/>
              <a:t>Entity.from</a:t>
            </a:r>
            <a:r>
              <a:rPr lang="en-US" altLang="ko-KR" dirty="0"/>
              <a:t> { … }</a:t>
            </a:r>
          </a:p>
          <a:p>
            <a:pPr lvl="2"/>
            <a:r>
              <a:rPr lang="en-US" altLang="ko-KR" dirty="0"/>
              <a:t>Entity</a:t>
            </a:r>
            <a:r>
              <a:rPr lang="ko-KR" altLang="en-US" dirty="0"/>
              <a:t>에 대한 확장 함수</a:t>
            </a:r>
            <a:endParaRPr lang="en-US" altLang="ko-KR" dirty="0"/>
          </a:p>
          <a:p>
            <a:r>
              <a:rPr lang="en-US" altLang="ko-KR" dirty="0"/>
              <a:t>{ … } </a:t>
            </a:r>
            <a:r>
              <a:rPr lang="ko-KR" altLang="en-US" dirty="0"/>
              <a:t>안에서는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sz="2400" dirty="0"/>
              <a:t>from</a:t>
            </a:r>
            <a:r>
              <a:rPr lang="ko-KR" altLang="en-US" sz="2400" dirty="0"/>
              <a:t>에서 지정한 엔티티들에 대해서 </a:t>
            </a:r>
            <a:r>
              <a:rPr lang="en-US" altLang="ko-KR" sz="2400" dirty="0"/>
              <a:t>select, where </a:t>
            </a:r>
            <a:r>
              <a:rPr lang="ko-KR" altLang="en-US" sz="2400" dirty="0"/>
              <a:t>등을 수행할 수 있어야 함</a:t>
            </a:r>
            <a:endParaRPr lang="en-US" altLang="ko-KR" sz="2400" dirty="0"/>
          </a:p>
          <a:p>
            <a:pPr lvl="1"/>
            <a:r>
              <a:rPr lang="en-US" altLang="ko-KR" dirty="0"/>
              <a:t>{ ... } </a:t>
            </a:r>
            <a:r>
              <a:rPr lang="ko-KR" altLang="en-US" dirty="0"/>
              <a:t>안에서 사용할 수 있는 함수와 프로퍼티를 우리</a:t>
            </a:r>
            <a:r>
              <a:rPr lang="en-US" altLang="ko-KR" dirty="0"/>
              <a:t>(DSL </a:t>
            </a:r>
            <a:r>
              <a:rPr lang="ko-KR" altLang="en-US" dirty="0"/>
              <a:t>라이브러리 개발자</a:t>
            </a:r>
            <a:r>
              <a:rPr lang="en-US" altLang="ko-KR" dirty="0"/>
              <a:t>)</a:t>
            </a:r>
            <a:r>
              <a:rPr lang="ko-KR" altLang="en-US" dirty="0"/>
              <a:t>가 원하는 대로 제어할 수 있어야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82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F13E-842D-0D3D-0EFE-B3CB3134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모빌리티</a:t>
            </a:r>
            <a:r>
              <a:rPr lang="ko-KR" altLang="en-US" dirty="0"/>
              <a:t> </a:t>
            </a:r>
            <a:r>
              <a:rPr lang="en-US" altLang="ko-KR" dirty="0"/>
              <a:t>42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C9198-5977-BB9B-C045-8694A49A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Mobility42.io</a:t>
            </a:r>
          </a:p>
          <a:p>
            <a:r>
              <a:rPr lang="ko-KR" altLang="en-US" dirty="0"/>
              <a:t>개발자 공헌 사업</a:t>
            </a:r>
            <a:r>
              <a:rPr lang="en-US" altLang="ko-KR" dirty="0"/>
              <a:t>: </a:t>
            </a:r>
            <a:r>
              <a:rPr lang="ko-KR" altLang="en-US" dirty="0" err="1"/>
              <a:t>코드스피츠</a:t>
            </a:r>
            <a:r>
              <a:rPr lang="en-US" altLang="ko-KR" dirty="0">
                <a:hlinkClick r:id="rId2"/>
              </a:rPr>
              <a:t>https://www.youtube.com/@CodeSpitz</a:t>
            </a:r>
            <a:endParaRPr lang="en-US" altLang="ko-KR" dirty="0"/>
          </a:p>
          <a:p>
            <a:r>
              <a:rPr lang="ko-KR" altLang="en-US" dirty="0"/>
              <a:t>물류 디지털 전환에 필요한 소프트웨어 개발</a:t>
            </a:r>
            <a:endParaRPr lang="en-US" altLang="ko-KR" dirty="0"/>
          </a:p>
          <a:p>
            <a:pPr lvl="1"/>
            <a:r>
              <a:rPr lang="ko-KR" altLang="en-US" dirty="0"/>
              <a:t>디지털 포워딩</a:t>
            </a:r>
            <a:r>
              <a:rPr lang="en-US" altLang="ko-KR" dirty="0"/>
              <a:t>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1"/>
            <a:r>
              <a:rPr lang="ko-KR" altLang="en-US" dirty="0"/>
              <a:t>공급망 관리</a:t>
            </a:r>
            <a:r>
              <a:rPr lang="en-US" altLang="ko-KR" dirty="0"/>
              <a:t>(</a:t>
            </a:r>
            <a:r>
              <a:rPr lang="ko-KR" altLang="en-US" dirty="0"/>
              <a:t>창고</a:t>
            </a:r>
            <a:r>
              <a:rPr lang="en-US" altLang="ko-KR" dirty="0"/>
              <a:t> </a:t>
            </a:r>
            <a:r>
              <a:rPr lang="ko-KR" altLang="en-US" dirty="0"/>
              <a:t>물류 등등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52F7A5-EE1B-25EC-9DBD-741F5DF1F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0" y="1690688"/>
            <a:ext cx="4034937" cy="10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52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348C16-D933-3CBD-45F5-FFE35C6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이를 위해 필요한 기능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3C3426-FAE0-EAC6-A750-84D19131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DSL</a:t>
            </a:r>
            <a:r>
              <a:rPr lang="ko-KR" altLang="en-US" dirty="0"/>
              <a:t>에 필요한 </a:t>
            </a:r>
            <a:r>
              <a:rPr lang="en-US" altLang="ko-KR" dirty="0"/>
              <a:t>“</a:t>
            </a: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함수와 프로퍼티들</a:t>
            </a:r>
            <a:r>
              <a:rPr lang="en-US" altLang="ko-KR" dirty="0"/>
              <a:t>)”</a:t>
            </a:r>
            <a:r>
              <a:rPr lang="ko-KR" altLang="en-US" dirty="0"/>
              <a:t>를 어떻게 제공할 것인가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함수형 프로그래밍</a:t>
            </a:r>
            <a:r>
              <a:rPr lang="en-US" altLang="ko-KR" dirty="0"/>
              <a:t>: </a:t>
            </a:r>
          </a:p>
          <a:p>
            <a:pPr lvl="2"/>
            <a:r>
              <a:rPr lang="ko-KR" altLang="en-US" dirty="0"/>
              <a:t>순수 함수로 단어 제공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타입으로 사용 가능한 언어 제한</a:t>
            </a:r>
            <a:endParaRPr lang="en-US" altLang="ko-KR" dirty="0"/>
          </a:p>
          <a:p>
            <a:pPr lvl="1"/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  <a:endParaRPr lang="en-US" altLang="ko-KR" dirty="0"/>
          </a:p>
          <a:p>
            <a:pPr lvl="2"/>
            <a:r>
              <a:rPr lang="ko-KR" altLang="en-US" dirty="0" err="1"/>
              <a:t>빌더의</a:t>
            </a:r>
            <a:r>
              <a:rPr lang="ko-KR" altLang="en-US" dirty="0"/>
              <a:t> 멤버 함수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로 단어제공</a:t>
            </a:r>
            <a:endParaRPr lang="en-US" altLang="ko-KR" dirty="0"/>
          </a:p>
          <a:p>
            <a:pPr lvl="2"/>
            <a:r>
              <a:rPr lang="ko-KR" altLang="en-US" dirty="0"/>
              <a:t>멤버 함수가 </a:t>
            </a:r>
            <a:r>
              <a:rPr lang="en-US" altLang="ko-KR" dirty="0"/>
              <a:t>this</a:t>
            </a:r>
            <a:r>
              <a:rPr lang="ko-KR" altLang="en-US" dirty="0"/>
              <a:t>를 반환하게 해서 함수 연쇄로 언어 제한</a:t>
            </a:r>
          </a:p>
        </p:txBody>
      </p:sp>
    </p:spTree>
    <p:extLst>
      <p:ext uri="{BB962C8B-B14F-4D97-AF65-F5344CB8AC3E}">
        <p14:creationId xmlns:p14="http://schemas.microsoft.com/office/powerpoint/2010/main" val="280760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51DD2-27A0-1183-4FD9-AE616BC1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함수형 프로그래밍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D9AA3-4008-248D-1148-7D5AB4E3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로컬 함수로 감추기 </a:t>
            </a:r>
            <a:r>
              <a:rPr lang="en-US" altLang="ko-KR" dirty="0"/>
              <a:t>+ </a:t>
            </a:r>
            <a:r>
              <a:rPr lang="ko-KR" altLang="en-US" dirty="0" err="1"/>
              <a:t>컴비네이터로</a:t>
            </a:r>
            <a:r>
              <a:rPr lang="ko-KR" altLang="en-US" dirty="0"/>
              <a:t> 함수를 조합하기</a:t>
            </a:r>
            <a:endParaRPr lang="en-US" altLang="ko-KR" dirty="0"/>
          </a:p>
          <a:p>
            <a:r>
              <a:rPr lang="ko-KR" altLang="en-US" dirty="0"/>
              <a:t>반환 타입에 따라 가용 단어가 한정됨</a:t>
            </a: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6CB5A9-D5D5-17D1-0E07-759120F45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20" y="2883000"/>
            <a:ext cx="9733755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)-&gt;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)-&gt;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listOf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sumOfSquares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fold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elem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.toLong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sumOfSquares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71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2CC6-9E2B-6EEE-F22E-982D4135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빌더</a:t>
            </a:r>
            <a:r>
              <a:rPr lang="ko-KR" altLang="en-US" dirty="0"/>
              <a:t> 패턴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D7EF-6E26-2EED-F4D0-CC959FA9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r>
              <a:rPr lang="ko-KR" altLang="en-US" dirty="0"/>
              <a:t>를 반환함으로써 멤버만으로 단어를 한정시킴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EB5E3-8A52-C5A1-509B-081B03E2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845" y="2895580"/>
            <a:ext cx="6186309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foodOrder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FoodOrder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.Builder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white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bread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meat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bacon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condiments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olive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oil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build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println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foodOrder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114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348C16-D933-3CBD-45F5-FFE35C6A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방식들의 특성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3C3426-FAE0-EAC6-A750-84D19131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함수형 프로그래밍</a:t>
            </a:r>
            <a:endParaRPr lang="en-US" altLang="ko-KR" dirty="0"/>
          </a:p>
          <a:p>
            <a:pPr lvl="1"/>
            <a:r>
              <a:rPr lang="en-US" altLang="ko-KR" dirty="0"/>
              <a:t>DSL</a:t>
            </a:r>
            <a:r>
              <a:rPr lang="ko-KR" altLang="en-US" dirty="0"/>
              <a:t> 문맥</a:t>
            </a:r>
            <a:r>
              <a:rPr lang="en-US" altLang="ko-KR" dirty="0"/>
              <a:t>(</a:t>
            </a:r>
            <a:r>
              <a:rPr lang="ko-KR" altLang="en-US" dirty="0"/>
              <a:t>컨텍스트</a:t>
            </a:r>
            <a:r>
              <a:rPr lang="en-US" altLang="ko-KR" dirty="0"/>
              <a:t>)</a:t>
            </a:r>
            <a:r>
              <a:rPr lang="ko-KR" altLang="en-US" dirty="0"/>
              <a:t>에서 사용할 수 있는 단어와 그렇지 않은 단어 구분이 불명확함</a:t>
            </a:r>
            <a:endParaRPr lang="en-US" altLang="ko-KR" dirty="0"/>
          </a:p>
          <a:p>
            <a:r>
              <a:rPr lang="ko-KR" altLang="en-US" dirty="0" err="1"/>
              <a:t>빌더패턴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ko-KR" altLang="en-US" dirty="0"/>
              <a:t> 뒤에 어떤 단어를 쓸 수 있을지 확실히 알 수 있음</a:t>
            </a:r>
            <a:endParaRPr lang="en-US" altLang="ko-KR" dirty="0"/>
          </a:p>
          <a:p>
            <a:pPr lvl="1"/>
            <a:r>
              <a:rPr lang="ko-KR" altLang="en-US" dirty="0"/>
              <a:t>함수 호출 연쇄</a:t>
            </a:r>
            <a:r>
              <a:rPr lang="en-US" altLang="ko-KR" dirty="0"/>
              <a:t> </a:t>
            </a:r>
            <a:r>
              <a:rPr lang="ko-KR" altLang="en-US" dirty="0"/>
              <a:t>중간에 </a:t>
            </a:r>
            <a:r>
              <a:rPr lang="ko-KR" altLang="en-US" dirty="0" err="1"/>
              <a:t>코틀린</a:t>
            </a:r>
            <a:r>
              <a:rPr lang="ko-KR" altLang="en-US" dirty="0"/>
              <a:t> 언어로 로직을 기술하기는 어려움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879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227B-28BC-4142-7350-0B839FEE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코틀린의</a:t>
            </a:r>
            <a:r>
              <a:rPr lang="ko-KR" altLang="en-US" dirty="0"/>
              <a:t> 해법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017D-4B54-FB9B-4A8A-EAA4E9FE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수신객체 지정 람다</a:t>
            </a:r>
            <a:r>
              <a:rPr lang="en-US" altLang="ko-KR" sz="3200" dirty="0"/>
              <a:t>(lambda with a receiver)</a:t>
            </a:r>
          </a:p>
          <a:p>
            <a:pPr lvl="1"/>
            <a:r>
              <a:rPr lang="ko-KR" altLang="en-US" sz="2800" dirty="0"/>
              <a:t>람다가 암시적으로 다른 객체를 전달받음</a:t>
            </a:r>
            <a:endParaRPr lang="en-US" altLang="ko-KR" sz="2800" dirty="0"/>
          </a:p>
          <a:p>
            <a:pPr lvl="2"/>
            <a:r>
              <a:rPr lang="ko-KR" altLang="en-US" sz="2400" dirty="0"/>
              <a:t>객체지향 메서드의 수신 객체 전달 방식과 비슷함</a:t>
            </a:r>
            <a:endParaRPr lang="en-US" altLang="ko-KR" sz="2400" dirty="0"/>
          </a:p>
          <a:p>
            <a:pPr lvl="1"/>
            <a:r>
              <a:rPr lang="ko-KR" altLang="en-US" sz="2800" dirty="0"/>
              <a:t>확장 람다 안에서는 </a:t>
            </a:r>
            <a:r>
              <a:rPr lang="en-US" altLang="ko-KR" sz="2800" dirty="0"/>
              <a:t>this</a:t>
            </a:r>
            <a:r>
              <a:rPr lang="ko-KR" altLang="en-US" sz="2800" dirty="0"/>
              <a:t>를 생략</a:t>
            </a:r>
            <a:endParaRPr lang="en-US" altLang="ko-KR" sz="2800" dirty="0"/>
          </a:p>
          <a:p>
            <a:pPr lvl="2"/>
            <a:r>
              <a:rPr lang="ko-KR" altLang="en-US" sz="2400" dirty="0"/>
              <a:t>람다를 작성하는 사람은 </a:t>
            </a:r>
            <a:r>
              <a:rPr lang="en-US" altLang="ko-KR" sz="2400" dirty="0"/>
              <a:t>this </a:t>
            </a:r>
            <a:r>
              <a:rPr lang="ko-KR" altLang="en-US" sz="2400" dirty="0"/>
              <a:t>안의 단어</a:t>
            </a:r>
            <a:r>
              <a:rPr lang="en-US" altLang="ko-KR" sz="2400" dirty="0"/>
              <a:t>(</a:t>
            </a:r>
            <a:r>
              <a:rPr lang="ko-KR" altLang="en-US" sz="2400" dirty="0"/>
              <a:t>함수와 프로퍼티</a:t>
            </a:r>
            <a:r>
              <a:rPr lang="en-US" altLang="ko-KR" sz="2400" dirty="0"/>
              <a:t>)</a:t>
            </a:r>
            <a:r>
              <a:rPr lang="ko-KR" altLang="en-US" sz="2400" dirty="0"/>
              <a:t>를 간편하게 쓸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60446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F464-12DD-619E-1524-6AD58177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그래픽 처리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CD1F7B-67CF-8404-D9A1-F2091DB6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0" y="2078673"/>
            <a:ext cx="9875520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UByte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UByte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UByte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Point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rgb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Color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TODO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176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28AA-0249-5792-CD38-626D20B0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클라이언트</a:t>
            </a:r>
            <a:r>
              <a:rPr lang="en-US" altLang="ko-KR" dirty="0"/>
              <a:t> – </a:t>
            </a:r>
            <a:r>
              <a:rPr lang="ko-KR" altLang="en-US" dirty="0"/>
              <a:t>일반적 방식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413F1-C818-AE81-7311-21196F02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060" y="2151727"/>
            <a:ext cx="7237879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.clear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.moveTo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.Point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.lineTo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.Point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.fill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0xFFU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801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855A-061C-0405-9E63-FDA7CC1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클라이언트 </a:t>
            </a:r>
            <a:r>
              <a:rPr lang="en-US" altLang="ko-KR" dirty="0"/>
              <a:t>- </a:t>
            </a:r>
            <a:r>
              <a:rPr lang="ko-KR" altLang="en-US" dirty="0"/>
              <a:t>연쇄호출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D2B0-8C17-087B-4A26-DE44FFCD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BFF451-461E-FC30-DAF3-91C9E01F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060" y="2570133"/>
            <a:ext cx="7237879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.clear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.Point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.Point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0xFFU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314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855A-061C-0405-9E63-FDA7CC1D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클라이언트 </a:t>
            </a:r>
            <a:r>
              <a:rPr lang="en-US" altLang="ko-KR" dirty="0"/>
              <a:t>– </a:t>
            </a:r>
            <a:r>
              <a:rPr lang="ko-KR" altLang="en-US" dirty="0" err="1"/>
              <a:t>수신객체지정</a:t>
            </a:r>
            <a:r>
              <a:rPr lang="ko-KR" altLang="en-US" dirty="0"/>
              <a:t> 람다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D2B0-8C17-087B-4A26-DE44FFCD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1F3DD5-A2F0-8F2E-5E9F-46DD6AD10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502" y="2262356"/>
            <a:ext cx="9450996" cy="34778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withGC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.()-&gt;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client3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withGC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GB" altLang="ko-KR" sz="2000" dirty="0" err="1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lang="ko-KR" altLang="en-US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ko-KR" altLang="en-US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ko-KR" altLang="en-US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좌표계산식  </a:t>
            </a: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000" dirty="0" err="1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코틀린</a:t>
            </a:r>
            <a:r>
              <a:rPr lang="ko-KR" altLang="en-US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로직을 </a:t>
            </a:r>
            <a:r>
              <a:rPr lang="ko-KR" altLang="en-US" sz="2000" err="1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하께</a:t>
            </a:r>
            <a:r>
              <a:rPr lang="ko-KR" altLang="en-US" sz="200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쓰기 </a:t>
            </a:r>
            <a:r>
              <a:rPr lang="ko-KR" altLang="en-US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쉬움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moveTo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.Point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lineTo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.Point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GraphicsContext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.Color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0xFFU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0x0FU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0x3FU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5848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812C-CB3F-5E56-E7F0-BA2AC683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시작 </a:t>
            </a:r>
            <a:r>
              <a:rPr lang="en-US" altLang="ko-KR" dirty="0"/>
              <a:t>– from </a:t>
            </a:r>
            <a:r>
              <a:rPr lang="ko-KR" altLang="en-US" dirty="0"/>
              <a:t>함수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96C8-AE8F-AC06-5781-99BE55C48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/>
              <a:t>from(Entity) { … } </a:t>
            </a:r>
            <a:r>
              <a:rPr lang="ko-KR" altLang="en-US" dirty="0"/>
              <a:t>스타일의</a:t>
            </a:r>
            <a:r>
              <a:rPr lang="en-US" altLang="ko-KR" dirty="0"/>
              <a:t> </a:t>
            </a:r>
            <a:r>
              <a:rPr lang="ko-KR" altLang="en-US" dirty="0"/>
              <a:t>쿼리 </a:t>
            </a:r>
            <a:r>
              <a:rPr lang="en-US" altLang="ko-KR" dirty="0"/>
              <a:t>DSL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결과로 쿼리를 만들 수 있는 어떤 객체를 돌려줘야 함</a:t>
            </a:r>
            <a:r>
              <a:rPr lang="en-US" altLang="ko-KR" dirty="0"/>
              <a:t>: </a:t>
            </a:r>
            <a:r>
              <a:rPr lang="ko-KR" altLang="en-US" dirty="0"/>
              <a:t>결과는 </a:t>
            </a:r>
            <a:r>
              <a:rPr lang="en-US" altLang="ko-KR" dirty="0"/>
              <a:t>Query&lt;Entity&gt;</a:t>
            </a:r>
          </a:p>
          <a:p>
            <a:pPr lvl="1"/>
            <a:r>
              <a:rPr lang="en-US" altLang="ko-KR" dirty="0"/>
              <a:t>{ … } 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DSL</a:t>
            </a:r>
            <a:r>
              <a:rPr lang="ko-KR" altLang="en-US" dirty="0"/>
              <a:t>을 위한 문맥을 제공해야 함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en-US" altLang="ko-KR" dirty="0" err="1"/>
              <a:t>QueryDsl</a:t>
            </a:r>
            <a:r>
              <a:rPr lang="ko-KR" altLang="en-US" dirty="0"/>
              <a:t>를 수신객체로 지정한 람다를 사용</a:t>
            </a:r>
            <a:endParaRPr lang="en-US" altLang="ko-KR" dirty="0"/>
          </a:p>
          <a:p>
            <a:pPr lvl="2"/>
            <a:r>
              <a:rPr lang="ko-KR" altLang="en-US" dirty="0"/>
              <a:t>엔티티에 접근할 수 있어야 함</a:t>
            </a:r>
            <a:endParaRPr lang="en-US" altLang="ko-KR" dirty="0"/>
          </a:p>
          <a:p>
            <a:pPr lvl="3"/>
            <a:r>
              <a:rPr lang="en-US" altLang="ko-KR" dirty="0" err="1"/>
              <a:t>QueryDsl</a:t>
            </a:r>
            <a:r>
              <a:rPr lang="ko-KR" altLang="en-US" dirty="0"/>
              <a:t>이 엔티티를 값으로 갖는 방법</a:t>
            </a:r>
            <a:endParaRPr lang="en-US" altLang="ko-KR" dirty="0"/>
          </a:p>
          <a:p>
            <a:pPr lvl="3"/>
            <a:r>
              <a:rPr lang="ko-KR" altLang="en-US" dirty="0"/>
              <a:t>람다가 파라미터를 받는 방법</a:t>
            </a:r>
            <a:endParaRPr lang="en-US" altLang="ko-KR" dirty="0"/>
          </a:p>
          <a:p>
            <a:pPr lvl="2"/>
            <a:r>
              <a:rPr lang="en-US" altLang="ko-KR" dirty="0"/>
              <a:t>from(Entity) { … } </a:t>
            </a:r>
            <a:r>
              <a:rPr lang="ko-KR" altLang="en-US" dirty="0"/>
              <a:t>함수의 결과가 될 객체를 </a:t>
            </a:r>
            <a:r>
              <a:rPr lang="en-US" altLang="ko-KR" dirty="0"/>
              <a:t>{ … } </a:t>
            </a:r>
            <a:r>
              <a:rPr lang="ko-KR" altLang="en-US" dirty="0"/>
              <a:t>람다 안에서 변경할 수 있어야 함</a:t>
            </a:r>
            <a:endParaRPr lang="en-US" altLang="ko-KR" dirty="0"/>
          </a:p>
          <a:p>
            <a:pPr lvl="3"/>
            <a:r>
              <a:rPr lang="en-US" altLang="ko-KR" dirty="0"/>
              <a:t>DSL</a:t>
            </a:r>
            <a:r>
              <a:rPr lang="ko-KR" altLang="en-US" dirty="0"/>
              <a:t>의 사용자</a:t>
            </a:r>
            <a:r>
              <a:rPr lang="en-US" altLang="ko-KR" dirty="0"/>
              <a:t>({…}</a:t>
            </a:r>
            <a:r>
              <a:rPr lang="ko-KR" altLang="en-US" dirty="0"/>
              <a:t> 내부를 작성하는 사람</a:t>
            </a:r>
            <a:r>
              <a:rPr lang="en-US" altLang="ko-KR" dirty="0"/>
              <a:t>)</a:t>
            </a:r>
            <a:r>
              <a:rPr lang="ko-KR" altLang="en-US" dirty="0"/>
              <a:t>에게는 이 데이터를 보여줄 필요는 없음</a:t>
            </a:r>
          </a:p>
        </p:txBody>
      </p:sp>
    </p:spTree>
    <p:extLst>
      <p:ext uri="{BB962C8B-B14F-4D97-AF65-F5344CB8AC3E}">
        <p14:creationId xmlns:p14="http://schemas.microsoft.com/office/powerpoint/2010/main" val="83964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4C2F-B699-D101-E947-9AD120DE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아인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  <a:r>
              <a:rPr lang="en-US" altLang="ko-KR" dirty="0"/>
              <a:t>–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뷰와 </a:t>
            </a:r>
            <a:r>
              <a:rPr lang="ko-KR" altLang="en-US" dirty="0" err="1"/>
              <a:t>뷰모델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EFD5B-6971-6956-3359-7E0AEE3F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2D7BB-AD50-0D4E-D697-F7329132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9" y="1392483"/>
            <a:ext cx="6990919" cy="4010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FFE59F-63F6-2EC6-8BF3-8851AB89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8099"/>
            <a:ext cx="536332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38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6D30-8DED-AA4A-1673-217B087C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</a:t>
            </a:r>
            <a:r>
              <a:rPr lang="en-US" altLang="ko-KR" dirty="0" err="1"/>
              <a:t>Dsl</a:t>
            </a:r>
            <a:r>
              <a:rPr lang="ko-KR" altLang="en-US" dirty="0"/>
              <a:t>의 뼈대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63ACE0-CC75-18BE-1471-88A60E40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34" y="2183876"/>
            <a:ext cx="9930924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첫번째 파라미터로 받을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따라 결정되는 제네릭 함수로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정의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block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은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dirty="0">
                <a:solidFill>
                  <a:srgbClr val="0033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클래스를 수신객체로 하고</a:t>
            </a:r>
            <a:r>
              <a:rPr lang="en-US" altLang="ko-KR" sz="2000" dirty="0">
                <a:solidFill>
                  <a:srgbClr val="0033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Table</a:t>
            </a:r>
            <a:r>
              <a:rPr lang="ko-KR" altLang="en-US" sz="2000" dirty="0">
                <a:solidFill>
                  <a:srgbClr val="0033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파라미터로 받음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&gt;.(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여기서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DSL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사용할 다양한 단어를 제공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87109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{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// </a:t>
            </a:r>
            <a:r>
              <a:rPr lang="ko-KR" altLang="en-US" sz="2000" dirty="0">
                <a:solidFill>
                  <a:srgbClr val="0033B3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안에 쿼리를 만드는데 필요한 자세한 데이터를 저장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130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6D30-8DED-AA4A-1673-217B087C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구현하기 </a:t>
            </a:r>
            <a:r>
              <a:rPr lang="en-US" altLang="ko-KR" dirty="0"/>
              <a:t>: from </a:t>
            </a:r>
            <a:r>
              <a:rPr lang="ko-KR" altLang="en-US" dirty="0"/>
              <a:t>함수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BCBA539-C420-5566-4A99-221951156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17" y="1797784"/>
            <a:ext cx="10700365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&gt;.(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also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D09076-1432-CCE7-4A50-180754D3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7549"/>
            <a:ext cx="10515600" cy="291941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Query</a:t>
            </a:r>
            <a:r>
              <a:rPr lang="ko-KR" altLang="en-US" dirty="0"/>
              <a:t>객체를 만들고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QueryDslContext</a:t>
            </a:r>
            <a:r>
              <a:rPr lang="ko-KR" altLang="en-US" dirty="0"/>
              <a:t>에게 그 객체를 넘기면서 </a:t>
            </a:r>
            <a:r>
              <a:rPr lang="en-US" altLang="ko-KR" dirty="0"/>
              <a:t>block</a:t>
            </a:r>
            <a:r>
              <a:rPr lang="ko-KR" altLang="en-US" dirty="0"/>
              <a:t>을 실행하고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에서 만든 </a:t>
            </a:r>
            <a:r>
              <a:rPr lang="en-US" altLang="ko-KR" dirty="0"/>
              <a:t>Query </a:t>
            </a:r>
            <a:r>
              <a:rPr lang="ko-KR" altLang="en-US" dirty="0"/>
              <a:t>객체를 반환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4862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94B-9A48-CEDC-11CD-C704F198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r>
              <a:rPr lang="ko-KR" altLang="en-US" dirty="0"/>
              <a:t> </a:t>
            </a:r>
            <a:r>
              <a:rPr lang="en-US" altLang="ko-KR" dirty="0"/>
              <a:t>DSL </a:t>
            </a:r>
            <a:r>
              <a:rPr lang="ko-KR" altLang="en-US" dirty="0"/>
              <a:t>추가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C3F7-97AB-0DD4-F7E2-4B17A710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7725"/>
            <a:ext cx="10515600" cy="1519237"/>
          </a:xfrm>
        </p:spPr>
        <p:txBody>
          <a:bodyPr/>
          <a:lstStyle/>
          <a:p>
            <a:r>
              <a:rPr lang="en-US" altLang="ko-KR" dirty="0" err="1"/>
              <a:t>QueryDslContext</a:t>
            </a:r>
            <a:r>
              <a:rPr lang="en-US" altLang="ko-KR" dirty="0"/>
              <a:t> </a:t>
            </a:r>
            <a:r>
              <a:rPr lang="ko-KR" altLang="en-US" dirty="0"/>
              <a:t>안에 정의</a:t>
            </a:r>
            <a:endParaRPr lang="en-US" altLang="ko-KR" dirty="0"/>
          </a:p>
          <a:p>
            <a:r>
              <a:rPr lang="ko-KR" altLang="en-US" dirty="0"/>
              <a:t>수신객체 지정 람다 </a:t>
            </a:r>
            <a:r>
              <a:rPr lang="en-US" altLang="ko-KR" dirty="0"/>
              <a:t>block</a:t>
            </a:r>
            <a:r>
              <a:rPr lang="ko-KR" altLang="en-US" dirty="0"/>
              <a:t>은 </a:t>
            </a:r>
            <a:r>
              <a:rPr lang="ko-KR" altLang="en-US" dirty="0" err="1"/>
              <a:t>프로젝션을</a:t>
            </a:r>
            <a:r>
              <a:rPr lang="ko-KR" altLang="en-US" dirty="0"/>
              <a:t> 위한 문맥 안에서 실행됨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626500-309C-239E-152A-D165D831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460" y="1600171"/>
            <a:ext cx="8263801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&gt;.(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080808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ProjectionContext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988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E94B-9A48-CEDC-11CD-C704F198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 </a:t>
            </a:r>
            <a:r>
              <a:rPr lang="en-US" altLang="ko-KR" dirty="0"/>
              <a:t>DSL </a:t>
            </a:r>
            <a:r>
              <a:rPr lang="ko-KR" altLang="en-US" dirty="0"/>
              <a:t>추가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CFCEC-48F7-BFBB-A861-D7D9CBC8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1149"/>
            <a:ext cx="10515600" cy="785813"/>
          </a:xfrm>
        </p:spPr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2BB33E0-D708-8242-2432-EA2EE43A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40" y="2151726"/>
            <a:ext cx="8007320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FilteringContext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&gt;.(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FilteringContext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FilteringContext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624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D3DA-1E37-3B32-F482-E959F87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기본 골격 완성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BDF2-057F-AEA1-7DD8-9EB1BC00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2907"/>
            <a:ext cx="10515600" cy="1804055"/>
          </a:xfrm>
        </p:spPr>
        <p:txBody>
          <a:bodyPr/>
          <a:lstStyle/>
          <a:p>
            <a:r>
              <a:rPr lang="ko-KR" altLang="en-US" dirty="0" err="1"/>
              <a:t>원하는대로</a:t>
            </a:r>
            <a:r>
              <a:rPr lang="ko-KR" altLang="en-US" dirty="0"/>
              <a:t> </a:t>
            </a:r>
            <a:r>
              <a:rPr lang="en-US" altLang="ko-KR" dirty="0"/>
              <a:t>select/where </a:t>
            </a:r>
            <a:r>
              <a:rPr lang="ko-KR" altLang="en-US" dirty="0"/>
              <a:t>사용할 수 있음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DB99D8-1B9A-2FF5-A6C5-CEB0F429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02" y="2062302"/>
            <a:ext cx="5057795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0999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D3DA-1E37-3B32-F482-E959F87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BDF2-057F-AEA1-7DD8-9EB1BC00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3407"/>
            <a:ext cx="10515600" cy="180405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나 </a:t>
            </a:r>
            <a:r>
              <a:rPr lang="en-US" altLang="ko-KR" dirty="0"/>
              <a:t>where </a:t>
            </a:r>
            <a:r>
              <a:rPr lang="ko-KR" altLang="en-US" dirty="0"/>
              <a:t>안에서 다시 </a:t>
            </a:r>
            <a:r>
              <a:rPr lang="en-US" altLang="ko-KR" dirty="0"/>
              <a:t>select</a:t>
            </a:r>
            <a:r>
              <a:rPr lang="ko-KR" altLang="en-US" dirty="0"/>
              <a:t>나 </a:t>
            </a:r>
            <a:r>
              <a:rPr lang="en-US" altLang="ko-KR" dirty="0"/>
              <a:t>where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en-US" altLang="ko-KR" dirty="0"/>
              <a:t>@DslMarker</a:t>
            </a:r>
            <a:r>
              <a:rPr lang="ko-KR" altLang="en-US" dirty="0"/>
              <a:t>를 사용해 해결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를 한번 하고 나서 다시 </a:t>
            </a:r>
            <a:r>
              <a:rPr lang="en-US" altLang="ko-KR" dirty="0"/>
              <a:t>select</a:t>
            </a:r>
            <a:r>
              <a:rPr lang="ko-KR" altLang="en-US" dirty="0"/>
              <a:t>를 할 수도 있음</a:t>
            </a:r>
            <a:endParaRPr lang="en-US" altLang="ko-KR" dirty="0"/>
          </a:p>
          <a:p>
            <a:pPr lvl="1"/>
            <a:r>
              <a:rPr lang="en-US" altLang="ko-KR" dirty="0"/>
              <a:t>Where</a:t>
            </a:r>
            <a:r>
              <a:rPr lang="ko-KR" altLang="en-US" dirty="0"/>
              <a:t>도 마찬가지</a:t>
            </a:r>
            <a:endParaRPr lang="en-US" altLang="ko-KR" dirty="0"/>
          </a:p>
          <a:p>
            <a:pPr lvl="1"/>
            <a:r>
              <a:rPr lang="ko-KR" altLang="en-US" dirty="0"/>
              <a:t>두번째 문제는 해결방법 없음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 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두번째 </a:t>
            </a:r>
            <a:r>
              <a:rPr lang="ko-KR" altLang="en-US" dirty="0" err="1">
                <a:sym typeface="Wingdings" panose="05000000000000000000" pitchFamily="2" charset="2"/>
              </a:rPr>
              <a:t>호출시</a:t>
            </a:r>
            <a:r>
              <a:rPr lang="ko-KR" altLang="en-US" dirty="0">
                <a:sym typeface="Wingdings" panose="05000000000000000000" pitchFamily="2" charset="2"/>
              </a:rPr>
              <a:t> 예외를 던지거나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앞의 결과를 덮어써야 함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DB99D8-1B9A-2FF5-A6C5-CEB0F429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02" y="1600638"/>
            <a:ext cx="5057795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UserTable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}</a:t>
            </a:r>
            <a:b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</a:t>
            </a:r>
            <a:r>
              <a:rPr lang="en-US" altLang="ko-KR" sz="2000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}</a:t>
            </a:r>
            <a:b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3603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D3DA-1E37-3B32-F482-E959F87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DSL</a:t>
            </a:r>
            <a:r>
              <a:rPr lang="ko-KR" altLang="en-US" dirty="0"/>
              <a:t>에서 </a:t>
            </a:r>
            <a:r>
              <a:rPr lang="en-US" altLang="ko-KR" dirty="0"/>
              <a:t>this</a:t>
            </a:r>
            <a:r>
              <a:rPr lang="ko-KR" altLang="en-US" dirty="0"/>
              <a:t>의 영역</a:t>
            </a:r>
            <a:r>
              <a:rPr lang="en-US" altLang="ko-KR" dirty="0"/>
              <a:t> </a:t>
            </a:r>
            <a:r>
              <a:rPr lang="ko-KR" altLang="en-US" dirty="0"/>
              <a:t>제한 </a:t>
            </a:r>
            <a:r>
              <a:rPr lang="en-US" altLang="ko-KR" dirty="0"/>
              <a:t>- @DslMarker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BDF2-057F-AEA1-7DD8-9EB1BC00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77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애너테이션</a:t>
            </a:r>
            <a:r>
              <a:rPr lang="ko-KR" altLang="en-US" sz="2000" dirty="0"/>
              <a:t> 클래스를 만들면서 </a:t>
            </a:r>
            <a:r>
              <a:rPr lang="en-US" altLang="ko-KR" sz="2000" dirty="0"/>
              <a:t>@DslMarker</a:t>
            </a:r>
            <a:r>
              <a:rPr lang="ko-KR" altLang="en-US" sz="2000" dirty="0"/>
              <a:t>를 지정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DSL </a:t>
            </a:r>
            <a:r>
              <a:rPr lang="ko-KR" altLang="en-US" sz="2000" dirty="0"/>
              <a:t>문맥 클래스 앞에 우리가 정의한 마커 클래스로 </a:t>
            </a:r>
            <a:r>
              <a:rPr lang="ko-KR" altLang="en-US" sz="2000" dirty="0" err="1"/>
              <a:t>애너테이션을</a:t>
            </a:r>
            <a:r>
              <a:rPr lang="ko-KR" altLang="en-US" sz="2000" dirty="0"/>
              <a:t> 추가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58614C-5435-0AA1-FBB0-DF417C9F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2189232"/>
            <a:ext cx="3974165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QueryDslMarker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BA18F-27A3-C06E-6EA4-6F78BD558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3878894"/>
            <a:ext cx="7237174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ProjectionContext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9E880D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FilteringContext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FC1241F-86CB-6FDA-9E22-CA364FF0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700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2A11-2C93-1A95-A20B-5B5C0FF6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DSL</a:t>
            </a:r>
            <a:r>
              <a:rPr lang="ko-KR" altLang="en-US" dirty="0"/>
              <a:t> 마커의 효과 </a:t>
            </a:r>
            <a:r>
              <a:rPr lang="en-US" altLang="ko-KR" dirty="0"/>
              <a:t>– </a:t>
            </a:r>
            <a:r>
              <a:rPr lang="ko-KR" altLang="en-US" dirty="0"/>
              <a:t>암시적 </a:t>
            </a:r>
            <a:r>
              <a:rPr lang="en-US" altLang="ko-KR" dirty="0"/>
              <a:t>this </a:t>
            </a:r>
            <a:r>
              <a:rPr lang="ko-KR" altLang="en-US" dirty="0"/>
              <a:t>제한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FE97-1A88-A436-5AE1-7CD583FE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6870"/>
            <a:ext cx="10515600" cy="18000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마커가 붙은 클래스들 안에서는 바깥쪽 영역의 </a:t>
            </a:r>
            <a:r>
              <a:rPr lang="en-US" altLang="ko-KR" dirty="0"/>
              <a:t>this</a:t>
            </a:r>
            <a:r>
              <a:rPr lang="ko-KR" altLang="en-US" dirty="0"/>
              <a:t>를 암시적으로 사용할 수 없음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where</a:t>
            </a:r>
            <a:r>
              <a:rPr lang="ko-KR" altLang="en-US" dirty="0"/>
              <a:t>과 </a:t>
            </a:r>
            <a:r>
              <a:rPr lang="en-US" altLang="ko-KR" dirty="0"/>
              <a:t>select </a:t>
            </a:r>
            <a:r>
              <a:rPr lang="ko-KR" altLang="en-US" dirty="0"/>
              <a:t>함수는 </a:t>
            </a:r>
            <a:r>
              <a:rPr lang="en-US" altLang="ko-KR" dirty="0" err="1"/>
              <a:t>QueryDslContext</a:t>
            </a:r>
            <a:r>
              <a:rPr lang="ko-KR" altLang="en-US" dirty="0"/>
              <a:t>안에 정의되어 있으므로 </a:t>
            </a:r>
            <a:r>
              <a:rPr lang="en-US" altLang="ko-KR" dirty="0" err="1"/>
              <a:t>ProjectionContext</a:t>
            </a:r>
            <a:r>
              <a:rPr lang="ko-KR" altLang="en-US" dirty="0"/>
              <a:t>나 </a:t>
            </a:r>
            <a:r>
              <a:rPr lang="en-US" altLang="ko-KR" dirty="0" err="1"/>
              <a:t>FilteringContext</a:t>
            </a:r>
            <a:r>
              <a:rPr lang="en-US" altLang="ko-KR" dirty="0"/>
              <a:t> </a:t>
            </a:r>
            <a:r>
              <a:rPr lang="ko-KR" altLang="en-US" dirty="0"/>
              <a:t>안에서 </a:t>
            </a:r>
            <a:r>
              <a:rPr lang="en-US" altLang="ko-KR" dirty="0"/>
              <a:t>this@</a:t>
            </a:r>
            <a:r>
              <a:rPr lang="ko-KR" altLang="en-US" dirty="0"/>
              <a:t>형태를 사용하지 않고 암시적으로 사용 할 수 없음</a:t>
            </a:r>
            <a:endParaRPr lang="en-US" altLang="ko-KR" dirty="0"/>
          </a:p>
          <a:p>
            <a:pPr marL="914400" lvl="2" indent="0">
              <a:lnSpc>
                <a:spcPct val="110000"/>
              </a:lnSpc>
              <a:buNone/>
            </a:pPr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CE5891-E260-F0EB-AEAC-0BB452A2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37" y="1690688"/>
            <a:ext cx="9034926" cy="2501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506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638F-DB72-E5E8-1643-F69FD3F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3E5672-3D67-0E85-4871-90BFC9E6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sz="3200" strike="sngStrike" dirty="0"/>
              <a:t>테이블</a:t>
            </a:r>
            <a:r>
              <a:rPr lang="en-US" altLang="ko-KR" sz="3200" strike="sngStrike" dirty="0"/>
              <a:t>(</a:t>
            </a:r>
            <a:r>
              <a:rPr lang="ko-KR" altLang="en-US" sz="3200" strike="sngStrike" dirty="0"/>
              <a:t>엔티티</a:t>
            </a:r>
            <a:r>
              <a:rPr lang="en-US" altLang="ko-KR" sz="3200" strike="sngStrike" dirty="0"/>
              <a:t>/</a:t>
            </a:r>
            <a:r>
              <a:rPr lang="ko-KR" altLang="en-US" sz="3200" strike="sngStrike" dirty="0"/>
              <a:t>모델</a:t>
            </a:r>
            <a:r>
              <a:rPr lang="en-US" altLang="ko-KR" sz="3200" strike="sngStrike" dirty="0"/>
              <a:t>)</a:t>
            </a:r>
            <a:r>
              <a:rPr lang="ko-KR" altLang="en-US" sz="3200" strike="sngStrike" dirty="0"/>
              <a:t>을 표현하기 위한 클래스를 위한 </a:t>
            </a:r>
            <a:r>
              <a:rPr lang="en-US" altLang="ko-KR" sz="3200" strike="sngStrike" dirty="0"/>
              <a:t>DSL</a:t>
            </a:r>
          </a:p>
          <a:p>
            <a:pPr lvl="1">
              <a:lnSpc>
                <a:spcPct val="110000"/>
              </a:lnSpc>
            </a:pPr>
            <a:r>
              <a:rPr lang="ko-KR" altLang="en-US" sz="2800" strike="sngStrike" dirty="0"/>
              <a:t>모든 컬럼 이름과 타임을 알아야 함</a:t>
            </a:r>
            <a:endParaRPr lang="en-US" altLang="ko-KR" sz="2800" strike="sngStrike" dirty="0"/>
          </a:p>
          <a:p>
            <a:pPr>
              <a:lnSpc>
                <a:spcPct val="110000"/>
              </a:lnSpc>
            </a:pPr>
            <a:r>
              <a:rPr lang="en-US" altLang="ko-KR" sz="3200" dirty="0"/>
              <a:t>SQL </a:t>
            </a:r>
            <a:r>
              <a:rPr lang="ko-KR" altLang="en-US" sz="3200" dirty="0"/>
              <a:t>질의를 정의하기 위한 </a:t>
            </a:r>
            <a:r>
              <a:rPr lang="en-US" altLang="ko-KR" sz="3200" dirty="0"/>
              <a:t>DSL</a:t>
            </a:r>
          </a:p>
          <a:p>
            <a:pPr lvl="1">
              <a:lnSpc>
                <a:spcPct val="110000"/>
              </a:lnSpc>
            </a:pPr>
            <a:r>
              <a:rPr lang="en-US" altLang="ko-KR" sz="2800" strike="sngStrike" dirty="0"/>
              <a:t>from: </a:t>
            </a:r>
            <a:r>
              <a:rPr lang="ko-KR" altLang="en-US" sz="2800" strike="sngStrike" dirty="0"/>
              <a:t>대상이 될 엔티티 지정</a:t>
            </a:r>
            <a:endParaRPr lang="en-US" altLang="ko-KR" sz="2800" strike="sngStrike" dirty="0"/>
          </a:p>
          <a:p>
            <a:pPr lvl="1">
              <a:lnSpc>
                <a:spcPct val="110000"/>
              </a:lnSpc>
            </a:pPr>
            <a:r>
              <a:rPr lang="en-US" altLang="ko-KR" sz="2800" dirty="0">
                <a:solidFill>
                  <a:srgbClr val="FF0000"/>
                </a:solidFill>
              </a:rPr>
              <a:t>from</a:t>
            </a:r>
            <a:r>
              <a:rPr lang="ko-KR" altLang="en-US" sz="2800" dirty="0">
                <a:solidFill>
                  <a:srgbClr val="FF0000"/>
                </a:solidFill>
              </a:rPr>
              <a:t>에서 지정한 엔티티들에 대해 다음을 수행할 수 있어야 함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ko-KR" sz="2400" strike="sngStrike" dirty="0"/>
              <a:t>select: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대상에서 필드 </a:t>
            </a:r>
            <a:r>
              <a:rPr lang="ko-KR" altLang="en-US" sz="2400" dirty="0" err="1">
                <a:solidFill>
                  <a:srgbClr val="FF0000"/>
                </a:solidFill>
              </a:rPr>
              <a:t>프로젝션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ko-KR" sz="2400" strike="sngStrike" dirty="0"/>
              <a:t>where: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대상을 걸러내기 위한 조건을 기술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</a:rPr>
              <a:t>SQL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생성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4223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8596-2046-5825-C57B-0246D02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r>
              <a:rPr lang="ko-KR" altLang="en-US" dirty="0"/>
              <a:t> 기술 </a:t>
            </a:r>
            <a:r>
              <a:rPr lang="en-US" altLang="ko-KR" dirty="0"/>
              <a:t>DSL </a:t>
            </a:r>
            <a:r>
              <a:rPr lang="ko-KR" altLang="en-US" dirty="0"/>
              <a:t>설계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DB6E-3A0D-95AA-56A0-04169CB2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Select</a:t>
            </a:r>
            <a:r>
              <a:rPr lang="ko-KR" altLang="en-US" sz="2000" dirty="0"/>
              <a:t>의 블록 안에서 컬럼이름을 어떻게 </a:t>
            </a:r>
            <a:r>
              <a:rPr lang="en-US" altLang="ko-KR" sz="2000" dirty="0"/>
              <a:t>DSL</a:t>
            </a:r>
            <a:r>
              <a:rPr lang="ko-KR" altLang="en-US" sz="2000" dirty="0"/>
              <a:t>에 적을 것인가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2000" dirty="0"/>
              <a:t>문자열</a:t>
            </a:r>
            <a:r>
              <a:rPr lang="en-US" altLang="ko-KR" sz="2000" dirty="0"/>
              <a:t>	: “User”</a:t>
            </a:r>
          </a:p>
          <a:p>
            <a:pPr lvl="2"/>
            <a:r>
              <a:rPr lang="ko-KR" altLang="en-US" dirty="0"/>
              <a:t>손쉬운 방식</a:t>
            </a:r>
            <a:endParaRPr lang="en-US" altLang="ko-KR" dirty="0"/>
          </a:p>
          <a:p>
            <a:pPr lvl="2"/>
            <a:r>
              <a:rPr lang="ko-KR" altLang="en-US" dirty="0"/>
              <a:t>타이핑 오류 나기 쉬움</a:t>
            </a:r>
            <a:endParaRPr lang="en-US" altLang="ko-KR" dirty="0"/>
          </a:p>
          <a:p>
            <a:pPr lvl="1"/>
            <a:r>
              <a:rPr lang="ko-KR" altLang="en-US" sz="2000" dirty="0"/>
              <a:t>클래스 프로퍼티 참조</a:t>
            </a:r>
            <a:endParaRPr lang="en-US" altLang="ko-KR" sz="2000" dirty="0"/>
          </a:p>
          <a:p>
            <a:pPr lvl="2"/>
            <a:r>
              <a:rPr lang="ko-KR" altLang="en-US" sz="1400" dirty="0"/>
              <a:t>타이핑 번거로움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UserTable</a:t>
            </a:r>
            <a:r>
              <a:rPr lang="en-US" altLang="ko-KR" sz="1400" dirty="0"/>
              <a:t>::</a:t>
            </a:r>
            <a:r>
              <a:rPr lang="ko-KR" altLang="en-US" sz="1400" dirty="0"/>
              <a:t>를 항상 쳐야 함</a:t>
            </a:r>
            <a:r>
              <a:rPr lang="en-US" altLang="ko-KR" sz="1400" dirty="0"/>
              <a:t>)</a:t>
            </a:r>
          </a:p>
          <a:p>
            <a:pPr lvl="2"/>
            <a:r>
              <a:rPr lang="en-US" altLang="ko-KR" sz="2000" dirty="0"/>
              <a:t>IDE</a:t>
            </a:r>
            <a:r>
              <a:rPr lang="ko-KR" altLang="en-US" dirty="0"/>
              <a:t>가 </a:t>
            </a:r>
            <a:r>
              <a:rPr lang="en-US" altLang="ko-KR" dirty="0"/>
              <a:t>:: </a:t>
            </a:r>
            <a:r>
              <a:rPr lang="ko-KR" altLang="en-US" dirty="0"/>
              <a:t>다음에 필드 이름을 표시해줌</a:t>
            </a:r>
            <a:endParaRPr lang="en-US" altLang="ko-KR" dirty="0"/>
          </a:p>
          <a:p>
            <a:pPr lvl="1"/>
            <a:r>
              <a:rPr lang="ko-KR" altLang="en-US" dirty="0"/>
              <a:t>다른 방법</a:t>
            </a:r>
            <a:r>
              <a:rPr lang="en-US" altLang="ko-KR" dirty="0"/>
              <a:t>? </a:t>
            </a:r>
            <a:r>
              <a:rPr lang="ko-KR" altLang="en-US" dirty="0"/>
              <a:t>나중에</a:t>
            </a:r>
            <a:endParaRPr lang="ko-KR" alt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08F15-B4AC-87BF-8D85-3C59098CA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930" y="2305615"/>
            <a:ext cx="3363870" cy="224676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80808"/>
                </a:solidFill>
                <a:latin typeface="Arial Unicode MS"/>
                <a:ea typeface="JetBrains Mono"/>
              </a:rPr>
              <a:t>    …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7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01E6-E413-C440-8B46-87CD62BD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아인</a:t>
            </a:r>
            <a:r>
              <a:rPr lang="en-US" altLang="ko-KR" dirty="0"/>
              <a:t>2 </a:t>
            </a:r>
            <a:r>
              <a:rPr lang="ko-KR" altLang="en-US" dirty="0"/>
              <a:t>코드 </a:t>
            </a:r>
            <a:r>
              <a:rPr lang="en-US" altLang="ko-KR" dirty="0"/>
              <a:t>– </a:t>
            </a:r>
            <a:r>
              <a:rPr lang="ko-KR" altLang="en-US" dirty="0"/>
              <a:t>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3ECDF-C295-E09D-6D99-A6352F10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F50A64-95C3-48CE-22AC-770134900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99" y="1459330"/>
            <a:ext cx="7887801" cy="2276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FA2E02-C5B4-32A5-FC3D-0C67E972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325" y="2037977"/>
            <a:ext cx="877374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8596-2046-5825-C57B-0246D02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r>
              <a:rPr lang="ko-KR" altLang="en-US" dirty="0"/>
              <a:t> 기술 </a:t>
            </a:r>
            <a:r>
              <a:rPr lang="en-US" altLang="ko-KR" dirty="0"/>
              <a:t>DSL </a:t>
            </a:r>
            <a:r>
              <a:rPr lang="ko-KR" altLang="en-US" dirty="0"/>
              <a:t>설계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DB6E-3A0D-95AA-56A0-04169CB2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DSL</a:t>
            </a:r>
            <a:r>
              <a:rPr lang="ko-KR" altLang="en-US" dirty="0"/>
              <a:t>에 적는 것만으로 충분하지 않음</a:t>
            </a:r>
            <a:endParaRPr lang="en-US" altLang="ko-KR" dirty="0"/>
          </a:p>
          <a:p>
            <a:pPr lvl="1"/>
            <a:r>
              <a:rPr lang="ko-KR" altLang="en-US" dirty="0"/>
              <a:t>이름을 적을 뿐 그에 대해 어떤 연산을 수행하지 못함</a:t>
            </a:r>
            <a:endParaRPr lang="en-US" altLang="ko-KR" dirty="0"/>
          </a:p>
          <a:p>
            <a:pPr lvl="1"/>
            <a:r>
              <a:rPr lang="ko-KR" altLang="en-US" dirty="0"/>
              <a:t>어떤 함수나 연산으로 실제 데이터를 추가하도록 해야 함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가지 가능성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08F15-B4AC-87BF-8D85-3C59098CA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65" y="3445887"/>
            <a:ext cx="7935870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lang="en-US" altLang="ko-KR" sz="2400" dirty="0">
                <a:solidFill>
                  <a:srgbClr val="871094"/>
                </a:solidFill>
                <a:latin typeface="Arial Unicode MS"/>
                <a:ea typeface="JetBrains Mono"/>
              </a:rPr>
              <a:t>                               // </a:t>
            </a:r>
            <a:r>
              <a:rPr lang="ko-KR" altLang="en-US" sz="2400" dirty="0" err="1">
                <a:solidFill>
                  <a:srgbClr val="871094"/>
                </a:solidFill>
                <a:latin typeface="Arial Unicode MS"/>
                <a:ea typeface="JetBrains Mono"/>
              </a:rPr>
              <a:t>단항</a:t>
            </a:r>
            <a:r>
              <a:rPr lang="ko-KR" altLang="en-US" sz="2400" dirty="0">
                <a:solidFill>
                  <a:srgbClr val="871094"/>
                </a:solidFill>
                <a:latin typeface="Arial Unicode MS"/>
                <a:ea typeface="JetBrains Mono"/>
              </a:rPr>
              <a:t> 연산자 </a:t>
            </a:r>
            <a:r>
              <a:rPr lang="en-US" altLang="ko-KR" sz="2400" dirty="0">
                <a:solidFill>
                  <a:srgbClr val="871094"/>
                </a:solidFill>
                <a:latin typeface="Arial Unicode MS"/>
                <a:ea typeface="JetBrains Mono"/>
              </a:rPr>
              <a:t>+ </a:t>
            </a:r>
            <a:r>
              <a:rPr lang="ko-KR" altLang="en-US" sz="2400" dirty="0">
                <a:solidFill>
                  <a:srgbClr val="871094"/>
                </a:solidFill>
                <a:latin typeface="Arial Unicode MS"/>
                <a:ea typeface="JetBrains Mono"/>
              </a:rPr>
              <a:t>등</a:t>
            </a:r>
            <a:r>
              <a:rPr lang="en-US" altLang="ko-KR" sz="2400" dirty="0">
                <a:solidFill>
                  <a:srgbClr val="871094"/>
                </a:solidFill>
                <a:latin typeface="Arial Unicode MS"/>
                <a:ea typeface="JetBrains Mono"/>
              </a:rPr>
              <a:t>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lang="en-US" altLang="ko-KR" sz="2400" dirty="0">
                <a:solidFill>
                  <a:srgbClr val="871094"/>
                </a:solidFill>
                <a:latin typeface="Arial Unicode MS"/>
                <a:ea typeface="JetBrains Mono"/>
              </a:rPr>
              <a:t>put()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) `as` “alias”             //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중위 함수표기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Arial Unicode MS"/>
                <a:ea typeface="JetBrains Mono"/>
              </a:rPr>
              <a:t>    …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206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0DC7-1C84-7106-E22F-BB1C6F88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가능성에 대한 구현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73FAA-6090-2144-456B-95CA4E8F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7760"/>
            <a:ext cx="10515600" cy="168510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클래스 안에 정의한 확장함수를 활용해 </a:t>
            </a:r>
            <a:r>
              <a:rPr lang="en-US" altLang="ko-KR" dirty="0"/>
              <a:t>2</a:t>
            </a:r>
            <a:r>
              <a:rPr lang="ko-KR" altLang="en-US" dirty="0"/>
              <a:t>중 컨텍스트 부여</a:t>
            </a:r>
            <a:endParaRPr lang="en-US" altLang="ko-KR" dirty="0"/>
          </a:p>
          <a:p>
            <a:pPr lvl="1"/>
            <a:r>
              <a:rPr lang="ko-KR" altLang="en-US" dirty="0"/>
              <a:t>내부에서 </a:t>
            </a:r>
            <a:r>
              <a:rPr lang="en-US" altLang="ko-KR" dirty="0" err="1"/>
              <a:t>ProjectionContext</a:t>
            </a:r>
            <a:r>
              <a:rPr lang="ko-KR" altLang="en-US" dirty="0"/>
              <a:t>와 </a:t>
            </a:r>
            <a:r>
              <a:rPr lang="en-US" altLang="ko-KR" dirty="0"/>
              <a:t>KProperty1</a:t>
            </a:r>
            <a:r>
              <a:rPr lang="ko-KR" altLang="en-US" dirty="0"/>
              <a:t>을 모두 접근할 수 있음</a:t>
            </a:r>
            <a:endParaRPr lang="en-US" altLang="ko-KR" dirty="0"/>
          </a:p>
          <a:p>
            <a:r>
              <a:rPr lang="ko-KR" altLang="en-US" dirty="0"/>
              <a:t>연산자</a:t>
            </a:r>
            <a:r>
              <a:rPr lang="en-US" altLang="ko-KR" dirty="0"/>
              <a:t>(operator) </a:t>
            </a:r>
            <a:r>
              <a:rPr lang="ko-KR" altLang="en-US" dirty="0"/>
              <a:t>함수를 사용한 연산자 오버로딩</a:t>
            </a:r>
            <a:endParaRPr lang="en-US" altLang="ko-KR" dirty="0"/>
          </a:p>
          <a:p>
            <a:r>
              <a:rPr lang="ko-KR" altLang="en-US" dirty="0"/>
              <a:t>중위 </a:t>
            </a:r>
            <a:r>
              <a:rPr lang="ko-KR" altLang="en-US" dirty="0" err="1"/>
              <a:t>단항</a:t>
            </a:r>
            <a:r>
              <a:rPr lang="ko-KR" altLang="en-US" dirty="0"/>
              <a:t> 함수</a:t>
            </a:r>
            <a:r>
              <a:rPr lang="en-US" altLang="ko-KR" dirty="0"/>
              <a:t>(infix fun)</a:t>
            </a:r>
            <a:r>
              <a:rPr lang="ko-KR" altLang="en-US" dirty="0"/>
              <a:t>를 사용한 중위 함수 호출 방식 지원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982BE6-81F9-72FC-004A-7245178B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109" y="1671737"/>
            <a:ext cx="7911781" cy="31700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ProjectionContext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unaryPlus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ko-KR" sz="2000" dirty="0" err="1">
                <a:solidFill>
                  <a:srgbClr val="080808"/>
                </a:solidFill>
                <a:latin typeface="Arial Unicode MS"/>
                <a:ea typeface="JetBrains Mono"/>
              </a:rPr>
              <a:t>data.addProjection</a:t>
            </a: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(this)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…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`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`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ko-KR" sz="2000" dirty="0" err="1">
                <a:solidFill>
                  <a:srgbClr val="080808"/>
                </a:solidFill>
                <a:latin typeface="Arial Unicode MS"/>
                <a:ea typeface="JetBrains Mono"/>
              </a:rPr>
              <a:t>data.addProjection</a:t>
            </a: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en-US" altLang="ko-KR" sz="2000" dirty="0" err="1">
                <a:solidFill>
                  <a:srgbClr val="080808"/>
                </a:solidFill>
                <a:latin typeface="Arial Unicode MS"/>
                <a:ea typeface="JetBrains Mono"/>
              </a:rPr>
              <a:t>this,alias</a:t>
            </a: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023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8596-2046-5825-C57B-0246D02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r>
              <a:rPr lang="ko-KR" altLang="en-US" dirty="0"/>
              <a:t> 기술 </a:t>
            </a:r>
            <a:r>
              <a:rPr lang="en-US" altLang="ko-KR" dirty="0"/>
              <a:t>DSL </a:t>
            </a:r>
            <a:r>
              <a:rPr lang="ko-KR" altLang="en-US" dirty="0"/>
              <a:t>설계 </a:t>
            </a:r>
            <a:r>
              <a:rPr lang="en-US" altLang="ko-KR" dirty="0"/>
              <a:t>– </a:t>
            </a:r>
            <a:r>
              <a:rPr lang="ko-KR" altLang="en-US" dirty="0"/>
              <a:t>다른 방법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E93393-0689-9790-914A-3A674004D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50123"/>
            <a:ext cx="7633308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ProjectionContext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 {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invoke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.()-&gt;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&lt;*&gt;)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    …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B19D69-7D2D-3966-3EB5-E5CBC7D9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2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1407DA-7D0A-F015-EF26-5D5C2AA0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505" y="1764071"/>
            <a:ext cx="3825534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able-&gt;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lang="en-US" altLang="ko-KR" sz="2800" dirty="0">
                <a:solidFill>
                  <a:srgbClr val="080808"/>
                </a:solidFill>
                <a:latin typeface="Arial Unicode MS"/>
                <a:ea typeface="JetBrains Mono"/>
              </a:rPr>
              <a:t>table{::id}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44E629-C075-E8D6-8F4D-B3C8D97746FF}"/>
              </a:ext>
            </a:extLst>
          </p:cNvPr>
          <p:cNvSpPr txBox="1">
            <a:spLocks/>
          </p:cNvSpPr>
          <p:nvPr/>
        </p:nvSpPr>
        <p:spPr>
          <a:xfrm>
            <a:off x="990600" y="4139605"/>
            <a:ext cx="10515600" cy="2189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타이핑도 비교적 단순하고</a:t>
            </a:r>
            <a:r>
              <a:rPr lang="en-US" altLang="ko-KR" dirty="0"/>
              <a:t>, </a:t>
            </a:r>
            <a:r>
              <a:rPr lang="ko-KR" altLang="en-US" dirty="0"/>
              <a:t>잘못된 이름을 입력할 수 없음</a:t>
            </a:r>
            <a:endParaRPr lang="en-US" altLang="ko-KR" dirty="0"/>
          </a:p>
          <a:p>
            <a:pPr lvl="1"/>
            <a:r>
              <a:rPr lang="ko-KR" altLang="en-US" dirty="0"/>
              <a:t>아직은 </a:t>
            </a:r>
            <a:r>
              <a:rPr lang="en-US" altLang="ko-KR" dirty="0"/>
              <a:t>::</a:t>
            </a:r>
            <a:r>
              <a:rPr lang="ko-KR" altLang="en-US" dirty="0"/>
              <a:t> 다음에 필드 이름을 </a:t>
            </a:r>
            <a:r>
              <a:rPr lang="en-US" altLang="ko-KR" dirty="0"/>
              <a:t>IDE</a:t>
            </a:r>
            <a:r>
              <a:rPr lang="ko-KR" altLang="en-US" dirty="0"/>
              <a:t>가 나열해주지는 못함</a:t>
            </a:r>
            <a:endParaRPr lang="en-US" altLang="ko-KR" dirty="0"/>
          </a:p>
          <a:p>
            <a:r>
              <a:rPr lang="en-US" altLang="ko-KR" dirty="0"/>
              <a:t>Entity</a:t>
            </a:r>
            <a:r>
              <a:rPr lang="ko-KR" altLang="en-US" dirty="0"/>
              <a:t>가 너무 쉽게 쓸 수 있는 타입이어서 람다 밖의 임의의 </a:t>
            </a:r>
            <a:r>
              <a:rPr lang="en-US" altLang="ko-KR" dirty="0"/>
              <a:t>Entity </a:t>
            </a:r>
            <a:r>
              <a:rPr lang="ko-KR" altLang="en-US" dirty="0"/>
              <a:t>하위 클래스를 여기에 적용할 수 있음</a:t>
            </a:r>
            <a:endParaRPr lang="en-US" altLang="ko-KR" dirty="0"/>
          </a:p>
          <a:p>
            <a:pPr lvl="1"/>
            <a:r>
              <a:rPr lang="en-US" altLang="ko-KR" dirty="0"/>
              <a:t>Entity</a:t>
            </a:r>
            <a:r>
              <a:rPr lang="ko-KR" altLang="en-US" dirty="0"/>
              <a:t>를 좀 더 제약할 필요가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69407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8596-2046-5825-C57B-0246D02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클래스를 사용한 타입 한정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B19D69-7D2D-3966-3EB5-E5CBC7D9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9605"/>
            <a:ext cx="10515600" cy="2037358"/>
          </a:xfrm>
        </p:spPr>
        <p:txBody>
          <a:bodyPr>
            <a:normAutofit/>
          </a:bodyPr>
          <a:lstStyle/>
          <a:p>
            <a:pPr lvl="2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C05871-7914-5C99-5708-4C466AC02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14094"/>
            <a:ext cx="10525830" cy="501675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블록의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시그니처를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Alias&lt;Table&gt;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을 받게 변경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&gt;.(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ProjectionContext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…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// Alias&lt;Table&gt;</a:t>
            </a:r>
            <a:r>
              <a:rPr lang="ko-KR" altLang="en-US" sz="2000" dirty="0">
                <a:solidFill>
                  <a:srgbClr val="0033B3"/>
                </a:solidFill>
                <a:latin typeface="Arial Unicode MS"/>
                <a:ea typeface="JetBrains Mono"/>
              </a:rPr>
              <a:t>에 대한 </a:t>
            </a:r>
            <a:r>
              <a:rPr lang="en-US" altLang="ko-KR" sz="2000" dirty="0">
                <a:solidFill>
                  <a:srgbClr val="0033B3"/>
                </a:solidFill>
                <a:latin typeface="Arial Unicode MS"/>
                <a:ea typeface="JetBrains Mono"/>
              </a:rPr>
              <a:t>invoke</a:t>
            </a:r>
            <a:r>
              <a:rPr lang="ko-KR" altLang="en-US" sz="2000" dirty="0">
                <a:solidFill>
                  <a:srgbClr val="0033B3"/>
                </a:solidFill>
                <a:latin typeface="Arial Unicode MS"/>
                <a:ea typeface="JetBrains Mono"/>
              </a:rPr>
              <a:t>함수 정의</a:t>
            </a:r>
            <a:b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invoke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.()-&gt;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&lt;*&gt;)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값 클래스로 부가비용을 최소화</a:t>
            </a:r>
            <a:br>
              <a:rPr lang="en-US" altLang="ko-KR" sz="2000" dirty="0">
                <a:solidFill>
                  <a:srgbClr val="0033B3"/>
                </a:solidFill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@JvmInline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411AFD-9D7B-5E3F-BF6C-4934DD63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55" y="4574410"/>
            <a:ext cx="382553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사용방법은 동일함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able-&gt;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        table{::id}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051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0919-2962-F0D6-72DA-65B190D0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질의용 데이터 저장하는 함수 </a:t>
            </a:r>
            <a:r>
              <a:rPr lang="ko-KR" altLang="en-US" dirty="0" err="1"/>
              <a:t>시그니쳐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D43F-37F9-A93A-410A-4AB6DCD0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2899"/>
            <a:ext cx="10515600" cy="2024063"/>
          </a:xfrm>
        </p:spPr>
        <p:txBody>
          <a:bodyPr>
            <a:normAutofit/>
          </a:bodyPr>
          <a:lstStyle/>
          <a:p>
            <a:r>
              <a:rPr lang="ko-KR" altLang="en-US" dirty="0"/>
              <a:t>오버로딩을 통해 여러 타입 지원 가능</a:t>
            </a:r>
            <a:endParaRPr lang="en-US" altLang="ko-KR" dirty="0"/>
          </a:p>
          <a:p>
            <a:r>
              <a:rPr lang="ko-KR" altLang="en-US" dirty="0"/>
              <a:t>디폴트 파라미터 지정을 통해 필요한 디폴트 값 쉽게 제공</a:t>
            </a:r>
            <a:endParaRPr lang="en-US" altLang="ko-KR" dirty="0"/>
          </a:p>
          <a:p>
            <a:r>
              <a:rPr lang="ko-KR" altLang="en-US" dirty="0"/>
              <a:t>함수 파라미터 계산 순서는 앞에서 뒤로 이뤄짐</a:t>
            </a:r>
            <a:endParaRPr lang="en-US" altLang="ko-KR" dirty="0"/>
          </a:p>
          <a:p>
            <a:pPr lvl="1"/>
            <a:r>
              <a:rPr lang="ko-KR" altLang="en-US" dirty="0"/>
              <a:t>디폴트 값을 계산할 때 자기보다 왼쪽 파라미터들을 쓸 수 있음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2D551-0D92-BAB3-9CCA-DC1BEA838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15" y="1825625"/>
            <a:ext cx="10681770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89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0919-2962-F0D6-72DA-65B190D0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r>
              <a:rPr lang="ko-KR" altLang="en-US" dirty="0"/>
              <a:t> 데이터 저장하는 함수들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D43F-37F9-A93A-410A-4AB6DCD0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2899"/>
            <a:ext cx="10515600" cy="2024063"/>
          </a:xfrm>
        </p:spPr>
        <p:txBody>
          <a:bodyPr>
            <a:normAutofit/>
          </a:bodyPr>
          <a:lstStyle/>
          <a:p>
            <a:r>
              <a:rPr lang="ko-KR" altLang="en-US" dirty="0"/>
              <a:t>오버로딩을 통해 여러 타입 지원 가능</a:t>
            </a:r>
            <a:endParaRPr lang="en-US" altLang="ko-KR" dirty="0"/>
          </a:p>
          <a:p>
            <a:r>
              <a:rPr lang="ko-KR" altLang="en-US" dirty="0"/>
              <a:t>디폴트 파라미터 지정을 통해 필요한 디폴트 값 쉽게 제공</a:t>
            </a:r>
            <a:endParaRPr lang="en-US" altLang="ko-KR" dirty="0"/>
          </a:p>
          <a:p>
            <a:r>
              <a:rPr lang="ko-KR" altLang="en-US" dirty="0"/>
              <a:t>함수 파라미터 계산 순서는 앞에서 뒤로 이뤄짐</a:t>
            </a:r>
            <a:endParaRPr lang="en-US" altLang="ko-KR" dirty="0"/>
          </a:p>
          <a:p>
            <a:pPr lvl="1"/>
            <a:r>
              <a:rPr lang="ko-KR" altLang="en-US" dirty="0"/>
              <a:t>디폴트 값을 계산할 때 자기보다 왼쪽 파라미터들을 쓸 수 있음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2D551-0D92-BAB3-9CCA-DC1BEA838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15" y="1825625"/>
            <a:ext cx="10681770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845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0919-2962-F0D6-72DA-65B190D0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프로젝션</a:t>
            </a:r>
            <a:r>
              <a:rPr lang="ko-KR" altLang="en-US" dirty="0"/>
              <a:t> 데이터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221868-68B7-97A6-E82D-06176D0E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" y="1825625"/>
            <a:ext cx="1223924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MutableList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&gt;?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null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?: 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mutableListOf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reified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?: (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mutableListOf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())).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243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3113-C2BE-E588-4D17-BB1B046D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다룬 </a:t>
            </a:r>
            <a:r>
              <a:rPr lang="en-US" altLang="ko-KR" dirty="0"/>
              <a:t>DSL </a:t>
            </a:r>
            <a:r>
              <a:rPr lang="ko-KR" altLang="en-US" dirty="0"/>
              <a:t>작성 기술들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A71D-14F2-1BDD-4591-F44DC61C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수신 객체 지정 람다를 받는 고차 함수를 통해 </a:t>
            </a:r>
            <a:r>
              <a:rPr lang="en-US" altLang="ko-KR" dirty="0"/>
              <a:t>DSL</a:t>
            </a:r>
            <a:r>
              <a:rPr lang="ko-KR" altLang="en-US" dirty="0"/>
              <a:t>을 시작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DSL</a:t>
            </a:r>
            <a:r>
              <a:rPr lang="ko-KR" altLang="en-US" dirty="0"/>
              <a:t> 작성을 위한 문맥을 수신객체 지정 람다의 수신 객체로 사용함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@DslMarker</a:t>
            </a:r>
            <a:r>
              <a:rPr lang="ko-KR" altLang="en-US" dirty="0"/>
              <a:t>가 지정된 </a:t>
            </a:r>
            <a:r>
              <a:rPr lang="ko-KR" altLang="en-US" dirty="0" err="1"/>
              <a:t>애너테이션을</a:t>
            </a:r>
            <a:r>
              <a:rPr lang="ko-KR" altLang="en-US" dirty="0"/>
              <a:t> 통해 </a:t>
            </a:r>
            <a:r>
              <a:rPr lang="en-US" altLang="ko-KR" dirty="0"/>
              <a:t>DSL </a:t>
            </a:r>
            <a:r>
              <a:rPr lang="ko-KR" altLang="en-US" dirty="0"/>
              <a:t>영역 겹침 해결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연산자 함수를 통해 필요한 연산 구현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중위 함수</a:t>
            </a:r>
            <a:r>
              <a:rPr lang="en-US" altLang="ko-KR" dirty="0"/>
              <a:t>(inline function)</a:t>
            </a:r>
            <a:r>
              <a:rPr lang="ko-KR" altLang="en-US" dirty="0"/>
              <a:t>를 사용해 괄호 사용 줄이기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함수 오버로딩과 디폴트 파라미터를 활용하기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이제부터는 침착하게 차근차근 꾸준히 구현하면 됨</a:t>
            </a:r>
          </a:p>
        </p:txBody>
      </p:sp>
    </p:spTree>
    <p:extLst>
      <p:ext uri="{BB962C8B-B14F-4D97-AF65-F5344CB8AC3E}">
        <p14:creationId xmlns:p14="http://schemas.microsoft.com/office/powerpoint/2010/main" val="1104569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638F-DB72-E5E8-1643-F69FD3F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3E5672-3D67-0E85-4871-90BFC9E6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sz="3200" strike="sngStrike" dirty="0"/>
              <a:t>테이블</a:t>
            </a:r>
            <a:r>
              <a:rPr lang="en-US" altLang="ko-KR" sz="3200" strike="sngStrike" dirty="0"/>
              <a:t>(</a:t>
            </a:r>
            <a:r>
              <a:rPr lang="ko-KR" altLang="en-US" sz="3200" strike="sngStrike" dirty="0"/>
              <a:t>엔티티</a:t>
            </a:r>
            <a:r>
              <a:rPr lang="en-US" altLang="ko-KR" sz="3200" strike="sngStrike" dirty="0"/>
              <a:t>/</a:t>
            </a:r>
            <a:r>
              <a:rPr lang="ko-KR" altLang="en-US" sz="3200" strike="sngStrike" dirty="0"/>
              <a:t>모델</a:t>
            </a:r>
            <a:r>
              <a:rPr lang="en-US" altLang="ko-KR" sz="3200" strike="sngStrike" dirty="0"/>
              <a:t>)</a:t>
            </a:r>
            <a:r>
              <a:rPr lang="ko-KR" altLang="en-US" sz="3200" strike="sngStrike" dirty="0"/>
              <a:t>을 표현하기 위한 클래스를 위한 </a:t>
            </a:r>
            <a:r>
              <a:rPr lang="en-US" altLang="ko-KR" sz="3200" strike="sngStrike" dirty="0"/>
              <a:t>DSL</a:t>
            </a:r>
          </a:p>
          <a:p>
            <a:pPr lvl="1">
              <a:lnSpc>
                <a:spcPct val="110000"/>
              </a:lnSpc>
            </a:pPr>
            <a:r>
              <a:rPr lang="ko-KR" altLang="en-US" sz="2800" strike="sngStrike" dirty="0"/>
              <a:t>모든 컬럼 이름과 타임을 알아야 함</a:t>
            </a:r>
            <a:endParaRPr lang="en-US" altLang="ko-KR" sz="2800" strike="sngStrike" dirty="0"/>
          </a:p>
          <a:p>
            <a:pPr>
              <a:lnSpc>
                <a:spcPct val="110000"/>
              </a:lnSpc>
            </a:pPr>
            <a:r>
              <a:rPr lang="en-US" altLang="ko-KR" sz="3200" dirty="0"/>
              <a:t>SQL </a:t>
            </a:r>
            <a:r>
              <a:rPr lang="ko-KR" altLang="en-US" sz="3200" dirty="0"/>
              <a:t>질의를 정의하기 위한 </a:t>
            </a:r>
            <a:r>
              <a:rPr lang="en-US" altLang="ko-KR" sz="3200" dirty="0"/>
              <a:t>DSL</a:t>
            </a:r>
          </a:p>
          <a:p>
            <a:pPr lvl="1">
              <a:lnSpc>
                <a:spcPct val="110000"/>
              </a:lnSpc>
            </a:pPr>
            <a:r>
              <a:rPr lang="en-US" altLang="ko-KR" sz="2800" strike="sngStrike" dirty="0"/>
              <a:t>from: </a:t>
            </a:r>
            <a:r>
              <a:rPr lang="ko-KR" altLang="en-US" sz="2800" strike="sngStrike" dirty="0"/>
              <a:t>대상이 될 엔티티 지정</a:t>
            </a:r>
            <a:endParaRPr lang="en-US" altLang="ko-KR" sz="2800" strike="sngStrike" dirty="0"/>
          </a:p>
          <a:p>
            <a:pPr lvl="1">
              <a:lnSpc>
                <a:spcPct val="110000"/>
              </a:lnSpc>
            </a:pPr>
            <a:r>
              <a:rPr lang="en-US" altLang="ko-KR" sz="2800" dirty="0"/>
              <a:t>from</a:t>
            </a:r>
            <a:r>
              <a:rPr lang="ko-KR" altLang="en-US" sz="2800" dirty="0"/>
              <a:t>에서 지정한 엔티티들에 대해 다음을 수행할 수 있어야 함</a:t>
            </a:r>
            <a:endParaRPr lang="en-US" altLang="ko-KR" sz="2800" dirty="0"/>
          </a:p>
          <a:p>
            <a:pPr lvl="2">
              <a:lnSpc>
                <a:spcPct val="110000"/>
              </a:lnSpc>
            </a:pPr>
            <a:r>
              <a:rPr lang="en-US" altLang="ko-KR" sz="2400" strike="sngStrike" dirty="0"/>
              <a:t>select:</a:t>
            </a:r>
            <a:r>
              <a:rPr lang="en-US" altLang="ko-KR" sz="2400" dirty="0"/>
              <a:t> </a:t>
            </a:r>
            <a:r>
              <a:rPr lang="ko-KR" altLang="en-US" sz="2400" strike="sngStrike" dirty="0"/>
              <a:t>대상에서 필드 </a:t>
            </a:r>
            <a:r>
              <a:rPr lang="ko-KR" altLang="en-US" sz="2400" strike="sngStrike" dirty="0" err="1"/>
              <a:t>프로젝션</a:t>
            </a:r>
            <a:endParaRPr lang="en-US" altLang="ko-KR" sz="2400" strike="sngStrike" dirty="0"/>
          </a:p>
          <a:p>
            <a:pPr lvl="2">
              <a:lnSpc>
                <a:spcPct val="110000"/>
              </a:lnSpc>
            </a:pPr>
            <a:r>
              <a:rPr lang="en-US" altLang="ko-KR" sz="2400" strike="sngStrike" dirty="0"/>
              <a:t>where: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대상을 걸러내기 위한 조건을 기술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altLang="ko-KR" sz="2400" dirty="0">
                <a:solidFill>
                  <a:schemeClr val="bg2">
                    <a:lumMod val="75000"/>
                  </a:schemeClr>
                </a:solidFill>
              </a:rPr>
              <a:t>SQL </a:t>
            </a:r>
            <a:r>
              <a:rPr lang="ko-KR" altLang="en-US" sz="2400" dirty="0">
                <a:solidFill>
                  <a:schemeClr val="bg2">
                    <a:lumMod val="75000"/>
                  </a:schemeClr>
                </a:solidFill>
              </a:rPr>
              <a:t>생성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71111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0B4B-BA58-3AED-2F37-2A6F668C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</a:t>
            </a:r>
            <a:r>
              <a:rPr lang="ko-KR" altLang="en-US" dirty="0"/>
              <a:t>조건 설계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FD57-056E-DC4D-DA31-92051E66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조건식을 어떻게 표현하게 할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완전한 </a:t>
            </a:r>
            <a:r>
              <a:rPr lang="en-US" altLang="ko-KR" dirty="0"/>
              <a:t>SQL </a:t>
            </a:r>
            <a:r>
              <a:rPr lang="ko-KR" altLang="en-US" dirty="0"/>
              <a:t>식 지원</a:t>
            </a:r>
            <a:endParaRPr lang="en-US" altLang="ko-KR" dirty="0"/>
          </a:p>
          <a:p>
            <a:pPr lvl="2"/>
            <a:r>
              <a:rPr lang="ko-KR" altLang="en-US" dirty="0"/>
              <a:t>봉인된 클래스로 </a:t>
            </a:r>
            <a:r>
              <a:rPr lang="en-US" altLang="ko-KR" dirty="0"/>
              <a:t>SQL </a:t>
            </a:r>
            <a:r>
              <a:rPr lang="ko-KR" altLang="en-US" dirty="0"/>
              <a:t>식을 설계</a:t>
            </a:r>
            <a:endParaRPr lang="en-US" altLang="ko-KR" dirty="0"/>
          </a:p>
          <a:p>
            <a:pPr lvl="2"/>
            <a:r>
              <a:rPr lang="ko-KR" altLang="en-US" dirty="0" err="1"/>
              <a:t>코틀린</a:t>
            </a:r>
            <a:r>
              <a:rPr lang="ko-KR" altLang="en-US" dirty="0"/>
              <a:t> 연산자 등을 활용해 </a:t>
            </a:r>
            <a:r>
              <a:rPr lang="en-US" altLang="ko-KR" dirty="0"/>
              <a:t>SQL </a:t>
            </a:r>
            <a:r>
              <a:rPr lang="ko-KR" altLang="en-US" dirty="0"/>
              <a:t>식을 쉽게 적을 수 있게 지원</a:t>
            </a:r>
            <a:endParaRPr lang="en-US" altLang="ko-KR" dirty="0"/>
          </a:p>
          <a:p>
            <a:pPr lvl="1"/>
            <a:r>
              <a:rPr lang="ko-KR" altLang="en-US" dirty="0"/>
              <a:t>좀 더 단순화한 </a:t>
            </a:r>
            <a:r>
              <a:rPr lang="en-US" altLang="ko-KR" dirty="0"/>
              <a:t>SQL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2"/>
            <a:r>
              <a:rPr lang="en-US" altLang="ko-KR" dirty="0"/>
              <a:t>Sum of product </a:t>
            </a:r>
            <a:r>
              <a:rPr lang="ko-KR" altLang="en-US" dirty="0"/>
              <a:t>표현 방식으로 로직을 기술하게 지원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762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E9383-2968-436A-43B6-85B1A15A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경험에서 얻은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742D9-6F12-087F-F834-7227D4F8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코틀린</a:t>
            </a:r>
            <a:r>
              <a:rPr lang="ko-KR" altLang="en-US" dirty="0"/>
              <a:t> 다중 플랫폼을 통해 한 언어로만 개발</a:t>
            </a:r>
            <a:endParaRPr lang="en-US" altLang="ko-KR" dirty="0"/>
          </a:p>
          <a:p>
            <a:pPr lvl="1"/>
            <a:r>
              <a:rPr lang="ko-KR" altLang="en-US" dirty="0"/>
              <a:t>모든 팀원들이 코드베이스를 함께 이해할 수 있음</a:t>
            </a:r>
            <a:endParaRPr lang="en-US" altLang="ko-KR" dirty="0"/>
          </a:p>
          <a:p>
            <a:pPr lvl="1"/>
            <a:r>
              <a:rPr lang="ko-KR" altLang="en-US" dirty="0"/>
              <a:t>빌드 시스템 일원화</a:t>
            </a:r>
            <a:endParaRPr lang="en-US" altLang="ko-KR" dirty="0"/>
          </a:p>
          <a:p>
            <a:pPr lvl="1"/>
            <a:r>
              <a:rPr lang="ko-KR" altLang="en-US" dirty="0"/>
              <a:t>교육 훈련 비용 감소</a:t>
            </a:r>
            <a:endParaRPr lang="en-US" altLang="ko-KR" dirty="0"/>
          </a:p>
          <a:p>
            <a:pPr lvl="1"/>
            <a:r>
              <a:rPr lang="ko-KR" altLang="en-US" dirty="0"/>
              <a:t>경험과 지식이 쌓임에 따라 적절한 분야를 맡아서 개발할 수 있음</a:t>
            </a:r>
            <a:endParaRPr lang="en-US" altLang="ko-KR" dirty="0"/>
          </a:p>
          <a:p>
            <a:r>
              <a:rPr lang="ko-KR" altLang="en-US" dirty="0"/>
              <a:t>이런 경험의 핵심에는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 err="1"/>
              <a:t>코틀린</a:t>
            </a:r>
            <a:r>
              <a:rPr lang="ko-KR" altLang="en-US" dirty="0"/>
              <a:t> 다중 플랫폼 지원</a:t>
            </a:r>
            <a:endParaRPr lang="en-US" altLang="ko-KR" dirty="0"/>
          </a:p>
          <a:p>
            <a:pPr lvl="1"/>
            <a:r>
              <a:rPr lang="ko-KR" altLang="en-US" sz="4800" dirty="0" err="1">
                <a:highlight>
                  <a:srgbClr val="FFFF00"/>
                </a:highlight>
              </a:rPr>
              <a:t>코틀린의</a:t>
            </a:r>
            <a:r>
              <a:rPr lang="ko-KR" altLang="en-US" sz="4800" dirty="0">
                <a:highlight>
                  <a:srgbClr val="FFFF00"/>
                </a:highlight>
              </a:rPr>
              <a:t> 강력한 </a:t>
            </a:r>
            <a:r>
              <a:rPr lang="en-US" altLang="ko-KR" sz="4800" dirty="0">
                <a:highlight>
                  <a:srgbClr val="FFFF00"/>
                </a:highlight>
              </a:rPr>
              <a:t>DSL </a:t>
            </a:r>
            <a:r>
              <a:rPr lang="ko-KR" altLang="en-US" sz="4800" dirty="0">
                <a:highlight>
                  <a:srgbClr val="FFFF00"/>
                </a:highlight>
              </a:rPr>
              <a:t>지원</a:t>
            </a:r>
            <a:endParaRPr lang="en-US" altLang="ko-KR" sz="4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36267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940E-174A-FE82-B00E-FE3210E8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조건식 </a:t>
            </a:r>
            <a:r>
              <a:rPr lang="en-US" altLang="ko-KR" dirty="0"/>
              <a:t>DSL </a:t>
            </a:r>
            <a:r>
              <a:rPr lang="ko-KR" altLang="en-US" dirty="0"/>
              <a:t>구현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17C49-9BCB-ECC1-8008-059B59F5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타입을 자세히 구분하면 좀 더 미세한 정적 오류 감지 가능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식 폭발</a:t>
            </a:r>
            <a:endParaRPr lang="en-US" altLang="ko-KR" dirty="0"/>
          </a:p>
          <a:p>
            <a:pPr lvl="2"/>
            <a:r>
              <a:rPr lang="en-US" altLang="ko-KR" dirty="0"/>
              <a:t>DSL </a:t>
            </a:r>
            <a:r>
              <a:rPr lang="ko-KR" altLang="en-US" dirty="0"/>
              <a:t>작성자는 편해지지만 </a:t>
            </a:r>
            <a:r>
              <a:rPr lang="en-US" altLang="ko-KR" dirty="0"/>
              <a:t>DSL </a:t>
            </a:r>
            <a:r>
              <a:rPr lang="ko-KR" altLang="en-US" dirty="0"/>
              <a:t>라이브러리 개발자는 힘듦</a:t>
            </a:r>
            <a:endParaRPr lang="en-US" altLang="ko-KR" dirty="0"/>
          </a:p>
          <a:p>
            <a:r>
              <a:rPr lang="ko-KR" altLang="en-US" dirty="0"/>
              <a:t>타입을 성기게 구분하면 뻔한 오류도 런타임에 발견하게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적당한 수준에서 중심을 잡아야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2221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4C5B-AC23-9ADB-02CB-FB80B0C2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최대한 간단한 타입 사용</a:t>
            </a:r>
            <a:r>
              <a:rPr lang="en-US" altLang="ko-KR" dirty="0"/>
              <a:t> - </a:t>
            </a:r>
            <a:r>
              <a:rPr lang="ko-KR" altLang="en-US" dirty="0"/>
              <a:t>타입정의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A9FF-BBFA-4DDE-E0BE-25A89E52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C2E9AA-2824-CDE2-005D-557BF91F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1068914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sealed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Field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PLUS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EQ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enum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arity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AVERAGE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366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4C5B-AC23-9ADB-02CB-FB80B0C2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최대한 간단한 타입 사용</a:t>
            </a:r>
            <a:r>
              <a:rPr lang="en-US" altLang="ko-KR" dirty="0"/>
              <a:t> - </a:t>
            </a:r>
            <a:r>
              <a:rPr lang="ko-KR" altLang="en-US" dirty="0"/>
              <a:t>연산구현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A9FF-BBFA-4DDE-E0BE-25A89E52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ED3178-C813-DD1A-BEF0-D8496AE7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27" y="1339026"/>
            <a:ext cx="10758073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@QueryDslMarker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FilteringContext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&gt;) 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AliasField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invoke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.() -&gt;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KProperty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&lt;*&gt;)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AliasField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plus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SqlBop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PLUS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operator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SqlBop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MINUS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SqlBop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AND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SqlBop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SqlBop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other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SqlFun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listOf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AliasField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Field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409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4944-2CE4-BF0C-309B-361BCFEC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필터링 코드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9105-20B5-D988-668C-6113F6B9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21158D-48F1-0F0B-C6A5-7309666F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2378839"/>
            <a:ext cx="838242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UserTable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and</a:t>
            </a:r>
            <a:b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20.0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eq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-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())))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435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2AFE-1F73-C761-49CE-4DC143F0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세분화한 경우의 코드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F3B6-5738-F261-B22D-489FEAE3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BDE3EB-E531-AA50-E235-34DCBD07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387" y="2570133"/>
            <a:ext cx="667522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sql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(UserTable())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-&gt;</a:t>
            </a:r>
            <a:b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eq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and </a:t>
            </a:r>
            <a:b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20.0 </a:t>
            </a: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eq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count(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93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0017-A081-FB29-07DE-1BE97E5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세분화한 경우의 타입 정의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5A7C-EEFC-75F6-6450-641FFF5A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A080E-7D2D-0626-8C47-5F3240FE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1823430"/>
            <a:ext cx="6306430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310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0017-A081-FB29-07DE-1BE97E50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세분화한 경우의 연산자 정의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5A7C-EEFC-75F6-6450-641FFF5A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페이지에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모든 경우를 따지기 힘듦</a:t>
            </a:r>
          </a:p>
        </p:txBody>
      </p:sp>
    </p:spTree>
    <p:extLst>
      <p:ext uri="{BB962C8B-B14F-4D97-AF65-F5344CB8AC3E}">
        <p14:creationId xmlns:p14="http://schemas.microsoft.com/office/powerpoint/2010/main" val="9706230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444FA1-4DE9-88BE-93C0-E305A4D6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99645"/>
            <a:ext cx="9535155" cy="59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04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4638F-DB72-E5E8-1643-F69FD3F8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3E5672-3D67-0E85-4871-90BFC9E6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ko-KR" altLang="en-US" sz="3200" strike="sngStrike" dirty="0"/>
              <a:t>테이블</a:t>
            </a:r>
            <a:r>
              <a:rPr lang="en-US" altLang="ko-KR" sz="3200" strike="sngStrike" dirty="0"/>
              <a:t>(</a:t>
            </a:r>
            <a:r>
              <a:rPr lang="ko-KR" altLang="en-US" sz="3200" strike="sngStrike" dirty="0"/>
              <a:t>엔티티</a:t>
            </a:r>
            <a:r>
              <a:rPr lang="en-US" altLang="ko-KR" sz="3200" strike="sngStrike" dirty="0"/>
              <a:t>/</a:t>
            </a:r>
            <a:r>
              <a:rPr lang="ko-KR" altLang="en-US" sz="3200" strike="sngStrike" dirty="0"/>
              <a:t>모델</a:t>
            </a:r>
            <a:r>
              <a:rPr lang="en-US" altLang="ko-KR" sz="3200" strike="sngStrike" dirty="0"/>
              <a:t>)</a:t>
            </a:r>
            <a:r>
              <a:rPr lang="ko-KR" altLang="en-US" sz="3200" strike="sngStrike" dirty="0"/>
              <a:t>을 표현하기 위한 클래스를 위한 </a:t>
            </a:r>
            <a:r>
              <a:rPr lang="en-US" altLang="ko-KR" sz="3200" strike="sngStrike" dirty="0"/>
              <a:t>DSL</a:t>
            </a:r>
          </a:p>
          <a:p>
            <a:pPr lvl="1">
              <a:lnSpc>
                <a:spcPct val="110000"/>
              </a:lnSpc>
            </a:pPr>
            <a:r>
              <a:rPr lang="ko-KR" altLang="en-US" sz="2800" strike="sngStrike" dirty="0"/>
              <a:t>모든 컬럼 이름과 타임을 알아야 함</a:t>
            </a:r>
            <a:endParaRPr lang="en-US" altLang="ko-KR" sz="2800" strike="sngStrike" dirty="0"/>
          </a:p>
          <a:p>
            <a:pPr>
              <a:lnSpc>
                <a:spcPct val="110000"/>
              </a:lnSpc>
            </a:pPr>
            <a:r>
              <a:rPr lang="en-US" altLang="ko-KR" sz="3200" dirty="0"/>
              <a:t>SQL </a:t>
            </a:r>
            <a:r>
              <a:rPr lang="ko-KR" altLang="en-US" sz="3200" dirty="0"/>
              <a:t>질의를 정의하기 위한 </a:t>
            </a:r>
            <a:r>
              <a:rPr lang="en-US" altLang="ko-KR" sz="3200" dirty="0"/>
              <a:t>DSL</a:t>
            </a:r>
          </a:p>
          <a:p>
            <a:pPr lvl="1">
              <a:lnSpc>
                <a:spcPct val="110000"/>
              </a:lnSpc>
            </a:pPr>
            <a:r>
              <a:rPr lang="en-US" altLang="ko-KR" sz="2800" strike="sngStrike" dirty="0"/>
              <a:t>from: </a:t>
            </a:r>
            <a:r>
              <a:rPr lang="ko-KR" altLang="en-US" sz="2800" strike="sngStrike" dirty="0"/>
              <a:t>대상이 될 엔티티 지정</a:t>
            </a:r>
            <a:endParaRPr lang="en-US" altLang="ko-KR" sz="2800" strike="sngStrike" dirty="0"/>
          </a:p>
          <a:p>
            <a:pPr lvl="1">
              <a:lnSpc>
                <a:spcPct val="110000"/>
              </a:lnSpc>
            </a:pPr>
            <a:r>
              <a:rPr lang="en-US" altLang="ko-KR" sz="2800" dirty="0"/>
              <a:t>from</a:t>
            </a:r>
            <a:r>
              <a:rPr lang="ko-KR" altLang="en-US" sz="2800" dirty="0"/>
              <a:t>에서 지정한 엔티티들에 대해 다음을 수행할 수 있어야 함</a:t>
            </a:r>
            <a:endParaRPr lang="en-US" altLang="ko-KR" sz="2800" dirty="0"/>
          </a:p>
          <a:p>
            <a:pPr lvl="2">
              <a:lnSpc>
                <a:spcPct val="110000"/>
              </a:lnSpc>
            </a:pPr>
            <a:r>
              <a:rPr lang="en-US" altLang="ko-KR" sz="2400" strike="sngStrike" dirty="0"/>
              <a:t>select:</a:t>
            </a:r>
            <a:r>
              <a:rPr lang="en-US" altLang="ko-KR" sz="2400" dirty="0"/>
              <a:t> </a:t>
            </a:r>
            <a:r>
              <a:rPr lang="ko-KR" altLang="en-US" sz="2400" strike="sngStrike" dirty="0"/>
              <a:t>대상에서 필드 </a:t>
            </a:r>
            <a:r>
              <a:rPr lang="ko-KR" altLang="en-US" sz="2400" strike="sngStrike" dirty="0" err="1"/>
              <a:t>프로젝션</a:t>
            </a:r>
            <a:endParaRPr lang="en-US" altLang="ko-KR" sz="2400" strike="sngStrike" dirty="0"/>
          </a:p>
          <a:p>
            <a:pPr lvl="2">
              <a:lnSpc>
                <a:spcPct val="110000"/>
              </a:lnSpc>
            </a:pPr>
            <a:r>
              <a:rPr lang="en-US" altLang="ko-KR" sz="2400" strike="sngStrike" dirty="0"/>
              <a:t>where:</a:t>
            </a:r>
            <a:r>
              <a:rPr lang="en-US" altLang="ko-KR" sz="2400" dirty="0"/>
              <a:t> </a:t>
            </a:r>
            <a:r>
              <a:rPr lang="ko-KR" altLang="en-US" sz="2400" strike="sngStrike" dirty="0"/>
              <a:t>대상을 걸러내기 위한 조건을 기술</a:t>
            </a:r>
            <a:endParaRPr lang="en-US" altLang="ko-KR" sz="2400" strike="sngStrike" dirty="0"/>
          </a:p>
          <a:p>
            <a:pPr lvl="2">
              <a:lnSpc>
                <a:spcPct val="110000"/>
              </a:lnSpc>
            </a:pPr>
            <a:r>
              <a:rPr lang="en-US" altLang="ko-KR" sz="2400" dirty="0">
                <a:solidFill>
                  <a:srgbClr val="FF0000"/>
                </a:solidFill>
              </a:rPr>
              <a:t>SQL </a:t>
            </a:r>
            <a:r>
              <a:rPr lang="ko-KR" altLang="en-US" sz="2400" dirty="0">
                <a:solidFill>
                  <a:srgbClr val="FF0000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8305063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D062-A9D3-B42D-7C83-87742BB3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ko-KR" altLang="en-US" dirty="0"/>
              <a:t> 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9CD4-A599-67F8-2492-67523761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로부터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ko-KR" altLang="en-US" dirty="0"/>
              <a:t>테이블 이름 필요함</a:t>
            </a:r>
            <a:endParaRPr lang="en-US" altLang="ko-KR" dirty="0"/>
          </a:p>
          <a:p>
            <a:pPr lvl="1"/>
            <a:r>
              <a:rPr lang="en-US" altLang="ko-KR" dirty="0"/>
              <a:t>from </a:t>
            </a:r>
            <a:r>
              <a:rPr lang="ko-KR" altLang="en-US" dirty="0"/>
              <a:t>함수 변경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AD854A-4387-73B2-95E0-19D8458C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97252"/>
            <a:ext cx="10572125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inline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reified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Entity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80808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&gt;.(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&gt;)-&gt;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::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simpleName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871094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871094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throw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IllegalStateException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also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QueryDslContext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block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3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EB95C-F1A6-8E18-0CB3-293AB39A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 이야기에서는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4050F-2E9C-30BD-4EE5-4035EAE0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첫번째 꼭지</a:t>
            </a:r>
            <a:r>
              <a:rPr lang="en-US" altLang="ko-KR" dirty="0"/>
              <a:t>: </a:t>
            </a:r>
            <a:r>
              <a:rPr lang="ko-KR" altLang="en-US" dirty="0"/>
              <a:t>스프링 </a:t>
            </a:r>
            <a:r>
              <a:rPr lang="en-US" altLang="ko-KR" dirty="0"/>
              <a:t>r2dbc </a:t>
            </a:r>
            <a:r>
              <a:rPr lang="ko-KR" altLang="en-US" dirty="0"/>
              <a:t>연동과 트랜잭션 처리</a:t>
            </a:r>
            <a:endParaRPr lang="en-US" altLang="ko-KR" dirty="0"/>
          </a:p>
          <a:p>
            <a:pPr lvl="1"/>
            <a:r>
              <a:rPr lang="ko-KR" altLang="en-US" dirty="0"/>
              <a:t>스프링 데이터 </a:t>
            </a:r>
            <a:r>
              <a:rPr lang="en-US" altLang="ko-KR" dirty="0"/>
              <a:t>r2dbc </a:t>
            </a:r>
            <a:r>
              <a:rPr lang="ko-KR" altLang="en-US" dirty="0" err="1"/>
              <a:t>코틀린</a:t>
            </a:r>
            <a:r>
              <a:rPr lang="ko-KR" altLang="en-US" dirty="0"/>
              <a:t> 코드</a:t>
            </a:r>
            <a:r>
              <a:rPr lang="en-US" altLang="ko-KR" dirty="0"/>
              <a:t>: </a:t>
            </a:r>
            <a:r>
              <a:rPr lang="ko-KR" altLang="en-US" dirty="0"/>
              <a:t>플로우</a:t>
            </a:r>
            <a:r>
              <a:rPr lang="en-US" altLang="ko-KR" dirty="0"/>
              <a:t>(Flow) </a:t>
            </a:r>
            <a:r>
              <a:rPr lang="ko-KR" altLang="en-US" dirty="0"/>
              <a:t>기반</a:t>
            </a:r>
            <a:endParaRPr lang="en-US" altLang="ko-KR" dirty="0"/>
          </a:p>
          <a:p>
            <a:pPr lvl="1"/>
            <a:r>
              <a:rPr lang="ko-KR" altLang="en-US" dirty="0"/>
              <a:t>트랜잭션 처리 방법과 주의 사항</a:t>
            </a:r>
            <a:endParaRPr lang="en-US" altLang="ko-KR" dirty="0"/>
          </a:p>
          <a:p>
            <a:r>
              <a:rPr lang="ko-KR" altLang="en-US" dirty="0"/>
              <a:t>두번째 꼭지</a:t>
            </a:r>
            <a:r>
              <a:rPr lang="en-US" altLang="ko-KR" dirty="0"/>
              <a:t>: </a:t>
            </a:r>
            <a:r>
              <a:rPr lang="ko-KR" altLang="en-US" dirty="0"/>
              <a:t>간단한 데이터베이스 쿼리 </a:t>
            </a:r>
            <a:r>
              <a:rPr lang="en-US" altLang="ko-KR" dirty="0"/>
              <a:t>DSL</a:t>
            </a:r>
            <a:r>
              <a:rPr lang="ko-KR" altLang="en-US" dirty="0"/>
              <a:t> </a:t>
            </a:r>
            <a:r>
              <a:rPr lang="ko-KR" altLang="en-US" dirty="0" err="1"/>
              <a:t>키워나가기</a:t>
            </a:r>
            <a:endParaRPr lang="en-US" altLang="ko-KR" dirty="0"/>
          </a:p>
          <a:p>
            <a:pPr lvl="1"/>
            <a:r>
              <a:rPr lang="ko-KR" altLang="en-US" dirty="0" err="1"/>
              <a:t>코틀린</a:t>
            </a:r>
            <a:r>
              <a:rPr lang="ko-KR" altLang="en-US" dirty="0"/>
              <a:t> </a:t>
            </a:r>
            <a:r>
              <a:rPr lang="en-US" altLang="ko-KR" dirty="0"/>
              <a:t>DSL </a:t>
            </a:r>
            <a:r>
              <a:rPr lang="ko-KR" altLang="en-US" dirty="0"/>
              <a:t>작성의 핵심</a:t>
            </a:r>
            <a:endParaRPr lang="en-US" altLang="ko-KR" dirty="0"/>
          </a:p>
          <a:p>
            <a:pPr lvl="1"/>
            <a:r>
              <a:rPr lang="ko-KR" altLang="en-US" dirty="0"/>
              <a:t>쿼리 </a:t>
            </a:r>
            <a:r>
              <a:rPr lang="en-US" altLang="ko-KR" dirty="0"/>
              <a:t>DSL </a:t>
            </a:r>
            <a:r>
              <a:rPr lang="ko-KR" altLang="en-US" dirty="0" err="1"/>
              <a:t>키워나가기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8755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7744-A316-846D-0EB5-96542CB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E8A1-71E0-7467-2F0F-44B8BE5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A03EF3-6A6E-5BC3-24D4-979C5CD3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39" y="1579335"/>
            <a:ext cx="864852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"SELECT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${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"SELECT *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"FROM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filterExpr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"WHERE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wString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89333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7744-A316-846D-0EB5-96542CB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생성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E8A1-71E0-7467-2F0F-44B8BE579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A03EF3-6A6E-5BC3-24D4-979C5CD3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739" y="1579335"/>
            <a:ext cx="864852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projections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","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prefix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"SELECT 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postfix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fieldName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${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alias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}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"SELECT *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"FROM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tableName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\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filterExpr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?.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let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"WHERE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?: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wString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B00E8B2-B065-802D-55A9-6DFF2EC59BE4}"/>
              </a:ext>
            </a:extLst>
          </p:cNvPr>
          <p:cNvSpPr/>
          <p:nvPr/>
        </p:nvSpPr>
        <p:spPr>
          <a:xfrm>
            <a:off x="7239000" y="3609975"/>
            <a:ext cx="3476625" cy="1668690"/>
          </a:xfrm>
          <a:prstGeom prst="wedgeRoundRectCallout">
            <a:avLst>
              <a:gd name="adj1" fmla="val -136175"/>
              <a:gd name="adj2" fmla="val 28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SQL </a:t>
            </a:r>
            <a:r>
              <a:rPr lang="ko-KR" altLang="en-US" dirty="0"/>
              <a:t>식으로 나오지 않음</a:t>
            </a:r>
          </a:p>
        </p:txBody>
      </p:sp>
    </p:spTree>
    <p:extLst>
      <p:ext uri="{BB962C8B-B14F-4D97-AF65-F5344CB8AC3E}">
        <p14:creationId xmlns:p14="http://schemas.microsoft.com/office/powerpoint/2010/main" val="39172743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E4AD-17A0-7634-2EF8-61C94AAC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r>
              <a:rPr lang="ko-KR" altLang="en-US" dirty="0"/>
              <a:t> 변경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1C26-27A2-C1A6-62AE-FDBCE938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SqlExpression</a:t>
            </a:r>
            <a:r>
              <a:rPr lang="en-US" altLang="ko-KR" dirty="0"/>
              <a:t> </a:t>
            </a:r>
            <a:r>
              <a:rPr lang="ko-KR" altLang="en-US" dirty="0"/>
              <a:t>타입 계층의 각 단계에 </a:t>
            </a:r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함수를 추가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68390-E9C7-CB22-AB37-5A4DED84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45129"/>
            <a:ext cx="10828605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AConst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SqlArithExpression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AField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SqlArithExpression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SqlArithBop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SqlArithExpression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SqlArithExpression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SqlArithExpression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 ${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data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class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SqlArithExpression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override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fop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op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${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joinToString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)"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796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CA78-CAE1-9BB2-3269-F7B7F6D5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b="0" i="0" dirty="0">
                <a:solidFill>
                  <a:srgbClr val="000000"/>
                </a:solidFill>
                <a:effectLst/>
                <a:latin typeface="-apple-system"/>
              </a:rPr>
              <a:t>“Every system is built from a domain-specific language designed by the programmers to describe that system. Functions are the verbs of that language, and classes are the nouns.”</a:t>
            </a:r>
            <a:br>
              <a:rPr lang="en-US" altLang="ko-KR" sz="40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4000" b="0" i="0" dirty="0">
                <a:solidFill>
                  <a:srgbClr val="000000"/>
                </a:solidFill>
                <a:effectLst/>
                <a:latin typeface="-apple-system"/>
              </a:rPr>
              <a:t>— </a:t>
            </a:r>
            <a:r>
              <a:rPr lang="en-US" altLang="ko-KR" sz="4000" b="0" i="0" u="sng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Robert C. Martin</a:t>
            </a:r>
            <a:endParaRPr lang="ko-KR" alt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10D2-7A1B-55F4-E2E8-46B125305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시스템은 프로그래머가 그 시스템을 기술하기 위해 만든 </a:t>
            </a:r>
            <a:r>
              <a:rPr lang="en-US" altLang="ko-KR" dirty="0"/>
              <a:t>DSL</a:t>
            </a:r>
            <a:r>
              <a:rPr lang="ko-KR" altLang="en-US" dirty="0"/>
              <a:t>에 의해 만들어진다</a:t>
            </a:r>
            <a:r>
              <a:rPr lang="en-US" altLang="ko-KR" dirty="0"/>
              <a:t>. </a:t>
            </a:r>
            <a:r>
              <a:rPr lang="ko-KR" altLang="en-US" dirty="0"/>
              <a:t>함수는 그 언어의 동사이고</a:t>
            </a:r>
            <a:r>
              <a:rPr lang="en-US" altLang="ko-KR" dirty="0"/>
              <a:t>, </a:t>
            </a:r>
            <a:r>
              <a:rPr lang="ko-KR" altLang="en-US" dirty="0"/>
              <a:t>클래스는 명사다</a:t>
            </a:r>
            <a:r>
              <a:rPr lang="en-US" altLang="ko-KR" dirty="0"/>
              <a:t>. – </a:t>
            </a:r>
            <a:r>
              <a:rPr lang="ko-KR" altLang="en-US" dirty="0"/>
              <a:t>밥 마틴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2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7244</Words>
  <Application>Microsoft Office PowerPoint</Application>
  <PresentationFormat>Widescreen</PresentationFormat>
  <Paragraphs>566</Paragraphs>
  <Slides>93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-apple-system</vt:lpstr>
      <vt:lpstr>Arial Unicode MS</vt:lpstr>
      <vt:lpstr>Pretendard</vt:lpstr>
      <vt:lpstr>나눔고딕코딩</vt:lpstr>
      <vt:lpstr>맑은 고딕</vt:lpstr>
      <vt:lpstr>Arial</vt:lpstr>
      <vt:lpstr>Wingdings</vt:lpstr>
      <vt:lpstr>Office 테마</vt:lpstr>
      <vt:lpstr>스프링 R2DBC를 활용한 작은 코틀린 SQL DSL 개발기</vt:lpstr>
      <vt:lpstr>발표자 소개</vt:lpstr>
      <vt:lpstr>배경 1 of 2</vt:lpstr>
      <vt:lpstr>배경 2 of 2</vt:lpstr>
      <vt:lpstr>모빌리티 42</vt:lpstr>
      <vt:lpstr>아인2 코드 – 클라이언트(뷰와 뷰모델)</vt:lpstr>
      <vt:lpstr>아인2 코드 – 서버</vt:lpstr>
      <vt:lpstr>경험에서 얻은 시사점</vt:lpstr>
      <vt:lpstr>제 이야기에서는…</vt:lpstr>
      <vt:lpstr>스프링 데이터 R2DBC</vt:lpstr>
      <vt:lpstr>스프링 데이터 R2DBC</vt:lpstr>
      <vt:lpstr>프로젝트 생성</vt:lpstr>
      <vt:lpstr>라이브러리 의존관계</vt:lpstr>
      <vt:lpstr>라이브러리 의존관계</vt:lpstr>
      <vt:lpstr>라이브러리 의존관계</vt:lpstr>
      <vt:lpstr>라이브러리 의존관계</vt:lpstr>
      <vt:lpstr>라이브러리 의존관계</vt:lpstr>
      <vt:lpstr>데이터베이스 설정 추가</vt:lpstr>
      <vt:lpstr>데이터베이스 설정 추가 - 주의점</vt:lpstr>
      <vt:lpstr>엔티티 클래스 – User, Group, UserGroup</vt:lpstr>
      <vt:lpstr>R2dbcEntityTemplate 사용 예 </vt:lpstr>
      <vt:lpstr>템플릿 안에서 리액터 연산 사용</vt:lpstr>
      <vt:lpstr>리액터 연산 사용을 위해 suspend 사용</vt:lpstr>
      <vt:lpstr>@Transactional + R2dbcEntityTemplate</vt:lpstr>
      <vt:lpstr>반응형 CrudRepository?</vt:lpstr>
      <vt:lpstr>어떤 Repository를 쓰나? - 자바</vt:lpstr>
      <vt:lpstr>스프링 3.0 이후 주의점</vt:lpstr>
      <vt:lpstr>어떤 Repository를 쓰나? - 코틀린</vt:lpstr>
      <vt:lpstr>TransactionalOperator +  리포지터리 또는 DatabaseClient</vt:lpstr>
      <vt:lpstr>(데모용) 연산 API</vt:lpstr>
      <vt:lpstr>(데모용) 연산 API – operator </vt:lpstr>
      <vt:lpstr>쿼리 DSL 키우기</vt:lpstr>
      <vt:lpstr>SQL 쿼리 DSL</vt:lpstr>
      <vt:lpstr>진행 방향</vt:lpstr>
      <vt:lpstr>테이블 정의</vt:lpstr>
      <vt:lpstr>프로퍼티 위임</vt:lpstr>
      <vt:lpstr>예제: 코틀린 공식 문서 예제</vt:lpstr>
      <vt:lpstr>장점과 한계</vt:lpstr>
      <vt:lpstr>프로퍼티 위임 프로바이더</vt:lpstr>
      <vt:lpstr>엔티티 구현 – 프로퍼티 프로바이더</vt:lpstr>
      <vt:lpstr>프로퍼티 프로바이더 설명(1 of 3)</vt:lpstr>
      <vt:lpstr>프로퍼티 프로바이더 설명(2 of 3)</vt:lpstr>
      <vt:lpstr>프로퍼티 프로바이더 설명(3 of 3)</vt:lpstr>
      <vt:lpstr>엔티티 구현 – 엔티티 기반 클래스(1 of 3)</vt:lpstr>
      <vt:lpstr>엔티티 구현 – 엔티티 기반 클래스(2 of 3)</vt:lpstr>
      <vt:lpstr>엔티티 구현 – 엔티티 기반 클래스(3 of 3)</vt:lpstr>
      <vt:lpstr>엔티티 사용</vt:lpstr>
      <vt:lpstr>현재 상황</vt:lpstr>
      <vt:lpstr>SQL 질의의 시작 - From</vt:lpstr>
      <vt:lpstr>이를 위해 필요한 기능</vt:lpstr>
      <vt:lpstr>예: 함수형 프로그래밍</vt:lpstr>
      <vt:lpstr>예: 빌더 패턴</vt:lpstr>
      <vt:lpstr>이런 방식들의 특성</vt:lpstr>
      <vt:lpstr>코틀린의 해법</vt:lpstr>
      <vt:lpstr>예: 그래픽 처리</vt:lpstr>
      <vt:lpstr>예: 클라이언트 – 일반적 방식</vt:lpstr>
      <vt:lpstr>예: 클라이언트 - 연쇄호출</vt:lpstr>
      <vt:lpstr>예: 클라이언트 – 수신객체지정 람다</vt:lpstr>
      <vt:lpstr>쿼리 시작 – from 함수</vt:lpstr>
      <vt:lpstr>쿼리 Dsl의 뼈대</vt:lpstr>
      <vt:lpstr>구현하기 : from 함수</vt:lpstr>
      <vt:lpstr>프로젝션 DSL 추가</vt:lpstr>
      <vt:lpstr>필터링 DSL 추가</vt:lpstr>
      <vt:lpstr>쿼리 기본 골격 완성</vt:lpstr>
      <vt:lpstr>문제점…</vt:lpstr>
      <vt:lpstr>DSL에서 this의 영역 제한 - @DslMarker</vt:lpstr>
      <vt:lpstr>DSL 마커의 효과 – 암시적 this 제한</vt:lpstr>
      <vt:lpstr>현재 상황</vt:lpstr>
      <vt:lpstr>프로젝션 기술 DSL 설계</vt:lpstr>
      <vt:lpstr>프로젝션 기술 DSL 설계</vt:lpstr>
      <vt:lpstr>3가지 가능성에 대한 구현</vt:lpstr>
      <vt:lpstr>프로젝션 기술 DSL 설계 – 다른 방법</vt:lpstr>
      <vt:lpstr>값 클래스를 사용한 타입 한정</vt:lpstr>
      <vt:lpstr>질의용 데이터 저장하는 함수 시그니쳐</vt:lpstr>
      <vt:lpstr>프로젝션 데이터 저장하는 함수들</vt:lpstr>
      <vt:lpstr>프로젝션 데이터 </vt:lpstr>
      <vt:lpstr>우리가 다룬 DSL 작성 기술들</vt:lpstr>
      <vt:lpstr>현재 상황</vt:lpstr>
      <vt:lpstr>Where 조건 설계</vt:lpstr>
      <vt:lpstr>조건식 DSL 구현</vt:lpstr>
      <vt:lpstr>예: 최대한 간단한 타입 사용 - 타입정의</vt:lpstr>
      <vt:lpstr>예: 최대한 간단한 타입 사용 - 연산구현</vt:lpstr>
      <vt:lpstr>필터링 코드</vt:lpstr>
      <vt:lpstr>더 세분화한 경우의 코드</vt:lpstr>
      <vt:lpstr>더 세분화한 경우의 타입 정의</vt:lpstr>
      <vt:lpstr>더 세분화한 경우의 연산자 정의</vt:lpstr>
      <vt:lpstr>PowerPoint Presentation</vt:lpstr>
      <vt:lpstr>현재 상황</vt:lpstr>
      <vt:lpstr>sql 생성</vt:lpstr>
      <vt:lpstr>SQL 생성</vt:lpstr>
      <vt:lpstr>SQL 생성</vt:lpstr>
      <vt:lpstr>toString() 변경</vt:lpstr>
      <vt:lpstr>“Every system is built from a domain-specific language designed by the programmers to describe that system. Functions are the verbs of that language, and classes are the nouns.” — Robert C. Martin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R2DBC 연동 기능을 활용한 작은 코틀린 SQL DSL 개발기</dc:title>
  <dc:creator>Joyce Lee</dc:creator>
  <cp:lastModifiedBy>Joyce Lee</cp:lastModifiedBy>
  <cp:revision>149</cp:revision>
  <dcterms:created xsi:type="dcterms:W3CDTF">2024-05-14T11:54:15Z</dcterms:created>
  <dcterms:modified xsi:type="dcterms:W3CDTF">2024-05-19T14:09:43Z</dcterms:modified>
</cp:coreProperties>
</file>