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8"/>
    <p:restoredTop sz="94694"/>
  </p:normalViewPr>
  <p:slideViewPr>
    <p:cSldViewPr snapToGrid="0" snapToObjects="1">
      <p:cViewPr>
        <p:scale>
          <a:sx n="93" d="100"/>
          <a:sy n="93" d="100"/>
        </p:scale>
        <p:origin x="191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74BC-ECF9-D94C-A1A0-A692CB91E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38F23-9856-724F-BB1F-8EE894326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52DD1-0584-9A40-986C-53A03751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E71C-D45D-4240-AD35-DD046CDB30B3}" type="datetimeFigureOut">
              <a:rPr lang="en-CH" smtClean="0"/>
              <a:t>01.07.20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4D9C8-9438-4943-8672-DE25E220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F8BE0-C2F8-D549-B7DA-72BE72E4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3601-2A51-F74D-AFDD-6FB30E44AF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174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6D8D-6CF1-9941-A10B-5C019DBE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2C1FE-257D-494A-927E-660284AAA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1ECEE-2719-F04E-BFF1-535F8513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E71C-D45D-4240-AD35-DD046CDB30B3}" type="datetimeFigureOut">
              <a:rPr lang="en-CH" smtClean="0"/>
              <a:t>01.07.20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264D7-D684-0D4F-88AF-A52E0313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751A3-A76F-0E44-8655-A35673F6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3601-2A51-F74D-AFDD-6FB30E44AF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2205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FDE85-6728-6949-BC07-7B95DE214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0381B-263B-874B-87C2-DF7530F2C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095A4-2F15-0A47-94F6-A68BB2B5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E71C-D45D-4240-AD35-DD046CDB30B3}" type="datetimeFigureOut">
              <a:rPr lang="en-CH" smtClean="0"/>
              <a:t>01.07.20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42ACB-D624-1041-8CB2-0E6941D0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A629A-955F-2F47-8F74-74261053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3601-2A51-F74D-AFDD-6FB30E44AF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447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2D92-598A-4546-AA65-BF838B88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2F18D-77FB-1C48-AC55-C1639EAD9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38FEC-05E2-8547-8694-9F5CD7AD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E71C-D45D-4240-AD35-DD046CDB30B3}" type="datetimeFigureOut">
              <a:rPr lang="en-CH" smtClean="0"/>
              <a:t>01.07.20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A3380-162E-B448-B442-43E5AA78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C79B6-A799-2A49-863D-25C49B4C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3601-2A51-F74D-AFDD-6FB30E44AF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29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2E25-63E7-3846-89FB-406F2628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F287C-6DA3-9743-8EE4-4A97E0EBD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689B8-5983-FF43-892F-8ADBF95A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E71C-D45D-4240-AD35-DD046CDB30B3}" type="datetimeFigureOut">
              <a:rPr lang="en-CH" smtClean="0"/>
              <a:t>01.07.20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20BB3-B7EC-AF4D-98BE-7E81614B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CA93-0974-ED44-B5C3-6DF76039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3601-2A51-F74D-AFDD-6FB30E44AF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087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84DE-EAE0-2349-B237-1DA7C4A6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85628-B612-6C48-9CE7-36E6D18A4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5FA71-CA69-C94A-91AD-9CBE57AB7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12C93-5834-2148-9065-D00CBA01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E71C-D45D-4240-AD35-DD046CDB30B3}" type="datetimeFigureOut">
              <a:rPr lang="en-CH" smtClean="0"/>
              <a:t>01.07.20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7F7C7-62BC-EF43-8245-5706D14F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9E115-3D22-9044-8BBF-026459BE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3601-2A51-F74D-AFDD-6FB30E44AF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1766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F291-D038-714A-8811-781637F04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67127-0E3D-3544-9723-100604BBE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1E961-9DED-9740-82A6-5481B31B8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2EE1B-3659-2640-B160-EDFA8CEA7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7D4A0-192D-8647-9862-B62A83AE1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9413D-7F16-CC4A-A162-DE2B8B9C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E71C-D45D-4240-AD35-DD046CDB30B3}" type="datetimeFigureOut">
              <a:rPr lang="en-CH" smtClean="0"/>
              <a:t>01.07.20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F76DD-8B97-D642-A5DC-00820DD4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90577-FE01-104C-A869-520E3655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3601-2A51-F74D-AFDD-6FB30E44AF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783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BF36-5E49-7F43-9EED-CA23DAAA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F79A2-9CB1-0B44-9775-33B17795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E71C-D45D-4240-AD35-DD046CDB30B3}" type="datetimeFigureOut">
              <a:rPr lang="en-CH" smtClean="0"/>
              <a:t>01.07.20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75E1D-CFDC-F949-95F2-13DB9B88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69822-DB39-4843-A6BA-D330AC94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3601-2A51-F74D-AFDD-6FB30E44AF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4463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7253FC-06D9-7E40-973B-8EB68611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E71C-D45D-4240-AD35-DD046CDB30B3}" type="datetimeFigureOut">
              <a:rPr lang="en-CH" smtClean="0"/>
              <a:t>01.07.20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F766D9-27CE-CE4B-8CE5-7B534ACB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68678-44A4-A840-B241-56C7C3A7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3601-2A51-F74D-AFDD-6FB30E44AF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994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7B60-E525-0641-A8D3-37BEF1B1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1A71E-272D-9648-B76E-AF1998737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514E0-F4DE-E84A-96BC-8E0E80C48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3FCDC-C53B-014C-A778-EF0EBFB7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E71C-D45D-4240-AD35-DD046CDB30B3}" type="datetimeFigureOut">
              <a:rPr lang="en-CH" smtClean="0"/>
              <a:t>01.07.20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D6454-7EEB-1446-BF4B-09B6006F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21216-3D5C-C849-949A-3AC332A8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3601-2A51-F74D-AFDD-6FB30E44AF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761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7717-887D-414F-9164-954AB1BD7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7AE41-88F5-CE4E-800D-769E76095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451E0-D24E-8442-B147-5C5462924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AC87F-67F0-5244-B29A-211B8818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E71C-D45D-4240-AD35-DD046CDB30B3}" type="datetimeFigureOut">
              <a:rPr lang="en-CH" smtClean="0"/>
              <a:t>01.07.20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6636C-85DB-5E43-AF0A-DD5292AE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3549A-7B80-EA40-BDE5-15538773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3601-2A51-F74D-AFDD-6FB30E44AF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5410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35E92D-A855-F74D-96AE-F55F4D7D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B4F72-FDFA-AB45-A406-2F27772D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D2811-B847-2F4E-A5C2-23559C0C8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2E71C-D45D-4240-AD35-DD046CDB30B3}" type="datetimeFigureOut">
              <a:rPr lang="en-CH" smtClean="0"/>
              <a:t>01.07.20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B28F9-1DB3-3845-BE61-6B632D227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6E755-99D5-A94B-AD17-A51F12B1F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03601-2A51-F74D-AFDD-6FB30E44AF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6796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804D4-6359-6741-A696-90FDC81F7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CH" dirty="0"/>
              <a:t>Project report for 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6F902-0119-E94A-B193-68E0041C3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CH" dirty="0"/>
              <a:t>Felipe Nuñez Villena, PhD</a:t>
            </a:r>
          </a:p>
          <a:p>
            <a:pPr algn="r"/>
            <a:r>
              <a:rPr lang="en-CH" dirty="0"/>
              <a:t>01-07-2020</a:t>
            </a:r>
          </a:p>
        </p:txBody>
      </p:sp>
    </p:spTree>
    <p:extLst>
      <p:ext uri="{BB962C8B-B14F-4D97-AF65-F5344CB8AC3E}">
        <p14:creationId xmlns:p14="http://schemas.microsoft.com/office/powerpoint/2010/main" val="18545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2B3E1-1E56-1942-8156-83E4798C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52" y="1015027"/>
            <a:ext cx="3200400" cy="4461163"/>
          </a:xfrm>
        </p:spPr>
        <p:txBody>
          <a:bodyPr>
            <a:normAutofit/>
          </a:bodyPr>
          <a:lstStyle/>
          <a:p>
            <a:r>
              <a:rPr lang="en-CH" dirty="0">
                <a:solidFill>
                  <a:srgbClr val="FFFFFF"/>
                </a:solidFill>
              </a:rPr>
              <a:t>Big Mountain</a:t>
            </a:r>
            <a:br>
              <a:rPr lang="en-CH" dirty="0">
                <a:solidFill>
                  <a:srgbClr val="FFFFFF"/>
                </a:solidFill>
              </a:rPr>
            </a:br>
            <a:r>
              <a:rPr lang="en-CH" dirty="0">
                <a:solidFill>
                  <a:srgbClr val="FFFFFF"/>
                </a:solidFill>
              </a:rPr>
              <a:t>  resort facts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8B5F4-0D7E-224D-AA5F-66A8E37FD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CH" dirty="0"/>
              <a:t>It is located in northwestern Montana</a:t>
            </a:r>
          </a:p>
          <a:p>
            <a:endParaRPr lang="en-CH" dirty="0"/>
          </a:p>
          <a:p>
            <a:r>
              <a:rPr lang="en-CH" dirty="0"/>
              <a:t>Offers access to 105 named trailes</a:t>
            </a:r>
          </a:p>
          <a:p>
            <a:endParaRPr lang="en-CH" dirty="0"/>
          </a:p>
          <a:p>
            <a:r>
              <a:rPr lang="en-CH" dirty="0"/>
              <a:t>Transport within the resort: 11 lifts, 2 T-bars and 1 magic carpet</a:t>
            </a:r>
          </a:p>
        </p:txBody>
      </p:sp>
    </p:spTree>
    <p:extLst>
      <p:ext uri="{BB962C8B-B14F-4D97-AF65-F5344CB8AC3E}">
        <p14:creationId xmlns:p14="http://schemas.microsoft.com/office/powerpoint/2010/main" val="10144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6DE1-12C5-2B48-8149-C3C27A6A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59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H" dirty="0">
                <a:solidFill>
                  <a:srgbClr val="FFFFFF"/>
                </a:solidFill>
              </a:rPr>
              <a:t>Latest investment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9AF1-5C59-5442-852B-2EFABA901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243" y="2455047"/>
            <a:ext cx="6906491" cy="1723847"/>
          </a:xfrm>
        </p:spPr>
        <p:txBody>
          <a:bodyPr anchor="ctr">
            <a:normAutofit fontScale="92500"/>
          </a:bodyPr>
          <a:lstStyle/>
          <a:p>
            <a:r>
              <a:rPr lang="en-CH" dirty="0"/>
              <a:t>Installation of an additional chair lift to increase the distribution of visitors acroos the mountain.</a:t>
            </a:r>
          </a:p>
          <a:p>
            <a:r>
              <a:rPr lang="en-CH" b="1" dirty="0">
                <a:solidFill>
                  <a:srgbClr val="FF0000"/>
                </a:solidFill>
              </a:rPr>
              <a:t>The problem </a:t>
            </a:r>
            <a:r>
              <a:rPr lang="en-CH" dirty="0"/>
              <a:t>- Novel installation results in an increase of operating costs by 1.540.000</a:t>
            </a:r>
          </a:p>
          <a:p>
            <a:endParaRPr lang="en-CH" dirty="0"/>
          </a:p>
          <a:p>
            <a:endParaRPr lang="en-CH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51DFEC-957B-3B47-BF27-0C3D8240334D}"/>
              </a:ext>
            </a:extLst>
          </p:cNvPr>
          <p:cNvSpPr txBox="1">
            <a:spLocks/>
          </p:cNvSpPr>
          <p:nvPr/>
        </p:nvSpPr>
        <p:spPr>
          <a:xfrm>
            <a:off x="4482243" y="3898707"/>
            <a:ext cx="6906491" cy="1723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b="1" dirty="0"/>
              <a:t>Is it possible to justify a rise in the price of adult weekend tickets to compensate money invested in the chair lift ? </a:t>
            </a:r>
          </a:p>
          <a:p>
            <a:endParaRPr lang="en-CH" dirty="0"/>
          </a:p>
          <a:p>
            <a:pPr marL="0" indent="0">
              <a:buFont typeface="Arial" panose="020B0604020202020204" pitchFamily="34" charset="0"/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45757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B6E70-CB02-7F4C-9389-ABAD6DED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51" y="1062952"/>
            <a:ext cx="4406321" cy="4461163"/>
          </a:xfrm>
        </p:spPr>
        <p:txBody>
          <a:bodyPr>
            <a:normAutofit/>
          </a:bodyPr>
          <a:lstStyle/>
          <a:p>
            <a:r>
              <a:rPr lang="en-CH" dirty="0">
                <a:solidFill>
                  <a:srgbClr val="FFFFFF"/>
                </a:solidFill>
              </a:rPr>
              <a:t>Key findings</a:t>
            </a:r>
            <a:br>
              <a:rPr lang="en-CH" dirty="0">
                <a:solidFill>
                  <a:srgbClr val="FFFFFF"/>
                </a:solidFill>
              </a:rPr>
            </a:br>
            <a:r>
              <a:rPr lang="en-CH" dirty="0">
                <a:solidFill>
                  <a:srgbClr val="FFFFFF"/>
                </a:solidFill>
              </a:rPr>
              <a:t>&amp;</a:t>
            </a:r>
            <a:br>
              <a:rPr lang="en-CH" dirty="0">
                <a:solidFill>
                  <a:srgbClr val="FFFFFF"/>
                </a:solidFill>
              </a:rPr>
            </a:br>
            <a:r>
              <a:rPr lang="en-CH" dirty="0">
                <a:solidFill>
                  <a:srgbClr val="FFFFFF"/>
                </a:solidFill>
              </a:rPr>
              <a:t>Recomendations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F20C-2FBD-1F43-947B-DF7C5098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274" y="627853"/>
            <a:ext cx="6906491" cy="1689733"/>
          </a:xfrm>
        </p:spPr>
        <p:txBody>
          <a:bodyPr anchor="ctr">
            <a:normAutofit/>
          </a:bodyPr>
          <a:lstStyle/>
          <a:p>
            <a:r>
              <a:rPr lang="en-CH" sz="2000" dirty="0"/>
              <a:t>Information about 330 ski resorts in the US.</a:t>
            </a:r>
          </a:p>
          <a:p>
            <a:r>
              <a:rPr lang="en-CH" sz="2000" dirty="0"/>
              <a:t>Variables - </a:t>
            </a:r>
            <a:r>
              <a:rPr lang="en-US" sz="2000" dirty="0"/>
              <a:t>location, mountain information, transport within the resort, ticket price</a:t>
            </a:r>
            <a:r>
              <a:rPr lang="en-CH" sz="2000" dirty="0"/>
              <a:t>, length of the season, among others.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F0E9EE-7A4F-724B-9E7D-68AEF6A53E4E}"/>
              </a:ext>
            </a:extLst>
          </p:cNvPr>
          <p:cNvSpPr txBox="1">
            <a:spLocks/>
          </p:cNvSpPr>
          <p:nvPr/>
        </p:nvSpPr>
        <p:spPr>
          <a:xfrm>
            <a:off x="4344274" y="1936139"/>
            <a:ext cx="6906491" cy="2598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sz="1800" b="1" dirty="0">
                <a:solidFill>
                  <a:srgbClr val="FF0000"/>
                </a:solidFill>
              </a:rPr>
              <a:t>The price of adults during the weekend is only moderated explained by the features present in the dataset.</a:t>
            </a:r>
          </a:p>
          <a:p>
            <a:r>
              <a:rPr lang="en-CH" sz="1800" b="1" dirty="0">
                <a:solidFill>
                  <a:srgbClr val="FF0000"/>
                </a:solidFill>
              </a:rPr>
              <a:t>Explanatory variables with the highest relevance are related to the length of the season and mountain geographical features rather than transporting facilities within the resort.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C71E4-A810-B14C-8102-DF6CD95C1492}"/>
              </a:ext>
            </a:extLst>
          </p:cNvPr>
          <p:cNvSpPr txBox="1"/>
          <p:nvPr/>
        </p:nvSpPr>
        <p:spPr>
          <a:xfrm>
            <a:off x="6992237" y="2179075"/>
            <a:ext cx="133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Key findings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A4CF2E-C43D-7246-847E-8C5C393B37FF}"/>
              </a:ext>
            </a:extLst>
          </p:cNvPr>
          <p:cNvSpPr txBox="1"/>
          <p:nvPr/>
        </p:nvSpPr>
        <p:spPr>
          <a:xfrm>
            <a:off x="6526654" y="454021"/>
            <a:ext cx="233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Dataset characteristics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068C8A9-13CA-944D-B173-7A4D059A6F98}"/>
              </a:ext>
            </a:extLst>
          </p:cNvPr>
          <p:cNvSpPr txBox="1">
            <a:spLocks/>
          </p:cNvSpPr>
          <p:nvPr/>
        </p:nvSpPr>
        <p:spPr>
          <a:xfrm>
            <a:off x="4344273" y="3763529"/>
            <a:ext cx="6906491" cy="2598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sz="1800" b="1" dirty="0">
                <a:solidFill>
                  <a:srgbClr val="FF0000"/>
                </a:solidFill>
              </a:rPr>
              <a:t>Seems not justified to increase the ticket price of adults during the weekend. Therefore, to compensate the investment, a decrease in the chair lift operating costs should be considered.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666A1A-5314-1A4D-9BFE-AA1F8FC25ED8}"/>
              </a:ext>
            </a:extLst>
          </p:cNvPr>
          <p:cNvSpPr txBox="1"/>
          <p:nvPr/>
        </p:nvSpPr>
        <p:spPr>
          <a:xfrm>
            <a:off x="6770287" y="4083651"/>
            <a:ext cx="1781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Recomendations</a:t>
            </a:r>
          </a:p>
        </p:txBody>
      </p:sp>
    </p:spTree>
    <p:extLst>
      <p:ext uri="{BB962C8B-B14F-4D97-AF65-F5344CB8AC3E}">
        <p14:creationId xmlns:p14="http://schemas.microsoft.com/office/powerpoint/2010/main" val="121593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0666F-2030-5F45-AA27-DCA6C7BC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5" y="0"/>
            <a:ext cx="3200400" cy="446116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Modeling</a:t>
            </a:r>
            <a:r>
              <a:rPr lang="en-GB" dirty="0">
                <a:solidFill>
                  <a:schemeClr val="bg1"/>
                </a:solidFill>
              </a:rPr>
              <a:t> results and    analysis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2EDBF-839F-D045-9E88-DDF921A46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CH" dirty="0"/>
              <a:t>Dataset characteristics: 330 entries and 27 features.</a:t>
            </a:r>
          </a:p>
          <a:p>
            <a:r>
              <a:rPr lang="en-CH" dirty="0"/>
              <a:t>Data Cleaning: Removal of outliers and highly correlated features. Processed dataset contain: </a:t>
            </a:r>
            <a:r>
              <a:rPr lang="en-CH" b="1" dirty="0"/>
              <a:t>167 entries and 26 features</a:t>
            </a:r>
            <a:r>
              <a:rPr lang="en-CH" dirty="0"/>
              <a:t>.</a:t>
            </a:r>
          </a:p>
          <a:p>
            <a:r>
              <a:rPr lang="en-CH" dirty="0"/>
              <a:t>Response variable: Price of adult tickets during the weekend.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B47B81-4397-864E-9405-E74A2EE86A25}"/>
              </a:ext>
            </a:extLst>
          </p:cNvPr>
          <p:cNvSpPr/>
          <p:nvPr/>
        </p:nvSpPr>
        <p:spPr>
          <a:xfrm>
            <a:off x="69275" y="33841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H" b="1" i="1" dirty="0">
                <a:solidFill>
                  <a:schemeClr val="bg1"/>
                </a:solidFill>
              </a:rPr>
              <a:t>Dataset description and cleaning</a:t>
            </a:r>
          </a:p>
        </p:txBody>
      </p:sp>
    </p:spTree>
    <p:extLst>
      <p:ext uri="{BB962C8B-B14F-4D97-AF65-F5344CB8AC3E}">
        <p14:creationId xmlns:p14="http://schemas.microsoft.com/office/powerpoint/2010/main" val="420640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5313363-8A48-4244-AF87-BDBF79E03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40" y="-21482"/>
            <a:ext cx="3200400" cy="446116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Modeling</a:t>
            </a:r>
            <a:r>
              <a:rPr lang="en-GB" dirty="0">
                <a:solidFill>
                  <a:schemeClr val="bg1"/>
                </a:solidFill>
              </a:rPr>
              <a:t> results and    analysis</a:t>
            </a:r>
            <a:endParaRPr lang="en-CH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1BE38-5A0B-2340-83C2-19BDE30B4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252" y="858970"/>
            <a:ext cx="3501496" cy="23597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EE089-4758-B246-9F2C-6CEF0063CFF3}"/>
              </a:ext>
            </a:extLst>
          </p:cNvPr>
          <p:cNvSpPr txBox="1"/>
          <p:nvPr/>
        </p:nvSpPr>
        <p:spPr>
          <a:xfrm>
            <a:off x="5104229" y="3187295"/>
            <a:ext cx="217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Adult price weekdays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CE0D27-57F4-1641-97BB-091A7DE41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901" y="799966"/>
            <a:ext cx="3585934" cy="24360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C1E310-E7A7-D74E-B69C-E9F0F8F06031}"/>
              </a:ext>
            </a:extLst>
          </p:cNvPr>
          <p:cNvSpPr txBox="1"/>
          <p:nvPr/>
        </p:nvSpPr>
        <p:spPr>
          <a:xfrm>
            <a:off x="8783705" y="3199487"/>
            <a:ext cx="220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Adult price weekends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30BB2F-0ADD-6348-836D-4ACE5F94CB1D}"/>
              </a:ext>
            </a:extLst>
          </p:cNvPr>
          <p:cNvSpPr txBox="1"/>
          <p:nvPr/>
        </p:nvSpPr>
        <p:spPr>
          <a:xfrm rot="16200000">
            <a:off x="3784154" y="1645920"/>
            <a:ext cx="8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Counts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9CF51-C0E0-294C-AF78-B39166072651}"/>
              </a:ext>
            </a:extLst>
          </p:cNvPr>
          <p:cNvSpPr txBox="1"/>
          <p:nvPr/>
        </p:nvSpPr>
        <p:spPr>
          <a:xfrm>
            <a:off x="45259" y="3288696"/>
            <a:ext cx="2827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i="1" dirty="0">
                <a:solidFill>
                  <a:schemeClr val="bg1"/>
                </a:solidFill>
              </a:rPr>
              <a:t>Distribution of ticket prices </a:t>
            </a:r>
          </a:p>
          <a:p>
            <a:r>
              <a:rPr lang="en-CH" b="1" i="1" dirty="0">
                <a:solidFill>
                  <a:schemeClr val="bg1"/>
                </a:solidFill>
              </a:rPr>
              <a:t>among US ski resorts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022D4-785F-4C44-AB8C-AAB887A9BCF6}"/>
              </a:ext>
            </a:extLst>
          </p:cNvPr>
          <p:cNvSpPr txBox="1"/>
          <p:nvPr/>
        </p:nvSpPr>
        <p:spPr>
          <a:xfrm>
            <a:off x="4497490" y="3771867"/>
            <a:ext cx="666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During weekdays: Most the resorts charge between </a:t>
            </a:r>
            <a:r>
              <a:rPr lang="en-CH" b="1" dirty="0"/>
              <a:t>20 – 60 </a:t>
            </a:r>
            <a:r>
              <a:rPr lang="en-CH" dirty="0"/>
              <a:t>dollars. A small fraction charge prices </a:t>
            </a:r>
            <a:r>
              <a:rPr lang="en-CH" b="1" dirty="0"/>
              <a:t>up to aprox 90 dollars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BBF02F-F14C-1544-851C-98DAEF807831}"/>
              </a:ext>
            </a:extLst>
          </p:cNvPr>
          <p:cNvSpPr txBox="1"/>
          <p:nvPr/>
        </p:nvSpPr>
        <p:spPr>
          <a:xfrm>
            <a:off x="4479050" y="4445970"/>
            <a:ext cx="6669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During weekends: range of prices is similar</a:t>
            </a:r>
            <a:r>
              <a:rPr lang="en-CH" dirty="0">
                <a:sym typeface="Wingdings" pitchFamily="2" charset="2"/>
              </a:rPr>
              <a:t> ( 20 – 90 dollars). However,</a:t>
            </a:r>
            <a:r>
              <a:rPr lang="en-CH" b="1" dirty="0">
                <a:sym typeface="Wingdings" pitchFamily="2" charset="2"/>
              </a:rPr>
              <a:t> the distribution is not the same</a:t>
            </a:r>
            <a:r>
              <a:rPr lang="en-CH" dirty="0">
                <a:sym typeface="Wingdings" pitchFamily="2" charset="2"/>
              </a:rPr>
              <a:t>. Prices are more spread during the weekend. Interestingly, 1 population of resorts charge between </a:t>
            </a:r>
            <a:r>
              <a:rPr lang="en-CH" b="1" dirty="0">
                <a:sym typeface="Wingdings" pitchFamily="2" charset="2"/>
              </a:rPr>
              <a:t>40-50 dollars </a:t>
            </a:r>
            <a:r>
              <a:rPr lang="en-CH" dirty="0">
                <a:sym typeface="Wingdings" pitchFamily="2" charset="2"/>
              </a:rPr>
              <a:t>and a second population charge prices </a:t>
            </a:r>
            <a:r>
              <a:rPr lang="en-CH" b="1" dirty="0">
                <a:sym typeface="Wingdings" pitchFamily="2" charset="2"/>
              </a:rPr>
              <a:t>higher than 60 dollars</a:t>
            </a:r>
            <a:r>
              <a:rPr lang="en-CH" dirty="0">
                <a:sym typeface="Wingdings" pitchFamily="2" charset="2"/>
              </a:rPr>
              <a:t>.</a:t>
            </a:r>
            <a:endParaRPr lang="en-CH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6D9C84-4171-8042-80C2-8D320BD19E86}"/>
              </a:ext>
            </a:extLst>
          </p:cNvPr>
          <p:cNvSpPr txBox="1"/>
          <p:nvPr/>
        </p:nvSpPr>
        <p:spPr>
          <a:xfrm>
            <a:off x="4465153" y="5876829"/>
            <a:ext cx="619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</a:rPr>
              <a:t>Are there any explanatory variables for the change in the price </a:t>
            </a:r>
          </a:p>
          <a:p>
            <a:r>
              <a:rPr lang="en-GB" b="1" dirty="0">
                <a:solidFill>
                  <a:srgbClr val="FF0000"/>
                </a:solidFill>
              </a:rPr>
              <a:t>D</a:t>
            </a:r>
            <a:r>
              <a:rPr lang="en-CH" b="1" dirty="0">
                <a:solidFill>
                  <a:srgbClr val="FF0000"/>
                </a:solidFill>
              </a:rPr>
              <a:t>istribution during the weekend ? </a:t>
            </a:r>
          </a:p>
        </p:txBody>
      </p:sp>
    </p:spTree>
    <p:extLst>
      <p:ext uri="{BB962C8B-B14F-4D97-AF65-F5344CB8AC3E}">
        <p14:creationId xmlns:p14="http://schemas.microsoft.com/office/powerpoint/2010/main" val="221517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93E667-3466-F642-B222-B74F1CBC6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0" y="36032"/>
            <a:ext cx="3200400" cy="446116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Modeling</a:t>
            </a:r>
            <a:r>
              <a:rPr lang="en-GB" dirty="0">
                <a:solidFill>
                  <a:schemeClr val="bg1"/>
                </a:solidFill>
              </a:rPr>
              <a:t> results and    analysis</a:t>
            </a:r>
            <a:endParaRPr lang="en-CH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B4245-D237-E546-A8B1-D2E795114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256" y="416073"/>
            <a:ext cx="4823565" cy="48509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13CB58-DF70-7740-A58B-15DE58D1CDD9}"/>
              </a:ext>
            </a:extLst>
          </p:cNvPr>
          <p:cNvSpPr txBox="1"/>
          <p:nvPr/>
        </p:nvSpPr>
        <p:spPr>
          <a:xfrm>
            <a:off x="83130" y="3313098"/>
            <a:ext cx="3864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i="1" dirty="0">
                <a:solidFill>
                  <a:schemeClr val="bg1"/>
                </a:solidFill>
              </a:rPr>
              <a:t>Correlation plots between price tickets</a:t>
            </a:r>
          </a:p>
          <a:p>
            <a:r>
              <a:rPr lang="en-GB" b="1" i="1" dirty="0">
                <a:solidFill>
                  <a:schemeClr val="bg1"/>
                </a:solidFill>
              </a:rPr>
              <a:t>A</a:t>
            </a:r>
            <a:r>
              <a:rPr lang="en-CH" b="1" i="1" dirty="0">
                <a:solidFill>
                  <a:schemeClr val="bg1"/>
                </a:solidFill>
              </a:rPr>
              <a:t>nd days open last year and the </a:t>
            </a:r>
          </a:p>
          <a:p>
            <a:r>
              <a:rPr lang="en-GB" b="1" i="1" dirty="0">
                <a:solidFill>
                  <a:schemeClr val="bg1"/>
                </a:solidFill>
              </a:rPr>
              <a:t>P</a:t>
            </a:r>
            <a:r>
              <a:rPr lang="en-CH" b="1" i="1" dirty="0">
                <a:solidFill>
                  <a:schemeClr val="bg1"/>
                </a:solidFill>
              </a:rPr>
              <a:t>rediction </a:t>
            </a:r>
            <a:r>
              <a:rPr lang="en-GB" b="1" i="1" dirty="0">
                <a:solidFill>
                  <a:schemeClr val="bg1"/>
                </a:solidFill>
              </a:rPr>
              <a:t>f</a:t>
            </a:r>
            <a:r>
              <a:rPr lang="en-CH" b="1" i="1" dirty="0">
                <a:solidFill>
                  <a:schemeClr val="bg1"/>
                </a:solidFill>
              </a:rPr>
              <a:t>or the current year.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FD747-2FD4-FC4F-BCF7-1F9BCFECD425}"/>
              </a:ext>
            </a:extLst>
          </p:cNvPr>
          <p:cNvSpPr txBox="1"/>
          <p:nvPr/>
        </p:nvSpPr>
        <p:spPr>
          <a:xfrm>
            <a:off x="9693852" y="2712933"/>
            <a:ext cx="2219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High association between adultprice Weekday and</a:t>
            </a:r>
          </a:p>
          <a:p>
            <a:r>
              <a:rPr lang="en-GB" dirty="0"/>
              <a:t>W</a:t>
            </a:r>
            <a:r>
              <a:rPr lang="en-CH" dirty="0"/>
              <a:t>eekends tickets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E25B3-2F17-BB4C-AE9D-4E1D55C68B0C}"/>
              </a:ext>
            </a:extLst>
          </p:cNvPr>
          <p:cNvSpPr txBox="1"/>
          <p:nvPr/>
        </p:nvSpPr>
        <p:spPr>
          <a:xfrm>
            <a:off x="4069746" y="5430982"/>
            <a:ext cx="7100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Variables such as daysOpenLastYear and  PredictedDaysOpen displayed  a </a:t>
            </a:r>
          </a:p>
          <a:p>
            <a:r>
              <a:rPr lang="en-CH" dirty="0"/>
              <a:t>poor correlation with the response </a:t>
            </a:r>
            <a:r>
              <a:rPr lang="en-GB" dirty="0"/>
              <a:t>v</a:t>
            </a:r>
            <a:r>
              <a:rPr lang="en-CH" dirty="0"/>
              <a:t>ariable AdultWeekday (prices).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34689-B6DF-844C-BE89-3D01FEEFB2F1}"/>
              </a:ext>
            </a:extLst>
          </p:cNvPr>
          <p:cNvSpPr txBox="1"/>
          <p:nvPr/>
        </p:nvSpPr>
        <p:spPr>
          <a:xfrm>
            <a:off x="2837605" y="6356227"/>
            <a:ext cx="697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</a:rPr>
              <a:t>- Others explanatory variables with more importance in this dataset ?  </a:t>
            </a:r>
          </a:p>
        </p:txBody>
      </p:sp>
    </p:spTree>
    <p:extLst>
      <p:ext uri="{BB962C8B-B14F-4D97-AF65-F5344CB8AC3E}">
        <p14:creationId xmlns:p14="http://schemas.microsoft.com/office/powerpoint/2010/main" val="263967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FD746C-AE11-0044-9822-FC9B2B94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40" y="-21482"/>
            <a:ext cx="3200400" cy="446116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Modeling</a:t>
            </a:r>
            <a:r>
              <a:rPr lang="en-GB" dirty="0">
                <a:solidFill>
                  <a:schemeClr val="bg1"/>
                </a:solidFill>
              </a:rPr>
              <a:t> results and    analysis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9A8E94-F685-FC44-9957-E656589698AD}"/>
              </a:ext>
            </a:extLst>
          </p:cNvPr>
          <p:cNvSpPr/>
          <p:nvPr/>
        </p:nvSpPr>
        <p:spPr>
          <a:xfrm>
            <a:off x="110840" y="342900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H" b="1" i="1" dirty="0">
                <a:solidFill>
                  <a:schemeClr val="bg1"/>
                </a:solidFill>
              </a:rPr>
              <a:t>Machine learning model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E14E5-44E5-F04C-A4F9-9C9165942B10}"/>
              </a:ext>
            </a:extLst>
          </p:cNvPr>
          <p:cNvSpPr txBox="1"/>
          <p:nvPr/>
        </p:nvSpPr>
        <p:spPr>
          <a:xfrm>
            <a:off x="3685309" y="0"/>
            <a:ext cx="8506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H" dirty="0"/>
          </a:p>
          <a:p>
            <a:r>
              <a:rPr lang="en-CH" b="1" dirty="0"/>
              <a:t>                 	       Results				Performance metrics</a:t>
            </a:r>
          </a:p>
          <a:p>
            <a:r>
              <a:rPr lang="en-CH" b="1" dirty="0"/>
              <a:t>Predicted AdultWeekend price </a:t>
            </a:r>
            <a:r>
              <a:rPr lang="en-CH" dirty="0"/>
              <a:t>= 56.15 </a:t>
            </a:r>
            <a:r>
              <a:rPr lang="en-CH" b="1" dirty="0"/>
              <a:t>	Explained Variance Score </a:t>
            </a:r>
            <a:r>
              <a:rPr lang="en-CH" dirty="0"/>
              <a:t>= 0.71</a:t>
            </a:r>
          </a:p>
          <a:p>
            <a:r>
              <a:rPr lang="en-CH" b="1" dirty="0"/>
              <a:t>Current AdultWeekend price </a:t>
            </a:r>
            <a:r>
              <a:rPr lang="en-CH" dirty="0"/>
              <a:t>= 81.0</a:t>
            </a:r>
            <a:r>
              <a:rPr lang="en-CH" b="1" dirty="0"/>
              <a:t>		Mean Absolute Error </a:t>
            </a:r>
            <a:r>
              <a:rPr lang="en-CH" dirty="0"/>
              <a:t>= 5.22</a:t>
            </a:r>
          </a:p>
        </p:txBody>
      </p:sp>
      <p:pic>
        <p:nvPicPr>
          <p:cNvPr id="11" name="Picture 10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3E21B369-EF2C-934C-87FD-B8E1F4020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54" y="2099549"/>
            <a:ext cx="3467100" cy="2397646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7E52B007-BEA9-8248-98E0-260AFD75C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947" y="4361244"/>
            <a:ext cx="3354979" cy="239764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9871692-D3E1-F545-809E-C39BAF696F9B}"/>
              </a:ext>
            </a:extLst>
          </p:cNvPr>
          <p:cNvSpPr/>
          <p:nvPr/>
        </p:nvSpPr>
        <p:spPr>
          <a:xfrm>
            <a:off x="5472717" y="1536433"/>
            <a:ext cx="510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H" b="1" dirty="0"/>
              <a:t>Response variable against high importance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3C2BDD-097A-044F-81FA-1502CA74BDC0}"/>
              </a:ext>
            </a:extLst>
          </p:cNvPr>
          <p:cNvSpPr txBox="1"/>
          <p:nvPr/>
        </p:nvSpPr>
        <p:spPr>
          <a:xfrm>
            <a:off x="4668983" y="2106644"/>
            <a:ext cx="29772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/>
              <a:t>Most relevant variables</a:t>
            </a:r>
          </a:p>
          <a:p>
            <a:endParaRPr lang="en-CH" dirty="0"/>
          </a:p>
          <a:p>
            <a:r>
              <a:rPr lang="en-CH" dirty="0"/>
              <a:t> 1 -  AdultWeekday (11.2) </a:t>
            </a:r>
          </a:p>
          <a:p>
            <a:r>
              <a:rPr lang="en-CH" dirty="0"/>
              <a:t> 2 -  clusters (2.9)</a:t>
            </a:r>
          </a:p>
          <a:p>
            <a:r>
              <a:rPr lang="en-CH" dirty="0"/>
              <a:t> 3 -  summit_elev (2.56)</a:t>
            </a:r>
          </a:p>
          <a:p>
            <a:r>
              <a:rPr lang="en-CH" dirty="0"/>
              <a:t> 4 -  daysOpenLastYear (2.45) </a:t>
            </a:r>
          </a:p>
          <a:p>
            <a:r>
              <a:rPr lang="en-CH" dirty="0"/>
              <a:t> 5 – SkiableTerrain_ac (2.22)</a:t>
            </a:r>
          </a:p>
          <a:p>
            <a:r>
              <a:rPr lang="en-CH" dirty="0"/>
              <a:t> 6 – Runs (1.96)</a:t>
            </a:r>
          </a:p>
          <a:p>
            <a:r>
              <a:rPr lang="en-CH" dirty="0"/>
              <a:t> 7 – projectedDaysOpen(1.95)</a:t>
            </a:r>
          </a:p>
          <a:p>
            <a:r>
              <a:rPr lang="en-CH" dirty="0"/>
              <a:t> 8 – Vertical_drop (1.76)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BD3B9A-B1AF-3E4D-A6F5-8EAEF8B345BD}"/>
              </a:ext>
            </a:extLst>
          </p:cNvPr>
          <p:cNvSpPr/>
          <p:nvPr/>
        </p:nvSpPr>
        <p:spPr>
          <a:xfrm>
            <a:off x="3902620" y="5304877"/>
            <a:ext cx="44265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</a:rPr>
              <a:t>Correlation between the features with the </a:t>
            </a:r>
          </a:p>
          <a:p>
            <a:r>
              <a:rPr lang="en-CH" b="1" dirty="0">
                <a:solidFill>
                  <a:srgbClr val="FF0000"/>
                </a:solidFill>
              </a:rPr>
              <a:t>highest </a:t>
            </a:r>
            <a:r>
              <a:rPr lang="en-GB" b="1" dirty="0">
                <a:solidFill>
                  <a:srgbClr val="FF0000"/>
                </a:solidFill>
              </a:rPr>
              <a:t>r</a:t>
            </a:r>
            <a:r>
              <a:rPr lang="en-CH" b="1" dirty="0">
                <a:solidFill>
                  <a:srgbClr val="FF0000"/>
                </a:solidFill>
              </a:rPr>
              <a:t>elevance and the response variable </a:t>
            </a:r>
          </a:p>
          <a:p>
            <a:r>
              <a:rPr lang="en-CH" b="1" dirty="0">
                <a:solidFill>
                  <a:srgbClr val="FF0000"/>
                </a:solidFill>
              </a:rPr>
              <a:t>are poor.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9355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84674-B6CE-9842-8C7B-37DE49D3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07" y="1042736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CH" dirty="0">
                <a:solidFill>
                  <a:srgbClr val="FFFFFF"/>
                </a:solidFill>
              </a:rPr>
              <a:t>Summary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CEF3-25B8-454C-9697-A89ABBB19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035127"/>
            <a:ext cx="6906491" cy="5822873"/>
          </a:xfrm>
        </p:spPr>
        <p:txBody>
          <a:bodyPr anchor="ctr">
            <a:normAutofit fontScale="92500" lnSpcReduction="20000"/>
          </a:bodyPr>
          <a:lstStyle/>
          <a:p>
            <a:r>
              <a:rPr lang="en-CH" dirty="0"/>
              <a:t>The model predicted that the adult ticket price during the weekend should a 30% cheaper.</a:t>
            </a:r>
          </a:p>
          <a:p>
            <a:endParaRPr lang="en-CH" dirty="0"/>
          </a:p>
          <a:p>
            <a:r>
              <a:rPr lang="en-CH" dirty="0"/>
              <a:t>The variables present in the dataset moderately explain the outcome of the response variable (AdultWeekend).</a:t>
            </a:r>
          </a:p>
          <a:p>
            <a:endParaRPr lang="en-CH" dirty="0"/>
          </a:p>
          <a:p>
            <a:r>
              <a:rPr lang="en-CH" dirty="0"/>
              <a:t>High importance features predicted by the model include length of the season and mountain geographical characteristics.</a:t>
            </a:r>
          </a:p>
          <a:p>
            <a:endParaRPr lang="en-CH" dirty="0"/>
          </a:p>
          <a:p>
            <a:r>
              <a:rPr lang="en-CH" dirty="0"/>
              <a:t>Transport variables do no exhibit high relevance in this model.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423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636</Words>
  <Application>Microsoft Macintosh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Project report for Big Mountain resort</vt:lpstr>
      <vt:lpstr>Big Mountain   resort facts</vt:lpstr>
      <vt:lpstr>Latest investment</vt:lpstr>
      <vt:lpstr>Key findings &amp; Recomendations</vt:lpstr>
      <vt:lpstr>Modeling results and    analysis</vt:lpstr>
      <vt:lpstr>Modeling results and    analysis</vt:lpstr>
      <vt:lpstr>Modeling results and    analysis</vt:lpstr>
      <vt:lpstr>Modeling results and    analysis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for Big Mountain resort</dc:title>
  <dc:creator>Felipe Nunez Villena</dc:creator>
  <cp:lastModifiedBy>Felipe Nunez Villena</cp:lastModifiedBy>
  <cp:revision>2</cp:revision>
  <dcterms:created xsi:type="dcterms:W3CDTF">2020-07-01T13:03:35Z</dcterms:created>
  <dcterms:modified xsi:type="dcterms:W3CDTF">2020-07-01T13:08:35Z</dcterms:modified>
</cp:coreProperties>
</file>