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ago Brajato" initials="HB" lastIdx="3" clrIdx="0">
    <p:extLst>
      <p:ext uri="{19B8F6BF-5375-455C-9EA6-DF929625EA0E}">
        <p15:presenceInfo xmlns:p15="http://schemas.microsoft.com/office/powerpoint/2012/main" userId="78f569c73551fa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2T18:22:03.534" idx="1">
    <p:pos x="10" y="10"/>
    <p:text>o Gradiente tende a fazer com que os fundos dos objetos e fundo da imagem se tornem pontos de mínimos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2T18:35:01.984" idx="2">
    <p:pos x="10" y="10"/>
    <p:text>Os marcadores auxiliam para que não haja super-segmentação da imagem, devido ao gradiente também realçar ruídos e detalhes finos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2T19:02:54.288" idx="3">
    <p:pos x="7148" y="1771"/>
    <p:text>Bem por cima a análise desses números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F8EBA-B861-496A-8A4A-EA187C93F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F3FAFB-A7D9-4B12-9BE9-769230561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E913EA-5180-439C-81A0-2612DF05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33BF33-0E0B-4C1C-8D70-56A68EF2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C573E5-877B-4D9A-99A0-0431BDD4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377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F4FCB-D083-4D23-8FB7-409A1A4E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3E6078-87BE-4C82-AF1A-C2B42A700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383221-1E26-43AA-9B6F-F13A1845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B4A56-6112-4328-B39C-520B00CE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AF6AED-42E5-4018-97BF-0F1F5BF5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18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4F3C99-4A4D-4D3B-84FC-6F56B3659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63CC4A-B654-4032-AEF1-5FC5A8076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E7A287-CC0A-4A33-897A-0376C196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27AF83-DB9D-4D8F-88C0-8966DA73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85E97D-87FA-4659-92C6-DB1FA53C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74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1F795-B0DE-470A-9092-FF21F201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084190-A9B0-4F60-88C2-EA21CCED9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D8EBE2-A05E-4165-8F61-073F9E0E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4344C1-54F9-4BEB-94A7-6203B1E1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B2AB31-0FC6-41F6-970B-5411DC40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775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8BC64-5E65-4585-AEBC-60263D0B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2CA110-B8CD-4145-AFDE-F7E36C022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DC58B2-925E-434F-9E22-E32AA6B3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5B451C-F68F-496B-B7E6-FB3C5AED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B7A4E6-B95E-4505-B7DB-91147DBB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57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27D93-923C-4455-ABE8-6E0DB995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80920-75B1-46FA-B1CE-923A710EB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B1F55B-A97C-4F5C-BF88-D0B50BE16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EEC69C-0410-4188-B8E5-0D40E255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5BBF25-DF3A-4B0A-BBB0-9051D57E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E8BC2-46A1-40DB-8686-6BD8AC1B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53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09359-0867-4C94-91DE-3A076B0E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99175D-6A05-4CFC-BB27-E763C9CC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ECE0CE-F6B2-4D1F-8249-EDF6581DC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32AE56-A5D1-4D56-8B8A-982101C6F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489EEE2-F2DB-4F8E-A179-A53A3AB0F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237D3C-74C0-40DC-A3D6-B9F3F773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C51EC5-0CC8-4AA3-8098-787B4791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2D67DD-D5E6-41D1-99D9-71AA0905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57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08405-EBFE-4E4B-8FC1-6E82CFF2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E4A186-6243-4C7F-9A7E-379DB14A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C12D93-2B5E-4232-8E49-5B0C60D5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EF606D-F958-455A-9602-88D88CCD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35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829EA3-2540-4DFC-94CD-AA1BCEDD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1E0811-CD9D-407B-AAD8-71C7F003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E3A1C2-485C-4D38-A1A0-64907E47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56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F72C0-C6A2-4E08-B260-F2ECB6E7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1E5D82-8CEE-418B-B52A-1845A84C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B927A7-F1C5-4CE9-8A07-BCE65261B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240BFB-D28A-4FF5-A003-D24BD5F8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6018EA-1180-47A1-8252-F5CD8BBB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62BC85-72EB-4305-B007-11EEE4F8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38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23900-F488-4364-8D38-0996B005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35E19C-E1B4-47F2-A5DA-56DBC42F3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6D1BA7-7261-4707-AD68-90EB7DA32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68A7FF-5AA3-489D-A31F-13996A04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BF02-3C1F-44F8-BC76-F524B3A5512E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BB5BC3-46D6-4A8D-9CDC-B65941CC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F0F81D-24B4-4FE4-943A-6A72B1CE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99BB-E202-4EB2-A225-34CEE5EB6A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42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71D726-3627-4764-BAE9-33FD53A4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C39626-F084-497C-BC3E-F5E5D7175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25A64B-A053-4F0B-8B09-C5FB28B5D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BF02-3C1F-44F8-BC76-F524B3A5512E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F8021-C6C9-4F35-AB1C-E15695545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FCCB8E-79FE-4585-8D49-80DEF38CB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C99BB-E202-4EB2-A225-34CEE5EB6A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177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1BD0B-4A5D-4154-8BDF-24A63BFF9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pt-BR" sz="8000" dirty="0">
                <a:latin typeface="Agency FB" panose="020B0503020202020204" pitchFamily="34" charset="0"/>
              </a:rPr>
              <a:t>Exercício de Segmentação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AEA9F1-5A06-41D9-9065-A55ED49D9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5008807"/>
            <a:ext cx="12191999" cy="165576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André Furlan</a:t>
            </a:r>
          </a:p>
          <a:p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Hiago Matheus Brajato</a:t>
            </a:r>
          </a:p>
          <a:p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Marcelo</a:t>
            </a:r>
          </a:p>
        </p:txBody>
      </p:sp>
    </p:spTree>
    <p:extLst>
      <p:ext uri="{BB962C8B-B14F-4D97-AF65-F5344CB8AC3E}">
        <p14:creationId xmlns:p14="http://schemas.microsoft.com/office/powerpoint/2010/main" val="25882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1BD0B-4A5D-4154-8BDF-24A63BFF9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593364"/>
            <a:ext cx="12192000" cy="1154690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rgbClr val="FF0000"/>
                </a:solidFill>
                <a:latin typeface="Agency FB" panose="020B0503020202020204" pitchFamily="34" charset="0"/>
              </a:rPr>
              <a:t>Segmentação com o Método de Otsu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3A67C15-092E-4923-A7A0-B20377208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35" y="2531918"/>
            <a:ext cx="2902527" cy="290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6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4C8AC-3B7D-4C7C-AAC1-98CB735D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latin typeface="Agency FB" panose="020B0503020202020204" pitchFamily="34" charset="0"/>
              </a:rPr>
              <a:t>Segmentação: </a:t>
            </a:r>
            <a:r>
              <a:rPr lang="pt-BR" sz="5400" dirty="0">
                <a:solidFill>
                  <a:srgbClr val="FF0000"/>
                </a:solidFill>
                <a:latin typeface="Agency FB" panose="020B0503020202020204" pitchFamily="34" charset="0"/>
              </a:rPr>
              <a:t>Método de Otsu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CF5A9B-613F-4335-9747-368DC5413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1528"/>
            <a:ext cx="2318389" cy="23526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8BD3901-2784-4C73-8618-369E8EBAA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87587"/>
            <a:ext cx="2291885" cy="238543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8AFA6FD-A347-4540-9251-D576F0E6A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552" y="4087587"/>
            <a:ext cx="2318389" cy="2329754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936B2EE-E044-4BCF-AAB5-8676B646A7B1}"/>
              </a:ext>
            </a:extLst>
          </p:cNvPr>
          <p:cNvCxnSpPr>
            <a:cxnSpLocks/>
          </p:cNvCxnSpPr>
          <p:nvPr/>
        </p:nvCxnSpPr>
        <p:spPr>
          <a:xfrm>
            <a:off x="3448137" y="2587854"/>
            <a:ext cx="29394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1E8E19B-3989-407F-837E-0B45B8B7939D}"/>
              </a:ext>
            </a:extLst>
          </p:cNvPr>
          <p:cNvCxnSpPr>
            <a:cxnSpLocks/>
          </p:cNvCxnSpPr>
          <p:nvPr/>
        </p:nvCxnSpPr>
        <p:spPr>
          <a:xfrm>
            <a:off x="3613786" y="5377393"/>
            <a:ext cx="42657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B630742-8A4A-438E-B03F-A191E7A3BBAD}"/>
              </a:ext>
            </a:extLst>
          </p:cNvPr>
          <p:cNvCxnSpPr>
            <a:cxnSpLocks/>
          </p:cNvCxnSpPr>
          <p:nvPr/>
        </p:nvCxnSpPr>
        <p:spPr>
          <a:xfrm>
            <a:off x="3441513" y="2780010"/>
            <a:ext cx="29394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ADA647E7-E8AF-4B79-AF60-1FF9F63FA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8747" y="1411528"/>
            <a:ext cx="2701218" cy="2406858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0B153B5-73A9-473B-A40F-D5FD1802B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7604" y="1411528"/>
            <a:ext cx="2223852" cy="2329749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6297D1-6043-4F64-AD5A-5C2881128FFE}"/>
              </a:ext>
            </a:extLst>
          </p:cNvPr>
          <p:cNvSpPr txBox="1"/>
          <p:nvPr/>
        </p:nvSpPr>
        <p:spPr>
          <a:xfrm>
            <a:off x="3448137" y="1948070"/>
            <a:ext cx="2780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Agency FB" panose="020B0503020202020204" pitchFamily="34" charset="0"/>
              </a:rPr>
              <a:t>T = 174	           T = 127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E9F0860-915B-4CED-BCE7-C7D9C0810FF6}"/>
              </a:ext>
            </a:extLst>
          </p:cNvPr>
          <p:cNvSpPr txBox="1"/>
          <p:nvPr/>
        </p:nvSpPr>
        <p:spPr>
          <a:xfrm>
            <a:off x="3613786" y="4807062"/>
            <a:ext cx="4112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Agency FB" panose="020B0503020202020204" pitchFamily="34" charset="0"/>
              </a:rPr>
              <a:t>T = 97</a:t>
            </a:r>
          </a:p>
        </p:txBody>
      </p:sp>
    </p:spTree>
    <p:extLst>
      <p:ext uri="{BB962C8B-B14F-4D97-AF65-F5344CB8AC3E}">
        <p14:creationId xmlns:p14="http://schemas.microsoft.com/office/powerpoint/2010/main" val="9104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1BD0B-4A5D-4154-8BDF-24A63BFF9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593364"/>
            <a:ext cx="12192000" cy="1154690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rgbClr val="00B0F0"/>
                </a:solidFill>
                <a:latin typeface="Agency FB" panose="020B0503020202020204" pitchFamily="34" charset="0"/>
              </a:rPr>
              <a:t>Segmentação com Watershed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7F2EC6-695B-45E0-9622-AC5E98ECE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64" y="2355434"/>
            <a:ext cx="4540871" cy="297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2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5E3ADAB-1E7E-479B-AB35-168AB862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latin typeface="Agency FB" panose="020B0503020202020204" pitchFamily="34" charset="0"/>
              </a:rPr>
              <a:t>Segmentação: </a:t>
            </a:r>
            <a:r>
              <a:rPr lang="pt-BR" sz="5400" dirty="0">
                <a:solidFill>
                  <a:srgbClr val="00B0F0"/>
                </a:solidFill>
                <a:latin typeface="Agency FB" panose="020B0503020202020204" pitchFamily="34" charset="0"/>
              </a:rPr>
              <a:t>Watershed usando Gradiente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8511F8E-7453-4802-B1E3-6ED10CB8A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2674"/>
            <a:ext cx="2318389" cy="235265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AD7F13F-ACE3-462F-BC68-4F9B44BF3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318" y="1153228"/>
            <a:ext cx="3703764" cy="266082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65F15F0-6F4D-4987-89FB-80A6E5419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036" y="4027829"/>
            <a:ext cx="3703764" cy="2713380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60341D1-0BFA-4F8D-89A3-FEC054191A7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326574" y="2483642"/>
            <a:ext cx="4265744" cy="945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986CD60-CD26-45C7-91E7-01734183AD7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326574" y="3429000"/>
            <a:ext cx="4323462" cy="195551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76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5E3ADAB-1E7E-479B-AB35-168AB862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latin typeface="Agency FB" panose="020B0503020202020204" pitchFamily="34" charset="0"/>
              </a:rPr>
              <a:t>Segmentação: </a:t>
            </a:r>
            <a:r>
              <a:rPr lang="pt-BR" sz="5400" dirty="0">
                <a:solidFill>
                  <a:srgbClr val="00B0F0"/>
                </a:solidFill>
                <a:latin typeface="Agency FB" panose="020B0503020202020204" pitchFamily="34" charset="0"/>
              </a:rPr>
              <a:t>Watershed usando Gradiente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60341D1-0BFA-4F8D-89A3-FEC054191A73}"/>
              </a:ext>
            </a:extLst>
          </p:cNvPr>
          <p:cNvCxnSpPr>
            <a:cxnSpLocks/>
          </p:cNvCxnSpPr>
          <p:nvPr/>
        </p:nvCxnSpPr>
        <p:spPr>
          <a:xfrm flipV="1">
            <a:off x="3326574" y="2483642"/>
            <a:ext cx="4265744" cy="945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986CD60-CD26-45C7-91E7-01734183AD73}"/>
              </a:ext>
            </a:extLst>
          </p:cNvPr>
          <p:cNvCxnSpPr>
            <a:cxnSpLocks/>
          </p:cNvCxnSpPr>
          <p:nvPr/>
        </p:nvCxnSpPr>
        <p:spPr>
          <a:xfrm>
            <a:off x="3326574" y="3429000"/>
            <a:ext cx="4323462" cy="195551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39D36F0C-B0C0-4517-9358-B5946D9F2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6284"/>
            <a:ext cx="2291885" cy="238543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21191A0-5CAD-40EC-B3E2-B5BC0A9EC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318" y="1153442"/>
            <a:ext cx="3703170" cy="26604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C54FF6D-8B9C-42BA-BE1E-F9DA6C69C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484" y="4054319"/>
            <a:ext cx="3664837" cy="2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7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178CB-0F85-4316-9840-DC415E9E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>
                <a:latin typeface="Agency FB" panose="020B0503020202020204" pitchFamily="34" charset="0"/>
              </a:rPr>
              <a:t>Desempenho: Imagem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F479D3-756D-44FB-A2BF-F188D886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46" y="2824968"/>
            <a:ext cx="2318389" cy="2352652"/>
          </a:xfrm>
          <a:prstGeom prst="rect">
            <a:avLst/>
          </a:prstGeom>
        </p:spPr>
      </p:pic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D34A10B-32E4-4433-B3D7-791936F39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65619"/>
              </p:ext>
            </p:extLst>
          </p:nvPr>
        </p:nvGraphicFramePr>
        <p:xfrm>
          <a:off x="4394264" y="3010694"/>
          <a:ext cx="695953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536">
                  <a:extLst>
                    <a:ext uri="{9D8B030D-6E8A-4147-A177-3AD203B41FA5}">
                      <a16:colId xmlns:a16="http://schemas.microsoft.com/office/drawing/2014/main" val="38096561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87259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5687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Sensibilidade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Especificidade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49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Agency FB" panose="020B0503020202020204" pitchFamily="34" charset="0"/>
                        </a:rPr>
                        <a:t>Otsu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7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Agency FB" panose="020B0503020202020204" pitchFamily="34" charset="0"/>
                        </a:rPr>
                        <a:t>Otsu (Gradiente)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  <a:latin typeface="Agency FB" panose="020B0503020202020204" pitchFamily="34" charset="0"/>
                        </a:rPr>
                        <a:t>Watershed sem Marcadores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  <a:latin typeface="Agency FB" panose="020B0503020202020204" pitchFamily="34" charset="0"/>
                        </a:rPr>
                        <a:t>Watershed com Marcadores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8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77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178CB-0F85-4316-9840-DC415E9E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>
                <a:latin typeface="Agency FB" panose="020B0503020202020204" pitchFamily="34" charset="0"/>
              </a:rPr>
              <a:t>Desempenho: Imagem 2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D34A10B-32E4-4433-B3D7-791936F39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00296"/>
              </p:ext>
            </p:extLst>
          </p:nvPr>
        </p:nvGraphicFramePr>
        <p:xfrm>
          <a:off x="4394264" y="3208813"/>
          <a:ext cx="695953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536">
                  <a:extLst>
                    <a:ext uri="{9D8B030D-6E8A-4147-A177-3AD203B41FA5}">
                      <a16:colId xmlns:a16="http://schemas.microsoft.com/office/drawing/2014/main" val="38096561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87259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5687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Sensibilidade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Especificidade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49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Agency FB" panose="020B0503020202020204" pitchFamily="34" charset="0"/>
                        </a:rPr>
                        <a:t>Otsu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7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  <a:latin typeface="Agency FB" panose="020B0503020202020204" pitchFamily="34" charset="0"/>
                        </a:rPr>
                        <a:t>Watershed sem Marcadores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70C0"/>
                          </a:solidFill>
                          <a:latin typeface="Agency FB" panose="020B0503020202020204" pitchFamily="34" charset="0"/>
                        </a:rPr>
                        <a:t>Watershed com Marcadores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gency FB" panose="020B0503020202020204" pitchFamily="34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80138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DEB3F994-AE83-4D4F-81A8-6B4530018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8578"/>
            <a:ext cx="2291885" cy="238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34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85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Tema do Office</vt:lpstr>
      <vt:lpstr>Exercício de Segmentação</vt:lpstr>
      <vt:lpstr>Segmentação com o Método de Otsu</vt:lpstr>
      <vt:lpstr>Segmentação: Método de Otsu</vt:lpstr>
      <vt:lpstr>Segmentação com Watershed</vt:lpstr>
      <vt:lpstr>Segmentação: Watershed usando Gradiente</vt:lpstr>
      <vt:lpstr>Segmentação: Watershed usando Gradiente</vt:lpstr>
      <vt:lpstr>Desempenho: Imagem 1</vt:lpstr>
      <vt:lpstr>Desempenho: Imagem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Etapas do Exercício 3</dc:title>
  <dc:creator>Hiago Brajato</dc:creator>
  <cp:lastModifiedBy>Hiago Brajato</cp:lastModifiedBy>
  <cp:revision>21</cp:revision>
  <dcterms:created xsi:type="dcterms:W3CDTF">2019-09-06T12:48:35Z</dcterms:created>
  <dcterms:modified xsi:type="dcterms:W3CDTF">2019-09-12T22:04:49Z</dcterms:modified>
</cp:coreProperties>
</file>