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3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5452-8E9B-2A4A-993A-81C6082A6AE5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DC54-0F6D-2A4D-9375-4DA1EF8B8D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B111A-9E8D-AE42-AF40-7D7AD69A6457}" type="slidenum">
              <a:rPr lang="it-IT"/>
              <a:pPr eaLnBrk="1" hangingPunct="1"/>
              <a:t>1</a:t>
            </a:fld>
            <a:endParaRPr 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614C6-BA81-0143-9E04-7CB06EB7F3DA}" type="slidenum">
              <a:rPr lang="it-IT" sz="1200"/>
              <a:pPr eaLnBrk="1" hangingPunct="1"/>
              <a:t>2</a:t>
            </a:fld>
            <a:endParaRPr lang="it-IT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F8F6D-6A7E-3841-AD08-1EEDB688AF81}" type="slidenum">
              <a:rPr lang="it-IT" sz="1200"/>
              <a:pPr eaLnBrk="1" hangingPunct="1"/>
              <a:t>3</a:t>
            </a:fld>
            <a:endParaRPr lang="it-IT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C1E07D-32FB-6244-9188-5E99A74F3556}" type="slidenum">
              <a:rPr lang="it-IT" sz="1200"/>
              <a:pPr eaLnBrk="1" hangingPunct="1"/>
              <a:t>5</a:t>
            </a:fld>
            <a:endParaRPr lang="it-IT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51C5D-D50A-D64E-BADB-DBEB11215B34}" type="slidenum">
              <a:rPr lang="it-IT" sz="1200"/>
              <a:pPr eaLnBrk="1" hangingPunct="1"/>
              <a:t>6</a:t>
            </a:fld>
            <a:endParaRPr lang="it-IT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C56C2C-0A4B-8C4F-AEF6-BBC6A1463323}" type="slidenum">
              <a:rPr lang="it-IT" sz="1200"/>
              <a:pPr eaLnBrk="1" hangingPunct="1"/>
              <a:t>7</a:t>
            </a:fld>
            <a:endParaRPr lang="it-IT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983B2A-EB7C-4740-902B-99A0342ED682}" type="slidenum">
              <a:rPr lang="it-IT" sz="1200"/>
              <a:pPr eaLnBrk="1" hangingPunct="1"/>
              <a:t>8</a:t>
            </a:fld>
            <a:endParaRPr lang="it-IT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F9319B-6D9E-7442-A673-B9FEDD993486}" type="slidenum">
              <a:rPr lang="it-IT" sz="1200"/>
              <a:pPr eaLnBrk="1" hangingPunct="1"/>
              <a:t>9</a:t>
            </a:fld>
            <a:endParaRPr lang="it-IT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193D3A-0C60-B145-BB8B-444315D95689}" type="slidenum">
              <a:rPr lang="it-IT" sz="1200"/>
              <a:pPr eaLnBrk="1" hangingPunct="1"/>
              <a:t>10</a:t>
            </a:fld>
            <a:endParaRPr lang="it-IT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5A2E-4434-7E48-B506-6CB9726E48D0}" type="datetimeFigureOut">
              <a:rPr lang="it-IT" smtClean="0"/>
              <a:t>23/08/21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911D-13AB-8148-AE42-EE897161D6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iw.roma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it-IT" sz="2000" dirty="0">
                <a:latin typeface="Maiandra GD" charset="0"/>
              </a:rPr>
              <a:t>Sistemi informativi su Web</a:t>
            </a:r>
            <a:br>
              <a:rPr lang="it-IT" sz="2000" dirty="0">
                <a:latin typeface="Maiandra GD" charset="0"/>
              </a:rPr>
            </a:b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Maiandra GD" charset="0"/>
              </a:rPr>
              <a:t>Progetto Esame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Maiandra GD" charset="0"/>
              </a:rPr>
              <a:t>sett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Maiandra GD" charset="0"/>
              </a:rPr>
              <a:t> 2021)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814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details</a:t>
            </a:r>
          </a:p>
        </p:txBody>
      </p:sp>
      <p:pic>
        <p:nvPicPr>
          <p:cNvPr id="5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84" y="4001343"/>
            <a:ext cx="941271" cy="5114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75865" y="3908732"/>
            <a:ext cx="343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aiandra GD" charset="0"/>
                <a:ea typeface="+mj-ea"/>
                <a:cs typeface="+mj-cs"/>
              </a:rPr>
              <a:t>Paolo Merialdo</a:t>
            </a:r>
          </a:p>
          <a:p>
            <a:r>
              <a:rPr lang="it-IT" dirty="0">
                <a:latin typeface="Maiandra GD" charset="0"/>
                <a:ea typeface="+mj-ea"/>
                <a:cs typeface="+mj-cs"/>
              </a:rPr>
              <a:t>Università degli Studi Roma Tre</a:t>
            </a:r>
          </a:p>
        </p:txBody>
      </p:sp>
    </p:spTree>
    <p:extLst>
      <p:ext uri="{BB962C8B-B14F-4D97-AF65-F5344CB8AC3E}">
        <p14:creationId xmlns:p14="http://schemas.microsoft.com/office/powerpoint/2010/main" val="4211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Caso d'uso UC6: inserimento risultati esame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Attore primario: amministrazione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Scenario principale: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>
                <a:latin typeface="Maiandra GD" charset="0"/>
              </a:rPr>
              <a:t>L'amministrazione inserisce un codice esame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>
                <a:latin typeface="Maiandra GD" charset="0"/>
              </a:rPr>
              <a:t>Il sistema presenta all'amministratore l'esame corrispondente al codice immesso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>
                <a:latin typeface="Maiandra GD" charset="0"/>
              </a:rPr>
              <a:t>L'amministratore inserisce tutti i risultati dell'esame</a:t>
            </a:r>
          </a:p>
          <a:p>
            <a:pPr lvl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Precondizioni: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>
                <a:latin typeface="Maiandra GD" charset="0"/>
              </a:rPr>
              <a:t>l'amministratore è identificato e autenticato</a:t>
            </a:r>
          </a:p>
        </p:txBody>
      </p:sp>
    </p:spTree>
    <p:extLst>
      <p:ext uri="{BB962C8B-B14F-4D97-AF65-F5344CB8AC3E}">
        <p14:creationId xmlns:p14="http://schemas.microsoft.com/office/powerpoint/2010/main" val="9172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Cosa</a:t>
            </a:r>
            <a:r>
              <a:rPr lang="it-IT" dirty="0"/>
              <a:t> </a:t>
            </a:r>
            <a:r>
              <a:rPr lang="it-IT" dirty="0">
                <a:latin typeface="Maiandra GD" charset="0"/>
              </a:rPr>
              <a:t>va fatto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Progettare il sistema, definendone casi d’uso, modello di dominio,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(con indicazioni utili alla progettazione dello strato di persistenza)</a:t>
            </a:r>
          </a:p>
          <a:p>
            <a:r>
              <a:rPr lang="it-IT" dirty="0"/>
              <a:t>Implementare tutto lo strato della logica applicativa (persistenza inclusa) </a:t>
            </a:r>
          </a:p>
          <a:p>
            <a:r>
              <a:rPr lang="it-IT" dirty="0"/>
              <a:t>Implementare lo strato di presentazione per almeno 4 casi d’uso</a:t>
            </a:r>
          </a:p>
        </p:txBody>
      </p:sp>
    </p:spTree>
    <p:extLst>
      <p:ext uri="{BB962C8B-B14F-4D97-AF65-F5344CB8AC3E}">
        <p14:creationId xmlns:p14="http://schemas.microsoft.com/office/powerpoint/2010/main" val="3098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atin typeface="Maiandra GD" charset="0"/>
              </a:rPr>
              <a:t>Termini e modalità di consegna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Ogni studente</a:t>
            </a:r>
            <a:r>
              <a:rPr lang="it-IT" sz="2800" dirty="0"/>
              <a:t> iscritto all'esame deve avere un account </a:t>
            </a:r>
            <a:r>
              <a:rPr lang="it-IT" sz="2800" dirty="0" err="1"/>
              <a:t>Github</a:t>
            </a:r>
            <a:r>
              <a:rPr lang="it-IT" sz="2800" dirty="0"/>
              <a:t> (o simile)</a:t>
            </a:r>
          </a:p>
          <a:p>
            <a:r>
              <a:rPr lang="it-IT" sz="2800" dirty="0"/>
              <a:t>Il progetto deve essere su </a:t>
            </a:r>
            <a:r>
              <a:rPr lang="it-IT" sz="2800" dirty="0" err="1"/>
              <a:t>Github</a:t>
            </a:r>
            <a:r>
              <a:rPr lang="it-IT" sz="2800" dirty="0"/>
              <a:t> (come </a:t>
            </a:r>
            <a:r>
              <a:rPr lang="it-IT" sz="2800" dirty="0" err="1"/>
              <a:t>repository</a:t>
            </a:r>
            <a:r>
              <a:rPr lang="it-IT" sz="2800" dirty="0"/>
              <a:t> pubblico)</a:t>
            </a:r>
          </a:p>
          <a:p>
            <a:r>
              <a:rPr lang="it-IT" sz="2800" dirty="0"/>
              <a:t>Su </a:t>
            </a:r>
            <a:r>
              <a:rPr lang="it-IT" sz="2800" dirty="0" err="1"/>
              <a:t>Github</a:t>
            </a:r>
            <a:r>
              <a:rPr lang="it-IT" sz="2800" dirty="0"/>
              <a:t> ci deve essere:</a:t>
            </a:r>
            <a:endParaRPr lang="it-IT" sz="2800" b="1" dirty="0"/>
          </a:p>
          <a:p>
            <a:pPr lvl="1"/>
            <a:r>
              <a:rPr lang="it-IT" sz="2000" dirty="0"/>
              <a:t>La descrizione testuale dei casi d’uso in un file </a:t>
            </a:r>
            <a:r>
              <a:rPr lang="it-IT" sz="2000" b="1" dirty="0" err="1"/>
              <a:t>specifiche.txt</a:t>
            </a:r>
            <a:endParaRPr lang="it-IT" sz="2000" b="1" dirty="0"/>
          </a:p>
          <a:p>
            <a:pPr lvl="1"/>
            <a:r>
              <a:rPr lang="it-IT" sz="2000" dirty="0"/>
              <a:t>il codice completo del  progetto (attenzione ad usare username e password fasulle per la connessione al database)</a:t>
            </a:r>
          </a:p>
        </p:txBody>
      </p:sp>
    </p:spTree>
    <p:extLst>
      <p:ext uri="{BB962C8B-B14F-4D97-AF65-F5344CB8AC3E}">
        <p14:creationId xmlns:p14="http://schemas.microsoft.com/office/powerpoint/2010/main" val="31053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atin typeface="Maiandra GD" charset="0"/>
              </a:rPr>
              <a:t>Termini e modalità di consegna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800" dirty="0"/>
              <a:t>Ogni studente iscritto all'esame deve inviare un messaggio di posta elettronica all'indirizzo </a:t>
            </a:r>
            <a:r>
              <a:rPr lang="it-IT" sz="2800" dirty="0">
                <a:hlinkClick r:id="rId2"/>
              </a:rPr>
              <a:t>siw.roma3@gmail.com</a:t>
            </a:r>
            <a:r>
              <a:rPr lang="it-IT" sz="2800" dirty="0"/>
              <a:t> entro le ore </a:t>
            </a:r>
            <a:r>
              <a:rPr lang="it-IT" sz="2800" b="1" dirty="0"/>
              <a:t>19:00 </a:t>
            </a:r>
            <a:r>
              <a:rPr lang="it-IT" sz="2800" dirty="0"/>
              <a:t>del 22 </a:t>
            </a:r>
            <a:r>
              <a:rPr lang="it-IT" sz="2800" dirty="0" err="1"/>
              <a:t>sett</a:t>
            </a:r>
            <a:r>
              <a:rPr lang="it-IT" sz="2800" dirty="0"/>
              <a:t> 2021</a:t>
            </a:r>
          </a:p>
          <a:p>
            <a:pPr lvl="1"/>
            <a:r>
              <a:rPr lang="it-IT" sz="2400" dirty="0"/>
              <a:t>L'oggetto del messaggio deve iniziare con la stringa </a:t>
            </a:r>
            <a:br>
              <a:rPr lang="it-IT" sz="2400" dirty="0"/>
            </a:br>
            <a:r>
              <a:rPr lang="it-IT" sz="2400" dirty="0"/>
              <a:t>	</a:t>
            </a:r>
            <a:r>
              <a:rPr lang="it-IT" sz="2400" b="1" dirty="0"/>
              <a:t>[</a:t>
            </a:r>
            <a:r>
              <a:rPr lang="it-IT" sz="2400" b="1" dirty="0" err="1"/>
              <a:t>sett</a:t>
            </a:r>
            <a:r>
              <a:rPr lang="it-IT" sz="2400" b="1" dirty="0"/>
              <a:t> 2021] nome cognome matricola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Esempio: per lo studente Antonio De Bruni che ha come matricola 321121, l’oggetto del messaggio deve essere: </a:t>
            </a:r>
            <a:br>
              <a:rPr lang="it-IT" sz="2400" dirty="0"/>
            </a:br>
            <a:r>
              <a:rPr lang="it-IT" sz="2400" dirty="0"/>
              <a:t>	</a:t>
            </a:r>
            <a:r>
              <a:rPr lang="it-IT" sz="2200" b="1" dirty="0"/>
              <a:t>[</a:t>
            </a:r>
            <a:r>
              <a:rPr lang="it-IT" sz="2200" b="1" dirty="0" err="1"/>
              <a:t>sett</a:t>
            </a:r>
            <a:r>
              <a:rPr lang="it-IT" sz="2200" b="1" dirty="0"/>
              <a:t> 2021] Antonio De Bruni 321121</a:t>
            </a:r>
          </a:p>
          <a:p>
            <a:pPr lvl="1"/>
            <a:r>
              <a:rPr lang="it-IT" sz="2400" dirty="0"/>
              <a:t>Nel corpo del messaggio deve esserci </a:t>
            </a:r>
          </a:p>
          <a:p>
            <a:pPr lvl="2"/>
            <a:r>
              <a:rPr lang="it-IT" sz="2000" dirty="0" err="1"/>
              <a:t>l'url</a:t>
            </a:r>
            <a:r>
              <a:rPr lang="it-IT" sz="2000" dirty="0"/>
              <a:t> del proprio progetto su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</a:p>
          <a:p>
            <a:pPr lvl="2"/>
            <a:r>
              <a:rPr lang="it-IT" sz="2000" dirty="0"/>
              <a:t>una descrizione di eventuali malfunzionamenti noti ma non risolti</a:t>
            </a:r>
          </a:p>
          <a:p>
            <a:pPr lvl="2"/>
            <a:r>
              <a:rPr lang="it-IT" sz="2000" dirty="0"/>
              <a:t>elementi che possono costituire un plus</a:t>
            </a:r>
          </a:p>
        </p:txBody>
      </p:sp>
    </p:spTree>
    <p:extLst>
      <p:ext uri="{BB962C8B-B14F-4D97-AF65-F5344CB8AC3E}">
        <p14:creationId xmlns:p14="http://schemas.microsoft.com/office/powerpoint/2010/main" val="17128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Si vuole realizzare un sistema informativo su Web per la prenotazione degli esami medici di una piccola clinica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Oltre agli utenti occasionali, due tipologie di attori interagiscono con il sistema: i pazienti e l'amministrazione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Un paziente può svolgere le seguenti operazioni (è possibile introdurne altre):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Consultazione tipologie di esami offerti dalle clinica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Consultazione dei risultati di un proprio esame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L'amministrazione può svolgere le seguenti operazioni: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Inserimento di una tipologia di esame 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Inserimento di un esame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Inserimento di un paziente nella anagrafica pazienti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Inserimento risultati di un esame</a:t>
            </a:r>
          </a:p>
        </p:txBody>
      </p:sp>
    </p:spTree>
    <p:extLst>
      <p:ext uri="{BB962C8B-B14F-4D97-AF65-F5344CB8AC3E}">
        <p14:creationId xmlns:p14="http://schemas.microsoft.com/office/powerpoint/2010/main" val="26341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it-IT" sz="2400" dirty="0">
                <a:latin typeface="Maiandra GD" charset="0"/>
                <a:cs typeface="+mn-cs"/>
              </a:rPr>
              <a:t>Per ogni tipologia di esame sono di interesse un nome, un codice, una descrizione, un costo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it-IT" sz="2400" dirty="0">
                <a:latin typeface="Maiandra GD" charset="0"/>
                <a:cs typeface="+mn-cs"/>
              </a:rPr>
              <a:t>Ogni tipologia di esame ha inoltre un insieme di prerequisiti che </a:t>
            </a:r>
            <a:r>
              <a:rPr lang="it-IT" sz="2400" dirty="0">
                <a:latin typeface="Maiandra GD" charset="0"/>
              </a:rPr>
              <a:t>(per semplicità) sono rappresentati da un insieme coppie nome valore </a:t>
            </a:r>
          </a:p>
          <a:p>
            <a:pPr lvl="1">
              <a:lnSpc>
                <a:spcPct val="120000"/>
              </a:lnSpc>
              <a:defRPr/>
            </a:pPr>
            <a:r>
              <a:rPr lang="it-IT" sz="2000" dirty="0">
                <a:latin typeface="Maiandra GD" charset="0"/>
                <a:cs typeface="+mn-cs"/>
              </a:rPr>
              <a:t>esempio prerequisiti </a:t>
            </a:r>
            <a:br>
              <a:rPr lang="it-IT" sz="2000" dirty="0">
                <a:latin typeface="Maiandra GD" charset="0"/>
                <a:cs typeface="+mn-cs"/>
              </a:rPr>
            </a:br>
            <a:r>
              <a:rPr lang="it-IT" sz="2000" dirty="0">
                <a:latin typeface="Maiandra GD" charset="0"/>
                <a:cs typeface="+mn-cs"/>
              </a:rPr>
              <a:t>{&lt;"digiuno 12", "il paziente deve essere a digiuno da dodici ore</a:t>
            </a:r>
            <a:r>
              <a:rPr lang="it-IT" sz="2000" dirty="0">
                <a:latin typeface="Maiandra GD" charset="0"/>
              </a:rPr>
              <a:t>"&gt;</a:t>
            </a:r>
            <a:br>
              <a:rPr lang="it-IT" sz="2000" dirty="0">
                <a:latin typeface="Maiandra GD" charset="0"/>
              </a:rPr>
            </a:br>
            <a:r>
              <a:rPr lang="it-IT" sz="2000" dirty="0">
                <a:latin typeface="Maiandra GD" charset="0"/>
              </a:rPr>
              <a:t> &lt;"no </a:t>
            </a:r>
            <a:r>
              <a:rPr lang="it-IT" sz="2000" dirty="0" err="1">
                <a:latin typeface="Maiandra GD" charset="0"/>
              </a:rPr>
              <a:t>pregnant</a:t>
            </a:r>
            <a:r>
              <a:rPr lang="it-IT" sz="2000" dirty="0">
                <a:latin typeface="Maiandra GD" charset="0"/>
              </a:rPr>
              <a:t>", "paziente non può essere una donna in gravidanza"&gt;}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it-IT" sz="2400" dirty="0">
                <a:latin typeface="Maiandra GD" charset="0"/>
              </a:rPr>
              <a:t>(Per semplicità) ogni tipologia di esame ha un insieme di indicatori per i risultati</a:t>
            </a:r>
          </a:p>
          <a:p>
            <a:pPr lvl="1">
              <a:lnSpc>
                <a:spcPct val="120000"/>
              </a:lnSpc>
              <a:defRPr/>
            </a:pPr>
            <a:r>
              <a:rPr lang="it-IT" sz="2000" dirty="0">
                <a:solidFill>
                  <a:prstClr val="black"/>
                </a:solidFill>
                <a:latin typeface="Maiandra GD" charset="0"/>
              </a:rPr>
              <a:t>esempio risultati per la tipologia "esame del sangue"</a:t>
            </a:r>
            <a:br>
              <a:rPr lang="it-IT" sz="2000" dirty="0">
                <a:solidFill>
                  <a:prstClr val="black"/>
                </a:solidFill>
                <a:latin typeface="Maiandra GD" charset="0"/>
              </a:rPr>
            </a:br>
            <a:r>
              <a:rPr lang="it-IT" sz="2000" dirty="0">
                <a:solidFill>
                  <a:prstClr val="black"/>
                </a:solidFill>
                <a:latin typeface="Maiandra GD" charset="0"/>
              </a:rPr>
              <a:t>{"emoglobina", "colesterolo LDL",</a:t>
            </a:r>
            <a:r>
              <a:rPr lang="it-IT" sz="2000" dirty="0" err="1">
                <a:solidFill>
                  <a:prstClr val="black"/>
                </a:solidFill>
                <a:latin typeface="Maiandra GD" charset="0"/>
              </a:rPr>
              <a:t>etc</a:t>
            </a:r>
            <a:r>
              <a:rPr lang="it-IT" sz="2000" dirty="0">
                <a:solidFill>
                  <a:prstClr val="black"/>
                </a:solidFill>
                <a:latin typeface="Maiandra GD" charset="0"/>
              </a:rPr>
              <a:t>.}</a:t>
            </a:r>
            <a:endParaRPr lang="it-IT" sz="2400" dirty="0">
              <a:latin typeface="Maiandra GD" charset="0"/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it-IT" sz="2400" dirty="0">
                <a:latin typeface="Maiandra GD" charset="0"/>
                <a:cs typeface="+mn-cs"/>
              </a:rPr>
              <a:t>Per ogni esame è necessario riportare, oltre al paziente, </a:t>
            </a:r>
            <a:r>
              <a:rPr lang="it-IT" sz="2400" dirty="0">
                <a:latin typeface="Maiandra GD" charset="0"/>
              </a:rPr>
              <a:t>l</a:t>
            </a:r>
            <a:r>
              <a:rPr lang="it-IT" sz="2400" dirty="0">
                <a:latin typeface="Maiandra GD" charset="0"/>
                <a:cs typeface="+mn-cs"/>
              </a:rPr>
              <a:t>a data di prenotazione (con data e ora in cui </a:t>
            </a:r>
            <a:r>
              <a:rPr lang="it-IT" sz="2400" dirty="0">
                <a:latin typeface="Maiandra GD" charset="0"/>
              </a:rPr>
              <a:t>è stata effettuata la prenotazione), </a:t>
            </a:r>
            <a:r>
              <a:rPr lang="it-IT" sz="2400" dirty="0">
                <a:latin typeface="Maiandra GD" charset="0"/>
                <a:cs typeface="+mn-cs"/>
              </a:rPr>
              <a:t>la data in cui è stato effettuato l'esame, il nome del medico che ha condotto l'esame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it-IT" sz="2400" dirty="0">
                <a:latin typeface="Maiandra GD" charset="0"/>
                <a:cs typeface="+mn-cs"/>
              </a:rPr>
              <a:t>Per ogni medico </a:t>
            </a:r>
            <a:r>
              <a:rPr lang="it-IT" sz="2400" dirty="0">
                <a:latin typeface="Maiandra GD" charset="0"/>
              </a:rPr>
              <a:t>è necessario gestire: </a:t>
            </a:r>
            <a:r>
              <a:rPr lang="it-IT" sz="2400" dirty="0">
                <a:latin typeface="Maiandra GD" charset="0"/>
                <a:cs typeface="+mn-cs"/>
              </a:rPr>
              <a:t>nome, cognome, specializzazione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it-IT" sz="2400" dirty="0">
                <a:latin typeface="Maiandra GD" charset="0"/>
              </a:rPr>
              <a:t>(Per semplicità) i risultati di un esame sono un insieme di coppie nome-valore</a:t>
            </a:r>
          </a:p>
          <a:p>
            <a:pPr lvl="1">
              <a:lnSpc>
                <a:spcPct val="120000"/>
              </a:lnSpc>
              <a:defRPr/>
            </a:pPr>
            <a:r>
              <a:rPr lang="it-IT" sz="2000" dirty="0">
                <a:solidFill>
                  <a:prstClr val="black"/>
                </a:solidFill>
                <a:latin typeface="Maiandra GD" charset="0"/>
              </a:rPr>
              <a:t>esempio risultati</a:t>
            </a:r>
            <a:br>
              <a:rPr lang="it-IT" sz="2000" dirty="0">
                <a:solidFill>
                  <a:prstClr val="black"/>
                </a:solidFill>
                <a:latin typeface="Maiandra GD" charset="0"/>
              </a:rPr>
            </a:br>
            <a:r>
              <a:rPr lang="it-IT" sz="2000" dirty="0">
                <a:solidFill>
                  <a:prstClr val="black"/>
                </a:solidFill>
                <a:latin typeface="Maiandra GD" charset="0"/>
              </a:rPr>
              <a:t>{&lt;"emoglobina",, "</a:t>
            </a:r>
            <a:r>
              <a:rPr lang="cs-CZ" sz="2000" dirty="0">
                <a:solidFill>
                  <a:prstClr val="black"/>
                </a:solidFill>
                <a:latin typeface="Maiandra GD" charset="0"/>
              </a:rPr>
              <a:t>16 g/100 ml</a:t>
            </a:r>
            <a:r>
              <a:rPr lang="it-IT" sz="2000" dirty="0">
                <a:solidFill>
                  <a:prstClr val="black"/>
                </a:solidFill>
                <a:latin typeface="Maiandra GD" charset="0"/>
              </a:rPr>
              <a:t>"&gt;</a:t>
            </a:r>
            <a:br>
              <a:rPr lang="it-IT" sz="2000" dirty="0">
                <a:solidFill>
                  <a:prstClr val="black"/>
                </a:solidFill>
                <a:latin typeface="Maiandra GD" charset="0"/>
              </a:rPr>
            </a:br>
            <a:r>
              <a:rPr lang="it-IT" sz="2000" dirty="0">
                <a:solidFill>
                  <a:prstClr val="black"/>
                </a:solidFill>
                <a:latin typeface="Maiandra GD" charset="0"/>
              </a:rPr>
              <a:t> &lt;"colesterolo LDL", "180"&gt;}</a:t>
            </a:r>
          </a:p>
        </p:txBody>
      </p:sp>
    </p:spTree>
    <p:extLst>
      <p:ext uri="{BB962C8B-B14F-4D97-AF65-F5344CB8AC3E}">
        <p14:creationId xmlns:p14="http://schemas.microsoft.com/office/powerpoint/2010/main" val="26418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Segue una bozza dei principali casi d'uso</a:t>
            </a:r>
          </a:p>
          <a:p>
            <a:r>
              <a:rPr lang="it-IT" dirty="0"/>
              <a:t>I casi d'uso dovranno essere estesi e completati a piacere (giustificando ogni scelta)</a:t>
            </a:r>
          </a:p>
          <a:p>
            <a:r>
              <a:rPr lang="it-IT" dirty="0"/>
              <a:t>NB: ipotizziamo che i pagamenti vengano gestiti off-line</a:t>
            </a:r>
          </a:p>
        </p:txBody>
      </p:sp>
    </p:spTree>
    <p:extLst>
      <p:ext uri="{BB962C8B-B14F-4D97-AF65-F5344CB8AC3E}">
        <p14:creationId xmlns:p14="http://schemas.microsoft.com/office/powerpoint/2010/main" val="2267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Caso d'uso UC1: consulta offerta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utente non registrato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 di successo: 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L'utente consulta l'elenco delle tipologie di esame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L'utente sceglie una tipologia di esame e ne richiede i dettagli 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sistema mostra i dettagli della tipologia di esame scelta dall'utente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L'utente ripete i passi precedenti un numero indefinito di volte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412311"/>
            <a:ext cx="8928100" cy="510399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Caso d'uso UC2: crea esame (prenotazione)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Attore primario: amministrazione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Scenario principale di successo: 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L'</a:t>
            </a:r>
            <a:r>
              <a:rPr lang="it-IT" dirty="0" err="1">
                <a:latin typeface="Maiandra GD" charset="0"/>
              </a:rPr>
              <a:t>ammistrazione</a:t>
            </a:r>
            <a:r>
              <a:rPr lang="it-IT" dirty="0">
                <a:latin typeface="Maiandra GD" charset="0"/>
              </a:rPr>
              <a:t> crea un esame</a:t>
            </a:r>
          </a:p>
          <a:p>
            <a:pPr lvl="2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L'amministrazione imposta una tipologia di esame all'esame creato</a:t>
            </a:r>
          </a:p>
          <a:p>
            <a:pPr lvl="2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L'amministrazione associa un paziente all'esame creato</a:t>
            </a:r>
          </a:p>
          <a:p>
            <a:pPr lvl="2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sistema registra l'esame (impostando automaticamente la data di prenotazione)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Precondizioni: l'amministratore è identificato e autenticato</a:t>
            </a:r>
          </a:p>
        </p:txBody>
      </p:sp>
    </p:spTree>
    <p:extLst>
      <p:ext uri="{BB962C8B-B14F-4D97-AF65-F5344CB8AC3E}">
        <p14:creationId xmlns:p14="http://schemas.microsoft.com/office/powerpoint/2010/main" val="6566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Caso d'uso UC3: consulta risultati proprio esame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paziente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principale: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paziente consulta l'elenco dei propri esami</a:t>
            </a:r>
          </a:p>
          <a:p>
            <a:pPr lvl="2"/>
            <a:r>
              <a:rPr lang="it-IT" dirty="0">
                <a:latin typeface="Maiandra GD" charset="0"/>
              </a:rPr>
              <a:t>Il sistema mostra al paziente l'elenco dei suoi esami</a:t>
            </a:r>
          </a:p>
          <a:p>
            <a:pPr lvl="2"/>
            <a:r>
              <a:rPr lang="it-IT" dirty="0">
                <a:latin typeface="Maiandra GD" charset="0"/>
              </a:rPr>
              <a:t>Il paziente chiede il dettaglio di un esame</a:t>
            </a:r>
          </a:p>
          <a:p>
            <a:pPr lvl="2"/>
            <a:r>
              <a:rPr lang="it-IT" dirty="0">
                <a:latin typeface="Maiandra GD" charset="0"/>
              </a:rPr>
              <a:t>Il sistema mostra il dettaglio dell'esame</a:t>
            </a:r>
          </a:p>
          <a:p>
            <a:pPr lvl="2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paziente ripete i passi precedenti finché necessario</a:t>
            </a:r>
          </a:p>
          <a:p>
            <a:pPr lvl="1"/>
            <a:r>
              <a:rPr lang="it-IT" dirty="0">
                <a:latin typeface="Maiandra GD" charset="0"/>
              </a:rPr>
              <a:t>Precondizioni: il paziente è identificato e autenticato</a:t>
            </a:r>
          </a:p>
          <a:p>
            <a:pPr lvl="2" eaLnBrk="1" hangingPunct="1"/>
            <a:endParaRPr lang="it-IT" dirty="0">
              <a:latin typeface="Maiandra GD" charset="0"/>
            </a:endParaRPr>
          </a:p>
          <a:p>
            <a:pPr eaLnBrk="1" hangingPunct="1"/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Caso d'uso UC4: inserimento tipologia di esame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amministrazione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principale: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L'amministratore inserisce una nuova tipologia di esame specificandone i dettagli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sistema registra la tipologia di esame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 punti precedenti vengono ripetuti fino a che necessario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Precondizioni: l'amministratore è identificato e autenticato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Specifiche</a:t>
            </a:r>
            <a:endParaRPr lang="en-US" dirty="0">
              <a:latin typeface="Maiandra GD" charset="0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Caso d'uso UC5: esami effettuati da un medico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Attore primario: amministrazione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Scenario principale: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L’amministratore fornisce nome e cognome di un medico</a:t>
            </a:r>
          </a:p>
          <a:p>
            <a:pPr lvl="2" eaLnBrk="1" hangingPunct="1"/>
            <a:r>
              <a:rPr lang="it-IT" dirty="0">
                <a:latin typeface="Maiandra GD" charset="0"/>
              </a:rPr>
              <a:t>Il sistema mostra all’amministratore tutti gli esami effettuati dal medico</a:t>
            </a:r>
          </a:p>
          <a:p>
            <a:pPr lvl="1"/>
            <a:r>
              <a:rPr lang="it-IT" dirty="0">
                <a:latin typeface="Maiandra GD" charset="0"/>
              </a:rPr>
              <a:t>Precondizioni: l’amministratore è identificato e autenticato</a:t>
            </a:r>
          </a:p>
          <a:p>
            <a:pPr lvl="2" eaLnBrk="1" hangingPunct="1"/>
            <a:endParaRPr lang="it-IT" dirty="0">
              <a:latin typeface="Maiandra GD" charset="0"/>
            </a:endParaRPr>
          </a:p>
          <a:p>
            <a:pPr eaLnBrk="1" hangingPunct="1"/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927</Words>
  <Application>Microsoft Macintosh PowerPoint</Application>
  <PresentationFormat>Presentazione su schermo (4:3)</PresentationFormat>
  <Paragraphs>106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Maiandra GD</vt:lpstr>
      <vt:lpstr>Tema di Office</vt:lpstr>
      <vt:lpstr>Sistemi informativi su Web Progetto Esame (sett 2021)</vt:lpstr>
      <vt:lpstr>Specifiche</vt:lpstr>
      <vt:lpstr>Specifiche</vt:lpstr>
      <vt:lpstr>Specifiche</vt:lpstr>
      <vt:lpstr>Specifiche</vt:lpstr>
      <vt:lpstr>Specifiche</vt:lpstr>
      <vt:lpstr>Specifiche</vt:lpstr>
      <vt:lpstr>Specifiche</vt:lpstr>
      <vt:lpstr>Specifiche</vt:lpstr>
      <vt:lpstr>Specifiche</vt:lpstr>
      <vt:lpstr>Cosa va fatto</vt:lpstr>
      <vt:lpstr>Termini e modalità di consegna (1)</vt:lpstr>
      <vt:lpstr>Termini e modalità di consegna (2)</vt:lpstr>
    </vt:vector>
  </TitlesOfParts>
  <Company>università roma 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informativi su Web</dc:title>
  <dc:creator>Paolo Merialdo</dc:creator>
  <cp:lastModifiedBy>Paolo Merialdo</cp:lastModifiedBy>
  <cp:revision>124</cp:revision>
  <dcterms:created xsi:type="dcterms:W3CDTF">2014-02-26T16:59:56Z</dcterms:created>
  <dcterms:modified xsi:type="dcterms:W3CDTF">2021-08-23T12:47:48Z</dcterms:modified>
</cp:coreProperties>
</file>